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ubik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6679663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1e1667966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6679663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e16679663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66796630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1e166796630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16679663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1e16679663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6679663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1e16679663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-Cover">
  <p:cSld name="Main-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9463931" y="481330"/>
            <a:ext cx="2170734" cy="21716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5922825" y="2170224"/>
            <a:ext cx="4247931" cy="4249723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sp>
      <p:cxnSp>
        <p:nvCxnSpPr>
          <p:cNvPr id="14" name="Google Shape;14;p2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2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ubi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-cover">
  <p:cSld name="Chapter-cov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6550134" y="1265111"/>
            <a:ext cx="4324132" cy="4325956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sp>
      <p:cxnSp>
        <p:nvCxnSpPr>
          <p:cNvPr id="22" name="Google Shape;22;p4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4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826624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6" name="Google Shape;26;p5"/>
          <p:cNvSpPr>
            <a:spLocks noGrp="1"/>
          </p:cNvSpPr>
          <p:nvPr>
            <p:ph type="pic" idx="3"/>
          </p:nvPr>
        </p:nvSpPr>
        <p:spPr>
          <a:xfrm>
            <a:off x="4704143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7" name="Google Shape;27;p5"/>
          <p:cNvSpPr>
            <a:spLocks noGrp="1"/>
          </p:cNvSpPr>
          <p:nvPr>
            <p:ph type="pic" idx="4"/>
          </p:nvPr>
        </p:nvSpPr>
        <p:spPr>
          <a:xfrm>
            <a:off x="8361743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>
            <a:spLocks noGrp="1"/>
          </p:cNvSpPr>
          <p:nvPr>
            <p:ph type="pic" idx="5"/>
          </p:nvPr>
        </p:nvSpPr>
        <p:spPr>
          <a:xfrm>
            <a:off x="826624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9" name="Google Shape;29;p5"/>
          <p:cNvSpPr>
            <a:spLocks noGrp="1"/>
          </p:cNvSpPr>
          <p:nvPr>
            <p:ph type="pic" idx="6"/>
          </p:nvPr>
        </p:nvSpPr>
        <p:spPr>
          <a:xfrm>
            <a:off x="4704143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0" name="Google Shape;30;p5"/>
          <p:cNvSpPr>
            <a:spLocks noGrp="1"/>
          </p:cNvSpPr>
          <p:nvPr>
            <p:ph type="pic" idx="7"/>
          </p:nvPr>
        </p:nvSpPr>
        <p:spPr>
          <a:xfrm>
            <a:off x="8361743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cxnSp>
        <p:nvCxnSpPr>
          <p:cNvPr id="31" name="Google Shape;31;p5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rcise-1">
  <p:cSld name="Exercise-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4600575" y="1773238"/>
            <a:ext cx="2801938" cy="3802062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6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889463" y="2696900"/>
            <a:ext cx="5372100" cy="3396729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‹№›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1112342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843967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621891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9388241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cxnSp>
        <p:nvCxnSpPr>
          <p:cNvPr id="49" name="Google Shape;49;p8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8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ubik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-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0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ubik"/>
              <a:buNone/>
              <a:defRPr sz="4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povich69.github.io/SDTP-Practi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-4237" y="-33856"/>
            <a:ext cx="12200467" cy="6891867"/>
          </a:xfrm>
          <a:custGeom>
            <a:avLst/>
            <a:gdLst/>
            <a:ahLst/>
            <a:cxnLst/>
            <a:rect l="l" t="t" r="r" b="b"/>
            <a:pathLst>
              <a:path w="12200467" h="6891867" extrusionOk="0">
                <a:moveTo>
                  <a:pt x="0" y="33867"/>
                </a:moveTo>
                <a:lnTo>
                  <a:pt x="0" y="33867"/>
                </a:lnTo>
                <a:lnTo>
                  <a:pt x="7399867" y="33867"/>
                </a:lnTo>
                <a:lnTo>
                  <a:pt x="12200467" y="0"/>
                </a:lnTo>
                <a:cubicBezTo>
                  <a:pt x="10600267" y="2297289"/>
                  <a:pt x="7933267" y="1444978"/>
                  <a:pt x="7399867" y="6891867"/>
                </a:cubicBezTo>
                <a:lnTo>
                  <a:pt x="7399867" y="6891867"/>
                </a:lnTo>
                <a:lnTo>
                  <a:pt x="0" y="6891867"/>
                </a:lnTo>
                <a:lnTo>
                  <a:pt x="0" y="6891867"/>
                </a:lnTo>
                <a:lnTo>
                  <a:pt x="0" y="338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4128598" y="1336119"/>
            <a:ext cx="3525367" cy="3257419"/>
          </a:xfrm>
          <a:prstGeom prst="arc">
            <a:avLst>
              <a:gd name="adj1" fmla="val 12493685"/>
              <a:gd name="adj2" fmla="val 619836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2"/>
          <p:cNvSpPr/>
          <p:nvPr/>
        </p:nvSpPr>
        <p:spPr>
          <a:xfrm rot="5400000">
            <a:off x="8357214" y="1218995"/>
            <a:ext cx="3140100" cy="2901300"/>
          </a:xfrm>
          <a:prstGeom prst="arc">
            <a:avLst>
              <a:gd name="adj1" fmla="val 14027443"/>
              <a:gd name="adj2" fmla="val 5288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183525" y="1523825"/>
            <a:ext cx="5187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Коледж </a:t>
            </a:r>
            <a:endParaRPr sz="50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та Полтавщина</a:t>
            </a:r>
            <a:endParaRPr sz="50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183534" y="3429001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Презентація до проекту</a:t>
            </a:r>
            <a:endParaRPr sz="3200" b="0" i="0" u="none" strike="noStrike" cap="none">
              <a:solidFill>
                <a:srgbClr val="82362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2" name="Google Shape;72;p1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22825" y="2170224"/>
            <a:ext cx="4248000" cy="42498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14051666" y="19561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1183534" y="786733"/>
            <a:ext cx="444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HOHMA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2396648" y="437770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825" y="2128300"/>
            <a:ext cx="4594500" cy="4594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sp>
        <p:nvSpPr>
          <p:cNvPr id="77" name="Google Shape;77;p12"/>
          <p:cNvSpPr/>
          <p:nvPr/>
        </p:nvSpPr>
        <p:spPr>
          <a:xfrm rot="6213481">
            <a:off x="2017930" y="3549447"/>
            <a:ext cx="3016254" cy="2655132"/>
          </a:xfrm>
          <a:prstGeom prst="arc">
            <a:avLst>
              <a:gd name="adj1" fmla="val 12493685"/>
              <a:gd name="adj2" fmla="val 619836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1312383" y="4955195"/>
            <a:ext cx="1575600" cy="15906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2"/>
          <p:cNvSpPr/>
          <p:nvPr/>
        </p:nvSpPr>
        <p:spPr>
          <a:xfrm rot="-6464058">
            <a:off x="-1123539" y="772121"/>
            <a:ext cx="5678863" cy="4311807"/>
          </a:xfrm>
          <a:prstGeom prst="arc">
            <a:avLst>
              <a:gd name="adj1" fmla="val 12619643"/>
              <a:gd name="adj2" fmla="val 196863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3925" y="199855"/>
            <a:ext cx="2214000" cy="229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856D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/>
        </p:nvSpPr>
        <p:spPr>
          <a:xfrm>
            <a:off x="934925" y="3562313"/>
            <a:ext cx="67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82362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https://popovich69.github.io/SDTP-Practice/</a:t>
            </a:r>
            <a:endParaRPr sz="1800">
              <a:solidFill>
                <a:srgbClr val="823621"/>
              </a:solidFill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1207873" y="42407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840573" y="-174123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725673" y="59486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16023" y="123497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934925" y="1645063"/>
            <a:ext cx="6130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Не гайте часу і почніть вікторину, щоб дізнатись багато нового й цікавого про Полтаву та один з її найкращих освітніх закладів</a:t>
            </a:r>
            <a:endParaRPr sz="2800" b="0" i="0" u="none" strike="noStrike" cap="none">
              <a:solidFill>
                <a:srgbClr val="82362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2543425" y="46095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031650" y="6047350"/>
            <a:ext cx="613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Дякуємо за увагу!</a:t>
            </a:r>
            <a:endParaRPr sz="28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9728600" y="47650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853075" y="14778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0" y="557875"/>
            <a:ext cx="1219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3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Вікторина - Коледж та Полтавщина</a:t>
            </a:r>
            <a:endParaRPr sz="3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7813242" y="1419920"/>
            <a:ext cx="2652606" cy="3499091"/>
            <a:chOff x="6805963" y="1553112"/>
            <a:chExt cx="3034671" cy="3943526"/>
          </a:xfrm>
        </p:grpSpPr>
        <p:pic>
          <p:nvPicPr>
            <p:cNvPr id="271" name="Google Shape;2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5963" y="1553112"/>
              <a:ext cx="3034671" cy="394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3213" y="1942038"/>
              <a:ext cx="2260173" cy="22601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1"/>
          <p:cNvSpPr/>
          <p:nvPr/>
        </p:nvSpPr>
        <p:spPr>
          <a:xfrm>
            <a:off x="6946198" y="33092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8882873" y="665137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1726648" y="45626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" y="-6000"/>
            <a:ext cx="12223632" cy="6870005"/>
          </a:xfrm>
          <a:custGeom>
            <a:avLst/>
            <a:gdLst/>
            <a:ahLst/>
            <a:cxnLst/>
            <a:rect l="l" t="t" r="r" b="b"/>
            <a:pathLst>
              <a:path w="12223632" h="6904528" extrusionOk="0">
                <a:moveTo>
                  <a:pt x="11581" y="430379"/>
                </a:moveTo>
                <a:lnTo>
                  <a:pt x="0" y="2"/>
                </a:lnTo>
                <a:lnTo>
                  <a:pt x="7446198" y="0"/>
                </a:lnTo>
                <a:lnTo>
                  <a:pt x="12223632" y="12661"/>
                </a:lnTo>
                <a:cubicBezTo>
                  <a:pt x="10623432" y="2309950"/>
                  <a:pt x="7956432" y="1457639"/>
                  <a:pt x="7423032" y="6904528"/>
                </a:cubicBezTo>
                <a:lnTo>
                  <a:pt x="7423032" y="6904528"/>
                </a:lnTo>
                <a:lnTo>
                  <a:pt x="23165" y="6904528"/>
                </a:lnTo>
                <a:lnTo>
                  <a:pt x="23165" y="6904528"/>
                </a:lnTo>
                <a:cubicBezTo>
                  <a:pt x="19304" y="4746478"/>
                  <a:pt x="15442" y="2588429"/>
                  <a:pt x="11581" y="430379"/>
                </a:cubicBezTo>
                <a:close/>
              </a:path>
            </a:pathLst>
          </a:cu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646260" y="39498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036650" y="-7663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80523" y="47383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752285" y="17829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258110" y="604495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298335" y="46200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3"/>
          <p:cNvSpPr/>
          <p:nvPr/>
        </p:nvSpPr>
        <p:spPr>
          <a:xfrm rot="-1552691">
            <a:off x="6218030" y="3387418"/>
            <a:ext cx="3525414" cy="3257335"/>
          </a:xfrm>
          <a:prstGeom prst="arc">
            <a:avLst>
              <a:gd name="adj1" fmla="val 12493685"/>
              <a:gd name="adj2" fmla="val 1113972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166025" y="2373075"/>
            <a:ext cx="4305900" cy="3318600"/>
          </a:xfrm>
          <a:prstGeom prst="arc">
            <a:avLst>
              <a:gd name="adj1" fmla="val 13892636"/>
              <a:gd name="adj2" fmla="val 2075918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 rot="3277011">
            <a:off x="4420120" y="1528863"/>
            <a:ext cx="4305910" cy="3318754"/>
          </a:xfrm>
          <a:prstGeom prst="arc">
            <a:avLst>
              <a:gd name="adj1" fmla="val 12384590"/>
              <a:gd name="adj2" fmla="val 1936599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572050" y="1022402"/>
            <a:ext cx="3929700" cy="3983100"/>
          </a:xfrm>
          <a:prstGeom prst="ellipse">
            <a:avLst/>
          </a:prstGeom>
          <a:solidFill>
            <a:srgbClr val="DA8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Склад команди</a:t>
            </a:r>
            <a:endParaRPr sz="45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" name="Google Shape;98;p13"/>
          <p:cNvSpPr/>
          <p:nvPr/>
        </p:nvSpPr>
        <p:spPr>
          <a:xfrm rot="-8787400">
            <a:off x="449894" y="-969274"/>
            <a:ext cx="4158767" cy="3110797"/>
          </a:xfrm>
          <a:prstGeom prst="arc">
            <a:avLst>
              <a:gd name="adj1" fmla="val 10646041"/>
              <a:gd name="adj2" fmla="val 1892087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631802" y="210700"/>
            <a:ext cx="2578025" cy="1711200"/>
            <a:chOff x="633576" y="210700"/>
            <a:chExt cx="2412300" cy="1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633576" y="210700"/>
              <a:ext cx="2412300" cy="17112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70469" y="675399"/>
              <a:ext cx="2197904" cy="9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 dirty="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Менеджер </a:t>
              </a:r>
              <a:r>
                <a:rPr lang="uk-UA" sz="1600" b="1" dirty="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програми</a:t>
              </a:r>
              <a:endParaRPr sz="1600" b="0" i="0" u="none" strike="noStrike" cap="none" dirty="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 dirty="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Дядюнов Микита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3729825" y="268150"/>
            <a:ext cx="2899800" cy="15963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13"/>
          <p:cNvSpPr/>
          <p:nvPr/>
        </p:nvSpPr>
        <p:spPr>
          <a:xfrm rot="-8787400">
            <a:off x="513069" y="1100751"/>
            <a:ext cx="4158767" cy="3110797"/>
          </a:xfrm>
          <a:prstGeom prst="arc">
            <a:avLst>
              <a:gd name="adj1" fmla="val 10646041"/>
              <a:gd name="adj2" fmla="val 1892087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973575" y="686975"/>
            <a:ext cx="24123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Менеджер продукту</a:t>
            </a:r>
            <a:endParaRPr sz="1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767171"/>
                </a:solidFill>
                <a:latin typeface="Rubik"/>
                <a:ea typeface="Rubik"/>
                <a:cs typeface="Rubik"/>
                <a:sym typeface="Rubik"/>
              </a:rPr>
              <a:t>Дем’яненко Ангеліна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 rot="-10799760">
            <a:off x="1730297" y="3429144"/>
            <a:ext cx="4305900" cy="3318600"/>
          </a:xfrm>
          <a:prstGeom prst="arc">
            <a:avLst>
              <a:gd name="adj1" fmla="val 12384590"/>
              <a:gd name="adj2" fmla="val 1936599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3356175" y="2263113"/>
            <a:ext cx="2921143" cy="2289000"/>
            <a:chOff x="3749675" y="2029413"/>
            <a:chExt cx="2921143" cy="2289000"/>
          </a:xfrm>
        </p:grpSpPr>
        <p:sp>
          <p:nvSpPr>
            <p:cNvPr id="107" name="Google Shape;107;p13"/>
            <p:cNvSpPr/>
            <p:nvPr/>
          </p:nvSpPr>
          <p:spPr>
            <a:xfrm>
              <a:off x="3749675" y="2029413"/>
              <a:ext cx="2258100" cy="22890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17618" y="2681974"/>
              <a:ext cx="2653200" cy="15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Тестувальники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Берлін Маргаріта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Ковтун Євген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55963" y="2104800"/>
            <a:ext cx="2137200" cy="2166900"/>
            <a:chOff x="503275" y="1740825"/>
            <a:chExt cx="2137200" cy="2166900"/>
          </a:xfrm>
        </p:grpSpPr>
        <p:sp>
          <p:nvSpPr>
            <p:cNvPr id="110" name="Google Shape;110;p13"/>
            <p:cNvSpPr/>
            <p:nvPr/>
          </p:nvSpPr>
          <p:spPr>
            <a:xfrm>
              <a:off x="503275" y="1740825"/>
              <a:ext cx="2137200" cy="21669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43691" y="2296688"/>
              <a:ext cx="18564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Розробники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Добровольський Євгеній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Колодяжний Сергій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3748588" y="4746413"/>
            <a:ext cx="3484250" cy="1774013"/>
            <a:chOff x="3864825" y="4134713"/>
            <a:chExt cx="3484250" cy="1774013"/>
          </a:xfrm>
        </p:grpSpPr>
        <p:sp>
          <p:nvSpPr>
            <p:cNvPr id="113" name="Google Shape;113;p13"/>
            <p:cNvSpPr/>
            <p:nvPr/>
          </p:nvSpPr>
          <p:spPr>
            <a:xfrm>
              <a:off x="3864825" y="4134713"/>
              <a:ext cx="3484200" cy="17112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157075" y="4569825"/>
              <a:ext cx="31920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Спеціалісти з розгортання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Кримов Андрій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Іваніна Матвій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1039600" y="4620000"/>
            <a:ext cx="2476667" cy="2115900"/>
            <a:chOff x="1321175" y="4476525"/>
            <a:chExt cx="2476667" cy="2115900"/>
          </a:xfrm>
        </p:grpSpPr>
        <p:sp>
          <p:nvSpPr>
            <p:cNvPr id="116" name="Google Shape;116;p13"/>
            <p:cNvSpPr/>
            <p:nvPr/>
          </p:nvSpPr>
          <p:spPr>
            <a:xfrm>
              <a:off x="1321175" y="4476525"/>
              <a:ext cx="2087400" cy="21159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497142" y="5027955"/>
              <a:ext cx="23007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UX-спеціалісти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Мартинець Артем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Брюханов Олександр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E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7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</a:pPr>
            <a:r>
              <a:rPr lang="es-ES"/>
              <a:t>Опис завдання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588122" y="2144010"/>
            <a:ext cx="9038905" cy="4025295"/>
          </a:xfrm>
          <a:prstGeom prst="roundRect">
            <a:avLst>
              <a:gd name="adj" fmla="val 2462"/>
            </a:avLst>
          </a:prstGeom>
          <a:noFill/>
          <a:ln w="19050" cap="flat" cmpd="sng">
            <a:solidFill>
              <a:srgbClr val="E5745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640907" y="3058549"/>
            <a:ext cx="6910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1800">
                <a:solidFill>
                  <a:srgbClr val="222A35"/>
                </a:solidFill>
                <a:latin typeface="Rubik"/>
                <a:ea typeface="Rubik"/>
                <a:cs typeface="Rubik"/>
                <a:sym typeface="Rubik"/>
              </a:rPr>
              <a:t>Створити клієнтський веб-застосунок "Як стати професіоналом", який являє собою вікторину з 5 питань з кількома варіантами відповідей. Якщо гравець відповідає неправильно, йому відображається повідомлення "студенти нашого коледжу знають відповідь на це питання!", якщо правильно - цікавий факт про наш коледж - "А чи знаєте ви що...". В кінці повідомляється результат гри, в процесі гри відображається прогрес.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588075" y="5800000"/>
            <a:ext cx="90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ЗАМОВНИК</a:t>
            </a:r>
            <a:endParaRPr sz="14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900505" y="2408099"/>
            <a:ext cx="1560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s-ES" sz="115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8745022" y="4779581"/>
            <a:ext cx="1560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s-ES" sz="115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411" y="1396690"/>
            <a:ext cx="1526325" cy="15232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E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9728600" y="47650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" y="434082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Етапи проекту</a:t>
            </a:r>
            <a:endParaRPr sz="2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15"/>
          <p:cNvSpPr/>
          <p:nvPr/>
        </p:nvSpPr>
        <p:spPr>
          <a:xfrm rot="9000084">
            <a:off x="-441201" y="1860487"/>
            <a:ext cx="3478948" cy="3137018"/>
          </a:xfrm>
          <a:prstGeom prst="arc">
            <a:avLst>
              <a:gd name="adj1" fmla="val 17360756"/>
              <a:gd name="adj2" fmla="val 20865992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46975" y="4319250"/>
            <a:ext cx="9333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15"/>
          <p:cNvSpPr/>
          <p:nvPr/>
        </p:nvSpPr>
        <p:spPr>
          <a:xfrm rot="-1800109">
            <a:off x="2250514" y="3538470"/>
            <a:ext cx="3576404" cy="3251145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15"/>
          <p:cNvSpPr/>
          <p:nvPr/>
        </p:nvSpPr>
        <p:spPr>
          <a:xfrm rot="10800000">
            <a:off x="6327268" y="2016388"/>
            <a:ext cx="3009600" cy="2952900"/>
          </a:xfrm>
          <a:prstGeom prst="arc">
            <a:avLst>
              <a:gd name="adj1" fmla="val 14156525"/>
              <a:gd name="adj2" fmla="val 1845344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831950" y="3077350"/>
            <a:ext cx="10227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096000" y="3934050"/>
            <a:ext cx="10227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15"/>
          <p:cNvSpPr/>
          <p:nvPr/>
        </p:nvSpPr>
        <p:spPr>
          <a:xfrm rot="1099">
            <a:off x="1316609" y="5200402"/>
            <a:ext cx="187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506588" y="4765045"/>
            <a:ext cx="201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Розробка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967831" y="3908351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506602" y="3147419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755825" y="3934050"/>
            <a:ext cx="11454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030810" y="40897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0155325" y="15948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9" name="Google Shape;149;p15"/>
          <p:cNvSpPr/>
          <p:nvPr/>
        </p:nvSpPr>
        <p:spPr>
          <a:xfrm rot="1911092">
            <a:off x="3061069" y="3561097"/>
            <a:ext cx="3576329" cy="3250920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0516350" y="2536225"/>
            <a:ext cx="11454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15"/>
          <p:cNvSpPr/>
          <p:nvPr/>
        </p:nvSpPr>
        <p:spPr>
          <a:xfrm rot="-2138999">
            <a:off x="9277037" y="2969627"/>
            <a:ext cx="3576331" cy="3251232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2" name="Google Shape;152;p15"/>
          <p:cNvSpPr/>
          <p:nvPr/>
        </p:nvSpPr>
        <p:spPr>
          <a:xfrm rot="1911092">
            <a:off x="9832094" y="2969797"/>
            <a:ext cx="3576329" cy="3250920"/>
          </a:xfrm>
          <a:prstGeom prst="arc">
            <a:avLst>
              <a:gd name="adj1" fmla="val 14150132"/>
              <a:gd name="adj2" fmla="val 1550973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961950" y="2536225"/>
            <a:ext cx="267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Планування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15"/>
          <p:cNvSpPr/>
          <p:nvPr/>
        </p:nvSpPr>
        <p:spPr>
          <a:xfrm rot="418">
            <a:off x="8653008" y="4695377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9243650" y="2016400"/>
            <a:ext cx="306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Впровадження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506250" y="496931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012375" y="108043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0" y="5903089"/>
            <a:ext cx="12192000" cy="954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421248" y="6124266"/>
            <a:ext cx="1349400" cy="2070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0" y="418648"/>
            <a:ext cx="12192000" cy="13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6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 аналізу</a:t>
            </a:r>
            <a:endParaRPr sz="6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6" name="Google Shape;166;p16"/>
          <p:cNvCxnSpPr>
            <a:endCxn id="165" idx="2"/>
          </p:cNvCxnSpPr>
          <p:nvPr/>
        </p:nvCxnSpPr>
        <p:spPr>
          <a:xfrm rot="10800000">
            <a:off x="6096000" y="1771048"/>
            <a:ext cx="0" cy="4363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6"/>
          <p:cNvSpPr/>
          <p:nvPr/>
        </p:nvSpPr>
        <p:spPr>
          <a:xfrm>
            <a:off x="6402875" y="2265231"/>
            <a:ext cx="2064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dirty="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Перетворення зібраної інформації в загальний звіт та створення концепції та структури проекту</a:t>
            </a:r>
            <a:endParaRPr sz="1200" b="0" i="0" u="none" strike="noStrike" cap="none" dirty="0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716050" y="2265200"/>
            <a:ext cx="2007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Розподіл ролей між членами команди та ознайомлення з інструкцією з охорони праці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49963" y="2561046"/>
            <a:ext cx="3637885" cy="30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740780" y="3005981"/>
            <a:ext cx="4444672" cy="296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3150368" y="2265209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150368" y="3440442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150368" y="4615677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8671493" y="2265209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8671493" y="3440442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8671493" y="4615677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6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58000" y="2362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679038" y="3440425"/>
            <a:ext cx="2007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Розробка календарного плану проекту з урахуванням обмежень в часі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16050" y="4615675"/>
            <a:ext cx="200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Проведення інтерв'ю з замовником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402875" y="3429003"/>
            <a:ext cx="206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Побудова діаграми прецедентів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468050" y="4588215"/>
            <a:ext cx="206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Ретельний аналіз можливих ризиків та їх оцінка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982" y="2675885"/>
            <a:ext cx="7743463" cy="4182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87" name="Google Shape;187;p17"/>
          <p:cNvGrpSpPr/>
          <p:nvPr/>
        </p:nvGrpSpPr>
        <p:grpSpPr>
          <a:xfrm>
            <a:off x="-1852493" y="-464946"/>
            <a:ext cx="11420315" cy="10564510"/>
            <a:chOff x="-1759896" y="-464946"/>
            <a:chExt cx="11420315" cy="10564510"/>
          </a:xfrm>
        </p:grpSpPr>
        <p:sp>
          <p:nvSpPr>
            <p:cNvPr id="188" name="Google Shape;188;p17"/>
            <p:cNvSpPr/>
            <p:nvPr/>
          </p:nvSpPr>
          <p:spPr>
            <a:xfrm>
              <a:off x="1634799" y="2069587"/>
              <a:ext cx="7658100" cy="6962100"/>
            </a:xfrm>
            <a:prstGeom prst="arc">
              <a:avLst>
                <a:gd name="adj1" fmla="val 12073288"/>
                <a:gd name="adj2" fmla="val 15236798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2647432">
              <a:off x="-416753" y="1218634"/>
              <a:ext cx="7658013" cy="6962139"/>
            </a:xfrm>
            <a:prstGeom prst="arc">
              <a:avLst>
                <a:gd name="adj1" fmla="val 13412067"/>
                <a:gd name="adj2" fmla="val 1449821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1585592">
              <a:off x="853098" y="1797082"/>
              <a:ext cx="7658242" cy="6962063"/>
            </a:xfrm>
            <a:prstGeom prst="arc">
              <a:avLst>
                <a:gd name="adj1" fmla="val 12597323"/>
                <a:gd name="adj2" fmla="val 1428070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 flipH="1">
            <a:off x="2952335" y="-464946"/>
            <a:ext cx="11420315" cy="10564510"/>
            <a:chOff x="-1759896" y="-464946"/>
            <a:chExt cx="11420315" cy="10564510"/>
          </a:xfrm>
        </p:grpSpPr>
        <p:sp>
          <p:nvSpPr>
            <p:cNvPr id="192" name="Google Shape;192;p17"/>
            <p:cNvSpPr/>
            <p:nvPr/>
          </p:nvSpPr>
          <p:spPr>
            <a:xfrm>
              <a:off x="1634799" y="2069587"/>
              <a:ext cx="7658100" cy="6962100"/>
            </a:xfrm>
            <a:prstGeom prst="arc">
              <a:avLst>
                <a:gd name="adj1" fmla="val 12094696"/>
                <a:gd name="adj2" fmla="val 15236798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 rot="2647432">
              <a:off x="-416753" y="1218634"/>
              <a:ext cx="7658013" cy="6962139"/>
            </a:xfrm>
            <a:prstGeom prst="arc">
              <a:avLst>
                <a:gd name="adj1" fmla="val 13412067"/>
                <a:gd name="adj2" fmla="val 1449821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1585592">
              <a:off x="853098" y="1797082"/>
              <a:ext cx="7658242" cy="6962063"/>
            </a:xfrm>
            <a:prstGeom prst="arc">
              <a:avLst>
                <a:gd name="adj1" fmla="val 12662720"/>
                <a:gd name="adj2" fmla="val 1428070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95" name="Google Shape;195;p17"/>
          <p:cNvSpPr/>
          <p:nvPr/>
        </p:nvSpPr>
        <p:spPr>
          <a:xfrm>
            <a:off x="4402000" y="1493847"/>
            <a:ext cx="3893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 планування</a:t>
            </a:r>
            <a:r>
              <a:rPr lang="es-ES" sz="3000" b="1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27809" y="770543"/>
            <a:ext cx="256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Створення діаграми класів, яка відображає структуру та функціональність системи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85102" y="2223026"/>
            <a:ext cx="21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Вибір моделі життєвого циклу проекту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40705" y="4383861"/>
            <a:ext cx="20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Розробка плану керування ризиками з метою оперативної реакції у разі їх реалізації</a:t>
            </a:r>
            <a:endParaRPr sz="1500" b="1" i="0" u="none" strike="noStrike" cap="none">
              <a:solidFill>
                <a:srgbClr val="3A3838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75707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567745" y="703180"/>
            <a:ext cx="231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Створення прототипу інтерфейсу користувача з урахуванням його зручності та простоти використання</a:t>
            </a:r>
            <a:endParaRPr sz="1200" b="1" i="0" u="none" strike="noStrike" cap="none">
              <a:solidFill>
                <a:srgbClr val="3A38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10187425" y="2093800"/>
            <a:ext cx="18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Заповнення документа "Методи тестування", який містить стратегію тестування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9795499" y="4383850"/>
            <a:ext cx="2205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Створюються документи: "Функціональна специфікація" - містить технічні документи, які детально описують кожен елемент рішення; "Зведений план проекту" - містить плани основних необхідних заходів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45113" y="1166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 rot="2700000">
            <a:off x="3925493" y="1058633"/>
            <a:ext cx="4071662" cy="3995295"/>
          </a:xfrm>
          <a:prstGeom prst="arc">
            <a:avLst>
              <a:gd name="adj1" fmla="val 11000695"/>
              <a:gd name="adj2" fmla="val 1804055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2095854" y="4567479"/>
            <a:ext cx="3711000" cy="0"/>
          </a:xfrm>
          <a:prstGeom prst="straightConnector1">
            <a:avLst/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18"/>
          <p:cNvSpPr/>
          <p:nvPr/>
        </p:nvSpPr>
        <p:spPr>
          <a:xfrm rot="9000100">
            <a:off x="4637902" y="663129"/>
            <a:ext cx="3978800" cy="3904082"/>
          </a:xfrm>
          <a:prstGeom prst="arc">
            <a:avLst>
              <a:gd name="adj1" fmla="val 15886870"/>
              <a:gd name="adj2" fmla="val 185308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838200" y="2059836"/>
            <a:ext cx="5493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Підготовка документації, яка містить опис сценаріїв тестування, що будуть використовуватись для проведення тестування продукту.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877925"/>
            <a:ext cx="37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ubik"/>
              <a:buNone/>
            </a:pPr>
            <a:r>
              <a:rPr lang="es-ES" sz="3600"/>
              <a:t>Етап розробки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358275" y="5096300"/>
            <a:ext cx="2721300" cy="1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Створення інтерфейсу користувача програмного продукту, який буде зручним та привабливим у використанні</a:t>
            </a:r>
            <a:endParaRPr sz="120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3038400" y="5058500"/>
            <a:ext cx="2220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Написання програмного коду, який забезпечує реалізацію функціональної складової проекту</a:t>
            </a:r>
            <a:endParaRPr sz="1200" b="0" i="0" u="none" strike="noStrike" cap="none">
              <a:solidFill>
                <a:srgbClr val="323F4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248400" y="5096300"/>
            <a:ext cx="18702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Розробка детальної довідки з використання продукту</a:t>
            </a:r>
            <a:endParaRPr sz="1200" b="0" i="0" u="none" strike="noStrike" cap="none">
              <a:solidFill>
                <a:srgbClr val="323F4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1342276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3771891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806854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27708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4269967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6341835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10778963" y="2041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3" name="Google Shape;223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42801" y="1646690"/>
            <a:ext cx="3711000" cy="37125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19"/>
          <p:cNvSpPr/>
          <p:nvPr/>
        </p:nvSpPr>
        <p:spPr>
          <a:xfrm rot="-1799934">
            <a:off x="7330054" y="2094236"/>
            <a:ext cx="2786493" cy="2533273"/>
          </a:xfrm>
          <a:prstGeom prst="arc">
            <a:avLst>
              <a:gd name="adj1" fmla="val 15285053"/>
              <a:gd name="adj2" fmla="val 659319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19"/>
          <p:cNvSpPr/>
          <p:nvPr/>
        </p:nvSpPr>
        <p:spPr>
          <a:xfrm rot="-1799934">
            <a:off x="1589654" y="2094236"/>
            <a:ext cx="2786493" cy="2533273"/>
          </a:xfrm>
          <a:prstGeom prst="arc">
            <a:avLst>
              <a:gd name="adj1" fmla="val 14027443"/>
              <a:gd name="adj2" fmla="val 21271799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0" y="632354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34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Етап тестування</a:t>
            </a:r>
            <a:endParaRPr sz="1400" b="0" i="0" u="none" strike="noStrike" cap="none">
              <a:solidFill>
                <a:srgbClr val="DA85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622399" y="2890175"/>
            <a:ext cx="3010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Тестування продукту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622406" y="3650127"/>
            <a:ext cx="2518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Виконання тестових сценаріїв та перевірка правильності роботи програмного продукту згідно вимог, встановлених на попередній стадії розробки</a:t>
            </a:r>
            <a:endParaRPr sz="120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714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9258406" y="2949988"/>
            <a:ext cx="258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Пілотне впровадження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9258406" y="3650127"/>
            <a:ext cx="21885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анкети для збору відгуків від користувачів про продукт</a:t>
            </a:r>
            <a:endParaRPr sz="12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7" name="Google Shape;237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27725" y="2263789"/>
            <a:ext cx="3213000" cy="32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238" name="Google Shape;238;p1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406088" y="2263800"/>
            <a:ext cx="3212400" cy="32139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239" name="Google Shape;239;p19"/>
          <p:cNvSpPr/>
          <p:nvPr/>
        </p:nvSpPr>
        <p:spPr>
          <a:xfrm>
            <a:off x="199388" y="218550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8712200" y="0"/>
            <a:ext cx="347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p20"/>
          <p:cNvSpPr/>
          <p:nvPr/>
        </p:nvSpPr>
        <p:spPr>
          <a:xfrm rot="-1800000">
            <a:off x="8244519" y="2888943"/>
            <a:ext cx="3240000" cy="3240000"/>
          </a:xfrm>
          <a:prstGeom prst="arc">
            <a:avLst>
              <a:gd name="adj1" fmla="val 14027443"/>
              <a:gd name="adj2" fmla="val 13952527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872900" y="3045700"/>
            <a:ext cx="50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Оцінка результатів проекту та детальний опис досягнень, які були досягнуті під час його реалізації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199388" y="218550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 idx="4294967295"/>
          </p:nvPr>
        </p:nvSpPr>
        <p:spPr>
          <a:xfrm>
            <a:off x="199403" y="1844850"/>
            <a:ext cx="465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ubik"/>
              <a:buNone/>
            </a:pPr>
            <a:r>
              <a:rPr lang="es-ES" sz="3600">
                <a:solidFill>
                  <a:srgbClr val="DA856D"/>
                </a:solidFill>
              </a:rPr>
              <a:t>Етап впровадження</a:t>
            </a:r>
            <a:endParaRPr>
              <a:solidFill>
                <a:srgbClr val="DA856D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872900" y="3822688"/>
            <a:ext cx="50979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детального звіту, який описує аналіз результатів та ефективності проекту після його завершення з метою виявлення сильних і слабких сторін проекту та забезпечення можливості вдосконалення майбутніх проектів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872903" y="5150176"/>
            <a:ext cx="39783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dirty="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презентації командного проекту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338" y="1149157"/>
            <a:ext cx="4559700" cy="4559700"/>
          </a:xfrm>
          <a:prstGeom prst="ellipse">
            <a:avLst/>
          </a:prstGeom>
          <a:solidFill>
            <a:schemeClr val="accent1"/>
          </a:solidFill>
        </p:spPr>
      </p:pic>
      <p:sp>
        <p:nvSpPr>
          <p:cNvPr id="252" name="Google Shape;252;p20"/>
          <p:cNvSpPr/>
          <p:nvPr/>
        </p:nvSpPr>
        <p:spPr>
          <a:xfrm>
            <a:off x="409355" y="3194285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409355" y="4220523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409354" y="5176309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856D"/>
      </a:accent1>
      <a:accent2>
        <a:srgbClr val="F4C3B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440</Words>
  <Application>Microsoft Office PowerPoint</Application>
  <PresentationFormat>Широкий екран</PresentationFormat>
  <Paragraphs>79</Paragraphs>
  <Slides>10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Rubik</vt:lpstr>
      <vt:lpstr>Calibri</vt:lpstr>
      <vt:lpstr>Tema de Office</vt:lpstr>
      <vt:lpstr>Презентація PowerPoint</vt:lpstr>
      <vt:lpstr>Презентація PowerPoint</vt:lpstr>
      <vt:lpstr>Опис завдання</vt:lpstr>
      <vt:lpstr>Презентація PowerPoint</vt:lpstr>
      <vt:lpstr>Презентація PowerPoint</vt:lpstr>
      <vt:lpstr>Презентація PowerPoint</vt:lpstr>
      <vt:lpstr>Етап розробки</vt:lpstr>
      <vt:lpstr>Презентація PowerPoint</vt:lpstr>
      <vt:lpstr>Етап впровадження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Александр Брюханов</dc:creator>
  <cp:lastModifiedBy>Александр Брюханов</cp:lastModifiedBy>
  <cp:revision>4</cp:revision>
  <dcterms:modified xsi:type="dcterms:W3CDTF">2023-04-18T20:34:50Z</dcterms:modified>
</cp:coreProperties>
</file>