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3.xml.rels" ContentType="application/vnd.openxmlformats-package.relationships+xml"/>
  <Override PartName="/ppt/notesSlides/notesSlide13.xml" ContentType="application/vnd.openxmlformats-officedocument.presentationml.notesSlide+xml"/>
  <Override PartName="/ppt/media/image9.png" ContentType="image/pn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Garamond"/>
              </a:rPr>
              <a:t>Click to move the slide</a:t>
            </a:r>
            <a:endParaRPr b="0" lang="en-US" sz="1800" spc="-1" strike="noStrike">
              <a:solidFill>
                <a:srgbClr val="000000"/>
              </a:solidFill>
              <a:latin typeface="Garamond"/>
            </a:endParaRPr>
          </a:p>
        </p:txBody>
      </p:sp>
      <p:sp>
        <p:nvSpPr>
          <p:cNvPr id="47" name="PlaceHolder 2"/>
          <p:cNvSpPr>
            <a:spLocks noGrp="1"/>
          </p:cNvSpPr>
          <p:nvPr>
            <p:ph type="body"/>
          </p:nvPr>
        </p:nvSpPr>
        <p:spPr>
          <a:xfrm>
            <a:off x="756000" y="5078520"/>
            <a:ext cx="6047640" cy="4811040"/>
          </a:xfrm>
          <a:prstGeom prst="rect">
            <a:avLst/>
          </a:prstGeom>
        </p:spPr>
        <p:txBody>
          <a:bodyPr lIns="0" rIns="0" tIns="0" bIns="0"/>
          <a:p>
            <a:r>
              <a:rPr b="0" lang="uk-UA" sz="2000" spc="-1" strike="noStrike">
                <a:latin typeface="Arial"/>
              </a:rPr>
              <a:t>Click to edit the notes format</a:t>
            </a:r>
            <a:endParaRPr b="0" lang="uk-UA" sz="2000" spc="-1" strike="noStrike">
              <a:latin typeface="Arial"/>
            </a:endParaRPr>
          </a:p>
        </p:txBody>
      </p:sp>
      <p:sp>
        <p:nvSpPr>
          <p:cNvPr id="48" name="PlaceHolder 3"/>
          <p:cNvSpPr>
            <a:spLocks noGrp="1"/>
          </p:cNvSpPr>
          <p:nvPr>
            <p:ph type="hdr"/>
          </p:nvPr>
        </p:nvSpPr>
        <p:spPr>
          <a:xfrm>
            <a:off x="0" y="0"/>
            <a:ext cx="3280680" cy="534240"/>
          </a:xfrm>
          <a:prstGeom prst="rect">
            <a:avLst/>
          </a:prstGeom>
        </p:spPr>
        <p:txBody>
          <a:bodyPr lIns="0" rIns="0" tIns="0" bIns="0"/>
          <a:p>
            <a:r>
              <a:rPr b="0" lang="uk-UA" sz="1400" spc="-1" strike="noStrike">
                <a:latin typeface="Times New Roman"/>
              </a:rPr>
              <a:t> </a:t>
            </a:r>
            <a:endParaRPr b="0" lang="uk-UA" sz="1400" spc="-1" strike="noStrike">
              <a:latin typeface="Times New Roman"/>
            </a:endParaRPr>
          </a:p>
        </p:txBody>
      </p:sp>
      <p:sp>
        <p:nvSpPr>
          <p:cNvPr id="49" name="PlaceHolder 4"/>
          <p:cNvSpPr>
            <a:spLocks noGrp="1"/>
          </p:cNvSpPr>
          <p:nvPr>
            <p:ph type="dt"/>
          </p:nvPr>
        </p:nvSpPr>
        <p:spPr>
          <a:xfrm>
            <a:off x="4278960" y="0"/>
            <a:ext cx="3280680" cy="534240"/>
          </a:xfrm>
          <a:prstGeom prst="rect">
            <a:avLst/>
          </a:prstGeom>
        </p:spPr>
        <p:txBody>
          <a:bodyPr lIns="0" rIns="0" tIns="0" bIns="0"/>
          <a:p>
            <a:pPr algn="r"/>
            <a:r>
              <a:rPr b="0" lang="uk-UA" sz="1400" spc="-1" strike="noStrike">
                <a:latin typeface="Times New Roman"/>
              </a:rPr>
              <a:t> </a:t>
            </a:r>
            <a:endParaRPr b="0" lang="uk-UA" sz="1400" spc="-1" strike="noStrike">
              <a:latin typeface="Times New Roman"/>
            </a:endParaRPr>
          </a:p>
        </p:txBody>
      </p:sp>
      <p:sp>
        <p:nvSpPr>
          <p:cNvPr id="50" name="PlaceHolder 5"/>
          <p:cNvSpPr>
            <a:spLocks noGrp="1"/>
          </p:cNvSpPr>
          <p:nvPr>
            <p:ph type="ftr"/>
          </p:nvPr>
        </p:nvSpPr>
        <p:spPr>
          <a:xfrm>
            <a:off x="0" y="10157400"/>
            <a:ext cx="3280680" cy="534240"/>
          </a:xfrm>
          <a:prstGeom prst="rect">
            <a:avLst/>
          </a:prstGeom>
        </p:spPr>
        <p:txBody>
          <a:bodyPr lIns="0" rIns="0" tIns="0" bIns="0" anchor="b"/>
          <a:p>
            <a:r>
              <a:rPr b="0" lang="uk-UA" sz="1400" spc="-1" strike="noStrike">
                <a:latin typeface="Times New Roman"/>
              </a:rPr>
              <a:t> </a:t>
            </a:r>
            <a:endParaRPr b="0" lang="uk-UA" sz="1400" spc="-1" strike="noStrike">
              <a:latin typeface="Times New Roman"/>
            </a:endParaRPr>
          </a:p>
        </p:txBody>
      </p:sp>
      <p:sp>
        <p:nvSpPr>
          <p:cNvPr id="51" name="PlaceHolder 6"/>
          <p:cNvSpPr>
            <a:spLocks noGrp="1"/>
          </p:cNvSpPr>
          <p:nvPr>
            <p:ph type="sldNum"/>
          </p:nvPr>
        </p:nvSpPr>
        <p:spPr>
          <a:xfrm>
            <a:off x="4278960" y="10157400"/>
            <a:ext cx="3280680" cy="534240"/>
          </a:xfrm>
          <a:prstGeom prst="rect">
            <a:avLst/>
          </a:prstGeom>
        </p:spPr>
        <p:txBody>
          <a:bodyPr lIns="0" rIns="0" tIns="0" bIns="0" anchor="b"/>
          <a:p>
            <a:pPr algn="r"/>
            <a:fld id="{9535F244-EC80-4A47-ADDB-ECFF73D2BBEC}" type="slidenum">
              <a:rPr b="0" lang="uk-UA" sz="1400" spc="-1" strike="noStrike">
                <a:latin typeface="Times New Roman"/>
              </a:rPr>
              <a:t>1</a:t>
            </a:fld>
            <a:endParaRPr b="0" lang="uk-U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685800" y="1143000"/>
            <a:ext cx="5486040" cy="3085920"/>
          </a:xfrm>
          <a:prstGeom prst="rect">
            <a:avLst/>
          </a:prstGeom>
        </p:spPr>
      </p:sp>
      <p:sp>
        <p:nvSpPr>
          <p:cNvPr id="110" name="PlaceHolder 2"/>
          <p:cNvSpPr>
            <a:spLocks noGrp="1"/>
          </p:cNvSpPr>
          <p:nvPr>
            <p:ph type="body"/>
          </p:nvPr>
        </p:nvSpPr>
        <p:spPr>
          <a:xfrm>
            <a:off x="685800" y="4400640"/>
            <a:ext cx="5486040" cy="3600000"/>
          </a:xfrm>
          <a:prstGeom prst="rect">
            <a:avLst/>
          </a:prstGeom>
        </p:spPr>
        <p:txBody>
          <a:bodyPr/>
          <a:p>
            <a:endParaRPr b="0" lang="uk-UA" sz="2000" spc="-1" strike="noStrike">
              <a:latin typeface="Arial"/>
            </a:endParaRPr>
          </a:p>
        </p:txBody>
      </p:sp>
      <p:sp>
        <p:nvSpPr>
          <p:cNvPr id="111" name="TextShape 3"/>
          <p:cNvSpPr txBox="1"/>
          <p:nvPr/>
        </p:nvSpPr>
        <p:spPr>
          <a:xfrm>
            <a:off x="3884760" y="8685360"/>
            <a:ext cx="2971440" cy="458280"/>
          </a:xfrm>
          <a:prstGeom prst="rect">
            <a:avLst/>
          </a:prstGeom>
          <a:noFill/>
          <a:ln>
            <a:noFill/>
          </a:ln>
        </p:spPr>
        <p:txBody>
          <a:bodyPr anchor="b"/>
          <a:p>
            <a:pPr algn="r">
              <a:lnSpc>
                <a:spcPct val="100000"/>
              </a:lnSpc>
            </a:pPr>
            <a:fld id="{DE91B055-67DF-4ADD-BCDD-18BE39878AFC}" type="slidenum">
              <a:rPr b="0" lang="uk-UA" sz="1200" spc="-1" strike="noStrike">
                <a:latin typeface="Times New Roman"/>
              </a:rPr>
              <a:t>&lt;number&gt;</a:t>
            </a:fld>
            <a:endParaRPr b="0" lang="uk-UA"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uk-U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262626"/>
              </a:solidFill>
              <a:latin typeface="Garamond"/>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latin typeface="Garamond"/>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262626"/>
              </a:solidFill>
              <a:latin typeface="Garamond"/>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262626"/>
              </a:solid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840" y="0"/>
            <a:ext cx="12229560" cy="6855840"/>
            <a:chOff x="-15840" y="0"/>
            <a:chExt cx="12229560" cy="6855840"/>
          </a:xfrm>
        </p:grpSpPr>
        <p:pic>
          <p:nvPicPr>
            <p:cNvPr id="1" name="Picture 7" descr=""/>
            <p:cNvPicPr/>
            <p:nvPr/>
          </p:nvPicPr>
          <p:blipFill>
            <a:blip r:embed="rId3"/>
            <a:stretch/>
          </p:blipFill>
          <p:spPr>
            <a:xfrm>
              <a:off x="0" y="0"/>
              <a:ext cx="12188520" cy="6855840"/>
            </a:xfrm>
            <a:prstGeom prst="rect">
              <a:avLst/>
            </a:prstGeom>
            <a:ln>
              <a:noFill/>
            </a:ln>
          </p:spPr>
        </p:pic>
        <p:sp>
          <p:nvSpPr>
            <p:cNvPr id="2" name="CustomShape 2"/>
            <p:cNvSpPr/>
            <p:nvPr/>
          </p:nvSpPr>
          <p:spPr>
            <a:xfrm>
              <a:off x="608040" y="609480"/>
              <a:ext cx="10972440" cy="5638320"/>
            </a:xfrm>
            <a:prstGeom prst="rect">
              <a:avLst/>
            </a:prstGeom>
            <a:noFill/>
            <a:ln w="15840">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
            <p:cNvPicPr/>
            <p:nvPr/>
          </p:nvPicPr>
          <p:blipFill>
            <a:blip r:embed="rId4"/>
            <a:stretch/>
          </p:blipFill>
          <p:spPr>
            <a:xfrm>
              <a:off x="-15840" y="3153960"/>
              <a:ext cx="776880" cy="606240"/>
            </a:xfrm>
            <a:prstGeom prst="rect">
              <a:avLst/>
            </a:prstGeom>
            <a:ln>
              <a:noFill/>
            </a:ln>
          </p:spPr>
        </p:pic>
        <p:pic>
          <p:nvPicPr>
            <p:cNvPr id="4" name="Picture 10" descr=""/>
            <p:cNvPicPr/>
            <p:nvPr/>
          </p:nvPicPr>
          <p:blipFill>
            <a:blip r:embed="rId5"/>
            <a:stretch/>
          </p:blipFill>
          <p:spPr>
            <a:xfrm>
              <a:off x="11436840" y="3153960"/>
              <a:ext cx="776880" cy="606240"/>
            </a:xfrm>
            <a:prstGeom prst="rect">
              <a:avLst/>
            </a:prstGeom>
            <a:ln>
              <a:noFill/>
            </a:ln>
          </p:spPr>
        </p:pic>
      </p:grpSp>
      <p:sp>
        <p:nvSpPr>
          <p:cNvPr id="5" name="PlaceHolder 3"/>
          <p:cNvSpPr>
            <a:spLocks noGrp="1"/>
          </p:cNvSpPr>
          <p:nvPr>
            <p:ph type="dt"/>
          </p:nvPr>
        </p:nvSpPr>
        <p:spPr>
          <a:xfrm>
            <a:off x="8677440" y="5969160"/>
            <a:ext cx="1599840" cy="279000"/>
          </a:xfrm>
          <a:prstGeom prst="rect">
            <a:avLst/>
          </a:prstGeom>
        </p:spPr>
        <p:txBody>
          <a:bodyPr anchor="ctr"/>
          <a:p>
            <a:pPr algn="r">
              <a:lnSpc>
                <a:spcPct val="100000"/>
              </a:lnSpc>
            </a:pPr>
            <a:fld id="{3708023E-A43B-4FDF-A4CA-58DFC59ACE20}" type="datetime">
              <a:rPr b="0" lang="uk-UA" sz="1000" spc="-1" strike="noStrike">
                <a:solidFill>
                  <a:srgbClr val="000000"/>
                </a:solidFill>
                <a:latin typeface="Garamond"/>
              </a:rPr>
              <a:t>7.5.20</a:t>
            </a:fld>
            <a:endParaRPr b="0" lang="uk-UA" sz="1000" spc="-1" strike="noStrike">
              <a:latin typeface="Times New Roman"/>
            </a:endParaRPr>
          </a:p>
        </p:txBody>
      </p:sp>
      <p:sp>
        <p:nvSpPr>
          <p:cNvPr id="6" name="PlaceHolder 4"/>
          <p:cNvSpPr>
            <a:spLocks noGrp="1"/>
          </p:cNvSpPr>
          <p:nvPr>
            <p:ph type="ftr"/>
          </p:nvPr>
        </p:nvSpPr>
        <p:spPr>
          <a:xfrm>
            <a:off x="1295280" y="5969160"/>
            <a:ext cx="7305480" cy="279000"/>
          </a:xfrm>
          <a:prstGeom prst="rect">
            <a:avLst/>
          </a:prstGeom>
        </p:spPr>
        <p:txBody>
          <a:bodyPr anchor="ctr"/>
          <a:p>
            <a:endParaRPr b="0" lang="uk-UA" sz="2400" spc="-1" strike="noStrike">
              <a:latin typeface="Times New Roman"/>
            </a:endParaRPr>
          </a:p>
        </p:txBody>
      </p:sp>
      <p:sp>
        <p:nvSpPr>
          <p:cNvPr id="7" name="PlaceHolder 5"/>
          <p:cNvSpPr>
            <a:spLocks noGrp="1"/>
          </p:cNvSpPr>
          <p:nvPr>
            <p:ph type="sldNum"/>
          </p:nvPr>
        </p:nvSpPr>
        <p:spPr>
          <a:xfrm>
            <a:off x="10353960" y="5969160"/>
            <a:ext cx="542160" cy="279000"/>
          </a:xfrm>
          <a:prstGeom prst="rect">
            <a:avLst/>
          </a:prstGeom>
        </p:spPr>
        <p:txBody>
          <a:bodyPr anchor="ctr"/>
          <a:p>
            <a:pPr algn="r">
              <a:lnSpc>
                <a:spcPct val="100000"/>
              </a:lnSpc>
            </a:pPr>
            <a:fld id="{90C80A1B-3AD4-4A73-AF4B-28B53FB27024}" type="slidenum">
              <a:rPr b="0" lang="uk-UA" sz="1000" spc="-1" strike="noStrike">
                <a:solidFill>
                  <a:srgbClr val="000000"/>
                </a:solidFill>
                <a:latin typeface="Garamond"/>
              </a:rPr>
              <a:t>&lt;number&gt;</a:t>
            </a:fld>
            <a:endParaRPr b="0" lang="uk-UA" sz="1000" spc="-1" strike="noStrike">
              <a:latin typeface="Times New Roman"/>
            </a:endParaRPr>
          </a:p>
        </p:txBody>
      </p:sp>
      <p:sp>
        <p:nvSpPr>
          <p:cNvPr id="8" name="PlaceHolder 6"/>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latin typeface="Garamond"/>
              </a:rPr>
              <a:t>Click to edit the title text format</a:t>
            </a:r>
            <a:endParaRPr b="0" lang="en-US" sz="1800" spc="-1" strike="noStrike">
              <a:solidFill>
                <a:srgbClr val="000000"/>
              </a:solidFill>
              <a:latin typeface="Garamond"/>
            </a:endParaRPr>
          </a:p>
        </p:txBody>
      </p:sp>
      <p:sp>
        <p:nvSpPr>
          <p:cNvPr id="9"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62626"/>
                </a:solidFill>
                <a:latin typeface="Garamond"/>
              </a:rPr>
              <a:t>Click to edit the outline text format</a:t>
            </a:r>
            <a:endParaRPr b="0" lang="en-US" sz="2400" spc="-1" strike="noStrike">
              <a:solidFill>
                <a:srgbClr val="262626"/>
              </a:solidFill>
              <a:latin typeface="Garamond"/>
            </a:endParaRPr>
          </a:p>
          <a:p>
            <a:pPr lvl="1" marL="864000" indent="-324000">
              <a:spcBef>
                <a:spcPts val="1134"/>
              </a:spcBef>
              <a:buClr>
                <a:srgbClr val="000000"/>
              </a:buClr>
              <a:buSzPct val="75000"/>
              <a:buFont typeface="Symbol" charset="2"/>
              <a:buChar char=""/>
            </a:pPr>
            <a:r>
              <a:rPr b="0" lang="en-US" sz="1800" spc="-1" strike="noStrike">
                <a:solidFill>
                  <a:srgbClr val="262626"/>
                </a:solidFill>
                <a:latin typeface="Garamond"/>
              </a:rPr>
              <a:t>Second Outline Level</a:t>
            </a:r>
            <a:endParaRPr b="0" lang="en-US" sz="1800" spc="-1" strike="noStrike">
              <a:solidFill>
                <a:srgbClr val="262626"/>
              </a:solidFill>
              <a:latin typeface="Garamond"/>
            </a:endParaRPr>
          </a:p>
          <a:p>
            <a:pPr lvl="2" marL="1296000" indent="-288000">
              <a:spcBef>
                <a:spcPts val="850"/>
              </a:spcBef>
              <a:buClr>
                <a:srgbClr val="000000"/>
              </a:buClr>
              <a:buSzPct val="45000"/>
              <a:buFont typeface="Wingdings" charset="2"/>
              <a:buChar char=""/>
            </a:pPr>
            <a:r>
              <a:rPr b="0" lang="en-US" sz="1600" spc="-1" strike="noStrike">
                <a:solidFill>
                  <a:srgbClr val="262626"/>
                </a:solidFill>
                <a:latin typeface="Garamond"/>
              </a:rPr>
              <a:t>Third Outline Level</a:t>
            </a:r>
            <a:endParaRPr b="0" lang="en-US" sz="1600" spc="-1" strike="noStrike">
              <a:solidFill>
                <a:srgbClr val="262626"/>
              </a:solidFill>
              <a:latin typeface="Garamond"/>
            </a:endParaRPr>
          </a:p>
          <a:p>
            <a:pPr lvl="3" marL="1728000" indent="-216000">
              <a:spcBef>
                <a:spcPts val="567"/>
              </a:spcBef>
              <a:buClr>
                <a:srgbClr val="000000"/>
              </a:buClr>
              <a:buSzPct val="75000"/>
              <a:buFont typeface="Symbol" charset="2"/>
              <a:buChar char=""/>
            </a:pPr>
            <a:r>
              <a:rPr b="0" lang="en-US" sz="1400" spc="-1" strike="noStrike">
                <a:solidFill>
                  <a:srgbClr val="262626"/>
                </a:solidFill>
                <a:latin typeface="Garamond"/>
              </a:rPr>
              <a:t>Fourth Outline Level</a:t>
            </a:r>
            <a:endParaRPr b="0" lang="en-US" sz="1400" spc="-1" strike="noStrike">
              <a:solidFill>
                <a:srgbClr val="262626"/>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262626"/>
                </a:solidFill>
                <a:latin typeface="Garamond"/>
              </a:rPr>
              <a:t>Fifth Outline Level</a:t>
            </a:r>
            <a:endParaRPr b="0" lang="en-US" sz="2000" spc="-1" strike="noStrike">
              <a:solidFill>
                <a:srgbClr val="262626"/>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262626"/>
                </a:solidFill>
                <a:latin typeface="Garamond"/>
              </a:rPr>
              <a:t>Sixth Outline Level</a:t>
            </a:r>
            <a:endParaRPr b="0" lang="en-US" sz="2000" spc="-1" strike="noStrike">
              <a:solidFill>
                <a:srgbClr val="262626"/>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262626"/>
                </a:solidFill>
                <a:latin typeface="Garamond"/>
              </a:rPr>
              <a:t>Seventh Outline Level</a:t>
            </a:r>
            <a:endParaRPr b="0" lang="en-US" sz="2000" spc="-1" strike="noStrike">
              <a:solidFill>
                <a:srgbClr val="262626"/>
              </a:solidFill>
              <a:latin typeface="Garamond"/>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2688840" y="648000"/>
            <a:ext cx="6815160" cy="1515240"/>
          </a:xfrm>
          <a:prstGeom prst="rect">
            <a:avLst/>
          </a:prstGeom>
          <a:noFill/>
          <a:ln>
            <a:noFill/>
          </a:ln>
        </p:spPr>
        <p:style>
          <a:lnRef idx="0"/>
          <a:fillRef idx="0"/>
          <a:effectRef idx="0"/>
          <a:fontRef idx="minor"/>
        </p:style>
        <p:txBody>
          <a:bodyPr lIns="90000" rIns="90000" tIns="45000" bIns="45000"/>
          <a:p>
            <a:pPr algn="ctr">
              <a:lnSpc>
                <a:spcPct val="100000"/>
              </a:lnSpc>
            </a:pPr>
            <a:r>
              <a:rPr b="1" lang="uk-UA" sz="2000" spc="-1" strike="noStrike">
                <a:solidFill>
                  <a:srgbClr val="262626"/>
                </a:solidFill>
                <a:latin typeface="Georgia"/>
              </a:rPr>
              <a:t>КИЇВСЬКИЙ НАЦІОНАЛЬНИЙ УНІВЕРСИТЕТ</a:t>
            </a:r>
            <a:br/>
            <a:r>
              <a:rPr b="1" lang="uk-UA" sz="2000" spc="-1" strike="noStrike">
                <a:solidFill>
                  <a:srgbClr val="262626"/>
                </a:solidFill>
                <a:latin typeface="Georgia"/>
              </a:rPr>
              <a:t>ІМЕНІ ТАРАСА ШЕВЧЕНКА</a:t>
            </a:r>
            <a:br/>
            <a:r>
              <a:rPr b="0" lang="uk-UA" sz="2000" spc="-1" strike="noStrike">
                <a:solidFill>
                  <a:srgbClr val="262626"/>
                </a:solidFill>
                <a:latin typeface="Georgia"/>
              </a:rPr>
              <a:t>Факультет комп’ютерних наук та кібернетики</a:t>
            </a:r>
            <a:br/>
            <a:r>
              <a:rPr b="0" lang="uk-UA" sz="2000" spc="-1" strike="noStrike">
                <a:solidFill>
                  <a:srgbClr val="262626"/>
                </a:solidFill>
                <a:latin typeface="Georgia"/>
              </a:rPr>
              <a:t>Кафедра інтелектуальних програмних систем</a:t>
            </a:r>
            <a:endParaRPr b="0" lang="uk-UA" sz="2000" spc="-1" strike="noStrike">
              <a:latin typeface="Arial"/>
            </a:endParaRPr>
          </a:p>
          <a:p>
            <a:pPr algn="ctr">
              <a:lnSpc>
                <a:spcPct val="100000"/>
              </a:lnSpc>
            </a:pPr>
            <a:br/>
            <a:r>
              <a:rPr b="1" lang="uk-UA" sz="2000" spc="-1" strike="noStrike">
                <a:solidFill>
                  <a:srgbClr val="262626"/>
                </a:solidFill>
                <a:latin typeface="Georgia"/>
              </a:rPr>
              <a:t>Випускна квалiфiкацiна робота бакалавра</a:t>
            </a:r>
            <a:br/>
            <a:r>
              <a:rPr b="0" lang="uk-UA" sz="2000" spc="-1" strike="noStrike">
                <a:solidFill>
                  <a:srgbClr val="262626"/>
                </a:solidFill>
                <a:latin typeface="Georgia"/>
              </a:rPr>
              <a:t>за спеціальністю 121 Інженерія програмного забезпечення</a:t>
            </a:r>
            <a:br/>
            <a:r>
              <a:rPr b="0" lang="uk-UA" sz="2000" spc="-1" strike="noStrike">
                <a:solidFill>
                  <a:srgbClr val="262626"/>
                </a:solidFill>
                <a:latin typeface="Georgia"/>
              </a:rPr>
              <a:t>на тему</a:t>
            </a:r>
            <a:br/>
            <a:r>
              <a:rPr b="1" lang="uk-UA" sz="2000" spc="-1" strike="noStrike">
                <a:solidFill>
                  <a:srgbClr val="262626"/>
                </a:solidFill>
                <a:latin typeface="Georgia"/>
              </a:rPr>
              <a:t>Реалізація програмного забезпечення для вичитування даних символьних пристроїв та їх передачі на сервер через GPRS/GSM зв’язок  </a:t>
            </a:r>
            <a:endParaRPr b="0" lang="uk-UA" sz="2000" spc="-1" strike="noStrike">
              <a:latin typeface="Arial"/>
            </a:endParaRPr>
          </a:p>
        </p:txBody>
      </p:sp>
      <p:sp>
        <p:nvSpPr>
          <p:cNvPr id="53" name="CustomShape 2"/>
          <p:cNvSpPr/>
          <p:nvPr/>
        </p:nvSpPr>
        <p:spPr>
          <a:xfrm>
            <a:off x="1799640" y="4300200"/>
            <a:ext cx="9522360" cy="1820520"/>
          </a:xfrm>
          <a:prstGeom prst="rect">
            <a:avLst/>
          </a:prstGeom>
          <a:noFill/>
          <a:ln>
            <a:noFill/>
          </a:ln>
        </p:spPr>
        <p:style>
          <a:lnRef idx="0"/>
          <a:fillRef idx="0"/>
          <a:effectRef idx="0"/>
          <a:fontRef idx="minor"/>
        </p:style>
        <p:txBody>
          <a:bodyPr lIns="90000" rIns="90000" tIns="45000" bIns="45000"/>
          <a:p>
            <a:pPr algn="r">
              <a:lnSpc>
                <a:spcPct val="100000"/>
              </a:lnSpc>
              <a:spcBef>
                <a:spcPts val="360"/>
              </a:spcBef>
              <a:spcAft>
                <a:spcPts val="601"/>
              </a:spcAft>
            </a:pPr>
            <a:r>
              <a:rPr b="0" lang="uk-UA" sz="1800" spc="-1" strike="noStrike">
                <a:solidFill>
                  <a:srgbClr val="792d26"/>
                </a:solidFill>
                <a:latin typeface="Times New Roman"/>
              </a:rPr>
              <a:t>ВИКОНАВ СТУДЕНТ 4-ГО КУРСУ</a:t>
            </a:r>
            <a:endParaRPr b="0" lang="uk-UA" sz="1800" spc="-1" strike="noStrike">
              <a:latin typeface="Arial"/>
            </a:endParaRPr>
          </a:p>
          <a:p>
            <a:pPr algn="r">
              <a:lnSpc>
                <a:spcPct val="100000"/>
              </a:lnSpc>
              <a:spcBef>
                <a:spcPts val="360"/>
              </a:spcBef>
              <a:spcAft>
                <a:spcPts val="601"/>
              </a:spcAft>
            </a:pPr>
            <a:r>
              <a:rPr b="0" lang="uk-UA" sz="1800" spc="-1" strike="noStrike">
                <a:solidFill>
                  <a:srgbClr val="792d26"/>
                </a:solidFill>
                <a:latin typeface="Times New Roman"/>
              </a:rPr>
              <a:t>ОПАНЮК МИКИТА ІГОРОВИЧ</a:t>
            </a:r>
            <a:endParaRPr b="0" lang="uk-UA" sz="1800" spc="-1" strike="noStrike">
              <a:latin typeface="Arial"/>
            </a:endParaRPr>
          </a:p>
          <a:p>
            <a:pPr algn="r">
              <a:lnSpc>
                <a:spcPct val="100000"/>
              </a:lnSpc>
              <a:spcBef>
                <a:spcPts val="360"/>
              </a:spcBef>
              <a:spcAft>
                <a:spcPts val="601"/>
              </a:spcAft>
            </a:pPr>
            <a:r>
              <a:rPr b="0" lang="uk-UA" sz="1800" spc="-1" strike="noStrike">
                <a:solidFill>
                  <a:srgbClr val="792d26"/>
                </a:solidFill>
                <a:latin typeface="Times New Roman"/>
              </a:rPr>
              <a:t>НАУКОВИЙ КЕРІВНИК:</a:t>
            </a:r>
            <a:endParaRPr b="0" lang="uk-UA" sz="1800" spc="-1" strike="noStrike">
              <a:latin typeface="Arial"/>
            </a:endParaRPr>
          </a:p>
          <a:p>
            <a:pPr marL="285840" indent="-285480" algn="r">
              <a:lnSpc>
                <a:spcPct val="100000"/>
              </a:lnSpc>
              <a:spcBef>
                <a:spcPts val="360"/>
              </a:spcBef>
              <a:spcAft>
                <a:spcPts val="601"/>
              </a:spcAft>
              <a:buClr>
                <a:srgbClr val="83992a"/>
              </a:buClr>
              <a:buSzPct val="115000"/>
              <a:buFont typeface="Arial"/>
              <a:buChar char="•"/>
            </a:pPr>
            <a:r>
              <a:rPr b="1" i="1" lang="uk-UA" sz="1800" spc="-1" strike="noStrike">
                <a:solidFill>
                  <a:srgbClr val="792d26"/>
                </a:solidFill>
                <a:latin typeface="Times New Roman"/>
              </a:rPr>
              <a:t>ДОЦЕНТ, КАНДИДАТ ФІЗИКО-МАТЕМАТИЧНИХ НАУК</a:t>
            </a:r>
            <a:endParaRPr b="0" lang="uk-UA" sz="1800" spc="-1" strike="noStrike">
              <a:latin typeface="Arial"/>
            </a:endParaRPr>
          </a:p>
          <a:p>
            <a:pPr marL="285840" indent="-285480" algn="r">
              <a:lnSpc>
                <a:spcPct val="100000"/>
              </a:lnSpc>
              <a:spcBef>
                <a:spcPts val="360"/>
              </a:spcBef>
              <a:spcAft>
                <a:spcPts val="601"/>
              </a:spcAft>
              <a:buClr>
                <a:srgbClr val="83992a"/>
              </a:buClr>
              <a:buSzPct val="115000"/>
              <a:buFont typeface="Arial"/>
              <a:buChar char="•"/>
            </a:pPr>
            <a:r>
              <a:rPr b="1" lang="uk-UA" sz="1800" spc="-1" strike="noStrike">
                <a:solidFill>
                  <a:srgbClr val="792d26"/>
                </a:solidFill>
                <a:latin typeface="Times New Roman"/>
              </a:rPr>
              <a:t>ГАЛКІН ОЛЕКСАНДР ВОЛОДИМИРОВИЧ</a:t>
            </a:r>
            <a:endParaRPr b="0" lang="uk-UA" sz="1800" spc="-1" strike="noStrike">
              <a:latin typeface="Arial"/>
            </a:endParaRPr>
          </a:p>
        </p:txBody>
      </p:sp>
      <p:sp>
        <p:nvSpPr>
          <p:cNvPr id="54" name="TextShape 3"/>
          <p:cNvSpPr txBox="1"/>
          <p:nvPr/>
        </p:nvSpPr>
        <p:spPr>
          <a:xfrm>
            <a:off x="9900360" y="6459840"/>
            <a:ext cx="1311840" cy="364680"/>
          </a:xfrm>
          <a:prstGeom prst="rect">
            <a:avLst/>
          </a:prstGeom>
          <a:noFill/>
          <a:ln>
            <a:noFill/>
          </a:ln>
        </p:spPr>
        <p:txBody>
          <a:bodyPr anchor="ctr"/>
          <a:p>
            <a:pPr algn="r">
              <a:lnSpc>
                <a:spcPct val="100000"/>
              </a:lnSpc>
            </a:pPr>
            <a:fld id="{91EAEA50-CCE3-4BE0-82D7-B36916EE7350}" type="slidenum">
              <a:rPr b="0" lang="uk-UA" sz="3200" spc="-1" strike="noStrike">
                <a:solidFill>
                  <a:srgbClr val="000000"/>
                </a:solidFill>
                <a:latin typeface="Times New Roman"/>
              </a:rPr>
              <a:t>1</a:t>
            </a:fld>
            <a:endParaRPr b="0" lang="uk-UA" sz="32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Picture 1" descr=""/>
          <p:cNvPicPr/>
          <p:nvPr/>
        </p:nvPicPr>
        <p:blipFill>
          <a:blip r:embed="rId1"/>
          <a:stretch/>
        </p:blipFill>
        <p:spPr>
          <a:xfrm>
            <a:off x="5958360" y="1698120"/>
            <a:ext cx="4912560" cy="4371840"/>
          </a:xfrm>
          <a:prstGeom prst="rect">
            <a:avLst/>
          </a:prstGeom>
          <a:ln>
            <a:noFill/>
          </a:ln>
        </p:spPr>
      </p:pic>
      <p:sp>
        <p:nvSpPr>
          <p:cNvPr id="92" name="CustomShape 1"/>
          <p:cNvSpPr/>
          <p:nvPr/>
        </p:nvSpPr>
        <p:spPr>
          <a:xfrm>
            <a:off x="1066680" y="518760"/>
            <a:ext cx="10058040" cy="83052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Процес надсилання пакетів</a:t>
            </a:r>
            <a:endParaRPr b="0" lang="uk-UA" sz="4400" spc="-1" strike="noStrike">
              <a:latin typeface="Arial"/>
            </a:endParaRPr>
          </a:p>
        </p:txBody>
      </p:sp>
      <p:sp>
        <p:nvSpPr>
          <p:cNvPr id="93" name="CustomShape 2"/>
          <p:cNvSpPr/>
          <p:nvPr/>
        </p:nvSpPr>
        <p:spPr>
          <a:xfrm>
            <a:off x="1066680" y="1453320"/>
            <a:ext cx="4753080" cy="4616640"/>
          </a:xfrm>
          <a:prstGeom prst="rect">
            <a:avLst/>
          </a:prstGeom>
          <a:noFill/>
          <a:ln>
            <a:noFill/>
          </a:ln>
        </p:spPr>
        <p:style>
          <a:lnRef idx="0"/>
          <a:fillRef idx="0"/>
          <a:effectRef idx="0"/>
          <a:fontRef idx="minor"/>
        </p:style>
        <p:txBody>
          <a:bodyPr lIns="90000" rIns="90000" tIns="45000" bIns="45000"/>
          <a:p>
            <a:pPr marL="285840" indent="-285480">
              <a:lnSpc>
                <a:spcPct val="100000"/>
              </a:lnSpc>
              <a:spcBef>
                <a:spcPts val="519"/>
              </a:spcBef>
              <a:spcAft>
                <a:spcPts val="601"/>
              </a:spcAft>
              <a:buClr>
                <a:srgbClr val="83992a"/>
              </a:buClr>
              <a:buSzPct val="115000"/>
              <a:buFont typeface="Arial"/>
              <a:buChar char="•"/>
            </a:pPr>
            <a:r>
              <a:rPr b="0" lang="uk-UA" sz="2600" spc="-1" strike="noStrike">
                <a:solidFill>
                  <a:srgbClr val="262626"/>
                </a:solidFill>
                <a:latin typeface="Times New Roman"/>
              </a:rPr>
              <a:t>Модем та сервер-обробник повинні вміти обробляти помилку втрати сигналу.</a:t>
            </a:r>
            <a:endParaRPr b="0" lang="uk-UA" sz="2600" spc="-1" strike="noStrike">
              <a:latin typeface="Arial"/>
            </a:endParaRPr>
          </a:p>
          <a:p>
            <a:pPr marL="285840" indent="-285480">
              <a:lnSpc>
                <a:spcPct val="100000"/>
              </a:lnSpc>
              <a:spcBef>
                <a:spcPts val="519"/>
              </a:spcBef>
              <a:spcAft>
                <a:spcPts val="601"/>
              </a:spcAft>
              <a:buClr>
                <a:srgbClr val="83992a"/>
              </a:buClr>
              <a:buSzPct val="115000"/>
              <a:buFont typeface="Arial"/>
              <a:buChar char="•"/>
            </a:pPr>
            <a:r>
              <a:rPr b="0" lang="uk-UA" sz="2600" spc="-1" strike="noStrike">
                <a:solidFill>
                  <a:srgbClr val="262626"/>
                </a:solidFill>
                <a:latin typeface="Times New Roman"/>
              </a:rPr>
              <a:t>Пакети будуть передаватися на через SFTP або HTTP протокол.</a:t>
            </a:r>
            <a:endParaRPr b="0" lang="uk-UA" sz="2600" spc="-1" strike="noStrike">
              <a:latin typeface="Arial"/>
            </a:endParaRPr>
          </a:p>
          <a:p>
            <a:pPr marL="285840" indent="-285480">
              <a:lnSpc>
                <a:spcPct val="100000"/>
              </a:lnSpc>
              <a:spcBef>
                <a:spcPts val="519"/>
              </a:spcBef>
              <a:spcAft>
                <a:spcPts val="601"/>
              </a:spcAft>
              <a:buClr>
                <a:srgbClr val="83992a"/>
              </a:buClr>
              <a:buSzPct val="115000"/>
              <a:buFont typeface="Arial"/>
              <a:buChar char="•"/>
            </a:pPr>
            <a:r>
              <a:rPr b="0" lang="uk-UA" sz="2600" spc="-1" strike="noStrike">
                <a:solidFill>
                  <a:srgbClr val="262626"/>
                </a:solidFill>
                <a:latin typeface="Times New Roman"/>
              </a:rPr>
              <a:t>Плата-котролер повинна виконувати захищене підключення до сервера.</a:t>
            </a:r>
            <a:endParaRPr b="0" lang="uk-UA" sz="2600" spc="-1" strike="noStrike">
              <a:latin typeface="Arial"/>
            </a:endParaRPr>
          </a:p>
        </p:txBody>
      </p:sp>
      <p:sp>
        <p:nvSpPr>
          <p:cNvPr id="94" name="Line 3"/>
          <p:cNvSpPr/>
          <p:nvPr/>
        </p:nvSpPr>
        <p:spPr>
          <a:xfrm>
            <a:off x="1066680" y="1349640"/>
            <a:ext cx="10058400" cy="360"/>
          </a:xfrm>
          <a:prstGeom prst="line">
            <a:avLst/>
          </a:prstGeom>
          <a:ln w="9360">
            <a:solidFill>
              <a:schemeClr val="dk1"/>
            </a:solidFill>
            <a:custDash>
              <a:ds d="500000" sp="400000"/>
            </a:custDash>
            <a:round/>
          </a:ln>
        </p:spPr>
        <p:style>
          <a:lnRef idx="0"/>
          <a:fillRef idx="0"/>
          <a:effectRef idx="0"/>
          <a:fontRef idx="minor"/>
        </p:style>
      </p:sp>
      <p:sp>
        <p:nvSpPr>
          <p:cNvPr id="95" name="TextShape 4"/>
          <p:cNvSpPr txBox="1"/>
          <p:nvPr/>
        </p:nvSpPr>
        <p:spPr>
          <a:xfrm>
            <a:off x="9900360" y="6459840"/>
            <a:ext cx="1311840" cy="364680"/>
          </a:xfrm>
          <a:prstGeom prst="rect">
            <a:avLst/>
          </a:prstGeom>
          <a:noFill/>
          <a:ln>
            <a:noFill/>
          </a:ln>
        </p:spPr>
        <p:txBody>
          <a:bodyPr anchor="ctr"/>
          <a:p>
            <a:pPr algn="r">
              <a:lnSpc>
                <a:spcPct val="100000"/>
              </a:lnSpc>
            </a:pPr>
            <a:fld id="{87399902-64D0-42D9-9A00-FC4F43D43D2F}" type="slidenum">
              <a:rPr b="0" lang="uk-UA" sz="3200" spc="-1" strike="noStrike">
                <a:solidFill>
                  <a:srgbClr val="000000"/>
                </a:solidFill>
                <a:latin typeface="Times New Roman"/>
              </a:rPr>
              <a:t>1</a:t>
            </a:fld>
            <a:endParaRPr b="0" lang="uk-UA" sz="320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066680" y="446400"/>
            <a:ext cx="10058040" cy="81612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Використані технології</a:t>
            </a:r>
            <a:endParaRPr b="0" lang="uk-UA" sz="4400" spc="-1" strike="noStrike">
              <a:latin typeface="Arial"/>
            </a:endParaRPr>
          </a:p>
        </p:txBody>
      </p:sp>
      <p:sp>
        <p:nvSpPr>
          <p:cNvPr id="97" name="CustomShape 2"/>
          <p:cNvSpPr/>
          <p:nvPr/>
        </p:nvSpPr>
        <p:spPr>
          <a:xfrm>
            <a:off x="1097280" y="1417320"/>
            <a:ext cx="10058040" cy="4023000"/>
          </a:xfrm>
          <a:prstGeom prst="rect">
            <a:avLst/>
          </a:prstGeom>
          <a:noFill/>
          <a:ln>
            <a:noFill/>
          </a:ln>
        </p:spPr>
        <p:style>
          <a:lnRef idx="0"/>
          <a:fillRef idx="0"/>
          <a:effectRef idx="0"/>
          <a:fontRef idx="minor"/>
        </p:style>
        <p:txBody>
          <a:bodyPr lIns="90000" rIns="90000" tIns="45000" bIns="45000">
            <a:normAutofit/>
          </a:bodyPr>
          <a:p>
            <a:pPr marL="201240">
              <a:lnSpc>
                <a:spcPct val="100000"/>
              </a:lnSpc>
              <a:spcBef>
                <a:spcPts val="479"/>
              </a:spcBef>
              <a:spcAft>
                <a:spcPts val="601"/>
              </a:spcAft>
            </a:pPr>
            <a:r>
              <a:rPr b="0" lang="uk-UA" sz="2400" spc="-1" strike="noStrike">
                <a:solidFill>
                  <a:srgbClr val="262626"/>
                </a:solidFill>
                <a:latin typeface="Times New Roman"/>
              </a:rPr>
              <a:t>Для розробки описаної системи були використані:</a:t>
            </a:r>
            <a:endParaRPr b="0" lang="uk-UA" sz="2400" spc="-1" strike="noStrike">
              <a:latin typeface="Arial"/>
            </a:endParaRPr>
          </a:p>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Мова програмування C під Linux.</a:t>
            </a:r>
            <a:r>
              <a:rPr b="0" lang="uk-UA" sz="2400" spc="-1" strike="noStrike">
                <a:solidFill>
                  <a:srgbClr val="262626"/>
                </a:solidFill>
                <a:latin typeface="Times New Roman"/>
              </a:rPr>
              <a:t>	</a:t>
            </a:r>
            <a:endParaRPr b="0" lang="uk-UA" sz="2400" spc="-1" strike="noStrike">
              <a:latin typeface="Arial"/>
            </a:endParaRPr>
          </a:p>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Написання скриптів на основі командної оболонки bash.</a:t>
            </a:r>
            <a:endParaRPr b="0" lang="uk-UA" sz="2400" spc="-1" strike="noStrike">
              <a:latin typeface="Arial"/>
            </a:endParaRPr>
          </a:p>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Середовище розробки Eclipse.</a:t>
            </a:r>
            <a:endParaRPr b="0" lang="uk-UA" sz="2400" spc="-1" strike="noStrike">
              <a:latin typeface="Arial"/>
            </a:endParaRPr>
          </a:p>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Текстовий редактор Vim.</a:t>
            </a:r>
            <a:endParaRPr b="0" lang="uk-UA" sz="2400" spc="-1" strike="noStrike">
              <a:latin typeface="Arial"/>
            </a:endParaRPr>
          </a:p>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LibreOffice Calc для створення тестових даних і графіків порівняння використання різних підходів.</a:t>
            </a:r>
            <a:endParaRPr b="0" lang="uk-UA" sz="2400" spc="-1" strike="noStrike">
              <a:latin typeface="Arial"/>
            </a:endParaRPr>
          </a:p>
        </p:txBody>
      </p:sp>
      <p:sp>
        <p:nvSpPr>
          <p:cNvPr id="98" name="Line 3"/>
          <p:cNvSpPr/>
          <p:nvPr/>
        </p:nvSpPr>
        <p:spPr>
          <a:xfrm>
            <a:off x="1066680" y="1262520"/>
            <a:ext cx="10058400" cy="360"/>
          </a:xfrm>
          <a:prstGeom prst="line">
            <a:avLst/>
          </a:prstGeom>
          <a:ln w="9360">
            <a:solidFill>
              <a:schemeClr val="dk1"/>
            </a:solidFill>
            <a:custDash>
              <a:ds d="500000" sp="400000"/>
            </a:custDash>
            <a:round/>
          </a:ln>
        </p:spPr>
        <p:style>
          <a:lnRef idx="0"/>
          <a:fillRef idx="0"/>
          <a:effectRef idx="0"/>
          <a:fontRef idx="minor"/>
        </p:style>
      </p:sp>
      <p:sp>
        <p:nvSpPr>
          <p:cNvPr id="99" name="TextShape 4"/>
          <p:cNvSpPr txBox="1"/>
          <p:nvPr/>
        </p:nvSpPr>
        <p:spPr>
          <a:xfrm>
            <a:off x="9900360" y="6459840"/>
            <a:ext cx="1311840" cy="364680"/>
          </a:xfrm>
          <a:prstGeom prst="rect">
            <a:avLst/>
          </a:prstGeom>
          <a:noFill/>
          <a:ln>
            <a:noFill/>
          </a:ln>
        </p:spPr>
        <p:txBody>
          <a:bodyPr anchor="ctr"/>
          <a:p>
            <a:pPr algn="r">
              <a:lnSpc>
                <a:spcPct val="100000"/>
              </a:lnSpc>
            </a:pPr>
            <a:fld id="{8D45C3B8-3CCB-44E3-9F4D-A885D374525D}" type="slidenum">
              <a:rPr b="0" lang="uk-UA" sz="3200" spc="-1" strike="noStrike">
                <a:solidFill>
                  <a:srgbClr val="000000"/>
                </a:solidFill>
                <a:latin typeface="Times New Roman"/>
              </a:rPr>
              <a:t>1</a:t>
            </a:fld>
            <a:endParaRPr b="0" lang="uk-UA" sz="3200" spc="-1" strike="noStrike">
              <a:latin typeface="Times New Roman"/>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Line 1"/>
          <p:cNvSpPr/>
          <p:nvPr/>
        </p:nvSpPr>
        <p:spPr>
          <a:xfrm>
            <a:off x="1066680" y="1349640"/>
            <a:ext cx="10058400" cy="360"/>
          </a:xfrm>
          <a:prstGeom prst="line">
            <a:avLst/>
          </a:prstGeom>
          <a:ln w="9360">
            <a:solidFill>
              <a:schemeClr val="dk1"/>
            </a:solidFill>
            <a:custDash>
              <a:ds d="500000" sp="400000"/>
            </a:custDash>
            <a:round/>
          </a:ln>
        </p:spPr>
        <p:style>
          <a:lnRef idx="0"/>
          <a:fillRef idx="0"/>
          <a:effectRef idx="0"/>
          <a:fontRef idx="minor"/>
        </p:style>
      </p:sp>
      <p:sp>
        <p:nvSpPr>
          <p:cNvPr id="101" name="CustomShape 2"/>
          <p:cNvSpPr/>
          <p:nvPr/>
        </p:nvSpPr>
        <p:spPr>
          <a:xfrm>
            <a:off x="1066680" y="489960"/>
            <a:ext cx="10058040" cy="85968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Висновки</a:t>
            </a:r>
            <a:endParaRPr b="0" lang="uk-UA" sz="4400" spc="-1" strike="noStrike">
              <a:latin typeface="Arial"/>
            </a:endParaRPr>
          </a:p>
        </p:txBody>
      </p:sp>
      <p:sp>
        <p:nvSpPr>
          <p:cNvPr id="102" name="CustomShape 3"/>
          <p:cNvSpPr/>
          <p:nvPr/>
        </p:nvSpPr>
        <p:spPr>
          <a:xfrm>
            <a:off x="1097280" y="1845720"/>
            <a:ext cx="10058040" cy="4023000"/>
          </a:xfrm>
          <a:prstGeom prst="rect">
            <a:avLst/>
          </a:prstGeom>
          <a:noFill/>
          <a:ln>
            <a:noFill/>
          </a:ln>
        </p:spPr>
        <p:style>
          <a:lnRef idx="0"/>
          <a:fillRef idx="0"/>
          <a:effectRef idx="0"/>
          <a:fontRef idx="minor"/>
        </p:style>
        <p:txBody>
          <a:bodyPr lIns="90000" rIns="90000" tIns="45000" bIns="45000">
            <a:normAutofit/>
          </a:bodyPr>
          <a:p>
            <a:pPr marL="457200" indent="-456840">
              <a:lnSpc>
                <a:spcPct val="100000"/>
              </a:lnSpc>
              <a:spcBef>
                <a:spcPts val="479"/>
              </a:spcBef>
              <a:spcAft>
                <a:spcPts val="601"/>
              </a:spcAft>
              <a:buClr>
                <a:srgbClr val="83992a"/>
              </a:buClr>
              <a:buSzPct val="115000"/>
              <a:buFont typeface="Garamond"/>
              <a:buAutoNum type="arabicPeriod"/>
            </a:pPr>
            <a:r>
              <a:rPr b="0" lang="uk-UA" sz="2400" spc="-1" strike="noStrike">
                <a:solidFill>
                  <a:srgbClr val="262626"/>
                </a:solidFill>
                <a:latin typeface="Times New Roman"/>
              </a:rPr>
              <a:t>Розглянуто особливості побудови системи передачі даних через GPRS/GSM підключення.</a:t>
            </a:r>
            <a:endParaRPr b="0" lang="uk-UA" sz="2400" spc="-1" strike="noStrike">
              <a:latin typeface="Arial"/>
            </a:endParaRPr>
          </a:p>
          <a:p>
            <a:pPr marL="457200" indent="-456840">
              <a:lnSpc>
                <a:spcPct val="100000"/>
              </a:lnSpc>
              <a:spcBef>
                <a:spcPts val="479"/>
              </a:spcBef>
              <a:spcAft>
                <a:spcPts val="601"/>
              </a:spcAft>
              <a:buClr>
                <a:srgbClr val="83992a"/>
              </a:buClr>
              <a:buSzPct val="115000"/>
              <a:buFont typeface="Garamond"/>
              <a:buAutoNum type="arabicPeriod"/>
            </a:pPr>
            <a:r>
              <a:rPr b="0" lang="uk-UA" sz="2400" spc="-1" strike="noStrike">
                <a:solidFill>
                  <a:srgbClr val="262626"/>
                </a:solidFill>
                <a:latin typeface="Times New Roman"/>
              </a:rPr>
              <a:t>Проаналізовано можливості операційної системи Linux для реалізації програмних рішень для обробки даних з датчиків та передачі даних в зашифрованому вигляді на модем.</a:t>
            </a:r>
            <a:endParaRPr b="0" lang="uk-UA" sz="2400" spc="-1" strike="noStrike">
              <a:latin typeface="Arial"/>
            </a:endParaRPr>
          </a:p>
          <a:p>
            <a:pPr marL="457200" indent="-456840">
              <a:lnSpc>
                <a:spcPct val="100000"/>
              </a:lnSpc>
              <a:spcBef>
                <a:spcPts val="479"/>
              </a:spcBef>
              <a:spcAft>
                <a:spcPts val="601"/>
              </a:spcAft>
              <a:buClr>
                <a:srgbClr val="83992a"/>
              </a:buClr>
              <a:buSzPct val="115000"/>
              <a:buFont typeface="Garamond"/>
              <a:buAutoNum type="arabicPeriod"/>
            </a:pPr>
            <a:r>
              <a:rPr b="0" lang="uk-UA" sz="2400" spc="-1" strike="noStrike">
                <a:solidFill>
                  <a:srgbClr val="262626"/>
                </a:solidFill>
                <a:latin typeface="Times New Roman"/>
              </a:rPr>
              <a:t>Розглянуто особливості реалізації апаратної частини системи з врахування навколишніх чинників та потреб.</a:t>
            </a:r>
            <a:endParaRPr b="0" lang="uk-UA" sz="2400" spc="-1" strike="noStrike">
              <a:latin typeface="Arial"/>
            </a:endParaRPr>
          </a:p>
          <a:p>
            <a:pPr marL="457200" indent="-456840">
              <a:lnSpc>
                <a:spcPct val="100000"/>
              </a:lnSpc>
              <a:spcBef>
                <a:spcPts val="479"/>
              </a:spcBef>
              <a:spcAft>
                <a:spcPts val="601"/>
              </a:spcAft>
              <a:buClr>
                <a:srgbClr val="83992a"/>
              </a:buClr>
              <a:buSzPct val="115000"/>
              <a:buFont typeface="Garamond"/>
              <a:buAutoNum type="arabicPeriod"/>
            </a:pPr>
            <a:r>
              <a:rPr b="0" lang="uk-UA" sz="2400" spc="-1" strike="noStrike">
                <a:solidFill>
                  <a:srgbClr val="262626"/>
                </a:solidFill>
                <a:latin typeface="Times New Roman"/>
              </a:rPr>
              <a:t>Проведено порівняння різних апаратних та програмних імплементацій для знаходження найбільш раціонального рішення.</a:t>
            </a:r>
            <a:endParaRPr b="0" lang="uk-UA" sz="2400" spc="-1" strike="noStrike">
              <a:latin typeface="Arial"/>
            </a:endParaRPr>
          </a:p>
          <a:p>
            <a:pPr>
              <a:lnSpc>
                <a:spcPct val="100000"/>
              </a:lnSpc>
              <a:spcBef>
                <a:spcPts val="479"/>
              </a:spcBef>
              <a:spcAft>
                <a:spcPts val="601"/>
              </a:spcAft>
            </a:pPr>
            <a:endParaRPr b="0" lang="uk-UA" sz="2400" spc="-1" strike="noStrike">
              <a:latin typeface="Arial"/>
            </a:endParaRPr>
          </a:p>
          <a:p>
            <a:pPr>
              <a:lnSpc>
                <a:spcPct val="100000"/>
              </a:lnSpc>
              <a:spcBef>
                <a:spcPts val="479"/>
              </a:spcBef>
              <a:spcAft>
                <a:spcPts val="601"/>
              </a:spcAft>
            </a:pPr>
            <a:endParaRPr b="0" lang="uk-UA" sz="2400" spc="-1" strike="noStrike">
              <a:latin typeface="Arial"/>
            </a:endParaRPr>
          </a:p>
        </p:txBody>
      </p:sp>
      <p:sp>
        <p:nvSpPr>
          <p:cNvPr id="103" name="TextShape 4"/>
          <p:cNvSpPr txBox="1"/>
          <p:nvPr/>
        </p:nvSpPr>
        <p:spPr>
          <a:xfrm>
            <a:off x="9900360" y="6459840"/>
            <a:ext cx="1311840" cy="364680"/>
          </a:xfrm>
          <a:prstGeom prst="rect">
            <a:avLst/>
          </a:prstGeom>
          <a:noFill/>
          <a:ln>
            <a:noFill/>
          </a:ln>
        </p:spPr>
        <p:txBody>
          <a:bodyPr anchor="ctr"/>
          <a:p>
            <a:pPr algn="r">
              <a:lnSpc>
                <a:spcPct val="100000"/>
              </a:lnSpc>
            </a:pPr>
            <a:fld id="{4E176723-8C6C-4511-A710-B0D89F802603}" type="slidenum">
              <a:rPr b="0" lang="uk-UA" sz="3200" spc="-1" strike="noStrike">
                <a:solidFill>
                  <a:srgbClr val="000000"/>
                </a:solidFill>
                <a:latin typeface="Times New Roman"/>
              </a:rPr>
              <a:t>1</a:t>
            </a:fld>
            <a:endParaRPr b="0" lang="uk-UA" sz="3200" spc="-1" strike="noStrike">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Line 1"/>
          <p:cNvSpPr/>
          <p:nvPr/>
        </p:nvSpPr>
        <p:spPr>
          <a:xfrm>
            <a:off x="1066680" y="1349640"/>
            <a:ext cx="10058400" cy="360"/>
          </a:xfrm>
          <a:prstGeom prst="line">
            <a:avLst/>
          </a:prstGeom>
          <a:ln w="9360">
            <a:solidFill>
              <a:schemeClr val="dk1"/>
            </a:solidFill>
            <a:custDash>
              <a:ds d="500000" sp="400000"/>
            </a:custDash>
            <a:round/>
          </a:ln>
        </p:spPr>
        <p:style>
          <a:lnRef idx="0"/>
          <a:fillRef idx="0"/>
          <a:effectRef idx="0"/>
          <a:fontRef idx="minor"/>
        </p:style>
      </p:sp>
      <p:sp>
        <p:nvSpPr>
          <p:cNvPr id="105" name="CustomShape 2"/>
          <p:cNvSpPr/>
          <p:nvPr/>
        </p:nvSpPr>
        <p:spPr>
          <a:xfrm>
            <a:off x="1066680" y="489960"/>
            <a:ext cx="10058040" cy="85968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Подальші плани</a:t>
            </a:r>
            <a:endParaRPr b="0" lang="uk-UA" sz="4400" spc="-1" strike="noStrike">
              <a:latin typeface="Arial"/>
            </a:endParaRPr>
          </a:p>
        </p:txBody>
      </p:sp>
      <p:sp>
        <p:nvSpPr>
          <p:cNvPr id="106" name="CustomShape 3"/>
          <p:cNvSpPr/>
          <p:nvPr/>
        </p:nvSpPr>
        <p:spPr>
          <a:xfrm>
            <a:off x="1097280" y="1845720"/>
            <a:ext cx="10058040" cy="4023000"/>
          </a:xfrm>
          <a:prstGeom prst="rect">
            <a:avLst/>
          </a:prstGeom>
          <a:noFill/>
          <a:ln>
            <a:noFill/>
          </a:ln>
        </p:spPr>
        <p:style>
          <a:lnRef idx="0"/>
          <a:fillRef idx="0"/>
          <a:effectRef idx="0"/>
          <a:fontRef idx="minor"/>
        </p:style>
        <p:txBody>
          <a:bodyPr lIns="90000" rIns="90000" tIns="45000" bIns="45000">
            <a:normAutofit/>
          </a:bodyPr>
          <a:p>
            <a:pPr marL="2858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Реалізація системи сповіщення контролю рівня живлення модему та плати-контролера. </a:t>
            </a:r>
            <a:endParaRPr b="0" lang="uk-UA" sz="2400" spc="-1" strike="noStrike">
              <a:latin typeface="Arial"/>
            </a:endParaRPr>
          </a:p>
          <a:p>
            <a:pPr marL="2858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Реалізація конфігурації системи при віддаленому підключені через GSM/GPRS (обробка команд, надісланих зі сторони сервера), вдосконалення інших можливостей системи.</a:t>
            </a:r>
            <a:endParaRPr b="0" lang="uk-UA" sz="2400" spc="-1" strike="noStrike">
              <a:latin typeface="Arial"/>
            </a:endParaRPr>
          </a:p>
          <a:p>
            <a:pPr marL="2858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Розробка загальнодоступної та формальної технічної документації.</a:t>
            </a:r>
            <a:endParaRPr b="0" lang="uk-UA" sz="2400" spc="-1" strike="noStrike">
              <a:latin typeface="Arial"/>
            </a:endParaRPr>
          </a:p>
          <a:p>
            <a:pPr marL="2858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Активніша участь у командних проектах, заходах і конференціях, присвячених розвитку та розширенню області системного програмування.</a:t>
            </a:r>
            <a:endParaRPr b="0" lang="uk-UA" sz="2400" spc="-1" strike="noStrike">
              <a:latin typeface="Arial"/>
            </a:endParaRPr>
          </a:p>
          <a:p>
            <a:pPr>
              <a:lnSpc>
                <a:spcPct val="100000"/>
              </a:lnSpc>
              <a:spcBef>
                <a:spcPts val="479"/>
              </a:spcBef>
              <a:spcAft>
                <a:spcPts val="601"/>
              </a:spcAft>
            </a:pPr>
            <a:endParaRPr b="0" lang="uk-UA" sz="2400" spc="-1" strike="noStrike">
              <a:latin typeface="Arial"/>
            </a:endParaRPr>
          </a:p>
        </p:txBody>
      </p:sp>
      <p:sp>
        <p:nvSpPr>
          <p:cNvPr id="107" name="TextShape 4"/>
          <p:cNvSpPr txBox="1"/>
          <p:nvPr/>
        </p:nvSpPr>
        <p:spPr>
          <a:xfrm>
            <a:off x="9900360" y="6459840"/>
            <a:ext cx="1311840" cy="364680"/>
          </a:xfrm>
          <a:prstGeom prst="rect">
            <a:avLst/>
          </a:prstGeom>
          <a:noFill/>
          <a:ln>
            <a:noFill/>
          </a:ln>
        </p:spPr>
        <p:txBody>
          <a:bodyPr anchor="ctr"/>
          <a:p>
            <a:pPr algn="r">
              <a:lnSpc>
                <a:spcPct val="100000"/>
              </a:lnSpc>
            </a:pPr>
            <a:fld id="{68959476-BDA3-4CE6-8C42-3062597341DE}" type="slidenum">
              <a:rPr b="0" lang="uk-UA" sz="3200" spc="-1" strike="noStrike">
                <a:solidFill>
                  <a:srgbClr val="000000"/>
                </a:solidFill>
                <a:latin typeface="Times New Roman"/>
              </a:rPr>
              <a:t>1</a:t>
            </a:fld>
            <a:endParaRPr b="0" lang="uk-UA" sz="3200" spc="-1" strike="noStrike">
              <a:latin typeface="Times New Roman"/>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066680" y="2980800"/>
            <a:ext cx="10058040" cy="89568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Дякую за увагу!</a:t>
            </a:r>
            <a:endParaRPr b="0" lang="uk-UA" sz="4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066680" y="0"/>
            <a:ext cx="10058040" cy="1450440"/>
          </a:xfrm>
          <a:prstGeom prst="rect">
            <a:avLst/>
          </a:prstGeom>
          <a:noFill/>
          <a:ln>
            <a:noFill/>
          </a:ln>
        </p:spPr>
        <p:style>
          <a:lnRef idx="0"/>
          <a:fillRef idx="0"/>
          <a:effectRef idx="0"/>
          <a:fontRef idx="minor"/>
        </p:style>
        <p:txBody>
          <a:bodyPr anchor="b">
            <a:normAutofit/>
          </a:bodyPr>
          <a:p>
            <a:pPr algn="ctr">
              <a:lnSpc>
                <a:spcPct val="85000"/>
              </a:lnSpc>
            </a:pPr>
            <a:r>
              <a:rPr b="0" lang="uk-UA" sz="4800" spc="-49" strike="noStrike">
                <a:solidFill>
                  <a:srgbClr val="404040"/>
                </a:solidFill>
                <a:latin typeface="Times New Roman"/>
              </a:rPr>
              <a:t>Мета та завдання</a:t>
            </a:r>
            <a:endParaRPr b="0" lang="uk-UA" sz="4800" spc="-1" strike="noStrike">
              <a:latin typeface="Arial"/>
            </a:endParaRPr>
          </a:p>
        </p:txBody>
      </p:sp>
      <p:sp>
        <p:nvSpPr>
          <p:cNvPr id="56" name="CustomShape 2"/>
          <p:cNvSpPr/>
          <p:nvPr/>
        </p:nvSpPr>
        <p:spPr>
          <a:xfrm>
            <a:off x="1066680" y="1640160"/>
            <a:ext cx="10195920" cy="45572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spcAft>
                <a:spcPts val="601"/>
              </a:spcAft>
            </a:pPr>
            <a:r>
              <a:rPr b="1" lang="uk-UA" sz="2400" spc="-1" strike="noStrike">
                <a:solidFill>
                  <a:srgbClr val="262626"/>
                </a:solidFill>
                <a:latin typeface="Times New Roman"/>
                <a:ea typeface="Noto Sans CJK SC"/>
              </a:rPr>
              <a:t>Мета: </a:t>
            </a:r>
            <a:r>
              <a:rPr b="0" lang="uk-UA" sz="2400" spc="-1" strike="noStrike">
                <a:solidFill>
                  <a:srgbClr val="262626"/>
                </a:solidFill>
                <a:latin typeface="Times New Roman"/>
                <a:ea typeface="Noto Sans CJK SC"/>
              </a:rPr>
              <a:t>на основі GSM/GPRS модуля SIM800L та плати BeagleBone Black реалізувати, вичитуючи дані з спеціального датчику, </a:t>
            </a:r>
            <a:r>
              <a:rPr b="0" lang="uk-UA" sz="2400" spc="-1" strike="noStrike">
                <a:solidFill>
                  <a:srgbClr val="262626"/>
                </a:solidFill>
                <a:latin typeface="Times New Roman"/>
              </a:rPr>
              <a:t>можливість передачі пакетів даних про стан датчиків на сервер. </a:t>
            </a:r>
            <a:endParaRPr b="0" lang="uk-UA" sz="2400" spc="-1" strike="noStrike">
              <a:latin typeface="Arial"/>
            </a:endParaRPr>
          </a:p>
          <a:p>
            <a:pPr>
              <a:lnSpc>
                <a:spcPct val="100000"/>
              </a:lnSpc>
              <a:spcBef>
                <a:spcPts val="479"/>
              </a:spcBef>
              <a:spcAft>
                <a:spcPts val="601"/>
              </a:spcAft>
            </a:pPr>
            <a:r>
              <a:rPr b="1" lang="uk-UA" sz="2400" spc="-1" strike="noStrike">
                <a:solidFill>
                  <a:srgbClr val="262626"/>
                </a:solidFill>
                <a:latin typeface="Times New Roman"/>
              </a:rPr>
              <a:t>Завдання:</a:t>
            </a:r>
            <a:endParaRPr b="0" lang="uk-UA" sz="2400" spc="-1" strike="noStrike">
              <a:latin typeface="Arial"/>
            </a:endParaRPr>
          </a:p>
          <a:p>
            <a:pPr marL="457200" indent="-456840">
              <a:lnSpc>
                <a:spcPct val="100000"/>
              </a:lnSpc>
              <a:spcBef>
                <a:spcPts val="479"/>
              </a:spcBef>
              <a:spcAft>
                <a:spcPts val="601"/>
              </a:spcAft>
              <a:buClr>
                <a:srgbClr val="83992a"/>
              </a:buClr>
              <a:buSzPct val="115000"/>
              <a:buFont typeface="Garamond"/>
              <a:buAutoNum type="arabicPeriod"/>
            </a:pPr>
            <a:r>
              <a:rPr b="0" lang="uk-UA" sz="2400" spc="-1" strike="noStrike">
                <a:solidFill>
                  <a:srgbClr val="262626"/>
                </a:solidFill>
                <a:latin typeface="Times New Roman"/>
              </a:rPr>
              <a:t>Проаналізувати особливості та проблеми реалізації драйверів під операційну систему Linux.</a:t>
            </a:r>
            <a:endParaRPr b="0" lang="uk-UA" sz="2400" spc="-1" strike="noStrike">
              <a:latin typeface="Arial"/>
            </a:endParaRPr>
          </a:p>
          <a:p>
            <a:pPr marL="457200" indent="-456840">
              <a:lnSpc>
                <a:spcPct val="100000"/>
              </a:lnSpc>
              <a:spcBef>
                <a:spcPts val="479"/>
              </a:spcBef>
              <a:spcAft>
                <a:spcPts val="601"/>
              </a:spcAft>
              <a:buClr>
                <a:srgbClr val="83992a"/>
              </a:buClr>
              <a:buSzPct val="115000"/>
              <a:buFont typeface="Garamond"/>
              <a:buAutoNum type="arabicPeriod"/>
            </a:pPr>
            <a:r>
              <a:rPr b="0" lang="uk-UA" sz="2400" spc="-1" strike="noStrike">
                <a:solidFill>
                  <a:srgbClr val="262626"/>
                </a:solidFill>
                <a:latin typeface="Times New Roman"/>
              </a:rPr>
              <a:t>Розглянути функціональні можливості GPRS/GSM модуля для створення, надсилання та отримання даних для подальшої роботи з ними. Дослідити реалізацію незалежної апаратної частини для роботи системи. </a:t>
            </a:r>
            <a:endParaRPr b="0" lang="uk-UA" sz="2400" spc="-1" strike="noStrike">
              <a:latin typeface="Arial"/>
            </a:endParaRPr>
          </a:p>
          <a:p>
            <a:pPr marL="457200" indent="-456840">
              <a:lnSpc>
                <a:spcPct val="100000"/>
              </a:lnSpc>
              <a:spcBef>
                <a:spcPts val="479"/>
              </a:spcBef>
              <a:spcAft>
                <a:spcPts val="601"/>
              </a:spcAft>
              <a:buClr>
                <a:srgbClr val="83992a"/>
              </a:buClr>
              <a:buSzPct val="115000"/>
              <a:buFont typeface="Garamond"/>
              <a:buAutoNum type="arabicPeriod"/>
            </a:pPr>
            <a:r>
              <a:rPr b="0" lang="uk-UA" sz="2400" spc="-1" strike="noStrike">
                <a:solidFill>
                  <a:srgbClr val="262626"/>
                </a:solidFill>
                <a:latin typeface="Times New Roman"/>
              </a:rPr>
              <a:t>Вибрати ті можливості, які можуть бути застосовані для реалізацію функціоналу повноцінної роботи GPRS/GSM модуля — PPP підключення.</a:t>
            </a:r>
            <a:endParaRPr b="0" lang="uk-UA" sz="2400" spc="-1" strike="noStrike">
              <a:latin typeface="Arial"/>
            </a:endParaRPr>
          </a:p>
          <a:p>
            <a:pPr marL="457200" indent="-456840">
              <a:lnSpc>
                <a:spcPct val="100000"/>
              </a:lnSpc>
              <a:spcBef>
                <a:spcPts val="479"/>
              </a:spcBef>
              <a:spcAft>
                <a:spcPts val="601"/>
              </a:spcAft>
              <a:buClr>
                <a:srgbClr val="83992a"/>
              </a:buClr>
              <a:buSzPct val="115000"/>
              <a:buFont typeface="Garamond"/>
              <a:buAutoNum type="arabicPeriod"/>
            </a:pPr>
            <a:r>
              <a:rPr b="0" lang="uk-UA" sz="2400" spc="-1" strike="noStrike">
                <a:solidFill>
                  <a:srgbClr val="262626"/>
                </a:solidFill>
                <a:latin typeface="Times New Roman"/>
              </a:rPr>
              <a:t>Розробити програмне забезпечення, яке реалізує вичитування даних з відповідних датчиків та надсилання цих даних на сервер.</a:t>
            </a:r>
            <a:endParaRPr b="0" lang="uk-UA" sz="2400" spc="-1" strike="noStrike">
              <a:latin typeface="Arial"/>
            </a:endParaRPr>
          </a:p>
          <a:p>
            <a:pPr marL="457200" indent="-456840">
              <a:lnSpc>
                <a:spcPct val="100000"/>
              </a:lnSpc>
              <a:spcBef>
                <a:spcPts val="479"/>
              </a:spcBef>
              <a:spcAft>
                <a:spcPts val="601"/>
              </a:spcAft>
              <a:buClr>
                <a:srgbClr val="83992a"/>
              </a:buClr>
              <a:buSzPct val="115000"/>
              <a:buFont typeface="Garamond"/>
              <a:buAutoNum type="arabicPeriod"/>
            </a:pPr>
            <a:r>
              <a:rPr b="0" lang="uk-UA" sz="2400" spc="-1" strike="noStrike">
                <a:solidFill>
                  <a:srgbClr val="262626"/>
                </a:solidFill>
                <a:latin typeface="Times New Roman"/>
              </a:rPr>
              <a:t>Провести тестування та порівняти ефективність декількох реалізацій пристрою та відповідних драйверів для роботи системи.</a:t>
            </a:r>
            <a:endParaRPr b="0" lang="uk-UA" sz="2400" spc="-1" strike="noStrike">
              <a:latin typeface="Arial"/>
            </a:endParaRPr>
          </a:p>
          <a:p>
            <a:pPr>
              <a:lnSpc>
                <a:spcPct val="100000"/>
              </a:lnSpc>
              <a:spcBef>
                <a:spcPts val="479"/>
              </a:spcBef>
              <a:spcAft>
                <a:spcPts val="601"/>
              </a:spcAft>
            </a:pPr>
            <a:endParaRPr b="0" lang="uk-UA" sz="2400" spc="-1" strike="noStrike">
              <a:latin typeface="Arial"/>
            </a:endParaRPr>
          </a:p>
        </p:txBody>
      </p:sp>
      <p:sp>
        <p:nvSpPr>
          <p:cNvPr id="57" name="Line 3"/>
          <p:cNvSpPr/>
          <p:nvPr/>
        </p:nvSpPr>
        <p:spPr>
          <a:xfrm flipH="1">
            <a:off x="1097280" y="1482120"/>
            <a:ext cx="10058400" cy="360"/>
          </a:xfrm>
          <a:prstGeom prst="line">
            <a:avLst/>
          </a:prstGeom>
          <a:ln w="9360">
            <a:solidFill>
              <a:schemeClr val="dk1"/>
            </a:solidFill>
            <a:custDash>
              <a:ds d="500000" sp="400000"/>
            </a:custDash>
            <a:round/>
          </a:ln>
        </p:spPr>
        <p:style>
          <a:lnRef idx="0"/>
          <a:fillRef idx="0"/>
          <a:effectRef idx="0"/>
          <a:fontRef idx="minor"/>
        </p:style>
      </p:sp>
      <p:sp>
        <p:nvSpPr>
          <p:cNvPr id="58" name="TextShape 4"/>
          <p:cNvSpPr txBox="1"/>
          <p:nvPr/>
        </p:nvSpPr>
        <p:spPr>
          <a:xfrm>
            <a:off x="9900360" y="6459840"/>
            <a:ext cx="1311840" cy="364680"/>
          </a:xfrm>
          <a:prstGeom prst="rect">
            <a:avLst/>
          </a:prstGeom>
          <a:noFill/>
          <a:ln>
            <a:noFill/>
          </a:ln>
        </p:spPr>
        <p:txBody>
          <a:bodyPr anchor="ctr"/>
          <a:p>
            <a:pPr algn="r">
              <a:lnSpc>
                <a:spcPct val="100000"/>
              </a:lnSpc>
            </a:pPr>
            <a:fld id="{DA55DC31-0C2B-4452-A5CE-C6550955EDFC}" type="slidenum">
              <a:rPr b="0" lang="uk-UA" sz="3200" spc="-1" strike="noStrike">
                <a:solidFill>
                  <a:srgbClr val="000000"/>
                </a:solidFill>
                <a:latin typeface="Times New Roman"/>
              </a:rPr>
              <a:t>1</a:t>
            </a:fld>
            <a:endParaRPr b="0" lang="uk-UA" sz="3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066680" y="466560"/>
            <a:ext cx="10058040" cy="145044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Означення</a:t>
            </a:r>
            <a:endParaRPr b="0" lang="uk-UA" sz="4400" spc="-1" strike="noStrike">
              <a:latin typeface="Arial"/>
            </a:endParaRPr>
          </a:p>
        </p:txBody>
      </p:sp>
      <p:sp>
        <p:nvSpPr>
          <p:cNvPr id="60" name="CustomShape 2"/>
          <p:cNvSpPr/>
          <p:nvPr/>
        </p:nvSpPr>
        <p:spPr>
          <a:xfrm>
            <a:off x="1066680" y="1642680"/>
            <a:ext cx="6709320" cy="4023000"/>
          </a:xfrm>
          <a:prstGeom prst="rect">
            <a:avLst/>
          </a:prstGeom>
          <a:noFill/>
          <a:ln>
            <a:noFill/>
          </a:ln>
        </p:spPr>
        <p:style>
          <a:lnRef idx="0"/>
          <a:fillRef idx="0"/>
          <a:effectRef idx="0"/>
          <a:fontRef idx="minor"/>
        </p:style>
        <p:txBody>
          <a:bodyPr lIns="90000" rIns="90000" tIns="45000" bIns="45000"/>
          <a:p>
            <a:pPr marL="201240">
              <a:lnSpc>
                <a:spcPct val="100000"/>
              </a:lnSpc>
              <a:spcBef>
                <a:spcPts val="479"/>
              </a:spcBef>
              <a:spcAft>
                <a:spcPts val="601"/>
              </a:spcAft>
            </a:pPr>
            <a:r>
              <a:rPr b="1" lang="uk-UA" sz="2400" spc="-1" strike="noStrike">
                <a:solidFill>
                  <a:srgbClr val="262626"/>
                </a:solidFill>
                <a:latin typeface="Times New Roman"/>
              </a:rPr>
              <a:t>Лі́нукс </a:t>
            </a:r>
            <a:r>
              <a:rPr b="0" lang="uk-UA" sz="2400" spc="-1" strike="noStrike">
                <a:solidFill>
                  <a:srgbClr val="262626"/>
                </a:solidFill>
                <a:latin typeface="Times New Roman"/>
              </a:rPr>
              <a:t>(англ. Linux, повна назва — GNU/Linux)  — загальна назва UNIX-подібних операційних систем на основі однойменного ядра. Це один із найвидатніших прикладів розробки вільного (free) та відкритого (з відкритим кодом, open source) програмного забезпечення (software). </a:t>
            </a:r>
            <a:endParaRPr b="0" lang="uk-UA" sz="2400" spc="-1" strike="noStrike">
              <a:latin typeface="Arial"/>
            </a:endParaRPr>
          </a:p>
        </p:txBody>
      </p:sp>
      <p:sp>
        <p:nvSpPr>
          <p:cNvPr id="61" name="Line 3"/>
          <p:cNvSpPr/>
          <p:nvPr/>
        </p:nvSpPr>
        <p:spPr>
          <a:xfrm>
            <a:off x="1066680" y="1642320"/>
            <a:ext cx="10058400" cy="360"/>
          </a:xfrm>
          <a:prstGeom prst="line">
            <a:avLst/>
          </a:prstGeom>
          <a:ln w="9360">
            <a:solidFill>
              <a:schemeClr val="dk1"/>
            </a:solidFill>
            <a:custDash>
              <a:ds d="500000" sp="400000"/>
            </a:custDash>
            <a:round/>
          </a:ln>
        </p:spPr>
        <p:style>
          <a:lnRef idx="0"/>
          <a:fillRef idx="0"/>
          <a:effectRef idx="0"/>
          <a:fontRef idx="minor"/>
        </p:style>
      </p:sp>
      <p:sp>
        <p:nvSpPr>
          <p:cNvPr id="62" name="TextShape 4"/>
          <p:cNvSpPr txBox="1"/>
          <p:nvPr/>
        </p:nvSpPr>
        <p:spPr>
          <a:xfrm>
            <a:off x="9900360" y="6459840"/>
            <a:ext cx="1311840" cy="364680"/>
          </a:xfrm>
          <a:prstGeom prst="rect">
            <a:avLst/>
          </a:prstGeom>
          <a:noFill/>
          <a:ln>
            <a:noFill/>
          </a:ln>
        </p:spPr>
        <p:txBody>
          <a:bodyPr anchor="ctr"/>
          <a:p>
            <a:pPr algn="r">
              <a:lnSpc>
                <a:spcPct val="100000"/>
              </a:lnSpc>
            </a:pPr>
            <a:fld id="{609BCF69-A495-4C5A-B97B-F4E93A870034}" type="slidenum">
              <a:rPr b="0" lang="uk-UA" sz="3200" spc="-1" strike="noStrike">
                <a:solidFill>
                  <a:srgbClr val="000000"/>
                </a:solidFill>
                <a:latin typeface="Times New Roman"/>
              </a:rPr>
              <a:t>1</a:t>
            </a:fld>
            <a:endParaRPr b="0" lang="uk-UA" sz="3200" spc="-1" strike="noStrike">
              <a:latin typeface="Times New Roman"/>
            </a:endParaRPr>
          </a:p>
        </p:txBody>
      </p:sp>
      <p:pic>
        <p:nvPicPr>
          <p:cNvPr id="63" name="" descr=""/>
          <p:cNvPicPr/>
          <p:nvPr/>
        </p:nvPicPr>
        <p:blipFill>
          <a:blip r:embed="rId1"/>
          <a:stretch/>
        </p:blipFill>
        <p:spPr>
          <a:xfrm>
            <a:off x="7848000" y="1944000"/>
            <a:ext cx="3384000" cy="39877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066680" y="466560"/>
            <a:ext cx="10058040" cy="145044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Означення</a:t>
            </a:r>
            <a:endParaRPr b="0" lang="uk-UA" sz="4400" spc="-1" strike="noStrike">
              <a:latin typeface="Arial"/>
            </a:endParaRPr>
          </a:p>
        </p:txBody>
      </p:sp>
      <p:sp>
        <p:nvSpPr>
          <p:cNvPr id="65" name="CustomShape 2"/>
          <p:cNvSpPr/>
          <p:nvPr/>
        </p:nvSpPr>
        <p:spPr>
          <a:xfrm>
            <a:off x="1066680" y="1417320"/>
            <a:ext cx="10058040" cy="4023000"/>
          </a:xfrm>
          <a:prstGeom prst="rect">
            <a:avLst/>
          </a:prstGeom>
          <a:noFill/>
          <a:ln>
            <a:noFill/>
          </a:ln>
        </p:spPr>
        <p:style>
          <a:lnRef idx="0"/>
          <a:fillRef idx="0"/>
          <a:effectRef idx="0"/>
          <a:fontRef idx="minor"/>
        </p:style>
        <p:txBody>
          <a:bodyPr lIns="90000" rIns="90000" tIns="45000" bIns="45000"/>
          <a:p>
            <a:pPr marL="201240">
              <a:lnSpc>
                <a:spcPct val="100000"/>
              </a:lnSpc>
              <a:spcBef>
                <a:spcPts val="479"/>
              </a:spcBef>
              <a:spcAft>
                <a:spcPts val="601"/>
              </a:spcAft>
            </a:pPr>
            <a:r>
              <a:rPr b="1" lang="uk-UA" sz="2400" spc="-1" strike="noStrike">
                <a:solidFill>
                  <a:srgbClr val="262626"/>
                </a:solidFill>
                <a:latin typeface="Times New Roman"/>
              </a:rPr>
              <a:t>GSM </a:t>
            </a:r>
            <a:r>
              <a:rPr b="0" lang="uk-UA" sz="2400" spc="-1" strike="noStrike">
                <a:solidFill>
                  <a:srgbClr val="262626"/>
                </a:solidFill>
                <a:latin typeface="Times New Roman"/>
              </a:rPr>
              <a:t>(англ. Global System for Mobile Communications, Глобальна система мобільного зв'язку)  — міжнародний стандарт для мобільного цифрового стільникового зв'язку з розділенням каналу за принципом TDMA та високим рівнем безпеки за рахунок шифрування з відкритим ключем.</a:t>
            </a:r>
            <a:endParaRPr b="0" lang="uk-UA" sz="2400" spc="-1" strike="noStrike">
              <a:latin typeface="Arial"/>
            </a:endParaRPr>
          </a:p>
          <a:p>
            <a:pPr marL="201240">
              <a:lnSpc>
                <a:spcPct val="100000"/>
              </a:lnSpc>
              <a:spcBef>
                <a:spcPts val="479"/>
              </a:spcBef>
              <a:spcAft>
                <a:spcPts val="601"/>
              </a:spcAft>
            </a:pPr>
            <a:r>
              <a:rPr b="1" lang="uk-UA" sz="2400" spc="-1" strike="noStrike">
                <a:solidFill>
                  <a:srgbClr val="262626"/>
                </a:solidFill>
                <a:latin typeface="Times New Roman"/>
              </a:rPr>
              <a:t>GPRS модем </a:t>
            </a:r>
            <a:r>
              <a:rPr b="0" lang="uk-UA" sz="2400" spc="-1" strike="noStrike">
                <a:solidFill>
                  <a:srgbClr val="262626"/>
                </a:solidFill>
                <a:latin typeface="Times New Roman"/>
              </a:rPr>
              <a:t>(англ. General Packet Radio Service, Загальний сервіс пакетної радіопередачі) —  стандарт, який використовує не зайняту голосовим зв'язком смугу частот для передачі інформації. </a:t>
            </a:r>
            <a:endParaRPr b="0" lang="uk-UA" sz="2400" spc="-1" strike="noStrike">
              <a:latin typeface="Arial"/>
            </a:endParaRPr>
          </a:p>
          <a:p>
            <a:pPr marL="201240">
              <a:lnSpc>
                <a:spcPct val="100000"/>
              </a:lnSpc>
              <a:spcBef>
                <a:spcPts val="479"/>
              </a:spcBef>
              <a:spcAft>
                <a:spcPts val="601"/>
              </a:spcAft>
            </a:pPr>
            <a:r>
              <a:rPr b="1" lang="uk-UA" sz="2400" spc="-1" strike="noStrike">
                <a:solidFill>
                  <a:srgbClr val="262626"/>
                </a:solidFill>
                <a:latin typeface="Times New Roman"/>
              </a:rPr>
              <a:t>UART</a:t>
            </a:r>
            <a:r>
              <a:rPr b="0" lang="uk-UA" sz="2400" spc="-1" strike="noStrike">
                <a:solidFill>
                  <a:srgbClr val="262626"/>
                </a:solidFill>
                <a:latin typeface="Times New Roman"/>
              </a:rPr>
              <a:t> (англ. universal asynchronous receiver/transmitter — універсальний асинхронний приймач/передавач) — тип асинхронного приймача-передавача, компонентів комп'ютерів та периферійних пристроїв, що передає дані між паралельною та послідовною формами. </a:t>
            </a:r>
            <a:endParaRPr b="0" lang="uk-UA" sz="2400" spc="-1" strike="noStrike">
              <a:latin typeface="Arial"/>
            </a:endParaRPr>
          </a:p>
        </p:txBody>
      </p:sp>
      <p:sp>
        <p:nvSpPr>
          <p:cNvPr id="66" name="Line 3"/>
          <p:cNvSpPr/>
          <p:nvPr/>
        </p:nvSpPr>
        <p:spPr>
          <a:xfrm>
            <a:off x="1066680" y="1279440"/>
            <a:ext cx="10058400" cy="360"/>
          </a:xfrm>
          <a:prstGeom prst="line">
            <a:avLst/>
          </a:prstGeom>
          <a:ln w="9360">
            <a:solidFill>
              <a:schemeClr val="dk1"/>
            </a:solidFill>
            <a:custDash>
              <a:ds d="500000" sp="400000"/>
            </a:custDash>
            <a:round/>
          </a:ln>
        </p:spPr>
        <p:style>
          <a:lnRef idx="0"/>
          <a:fillRef idx="0"/>
          <a:effectRef idx="0"/>
          <a:fontRef idx="minor"/>
        </p:style>
      </p:sp>
      <p:sp>
        <p:nvSpPr>
          <p:cNvPr id="67" name="TextShape 4"/>
          <p:cNvSpPr txBox="1"/>
          <p:nvPr/>
        </p:nvSpPr>
        <p:spPr>
          <a:xfrm>
            <a:off x="9900360" y="6459840"/>
            <a:ext cx="1311840" cy="364680"/>
          </a:xfrm>
          <a:prstGeom prst="rect">
            <a:avLst/>
          </a:prstGeom>
          <a:noFill/>
          <a:ln>
            <a:noFill/>
          </a:ln>
        </p:spPr>
        <p:txBody>
          <a:bodyPr anchor="ctr"/>
          <a:p>
            <a:pPr algn="r">
              <a:lnSpc>
                <a:spcPct val="100000"/>
              </a:lnSpc>
            </a:pPr>
            <a:fld id="{903D9BCC-E43B-4172-9FC0-8644ACC21B77}" type="slidenum">
              <a:rPr b="0" lang="uk-UA" sz="3200" spc="-1" strike="noStrike">
                <a:solidFill>
                  <a:srgbClr val="000000"/>
                </a:solidFill>
                <a:latin typeface="Times New Roman"/>
              </a:rPr>
              <a:t>1</a:t>
            </a:fld>
            <a:endParaRPr b="0" lang="uk-UA" sz="3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066680" y="678600"/>
            <a:ext cx="10058040" cy="145044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Актуальність</a:t>
            </a:r>
            <a:endParaRPr b="0" lang="uk-UA" sz="4400" spc="-1" strike="noStrike">
              <a:latin typeface="Arial"/>
            </a:endParaRPr>
          </a:p>
        </p:txBody>
      </p:sp>
      <p:sp>
        <p:nvSpPr>
          <p:cNvPr id="69" name="CustomShape 2"/>
          <p:cNvSpPr/>
          <p:nvPr/>
        </p:nvSpPr>
        <p:spPr>
          <a:xfrm>
            <a:off x="1066680" y="1831320"/>
            <a:ext cx="10058040" cy="4023000"/>
          </a:xfrm>
          <a:prstGeom prst="rect">
            <a:avLst/>
          </a:prstGeom>
          <a:noFill/>
          <a:ln>
            <a:noFill/>
          </a:ln>
        </p:spPr>
        <p:style>
          <a:lnRef idx="0"/>
          <a:fillRef idx="0"/>
          <a:effectRef idx="0"/>
          <a:fontRef idx="minor"/>
        </p:style>
        <p:txBody>
          <a:bodyPr lIns="90000" rIns="90000" tIns="45000" bIns="45000">
            <a:normAutofit/>
          </a:bodyPr>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Системне програмування – вузькоспеціалізована, перспективна та прибуткова галузь</a:t>
            </a:r>
            <a:endParaRPr b="0" lang="uk-UA" sz="2400" spc="-1" strike="noStrike">
              <a:latin typeface="Arial"/>
            </a:endParaRPr>
          </a:p>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Зацікавленість спільноти автоматизувати більшу частину повсякденного життя  </a:t>
            </a:r>
            <a:endParaRPr b="0" lang="uk-UA" sz="2400" spc="-1" strike="noStrike">
              <a:latin typeface="Arial"/>
            </a:endParaRPr>
          </a:p>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Готовність багатьох компаній спонсорувати дослідження в напрямі системного програмування для мінімізації витрат на реалізацію апаратних рішень</a:t>
            </a:r>
            <a:endParaRPr b="0" lang="uk-UA" sz="2400" spc="-1" strike="noStrike">
              <a:latin typeface="Arial"/>
            </a:endParaRPr>
          </a:p>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Вільний та безкоштовний доступ до інформації та вихідних кодів програмних засобів</a:t>
            </a:r>
            <a:endParaRPr b="0" lang="uk-UA" sz="2400" spc="-1" strike="noStrike">
              <a:latin typeface="Arial"/>
            </a:endParaRPr>
          </a:p>
          <a:p>
            <a:pPr lvl="1" marL="743040" indent="-285480">
              <a:lnSpc>
                <a:spcPct val="100000"/>
              </a:lnSpc>
              <a:spcBef>
                <a:spcPts val="479"/>
              </a:spcBef>
              <a:spcAft>
                <a:spcPts val="601"/>
              </a:spcAft>
              <a:buClr>
                <a:srgbClr val="83992a"/>
              </a:buClr>
              <a:buSzPct val="115000"/>
              <a:buFont typeface="Arial"/>
              <a:buChar char="•"/>
            </a:pPr>
            <a:r>
              <a:rPr b="0" lang="uk-UA" sz="2400" spc="-1" strike="noStrike">
                <a:solidFill>
                  <a:srgbClr val="262626"/>
                </a:solidFill>
                <a:latin typeface="Times New Roman"/>
              </a:rPr>
              <a:t>Реалізації різних, незалежних від користувача систем сповіщення та контролю для виконання широкого діапазону задач.</a:t>
            </a:r>
            <a:endParaRPr b="0" lang="uk-UA" sz="2400" spc="-1" strike="noStrike">
              <a:latin typeface="Arial"/>
            </a:endParaRPr>
          </a:p>
        </p:txBody>
      </p:sp>
      <p:sp>
        <p:nvSpPr>
          <p:cNvPr id="70" name="TextShape 3"/>
          <p:cNvSpPr txBox="1"/>
          <p:nvPr/>
        </p:nvSpPr>
        <p:spPr>
          <a:xfrm>
            <a:off x="9900360" y="6459840"/>
            <a:ext cx="1311840" cy="364680"/>
          </a:xfrm>
          <a:prstGeom prst="rect">
            <a:avLst/>
          </a:prstGeom>
          <a:noFill/>
          <a:ln>
            <a:noFill/>
          </a:ln>
        </p:spPr>
        <p:txBody>
          <a:bodyPr anchor="ctr"/>
          <a:p>
            <a:pPr algn="r">
              <a:lnSpc>
                <a:spcPct val="100000"/>
              </a:lnSpc>
            </a:pPr>
            <a:fld id="{EAADCEE7-7344-4668-ACC4-669DFDBA2D4C}" type="slidenum">
              <a:rPr b="0" lang="uk-UA" sz="3200" spc="-1" strike="noStrike">
                <a:solidFill>
                  <a:srgbClr val="000000"/>
                </a:solidFill>
                <a:latin typeface="Times New Roman"/>
              </a:rPr>
              <a:t>1</a:t>
            </a:fld>
            <a:endParaRPr b="0" lang="uk-UA" sz="3200" spc="-1" strike="noStrike">
              <a:latin typeface="Times New Roman"/>
            </a:endParaRPr>
          </a:p>
        </p:txBody>
      </p:sp>
      <p:sp>
        <p:nvSpPr>
          <p:cNvPr id="71" name="Line 4"/>
          <p:cNvSpPr/>
          <p:nvPr/>
        </p:nvSpPr>
        <p:spPr>
          <a:xfrm>
            <a:off x="1066680" y="1642320"/>
            <a:ext cx="10058400" cy="360"/>
          </a:xfrm>
          <a:prstGeom prst="line">
            <a:avLst/>
          </a:prstGeom>
          <a:ln w="9360">
            <a:solidFill>
              <a:schemeClr val="dk1"/>
            </a:solidFill>
            <a:custDash>
              <a:ds d="500000" sp="400000"/>
            </a:custDash>
            <a:round/>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812880" y="504360"/>
            <a:ext cx="10566000" cy="145044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Можливості реалізації апаратної частини</a:t>
            </a:r>
            <a:endParaRPr b="0" lang="uk-UA" sz="4400" spc="-1" strike="noStrike">
              <a:latin typeface="Arial"/>
            </a:endParaRPr>
          </a:p>
        </p:txBody>
      </p:sp>
      <p:sp>
        <p:nvSpPr>
          <p:cNvPr id="73" name="CustomShape 2"/>
          <p:cNvSpPr/>
          <p:nvPr/>
        </p:nvSpPr>
        <p:spPr>
          <a:xfrm>
            <a:off x="1097280" y="1845720"/>
            <a:ext cx="10058040" cy="4023000"/>
          </a:xfrm>
          <a:prstGeom prst="rect">
            <a:avLst/>
          </a:prstGeom>
          <a:noFill/>
          <a:ln>
            <a:noFill/>
          </a:ln>
        </p:spPr>
        <p:style>
          <a:lnRef idx="0"/>
          <a:fillRef idx="0"/>
          <a:effectRef idx="0"/>
          <a:fontRef idx="minor"/>
        </p:style>
        <p:txBody>
          <a:bodyPr lIns="90000" rIns="90000" tIns="45000" bIns="45000">
            <a:normAutofit/>
          </a:bodyPr>
          <a:p>
            <a:pPr marL="201240">
              <a:lnSpc>
                <a:spcPct val="100000"/>
              </a:lnSpc>
              <a:spcBef>
                <a:spcPts val="561"/>
              </a:spcBef>
              <a:spcAft>
                <a:spcPts val="601"/>
              </a:spcAft>
            </a:pPr>
            <a:r>
              <a:rPr b="0" lang="uk-UA" sz="2800" spc="-1" strike="noStrike">
                <a:solidFill>
                  <a:srgbClr val="262626"/>
                </a:solidFill>
                <a:latin typeface="Times New Roman"/>
              </a:rPr>
              <a:t>Для обробки даних з датчиків/генерації пакетів протоколу HTTP або SFTP/конфігурації GPRS/GSM модуля потрібно використовувати плату-контролер. Для виконання цієї задачі розглянуто будовувані процесорні плати на основі архітектури ARM:</a:t>
            </a:r>
            <a:endParaRPr b="0" lang="uk-UA" sz="2800" spc="-1" strike="noStrike">
              <a:latin typeface="Arial"/>
            </a:endParaRPr>
          </a:p>
          <a:p>
            <a:pPr lvl="1" marL="743040" indent="-285480">
              <a:lnSpc>
                <a:spcPct val="100000"/>
              </a:lnSpc>
              <a:spcBef>
                <a:spcPts val="561"/>
              </a:spcBef>
              <a:spcAft>
                <a:spcPts val="601"/>
              </a:spcAft>
              <a:buClr>
                <a:srgbClr val="83992a"/>
              </a:buClr>
              <a:buSzPct val="115000"/>
              <a:buFont typeface="Arial"/>
              <a:buChar char="•"/>
            </a:pPr>
            <a:r>
              <a:rPr b="0" lang="uk-UA" sz="2800" spc="-1" strike="noStrike">
                <a:solidFill>
                  <a:srgbClr val="262626"/>
                </a:solidFill>
                <a:latin typeface="Times New Roman"/>
              </a:rPr>
              <a:t>Beaglebone Black </a:t>
            </a:r>
            <a:endParaRPr b="0" lang="uk-UA" sz="2800" spc="-1" strike="noStrike">
              <a:latin typeface="Arial"/>
            </a:endParaRPr>
          </a:p>
          <a:p>
            <a:pPr lvl="1" marL="743040" indent="-285480">
              <a:lnSpc>
                <a:spcPct val="100000"/>
              </a:lnSpc>
              <a:spcBef>
                <a:spcPts val="561"/>
              </a:spcBef>
              <a:spcAft>
                <a:spcPts val="601"/>
              </a:spcAft>
              <a:buClr>
                <a:srgbClr val="83992a"/>
              </a:buClr>
              <a:buSzPct val="115000"/>
              <a:buFont typeface="Arial"/>
              <a:buChar char="•"/>
            </a:pPr>
            <a:r>
              <a:rPr b="0" lang="uk-UA" sz="2800" spc="-1" strike="noStrike">
                <a:solidFill>
                  <a:srgbClr val="262626"/>
                </a:solidFill>
                <a:latin typeface="Times New Roman"/>
              </a:rPr>
              <a:t>Raspberry Pi</a:t>
            </a:r>
            <a:endParaRPr b="0" lang="uk-UA" sz="2800" spc="-1" strike="noStrike">
              <a:latin typeface="Arial"/>
            </a:endParaRPr>
          </a:p>
        </p:txBody>
      </p:sp>
      <p:sp>
        <p:nvSpPr>
          <p:cNvPr id="74" name="Line 3"/>
          <p:cNvSpPr/>
          <p:nvPr/>
        </p:nvSpPr>
        <p:spPr>
          <a:xfrm>
            <a:off x="1066680" y="1642320"/>
            <a:ext cx="10058400" cy="360"/>
          </a:xfrm>
          <a:prstGeom prst="line">
            <a:avLst/>
          </a:prstGeom>
          <a:ln w="9360">
            <a:solidFill>
              <a:schemeClr val="dk1"/>
            </a:solidFill>
            <a:custDash>
              <a:ds d="500000" sp="400000"/>
            </a:custDash>
            <a:round/>
          </a:ln>
        </p:spPr>
        <p:style>
          <a:lnRef idx="0"/>
          <a:fillRef idx="0"/>
          <a:effectRef idx="0"/>
          <a:fontRef idx="minor"/>
        </p:style>
      </p:sp>
      <p:sp>
        <p:nvSpPr>
          <p:cNvPr id="75" name="TextShape 4"/>
          <p:cNvSpPr txBox="1"/>
          <p:nvPr/>
        </p:nvSpPr>
        <p:spPr>
          <a:xfrm>
            <a:off x="9900360" y="6459840"/>
            <a:ext cx="1311840" cy="364680"/>
          </a:xfrm>
          <a:prstGeom prst="rect">
            <a:avLst/>
          </a:prstGeom>
          <a:noFill/>
          <a:ln>
            <a:noFill/>
          </a:ln>
        </p:spPr>
        <p:txBody>
          <a:bodyPr anchor="ctr"/>
          <a:p>
            <a:pPr algn="r">
              <a:lnSpc>
                <a:spcPct val="100000"/>
              </a:lnSpc>
            </a:pPr>
            <a:fld id="{8356E8E5-21F5-42DC-81BB-44B33CB7AEAD}" type="slidenum">
              <a:rPr b="0" lang="uk-UA" sz="3200" spc="-1" strike="noStrike">
                <a:solidFill>
                  <a:srgbClr val="000000"/>
                </a:solidFill>
                <a:latin typeface="Times New Roman"/>
              </a:rPr>
              <a:t>1</a:t>
            </a:fld>
            <a:endParaRPr b="0" lang="uk-UA" sz="3200" spc="-1" strike="noStrike">
              <a:latin typeface="Times New Roman"/>
            </a:endParaRPr>
          </a:p>
        </p:txBody>
      </p:sp>
      <p:pic>
        <p:nvPicPr>
          <p:cNvPr id="76" name="" descr=""/>
          <p:cNvPicPr/>
          <p:nvPr/>
        </p:nvPicPr>
        <p:blipFill>
          <a:blip r:embed="rId1"/>
          <a:stretch/>
        </p:blipFill>
        <p:spPr>
          <a:xfrm>
            <a:off x="8208000" y="3744000"/>
            <a:ext cx="3220920" cy="2382840"/>
          </a:xfrm>
          <a:prstGeom prst="rect">
            <a:avLst/>
          </a:prstGeom>
          <a:ln>
            <a:noFill/>
          </a:ln>
        </p:spPr>
      </p:pic>
      <p:pic>
        <p:nvPicPr>
          <p:cNvPr id="77" name="" descr=""/>
          <p:cNvPicPr/>
          <p:nvPr/>
        </p:nvPicPr>
        <p:blipFill>
          <a:blip r:embed="rId2"/>
          <a:stretch/>
        </p:blipFill>
        <p:spPr>
          <a:xfrm>
            <a:off x="4986000" y="3825000"/>
            <a:ext cx="3366000" cy="22950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066680" y="518760"/>
            <a:ext cx="10058040" cy="830520"/>
          </a:xfrm>
          <a:prstGeom prst="rect">
            <a:avLst/>
          </a:prstGeom>
          <a:noFill/>
          <a:ln>
            <a:noFill/>
          </a:ln>
        </p:spPr>
        <p:style>
          <a:lnRef idx="0"/>
          <a:fillRef idx="0"/>
          <a:effectRef idx="0"/>
          <a:fontRef idx="minor"/>
        </p:style>
        <p:txBody>
          <a:bodyPr lIns="90000" rIns="90000" tIns="45000" bIns="45000"/>
          <a:p>
            <a:pPr algn="ctr">
              <a:lnSpc>
                <a:spcPct val="100000"/>
              </a:lnSpc>
            </a:pPr>
            <a:r>
              <a:rPr b="0" lang="uk-UA" sz="4400" spc="-1" strike="noStrike">
                <a:solidFill>
                  <a:srgbClr val="262626"/>
                </a:solidFill>
                <a:latin typeface="Times New Roman"/>
              </a:rPr>
              <a:t>Архітектура апаратної частини</a:t>
            </a:r>
            <a:endParaRPr b="0" lang="uk-UA" sz="4400" spc="-1" strike="noStrike">
              <a:latin typeface="Arial"/>
            </a:endParaRPr>
          </a:p>
        </p:txBody>
      </p:sp>
      <p:sp>
        <p:nvSpPr>
          <p:cNvPr id="79" name="Line 2"/>
          <p:cNvSpPr/>
          <p:nvPr/>
        </p:nvSpPr>
        <p:spPr>
          <a:xfrm>
            <a:off x="1066680" y="1380960"/>
            <a:ext cx="10058400" cy="360"/>
          </a:xfrm>
          <a:prstGeom prst="line">
            <a:avLst/>
          </a:prstGeom>
          <a:ln w="9360">
            <a:solidFill>
              <a:schemeClr val="dk1"/>
            </a:solidFill>
            <a:custDash>
              <a:ds d="500000" sp="400000"/>
            </a:custDash>
            <a:round/>
          </a:ln>
        </p:spPr>
        <p:style>
          <a:lnRef idx="0"/>
          <a:fillRef idx="0"/>
          <a:effectRef idx="0"/>
          <a:fontRef idx="minor"/>
        </p:style>
      </p:sp>
      <p:sp>
        <p:nvSpPr>
          <p:cNvPr id="80" name="CustomShape 3"/>
          <p:cNvSpPr/>
          <p:nvPr/>
        </p:nvSpPr>
        <p:spPr>
          <a:xfrm>
            <a:off x="1066680" y="1453320"/>
            <a:ext cx="4230720" cy="4023000"/>
          </a:xfrm>
          <a:prstGeom prst="rect">
            <a:avLst/>
          </a:prstGeom>
          <a:noFill/>
          <a:ln>
            <a:noFill/>
          </a:ln>
        </p:spPr>
        <p:style>
          <a:lnRef idx="0"/>
          <a:fillRef idx="0"/>
          <a:effectRef idx="0"/>
          <a:fontRef idx="minor"/>
        </p:style>
        <p:txBody>
          <a:bodyPr lIns="90000" rIns="90000" tIns="45000" bIns="45000"/>
          <a:p>
            <a:pPr marL="285840" indent="-285480">
              <a:lnSpc>
                <a:spcPct val="100000"/>
              </a:lnSpc>
              <a:spcBef>
                <a:spcPts val="519"/>
              </a:spcBef>
              <a:spcAft>
                <a:spcPts val="601"/>
              </a:spcAft>
              <a:buClr>
                <a:srgbClr val="83992a"/>
              </a:buClr>
              <a:buSzPct val="115000"/>
              <a:buFont typeface="Arial"/>
              <a:buChar char="•"/>
            </a:pPr>
            <a:r>
              <a:rPr b="0" lang="uk-UA" sz="2600" spc="-1" strike="noStrike">
                <a:solidFill>
                  <a:srgbClr val="262626"/>
                </a:solidFill>
                <a:latin typeface="Times New Roman"/>
              </a:rPr>
              <a:t>Для реалізації апаратної частини використовується модем SIM800H та плата контролер BeagleBone Black. </a:t>
            </a:r>
            <a:endParaRPr b="0" lang="uk-UA" sz="2600" spc="-1" strike="noStrike">
              <a:latin typeface="Arial"/>
            </a:endParaRPr>
          </a:p>
          <a:p>
            <a:pPr marL="285840" indent="-285480">
              <a:lnSpc>
                <a:spcPct val="100000"/>
              </a:lnSpc>
              <a:spcBef>
                <a:spcPts val="519"/>
              </a:spcBef>
              <a:spcAft>
                <a:spcPts val="601"/>
              </a:spcAft>
              <a:buClr>
                <a:srgbClr val="83992a"/>
              </a:buClr>
              <a:buSzPct val="115000"/>
              <a:buFont typeface="Arial"/>
              <a:buChar char="•"/>
            </a:pPr>
            <a:r>
              <a:rPr b="0" lang="uk-UA" sz="2600" spc="-1" strike="noStrike">
                <a:solidFill>
                  <a:srgbClr val="262626"/>
                </a:solidFill>
                <a:latin typeface="Times New Roman"/>
              </a:rPr>
              <a:t>Кожен з двох пристроїв має власне живлення від акумуляторів.  </a:t>
            </a:r>
            <a:endParaRPr b="0" lang="uk-UA" sz="2600" spc="-1" strike="noStrike">
              <a:latin typeface="Arial"/>
            </a:endParaRPr>
          </a:p>
          <a:p>
            <a:pPr marL="285840" indent="-285480">
              <a:lnSpc>
                <a:spcPct val="100000"/>
              </a:lnSpc>
              <a:spcBef>
                <a:spcPts val="519"/>
              </a:spcBef>
              <a:spcAft>
                <a:spcPts val="601"/>
              </a:spcAft>
              <a:buClr>
                <a:srgbClr val="83992a"/>
              </a:buClr>
              <a:buSzPct val="115000"/>
              <a:buFont typeface="Arial"/>
              <a:buChar char="•"/>
            </a:pPr>
            <a:r>
              <a:rPr b="0" lang="uk-UA" sz="2600" spc="-1" strike="noStrike">
                <a:solidFill>
                  <a:srgbClr val="262626"/>
                </a:solidFill>
                <a:latin typeface="Times New Roman"/>
              </a:rPr>
              <a:t>Передача даних між ними відбувається через UART-шину. </a:t>
            </a:r>
            <a:endParaRPr b="0" lang="uk-UA" sz="2600" spc="-1" strike="noStrike">
              <a:latin typeface="Arial"/>
            </a:endParaRPr>
          </a:p>
        </p:txBody>
      </p:sp>
      <p:sp>
        <p:nvSpPr>
          <p:cNvPr id="81" name="TextShape 4"/>
          <p:cNvSpPr txBox="1"/>
          <p:nvPr/>
        </p:nvSpPr>
        <p:spPr>
          <a:xfrm>
            <a:off x="9900360" y="6459840"/>
            <a:ext cx="1311840" cy="364680"/>
          </a:xfrm>
          <a:prstGeom prst="rect">
            <a:avLst/>
          </a:prstGeom>
          <a:noFill/>
          <a:ln>
            <a:noFill/>
          </a:ln>
        </p:spPr>
        <p:txBody>
          <a:bodyPr anchor="ctr"/>
          <a:p>
            <a:pPr algn="r">
              <a:lnSpc>
                <a:spcPct val="100000"/>
              </a:lnSpc>
            </a:pPr>
            <a:fld id="{B2AB173C-E4BD-4E75-A674-0EB8A8F0B979}" type="slidenum">
              <a:rPr b="0" lang="uk-UA" sz="3200" spc="-1" strike="noStrike">
                <a:solidFill>
                  <a:srgbClr val="000000"/>
                </a:solidFill>
                <a:latin typeface="Times New Roman"/>
              </a:rPr>
              <a:t>1</a:t>
            </a:fld>
            <a:endParaRPr b="0" lang="uk-UA" sz="3200" spc="-1" strike="noStrike">
              <a:latin typeface="Times New Roman"/>
            </a:endParaRPr>
          </a:p>
        </p:txBody>
      </p:sp>
      <p:pic>
        <p:nvPicPr>
          <p:cNvPr id="82" name="" descr=""/>
          <p:cNvPicPr/>
          <p:nvPr/>
        </p:nvPicPr>
        <p:blipFill>
          <a:blip r:embed="rId1"/>
          <a:stretch/>
        </p:blipFill>
        <p:spPr>
          <a:xfrm>
            <a:off x="5547600" y="1800000"/>
            <a:ext cx="5324400" cy="39934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097280" y="394920"/>
            <a:ext cx="10058040" cy="145044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uk-UA" sz="4400" spc="-1" strike="noStrike">
                <a:solidFill>
                  <a:srgbClr val="262626"/>
                </a:solidFill>
                <a:latin typeface="Times New Roman"/>
              </a:rPr>
              <a:t>Особливості програмної частини системи для передачі даних</a:t>
            </a:r>
            <a:endParaRPr b="0" lang="uk-UA" sz="4400" spc="-1" strike="noStrike">
              <a:latin typeface="Arial"/>
            </a:endParaRPr>
          </a:p>
        </p:txBody>
      </p:sp>
      <p:sp>
        <p:nvSpPr>
          <p:cNvPr id="84" name="CustomShape 2"/>
          <p:cNvSpPr/>
          <p:nvPr/>
        </p:nvSpPr>
        <p:spPr>
          <a:xfrm>
            <a:off x="827280" y="1845720"/>
            <a:ext cx="10566000" cy="4023000"/>
          </a:xfrm>
          <a:prstGeom prst="rect">
            <a:avLst/>
          </a:prstGeom>
          <a:noFill/>
          <a:ln>
            <a:noFill/>
          </a:ln>
        </p:spPr>
        <p:style>
          <a:lnRef idx="0"/>
          <a:fillRef idx="0"/>
          <a:effectRef idx="0"/>
          <a:fontRef idx="minor"/>
        </p:style>
        <p:txBody>
          <a:bodyPr lIns="90000" rIns="90000" tIns="45000" bIns="45000"/>
          <a:p>
            <a:pPr lvl="1" marL="743040" indent="-285480">
              <a:lnSpc>
                <a:spcPct val="100000"/>
              </a:lnSpc>
              <a:spcBef>
                <a:spcPts val="459"/>
              </a:spcBef>
              <a:spcAft>
                <a:spcPts val="601"/>
              </a:spcAft>
              <a:buClr>
                <a:srgbClr val="83992a"/>
              </a:buClr>
              <a:buSzPct val="115000"/>
              <a:buFont typeface="Arial"/>
              <a:buChar char="•"/>
            </a:pPr>
            <a:r>
              <a:rPr b="0" lang="uk-UA" sz="2300" spc="-1" strike="noStrike">
                <a:solidFill>
                  <a:srgbClr val="262626"/>
                </a:solidFill>
                <a:latin typeface="Times New Roman"/>
              </a:rPr>
              <a:t>Перед початком передачі даних в пам’ять модема потрібно виконати його налаштування та переконатись у підключені до GPRS/GSM зв’язку.</a:t>
            </a:r>
            <a:endParaRPr b="0" lang="uk-UA" sz="2300" spc="-1" strike="noStrike">
              <a:latin typeface="Arial"/>
            </a:endParaRPr>
          </a:p>
          <a:p>
            <a:pPr lvl="1" marL="743040" indent="-285480">
              <a:lnSpc>
                <a:spcPct val="100000"/>
              </a:lnSpc>
              <a:spcBef>
                <a:spcPts val="459"/>
              </a:spcBef>
              <a:spcAft>
                <a:spcPts val="601"/>
              </a:spcAft>
              <a:buClr>
                <a:srgbClr val="83992a"/>
              </a:buClr>
              <a:buSzPct val="115000"/>
              <a:buFont typeface="Arial"/>
              <a:buChar char="•"/>
            </a:pPr>
            <a:r>
              <a:rPr b="0" lang="uk-UA" sz="2300" spc="-1" strike="noStrike">
                <a:solidFill>
                  <a:srgbClr val="262626"/>
                </a:solidFill>
                <a:latin typeface="Times New Roman"/>
              </a:rPr>
              <a:t>Дані повинні зчитуватись зі всіх вказаних пристроїв у файл, що в певні проміжки часу буде надсилатись на сервер через SFTP/HTTPS.</a:t>
            </a:r>
            <a:endParaRPr b="0" lang="uk-UA" sz="2300" spc="-1" strike="noStrike">
              <a:latin typeface="Arial"/>
            </a:endParaRPr>
          </a:p>
          <a:p>
            <a:pPr lvl="1" marL="743040" indent="-285480">
              <a:lnSpc>
                <a:spcPct val="100000"/>
              </a:lnSpc>
              <a:spcBef>
                <a:spcPts val="459"/>
              </a:spcBef>
              <a:spcAft>
                <a:spcPts val="601"/>
              </a:spcAft>
              <a:buClr>
                <a:srgbClr val="83992a"/>
              </a:buClr>
              <a:buSzPct val="115000"/>
              <a:buFont typeface="Arial"/>
              <a:buChar char="•"/>
            </a:pPr>
            <a:r>
              <a:rPr b="0" lang="uk-UA" sz="2300" spc="-1" strike="noStrike">
                <a:solidFill>
                  <a:srgbClr val="262626"/>
                </a:solidFill>
                <a:latin typeface="Times New Roman"/>
              </a:rPr>
              <a:t>Повинна бути реалізація роботи з UART шиною для налаштування взаємодії модема з платою-контролером.</a:t>
            </a:r>
            <a:endParaRPr b="0" lang="uk-UA" sz="2300" spc="-1" strike="noStrike">
              <a:latin typeface="Arial"/>
            </a:endParaRPr>
          </a:p>
          <a:p>
            <a:pPr>
              <a:lnSpc>
                <a:spcPct val="100000"/>
              </a:lnSpc>
              <a:spcBef>
                <a:spcPts val="459"/>
              </a:spcBef>
              <a:spcAft>
                <a:spcPts val="601"/>
              </a:spcAft>
            </a:pPr>
            <a:endParaRPr b="0" lang="uk-UA" sz="2300" spc="-1" strike="noStrike">
              <a:latin typeface="Arial"/>
            </a:endParaRPr>
          </a:p>
        </p:txBody>
      </p:sp>
      <p:sp>
        <p:nvSpPr>
          <p:cNvPr id="85" name="Line 3"/>
          <p:cNvSpPr/>
          <p:nvPr/>
        </p:nvSpPr>
        <p:spPr>
          <a:xfrm>
            <a:off x="1097280" y="1845720"/>
            <a:ext cx="10058400" cy="360"/>
          </a:xfrm>
          <a:prstGeom prst="line">
            <a:avLst/>
          </a:prstGeom>
          <a:ln w="9360">
            <a:solidFill>
              <a:schemeClr val="dk1"/>
            </a:solidFill>
            <a:custDash>
              <a:ds d="500000" sp="400000"/>
            </a:custDash>
            <a:round/>
          </a:ln>
        </p:spPr>
        <p:style>
          <a:lnRef idx="0"/>
          <a:fillRef idx="0"/>
          <a:effectRef idx="0"/>
          <a:fontRef idx="minor"/>
        </p:style>
      </p:sp>
      <p:sp>
        <p:nvSpPr>
          <p:cNvPr id="86" name="TextShape 4"/>
          <p:cNvSpPr txBox="1"/>
          <p:nvPr/>
        </p:nvSpPr>
        <p:spPr>
          <a:xfrm>
            <a:off x="9900360" y="6459840"/>
            <a:ext cx="1311840" cy="364680"/>
          </a:xfrm>
          <a:prstGeom prst="rect">
            <a:avLst/>
          </a:prstGeom>
          <a:noFill/>
          <a:ln>
            <a:noFill/>
          </a:ln>
        </p:spPr>
        <p:txBody>
          <a:bodyPr anchor="ctr"/>
          <a:p>
            <a:pPr algn="r">
              <a:lnSpc>
                <a:spcPct val="100000"/>
              </a:lnSpc>
            </a:pPr>
            <a:fld id="{D2783055-EBE1-4A04-A136-356F3721D8C6}" type="slidenum">
              <a:rPr b="0" lang="uk-UA" sz="3200" spc="-1" strike="noStrike">
                <a:solidFill>
                  <a:srgbClr val="000000"/>
                </a:solidFill>
                <a:latin typeface="Times New Roman"/>
              </a:rPr>
              <a:t>1</a:t>
            </a:fld>
            <a:endParaRPr b="0" lang="uk-UA" sz="32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097280" y="394920"/>
            <a:ext cx="10058040" cy="145044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uk-UA" sz="4400" spc="-1" strike="noStrike">
                <a:solidFill>
                  <a:srgbClr val="262626"/>
                </a:solidFill>
                <a:latin typeface="Times New Roman"/>
              </a:rPr>
              <a:t>Особливості апаратної частини системи для передачі даних</a:t>
            </a:r>
            <a:endParaRPr b="0" lang="uk-UA" sz="4400" spc="-1" strike="noStrike">
              <a:latin typeface="Arial"/>
            </a:endParaRPr>
          </a:p>
        </p:txBody>
      </p:sp>
      <p:sp>
        <p:nvSpPr>
          <p:cNvPr id="88" name="CustomShape 2"/>
          <p:cNvSpPr/>
          <p:nvPr/>
        </p:nvSpPr>
        <p:spPr>
          <a:xfrm>
            <a:off x="1097280" y="1990800"/>
            <a:ext cx="10566000" cy="4023000"/>
          </a:xfrm>
          <a:prstGeom prst="rect">
            <a:avLst/>
          </a:prstGeom>
          <a:noFill/>
          <a:ln>
            <a:noFill/>
          </a:ln>
        </p:spPr>
        <p:style>
          <a:lnRef idx="0"/>
          <a:fillRef idx="0"/>
          <a:effectRef idx="0"/>
          <a:fontRef idx="minor"/>
        </p:style>
        <p:txBody>
          <a:bodyPr lIns="90000" rIns="90000" tIns="45000" bIns="45000"/>
          <a:p>
            <a:pPr lvl="1" marL="743040" indent="-285480">
              <a:lnSpc>
                <a:spcPct val="100000"/>
              </a:lnSpc>
              <a:spcBef>
                <a:spcPts val="459"/>
              </a:spcBef>
              <a:spcAft>
                <a:spcPts val="601"/>
              </a:spcAft>
              <a:buClr>
                <a:srgbClr val="83992a"/>
              </a:buClr>
              <a:buSzPct val="115000"/>
              <a:buFont typeface="Arial"/>
              <a:buChar char="•"/>
            </a:pPr>
            <a:r>
              <a:rPr b="0" lang="uk-UA" sz="2300" spc="-1" strike="noStrike">
                <a:solidFill>
                  <a:srgbClr val="262626"/>
                </a:solidFill>
                <a:latin typeface="Times New Roman"/>
              </a:rPr>
              <a:t>Потрібно враховувати місцеположення модема (можлива відсутність підключення до GPRS/GSM зв’язку). </a:t>
            </a:r>
            <a:endParaRPr b="0" lang="uk-UA" sz="2300" spc="-1" strike="noStrike">
              <a:latin typeface="Arial"/>
            </a:endParaRPr>
          </a:p>
          <a:p>
            <a:pPr lvl="1" marL="743040" indent="-285480">
              <a:lnSpc>
                <a:spcPct val="100000"/>
              </a:lnSpc>
              <a:spcBef>
                <a:spcPts val="459"/>
              </a:spcBef>
              <a:spcAft>
                <a:spcPts val="601"/>
              </a:spcAft>
              <a:buClr>
                <a:srgbClr val="83992a"/>
              </a:buClr>
              <a:buSzPct val="115000"/>
              <a:buFont typeface="Arial"/>
              <a:buChar char="•"/>
            </a:pPr>
            <a:r>
              <a:rPr b="0" lang="uk-UA" sz="2300" spc="-1" strike="noStrike">
                <a:solidFill>
                  <a:srgbClr val="262626"/>
                </a:solidFill>
                <a:latin typeface="Times New Roman"/>
              </a:rPr>
              <a:t>Потрібно враховувати зовнішні умови, що впливають на роботу системи.</a:t>
            </a:r>
            <a:endParaRPr b="0" lang="uk-UA" sz="2300" spc="-1" strike="noStrike">
              <a:latin typeface="Arial"/>
            </a:endParaRPr>
          </a:p>
          <a:p>
            <a:pPr lvl="1" marL="743040" indent="-285480">
              <a:lnSpc>
                <a:spcPct val="100000"/>
              </a:lnSpc>
              <a:spcBef>
                <a:spcPts val="459"/>
              </a:spcBef>
              <a:spcAft>
                <a:spcPts val="601"/>
              </a:spcAft>
              <a:buClr>
                <a:srgbClr val="83992a"/>
              </a:buClr>
              <a:buSzPct val="115000"/>
              <a:buFont typeface="Arial"/>
              <a:buChar char="•"/>
            </a:pPr>
            <a:r>
              <a:rPr b="0" lang="uk-UA" sz="2300" spc="-1" strike="noStrike">
                <a:solidFill>
                  <a:srgbClr val="262626"/>
                </a:solidFill>
                <a:latin typeface="Times New Roman"/>
              </a:rPr>
              <a:t>Врахування потреб при проектуванні системи (вибір плати-контролера, модема відносно врахування потрібного функціоналу для роботи). </a:t>
            </a:r>
            <a:endParaRPr b="0" lang="uk-UA" sz="2300" spc="-1" strike="noStrike">
              <a:latin typeface="Arial"/>
            </a:endParaRPr>
          </a:p>
        </p:txBody>
      </p:sp>
      <p:sp>
        <p:nvSpPr>
          <p:cNvPr id="89" name="Line 3"/>
          <p:cNvSpPr/>
          <p:nvPr/>
        </p:nvSpPr>
        <p:spPr>
          <a:xfrm>
            <a:off x="1097280" y="1845720"/>
            <a:ext cx="10058400" cy="360"/>
          </a:xfrm>
          <a:prstGeom prst="line">
            <a:avLst/>
          </a:prstGeom>
          <a:ln w="9360">
            <a:solidFill>
              <a:schemeClr val="dk1"/>
            </a:solidFill>
            <a:custDash>
              <a:ds d="500000" sp="400000"/>
            </a:custDash>
            <a:round/>
          </a:ln>
        </p:spPr>
        <p:style>
          <a:lnRef idx="0"/>
          <a:fillRef idx="0"/>
          <a:effectRef idx="0"/>
          <a:fontRef idx="minor"/>
        </p:style>
      </p:sp>
      <p:sp>
        <p:nvSpPr>
          <p:cNvPr id="90" name="TextShape 4"/>
          <p:cNvSpPr txBox="1"/>
          <p:nvPr/>
        </p:nvSpPr>
        <p:spPr>
          <a:xfrm>
            <a:off x="9900360" y="6459840"/>
            <a:ext cx="1311840" cy="364680"/>
          </a:xfrm>
          <a:prstGeom prst="rect">
            <a:avLst/>
          </a:prstGeom>
          <a:noFill/>
          <a:ln>
            <a:noFill/>
          </a:ln>
        </p:spPr>
        <p:txBody>
          <a:bodyPr anchor="ctr"/>
          <a:p>
            <a:pPr algn="r">
              <a:lnSpc>
                <a:spcPct val="100000"/>
              </a:lnSpc>
            </a:pPr>
            <a:fld id="{850EC4A7-FE3E-40D1-827D-A4DDF6D29DCB}" type="slidenum">
              <a:rPr b="0" lang="uk-UA" sz="3200" spc="-1" strike="noStrike">
                <a:solidFill>
                  <a:srgbClr val="000000"/>
                </a:solidFill>
                <a:latin typeface="Times New Roman"/>
              </a:rPr>
              <a:t>1</a:t>
            </a:fld>
            <a:endParaRPr b="0" lang="uk-UA" sz="32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TM02900743[[fn=Organic]]</Template>
  <TotalTime>739</TotalTime>
  <Application>LibreOffice/6.0.7.3$Linux_X86_64 LibreOffice_project/00m0$Build-3</Application>
  <Words>991</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2019-11-28T22:33:55Z</dcterms:created>
  <dc:creator>Mykyta Opaniuk</dc:creator>
  <dc:description/>
  <dc:language>uk-UA</dc:language>
  <cp:lastModifiedBy/>
  <dcterms:modified xsi:type="dcterms:W3CDTF">2020-05-07T23:04:31Z</dcterms:modified>
  <cp:revision>44</cp:revision>
  <dc:subject/>
  <dc:title>КИЇВСЬКИЙ НАЦІОНАЛЬНИЙ УНІВЕРСИТЕТ ІМЕНІ ТАРАСА ШЕВЧЕНКА Факультет комп’ютерних наук та кібернетики Кафедра інтелектуальних програмних систем  Випускна квалiфiкацiна робота бакалавра за спеціальністю 121 Інженерія програмного забезпечення на тему Реалізація протоколу для передачі даних через</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