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3.xml.rels" ContentType="application/vnd.openxmlformats-package.relationships+xml"/>
  <Override PartName="/ppt/notesSlides/notesSlide13.xml" ContentType="application/vnd.openxmlformats-officedocument.presentationml.notesSlide+xml"/>
  <Override PartName="/ppt/media/image11.png" ContentType="image/png"/>
  <Override PartName="/ppt/media/image10.png" ContentType="image/png"/>
  <Override PartName="/ppt/media/image9.jpeg" ContentType="image/jpe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p:spPr>
        <p:txBody>
          <a:bodyPr lIns="0" rIns="0" tIns="0" bIns="0" anchor="ctr"/>
          <a:p>
            <a:pPr algn="ctr"/>
            <a:r>
              <a:rPr b="0" lang="uk-UA" sz="4400" spc="-1" strike="noStrike">
                <a:latin typeface="Arial"/>
              </a:rPr>
              <a:t>Click to move the slide</a:t>
            </a:r>
            <a:endParaRPr b="0" lang="uk-UA" sz="4400" spc="-1" strike="noStrike">
              <a:latin typeface="Arial"/>
            </a:endParaRPr>
          </a:p>
        </p:txBody>
      </p:sp>
      <p:sp>
        <p:nvSpPr>
          <p:cNvPr id="44" name="PlaceHolder 2"/>
          <p:cNvSpPr>
            <a:spLocks noGrp="1"/>
          </p:cNvSpPr>
          <p:nvPr>
            <p:ph type="body"/>
          </p:nvPr>
        </p:nvSpPr>
        <p:spPr>
          <a:xfrm>
            <a:off x="756000" y="5078520"/>
            <a:ext cx="6047640" cy="4811040"/>
          </a:xfrm>
          <a:prstGeom prst="rect">
            <a:avLst/>
          </a:prstGeom>
        </p:spPr>
        <p:txBody>
          <a:bodyPr lIns="0" rIns="0" tIns="0" bIns="0"/>
          <a:p>
            <a:r>
              <a:rPr b="0" lang="uk-UA" sz="2000" spc="-1" strike="noStrike">
                <a:latin typeface="Arial"/>
              </a:rPr>
              <a:t>Click to edit the notes format</a:t>
            </a:r>
            <a:endParaRPr b="0" lang="uk-UA" sz="2000" spc="-1" strike="noStrike">
              <a:latin typeface="Arial"/>
            </a:endParaRPr>
          </a:p>
        </p:txBody>
      </p:sp>
      <p:sp>
        <p:nvSpPr>
          <p:cNvPr id="45" name="PlaceHolder 3"/>
          <p:cNvSpPr>
            <a:spLocks noGrp="1"/>
          </p:cNvSpPr>
          <p:nvPr>
            <p:ph type="hdr"/>
          </p:nvPr>
        </p:nvSpPr>
        <p:spPr>
          <a:xfrm>
            <a:off x="0" y="0"/>
            <a:ext cx="3280680" cy="534240"/>
          </a:xfrm>
          <a:prstGeom prst="rect">
            <a:avLst/>
          </a:prstGeom>
        </p:spPr>
        <p:txBody>
          <a:bodyPr lIns="0" rIns="0" tIns="0" bIns="0"/>
          <a:p>
            <a:r>
              <a:rPr b="0" lang="uk-UA" sz="1400" spc="-1" strike="noStrike">
                <a:latin typeface="Times New Roman"/>
              </a:rPr>
              <a:t> </a:t>
            </a:r>
            <a:endParaRPr b="0" lang="uk-UA" sz="1400" spc="-1" strike="noStrike">
              <a:latin typeface="Times New Roman"/>
            </a:endParaRPr>
          </a:p>
        </p:txBody>
      </p:sp>
      <p:sp>
        <p:nvSpPr>
          <p:cNvPr id="46" name="PlaceHolder 4"/>
          <p:cNvSpPr>
            <a:spLocks noGrp="1"/>
          </p:cNvSpPr>
          <p:nvPr>
            <p:ph type="dt"/>
          </p:nvPr>
        </p:nvSpPr>
        <p:spPr>
          <a:xfrm>
            <a:off x="4278960" y="0"/>
            <a:ext cx="3280680" cy="534240"/>
          </a:xfrm>
          <a:prstGeom prst="rect">
            <a:avLst/>
          </a:prstGeom>
        </p:spPr>
        <p:txBody>
          <a:bodyPr lIns="0" rIns="0" tIns="0" bIns="0"/>
          <a:p>
            <a:pPr algn="r"/>
            <a:r>
              <a:rPr b="0" lang="uk-UA" sz="1400" spc="-1" strike="noStrike">
                <a:latin typeface="Times New Roman"/>
              </a:rPr>
              <a:t> </a:t>
            </a:r>
            <a:endParaRPr b="0" lang="uk-UA" sz="1400" spc="-1" strike="noStrike">
              <a:latin typeface="Times New Roman"/>
            </a:endParaRPr>
          </a:p>
        </p:txBody>
      </p:sp>
      <p:sp>
        <p:nvSpPr>
          <p:cNvPr id="47" name="PlaceHolder 5"/>
          <p:cNvSpPr>
            <a:spLocks noGrp="1"/>
          </p:cNvSpPr>
          <p:nvPr>
            <p:ph type="ftr"/>
          </p:nvPr>
        </p:nvSpPr>
        <p:spPr>
          <a:xfrm>
            <a:off x="0" y="10157400"/>
            <a:ext cx="3280680" cy="534240"/>
          </a:xfrm>
          <a:prstGeom prst="rect">
            <a:avLst/>
          </a:prstGeom>
        </p:spPr>
        <p:txBody>
          <a:bodyPr lIns="0" rIns="0" tIns="0" bIns="0" anchor="b"/>
          <a:p>
            <a:r>
              <a:rPr b="0" lang="uk-UA" sz="1400" spc="-1" strike="noStrike">
                <a:latin typeface="Times New Roman"/>
              </a:rPr>
              <a:t> </a:t>
            </a:r>
            <a:endParaRPr b="0" lang="uk-UA" sz="1400" spc="-1" strike="noStrike">
              <a:latin typeface="Times New Roman"/>
            </a:endParaRPr>
          </a:p>
        </p:txBody>
      </p:sp>
      <p:sp>
        <p:nvSpPr>
          <p:cNvPr id="48" name="PlaceHolder 6"/>
          <p:cNvSpPr>
            <a:spLocks noGrp="1"/>
          </p:cNvSpPr>
          <p:nvPr>
            <p:ph type="sldNum"/>
          </p:nvPr>
        </p:nvSpPr>
        <p:spPr>
          <a:xfrm>
            <a:off x="4278960" y="10157400"/>
            <a:ext cx="3280680" cy="534240"/>
          </a:xfrm>
          <a:prstGeom prst="rect">
            <a:avLst/>
          </a:prstGeom>
        </p:spPr>
        <p:txBody>
          <a:bodyPr lIns="0" rIns="0" tIns="0" bIns="0" anchor="b"/>
          <a:p>
            <a:pPr algn="r"/>
            <a:fld id="{4692F881-CBFB-4B13-BE64-15F861EBB60D}" type="slidenum">
              <a:rPr b="0" lang="uk-UA" sz="1400" spc="-1" strike="noStrike">
                <a:latin typeface="Times New Roman"/>
              </a:rPr>
              <a:t>1</a:t>
            </a:fld>
            <a:endParaRPr b="0" lang="uk-U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685800" y="1143000"/>
            <a:ext cx="5485320" cy="3085200"/>
          </a:xfrm>
          <a:prstGeom prst="rect">
            <a:avLst/>
          </a:prstGeom>
        </p:spPr>
      </p:sp>
      <p:sp>
        <p:nvSpPr>
          <p:cNvPr id="105" name="PlaceHolder 2"/>
          <p:cNvSpPr>
            <a:spLocks noGrp="1"/>
          </p:cNvSpPr>
          <p:nvPr>
            <p:ph type="body"/>
          </p:nvPr>
        </p:nvSpPr>
        <p:spPr>
          <a:xfrm>
            <a:off x="685800" y="4400640"/>
            <a:ext cx="5485320" cy="3599280"/>
          </a:xfrm>
          <a:prstGeom prst="rect">
            <a:avLst/>
          </a:prstGeom>
        </p:spPr>
        <p:txBody>
          <a:bodyPr lIns="0" rIns="0" tIns="0" bIns="0"/>
          <a:p>
            <a:endParaRPr b="0" lang="uk-UA" sz="2000" spc="-1" strike="noStrike">
              <a:latin typeface="Arial"/>
            </a:endParaRPr>
          </a:p>
        </p:txBody>
      </p:sp>
      <p:sp>
        <p:nvSpPr>
          <p:cNvPr id="10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819BED3D-95F5-47AB-9A2C-7815CC08F774}" type="slidenum">
              <a:rPr b="0" lang="uk-UA" sz="1200" spc="-1" strike="noStrike">
                <a:solidFill>
                  <a:srgbClr val="000000"/>
                </a:solidFill>
                <a:latin typeface="Times New Roman"/>
              </a:rPr>
              <a:t>1</a:t>
            </a:fld>
            <a:endParaRPr b="0" lang="uk-U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uk-UA"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840" y="0"/>
            <a:ext cx="12228840" cy="6855120"/>
            <a:chOff x="-15840" y="0"/>
            <a:chExt cx="12228840" cy="6855120"/>
          </a:xfrm>
        </p:grpSpPr>
        <p:pic>
          <p:nvPicPr>
            <p:cNvPr id="1" name="Picture 7" descr=""/>
            <p:cNvPicPr/>
            <p:nvPr/>
          </p:nvPicPr>
          <p:blipFill>
            <a:blip r:embed="rId3"/>
            <a:stretch/>
          </p:blipFill>
          <p:spPr>
            <a:xfrm>
              <a:off x="0" y="0"/>
              <a:ext cx="12187800" cy="6855120"/>
            </a:xfrm>
            <a:prstGeom prst="rect">
              <a:avLst/>
            </a:prstGeom>
            <a:ln>
              <a:noFill/>
            </a:ln>
          </p:spPr>
        </p:pic>
        <p:sp>
          <p:nvSpPr>
            <p:cNvPr id="2" name="CustomShape 2"/>
            <p:cNvSpPr/>
            <p:nvPr/>
          </p:nvSpPr>
          <p:spPr>
            <a:xfrm>
              <a:off x="608040" y="609480"/>
              <a:ext cx="10971720" cy="5637600"/>
            </a:xfrm>
            <a:prstGeom prst="rect">
              <a:avLst/>
            </a:prstGeom>
            <a:noFill/>
            <a:ln w="15840">
              <a:solidFill>
                <a:srgbClr val="829826"/>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
            <p:cNvPicPr/>
            <p:nvPr/>
          </p:nvPicPr>
          <p:blipFill>
            <a:blip r:embed="rId4"/>
            <a:stretch/>
          </p:blipFill>
          <p:spPr>
            <a:xfrm>
              <a:off x="-15840" y="3153960"/>
              <a:ext cx="776160" cy="605520"/>
            </a:xfrm>
            <a:prstGeom prst="rect">
              <a:avLst/>
            </a:prstGeom>
            <a:ln>
              <a:noFill/>
            </a:ln>
          </p:spPr>
        </p:pic>
        <p:pic>
          <p:nvPicPr>
            <p:cNvPr id="4" name="Picture 10" descr=""/>
            <p:cNvPicPr/>
            <p:nvPr/>
          </p:nvPicPr>
          <p:blipFill>
            <a:blip r:embed="rId5"/>
            <a:stretch/>
          </p:blipFill>
          <p:spPr>
            <a:xfrm>
              <a:off x="11436840" y="3153960"/>
              <a:ext cx="776160" cy="605520"/>
            </a:xfrm>
            <a:prstGeom prst="rect">
              <a:avLst/>
            </a:prstGeom>
            <a:ln>
              <a:noFill/>
            </a:ln>
          </p:spPr>
        </p:pic>
      </p:grpSp>
      <p:sp>
        <p:nvSpPr>
          <p:cNvPr id="5" name="PlaceHolder 3"/>
          <p:cNvSpPr>
            <a:spLocks noGrp="1"/>
          </p:cNvSpPr>
          <p:nvPr>
            <p:ph type="title"/>
          </p:nvPr>
        </p:nvSpPr>
        <p:spPr>
          <a:xfrm>
            <a:off x="609480" y="273600"/>
            <a:ext cx="10972440" cy="1144800"/>
          </a:xfrm>
          <a:prstGeom prst="rect">
            <a:avLst/>
          </a:prstGeom>
        </p:spPr>
        <p:txBody>
          <a:bodyPr lIns="0" rIns="0" tIns="0" bIns="0" anchor="ctr"/>
          <a:p>
            <a:pPr algn="ctr"/>
            <a:r>
              <a:rPr b="0" lang="uk-UA" sz="4400" spc="-1" strike="noStrike">
                <a:latin typeface="Arial"/>
              </a:rPr>
              <a:t>Click to edit the title text format</a:t>
            </a:r>
            <a:endParaRPr b="0" lang="uk-UA" sz="4400" spc="-1" strike="noStrike">
              <a:latin typeface="Arial"/>
            </a:endParaRPr>
          </a:p>
        </p:txBody>
      </p:sp>
      <p:sp>
        <p:nvSpPr>
          <p:cNvPr id="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Click to edit the outline text format</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Second Outline Level</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Third Outline Level</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Fourth Outline Level</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Fifth Outline Level</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Sixth Outline Level</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Seventh Outline Level</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2688840" y="648000"/>
            <a:ext cx="6814440" cy="1514520"/>
          </a:xfrm>
          <a:prstGeom prst="rect">
            <a:avLst/>
          </a:prstGeom>
          <a:noFill/>
          <a:ln>
            <a:noFill/>
          </a:ln>
        </p:spPr>
        <p:style>
          <a:lnRef idx="0"/>
          <a:fillRef idx="0"/>
          <a:effectRef idx="0"/>
          <a:fontRef idx="minor"/>
        </p:style>
        <p:txBody>
          <a:bodyPr lIns="90000" rIns="90000" tIns="45000" bIns="45000"/>
          <a:p>
            <a:pPr algn="ctr">
              <a:lnSpc>
                <a:spcPct val="100000"/>
              </a:lnSpc>
            </a:pPr>
            <a:r>
              <a:rPr b="1" lang="uk-UA" sz="2000" spc="-1" strike="noStrike">
                <a:solidFill>
                  <a:srgbClr val="262626"/>
                </a:solidFill>
                <a:latin typeface="Georgia"/>
                <a:ea typeface="DejaVu Sans"/>
              </a:rPr>
              <a:t>КИЇВСЬКИЙ НАЦІОНАЛЬНИЙ УНІВЕРСИТЕТ</a:t>
            </a:r>
            <a:br/>
            <a:r>
              <a:rPr b="1" lang="uk-UA" sz="2000" spc="-1" strike="noStrike">
                <a:solidFill>
                  <a:srgbClr val="262626"/>
                </a:solidFill>
                <a:latin typeface="Georgia"/>
                <a:ea typeface="DejaVu Sans"/>
              </a:rPr>
              <a:t>ІМЕНІ ТАРАСА ШЕВЧЕНКА</a:t>
            </a:r>
            <a:br/>
            <a:r>
              <a:rPr b="0" lang="uk-UA" sz="2000" spc="-1" strike="noStrike">
                <a:solidFill>
                  <a:srgbClr val="262626"/>
                </a:solidFill>
                <a:latin typeface="Georgia"/>
                <a:ea typeface="DejaVu Sans"/>
              </a:rPr>
              <a:t>Факультет комп’ютерних наук та кібернетики</a:t>
            </a:r>
            <a:br/>
            <a:r>
              <a:rPr b="0" lang="uk-UA" sz="2000" spc="-1" strike="noStrike">
                <a:solidFill>
                  <a:srgbClr val="262626"/>
                </a:solidFill>
                <a:latin typeface="Georgia"/>
                <a:ea typeface="DejaVu Sans"/>
              </a:rPr>
              <a:t>Кафедра інтелектуальних програмних систем</a:t>
            </a:r>
            <a:endParaRPr b="0" lang="uk-UA" sz="2000" spc="-1" strike="noStrike">
              <a:latin typeface="Arial"/>
            </a:endParaRPr>
          </a:p>
          <a:p>
            <a:pPr algn="ctr">
              <a:lnSpc>
                <a:spcPct val="100000"/>
              </a:lnSpc>
            </a:pPr>
            <a:br/>
            <a:r>
              <a:rPr b="1" lang="uk-UA" sz="2000" spc="-1" strike="noStrike">
                <a:solidFill>
                  <a:srgbClr val="262626"/>
                </a:solidFill>
                <a:latin typeface="Georgia"/>
                <a:ea typeface="DejaVu Sans"/>
              </a:rPr>
              <a:t>Випускна квалiфiкацiна робота бакалавра</a:t>
            </a:r>
            <a:br/>
            <a:r>
              <a:rPr b="0" lang="uk-UA" sz="2000" spc="-1" strike="noStrike">
                <a:solidFill>
                  <a:srgbClr val="262626"/>
                </a:solidFill>
                <a:latin typeface="Georgia"/>
                <a:ea typeface="DejaVu Sans"/>
              </a:rPr>
              <a:t>за спеціальністю 121 Інженерія програмного забезпечення</a:t>
            </a:r>
            <a:br/>
            <a:r>
              <a:rPr b="0" lang="uk-UA" sz="2000" spc="-1" strike="noStrike">
                <a:solidFill>
                  <a:srgbClr val="262626"/>
                </a:solidFill>
                <a:latin typeface="Georgia"/>
                <a:ea typeface="DejaVu Sans"/>
              </a:rPr>
              <a:t>на тему</a:t>
            </a:r>
            <a:br/>
            <a:r>
              <a:rPr b="1" lang="uk-UA" sz="2000" spc="-1" strike="noStrike">
                <a:solidFill>
                  <a:srgbClr val="262626"/>
                </a:solidFill>
                <a:latin typeface="Georgia"/>
                <a:ea typeface="DejaVu Sans"/>
              </a:rPr>
              <a:t>Реалізація програмного забезпечення для вичитування даних символьних пристроїв та їх передачі на сервер через GPRS/GSM зв’язок  </a:t>
            </a:r>
            <a:endParaRPr b="0" lang="uk-UA" sz="2000" spc="-1" strike="noStrike">
              <a:latin typeface="Arial"/>
            </a:endParaRPr>
          </a:p>
        </p:txBody>
      </p:sp>
      <p:sp>
        <p:nvSpPr>
          <p:cNvPr id="50" name="CustomShape 2"/>
          <p:cNvSpPr/>
          <p:nvPr/>
        </p:nvSpPr>
        <p:spPr>
          <a:xfrm>
            <a:off x="1799640" y="4300200"/>
            <a:ext cx="9521640" cy="1819800"/>
          </a:xfrm>
          <a:prstGeom prst="rect">
            <a:avLst/>
          </a:prstGeom>
          <a:noFill/>
          <a:ln>
            <a:noFill/>
          </a:ln>
        </p:spPr>
        <p:style>
          <a:lnRef idx="0"/>
          <a:fillRef idx="0"/>
          <a:effectRef idx="0"/>
          <a:fontRef idx="minor"/>
        </p:style>
        <p:txBody>
          <a:bodyPr lIns="90000" rIns="90000" tIns="45000" bIns="45000"/>
          <a:p>
            <a:pPr algn="r">
              <a:lnSpc>
                <a:spcPct val="100000"/>
              </a:lnSpc>
              <a:spcBef>
                <a:spcPts val="360"/>
              </a:spcBef>
              <a:spcAft>
                <a:spcPts val="601"/>
              </a:spcAft>
            </a:pPr>
            <a:r>
              <a:rPr b="0" lang="uk-UA" sz="1800" spc="-1" strike="noStrike">
                <a:solidFill>
                  <a:srgbClr val="792d26"/>
                </a:solidFill>
                <a:latin typeface="Times New Roman"/>
                <a:ea typeface="DejaVu Sans"/>
              </a:rPr>
              <a:t>ВИКОНАВ СТУДЕНТ 4-ГО КУРСУ</a:t>
            </a:r>
            <a:endParaRPr b="0" lang="uk-UA" sz="1800" spc="-1" strike="noStrike">
              <a:latin typeface="Arial"/>
            </a:endParaRPr>
          </a:p>
          <a:p>
            <a:pPr algn="r">
              <a:lnSpc>
                <a:spcPct val="100000"/>
              </a:lnSpc>
              <a:spcBef>
                <a:spcPts val="360"/>
              </a:spcBef>
              <a:spcAft>
                <a:spcPts val="601"/>
              </a:spcAft>
            </a:pPr>
            <a:r>
              <a:rPr b="0" lang="uk-UA" sz="1800" spc="-1" strike="noStrike">
                <a:solidFill>
                  <a:srgbClr val="792d26"/>
                </a:solidFill>
                <a:latin typeface="Times New Roman"/>
                <a:ea typeface="DejaVu Sans"/>
              </a:rPr>
              <a:t>ОПАНЮК МИКИТА ІГОРОВИЧ</a:t>
            </a:r>
            <a:endParaRPr b="0" lang="uk-UA" sz="1800" spc="-1" strike="noStrike">
              <a:latin typeface="Arial"/>
            </a:endParaRPr>
          </a:p>
          <a:p>
            <a:pPr algn="r">
              <a:lnSpc>
                <a:spcPct val="100000"/>
              </a:lnSpc>
              <a:spcBef>
                <a:spcPts val="360"/>
              </a:spcBef>
              <a:spcAft>
                <a:spcPts val="601"/>
              </a:spcAft>
            </a:pPr>
            <a:r>
              <a:rPr b="0" lang="uk-UA" sz="1800" spc="-1" strike="noStrike">
                <a:solidFill>
                  <a:srgbClr val="792d26"/>
                </a:solidFill>
                <a:latin typeface="Times New Roman"/>
                <a:ea typeface="DejaVu Sans"/>
              </a:rPr>
              <a:t>НАУКОВИЙ КЕРІВНИК:</a:t>
            </a:r>
            <a:endParaRPr b="0" lang="uk-UA" sz="1800" spc="-1" strike="noStrike">
              <a:latin typeface="Arial"/>
            </a:endParaRPr>
          </a:p>
          <a:p>
            <a:pPr marL="285840" indent="-284760" algn="r">
              <a:lnSpc>
                <a:spcPct val="100000"/>
              </a:lnSpc>
              <a:spcBef>
                <a:spcPts val="360"/>
              </a:spcBef>
              <a:spcAft>
                <a:spcPts val="601"/>
              </a:spcAft>
              <a:buClr>
                <a:srgbClr val="83992a"/>
              </a:buClr>
              <a:buSzPct val="115000"/>
              <a:buFont typeface="Arial"/>
              <a:buChar char="•"/>
            </a:pPr>
            <a:r>
              <a:rPr b="1" i="1" lang="uk-UA" sz="1800" spc="-1" strike="noStrike">
                <a:solidFill>
                  <a:srgbClr val="792d26"/>
                </a:solidFill>
                <a:latin typeface="Times New Roman"/>
                <a:ea typeface="DejaVu Sans"/>
              </a:rPr>
              <a:t>ДОЦЕНТ, КАНДИДАТ ФІЗИКО-МАТЕМАТИЧНИХ НАУК</a:t>
            </a:r>
            <a:endParaRPr b="0" lang="uk-UA" sz="1800" spc="-1" strike="noStrike">
              <a:latin typeface="Arial"/>
            </a:endParaRPr>
          </a:p>
          <a:p>
            <a:pPr marL="285840" indent="-284760" algn="r">
              <a:lnSpc>
                <a:spcPct val="100000"/>
              </a:lnSpc>
              <a:spcBef>
                <a:spcPts val="360"/>
              </a:spcBef>
              <a:spcAft>
                <a:spcPts val="601"/>
              </a:spcAft>
              <a:buClr>
                <a:srgbClr val="83992a"/>
              </a:buClr>
              <a:buSzPct val="115000"/>
              <a:buFont typeface="Arial"/>
              <a:buChar char="•"/>
            </a:pPr>
            <a:r>
              <a:rPr b="1" lang="uk-UA" sz="1800" spc="-1" strike="noStrike">
                <a:solidFill>
                  <a:srgbClr val="792d26"/>
                </a:solidFill>
                <a:latin typeface="Times New Roman"/>
                <a:ea typeface="DejaVu Sans"/>
              </a:rPr>
              <a:t>ГАЛКІН ОЛЕКСАНДР ВОЛОДИМИРОВИЧ</a:t>
            </a:r>
            <a:endParaRPr b="0" lang="uk-UA" sz="1800" spc="-1" strike="noStrike">
              <a:latin typeface="Arial"/>
            </a:endParaRPr>
          </a:p>
        </p:txBody>
      </p:sp>
      <p:sp>
        <p:nvSpPr>
          <p:cNvPr id="51" name="CustomShape 3"/>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5AF13C7-3E82-4F04-8551-197FB5BB2CBE}" type="slidenum">
              <a:rPr b="0" lang="uk-UA" sz="3200" spc="-1" strike="noStrike">
                <a:solidFill>
                  <a:srgbClr val="000000"/>
                </a:solidFill>
                <a:latin typeface="Times New Roman"/>
                <a:ea typeface="DejaVu Sans"/>
              </a:rPr>
              <a:t>1</a:t>
            </a:fld>
            <a:endParaRPr b="0" lang="uk-UA"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097280" y="648000"/>
            <a:ext cx="10057320" cy="144972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uk-UA" sz="4400" spc="-1" strike="noStrike">
                <a:solidFill>
                  <a:srgbClr val="262626"/>
                </a:solidFill>
                <a:latin typeface="Times New Roman"/>
                <a:ea typeface="DejaVu Sans"/>
              </a:rPr>
              <a:t>Архітектура програмної частини</a:t>
            </a:r>
            <a:endParaRPr b="0" lang="uk-UA" sz="4400" spc="-1" strike="noStrike">
              <a:latin typeface="Arial"/>
            </a:endParaRPr>
          </a:p>
        </p:txBody>
      </p:sp>
      <p:pic>
        <p:nvPicPr>
          <p:cNvPr id="90" name="" descr=""/>
          <p:cNvPicPr/>
          <p:nvPr/>
        </p:nvPicPr>
        <p:blipFill>
          <a:blip r:embed="rId1"/>
          <a:stretch/>
        </p:blipFill>
        <p:spPr>
          <a:xfrm rot="21586200">
            <a:off x="1162080" y="1378800"/>
            <a:ext cx="9699120" cy="47934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066680" y="446400"/>
            <a:ext cx="10057320" cy="81540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Використані технології</a:t>
            </a:r>
            <a:endParaRPr b="0" lang="uk-UA" sz="4400" spc="-1" strike="noStrike">
              <a:latin typeface="Arial"/>
            </a:endParaRPr>
          </a:p>
        </p:txBody>
      </p:sp>
      <p:sp>
        <p:nvSpPr>
          <p:cNvPr id="92" name="CustomShape 2"/>
          <p:cNvSpPr/>
          <p:nvPr/>
        </p:nvSpPr>
        <p:spPr>
          <a:xfrm>
            <a:off x="1097280" y="1417320"/>
            <a:ext cx="10057320" cy="4022280"/>
          </a:xfrm>
          <a:prstGeom prst="rect">
            <a:avLst/>
          </a:prstGeom>
          <a:noFill/>
          <a:ln>
            <a:noFill/>
          </a:ln>
        </p:spPr>
        <p:style>
          <a:lnRef idx="0"/>
          <a:fillRef idx="0"/>
          <a:effectRef idx="0"/>
          <a:fontRef idx="minor"/>
        </p:style>
        <p:txBody>
          <a:bodyPr lIns="90000" rIns="90000" tIns="45000" bIns="45000">
            <a:normAutofit/>
          </a:bodyPr>
          <a:p>
            <a:pPr marL="201240">
              <a:lnSpc>
                <a:spcPct val="100000"/>
              </a:lnSpc>
              <a:spcBef>
                <a:spcPts val="479"/>
              </a:spcBef>
              <a:spcAft>
                <a:spcPts val="601"/>
              </a:spcAft>
            </a:pPr>
            <a:r>
              <a:rPr b="0" lang="uk-UA" sz="2600" spc="-1" strike="noStrike">
                <a:solidFill>
                  <a:srgbClr val="262626"/>
                </a:solidFill>
                <a:latin typeface="Times New Roman"/>
                <a:ea typeface="DejaVu Sans"/>
              </a:rPr>
              <a:t>Для розробки описаної системи були використані:</a:t>
            </a:r>
            <a:endParaRPr b="0" lang="uk-UA" sz="26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Мова програмування C.</a:t>
            </a:r>
            <a:r>
              <a:rPr b="0" lang="uk-UA" sz="2600" spc="-1" strike="noStrike">
                <a:solidFill>
                  <a:srgbClr val="262626"/>
                </a:solidFill>
                <a:latin typeface="Times New Roman"/>
                <a:ea typeface="DejaVu Sans"/>
              </a:rPr>
              <a:t>	</a:t>
            </a:r>
            <a:endParaRPr b="0" lang="uk-UA" sz="26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Написання скриптів на основі командної оболонки bash.</a:t>
            </a:r>
            <a:endParaRPr b="0" lang="uk-UA" sz="26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Середовище розробки Eclipse.</a:t>
            </a:r>
            <a:endParaRPr b="0" lang="uk-UA" sz="26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Текстовий редактор Vim.</a:t>
            </a:r>
            <a:endParaRPr b="0" lang="uk-UA" sz="26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Інструментарій Yocto Project</a:t>
            </a:r>
            <a:endParaRPr b="0" lang="uk-UA" sz="26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OpenSSH</a:t>
            </a:r>
            <a:endParaRPr b="0" lang="uk-UA" sz="2600" spc="-1" strike="noStrike">
              <a:latin typeface="Arial"/>
            </a:endParaRPr>
          </a:p>
        </p:txBody>
      </p:sp>
      <p:sp>
        <p:nvSpPr>
          <p:cNvPr id="93" name="Line 3"/>
          <p:cNvSpPr/>
          <p:nvPr/>
        </p:nvSpPr>
        <p:spPr>
          <a:xfrm>
            <a:off x="1066680" y="126252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94"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19D8C7D-4397-4EB1-B0CD-78E43D7702DD}" type="slidenum">
              <a:rPr b="0" lang="uk-UA" sz="3200" spc="-1" strike="noStrike">
                <a:solidFill>
                  <a:srgbClr val="000000"/>
                </a:solidFill>
                <a:latin typeface="Times New Roman"/>
                <a:ea typeface="DejaVu Sans"/>
              </a:rPr>
              <a:t>1</a:t>
            </a:fld>
            <a:endParaRPr b="0" lang="uk-UA"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Line 1"/>
          <p:cNvSpPr/>
          <p:nvPr/>
        </p:nvSpPr>
        <p:spPr>
          <a:xfrm>
            <a:off x="1066680" y="134964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96" name="CustomShape 2"/>
          <p:cNvSpPr/>
          <p:nvPr/>
        </p:nvSpPr>
        <p:spPr>
          <a:xfrm>
            <a:off x="1066680" y="489960"/>
            <a:ext cx="10057320" cy="85896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Висновки</a:t>
            </a:r>
            <a:endParaRPr b="0" lang="uk-UA" sz="4400" spc="-1" strike="noStrike">
              <a:latin typeface="Arial"/>
            </a:endParaRPr>
          </a:p>
        </p:txBody>
      </p:sp>
      <p:sp>
        <p:nvSpPr>
          <p:cNvPr id="97" name="CustomShape 3"/>
          <p:cNvSpPr/>
          <p:nvPr/>
        </p:nvSpPr>
        <p:spPr>
          <a:xfrm>
            <a:off x="1097280" y="1845720"/>
            <a:ext cx="10057320" cy="402228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479"/>
              </a:spcBef>
              <a:spcAft>
                <a:spcPts val="601"/>
              </a:spcAft>
              <a:buClr>
                <a:srgbClr val="000000"/>
              </a:buClr>
              <a:buFont typeface="StarSymbol"/>
              <a:buAutoNum type="arabicParenR"/>
            </a:pPr>
            <a:r>
              <a:rPr b="0" lang="uk-UA" sz="2400" spc="-1" strike="noStrike">
                <a:solidFill>
                  <a:srgbClr val="262626"/>
                </a:solidFill>
                <a:latin typeface="Times New Roman"/>
                <a:ea typeface="DejaVu Sans"/>
              </a:rPr>
              <a:t> </a:t>
            </a:r>
            <a:r>
              <a:rPr b="0" lang="uk-UA" sz="2400" spc="-1" strike="noStrike">
                <a:solidFill>
                  <a:srgbClr val="262626"/>
                </a:solidFill>
                <a:latin typeface="Times New Roman"/>
                <a:ea typeface="DejaVu Sans"/>
              </a:rPr>
              <a:t>Проведено порівняння різних апаратних імплементацій для знаходження найбільш раціонального рішення.</a:t>
            </a:r>
            <a:endParaRPr b="0" lang="uk-UA" sz="2400" spc="-1" strike="noStrike">
              <a:latin typeface="Arial"/>
            </a:endParaRPr>
          </a:p>
          <a:p>
            <a:pPr marL="216000" indent="-215640">
              <a:lnSpc>
                <a:spcPct val="100000"/>
              </a:lnSpc>
              <a:spcBef>
                <a:spcPts val="479"/>
              </a:spcBef>
              <a:spcAft>
                <a:spcPts val="601"/>
              </a:spcAft>
              <a:buClr>
                <a:srgbClr val="000000"/>
              </a:buClr>
              <a:buFont typeface="StarSymbol"/>
              <a:buAutoNum type="arabicParenR"/>
            </a:pPr>
            <a:r>
              <a:rPr b="0" lang="uk-UA" sz="2400" spc="-1" strike="noStrike">
                <a:solidFill>
                  <a:srgbClr val="262626"/>
                </a:solidFill>
                <a:latin typeface="Times New Roman"/>
                <a:ea typeface="DejaVu Sans"/>
              </a:rPr>
              <a:t> </a:t>
            </a:r>
            <a:r>
              <a:rPr b="0" lang="uk-UA" sz="2400" spc="-1" strike="noStrike">
                <a:solidFill>
                  <a:srgbClr val="262626"/>
                </a:solidFill>
                <a:latin typeface="Times New Roman"/>
                <a:ea typeface="DejaVu Sans"/>
              </a:rPr>
              <a:t>Проаналізовано можливості операційної системи Linux та Yocto Project інструментарію для роботи з дистрибутивами.</a:t>
            </a:r>
            <a:endParaRPr b="0" lang="uk-UA" sz="2400" spc="-1" strike="noStrike">
              <a:latin typeface="Arial"/>
            </a:endParaRPr>
          </a:p>
          <a:p>
            <a:pPr marL="216000" indent="-215640">
              <a:lnSpc>
                <a:spcPct val="100000"/>
              </a:lnSpc>
              <a:spcBef>
                <a:spcPts val="479"/>
              </a:spcBef>
              <a:spcAft>
                <a:spcPts val="601"/>
              </a:spcAft>
              <a:buClr>
                <a:srgbClr val="000000"/>
              </a:buClr>
              <a:buFont typeface="StarSymbol"/>
              <a:buAutoNum type="arabicParenR"/>
            </a:pPr>
            <a:r>
              <a:rPr b="0" lang="uk-UA" sz="2400" spc="-1" strike="noStrike">
                <a:solidFill>
                  <a:srgbClr val="262626"/>
                </a:solidFill>
                <a:latin typeface="Times New Roman"/>
                <a:ea typeface="DejaVu Sans"/>
              </a:rPr>
              <a:t> </a:t>
            </a:r>
            <a:r>
              <a:rPr b="0" lang="uk-UA" sz="2400" spc="-1" strike="noStrike">
                <a:solidFill>
                  <a:srgbClr val="262626"/>
                </a:solidFill>
                <a:latin typeface="Times New Roman"/>
                <a:ea typeface="DejaVu Sans"/>
              </a:rPr>
              <a:t>Розглянуто особливості реалізації драйверів під ОС Linux, реалізовано набір драйверів для роботи з матричною клавіатурою, датчиком DHT11. </a:t>
            </a:r>
            <a:endParaRPr b="0" lang="uk-UA" sz="2400" spc="-1" strike="noStrike">
              <a:latin typeface="Arial"/>
            </a:endParaRPr>
          </a:p>
          <a:p>
            <a:pPr marL="216000" indent="-215640">
              <a:lnSpc>
                <a:spcPct val="100000"/>
              </a:lnSpc>
              <a:spcBef>
                <a:spcPts val="479"/>
              </a:spcBef>
              <a:spcAft>
                <a:spcPts val="601"/>
              </a:spcAft>
              <a:buClr>
                <a:srgbClr val="000000"/>
              </a:buClr>
              <a:buFont typeface="StarSymbol"/>
              <a:buAutoNum type="arabicParenR"/>
            </a:pPr>
            <a:r>
              <a:rPr b="0" lang="uk-UA" sz="2400" spc="-1" strike="noStrike">
                <a:solidFill>
                  <a:srgbClr val="262626"/>
                </a:solidFill>
                <a:latin typeface="Times New Roman"/>
                <a:ea typeface="DejaVu Sans"/>
              </a:rPr>
              <a:t> </a:t>
            </a:r>
            <a:r>
              <a:rPr b="0" lang="uk-UA" sz="2400" spc="-1" strike="noStrike">
                <a:solidFill>
                  <a:srgbClr val="262626"/>
                </a:solidFill>
                <a:latin typeface="Times New Roman"/>
                <a:ea typeface="DejaVu Sans"/>
              </a:rPr>
              <a:t>Реалізована клієнтська частина для налаштування PPP протоколу для взаємодії між BBB та модулем SIM800, а також для створення SSH сесії для передачі інформації через SCP протокол.</a:t>
            </a:r>
            <a:endParaRPr b="0" lang="uk-UA" sz="2400" spc="-1" strike="noStrike">
              <a:latin typeface="Arial"/>
            </a:endParaRPr>
          </a:p>
        </p:txBody>
      </p:sp>
      <p:sp>
        <p:nvSpPr>
          <p:cNvPr id="98"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450BD5C-BBF3-4CF1-9DCD-53DF35591460}" type="slidenum">
              <a:rPr b="0" lang="uk-UA" sz="3200" spc="-1" strike="noStrike">
                <a:solidFill>
                  <a:srgbClr val="000000"/>
                </a:solidFill>
                <a:latin typeface="Times New Roman"/>
                <a:ea typeface="DejaVu Sans"/>
              </a:rPr>
              <a:t>1</a:t>
            </a:fld>
            <a:endParaRPr b="0" lang="uk-UA"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066680" y="134964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100" name="CustomShape 2"/>
          <p:cNvSpPr/>
          <p:nvPr/>
        </p:nvSpPr>
        <p:spPr>
          <a:xfrm>
            <a:off x="1066680" y="489960"/>
            <a:ext cx="10057320" cy="85896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Подальші плани</a:t>
            </a:r>
            <a:endParaRPr b="0" lang="uk-UA" sz="4400" spc="-1" strike="noStrike">
              <a:latin typeface="Arial"/>
            </a:endParaRPr>
          </a:p>
        </p:txBody>
      </p:sp>
      <p:sp>
        <p:nvSpPr>
          <p:cNvPr id="101" name="CustomShape 3"/>
          <p:cNvSpPr/>
          <p:nvPr/>
        </p:nvSpPr>
        <p:spPr>
          <a:xfrm>
            <a:off x="1097280" y="1845720"/>
            <a:ext cx="10057320" cy="4022280"/>
          </a:xfrm>
          <a:prstGeom prst="rect">
            <a:avLst/>
          </a:prstGeom>
          <a:noFill/>
          <a:ln>
            <a:noFill/>
          </a:ln>
        </p:spPr>
        <p:style>
          <a:lnRef idx="0"/>
          <a:fillRef idx="0"/>
          <a:effectRef idx="0"/>
          <a:fontRef idx="minor"/>
        </p:style>
        <p:txBody>
          <a:bodyPr lIns="90000" rIns="90000" tIns="45000" bIns="45000">
            <a:normAutofit/>
          </a:bodyPr>
          <a:p>
            <a:pPr marL="2858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Реалізація системи сповіщення контролю рівня живлення, швидкості підключення, повідомлень про помилки в системі. </a:t>
            </a:r>
            <a:endParaRPr b="0" lang="uk-UA" sz="2400" spc="-1" strike="noStrike">
              <a:latin typeface="Arial"/>
            </a:endParaRPr>
          </a:p>
          <a:p>
            <a:pPr marL="2858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Реалізація конфігурації системи при віддаленому підключені через GSM/GPRS зі сторони сервера.</a:t>
            </a:r>
            <a:endParaRPr b="0" lang="uk-UA" sz="2400" spc="-1" strike="noStrike">
              <a:latin typeface="Arial"/>
            </a:endParaRPr>
          </a:p>
          <a:p>
            <a:pPr marL="2858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Розробка загальнодоступної та формальної технічної документації.</a:t>
            </a:r>
            <a:endParaRPr b="0" lang="uk-UA" sz="2400" spc="-1" strike="noStrike">
              <a:latin typeface="Arial"/>
            </a:endParaRPr>
          </a:p>
          <a:p>
            <a:pPr marL="2858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Активніша участь у командних проектах, заходах і конференціях, присвячених розвитку та розширенню області системного програмування та IoT напрямку.</a:t>
            </a:r>
            <a:endParaRPr b="0" lang="uk-UA" sz="2400" spc="-1" strike="noStrike">
              <a:latin typeface="Arial"/>
            </a:endParaRPr>
          </a:p>
          <a:p>
            <a:pPr>
              <a:lnSpc>
                <a:spcPct val="100000"/>
              </a:lnSpc>
              <a:spcBef>
                <a:spcPts val="479"/>
              </a:spcBef>
              <a:spcAft>
                <a:spcPts val="601"/>
              </a:spcAft>
            </a:pPr>
            <a:endParaRPr b="0" lang="uk-UA" sz="2400" spc="-1" strike="noStrike">
              <a:latin typeface="Arial"/>
            </a:endParaRPr>
          </a:p>
        </p:txBody>
      </p:sp>
      <p:sp>
        <p:nvSpPr>
          <p:cNvPr id="102"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CFF12A8-AE79-486F-BA1A-355CA7E952FC}" type="slidenum">
              <a:rPr b="0" lang="uk-UA" sz="3200" spc="-1" strike="noStrike">
                <a:solidFill>
                  <a:srgbClr val="000000"/>
                </a:solidFill>
                <a:latin typeface="Times New Roman"/>
                <a:ea typeface="DejaVu Sans"/>
              </a:rPr>
              <a:t>1</a:t>
            </a:fld>
            <a:endParaRPr b="0" lang="uk-UA"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066680" y="2980800"/>
            <a:ext cx="10057320" cy="894960"/>
          </a:xfrm>
          <a:prstGeom prst="rect">
            <a:avLst/>
          </a:prstGeom>
          <a:noFill/>
          <a:ln>
            <a:noFill/>
          </a:ln>
        </p:spPr>
        <p:style>
          <a:lnRef idx="0"/>
          <a:fillRef idx="0"/>
          <a:effectRef idx="0"/>
          <a:fontRef idx="minor"/>
        </p:style>
        <p:txBody>
          <a:bodyPr lIns="90000" rIns="90000" tIns="45000" bIns="45000"/>
          <a:p>
            <a:pPr algn="ctr">
              <a:lnSpc>
                <a:spcPct val="100000"/>
              </a:lnSpc>
            </a:pPr>
            <a:r>
              <a:rPr b="0" lang="uk-UA" sz="6000" spc="-1" strike="noStrike">
                <a:solidFill>
                  <a:srgbClr val="262626"/>
                </a:solidFill>
                <a:latin typeface="Times New Roman"/>
                <a:ea typeface="DejaVu Sans"/>
              </a:rPr>
              <a:t>Дякую за увагу!</a:t>
            </a:r>
            <a:endParaRPr b="0" lang="uk-UA" sz="6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066680" y="0"/>
            <a:ext cx="10057320" cy="1449720"/>
          </a:xfrm>
          <a:prstGeom prst="rect">
            <a:avLst/>
          </a:prstGeom>
          <a:noFill/>
          <a:ln>
            <a:noFill/>
          </a:ln>
        </p:spPr>
        <p:style>
          <a:lnRef idx="0"/>
          <a:fillRef idx="0"/>
          <a:effectRef idx="0"/>
          <a:fontRef idx="minor"/>
        </p:style>
        <p:txBody>
          <a:bodyPr lIns="90000" rIns="90000" tIns="45000" bIns="45000" anchor="b">
            <a:normAutofit/>
          </a:bodyPr>
          <a:p>
            <a:pPr algn="ctr">
              <a:lnSpc>
                <a:spcPct val="85000"/>
              </a:lnSpc>
            </a:pPr>
            <a:r>
              <a:rPr b="0" lang="uk-UA" sz="4800" spc="-43" strike="noStrike">
                <a:solidFill>
                  <a:srgbClr val="404040"/>
                </a:solidFill>
                <a:latin typeface="Times New Roman"/>
                <a:ea typeface="DejaVu Sans"/>
              </a:rPr>
              <a:t>Мета та завдання</a:t>
            </a:r>
            <a:endParaRPr b="0" lang="uk-UA" sz="4800" spc="-1" strike="noStrike">
              <a:latin typeface="Arial"/>
            </a:endParaRPr>
          </a:p>
        </p:txBody>
      </p:sp>
      <p:sp>
        <p:nvSpPr>
          <p:cNvPr id="53" name="CustomShape 2"/>
          <p:cNvSpPr/>
          <p:nvPr/>
        </p:nvSpPr>
        <p:spPr>
          <a:xfrm>
            <a:off x="1066680" y="1640160"/>
            <a:ext cx="10195200" cy="4556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1" lang="uk-UA" sz="2400" spc="-1" strike="noStrike">
                <a:solidFill>
                  <a:srgbClr val="262626"/>
                </a:solidFill>
                <a:latin typeface="Times New Roman"/>
                <a:ea typeface="Noto Sans CJK SC"/>
              </a:rPr>
              <a:t>Мета: </a:t>
            </a:r>
            <a:r>
              <a:rPr b="0" lang="uk-UA" sz="2400" spc="-1" strike="noStrike">
                <a:solidFill>
                  <a:srgbClr val="262626"/>
                </a:solidFill>
                <a:latin typeface="Times New Roman"/>
                <a:ea typeface="Noto Sans CJK SC"/>
              </a:rPr>
              <a:t>на основі GSM/GPRS модуля  та плати BeagleBone Black реалізувати IoT проект для отримання віддаленого доступу до інформації про стан додаткових пристроїв</a:t>
            </a:r>
            <a:endParaRPr b="0" lang="uk-UA" sz="2400" spc="-1" strike="noStrike">
              <a:latin typeface="Arial"/>
            </a:endParaRPr>
          </a:p>
          <a:p>
            <a:pPr>
              <a:lnSpc>
                <a:spcPct val="100000"/>
              </a:lnSpc>
              <a:spcBef>
                <a:spcPts val="479"/>
              </a:spcBef>
              <a:spcAft>
                <a:spcPts val="601"/>
              </a:spcAft>
            </a:pPr>
            <a:r>
              <a:rPr b="1" lang="uk-UA" sz="2400" spc="-1" strike="noStrike">
                <a:solidFill>
                  <a:srgbClr val="262626"/>
                </a:solidFill>
                <a:latin typeface="Times New Roman"/>
                <a:ea typeface="DejaVu Sans"/>
              </a:rPr>
              <a:t>Завдання:</a:t>
            </a:r>
            <a:endParaRPr b="0" lang="uk-UA" sz="2400" spc="-1" strike="noStrike">
              <a:latin typeface="Arial"/>
            </a:endParaRPr>
          </a:p>
          <a:p>
            <a:pPr marL="457200" indent="-456120">
              <a:lnSpc>
                <a:spcPct val="100000"/>
              </a:lnSpc>
              <a:spcBef>
                <a:spcPts val="479"/>
              </a:spcBef>
              <a:spcAft>
                <a:spcPts val="601"/>
              </a:spcAft>
              <a:buClr>
                <a:srgbClr val="000000"/>
              </a:buClr>
              <a:buFont typeface="StarSymbol"/>
              <a:buAutoNum type="arabicParenR"/>
            </a:pPr>
            <a:r>
              <a:rPr b="0" lang="uk-UA" sz="2400" spc="-1" strike="noStrike">
                <a:solidFill>
                  <a:srgbClr val="262626"/>
                </a:solidFill>
                <a:latin typeface="Times New Roman"/>
                <a:ea typeface="DejaVu Sans"/>
              </a:rPr>
              <a:t>Провести порівняння характеристик одноплатних комп’ютерів на архітектурі ARM та модулів різних версій </a:t>
            </a:r>
            <a:r>
              <a:rPr b="0" lang="uk-UA" sz="2400" spc="-1" strike="noStrike">
                <a:solidFill>
                  <a:srgbClr val="262626"/>
                </a:solidFill>
                <a:latin typeface="Times New Roman"/>
                <a:ea typeface="Noto Sans CJK SC"/>
              </a:rPr>
              <a:t>SIM800</a:t>
            </a:r>
            <a:r>
              <a:rPr b="0" lang="uk-UA" sz="2400" spc="-1" strike="noStrike">
                <a:solidFill>
                  <a:srgbClr val="262626"/>
                </a:solidFill>
                <a:latin typeface="Times New Roman"/>
                <a:ea typeface="DejaVu Sans"/>
              </a:rPr>
              <a:t>.</a:t>
            </a:r>
            <a:endParaRPr b="0" lang="uk-UA" sz="2400" spc="-1" strike="noStrike">
              <a:latin typeface="Arial"/>
            </a:endParaRPr>
          </a:p>
          <a:p>
            <a:pPr marL="457200" indent="-456120">
              <a:lnSpc>
                <a:spcPct val="100000"/>
              </a:lnSpc>
              <a:spcBef>
                <a:spcPts val="479"/>
              </a:spcBef>
              <a:spcAft>
                <a:spcPts val="601"/>
              </a:spcAft>
              <a:buClr>
                <a:srgbClr val="000000"/>
              </a:buClr>
              <a:buFont typeface="StarSymbol"/>
              <a:buAutoNum type="arabicParenR"/>
            </a:pPr>
            <a:r>
              <a:rPr b="0" lang="uk-UA" sz="2400" spc="-1" strike="noStrike">
                <a:solidFill>
                  <a:srgbClr val="262626"/>
                </a:solidFill>
                <a:latin typeface="Times New Roman"/>
                <a:ea typeface="DejaVu Sans"/>
              </a:rPr>
              <a:t>Ознайомитись з ядром операційної системи Linux, реалізацією драйверів, інструментарієм Yocto Project для роботи з дистрибутивами Linux.</a:t>
            </a:r>
            <a:endParaRPr b="0" lang="uk-UA" sz="2400" spc="-1" strike="noStrike">
              <a:latin typeface="Arial"/>
            </a:endParaRPr>
          </a:p>
          <a:p>
            <a:pPr marL="457200" indent="-456120">
              <a:lnSpc>
                <a:spcPct val="100000"/>
              </a:lnSpc>
              <a:spcBef>
                <a:spcPts val="479"/>
              </a:spcBef>
              <a:spcAft>
                <a:spcPts val="601"/>
              </a:spcAft>
              <a:buClr>
                <a:srgbClr val="000000"/>
              </a:buClr>
              <a:buFont typeface="StarSymbol"/>
              <a:buAutoNum type="arabicParenR"/>
            </a:pPr>
            <a:r>
              <a:rPr b="0" lang="uk-UA" sz="2400" spc="-1" strike="noStrike">
                <a:solidFill>
                  <a:srgbClr val="262626"/>
                </a:solidFill>
                <a:latin typeface="Times New Roman"/>
                <a:ea typeface="DejaVu Sans"/>
              </a:rPr>
              <a:t>Розглянути особливості GPRS/GSM модуля, с</a:t>
            </a:r>
            <a:r>
              <a:rPr b="0" lang="uk-UA" sz="2400" spc="-1" strike="noStrike">
                <a:solidFill>
                  <a:srgbClr val="262626"/>
                </a:solidFill>
                <a:latin typeface="Times New Roman"/>
                <a:ea typeface="DejaVu Sans"/>
              </a:rPr>
              <a:t>творити функціонал для реалізації повноцінного підключення між BeagleBone Black та</a:t>
            </a:r>
            <a:r>
              <a:rPr b="0" lang="uk-UA" sz="2400" spc="-1" strike="noStrike">
                <a:solidFill>
                  <a:srgbClr val="262626"/>
                </a:solidFill>
                <a:latin typeface="Times New Roman"/>
                <a:ea typeface="DejaVu Sans"/>
              </a:rPr>
              <a:t> GPRS/GSM модулем.</a:t>
            </a:r>
            <a:endParaRPr b="0" lang="uk-UA" sz="2400" spc="-1" strike="noStrike">
              <a:latin typeface="Arial"/>
            </a:endParaRPr>
          </a:p>
          <a:p>
            <a:pPr marL="457200" indent="-456120">
              <a:lnSpc>
                <a:spcPct val="100000"/>
              </a:lnSpc>
              <a:spcBef>
                <a:spcPts val="479"/>
              </a:spcBef>
              <a:spcAft>
                <a:spcPts val="601"/>
              </a:spcAft>
              <a:buClr>
                <a:srgbClr val="000000"/>
              </a:buClr>
              <a:buFont typeface="StarSymbol"/>
              <a:buAutoNum type="arabicParenR"/>
            </a:pPr>
            <a:r>
              <a:rPr b="0" lang="uk-UA" sz="2400" spc="-1" strike="noStrike">
                <a:solidFill>
                  <a:srgbClr val="262626"/>
                </a:solidFill>
                <a:latin typeface="Times New Roman"/>
                <a:ea typeface="DejaVu Sans"/>
              </a:rPr>
              <a:t>Розробити програмне забезпечення, яке реалізує вичитування даних з відповідних датчиків  та надсилання цих даних на сервер.</a:t>
            </a:r>
            <a:endParaRPr b="0" lang="uk-UA" sz="2400" spc="-1" strike="noStrike">
              <a:latin typeface="Arial"/>
            </a:endParaRPr>
          </a:p>
        </p:txBody>
      </p:sp>
      <p:sp>
        <p:nvSpPr>
          <p:cNvPr id="54" name="Line 3"/>
          <p:cNvSpPr/>
          <p:nvPr/>
        </p:nvSpPr>
        <p:spPr>
          <a:xfrm flipH="1">
            <a:off x="1097280" y="148212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55"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0FEDA9F9-BEBD-49DE-96B1-1EEF699186E1}" type="slidenum">
              <a:rPr b="0" lang="uk-UA" sz="3200" spc="-1" strike="noStrike">
                <a:solidFill>
                  <a:srgbClr val="000000"/>
                </a:solidFill>
                <a:latin typeface="Times New Roman"/>
                <a:ea typeface="DejaVu Sans"/>
              </a:rPr>
              <a:t>1</a:t>
            </a:fld>
            <a:endParaRPr b="0" lang="uk-UA"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066680" y="466560"/>
            <a:ext cx="10057320" cy="144972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Означення</a:t>
            </a:r>
            <a:endParaRPr b="0" lang="uk-UA" sz="4400" spc="-1" strike="noStrike">
              <a:latin typeface="Arial"/>
            </a:endParaRPr>
          </a:p>
        </p:txBody>
      </p:sp>
      <p:sp>
        <p:nvSpPr>
          <p:cNvPr id="57" name="CustomShape 2"/>
          <p:cNvSpPr/>
          <p:nvPr/>
        </p:nvSpPr>
        <p:spPr>
          <a:xfrm>
            <a:off x="1066680" y="1642680"/>
            <a:ext cx="6708600" cy="4022280"/>
          </a:xfrm>
          <a:prstGeom prst="rect">
            <a:avLst/>
          </a:prstGeom>
          <a:noFill/>
          <a:ln>
            <a:noFill/>
          </a:ln>
        </p:spPr>
        <p:style>
          <a:lnRef idx="0"/>
          <a:fillRef idx="0"/>
          <a:effectRef idx="0"/>
          <a:fontRef idx="minor"/>
        </p:style>
        <p:txBody>
          <a:bodyPr lIns="90000" rIns="90000" tIns="45000" bIns="45000"/>
          <a:p>
            <a:pPr marL="201240">
              <a:lnSpc>
                <a:spcPct val="100000"/>
              </a:lnSpc>
              <a:spcBef>
                <a:spcPts val="479"/>
              </a:spcBef>
              <a:spcAft>
                <a:spcPts val="601"/>
              </a:spcAft>
            </a:pPr>
            <a:r>
              <a:rPr b="1" lang="uk-UA" sz="2400" spc="-1" strike="noStrike">
                <a:solidFill>
                  <a:srgbClr val="262626"/>
                </a:solidFill>
                <a:latin typeface="Times New Roman"/>
                <a:ea typeface="DejaVu Sans"/>
              </a:rPr>
              <a:t>Одноплатний комп’ютер </a:t>
            </a:r>
            <a:r>
              <a:rPr b="0" lang="uk-UA" sz="2400" spc="-1" strike="noStrike">
                <a:solidFill>
                  <a:srgbClr val="262626"/>
                </a:solidFill>
                <a:latin typeface="Times New Roman"/>
                <a:ea typeface="DejaVu Sans"/>
              </a:rPr>
              <a:t>— комп'ютер, всі основні компоненти якого розміщуються на одній платі.</a:t>
            </a:r>
            <a:endParaRPr b="0" lang="uk-UA" sz="2400" spc="-1" strike="noStrike">
              <a:latin typeface="Arial"/>
            </a:endParaRPr>
          </a:p>
          <a:p>
            <a:pPr marL="201240">
              <a:lnSpc>
                <a:spcPct val="100000"/>
              </a:lnSpc>
              <a:spcBef>
                <a:spcPts val="479"/>
              </a:spcBef>
              <a:spcAft>
                <a:spcPts val="601"/>
              </a:spcAft>
            </a:pPr>
            <a:r>
              <a:rPr b="1" lang="uk-UA" sz="2400" spc="-1" strike="noStrike">
                <a:solidFill>
                  <a:srgbClr val="262626"/>
                </a:solidFill>
                <a:latin typeface="Times New Roman"/>
                <a:ea typeface="DejaVu Sans"/>
              </a:rPr>
              <a:t>Операційна система GNU/Linux</a:t>
            </a:r>
            <a:r>
              <a:rPr b="0" lang="uk-UA" sz="2400" spc="-1" strike="noStrike">
                <a:solidFill>
                  <a:srgbClr val="262626"/>
                </a:solidFill>
                <a:latin typeface="Times New Roman"/>
                <a:ea typeface="DejaVu Sans"/>
              </a:rPr>
              <a:t>  — Unix-подібна операційна система, один із найвидатніших прикладів розробки вільного та відкритого програмного забезпечення. </a:t>
            </a:r>
            <a:endParaRPr b="0" lang="uk-UA" sz="2400" spc="-1" strike="noStrike">
              <a:latin typeface="Arial"/>
            </a:endParaRPr>
          </a:p>
        </p:txBody>
      </p:sp>
      <p:sp>
        <p:nvSpPr>
          <p:cNvPr id="58" name="Line 3"/>
          <p:cNvSpPr/>
          <p:nvPr/>
        </p:nvSpPr>
        <p:spPr>
          <a:xfrm>
            <a:off x="1066680" y="164232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59"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DFA0BA8-6731-4F95-9ACA-2E9648AAFB25}" type="slidenum">
              <a:rPr b="0" lang="uk-UA" sz="3200" spc="-1" strike="noStrike">
                <a:solidFill>
                  <a:srgbClr val="000000"/>
                </a:solidFill>
                <a:latin typeface="Times New Roman"/>
                <a:ea typeface="DejaVu Sans"/>
              </a:rPr>
              <a:t>1</a:t>
            </a:fld>
            <a:endParaRPr b="0" lang="uk-UA" sz="3200" spc="-1" strike="noStrike">
              <a:latin typeface="Arial"/>
            </a:endParaRPr>
          </a:p>
        </p:txBody>
      </p:sp>
      <p:pic>
        <p:nvPicPr>
          <p:cNvPr id="60" name="" descr=""/>
          <p:cNvPicPr/>
          <p:nvPr/>
        </p:nvPicPr>
        <p:blipFill>
          <a:blip r:embed="rId1"/>
          <a:stretch/>
        </p:blipFill>
        <p:spPr>
          <a:xfrm>
            <a:off x="7848000" y="1944000"/>
            <a:ext cx="3383280" cy="39870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066680" y="466560"/>
            <a:ext cx="10057320" cy="144972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Означення</a:t>
            </a:r>
            <a:endParaRPr b="0" lang="uk-UA" sz="4400" spc="-1" strike="noStrike">
              <a:latin typeface="Arial"/>
            </a:endParaRPr>
          </a:p>
        </p:txBody>
      </p:sp>
      <p:sp>
        <p:nvSpPr>
          <p:cNvPr id="62" name="CustomShape 2"/>
          <p:cNvSpPr/>
          <p:nvPr/>
        </p:nvSpPr>
        <p:spPr>
          <a:xfrm>
            <a:off x="1066680" y="1417320"/>
            <a:ext cx="4908960" cy="4022280"/>
          </a:xfrm>
          <a:prstGeom prst="rect">
            <a:avLst/>
          </a:prstGeom>
          <a:noFill/>
          <a:ln>
            <a:noFill/>
          </a:ln>
        </p:spPr>
        <p:style>
          <a:lnRef idx="0"/>
          <a:fillRef idx="0"/>
          <a:effectRef idx="0"/>
          <a:fontRef idx="minor"/>
        </p:style>
        <p:txBody>
          <a:bodyPr lIns="90000" rIns="90000" tIns="45000" bIns="45000"/>
          <a:p>
            <a:pPr marL="201240">
              <a:lnSpc>
                <a:spcPct val="100000"/>
              </a:lnSpc>
              <a:spcBef>
                <a:spcPts val="479"/>
              </a:spcBef>
              <a:spcAft>
                <a:spcPts val="601"/>
              </a:spcAft>
            </a:pPr>
            <a:r>
              <a:rPr b="1" lang="uk-UA" sz="2400" spc="-1" strike="noStrike">
                <a:solidFill>
                  <a:srgbClr val="262626"/>
                </a:solidFill>
                <a:latin typeface="Times New Roman"/>
                <a:ea typeface="DejaVu Sans"/>
              </a:rPr>
              <a:t>GPRS </a:t>
            </a:r>
            <a:r>
              <a:rPr b="0" lang="uk-UA" sz="2400" spc="-1" strike="noStrike">
                <a:solidFill>
                  <a:srgbClr val="262626"/>
                </a:solidFill>
                <a:latin typeface="Times New Roman"/>
                <a:ea typeface="DejaVu Sans"/>
              </a:rPr>
              <a:t>(General Packet Radio Service, загальний сервіс пакетної радіопередачі)  — стандарт, який використовує не зайняту голосовим зв'язком смугу частот для передачі інформації. Використовується в мобільних пристроях для передачі MMS, WAP-серфінгу та повноцінного з'єднання з Інтернетом.</a:t>
            </a:r>
            <a:endParaRPr b="0" lang="uk-UA" sz="2400" spc="-1" strike="noStrike">
              <a:latin typeface="Arial"/>
            </a:endParaRPr>
          </a:p>
        </p:txBody>
      </p:sp>
      <p:sp>
        <p:nvSpPr>
          <p:cNvPr id="63" name="Line 3"/>
          <p:cNvSpPr/>
          <p:nvPr/>
        </p:nvSpPr>
        <p:spPr>
          <a:xfrm>
            <a:off x="1066680" y="127944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64"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172AA5B-08A9-4CDA-A49B-17C9F8D30B31}" type="slidenum">
              <a:rPr b="0" lang="uk-UA" sz="3200" spc="-1" strike="noStrike">
                <a:solidFill>
                  <a:srgbClr val="000000"/>
                </a:solidFill>
                <a:latin typeface="Times New Roman"/>
                <a:ea typeface="DejaVu Sans"/>
              </a:rPr>
              <a:t>1</a:t>
            </a:fld>
            <a:endParaRPr b="0" lang="uk-UA" sz="3200" spc="-1" strike="noStrike">
              <a:latin typeface="Arial"/>
            </a:endParaRPr>
          </a:p>
        </p:txBody>
      </p:sp>
      <p:pic>
        <p:nvPicPr>
          <p:cNvPr id="65" name="" descr=""/>
          <p:cNvPicPr/>
          <p:nvPr/>
        </p:nvPicPr>
        <p:blipFill>
          <a:blip r:embed="rId1"/>
          <a:stretch/>
        </p:blipFill>
        <p:spPr>
          <a:xfrm>
            <a:off x="5843880" y="1417320"/>
            <a:ext cx="5387760" cy="35917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1066680" y="678600"/>
            <a:ext cx="10057320" cy="144972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Актуальність</a:t>
            </a:r>
            <a:endParaRPr b="0" lang="uk-UA" sz="4400" spc="-1" strike="noStrike">
              <a:latin typeface="Arial"/>
            </a:endParaRPr>
          </a:p>
        </p:txBody>
      </p:sp>
      <p:sp>
        <p:nvSpPr>
          <p:cNvPr id="67" name="CustomShape 2"/>
          <p:cNvSpPr/>
          <p:nvPr/>
        </p:nvSpPr>
        <p:spPr>
          <a:xfrm>
            <a:off x="1066680" y="1831320"/>
            <a:ext cx="10057320" cy="4022280"/>
          </a:xfrm>
          <a:prstGeom prst="rect">
            <a:avLst/>
          </a:prstGeom>
          <a:noFill/>
          <a:ln>
            <a:noFill/>
          </a:ln>
        </p:spPr>
        <p:style>
          <a:lnRef idx="0"/>
          <a:fillRef idx="0"/>
          <a:effectRef idx="0"/>
          <a:fontRef idx="minor"/>
        </p:style>
        <p:txBody>
          <a:bodyPr lIns="90000" rIns="90000" tIns="45000" bIns="45000">
            <a:normAutofit/>
          </a:bodyPr>
          <a:p>
            <a:pPr lvl="1" marL="7430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Системне програмування – вузькоспеціалізована, перспективна та прибуткова галузь.</a:t>
            </a:r>
            <a:endParaRPr b="0" lang="uk-UA" sz="24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Зацікавленість спільноти в реалізації та використанні IoT проектів.</a:t>
            </a:r>
            <a:endParaRPr b="0" lang="uk-UA" sz="24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Готовність багатьох компаній спонсорувати дослідження в напрямі системного програмування для мінімізації витрат на реалізацію апаратних рішень.</a:t>
            </a:r>
            <a:endParaRPr b="0" lang="uk-UA" sz="24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Вільний та безкоштовний доступ до інформації та вихідних кодів програмних засобів.</a:t>
            </a:r>
            <a:endParaRPr b="0" lang="uk-UA" sz="2400" spc="-1" strike="noStrike">
              <a:latin typeface="Arial"/>
            </a:endParaRPr>
          </a:p>
          <a:p>
            <a:pPr lvl="1" marL="743040" indent="-28476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ea typeface="DejaVu Sans"/>
              </a:rPr>
              <a:t>Реалізації різних, незалежних від користувача систем сповіщення та контролю для виконання широкого діапазону задач.</a:t>
            </a:r>
            <a:endParaRPr b="0" lang="uk-UA" sz="2400" spc="-1" strike="noStrike">
              <a:latin typeface="Arial"/>
            </a:endParaRPr>
          </a:p>
        </p:txBody>
      </p:sp>
      <p:sp>
        <p:nvSpPr>
          <p:cNvPr id="68" name="CustomShape 3"/>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72805BB2-9B05-459B-83A6-F0FE51C5008B}" type="slidenum">
              <a:rPr b="0" lang="uk-UA" sz="3200" spc="-1" strike="noStrike">
                <a:solidFill>
                  <a:srgbClr val="000000"/>
                </a:solidFill>
                <a:latin typeface="Times New Roman"/>
                <a:ea typeface="DejaVu Sans"/>
              </a:rPr>
              <a:t>1</a:t>
            </a:fld>
            <a:endParaRPr b="0" lang="uk-UA" sz="3200" spc="-1" strike="noStrike">
              <a:latin typeface="Arial"/>
            </a:endParaRPr>
          </a:p>
        </p:txBody>
      </p:sp>
      <p:sp>
        <p:nvSpPr>
          <p:cNvPr id="69" name="Line 4"/>
          <p:cNvSpPr/>
          <p:nvPr/>
        </p:nvSpPr>
        <p:spPr>
          <a:xfrm>
            <a:off x="1066680" y="1642320"/>
            <a:ext cx="10058400" cy="360"/>
          </a:xfrm>
          <a:prstGeom prst="line">
            <a:avLst/>
          </a:prstGeom>
          <a:ln cap="rnd" w="9360">
            <a:solidFill>
              <a:schemeClr val="dk1"/>
            </a:solidFill>
            <a:custDash>
              <a:ds d="800000" sp="600000"/>
            </a:custDash>
            <a:roun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812880" y="504360"/>
            <a:ext cx="10565280" cy="144972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Можливості реалізації апаратної частини</a:t>
            </a:r>
            <a:endParaRPr b="0" lang="uk-UA" sz="4400" spc="-1" strike="noStrike">
              <a:latin typeface="Arial"/>
            </a:endParaRPr>
          </a:p>
        </p:txBody>
      </p:sp>
      <p:sp>
        <p:nvSpPr>
          <p:cNvPr id="71" name="CustomShape 2"/>
          <p:cNvSpPr/>
          <p:nvPr/>
        </p:nvSpPr>
        <p:spPr>
          <a:xfrm>
            <a:off x="1097280" y="1845720"/>
            <a:ext cx="10057320" cy="4022280"/>
          </a:xfrm>
          <a:prstGeom prst="rect">
            <a:avLst/>
          </a:prstGeom>
          <a:noFill/>
          <a:ln>
            <a:noFill/>
          </a:ln>
        </p:spPr>
        <p:style>
          <a:lnRef idx="0"/>
          <a:fillRef idx="0"/>
          <a:effectRef idx="0"/>
          <a:fontRef idx="minor"/>
        </p:style>
        <p:txBody>
          <a:bodyPr lIns="90000" rIns="90000" tIns="45000" bIns="45000">
            <a:normAutofit/>
          </a:bodyPr>
          <a:p>
            <a:pPr marL="201240">
              <a:lnSpc>
                <a:spcPct val="100000"/>
              </a:lnSpc>
              <a:spcBef>
                <a:spcPts val="561"/>
              </a:spcBef>
              <a:spcAft>
                <a:spcPts val="601"/>
              </a:spcAft>
            </a:pPr>
            <a:r>
              <a:rPr b="0" lang="uk-UA" sz="2800" spc="-1" strike="noStrike">
                <a:solidFill>
                  <a:srgbClr val="262626"/>
                </a:solidFill>
                <a:latin typeface="Times New Roman"/>
                <a:ea typeface="DejaVu Sans"/>
              </a:rPr>
              <a:t>За виконання обробки даних з пристроїв/генерації пакетів протоколу SCP відповідає плата-контролер. Для виконання цієї задачі розглянуто одноплатні процесорні комп'ютери на основі архітектури ARM:</a:t>
            </a:r>
            <a:endParaRPr b="0" lang="uk-UA" sz="2800" spc="-1" strike="noStrike">
              <a:latin typeface="Arial"/>
            </a:endParaRPr>
          </a:p>
          <a:p>
            <a:pPr lvl="1" marL="743040" indent="-284760">
              <a:lnSpc>
                <a:spcPct val="100000"/>
              </a:lnSpc>
              <a:spcBef>
                <a:spcPts val="561"/>
              </a:spcBef>
              <a:spcAft>
                <a:spcPts val="601"/>
              </a:spcAft>
              <a:buClr>
                <a:srgbClr val="83992a"/>
              </a:buClr>
              <a:buSzPct val="115000"/>
              <a:buFont typeface="Arial"/>
              <a:buChar char="•"/>
            </a:pPr>
            <a:r>
              <a:rPr b="0" lang="uk-UA" sz="2800" spc="-1" strike="noStrike">
                <a:solidFill>
                  <a:srgbClr val="262626"/>
                </a:solidFill>
                <a:latin typeface="Times New Roman"/>
                <a:ea typeface="DejaVu Sans"/>
              </a:rPr>
              <a:t>Beaglebone Black </a:t>
            </a:r>
            <a:endParaRPr b="0" lang="uk-UA" sz="2800" spc="-1" strike="noStrike">
              <a:latin typeface="Arial"/>
            </a:endParaRPr>
          </a:p>
          <a:p>
            <a:pPr lvl="1" marL="743040" indent="-284760">
              <a:lnSpc>
                <a:spcPct val="100000"/>
              </a:lnSpc>
              <a:spcBef>
                <a:spcPts val="561"/>
              </a:spcBef>
              <a:spcAft>
                <a:spcPts val="601"/>
              </a:spcAft>
              <a:buClr>
                <a:srgbClr val="83992a"/>
              </a:buClr>
              <a:buSzPct val="115000"/>
              <a:buFont typeface="Arial"/>
              <a:buChar char="•"/>
            </a:pPr>
            <a:r>
              <a:rPr b="0" lang="uk-UA" sz="2800" spc="-1" strike="noStrike">
                <a:solidFill>
                  <a:srgbClr val="262626"/>
                </a:solidFill>
                <a:latin typeface="Times New Roman"/>
                <a:ea typeface="DejaVu Sans"/>
              </a:rPr>
              <a:t>Raspberry Pi</a:t>
            </a:r>
            <a:endParaRPr b="0" lang="uk-UA" sz="2800" spc="-1" strike="noStrike">
              <a:latin typeface="Arial"/>
            </a:endParaRPr>
          </a:p>
        </p:txBody>
      </p:sp>
      <p:sp>
        <p:nvSpPr>
          <p:cNvPr id="72" name="Line 3"/>
          <p:cNvSpPr/>
          <p:nvPr/>
        </p:nvSpPr>
        <p:spPr>
          <a:xfrm>
            <a:off x="1066680" y="164232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73"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D5886FF-3AA5-4E0C-82A7-54690C7B5912}" type="slidenum">
              <a:rPr b="0" lang="uk-UA" sz="3200" spc="-1" strike="noStrike">
                <a:solidFill>
                  <a:srgbClr val="000000"/>
                </a:solidFill>
                <a:latin typeface="Times New Roman"/>
                <a:ea typeface="DejaVu Sans"/>
              </a:rPr>
              <a:t>1</a:t>
            </a:fld>
            <a:endParaRPr b="0" lang="uk-UA" sz="3200" spc="-1" strike="noStrike">
              <a:latin typeface="Arial"/>
            </a:endParaRPr>
          </a:p>
        </p:txBody>
      </p:sp>
      <p:pic>
        <p:nvPicPr>
          <p:cNvPr id="74" name="" descr=""/>
          <p:cNvPicPr/>
          <p:nvPr/>
        </p:nvPicPr>
        <p:blipFill>
          <a:blip r:embed="rId1"/>
          <a:stretch/>
        </p:blipFill>
        <p:spPr>
          <a:xfrm>
            <a:off x="8208000" y="3744000"/>
            <a:ext cx="3220200" cy="2382120"/>
          </a:xfrm>
          <a:prstGeom prst="rect">
            <a:avLst/>
          </a:prstGeom>
          <a:ln>
            <a:noFill/>
          </a:ln>
        </p:spPr>
      </p:pic>
      <p:pic>
        <p:nvPicPr>
          <p:cNvPr id="75" name="" descr=""/>
          <p:cNvPicPr/>
          <p:nvPr/>
        </p:nvPicPr>
        <p:blipFill>
          <a:blip r:embed="rId2"/>
          <a:stretch/>
        </p:blipFill>
        <p:spPr>
          <a:xfrm>
            <a:off x="4986000" y="3825000"/>
            <a:ext cx="3365280" cy="2294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66680" y="518760"/>
            <a:ext cx="10057320" cy="82980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Особливості апаратної частини</a:t>
            </a:r>
            <a:endParaRPr b="0" lang="uk-UA" sz="4400" spc="-1" strike="noStrike">
              <a:latin typeface="Arial"/>
            </a:endParaRPr>
          </a:p>
        </p:txBody>
      </p:sp>
      <p:sp>
        <p:nvSpPr>
          <p:cNvPr id="77" name="Line 2"/>
          <p:cNvSpPr/>
          <p:nvPr/>
        </p:nvSpPr>
        <p:spPr>
          <a:xfrm>
            <a:off x="1066680" y="138096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78" name="CustomShape 3"/>
          <p:cNvSpPr/>
          <p:nvPr/>
        </p:nvSpPr>
        <p:spPr>
          <a:xfrm>
            <a:off x="1066680" y="1453320"/>
            <a:ext cx="4230000" cy="4022280"/>
          </a:xfrm>
          <a:prstGeom prst="rect">
            <a:avLst/>
          </a:prstGeom>
          <a:noFill/>
          <a:ln>
            <a:noFill/>
          </a:ln>
        </p:spPr>
        <p:style>
          <a:lnRef idx="0"/>
          <a:fillRef idx="0"/>
          <a:effectRef idx="0"/>
          <a:fontRef idx="minor"/>
        </p:style>
        <p:txBody>
          <a:bodyPr lIns="90000" rIns="90000" tIns="45000" bIns="45000"/>
          <a:p>
            <a:pPr marL="285840" indent="-28476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Для реалізації апаратної частини використовується модем SIM800L, датчик DHT11 плата контролер BeagleBone Black. </a:t>
            </a:r>
            <a:endParaRPr b="0" lang="uk-UA" sz="2600" spc="-1" strike="noStrike">
              <a:latin typeface="Arial"/>
            </a:endParaRPr>
          </a:p>
          <a:p>
            <a:pPr marL="285840" indent="-28476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Кожен з двох пристроїв має власне живлення від акумуляторів.  </a:t>
            </a:r>
            <a:endParaRPr b="0" lang="uk-UA" sz="2600" spc="-1" strike="noStrike">
              <a:latin typeface="Arial"/>
            </a:endParaRPr>
          </a:p>
          <a:p>
            <a:pPr marL="285840" indent="-28476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ea typeface="DejaVu Sans"/>
              </a:rPr>
              <a:t>Передача даних між ними відбувається через UART-шини, GPIO лінії. </a:t>
            </a:r>
            <a:endParaRPr b="0" lang="uk-UA" sz="2600" spc="-1" strike="noStrike">
              <a:latin typeface="Arial"/>
            </a:endParaRPr>
          </a:p>
        </p:txBody>
      </p:sp>
      <p:sp>
        <p:nvSpPr>
          <p:cNvPr id="79"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DC99B64-88C2-4A88-B168-9996906B0131}" type="slidenum">
              <a:rPr b="0" lang="uk-UA" sz="3200" spc="-1" strike="noStrike">
                <a:solidFill>
                  <a:srgbClr val="000000"/>
                </a:solidFill>
                <a:latin typeface="Times New Roman"/>
                <a:ea typeface="DejaVu Sans"/>
              </a:rPr>
              <a:t>1</a:t>
            </a:fld>
            <a:endParaRPr b="0" lang="uk-UA" sz="3200" spc="-1" strike="noStrike">
              <a:latin typeface="Arial"/>
            </a:endParaRPr>
          </a:p>
        </p:txBody>
      </p:sp>
      <p:pic>
        <p:nvPicPr>
          <p:cNvPr id="80" name="" descr=""/>
          <p:cNvPicPr/>
          <p:nvPr/>
        </p:nvPicPr>
        <p:blipFill>
          <a:blip r:embed="rId1"/>
          <a:stretch/>
        </p:blipFill>
        <p:spPr>
          <a:xfrm rot="5400000">
            <a:off x="6102360" y="990000"/>
            <a:ext cx="4211280" cy="56156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066680" y="518760"/>
            <a:ext cx="10057320" cy="82980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ea typeface="DejaVu Sans"/>
              </a:rPr>
              <a:t>Архітектура апаратної частини</a:t>
            </a:r>
            <a:endParaRPr b="0" lang="uk-UA" sz="4400" spc="-1" strike="noStrike">
              <a:latin typeface="Arial"/>
            </a:endParaRPr>
          </a:p>
        </p:txBody>
      </p:sp>
      <p:sp>
        <p:nvSpPr>
          <p:cNvPr id="82" name="Line 2"/>
          <p:cNvSpPr/>
          <p:nvPr/>
        </p:nvSpPr>
        <p:spPr>
          <a:xfrm>
            <a:off x="1066680" y="138096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83" name="CustomShape 3"/>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9AEB735-FD26-406A-B661-1A5C5CE3E13E}" type="slidenum">
              <a:rPr b="0" lang="uk-UA" sz="3200" spc="-1" strike="noStrike">
                <a:solidFill>
                  <a:srgbClr val="000000"/>
                </a:solidFill>
                <a:latin typeface="Times New Roman"/>
                <a:ea typeface="DejaVu Sans"/>
              </a:rPr>
              <a:t>1</a:t>
            </a:fld>
            <a:endParaRPr b="0" lang="uk-UA" sz="3200" spc="-1" strike="noStrike">
              <a:latin typeface="Arial"/>
            </a:endParaRPr>
          </a:p>
        </p:txBody>
      </p:sp>
      <p:pic>
        <p:nvPicPr>
          <p:cNvPr id="84" name="" descr=""/>
          <p:cNvPicPr/>
          <p:nvPr/>
        </p:nvPicPr>
        <p:blipFill>
          <a:blip r:embed="rId1"/>
          <a:stretch/>
        </p:blipFill>
        <p:spPr>
          <a:xfrm>
            <a:off x="1933560" y="1601280"/>
            <a:ext cx="8362440" cy="45907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097280" y="394920"/>
            <a:ext cx="10057320" cy="144972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uk-UA" sz="4400" spc="-1" strike="noStrike">
                <a:solidFill>
                  <a:srgbClr val="262626"/>
                </a:solidFill>
                <a:latin typeface="Times New Roman"/>
                <a:ea typeface="DejaVu Sans"/>
              </a:rPr>
              <a:t>Особливості програмної частини системи для передачі даних</a:t>
            </a:r>
            <a:endParaRPr b="0" lang="uk-UA" sz="4400" spc="-1" strike="noStrike">
              <a:latin typeface="Arial"/>
            </a:endParaRPr>
          </a:p>
        </p:txBody>
      </p:sp>
      <p:sp>
        <p:nvSpPr>
          <p:cNvPr id="86" name="CustomShape 2"/>
          <p:cNvSpPr/>
          <p:nvPr/>
        </p:nvSpPr>
        <p:spPr>
          <a:xfrm>
            <a:off x="827280" y="1845720"/>
            <a:ext cx="10332720" cy="4022280"/>
          </a:xfrm>
          <a:prstGeom prst="rect">
            <a:avLst/>
          </a:prstGeom>
          <a:noFill/>
          <a:ln>
            <a:noFill/>
          </a:ln>
        </p:spPr>
        <p:style>
          <a:lnRef idx="0"/>
          <a:fillRef idx="0"/>
          <a:effectRef idx="0"/>
          <a:fontRef idx="minor"/>
        </p:style>
        <p:txBody>
          <a:bodyPr lIns="90000" rIns="90000" tIns="45000" bIns="45000"/>
          <a:p>
            <a:pPr marL="216000" indent="-215640">
              <a:lnSpc>
                <a:spcPct val="100000"/>
              </a:lnSpc>
              <a:spcBef>
                <a:spcPts val="459"/>
              </a:spcBef>
              <a:spcAft>
                <a:spcPts val="601"/>
              </a:spcAft>
              <a:buClr>
                <a:srgbClr val="000000"/>
              </a:buClr>
              <a:buSzPct val="45000"/>
              <a:buFont typeface="Wingdings" charset="2"/>
              <a:buChar char=""/>
            </a:pPr>
            <a:r>
              <a:rPr b="0" lang="uk-UA" sz="2600" spc="-1" strike="noStrike">
                <a:solidFill>
                  <a:srgbClr val="262626"/>
                </a:solidFill>
                <a:latin typeface="Times New Roman"/>
                <a:ea typeface="DejaVu Sans"/>
              </a:rPr>
              <a:t>Використання Yocto Project для роботи з дистрибутивом Linux для BeagleBone Black.</a:t>
            </a:r>
            <a:endParaRPr b="0" lang="uk-UA" sz="2600" spc="-1" strike="noStrike">
              <a:latin typeface="Arial"/>
            </a:endParaRPr>
          </a:p>
          <a:p>
            <a:pPr marL="216000" indent="-215640">
              <a:lnSpc>
                <a:spcPct val="100000"/>
              </a:lnSpc>
              <a:spcBef>
                <a:spcPts val="459"/>
              </a:spcBef>
              <a:spcAft>
                <a:spcPts val="601"/>
              </a:spcAft>
              <a:buClr>
                <a:srgbClr val="000000"/>
              </a:buClr>
              <a:buSzPct val="45000"/>
              <a:buFont typeface="Wingdings" charset="2"/>
              <a:buChar char=""/>
            </a:pPr>
            <a:r>
              <a:rPr b="0" lang="uk-UA" sz="2600" spc="-1" strike="noStrike">
                <a:solidFill>
                  <a:srgbClr val="262626"/>
                </a:solidFill>
                <a:latin typeface="Times New Roman"/>
                <a:ea typeface="DejaVu Sans"/>
              </a:rPr>
              <a:t>Реалізація драйверів символьних пристроїв для роботи з DHT11/матричною клавіатурою.</a:t>
            </a:r>
            <a:endParaRPr b="0" lang="uk-UA" sz="2600" spc="-1" strike="noStrike">
              <a:latin typeface="Arial"/>
            </a:endParaRPr>
          </a:p>
          <a:p>
            <a:pPr marL="216000" indent="-215640">
              <a:lnSpc>
                <a:spcPct val="100000"/>
              </a:lnSpc>
              <a:spcBef>
                <a:spcPts val="459"/>
              </a:spcBef>
              <a:spcAft>
                <a:spcPts val="601"/>
              </a:spcAft>
              <a:buClr>
                <a:srgbClr val="000000"/>
              </a:buClr>
              <a:buSzPct val="45000"/>
              <a:buFont typeface="Wingdings" charset="2"/>
              <a:buChar char=""/>
            </a:pPr>
            <a:r>
              <a:rPr b="0" lang="uk-UA" sz="2600" spc="-1" strike="noStrike">
                <a:solidFill>
                  <a:srgbClr val="262626"/>
                </a:solidFill>
                <a:latin typeface="Times New Roman"/>
                <a:ea typeface="DejaVu Sans"/>
              </a:rPr>
              <a:t>Реалізація налаштування PPP протоколу та перевірка підключення до GPRS/GSM зв’язку.</a:t>
            </a:r>
            <a:endParaRPr b="0" lang="uk-UA" sz="2600" spc="-1" strike="noStrike">
              <a:latin typeface="Arial"/>
            </a:endParaRPr>
          </a:p>
          <a:p>
            <a:pPr marL="216000" indent="-215640">
              <a:lnSpc>
                <a:spcPct val="100000"/>
              </a:lnSpc>
              <a:spcBef>
                <a:spcPts val="459"/>
              </a:spcBef>
              <a:spcAft>
                <a:spcPts val="601"/>
              </a:spcAft>
              <a:buClr>
                <a:srgbClr val="000000"/>
              </a:buClr>
              <a:buSzPct val="45000"/>
              <a:buFont typeface="Wingdings" charset="2"/>
              <a:buChar char=""/>
            </a:pPr>
            <a:r>
              <a:rPr b="0" lang="uk-UA" sz="2600" spc="-1" strike="noStrike">
                <a:solidFill>
                  <a:srgbClr val="262626"/>
                </a:solidFill>
                <a:latin typeface="Times New Roman"/>
                <a:ea typeface="DejaVu Sans"/>
              </a:rPr>
              <a:t>Реалізація клієнта, що в певні проміжки часу буде вичитувати та надсилати на сервер зміни статусу пристроїв через SCP протокол.</a:t>
            </a:r>
            <a:endParaRPr b="0" lang="uk-UA" sz="2600" spc="-1" strike="noStrike">
              <a:latin typeface="Arial"/>
            </a:endParaRPr>
          </a:p>
          <a:p>
            <a:pPr>
              <a:lnSpc>
                <a:spcPct val="100000"/>
              </a:lnSpc>
              <a:spcBef>
                <a:spcPts val="459"/>
              </a:spcBef>
              <a:spcAft>
                <a:spcPts val="601"/>
              </a:spcAft>
            </a:pPr>
            <a:endParaRPr b="0" lang="uk-UA" sz="2600" spc="-1" strike="noStrike">
              <a:latin typeface="Arial"/>
            </a:endParaRPr>
          </a:p>
        </p:txBody>
      </p:sp>
      <p:sp>
        <p:nvSpPr>
          <p:cNvPr id="87" name="Line 3"/>
          <p:cNvSpPr/>
          <p:nvPr/>
        </p:nvSpPr>
        <p:spPr>
          <a:xfrm>
            <a:off x="1097280" y="1845720"/>
            <a:ext cx="10058400" cy="360"/>
          </a:xfrm>
          <a:prstGeom prst="line">
            <a:avLst/>
          </a:prstGeom>
          <a:ln cap="rnd" w="9360">
            <a:solidFill>
              <a:schemeClr val="dk1"/>
            </a:solidFill>
            <a:custDash>
              <a:ds d="800000" sp="600000"/>
            </a:custDash>
            <a:round/>
          </a:ln>
        </p:spPr>
        <p:style>
          <a:lnRef idx="0"/>
          <a:fillRef idx="0"/>
          <a:effectRef idx="0"/>
          <a:fontRef idx="minor"/>
        </p:style>
      </p:sp>
      <p:sp>
        <p:nvSpPr>
          <p:cNvPr id="88" name="CustomShape 4"/>
          <p:cNvSpPr/>
          <p:nvPr/>
        </p:nvSpPr>
        <p:spPr>
          <a:xfrm>
            <a:off x="9900360" y="6459840"/>
            <a:ext cx="131112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95DBA98-0AC1-4D97-B8E6-FB92CB6CCAEC}" type="slidenum">
              <a:rPr b="0" lang="uk-UA" sz="3200" spc="-1" strike="noStrike">
                <a:solidFill>
                  <a:srgbClr val="000000"/>
                </a:solidFill>
                <a:latin typeface="Times New Roman"/>
                <a:ea typeface="DejaVu Sans"/>
              </a:rPr>
              <a:t>1</a:t>
            </a:fld>
            <a:endParaRPr b="0" lang="uk-UA"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TM02900743[[fn=Organic]]</Template>
  <TotalTime>2916</TotalTime>
  <Application>LibreOffice/6.0.7.3$Linux_X86_64 LibreOffice_project/00m0$Build-3</Application>
  <Words>991</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2019-11-28T22:33:55Z</dcterms:created>
  <dc:creator>Mykyta Opaniuk</dc:creator>
  <dc:description/>
  <dc:language>uk-UA</dc:language>
  <cp:lastModifiedBy/>
  <dcterms:modified xsi:type="dcterms:W3CDTF">2020-06-20T20:51:18Z</dcterms:modified>
  <cp:revision>96</cp:revision>
  <dc:subject/>
  <dc:title>КИЇВСЬКИЙ НАЦІОНАЛЬНИЙ УНІВЕРСИТЕТ ІМЕНІ ТАРАСА ШЕВЧЕНКА Факультет комп’ютерних наук та кібернетики Кафедра інтелектуальних програмних систем  Випускна квалiфiкацiна робота бакалавра за спеціальністю 121 Інженерія програмного забезпечення на тему Реалізація протоколу для передачі даних через</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