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3" autoAdjust="0"/>
  </p:normalViewPr>
  <p:slideViewPr>
    <p:cSldViewPr snapToGrid="0">
      <p:cViewPr varScale="1">
        <p:scale>
          <a:sx n="98" d="100"/>
          <a:sy n="98" d="100"/>
        </p:scale>
        <p:origin x="276" y="84"/>
      </p:cViewPr>
      <p:guideLst/>
    </p:cSldViewPr>
  </p:slideViewPr>
  <p:outlineViewPr>
    <p:cViewPr>
      <p:scale>
        <a:sx n="33" d="100"/>
        <a:sy n="33" d="100"/>
      </p:scale>
      <p:origin x="0" y="-36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0ED6B-62E1-4242-B1F7-0FB36D198C4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82C58-F73C-4DEE-BA13-3C2581761C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2C58-F73C-4DEE-BA13-3C2581761C7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2C58-F73C-4DEE-BA13-3C2581761C7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9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2C58-F73C-4DEE-BA13-3C2581761C7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07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2C58-F73C-4DEE-BA13-3C2581761C7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8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95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1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57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299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4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111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52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0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7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46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3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257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58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074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26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15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F27A7-A410-175E-939E-E0F7829BC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AlgoInvest &amp; trade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635C72-60FA-DC00-B989-E649B2399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d’algorithme pour déterminer la profitabilité d’un portefeuille d’action</a:t>
            </a:r>
          </a:p>
        </p:txBody>
      </p:sp>
    </p:spTree>
    <p:extLst>
      <p:ext uri="{BB962C8B-B14F-4D97-AF65-F5344CB8AC3E}">
        <p14:creationId xmlns:p14="http://schemas.microsoft.com/office/powerpoint/2010/main" val="32682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B710F-C865-516E-D1B6-E40709F5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</a:t>
            </a:r>
            <a:r>
              <a:rPr lang="fr-FR" baseline="0" dirty="0"/>
              <a:t> des Résultats – DATASET 1</a:t>
            </a:r>
            <a:endParaRPr lang="fr-FR" dirty="0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8092025-679C-1050-0091-4F3960C54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873033"/>
              </p:ext>
            </p:extLst>
          </p:nvPr>
        </p:nvGraphicFramePr>
        <p:xfrm>
          <a:off x="1141413" y="1827625"/>
          <a:ext cx="7587398" cy="1162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33">
                  <a:extLst>
                    <a:ext uri="{9D8B030D-6E8A-4147-A177-3AD203B41FA5}">
                      <a16:colId xmlns:a16="http://schemas.microsoft.com/office/drawing/2014/main" val="4131327115"/>
                    </a:ext>
                  </a:extLst>
                </a:gridCol>
                <a:gridCol w="571704">
                  <a:extLst>
                    <a:ext uri="{9D8B030D-6E8A-4147-A177-3AD203B41FA5}">
                      <a16:colId xmlns:a16="http://schemas.microsoft.com/office/drawing/2014/main" val="2741482181"/>
                    </a:ext>
                  </a:extLst>
                </a:gridCol>
                <a:gridCol w="210399">
                  <a:extLst>
                    <a:ext uri="{9D8B030D-6E8A-4147-A177-3AD203B41FA5}">
                      <a16:colId xmlns:a16="http://schemas.microsoft.com/office/drawing/2014/main" val="2139530351"/>
                    </a:ext>
                  </a:extLst>
                </a:gridCol>
                <a:gridCol w="1934437">
                  <a:extLst>
                    <a:ext uri="{9D8B030D-6E8A-4147-A177-3AD203B41FA5}">
                      <a16:colId xmlns:a16="http://schemas.microsoft.com/office/drawing/2014/main" val="3272722029"/>
                    </a:ext>
                  </a:extLst>
                </a:gridCol>
                <a:gridCol w="591196">
                  <a:extLst>
                    <a:ext uri="{9D8B030D-6E8A-4147-A177-3AD203B41FA5}">
                      <a16:colId xmlns:a16="http://schemas.microsoft.com/office/drawing/2014/main" val="9227823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1407390"/>
                    </a:ext>
                  </a:extLst>
                </a:gridCol>
                <a:gridCol w="1849526">
                  <a:extLst>
                    <a:ext uri="{9D8B030D-6E8A-4147-A177-3AD203B41FA5}">
                      <a16:colId xmlns:a16="http://schemas.microsoft.com/office/drawing/2014/main" val="1947475448"/>
                    </a:ext>
                  </a:extLst>
                </a:gridCol>
                <a:gridCol w="537223">
                  <a:extLst>
                    <a:ext uri="{9D8B030D-6E8A-4147-A177-3AD203B41FA5}">
                      <a16:colId xmlns:a16="http://schemas.microsoft.com/office/drawing/2014/main" val="1824250449"/>
                    </a:ext>
                  </a:extLst>
                </a:gridCol>
              </a:tblGrid>
              <a:tr h="68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par</a:t>
                      </a:r>
                      <a:b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</a:b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Sienna</a:t>
                      </a: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et Alexandre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uniquement </a:t>
                      </a:r>
                      <a:b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</a:b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par </a:t>
                      </a: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Sienna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uniquement par Alexandre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73373"/>
                  </a:ext>
                </a:extLst>
              </a:tr>
              <a:tr h="19818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738516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dirty="0"/>
                        <a:t>Share-GRUT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196,61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Share-HITN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1328458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043F8B6-948C-F072-3513-4AD2A7790E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1413" y="3164304"/>
            <a:ext cx="10817976" cy="3367465"/>
          </a:xfrm>
        </p:spPr>
        <p:txBody>
          <a:bodyPr/>
          <a:lstStyle/>
          <a:p>
            <a:r>
              <a:rPr lang="fr-FR" dirty="0" err="1"/>
              <a:t>Sienna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Coût = 498,76€</a:t>
            </a:r>
          </a:p>
          <a:p>
            <a:pPr lvl="1"/>
            <a:r>
              <a:rPr lang="fr-FR" dirty="0"/>
              <a:t>Profit = 196,61€</a:t>
            </a:r>
          </a:p>
          <a:p>
            <a:r>
              <a:rPr lang="fr-FR" dirty="0"/>
              <a:t>Alexandre :</a:t>
            </a:r>
          </a:p>
          <a:p>
            <a:pPr lvl="1"/>
            <a:r>
              <a:rPr lang="fr-FR" dirty="0"/>
              <a:t>Coût = 499,43€</a:t>
            </a:r>
          </a:p>
          <a:p>
            <a:pPr lvl="1"/>
            <a:r>
              <a:rPr lang="fr-FR" dirty="0"/>
              <a:t>Profit = 196,84€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29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B710F-C865-516E-D1B6-E40709F5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</a:t>
            </a:r>
            <a:r>
              <a:rPr lang="fr-FR" baseline="0" dirty="0"/>
              <a:t> des Résultats – DATASET 2</a:t>
            </a:r>
            <a:endParaRPr lang="fr-FR" dirty="0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8092025-679C-1050-0091-4F3960C54C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1841539"/>
          <a:ext cx="7587398" cy="452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33">
                  <a:extLst>
                    <a:ext uri="{9D8B030D-6E8A-4147-A177-3AD203B41FA5}">
                      <a16:colId xmlns:a16="http://schemas.microsoft.com/office/drawing/2014/main" val="4131327115"/>
                    </a:ext>
                  </a:extLst>
                </a:gridCol>
                <a:gridCol w="571704">
                  <a:extLst>
                    <a:ext uri="{9D8B030D-6E8A-4147-A177-3AD203B41FA5}">
                      <a16:colId xmlns:a16="http://schemas.microsoft.com/office/drawing/2014/main" val="2741482181"/>
                    </a:ext>
                  </a:extLst>
                </a:gridCol>
                <a:gridCol w="210399">
                  <a:extLst>
                    <a:ext uri="{9D8B030D-6E8A-4147-A177-3AD203B41FA5}">
                      <a16:colId xmlns:a16="http://schemas.microsoft.com/office/drawing/2014/main" val="2139530351"/>
                    </a:ext>
                  </a:extLst>
                </a:gridCol>
                <a:gridCol w="1934437">
                  <a:extLst>
                    <a:ext uri="{9D8B030D-6E8A-4147-A177-3AD203B41FA5}">
                      <a16:colId xmlns:a16="http://schemas.microsoft.com/office/drawing/2014/main" val="3272722029"/>
                    </a:ext>
                  </a:extLst>
                </a:gridCol>
                <a:gridCol w="591196">
                  <a:extLst>
                    <a:ext uri="{9D8B030D-6E8A-4147-A177-3AD203B41FA5}">
                      <a16:colId xmlns:a16="http://schemas.microsoft.com/office/drawing/2014/main" val="9227823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1407390"/>
                    </a:ext>
                  </a:extLst>
                </a:gridCol>
                <a:gridCol w="1849526">
                  <a:extLst>
                    <a:ext uri="{9D8B030D-6E8A-4147-A177-3AD203B41FA5}">
                      <a16:colId xmlns:a16="http://schemas.microsoft.com/office/drawing/2014/main" val="1947475448"/>
                    </a:ext>
                  </a:extLst>
                </a:gridCol>
                <a:gridCol w="537223">
                  <a:extLst>
                    <a:ext uri="{9D8B030D-6E8A-4147-A177-3AD203B41FA5}">
                      <a16:colId xmlns:a16="http://schemas.microsoft.com/office/drawing/2014/main" val="1824250449"/>
                    </a:ext>
                  </a:extLst>
                </a:gridCol>
              </a:tblGrid>
              <a:tr h="68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par</a:t>
                      </a:r>
                      <a:b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</a:b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Sienna</a:t>
                      </a: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et Alexandre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uniquement </a:t>
                      </a:r>
                      <a:b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</a:b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par </a:t>
                      </a: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Sienna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uniquement par Alexandre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73373"/>
                  </a:ext>
                </a:extLst>
              </a:tr>
              <a:tr h="19818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738516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Share-ALIY 2908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Share-IXCI 2632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Share-IJFT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1328458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Share-ANFX 3854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Share-ROOM 1506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Share-OPBR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15,19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478593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Share-DWSK 2949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Share-VCAX 2742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10,69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Share-GEBJ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4472099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Share-ECAQ 3166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Share-XQII 1342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Share-ZKSN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8,82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2122024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Share-FAPS 3257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12,88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Share-YFVZ 2255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8,82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5909508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Share-FWBE 1830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7,29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542735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Share-JGTW 3529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3500165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Share-JWGF 4869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19,44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9116884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Share-LFXB 1483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473760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Share-NDKR 3306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13,19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7608942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Share-PATS 2770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777490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Share-PLLK 1994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7,96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1415399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Share-ZOFA 2532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513891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043F8B6-948C-F072-3513-4AD2A7790E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999621" y="2249487"/>
            <a:ext cx="2959768" cy="3541714"/>
          </a:xfrm>
        </p:spPr>
        <p:txBody>
          <a:bodyPr/>
          <a:lstStyle/>
          <a:p>
            <a:r>
              <a:rPr lang="fr-FR" dirty="0" err="1"/>
              <a:t>Sienna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Coût = 489,24€</a:t>
            </a:r>
          </a:p>
          <a:p>
            <a:pPr lvl="1"/>
            <a:r>
              <a:rPr lang="fr-FR" dirty="0"/>
              <a:t>Profit = 193.78€</a:t>
            </a:r>
          </a:p>
          <a:p>
            <a:r>
              <a:rPr lang="fr-FR" dirty="0"/>
              <a:t>Alexandre :</a:t>
            </a:r>
          </a:p>
          <a:p>
            <a:pPr lvl="1"/>
            <a:r>
              <a:rPr lang="fr-FR" dirty="0"/>
              <a:t>Coût = 493,10€</a:t>
            </a:r>
          </a:p>
          <a:p>
            <a:pPr lvl="1"/>
            <a:r>
              <a:rPr lang="fr-FR" dirty="0"/>
              <a:t>Profit = 194,90€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40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D6017-B94F-8EE1-1F0A-D8C96B45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2A7BF3-326F-B0E8-8EFD-6AC06A40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Déterminer</a:t>
            </a:r>
            <a:r>
              <a:rPr lang="fr-FR" baseline="0" dirty="0"/>
              <a:t> le meilleur portefeuille :</a:t>
            </a:r>
          </a:p>
          <a:p>
            <a:pPr lvl="1"/>
            <a:r>
              <a:rPr lang="fr-FR" baseline="0" dirty="0"/>
              <a:t>Exemplaire unique</a:t>
            </a:r>
          </a:p>
          <a:p>
            <a:pPr lvl="1"/>
            <a:r>
              <a:rPr lang="fr-FR" baseline="0" dirty="0"/>
              <a:t>Unités indivisibles</a:t>
            </a:r>
          </a:p>
          <a:p>
            <a:pPr lvl="1"/>
            <a:r>
              <a:rPr lang="fr-FR" baseline="0" dirty="0"/>
              <a:t>Investissement de départ limité</a:t>
            </a:r>
          </a:p>
          <a:p>
            <a:pPr lvl="1"/>
            <a:r>
              <a:rPr lang="fr-FR" dirty="0"/>
              <a:t>Contrainte de temps</a:t>
            </a:r>
          </a:p>
          <a:p>
            <a:pPr lvl="0"/>
            <a:r>
              <a:rPr lang="fr-FR" dirty="0"/>
              <a:t>Problème de type « </a:t>
            </a:r>
            <a:r>
              <a:rPr lang="fr-FR" dirty="0" err="1"/>
              <a:t>Knapsack</a:t>
            </a:r>
            <a:r>
              <a:rPr lang="fr-FR" dirty="0"/>
              <a:t> </a:t>
            </a:r>
            <a:r>
              <a:rPr lang="fr-FR" sz="2400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0/1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81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9B5C7-B262-0DB0-950B-8169B42D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abordées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D3996-A117-4BD3-327D-0E1E2B47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Bruteforce</a:t>
            </a:r>
          </a:p>
          <a:p>
            <a:r>
              <a:rPr lang="fr-FR" baseline="0" dirty="0"/>
              <a:t>Programmation dynamique</a:t>
            </a:r>
          </a:p>
        </p:txBody>
      </p:sp>
    </p:spTree>
    <p:extLst>
      <p:ext uri="{BB962C8B-B14F-4D97-AF65-F5344CB8AC3E}">
        <p14:creationId xmlns:p14="http://schemas.microsoft.com/office/powerpoint/2010/main" val="108990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CD7C3-D1D0-E72C-933B-76D3BA2B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Bruteforce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50B1D-1E68-A6B3-18B8-8A833B23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de toutes les combinaisons</a:t>
            </a:r>
          </a:p>
          <a:p>
            <a:r>
              <a:rPr lang="fr-FR" dirty="0"/>
              <a:t>Résolution de type arbre binaire</a:t>
            </a:r>
          </a:p>
          <a:p>
            <a:r>
              <a:rPr lang="fr-FR" dirty="0"/>
              <a:t>Complexité</a:t>
            </a:r>
            <a:r>
              <a:rPr lang="fr-FR" baseline="0" dirty="0"/>
              <a:t> temporelle O(2</a:t>
            </a:r>
            <a:r>
              <a:rPr lang="fr-FR" baseline="30000" dirty="0"/>
              <a:t>N</a:t>
            </a:r>
            <a:r>
              <a:rPr lang="fr-FR" baseline="0" dirty="0"/>
              <a:t>)</a:t>
            </a:r>
          </a:p>
          <a:p>
            <a:pPr marL="457200" lvl="1" indent="0">
              <a:buNone/>
            </a:pPr>
            <a:r>
              <a:rPr lang="fr-FR" dirty="0"/>
              <a:t>N = nombre d’actions</a:t>
            </a:r>
            <a:endParaRPr lang="fr-FR" baseline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9CCDB09-DE90-2A63-9293-E700E5A3181C}"/>
              </a:ext>
            </a:extLst>
          </p:cNvPr>
          <p:cNvGrpSpPr/>
          <p:nvPr/>
        </p:nvGrpSpPr>
        <p:grpSpPr>
          <a:xfrm>
            <a:off x="7609081" y="1591483"/>
            <a:ext cx="2115732" cy="3893829"/>
            <a:chOff x="7751321" y="2566448"/>
            <a:chExt cx="2115732" cy="3893829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00D00AA-F742-2F8F-5F10-CE709B52A3E3}"/>
                </a:ext>
              </a:extLst>
            </p:cNvPr>
            <p:cNvGrpSpPr/>
            <p:nvPr/>
          </p:nvGrpSpPr>
          <p:grpSpPr>
            <a:xfrm>
              <a:off x="7902099" y="2709931"/>
              <a:ext cx="1889195" cy="3750346"/>
              <a:chOff x="7902099" y="2709931"/>
              <a:chExt cx="1889195" cy="3750346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23D9D5B-5235-0B7D-462A-8B38B8E30592}"/>
                  </a:ext>
                </a:extLst>
              </p:cNvPr>
              <p:cNvGrpSpPr/>
              <p:nvPr/>
            </p:nvGrpSpPr>
            <p:grpSpPr>
              <a:xfrm>
                <a:off x="8008716" y="2709931"/>
                <a:ext cx="1556780" cy="2817716"/>
                <a:chOff x="7259686" y="2611486"/>
                <a:chExt cx="1556780" cy="2817716"/>
              </a:xfrm>
            </p:grpSpPr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41174CB6-4AD0-AFAE-A2FC-ED1D157EC092}"/>
                    </a:ext>
                  </a:extLst>
                </p:cNvPr>
                <p:cNvCxnSpPr>
                  <a:stCxn id="5" idx="7"/>
                  <a:endCxn id="13" idx="2"/>
                </p:cNvCxnSpPr>
                <p:nvPr/>
              </p:nvCxnSpPr>
              <p:spPr>
                <a:xfrm flipV="1">
                  <a:off x="8135178" y="2611486"/>
                  <a:ext cx="681287" cy="478799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D5F9EC6D-1405-AF59-C4C0-13039FBA28E1}"/>
                    </a:ext>
                  </a:extLst>
                </p:cNvPr>
                <p:cNvCxnSpPr>
                  <a:stCxn id="5" idx="5"/>
                  <a:endCxn id="16" idx="2"/>
                </p:cNvCxnSpPr>
                <p:nvPr/>
              </p:nvCxnSpPr>
              <p:spPr>
                <a:xfrm>
                  <a:off x="8135178" y="3293201"/>
                  <a:ext cx="681286" cy="353179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C33DC026-9286-12A0-43B9-1A5D70D01A7A}"/>
                    </a:ext>
                  </a:extLst>
                </p:cNvPr>
                <p:cNvCxnSpPr>
                  <a:stCxn id="4" idx="7"/>
                  <a:endCxn id="5" idx="2"/>
                </p:cNvCxnSpPr>
                <p:nvPr/>
              </p:nvCxnSpPr>
              <p:spPr>
                <a:xfrm flipV="1">
                  <a:off x="7259686" y="3191743"/>
                  <a:ext cx="618097" cy="72714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6B07F561-A90E-B4C1-A970-0CC20E1C8AA9}"/>
                    </a:ext>
                  </a:extLst>
                </p:cNvPr>
                <p:cNvCxnSpPr>
                  <a:stCxn id="4" idx="5"/>
                  <a:endCxn id="6" idx="2"/>
                </p:cNvCxnSpPr>
                <p:nvPr/>
              </p:nvCxnSpPr>
              <p:spPr>
                <a:xfrm>
                  <a:off x="7259686" y="4121802"/>
                  <a:ext cx="618098" cy="8527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2A6DC010-7DB4-CD6D-3074-471810A96CCB}"/>
                    </a:ext>
                  </a:extLst>
                </p:cNvPr>
                <p:cNvCxnSpPr>
                  <a:stCxn id="6" idx="7"/>
                  <a:endCxn id="14" idx="2"/>
                </p:cNvCxnSpPr>
                <p:nvPr/>
              </p:nvCxnSpPr>
              <p:spPr>
                <a:xfrm flipV="1">
                  <a:off x="8135179" y="4394308"/>
                  <a:ext cx="681287" cy="478799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ABCACBCE-0921-BB03-1885-D1199FC3065D}"/>
                    </a:ext>
                  </a:extLst>
                </p:cNvPr>
                <p:cNvCxnSpPr>
                  <a:stCxn id="6" idx="5"/>
                  <a:endCxn id="17" idx="2"/>
                </p:cNvCxnSpPr>
                <p:nvPr/>
              </p:nvCxnSpPr>
              <p:spPr>
                <a:xfrm>
                  <a:off x="8135179" y="5076023"/>
                  <a:ext cx="681286" cy="353179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908AB7B-98D1-BCF1-7689-0E8C05338940}"/>
                  </a:ext>
                </a:extLst>
              </p:cNvPr>
              <p:cNvCxnSpPr/>
              <p:nvPr/>
            </p:nvCxnSpPr>
            <p:spPr>
              <a:xfrm>
                <a:off x="7902099" y="6061500"/>
                <a:ext cx="18891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0FC0D53-FF6C-A8EE-4891-8839AF6BC253}"/>
                  </a:ext>
                </a:extLst>
              </p:cNvPr>
              <p:cNvSpPr txBox="1"/>
              <p:nvPr/>
            </p:nvSpPr>
            <p:spPr>
              <a:xfrm>
                <a:off x="8271924" y="6090945"/>
                <a:ext cx="1224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Complexité</a:t>
                </a:r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8A0EEB26-583A-CEE7-4860-2864227B1EED}"/>
                </a:ext>
              </a:extLst>
            </p:cNvPr>
            <p:cNvGrpSpPr/>
            <p:nvPr/>
          </p:nvGrpSpPr>
          <p:grpSpPr>
            <a:xfrm>
              <a:off x="7751321" y="2566448"/>
              <a:ext cx="2115732" cy="3104682"/>
              <a:chOff x="2070367" y="2590310"/>
              <a:chExt cx="2115732" cy="3104682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778CD558-64B2-8EAE-A675-47606CC65012}"/>
                  </a:ext>
                </a:extLst>
              </p:cNvPr>
              <p:cNvSpPr/>
              <p:nvPr/>
            </p:nvSpPr>
            <p:spPr>
              <a:xfrm>
                <a:off x="2070367" y="3999168"/>
                <a:ext cx="301557" cy="28696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BA3A45D4-A1B3-B332-D35C-4D9E2196A1ED}"/>
                  </a:ext>
                </a:extLst>
              </p:cNvPr>
              <p:cNvGrpSpPr/>
              <p:nvPr/>
            </p:nvGrpSpPr>
            <p:grpSpPr>
              <a:xfrm>
                <a:off x="2945859" y="3170567"/>
                <a:ext cx="301558" cy="2069788"/>
                <a:chOff x="3294433" y="3170567"/>
                <a:chExt cx="301558" cy="2069788"/>
              </a:xfrm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4055C977-D1DF-2593-D295-E95A381E6510}"/>
                    </a:ext>
                  </a:extLst>
                </p:cNvPr>
                <p:cNvSpPr/>
                <p:nvPr/>
              </p:nvSpPr>
              <p:spPr>
                <a:xfrm>
                  <a:off x="3294433" y="3170567"/>
                  <a:ext cx="301557" cy="2869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48B3F638-F7B0-E615-FFE4-8A5DCA74238D}"/>
                    </a:ext>
                  </a:extLst>
                </p:cNvPr>
                <p:cNvSpPr/>
                <p:nvPr/>
              </p:nvSpPr>
              <p:spPr>
                <a:xfrm>
                  <a:off x="3294434" y="4953389"/>
                  <a:ext cx="301557" cy="28696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3170A641-D7DD-C469-7210-1A30608A61E3}"/>
                  </a:ext>
                </a:extLst>
              </p:cNvPr>
              <p:cNvGrpSpPr/>
              <p:nvPr/>
            </p:nvGrpSpPr>
            <p:grpSpPr>
              <a:xfrm>
                <a:off x="3884541" y="2590310"/>
                <a:ext cx="301558" cy="2069788"/>
                <a:chOff x="3294433" y="3170567"/>
                <a:chExt cx="301558" cy="2069788"/>
              </a:xfrm>
            </p:grpSpPr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7C83F0A3-5978-1A79-9505-6A53BD9DC70C}"/>
                    </a:ext>
                  </a:extLst>
                </p:cNvPr>
                <p:cNvSpPr/>
                <p:nvPr/>
              </p:nvSpPr>
              <p:spPr>
                <a:xfrm>
                  <a:off x="3294433" y="3170567"/>
                  <a:ext cx="301557" cy="2869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FEAF06C6-177D-1104-D76D-D72A7BD8736C}"/>
                    </a:ext>
                  </a:extLst>
                </p:cNvPr>
                <p:cNvSpPr/>
                <p:nvPr/>
              </p:nvSpPr>
              <p:spPr>
                <a:xfrm>
                  <a:off x="3294434" y="4953389"/>
                  <a:ext cx="301557" cy="2869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F49C779E-F35A-1744-3443-6A3AF76D92C8}"/>
                  </a:ext>
                </a:extLst>
              </p:cNvPr>
              <p:cNvGrpSpPr/>
              <p:nvPr/>
            </p:nvGrpSpPr>
            <p:grpSpPr>
              <a:xfrm>
                <a:off x="3884540" y="3625204"/>
                <a:ext cx="301558" cy="2069788"/>
                <a:chOff x="3294433" y="3170567"/>
                <a:chExt cx="301558" cy="2069788"/>
              </a:xfrm>
            </p:grpSpPr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F726BC21-21CB-43AD-9091-DEEB7337447B}"/>
                    </a:ext>
                  </a:extLst>
                </p:cNvPr>
                <p:cNvSpPr/>
                <p:nvPr/>
              </p:nvSpPr>
              <p:spPr>
                <a:xfrm>
                  <a:off x="3294433" y="3170567"/>
                  <a:ext cx="301557" cy="28696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6743AFE3-7225-0AB6-F46E-9305CD759B05}"/>
                    </a:ext>
                  </a:extLst>
                </p:cNvPr>
                <p:cNvSpPr/>
                <p:nvPr/>
              </p:nvSpPr>
              <p:spPr>
                <a:xfrm>
                  <a:off x="3294434" y="4953389"/>
                  <a:ext cx="301557" cy="28696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7511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42108-0C30-D62F-A974-E52801A7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</a:t>
            </a:r>
            <a:r>
              <a:rPr lang="fr-FR" baseline="0" dirty="0"/>
              <a:t> BRUTEFORCE – Fonctionnement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2DDB7-8DDD-2D4D-AC9A-835D50CE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fr-FR" baseline="0" dirty="0"/>
              <a:t>De manière itérative, chaque action est soit ajoutée à la combinaison à tester, soit pas.</a:t>
            </a:r>
          </a:p>
          <a:p>
            <a:pPr lvl="0"/>
            <a:r>
              <a:rPr lang="fr-FR" baseline="0" dirty="0"/>
              <a:t>La combinaison finale est exclue</a:t>
            </a:r>
            <a:r>
              <a:rPr lang="fr-FR" dirty="0"/>
              <a:t> du test si le coût total combiné est supérieur à la limite (500€).</a:t>
            </a:r>
          </a:p>
          <a:p>
            <a:pPr lvl="0"/>
            <a:r>
              <a:rPr lang="fr-FR" dirty="0"/>
              <a:t>Calcul de la profitabilité combinatoire (somme de : </a:t>
            </a:r>
            <a:r>
              <a:rPr lang="fr-FR" dirty="0" err="1"/>
              <a:t>cout_action</a:t>
            </a:r>
            <a:r>
              <a:rPr lang="fr-FR" dirty="0"/>
              <a:t> x </a:t>
            </a:r>
            <a:r>
              <a:rPr lang="fr-FR" dirty="0" err="1"/>
              <a:t>profit_action</a:t>
            </a:r>
            <a:r>
              <a:rPr lang="fr-FR" dirty="0"/>
              <a:t>).</a:t>
            </a:r>
          </a:p>
          <a:p>
            <a:pPr lvl="0"/>
            <a:r>
              <a:rPr lang="fr-FR" dirty="0"/>
              <a:t>Si la profitabilité de la combinaison en cours de test est la plus élevée testée, on enregistre ses composantes (liste des actions la composant, cout cumulé, profitabilité combinée).</a:t>
            </a:r>
          </a:p>
          <a:p>
            <a:pPr lvl="0"/>
            <a:r>
              <a:rPr lang="fr-FR" dirty="0"/>
              <a:t>La combinaison ayant la profitabilité combinée la plus élevée et respectant le cout total maximum fixé est retenue comme étant la meilleure.</a:t>
            </a:r>
          </a:p>
        </p:txBody>
      </p:sp>
    </p:spTree>
    <p:extLst>
      <p:ext uri="{BB962C8B-B14F-4D97-AF65-F5344CB8AC3E}">
        <p14:creationId xmlns:p14="http://schemas.microsoft.com/office/powerpoint/2010/main" val="157392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0E5E9-B88A-51A0-DB16-C801D445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BRUTEFORCE</a:t>
            </a:r>
            <a:r>
              <a:rPr lang="fr-FR" baseline="0" dirty="0"/>
              <a:t> – Analyse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9E18C-0C53-8FF4-E555-4B1508C0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La solution « </a:t>
            </a:r>
            <a:r>
              <a:rPr lang="fr-FR" dirty="0" err="1"/>
              <a:t>bruteforce</a:t>
            </a:r>
            <a:r>
              <a:rPr lang="fr-FR" dirty="0"/>
              <a:t> » donne forcément la meilleure solution puisqu’elle essaye toutes les combinaisons possibles.</a:t>
            </a:r>
          </a:p>
          <a:p>
            <a:pPr marL="0" indent="0">
              <a:buNone/>
            </a:pPr>
            <a:r>
              <a:rPr lang="fr-FR" dirty="0"/>
              <a:t>Pour cette même raison, elle n’est pas viable avec un grand nombre d’éléments à tester, car sa complexité est de O(N</a:t>
            </a:r>
            <a:r>
              <a:rPr lang="fr-FR" baseline="30000" dirty="0"/>
              <a:t>2</a:t>
            </a:r>
            <a:r>
              <a:rPr lang="fr-FR" dirty="0"/>
              <a:t>), le temps d’exécution est donc doublé pour chaque action supplémentaire ajoutée à la liste à tester.</a:t>
            </a:r>
          </a:p>
          <a:p>
            <a:pPr marL="0" indent="0">
              <a:buNone/>
            </a:pPr>
            <a:r>
              <a:rPr lang="fr-FR" dirty="0"/>
              <a:t>Par exemple, s’il faut environ 1seconde à cet algorithme pour traiter la meilleure solution parmi 20 actions, il lui faudrait 20 minutes pour déterminer la meilleure combinaison pour 30 actions, et 12 jours pour 40 actions !</a:t>
            </a:r>
          </a:p>
        </p:txBody>
      </p:sp>
    </p:spTree>
    <p:extLst>
      <p:ext uri="{BB962C8B-B14F-4D97-AF65-F5344CB8AC3E}">
        <p14:creationId xmlns:p14="http://schemas.microsoft.com/office/powerpoint/2010/main" val="381095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3250E-D0D5-805A-E2A6-140D6B68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programmation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35311-5414-B16A-597E-1B48D9E4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Le problème peut être décomposé en sous-problèmes identiques plus petits</a:t>
            </a:r>
            <a:endParaRPr lang="fr-FR" sz="24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 teste pas toutes les combinaisons</a:t>
            </a:r>
            <a:endParaRPr lang="fr-FR" sz="2400" dirty="0">
              <a:effectLst/>
            </a:endParaRPr>
          </a:p>
          <a:p>
            <a:r>
              <a:rPr lang="fr-FR" dirty="0"/>
              <a:t>Résolution</a:t>
            </a:r>
            <a:r>
              <a:rPr lang="fr-FR" baseline="0" dirty="0"/>
              <a:t> </a:t>
            </a:r>
            <a:r>
              <a:rPr lang="fr-FR" dirty="0"/>
              <a:t>de type chemin</a:t>
            </a:r>
          </a:p>
          <a:p>
            <a:r>
              <a:rPr lang="fr-FR" dirty="0"/>
              <a:t>Complexité </a:t>
            </a:r>
            <a:r>
              <a:rPr lang="fr-FR" baseline="0" dirty="0"/>
              <a:t>réduite : temporelle O(N*W),</a:t>
            </a:r>
            <a:r>
              <a:rPr lang="fr-FR" dirty="0"/>
              <a:t> mémoire </a:t>
            </a:r>
            <a:r>
              <a:rPr lang="fr-FR" baseline="0" dirty="0"/>
              <a:t>O(2N*W)</a:t>
            </a:r>
          </a:p>
          <a:p>
            <a:pPr marL="457200" lvl="1" indent="0">
              <a:buNone/>
            </a:pPr>
            <a:r>
              <a:rPr lang="fr-FR" dirty="0"/>
              <a:t>N = nombre d’actions, W = Coût cumulé maximum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3801889-4751-6B7C-4116-6580DDD0ED6F}"/>
              </a:ext>
            </a:extLst>
          </p:cNvPr>
          <p:cNvGrpSpPr/>
          <p:nvPr/>
        </p:nvGrpSpPr>
        <p:grpSpPr>
          <a:xfrm>
            <a:off x="7623582" y="4197722"/>
            <a:ext cx="3551226" cy="2349401"/>
            <a:chOff x="7217182" y="4035162"/>
            <a:chExt cx="3551226" cy="234940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969EC4B-9010-3044-80F5-296BEB8C9359}"/>
                </a:ext>
              </a:extLst>
            </p:cNvPr>
            <p:cNvSpPr/>
            <p:nvPr/>
          </p:nvSpPr>
          <p:spPr>
            <a:xfrm>
              <a:off x="8770131" y="4677438"/>
              <a:ext cx="301557" cy="2869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1FA50DF-F2BC-A795-9C84-015E24F99D3C}"/>
                </a:ext>
              </a:extLst>
            </p:cNvPr>
            <p:cNvSpPr/>
            <p:nvPr/>
          </p:nvSpPr>
          <p:spPr>
            <a:xfrm>
              <a:off x="9582335" y="4677438"/>
              <a:ext cx="301557" cy="28696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E2987C6-ADA6-20AE-3A19-5359926EDFA8}"/>
                </a:ext>
              </a:extLst>
            </p:cNvPr>
            <p:cNvSpPr/>
            <p:nvPr/>
          </p:nvSpPr>
          <p:spPr>
            <a:xfrm>
              <a:off x="10466851" y="4677438"/>
              <a:ext cx="301557" cy="28696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8671DAC-697E-CD08-AB62-2B72027308A3}"/>
                </a:ext>
              </a:extLst>
            </p:cNvPr>
            <p:cNvSpPr/>
            <p:nvPr/>
          </p:nvSpPr>
          <p:spPr>
            <a:xfrm>
              <a:off x="8770131" y="5387518"/>
              <a:ext cx="301557" cy="2869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9EA99F15-DEAF-BB69-C728-FAFD77805CDE}"/>
                </a:ext>
              </a:extLst>
            </p:cNvPr>
            <p:cNvSpPr/>
            <p:nvPr/>
          </p:nvSpPr>
          <p:spPr>
            <a:xfrm>
              <a:off x="9582335" y="5387518"/>
              <a:ext cx="301557" cy="2869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A74253C-F6A2-2DE9-64E2-E752FBBBE34D}"/>
                </a:ext>
              </a:extLst>
            </p:cNvPr>
            <p:cNvSpPr/>
            <p:nvPr/>
          </p:nvSpPr>
          <p:spPr>
            <a:xfrm>
              <a:off x="10466851" y="5387518"/>
              <a:ext cx="301557" cy="28696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2B0E287-C1E8-0A73-B643-A8FCAE38B66B}"/>
                </a:ext>
              </a:extLst>
            </p:cNvPr>
            <p:cNvSpPr/>
            <p:nvPr/>
          </p:nvSpPr>
          <p:spPr>
            <a:xfrm>
              <a:off x="8770131" y="6097597"/>
              <a:ext cx="301557" cy="28696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80219A9-7DE4-E7B4-050A-B7A7F640352F}"/>
                </a:ext>
              </a:extLst>
            </p:cNvPr>
            <p:cNvSpPr/>
            <p:nvPr/>
          </p:nvSpPr>
          <p:spPr>
            <a:xfrm>
              <a:off x="9582335" y="6097597"/>
              <a:ext cx="301557" cy="2869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F87E1FF-2DD1-C4F4-E526-D78B64D969F6}"/>
                </a:ext>
              </a:extLst>
            </p:cNvPr>
            <p:cNvSpPr/>
            <p:nvPr/>
          </p:nvSpPr>
          <p:spPr>
            <a:xfrm>
              <a:off x="10466851" y="6095999"/>
              <a:ext cx="301557" cy="2869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218DA202-6288-0F8A-FDBC-85A391E0C007}"/>
                </a:ext>
              </a:extLst>
            </p:cNvPr>
            <p:cNvCxnSpPr>
              <a:stCxn id="5" idx="6"/>
              <a:endCxn id="15" idx="2"/>
            </p:cNvCxnSpPr>
            <p:nvPr/>
          </p:nvCxnSpPr>
          <p:spPr>
            <a:xfrm>
              <a:off x="9071688" y="4820921"/>
              <a:ext cx="510647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A62FB4E1-FE72-F678-355B-C41759AD2055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9883892" y="4820921"/>
              <a:ext cx="582959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1FF33BDE-7A45-01A8-4C64-7D8667AA880B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9071688" y="5531001"/>
              <a:ext cx="5106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974693EF-8851-47F1-C077-DC1960169F2C}"/>
                </a:ext>
              </a:extLst>
            </p:cNvPr>
            <p:cNvCxnSpPr>
              <a:stCxn id="16" idx="4"/>
              <a:endCxn id="19" idx="0"/>
            </p:cNvCxnSpPr>
            <p:nvPr/>
          </p:nvCxnSpPr>
          <p:spPr>
            <a:xfrm>
              <a:off x="10617630" y="4964404"/>
              <a:ext cx="0" cy="423114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4469020A-1D91-CF70-937B-1527B656A2AE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9883892" y="5531001"/>
              <a:ext cx="582959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B926F253-F158-454B-6CBE-A13CB96B67B2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9071688" y="6241080"/>
              <a:ext cx="510647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42A4B534-C233-4C32-388D-91D4524CC9E1}"/>
                </a:ext>
              </a:extLst>
            </p:cNvPr>
            <p:cNvCxnSpPr>
              <a:stCxn id="18" idx="4"/>
              <a:endCxn id="21" idx="0"/>
            </p:cNvCxnSpPr>
            <p:nvPr/>
          </p:nvCxnSpPr>
          <p:spPr>
            <a:xfrm>
              <a:off x="9733114" y="5674484"/>
              <a:ext cx="0" cy="4231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11F51C0A-2527-AA65-225A-15988BA761D6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 flipV="1">
              <a:off x="9883892" y="6239482"/>
              <a:ext cx="582959" cy="15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7896EC7E-D3CC-7682-720B-B07160D2BF81}"/>
                </a:ext>
              </a:extLst>
            </p:cNvPr>
            <p:cNvCxnSpPr>
              <a:stCxn id="5" idx="4"/>
              <a:endCxn id="17" idx="0"/>
            </p:cNvCxnSpPr>
            <p:nvPr/>
          </p:nvCxnSpPr>
          <p:spPr>
            <a:xfrm>
              <a:off x="8920910" y="4964404"/>
              <a:ext cx="0" cy="42311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444F0A25-8C8F-EAE3-64F5-467FE58DEACD}"/>
                </a:ext>
              </a:extLst>
            </p:cNvPr>
            <p:cNvCxnSpPr/>
            <p:nvPr/>
          </p:nvCxnSpPr>
          <p:spPr>
            <a:xfrm>
              <a:off x="8534794" y="4820921"/>
              <a:ext cx="0" cy="1418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ACFEB5B-6B26-A5D8-3A4C-FA4D86F07DF2}"/>
                </a:ext>
              </a:extLst>
            </p:cNvPr>
            <p:cNvSpPr txBox="1"/>
            <p:nvPr/>
          </p:nvSpPr>
          <p:spPr>
            <a:xfrm>
              <a:off x="7217182" y="5305152"/>
              <a:ext cx="1224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Complexité</a:t>
              </a:r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935148D1-B4BA-816B-81F9-996FBD4625B4}"/>
                </a:ext>
              </a:extLst>
            </p:cNvPr>
            <p:cNvCxnSpPr>
              <a:stCxn id="17" idx="4"/>
              <a:endCxn id="20" idx="0"/>
            </p:cNvCxnSpPr>
            <p:nvPr/>
          </p:nvCxnSpPr>
          <p:spPr>
            <a:xfrm>
              <a:off x="8920910" y="5674484"/>
              <a:ext cx="0" cy="423113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8E86BA3F-23C4-117E-CB1C-B2510FCE63E4}"/>
                </a:ext>
              </a:extLst>
            </p:cNvPr>
            <p:cNvCxnSpPr>
              <a:stCxn id="19" idx="4"/>
              <a:endCxn id="22" idx="0"/>
            </p:cNvCxnSpPr>
            <p:nvPr/>
          </p:nvCxnSpPr>
          <p:spPr>
            <a:xfrm>
              <a:off x="10617630" y="5674484"/>
              <a:ext cx="0" cy="421515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1B6B1DBE-13F1-4448-9A93-998DA8454F2A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>
              <a:off x="9733114" y="4964404"/>
              <a:ext cx="0" cy="423114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34A87766-66A9-CB6D-2E2E-EB3094574ED5}"/>
                </a:ext>
              </a:extLst>
            </p:cNvPr>
            <p:cNvCxnSpPr/>
            <p:nvPr/>
          </p:nvCxnSpPr>
          <p:spPr>
            <a:xfrm>
              <a:off x="8920909" y="4500880"/>
              <a:ext cx="16967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5D5EA112-8877-83B9-8259-3D3D0865ECE0}"/>
                </a:ext>
              </a:extLst>
            </p:cNvPr>
            <p:cNvSpPr txBox="1"/>
            <p:nvPr/>
          </p:nvSpPr>
          <p:spPr>
            <a:xfrm>
              <a:off x="9136252" y="4035162"/>
              <a:ext cx="1224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Complexité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95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C62B4-B574-A01A-D0DA-995C3E42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</a:t>
            </a:r>
            <a:r>
              <a:rPr lang="fr-FR" baseline="0" dirty="0"/>
              <a:t> dynamique – Représentation chemin optimal</a:t>
            </a:r>
            <a:endParaRPr lang="fr-FR" dirty="0"/>
          </a:p>
        </p:txBody>
      </p:sp>
      <p:graphicFrame>
        <p:nvGraphicFramePr>
          <p:cNvPr id="114" name="Tableau 114">
            <a:extLst>
              <a:ext uri="{FF2B5EF4-FFF2-40B4-BE49-F238E27FC236}">
                <a16:creationId xmlns:a16="http://schemas.microsoft.com/office/drawing/2014/main" id="{F6D5CD37-CAEA-BFD6-A01E-16D2F69DF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605885"/>
              </p:ext>
            </p:extLst>
          </p:nvPr>
        </p:nvGraphicFramePr>
        <p:xfrm>
          <a:off x="2326631" y="2696639"/>
          <a:ext cx="75955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79">
                  <a:extLst>
                    <a:ext uri="{9D8B030D-6E8A-4147-A177-3AD203B41FA5}">
                      <a16:colId xmlns:a16="http://schemas.microsoft.com/office/drawing/2014/main" val="296770936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612277712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226676734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854923455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411833705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2439412563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870212216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462534307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12368960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948483887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497132506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723810147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2782339016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2861902041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3174245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2932055770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902192580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903621333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2000037828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546465705"/>
                    </a:ext>
                  </a:extLst>
                </a:gridCol>
              </a:tblGrid>
              <a:tr h="268224"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0078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75437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8425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3503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511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6199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8922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9562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3629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835136"/>
                  </a:ext>
                </a:extLst>
              </a:tr>
            </a:tbl>
          </a:graphicData>
        </a:graphic>
      </p:graphicFrame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889EDF8-9C48-48A1-2077-2B46B0D7D3D8}"/>
              </a:ext>
            </a:extLst>
          </p:cNvPr>
          <p:cNvCxnSpPr>
            <a:cxnSpLocks/>
          </p:cNvCxnSpPr>
          <p:nvPr/>
        </p:nvCxnSpPr>
        <p:spPr>
          <a:xfrm>
            <a:off x="2048429" y="3394231"/>
            <a:ext cx="0" cy="2189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506275F-A465-2B2B-F014-DD29EB4CB067}"/>
              </a:ext>
            </a:extLst>
          </p:cNvPr>
          <p:cNvSpPr txBox="1"/>
          <p:nvPr/>
        </p:nvSpPr>
        <p:spPr>
          <a:xfrm rot="16200000">
            <a:off x="1398973" y="430428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</a:t>
            </a:r>
          </a:p>
        </p:txBody>
      </p: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C00DBF69-6A4A-E666-3931-94DF77BC63BA}"/>
              </a:ext>
            </a:extLst>
          </p:cNvPr>
          <p:cNvCxnSpPr>
            <a:cxnSpLocks/>
          </p:cNvCxnSpPr>
          <p:nvPr/>
        </p:nvCxnSpPr>
        <p:spPr>
          <a:xfrm>
            <a:off x="3258766" y="2489196"/>
            <a:ext cx="65078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8233C43A-F389-6391-C90F-30D5256A2E58}"/>
              </a:ext>
            </a:extLst>
          </p:cNvPr>
          <p:cNvSpPr txBox="1"/>
          <p:nvPr/>
        </p:nvSpPr>
        <p:spPr>
          <a:xfrm>
            <a:off x="5871402" y="209708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Coût cumulé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24BC3-98CA-35C1-CE3A-DCBCDCECC0EE}"/>
              </a:ext>
            </a:extLst>
          </p:cNvPr>
          <p:cNvSpPr/>
          <p:nvPr/>
        </p:nvSpPr>
        <p:spPr>
          <a:xfrm>
            <a:off x="2529191" y="6118698"/>
            <a:ext cx="564205" cy="3210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B761A81-5BBA-C411-D3DA-B3000911A09F}"/>
              </a:ext>
            </a:extLst>
          </p:cNvPr>
          <p:cNvSpPr txBox="1"/>
          <p:nvPr/>
        </p:nvSpPr>
        <p:spPr>
          <a:xfrm>
            <a:off x="3167112" y="5971536"/>
            <a:ext cx="5408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Détermination du chemin optimal par division du problème en sous-problèmes de sac-à-dos plus petits.</a:t>
            </a:r>
          </a:p>
        </p:txBody>
      </p:sp>
    </p:spTree>
    <p:extLst>
      <p:ext uri="{BB962C8B-B14F-4D97-AF65-F5344CB8AC3E}">
        <p14:creationId xmlns:p14="http://schemas.microsoft.com/office/powerpoint/2010/main" val="245533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22DAB-D442-D191-76AF-3EB2C146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dynamique -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3B0A2-682B-2E1E-4AA0-034F155D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334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Programmation dynamique vs </a:t>
            </a:r>
            <a:r>
              <a:rPr lang="fr-FR" dirty="0" err="1"/>
              <a:t>Bruteforce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Retiens</a:t>
            </a:r>
            <a:r>
              <a:rPr lang="fr-FR" baseline="0" dirty="0"/>
              <a:t> en mémoire la meilleure combinaison pour chaque coût incrémental</a:t>
            </a:r>
          </a:p>
          <a:p>
            <a:pPr lvl="1"/>
            <a:r>
              <a:rPr lang="fr-FR" baseline="0" dirty="0"/>
              <a:t>Ne teste pas toutes les combinaison</a:t>
            </a:r>
            <a:endParaRPr lang="fr-FR" dirty="0"/>
          </a:p>
          <a:p>
            <a:r>
              <a:rPr lang="fr-FR" dirty="0"/>
              <a:t>Limites :</a:t>
            </a:r>
          </a:p>
          <a:p>
            <a:pPr lvl="1"/>
            <a:r>
              <a:rPr lang="fr-FR" dirty="0"/>
              <a:t>Stock</a:t>
            </a:r>
            <a:r>
              <a:rPr lang="fr-FR" baseline="0" dirty="0"/>
              <a:t> deux tableaux à 2 dimensions en mémoire, la mémoire peut être limitante </a:t>
            </a:r>
            <a:r>
              <a:rPr lang="fr-FR" baseline="0"/>
              <a:t>si [</a:t>
            </a:r>
            <a:r>
              <a:rPr lang="fr-FR" baseline="0" dirty="0"/>
              <a:t>grand nombre d’action]</a:t>
            </a:r>
            <a:r>
              <a:rPr lang="fr-FR" dirty="0"/>
              <a:t> </a:t>
            </a:r>
            <a:r>
              <a:rPr lang="fr-FR" baseline="0" dirty="0"/>
              <a:t>x [grand nombre de pas incrémental de coût] à tester.</a:t>
            </a:r>
            <a:endParaRPr lang="fr-FR" dirty="0"/>
          </a:p>
          <a:p>
            <a:r>
              <a:rPr lang="fr-FR" dirty="0"/>
              <a:t>Performance :</a:t>
            </a:r>
          </a:p>
          <a:p>
            <a:pPr lvl="1"/>
            <a:r>
              <a:rPr lang="fr-FR" dirty="0"/>
              <a:t>Moins</a:t>
            </a:r>
            <a:r>
              <a:rPr lang="fr-FR" baseline="0" dirty="0"/>
              <a:t> d’une seconde pour tester un millier d’actions combinées (</a:t>
            </a:r>
            <a:r>
              <a:rPr lang="fr-FR" baseline="0" dirty="0" err="1"/>
              <a:t>dataset</a:t>
            </a:r>
            <a:r>
              <a:rPr lang="fr-FR" baseline="0" dirty="0"/>
              <a:t> 2) à un coût total cumulé de 500€</a:t>
            </a:r>
            <a:endParaRPr lang="fr-FR" dirty="0"/>
          </a:p>
          <a:p>
            <a:r>
              <a:rPr lang="fr-FR" dirty="0"/>
              <a:t>Big O :</a:t>
            </a:r>
          </a:p>
          <a:p>
            <a:pPr lvl="1"/>
            <a:r>
              <a:rPr lang="fr-FR" dirty="0"/>
              <a:t>Temporelle</a:t>
            </a:r>
            <a:r>
              <a:rPr lang="fr-FR" baseline="0" dirty="0"/>
              <a:t> = O(N*W)</a:t>
            </a:r>
          </a:p>
          <a:p>
            <a:pPr lvl="1"/>
            <a:r>
              <a:rPr lang="fr-FR" baseline="0" dirty="0"/>
              <a:t>Mémoire  = O(2N*W)</a:t>
            </a:r>
          </a:p>
        </p:txBody>
      </p:sp>
    </p:spTree>
    <p:extLst>
      <p:ext uri="{BB962C8B-B14F-4D97-AF65-F5344CB8AC3E}">
        <p14:creationId xmlns:p14="http://schemas.microsoft.com/office/powerpoint/2010/main" val="1635566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304</TotalTime>
  <Words>679</Words>
  <Application>Microsoft Office PowerPoint</Application>
  <PresentationFormat>Grand écran</PresentationFormat>
  <Paragraphs>187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Tw Cen MT</vt:lpstr>
      <vt:lpstr>Circuit</vt:lpstr>
      <vt:lpstr>AlgoInvest &amp; trade</vt:lpstr>
      <vt:lpstr>Problématique</vt:lpstr>
      <vt:lpstr>Solutions abordées</vt:lpstr>
      <vt:lpstr>approche Bruteforce</vt:lpstr>
      <vt:lpstr>APPROCHE BRUTEFORCE – Fonctionnement</vt:lpstr>
      <vt:lpstr>APPROCHE BRUTEFORCE – Analyse</vt:lpstr>
      <vt:lpstr>Approche par programmation dynamique</vt:lpstr>
      <vt:lpstr>Programmation dynamique – Représentation chemin optimal</vt:lpstr>
      <vt:lpstr>Programmation dynamique - Analyse</vt:lpstr>
      <vt:lpstr>Comparaison des Résultats – DATASET 1</vt:lpstr>
      <vt:lpstr>Comparaison des Résultats – DATASET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 &amp; trade</dc:title>
  <dc:creator>Alexandre thore</dc:creator>
  <cp:lastModifiedBy>Alexandre thore</cp:lastModifiedBy>
  <cp:revision>29</cp:revision>
  <dcterms:created xsi:type="dcterms:W3CDTF">2023-07-20T08:05:03Z</dcterms:created>
  <dcterms:modified xsi:type="dcterms:W3CDTF">2023-07-21T15:49:27Z</dcterms:modified>
</cp:coreProperties>
</file>