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77" r:id="rId5"/>
    <p:sldId id="266" r:id="rId6"/>
    <p:sldId id="278" r:id="rId7"/>
    <p:sldId id="268" r:id="rId8"/>
    <p:sldId id="269"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55" d="100"/>
          <a:sy n="55" d="100"/>
        </p:scale>
        <p:origin x="758" y="38"/>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"$"#,##0_);[Red]\("$"#,##0\)</c:formatCode>
                <c:ptCount val="4"/>
                <c:pt idx="0">
                  <c:v>10000</c:v>
                </c:pt>
                <c:pt idx="1">
                  <c:v>20000</c:v>
                </c:pt>
                <c:pt idx="2">
                  <c:v>30000</c:v>
                </c:pt>
                <c:pt idx="3">
                  <c:v>40000</c:v>
                </c:pt>
              </c:numCache>
            </c:numRef>
          </c:val>
          <c:extLst>
            <c:ext xmlns:c16="http://schemas.microsoft.com/office/drawing/2014/chart" uri="{C3380CC4-5D6E-409C-BE32-E72D297353CC}">
              <c16:uniqueId val="{00000000-4EE8-458E-A63C-1BC9D4D034F2}"/>
            </c:ext>
          </c:extLst>
        </c:ser>
        <c:dLbls>
          <c:showLegendKey val="0"/>
          <c:showVal val="0"/>
          <c:showCatName val="0"/>
          <c:showSerName val="0"/>
          <c:showPercent val="0"/>
          <c:showBubbleSize val="0"/>
        </c:dLbls>
        <c:gapWidth val="20"/>
        <c:overlap val="-24"/>
        <c:axId val="94843983"/>
        <c:axId val="94844399"/>
      </c:barChart>
      <c:catAx>
        <c:axId val="948439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4399"/>
        <c:crosses val="autoZero"/>
        <c:auto val="1"/>
        <c:lblAlgn val="ctr"/>
        <c:lblOffset val="100"/>
        <c:noMultiLvlLbl val="0"/>
      </c:catAx>
      <c:valAx>
        <c:axId val="94844399"/>
        <c:scaling>
          <c:orientation val="minMax"/>
          <c:max val="50000"/>
        </c:scaling>
        <c:delete val="0"/>
        <c:axPos val="l"/>
        <c:majorGridlines>
          <c:spPr>
            <a:ln w="9525" cap="flat" cmpd="sng" algn="ctr">
              <a:solidFill>
                <a:schemeClr val="bg1">
                  <a:lumMod val="7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3983"/>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5/19/2022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1" y="2411570"/>
            <a:ext cx="12192000" cy="1425257"/>
          </a:xfrm>
        </p:spPr>
        <p:txBody>
          <a:bodyPr/>
          <a:lstStyle/>
          <a:p>
            <a:r>
              <a:rPr lang="en-US" noProof="0" dirty="0"/>
              <a:t>Nashville City </a:t>
            </a:r>
            <a:br>
              <a:rPr lang="en-US" noProof="0" dirty="0"/>
            </a:br>
            <a:r>
              <a:rPr lang="en-US" noProof="0" dirty="0"/>
              <a:t>Cemetery</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Mylah Kate Gainey</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4699742" y="1145841"/>
            <a:ext cx="2037444" cy="469089"/>
          </a:xfrm>
        </p:spPr>
        <p:txBody>
          <a:bodyPr/>
          <a:lstStyle/>
          <a:p>
            <a:r>
              <a:rPr lang="en-US" sz="1800" noProof="0" dirty="0"/>
              <a:t>Dashboard</a:t>
            </a:r>
            <a:endParaRPr lang="en-US" sz="1800" dirty="0"/>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4" name="Date Placeholder 13">
            <a:extLst>
              <a:ext uri="{FF2B5EF4-FFF2-40B4-BE49-F238E27FC236}">
                <a16:creationId xmlns:a16="http://schemas.microsoft.com/office/drawing/2014/main" id="{4FDD6906-1C24-4943-96AE-3D921C54A365}"/>
              </a:ext>
            </a:extLst>
          </p:cNvPr>
          <p:cNvSpPr>
            <a:spLocks noGrp="1"/>
          </p:cNvSpPr>
          <p:nvPr>
            <p:ph type="dt" sz="half" idx="2"/>
          </p:nvPr>
        </p:nvSpPr>
        <p:spPr>
          <a:xfrm>
            <a:off x="838200" y="6356350"/>
            <a:ext cx="2743200" cy="365125"/>
          </a:xfrm>
        </p:spPr>
        <p:txBody>
          <a:bodyPr/>
          <a:lstStyle/>
          <a:p>
            <a:r>
              <a:rPr lang="en-US" dirty="0"/>
              <a:t>2022</a:t>
            </a:r>
          </a:p>
        </p:txBody>
      </p:sp>
      <p:sp>
        <p:nvSpPr>
          <p:cNvPr id="15" name="Footer Placeholder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a:lstStyle/>
          <a:p>
            <a:r>
              <a:rPr lang="en-US" dirty="0"/>
              <a:t>NCCA</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r>
              <a:rPr lang="en-US" dirty="0"/>
              <a:t>2</a:t>
            </a:r>
          </a:p>
        </p:txBody>
      </p:sp>
      <p:pic>
        <p:nvPicPr>
          <p:cNvPr id="2" name="Picture 1">
            <a:extLst>
              <a:ext uri="{FF2B5EF4-FFF2-40B4-BE49-F238E27FC236}">
                <a16:creationId xmlns:a16="http://schemas.microsoft.com/office/drawing/2014/main" id="{E4296C29-A834-4E1A-ABC5-52B9E958057A}"/>
              </a:ext>
            </a:extLst>
          </p:cNvPr>
          <p:cNvPicPr>
            <a:picLocks noChangeAspect="1"/>
          </p:cNvPicPr>
          <p:nvPr/>
        </p:nvPicPr>
        <p:blipFill>
          <a:blip r:embed="rId3"/>
          <a:stretch>
            <a:fillRect/>
          </a:stretch>
        </p:blipFill>
        <p:spPr>
          <a:xfrm>
            <a:off x="0" y="15414"/>
            <a:ext cx="4959927" cy="3274280"/>
          </a:xfrm>
          <a:prstGeom prst="rect">
            <a:avLst/>
          </a:prstGeom>
        </p:spPr>
      </p:pic>
      <p:pic>
        <p:nvPicPr>
          <p:cNvPr id="20" name="Picture 19">
            <a:extLst>
              <a:ext uri="{FF2B5EF4-FFF2-40B4-BE49-F238E27FC236}">
                <a16:creationId xmlns:a16="http://schemas.microsoft.com/office/drawing/2014/main" id="{9B76F2E6-DCF0-41D0-85E1-909A91B31067}"/>
              </a:ext>
            </a:extLst>
          </p:cNvPr>
          <p:cNvPicPr>
            <a:picLocks noChangeAspect="1"/>
          </p:cNvPicPr>
          <p:nvPr/>
        </p:nvPicPr>
        <p:blipFill>
          <a:blip r:embed="rId4"/>
          <a:stretch>
            <a:fillRect/>
          </a:stretch>
        </p:blipFill>
        <p:spPr>
          <a:xfrm>
            <a:off x="6477000" y="-59833"/>
            <a:ext cx="5715000" cy="3349527"/>
          </a:xfrm>
          <a:prstGeom prst="rect">
            <a:avLst/>
          </a:prstGeom>
        </p:spPr>
      </p:pic>
      <p:pic>
        <p:nvPicPr>
          <p:cNvPr id="21" name="Picture 20">
            <a:extLst>
              <a:ext uri="{FF2B5EF4-FFF2-40B4-BE49-F238E27FC236}">
                <a16:creationId xmlns:a16="http://schemas.microsoft.com/office/drawing/2014/main" id="{B5A5EC9E-70A6-4EC5-8448-D19FFAEDE299}"/>
              </a:ext>
            </a:extLst>
          </p:cNvPr>
          <p:cNvPicPr>
            <a:picLocks noChangeAspect="1"/>
          </p:cNvPicPr>
          <p:nvPr/>
        </p:nvPicPr>
        <p:blipFill>
          <a:blip r:embed="rId5"/>
          <a:stretch>
            <a:fillRect/>
          </a:stretch>
        </p:blipFill>
        <p:spPr>
          <a:xfrm>
            <a:off x="1856508" y="3267823"/>
            <a:ext cx="8478981" cy="3597866"/>
          </a:xfrm>
          <a:prstGeom prst="rect">
            <a:avLst/>
          </a:prstGeom>
        </p:spPr>
      </p:pic>
    </p:spTree>
    <p:extLst>
      <p:ext uri="{BB962C8B-B14F-4D97-AF65-F5344CB8AC3E}">
        <p14:creationId xmlns:p14="http://schemas.microsoft.com/office/powerpoint/2010/main" val="79010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4699742" y="1145841"/>
            <a:ext cx="2037444" cy="469089"/>
          </a:xfrm>
        </p:spPr>
        <p:txBody>
          <a:bodyPr/>
          <a:lstStyle/>
          <a:p>
            <a:r>
              <a:rPr lang="en-US" sz="1800" noProof="0" dirty="0"/>
              <a:t>Dashboard</a:t>
            </a:r>
            <a:endParaRPr lang="en-US" sz="1800" dirty="0"/>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4" name="Date Placeholder 13">
            <a:extLst>
              <a:ext uri="{FF2B5EF4-FFF2-40B4-BE49-F238E27FC236}">
                <a16:creationId xmlns:a16="http://schemas.microsoft.com/office/drawing/2014/main" id="{4FDD6906-1C24-4943-96AE-3D921C54A365}"/>
              </a:ext>
            </a:extLst>
          </p:cNvPr>
          <p:cNvSpPr>
            <a:spLocks noGrp="1"/>
          </p:cNvSpPr>
          <p:nvPr>
            <p:ph type="dt" sz="half" idx="2"/>
          </p:nvPr>
        </p:nvSpPr>
        <p:spPr>
          <a:xfrm>
            <a:off x="838200" y="6356350"/>
            <a:ext cx="2743200" cy="365125"/>
          </a:xfrm>
        </p:spPr>
        <p:txBody>
          <a:bodyPr/>
          <a:lstStyle/>
          <a:p>
            <a:r>
              <a:rPr lang="en-US" dirty="0"/>
              <a:t>2022</a:t>
            </a:r>
          </a:p>
        </p:txBody>
      </p:sp>
      <p:sp>
        <p:nvSpPr>
          <p:cNvPr id="15" name="Footer Placeholder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a:lstStyle/>
          <a:p>
            <a:r>
              <a:rPr lang="en-US" dirty="0"/>
              <a:t>NCCA</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r>
              <a:rPr lang="en-US" dirty="0"/>
              <a:t>2</a:t>
            </a:r>
          </a:p>
        </p:txBody>
      </p:sp>
    </p:spTree>
    <p:extLst>
      <p:ext uri="{BB962C8B-B14F-4D97-AF65-F5344CB8AC3E}">
        <p14:creationId xmlns:p14="http://schemas.microsoft.com/office/powerpoint/2010/main" val="217126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noProof="0" dirty="0"/>
              <a:t>Traction</a:t>
            </a:r>
            <a:endParaRPr lang="en-US" dirty="0"/>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4362186" y="1011441"/>
            <a:ext cx="3467628" cy="568896"/>
          </a:xfrm>
        </p:spPr>
        <p:txBody>
          <a:bodyPr/>
          <a:lstStyle/>
          <a:p>
            <a:r>
              <a:rPr lang="en-ZA" dirty="0"/>
              <a:t>Forecasting for success</a:t>
            </a:r>
            <a:r>
              <a:rPr lang="en-US" dirty="0"/>
              <a:t>​</a:t>
            </a: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910838" y="2564313"/>
            <a:ext cx="4750631" cy="448769"/>
          </a:xfrm>
        </p:spPr>
        <p:txBody>
          <a:bodyPr/>
          <a:lstStyle/>
          <a:p>
            <a:r>
              <a:rPr lang="en-US" dirty="0"/>
              <a:t>Metrics</a:t>
            </a:r>
          </a:p>
        </p:txBody>
      </p:sp>
      <p:sp>
        <p:nvSpPr>
          <p:cNvPr id="13" name="Text Placeholder 12">
            <a:extLst>
              <a:ext uri="{FF2B5EF4-FFF2-40B4-BE49-F238E27FC236}">
                <a16:creationId xmlns:a16="http://schemas.microsoft.com/office/drawing/2014/main" id="{6F1B78D3-73E9-4E4A-A547-F0B4C23F1526}"/>
              </a:ext>
            </a:extLst>
          </p:cNvPr>
          <p:cNvSpPr>
            <a:spLocks noGrp="1"/>
          </p:cNvSpPr>
          <p:nvPr>
            <p:ph type="body" sz="quarter" idx="25"/>
          </p:nvPr>
        </p:nvSpPr>
        <p:spPr>
          <a:xfrm>
            <a:off x="7739877" y="2564313"/>
            <a:ext cx="3532840" cy="448769"/>
          </a:xfrm>
        </p:spPr>
        <p:txBody>
          <a:bodyPr/>
          <a:lstStyle/>
          <a:p>
            <a:r>
              <a:rPr lang="en-US" dirty="0"/>
              <a:t>Revenue by year</a:t>
            </a:r>
          </a:p>
        </p:txBody>
      </p:sp>
      <p:graphicFrame>
        <p:nvGraphicFramePr>
          <p:cNvPr id="85" name="Content Placeholder 84">
            <a:extLst>
              <a:ext uri="{FF2B5EF4-FFF2-40B4-BE49-F238E27FC236}">
                <a16:creationId xmlns:a16="http://schemas.microsoft.com/office/drawing/2014/main" id="{ECFF9EF6-2F82-4FB5-9F16-8D424467528B}"/>
              </a:ext>
            </a:extLst>
          </p:cNvPr>
          <p:cNvGraphicFramePr>
            <a:graphicFrameLocks noGrp="1"/>
          </p:cNvGraphicFramePr>
          <p:nvPr>
            <p:ph sz="quarter" idx="35"/>
            <p:extLst>
              <p:ext uri="{D42A27DB-BD31-4B8C-83A1-F6EECF244321}">
                <p14:modId xmlns:p14="http://schemas.microsoft.com/office/powerpoint/2010/main" val="2554705572"/>
              </p:ext>
            </p:extLst>
          </p:nvPr>
        </p:nvGraphicFramePr>
        <p:xfrm>
          <a:off x="911225" y="3187700"/>
          <a:ext cx="4750632" cy="2771481"/>
        </p:xfrm>
        <a:graphic>
          <a:graphicData uri="http://schemas.openxmlformats.org/drawingml/2006/table">
            <a:tbl>
              <a:tblPr firstRow="1" bandRow="1">
                <a:tableStyleId>{D27102A9-8310-4765-A935-A1911B00CA55}</a:tableStyleId>
              </a:tblPr>
              <a:tblGrid>
                <a:gridCol w="771481">
                  <a:extLst>
                    <a:ext uri="{9D8B030D-6E8A-4147-A177-3AD203B41FA5}">
                      <a16:colId xmlns:a16="http://schemas.microsoft.com/office/drawing/2014/main" val="1517755082"/>
                    </a:ext>
                  </a:extLst>
                </a:gridCol>
                <a:gridCol w="985625">
                  <a:extLst>
                    <a:ext uri="{9D8B030D-6E8A-4147-A177-3AD203B41FA5}">
                      <a16:colId xmlns:a16="http://schemas.microsoft.com/office/drawing/2014/main" val="2446386500"/>
                    </a:ext>
                  </a:extLst>
                </a:gridCol>
                <a:gridCol w="915234">
                  <a:extLst>
                    <a:ext uri="{9D8B030D-6E8A-4147-A177-3AD203B41FA5}">
                      <a16:colId xmlns:a16="http://schemas.microsoft.com/office/drawing/2014/main" val="3308918160"/>
                    </a:ext>
                  </a:extLst>
                </a:gridCol>
                <a:gridCol w="1014655">
                  <a:extLst>
                    <a:ext uri="{9D8B030D-6E8A-4147-A177-3AD203B41FA5}">
                      <a16:colId xmlns:a16="http://schemas.microsoft.com/office/drawing/2014/main" val="1854486728"/>
                    </a:ext>
                  </a:extLst>
                </a:gridCol>
                <a:gridCol w="1063637">
                  <a:extLst>
                    <a:ext uri="{9D8B030D-6E8A-4147-A177-3AD203B41FA5}">
                      <a16:colId xmlns:a16="http://schemas.microsoft.com/office/drawing/2014/main" val="1808496511"/>
                    </a:ext>
                  </a:extLst>
                </a:gridCol>
              </a:tblGrid>
              <a:tr h="720585">
                <a:tc>
                  <a:txBody>
                    <a:bodyPr/>
                    <a:lstStyle/>
                    <a:p>
                      <a:pPr algn="r"/>
                      <a:endParaRPr lang="en-US" sz="1700" cap="all" spc="400" baseline="0" dirty="0">
                        <a:solidFill>
                          <a:schemeClr val="accent6"/>
                        </a:solidFill>
                        <a:latin typeface="+mj-lt"/>
                      </a:endParaRPr>
                    </a:p>
                  </a:txBody>
                  <a:tcPr marL="78782" marR="78782" marT="39391" marB="39391" anchor="ctr"/>
                </a:tc>
                <a:tc>
                  <a:txBody>
                    <a:bodyPr/>
                    <a:lstStyle/>
                    <a:p>
                      <a:pPr algn="ctr"/>
                      <a:r>
                        <a:rPr lang="en-US" sz="1200" b="0" cap="all" spc="200" baseline="0" dirty="0">
                          <a:solidFill>
                            <a:schemeClr val="tx2">
                              <a:lumMod val="75000"/>
                            </a:schemeClr>
                          </a:solidFill>
                          <a:latin typeface="+mj-lt"/>
                        </a:rPr>
                        <a:t>clients</a:t>
                      </a:r>
                    </a:p>
                  </a:txBody>
                  <a:tcPr marL="78782" marR="78782" marT="39391" marB="39391" anchor="ctr"/>
                </a:tc>
                <a:tc>
                  <a:txBody>
                    <a:bodyPr/>
                    <a:lstStyle/>
                    <a:p>
                      <a:pPr algn="ctr"/>
                      <a:r>
                        <a:rPr lang="en-US" sz="1200" b="0" cap="all" spc="200" baseline="0" dirty="0">
                          <a:solidFill>
                            <a:schemeClr val="tx2">
                              <a:lumMod val="75000"/>
                            </a:schemeClr>
                          </a:solidFill>
                          <a:latin typeface="+mj-lt"/>
                        </a:rPr>
                        <a:t>orders</a:t>
                      </a:r>
                    </a:p>
                  </a:txBody>
                  <a:tcPr marL="78782" marR="78782" marT="39391" marB="39391" anchor="ctr"/>
                </a:tc>
                <a:tc>
                  <a:txBody>
                    <a:bodyPr/>
                    <a:lstStyle/>
                    <a:p>
                      <a:pPr algn="ctr"/>
                      <a:r>
                        <a:rPr lang="en-US" sz="1200" b="0" cap="all" spc="200" baseline="0" dirty="0">
                          <a:solidFill>
                            <a:schemeClr val="tx2">
                              <a:lumMod val="75000"/>
                            </a:schemeClr>
                          </a:solidFill>
                          <a:latin typeface="+mj-lt"/>
                        </a:rPr>
                        <a:t>Gross avenue</a:t>
                      </a:r>
                    </a:p>
                  </a:txBody>
                  <a:tcPr marL="78782" marR="78782" marT="39391" marB="39391" anchor="ctr"/>
                </a:tc>
                <a:tc>
                  <a:txBody>
                    <a:bodyPr/>
                    <a:lstStyle/>
                    <a:p>
                      <a:pPr algn="ctr"/>
                      <a:r>
                        <a:rPr lang="en-US" sz="1200" b="0" cap="all" spc="200" baseline="0" dirty="0">
                          <a:solidFill>
                            <a:schemeClr val="tx2">
                              <a:lumMod val="75000"/>
                            </a:schemeClr>
                          </a:solidFill>
                          <a:latin typeface="+mj-lt"/>
                        </a:rPr>
                        <a:t>Net revenue</a:t>
                      </a:r>
                    </a:p>
                  </a:txBody>
                  <a:tcPr marL="78782" marR="78782" marT="39391" marB="39391" anchor="ctr"/>
                </a:tc>
                <a:extLst>
                  <a:ext uri="{0D108BD9-81ED-4DB2-BD59-A6C34878D82A}">
                    <a16:rowId xmlns:a16="http://schemas.microsoft.com/office/drawing/2014/main" val="31003518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1,100​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$7,000​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20​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$16,000​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$25,000​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40​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bl>
          </a:graphicData>
        </a:graphic>
      </p:graphicFrame>
      <p:graphicFrame>
        <p:nvGraphicFramePr>
          <p:cNvPr id="87" name="Content Placeholder 86" descr="Chart Placeholder">
            <a:extLst>
              <a:ext uri="{FF2B5EF4-FFF2-40B4-BE49-F238E27FC236}">
                <a16:creationId xmlns:a16="http://schemas.microsoft.com/office/drawing/2014/main" id="{B24A253B-8CBC-4BE8-90BF-7006A0DC66E1}"/>
              </a:ext>
            </a:extLst>
          </p:cNvPr>
          <p:cNvGraphicFramePr>
            <a:graphicFrameLocks noGrp="1"/>
          </p:cNvGraphicFramePr>
          <p:nvPr>
            <p:ph sz="quarter" idx="36"/>
            <p:extLst>
              <p:ext uri="{D42A27DB-BD31-4B8C-83A1-F6EECF244321}">
                <p14:modId xmlns:p14="http://schemas.microsoft.com/office/powerpoint/2010/main" val="2993324706"/>
              </p:ext>
            </p:extLst>
          </p:nvPr>
        </p:nvGraphicFramePr>
        <p:xfrm>
          <a:off x="7027863" y="3106738"/>
          <a:ext cx="4252912" cy="28829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err="1"/>
              <a:t>ncca</a:t>
            </a:r>
            <a:endParaRPr lang="en-US" dirty="0"/>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r>
              <a:rPr lang="en-US" dirty="0"/>
              <a:t>3</a:t>
            </a:r>
          </a:p>
        </p:txBody>
      </p:sp>
    </p:spTree>
    <p:extLst>
      <p:ext uri="{BB962C8B-B14F-4D97-AF65-F5344CB8AC3E}">
        <p14:creationId xmlns:p14="http://schemas.microsoft.com/office/powerpoint/2010/main" val="187687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a:extLst>
              <a:ext uri="{FF2B5EF4-FFF2-40B4-BE49-F238E27FC236}">
                <a16:creationId xmlns:a16="http://schemas.microsoft.com/office/drawing/2014/main" id="{08558695-BE35-4EE0-BB6E-13295A197464}"/>
              </a:ext>
            </a:extLst>
          </p:cNvPr>
          <p:cNvSpPr>
            <a:spLocks noGrp="1"/>
          </p:cNvSpPr>
          <p:nvPr>
            <p:ph type="title"/>
          </p:nvPr>
        </p:nvSpPr>
        <p:spPr>
          <a:xfrm>
            <a:off x="4292600" y="693738"/>
            <a:ext cx="3606800" cy="633412"/>
          </a:xfrm>
        </p:spPr>
        <p:txBody>
          <a:bodyPr/>
          <a:lstStyle/>
          <a:p>
            <a:r>
              <a:rPr lang="en-US" noProof="0" dirty="0"/>
              <a:t>2-year action plan</a:t>
            </a:r>
            <a:endParaRPr lang="en-US" dirty="0"/>
          </a:p>
        </p:txBody>
      </p:sp>
      <p:sp>
        <p:nvSpPr>
          <p:cNvPr id="34" name="Text Placeholder 33">
            <a:extLst>
              <a:ext uri="{FF2B5EF4-FFF2-40B4-BE49-F238E27FC236}">
                <a16:creationId xmlns:a16="http://schemas.microsoft.com/office/drawing/2014/main" id="{1C53C72A-647D-4F5E-A586-3DC1C8259188}"/>
              </a:ext>
            </a:extLst>
          </p:cNvPr>
          <p:cNvSpPr>
            <a:spLocks noGrp="1"/>
          </p:cNvSpPr>
          <p:nvPr>
            <p:ph type="body" sz="quarter" idx="43"/>
          </p:nvPr>
        </p:nvSpPr>
        <p:spPr>
          <a:xfrm>
            <a:off x="2029367" y="2200550"/>
            <a:ext cx="1440088" cy="469597"/>
          </a:xfrm>
        </p:spPr>
        <p:txBody>
          <a:bodyPr/>
          <a:lstStyle/>
          <a:p>
            <a:r>
              <a:rPr lang="en-ZA" dirty="0"/>
              <a:t>Get volunteers​</a:t>
            </a:r>
          </a:p>
        </p:txBody>
      </p:sp>
      <p:sp>
        <p:nvSpPr>
          <p:cNvPr id="35" name="Text Placeholder 34">
            <a:extLst>
              <a:ext uri="{FF2B5EF4-FFF2-40B4-BE49-F238E27FC236}">
                <a16:creationId xmlns:a16="http://schemas.microsoft.com/office/drawing/2014/main" id="{399BB46D-0770-445F-A0CD-68BD0B34BD3E}"/>
              </a:ext>
            </a:extLst>
          </p:cNvPr>
          <p:cNvSpPr>
            <a:spLocks noGrp="1"/>
          </p:cNvSpPr>
          <p:nvPr>
            <p:ph type="body" sz="quarter" idx="44"/>
          </p:nvPr>
        </p:nvSpPr>
        <p:spPr>
          <a:xfrm>
            <a:off x="4397612" y="2200550"/>
            <a:ext cx="1440088" cy="469597"/>
          </a:xfrm>
        </p:spPr>
        <p:txBody>
          <a:bodyPr/>
          <a:lstStyle/>
          <a:p>
            <a:r>
              <a:rPr lang="en-ZA" dirty="0"/>
              <a:t>Gather feedback​</a:t>
            </a:r>
          </a:p>
        </p:txBody>
      </p:sp>
      <p:sp>
        <p:nvSpPr>
          <p:cNvPr id="36" name="Text Placeholder 35">
            <a:extLst>
              <a:ext uri="{FF2B5EF4-FFF2-40B4-BE49-F238E27FC236}">
                <a16:creationId xmlns:a16="http://schemas.microsoft.com/office/drawing/2014/main" id="{6A6B1C4D-B409-4AE3-88DC-D6338DE965F6}"/>
              </a:ext>
            </a:extLst>
          </p:cNvPr>
          <p:cNvSpPr>
            <a:spLocks noGrp="1"/>
          </p:cNvSpPr>
          <p:nvPr>
            <p:ph type="body" sz="quarter" idx="45"/>
          </p:nvPr>
        </p:nvSpPr>
        <p:spPr>
          <a:xfrm>
            <a:off x="8344687" y="2200550"/>
            <a:ext cx="1440088" cy="469597"/>
          </a:xfrm>
        </p:spPr>
        <p:txBody>
          <a:bodyPr/>
          <a:lstStyle/>
          <a:p>
            <a:r>
              <a:rPr lang="en-ZA" dirty="0"/>
              <a:t>Deliver to consumers​</a:t>
            </a:r>
          </a:p>
        </p:txBody>
      </p:sp>
      <p:sp>
        <p:nvSpPr>
          <p:cNvPr id="32" name="Text Placeholder 31">
            <a:extLst>
              <a:ext uri="{FF2B5EF4-FFF2-40B4-BE49-F238E27FC236}">
                <a16:creationId xmlns:a16="http://schemas.microsoft.com/office/drawing/2014/main" id="{348FDA6F-3429-4031-8FFE-6F210904C213}"/>
              </a:ext>
            </a:extLst>
          </p:cNvPr>
          <p:cNvSpPr>
            <a:spLocks noGrp="1"/>
          </p:cNvSpPr>
          <p:nvPr>
            <p:ph type="body" sz="quarter" idx="41"/>
          </p:nvPr>
        </p:nvSpPr>
        <p:spPr>
          <a:xfrm>
            <a:off x="696804" y="2739533"/>
            <a:ext cx="1021001" cy="501726"/>
          </a:xfrm>
        </p:spPr>
        <p:txBody>
          <a:bodyPr/>
          <a:lstStyle/>
          <a:p>
            <a:r>
              <a:rPr lang="en-US" dirty="0"/>
              <a:t>20XX</a:t>
            </a:r>
          </a:p>
        </p:txBody>
      </p:sp>
      <p:sp>
        <p:nvSpPr>
          <p:cNvPr id="174" name="Text Placeholder 173">
            <a:extLst>
              <a:ext uri="{FF2B5EF4-FFF2-40B4-BE49-F238E27FC236}">
                <a16:creationId xmlns:a16="http://schemas.microsoft.com/office/drawing/2014/main" id="{A0CC0882-5516-4483-B475-5B6F1E8CF7C5}"/>
              </a:ext>
            </a:extLst>
          </p:cNvPr>
          <p:cNvSpPr>
            <a:spLocks noGrp="1"/>
          </p:cNvSpPr>
          <p:nvPr>
            <p:ph type="body" sz="quarter" idx="17"/>
          </p:nvPr>
        </p:nvSpPr>
        <p:spPr>
          <a:xfrm>
            <a:off x="1712346" y="3170170"/>
            <a:ext cx="495300" cy="652276"/>
          </a:xfrm>
        </p:spPr>
        <p:txBody>
          <a:bodyPr/>
          <a:lstStyle/>
          <a:p>
            <a:r>
              <a:rPr lang="en-US" dirty="0"/>
              <a:t>Jan</a:t>
            </a:r>
          </a:p>
        </p:txBody>
      </p:sp>
      <p:sp>
        <p:nvSpPr>
          <p:cNvPr id="175" name="Text Placeholder 174">
            <a:extLst>
              <a:ext uri="{FF2B5EF4-FFF2-40B4-BE49-F238E27FC236}">
                <a16:creationId xmlns:a16="http://schemas.microsoft.com/office/drawing/2014/main" id="{EF15278C-ABAD-426D-B35B-69B713F8199B}"/>
              </a:ext>
            </a:extLst>
          </p:cNvPr>
          <p:cNvSpPr>
            <a:spLocks noGrp="1"/>
          </p:cNvSpPr>
          <p:nvPr>
            <p:ph type="body" sz="quarter" idx="18"/>
          </p:nvPr>
        </p:nvSpPr>
        <p:spPr>
          <a:xfrm>
            <a:off x="2501761" y="3170170"/>
            <a:ext cx="495300" cy="652276"/>
          </a:xfrm>
        </p:spPr>
        <p:txBody>
          <a:bodyPr/>
          <a:lstStyle/>
          <a:p>
            <a:r>
              <a:rPr lang="en-US" dirty="0"/>
              <a:t>Feb</a:t>
            </a:r>
          </a:p>
        </p:txBody>
      </p:sp>
      <p:sp>
        <p:nvSpPr>
          <p:cNvPr id="176" name="Text Placeholder 175">
            <a:extLst>
              <a:ext uri="{FF2B5EF4-FFF2-40B4-BE49-F238E27FC236}">
                <a16:creationId xmlns:a16="http://schemas.microsoft.com/office/drawing/2014/main" id="{796AF702-9970-40C9-8EE9-94B414AA6326}"/>
              </a:ext>
            </a:extLst>
          </p:cNvPr>
          <p:cNvSpPr>
            <a:spLocks noGrp="1"/>
          </p:cNvSpPr>
          <p:nvPr>
            <p:ph type="body" sz="quarter" idx="19"/>
          </p:nvPr>
        </p:nvSpPr>
        <p:spPr>
          <a:xfrm>
            <a:off x="3291176" y="3170170"/>
            <a:ext cx="495300" cy="652276"/>
          </a:xfrm>
        </p:spPr>
        <p:txBody>
          <a:bodyPr/>
          <a:lstStyle/>
          <a:p>
            <a:r>
              <a:rPr lang="en-US" dirty="0"/>
              <a:t>Mar</a:t>
            </a:r>
          </a:p>
        </p:txBody>
      </p:sp>
      <p:sp>
        <p:nvSpPr>
          <p:cNvPr id="177" name="Text Placeholder 176">
            <a:extLst>
              <a:ext uri="{FF2B5EF4-FFF2-40B4-BE49-F238E27FC236}">
                <a16:creationId xmlns:a16="http://schemas.microsoft.com/office/drawing/2014/main" id="{06869098-68A6-480F-ADF8-A7E3E7E4F772}"/>
              </a:ext>
            </a:extLst>
          </p:cNvPr>
          <p:cNvSpPr>
            <a:spLocks noGrp="1"/>
          </p:cNvSpPr>
          <p:nvPr>
            <p:ph type="body" sz="quarter" idx="20"/>
          </p:nvPr>
        </p:nvSpPr>
        <p:spPr>
          <a:xfrm>
            <a:off x="4080591" y="3170170"/>
            <a:ext cx="495300" cy="652276"/>
          </a:xfrm>
        </p:spPr>
        <p:txBody>
          <a:bodyPr/>
          <a:lstStyle/>
          <a:p>
            <a:r>
              <a:rPr lang="en-US" dirty="0"/>
              <a:t>Apr</a:t>
            </a:r>
          </a:p>
        </p:txBody>
      </p:sp>
      <p:sp>
        <p:nvSpPr>
          <p:cNvPr id="178" name="Text Placeholder 177">
            <a:extLst>
              <a:ext uri="{FF2B5EF4-FFF2-40B4-BE49-F238E27FC236}">
                <a16:creationId xmlns:a16="http://schemas.microsoft.com/office/drawing/2014/main" id="{AD021D45-FAF7-4D66-B9C2-A81E1B5E864E}"/>
              </a:ext>
            </a:extLst>
          </p:cNvPr>
          <p:cNvSpPr>
            <a:spLocks noGrp="1"/>
          </p:cNvSpPr>
          <p:nvPr>
            <p:ph type="body" sz="quarter" idx="21"/>
          </p:nvPr>
        </p:nvSpPr>
        <p:spPr>
          <a:xfrm>
            <a:off x="4810807" y="3170170"/>
            <a:ext cx="615310" cy="652276"/>
          </a:xfrm>
        </p:spPr>
        <p:txBody>
          <a:bodyPr/>
          <a:lstStyle/>
          <a:p>
            <a:r>
              <a:rPr lang="en-US" dirty="0"/>
              <a:t>May</a:t>
            </a:r>
          </a:p>
        </p:txBody>
      </p:sp>
      <p:sp>
        <p:nvSpPr>
          <p:cNvPr id="179" name="Text Placeholder 178">
            <a:extLst>
              <a:ext uri="{FF2B5EF4-FFF2-40B4-BE49-F238E27FC236}">
                <a16:creationId xmlns:a16="http://schemas.microsoft.com/office/drawing/2014/main" id="{71A5A1BE-92CF-4557-94F8-E986C6827715}"/>
              </a:ext>
            </a:extLst>
          </p:cNvPr>
          <p:cNvSpPr>
            <a:spLocks noGrp="1"/>
          </p:cNvSpPr>
          <p:nvPr>
            <p:ph type="body" sz="quarter" idx="22"/>
          </p:nvPr>
        </p:nvSpPr>
        <p:spPr>
          <a:xfrm>
            <a:off x="5659421" y="3170170"/>
            <a:ext cx="495300" cy="652276"/>
          </a:xfrm>
        </p:spPr>
        <p:txBody>
          <a:bodyPr/>
          <a:lstStyle/>
          <a:p>
            <a:r>
              <a:rPr lang="en-US" dirty="0"/>
              <a:t>Jun</a:t>
            </a:r>
          </a:p>
        </p:txBody>
      </p:sp>
      <p:sp>
        <p:nvSpPr>
          <p:cNvPr id="180" name="Text Placeholder 179">
            <a:extLst>
              <a:ext uri="{FF2B5EF4-FFF2-40B4-BE49-F238E27FC236}">
                <a16:creationId xmlns:a16="http://schemas.microsoft.com/office/drawing/2014/main" id="{5C5DF15A-133A-468A-AC39-E25A57532AD6}"/>
              </a:ext>
            </a:extLst>
          </p:cNvPr>
          <p:cNvSpPr>
            <a:spLocks noGrp="1"/>
          </p:cNvSpPr>
          <p:nvPr>
            <p:ph type="body" sz="quarter" idx="23"/>
          </p:nvPr>
        </p:nvSpPr>
        <p:spPr>
          <a:xfrm>
            <a:off x="6448836" y="3170170"/>
            <a:ext cx="495300" cy="652276"/>
          </a:xfrm>
        </p:spPr>
        <p:txBody>
          <a:bodyPr/>
          <a:lstStyle/>
          <a:p>
            <a:r>
              <a:rPr lang="en-US" dirty="0"/>
              <a:t>Jul</a:t>
            </a:r>
          </a:p>
        </p:txBody>
      </p:sp>
      <p:sp>
        <p:nvSpPr>
          <p:cNvPr id="181" name="Text Placeholder 180">
            <a:extLst>
              <a:ext uri="{FF2B5EF4-FFF2-40B4-BE49-F238E27FC236}">
                <a16:creationId xmlns:a16="http://schemas.microsoft.com/office/drawing/2014/main" id="{FE61BD45-DE02-4EB3-BAEF-2EDF1746E6F4}"/>
              </a:ext>
            </a:extLst>
          </p:cNvPr>
          <p:cNvSpPr>
            <a:spLocks noGrp="1"/>
          </p:cNvSpPr>
          <p:nvPr>
            <p:ph type="body" sz="quarter" idx="24"/>
          </p:nvPr>
        </p:nvSpPr>
        <p:spPr>
          <a:xfrm>
            <a:off x="7238251" y="3170170"/>
            <a:ext cx="495300" cy="652276"/>
          </a:xfrm>
        </p:spPr>
        <p:txBody>
          <a:bodyPr/>
          <a:lstStyle/>
          <a:p>
            <a:r>
              <a:rPr lang="en-US" dirty="0"/>
              <a:t>Aug</a:t>
            </a:r>
          </a:p>
        </p:txBody>
      </p:sp>
      <p:sp>
        <p:nvSpPr>
          <p:cNvPr id="182" name="Text Placeholder 181">
            <a:extLst>
              <a:ext uri="{FF2B5EF4-FFF2-40B4-BE49-F238E27FC236}">
                <a16:creationId xmlns:a16="http://schemas.microsoft.com/office/drawing/2014/main" id="{C36E6F40-B4B8-41ED-B6CE-8C2174836BDA}"/>
              </a:ext>
            </a:extLst>
          </p:cNvPr>
          <p:cNvSpPr>
            <a:spLocks noGrp="1"/>
          </p:cNvSpPr>
          <p:nvPr>
            <p:ph type="body" sz="quarter" idx="25"/>
          </p:nvPr>
        </p:nvSpPr>
        <p:spPr>
          <a:xfrm>
            <a:off x="8027666" y="3170170"/>
            <a:ext cx="495300" cy="652276"/>
          </a:xfrm>
        </p:spPr>
        <p:txBody>
          <a:bodyPr/>
          <a:lstStyle/>
          <a:p>
            <a:r>
              <a:rPr lang="en-US" dirty="0"/>
              <a:t>Sep</a:t>
            </a:r>
          </a:p>
        </p:txBody>
      </p:sp>
      <p:sp>
        <p:nvSpPr>
          <p:cNvPr id="183" name="Text Placeholder 182">
            <a:extLst>
              <a:ext uri="{FF2B5EF4-FFF2-40B4-BE49-F238E27FC236}">
                <a16:creationId xmlns:a16="http://schemas.microsoft.com/office/drawing/2014/main" id="{0DCB6313-C2E3-48EF-9C72-0C51FAF7B3E8}"/>
              </a:ext>
            </a:extLst>
          </p:cNvPr>
          <p:cNvSpPr>
            <a:spLocks noGrp="1"/>
          </p:cNvSpPr>
          <p:nvPr>
            <p:ph type="body" sz="quarter" idx="26"/>
          </p:nvPr>
        </p:nvSpPr>
        <p:spPr>
          <a:xfrm>
            <a:off x="8817081" y="3170170"/>
            <a:ext cx="495300" cy="652276"/>
          </a:xfrm>
        </p:spPr>
        <p:txBody>
          <a:bodyPr/>
          <a:lstStyle/>
          <a:p>
            <a:r>
              <a:rPr lang="en-US" dirty="0"/>
              <a:t>Oct</a:t>
            </a:r>
          </a:p>
        </p:txBody>
      </p:sp>
      <p:sp>
        <p:nvSpPr>
          <p:cNvPr id="184" name="Text Placeholder 183">
            <a:extLst>
              <a:ext uri="{FF2B5EF4-FFF2-40B4-BE49-F238E27FC236}">
                <a16:creationId xmlns:a16="http://schemas.microsoft.com/office/drawing/2014/main" id="{CD7D8B11-19D6-4D60-A8D8-D13FAEE6D5FE}"/>
              </a:ext>
            </a:extLst>
          </p:cNvPr>
          <p:cNvSpPr>
            <a:spLocks noGrp="1"/>
          </p:cNvSpPr>
          <p:nvPr>
            <p:ph type="body" sz="quarter" idx="27"/>
          </p:nvPr>
        </p:nvSpPr>
        <p:spPr>
          <a:xfrm>
            <a:off x="9606496" y="3170170"/>
            <a:ext cx="495300" cy="652276"/>
          </a:xfrm>
        </p:spPr>
        <p:txBody>
          <a:bodyPr/>
          <a:lstStyle/>
          <a:p>
            <a:r>
              <a:rPr lang="en-US" dirty="0"/>
              <a:t>Nov</a:t>
            </a:r>
          </a:p>
        </p:txBody>
      </p:sp>
      <p:sp>
        <p:nvSpPr>
          <p:cNvPr id="185" name="Text Placeholder 184">
            <a:extLst>
              <a:ext uri="{FF2B5EF4-FFF2-40B4-BE49-F238E27FC236}">
                <a16:creationId xmlns:a16="http://schemas.microsoft.com/office/drawing/2014/main" id="{53B80567-58CE-47E3-9593-B9031A7C3D87}"/>
              </a:ext>
            </a:extLst>
          </p:cNvPr>
          <p:cNvSpPr>
            <a:spLocks noGrp="1"/>
          </p:cNvSpPr>
          <p:nvPr>
            <p:ph type="body" sz="quarter" idx="28"/>
          </p:nvPr>
        </p:nvSpPr>
        <p:spPr>
          <a:xfrm>
            <a:off x="10395907" y="3170170"/>
            <a:ext cx="495300" cy="652276"/>
          </a:xfrm>
        </p:spPr>
        <p:txBody>
          <a:bodyPr/>
          <a:lstStyle/>
          <a:p>
            <a:r>
              <a:rPr lang="en-US" dirty="0"/>
              <a:t>Dec</a:t>
            </a:r>
          </a:p>
        </p:txBody>
      </p:sp>
      <p:sp>
        <p:nvSpPr>
          <p:cNvPr id="37" name="Text Placeholder 36">
            <a:extLst>
              <a:ext uri="{FF2B5EF4-FFF2-40B4-BE49-F238E27FC236}">
                <a16:creationId xmlns:a16="http://schemas.microsoft.com/office/drawing/2014/main" id="{18950EEF-964E-4B62-8DC0-45C212800A8A}"/>
              </a:ext>
            </a:extLst>
          </p:cNvPr>
          <p:cNvSpPr>
            <a:spLocks noGrp="1"/>
          </p:cNvSpPr>
          <p:nvPr>
            <p:ph type="body" sz="quarter" idx="46"/>
          </p:nvPr>
        </p:nvSpPr>
        <p:spPr>
          <a:xfrm>
            <a:off x="2029367" y="4003137"/>
            <a:ext cx="1440088" cy="408780"/>
          </a:xfrm>
        </p:spPr>
        <p:txBody>
          <a:bodyPr/>
          <a:lstStyle/>
          <a:p>
            <a:r>
              <a:rPr lang="en-ZA" dirty="0"/>
              <a:t>Run focus groups</a:t>
            </a:r>
            <a:r>
              <a:rPr lang="en-US" dirty="0"/>
              <a:t>​</a:t>
            </a:r>
          </a:p>
        </p:txBody>
      </p:sp>
      <p:sp>
        <p:nvSpPr>
          <p:cNvPr id="38" name="Text Placeholder 37">
            <a:extLst>
              <a:ext uri="{FF2B5EF4-FFF2-40B4-BE49-F238E27FC236}">
                <a16:creationId xmlns:a16="http://schemas.microsoft.com/office/drawing/2014/main" id="{FED129B9-5854-4218-9D5D-707D3B34DCE7}"/>
              </a:ext>
            </a:extLst>
          </p:cNvPr>
          <p:cNvSpPr>
            <a:spLocks noGrp="1"/>
          </p:cNvSpPr>
          <p:nvPr>
            <p:ph type="body" sz="quarter" idx="47"/>
          </p:nvPr>
        </p:nvSpPr>
        <p:spPr>
          <a:xfrm>
            <a:off x="5976442" y="4003137"/>
            <a:ext cx="1440088" cy="408780"/>
          </a:xfrm>
        </p:spPr>
        <p:txBody>
          <a:bodyPr/>
          <a:lstStyle/>
          <a:p>
            <a:r>
              <a:rPr lang="en-ZA" dirty="0"/>
              <a:t>Test with farms​</a:t>
            </a:r>
          </a:p>
        </p:txBody>
      </p:sp>
      <p:sp>
        <p:nvSpPr>
          <p:cNvPr id="39" name="Text Placeholder 38">
            <a:extLst>
              <a:ext uri="{FF2B5EF4-FFF2-40B4-BE49-F238E27FC236}">
                <a16:creationId xmlns:a16="http://schemas.microsoft.com/office/drawing/2014/main" id="{B64E57FA-5797-49C7-9000-5C5DC208BBC9}"/>
              </a:ext>
            </a:extLst>
          </p:cNvPr>
          <p:cNvSpPr>
            <a:spLocks noGrp="1"/>
          </p:cNvSpPr>
          <p:nvPr>
            <p:ph type="body" sz="quarter" idx="48"/>
          </p:nvPr>
        </p:nvSpPr>
        <p:spPr>
          <a:xfrm>
            <a:off x="9923517" y="4003137"/>
            <a:ext cx="1440088" cy="408780"/>
          </a:xfrm>
        </p:spPr>
        <p:txBody>
          <a:bodyPr/>
          <a:lstStyle/>
          <a:p>
            <a:r>
              <a:rPr lang="en-ZA" dirty="0"/>
              <a:t>Regional launch</a:t>
            </a:r>
            <a:r>
              <a:rPr lang="en-US" dirty="0"/>
              <a:t>​</a:t>
            </a:r>
          </a:p>
        </p:txBody>
      </p:sp>
      <p:sp>
        <p:nvSpPr>
          <p:cNvPr id="33" name="Text Placeholder 32">
            <a:extLst>
              <a:ext uri="{FF2B5EF4-FFF2-40B4-BE49-F238E27FC236}">
                <a16:creationId xmlns:a16="http://schemas.microsoft.com/office/drawing/2014/main" id="{A0A66611-D318-48C9-9B6F-303CDFF9CC5A}"/>
              </a:ext>
            </a:extLst>
          </p:cNvPr>
          <p:cNvSpPr>
            <a:spLocks noGrp="1"/>
          </p:cNvSpPr>
          <p:nvPr>
            <p:ph type="body" sz="quarter" idx="42"/>
          </p:nvPr>
        </p:nvSpPr>
        <p:spPr>
          <a:xfrm>
            <a:off x="696804" y="4437609"/>
            <a:ext cx="1021001" cy="501726"/>
          </a:xfrm>
        </p:spPr>
        <p:txBody>
          <a:bodyPr/>
          <a:lstStyle/>
          <a:p>
            <a:r>
              <a:rPr lang="en-US" dirty="0"/>
              <a:t>20XX</a:t>
            </a:r>
          </a:p>
        </p:txBody>
      </p:sp>
      <p:sp>
        <p:nvSpPr>
          <p:cNvPr id="186" name="Text Placeholder 185">
            <a:extLst>
              <a:ext uri="{FF2B5EF4-FFF2-40B4-BE49-F238E27FC236}">
                <a16:creationId xmlns:a16="http://schemas.microsoft.com/office/drawing/2014/main" id="{5ED1F34E-1F11-4DBB-AF35-C69FFFD24786}"/>
              </a:ext>
            </a:extLst>
          </p:cNvPr>
          <p:cNvSpPr>
            <a:spLocks noGrp="1"/>
          </p:cNvSpPr>
          <p:nvPr>
            <p:ph type="body" sz="quarter" idx="29"/>
          </p:nvPr>
        </p:nvSpPr>
        <p:spPr>
          <a:xfrm>
            <a:off x="1712346" y="4871997"/>
            <a:ext cx="495300" cy="652272"/>
          </a:xfrm>
        </p:spPr>
        <p:txBody>
          <a:bodyPr/>
          <a:lstStyle/>
          <a:p>
            <a:r>
              <a:rPr lang="en-US" dirty="0"/>
              <a:t>Jan</a:t>
            </a:r>
          </a:p>
        </p:txBody>
      </p:sp>
      <p:sp>
        <p:nvSpPr>
          <p:cNvPr id="187" name="Text Placeholder 186">
            <a:extLst>
              <a:ext uri="{FF2B5EF4-FFF2-40B4-BE49-F238E27FC236}">
                <a16:creationId xmlns:a16="http://schemas.microsoft.com/office/drawing/2014/main" id="{FFF65FE3-CB9E-46B4-B21D-B9A2C18447F6}"/>
              </a:ext>
            </a:extLst>
          </p:cNvPr>
          <p:cNvSpPr>
            <a:spLocks noGrp="1"/>
          </p:cNvSpPr>
          <p:nvPr>
            <p:ph type="body" sz="quarter" idx="30"/>
          </p:nvPr>
        </p:nvSpPr>
        <p:spPr>
          <a:xfrm>
            <a:off x="2501761" y="4871997"/>
            <a:ext cx="495300" cy="652272"/>
          </a:xfrm>
        </p:spPr>
        <p:txBody>
          <a:bodyPr/>
          <a:lstStyle/>
          <a:p>
            <a:r>
              <a:rPr lang="en-US" dirty="0"/>
              <a:t>Feb</a:t>
            </a:r>
          </a:p>
        </p:txBody>
      </p:sp>
      <p:sp>
        <p:nvSpPr>
          <p:cNvPr id="188" name="Text Placeholder 187">
            <a:extLst>
              <a:ext uri="{FF2B5EF4-FFF2-40B4-BE49-F238E27FC236}">
                <a16:creationId xmlns:a16="http://schemas.microsoft.com/office/drawing/2014/main" id="{859F86C1-A2CC-4166-B4E2-F04250C693BC}"/>
              </a:ext>
            </a:extLst>
          </p:cNvPr>
          <p:cNvSpPr>
            <a:spLocks noGrp="1"/>
          </p:cNvSpPr>
          <p:nvPr>
            <p:ph type="body" sz="quarter" idx="31"/>
          </p:nvPr>
        </p:nvSpPr>
        <p:spPr>
          <a:xfrm>
            <a:off x="3291176" y="4871997"/>
            <a:ext cx="495300" cy="652272"/>
          </a:xfrm>
        </p:spPr>
        <p:txBody>
          <a:bodyPr/>
          <a:lstStyle/>
          <a:p>
            <a:r>
              <a:rPr lang="en-US" dirty="0"/>
              <a:t>Mar</a:t>
            </a:r>
          </a:p>
        </p:txBody>
      </p:sp>
      <p:sp>
        <p:nvSpPr>
          <p:cNvPr id="189" name="Text Placeholder 188">
            <a:extLst>
              <a:ext uri="{FF2B5EF4-FFF2-40B4-BE49-F238E27FC236}">
                <a16:creationId xmlns:a16="http://schemas.microsoft.com/office/drawing/2014/main" id="{E37B2B2B-AEA5-429C-A352-B3A35D9714B9}"/>
              </a:ext>
            </a:extLst>
          </p:cNvPr>
          <p:cNvSpPr>
            <a:spLocks noGrp="1"/>
          </p:cNvSpPr>
          <p:nvPr>
            <p:ph type="body" sz="quarter" idx="32"/>
          </p:nvPr>
        </p:nvSpPr>
        <p:spPr>
          <a:xfrm>
            <a:off x="4080591" y="4871997"/>
            <a:ext cx="495300" cy="652272"/>
          </a:xfrm>
        </p:spPr>
        <p:txBody>
          <a:bodyPr/>
          <a:lstStyle/>
          <a:p>
            <a:r>
              <a:rPr lang="en-US" dirty="0"/>
              <a:t>Apr</a:t>
            </a:r>
          </a:p>
        </p:txBody>
      </p:sp>
      <p:sp>
        <p:nvSpPr>
          <p:cNvPr id="190" name="Text Placeholder 189">
            <a:extLst>
              <a:ext uri="{FF2B5EF4-FFF2-40B4-BE49-F238E27FC236}">
                <a16:creationId xmlns:a16="http://schemas.microsoft.com/office/drawing/2014/main" id="{8039BE05-7838-42F5-B60C-C825A8E058BA}"/>
              </a:ext>
            </a:extLst>
          </p:cNvPr>
          <p:cNvSpPr>
            <a:spLocks noGrp="1"/>
          </p:cNvSpPr>
          <p:nvPr>
            <p:ph type="body" sz="quarter" idx="33"/>
          </p:nvPr>
        </p:nvSpPr>
        <p:spPr>
          <a:xfrm>
            <a:off x="4810807" y="4871997"/>
            <a:ext cx="615310" cy="652272"/>
          </a:xfrm>
        </p:spPr>
        <p:txBody>
          <a:bodyPr/>
          <a:lstStyle/>
          <a:p>
            <a:r>
              <a:rPr lang="en-US" dirty="0"/>
              <a:t>May</a:t>
            </a:r>
          </a:p>
        </p:txBody>
      </p:sp>
      <p:sp>
        <p:nvSpPr>
          <p:cNvPr id="191" name="Text Placeholder 190">
            <a:extLst>
              <a:ext uri="{FF2B5EF4-FFF2-40B4-BE49-F238E27FC236}">
                <a16:creationId xmlns:a16="http://schemas.microsoft.com/office/drawing/2014/main" id="{06401AC3-502F-4C74-92E7-F2E70BDC2CB0}"/>
              </a:ext>
            </a:extLst>
          </p:cNvPr>
          <p:cNvSpPr>
            <a:spLocks noGrp="1"/>
          </p:cNvSpPr>
          <p:nvPr>
            <p:ph type="body" sz="quarter" idx="34"/>
          </p:nvPr>
        </p:nvSpPr>
        <p:spPr>
          <a:xfrm>
            <a:off x="5659421" y="4871997"/>
            <a:ext cx="495300" cy="652272"/>
          </a:xfrm>
        </p:spPr>
        <p:txBody>
          <a:bodyPr/>
          <a:lstStyle/>
          <a:p>
            <a:r>
              <a:rPr lang="en-US" dirty="0"/>
              <a:t>Jun</a:t>
            </a:r>
          </a:p>
        </p:txBody>
      </p:sp>
      <p:sp>
        <p:nvSpPr>
          <p:cNvPr id="192" name="Text Placeholder 191">
            <a:extLst>
              <a:ext uri="{FF2B5EF4-FFF2-40B4-BE49-F238E27FC236}">
                <a16:creationId xmlns:a16="http://schemas.microsoft.com/office/drawing/2014/main" id="{38BFD19C-89D5-406C-BB24-C94A97196ED3}"/>
              </a:ext>
            </a:extLst>
          </p:cNvPr>
          <p:cNvSpPr>
            <a:spLocks noGrp="1"/>
          </p:cNvSpPr>
          <p:nvPr>
            <p:ph type="body" sz="quarter" idx="35"/>
          </p:nvPr>
        </p:nvSpPr>
        <p:spPr>
          <a:xfrm>
            <a:off x="6448836" y="4871997"/>
            <a:ext cx="495300" cy="652272"/>
          </a:xfrm>
        </p:spPr>
        <p:txBody>
          <a:bodyPr/>
          <a:lstStyle/>
          <a:p>
            <a:r>
              <a:rPr lang="en-US" dirty="0"/>
              <a:t>Jul</a:t>
            </a:r>
          </a:p>
        </p:txBody>
      </p:sp>
      <p:sp>
        <p:nvSpPr>
          <p:cNvPr id="193" name="Text Placeholder 192">
            <a:extLst>
              <a:ext uri="{FF2B5EF4-FFF2-40B4-BE49-F238E27FC236}">
                <a16:creationId xmlns:a16="http://schemas.microsoft.com/office/drawing/2014/main" id="{7C1B8E44-55D2-4DBF-8C2D-88B09E9FD341}"/>
              </a:ext>
            </a:extLst>
          </p:cNvPr>
          <p:cNvSpPr>
            <a:spLocks noGrp="1"/>
          </p:cNvSpPr>
          <p:nvPr>
            <p:ph type="body" sz="quarter" idx="36"/>
          </p:nvPr>
        </p:nvSpPr>
        <p:spPr>
          <a:xfrm>
            <a:off x="7238251" y="4871997"/>
            <a:ext cx="495300" cy="652272"/>
          </a:xfrm>
        </p:spPr>
        <p:txBody>
          <a:bodyPr/>
          <a:lstStyle/>
          <a:p>
            <a:r>
              <a:rPr lang="en-US" dirty="0"/>
              <a:t>Aug</a:t>
            </a:r>
          </a:p>
        </p:txBody>
      </p:sp>
      <p:sp>
        <p:nvSpPr>
          <p:cNvPr id="194" name="Text Placeholder 193">
            <a:extLst>
              <a:ext uri="{FF2B5EF4-FFF2-40B4-BE49-F238E27FC236}">
                <a16:creationId xmlns:a16="http://schemas.microsoft.com/office/drawing/2014/main" id="{DBECA04A-1653-459B-B8F0-6AEDC2BF4D25}"/>
              </a:ext>
            </a:extLst>
          </p:cNvPr>
          <p:cNvSpPr>
            <a:spLocks noGrp="1"/>
          </p:cNvSpPr>
          <p:nvPr>
            <p:ph type="body" sz="quarter" idx="37"/>
          </p:nvPr>
        </p:nvSpPr>
        <p:spPr>
          <a:xfrm>
            <a:off x="8027666" y="4871997"/>
            <a:ext cx="495300" cy="652272"/>
          </a:xfrm>
        </p:spPr>
        <p:txBody>
          <a:bodyPr/>
          <a:lstStyle/>
          <a:p>
            <a:r>
              <a:rPr lang="en-US" dirty="0"/>
              <a:t>Sep</a:t>
            </a:r>
          </a:p>
        </p:txBody>
      </p:sp>
      <p:sp>
        <p:nvSpPr>
          <p:cNvPr id="195" name="Text Placeholder 194">
            <a:extLst>
              <a:ext uri="{FF2B5EF4-FFF2-40B4-BE49-F238E27FC236}">
                <a16:creationId xmlns:a16="http://schemas.microsoft.com/office/drawing/2014/main" id="{DB02768E-4179-4DE8-A4EE-AD064756CF77}"/>
              </a:ext>
            </a:extLst>
          </p:cNvPr>
          <p:cNvSpPr>
            <a:spLocks noGrp="1"/>
          </p:cNvSpPr>
          <p:nvPr>
            <p:ph type="body" sz="quarter" idx="38"/>
          </p:nvPr>
        </p:nvSpPr>
        <p:spPr>
          <a:xfrm>
            <a:off x="8817081" y="4871997"/>
            <a:ext cx="495300" cy="652272"/>
          </a:xfrm>
        </p:spPr>
        <p:txBody>
          <a:bodyPr/>
          <a:lstStyle/>
          <a:p>
            <a:r>
              <a:rPr lang="en-US" dirty="0"/>
              <a:t>Oct</a:t>
            </a:r>
          </a:p>
        </p:txBody>
      </p:sp>
      <p:sp>
        <p:nvSpPr>
          <p:cNvPr id="196" name="Text Placeholder 195">
            <a:extLst>
              <a:ext uri="{FF2B5EF4-FFF2-40B4-BE49-F238E27FC236}">
                <a16:creationId xmlns:a16="http://schemas.microsoft.com/office/drawing/2014/main" id="{6D9C5969-EDF7-4B76-8E3D-AA396353A26F}"/>
              </a:ext>
            </a:extLst>
          </p:cNvPr>
          <p:cNvSpPr>
            <a:spLocks noGrp="1"/>
          </p:cNvSpPr>
          <p:nvPr>
            <p:ph type="body" sz="quarter" idx="39"/>
          </p:nvPr>
        </p:nvSpPr>
        <p:spPr>
          <a:xfrm>
            <a:off x="9606496" y="4871997"/>
            <a:ext cx="495300" cy="652272"/>
          </a:xfrm>
        </p:spPr>
        <p:txBody>
          <a:bodyPr/>
          <a:lstStyle/>
          <a:p>
            <a:r>
              <a:rPr lang="en-US" dirty="0"/>
              <a:t>Nov</a:t>
            </a:r>
          </a:p>
        </p:txBody>
      </p:sp>
      <p:sp>
        <p:nvSpPr>
          <p:cNvPr id="197" name="Text Placeholder 196">
            <a:extLst>
              <a:ext uri="{FF2B5EF4-FFF2-40B4-BE49-F238E27FC236}">
                <a16:creationId xmlns:a16="http://schemas.microsoft.com/office/drawing/2014/main" id="{E7E45E00-A135-42C9-869E-325892100B40}"/>
              </a:ext>
            </a:extLst>
          </p:cNvPr>
          <p:cNvSpPr>
            <a:spLocks noGrp="1"/>
          </p:cNvSpPr>
          <p:nvPr>
            <p:ph type="body" sz="quarter" idx="40"/>
          </p:nvPr>
        </p:nvSpPr>
        <p:spPr>
          <a:xfrm>
            <a:off x="10395907" y="4871997"/>
            <a:ext cx="495300" cy="652272"/>
          </a:xfrm>
        </p:spPr>
        <p:txBody>
          <a:bodyPr/>
          <a:lstStyle/>
          <a:p>
            <a:r>
              <a:rPr lang="en-US" dirty="0"/>
              <a:t>Dec</a:t>
            </a:r>
          </a:p>
        </p:txBody>
      </p:sp>
      <p:sp>
        <p:nvSpPr>
          <p:cNvPr id="2" name="Date Placeholder 1">
            <a:extLst>
              <a:ext uri="{FF2B5EF4-FFF2-40B4-BE49-F238E27FC236}">
                <a16:creationId xmlns:a16="http://schemas.microsoft.com/office/drawing/2014/main" id="{6BD00DFF-6831-44EB-A148-4F18A57B6FCF}"/>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3BF24E-D9E1-45E9-9A99-5CDCDA5968BA}"/>
              </a:ext>
            </a:extLst>
          </p:cNvPr>
          <p:cNvSpPr>
            <a:spLocks noGrp="1"/>
          </p:cNvSpPr>
          <p:nvPr>
            <p:ph type="ftr" sz="quarter" idx="11"/>
          </p:nvPr>
        </p:nvSpPr>
        <p:spPr>
          <a:xfrm>
            <a:off x="4038600" y="6356350"/>
            <a:ext cx="4114800" cy="365125"/>
          </a:xfrm>
        </p:spPr>
        <p:txBody>
          <a:bodyPr/>
          <a:lstStyle/>
          <a:p>
            <a:r>
              <a:rPr lang="en-US" dirty="0" err="1"/>
              <a:t>ncca</a:t>
            </a:r>
            <a:endParaRPr lang="en-US" dirty="0"/>
          </a:p>
        </p:txBody>
      </p:sp>
      <p:sp>
        <p:nvSpPr>
          <p:cNvPr id="4" name="Slide Number Placeholder 3">
            <a:extLst>
              <a:ext uri="{FF2B5EF4-FFF2-40B4-BE49-F238E27FC236}">
                <a16:creationId xmlns:a16="http://schemas.microsoft.com/office/drawing/2014/main" id="{A5AFDB61-395F-4E72-B3B9-A6C9C081B576}"/>
              </a:ext>
            </a:extLst>
          </p:cNvPr>
          <p:cNvSpPr>
            <a:spLocks noGrp="1"/>
          </p:cNvSpPr>
          <p:nvPr>
            <p:ph type="sldNum" sz="quarter" idx="12"/>
          </p:nvPr>
        </p:nvSpPr>
        <p:spPr>
          <a:xfrm>
            <a:off x="8610600" y="6356350"/>
            <a:ext cx="2743200" cy="365125"/>
          </a:xfrm>
        </p:spPr>
        <p:txBody>
          <a:bodyPr/>
          <a:lstStyle/>
          <a:p>
            <a:r>
              <a:rPr lang="en-US" dirty="0"/>
              <a:t>4</a:t>
            </a:r>
          </a:p>
        </p:txBody>
      </p:sp>
    </p:spTree>
    <p:extLst>
      <p:ext uri="{BB962C8B-B14F-4D97-AF65-F5344CB8AC3E}">
        <p14:creationId xmlns:p14="http://schemas.microsoft.com/office/powerpoint/2010/main" val="384956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91FFC-0877-4A8F-96DC-19D3C343A4D1}"/>
              </a:ext>
            </a:extLst>
          </p:cNvPr>
          <p:cNvPicPr>
            <a:picLocks noChangeAspect="1"/>
          </p:cNvPicPr>
          <p:nvPr/>
        </p:nvPicPr>
        <p:blipFill>
          <a:blip r:embed="rId2">
            <a:alphaModFix amt="68000"/>
          </a:blip>
          <a:stretch>
            <a:fillRect/>
          </a:stretch>
        </p:blipFill>
        <p:spPr>
          <a:xfrm>
            <a:off x="0" y="1845126"/>
            <a:ext cx="12192000" cy="5012874"/>
          </a:xfrm>
          <a:prstGeom prst="rect">
            <a:avLst/>
          </a:prstGeom>
        </p:spPr>
      </p:pic>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Findings &amp; Recommendations</a:t>
            </a:r>
            <a:endParaRPr lang="en-US" dirty="0"/>
          </a:p>
        </p:txBody>
      </p:sp>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2022</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pPr algn="ctr"/>
            <a:r>
              <a:rPr lang="en-US" dirty="0"/>
              <a:t>Revamp and utilize your social media accounts. Our society has become fully immersed in the digital era and by focusing in on this tactic your organization can reach the broad audiences you appeal to. Post engaging content that will draw interest to the history of the cemetery and activities hosted here.</a:t>
            </a:r>
          </a:p>
        </p:txBody>
      </p:sp>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lstStyle/>
          <a:p>
            <a:r>
              <a:rPr lang="en-US" dirty="0" err="1"/>
              <a:t>ncca</a:t>
            </a:r>
            <a:endParaRPr lang="en-US" dirty="0"/>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r>
              <a:rPr lang="en-US" dirty="0"/>
              <a:t>5</a:t>
            </a:r>
          </a:p>
        </p:txBody>
      </p:sp>
    </p:spTree>
    <p:extLst>
      <p:ext uri="{BB962C8B-B14F-4D97-AF65-F5344CB8AC3E}">
        <p14:creationId xmlns:p14="http://schemas.microsoft.com/office/powerpoint/2010/main" val="20461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7C24A4-E672-42B6-A251-7CA95BBAFEEE}"/>
              </a:ext>
            </a:extLst>
          </p:cNvPr>
          <p:cNvPicPr>
            <a:picLocks noChangeAspect="1"/>
          </p:cNvPicPr>
          <p:nvPr/>
        </p:nvPicPr>
        <p:blipFill>
          <a:blip r:embed="rId2"/>
          <a:stretch>
            <a:fillRect/>
          </a:stretch>
        </p:blipFill>
        <p:spPr>
          <a:xfrm>
            <a:off x="5472209" y="0"/>
            <a:ext cx="6840353" cy="6857999"/>
          </a:xfrm>
          <a:prstGeom prst="rect">
            <a:avLst/>
          </a:prstGeom>
        </p:spPr>
      </p:pic>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3328834" cy="1790164"/>
          </a:xfrm>
        </p:spPr>
        <p:txBody>
          <a:bodyPr/>
          <a:lstStyle/>
          <a:p>
            <a:r>
              <a:rPr lang="pt-BR" dirty="0"/>
              <a:t>Mylah Kate Gainey</a:t>
            </a:r>
          </a:p>
          <a:p>
            <a:endParaRPr lang="pt-BR" dirty="0"/>
          </a:p>
          <a:p>
            <a:r>
              <a:rPr lang="pt-BR" dirty="0"/>
              <a:t>www.linkedin.com/mylahkate​</a:t>
            </a:r>
          </a:p>
          <a:p>
            <a:endParaRPr lang="pt-BR" dirty="0"/>
          </a:p>
          <a:p>
            <a:r>
              <a:rPr lang="pt-BR" dirty="0"/>
              <a:t>DDA7</a:t>
            </a:r>
          </a:p>
          <a:p>
            <a:endParaRPr lang="pt-BR" dirty="0"/>
          </a:p>
          <a:p>
            <a:r>
              <a:rPr lang="pt-BR" dirty="0"/>
              <a:t>05/20/2022</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b="0" dirty="0" err="1"/>
              <a:t>ncca</a:t>
            </a:r>
            <a:endParaRPr lang="en-US" b="0" dirty="0"/>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r>
              <a:rPr lang="en-US" dirty="0"/>
              <a:t>6</a:t>
            </a:r>
          </a:p>
        </p:txBody>
      </p:sp>
    </p:spTree>
    <p:extLst>
      <p:ext uri="{BB962C8B-B14F-4D97-AF65-F5344CB8AC3E}">
        <p14:creationId xmlns:p14="http://schemas.microsoft.com/office/powerpoint/2010/main" val="1851646291"/>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{E18DBE72-6A22-44D6-A8AA-E445351E582C}tf16411175_win32</Template>
  <TotalTime>214</TotalTime>
  <Words>212</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Tenorite </vt:lpstr>
      <vt:lpstr>Tenorite Bold</vt:lpstr>
      <vt:lpstr>Office Theme</vt:lpstr>
      <vt:lpstr>Nashville City  Cemetery</vt:lpstr>
      <vt:lpstr>Dashboard</vt:lpstr>
      <vt:lpstr>Dashboard</vt:lpstr>
      <vt:lpstr>Traction</vt:lpstr>
      <vt:lpstr>2-year action plan</vt:lpstr>
      <vt:lpstr>Findings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City  CemetEry</dc:title>
  <dc:creator>Mylah Kate Gainey</dc:creator>
  <cp:lastModifiedBy>Mylah Kate Gainey</cp:lastModifiedBy>
  <cp:revision>4</cp:revision>
  <dcterms:created xsi:type="dcterms:W3CDTF">2022-05-19T17:13:56Z</dcterms:created>
  <dcterms:modified xsi:type="dcterms:W3CDTF">2022-05-19T20:48:11Z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