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83" r:id="rId14"/>
    <p:sldId id="284" r:id="rId15"/>
    <p:sldId id="269" r:id="rId16"/>
    <p:sldId id="282"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Lst>
  <p:sldSz cx="9144000" cy="5143500" type="screen16x9"/>
  <p:notesSz cx="6858000" cy="9144000"/>
  <p:embeddedFontLst>
    <p:embeddedFont>
      <p:font typeface="Calibri" panose="020F0502020204030204" pitchFamily="34" charset="0"/>
      <p:regular r:id="rId31"/>
      <p:bold r:id="rId32"/>
      <p:italic r:id="rId33"/>
      <p:boldItalic r:id="rId34"/>
    </p:embeddedFont>
    <p:embeddedFont>
      <p:font typeface="Lato" panose="020F0502020204030203" pitchFamily="34" charset="0"/>
      <p:regular r:id="rId35"/>
      <p:bold r:id="rId36"/>
      <p:italic r:id="rId37"/>
      <p:boldItalic r:id="rId38"/>
    </p:embeddedFont>
    <p:embeddedFont>
      <p:font typeface="Montserrat" panose="00000500000000000000" pitchFamily="2" charset="0"/>
      <p:regular r:id="rId39"/>
      <p:bold r:id="rId40"/>
      <p:italic r:id="rId41"/>
      <p:boldItalic r:id="rId42"/>
    </p:embeddedFont>
    <p:embeddedFont>
      <p:font typeface="Ubuntu" panose="020B0504030602030204" pitchFamily="34" charset="0"/>
      <p:regular r:id="rId43"/>
      <p:bold r:id="rId44"/>
      <p:italic r:id="rId45"/>
      <p:boldItalic r:id="rId4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1044" y="10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9.fntdata"/><Relationship Id="rId21" Type="http://schemas.openxmlformats.org/officeDocument/2006/relationships/slide" Target="slides/slide20.xml"/><Relationship Id="rId34" Type="http://schemas.openxmlformats.org/officeDocument/2006/relationships/font" Target="fonts/font4.fntdata"/><Relationship Id="rId42" Type="http://schemas.openxmlformats.org/officeDocument/2006/relationships/font" Target="fonts/font12.fntdata"/><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2.fntdata"/><Relationship Id="rId37" Type="http://schemas.openxmlformats.org/officeDocument/2006/relationships/font" Target="fonts/font7.fntdata"/><Relationship Id="rId40" Type="http://schemas.openxmlformats.org/officeDocument/2006/relationships/font" Target="fonts/font10.fntdata"/><Relationship Id="rId45" Type="http://schemas.openxmlformats.org/officeDocument/2006/relationships/font" Target="fonts/font1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6.fntdata"/><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fntdata"/><Relationship Id="rId44" Type="http://schemas.openxmlformats.org/officeDocument/2006/relationships/font" Target="fonts/font1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font" Target="fonts/font5.fntdata"/><Relationship Id="rId43" Type="http://schemas.openxmlformats.org/officeDocument/2006/relationships/font" Target="fonts/font13.fntdata"/><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3.fntdata"/><Relationship Id="rId38" Type="http://schemas.openxmlformats.org/officeDocument/2006/relationships/font" Target="fonts/font8.fntdata"/><Relationship Id="rId46" Type="http://schemas.openxmlformats.org/officeDocument/2006/relationships/font" Target="fonts/font16.fntdata"/><Relationship Id="rId20" Type="http://schemas.openxmlformats.org/officeDocument/2006/relationships/slide" Target="slides/slide19.xml"/><Relationship Id="rId41"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Introduction</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13ce56bca85_3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13ce56bca85_3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Second Question</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13ce56bca85_0_7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13ce56bca85_0_7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13ce56bca85_0_7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13ce56bca85_0_7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13ce56bca85_0_7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13ce56bca85_0_7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979157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13ce56bca85_0_7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13ce56bca85_0_7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937731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13ce56bca85_3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13ce56bca85_3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Third Question</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13ce56bca85_0_77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13ce56bca85_0_7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13ce56bca85_0_10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 name="Google Shape;230;g13ce56bca85_0_10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13ce56bca85_0_76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g13ce56bca85_0_7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13ce56bca85_3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g13ce56bca85_3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Fourth question</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13ce56bca85_3_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13ce56bca85_3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13ce56bca85_7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 name="Google Shape;249;g13ce56bca85_7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13ce56bca85_0_10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 name="Google Shape;256;g13ce56bca85_0_10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13ce56bca85_7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 name="Google Shape;263;g13ce56bca85_7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g13ce56bca85_3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 name="Google Shape;270;g13ce56bca85_3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Last question</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13ce56bca85_7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g13ce56bca85_7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13ce56bca85_0_10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13ce56bca85_0_10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13ce56bca85_7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9" name="Google Shape;289;g13ce56bca85_7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g13ce56bca85_3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 name="Google Shape;296;g13ce56bca85_3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Summary/ Recommendations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13ce56bca85_3_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13ce56bca85_3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13ce56bca85_3_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13ce56bca85_3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13ce56bca85_3_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13ce56bca85_3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13ce56bca85_3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13ce56bca85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First question</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13ce56bca85_0_7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13ce56bca85_0_7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13ce56bca85_0_7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13ce56bca85_0_7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13ce56bca85_0_10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13ce56bca85_0_10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a:effectLst>
              <a:reflection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latin typeface="Ubuntu"/>
                <a:ea typeface="Ubuntu"/>
                <a:cs typeface="Ubuntu"/>
                <a:sym typeface="Ubuntu"/>
              </a:rPr>
              <a:t>TEIS Referral </a:t>
            </a:r>
            <a:endParaRPr>
              <a:latin typeface="Ubuntu"/>
              <a:ea typeface="Ubuntu"/>
              <a:cs typeface="Ubuntu"/>
              <a:sym typeface="Ubuntu"/>
            </a:endParaRPr>
          </a:p>
          <a:p>
            <a:pPr marL="0" lvl="0" indent="0" algn="l" rtl="0">
              <a:spcBef>
                <a:spcPts val="0"/>
              </a:spcBef>
              <a:spcAft>
                <a:spcPts val="0"/>
              </a:spcAft>
              <a:buNone/>
            </a:pPr>
            <a:r>
              <a:rPr lang="en">
                <a:latin typeface="Ubuntu"/>
                <a:ea typeface="Ubuntu"/>
                <a:cs typeface="Ubuntu"/>
                <a:sym typeface="Ubuntu"/>
              </a:rPr>
              <a:t>Data Analysis</a:t>
            </a:r>
            <a:endParaRPr>
              <a:latin typeface="Ubuntu"/>
              <a:ea typeface="Ubuntu"/>
              <a:cs typeface="Ubuntu"/>
              <a:sym typeface="Ubuntu"/>
            </a:endParaRPr>
          </a:p>
        </p:txBody>
      </p:sp>
      <p:sp>
        <p:nvSpPr>
          <p:cNvPr id="135" name="Google Shape;135;p13"/>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rmAutofit fontScale="70000" lnSpcReduction="20000"/>
          </a:bodyPr>
          <a:lstStyle/>
          <a:p>
            <a:pPr marL="0" lvl="0" indent="0" algn="l" rtl="0">
              <a:spcBef>
                <a:spcPts val="0"/>
              </a:spcBef>
              <a:spcAft>
                <a:spcPts val="0"/>
              </a:spcAft>
              <a:buNone/>
            </a:pPr>
            <a:r>
              <a:rPr lang="en">
                <a:latin typeface="Ubuntu"/>
                <a:ea typeface="Ubuntu"/>
                <a:cs typeface="Ubuntu"/>
                <a:sym typeface="Ubuntu"/>
              </a:rPr>
              <a:t>Nashville Software School</a:t>
            </a:r>
            <a:endParaRPr>
              <a:latin typeface="Ubuntu"/>
              <a:ea typeface="Ubuntu"/>
              <a:cs typeface="Ubuntu"/>
              <a:sym typeface="Ubuntu"/>
            </a:endParaRPr>
          </a:p>
          <a:p>
            <a:pPr marL="0" lvl="0" indent="0" algn="l" rtl="0">
              <a:lnSpc>
                <a:spcPct val="200000"/>
              </a:lnSpc>
              <a:spcBef>
                <a:spcPts val="0"/>
              </a:spcBef>
              <a:spcAft>
                <a:spcPts val="0"/>
              </a:spcAft>
              <a:buNone/>
            </a:pPr>
            <a:r>
              <a:rPr lang="en" sz="1000">
                <a:latin typeface="Ubuntu"/>
                <a:ea typeface="Ubuntu"/>
                <a:cs typeface="Ubuntu"/>
                <a:sym typeface="Ubuntu"/>
              </a:rPr>
              <a:t>Data Analytics | Cohort 7</a:t>
            </a:r>
            <a:endParaRPr sz="1000">
              <a:latin typeface="Ubuntu"/>
              <a:ea typeface="Ubuntu"/>
              <a:cs typeface="Ubuntu"/>
              <a:sym typeface="Ubuntu"/>
            </a:endParaRPr>
          </a:p>
        </p:txBody>
      </p:sp>
      <p:pic>
        <p:nvPicPr>
          <p:cNvPr id="136" name="Google Shape;136;p13"/>
          <p:cNvPicPr preferRelativeResize="0"/>
          <p:nvPr/>
        </p:nvPicPr>
        <p:blipFill>
          <a:blip r:embed="rId3">
            <a:alphaModFix amt="94000"/>
          </a:blip>
          <a:stretch>
            <a:fillRect/>
          </a:stretch>
        </p:blipFill>
        <p:spPr>
          <a:xfrm>
            <a:off x="6051850" y="123400"/>
            <a:ext cx="2962800" cy="739200"/>
          </a:xfrm>
          <a:prstGeom prst="snip2DiagRect">
            <a:avLst>
              <a:gd name="adj1" fmla="val 0"/>
              <a:gd name="adj2" fmla="val 16667"/>
            </a:avLst>
          </a:prstGeom>
          <a:noFill/>
          <a:ln>
            <a:noFill/>
          </a:ln>
          <a:effectLst>
            <a:outerShdw blurRad="57150" dist="19050" dir="5400000" algn="bl" rotWithShape="0">
              <a:srgbClr val="000000">
                <a:alpha val="70000"/>
              </a:srgbClr>
            </a:outerShdw>
          </a:effec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22"/>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Clr>
                <a:schemeClr val="dk1"/>
              </a:buClr>
              <a:buSzPts val="1100"/>
              <a:buFont typeface="Arial"/>
              <a:buNone/>
            </a:pPr>
            <a:r>
              <a:rPr lang="en"/>
              <a:t>Question 2</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198"/>
        <p:cNvGrpSpPr/>
        <p:nvPr/>
      </p:nvGrpSpPr>
      <p:grpSpPr>
        <a:xfrm>
          <a:off x="0" y="0"/>
          <a:ext cx="0" cy="0"/>
          <a:chOff x="0" y="0"/>
          <a:chExt cx="0" cy="0"/>
        </a:xfrm>
      </p:grpSpPr>
      <p:sp>
        <p:nvSpPr>
          <p:cNvPr id="5" name="Title 4">
            <a:extLst>
              <a:ext uri="{FF2B5EF4-FFF2-40B4-BE49-F238E27FC236}">
                <a16:creationId xmlns:a16="http://schemas.microsoft.com/office/drawing/2014/main" id="{6C235787-A4D8-F86E-E6D5-28028CD59326}"/>
              </a:ext>
            </a:extLst>
          </p:cNvPr>
          <p:cNvSpPr>
            <a:spLocks noGrp="1"/>
          </p:cNvSpPr>
          <p:nvPr>
            <p:ph type="title"/>
          </p:nvPr>
        </p:nvSpPr>
        <p:spPr>
          <a:xfrm>
            <a:off x="1297500" y="88777"/>
            <a:ext cx="7038900" cy="1219073"/>
          </a:xfrm>
        </p:spPr>
        <p:txBody>
          <a:bodyPr/>
          <a:lstStyle/>
          <a:p>
            <a:pPr algn="ctr"/>
            <a:r>
              <a:rPr lang="en-US" dirty="0">
                <a:solidFill>
                  <a:schemeClr val="tx1"/>
                </a:solidFill>
              </a:rPr>
              <a:t>Successful Referral Percentages</a:t>
            </a:r>
          </a:p>
        </p:txBody>
      </p:sp>
      <p:pic>
        <p:nvPicPr>
          <p:cNvPr id="3" name="Picture 2" descr="A computer screen capture&#10;&#10;Description automatically generated with low confidence">
            <a:extLst>
              <a:ext uri="{FF2B5EF4-FFF2-40B4-BE49-F238E27FC236}">
                <a16:creationId xmlns:a16="http://schemas.microsoft.com/office/drawing/2014/main" id="{93DA6BAE-333B-9A49-0F5F-F476CCFDC314}"/>
              </a:ext>
            </a:extLst>
          </p:cNvPr>
          <p:cNvPicPr>
            <a:picLocks noChangeAspect="1"/>
          </p:cNvPicPr>
          <p:nvPr/>
        </p:nvPicPr>
        <p:blipFill>
          <a:blip r:embed="rId3"/>
          <a:stretch>
            <a:fillRect/>
          </a:stretch>
        </p:blipFill>
        <p:spPr>
          <a:xfrm>
            <a:off x="1026367" y="793102"/>
            <a:ext cx="7473821" cy="4049486"/>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205"/>
        <p:cNvGrpSpPr/>
        <p:nvPr/>
      </p:nvGrpSpPr>
      <p:grpSpPr>
        <a:xfrm>
          <a:off x="0" y="0"/>
          <a:ext cx="0" cy="0"/>
          <a:chOff x="0" y="0"/>
          <a:chExt cx="0" cy="0"/>
        </a:xfrm>
      </p:grpSpPr>
      <p:sp>
        <p:nvSpPr>
          <p:cNvPr id="206" name="Google Shape;206;p24"/>
          <p:cNvSpPr txBox="1">
            <a:spLocks noGrp="1"/>
          </p:cNvSpPr>
          <p:nvPr>
            <p:ph type="title"/>
          </p:nvPr>
        </p:nvSpPr>
        <p:spPr>
          <a:xfrm>
            <a:off x="1297500" y="127617"/>
            <a:ext cx="7038900" cy="1180234"/>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US" dirty="0">
                <a:solidFill>
                  <a:schemeClr val="tx1"/>
                </a:solidFill>
              </a:rPr>
              <a:t>Total Referrals with Success Percentage</a:t>
            </a:r>
            <a:endParaRPr dirty="0">
              <a:solidFill>
                <a:schemeClr val="tx1"/>
              </a:solidFill>
            </a:endParaRPr>
          </a:p>
        </p:txBody>
      </p:sp>
      <p:pic>
        <p:nvPicPr>
          <p:cNvPr id="3" name="Picture 2" descr="Graphical user interface&#10;&#10;Description automatically generated with low confidence">
            <a:extLst>
              <a:ext uri="{FF2B5EF4-FFF2-40B4-BE49-F238E27FC236}">
                <a16:creationId xmlns:a16="http://schemas.microsoft.com/office/drawing/2014/main" id="{512441E4-AB30-A89F-7882-606723071A39}"/>
              </a:ext>
            </a:extLst>
          </p:cNvPr>
          <p:cNvPicPr>
            <a:picLocks noChangeAspect="1"/>
          </p:cNvPicPr>
          <p:nvPr/>
        </p:nvPicPr>
        <p:blipFill>
          <a:blip r:embed="rId3"/>
          <a:stretch>
            <a:fillRect/>
          </a:stretch>
        </p:blipFill>
        <p:spPr>
          <a:xfrm>
            <a:off x="1035698" y="774440"/>
            <a:ext cx="7613780" cy="4049487"/>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205"/>
        <p:cNvGrpSpPr/>
        <p:nvPr/>
      </p:nvGrpSpPr>
      <p:grpSpPr>
        <a:xfrm>
          <a:off x="0" y="0"/>
          <a:ext cx="0" cy="0"/>
          <a:chOff x="0" y="0"/>
          <a:chExt cx="0" cy="0"/>
        </a:xfrm>
      </p:grpSpPr>
      <p:sp>
        <p:nvSpPr>
          <p:cNvPr id="206" name="Google Shape;206;p24"/>
          <p:cNvSpPr txBox="1">
            <a:spLocks noGrp="1"/>
          </p:cNvSpPr>
          <p:nvPr>
            <p:ph type="title"/>
          </p:nvPr>
        </p:nvSpPr>
        <p:spPr>
          <a:xfrm>
            <a:off x="1216241" y="172004"/>
            <a:ext cx="7120159" cy="1135845"/>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US" dirty="0">
                <a:solidFill>
                  <a:schemeClr val="tx1"/>
                </a:solidFill>
              </a:rPr>
              <a:t>Total Referrals vs Total Successful Referrals</a:t>
            </a:r>
            <a:endParaRPr dirty="0">
              <a:solidFill>
                <a:schemeClr val="tx1"/>
              </a:solidFill>
            </a:endParaRPr>
          </a:p>
        </p:txBody>
      </p:sp>
      <p:pic>
        <p:nvPicPr>
          <p:cNvPr id="3" name="Picture 2" descr="Graphical user interface, application&#10;&#10;Description automatically generated">
            <a:extLst>
              <a:ext uri="{FF2B5EF4-FFF2-40B4-BE49-F238E27FC236}">
                <a16:creationId xmlns:a16="http://schemas.microsoft.com/office/drawing/2014/main" id="{C087FF75-6072-6622-9FFE-76739B17F063}"/>
              </a:ext>
            </a:extLst>
          </p:cNvPr>
          <p:cNvPicPr>
            <a:picLocks noChangeAspect="1"/>
          </p:cNvPicPr>
          <p:nvPr/>
        </p:nvPicPr>
        <p:blipFill>
          <a:blip r:embed="rId3"/>
          <a:stretch>
            <a:fillRect/>
          </a:stretch>
        </p:blipFill>
        <p:spPr>
          <a:xfrm>
            <a:off x="1054358" y="961052"/>
            <a:ext cx="7744409" cy="3872205"/>
          </a:xfrm>
          <a:prstGeom prst="rect">
            <a:avLst/>
          </a:prstGeom>
        </p:spPr>
      </p:pic>
    </p:spTree>
    <p:extLst>
      <p:ext uri="{BB962C8B-B14F-4D97-AF65-F5344CB8AC3E}">
        <p14:creationId xmlns:p14="http://schemas.microsoft.com/office/powerpoint/2010/main" val="22108491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205"/>
        <p:cNvGrpSpPr/>
        <p:nvPr/>
      </p:nvGrpSpPr>
      <p:grpSpPr>
        <a:xfrm>
          <a:off x="0" y="0"/>
          <a:ext cx="0" cy="0"/>
          <a:chOff x="0" y="0"/>
          <a:chExt cx="0" cy="0"/>
        </a:xfrm>
      </p:grpSpPr>
      <p:sp>
        <p:nvSpPr>
          <p:cNvPr id="206" name="Google Shape;206;p24"/>
          <p:cNvSpPr txBox="1">
            <a:spLocks noGrp="1"/>
          </p:cNvSpPr>
          <p:nvPr>
            <p:ph type="title"/>
          </p:nvPr>
        </p:nvSpPr>
        <p:spPr>
          <a:xfrm>
            <a:off x="1216241" y="172004"/>
            <a:ext cx="7120159" cy="1135845"/>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US" dirty="0">
                <a:solidFill>
                  <a:schemeClr val="tx1"/>
                </a:solidFill>
              </a:rPr>
              <a:t>What did we learn?</a:t>
            </a:r>
            <a:endParaRPr dirty="0">
              <a:solidFill>
                <a:schemeClr val="tx1"/>
              </a:solidFill>
            </a:endParaRPr>
          </a:p>
        </p:txBody>
      </p:sp>
      <p:sp>
        <p:nvSpPr>
          <p:cNvPr id="3" name="TextBox 2">
            <a:extLst>
              <a:ext uri="{FF2B5EF4-FFF2-40B4-BE49-F238E27FC236}">
                <a16:creationId xmlns:a16="http://schemas.microsoft.com/office/drawing/2014/main" id="{4DE1F5CC-82E1-2B8A-E509-3E77F19BEA78}"/>
              </a:ext>
            </a:extLst>
          </p:cNvPr>
          <p:cNvSpPr txBox="1"/>
          <p:nvPr/>
        </p:nvSpPr>
        <p:spPr>
          <a:xfrm>
            <a:off x="1380931" y="895739"/>
            <a:ext cx="7417836" cy="4101123"/>
          </a:xfrm>
          <a:prstGeom prst="rect">
            <a:avLst/>
          </a:prstGeom>
          <a:noFill/>
        </p:spPr>
        <p:txBody>
          <a:bodyPr wrap="square" rtlCol="0">
            <a:spAutoFit/>
          </a:bodyPr>
          <a:lstStyle/>
          <a:p>
            <a:pPr marL="342900" marR="0" lvl="0" indent="-342900">
              <a:lnSpc>
                <a:spcPct val="150000"/>
              </a:lnSpc>
              <a:spcBef>
                <a:spcPts val="0"/>
              </a:spcBef>
              <a:spcAft>
                <a:spcPts val="0"/>
              </a:spcAft>
              <a:buFont typeface="Symbol" panose="05050102010706020507" pitchFamily="18" charset="2"/>
              <a:buChar char=""/>
            </a:pPr>
            <a:r>
              <a:rPr lang="en-US" sz="1100" dirty="0">
                <a:effectLst/>
                <a:latin typeface="Calibri" panose="020F0502020204030204" pitchFamily="34" charset="0"/>
                <a:ea typeface="Calibri" panose="020F0502020204030204" pitchFamily="34" charset="0"/>
                <a:cs typeface="Times New Roman" panose="02020603050405020304" pitchFamily="18" charset="0"/>
              </a:rPr>
              <a:t>Out of 24 referral source types, only 17 have made 100 or more referrals since 2016</a:t>
            </a:r>
          </a:p>
          <a:p>
            <a:pPr marL="342900" marR="0" lvl="0" indent="-342900">
              <a:spcBef>
                <a:spcPts val="0"/>
              </a:spcBef>
              <a:spcAft>
                <a:spcPts val="0"/>
              </a:spcAft>
              <a:buFont typeface="Symbol" panose="05050102010706020507" pitchFamily="18" charset="2"/>
              <a:buChar char=""/>
            </a:pPr>
            <a:r>
              <a:rPr lang="en-US" sz="1100" dirty="0">
                <a:latin typeface="Calibri" panose="020F0502020204030204" pitchFamily="34" charset="0"/>
                <a:ea typeface="Calibri" panose="020F0502020204030204" pitchFamily="34" charset="0"/>
                <a:cs typeface="Times New Roman" panose="02020603050405020304" pitchFamily="18" charset="0"/>
              </a:rPr>
              <a:t>5</a:t>
            </a:r>
            <a:r>
              <a:rPr lang="en-US" sz="1100" dirty="0">
                <a:effectLst/>
                <a:latin typeface="Calibri" panose="020F0502020204030204" pitchFamily="34" charset="0"/>
                <a:ea typeface="Calibri" panose="020F0502020204030204" pitchFamily="34" charset="0"/>
                <a:cs typeface="Times New Roman" panose="02020603050405020304" pitchFamily="18" charset="0"/>
              </a:rPr>
              <a:t> most successful referral source types:	Foster Parent – 62.23%</a:t>
            </a:r>
          </a:p>
          <a:p>
            <a:pPr lvl="2"/>
            <a:r>
              <a:rPr lang="en-US" sz="1100" dirty="0">
                <a:latin typeface="Calibri" panose="020F0502020204030204" pitchFamily="34" charset="0"/>
                <a:ea typeface="Calibri" panose="020F0502020204030204" pitchFamily="34" charset="0"/>
                <a:cs typeface="Times New Roman" panose="02020603050405020304" pitchFamily="18" charset="0"/>
              </a:rPr>
              <a:t>			</a:t>
            </a:r>
            <a:r>
              <a:rPr lang="en-US" sz="1100" dirty="0">
                <a:effectLst/>
                <a:latin typeface="Calibri" panose="020F0502020204030204" pitchFamily="34" charset="0"/>
                <a:ea typeface="Calibri" panose="020F0502020204030204" pitchFamily="34" charset="0"/>
                <a:cs typeface="Times New Roman" panose="02020603050405020304" pitchFamily="18" charset="0"/>
              </a:rPr>
              <a:t>Speech Therapist – 60.4%</a:t>
            </a:r>
          </a:p>
          <a:p>
            <a:pPr lvl="2"/>
            <a:r>
              <a:rPr lang="en-US" sz="1100" dirty="0">
                <a:latin typeface="Calibri" panose="020F0502020204030204" pitchFamily="34" charset="0"/>
                <a:ea typeface="Calibri" panose="020F0502020204030204" pitchFamily="34" charset="0"/>
                <a:cs typeface="Times New Roman" panose="02020603050405020304" pitchFamily="18" charset="0"/>
              </a:rPr>
              <a:t>			</a:t>
            </a:r>
            <a:r>
              <a:rPr lang="en-US" sz="1100" dirty="0">
                <a:effectLst/>
                <a:latin typeface="Calibri" panose="020F0502020204030204" pitchFamily="34" charset="0"/>
                <a:ea typeface="Calibri" panose="020F0502020204030204" pitchFamily="34" charset="0"/>
                <a:cs typeface="Times New Roman" panose="02020603050405020304" pitchFamily="18" charset="0"/>
              </a:rPr>
              <a:t>Physical Therapist – 60.19%</a:t>
            </a:r>
          </a:p>
          <a:p>
            <a:pPr lvl="2"/>
            <a:r>
              <a:rPr lang="en-US" sz="1100" dirty="0">
                <a:latin typeface="Calibri" panose="020F0502020204030204" pitchFamily="34" charset="0"/>
                <a:ea typeface="Calibri" panose="020F0502020204030204" pitchFamily="34" charset="0"/>
                <a:cs typeface="Times New Roman" panose="02020603050405020304" pitchFamily="18" charset="0"/>
              </a:rPr>
              <a:t>			</a:t>
            </a:r>
            <a:r>
              <a:rPr lang="en-US" sz="1100" dirty="0">
                <a:effectLst/>
                <a:latin typeface="Calibri" panose="020F0502020204030204" pitchFamily="34" charset="0"/>
                <a:ea typeface="Calibri" panose="020F0502020204030204" pitchFamily="34" charset="0"/>
                <a:cs typeface="Times New Roman" panose="02020603050405020304" pitchFamily="18" charset="0"/>
              </a:rPr>
              <a:t>Parent – 57.4%</a:t>
            </a:r>
          </a:p>
          <a:p>
            <a:pPr lvl="2"/>
            <a:r>
              <a:rPr lang="en-US" sz="1100" dirty="0">
                <a:latin typeface="Calibri" panose="020F0502020204030204" pitchFamily="34" charset="0"/>
                <a:ea typeface="Calibri" panose="020F0502020204030204" pitchFamily="34" charset="0"/>
                <a:cs typeface="Times New Roman" panose="02020603050405020304" pitchFamily="18" charset="0"/>
              </a:rPr>
              <a:t>			</a:t>
            </a:r>
            <a:r>
              <a:rPr lang="en-US" sz="1100" dirty="0">
                <a:effectLst/>
                <a:latin typeface="Calibri" panose="020F0502020204030204" pitchFamily="34" charset="0"/>
                <a:ea typeface="Calibri" panose="020F0502020204030204" pitchFamily="34" charset="0"/>
                <a:cs typeface="Times New Roman" panose="02020603050405020304" pitchFamily="18" charset="0"/>
              </a:rPr>
              <a:t>Family &amp; Friends – 53.1%</a:t>
            </a:r>
          </a:p>
          <a:p>
            <a:pPr marL="342900" marR="0" lvl="0" indent="-342900">
              <a:lnSpc>
                <a:spcPct val="150000"/>
              </a:lnSpc>
              <a:spcBef>
                <a:spcPts val="0"/>
              </a:spcBef>
              <a:spcAft>
                <a:spcPts val="0"/>
              </a:spcAft>
              <a:buFont typeface="Symbol" panose="05050102010706020507" pitchFamily="18" charset="2"/>
              <a:buChar char=""/>
            </a:pPr>
            <a:r>
              <a:rPr lang="en-US" sz="1100" dirty="0">
                <a:latin typeface="Calibri" panose="020F0502020204030204" pitchFamily="34" charset="0"/>
                <a:ea typeface="Calibri" panose="020F0502020204030204" pitchFamily="34" charset="0"/>
                <a:cs typeface="Times New Roman" panose="02020603050405020304" pitchFamily="18" charset="0"/>
              </a:rPr>
              <a:t>5 least</a:t>
            </a:r>
            <a:r>
              <a:rPr lang="en-US" sz="1100" dirty="0">
                <a:effectLst/>
                <a:latin typeface="Calibri" panose="020F0502020204030204" pitchFamily="34" charset="0"/>
                <a:ea typeface="Calibri" panose="020F0502020204030204" pitchFamily="34" charset="0"/>
                <a:cs typeface="Times New Roman" panose="02020603050405020304" pitchFamily="18" charset="0"/>
              </a:rPr>
              <a:t> successful referral source types:	DCS – 17.53%</a:t>
            </a:r>
          </a:p>
          <a:p>
            <a:pPr lvl="4"/>
            <a:r>
              <a:rPr lang="en-US" sz="1100" dirty="0">
                <a:latin typeface="Calibri" panose="020F0502020204030204" pitchFamily="34" charset="0"/>
                <a:ea typeface="Calibri" panose="020F0502020204030204" pitchFamily="34" charset="0"/>
                <a:cs typeface="Times New Roman" panose="02020603050405020304" pitchFamily="18" charset="0"/>
              </a:rPr>
              <a:t>			</a:t>
            </a:r>
            <a:r>
              <a:rPr lang="en-US" sz="1100" dirty="0">
                <a:effectLst/>
                <a:latin typeface="Calibri" panose="020F0502020204030204" pitchFamily="34" charset="0"/>
                <a:ea typeface="Calibri" panose="020F0502020204030204" pitchFamily="34" charset="0"/>
                <a:cs typeface="Times New Roman" panose="02020603050405020304" pitchFamily="18" charset="0"/>
              </a:rPr>
              <a:t>NHS – 31.08%							NICU – 35.36%							Dept of Health – 37.41%</a:t>
            </a:r>
          </a:p>
          <a:p>
            <a:pPr lvl="4"/>
            <a:r>
              <a:rPr lang="en-US" sz="1100" dirty="0">
                <a:latin typeface="Calibri" panose="020F0502020204030204" pitchFamily="34" charset="0"/>
                <a:ea typeface="Calibri" panose="020F0502020204030204" pitchFamily="34" charset="0"/>
                <a:cs typeface="Times New Roman" panose="02020603050405020304" pitchFamily="18" charset="0"/>
              </a:rPr>
              <a:t>			</a:t>
            </a:r>
            <a:r>
              <a:rPr lang="en-US" sz="1200" dirty="0">
                <a:effectLst/>
                <a:latin typeface="Calibri" panose="020F0502020204030204" pitchFamily="34" charset="0"/>
                <a:ea typeface="Calibri" panose="020F0502020204030204" pitchFamily="34" charset="0"/>
                <a:cs typeface="Times New Roman" panose="02020603050405020304" pitchFamily="18" charset="0"/>
              </a:rPr>
              <a:t>Hospital – 39.99%</a:t>
            </a:r>
          </a:p>
          <a:p>
            <a:pPr marL="342900" marR="0" lvl="0" indent="-342900">
              <a:lnSpc>
                <a:spcPct val="150000"/>
              </a:lnSpc>
              <a:spcBef>
                <a:spcPts val="0"/>
              </a:spcBef>
              <a:spcAft>
                <a:spcPts val="0"/>
              </a:spcAft>
              <a:buFont typeface="Symbol" panose="05050102010706020507" pitchFamily="18" charset="2"/>
              <a:buChar char=""/>
            </a:pPr>
            <a:r>
              <a:rPr lang="en-US" sz="1200" dirty="0">
                <a:effectLst/>
                <a:latin typeface="Calibri" panose="020F0502020204030204" pitchFamily="34" charset="0"/>
                <a:ea typeface="Calibri" panose="020F0502020204030204" pitchFamily="34" charset="0"/>
                <a:cs typeface="Times New Roman" panose="02020603050405020304" pitchFamily="18" charset="0"/>
              </a:rPr>
              <a:t>PCP is the biggest referral source, but ranks 9 out 17 for successful referral percentage at 41.6%</a:t>
            </a:r>
          </a:p>
          <a:p>
            <a:pPr marL="342900" marR="0" lvl="0" indent="-342900">
              <a:lnSpc>
                <a:spcPct val="150000"/>
              </a:lnSpc>
              <a:spcBef>
                <a:spcPts val="0"/>
              </a:spcBef>
              <a:spcAft>
                <a:spcPts val="0"/>
              </a:spcAft>
              <a:buFont typeface="Symbol" panose="05050102010706020507" pitchFamily="18" charset="2"/>
              <a:buChar char=""/>
            </a:pPr>
            <a:r>
              <a:rPr lang="en-US" sz="1200" dirty="0">
                <a:effectLst/>
                <a:latin typeface="Calibri" panose="020F0502020204030204" pitchFamily="34" charset="0"/>
                <a:ea typeface="Calibri" panose="020F0502020204030204" pitchFamily="34" charset="0"/>
                <a:cs typeface="Times New Roman" panose="02020603050405020304" pitchFamily="18" charset="0"/>
              </a:rPr>
              <a:t>DCS is the second biggest referral source, but ranks 17 out 17 for successful referral percentage at 17.53%</a:t>
            </a:r>
          </a:p>
          <a:p>
            <a:pPr marL="342900" marR="0" lvl="0" indent="-342900">
              <a:lnSpc>
                <a:spcPct val="150000"/>
              </a:lnSpc>
              <a:spcBef>
                <a:spcPts val="0"/>
              </a:spcBef>
              <a:spcAft>
                <a:spcPts val="0"/>
              </a:spcAft>
              <a:buFont typeface="Symbol" panose="05050102010706020507" pitchFamily="18" charset="2"/>
              <a:buChar char=""/>
            </a:pPr>
            <a:r>
              <a:rPr lang="en-US" sz="1200" dirty="0">
                <a:effectLst/>
                <a:latin typeface="Calibri" panose="020F0502020204030204" pitchFamily="34" charset="0"/>
                <a:ea typeface="Calibri" panose="020F0502020204030204" pitchFamily="34" charset="0"/>
                <a:cs typeface="Times New Roman" panose="02020603050405020304" pitchFamily="18" charset="0"/>
              </a:rPr>
              <a:t>Parent is the third biggest referral source, but ranks 4 out of 17 for successful referral percentage at 57.4%</a:t>
            </a:r>
          </a:p>
          <a:p>
            <a:pPr marL="342900" marR="0" lvl="0" indent="-342900">
              <a:lnSpc>
                <a:spcPct val="150000"/>
              </a:lnSpc>
              <a:spcBef>
                <a:spcPts val="0"/>
              </a:spcBef>
              <a:spcAft>
                <a:spcPts val="0"/>
              </a:spcAft>
              <a:buFont typeface="Symbol" panose="05050102010706020507" pitchFamily="18" charset="2"/>
              <a:buChar char=""/>
            </a:pPr>
            <a:r>
              <a:rPr lang="en-US" sz="1200" dirty="0">
                <a:effectLst/>
                <a:latin typeface="Calibri" panose="020F0502020204030204" pitchFamily="34" charset="0"/>
                <a:ea typeface="Calibri" panose="020F0502020204030204" pitchFamily="34" charset="0"/>
                <a:cs typeface="Times New Roman" panose="02020603050405020304" pitchFamily="18" charset="0"/>
              </a:rPr>
              <a:t>Resource types who work more closely with a child have better successful referral percentages</a:t>
            </a:r>
          </a:p>
          <a:p>
            <a:pPr marL="342900" marR="0" lvl="0" indent="-342900">
              <a:lnSpc>
                <a:spcPct val="150000"/>
              </a:lnSpc>
              <a:spcBef>
                <a:spcPts val="0"/>
              </a:spcBef>
              <a:spcAft>
                <a:spcPts val="0"/>
              </a:spcAft>
              <a:buFont typeface="Symbol" panose="05050102010706020507" pitchFamily="18" charset="2"/>
              <a:buChar char=""/>
            </a:pPr>
            <a:r>
              <a:rPr lang="en-US" sz="1200" dirty="0">
                <a:effectLst/>
                <a:latin typeface="Calibri" panose="020F0502020204030204" pitchFamily="34" charset="0"/>
                <a:ea typeface="Calibri" panose="020F0502020204030204" pitchFamily="34" charset="0"/>
                <a:cs typeface="Times New Roman" panose="02020603050405020304" pitchFamily="18" charset="0"/>
              </a:rPr>
              <a:t>Institutions which typically have transient relationships with a child are the least successful referral sources</a:t>
            </a:r>
          </a:p>
          <a:p>
            <a:pPr marL="342900" marR="0" lvl="0" indent="-342900">
              <a:lnSpc>
                <a:spcPct val="150000"/>
              </a:lnSpc>
              <a:spcBef>
                <a:spcPts val="0"/>
              </a:spcBef>
              <a:spcAft>
                <a:spcPts val="0"/>
              </a:spcAft>
              <a:buFont typeface="Symbol" panose="05050102010706020507" pitchFamily="18" charset="2"/>
              <a:buChar char=""/>
            </a:pPr>
            <a:r>
              <a:rPr lang="en-US" sz="1200" dirty="0">
                <a:effectLst/>
                <a:latin typeface="Calibri" panose="020F0502020204030204" pitchFamily="34" charset="0"/>
                <a:ea typeface="Calibri" panose="020F0502020204030204" pitchFamily="34" charset="0"/>
                <a:cs typeface="Times New Roman" panose="02020603050405020304" pitchFamily="18" charset="0"/>
              </a:rPr>
              <a:t>Volume of referrals does not equal success of referrals, measured by creation of an IFSP</a:t>
            </a:r>
          </a:p>
          <a:p>
            <a:endParaRPr lang="en-US" dirty="0"/>
          </a:p>
        </p:txBody>
      </p:sp>
    </p:spTree>
    <p:extLst>
      <p:ext uri="{BB962C8B-B14F-4D97-AF65-F5344CB8AC3E}">
        <p14:creationId xmlns:p14="http://schemas.microsoft.com/office/powerpoint/2010/main" val="10918313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26"/>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Clr>
                <a:schemeClr val="dk1"/>
              </a:buClr>
              <a:buSzPts val="1100"/>
              <a:buFont typeface="Arial"/>
              <a:buNone/>
            </a:pPr>
            <a:r>
              <a:rPr lang="en"/>
              <a:t>Question 3</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ABEA38-9C76-4F28-80E3-44D516F5B26E}"/>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12424976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224"/>
        <p:cNvGrpSpPr/>
        <p:nvPr/>
      </p:nvGrpSpPr>
      <p:grpSpPr>
        <a:xfrm>
          <a:off x="0" y="0"/>
          <a:ext cx="0" cy="0"/>
          <a:chOff x="0" y="0"/>
          <a:chExt cx="0" cy="0"/>
        </a:xfrm>
      </p:grpSpPr>
      <p:sp>
        <p:nvSpPr>
          <p:cNvPr id="225" name="Google Shape;225;p27"/>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p:txBody>
      </p:sp>
      <p:sp>
        <p:nvSpPr>
          <p:cNvPr id="226" name="Google Shape;226;p27"/>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
        <p:nvSpPr>
          <p:cNvPr id="227" name="Google Shape;227;p27"/>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231"/>
        <p:cNvGrpSpPr/>
        <p:nvPr/>
      </p:nvGrpSpPr>
      <p:grpSpPr>
        <a:xfrm>
          <a:off x="0" y="0"/>
          <a:ext cx="0" cy="0"/>
          <a:chOff x="0" y="0"/>
          <a:chExt cx="0" cy="0"/>
        </a:xfrm>
      </p:grpSpPr>
      <p:sp>
        <p:nvSpPr>
          <p:cNvPr id="232" name="Google Shape;232;p28"/>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p:txBody>
      </p:sp>
      <p:sp>
        <p:nvSpPr>
          <p:cNvPr id="233" name="Google Shape;233;p28"/>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
        <p:nvSpPr>
          <p:cNvPr id="234" name="Google Shape;234;p28"/>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238"/>
        <p:cNvGrpSpPr/>
        <p:nvPr/>
      </p:nvGrpSpPr>
      <p:grpSpPr>
        <a:xfrm>
          <a:off x="0" y="0"/>
          <a:ext cx="0" cy="0"/>
          <a:chOff x="0" y="0"/>
          <a:chExt cx="0" cy="0"/>
        </a:xfrm>
      </p:grpSpPr>
      <p:sp>
        <p:nvSpPr>
          <p:cNvPr id="239" name="Google Shape;239;p29"/>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p:txBody>
      </p:sp>
      <p:sp>
        <p:nvSpPr>
          <p:cNvPr id="240" name="Google Shape;240;p29"/>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
        <p:nvSpPr>
          <p:cNvPr id="241" name="Google Shape;241;p29"/>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40"/>
        <p:cNvGrpSpPr/>
        <p:nvPr/>
      </p:nvGrpSpPr>
      <p:grpSpPr>
        <a:xfrm>
          <a:off x="0" y="0"/>
          <a:ext cx="0" cy="0"/>
          <a:chOff x="0" y="0"/>
          <a:chExt cx="0" cy="0"/>
        </a:xfrm>
      </p:grpSpPr>
      <p:sp>
        <p:nvSpPr>
          <p:cNvPr id="141" name="Google Shape;141;p14"/>
          <p:cNvSpPr txBox="1">
            <a:spLocks noGrp="1"/>
          </p:cNvSpPr>
          <p:nvPr>
            <p:ph type="title"/>
          </p:nvPr>
        </p:nvSpPr>
        <p:spPr>
          <a:xfrm>
            <a:off x="1361875" y="4366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Working Together: Getting Started</a:t>
            </a:r>
            <a:endParaRPr/>
          </a:p>
        </p:txBody>
      </p:sp>
      <p:sp>
        <p:nvSpPr>
          <p:cNvPr id="142" name="Google Shape;142;p14"/>
          <p:cNvSpPr txBox="1">
            <a:spLocks noGrp="1"/>
          </p:cNvSpPr>
          <p:nvPr>
            <p:ph type="body" idx="1"/>
          </p:nvPr>
        </p:nvSpPr>
        <p:spPr>
          <a:xfrm>
            <a:off x="1297500" y="1173200"/>
            <a:ext cx="7038900" cy="3305700"/>
          </a:xfrm>
          <a:prstGeom prst="rect">
            <a:avLst/>
          </a:prstGeom>
        </p:spPr>
        <p:txBody>
          <a:bodyPr spcFirstLastPara="1" wrap="square" lIns="91425" tIns="91425" rIns="91425" bIns="91425" anchor="t" anchorCtr="0">
            <a:noAutofit/>
          </a:bodyPr>
          <a:lstStyle/>
          <a:p>
            <a:pPr marL="457200" lvl="0" indent="-304800" algn="l" rtl="0">
              <a:spcBef>
                <a:spcPts val="0"/>
              </a:spcBef>
              <a:spcAft>
                <a:spcPts val="0"/>
              </a:spcAft>
              <a:buSzPts val="1200"/>
              <a:buFont typeface="Arial"/>
              <a:buChar char="●"/>
            </a:pPr>
            <a:r>
              <a:rPr lang="en" sz="1200">
                <a:latin typeface="Arial"/>
                <a:ea typeface="Arial"/>
                <a:cs typeface="Arial"/>
                <a:sym typeface="Arial"/>
              </a:rPr>
              <a:t>For simplicity and clarity, we are going to </a:t>
            </a:r>
            <a:r>
              <a:rPr lang="en" sz="1200" b="1">
                <a:solidFill>
                  <a:srgbClr val="6D9EEB"/>
                </a:solidFill>
                <a:latin typeface="Arial"/>
                <a:ea typeface="Arial"/>
                <a:cs typeface="Arial"/>
                <a:sym typeface="Arial"/>
              </a:rPr>
              <a:t>follow the order of the questions</a:t>
            </a:r>
            <a:r>
              <a:rPr lang="en" sz="1200" b="1">
                <a:latin typeface="Arial"/>
                <a:ea typeface="Arial"/>
                <a:cs typeface="Arial"/>
                <a:sym typeface="Arial"/>
              </a:rPr>
              <a:t> </a:t>
            </a:r>
            <a:r>
              <a:rPr lang="en" sz="1200">
                <a:latin typeface="Arial"/>
                <a:ea typeface="Arial"/>
                <a:cs typeface="Arial"/>
                <a:sym typeface="Arial"/>
              </a:rPr>
              <a:t>in the readme.</a:t>
            </a:r>
            <a:endParaRPr sz="1200">
              <a:latin typeface="Arial"/>
              <a:ea typeface="Arial"/>
              <a:cs typeface="Arial"/>
              <a:sym typeface="Arial"/>
            </a:endParaRPr>
          </a:p>
          <a:p>
            <a:pPr marL="457200" lvl="0" indent="-304800" algn="l" rtl="0">
              <a:spcBef>
                <a:spcPts val="0"/>
              </a:spcBef>
              <a:spcAft>
                <a:spcPts val="0"/>
              </a:spcAft>
              <a:buSzPts val="1200"/>
              <a:buFont typeface="Arial"/>
              <a:buChar char="●"/>
            </a:pPr>
            <a:r>
              <a:rPr lang="en" sz="1200">
                <a:latin typeface="Arial"/>
                <a:ea typeface="Arial"/>
                <a:cs typeface="Arial"/>
                <a:sym typeface="Arial"/>
              </a:rPr>
              <a:t>You will need to </a:t>
            </a:r>
            <a:r>
              <a:rPr lang="en" sz="1200" b="1">
                <a:solidFill>
                  <a:srgbClr val="6FA8DC"/>
                </a:solidFill>
                <a:latin typeface="Arial"/>
                <a:ea typeface="Arial"/>
                <a:cs typeface="Arial"/>
                <a:sym typeface="Arial"/>
              </a:rPr>
              <a:t>designate a speaker</a:t>
            </a:r>
            <a:r>
              <a:rPr lang="en" sz="1200">
                <a:latin typeface="Arial"/>
                <a:ea typeface="Arial"/>
                <a:cs typeface="Arial"/>
                <a:sym typeface="Arial"/>
              </a:rPr>
              <a:t> for the data that was found in your group.</a:t>
            </a:r>
            <a:endParaRPr sz="1200">
              <a:latin typeface="Arial"/>
              <a:ea typeface="Arial"/>
              <a:cs typeface="Arial"/>
              <a:sym typeface="Arial"/>
            </a:endParaRPr>
          </a:p>
          <a:p>
            <a:pPr marL="457200" lvl="0" indent="-304800" algn="l" rtl="0">
              <a:spcBef>
                <a:spcPts val="0"/>
              </a:spcBef>
              <a:spcAft>
                <a:spcPts val="0"/>
              </a:spcAft>
              <a:buSzPts val="1200"/>
              <a:buFont typeface="Arial"/>
              <a:buChar char="●"/>
            </a:pPr>
            <a:r>
              <a:rPr lang="en" sz="1200">
                <a:latin typeface="Arial"/>
                <a:ea typeface="Arial"/>
                <a:cs typeface="Arial"/>
                <a:sym typeface="Arial"/>
              </a:rPr>
              <a:t>We will need to know </a:t>
            </a:r>
            <a:r>
              <a:rPr lang="en" sz="1200" b="1">
                <a:solidFill>
                  <a:srgbClr val="6D9EEB"/>
                </a:solidFill>
                <a:latin typeface="Arial"/>
                <a:ea typeface="Arial"/>
                <a:cs typeface="Arial"/>
                <a:sym typeface="Arial"/>
              </a:rPr>
              <a:t>how many slides</a:t>
            </a:r>
            <a:r>
              <a:rPr lang="en" sz="1200">
                <a:latin typeface="Arial"/>
                <a:ea typeface="Arial"/>
                <a:cs typeface="Arial"/>
                <a:sym typeface="Arial"/>
              </a:rPr>
              <a:t> you will need for your portion of the presentation (per group/ question). </a:t>
            </a:r>
            <a:endParaRPr sz="1200">
              <a:latin typeface="Arial"/>
              <a:ea typeface="Arial"/>
              <a:cs typeface="Arial"/>
              <a:sym typeface="Arial"/>
            </a:endParaRPr>
          </a:p>
          <a:p>
            <a:pPr marL="457200" lvl="0" indent="-304800" algn="l" rtl="0">
              <a:spcBef>
                <a:spcPts val="0"/>
              </a:spcBef>
              <a:spcAft>
                <a:spcPts val="0"/>
              </a:spcAft>
              <a:buSzPts val="1200"/>
              <a:buFont typeface="Arial"/>
              <a:buChar char="●"/>
            </a:pPr>
            <a:r>
              <a:rPr lang="en" sz="1200">
                <a:latin typeface="Arial"/>
                <a:ea typeface="Arial"/>
                <a:cs typeface="Arial"/>
                <a:sym typeface="Arial"/>
              </a:rPr>
              <a:t>If requesting multiple slides, provide the </a:t>
            </a:r>
            <a:r>
              <a:rPr lang="en" sz="1200" b="1">
                <a:solidFill>
                  <a:schemeClr val="accent5"/>
                </a:solidFill>
                <a:latin typeface="Arial"/>
                <a:ea typeface="Arial"/>
                <a:cs typeface="Arial"/>
                <a:sym typeface="Arial"/>
              </a:rPr>
              <a:t>order</a:t>
            </a:r>
            <a:r>
              <a:rPr lang="en" sz="1200">
                <a:latin typeface="Arial"/>
                <a:ea typeface="Arial"/>
                <a:cs typeface="Arial"/>
                <a:sym typeface="Arial"/>
              </a:rPr>
              <a:t> that you would like the slides to be in.</a:t>
            </a:r>
            <a:endParaRPr sz="1200">
              <a:latin typeface="Arial"/>
              <a:ea typeface="Arial"/>
              <a:cs typeface="Arial"/>
              <a:sym typeface="Arial"/>
            </a:endParaRPr>
          </a:p>
          <a:p>
            <a:pPr marL="457200" lvl="0" indent="-304800" algn="l" rtl="0">
              <a:spcBef>
                <a:spcPts val="0"/>
              </a:spcBef>
              <a:spcAft>
                <a:spcPts val="0"/>
              </a:spcAft>
              <a:buSzPts val="1200"/>
              <a:buFont typeface="Arial"/>
              <a:buChar char="●"/>
            </a:pPr>
            <a:r>
              <a:rPr lang="en" sz="1200">
                <a:latin typeface="Arial"/>
                <a:ea typeface="Arial"/>
                <a:cs typeface="Arial"/>
                <a:sym typeface="Arial"/>
              </a:rPr>
              <a:t>If you would like specific </a:t>
            </a:r>
            <a:r>
              <a:rPr lang="en" sz="1200" b="1">
                <a:solidFill>
                  <a:srgbClr val="6D9EEB"/>
                </a:solidFill>
                <a:latin typeface="Arial"/>
                <a:ea typeface="Arial"/>
                <a:cs typeface="Arial"/>
                <a:sym typeface="Arial"/>
              </a:rPr>
              <a:t>titles</a:t>
            </a:r>
            <a:r>
              <a:rPr lang="en" sz="1200">
                <a:latin typeface="Arial"/>
                <a:ea typeface="Arial"/>
                <a:cs typeface="Arial"/>
                <a:sym typeface="Arial"/>
              </a:rPr>
              <a:t> on your slides, please also provide that information. We will otherwise provide a simplified reiteration of the question that the slide will be answering. </a:t>
            </a:r>
            <a:endParaRPr sz="1200">
              <a:latin typeface="Arial"/>
              <a:ea typeface="Arial"/>
              <a:cs typeface="Arial"/>
              <a:sym typeface="Arial"/>
            </a:endParaRPr>
          </a:p>
          <a:p>
            <a:pPr marL="457200" lvl="0" indent="0" algn="l" rtl="0">
              <a:spcBef>
                <a:spcPts val="1200"/>
              </a:spcBef>
              <a:spcAft>
                <a:spcPts val="0"/>
              </a:spcAft>
              <a:buNone/>
            </a:pPr>
            <a:r>
              <a:rPr lang="en" sz="1200">
                <a:latin typeface="Arial"/>
                <a:ea typeface="Arial"/>
                <a:cs typeface="Arial"/>
                <a:sym typeface="Arial"/>
              </a:rPr>
              <a:t>EXAMPLE:</a:t>
            </a:r>
            <a:endParaRPr sz="1200">
              <a:latin typeface="Arial"/>
              <a:ea typeface="Arial"/>
              <a:cs typeface="Arial"/>
              <a:sym typeface="Arial"/>
            </a:endParaRPr>
          </a:p>
          <a:p>
            <a:pPr marL="457200" lvl="0" indent="0" algn="l" rtl="0">
              <a:spcBef>
                <a:spcPts val="1200"/>
              </a:spcBef>
              <a:spcAft>
                <a:spcPts val="0"/>
              </a:spcAft>
              <a:buNone/>
            </a:pPr>
            <a:r>
              <a:rPr lang="en" sz="1200">
                <a:latin typeface="Arial"/>
                <a:ea typeface="Arial"/>
                <a:cs typeface="Arial"/>
                <a:sym typeface="Arial"/>
              </a:rPr>
              <a:t>QUESTION :What is the rate of re-referral?</a:t>
            </a:r>
            <a:endParaRPr sz="1200">
              <a:latin typeface="Arial"/>
              <a:ea typeface="Arial"/>
              <a:cs typeface="Arial"/>
              <a:sym typeface="Arial"/>
            </a:endParaRPr>
          </a:p>
          <a:p>
            <a:pPr marL="457200" lvl="0" indent="0" algn="l" rtl="0">
              <a:spcBef>
                <a:spcPts val="1200"/>
              </a:spcBef>
              <a:spcAft>
                <a:spcPts val="0"/>
              </a:spcAft>
              <a:buNone/>
            </a:pPr>
            <a:r>
              <a:rPr lang="en" sz="1200">
                <a:latin typeface="Arial"/>
                <a:ea typeface="Arial"/>
                <a:cs typeface="Arial"/>
                <a:sym typeface="Arial"/>
              </a:rPr>
              <a:t>SLIDE TITLE : Re-referral Rate</a:t>
            </a:r>
            <a:endParaRPr sz="1200">
              <a:latin typeface="Arial"/>
              <a:ea typeface="Arial"/>
              <a:cs typeface="Arial"/>
              <a:sym typeface="Arial"/>
            </a:endParaRPr>
          </a:p>
          <a:p>
            <a:pPr marL="0" lvl="0" indent="0" algn="l" rtl="0">
              <a:spcBef>
                <a:spcPts val="1200"/>
              </a:spcBef>
              <a:spcAft>
                <a:spcPts val="0"/>
              </a:spcAft>
              <a:buNone/>
            </a:pPr>
            <a:r>
              <a:rPr lang="en" sz="1200">
                <a:latin typeface="Arial"/>
                <a:ea typeface="Arial"/>
                <a:cs typeface="Arial"/>
                <a:sym typeface="Arial"/>
              </a:rPr>
              <a:t>** We will be posting a form to fill out/ gather this information for each group in the DDA7 Slack Channel. </a:t>
            </a:r>
            <a:endParaRPr sz="1200">
              <a:latin typeface="Arial"/>
              <a:ea typeface="Arial"/>
              <a:cs typeface="Arial"/>
              <a:sym typeface="Arial"/>
            </a:endParaRPr>
          </a:p>
          <a:p>
            <a:pPr marL="0" lvl="0" indent="0" algn="l" rtl="0">
              <a:spcBef>
                <a:spcPts val="1200"/>
              </a:spcBef>
              <a:spcAft>
                <a:spcPts val="1200"/>
              </a:spcAft>
              <a:buNone/>
            </a:pP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30"/>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Clr>
                <a:schemeClr val="dk1"/>
              </a:buClr>
              <a:buSzPts val="1100"/>
              <a:buFont typeface="Arial"/>
              <a:buNone/>
            </a:pPr>
            <a:r>
              <a:rPr lang="en"/>
              <a:t>Question 4</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250"/>
        <p:cNvGrpSpPr/>
        <p:nvPr/>
      </p:nvGrpSpPr>
      <p:grpSpPr>
        <a:xfrm>
          <a:off x="0" y="0"/>
          <a:ext cx="0" cy="0"/>
          <a:chOff x="0" y="0"/>
          <a:chExt cx="0" cy="0"/>
        </a:xfrm>
      </p:grpSpPr>
      <p:sp>
        <p:nvSpPr>
          <p:cNvPr id="251" name="Google Shape;251;p31"/>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p:txBody>
      </p:sp>
      <p:sp>
        <p:nvSpPr>
          <p:cNvPr id="252" name="Google Shape;252;p31"/>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
        <p:nvSpPr>
          <p:cNvPr id="253" name="Google Shape;253;p31"/>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257"/>
        <p:cNvGrpSpPr/>
        <p:nvPr/>
      </p:nvGrpSpPr>
      <p:grpSpPr>
        <a:xfrm>
          <a:off x="0" y="0"/>
          <a:ext cx="0" cy="0"/>
          <a:chOff x="0" y="0"/>
          <a:chExt cx="0" cy="0"/>
        </a:xfrm>
      </p:grpSpPr>
      <p:sp>
        <p:nvSpPr>
          <p:cNvPr id="258" name="Google Shape;258;p32"/>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p:txBody>
      </p:sp>
      <p:sp>
        <p:nvSpPr>
          <p:cNvPr id="259" name="Google Shape;259;p32"/>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
        <p:nvSpPr>
          <p:cNvPr id="260" name="Google Shape;260;p32"/>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264"/>
        <p:cNvGrpSpPr/>
        <p:nvPr/>
      </p:nvGrpSpPr>
      <p:grpSpPr>
        <a:xfrm>
          <a:off x="0" y="0"/>
          <a:ext cx="0" cy="0"/>
          <a:chOff x="0" y="0"/>
          <a:chExt cx="0" cy="0"/>
        </a:xfrm>
      </p:grpSpPr>
      <p:sp>
        <p:nvSpPr>
          <p:cNvPr id="265" name="Google Shape;265;p33"/>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p:txBody>
      </p:sp>
      <p:sp>
        <p:nvSpPr>
          <p:cNvPr id="266" name="Google Shape;266;p33"/>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
        <p:nvSpPr>
          <p:cNvPr id="267" name="Google Shape;267;p33"/>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34"/>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Clr>
                <a:schemeClr val="dk1"/>
              </a:buClr>
              <a:buSzPts val="1100"/>
              <a:buFont typeface="Arial"/>
              <a:buNone/>
            </a:pPr>
            <a:r>
              <a:rPr lang="en"/>
              <a:t>Question 5</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276"/>
        <p:cNvGrpSpPr/>
        <p:nvPr/>
      </p:nvGrpSpPr>
      <p:grpSpPr>
        <a:xfrm>
          <a:off x="0" y="0"/>
          <a:ext cx="0" cy="0"/>
          <a:chOff x="0" y="0"/>
          <a:chExt cx="0" cy="0"/>
        </a:xfrm>
      </p:grpSpPr>
      <p:sp>
        <p:nvSpPr>
          <p:cNvPr id="277" name="Google Shape;277;p3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p:txBody>
      </p:sp>
      <p:sp>
        <p:nvSpPr>
          <p:cNvPr id="278" name="Google Shape;278;p3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
        <p:nvSpPr>
          <p:cNvPr id="279" name="Google Shape;279;p3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283"/>
        <p:cNvGrpSpPr/>
        <p:nvPr/>
      </p:nvGrpSpPr>
      <p:grpSpPr>
        <a:xfrm>
          <a:off x="0" y="0"/>
          <a:ext cx="0" cy="0"/>
          <a:chOff x="0" y="0"/>
          <a:chExt cx="0" cy="0"/>
        </a:xfrm>
      </p:grpSpPr>
      <p:sp>
        <p:nvSpPr>
          <p:cNvPr id="284" name="Google Shape;284;p3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p:txBody>
      </p:sp>
      <p:sp>
        <p:nvSpPr>
          <p:cNvPr id="285" name="Google Shape;285;p36"/>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
        <p:nvSpPr>
          <p:cNvPr id="286" name="Google Shape;286;p36"/>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290"/>
        <p:cNvGrpSpPr/>
        <p:nvPr/>
      </p:nvGrpSpPr>
      <p:grpSpPr>
        <a:xfrm>
          <a:off x="0" y="0"/>
          <a:ext cx="0" cy="0"/>
          <a:chOff x="0" y="0"/>
          <a:chExt cx="0" cy="0"/>
        </a:xfrm>
      </p:grpSpPr>
      <p:sp>
        <p:nvSpPr>
          <p:cNvPr id="291" name="Google Shape;291;p37"/>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p:txBody>
      </p:sp>
      <p:sp>
        <p:nvSpPr>
          <p:cNvPr id="292" name="Google Shape;292;p37"/>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
        <p:nvSpPr>
          <p:cNvPr id="293" name="Google Shape;293;p37"/>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38"/>
          <p:cNvSpPr txBox="1">
            <a:spLocks noGrp="1"/>
          </p:cNvSpPr>
          <p:nvPr>
            <p:ph type="title"/>
          </p:nvPr>
        </p:nvSpPr>
        <p:spPr>
          <a:xfrm>
            <a:off x="1066400" y="393750"/>
            <a:ext cx="7269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800" b="1">
                <a:latin typeface="Arial"/>
                <a:ea typeface="Arial"/>
                <a:cs typeface="Arial"/>
                <a:sym typeface="Arial"/>
              </a:rPr>
              <a:t>Key Takeaways</a:t>
            </a:r>
            <a:endParaRPr/>
          </a:p>
        </p:txBody>
      </p:sp>
      <p:sp>
        <p:nvSpPr>
          <p:cNvPr id="299" name="Google Shape;299;p38"/>
          <p:cNvSpPr txBox="1">
            <a:spLocks noGrp="1"/>
          </p:cNvSpPr>
          <p:nvPr>
            <p:ph type="body" idx="1"/>
          </p:nvPr>
        </p:nvSpPr>
        <p:spPr>
          <a:xfrm>
            <a:off x="996300" y="1227450"/>
            <a:ext cx="7151400" cy="33972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sz="1800"/>
              <a:t>Please bullet point out 1-3 of the key trends you saw in your specific question.</a:t>
            </a:r>
            <a:endParaRPr sz="1800"/>
          </a:p>
          <a:p>
            <a:pPr marL="457200" lvl="0" indent="-342900" algn="l" rtl="0">
              <a:spcBef>
                <a:spcPts val="0"/>
              </a:spcBef>
              <a:spcAft>
                <a:spcPts val="0"/>
              </a:spcAft>
              <a:buSzPts val="1800"/>
              <a:buChar char="●"/>
            </a:pPr>
            <a:r>
              <a:rPr lang="en" sz="1800"/>
              <a:t> These will serve as  a good reference point for TEIS in reviewing the key trends identified for each question.</a:t>
            </a:r>
            <a:endParaRPr sz="18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1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Working Together: Getting Us the Info</a:t>
            </a:r>
            <a:endParaRPr/>
          </a:p>
        </p:txBody>
      </p:sp>
      <p:sp>
        <p:nvSpPr>
          <p:cNvPr id="148" name="Google Shape;148;p15"/>
          <p:cNvSpPr txBox="1">
            <a:spLocks noGrp="1"/>
          </p:cNvSpPr>
          <p:nvPr>
            <p:ph type="body" idx="1"/>
          </p:nvPr>
        </p:nvSpPr>
        <p:spPr>
          <a:xfrm>
            <a:off x="883600" y="1307850"/>
            <a:ext cx="7452900" cy="31710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200">
                <a:latin typeface="Arial"/>
                <a:ea typeface="Arial"/>
                <a:cs typeface="Arial"/>
                <a:sym typeface="Arial"/>
              </a:rPr>
              <a:t>Send all project info in the </a:t>
            </a:r>
            <a:r>
              <a:rPr lang="en" sz="1200" b="1">
                <a:solidFill>
                  <a:srgbClr val="B6D7A8"/>
                </a:solidFill>
                <a:latin typeface="Arial"/>
                <a:ea typeface="Arial"/>
                <a:cs typeface="Arial"/>
                <a:sym typeface="Arial"/>
              </a:rPr>
              <a:t>TEIS Project Slack</a:t>
            </a:r>
            <a:r>
              <a:rPr lang="en" sz="1200" b="1">
                <a:latin typeface="Arial"/>
                <a:ea typeface="Arial"/>
                <a:cs typeface="Arial"/>
                <a:sym typeface="Arial"/>
              </a:rPr>
              <a:t> </a:t>
            </a:r>
            <a:r>
              <a:rPr lang="en" sz="1200">
                <a:latin typeface="Arial"/>
                <a:ea typeface="Arial"/>
                <a:cs typeface="Arial"/>
                <a:sym typeface="Arial"/>
              </a:rPr>
              <a:t>thread within the </a:t>
            </a:r>
            <a:r>
              <a:rPr lang="en" sz="1200" b="1">
                <a:solidFill>
                  <a:srgbClr val="B6D7A8"/>
                </a:solidFill>
                <a:latin typeface="Arial"/>
                <a:ea typeface="Arial"/>
                <a:cs typeface="Arial"/>
                <a:sym typeface="Arial"/>
              </a:rPr>
              <a:t>DDA7 Channel</a:t>
            </a:r>
            <a:r>
              <a:rPr lang="en" sz="1200">
                <a:latin typeface="Arial"/>
                <a:ea typeface="Arial"/>
                <a:cs typeface="Arial"/>
                <a:sym typeface="Arial"/>
              </a:rPr>
              <a:t>.</a:t>
            </a:r>
            <a:endParaRPr sz="1200">
              <a:latin typeface="Arial"/>
              <a:ea typeface="Arial"/>
              <a:cs typeface="Arial"/>
              <a:sym typeface="Arial"/>
            </a:endParaRPr>
          </a:p>
          <a:p>
            <a:pPr marL="0" lvl="0" indent="0" algn="l" rtl="0">
              <a:lnSpc>
                <a:spcPct val="100000"/>
              </a:lnSpc>
              <a:spcBef>
                <a:spcPts val="1200"/>
              </a:spcBef>
              <a:spcAft>
                <a:spcPts val="0"/>
              </a:spcAft>
              <a:buNone/>
            </a:pPr>
            <a:r>
              <a:rPr lang="en" sz="1200">
                <a:latin typeface="Arial"/>
                <a:ea typeface="Arial"/>
                <a:cs typeface="Arial"/>
                <a:sym typeface="Arial"/>
              </a:rPr>
              <a:t>When sending info/ charts etc, please make sure to </a:t>
            </a:r>
            <a:r>
              <a:rPr lang="en" sz="1200" b="1">
                <a:solidFill>
                  <a:srgbClr val="B6D7A8"/>
                </a:solidFill>
                <a:latin typeface="Arial"/>
                <a:ea typeface="Arial"/>
                <a:cs typeface="Arial"/>
                <a:sym typeface="Arial"/>
              </a:rPr>
              <a:t>list the question</a:t>
            </a:r>
            <a:r>
              <a:rPr lang="en" sz="1200">
                <a:latin typeface="Arial"/>
                <a:ea typeface="Arial"/>
                <a:cs typeface="Arial"/>
                <a:sym typeface="Arial"/>
              </a:rPr>
              <a:t> you are working on and </a:t>
            </a:r>
            <a:r>
              <a:rPr lang="en" sz="1200" b="1">
                <a:solidFill>
                  <a:srgbClr val="B6D7A8"/>
                </a:solidFill>
                <a:latin typeface="Arial"/>
                <a:ea typeface="Arial"/>
                <a:cs typeface="Arial"/>
                <a:sym typeface="Arial"/>
              </a:rPr>
              <a:t>slide title/ number</a:t>
            </a:r>
            <a:r>
              <a:rPr lang="en" sz="1200">
                <a:latin typeface="Arial"/>
                <a:ea typeface="Arial"/>
                <a:cs typeface="Arial"/>
                <a:sym typeface="Arial"/>
              </a:rPr>
              <a:t> if you have multiple.</a:t>
            </a:r>
            <a:endParaRPr sz="1200">
              <a:latin typeface="Arial"/>
              <a:ea typeface="Arial"/>
              <a:cs typeface="Arial"/>
              <a:sym typeface="Arial"/>
            </a:endParaRPr>
          </a:p>
          <a:p>
            <a:pPr marL="0" lvl="0" indent="0" algn="l" rtl="0">
              <a:lnSpc>
                <a:spcPct val="100000"/>
              </a:lnSpc>
              <a:spcBef>
                <a:spcPts val="1200"/>
              </a:spcBef>
              <a:spcAft>
                <a:spcPts val="0"/>
              </a:spcAft>
              <a:buNone/>
            </a:pPr>
            <a:r>
              <a:rPr lang="en" sz="1200">
                <a:latin typeface="Arial"/>
                <a:ea typeface="Arial"/>
                <a:cs typeface="Arial"/>
                <a:sym typeface="Arial"/>
              </a:rPr>
              <a:t>Please send visuals and text a</a:t>
            </a:r>
            <a:r>
              <a:rPr lang="en" sz="1200" b="1">
                <a:solidFill>
                  <a:srgbClr val="B6D7A8"/>
                </a:solidFill>
                <a:latin typeface="Arial"/>
                <a:ea typeface="Arial"/>
                <a:cs typeface="Arial"/>
                <a:sym typeface="Arial"/>
              </a:rPr>
              <a:t>s soon as it is completed</a:t>
            </a:r>
            <a:r>
              <a:rPr lang="en" sz="1200">
                <a:latin typeface="Arial"/>
                <a:ea typeface="Arial"/>
                <a:cs typeface="Arial"/>
                <a:sym typeface="Arial"/>
              </a:rPr>
              <a:t> in your group. If your question has multiple questions within it that you are answering, please send us each sub-question as you finish it so we can be building out the presentation as you continue to work. </a:t>
            </a:r>
            <a:endParaRPr sz="1200">
              <a:latin typeface="Arial"/>
              <a:ea typeface="Arial"/>
              <a:cs typeface="Arial"/>
              <a:sym typeface="Arial"/>
            </a:endParaRPr>
          </a:p>
          <a:p>
            <a:pPr marL="0" lvl="0" indent="0" algn="l" rtl="0">
              <a:lnSpc>
                <a:spcPct val="100000"/>
              </a:lnSpc>
              <a:spcBef>
                <a:spcPts val="1200"/>
              </a:spcBef>
              <a:spcAft>
                <a:spcPts val="0"/>
              </a:spcAft>
              <a:buNone/>
            </a:pPr>
            <a:r>
              <a:rPr lang="en" sz="1200" b="1">
                <a:solidFill>
                  <a:srgbClr val="B6D7A8"/>
                </a:solidFill>
                <a:latin typeface="Arial"/>
                <a:ea typeface="Arial"/>
                <a:cs typeface="Arial"/>
                <a:sym typeface="Arial"/>
              </a:rPr>
              <a:t>Timeframe:</a:t>
            </a:r>
            <a:r>
              <a:rPr lang="en" sz="1200">
                <a:latin typeface="Arial"/>
                <a:ea typeface="Arial"/>
                <a:cs typeface="Arial"/>
                <a:sym typeface="Arial"/>
              </a:rPr>
              <a:t> our goal is to have all the visuals and text needed for the slides by the </a:t>
            </a:r>
            <a:r>
              <a:rPr lang="en" sz="1200" b="1">
                <a:solidFill>
                  <a:srgbClr val="B6D7A8"/>
                </a:solidFill>
                <a:latin typeface="Arial"/>
                <a:ea typeface="Arial"/>
                <a:cs typeface="Arial"/>
                <a:sym typeface="Arial"/>
              </a:rPr>
              <a:t>END OF DAY</a:t>
            </a:r>
            <a:r>
              <a:rPr lang="en" sz="1200">
                <a:latin typeface="Arial"/>
                <a:ea typeface="Arial"/>
                <a:cs typeface="Arial"/>
                <a:sym typeface="Arial"/>
              </a:rPr>
              <a:t>. We understand that may not be possible for all the questions, but please make sure to send us what you have that is completed so that we can continue to format and work through the layout.</a:t>
            </a:r>
            <a:endParaRPr sz="1200">
              <a:latin typeface="Arial"/>
              <a:ea typeface="Arial"/>
              <a:cs typeface="Arial"/>
              <a:sym typeface="Arial"/>
            </a:endParaRPr>
          </a:p>
          <a:p>
            <a:pPr marL="0" lvl="0" indent="0" algn="l" rtl="0">
              <a:spcBef>
                <a:spcPts val="1200"/>
              </a:spcBef>
              <a:spcAft>
                <a:spcPts val="0"/>
              </a:spcAft>
              <a:buSzPts val="440"/>
              <a:buNone/>
            </a:pPr>
            <a:r>
              <a:rPr lang="en" sz="1200" b="1">
                <a:solidFill>
                  <a:srgbClr val="B6D7A8"/>
                </a:solidFill>
                <a:latin typeface="Arial"/>
                <a:ea typeface="Arial"/>
                <a:cs typeface="Arial"/>
                <a:sym typeface="Arial"/>
              </a:rPr>
              <a:t>EOD: </a:t>
            </a:r>
            <a:r>
              <a:rPr lang="en" sz="1200">
                <a:latin typeface="Arial"/>
                <a:ea typeface="Arial"/>
                <a:cs typeface="Arial"/>
                <a:sym typeface="Arial"/>
              </a:rPr>
              <a:t>If you are still finishing up visuals/ answering the questions by end of day, please communicate to us what you still have left to do so we can coordinate amf gae our work load for the morning. </a:t>
            </a:r>
            <a:endParaRPr sz="1200">
              <a:latin typeface="Arial"/>
              <a:ea typeface="Arial"/>
              <a:cs typeface="Arial"/>
              <a:sym typeface="Arial"/>
            </a:endParaRPr>
          </a:p>
          <a:p>
            <a:pPr marL="0" lvl="0" indent="0" algn="l" rtl="0">
              <a:spcBef>
                <a:spcPts val="1200"/>
              </a:spcBef>
              <a:spcAft>
                <a:spcPts val="0"/>
              </a:spcAft>
              <a:buSzPts val="440"/>
              <a:buNone/>
            </a:pPr>
            <a:endParaRPr sz="1200">
              <a:latin typeface="Arial"/>
              <a:ea typeface="Arial"/>
              <a:cs typeface="Arial"/>
              <a:sym typeface="Arial"/>
            </a:endParaRPr>
          </a:p>
          <a:p>
            <a:pPr marL="0" lvl="0" indent="0" algn="l" rtl="0">
              <a:spcBef>
                <a:spcPts val="1200"/>
              </a:spcBef>
              <a:spcAft>
                <a:spcPts val="1200"/>
              </a:spcAft>
              <a:buSzPts val="440"/>
              <a:buNone/>
            </a:pPr>
            <a:endParaRPr sz="52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1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Working Together: Colors &amp; Content</a:t>
            </a:r>
            <a:endParaRPr/>
          </a:p>
        </p:txBody>
      </p:sp>
      <p:sp>
        <p:nvSpPr>
          <p:cNvPr id="154" name="Google Shape;154;p16"/>
          <p:cNvSpPr txBox="1">
            <a:spLocks noGrp="1"/>
          </p:cNvSpPr>
          <p:nvPr>
            <p:ph type="body" idx="1"/>
          </p:nvPr>
        </p:nvSpPr>
        <p:spPr>
          <a:xfrm>
            <a:off x="1297500" y="1307850"/>
            <a:ext cx="7038900" cy="3171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Colors:  Blue/ Green</a:t>
            </a:r>
            <a:br>
              <a:rPr lang="en"/>
            </a:br>
            <a:r>
              <a:rPr lang="en"/>
              <a:t>Font: Default in Python: Open Sans (varieties)</a:t>
            </a:r>
            <a:endParaRPr/>
          </a:p>
          <a:p>
            <a:pPr marL="0" lvl="0" indent="0" algn="l" rtl="0">
              <a:spcBef>
                <a:spcPts val="1200"/>
              </a:spcBef>
              <a:spcAft>
                <a:spcPts val="0"/>
              </a:spcAft>
              <a:buNone/>
            </a:pPr>
            <a:r>
              <a:rPr lang="en" sz="1150">
                <a:solidFill>
                  <a:srgbClr val="D1D2D3"/>
                </a:solidFill>
                <a:highlight>
                  <a:srgbClr val="1A1D21"/>
                </a:highlight>
                <a:latin typeface="Arial"/>
                <a:ea typeface="Arial"/>
                <a:cs typeface="Arial"/>
                <a:sym typeface="Arial"/>
              </a:rPr>
              <a:t>Visuals: Please provide some sort of table or chart for each question (questions can be grouped into a single visual). </a:t>
            </a:r>
            <a:endParaRPr sz="1150">
              <a:solidFill>
                <a:srgbClr val="D1D2D3"/>
              </a:solidFill>
              <a:highlight>
                <a:srgbClr val="1A1D21"/>
              </a:highlight>
              <a:latin typeface="Arial"/>
              <a:ea typeface="Arial"/>
              <a:cs typeface="Arial"/>
              <a:sym typeface="Arial"/>
            </a:endParaRPr>
          </a:p>
          <a:p>
            <a:pPr marL="0" lvl="0" indent="0" algn="l" rtl="0">
              <a:spcBef>
                <a:spcPts val="1200"/>
              </a:spcBef>
              <a:spcAft>
                <a:spcPts val="0"/>
              </a:spcAft>
              <a:buNone/>
            </a:pPr>
            <a:r>
              <a:rPr lang="en" sz="1150">
                <a:solidFill>
                  <a:srgbClr val="D1D2D3"/>
                </a:solidFill>
                <a:highlight>
                  <a:srgbClr val="1A1D21"/>
                </a:highlight>
                <a:latin typeface="Arial"/>
                <a:ea typeface="Arial"/>
                <a:cs typeface="Arial"/>
                <a:sym typeface="Arial"/>
              </a:rPr>
              <a:t>Save visuals as a PNG. </a:t>
            </a:r>
            <a:br>
              <a:rPr lang="en" sz="1150">
                <a:solidFill>
                  <a:srgbClr val="D1D2D3"/>
                </a:solidFill>
                <a:highlight>
                  <a:srgbClr val="1A1D21"/>
                </a:highlight>
                <a:latin typeface="Arial"/>
                <a:ea typeface="Arial"/>
                <a:cs typeface="Arial"/>
                <a:sym typeface="Arial"/>
              </a:rPr>
            </a:br>
            <a:br>
              <a:rPr lang="en" sz="1150">
                <a:solidFill>
                  <a:srgbClr val="D1D2D3"/>
                </a:solidFill>
                <a:highlight>
                  <a:srgbClr val="1A1D21"/>
                </a:highlight>
                <a:latin typeface="Arial"/>
                <a:ea typeface="Arial"/>
                <a:cs typeface="Arial"/>
                <a:sym typeface="Arial"/>
              </a:rPr>
            </a:br>
            <a:r>
              <a:rPr lang="en" sz="1150">
                <a:solidFill>
                  <a:srgbClr val="D1D2D3"/>
                </a:solidFill>
                <a:highlight>
                  <a:srgbClr val="1A1D21"/>
                </a:highlight>
                <a:latin typeface="Arial"/>
                <a:ea typeface="Arial"/>
                <a:cs typeface="Arial"/>
                <a:sym typeface="Arial"/>
              </a:rPr>
              <a:t>Trends/ Takeaways: Provide statements of trends in bullet point format. Each team can provide multiple statements of trends as reflected in their data. There is no limit, but so to not be overwhelming to the client, try to limit  to 2-3 per group. </a:t>
            </a:r>
            <a:endParaRPr sz="1150">
              <a:solidFill>
                <a:srgbClr val="D1D2D3"/>
              </a:solidFill>
              <a:highlight>
                <a:srgbClr val="1A1D21"/>
              </a:highlight>
              <a:latin typeface="Arial"/>
              <a:ea typeface="Arial"/>
              <a:cs typeface="Arial"/>
              <a:sym typeface="Arial"/>
            </a:endParaRPr>
          </a:p>
          <a:p>
            <a:pPr marL="0" lvl="0" indent="0" algn="l" rtl="0">
              <a:spcBef>
                <a:spcPts val="1200"/>
              </a:spcBef>
              <a:spcAft>
                <a:spcPts val="1200"/>
              </a:spcAft>
              <a:buNone/>
            </a:pPr>
            <a:endParaRPr sz="1150">
              <a:solidFill>
                <a:srgbClr val="D1D2D3"/>
              </a:solidFill>
              <a:highlight>
                <a:srgbClr val="1A1D21"/>
              </a:highlight>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17"/>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Working Together: Next Steps</a:t>
            </a:r>
            <a:endParaRPr/>
          </a:p>
        </p:txBody>
      </p:sp>
      <p:sp>
        <p:nvSpPr>
          <p:cNvPr id="160" name="Google Shape;160;p17"/>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100">
                <a:latin typeface="Arial"/>
                <a:ea typeface="Arial"/>
                <a:cs typeface="Arial"/>
                <a:sym typeface="Arial"/>
              </a:rPr>
              <a:t>1.) Fill out the group form posted in the </a:t>
            </a:r>
            <a:r>
              <a:rPr lang="en" sz="1100" b="1">
                <a:solidFill>
                  <a:srgbClr val="9FC5E8"/>
                </a:solidFill>
                <a:latin typeface="Arial"/>
                <a:ea typeface="Arial"/>
                <a:cs typeface="Arial"/>
                <a:sym typeface="Arial"/>
              </a:rPr>
              <a:t>TEIS Slack Thread in the DDA7 Channel</a:t>
            </a:r>
            <a:r>
              <a:rPr lang="en" sz="1100">
                <a:latin typeface="Arial"/>
                <a:ea typeface="Arial"/>
                <a:cs typeface="Arial"/>
                <a:sym typeface="Arial"/>
              </a:rPr>
              <a:t>  ASAP.</a:t>
            </a:r>
            <a:endParaRPr sz="1100">
              <a:latin typeface="Arial"/>
              <a:ea typeface="Arial"/>
              <a:cs typeface="Arial"/>
              <a:sym typeface="Arial"/>
            </a:endParaRPr>
          </a:p>
          <a:p>
            <a:pPr marL="762000" lvl="0" indent="0" algn="l" rtl="0">
              <a:spcBef>
                <a:spcPts val="1200"/>
              </a:spcBef>
              <a:spcAft>
                <a:spcPts val="0"/>
              </a:spcAft>
              <a:buNone/>
            </a:pPr>
            <a:r>
              <a:rPr lang="en" sz="1100">
                <a:latin typeface="Arial"/>
                <a:ea typeface="Arial"/>
                <a:cs typeface="Arial"/>
                <a:sym typeface="Arial"/>
              </a:rPr>
              <a:t>QUESTION: (This value should be 1-5 as it corresponds to the ReadMe)</a:t>
            </a:r>
            <a:endParaRPr sz="1100">
              <a:latin typeface="Arial"/>
              <a:ea typeface="Arial"/>
              <a:cs typeface="Arial"/>
              <a:sym typeface="Arial"/>
            </a:endParaRPr>
          </a:p>
          <a:p>
            <a:pPr marL="762000" lvl="0" indent="0" algn="l" rtl="0">
              <a:spcBef>
                <a:spcPts val="0"/>
              </a:spcBef>
              <a:spcAft>
                <a:spcPts val="0"/>
              </a:spcAft>
              <a:buNone/>
            </a:pPr>
            <a:r>
              <a:rPr lang="en" sz="1100">
                <a:latin typeface="Arial"/>
                <a:ea typeface="Arial"/>
                <a:cs typeface="Arial"/>
                <a:sym typeface="Arial"/>
              </a:rPr>
              <a:t>SPEAKER:</a:t>
            </a:r>
            <a:endParaRPr sz="1100">
              <a:latin typeface="Arial"/>
              <a:ea typeface="Arial"/>
              <a:cs typeface="Arial"/>
              <a:sym typeface="Arial"/>
            </a:endParaRPr>
          </a:p>
          <a:p>
            <a:pPr marL="762000" lvl="0" indent="0" algn="l" rtl="0">
              <a:spcBef>
                <a:spcPts val="0"/>
              </a:spcBef>
              <a:spcAft>
                <a:spcPts val="0"/>
              </a:spcAft>
              <a:buNone/>
            </a:pPr>
            <a:r>
              <a:rPr lang="en" sz="1100">
                <a:latin typeface="Arial"/>
                <a:ea typeface="Arial"/>
                <a:cs typeface="Arial"/>
                <a:sym typeface="Arial"/>
              </a:rPr>
              <a:t>NUMBER OF SLIDES:</a:t>
            </a:r>
            <a:endParaRPr sz="1100">
              <a:latin typeface="Arial"/>
              <a:ea typeface="Arial"/>
              <a:cs typeface="Arial"/>
              <a:sym typeface="Arial"/>
            </a:endParaRPr>
          </a:p>
          <a:p>
            <a:pPr marL="762000" lvl="0" indent="0" algn="l" rtl="0">
              <a:spcBef>
                <a:spcPts val="0"/>
              </a:spcBef>
              <a:spcAft>
                <a:spcPts val="0"/>
              </a:spcAft>
              <a:buNone/>
            </a:pPr>
            <a:r>
              <a:rPr lang="en" sz="1100">
                <a:latin typeface="Arial"/>
                <a:ea typeface="Arial"/>
                <a:cs typeface="Arial"/>
                <a:sym typeface="Arial"/>
              </a:rPr>
              <a:t>TITLES/ORDER OF SLIDES:</a:t>
            </a:r>
            <a:endParaRPr sz="1100">
              <a:latin typeface="Arial"/>
              <a:ea typeface="Arial"/>
              <a:cs typeface="Arial"/>
              <a:sym typeface="Arial"/>
            </a:endParaRPr>
          </a:p>
          <a:p>
            <a:pPr marL="0" lvl="0" indent="0" algn="l" rtl="0">
              <a:spcBef>
                <a:spcPts val="0"/>
              </a:spcBef>
              <a:spcAft>
                <a:spcPts val="0"/>
              </a:spcAft>
              <a:buNone/>
            </a:pPr>
            <a:endParaRPr sz="1100">
              <a:latin typeface="Arial"/>
              <a:ea typeface="Arial"/>
              <a:cs typeface="Arial"/>
              <a:sym typeface="Arial"/>
            </a:endParaRPr>
          </a:p>
          <a:p>
            <a:pPr marL="0" lvl="0" indent="0" algn="l" rtl="0">
              <a:spcBef>
                <a:spcPts val="0"/>
              </a:spcBef>
              <a:spcAft>
                <a:spcPts val="0"/>
              </a:spcAft>
              <a:buNone/>
            </a:pPr>
            <a:r>
              <a:rPr lang="en" sz="1100">
                <a:latin typeface="Arial"/>
                <a:ea typeface="Arial"/>
                <a:cs typeface="Arial"/>
                <a:sym typeface="Arial"/>
              </a:rPr>
              <a:t>2.) Send us any visuals or info for your slides </a:t>
            </a:r>
            <a:r>
              <a:rPr lang="en" sz="1100" b="1">
                <a:solidFill>
                  <a:srgbClr val="A4C2F4"/>
                </a:solidFill>
                <a:latin typeface="Arial"/>
                <a:ea typeface="Arial"/>
                <a:cs typeface="Arial"/>
                <a:sym typeface="Arial"/>
              </a:rPr>
              <a:t>as it become available</a:t>
            </a:r>
            <a:r>
              <a:rPr lang="en" sz="1100">
                <a:latin typeface="Arial"/>
                <a:ea typeface="Arial"/>
                <a:cs typeface="Arial"/>
                <a:sym typeface="Arial"/>
              </a:rPr>
              <a:t>.</a:t>
            </a:r>
            <a:endParaRPr sz="1100">
              <a:latin typeface="Arial"/>
              <a:ea typeface="Arial"/>
              <a:cs typeface="Arial"/>
              <a:sym typeface="Arial"/>
            </a:endParaRPr>
          </a:p>
          <a:p>
            <a:pPr marL="0" lvl="0" indent="0" algn="l" rtl="0">
              <a:spcBef>
                <a:spcPts val="0"/>
              </a:spcBef>
              <a:spcAft>
                <a:spcPts val="0"/>
              </a:spcAft>
              <a:buNone/>
            </a:pPr>
            <a:endParaRPr sz="1100">
              <a:latin typeface="Arial"/>
              <a:ea typeface="Arial"/>
              <a:cs typeface="Arial"/>
              <a:sym typeface="Arial"/>
            </a:endParaRPr>
          </a:p>
          <a:p>
            <a:pPr marL="0" lvl="0" indent="0" algn="l" rtl="0">
              <a:spcBef>
                <a:spcPts val="1200"/>
              </a:spcBef>
              <a:spcAft>
                <a:spcPts val="0"/>
              </a:spcAft>
              <a:buNone/>
            </a:pPr>
            <a:r>
              <a:rPr lang="en" sz="1100">
                <a:latin typeface="Arial"/>
                <a:ea typeface="Arial"/>
                <a:cs typeface="Arial"/>
                <a:sym typeface="Arial"/>
              </a:rPr>
              <a:t>3.) Create bullet points of the </a:t>
            </a:r>
            <a:r>
              <a:rPr lang="en" sz="1100" b="1">
                <a:solidFill>
                  <a:srgbClr val="9FC5E8"/>
                </a:solidFill>
                <a:latin typeface="Arial"/>
                <a:ea typeface="Arial"/>
                <a:cs typeface="Arial"/>
                <a:sym typeface="Arial"/>
              </a:rPr>
              <a:t>main takeaways</a:t>
            </a:r>
            <a:r>
              <a:rPr lang="en" sz="1100">
                <a:latin typeface="Arial"/>
                <a:ea typeface="Arial"/>
                <a:cs typeface="Arial"/>
                <a:sym typeface="Arial"/>
              </a:rPr>
              <a:t> from your findings. These should be in a simplified, statement format that identifies specific trends. </a:t>
            </a:r>
            <a:endParaRPr sz="1100">
              <a:latin typeface="Arial"/>
              <a:ea typeface="Arial"/>
              <a:cs typeface="Arial"/>
              <a:sym typeface="Arial"/>
            </a:endParaRPr>
          </a:p>
          <a:p>
            <a:pPr marL="0" lvl="0" indent="0" algn="l" rtl="0">
              <a:spcBef>
                <a:spcPts val="1200"/>
              </a:spcBef>
              <a:spcAft>
                <a:spcPts val="120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18"/>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Question 1</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169"/>
        <p:cNvGrpSpPr/>
        <p:nvPr/>
      </p:nvGrpSpPr>
      <p:grpSpPr>
        <a:xfrm>
          <a:off x="0" y="0"/>
          <a:ext cx="0" cy="0"/>
          <a:chOff x="0" y="0"/>
          <a:chExt cx="0" cy="0"/>
        </a:xfrm>
      </p:grpSpPr>
      <p:sp>
        <p:nvSpPr>
          <p:cNvPr id="170" name="Google Shape;170;p19"/>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a:solidFill>
                  <a:schemeClr val="dk1"/>
                </a:solidFill>
              </a:rPr>
              <a:t>Re-Referral Rate By Year</a:t>
            </a:r>
            <a:endParaRPr b="1">
              <a:solidFill>
                <a:schemeClr val="dk1"/>
              </a:solidFill>
            </a:endParaRPr>
          </a:p>
        </p:txBody>
      </p:sp>
      <p:sp>
        <p:nvSpPr>
          <p:cNvPr id="3" name="Text Placeholder 2">
            <a:extLst>
              <a:ext uri="{FF2B5EF4-FFF2-40B4-BE49-F238E27FC236}">
                <a16:creationId xmlns:a16="http://schemas.microsoft.com/office/drawing/2014/main" id="{AC6EF7B2-C118-CF54-B669-687C10775188}"/>
              </a:ext>
            </a:extLst>
          </p:cNvPr>
          <p:cNvSpPr>
            <a:spLocks noGrp="1"/>
          </p:cNvSpPr>
          <p:nvPr>
            <p:ph type="body" idx="1"/>
          </p:nvPr>
        </p:nvSpPr>
        <p:spPr/>
        <p:txBody>
          <a:bodyPr/>
          <a:lstStyle/>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177"/>
        <p:cNvGrpSpPr/>
        <p:nvPr/>
      </p:nvGrpSpPr>
      <p:grpSpPr>
        <a:xfrm>
          <a:off x="0" y="0"/>
          <a:ext cx="0" cy="0"/>
          <a:chOff x="0" y="0"/>
          <a:chExt cx="0" cy="0"/>
        </a:xfrm>
      </p:grpSpPr>
      <p:sp>
        <p:nvSpPr>
          <p:cNvPr id="178" name="Google Shape;178;p20"/>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a:solidFill>
                  <a:schemeClr val="dk1"/>
                </a:solidFill>
              </a:rPr>
              <a:t>Re-Referral Rate By POE</a:t>
            </a:r>
            <a:endParaRPr/>
          </a:p>
        </p:txBody>
      </p:sp>
      <p:sp>
        <p:nvSpPr>
          <p:cNvPr id="179" name="Google Shape;179;p20"/>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
        <p:nvSpPr>
          <p:cNvPr id="180" name="Google Shape;180;p20"/>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81" name="Google Shape;181;p20"/>
          <p:cNvPicPr preferRelativeResize="0"/>
          <p:nvPr/>
        </p:nvPicPr>
        <p:blipFill>
          <a:blip r:embed="rId3">
            <a:alphaModFix/>
          </a:blip>
          <a:stretch>
            <a:fillRect/>
          </a:stretch>
        </p:blipFill>
        <p:spPr>
          <a:xfrm>
            <a:off x="3143250" y="1771650"/>
            <a:ext cx="2857500" cy="16002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185"/>
        <p:cNvGrpSpPr/>
        <p:nvPr/>
      </p:nvGrpSpPr>
      <p:grpSpPr>
        <a:xfrm>
          <a:off x="0" y="0"/>
          <a:ext cx="0" cy="0"/>
          <a:chOff x="0" y="0"/>
          <a:chExt cx="0" cy="0"/>
        </a:xfrm>
      </p:grpSpPr>
      <p:sp>
        <p:nvSpPr>
          <p:cNvPr id="186" name="Google Shape;186;p21"/>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a:solidFill>
                  <a:schemeClr val="dk1"/>
                </a:solidFill>
              </a:rPr>
              <a:t>Re-Referral Rate By POE</a:t>
            </a:r>
            <a:endParaRPr/>
          </a:p>
        </p:txBody>
      </p:sp>
      <p:sp>
        <p:nvSpPr>
          <p:cNvPr id="187" name="Google Shape;187;p21"/>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
        <p:nvSpPr>
          <p:cNvPr id="188" name="Google Shape;188;p21"/>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89" name="Google Shape;189;p21"/>
          <p:cNvPicPr preferRelativeResize="0"/>
          <p:nvPr/>
        </p:nvPicPr>
        <p:blipFill>
          <a:blip r:embed="rId3">
            <a:alphaModFix/>
          </a:blip>
          <a:stretch>
            <a:fillRect/>
          </a:stretch>
        </p:blipFill>
        <p:spPr>
          <a:xfrm>
            <a:off x="3143250" y="1771650"/>
            <a:ext cx="2857500" cy="1600200"/>
          </a:xfrm>
          <a:prstGeom prst="rect">
            <a:avLst/>
          </a:prstGeom>
          <a:noFill/>
          <a:ln>
            <a:noFill/>
          </a:ln>
        </p:spPr>
      </p:pic>
    </p:spTree>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TotalTime>
  <Words>878</Words>
  <Application>Microsoft Office PowerPoint</Application>
  <PresentationFormat>On-screen Show (16:9)</PresentationFormat>
  <Paragraphs>71</Paragraphs>
  <Slides>28</Slides>
  <Notes>27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28</vt:i4>
      </vt:variant>
    </vt:vector>
  </HeadingPairs>
  <TitlesOfParts>
    <vt:vector size="35" baseType="lpstr">
      <vt:lpstr>Lato</vt:lpstr>
      <vt:lpstr>Symbol</vt:lpstr>
      <vt:lpstr>Ubuntu</vt:lpstr>
      <vt:lpstr>Montserrat</vt:lpstr>
      <vt:lpstr>Arial</vt:lpstr>
      <vt:lpstr>Calibri</vt:lpstr>
      <vt:lpstr>Focus</vt:lpstr>
      <vt:lpstr>TEIS Referral  Data Analysis</vt:lpstr>
      <vt:lpstr>Working Together: Getting Started</vt:lpstr>
      <vt:lpstr>Working Together: Getting Us the Info</vt:lpstr>
      <vt:lpstr>Working Together: Colors &amp; Content</vt:lpstr>
      <vt:lpstr>Working Together: Next Steps</vt:lpstr>
      <vt:lpstr>Question 1</vt:lpstr>
      <vt:lpstr>Re-Referral Rate By Year</vt:lpstr>
      <vt:lpstr>Re-Referral Rate By POE</vt:lpstr>
      <vt:lpstr>Re-Referral Rate By POE</vt:lpstr>
      <vt:lpstr>Question 2</vt:lpstr>
      <vt:lpstr>Successful Referral Percentages</vt:lpstr>
      <vt:lpstr>Total Referrals with Success Percentage</vt:lpstr>
      <vt:lpstr>Total Referrals vs Total Successful Referrals</vt:lpstr>
      <vt:lpstr>What did we learn?</vt:lpstr>
      <vt:lpstr>Question 3</vt:lpstr>
      <vt:lpstr>PowerPoint Presentation</vt:lpstr>
      <vt:lpstr>PowerPoint Presentation</vt:lpstr>
      <vt:lpstr>PowerPoint Presentation</vt:lpstr>
      <vt:lpstr>PowerPoint Presentation</vt:lpstr>
      <vt:lpstr>Question 4</vt:lpstr>
      <vt:lpstr>PowerPoint Presentation</vt:lpstr>
      <vt:lpstr>PowerPoint Presentation</vt:lpstr>
      <vt:lpstr>PowerPoint Presentation</vt:lpstr>
      <vt:lpstr>Question 5</vt:lpstr>
      <vt:lpstr>PowerPoint Presentation</vt:lpstr>
      <vt:lpstr>PowerPoint Presentation</vt:lpstr>
      <vt:lpstr>PowerPoint Presentation</vt:lpstr>
      <vt:lpstr>Key Takeaways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TEIS Referral  Data Analysis</dc:title>
  <dc:creator>Tony Pitorri</dc:creator>
  <cp:lastModifiedBy>Tony Pitorri</cp:lastModifiedBy>
  <cp:revision>3</cp:revision>
  <dcterms:modified xsi:type="dcterms:W3CDTF">2022-07-14T14:42:36Z</dcterms:modified>
</cp:coreProperties>
</file>