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4" r:id="rId4"/>
    <p:sldId id="263" r:id="rId5"/>
    <p:sldId id="265" r:id="rId6"/>
    <p:sldId id="266" r:id="rId7"/>
    <p:sldId id="262" r:id="rId8"/>
    <p:sldId id="261" r:id="rId9"/>
    <p:sldId id="260" r:id="rId10"/>
    <p:sldId id="268" r:id="rId11"/>
    <p:sldId id="267" r:id="rId12"/>
    <p:sldId id="270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5" d="100"/>
          <a:sy n="95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6572-7DDA-45FD-B178-0DDB6B973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CB4D5-A070-4099-AF66-20390B849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32761-9D18-4862-8C51-14A8EDAB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CE54-C0A1-4E69-8660-737FCEA0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6CC4-4579-41F5-8ED5-1A8AF941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EE56-35FC-40AC-A0AF-FB6724F9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4924D-70D3-4241-ADB4-33939615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96F9-6DAA-4A71-BD0D-5E201DFC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2940-5F2E-4EA1-84E2-2BC7779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B8916-E13B-4C14-AC64-93B446D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8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820F4-1AE2-4CB4-BDD7-E9E1790E4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8E602-845A-48D4-9CE7-43128E69F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56948-736D-402E-AB13-DB4F88F2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6737-BAC7-4139-AC24-75BF793A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D0F9-452A-4EBF-BF32-BE9D2C36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7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68F9-788D-461C-AEF1-1BF8DD4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744A-C8C4-407D-B98D-0A10B39BA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5DCF-15B3-4C6F-B49B-3A7C1C564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09775-ACBC-4489-B8AE-C4A43041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233A2-B6C3-4F44-A43A-3972BBFE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679-A198-457E-AF62-7F0B6315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284E-9ADF-4AAC-BA4A-AA64F5968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CC428-2C19-435C-B8CE-48080752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6B8D-CACB-467B-8FED-85ABC78D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58CE3-FE22-4BF8-B076-103578F3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3776-557A-4CF1-A513-4333DB22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572F1-F696-4EBD-8EE7-04DEFCB4F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B4C46-05A9-479D-82D9-D69FE23B9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B4BA-22F7-40BA-8829-B6CD6425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E686B-BD35-4ABF-A2E1-F3CDF8C2D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0AE18-83B8-4ACD-9C5F-63B1E2CE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20BC-E278-42D8-8A3E-B9EDE1CA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8CDA2-56CC-43D9-AB6E-069FEEA68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AE4C2-5DF1-43E0-B738-D10001D2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86ADD-D2EB-48DE-943D-8293EFC08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98A56-B7CD-432F-8790-7688B5CCD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D969A-37EE-473D-8713-446DA9AB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1F081-8B10-491F-AD00-592BA288A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D8783-308E-4B79-A442-2FF0F953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3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C961-15ED-46D0-BC36-A12C044B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4BCE62-9D19-418B-88B8-CC32516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3114C-E624-4D54-9657-307BF019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BA6DD-4E2A-4529-9D54-3367E4C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4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B42C0-9D61-40AF-8618-4BDF052A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D1474-AB8B-4FF4-880E-E21D59511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F9A0E-44F8-41A7-BF31-788BBE89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4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D3E2-5549-4177-8E98-AAF045D7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BC38-B85E-46C0-BC31-7AE4877C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242E4-9108-48B8-994B-434176A2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4805F-18E5-4AE5-8519-9954E82D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0D00E-B199-437E-9A25-3E3A9730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4419-C65C-4FA7-8741-55A8A4FE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572D-33EC-4A01-B323-D54E7D1D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EAA80-33A8-4DD5-81DF-85F5DABC0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3DCEB-67D7-417C-B48B-004E8FBC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1677B-6B18-4532-8D5F-0677E958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4A73C-7D6E-4852-8A26-A6E7030A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4F06B-9687-48A6-A310-2183E538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D1E6A7-0AE9-489E-B5F5-92A797EA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DA8F9-3CD3-482B-9B67-75AFF01D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45AC-5E59-4D58-A9FD-5D92349EA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9FA30-0551-43EA-BC6F-FC4A5D070AC3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017EE-40B0-44D8-9227-AE2CC8485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08D6-E7C0-40BF-81B5-E7492C929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100C4-8F9F-4D2E-98A6-1A5B1F702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zubiafrica-my.sharepoint.com/:x:/g/personal/priscilla_baah_azubiafrica_org/EcY3V7bcPbpBsfjOqs4MLrIBvqnDP5qnOjF2O0hRXdeDOg?e=ZocXw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421" y="41563"/>
            <a:ext cx="8797636" cy="1822863"/>
          </a:xfrm>
        </p:spPr>
        <p:txBody>
          <a:bodyPr/>
          <a:lstStyle/>
          <a:p>
            <a:r>
              <a:rPr lang="en-GB" sz="4400" b="1" kern="1800" dirty="0">
                <a:solidFill>
                  <a:srgbClr val="1E4E7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EXPLORATORY DATA ANALYSIS 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F262D-694B-4753-BFF5-F184CF8B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22713"/>
            <a:ext cx="9789226" cy="288273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</a:t>
            </a: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 Police Shootings</a:t>
            </a:r>
          </a:p>
          <a:p>
            <a:endParaRPr lang="en-US" sz="3200" dirty="0">
              <a:solidFill>
                <a:srgbClr val="1E4E79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3200" dirty="0">
                <a:solidFill>
                  <a:srgbClr val="1E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	   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</a:t>
            </a:r>
            <a:r>
              <a:rPr lang="en-US" sz="3200" dirty="0">
                <a:solidFill>
                  <a:srgbClr val="1E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shootings.csv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1E4E7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113B4-DF41-4DD7-84DA-7B95DB3AC05B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CC176D-1E10-473A-9E8A-09A82AC2ED97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B80F04-D70A-4289-A6A5-1E5798080F4E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6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black people are 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unarmed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killed by the police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C0C1C1-DDDC-4C90-8FF5-78098FAB8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904228"/>
              </p:ext>
            </p:extLst>
          </p:nvPr>
        </p:nvGraphicFramePr>
        <p:xfrm>
          <a:off x="2793441" y="2831910"/>
          <a:ext cx="5472444" cy="143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4">
                  <a:extLst>
                    <a:ext uri="{9D8B030D-6E8A-4147-A177-3AD203B41FA5}">
                      <a16:colId xmlns:a16="http://schemas.microsoft.com/office/drawing/2014/main" val="203961468"/>
                    </a:ext>
                  </a:extLst>
                </a:gridCol>
                <a:gridCol w="2628760">
                  <a:extLst>
                    <a:ext uri="{9D8B030D-6E8A-4147-A177-3AD203B41FA5}">
                      <a16:colId xmlns:a16="http://schemas.microsoft.com/office/drawing/2014/main" val="122106199"/>
                    </a:ext>
                  </a:extLst>
                </a:gridCol>
              </a:tblGrid>
              <a:tr h="7193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Blacks Unarmed</a:t>
                      </a:r>
                    </a:p>
                    <a:p>
                      <a:pPr algn="ctr" fontAlgn="ct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Blacks armed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511687"/>
                  </a:ext>
                </a:extLst>
              </a:tr>
              <a:tr h="71932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1,175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23695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8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black people are 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unarmed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killed by the police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66BF91E-C33F-404D-991B-A6B85FA7FE9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59726"/>
              </p:ext>
            </p:extLst>
          </p:nvPr>
        </p:nvGraphicFramePr>
        <p:xfrm>
          <a:off x="336620" y="2505075"/>
          <a:ext cx="5157786" cy="1325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3878252541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3606645307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Blacks Unarmed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Blacks armed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645960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1,175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1087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BF67900-9953-459A-B62F-201C437E0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Case Of Armed Blacks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Video Cameras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AD853818-B3C8-487D-B001-4F055F66C69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9144084"/>
              </p:ext>
            </p:extLst>
          </p:nvPr>
        </p:nvGraphicFramePr>
        <p:xfrm>
          <a:off x="6675368" y="2615607"/>
          <a:ext cx="4387868" cy="140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934">
                  <a:extLst>
                    <a:ext uri="{9D8B030D-6E8A-4147-A177-3AD203B41FA5}">
                      <a16:colId xmlns:a16="http://schemas.microsoft.com/office/drawing/2014/main" val="2110119150"/>
                    </a:ext>
                  </a:extLst>
                </a:gridCol>
                <a:gridCol w="2193934">
                  <a:extLst>
                    <a:ext uri="{9D8B030D-6E8A-4147-A177-3AD203B41FA5}">
                      <a16:colId xmlns:a16="http://schemas.microsoft.com/office/drawing/2014/main" val="1071235498"/>
                    </a:ext>
                  </a:extLst>
                </a:gridCol>
              </a:tblGrid>
              <a:tr h="888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Blacks armed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Without Video Cameras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41155"/>
                  </a:ext>
                </a:extLst>
              </a:tr>
              <a:tr h="514938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1,175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1274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C41CBB-F97D-4726-B963-FD9F4336C324}"/>
              </a:ext>
            </a:extLst>
          </p:cNvPr>
          <p:cNvCxnSpPr>
            <a:cxnSpLocks/>
          </p:cNvCxnSpPr>
          <p:nvPr/>
        </p:nvCxnSpPr>
        <p:spPr>
          <a:xfrm>
            <a:off x="5997574" y="1155560"/>
            <a:ext cx="0" cy="33661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0DD98A08-0DF2-4E3C-BE0E-C79B1F41B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049728"/>
              </p:ext>
            </p:extLst>
          </p:nvPr>
        </p:nvGraphicFramePr>
        <p:xfrm>
          <a:off x="3044110" y="4941353"/>
          <a:ext cx="538377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85">
                  <a:extLst>
                    <a:ext uri="{9D8B030D-6E8A-4147-A177-3AD203B41FA5}">
                      <a16:colId xmlns:a16="http://schemas.microsoft.com/office/drawing/2014/main" val="295983950"/>
                    </a:ext>
                  </a:extLst>
                </a:gridCol>
                <a:gridCol w="2691885">
                  <a:extLst>
                    <a:ext uri="{9D8B030D-6E8A-4147-A177-3AD203B41FA5}">
                      <a16:colId xmlns:a16="http://schemas.microsoft.com/office/drawing/2014/main" val="3531960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Deduction (proof)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(no proof)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48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85%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7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9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65125"/>
            <a:ext cx="10518776" cy="1111983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25% of suspects end up 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fleeing</a:t>
            </a:r>
            <a:b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police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CB480-990E-4268-9254-B512B7B25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Number of</a:t>
            </a:r>
            <a:r>
              <a:rPr lang="en-G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suspects</a:t>
            </a:r>
            <a:endParaRPr lang="en-US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3D28825-A92E-4191-93A5-CAB6BA0B73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6267099"/>
              </p:ext>
            </p:extLst>
          </p:nvPr>
        </p:nvGraphicFramePr>
        <p:xfrm>
          <a:off x="1241721" y="2793442"/>
          <a:ext cx="3531244" cy="12101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5622">
                  <a:extLst>
                    <a:ext uri="{9D8B030D-6E8A-4147-A177-3AD203B41FA5}">
                      <a16:colId xmlns:a16="http://schemas.microsoft.com/office/drawing/2014/main" val="1517403048"/>
                    </a:ext>
                  </a:extLst>
                </a:gridCol>
                <a:gridCol w="1765622">
                  <a:extLst>
                    <a:ext uri="{9D8B030D-6E8A-4147-A177-3AD203B41FA5}">
                      <a16:colId xmlns:a16="http://schemas.microsoft.com/office/drawing/2014/main" val="1903443230"/>
                    </a:ext>
                  </a:extLst>
                </a:gridCol>
              </a:tblGrid>
              <a:tr h="57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Fled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No Fled Case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17783"/>
                  </a:ext>
                </a:extLst>
              </a:tr>
              <a:tr h="570034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1,822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3,073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6281"/>
                  </a:ext>
                </a:extLst>
              </a:tr>
            </a:tbl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17DAED-3DC6-4693-B67C-746E3DA8F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Percentage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F62698B2-E282-4D81-A2A2-650C97C62DE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60409579"/>
              </p:ext>
            </p:extLst>
          </p:nvPr>
        </p:nvGraphicFramePr>
        <p:xfrm>
          <a:off x="6172200" y="2876864"/>
          <a:ext cx="5183188" cy="1092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2477987890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2930076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Fled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No Fled Case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645940"/>
                  </a:ext>
                </a:extLst>
              </a:tr>
              <a:tr h="7213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58363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5AC39B-CFB9-4D7E-995E-37D7A7A4313F}"/>
              </a:ext>
            </a:extLst>
          </p:cNvPr>
          <p:cNvCxnSpPr/>
          <p:nvPr/>
        </p:nvCxnSpPr>
        <p:spPr>
          <a:xfrm>
            <a:off x="5486400" y="1398394"/>
            <a:ext cx="0" cy="40076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67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lvl="0" indent="-342900" algn="ctr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suspect are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above 18 years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1740E-5FF1-468A-81AC-536C93E3E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05" y="1447281"/>
            <a:ext cx="5157787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Visualization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17742A-400D-476D-8DC7-6A7AC48C13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50" y="2264350"/>
            <a:ext cx="4318464" cy="43612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46366A-0F90-4DD6-A62F-7EDB46E56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7575" y="1440438"/>
            <a:ext cx="5183188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Actual Number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FA43805-B80F-458F-80C7-3300AE85C40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08464889"/>
              </p:ext>
            </p:extLst>
          </p:nvPr>
        </p:nvGraphicFramePr>
        <p:xfrm>
          <a:off x="6463602" y="3234849"/>
          <a:ext cx="51831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594">
                  <a:extLst>
                    <a:ext uri="{9D8B030D-6E8A-4147-A177-3AD203B41FA5}">
                      <a16:colId xmlns:a16="http://schemas.microsoft.com/office/drawing/2014/main" val="3293484416"/>
                    </a:ext>
                  </a:extLst>
                </a:gridCol>
                <a:gridCol w="2591594">
                  <a:extLst>
                    <a:ext uri="{9D8B030D-6E8A-4147-A177-3AD203B41FA5}">
                      <a16:colId xmlns:a16="http://schemas.microsoft.com/office/drawing/2014/main" val="419866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Number of Shootings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1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Over 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4,798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22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Under 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43668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1D325-6B1A-4635-875C-7307DF961461}"/>
              </a:ext>
            </a:extLst>
          </p:cNvPr>
          <p:cNvCxnSpPr>
            <a:cxnSpLocks/>
          </p:cNvCxnSpPr>
          <p:nvPr/>
        </p:nvCxnSpPr>
        <p:spPr>
          <a:xfrm flipH="1">
            <a:off x="5897092" y="1447281"/>
            <a:ext cx="1" cy="474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46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070" y="243444"/>
            <a:ext cx="8797636" cy="135972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black people are 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unarmed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killed by the police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F262D-694B-4753-BFF5-F184CF8B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7" y="1603168"/>
            <a:ext cx="9882124" cy="42335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5034" y="0"/>
            <a:ext cx="8797636" cy="1359724"/>
          </a:xfrm>
        </p:spPr>
        <p:txBody>
          <a:bodyPr/>
          <a:lstStyle/>
          <a:p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HYPOTHESIS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F262D-694B-4753-BFF5-F184CF8B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275" y="1615044"/>
            <a:ext cx="9512135" cy="4643252"/>
          </a:xfrm>
        </p:spPr>
        <p:txBody>
          <a:bodyPr>
            <a:normAutofit fontScale="70000" lnSpcReduction="20000"/>
          </a:bodyPr>
          <a:lstStyle/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White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 records the highest number of shooting each year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 under the 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of 45 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 major victims of police killings.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Angeles 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 the highest number in the killings of blacks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higher number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police killings happens to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black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black people are 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unarmed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when killed by the police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25% of suspects end up 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fleeing</a:t>
            </a:r>
            <a:endParaRPr lang="en-US" sz="24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suspect are 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above 18 years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DEB98-F4DC-4967-A411-DD4909581617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9B4E1-E1E0-4535-B6A5-DE36E24B1AC6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6CDE2F-394C-48C5-9FD4-8F51239067CB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Number of Shootings Per </a:t>
            </a:r>
            <a:r>
              <a:rPr lang="en-US" sz="2800" b="1" i="0" dirty="0">
                <a:solidFill>
                  <a:srgbClr val="00B0F0"/>
                </a:solidFill>
                <a:effectLst/>
                <a:latin typeface="Helvetica Neue"/>
              </a:rPr>
              <a:t>Year</a:t>
            </a:r>
            <a:br>
              <a:rPr lang="en-US" sz="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423C3A-2E6B-4313-B4F8-3042847374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13" y="2172722"/>
            <a:ext cx="5003174" cy="3657143"/>
          </a:xfr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200A900-661D-4D73-BD10-2E7C5706877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1536259"/>
              </p:ext>
            </p:extLst>
          </p:nvPr>
        </p:nvGraphicFramePr>
        <p:xfrm>
          <a:off x="7719645" y="2092272"/>
          <a:ext cx="2430903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1586047882"/>
                    </a:ext>
                  </a:extLst>
                </a:gridCol>
                <a:gridCol w="1732085">
                  <a:extLst>
                    <a:ext uri="{9D8B030D-6E8A-4147-A177-3AD203B41FA5}">
                      <a16:colId xmlns:a16="http://schemas.microsoft.com/office/drawing/2014/main" val="359523697"/>
                    </a:ext>
                  </a:extLst>
                </a:gridCol>
              </a:tblGrid>
              <a:tr h="890738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Number of Death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639587"/>
                  </a:ext>
                </a:extLst>
              </a:tr>
              <a:tr h="35629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5086671"/>
                  </a:ext>
                </a:extLst>
              </a:tr>
              <a:tr h="35629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640864"/>
                  </a:ext>
                </a:extLst>
              </a:tr>
              <a:tr h="35629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906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068716"/>
                  </a:ext>
                </a:extLst>
              </a:tr>
              <a:tr h="35629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898229"/>
                  </a:ext>
                </a:extLst>
              </a:tr>
              <a:tr h="356295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858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910157"/>
                  </a:ext>
                </a:extLst>
              </a:tr>
              <a:tr h="356295"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39726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4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White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 has the highest number of suspects each year</a:t>
            </a: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2AB963E-AF9A-4F7A-9ECA-095840AC3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2015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9E6E1DF5-3FDD-42C7-BC59-EA8CAFF4FB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84" y="2505075"/>
            <a:ext cx="3962725" cy="368458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D7523EC-C50F-4AE5-9854-2C2E7F03C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20942707-E3CF-4528-B66C-1A1A919D4B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00" y="2505075"/>
            <a:ext cx="3916388" cy="338325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5E4206-3538-49E8-B851-26AE86604C28}"/>
              </a:ext>
            </a:extLst>
          </p:cNvPr>
          <p:cNvCxnSpPr/>
          <p:nvPr/>
        </p:nvCxnSpPr>
        <p:spPr>
          <a:xfrm>
            <a:off x="6481187" y="1527349"/>
            <a:ext cx="0" cy="45217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6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White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 has the highest number of suspects each year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D9D4C-536B-4981-8A62-4F94FB25D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97C5DB-33B8-4D66-A13A-9DAE22AB8F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84" y="2505075"/>
            <a:ext cx="3287595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B33CAC-08F9-4010-B3C5-0DB5E043E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2018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6791F3A-CA42-47A6-9AD0-7E7690AF8F2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6" y="2505075"/>
            <a:ext cx="3287595" cy="36845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56177E-393B-42F0-AA9B-1E3DB596CCF7}"/>
              </a:ext>
            </a:extLst>
          </p:cNvPr>
          <p:cNvCxnSpPr/>
          <p:nvPr/>
        </p:nvCxnSpPr>
        <p:spPr>
          <a:xfrm>
            <a:off x="6172200" y="1342664"/>
            <a:ext cx="0" cy="49777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0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White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 has the highest number of suspects each year   </a:t>
            </a:r>
            <a:r>
              <a:rPr lang="en-US" sz="2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7E57-EF8C-4758-9842-F9B5E60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8D55D9-B124-445C-8419-44C631B9A8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884" y="2505075"/>
            <a:ext cx="3449519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487923-2A13-40B2-A0C0-4DDD17049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B37DC78-AAC3-43B8-8343-1759774513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600" y="2386485"/>
            <a:ext cx="3367982" cy="368458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57EE342-34AC-4CE4-981E-A0B1FD9FBDCC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933374-CB26-42D4-82DE-3643BDAAF33A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2E0B57-AE4B-4C63-A915-32826CDEF1F1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B79C4A-16A0-4311-826D-C1897F64D88A}"/>
              </a:ext>
            </a:extLst>
          </p:cNvPr>
          <p:cNvCxnSpPr/>
          <p:nvPr/>
        </p:nvCxnSpPr>
        <p:spPr>
          <a:xfrm>
            <a:off x="5997575" y="1567543"/>
            <a:ext cx="0" cy="4925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7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GH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 under the </a:t>
            </a:r>
            <a:r>
              <a:rPr lang="en-GH" sz="2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 of 45 </a:t>
            </a:r>
            <a:r>
              <a:rPr lang="en-GH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the major victims of police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shootings</a:t>
            </a:r>
            <a:r>
              <a:rPr lang="en-GH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b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D336-3312-4727-A938-F1C823618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101" y="1269207"/>
            <a:ext cx="5157787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Visualizing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B7CBB-FF89-4472-AE34-8318F27A64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/>
              <a:t>Men Deaths under and over 45years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E67E59-1F23-443D-B05E-C65A35EED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81712" y="1237881"/>
            <a:ext cx="5183188" cy="8239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Figure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EFFE1-1D93-4F86-84DD-27D90A995C10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97C4D4-2917-4884-8584-708B756272F0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D59374-54BB-4A55-AF24-1DA5C0D0AE18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3EC42-AB3B-4DA6-9739-31D976CF5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94" y="3053269"/>
            <a:ext cx="5147641" cy="258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1897A2C-95C2-4E59-8D2F-7B612B2AA5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440078076"/>
              </p:ext>
            </p:extLst>
          </p:nvPr>
        </p:nvGraphicFramePr>
        <p:xfrm>
          <a:off x="6172200" y="2505075"/>
          <a:ext cx="5183188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0011">
                  <a:extLst>
                    <a:ext uri="{9D8B030D-6E8A-4147-A177-3AD203B41FA5}">
                      <a16:colId xmlns:a16="http://schemas.microsoft.com/office/drawing/2014/main" val="582848894"/>
                    </a:ext>
                  </a:extLst>
                </a:gridCol>
                <a:gridCol w="2583177">
                  <a:extLst>
                    <a:ext uri="{9D8B030D-6E8A-4147-A177-3AD203B41FA5}">
                      <a16:colId xmlns:a16="http://schemas.microsoft.com/office/drawing/2014/main" val="3379519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Age</a:t>
                      </a:r>
                      <a:endParaRPr kumimoji="0" lang="en-US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Number of Men </a:t>
                      </a:r>
                      <a:endParaRPr kumimoji="0" lang="en-US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4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Over 45 </a:t>
                      </a: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year </a:t>
                      </a:r>
                      <a:endParaRPr kumimoji="0" lang="en-US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1,082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42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Under 45</a:t>
                      </a: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</a:t>
                      </a:r>
                      <a:endParaRPr kumimoji="0" lang="en-US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3,591</a:t>
                      </a:r>
                      <a:r>
                        <a:rPr kumimoji="0" lang="en-US" alt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339215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AFBCDB-A068-42DE-B352-220C4398C17B}"/>
              </a:ext>
            </a:extLst>
          </p:cNvPr>
          <p:cNvCxnSpPr/>
          <p:nvPr/>
        </p:nvCxnSpPr>
        <p:spPr>
          <a:xfrm>
            <a:off x="5546690" y="1269207"/>
            <a:ext cx="0" cy="5211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39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 Angeles</a:t>
            </a:r>
            <a:r>
              <a:rPr lang="en-US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City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records the highest number in the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Shooting.  </a:t>
            </a:r>
            <a:r>
              <a:rPr lang="en-US" sz="2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ED51F8-C653-4092-A030-C936DED9C0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5947"/>
            <a:ext cx="4387626" cy="4232013"/>
          </a:xfr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A7F7B40-B33C-444C-9C31-E2EA52FAE0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8956748"/>
              </p:ext>
            </p:extLst>
          </p:nvPr>
        </p:nvGraphicFramePr>
        <p:xfrm>
          <a:off x="6189785" y="1825625"/>
          <a:ext cx="516401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215">
                  <a:extLst>
                    <a:ext uri="{9D8B030D-6E8A-4147-A177-3AD203B41FA5}">
                      <a16:colId xmlns:a16="http://schemas.microsoft.com/office/drawing/2014/main" val="96642226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618794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8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 Angeles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0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Phoenix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51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Houston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12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Las Vegas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41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83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San Antonio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2393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54EFEAF-E76C-4490-AF38-048E45D79213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F3117E-75D1-4930-8B69-ACB1F29742EF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B60F8-625D-415A-93E0-BEA49BC26BF7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2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CF76-C0C9-4111-A4A4-8A2DB3E1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higher number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police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hooting</a:t>
            </a:r>
            <a:r>
              <a:rPr lang="en-GH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happens to</a:t>
            </a:r>
            <a:r>
              <a:rPr lang="en-GH" sz="24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black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Race. </a:t>
            </a:r>
            <a:r>
              <a:rPr lang="en-US" sz="2400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endParaRPr lang="en-US" sz="2400" dirty="0">
              <a:solidFill>
                <a:schemeClr val="accent6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21A0A6-D9BF-40CC-8CA4-85FEFBAED9D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46" y="1470830"/>
            <a:ext cx="5079365" cy="4076190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7859B8A-720C-4DF8-86FD-44C8A01CE63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2411782"/>
              </p:ext>
            </p:extLst>
          </p:nvPr>
        </p:nvGraphicFramePr>
        <p:xfrm>
          <a:off x="6172200" y="1825625"/>
          <a:ext cx="5181600" cy="270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41421172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268833517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r>
                        <a:rPr lang="en-US" dirty="0"/>
                        <a:t>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073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16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Hispanic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2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Asian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459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1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982196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956F6AE-91CE-4DD8-8894-6AA04D8F3B7F}"/>
              </a:ext>
            </a:extLst>
          </p:cNvPr>
          <p:cNvSpPr/>
          <p:nvPr/>
        </p:nvSpPr>
        <p:spPr>
          <a:xfrm>
            <a:off x="10940005" y="6774872"/>
            <a:ext cx="403761" cy="831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7A6675-2FA9-4CFD-AB66-474EBF4A372A}"/>
              </a:ext>
            </a:extLst>
          </p:cNvPr>
          <p:cNvSpPr/>
          <p:nvPr/>
        </p:nvSpPr>
        <p:spPr>
          <a:xfrm>
            <a:off x="11373454" y="6774873"/>
            <a:ext cx="403761" cy="8312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D4B62D-94BD-427B-9038-70EEC96B025A}"/>
              </a:ext>
            </a:extLst>
          </p:cNvPr>
          <p:cNvSpPr/>
          <p:nvPr/>
        </p:nvSpPr>
        <p:spPr>
          <a:xfrm>
            <a:off x="11805287" y="6774873"/>
            <a:ext cx="403761" cy="8312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3821CF-7719-4AB3-B9DE-C6BA339143B1}"/>
              </a:ext>
            </a:extLst>
          </p:cNvPr>
          <p:cNvSpPr/>
          <p:nvPr/>
        </p:nvSpPr>
        <p:spPr>
          <a:xfrm>
            <a:off x="0" y="937551"/>
            <a:ext cx="81023" cy="4051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35BFB-95DA-49A8-8EB3-DD744008D78B}"/>
              </a:ext>
            </a:extLst>
          </p:cNvPr>
          <p:cNvSpPr/>
          <p:nvPr/>
        </p:nvSpPr>
        <p:spPr>
          <a:xfrm>
            <a:off x="0" y="1398394"/>
            <a:ext cx="81023" cy="40511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3401D-6A28-484F-9A44-A76C5FD8F655}"/>
              </a:ext>
            </a:extLst>
          </p:cNvPr>
          <p:cNvSpPr/>
          <p:nvPr/>
        </p:nvSpPr>
        <p:spPr>
          <a:xfrm>
            <a:off x="0" y="1859237"/>
            <a:ext cx="81023" cy="405113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CD7DC1-6F62-4BC3-BD86-17B526B13041}"/>
              </a:ext>
            </a:extLst>
          </p:cNvPr>
          <p:cNvCxnSpPr/>
          <p:nvPr/>
        </p:nvCxnSpPr>
        <p:spPr>
          <a:xfrm>
            <a:off x="5928527" y="1342664"/>
            <a:ext cx="0" cy="48672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177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383</Words>
  <Application>Microsoft Office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Helvetica Neue</vt:lpstr>
      <vt:lpstr>Times New Roman</vt:lpstr>
      <vt:lpstr>Wingdings</vt:lpstr>
      <vt:lpstr>Office Theme</vt:lpstr>
      <vt:lpstr>EXPLORATORY DATA ANALYSIS  </vt:lpstr>
      <vt:lpstr>HYPOTHESIS</vt:lpstr>
      <vt:lpstr>Number of Shootings Per Year </vt:lpstr>
      <vt:lpstr>The White race has the highest number of suspects each year  </vt:lpstr>
      <vt:lpstr>The White race has the highest number of suspects each year </vt:lpstr>
      <vt:lpstr>The White race has the highest number of suspects each year   TRUE</vt:lpstr>
      <vt:lpstr>Men under the age of 45 are the major victims of police shootings. TRUE  </vt:lpstr>
      <vt:lpstr>Los Angeles City records the highest number in the Shooting.  TRUE </vt:lpstr>
      <vt:lpstr>A higher number of police shooting happens to the black Race. FALSE</vt:lpstr>
      <vt:lpstr>Most black people are unarmed when killed by the police . FALSE </vt:lpstr>
      <vt:lpstr>Most black people are unarmed when killed by the police  </vt:lpstr>
      <vt:lpstr>25% of suspects end up fleeing  the police. False </vt:lpstr>
      <vt:lpstr>Most of the suspect are above 18 years</vt:lpstr>
      <vt:lpstr>Most black people are unarmed when killed by the police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 </dc:title>
  <dc:creator>Ishmaila Ayeh Ayiku</dc:creator>
  <cp:lastModifiedBy>Ishmaila Ayeh Ayiku</cp:lastModifiedBy>
  <cp:revision>12</cp:revision>
  <dcterms:created xsi:type="dcterms:W3CDTF">2021-10-21T16:00:21Z</dcterms:created>
  <dcterms:modified xsi:type="dcterms:W3CDTF">2021-11-01T12:35:28Z</dcterms:modified>
</cp:coreProperties>
</file>