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74" r:id="rId5"/>
    <p:sldId id="272" r:id="rId6"/>
    <p:sldId id="275" r:id="rId7"/>
    <p:sldId id="276" r:id="rId8"/>
    <p:sldId id="278" r:id="rId9"/>
    <p:sldId id="280" r:id="rId10"/>
    <p:sldId id="279" r:id="rId11"/>
    <p:sldId id="281" r:id="rId12"/>
    <p:sldId id="269" r:id="rId13"/>
    <p:sldId id="270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2" autoAdjust="0"/>
    <p:restoredTop sz="94627" autoAdjust="0"/>
  </p:normalViewPr>
  <p:slideViewPr>
    <p:cSldViewPr snapToGrid="0">
      <p:cViewPr varScale="1">
        <p:scale>
          <a:sx n="73" d="100"/>
          <a:sy n="73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Cliquez pour déplacer la diapo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2000" b="0" strike="noStrike" spc="-1">
                <a:latin typeface="Arial"/>
              </a:rPr>
              <a:t>Cliquez pour modifier le format des notes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&lt;en-tête&gt;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fr-FR" sz="1400" b="0" strike="noStrike" spc="-1">
                <a:latin typeface="Times New Roman"/>
              </a:rPr>
              <a:t>&lt;date/heure&gt;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67156FB7-AD98-4ABE-A54B-427C5EF9A4EA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747F0A8-470C-48FF-8F5E-554798825A9B}" type="slidenum"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747F0A8-470C-48FF-8F5E-554798825A9B}" type="slidenum"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11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5934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747F0A8-470C-48FF-8F5E-554798825A9B}" type="slidenum"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12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4974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747F0A8-470C-48FF-8F5E-554798825A9B}" type="slidenum"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13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0707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747F0A8-470C-48FF-8F5E-554798825A9B}" type="slidenum"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3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5160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747F0A8-470C-48FF-8F5E-554798825A9B}" type="slidenum"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2701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747F0A8-470C-48FF-8F5E-554798825A9B}" type="slidenum"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5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4608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747F0A8-470C-48FF-8F5E-554798825A9B}" type="slidenum"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6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5631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747F0A8-470C-48FF-8F5E-554798825A9B}" type="slidenum"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6109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747F0A8-470C-48FF-8F5E-554798825A9B}" type="slidenum"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8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7057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747F0A8-470C-48FF-8F5E-554798825A9B}" type="slidenum"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9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3711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747F0A8-470C-48FF-8F5E-554798825A9B}" type="slidenum"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10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0637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solidFill>
                  <a:srgbClr val="000000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jpeg"/><Relationship Id="rId4" Type="http://schemas.openxmlformats.org/officeDocument/2006/relationships/hyperlink" Target="https://github.com/MyleneG06/projXamarin.gi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kitsu.io/api/edge/anime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kitsu.docs.apiary.io/#introduction/json:api" TargetMode="Externa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0" y="360000"/>
            <a:ext cx="12191760" cy="21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Projet de </a:t>
            </a:r>
          </a:p>
          <a:p>
            <a:pPr algn="ctr">
              <a:lnSpc>
                <a:spcPct val="90000"/>
              </a:lnSpc>
            </a:pPr>
            <a:r>
              <a:rPr lang="fr-FR" sz="6000" spc="-1" dirty="0">
                <a:solidFill>
                  <a:srgbClr val="000000"/>
                </a:solidFill>
                <a:latin typeface="Calibri"/>
              </a:rPr>
              <a:t>XAMARIN</a:t>
            </a:r>
            <a:endParaRPr lang="fr-FR" sz="6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1083123" y="2963564"/>
            <a:ext cx="10073394" cy="1654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LP Conception Développement et Test Logiciel – DAM (2021-2022)</a:t>
            </a:r>
            <a:endParaRPr lang="fr-FR" sz="2000" b="0" strike="noStrike" spc="-1" dirty="0"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i="0" u="non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sng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Projet </a:t>
            </a:r>
            <a:r>
              <a:rPr kumimoji="0" lang="fr-FR" sz="2000" b="1" i="0" u="sng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AniMangApp</a:t>
            </a:r>
            <a:r>
              <a:rPr kumimoji="0" lang="fr-FR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/>
            </a:r>
            <a:br>
              <a:rPr kumimoji="0" lang="fr-FR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</a:br>
            <a:r>
              <a:rPr kumimoji="0" lang="fr-FR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/>
            </a:r>
            <a:br>
              <a:rPr kumimoji="0" lang="fr-FR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</a:br>
            <a:r>
              <a:rPr kumimoji="0" lang="fr-FR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Elèves : </a:t>
            </a:r>
            <a:r>
              <a:rPr lang="fr-FR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Yassine AJROUD, Vincent CALATAYUD, Kevin POUZAUD, </a:t>
            </a:r>
            <a:r>
              <a:rPr kumimoji="0" lang="fr-FR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Mylène GERVAISE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3240000" y="5518484"/>
            <a:ext cx="5759640" cy="4211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Professeur : Jérémy MARABEL</a:t>
            </a:r>
            <a:endParaRPr lang="fr-FR" sz="2000" b="0" strike="noStrike" spc="-1" dirty="0">
              <a:latin typeface="Arial"/>
            </a:endParaRPr>
          </a:p>
        </p:txBody>
      </p:sp>
      <p:pic>
        <p:nvPicPr>
          <p:cNvPr id="123" name="Google Shape;124;p1"/>
          <p:cNvPicPr/>
          <p:nvPr/>
        </p:nvPicPr>
        <p:blipFill>
          <a:blip r:embed="rId2"/>
          <a:stretch/>
        </p:blipFill>
        <p:spPr>
          <a:xfrm>
            <a:off x="10572120" y="0"/>
            <a:ext cx="1619640" cy="161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u="sng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Pop Up </a:t>
            </a:r>
            <a:r>
              <a:rPr lang="fr-FR" sz="4400" b="0" u="sng" strike="noStrike" spc="-1" dirty="0" err="1" smtClean="0">
                <a:solidFill>
                  <a:srgbClr val="000000"/>
                </a:solidFill>
                <a:latin typeface="Calibri"/>
                <a:ea typeface="Calibri"/>
              </a:rPr>
              <a:t>Trailer</a:t>
            </a:r>
            <a:endParaRPr lang="fr-FR" sz="4400" b="0" u="sng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38080" y="6310800"/>
            <a:ext cx="10514880" cy="36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fr-FR" sz="1200" spc="-1" dirty="0">
                <a:solidFill>
                  <a:srgbClr val="8B8B8B"/>
                </a:solidFill>
                <a:latin typeface="Calibri"/>
              </a:rPr>
              <a:t>Projet </a:t>
            </a:r>
            <a:r>
              <a:rPr lang="fr-FR" sz="1200" spc="-1" dirty="0" err="1">
                <a:solidFill>
                  <a:srgbClr val="8B8B8B"/>
                </a:solidFill>
                <a:latin typeface="Calibri"/>
              </a:rPr>
              <a:t>AniMangApp</a:t>
            </a:r>
            <a:r>
              <a:rPr lang="fr-FR" sz="1200" spc="-1" dirty="0">
                <a:solidFill>
                  <a:srgbClr val="8B8B8B"/>
                </a:solidFill>
                <a:latin typeface="Calibri"/>
              </a:rPr>
              <a:t> - XAMARIN</a:t>
            </a:r>
          </a:p>
          <a:p>
            <a:pPr algn="r">
              <a:lnSpc>
                <a:spcPct val="100000"/>
              </a:lnSpc>
            </a:pPr>
            <a:fld id="{6FCBB62F-1338-4001-9E26-1F88BCF587A4}" type="slidenum">
              <a:rPr lang="fr-FR" sz="1200" b="0" strike="noStrike" spc="-1" smtClean="0">
                <a:solidFill>
                  <a:srgbClr val="8B8B8B"/>
                </a:solidFill>
                <a:latin typeface="Calibri"/>
                <a:ea typeface="Calibri"/>
              </a:rPr>
              <a:t>10</a:t>
            </a:fld>
            <a:endParaRPr lang="fr-FR" sz="1200" b="0" strike="noStrike" spc="-1" dirty="0">
              <a:latin typeface="Times New Roman"/>
            </a:endParaRPr>
          </a:p>
        </p:txBody>
      </p:sp>
      <p:pic>
        <p:nvPicPr>
          <p:cNvPr id="127" name="Google Shape;133;p2"/>
          <p:cNvPicPr/>
          <p:nvPr/>
        </p:nvPicPr>
        <p:blipFill>
          <a:blip r:embed="rId3"/>
          <a:stretch/>
        </p:blipFill>
        <p:spPr>
          <a:xfrm>
            <a:off x="10572120" y="0"/>
            <a:ext cx="1619640" cy="1619640"/>
          </a:xfrm>
          <a:prstGeom prst="rect">
            <a:avLst/>
          </a:prstGeom>
          <a:ln>
            <a:noFill/>
          </a:ln>
        </p:spPr>
      </p:pic>
      <p:sp>
        <p:nvSpPr>
          <p:cNvPr id="9" name="TextShape 2">
            <a:extLst>
              <a:ext uri="{FF2B5EF4-FFF2-40B4-BE49-F238E27FC236}">
                <a16:creationId xmlns:a16="http://schemas.microsoft.com/office/drawing/2014/main" id="{5D4510F4-9294-4C4A-9FEA-80E49F47696C}"/>
              </a:ext>
            </a:extLst>
          </p:cNvPr>
          <p:cNvSpPr txBox="1"/>
          <p:nvPr/>
        </p:nvSpPr>
        <p:spPr>
          <a:xfrm>
            <a:off x="5702530" y="1833510"/>
            <a:ext cx="5650909" cy="3479029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7200" lvl="2">
              <a:lnSpc>
                <a:spcPct val="90000"/>
              </a:lnSpc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457200" lvl="2">
              <a:lnSpc>
                <a:spcPct val="90000"/>
              </a:lnSpc>
            </a:pPr>
            <a:r>
              <a:rPr lang="fr-FR" sz="2800" spc="-1" dirty="0">
                <a:solidFill>
                  <a:srgbClr val="FF0000"/>
                </a:solidFill>
                <a:latin typeface="Calibri"/>
              </a:rPr>
              <a:t>… :</a:t>
            </a:r>
          </a:p>
          <a:p>
            <a:pPr lvl="2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fr-FR" sz="2800" spc="-1" dirty="0">
                <a:solidFill>
                  <a:srgbClr val="FF0000"/>
                </a:solidFill>
                <a:latin typeface="Calibri"/>
              </a:rPr>
              <a:t>…</a:t>
            </a:r>
          </a:p>
          <a:p>
            <a:pPr lvl="2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fr-FR" sz="2800" spc="-1" dirty="0">
                <a:solidFill>
                  <a:srgbClr val="FF0000"/>
                </a:solidFill>
                <a:latin typeface="Calibri"/>
              </a:rPr>
              <a:t>…</a:t>
            </a:r>
            <a:br>
              <a:rPr lang="fr-FR" sz="2800" spc="-1" dirty="0">
                <a:solidFill>
                  <a:srgbClr val="FF0000"/>
                </a:solidFill>
                <a:latin typeface="Calibri"/>
              </a:rPr>
            </a:br>
            <a:endParaRPr lang="fr-FR" sz="2800" spc="-1" dirty="0">
              <a:solidFill>
                <a:srgbClr val="FF0000"/>
              </a:solidFill>
              <a:latin typeface="Calibri"/>
            </a:endParaRPr>
          </a:p>
          <a:p>
            <a:pPr lvl="2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fr-FR" sz="2800" spc="-1" dirty="0">
              <a:solidFill>
                <a:srgbClr val="FF0000"/>
              </a:solidFill>
              <a:latin typeface="Calibri"/>
            </a:endParaRPr>
          </a:p>
          <a:p>
            <a:pPr marL="457200" lvl="2">
              <a:lnSpc>
                <a:spcPct val="90000"/>
              </a:lnSpc>
            </a:pPr>
            <a:r>
              <a:rPr lang="fr-FR" sz="2800" spc="-1" dirty="0">
                <a:solidFill>
                  <a:srgbClr val="FF0000"/>
                </a:solidFill>
                <a:latin typeface="Calibri"/>
              </a:rPr>
              <a:t>…</a:t>
            </a:r>
          </a:p>
          <a:p>
            <a:pPr lvl="1">
              <a:lnSpc>
                <a:spcPct val="90000"/>
              </a:lnSpc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1828800" lvl="3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fr-FR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838080" y="1689840"/>
            <a:ext cx="2009775" cy="4124325"/>
            <a:chOff x="838080" y="1689840"/>
            <a:chExt cx="2009775" cy="4124325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080" y="1689840"/>
              <a:ext cx="2009775" cy="4124325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65542" y="3336285"/>
              <a:ext cx="329513" cy="152292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1003505" y="3988740"/>
            <a:ext cx="933360" cy="2590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702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u="sng" strike="noStrike" spc="-1" dirty="0">
                <a:solidFill>
                  <a:srgbClr val="000000"/>
                </a:solidFill>
                <a:latin typeface="Calibri"/>
                <a:ea typeface="Calibri"/>
              </a:rPr>
              <a:t>Conclusion</a:t>
            </a:r>
            <a:endParaRPr lang="fr-FR" sz="4400" b="0" u="sng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838080" y="1825559"/>
            <a:ext cx="10514879" cy="3479029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fr-FR" sz="2800" spc="-1" dirty="0">
                <a:solidFill>
                  <a:srgbClr val="FF0000"/>
                </a:solidFill>
                <a:latin typeface="Calibri"/>
              </a:rPr>
              <a:t>Points positifs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fr-FR" sz="2800" spc="-1" dirty="0">
                <a:solidFill>
                  <a:srgbClr val="FF0000"/>
                </a:solidFill>
                <a:latin typeface="Calibri"/>
              </a:rPr>
              <a:t>…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fr-FR" sz="2800" spc="-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fr-FR" sz="2800" b="0" strike="noStrike" spc="-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Difficultés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sz="2800" spc="-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fr-FR" sz="2800" b="0" strike="noStrike" spc="-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fr-FR" sz="2800" b="0" strike="noStrike" spc="-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fr-FR" sz="2800" b="0" strike="noStrike" spc="-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Améliorations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fr-FR" sz="2800" spc="-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Accéder à la totalité des données sans surcharger la page</a:t>
            </a:r>
            <a:endParaRPr lang="fr-FR" sz="2800" spc="-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fr-FR" sz="28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38080" y="6310800"/>
            <a:ext cx="10514880" cy="36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fr-FR" sz="1200" spc="-1" dirty="0">
                <a:solidFill>
                  <a:srgbClr val="8B8B8B"/>
                </a:solidFill>
                <a:latin typeface="Calibri"/>
              </a:rPr>
              <a:t>Projet </a:t>
            </a:r>
            <a:r>
              <a:rPr lang="fr-FR" sz="1200" spc="-1" dirty="0" err="1">
                <a:solidFill>
                  <a:srgbClr val="8B8B8B"/>
                </a:solidFill>
                <a:latin typeface="Calibri"/>
              </a:rPr>
              <a:t>AniMangApp</a:t>
            </a:r>
            <a:r>
              <a:rPr lang="fr-FR" sz="1200" spc="-1" dirty="0">
                <a:solidFill>
                  <a:srgbClr val="8B8B8B"/>
                </a:solidFill>
                <a:latin typeface="Calibri"/>
              </a:rPr>
              <a:t> - XAMARIN</a:t>
            </a:r>
          </a:p>
          <a:p>
            <a:pPr algn="r">
              <a:lnSpc>
                <a:spcPct val="100000"/>
              </a:lnSpc>
            </a:pPr>
            <a:fld id="{6FCBB62F-1338-4001-9E26-1F88BCF587A4}" type="slidenum">
              <a:rPr lang="fr-FR" sz="1200" b="0" strike="noStrike" spc="-1" smtClean="0">
                <a:solidFill>
                  <a:srgbClr val="8B8B8B"/>
                </a:solidFill>
                <a:latin typeface="Calibri"/>
                <a:ea typeface="Calibri"/>
              </a:rPr>
              <a:t>11</a:t>
            </a:fld>
            <a:endParaRPr lang="fr-FR" sz="1200" b="0" strike="noStrike" spc="-1" dirty="0">
              <a:latin typeface="Times New Roman"/>
            </a:endParaRPr>
          </a:p>
        </p:txBody>
      </p:sp>
      <p:pic>
        <p:nvPicPr>
          <p:cNvPr id="127" name="Google Shape;133;p2"/>
          <p:cNvPicPr/>
          <p:nvPr/>
        </p:nvPicPr>
        <p:blipFill>
          <a:blip r:embed="rId3"/>
          <a:stretch/>
        </p:blipFill>
        <p:spPr>
          <a:xfrm>
            <a:off x="10572120" y="0"/>
            <a:ext cx="1619640" cy="1619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5715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u="sng" strike="noStrike" spc="-1" dirty="0">
                <a:solidFill>
                  <a:srgbClr val="000000"/>
                </a:solidFill>
                <a:latin typeface="Calibri"/>
                <a:ea typeface="Calibri"/>
              </a:rPr>
              <a:t>Ressources </a:t>
            </a:r>
            <a:endParaRPr lang="fr-FR" sz="4400" b="0" u="sng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38080" y="6310800"/>
            <a:ext cx="10514880" cy="36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fr-FR" sz="1200" spc="-1" dirty="0">
                <a:solidFill>
                  <a:srgbClr val="8B8B8B"/>
                </a:solidFill>
                <a:latin typeface="Calibri"/>
              </a:rPr>
              <a:t>Projet </a:t>
            </a:r>
            <a:r>
              <a:rPr lang="fr-FR" sz="1200" spc="-1" dirty="0" err="1">
                <a:solidFill>
                  <a:srgbClr val="8B8B8B"/>
                </a:solidFill>
                <a:latin typeface="Calibri"/>
              </a:rPr>
              <a:t>AniMangApp</a:t>
            </a:r>
            <a:r>
              <a:rPr lang="fr-FR" sz="1200" spc="-1" dirty="0">
                <a:solidFill>
                  <a:srgbClr val="8B8B8B"/>
                </a:solidFill>
                <a:latin typeface="Calibri"/>
              </a:rPr>
              <a:t> - XAMARIN</a:t>
            </a:r>
          </a:p>
          <a:p>
            <a:pPr algn="r">
              <a:lnSpc>
                <a:spcPct val="100000"/>
              </a:lnSpc>
            </a:pPr>
            <a:fld id="{6FCBB62F-1338-4001-9E26-1F88BCF587A4}" type="slidenum">
              <a:rPr lang="fr-FR" sz="1200" b="0" strike="noStrike" spc="-1" smtClean="0">
                <a:solidFill>
                  <a:srgbClr val="8B8B8B"/>
                </a:solidFill>
                <a:latin typeface="Calibri"/>
                <a:ea typeface="Calibri"/>
              </a:rPr>
              <a:t>12</a:t>
            </a:fld>
            <a:endParaRPr lang="fr-FR" sz="1200" b="0" strike="noStrike" spc="-1" dirty="0">
              <a:latin typeface="Times New Roman"/>
            </a:endParaRPr>
          </a:p>
        </p:txBody>
      </p:sp>
      <p:pic>
        <p:nvPicPr>
          <p:cNvPr id="127" name="Google Shape;133;p2"/>
          <p:cNvPicPr/>
          <p:nvPr/>
        </p:nvPicPr>
        <p:blipFill>
          <a:blip r:embed="rId3"/>
          <a:stretch/>
        </p:blipFill>
        <p:spPr>
          <a:xfrm>
            <a:off x="10572120" y="0"/>
            <a:ext cx="1619640" cy="1619640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D731FD-5616-4203-812F-09E7FDEAEBC1}"/>
              </a:ext>
            </a:extLst>
          </p:cNvPr>
          <p:cNvSpPr txBox="1"/>
          <p:nvPr/>
        </p:nvSpPr>
        <p:spPr>
          <a:xfrm>
            <a:off x="-361" y="2054880"/>
            <a:ext cx="121917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spc="-1" dirty="0">
                <a:solidFill>
                  <a:srgbClr val="000000"/>
                </a:solidFill>
                <a:latin typeface="Arial"/>
                <a:hlinkClick r:id="rId4"/>
              </a:rPr>
              <a:t>https://github.com/MyleneG06/projXamarin.git</a:t>
            </a:r>
            <a:endParaRPr lang="fr-FR" sz="2400" spc="-1" dirty="0">
              <a:solidFill>
                <a:srgbClr val="000000"/>
              </a:solidFill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" name="Google Shape;216;p12" descr="Résultat d’images pour ppt merci pour votre attention">
            <a:extLst>
              <a:ext uri="{FF2B5EF4-FFF2-40B4-BE49-F238E27FC236}">
                <a16:creationId xmlns:a16="http://schemas.microsoft.com/office/drawing/2014/main" id="{EC06082D-4F42-48FF-9ABF-ABEA6173017D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4796108" y="3549317"/>
            <a:ext cx="2599783" cy="195215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5375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u="sng" strike="noStrike" spc="-1" dirty="0">
                <a:solidFill>
                  <a:srgbClr val="000000"/>
                </a:solidFill>
                <a:latin typeface="Calibri"/>
                <a:ea typeface="Calibri"/>
              </a:rPr>
              <a:t>Notation </a:t>
            </a:r>
            <a:endParaRPr lang="fr-FR" sz="4400" b="0" u="sng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38080" y="6310800"/>
            <a:ext cx="10514880" cy="36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FCBB62F-1338-4001-9E26-1F88BCF587A4}" type="slidenum">
              <a:rPr lang="fr-FR" sz="1200" b="0" strike="noStrike" spc="-1" smtClean="0">
                <a:solidFill>
                  <a:srgbClr val="8B8B8B"/>
                </a:solidFill>
                <a:latin typeface="Calibri"/>
                <a:ea typeface="Calibri"/>
              </a:rPr>
              <a:t>13</a:t>
            </a:fld>
            <a:endParaRPr lang="fr-FR" sz="1200" b="0" strike="noStrike" spc="-1" dirty="0">
              <a:latin typeface="Times New Roman"/>
            </a:endParaRPr>
          </a:p>
        </p:txBody>
      </p:sp>
      <p:pic>
        <p:nvPicPr>
          <p:cNvPr id="127" name="Google Shape;133;p2"/>
          <p:cNvPicPr/>
          <p:nvPr/>
        </p:nvPicPr>
        <p:blipFill>
          <a:blip r:embed="rId3"/>
          <a:stretch/>
        </p:blipFill>
        <p:spPr>
          <a:xfrm>
            <a:off x="10572120" y="0"/>
            <a:ext cx="1619640" cy="1619640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D731FD-5616-4203-812F-09E7FDEAEBC1}"/>
              </a:ext>
            </a:extLst>
          </p:cNvPr>
          <p:cNvSpPr txBox="1"/>
          <p:nvPr/>
        </p:nvSpPr>
        <p:spPr>
          <a:xfrm>
            <a:off x="240" y="1781473"/>
            <a:ext cx="1219176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>
                <a:solidFill>
                  <a:srgbClr val="FF0000"/>
                </a:solidFill>
              </a:rPr>
              <a:t>Architecture MVVM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dirty="0">
              <a:solidFill>
                <a:srgbClr val="FF0000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/>
              <a:t>Fonctionnement sur Android et iOS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/>
              <a:t>FONCTIONNALITES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/>
              <a:t>Persistance de certaines données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/>
              <a:t>API externe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/>
              <a:t>Personnalisation native (Custom </a:t>
            </a:r>
            <a:r>
              <a:rPr lang="fr-FR" sz="2400" dirty="0" err="1"/>
              <a:t>Renderer</a:t>
            </a:r>
            <a:r>
              <a:rPr lang="fr-FR" sz="2400" dirty="0"/>
              <a:t> et </a:t>
            </a:r>
            <a:r>
              <a:rPr lang="fr-FR" sz="2400" dirty="0" err="1"/>
              <a:t>Dependency</a:t>
            </a:r>
            <a:r>
              <a:rPr lang="fr-FR" sz="2400" dirty="0"/>
              <a:t> Service)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/>
              <a:t>navigation avancée (</a:t>
            </a:r>
            <a:r>
              <a:rPr lang="fr-FR" sz="2400" dirty="0" err="1"/>
              <a:t>TabbedPage</a:t>
            </a:r>
            <a:r>
              <a:rPr lang="fr-FR" sz="2400" dirty="0"/>
              <a:t>, </a:t>
            </a:r>
            <a:r>
              <a:rPr lang="fr-FR" sz="2400" dirty="0" err="1"/>
              <a:t>SideMenu</a:t>
            </a:r>
            <a:r>
              <a:rPr lang="fr-FR" sz="2400" dirty="0"/>
              <a:t>…)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>
                <a:solidFill>
                  <a:srgbClr val="FF0000"/>
                </a:solidFill>
              </a:rPr>
              <a:t>Qualité du code (commentaires, complexité)</a:t>
            </a:r>
            <a:endParaRPr lang="fr-FR" sz="2400" spc="-1" dirty="0">
              <a:solidFill>
                <a:srgbClr val="FF0000"/>
              </a:solidFill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/>
              <a:t>Régularité des </a:t>
            </a:r>
            <a:r>
              <a:rPr lang="fr-FR" sz="2400" dirty="0" err="1"/>
              <a:t>commits</a:t>
            </a:r>
            <a:r>
              <a:rPr lang="fr-FR" sz="2400" dirty="0"/>
              <a:t>, respect des deadlines et du cahier des charges fournis</a:t>
            </a:r>
            <a:endParaRPr lang="fr-FR" sz="2400" spc="-1" dirty="0">
              <a:solidFill>
                <a:srgbClr val="000000"/>
              </a:solidFill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spc="-1" dirty="0">
                <a:solidFill>
                  <a:srgbClr val="000000"/>
                </a:solidFill>
                <a:latin typeface="Arial"/>
              </a:rPr>
              <a:t>Présentation finale</a:t>
            </a:r>
          </a:p>
        </p:txBody>
      </p:sp>
    </p:spTree>
    <p:extLst>
      <p:ext uri="{BB962C8B-B14F-4D97-AF65-F5344CB8AC3E}">
        <p14:creationId xmlns:p14="http://schemas.microsoft.com/office/powerpoint/2010/main" val="241407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u="sng" strike="noStrike" spc="-1">
                <a:solidFill>
                  <a:srgbClr val="000000"/>
                </a:solidFill>
                <a:latin typeface="Calibri"/>
                <a:ea typeface="Calibri"/>
              </a:rPr>
              <a:t>Présentation &amp; démo</a:t>
            </a:r>
            <a:endParaRPr lang="fr-FR" sz="4400" b="0" u="sng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38080" y="6310800"/>
            <a:ext cx="10514880" cy="36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fr-FR" sz="1200" spc="-1" dirty="0">
                <a:solidFill>
                  <a:srgbClr val="8B8B8B"/>
                </a:solidFill>
                <a:latin typeface="Calibri"/>
              </a:rPr>
              <a:t>Projet </a:t>
            </a:r>
            <a:r>
              <a:rPr lang="fr-FR" sz="1200" spc="-1" dirty="0" err="1">
                <a:solidFill>
                  <a:srgbClr val="8B8B8B"/>
                </a:solidFill>
                <a:latin typeface="Calibri"/>
              </a:rPr>
              <a:t>AniMangApp</a:t>
            </a:r>
            <a:r>
              <a:rPr lang="fr-FR" sz="1200" spc="-1" dirty="0">
                <a:solidFill>
                  <a:srgbClr val="8B8B8B"/>
                </a:solidFill>
                <a:latin typeface="Calibri"/>
              </a:rPr>
              <a:t> - XAMARIN</a:t>
            </a:r>
          </a:p>
          <a:p>
            <a:pPr algn="r">
              <a:lnSpc>
                <a:spcPct val="100000"/>
              </a:lnSpc>
            </a:pPr>
            <a:fld id="{6FCBB62F-1338-4001-9E26-1F88BCF587A4}" type="slidenum">
              <a:rPr lang="fr-FR" sz="1200" b="0" strike="noStrike" spc="-1" smtClean="0">
                <a:solidFill>
                  <a:srgbClr val="8B8B8B"/>
                </a:solidFill>
                <a:latin typeface="Calibri"/>
                <a:ea typeface="Calibri"/>
              </a:rPr>
              <a:t>2</a:t>
            </a:fld>
            <a:endParaRPr lang="fr-FR" sz="1200" b="0" strike="noStrike" spc="-1" dirty="0">
              <a:latin typeface="Times New Roman"/>
            </a:endParaRPr>
          </a:p>
        </p:txBody>
      </p:sp>
      <p:pic>
        <p:nvPicPr>
          <p:cNvPr id="127" name="Google Shape;133;p2"/>
          <p:cNvPicPr/>
          <p:nvPr/>
        </p:nvPicPr>
        <p:blipFill>
          <a:blip r:embed="rId3"/>
          <a:stretch/>
        </p:blipFill>
        <p:spPr>
          <a:xfrm>
            <a:off x="10572120" y="0"/>
            <a:ext cx="1619640" cy="161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560" y="0"/>
            <a:ext cx="10514880" cy="1870364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u="sng" spc="-1" dirty="0" smtClean="0">
                <a:solidFill>
                  <a:srgbClr val="000000"/>
                </a:solidFill>
                <a:latin typeface="Calibri"/>
              </a:rPr>
              <a:t>Architecture du projet </a:t>
            </a:r>
            <a:br>
              <a:rPr lang="fr-FR" sz="4400" u="sng" spc="-1" dirty="0" smtClean="0">
                <a:solidFill>
                  <a:srgbClr val="000000"/>
                </a:solidFill>
                <a:latin typeface="Calibri"/>
              </a:rPr>
            </a:br>
            <a:endParaRPr lang="fr-FR" sz="4400" b="0" u="sng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38080" y="6310800"/>
            <a:ext cx="10514880" cy="36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fr-FR" sz="1200" spc="-1" dirty="0">
                <a:solidFill>
                  <a:srgbClr val="8B8B8B"/>
                </a:solidFill>
                <a:latin typeface="Calibri"/>
              </a:rPr>
              <a:t>Projet </a:t>
            </a:r>
            <a:r>
              <a:rPr lang="fr-FR" sz="1200" spc="-1" dirty="0" err="1">
                <a:solidFill>
                  <a:srgbClr val="8B8B8B"/>
                </a:solidFill>
                <a:latin typeface="Calibri"/>
              </a:rPr>
              <a:t>AniMangApp</a:t>
            </a:r>
            <a:r>
              <a:rPr lang="fr-FR" sz="1200" spc="-1" dirty="0">
                <a:solidFill>
                  <a:srgbClr val="8B8B8B"/>
                </a:solidFill>
                <a:latin typeface="Calibri"/>
              </a:rPr>
              <a:t> - XAMARIN</a:t>
            </a:r>
          </a:p>
          <a:p>
            <a:pPr algn="r">
              <a:lnSpc>
                <a:spcPct val="100000"/>
              </a:lnSpc>
            </a:pPr>
            <a:fld id="{6FCBB62F-1338-4001-9E26-1F88BCF587A4}" type="slidenum">
              <a:rPr lang="fr-FR" sz="1200" b="0" strike="noStrike" spc="-1" smtClean="0">
                <a:solidFill>
                  <a:srgbClr val="8B8B8B"/>
                </a:solidFill>
                <a:latin typeface="Calibri"/>
                <a:ea typeface="Calibri"/>
              </a:rPr>
              <a:t>3</a:t>
            </a:fld>
            <a:endParaRPr lang="fr-FR" sz="1200" b="0" strike="noStrike" spc="-1" dirty="0">
              <a:latin typeface="Times New Roman"/>
            </a:endParaRPr>
          </a:p>
        </p:txBody>
      </p:sp>
      <p:pic>
        <p:nvPicPr>
          <p:cNvPr id="127" name="Google Shape;133;p2"/>
          <p:cNvPicPr/>
          <p:nvPr/>
        </p:nvPicPr>
        <p:blipFill>
          <a:blip r:embed="rId3"/>
          <a:stretch/>
        </p:blipFill>
        <p:spPr>
          <a:xfrm>
            <a:off x="10572120" y="0"/>
            <a:ext cx="1619640" cy="1619640"/>
          </a:xfrm>
          <a:prstGeom prst="rect">
            <a:avLst/>
          </a:prstGeom>
          <a:ln>
            <a:noFill/>
          </a:ln>
        </p:spPr>
      </p:pic>
      <p:sp>
        <p:nvSpPr>
          <p:cNvPr id="9" name="TextShape 2">
            <a:extLst>
              <a:ext uri="{FF2B5EF4-FFF2-40B4-BE49-F238E27FC236}">
                <a16:creationId xmlns:a16="http://schemas.microsoft.com/office/drawing/2014/main" id="{5D4510F4-9294-4C4A-9FEA-80E49F47696C}"/>
              </a:ext>
            </a:extLst>
          </p:cNvPr>
          <p:cNvSpPr txBox="1"/>
          <p:nvPr/>
        </p:nvSpPr>
        <p:spPr>
          <a:xfrm>
            <a:off x="2810129" y="5510985"/>
            <a:ext cx="6920466" cy="232827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914400" lvl="3">
              <a:lnSpc>
                <a:spcPct val="90000"/>
              </a:lnSpc>
            </a:pP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Multiplateforme &amp; MVVM</a:t>
            </a: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1828800" lvl="3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fr-FR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080" y="3382508"/>
            <a:ext cx="3908487" cy="2026179"/>
          </a:xfrm>
          <a:prstGeom prst="rect">
            <a:avLst/>
          </a:prstGeom>
        </p:spPr>
      </p:pic>
      <p:sp>
        <p:nvSpPr>
          <p:cNvPr id="3" name="AutoShape 2" descr="Résultat de recherche d'images pour &quot;logo android&quot;"/>
          <p:cNvSpPr>
            <a:spLocks noChangeAspect="1" noChangeArrowheads="1"/>
          </p:cNvSpPr>
          <p:nvPr/>
        </p:nvSpPr>
        <p:spPr bwMode="auto">
          <a:xfrm>
            <a:off x="3201605" y="146723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Résultat de recherche d'images pour &quot;logo android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838080" y="1976765"/>
            <a:ext cx="3417290" cy="1146137"/>
            <a:chOff x="4684808" y="160338"/>
            <a:chExt cx="5048992" cy="1693400"/>
          </a:xfrm>
        </p:grpSpPr>
        <p:pic>
          <p:nvPicPr>
            <p:cNvPr id="1030" name="Picture 6" descr="Android logo : histoire, signification et évolution, symbole"/>
            <p:cNvPicPr>
              <a:picLocks noChangeAspect="1" noChangeArrowheads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71" r="26569"/>
            <a:stretch/>
          </p:blipFill>
          <p:spPr bwMode="auto">
            <a:xfrm>
              <a:off x="4684808" y="160338"/>
              <a:ext cx="1410711" cy="169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Développement applications iOS Lyon | AXOPEN"/>
            <p:cNvPicPr>
              <a:picLocks noChangeAspect="1" noChangeArrowheads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8" t="10188" r="14917" b="10068"/>
            <a:stretch/>
          </p:blipFill>
          <p:spPr bwMode="auto">
            <a:xfrm>
              <a:off x="8287820" y="206380"/>
              <a:ext cx="1445980" cy="1615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Build Desktop apps and software | Framestack"/>
            <p:cNvPicPr>
              <a:picLocks noChangeAspect="1" noChangeArrowheads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04" t="14757" r="20936" b="16396"/>
            <a:stretch/>
          </p:blipFill>
          <p:spPr bwMode="auto">
            <a:xfrm>
              <a:off x="6439708" y="401728"/>
              <a:ext cx="1516515" cy="1283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Imag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4156" y="1254593"/>
            <a:ext cx="22574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32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u="sng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API</a:t>
            </a:r>
            <a:endParaRPr lang="fr-FR" sz="4400" b="0" u="sng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38080" y="6310800"/>
            <a:ext cx="10514880" cy="36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fr-FR" sz="1200" spc="-1" dirty="0">
                <a:solidFill>
                  <a:srgbClr val="8B8B8B"/>
                </a:solidFill>
                <a:latin typeface="Calibri"/>
              </a:rPr>
              <a:t>Projet </a:t>
            </a:r>
            <a:r>
              <a:rPr lang="fr-FR" sz="1200" spc="-1" dirty="0" err="1">
                <a:solidFill>
                  <a:srgbClr val="8B8B8B"/>
                </a:solidFill>
                <a:latin typeface="Calibri"/>
              </a:rPr>
              <a:t>AniMangApp</a:t>
            </a:r>
            <a:r>
              <a:rPr lang="fr-FR" sz="1200" spc="-1" dirty="0">
                <a:solidFill>
                  <a:srgbClr val="8B8B8B"/>
                </a:solidFill>
                <a:latin typeface="Calibri"/>
              </a:rPr>
              <a:t> - XAMARIN</a:t>
            </a:r>
          </a:p>
          <a:p>
            <a:pPr algn="r">
              <a:lnSpc>
                <a:spcPct val="100000"/>
              </a:lnSpc>
            </a:pPr>
            <a:fld id="{6FCBB62F-1338-4001-9E26-1F88BCF587A4}" type="slidenum">
              <a:rPr lang="fr-FR" sz="1200" b="0" strike="noStrike" spc="-1" smtClean="0">
                <a:solidFill>
                  <a:srgbClr val="8B8B8B"/>
                </a:solidFill>
                <a:latin typeface="Calibri"/>
                <a:ea typeface="Calibri"/>
              </a:rPr>
              <a:t>4</a:t>
            </a:fld>
            <a:endParaRPr lang="fr-FR" sz="1200" b="0" strike="noStrike" spc="-1" dirty="0">
              <a:latin typeface="Times New Roman"/>
            </a:endParaRPr>
          </a:p>
        </p:txBody>
      </p:sp>
      <p:pic>
        <p:nvPicPr>
          <p:cNvPr id="127" name="Google Shape;133;p2"/>
          <p:cNvPicPr/>
          <p:nvPr/>
        </p:nvPicPr>
        <p:blipFill>
          <a:blip r:embed="rId3"/>
          <a:stretch/>
        </p:blipFill>
        <p:spPr>
          <a:xfrm>
            <a:off x="10572120" y="0"/>
            <a:ext cx="1619640" cy="1619640"/>
          </a:xfrm>
          <a:prstGeom prst="rect">
            <a:avLst/>
          </a:prstGeom>
          <a:ln>
            <a:noFill/>
          </a:ln>
        </p:spPr>
      </p:pic>
      <p:sp>
        <p:nvSpPr>
          <p:cNvPr id="9" name="TextShape 2">
            <a:extLst>
              <a:ext uri="{FF2B5EF4-FFF2-40B4-BE49-F238E27FC236}">
                <a16:creationId xmlns:a16="http://schemas.microsoft.com/office/drawing/2014/main" id="{5D4510F4-9294-4C4A-9FEA-80E49F47696C}"/>
              </a:ext>
            </a:extLst>
          </p:cNvPr>
          <p:cNvSpPr txBox="1"/>
          <p:nvPr/>
        </p:nvSpPr>
        <p:spPr>
          <a:xfrm>
            <a:off x="0" y="1854691"/>
            <a:ext cx="6927441" cy="285262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7200" lvl="2">
              <a:lnSpc>
                <a:spcPct val="90000"/>
              </a:lnSpc>
            </a:pPr>
            <a:r>
              <a:rPr lang="fr-FR" sz="2000" spc="-1" dirty="0" smtClean="0">
                <a:solidFill>
                  <a:srgbClr val="000000"/>
                </a:solidFill>
                <a:latin typeface="Calibri"/>
                <a:hlinkClick r:id="rId4"/>
              </a:rPr>
              <a:t>https</a:t>
            </a:r>
            <a:r>
              <a:rPr lang="fr-FR" sz="2000" spc="-1" dirty="0">
                <a:solidFill>
                  <a:srgbClr val="000000"/>
                </a:solidFill>
                <a:latin typeface="Calibri"/>
                <a:hlinkClick r:id="rId4"/>
              </a:rPr>
              <a:t>://kitsu.docs.apiary.io/#</a:t>
            </a:r>
            <a:r>
              <a:rPr lang="fr-FR" sz="2000" spc="-1" dirty="0" smtClean="0">
                <a:solidFill>
                  <a:srgbClr val="000000"/>
                </a:solidFill>
                <a:latin typeface="Calibri"/>
                <a:hlinkClick r:id="rId4"/>
              </a:rPr>
              <a:t>introduction/json:api</a:t>
            </a:r>
            <a:endParaRPr lang="fr-FR" sz="2000" spc="-1" dirty="0" smtClean="0">
              <a:solidFill>
                <a:srgbClr val="000000"/>
              </a:solidFill>
              <a:latin typeface="Calibri"/>
            </a:endParaRPr>
          </a:p>
          <a:p>
            <a:pPr marL="457200" lvl="2">
              <a:lnSpc>
                <a:spcPct val="90000"/>
              </a:lnSpc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457200" lvl="2">
              <a:lnSpc>
                <a:spcPct val="90000"/>
              </a:lnSpc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1828800" lvl="3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fr-FR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5"/>
          <a:srcRect r="8855"/>
          <a:stretch/>
        </p:blipFill>
        <p:spPr>
          <a:xfrm>
            <a:off x="1983784" y="661474"/>
            <a:ext cx="684501" cy="66638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0688" y="789709"/>
            <a:ext cx="2627264" cy="530352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1526" y="784775"/>
            <a:ext cx="1999539" cy="530845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248836" y="276957"/>
            <a:ext cx="3552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2">
              <a:lnSpc>
                <a:spcPct val="90000"/>
              </a:lnSpc>
            </a:pPr>
            <a:r>
              <a:rPr lang="fr-FR" sz="2000" spc="-1" dirty="0">
                <a:solidFill>
                  <a:srgbClr val="000000"/>
                </a:solidFill>
                <a:latin typeface="Calibri"/>
                <a:hlinkClick r:id="rId8"/>
              </a:rPr>
              <a:t>https://kitsu.io/api/edge/ …</a:t>
            </a:r>
            <a:endParaRPr lang="fr-FR" sz="20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48836" y="888093"/>
            <a:ext cx="504037" cy="1828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9111160" y="903232"/>
            <a:ext cx="504037" cy="1828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315" y="2835997"/>
            <a:ext cx="46958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1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468" y="860352"/>
            <a:ext cx="4021345" cy="5114919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684" y="860352"/>
            <a:ext cx="4004746" cy="5141613"/>
          </a:xfrm>
          <a:prstGeom prst="rect">
            <a:avLst/>
          </a:prstGeom>
        </p:spPr>
      </p:pic>
      <p:sp>
        <p:nvSpPr>
          <p:cNvPr id="124" name="TextShape 1"/>
          <p:cNvSpPr txBox="1"/>
          <p:nvPr/>
        </p:nvSpPr>
        <p:spPr>
          <a:xfrm>
            <a:off x="838560" y="-103642"/>
            <a:ext cx="3076735" cy="1324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u="sng" spc="-1" dirty="0" smtClean="0">
                <a:solidFill>
                  <a:srgbClr val="000000"/>
                </a:solidFill>
                <a:latin typeface="Calibri"/>
              </a:rPr>
              <a:t>Navigation</a:t>
            </a:r>
            <a:endParaRPr lang="fr-FR" sz="4400" b="0" u="sng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38080" y="6310800"/>
            <a:ext cx="10514880" cy="36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fr-FR" sz="1200" spc="-1" dirty="0">
                <a:solidFill>
                  <a:srgbClr val="8B8B8B"/>
                </a:solidFill>
                <a:latin typeface="Calibri"/>
              </a:rPr>
              <a:t>Projet </a:t>
            </a:r>
            <a:r>
              <a:rPr lang="fr-FR" sz="1200" spc="-1" dirty="0" err="1">
                <a:solidFill>
                  <a:srgbClr val="8B8B8B"/>
                </a:solidFill>
                <a:latin typeface="Calibri"/>
              </a:rPr>
              <a:t>AniMangApp</a:t>
            </a:r>
            <a:r>
              <a:rPr lang="fr-FR" sz="1200" spc="-1" dirty="0">
                <a:solidFill>
                  <a:srgbClr val="8B8B8B"/>
                </a:solidFill>
                <a:latin typeface="Calibri"/>
              </a:rPr>
              <a:t> - XAMARIN</a:t>
            </a:r>
          </a:p>
          <a:p>
            <a:pPr algn="r">
              <a:lnSpc>
                <a:spcPct val="100000"/>
              </a:lnSpc>
            </a:pPr>
            <a:fld id="{6FCBB62F-1338-4001-9E26-1F88BCF587A4}" type="slidenum">
              <a:rPr lang="fr-FR" sz="1200" b="0" strike="noStrike" spc="-1" smtClean="0">
                <a:solidFill>
                  <a:srgbClr val="8B8B8B"/>
                </a:solidFill>
                <a:latin typeface="Calibri"/>
                <a:ea typeface="Calibri"/>
              </a:rPr>
              <a:t>5</a:t>
            </a:fld>
            <a:endParaRPr lang="fr-FR" sz="1200" b="0" strike="noStrike" spc="-1" dirty="0">
              <a:latin typeface="Times New Roman"/>
            </a:endParaRPr>
          </a:p>
        </p:txBody>
      </p:sp>
      <p:pic>
        <p:nvPicPr>
          <p:cNvPr id="127" name="Google Shape;133;p2"/>
          <p:cNvPicPr/>
          <p:nvPr/>
        </p:nvPicPr>
        <p:blipFill>
          <a:blip r:embed="rId5"/>
          <a:stretch/>
        </p:blipFill>
        <p:spPr>
          <a:xfrm>
            <a:off x="10572120" y="0"/>
            <a:ext cx="1619640" cy="1619640"/>
          </a:xfrm>
          <a:prstGeom prst="rect">
            <a:avLst/>
          </a:prstGeom>
          <a:ln>
            <a:noFill/>
          </a:ln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6"/>
          <a:srcRect l="34108" t="60966" r="51558" b="22909"/>
          <a:stretch/>
        </p:blipFill>
        <p:spPr>
          <a:xfrm>
            <a:off x="8371093" y="6042072"/>
            <a:ext cx="693600" cy="755425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6"/>
          <a:srcRect l="50235" t="21572" r="33202" b="64139"/>
          <a:stretch/>
        </p:blipFill>
        <p:spPr>
          <a:xfrm>
            <a:off x="2964252" y="6042072"/>
            <a:ext cx="858944" cy="71740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798131" y="355960"/>
            <a:ext cx="3433312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lvl="3">
              <a:lnSpc>
                <a:spcPct val="90000"/>
              </a:lnSpc>
            </a:pP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Onglets 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&amp; 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Listes</a:t>
            </a:r>
            <a:endParaRPr lang="fr-FR" sz="28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08686" y="5644014"/>
            <a:ext cx="370077" cy="33389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9" name="Rectangle 18"/>
          <p:cNvSpPr/>
          <p:nvPr/>
        </p:nvSpPr>
        <p:spPr>
          <a:xfrm>
            <a:off x="8532855" y="5665379"/>
            <a:ext cx="370077" cy="33389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252811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560" y="-103642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u="sng" spc="-1" dirty="0" smtClean="0">
                <a:solidFill>
                  <a:srgbClr val="000000"/>
                </a:solidFill>
                <a:latin typeface="Calibri"/>
              </a:rPr>
              <a:t>Détails</a:t>
            </a:r>
            <a:endParaRPr lang="fr-FR" sz="4400" b="0" u="sng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38080" y="6310800"/>
            <a:ext cx="10514880" cy="36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fr-FR" sz="1200" spc="-1" dirty="0">
                <a:solidFill>
                  <a:srgbClr val="8B8B8B"/>
                </a:solidFill>
                <a:latin typeface="Calibri"/>
              </a:rPr>
              <a:t>Projet </a:t>
            </a:r>
            <a:r>
              <a:rPr lang="fr-FR" sz="1200" spc="-1" dirty="0" err="1">
                <a:solidFill>
                  <a:srgbClr val="8B8B8B"/>
                </a:solidFill>
                <a:latin typeface="Calibri"/>
              </a:rPr>
              <a:t>AniMangApp</a:t>
            </a:r>
            <a:r>
              <a:rPr lang="fr-FR" sz="1200" spc="-1" dirty="0">
                <a:solidFill>
                  <a:srgbClr val="8B8B8B"/>
                </a:solidFill>
                <a:latin typeface="Calibri"/>
              </a:rPr>
              <a:t> - XAMARIN</a:t>
            </a:r>
          </a:p>
          <a:p>
            <a:pPr algn="r">
              <a:lnSpc>
                <a:spcPct val="100000"/>
              </a:lnSpc>
            </a:pPr>
            <a:fld id="{6FCBB62F-1338-4001-9E26-1F88BCF587A4}" type="slidenum">
              <a:rPr lang="fr-FR" sz="1200" b="0" strike="noStrike" spc="-1" smtClean="0">
                <a:solidFill>
                  <a:srgbClr val="8B8B8B"/>
                </a:solidFill>
                <a:latin typeface="Calibri"/>
                <a:ea typeface="Calibri"/>
              </a:rPr>
              <a:t>6</a:t>
            </a:fld>
            <a:endParaRPr lang="fr-FR" sz="1200" b="0" strike="noStrike" spc="-1" dirty="0">
              <a:latin typeface="Times New Roman"/>
            </a:endParaRPr>
          </a:p>
        </p:txBody>
      </p:sp>
      <p:pic>
        <p:nvPicPr>
          <p:cNvPr id="127" name="Google Shape;133;p2"/>
          <p:cNvPicPr/>
          <p:nvPr/>
        </p:nvPicPr>
        <p:blipFill>
          <a:blip r:embed="rId3"/>
          <a:stretch/>
        </p:blipFill>
        <p:spPr>
          <a:xfrm>
            <a:off x="10572120" y="0"/>
            <a:ext cx="1619640" cy="1619640"/>
          </a:xfrm>
          <a:prstGeom prst="rect">
            <a:avLst/>
          </a:prstGeom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080" y="850232"/>
            <a:ext cx="3812297" cy="475163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5"/>
          <a:srcRect t="63962" r="66929" b="20154"/>
          <a:stretch/>
        </p:blipFill>
        <p:spPr>
          <a:xfrm>
            <a:off x="1662588" y="5669280"/>
            <a:ext cx="2163279" cy="100584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6"/>
          <a:srcRect l="-1" r="1532"/>
          <a:stretch/>
        </p:blipFill>
        <p:spPr>
          <a:xfrm>
            <a:off x="6809259" y="850232"/>
            <a:ext cx="3762621" cy="4751638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5"/>
          <a:srcRect l="16369" t="26944" r="51685" b="60845"/>
          <a:stretch/>
        </p:blipFill>
        <p:spPr>
          <a:xfrm>
            <a:off x="7675777" y="5924147"/>
            <a:ext cx="2029584" cy="75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6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u="sng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Persistance des données</a:t>
            </a:r>
            <a:endParaRPr lang="fr-FR" sz="4400" b="0" u="sng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38080" y="6310800"/>
            <a:ext cx="10514880" cy="36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fr-FR" sz="1200" spc="-1" dirty="0">
                <a:solidFill>
                  <a:srgbClr val="8B8B8B"/>
                </a:solidFill>
                <a:latin typeface="Calibri"/>
              </a:rPr>
              <a:t>Projet </a:t>
            </a:r>
            <a:r>
              <a:rPr lang="fr-FR" sz="1200" spc="-1" dirty="0" err="1">
                <a:solidFill>
                  <a:srgbClr val="8B8B8B"/>
                </a:solidFill>
                <a:latin typeface="Calibri"/>
              </a:rPr>
              <a:t>AniMangApp</a:t>
            </a:r>
            <a:r>
              <a:rPr lang="fr-FR" sz="1200" spc="-1" dirty="0">
                <a:solidFill>
                  <a:srgbClr val="8B8B8B"/>
                </a:solidFill>
                <a:latin typeface="Calibri"/>
              </a:rPr>
              <a:t> - XAMARIN</a:t>
            </a:r>
          </a:p>
          <a:p>
            <a:pPr algn="r">
              <a:lnSpc>
                <a:spcPct val="100000"/>
              </a:lnSpc>
            </a:pPr>
            <a:fld id="{6FCBB62F-1338-4001-9E26-1F88BCF587A4}" type="slidenum">
              <a:rPr lang="fr-FR" sz="1200" b="0" strike="noStrike" spc="-1" smtClean="0">
                <a:solidFill>
                  <a:srgbClr val="8B8B8B"/>
                </a:solidFill>
                <a:latin typeface="Calibri"/>
                <a:ea typeface="Calibri"/>
              </a:rPr>
              <a:t>7</a:t>
            </a:fld>
            <a:endParaRPr lang="fr-FR" sz="1200" b="0" strike="noStrike" spc="-1" dirty="0">
              <a:latin typeface="Times New Roman"/>
            </a:endParaRPr>
          </a:p>
        </p:txBody>
      </p:sp>
      <p:pic>
        <p:nvPicPr>
          <p:cNvPr id="127" name="Google Shape;133;p2"/>
          <p:cNvPicPr/>
          <p:nvPr/>
        </p:nvPicPr>
        <p:blipFill>
          <a:blip r:embed="rId3"/>
          <a:stretch/>
        </p:blipFill>
        <p:spPr>
          <a:xfrm>
            <a:off x="10572120" y="0"/>
            <a:ext cx="1619640" cy="1619640"/>
          </a:xfrm>
          <a:prstGeom prst="rect">
            <a:avLst/>
          </a:prstGeom>
          <a:ln>
            <a:noFill/>
          </a:ln>
        </p:spPr>
      </p:pic>
      <p:sp>
        <p:nvSpPr>
          <p:cNvPr id="9" name="TextShape 2">
            <a:extLst>
              <a:ext uri="{FF2B5EF4-FFF2-40B4-BE49-F238E27FC236}">
                <a16:creationId xmlns:a16="http://schemas.microsoft.com/office/drawing/2014/main" id="{5D4510F4-9294-4C4A-9FEA-80E49F47696C}"/>
              </a:ext>
            </a:extLst>
          </p:cNvPr>
          <p:cNvSpPr txBox="1"/>
          <p:nvPr/>
        </p:nvSpPr>
        <p:spPr>
          <a:xfrm>
            <a:off x="3208713" y="1833510"/>
            <a:ext cx="8144727" cy="3479029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7200" lvl="2">
              <a:lnSpc>
                <a:spcPct val="90000"/>
              </a:lnSpc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lvl="2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fr-FR" sz="2800" u="sng" spc="-1" dirty="0" smtClean="0">
                <a:solidFill>
                  <a:srgbClr val="000000"/>
                </a:solidFill>
                <a:latin typeface="Calibri"/>
              </a:rPr>
              <a:t>Vues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/>
            </a:r>
            <a:br>
              <a:rPr lang="fr-FR" sz="2800" spc="-1" dirty="0" smtClean="0">
                <a:solidFill>
                  <a:srgbClr val="000000"/>
                </a:solidFill>
                <a:latin typeface="Calibri"/>
              </a:rPr>
            </a:b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Méthode </a:t>
            </a:r>
            <a:r>
              <a:rPr lang="fr-FR" dirty="0" err="1" smtClean="0"/>
              <a:t>OnAppearing</a:t>
            </a:r>
            <a:r>
              <a:rPr lang="fr-FR" dirty="0"/>
              <a:t>()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/>
            </a:r>
            <a:br>
              <a:rPr lang="fr-FR" sz="2800" spc="-1" dirty="0" smtClean="0">
                <a:solidFill>
                  <a:srgbClr val="000000"/>
                </a:solidFill>
                <a:latin typeface="Calibri"/>
              </a:rPr>
            </a:b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Incrémentation automatique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/>
            </a:r>
            <a:br>
              <a:rPr lang="fr-FR" sz="2800" spc="-1" dirty="0">
                <a:solidFill>
                  <a:srgbClr val="000000"/>
                </a:solidFill>
                <a:latin typeface="Calibri"/>
              </a:rPr>
            </a:b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Enregistrement dans </a:t>
            </a:r>
            <a:r>
              <a:rPr lang="fr-FR" dirty="0" err="1"/>
              <a:t>Preferences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lvl="2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fr-FR" sz="2800" u="sng" spc="-1" dirty="0" err="1" smtClean="0">
                <a:solidFill>
                  <a:srgbClr val="000000"/>
                </a:solidFill>
                <a:latin typeface="Calibri"/>
              </a:rPr>
              <a:t>Likes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/>
            </a:r>
            <a:br>
              <a:rPr lang="fr-FR" sz="2800" spc="-1" dirty="0" smtClean="0">
                <a:solidFill>
                  <a:srgbClr val="000000"/>
                </a:solidFill>
                <a:latin typeface="Calibri"/>
              </a:rPr>
            </a:b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Incrémentation au 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click  utilisateur</a:t>
            </a:r>
            <a:br>
              <a:rPr lang="fr-FR" sz="2800" spc="-1" dirty="0">
                <a:solidFill>
                  <a:srgbClr val="000000"/>
                </a:solidFill>
                <a:latin typeface="Calibri"/>
              </a:rPr>
            </a:b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Distinction pour chaque animé/manga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/>
            </a:r>
            <a:br>
              <a:rPr lang="fr-FR" sz="2800" spc="-1" dirty="0">
                <a:solidFill>
                  <a:srgbClr val="000000"/>
                </a:solidFill>
                <a:latin typeface="Calibri"/>
              </a:rPr>
            </a:b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Enregistrement 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dans </a:t>
            </a:r>
            <a:r>
              <a:rPr lang="fr-FR" dirty="0" err="1"/>
              <a:t>Preferences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/>
            </a:r>
            <a:br>
              <a:rPr lang="fr-FR" sz="2800" spc="-1" dirty="0" smtClean="0">
                <a:solidFill>
                  <a:srgbClr val="000000"/>
                </a:solidFill>
                <a:latin typeface="Calibri"/>
              </a:rPr>
            </a:br>
            <a:r>
              <a:rPr lang="fr-FR" sz="2800" spc="-1" dirty="0">
                <a:solidFill>
                  <a:srgbClr val="000000"/>
                </a:solidFill>
                <a:latin typeface="Calibri"/>
              </a:rPr>
              <a:t/>
            </a:r>
            <a:br>
              <a:rPr lang="fr-FR" sz="2800" spc="-1" dirty="0">
                <a:solidFill>
                  <a:srgbClr val="000000"/>
                </a:solidFill>
                <a:latin typeface="Calibri"/>
              </a:rPr>
            </a:b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lvl="2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457200" lvl="2">
              <a:lnSpc>
                <a:spcPct val="90000"/>
              </a:lnSpc>
            </a:pPr>
            <a:r>
              <a:rPr lang="fr-FR" sz="2800" spc="-1" dirty="0">
                <a:solidFill>
                  <a:srgbClr val="000000"/>
                </a:solidFill>
                <a:latin typeface="Calibri"/>
              </a:rPr>
              <a:t>…</a:t>
            </a:r>
          </a:p>
          <a:p>
            <a:pPr lvl="1">
              <a:lnSpc>
                <a:spcPct val="90000"/>
              </a:lnSpc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1828800" lvl="3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fr-FR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/>
          <a:srcRect l="49368" t="40011" r="34251" b="41217"/>
          <a:stretch/>
        </p:blipFill>
        <p:spPr>
          <a:xfrm>
            <a:off x="10188386" y="4670185"/>
            <a:ext cx="1026694" cy="1138989"/>
          </a:xfrm>
          <a:prstGeom prst="rect">
            <a:avLst/>
          </a:prstGeom>
        </p:spPr>
      </p:pic>
      <p:grpSp>
        <p:nvGrpSpPr>
          <p:cNvPr id="5" name="Groupe 4"/>
          <p:cNvGrpSpPr/>
          <p:nvPr/>
        </p:nvGrpSpPr>
        <p:grpSpPr>
          <a:xfrm>
            <a:off x="838080" y="1689840"/>
            <a:ext cx="2009775" cy="4124325"/>
            <a:chOff x="838080" y="1689840"/>
            <a:chExt cx="2009775" cy="4124325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080" y="1689840"/>
              <a:ext cx="2009775" cy="4124325"/>
            </a:xfrm>
            <a:prstGeom prst="rect">
              <a:avLst/>
            </a:prstGeom>
          </p:spPr>
        </p:pic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65542" y="3336285"/>
              <a:ext cx="329513" cy="152292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838080" y="2839649"/>
            <a:ext cx="2009775" cy="3690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093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u="sng" strike="noStrike" spc="-1" dirty="0" err="1" smtClean="0">
                <a:solidFill>
                  <a:srgbClr val="000000"/>
                </a:solidFill>
                <a:latin typeface="Calibri"/>
                <a:ea typeface="Calibri"/>
              </a:rPr>
              <a:t>Dependency</a:t>
            </a:r>
            <a:r>
              <a:rPr lang="fr-FR" sz="4400" b="0" u="sng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Service</a:t>
            </a:r>
            <a:endParaRPr lang="fr-FR" sz="4400" b="0" u="sng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38080" y="6310800"/>
            <a:ext cx="10514880" cy="36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fr-FR" sz="1200" spc="-1" dirty="0">
                <a:solidFill>
                  <a:srgbClr val="8B8B8B"/>
                </a:solidFill>
                <a:latin typeface="Calibri"/>
              </a:rPr>
              <a:t>Projet </a:t>
            </a:r>
            <a:r>
              <a:rPr lang="fr-FR" sz="1200" spc="-1" dirty="0" err="1">
                <a:solidFill>
                  <a:srgbClr val="8B8B8B"/>
                </a:solidFill>
                <a:latin typeface="Calibri"/>
              </a:rPr>
              <a:t>AniMangApp</a:t>
            </a:r>
            <a:r>
              <a:rPr lang="fr-FR" sz="1200" spc="-1" dirty="0">
                <a:solidFill>
                  <a:srgbClr val="8B8B8B"/>
                </a:solidFill>
                <a:latin typeface="Calibri"/>
              </a:rPr>
              <a:t> - XAMARIN</a:t>
            </a:r>
          </a:p>
          <a:p>
            <a:pPr algn="r">
              <a:lnSpc>
                <a:spcPct val="100000"/>
              </a:lnSpc>
            </a:pPr>
            <a:fld id="{6FCBB62F-1338-4001-9E26-1F88BCF587A4}" type="slidenum">
              <a:rPr lang="fr-FR" sz="1200" b="0" strike="noStrike" spc="-1" smtClean="0">
                <a:solidFill>
                  <a:srgbClr val="8B8B8B"/>
                </a:solidFill>
                <a:latin typeface="Calibri"/>
                <a:ea typeface="Calibri"/>
              </a:rPr>
              <a:t>8</a:t>
            </a:fld>
            <a:endParaRPr lang="fr-FR" sz="1200" b="0" strike="noStrike" spc="-1" dirty="0">
              <a:latin typeface="Times New Roman"/>
            </a:endParaRPr>
          </a:p>
        </p:txBody>
      </p:sp>
      <p:pic>
        <p:nvPicPr>
          <p:cNvPr id="127" name="Google Shape;133;p2"/>
          <p:cNvPicPr/>
          <p:nvPr/>
        </p:nvPicPr>
        <p:blipFill>
          <a:blip r:embed="rId3"/>
          <a:stretch/>
        </p:blipFill>
        <p:spPr>
          <a:xfrm>
            <a:off x="10572120" y="0"/>
            <a:ext cx="1619640" cy="1619640"/>
          </a:xfrm>
          <a:prstGeom prst="rect">
            <a:avLst/>
          </a:prstGeom>
          <a:ln>
            <a:noFill/>
          </a:ln>
        </p:spPr>
      </p:pic>
      <p:sp>
        <p:nvSpPr>
          <p:cNvPr id="9" name="TextShape 2">
            <a:extLst>
              <a:ext uri="{FF2B5EF4-FFF2-40B4-BE49-F238E27FC236}">
                <a16:creationId xmlns:a16="http://schemas.microsoft.com/office/drawing/2014/main" id="{5D4510F4-9294-4C4A-9FEA-80E49F47696C}"/>
              </a:ext>
            </a:extLst>
          </p:cNvPr>
          <p:cNvSpPr txBox="1"/>
          <p:nvPr/>
        </p:nvSpPr>
        <p:spPr>
          <a:xfrm>
            <a:off x="2485505" y="1979726"/>
            <a:ext cx="9706255" cy="333281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7200" lvl="2">
              <a:lnSpc>
                <a:spcPct val="90000"/>
              </a:lnSpc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457200" lvl="2">
              <a:lnSpc>
                <a:spcPct val="90000"/>
              </a:lnSpc>
            </a:pPr>
            <a:r>
              <a:rPr lang="fr-FR" sz="2800" dirty="0" smtClean="0"/>
              <a:t>Customisation du toast traduction 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:</a:t>
            </a: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lvl="2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UWP :</a:t>
            </a:r>
            <a:r>
              <a:rPr lang="fr-FR" dirty="0"/>
              <a:t>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1400" dirty="0" err="1" smtClean="0"/>
              <a:t>flyout.ShowAt</a:t>
            </a:r>
            <a:r>
              <a:rPr lang="fr-FR" sz="1400" dirty="0" smtClean="0"/>
              <a:t>(</a:t>
            </a:r>
            <a:r>
              <a:rPr lang="fr-FR" sz="1400" dirty="0" err="1" smtClean="0"/>
              <a:t>Window.Current.Content</a:t>
            </a:r>
            <a:r>
              <a:rPr lang="fr-FR" sz="1400" dirty="0" smtClean="0"/>
              <a:t> </a:t>
            </a:r>
            <a:r>
              <a:rPr lang="fr-FR" sz="1400" dirty="0"/>
              <a:t>as </a:t>
            </a:r>
            <a:r>
              <a:rPr lang="fr-FR" sz="1400" dirty="0" err="1"/>
              <a:t>FrameworkElement</a:t>
            </a:r>
            <a:r>
              <a:rPr lang="fr-FR" sz="1400" dirty="0"/>
              <a:t>); </a:t>
            </a:r>
            <a:endParaRPr lang="fr-FR" sz="1400" dirty="0" smtClean="0"/>
          </a:p>
          <a:p>
            <a:pPr lvl="2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ANDROID :</a:t>
            </a:r>
            <a:br>
              <a:rPr lang="fr-FR" sz="2800" spc="-1" dirty="0" smtClean="0">
                <a:solidFill>
                  <a:srgbClr val="000000"/>
                </a:solidFill>
                <a:latin typeface="Calibri"/>
              </a:rPr>
            </a:br>
            <a:r>
              <a:rPr lang="fr-FR" sz="1400" dirty="0" err="1"/>
              <a:t>Toast.MakeText</a:t>
            </a:r>
            <a:r>
              <a:rPr lang="fr-FR" sz="1400" dirty="0"/>
              <a:t>(</a:t>
            </a:r>
            <a:r>
              <a:rPr lang="fr-FR" sz="1400" dirty="0" err="1"/>
              <a:t>Android.App.Application.Context</a:t>
            </a:r>
            <a:r>
              <a:rPr lang="fr-FR" sz="1400" dirty="0"/>
              <a:t>, message, </a:t>
            </a:r>
            <a:r>
              <a:rPr lang="fr-FR" sz="1400" dirty="0" err="1"/>
              <a:t>ToastLength.Long</a:t>
            </a:r>
            <a:r>
              <a:rPr lang="fr-FR" sz="1400" dirty="0"/>
              <a:t>).Show</a:t>
            </a:r>
            <a:r>
              <a:rPr lang="fr-FR" sz="1400" dirty="0"/>
              <a:t>();</a:t>
            </a:r>
          </a:p>
          <a:p>
            <a:pPr lvl="2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IOS :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/>
            </a:r>
            <a:br>
              <a:rPr lang="fr-FR" sz="2800" spc="-1" dirty="0">
                <a:solidFill>
                  <a:srgbClr val="000000"/>
                </a:solidFill>
                <a:latin typeface="Calibri"/>
              </a:rPr>
            </a:br>
            <a:r>
              <a:rPr lang="fr-FR" sz="1400" dirty="0"/>
              <a:t>UIApplication.SharedApplication.KeyWindow.RootViewController.PresentViewController(</a:t>
            </a:r>
            <a:r>
              <a:rPr lang="fr-FR" sz="1400" dirty="0" err="1"/>
              <a:t>alert</a:t>
            </a:r>
            <a:r>
              <a:rPr lang="fr-FR" sz="1400" dirty="0"/>
              <a:t>, </a:t>
            </a:r>
            <a:r>
              <a:rPr lang="fr-FR" sz="1400" dirty="0" err="1"/>
              <a:t>true</a:t>
            </a:r>
            <a:r>
              <a:rPr lang="fr-FR" sz="1400" dirty="0"/>
              <a:t>, </a:t>
            </a:r>
            <a:r>
              <a:rPr lang="fr-FR" sz="1400" dirty="0" err="1"/>
              <a:t>null</a:t>
            </a:r>
            <a:r>
              <a:rPr lang="fr-FR" sz="1400" dirty="0"/>
              <a:t>);</a:t>
            </a:r>
          </a:p>
          <a:p>
            <a:pPr lvl="2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fr-FR" sz="2800" spc="-1" dirty="0" smtClean="0">
              <a:solidFill>
                <a:srgbClr val="000000"/>
              </a:solidFill>
              <a:latin typeface="Calibri"/>
            </a:endParaRPr>
          </a:p>
          <a:p>
            <a:pPr marL="457200" lvl="2">
              <a:lnSpc>
                <a:spcPct val="90000"/>
              </a:lnSpc>
            </a:pPr>
            <a:r>
              <a:rPr lang="en-US" dirty="0" err="1" smtClean="0"/>
              <a:t>Gestion</a:t>
            </a:r>
            <a:r>
              <a:rPr lang="en-US" dirty="0" smtClean="0"/>
              <a:t> </a:t>
            </a:r>
            <a:r>
              <a:rPr lang="en-US" dirty="0" err="1" smtClean="0"/>
              <a:t>d’erreur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AnimeSelected.attributes?.titles</a:t>
            </a:r>
            <a:r>
              <a:rPr lang="en-US" dirty="0"/>
              <a:t>?.</a:t>
            </a:r>
            <a:r>
              <a:rPr lang="en-US" dirty="0" err="1" smtClean="0"/>
              <a:t>ja_jp</a:t>
            </a:r>
            <a:r>
              <a:rPr lang="en-US" dirty="0" smtClean="0"/>
              <a:t> </a:t>
            </a:r>
            <a:r>
              <a:rPr lang="en-US" dirty="0" err="1" smtClean="0"/>
              <a:t>n’existe</a:t>
            </a:r>
            <a:r>
              <a:rPr lang="en-US" dirty="0" smtClean="0"/>
              <a:t> pas </a:t>
            </a:r>
          </a:p>
          <a:p>
            <a:pPr marL="457200" lvl="2">
              <a:lnSpc>
                <a:spcPct val="90000"/>
              </a:lnSpc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lvl="2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457200" lvl="2">
              <a:lnSpc>
                <a:spcPct val="90000"/>
              </a:lnSpc>
            </a:pPr>
            <a:r>
              <a:rPr lang="fr-FR" sz="2800" spc="-1" dirty="0">
                <a:solidFill>
                  <a:srgbClr val="000000"/>
                </a:solidFill>
                <a:latin typeface="Calibri"/>
              </a:rPr>
              <a:t>…</a:t>
            </a:r>
          </a:p>
          <a:p>
            <a:pPr lvl="1">
              <a:lnSpc>
                <a:spcPct val="90000"/>
              </a:lnSpc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1828800" lvl="3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fr-FR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/>
          <a:srcRect l="32346" t="42787" r="51529" b="38441"/>
          <a:stretch/>
        </p:blipFill>
        <p:spPr>
          <a:xfrm>
            <a:off x="10342308" y="4834326"/>
            <a:ext cx="1010652" cy="113898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3773" y="5279996"/>
            <a:ext cx="1533525" cy="247650"/>
          </a:xfrm>
          <a:prstGeom prst="rect">
            <a:avLst/>
          </a:prstGeom>
        </p:spPr>
      </p:pic>
      <p:grpSp>
        <p:nvGrpSpPr>
          <p:cNvPr id="5" name="Groupe 4"/>
          <p:cNvGrpSpPr/>
          <p:nvPr/>
        </p:nvGrpSpPr>
        <p:grpSpPr>
          <a:xfrm>
            <a:off x="281128" y="1689840"/>
            <a:ext cx="2009775" cy="4124325"/>
            <a:chOff x="838080" y="1689840"/>
            <a:chExt cx="2009775" cy="4124325"/>
          </a:xfrm>
        </p:grpSpPr>
        <p:grpSp>
          <p:nvGrpSpPr>
            <p:cNvPr id="11" name="Groupe 10"/>
            <p:cNvGrpSpPr/>
            <p:nvPr/>
          </p:nvGrpSpPr>
          <p:grpSpPr>
            <a:xfrm>
              <a:off x="838080" y="1689840"/>
              <a:ext cx="2009775" cy="4124325"/>
              <a:chOff x="838080" y="1689840"/>
              <a:chExt cx="2009775" cy="4124325"/>
            </a:xfrm>
          </p:grpSpPr>
          <p:pic>
            <p:nvPicPr>
              <p:cNvPr id="12" name="Image 1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8080" y="1689840"/>
                <a:ext cx="2009775" cy="4124325"/>
              </a:xfrm>
              <a:prstGeom prst="rect">
                <a:avLst/>
              </a:prstGeom>
            </p:spPr>
          </p:pic>
          <p:pic>
            <p:nvPicPr>
              <p:cNvPr id="13" name="Image 1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65542" y="3336285"/>
                <a:ext cx="329513" cy="152292"/>
              </a:xfrm>
              <a:prstGeom prst="rect">
                <a:avLst/>
              </a:prstGeom>
            </p:spPr>
          </p:pic>
        </p:grpSp>
        <p:sp>
          <p:nvSpPr>
            <p:cNvPr id="14" name="Rectangle 13"/>
            <p:cNvSpPr/>
            <p:nvPr/>
          </p:nvSpPr>
          <p:spPr>
            <a:xfrm>
              <a:off x="1590948" y="3320998"/>
              <a:ext cx="504037" cy="18286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628982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u="sng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Rating</a:t>
            </a:r>
            <a:endParaRPr lang="fr-FR" sz="4400" b="0" u="sng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38080" y="6310800"/>
            <a:ext cx="10514880" cy="36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fr-FR" sz="1200" spc="-1" dirty="0">
                <a:solidFill>
                  <a:srgbClr val="8B8B8B"/>
                </a:solidFill>
                <a:latin typeface="Calibri"/>
              </a:rPr>
              <a:t>Projet </a:t>
            </a:r>
            <a:r>
              <a:rPr lang="fr-FR" sz="1200" spc="-1" dirty="0" err="1">
                <a:solidFill>
                  <a:srgbClr val="8B8B8B"/>
                </a:solidFill>
                <a:latin typeface="Calibri"/>
              </a:rPr>
              <a:t>AniMangApp</a:t>
            </a:r>
            <a:r>
              <a:rPr lang="fr-FR" sz="1200" spc="-1" dirty="0">
                <a:solidFill>
                  <a:srgbClr val="8B8B8B"/>
                </a:solidFill>
                <a:latin typeface="Calibri"/>
              </a:rPr>
              <a:t> - XAMARIN</a:t>
            </a:r>
          </a:p>
          <a:p>
            <a:pPr algn="r">
              <a:lnSpc>
                <a:spcPct val="100000"/>
              </a:lnSpc>
            </a:pPr>
            <a:fld id="{6FCBB62F-1338-4001-9E26-1F88BCF587A4}" type="slidenum">
              <a:rPr lang="fr-FR" sz="1200" b="0" strike="noStrike" spc="-1" smtClean="0">
                <a:solidFill>
                  <a:srgbClr val="8B8B8B"/>
                </a:solidFill>
                <a:latin typeface="Calibri"/>
                <a:ea typeface="Calibri"/>
              </a:rPr>
              <a:t>9</a:t>
            </a:fld>
            <a:endParaRPr lang="fr-FR" sz="1200" b="0" strike="noStrike" spc="-1" dirty="0">
              <a:latin typeface="Times New Roman"/>
            </a:endParaRPr>
          </a:p>
        </p:txBody>
      </p:sp>
      <p:pic>
        <p:nvPicPr>
          <p:cNvPr id="127" name="Google Shape;133;p2"/>
          <p:cNvPicPr/>
          <p:nvPr/>
        </p:nvPicPr>
        <p:blipFill>
          <a:blip r:embed="rId3"/>
          <a:stretch/>
        </p:blipFill>
        <p:spPr>
          <a:xfrm>
            <a:off x="10572120" y="0"/>
            <a:ext cx="1619640" cy="1619640"/>
          </a:xfrm>
          <a:prstGeom prst="rect">
            <a:avLst/>
          </a:prstGeom>
          <a:ln>
            <a:noFill/>
          </a:ln>
        </p:spPr>
      </p:pic>
      <p:sp>
        <p:nvSpPr>
          <p:cNvPr id="9" name="TextShape 2">
            <a:extLst>
              <a:ext uri="{FF2B5EF4-FFF2-40B4-BE49-F238E27FC236}">
                <a16:creationId xmlns:a16="http://schemas.microsoft.com/office/drawing/2014/main" id="{5D4510F4-9294-4C4A-9FEA-80E49F47696C}"/>
              </a:ext>
            </a:extLst>
          </p:cNvPr>
          <p:cNvSpPr txBox="1"/>
          <p:nvPr/>
        </p:nvSpPr>
        <p:spPr>
          <a:xfrm>
            <a:off x="3192086" y="1833510"/>
            <a:ext cx="8161353" cy="3479029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lvl="2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Récupération du rating via l’API</a:t>
            </a:r>
            <a:br>
              <a:rPr lang="fr-FR" sz="2800" spc="-1" dirty="0" smtClean="0">
                <a:solidFill>
                  <a:srgbClr val="000000"/>
                </a:solidFill>
                <a:latin typeface="Calibri"/>
              </a:rPr>
            </a:br>
            <a:r>
              <a:rPr lang="fr-FR" sz="1400" spc="-1" dirty="0" smtClean="0">
                <a:solidFill>
                  <a:srgbClr val="000000"/>
                </a:solidFill>
              </a:rPr>
              <a:t>Réception du rating sous forme de nombres de 0 à 100</a:t>
            </a:r>
            <a:br>
              <a:rPr lang="fr-FR" sz="1400" spc="-1" dirty="0" smtClean="0">
                <a:solidFill>
                  <a:srgbClr val="000000"/>
                </a:solidFill>
              </a:rPr>
            </a:br>
            <a:endParaRPr lang="fr-FR" sz="2800" spc="-1" dirty="0" smtClean="0">
              <a:solidFill>
                <a:srgbClr val="000000"/>
              </a:solidFill>
              <a:latin typeface="Calibri"/>
            </a:endParaRPr>
          </a:p>
          <a:p>
            <a:pPr lvl="2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Sélection de l’image correspondant</a:t>
            </a:r>
            <a:br>
              <a:rPr lang="fr-FR" sz="2800" spc="-1" dirty="0" smtClean="0">
                <a:solidFill>
                  <a:srgbClr val="000000"/>
                </a:solidFill>
                <a:latin typeface="Calibri"/>
              </a:rPr>
            </a:br>
            <a:r>
              <a:rPr lang="fr-FR" sz="1400" spc="-1" dirty="0" smtClean="0">
                <a:solidFill>
                  <a:srgbClr val="000000"/>
                </a:solidFill>
              </a:rPr>
              <a:t>Détection de l’intervalle qui englobe le rating récupéré et fonction de ce dernier une image de rating est </a:t>
            </a:r>
            <a:r>
              <a:rPr lang="fr-FR" sz="1400" spc="-1" dirty="0" err="1" smtClean="0">
                <a:solidFill>
                  <a:srgbClr val="000000"/>
                </a:solidFill>
              </a:rPr>
              <a:t>bindé</a:t>
            </a:r>
            <a:r>
              <a:rPr lang="fr-FR" sz="1400" spc="-1" dirty="0" smtClean="0">
                <a:solidFill>
                  <a:srgbClr val="000000"/>
                </a:solidFill>
              </a:rPr>
              <a:t> sur l’interface</a:t>
            </a:r>
            <a:br>
              <a:rPr lang="fr-FR" sz="1400" spc="-1" dirty="0" smtClean="0">
                <a:solidFill>
                  <a:srgbClr val="000000"/>
                </a:solidFill>
              </a:rPr>
            </a:br>
            <a:endParaRPr lang="fr-FR" sz="2800" spc="-1" dirty="0" smtClean="0">
              <a:solidFill>
                <a:srgbClr val="000000"/>
              </a:solidFill>
              <a:latin typeface="Calibri"/>
            </a:endParaRPr>
          </a:p>
          <a:p>
            <a:pPr lvl="2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10 images pour les différents intervalles</a:t>
            </a:r>
            <a:br>
              <a:rPr lang="fr-FR" sz="2800" spc="-1" dirty="0" smtClean="0">
                <a:solidFill>
                  <a:srgbClr val="000000"/>
                </a:solidFill>
                <a:latin typeface="Calibri"/>
              </a:rPr>
            </a:br>
            <a:r>
              <a:rPr lang="fr-FR" sz="1400" spc="-1" dirty="0" smtClean="0">
                <a:solidFill>
                  <a:srgbClr val="000000"/>
                </a:solidFill>
              </a:rPr>
              <a:t>Chaque image correspond à un intervalle différent, chaque intervalle de 10 représente une demi-étoile</a:t>
            </a: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lvl="1">
              <a:lnSpc>
                <a:spcPct val="90000"/>
              </a:lnSpc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1828800" lvl="3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fr-FR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4"/>
          <a:srcRect b="11095"/>
          <a:stretch/>
        </p:blipFill>
        <p:spPr>
          <a:xfrm>
            <a:off x="255896" y="5754599"/>
            <a:ext cx="11877675" cy="406472"/>
          </a:xfrm>
          <a:prstGeom prst="rect">
            <a:avLst/>
          </a:prstGeom>
        </p:spPr>
      </p:pic>
      <p:grpSp>
        <p:nvGrpSpPr>
          <p:cNvPr id="10" name="Groupe 9"/>
          <p:cNvGrpSpPr/>
          <p:nvPr/>
        </p:nvGrpSpPr>
        <p:grpSpPr>
          <a:xfrm>
            <a:off x="838080" y="1409244"/>
            <a:ext cx="2009775" cy="4124325"/>
            <a:chOff x="838080" y="1689840"/>
            <a:chExt cx="2009775" cy="4124325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080" y="1689840"/>
              <a:ext cx="2009775" cy="4124325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65542" y="3336285"/>
              <a:ext cx="329513" cy="152292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986880" y="3520272"/>
            <a:ext cx="1324058" cy="22045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23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2336</TotalTime>
  <Words>361</Words>
  <Application>Microsoft Office PowerPoint</Application>
  <PresentationFormat>Grand écran</PresentationFormat>
  <Paragraphs>109</Paragraphs>
  <Slides>13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Courier New</vt:lpstr>
      <vt:lpstr>DejaVu Sans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développement UWP</dc:title>
  <dc:subject/>
  <dc:creator>Mylene Alliez</dc:creator>
  <dc:description/>
  <cp:lastModifiedBy>Mylene Alliez</cp:lastModifiedBy>
  <cp:revision>48</cp:revision>
  <dcterms:created xsi:type="dcterms:W3CDTF">2021-10-14T07:28:44Z</dcterms:created>
  <dcterms:modified xsi:type="dcterms:W3CDTF">2022-04-26T11:43:24Z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Personnalisé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