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5"/>
  </p:notesMasterIdLst>
  <p:sldIdLst>
    <p:sldId id="256" r:id="rId3"/>
    <p:sldId id="257" r:id="rId4"/>
    <p:sldId id="274" r:id="rId5"/>
    <p:sldId id="272" r:id="rId6"/>
    <p:sldId id="275" r:id="rId7"/>
    <p:sldId id="276" r:id="rId8"/>
    <p:sldId id="278" r:id="rId9"/>
    <p:sldId id="280" r:id="rId10"/>
    <p:sldId id="279" r:id="rId11"/>
    <p:sldId id="281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CFD"/>
    <a:srgbClr val="3DC5EF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2" autoAdjust="0"/>
    <p:restoredTop sz="94627" autoAdjust="0"/>
  </p:normalViewPr>
  <p:slideViewPr>
    <p:cSldViewPr snapToGrid="0">
      <p:cViewPr varScale="1">
        <p:scale>
          <a:sx n="73" d="100"/>
          <a:sy n="73" d="100"/>
        </p:scale>
        <p:origin x="8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Cliquez pour déplacer la diapo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fr-FR" sz="2000" b="0" strike="noStrike" spc="-1">
                <a:latin typeface="Arial"/>
              </a:rPr>
              <a:t>Cliquez pour modifier le format des notes</a:t>
            </a:r>
          </a:p>
        </p:txBody>
      </p:sp>
      <p:sp>
        <p:nvSpPr>
          <p:cNvPr id="11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fr-FR" sz="1400" b="0" strike="noStrike" spc="-1">
                <a:latin typeface="Times New Roman"/>
              </a:rPr>
              <a:t>&lt;en-tête&gt;</a:t>
            </a:r>
          </a:p>
        </p:txBody>
      </p:sp>
      <p:sp>
        <p:nvSpPr>
          <p:cNvPr id="11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fr-FR" sz="1400" b="0" strike="noStrike" spc="-1">
                <a:latin typeface="Times New Roman"/>
              </a:rPr>
              <a:t>&lt;date/heure&gt;</a:t>
            </a:r>
          </a:p>
        </p:txBody>
      </p:sp>
      <p:sp>
        <p:nvSpPr>
          <p:cNvPr id="11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fr-FR" sz="1400" b="0" strike="noStrike" spc="-1">
                <a:latin typeface="Times New Roman"/>
              </a:rPr>
              <a:t>&lt;pied de page&gt;</a:t>
            </a:r>
          </a:p>
        </p:txBody>
      </p:sp>
      <p:sp>
        <p:nvSpPr>
          <p:cNvPr id="11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67156FB7-AD98-4ABE-A54B-427C5EF9A4EA}" type="slidenum">
              <a:rPr lang="fr-FR" sz="1400" b="0" strike="noStrike" spc="-1">
                <a:latin typeface="Times New Roman"/>
              </a:rPr>
              <a:t>‹N°›</a:t>
            </a:fld>
            <a:endParaRPr lang="fr-F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4747F0A8-470C-48FF-8F5E-554798825A9B}" type="slidenum"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2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4747F0A8-470C-48FF-8F5E-554798825A9B}" type="slidenum"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11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959342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4747F0A8-470C-48FF-8F5E-554798825A9B}" type="slidenum"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12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94974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4747F0A8-470C-48FF-8F5E-554798825A9B}" type="slidenum"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3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75160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4747F0A8-470C-48FF-8F5E-554798825A9B}" type="slidenum"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4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82701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4747F0A8-470C-48FF-8F5E-554798825A9B}" type="slidenum"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5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64608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4747F0A8-470C-48FF-8F5E-554798825A9B}" type="slidenum"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6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15631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4747F0A8-470C-48FF-8F5E-554798825A9B}" type="slidenum"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7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86109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4747F0A8-470C-48FF-8F5E-554798825A9B}" type="slidenum"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8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27057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4747F0A8-470C-48FF-8F5E-554798825A9B}" type="slidenum"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9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537112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4747F0A8-470C-48FF-8F5E-554798825A9B}" type="slidenum"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10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10637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4400" b="0" strike="noStrike" spc="-1">
                <a:solidFill>
                  <a:srgbClr val="000000"/>
                </a:solidFill>
                <a:latin typeface="Arial"/>
              </a:rPr>
              <a:t>Cliquez pour éditer le format du texte-titre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Cliquez pour éditer le format du texte-titre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png"/><Relationship Id="rId5" Type="http://schemas.openxmlformats.org/officeDocument/2006/relationships/image" Target="../media/image22.jpeg"/><Relationship Id="rId4" Type="http://schemas.openxmlformats.org/officeDocument/2006/relationships/hyperlink" Target="https://github.com/MyleneG06/projXamarin.gi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kitsu.io/api/edge/anime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2.png"/><Relationship Id="rId4" Type="http://schemas.openxmlformats.org/officeDocument/2006/relationships/hyperlink" Target="https://kitsu.docs.apiary.io/#introduction/json:api" TargetMode="External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0" y="360000"/>
            <a:ext cx="12191760" cy="215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fr-FR" sz="6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Projet de </a:t>
            </a:r>
          </a:p>
          <a:p>
            <a:pPr algn="ctr">
              <a:lnSpc>
                <a:spcPct val="90000"/>
              </a:lnSpc>
            </a:pPr>
            <a:r>
              <a:rPr lang="fr-FR" sz="6000" spc="-1" dirty="0">
                <a:solidFill>
                  <a:srgbClr val="000000"/>
                </a:solidFill>
                <a:latin typeface="Calibri"/>
              </a:rPr>
              <a:t>XAMARIN</a:t>
            </a:r>
            <a:endParaRPr lang="fr-FR" sz="6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1083123" y="2963564"/>
            <a:ext cx="10073394" cy="1654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fr-FR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LP Conception Développement et Test Logiciel – DAM (2021-2022)</a:t>
            </a:r>
            <a:endParaRPr lang="fr-FR" sz="2000" b="0" strike="noStrike" spc="-1" dirty="0">
              <a:latin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i="0" u="non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sng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Projet </a:t>
            </a:r>
            <a:r>
              <a:rPr kumimoji="0" lang="fr-FR" sz="2000" b="1" i="0" u="sng" strike="noStrike" kern="1200" cap="none" spc="-1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AniMangApp</a:t>
            </a:r>
            <a:endParaRPr kumimoji="0" lang="fr-FR" sz="2000" b="1" i="0" u="sng" strike="noStrike" kern="1200" cap="none" spc="-1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2000" b="1" u="sng" spc="-1" dirty="0">
              <a:solidFill>
                <a:srgbClr val="000000"/>
              </a:solidFill>
              <a:latin typeface="Arial"/>
              <a:ea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/>
            </a:r>
            <a:br>
              <a:rPr kumimoji="0" lang="fr-FR" sz="2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</a:br>
            <a:r>
              <a:rPr kumimoji="0" lang="fr-FR" sz="2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/>
            </a:r>
            <a:br>
              <a:rPr kumimoji="0" lang="fr-FR" sz="2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</a:br>
            <a:r>
              <a:rPr kumimoji="0" lang="fr-FR" sz="2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Elèves : </a:t>
            </a:r>
            <a:r>
              <a:rPr lang="fr-FR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Yassine AJROUD, Vincent CALATAYUD, Kevin POUZAUD, </a:t>
            </a:r>
            <a:r>
              <a:rPr kumimoji="0" lang="fr-FR" sz="2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Mylène GERVAISE</a:t>
            </a: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lang="fr-FR" sz="2400" b="0" strike="noStrike" spc="-1" dirty="0"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3240000" y="5518484"/>
            <a:ext cx="5759640" cy="4211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Professeur : Jérémy MARABEL</a:t>
            </a:r>
            <a:endParaRPr lang="fr-FR" sz="2000" b="0" strike="noStrike" spc="-1" dirty="0">
              <a:latin typeface="Arial"/>
            </a:endParaRPr>
          </a:p>
        </p:txBody>
      </p:sp>
      <p:pic>
        <p:nvPicPr>
          <p:cNvPr id="123" name="Google Shape;124;p1"/>
          <p:cNvPicPr/>
          <p:nvPr/>
        </p:nvPicPr>
        <p:blipFill>
          <a:blip r:embed="rId2"/>
          <a:stretch/>
        </p:blipFill>
        <p:spPr>
          <a:xfrm>
            <a:off x="10572120" y="0"/>
            <a:ext cx="1619640" cy="1619640"/>
          </a:xfrm>
          <a:prstGeom prst="rect">
            <a:avLst/>
          </a:prstGeom>
          <a:ln>
            <a:noFill/>
          </a:ln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/>
          <a:srcRect l="-781" t="75666" b="1738"/>
          <a:stretch/>
        </p:blipFill>
        <p:spPr>
          <a:xfrm>
            <a:off x="4963101" y="4272031"/>
            <a:ext cx="540993" cy="50945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/>
          <a:srcRect l="-781" t="26418" b="50986"/>
          <a:stretch/>
        </p:blipFill>
        <p:spPr>
          <a:xfrm>
            <a:off x="2887864" y="4272031"/>
            <a:ext cx="540993" cy="50945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/>
          <a:srcRect l="-781" t="50752" b="26652"/>
          <a:stretch/>
        </p:blipFill>
        <p:spPr>
          <a:xfrm>
            <a:off x="7281129" y="4272031"/>
            <a:ext cx="540993" cy="50945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3"/>
          <a:srcRect l="-781" t="925" b="76479"/>
          <a:stretch/>
        </p:blipFill>
        <p:spPr>
          <a:xfrm>
            <a:off x="9588492" y="4272031"/>
            <a:ext cx="540993" cy="50945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fr-FR" sz="4400" b="0" u="sng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Pop Up </a:t>
            </a:r>
            <a:r>
              <a:rPr lang="fr-FR" sz="4400" b="0" u="sng" strike="noStrike" spc="-1" dirty="0" err="1" smtClean="0">
                <a:solidFill>
                  <a:srgbClr val="000000"/>
                </a:solidFill>
                <a:latin typeface="Calibri"/>
                <a:ea typeface="Calibri"/>
              </a:rPr>
              <a:t>Trailer</a:t>
            </a:r>
            <a:endParaRPr lang="fr-FR" sz="4400" b="0" u="sng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TextShape 3"/>
          <p:cNvSpPr txBox="1"/>
          <p:nvPr/>
        </p:nvSpPr>
        <p:spPr>
          <a:xfrm>
            <a:off x="838080" y="6310800"/>
            <a:ext cx="10514880" cy="3643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/>
            <a:r>
              <a:rPr lang="fr-FR" sz="1200" spc="-1" dirty="0">
                <a:solidFill>
                  <a:srgbClr val="8B8B8B"/>
                </a:solidFill>
                <a:latin typeface="Calibri"/>
              </a:rPr>
              <a:t>Projet </a:t>
            </a:r>
            <a:r>
              <a:rPr lang="fr-FR" sz="1200" spc="-1" dirty="0" err="1">
                <a:solidFill>
                  <a:srgbClr val="8B8B8B"/>
                </a:solidFill>
                <a:latin typeface="Calibri"/>
              </a:rPr>
              <a:t>AniMangApp</a:t>
            </a:r>
            <a:r>
              <a:rPr lang="fr-FR" sz="1200" spc="-1" dirty="0">
                <a:solidFill>
                  <a:srgbClr val="8B8B8B"/>
                </a:solidFill>
                <a:latin typeface="Calibri"/>
              </a:rPr>
              <a:t> - XAMARIN</a:t>
            </a:r>
          </a:p>
          <a:p>
            <a:pPr algn="r">
              <a:lnSpc>
                <a:spcPct val="100000"/>
              </a:lnSpc>
            </a:pPr>
            <a:fld id="{6FCBB62F-1338-4001-9E26-1F88BCF587A4}" type="slidenum">
              <a:rPr lang="fr-FR" sz="1200" b="0" strike="noStrike" spc="-1" smtClean="0">
                <a:solidFill>
                  <a:srgbClr val="8B8B8B"/>
                </a:solidFill>
                <a:latin typeface="Calibri"/>
                <a:ea typeface="Calibri"/>
              </a:rPr>
              <a:t>10</a:t>
            </a:fld>
            <a:endParaRPr lang="fr-FR" sz="1200" b="0" strike="noStrike" spc="-1" dirty="0">
              <a:latin typeface="Times New Roman"/>
            </a:endParaRPr>
          </a:p>
        </p:txBody>
      </p:sp>
      <p:pic>
        <p:nvPicPr>
          <p:cNvPr id="127" name="Google Shape;133;p2"/>
          <p:cNvPicPr/>
          <p:nvPr/>
        </p:nvPicPr>
        <p:blipFill>
          <a:blip r:embed="rId3"/>
          <a:stretch/>
        </p:blipFill>
        <p:spPr>
          <a:xfrm>
            <a:off x="10572120" y="0"/>
            <a:ext cx="1619640" cy="1619640"/>
          </a:xfrm>
          <a:prstGeom prst="rect">
            <a:avLst/>
          </a:prstGeom>
          <a:ln>
            <a:noFill/>
          </a:ln>
        </p:spPr>
      </p:pic>
      <p:sp>
        <p:nvSpPr>
          <p:cNvPr id="9" name="TextShape 2">
            <a:extLst>
              <a:ext uri="{FF2B5EF4-FFF2-40B4-BE49-F238E27FC236}">
                <a16:creationId xmlns:a16="http://schemas.microsoft.com/office/drawing/2014/main" id="{5D4510F4-9294-4C4A-9FEA-80E49F47696C}"/>
              </a:ext>
            </a:extLst>
          </p:cNvPr>
          <p:cNvSpPr txBox="1"/>
          <p:nvPr/>
        </p:nvSpPr>
        <p:spPr>
          <a:xfrm>
            <a:off x="5702530" y="1833510"/>
            <a:ext cx="5650909" cy="3479029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457200" lvl="2">
              <a:lnSpc>
                <a:spcPct val="90000"/>
              </a:lnSpc>
            </a:pPr>
            <a:endParaRPr lang="fr-FR" sz="2800" spc="-1" dirty="0">
              <a:solidFill>
                <a:srgbClr val="000000"/>
              </a:solidFill>
              <a:latin typeface="Calibri"/>
            </a:endParaRPr>
          </a:p>
          <a:p>
            <a:pPr marL="457200" lvl="2">
              <a:lnSpc>
                <a:spcPct val="90000"/>
              </a:lnSpc>
            </a:pPr>
            <a:r>
              <a:rPr lang="fr-FR" sz="2800" spc="-1" dirty="0">
                <a:solidFill>
                  <a:srgbClr val="FF0000"/>
                </a:solidFill>
                <a:latin typeface="Calibri"/>
              </a:rPr>
              <a:t>… :</a:t>
            </a:r>
          </a:p>
          <a:p>
            <a:pPr lvl="2" indent="-4572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fr-FR" sz="2800" spc="-1" dirty="0">
                <a:solidFill>
                  <a:srgbClr val="FF0000"/>
                </a:solidFill>
                <a:latin typeface="Calibri"/>
              </a:rPr>
              <a:t>…</a:t>
            </a:r>
          </a:p>
          <a:p>
            <a:pPr lvl="2" indent="-4572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fr-FR" sz="2800" spc="-1" dirty="0">
                <a:solidFill>
                  <a:srgbClr val="FF0000"/>
                </a:solidFill>
                <a:latin typeface="Calibri"/>
              </a:rPr>
              <a:t>…</a:t>
            </a:r>
            <a:br>
              <a:rPr lang="fr-FR" sz="2800" spc="-1" dirty="0">
                <a:solidFill>
                  <a:srgbClr val="FF0000"/>
                </a:solidFill>
                <a:latin typeface="Calibri"/>
              </a:rPr>
            </a:br>
            <a:endParaRPr lang="fr-FR" sz="2800" spc="-1" dirty="0">
              <a:solidFill>
                <a:srgbClr val="FF0000"/>
              </a:solidFill>
              <a:latin typeface="Calibri"/>
            </a:endParaRPr>
          </a:p>
          <a:p>
            <a:pPr lvl="2" indent="-45720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fr-FR" sz="2800" spc="-1" dirty="0">
              <a:solidFill>
                <a:srgbClr val="FF0000"/>
              </a:solidFill>
              <a:latin typeface="Calibri"/>
            </a:endParaRPr>
          </a:p>
          <a:p>
            <a:pPr marL="457200" lvl="2">
              <a:lnSpc>
                <a:spcPct val="90000"/>
              </a:lnSpc>
            </a:pPr>
            <a:r>
              <a:rPr lang="fr-FR" sz="2800" spc="-1" dirty="0">
                <a:solidFill>
                  <a:srgbClr val="FF0000"/>
                </a:solidFill>
                <a:latin typeface="Calibri"/>
              </a:rPr>
              <a:t>…</a:t>
            </a:r>
          </a:p>
          <a:p>
            <a:pPr lvl="1">
              <a:lnSpc>
                <a:spcPct val="90000"/>
              </a:lnSpc>
            </a:pPr>
            <a:endParaRPr lang="fr-FR" sz="2800" spc="-1" dirty="0">
              <a:solidFill>
                <a:srgbClr val="000000"/>
              </a:solidFill>
              <a:latin typeface="Calibri"/>
            </a:endParaRPr>
          </a:p>
          <a:p>
            <a:pPr marL="1828800" lvl="3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fr-FR" sz="2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endParaRPr lang="fr-FR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0" name="Groupe 9"/>
          <p:cNvGrpSpPr/>
          <p:nvPr/>
        </p:nvGrpSpPr>
        <p:grpSpPr>
          <a:xfrm>
            <a:off x="838080" y="1689840"/>
            <a:ext cx="2009775" cy="4124325"/>
            <a:chOff x="838080" y="1689840"/>
            <a:chExt cx="2009775" cy="4124325"/>
          </a:xfrm>
        </p:grpSpPr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8080" y="1689840"/>
              <a:ext cx="2009775" cy="4124325"/>
            </a:xfrm>
            <a:prstGeom prst="rect">
              <a:avLst/>
            </a:prstGeom>
          </p:spPr>
        </p:pic>
        <p:pic>
          <p:nvPicPr>
            <p:cNvPr id="12" name="Image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65542" y="3336285"/>
              <a:ext cx="329513" cy="152292"/>
            </a:xfrm>
            <a:prstGeom prst="rect">
              <a:avLst/>
            </a:prstGeom>
          </p:spPr>
        </p:pic>
      </p:grpSp>
      <p:sp>
        <p:nvSpPr>
          <p:cNvPr id="13" name="Rectangle 12"/>
          <p:cNvSpPr/>
          <p:nvPr/>
        </p:nvSpPr>
        <p:spPr>
          <a:xfrm>
            <a:off x="1003505" y="3988740"/>
            <a:ext cx="933360" cy="25906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6"/>
          <a:srcRect l="-781" t="77404"/>
          <a:stretch/>
        </p:blipFill>
        <p:spPr>
          <a:xfrm>
            <a:off x="11414451" y="6348549"/>
            <a:ext cx="540993" cy="50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702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fr-FR" sz="4400" b="0" u="sng" strike="noStrike" spc="-1" dirty="0">
                <a:solidFill>
                  <a:srgbClr val="000000"/>
                </a:solidFill>
                <a:latin typeface="Calibri"/>
                <a:ea typeface="Calibri"/>
              </a:rPr>
              <a:t>Conclusion</a:t>
            </a:r>
            <a:endParaRPr lang="fr-FR" sz="4400" b="0" u="sng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838080" y="1825559"/>
            <a:ext cx="10514879" cy="3479029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fr-FR" sz="2800" spc="-1" dirty="0">
                <a:solidFill>
                  <a:srgbClr val="FF0000"/>
                </a:solidFill>
                <a:latin typeface="Calibri"/>
              </a:rPr>
              <a:t>Points positifs</a:t>
            </a: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fr-FR" sz="2800" spc="-1" dirty="0">
                <a:solidFill>
                  <a:srgbClr val="FF0000"/>
                </a:solidFill>
                <a:latin typeface="Calibri"/>
              </a:rPr>
              <a:t>…</a:t>
            </a: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fr-FR" sz="2800" spc="-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fr-FR" sz="2800" b="0" strike="noStrike" spc="-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Difficultés</a:t>
            </a: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fr-FR" sz="2800" spc="-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fr-FR" sz="2800" b="0" strike="noStrike" spc="-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endParaRPr lang="fr-FR" sz="2800" b="0" strike="noStrike" spc="-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fr-FR" sz="2800" b="0" strike="noStrike" spc="-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Améliorations</a:t>
            </a: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fr-FR" sz="2800" spc="-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Accéder à la totalité des données sans surcharger la page</a:t>
            </a: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fr-FR" sz="2800" spc="-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Faire </a:t>
            </a:r>
            <a:r>
              <a:rPr lang="fr-FR" sz="2800" spc="-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une recherche</a:t>
            </a:r>
            <a:endParaRPr lang="fr-FR" sz="2800" spc="-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endParaRPr lang="fr-FR" sz="2800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TextShape 3"/>
          <p:cNvSpPr txBox="1"/>
          <p:nvPr/>
        </p:nvSpPr>
        <p:spPr>
          <a:xfrm>
            <a:off x="838080" y="6310800"/>
            <a:ext cx="10514880" cy="3643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/>
            <a:r>
              <a:rPr lang="fr-FR" sz="1200" spc="-1" dirty="0">
                <a:solidFill>
                  <a:srgbClr val="8B8B8B"/>
                </a:solidFill>
                <a:latin typeface="Calibri"/>
              </a:rPr>
              <a:t>Projet </a:t>
            </a:r>
            <a:r>
              <a:rPr lang="fr-FR" sz="1200" spc="-1" dirty="0" err="1">
                <a:solidFill>
                  <a:srgbClr val="8B8B8B"/>
                </a:solidFill>
                <a:latin typeface="Calibri"/>
              </a:rPr>
              <a:t>AniMangApp</a:t>
            </a:r>
            <a:r>
              <a:rPr lang="fr-FR" sz="1200" spc="-1" dirty="0">
                <a:solidFill>
                  <a:srgbClr val="8B8B8B"/>
                </a:solidFill>
                <a:latin typeface="Calibri"/>
              </a:rPr>
              <a:t> - XAMARIN</a:t>
            </a:r>
          </a:p>
          <a:p>
            <a:pPr algn="r">
              <a:lnSpc>
                <a:spcPct val="100000"/>
              </a:lnSpc>
            </a:pPr>
            <a:fld id="{6FCBB62F-1338-4001-9E26-1F88BCF587A4}" type="slidenum">
              <a:rPr lang="fr-FR" sz="1200" b="0" strike="noStrike" spc="-1" smtClean="0">
                <a:solidFill>
                  <a:srgbClr val="8B8B8B"/>
                </a:solidFill>
                <a:latin typeface="Calibri"/>
                <a:ea typeface="Calibri"/>
              </a:rPr>
              <a:t>11</a:t>
            </a:fld>
            <a:endParaRPr lang="fr-FR" sz="1200" b="0" strike="noStrike" spc="-1" dirty="0">
              <a:latin typeface="Times New Roman"/>
            </a:endParaRPr>
          </a:p>
        </p:txBody>
      </p:sp>
      <p:pic>
        <p:nvPicPr>
          <p:cNvPr id="127" name="Google Shape;133;p2"/>
          <p:cNvPicPr/>
          <p:nvPr/>
        </p:nvPicPr>
        <p:blipFill>
          <a:blip r:embed="rId3"/>
          <a:stretch/>
        </p:blipFill>
        <p:spPr>
          <a:xfrm>
            <a:off x="10572120" y="0"/>
            <a:ext cx="1619640" cy="1619640"/>
          </a:xfrm>
          <a:prstGeom prst="rect">
            <a:avLst/>
          </a:prstGeom>
          <a:ln>
            <a:noFill/>
          </a:ln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4"/>
          <a:srcRect l="-781" t="77404"/>
          <a:stretch/>
        </p:blipFill>
        <p:spPr>
          <a:xfrm>
            <a:off x="11414451" y="6348549"/>
            <a:ext cx="540993" cy="50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715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fr-FR" sz="4400" b="0" u="sng" strike="noStrike" spc="-1" dirty="0">
                <a:solidFill>
                  <a:srgbClr val="000000"/>
                </a:solidFill>
                <a:latin typeface="Calibri"/>
                <a:ea typeface="Calibri"/>
              </a:rPr>
              <a:t>Ressources </a:t>
            </a:r>
            <a:endParaRPr lang="fr-FR" sz="4400" b="0" u="sng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TextShape 3"/>
          <p:cNvSpPr txBox="1"/>
          <p:nvPr/>
        </p:nvSpPr>
        <p:spPr>
          <a:xfrm>
            <a:off x="838080" y="6310800"/>
            <a:ext cx="10514880" cy="3643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/>
            <a:r>
              <a:rPr lang="fr-FR" sz="1200" spc="-1" dirty="0">
                <a:solidFill>
                  <a:srgbClr val="8B8B8B"/>
                </a:solidFill>
                <a:latin typeface="Calibri"/>
              </a:rPr>
              <a:t>Projet </a:t>
            </a:r>
            <a:r>
              <a:rPr lang="fr-FR" sz="1200" spc="-1" dirty="0" err="1">
                <a:solidFill>
                  <a:srgbClr val="8B8B8B"/>
                </a:solidFill>
                <a:latin typeface="Calibri"/>
              </a:rPr>
              <a:t>AniMangApp</a:t>
            </a:r>
            <a:r>
              <a:rPr lang="fr-FR" sz="1200" spc="-1" dirty="0">
                <a:solidFill>
                  <a:srgbClr val="8B8B8B"/>
                </a:solidFill>
                <a:latin typeface="Calibri"/>
              </a:rPr>
              <a:t> - XAMARIN</a:t>
            </a:r>
          </a:p>
          <a:p>
            <a:pPr algn="r">
              <a:lnSpc>
                <a:spcPct val="100000"/>
              </a:lnSpc>
            </a:pPr>
            <a:fld id="{6FCBB62F-1338-4001-9E26-1F88BCF587A4}" type="slidenum">
              <a:rPr lang="fr-FR" sz="1200" b="0" strike="noStrike" spc="-1" smtClean="0">
                <a:solidFill>
                  <a:srgbClr val="8B8B8B"/>
                </a:solidFill>
                <a:latin typeface="Calibri"/>
                <a:ea typeface="Calibri"/>
              </a:rPr>
              <a:t>12</a:t>
            </a:fld>
            <a:endParaRPr lang="fr-FR" sz="1200" b="0" strike="noStrike" spc="-1" dirty="0">
              <a:latin typeface="Times New Roman"/>
            </a:endParaRPr>
          </a:p>
        </p:txBody>
      </p:sp>
      <p:pic>
        <p:nvPicPr>
          <p:cNvPr id="127" name="Google Shape;133;p2"/>
          <p:cNvPicPr/>
          <p:nvPr/>
        </p:nvPicPr>
        <p:blipFill>
          <a:blip r:embed="rId3"/>
          <a:stretch/>
        </p:blipFill>
        <p:spPr>
          <a:xfrm>
            <a:off x="10572120" y="0"/>
            <a:ext cx="1619640" cy="1619640"/>
          </a:xfrm>
          <a:prstGeom prst="rect">
            <a:avLst/>
          </a:prstGeom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2D731FD-5616-4203-812F-09E7FDEAEBC1}"/>
              </a:ext>
            </a:extLst>
          </p:cNvPr>
          <p:cNvSpPr txBox="1"/>
          <p:nvPr/>
        </p:nvSpPr>
        <p:spPr>
          <a:xfrm>
            <a:off x="-361" y="2054880"/>
            <a:ext cx="121917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spc="-1" dirty="0">
                <a:solidFill>
                  <a:srgbClr val="000000"/>
                </a:solidFill>
                <a:latin typeface="Arial"/>
                <a:hlinkClick r:id="rId4"/>
              </a:rPr>
              <a:t>https://github.com/MyleneG06/projXamarin.git</a:t>
            </a:r>
            <a:endParaRPr lang="fr-FR" sz="2400" spc="-1" dirty="0">
              <a:solidFill>
                <a:srgbClr val="000000"/>
              </a:solidFill>
              <a:latin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2400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" name="Google Shape;216;p12" descr="Résultat d’images pour ppt merci pour votre attention">
            <a:extLst>
              <a:ext uri="{FF2B5EF4-FFF2-40B4-BE49-F238E27FC236}">
                <a16:creationId xmlns:a16="http://schemas.microsoft.com/office/drawing/2014/main" id="{EC06082D-4F42-48FF-9ABF-ABEA6173017D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4795627" y="2665057"/>
            <a:ext cx="2599783" cy="1952155"/>
          </a:xfrm>
          <a:prstGeom prst="rect">
            <a:avLst/>
          </a:prstGeom>
          <a:ln>
            <a:noFill/>
          </a:ln>
        </p:spPr>
      </p:pic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6"/>
          <a:srcRect l="-781" t="77404"/>
          <a:stretch/>
        </p:blipFill>
        <p:spPr>
          <a:xfrm>
            <a:off x="5655433" y="5088964"/>
            <a:ext cx="540993" cy="509451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6"/>
          <a:srcRect l="-781" t="26418" b="50986"/>
          <a:stretch/>
        </p:blipFill>
        <p:spPr>
          <a:xfrm>
            <a:off x="5114440" y="5088964"/>
            <a:ext cx="540993" cy="509451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 rotWithShape="1">
          <a:blip r:embed="rId6"/>
          <a:srcRect l="-3215" t="51911" r="2433" b="25493"/>
          <a:stretch/>
        </p:blipFill>
        <p:spPr>
          <a:xfrm>
            <a:off x="6196426" y="5088964"/>
            <a:ext cx="540993" cy="509451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 rotWithShape="1">
          <a:blip r:embed="rId6"/>
          <a:srcRect l="-781" t="925" b="76479"/>
          <a:stretch/>
        </p:blipFill>
        <p:spPr>
          <a:xfrm>
            <a:off x="6737419" y="5088964"/>
            <a:ext cx="540993" cy="50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375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4,579 Live Demo Stock Photos, Pictures &amp; Royalty-Free Images - iStock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71"/>
          <a:stretch/>
        </p:blipFill>
        <p:spPr bwMode="auto">
          <a:xfrm>
            <a:off x="5048257" y="2050869"/>
            <a:ext cx="2143125" cy="1535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TextShape 1"/>
          <p:cNvSpPr txBox="1"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fr-FR" sz="4400" b="0" u="sng" strike="noStrike" spc="-1">
                <a:solidFill>
                  <a:srgbClr val="000000"/>
                </a:solidFill>
                <a:latin typeface="Calibri"/>
                <a:ea typeface="Calibri"/>
              </a:rPr>
              <a:t>Présentation &amp; démo</a:t>
            </a:r>
            <a:endParaRPr lang="fr-FR" sz="4400" b="0" u="sng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TextShape 3"/>
          <p:cNvSpPr txBox="1"/>
          <p:nvPr/>
        </p:nvSpPr>
        <p:spPr>
          <a:xfrm>
            <a:off x="838080" y="6310800"/>
            <a:ext cx="10514880" cy="3643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/>
            <a:r>
              <a:rPr lang="fr-FR" sz="1200" spc="-1" dirty="0">
                <a:solidFill>
                  <a:srgbClr val="8B8B8B"/>
                </a:solidFill>
                <a:latin typeface="Calibri"/>
              </a:rPr>
              <a:t>Projet </a:t>
            </a:r>
            <a:r>
              <a:rPr lang="fr-FR" sz="1200" spc="-1" dirty="0" err="1">
                <a:solidFill>
                  <a:srgbClr val="8B8B8B"/>
                </a:solidFill>
                <a:latin typeface="Calibri"/>
              </a:rPr>
              <a:t>AniMangApp</a:t>
            </a:r>
            <a:r>
              <a:rPr lang="fr-FR" sz="1200" spc="-1" dirty="0">
                <a:solidFill>
                  <a:srgbClr val="8B8B8B"/>
                </a:solidFill>
                <a:latin typeface="Calibri"/>
              </a:rPr>
              <a:t> - XAMARIN</a:t>
            </a:r>
          </a:p>
          <a:p>
            <a:pPr algn="r">
              <a:lnSpc>
                <a:spcPct val="100000"/>
              </a:lnSpc>
            </a:pPr>
            <a:fld id="{6FCBB62F-1338-4001-9E26-1F88BCF587A4}" type="slidenum">
              <a:rPr lang="fr-FR" sz="1200" b="0" strike="noStrike" spc="-1" smtClean="0">
                <a:solidFill>
                  <a:srgbClr val="8B8B8B"/>
                </a:solidFill>
                <a:latin typeface="Calibri"/>
                <a:ea typeface="Calibri"/>
              </a:rPr>
              <a:t>2</a:t>
            </a:fld>
            <a:endParaRPr lang="fr-FR" sz="1200" b="0" strike="noStrike" spc="-1" dirty="0">
              <a:latin typeface="Times New Roman"/>
            </a:endParaRPr>
          </a:p>
        </p:txBody>
      </p:sp>
      <p:pic>
        <p:nvPicPr>
          <p:cNvPr id="127" name="Google Shape;133;p2"/>
          <p:cNvPicPr/>
          <p:nvPr/>
        </p:nvPicPr>
        <p:blipFill>
          <a:blip r:embed="rId4"/>
          <a:stretch/>
        </p:blipFill>
        <p:spPr>
          <a:xfrm>
            <a:off x="10572120" y="0"/>
            <a:ext cx="1619640" cy="1619640"/>
          </a:xfrm>
          <a:prstGeom prst="rect">
            <a:avLst/>
          </a:prstGeom>
          <a:ln>
            <a:noFill/>
          </a:ln>
        </p:spPr>
      </p:pic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5"/>
          <a:srcRect l="-781" t="26418" b="50986"/>
          <a:stretch/>
        </p:blipFill>
        <p:spPr>
          <a:xfrm>
            <a:off x="11414451" y="6348549"/>
            <a:ext cx="540993" cy="50945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fr-FR" dirty="0"/>
          </a:p>
        </p:txBody>
      </p:sp>
      <p:sp>
        <p:nvSpPr>
          <p:cNvPr id="8" name="TextShape 2"/>
          <p:cNvSpPr txBox="1"/>
          <p:nvPr/>
        </p:nvSpPr>
        <p:spPr>
          <a:xfrm>
            <a:off x="1083123" y="3213463"/>
            <a:ext cx="10073394" cy="250806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fr-FR" sz="2400" b="1" spc="-1" dirty="0" err="1" smtClean="0">
                <a:solidFill>
                  <a:srgbClr val="CC0099"/>
                </a:solidFill>
                <a:latin typeface="Calibri"/>
                <a:ea typeface="Calibri"/>
              </a:rPr>
              <a:t>Ani</a:t>
            </a:r>
            <a:r>
              <a:rPr lang="fr-FR" sz="2400" b="1" spc="-1" dirty="0" err="1" smtClean="0">
                <a:solidFill>
                  <a:srgbClr val="FF6CFD"/>
                </a:solidFill>
                <a:latin typeface="Calibri"/>
                <a:ea typeface="Calibri"/>
              </a:rPr>
              <a:t>Mang</a:t>
            </a:r>
            <a:r>
              <a:rPr lang="fr-FR" sz="2400" b="1" spc="-1" dirty="0" err="1" smtClean="0">
                <a:solidFill>
                  <a:srgbClr val="3DC5EF"/>
                </a:solidFill>
                <a:latin typeface="Calibri"/>
                <a:ea typeface="Calibri"/>
              </a:rPr>
              <a:t>App</a:t>
            </a:r>
            <a:r>
              <a:rPr lang="fr-FR" sz="2400" b="1" spc="-1" dirty="0" smtClean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br>
              <a:rPr lang="fr-FR" sz="2400" b="1" spc="-1" dirty="0" smtClean="0">
                <a:solidFill>
                  <a:srgbClr val="000000"/>
                </a:solidFill>
                <a:latin typeface="Calibri"/>
                <a:ea typeface="Calibri"/>
              </a:rPr>
            </a:br>
            <a:r>
              <a:rPr lang="fr-FR" sz="2400" b="1" spc="-1" dirty="0" smtClean="0">
                <a:solidFill>
                  <a:srgbClr val="000000"/>
                </a:solidFill>
                <a:latin typeface="Calibri"/>
                <a:ea typeface="Calibri"/>
              </a:rPr>
              <a:t/>
            </a:r>
            <a:br>
              <a:rPr lang="fr-FR" sz="2400" b="1" spc="-1" dirty="0" smtClean="0">
                <a:solidFill>
                  <a:srgbClr val="000000"/>
                </a:solidFill>
                <a:latin typeface="Calibri"/>
                <a:ea typeface="Calibri"/>
              </a:rPr>
            </a:br>
            <a:r>
              <a:rPr lang="fr-FR" sz="2000" spc="-1" dirty="0" smtClean="0">
                <a:solidFill>
                  <a:srgbClr val="000000"/>
                </a:solidFill>
                <a:latin typeface="Calibri"/>
                <a:ea typeface="Calibri"/>
              </a:rPr>
              <a:t>une </a:t>
            </a:r>
            <a:r>
              <a:rPr lang="fr-FR" sz="2000" b="1" spc="-1" dirty="0">
                <a:solidFill>
                  <a:srgbClr val="3DC5EF"/>
                </a:solidFill>
                <a:latin typeface="Calibri"/>
                <a:ea typeface="Calibri"/>
              </a:rPr>
              <a:t>application</a:t>
            </a:r>
            <a:r>
              <a:rPr lang="fr-FR" sz="2000" spc="-1" dirty="0">
                <a:solidFill>
                  <a:srgbClr val="0070C0"/>
                </a:solidFill>
                <a:latin typeface="Calibri"/>
                <a:ea typeface="Calibri"/>
              </a:rPr>
              <a:t> </a:t>
            </a:r>
            <a:r>
              <a:rPr lang="fr-FR" sz="2000" spc="-1" dirty="0" smtClean="0">
                <a:solidFill>
                  <a:srgbClr val="0070C0"/>
                </a:solidFill>
                <a:latin typeface="Calibri"/>
                <a:ea typeface="Calibri"/>
              </a:rPr>
              <a:t/>
            </a:r>
            <a:br>
              <a:rPr lang="fr-FR" sz="2000" spc="-1" dirty="0" smtClean="0">
                <a:solidFill>
                  <a:srgbClr val="0070C0"/>
                </a:solidFill>
                <a:latin typeface="Calibri"/>
                <a:ea typeface="Calibri"/>
              </a:rPr>
            </a:br>
            <a:r>
              <a:rPr lang="fr-FR" sz="2000" spc="-1" dirty="0" smtClean="0">
                <a:solidFill>
                  <a:srgbClr val="000000"/>
                </a:solidFill>
                <a:latin typeface="Calibri"/>
                <a:ea typeface="Calibri"/>
              </a:rPr>
              <a:t>pour </a:t>
            </a:r>
            <a:r>
              <a:rPr lang="fr-FR" sz="2000" spc="-1" dirty="0">
                <a:solidFill>
                  <a:srgbClr val="000000"/>
                </a:solidFill>
                <a:latin typeface="Calibri"/>
                <a:ea typeface="Calibri"/>
              </a:rPr>
              <a:t>la communauté </a:t>
            </a:r>
            <a:r>
              <a:rPr lang="fr-FR" sz="2000" spc="-1" dirty="0" smtClean="0">
                <a:solidFill>
                  <a:srgbClr val="000000"/>
                </a:solidFill>
                <a:latin typeface="Calibri"/>
                <a:ea typeface="Calibri"/>
              </a:rPr>
              <a:t/>
            </a:r>
            <a:br>
              <a:rPr lang="fr-FR" sz="2000" spc="-1" dirty="0" smtClean="0">
                <a:solidFill>
                  <a:srgbClr val="000000"/>
                </a:solidFill>
                <a:latin typeface="Calibri"/>
                <a:ea typeface="Calibri"/>
              </a:rPr>
            </a:br>
            <a:r>
              <a:rPr lang="fr-FR" sz="2000" spc="-1" dirty="0" smtClean="0">
                <a:solidFill>
                  <a:srgbClr val="000000"/>
                </a:solidFill>
                <a:latin typeface="Calibri"/>
                <a:ea typeface="Calibri"/>
              </a:rPr>
              <a:t>des </a:t>
            </a:r>
            <a:r>
              <a:rPr lang="fr-FR" sz="2000" b="1" spc="-1" dirty="0">
                <a:solidFill>
                  <a:srgbClr val="CC0099"/>
                </a:solidFill>
                <a:latin typeface="Calibri"/>
                <a:ea typeface="Calibri"/>
              </a:rPr>
              <a:t>animés</a:t>
            </a:r>
            <a:r>
              <a:rPr lang="fr-FR" sz="2000" spc="-1" dirty="0">
                <a:solidFill>
                  <a:srgbClr val="CC0099"/>
                </a:solidFill>
                <a:latin typeface="Calibri"/>
                <a:ea typeface="Calibri"/>
              </a:rPr>
              <a:t> </a:t>
            </a:r>
            <a:r>
              <a:rPr lang="fr-FR" sz="2000" spc="-1" dirty="0" smtClean="0">
                <a:solidFill>
                  <a:srgbClr val="CC0099"/>
                </a:solidFill>
                <a:latin typeface="Calibri"/>
                <a:ea typeface="Calibri"/>
              </a:rPr>
              <a:t/>
            </a:r>
            <a:br>
              <a:rPr lang="fr-FR" sz="2000" spc="-1" dirty="0" smtClean="0">
                <a:solidFill>
                  <a:srgbClr val="CC0099"/>
                </a:solidFill>
                <a:latin typeface="Calibri"/>
                <a:ea typeface="Calibri"/>
              </a:rPr>
            </a:br>
            <a:r>
              <a:rPr lang="fr-FR" sz="2000" spc="-1" dirty="0" smtClean="0">
                <a:solidFill>
                  <a:srgbClr val="000000"/>
                </a:solidFill>
                <a:latin typeface="Calibri"/>
                <a:ea typeface="Calibri"/>
              </a:rPr>
              <a:t>et des </a:t>
            </a:r>
            <a:r>
              <a:rPr lang="fr-FR" sz="2000" b="1" spc="-1" dirty="0" smtClean="0">
                <a:solidFill>
                  <a:srgbClr val="FF6CFD"/>
                </a:solidFill>
                <a:latin typeface="Calibri"/>
                <a:ea typeface="Calibri"/>
              </a:rPr>
              <a:t>mangas </a:t>
            </a:r>
          </a:p>
          <a:p>
            <a:pPr algn="ctr">
              <a:lnSpc>
                <a:spcPct val="90000"/>
              </a:lnSpc>
            </a:pPr>
            <a:r>
              <a:rPr lang="fr-FR" sz="2000" spc="-1" dirty="0" smtClean="0">
                <a:solidFill>
                  <a:srgbClr val="000000"/>
                </a:solidFill>
                <a:latin typeface="Calibri"/>
                <a:ea typeface="Calibri"/>
              </a:rPr>
              <a:t>…</a:t>
            </a:r>
            <a:r>
              <a:rPr kumimoji="0" lang="fr-FR" sz="2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/>
            </a:r>
            <a:br>
              <a:rPr kumimoji="0" lang="fr-FR" sz="2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</a:br>
            <a:endParaRPr lang="fr-FR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838560" y="0"/>
            <a:ext cx="10514880" cy="1870364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fr-FR" sz="4400" u="sng" spc="-1" dirty="0" smtClean="0">
                <a:solidFill>
                  <a:srgbClr val="000000"/>
                </a:solidFill>
                <a:latin typeface="Calibri"/>
              </a:rPr>
              <a:t>Architecture du projet </a:t>
            </a:r>
            <a:br>
              <a:rPr lang="fr-FR" sz="4400" u="sng" spc="-1" dirty="0" smtClean="0">
                <a:solidFill>
                  <a:srgbClr val="000000"/>
                </a:solidFill>
                <a:latin typeface="Calibri"/>
              </a:rPr>
            </a:br>
            <a:endParaRPr lang="fr-FR" sz="4400" b="0" u="sng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TextShape 3"/>
          <p:cNvSpPr txBox="1"/>
          <p:nvPr/>
        </p:nvSpPr>
        <p:spPr>
          <a:xfrm>
            <a:off x="838080" y="6310800"/>
            <a:ext cx="10514880" cy="3643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/>
            <a:r>
              <a:rPr lang="fr-FR" sz="1200" spc="-1" dirty="0">
                <a:solidFill>
                  <a:srgbClr val="8B8B8B"/>
                </a:solidFill>
                <a:latin typeface="Calibri"/>
              </a:rPr>
              <a:t>Projet </a:t>
            </a:r>
            <a:r>
              <a:rPr lang="fr-FR" sz="1200" spc="-1" dirty="0" err="1">
                <a:solidFill>
                  <a:srgbClr val="8B8B8B"/>
                </a:solidFill>
                <a:latin typeface="Calibri"/>
              </a:rPr>
              <a:t>AniMangApp</a:t>
            </a:r>
            <a:r>
              <a:rPr lang="fr-FR" sz="1200" spc="-1" dirty="0">
                <a:solidFill>
                  <a:srgbClr val="8B8B8B"/>
                </a:solidFill>
                <a:latin typeface="Calibri"/>
              </a:rPr>
              <a:t> - XAMARIN</a:t>
            </a:r>
          </a:p>
          <a:p>
            <a:pPr algn="r">
              <a:lnSpc>
                <a:spcPct val="100000"/>
              </a:lnSpc>
            </a:pPr>
            <a:fld id="{6FCBB62F-1338-4001-9E26-1F88BCF587A4}" type="slidenum">
              <a:rPr lang="fr-FR" sz="1200" b="0" strike="noStrike" spc="-1" smtClean="0">
                <a:solidFill>
                  <a:srgbClr val="8B8B8B"/>
                </a:solidFill>
                <a:latin typeface="Calibri"/>
                <a:ea typeface="Calibri"/>
              </a:rPr>
              <a:t>3</a:t>
            </a:fld>
            <a:endParaRPr lang="fr-FR" sz="1200" b="0" strike="noStrike" spc="-1" dirty="0">
              <a:latin typeface="Times New Roman"/>
            </a:endParaRPr>
          </a:p>
        </p:txBody>
      </p:sp>
      <p:pic>
        <p:nvPicPr>
          <p:cNvPr id="127" name="Google Shape;133;p2"/>
          <p:cNvPicPr/>
          <p:nvPr/>
        </p:nvPicPr>
        <p:blipFill>
          <a:blip r:embed="rId3"/>
          <a:stretch/>
        </p:blipFill>
        <p:spPr>
          <a:xfrm>
            <a:off x="10572120" y="0"/>
            <a:ext cx="1619640" cy="1619640"/>
          </a:xfrm>
          <a:prstGeom prst="rect">
            <a:avLst/>
          </a:prstGeom>
          <a:ln>
            <a:noFill/>
          </a:ln>
        </p:spPr>
      </p:pic>
      <p:sp>
        <p:nvSpPr>
          <p:cNvPr id="9" name="TextShape 2">
            <a:extLst>
              <a:ext uri="{FF2B5EF4-FFF2-40B4-BE49-F238E27FC236}">
                <a16:creationId xmlns:a16="http://schemas.microsoft.com/office/drawing/2014/main" id="{5D4510F4-9294-4C4A-9FEA-80E49F47696C}"/>
              </a:ext>
            </a:extLst>
          </p:cNvPr>
          <p:cNvSpPr txBox="1"/>
          <p:nvPr/>
        </p:nvSpPr>
        <p:spPr>
          <a:xfrm>
            <a:off x="2810129" y="5510985"/>
            <a:ext cx="6920466" cy="232827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914400" lvl="3">
              <a:lnSpc>
                <a:spcPct val="90000"/>
              </a:lnSpc>
            </a:pPr>
            <a:r>
              <a:rPr lang="fr-FR" sz="2800" spc="-1" dirty="0" smtClean="0">
                <a:solidFill>
                  <a:srgbClr val="000000"/>
                </a:solidFill>
                <a:latin typeface="Calibri"/>
              </a:rPr>
              <a:t>Multiplateforme &amp; MVVM</a:t>
            </a:r>
            <a:endParaRPr lang="fr-FR" sz="2800" spc="-1" dirty="0">
              <a:solidFill>
                <a:srgbClr val="000000"/>
              </a:solidFill>
              <a:latin typeface="Calibri"/>
            </a:endParaRPr>
          </a:p>
          <a:p>
            <a:pPr marL="1828800" lvl="3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fr-FR" sz="2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endParaRPr lang="fr-FR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080" y="3382508"/>
            <a:ext cx="3908487" cy="2026179"/>
          </a:xfrm>
          <a:prstGeom prst="rect">
            <a:avLst/>
          </a:prstGeom>
        </p:spPr>
      </p:pic>
      <p:sp>
        <p:nvSpPr>
          <p:cNvPr id="3" name="AutoShape 2" descr="Résultat de recherche d'images pour &quot;logo android&quot;"/>
          <p:cNvSpPr>
            <a:spLocks noChangeAspect="1" noChangeArrowheads="1"/>
          </p:cNvSpPr>
          <p:nvPr/>
        </p:nvSpPr>
        <p:spPr bwMode="auto">
          <a:xfrm>
            <a:off x="3201605" y="146723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AutoShape 4" descr="Résultat de recherche d'images pour &quot;logo android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5" name="Groupe 4"/>
          <p:cNvGrpSpPr/>
          <p:nvPr/>
        </p:nvGrpSpPr>
        <p:grpSpPr>
          <a:xfrm>
            <a:off x="838080" y="1976765"/>
            <a:ext cx="3417290" cy="1146137"/>
            <a:chOff x="4684808" y="160338"/>
            <a:chExt cx="5048992" cy="1693400"/>
          </a:xfrm>
        </p:grpSpPr>
        <p:pic>
          <p:nvPicPr>
            <p:cNvPr id="1030" name="Picture 6" descr="Android logo : histoire, signification et évolution, symbole"/>
            <p:cNvPicPr>
              <a:picLocks noChangeAspect="1" noChangeArrowheads="1"/>
            </p:cNvPicPr>
            <p:nvPr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71" r="26569"/>
            <a:stretch/>
          </p:blipFill>
          <p:spPr bwMode="auto">
            <a:xfrm>
              <a:off x="4684808" y="160338"/>
              <a:ext cx="1410711" cy="1693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Développement applications iOS Lyon | AXOPEN"/>
            <p:cNvPicPr>
              <a:picLocks noChangeAspect="1" noChangeArrowheads="1"/>
            </p:cNvPicPr>
            <p:nvPr/>
          </p:nvPicPr>
          <p:blipFill rotWithShape="1"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98" t="10188" r="14917" b="10068"/>
            <a:stretch/>
          </p:blipFill>
          <p:spPr bwMode="auto">
            <a:xfrm>
              <a:off x="8287820" y="206380"/>
              <a:ext cx="1445980" cy="1615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Build Desktop apps and software | Framestack"/>
            <p:cNvPicPr>
              <a:picLocks noChangeAspect="1" noChangeArrowheads="1"/>
            </p:cNvPicPr>
            <p:nvPr/>
          </p:nvPicPr>
          <p:blipFill rotWithShape="1"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104" t="14757" r="20936" b="16396"/>
            <a:stretch/>
          </p:blipFill>
          <p:spPr bwMode="auto">
            <a:xfrm>
              <a:off x="6439708" y="401728"/>
              <a:ext cx="1516515" cy="12837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4" name="Imag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94156" y="1254593"/>
            <a:ext cx="2257425" cy="4657725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9"/>
          <a:srcRect l="-781" t="77404"/>
          <a:stretch/>
        </p:blipFill>
        <p:spPr>
          <a:xfrm>
            <a:off x="11414451" y="6348549"/>
            <a:ext cx="540993" cy="50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932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fr-FR" sz="4400" b="0" u="sng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API</a:t>
            </a:r>
            <a:endParaRPr lang="fr-FR" sz="4400" b="0" u="sng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TextShape 3"/>
          <p:cNvSpPr txBox="1"/>
          <p:nvPr/>
        </p:nvSpPr>
        <p:spPr>
          <a:xfrm>
            <a:off x="838080" y="6310800"/>
            <a:ext cx="10514880" cy="3643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/>
            <a:r>
              <a:rPr lang="fr-FR" sz="1200" spc="-1" dirty="0">
                <a:solidFill>
                  <a:srgbClr val="8B8B8B"/>
                </a:solidFill>
                <a:latin typeface="Calibri"/>
              </a:rPr>
              <a:t>Projet </a:t>
            </a:r>
            <a:r>
              <a:rPr lang="fr-FR" sz="1200" spc="-1" dirty="0" err="1">
                <a:solidFill>
                  <a:srgbClr val="8B8B8B"/>
                </a:solidFill>
                <a:latin typeface="Calibri"/>
              </a:rPr>
              <a:t>AniMangApp</a:t>
            </a:r>
            <a:r>
              <a:rPr lang="fr-FR" sz="1200" spc="-1" dirty="0">
                <a:solidFill>
                  <a:srgbClr val="8B8B8B"/>
                </a:solidFill>
                <a:latin typeface="Calibri"/>
              </a:rPr>
              <a:t> - XAMARIN</a:t>
            </a:r>
          </a:p>
          <a:p>
            <a:pPr algn="r">
              <a:lnSpc>
                <a:spcPct val="100000"/>
              </a:lnSpc>
            </a:pPr>
            <a:fld id="{6FCBB62F-1338-4001-9E26-1F88BCF587A4}" type="slidenum">
              <a:rPr lang="fr-FR" sz="1200" b="0" strike="noStrike" spc="-1" smtClean="0">
                <a:solidFill>
                  <a:srgbClr val="8B8B8B"/>
                </a:solidFill>
                <a:latin typeface="Calibri"/>
                <a:ea typeface="Calibri"/>
              </a:rPr>
              <a:t>4</a:t>
            </a:fld>
            <a:endParaRPr lang="fr-FR" sz="1200" b="0" strike="noStrike" spc="-1" dirty="0">
              <a:latin typeface="Times New Roman"/>
            </a:endParaRPr>
          </a:p>
        </p:txBody>
      </p:sp>
      <p:pic>
        <p:nvPicPr>
          <p:cNvPr id="127" name="Google Shape;133;p2"/>
          <p:cNvPicPr/>
          <p:nvPr/>
        </p:nvPicPr>
        <p:blipFill>
          <a:blip r:embed="rId3"/>
          <a:stretch/>
        </p:blipFill>
        <p:spPr>
          <a:xfrm>
            <a:off x="10572120" y="0"/>
            <a:ext cx="1619640" cy="1619640"/>
          </a:xfrm>
          <a:prstGeom prst="rect">
            <a:avLst/>
          </a:prstGeom>
          <a:ln>
            <a:noFill/>
          </a:ln>
        </p:spPr>
      </p:pic>
      <p:sp>
        <p:nvSpPr>
          <p:cNvPr id="9" name="TextShape 2">
            <a:extLst>
              <a:ext uri="{FF2B5EF4-FFF2-40B4-BE49-F238E27FC236}">
                <a16:creationId xmlns:a16="http://schemas.microsoft.com/office/drawing/2014/main" id="{5D4510F4-9294-4C4A-9FEA-80E49F47696C}"/>
              </a:ext>
            </a:extLst>
          </p:cNvPr>
          <p:cNvSpPr txBox="1"/>
          <p:nvPr/>
        </p:nvSpPr>
        <p:spPr>
          <a:xfrm>
            <a:off x="0" y="1854691"/>
            <a:ext cx="6927441" cy="285262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457200" lvl="2">
              <a:lnSpc>
                <a:spcPct val="90000"/>
              </a:lnSpc>
            </a:pPr>
            <a:r>
              <a:rPr lang="fr-FR" sz="2000" spc="-1" dirty="0" smtClean="0">
                <a:solidFill>
                  <a:srgbClr val="000000"/>
                </a:solidFill>
                <a:latin typeface="Calibri"/>
                <a:hlinkClick r:id="rId4"/>
              </a:rPr>
              <a:t>https</a:t>
            </a:r>
            <a:r>
              <a:rPr lang="fr-FR" sz="2000" spc="-1" dirty="0">
                <a:solidFill>
                  <a:srgbClr val="000000"/>
                </a:solidFill>
                <a:latin typeface="Calibri"/>
                <a:hlinkClick r:id="rId4"/>
              </a:rPr>
              <a:t>://kitsu.docs.apiary.io/#</a:t>
            </a:r>
            <a:r>
              <a:rPr lang="fr-FR" sz="2000" spc="-1" dirty="0" smtClean="0">
                <a:solidFill>
                  <a:srgbClr val="000000"/>
                </a:solidFill>
                <a:latin typeface="Calibri"/>
                <a:hlinkClick r:id="rId4"/>
              </a:rPr>
              <a:t>introduction/json:api</a:t>
            </a:r>
            <a:endParaRPr lang="fr-FR" sz="2000" spc="-1" dirty="0" smtClean="0">
              <a:solidFill>
                <a:srgbClr val="000000"/>
              </a:solidFill>
              <a:latin typeface="Calibri"/>
            </a:endParaRPr>
          </a:p>
          <a:p>
            <a:pPr marL="457200" lvl="2">
              <a:lnSpc>
                <a:spcPct val="90000"/>
              </a:lnSpc>
            </a:pPr>
            <a:endParaRPr lang="fr-FR" sz="2800" spc="-1" dirty="0">
              <a:solidFill>
                <a:srgbClr val="000000"/>
              </a:solidFill>
              <a:latin typeface="Calibri"/>
            </a:endParaRPr>
          </a:p>
          <a:p>
            <a:pPr marL="457200" lvl="2">
              <a:lnSpc>
                <a:spcPct val="90000"/>
              </a:lnSpc>
            </a:pPr>
            <a:endParaRPr lang="fr-FR" sz="2800" spc="-1" dirty="0">
              <a:solidFill>
                <a:srgbClr val="000000"/>
              </a:solidFill>
              <a:latin typeface="Calibri"/>
            </a:endParaRPr>
          </a:p>
          <a:p>
            <a:pPr marL="1828800" lvl="3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fr-FR" sz="2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endParaRPr lang="fr-FR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5"/>
          <a:srcRect r="8855"/>
          <a:stretch/>
        </p:blipFill>
        <p:spPr>
          <a:xfrm>
            <a:off x="1983784" y="661474"/>
            <a:ext cx="684501" cy="66638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0688" y="789709"/>
            <a:ext cx="2627264" cy="530352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91526" y="784775"/>
            <a:ext cx="1999539" cy="530845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248836" y="276957"/>
            <a:ext cx="3552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2">
              <a:lnSpc>
                <a:spcPct val="90000"/>
              </a:lnSpc>
            </a:pPr>
            <a:r>
              <a:rPr lang="fr-FR" sz="2000" spc="-1" dirty="0">
                <a:solidFill>
                  <a:srgbClr val="000000"/>
                </a:solidFill>
                <a:latin typeface="Calibri"/>
                <a:hlinkClick r:id="rId8"/>
              </a:rPr>
              <a:t>https://kitsu.io/api/edge/ …</a:t>
            </a:r>
            <a:endParaRPr lang="fr-FR" sz="20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48836" y="888093"/>
            <a:ext cx="504037" cy="182865"/>
          </a:xfrm>
          <a:prstGeom prst="rect">
            <a:avLst/>
          </a:prstGeom>
          <a:noFill/>
          <a:ln>
            <a:solidFill>
              <a:srgbClr val="FF6C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9111160" y="903232"/>
            <a:ext cx="504037" cy="182865"/>
          </a:xfrm>
          <a:prstGeom prst="rect">
            <a:avLst/>
          </a:prstGeom>
          <a:noFill/>
          <a:ln>
            <a:solidFill>
              <a:srgbClr val="FF6C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1315" y="2835997"/>
            <a:ext cx="4695825" cy="2505075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10"/>
          <a:srcRect l="-3215" t="51911" r="2433" b="25493"/>
          <a:stretch/>
        </p:blipFill>
        <p:spPr>
          <a:xfrm>
            <a:off x="11414451" y="6348549"/>
            <a:ext cx="540993" cy="50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119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468" y="860352"/>
            <a:ext cx="4021345" cy="5114919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4221" y="860352"/>
            <a:ext cx="4004746" cy="5141613"/>
          </a:xfrm>
          <a:prstGeom prst="rect">
            <a:avLst/>
          </a:prstGeom>
        </p:spPr>
      </p:pic>
      <p:sp>
        <p:nvSpPr>
          <p:cNvPr id="124" name="TextShape 1"/>
          <p:cNvSpPr txBox="1"/>
          <p:nvPr/>
        </p:nvSpPr>
        <p:spPr>
          <a:xfrm>
            <a:off x="838560" y="-103642"/>
            <a:ext cx="3076735" cy="13248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fr-FR" sz="4400" u="sng" spc="-1" dirty="0" smtClean="0">
                <a:solidFill>
                  <a:srgbClr val="000000"/>
                </a:solidFill>
                <a:latin typeface="Calibri"/>
              </a:rPr>
              <a:t>Navigation</a:t>
            </a:r>
            <a:endParaRPr lang="fr-FR" sz="4400" b="0" u="sng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TextShape 3"/>
          <p:cNvSpPr txBox="1"/>
          <p:nvPr/>
        </p:nvSpPr>
        <p:spPr>
          <a:xfrm>
            <a:off x="838080" y="6310800"/>
            <a:ext cx="10514880" cy="3643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/>
            <a:r>
              <a:rPr lang="fr-FR" sz="1200" spc="-1" dirty="0">
                <a:solidFill>
                  <a:srgbClr val="8B8B8B"/>
                </a:solidFill>
                <a:latin typeface="Calibri"/>
              </a:rPr>
              <a:t>Projet </a:t>
            </a:r>
            <a:r>
              <a:rPr lang="fr-FR" sz="1200" spc="-1" dirty="0" err="1">
                <a:solidFill>
                  <a:srgbClr val="8B8B8B"/>
                </a:solidFill>
                <a:latin typeface="Calibri"/>
              </a:rPr>
              <a:t>AniMangApp</a:t>
            </a:r>
            <a:r>
              <a:rPr lang="fr-FR" sz="1200" spc="-1" dirty="0">
                <a:solidFill>
                  <a:srgbClr val="8B8B8B"/>
                </a:solidFill>
                <a:latin typeface="Calibri"/>
              </a:rPr>
              <a:t> - XAMARIN</a:t>
            </a:r>
          </a:p>
          <a:p>
            <a:pPr algn="r">
              <a:lnSpc>
                <a:spcPct val="100000"/>
              </a:lnSpc>
            </a:pPr>
            <a:fld id="{6FCBB62F-1338-4001-9E26-1F88BCF587A4}" type="slidenum">
              <a:rPr lang="fr-FR" sz="1200" b="0" strike="noStrike" spc="-1" smtClean="0">
                <a:solidFill>
                  <a:srgbClr val="8B8B8B"/>
                </a:solidFill>
                <a:latin typeface="Calibri"/>
                <a:ea typeface="Calibri"/>
              </a:rPr>
              <a:t>5</a:t>
            </a:fld>
            <a:endParaRPr lang="fr-FR" sz="1200" b="0" strike="noStrike" spc="-1" dirty="0">
              <a:latin typeface="Times New Roman"/>
            </a:endParaRPr>
          </a:p>
        </p:txBody>
      </p:sp>
      <p:pic>
        <p:nvPicPr>
          <p:cNvPr id="127" name="Google Shape;133;p2"/>
          <p:cNvPicPr/>
          <p:nvPr/>
        </p:nvPicPr>
        <p:blipFill>
          <a:blip r:embed="rId5"/>
          <a:stretch/>
        </p:blipFill>
        <p:spPr>
          <a:xfrm>
            <a:off x="10572120" y="0"/>
            <a:ext cx="1619640" cy="1619640"/>
          </a:xfrm>
          <a:prstGeom prst="rect">
            <a:avLst/>
          </a:prstGeom>
          <a:ln>
            <a:noFill/>
          </a:ln>
        </p:spPr>
      </p:pic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6"/>
          <a:srcRect l="34108" t="60966" r="51558" b="22909"/>
          <a:stretch/>
        </p:blipFill>
        <p:spPr>
          <a:xfrm>
            <a:off x="8371093" y="6042072"/>
            <a:ext cx="693600" cy="755425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 rotWithShape="1">
          <a:blip r:embed="rId6"/>
          <a:srcRect l="50235" t="21572" r="33202" b="64139"/>
          <a:stretch/>
        </p:blipFill>
        <p:spPr>
          <a:xfrm>
            <a:off x="2798131" y="6042072"/>
            <a:ext cx="858944" cy="71740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798131" y="355960"/>
            <a:ext cx="3433312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14400" lvl="3">
              <a:lnSpc>
                <a:spcPct val="90000"/>
              </a:lnSpc>
            </a:pPr>
            <a:r>
              <a:rPr lang="fr-FR" sz="2800" spc="-1" dirty="0" smtClean="0">
                <a:solidFill>
                  <a:srgbClr val="000000"/>
                </a:solidFill>
                <a:latin typeface="Calibri"/>
              </a:rPr>
              <a:t>Onglets </a:t>
            </a:r>
            <a:r>
              <a:rPr lang="fr-FR" sz="2800" spc="-1" dirty="0">
                <a:solidFill>
                  <a:srgbClr val="000000"/>
                </a:solidFill>
                <a:latin typeface="Calibri"/>
              </a:rPr>
              <a:t>&amp; </a:t>
            </a:r>
            <a:r>
              <a:rPr lang="fr-FR" sz="2800" spc="-1" dirty="0" smtClean="0">
                <a:solidFill>
                  <a:srgbClr val="000000"/>
                </a:solidFill>
                <a:latin typeface="Calibri"/>
              </a:rPr>
              <a:t>Listes</a:t>
            </a:r>
            <a:endParaRPr lang="fr-FR" sz="28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532855" y="5665379"/>
            <a:ext cx="370077" cy="333891"/>
          </a:xfrm>
          <a:prstGeom prst="rect">
            <a:avLst/>
          </a:prstGeom>
          <a:noFill/>
          <a:ln w="76200">
            <a:solidFill>
              <a:srgbClr val="FF6C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 rotWithShape="1">
          <a:blip r:embed="rId7"/>
          <a:srcRect l="-781" t="27577" b="49827"/>
          <a:stretch/>
        </p:blipFill>
        <p:spPr>
          <a:xfrm>
            <a:off x="11414451" y="6348549"/>
            <a:ext cx="540993" cy="509451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3016517" y="5647707"/>
            <a:ext cx="370077" cy="333891"/>
          </a:xfrm>
          <a:prstGeom prst="rect">
            <a:avLst/>
          </a:prstGeom>
          <a:noFill/>
          <a:ln w="76200">
            <a:solidFill>
              <a:srgbClr val="FF6C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</p:spTree>
    <p:extLst>
      <p:ext uri="{BB962C8B-B14F-4D97-AF65-F5344CB8AC3E}">
        <p14:creationId xmlns:p14="http://schemas.microsoft.com/office/powerpoint/2010/main" val="2528116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838560" y="-103642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fr-FR" sz="4400" u="sng" spc="-1" dirty="0" smtClean="0">
                <a:solidFill>
                  <a:srgbClr val="000000"/>
                </a:solidFill>
                <a:latin typeface="Calibri"/>
              </a:rPr>
              <a:t>Détails</a:t>
            </a:r>
            <a:endParaRPr lang="fr-FR" sz="4400" b="0" u="sng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TextShape 3"/>
          <p:cNvSpPr txBox="1"/>
          <p:nvPr/>
        </p:nvSpPr>
        <p:spPr>
          <a:xfrm>
            <a:off x="838080" y="6310800"/>
            <a:ext cx="10514880" cy="3643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/>
            <a:r>
              <a:rPr lang="fr-FR" sz="1200" spc="-1" dirty="0">
                <a:solidFill>
                  <a:srgbClr val="8B8B8B"/>
                </a:solidFill>
                <a:latin typeface="Calibri"/>
              </a:rPr>
              <a:t>Projet </a:t>
            </a:r>
            <a:r>
              <a:rPr lang="fr-FR" sz="1200" spc="-1" dirty="0" err="1">
                <a:solidFill>
                  <a:srgbClr val="8B8B8B"/>
                </a:solidFill>
                <a:latin typeface="Calibri"/>
              </a:rPr>
              <a:t>AniMangApp</a:t>
            </a:r>
            <a:r>
              <a:rPr lang="fr-FR" sz="1200" spc="-1" dirty="0">
                <a:solidFill>
                  <a:srgbClr val="8B8B8B"/>
                </a:solidFill>
                <a:latin typeface="Calibri"/>
              </a:rPr>
              <a:t> - XAMARIN</a:t>
            </a:r>
          </a:p>
          <a:p>
            <a:pPr algn="r">
              <a:lnSpc>
                <a:spcPct val="100000"/>
              </a:lnSpc>
            </a:pPr>
            <a:fld id="{6FCBB62F-1338-4001-9E26-1F88BCF587A4}" type="slidenum">
              <a:rPr lang="fr-FR" sz="1200" b="0" strike="noStrike" spc="-1" smtClean="0">
                <a:solidFill>
                  <a:srgbClr val="8B8B8B"/>
                </a:solidFill>
                <a:latin typeface="Calibri"/>
                <a:ea typeface="Calibri"/>
              </a:rPr>
              <a:t>6</a:t>
            </a:fld>
            <a:endParaRPr lang="fr-FR" sz="1200" b="0" strike="noStrike" spc="-1" dirty="0">
              <a:latin typeface="Times New Roman"/>
            </a:endParaRPr>
          </a:p>
        </p:txBody>
      </p:sp>
      <p:pic>
        <p:nvPicPr>
          <p:cNvPr id="127" name="Google Shape;133;p2"/>
          <p:cNvPicPr/>
          <p:nvPr/>
        </p:nvPicPr>
        <p:blipFill>
          <a:blip r:embed="rId3"/>
          <a:stretch/>
        </p:blipFill>
        <p:spPr>
          <a:xfrm>
            <a:off x="10572120" y="0"/>
            <a:ext cx="1619640" cy="1619640"/>
          </a:xfrm>
          <a:prstGeom prst="rect">
            <a:avLst/>
          </a:prstGeom>
          <a:ln>
            <a:noFill/>
          </a:ln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080" y="850232"/>
            <a:ext cx="3812297" cy="4751638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5"/>
          <a:srcRect t="63962" r="66929" b="20154"/>
          <a:stretch/>
        </p:blipFill>
        <p:spPr>
          <a:xfrm>
            <a:off x="838080" y="5669280"/>
            <a:ext cx="2163279" cy="100584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6"/>
          <a:srcRect l="-1" r="1532"/>
          <a:stretch/>
        </p:blipFill>
        <p:spPr>
          <a:xfrm>
            <a:off x="6809259" y="850232"/>
            <a:ext cx="3762621" cy="4751638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5"/>
          <a:srcRect l="16369" t="26944" r="51685" b="60845"/>
          <a:stretch/>
        </p:blipFill>
        <p:spPr>
          <a:xfrm>
            <a:off x="8542296" y="5966671"/>
            <a:ext cx="2029584" cy="750973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 rotWithShape="1">
          <a:blip r:embed="rId7"/>
          <a:srcRect l="-781" t="27577" b="49827"/>
          <a:stretch/>
        </p:blipFill>
        <p:spPr>
          <a:xfrm>
            <a:off x="11414451" y="6348549"/>
            <a:ext cx="540993" cy="50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067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fr-FR" sz="4400" b="0" u="sng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Persistance des données</a:t>
            </a:r>
            <a:endParaRPr lang="fr-FR" sz="4400" b="0" u="sng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TextShape 3"/>
          <p:cNvSpPr txBox="1"/>
          <p:nvPr/>
        </p:nvSpPr>
        <p:spPr>
          <a:xfrm>
            <a:off x="838080" y="6310800"/>
            <a:ext cx="10514880" cy="3643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/>
            <a:r>
              <a:rPr lang="fr-FR" sz="1200" spc="-1" dirty="0">
                <a:solidFill>
                  <a:srgbClr val="8B8B8B"/>
                </a:solidFill>
                <a:latin typeface="Calibri"/>
              </a:rPr>
              <a:t>Projet </a:t>
            </a:r>
            <a:r>
              <a:rPr lang="fr-FR" sz="1200" spc="-1" dirty="0" err="1">
                <a:solidFill>
                  <a:srgbClr val="8B8B8B"/>
                </a:solidFill>
                <a:latin typeface="Calibri"/>
              </a:rPr>
              <a:t>AniMangApp</a:t>
            </a:r>
            <a:r>
              <a:rPr lang="fr-FR" sz="1200" spc="-1" dirty="0">
                <a:solidFill>
                  <a:srgbClr val="8B8B8B"/>
                </a:solidFill>
                <a:latin typeface="Calibri"/>
              </a:rPr>
              <a:t> - XAMARIN</a:t>
            </a:r>
          </a:p>
          <a:p>
            <a:pPr algn="r">
              <a:lnSpc>
                <a:spcPct val="100000"/>
              </a:lnSpc>
            </a:pPr>
            <a:fld id="{6FCBB62F-1338-4001-9E26-1F88BCF587A4}" type="slidenum">
              <a:rPr lang="fr-FR" sz="1200" b="0" strike="noStrike" spc="-1" smtClean="0">
                <a:solidFill>
                  <a:srgbClr val="8B8B8B"/>
                </a:solidFill>
                <a:latin typeface="Calibri"/>
                <a:ea typeface="Calibri"/>
              </a:rPr>
              <a:t>7</a:t>
            </a:fld>
            <a:endParaRPr lang="fr-FR" sz="1200" b="0" strike="noStrike" spc="-1" dirty="0">
              <a:latin typeface="Times New Roman"/>
            </a:endParaRPr>
          </a:p>
        </p:txBody>
      </p:sp>
      <p:pic>
        <p:nvPicPr>
          <p:cNvPr id="127" name="Google Shape;133;p2"/>
          <p:cNvPicPr/>
          <p:nvPr/>
        </p:nvPicPr>
        <p:blipFill>
          <a:blip r:embed="rId3"/>
          <a:stretch/>
        </p:blipFill>
        <p:spPr>
          <a:xfrm>
            <a:off x="10572120" y="0"/>
            <a:ext cx="1619640" cy="1619640"/>
          </a:xfrm>
          <a:prstGeom prst="rect">
            <a:avLst/>
          </a:prstGeom>
          <a:ln>
            <a:noFill/>
          </a:ln>
        </p:spPr>
      </p:pic>
      <p:sp>
        <p:nvSpPr>
          <p:cNvPr id="9" name="TextShape 2">
            <a:extLst>
              <a:ext uri="{FF2B5EF4-FFF2-40B4-BE49-F238E27FC236}">
                <a16:creationId xmlns:a16="http://schemas.microsoft.com/office/drawing/2014/main" id="{5D4510F4-9294-4C4A-9FEA-80E49F47696C}"/>
              </a:ext>
            </a:extLst>
          </p:cNvPr>
          <p:cNvSpPr txBox="1"/>
          <p:nvPr/>
        </p:nvSpPr>
        <p:spPr>
          <a:xfrm>
            <a:off x="3208713" y="1833510"/>
            <a:ext cx="8144727" cy="3479029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457200" lvl="2">
              <a:lnSpc>
                <a:spcPct val="90000"/>
              </a:lnSpc>
            </a:pPr>
            <a:endParaRPr lang="fr-FR" sz="2800" spc="-1" dirty="0">
              <a:solidFill>
                <a:srgbClr val="000000"/>
              </a:solidFill>
              <a:latin typeface="Calibri"/>
            </a:endParaRPr>
          </a:p>
          <a:p>
            <a:pPr lvl="2" indent="-4572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fr-FR" sz="2800" u="sng" spc="-1" dirty="0" smtClean="0">
                <a:solidFill>
                  <a:srgbClr val="000000"/>
                </a:solidFill>
                <a:latin typeface="Calibri"/>
              </a:rPr>
              <a:t>Vues</a:t>
            </a:r>
            <a:r>
              <a:rPr lang="fr-FR" sz="2800" spc="-1" dirty="0" smtClean="0">
                <a:solidFill>
                  <a:srgbClr val="000000"/>
                </a:solidFill>
                <a:latin typeface="Calibri"/>
              </a:rPr>
              <a:t/>
            </a:r>
            <a:br>
              <a:rPr lang="fr-FR" sz="2800" spc="-1" dirty="0" smtClean="0">
                <a:solidFill>
                  <a:srgbClr val="000000"/>
                </a:solidFill>
                <a:latin typeface="Calibri"/>
              </a:rPr>
            </a:br>
            <a:r>
              <a:rPr lang="fr-FR" sz="2800" spc="-1" dirty="0" smtClean="0">
                <a:solidFill>
                  <a:srgbClr val="000000"/>
                </a:solidFill>
                <a:latin typeface="Calibri"/>
              </a:rPr>
              <a:t>Méthode </a:t>
            </a:r>
            <a:r>
              <a:rPr lang="fr-FR" dirty="0" err="1" smtClean="0"/>
              <a:t>OnAppearing</a:t>
            </a:r>
            <a:r>
              <a:rPr lang="fr-FR" dirty="0"/>
              <a:t>()</a:t>
            </a:r>
            <a:r>
              <a:rPr lang="fr-FR" sz="2800" spc="-1" dirty="0" smtClean="0">
                <a:solidFill>
                  <a:srgbClr val="000000"/>
                </a:solidFill>
                <a:latin typeface="Calibri"/>
              </a:rPr>
              <a:t/>
            </a:r>
            <a:br>
              <a:rPr lang="fr-FR" sz="2800" spc="-1" dirty="0" smtClean="0">
                <a:solidFill>
                  <a:srgbClr val="000000"/>
                </a:solidFill>
                <a:latin typeface="Calibri"/>
              </a:rPr>
            </a:br>
            <a:r>
              <a:rPr lang="fr-FR" sz="2800" spc="-1" dirty="0" smtClean="0">
                <a:solidFill>
                  <a:srgbClr val="000000"/>
                </a:solidFill>
                <a:latin typeface="Calibri"/>
              </a:rPr>
              <a:t>Incrémentation automatique</a:t>
            </a:r>
            <a:r>
              <a:rPr lang="fr-FR" sz="2800" spc="-1" dirty="0">
                <a:solidFill>
                  <a:srgbClr val="000000"/>
                </a:solidFill>
                <a:latin typeface="Calibri"/>
              </a:rPr>
              <a:t/>
            </a:r>
            <a:br>
              <a:rPr lang="fr-FR" sz="2800" spc="-1" dirty="0">
                <a:solidFill>
                  <a:srgbClr val="000000"/>
                </a:solidFill>
                <a:latin typeface="Calibri"/>
              </a:rPr>
            </a:br>
            <a:r>
              <a:rPr lang="fr-FR" sz="2800" spc="-1" dirty="0" smtClean="0">
                <a:solidFill>
                  <a:srgbClr val="000000"/>
                </a:solidFill>
                <a:latin typeface="Calibri"/>
              </a:rPr>
              <a:t>Enregistrement dans </a:t>
            </a:r>
            <a:r>
              <a:rPr lang="fr-FR" dirty="0" err="1"/>
              <a:t>Preferences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sz="2800" spc="-1" dirty="0">
              <a:solidFill>
                <a:srgbClr val="000000"/>
              </a:solidFill>
              <a:latin typeface="Calibri"/>
            </a:endParaRPr>
          </a:p>
          <a:p>
            <a:pPr lvl="2" indent="-4572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fr-FR" sz="2800" u="sng" spc="-1" dirty="0" err="1" smtClean="0">
                <a:solidFill>
                  <a:srgbClr val="000000"/>
                </a:solidFill>
                <a:latin typeface="Calibri"/>
              </a:rPr>
              <a:t>Likes</a:t>
            </a:r>
            <a:r>
              <a:rPr lang="fr-FR" sz="2800" spc="-1" dirty="0" smtClean="0">
                <a:solidFill>
                  <a:srgbClr val="000000"/>
                </a:solidFill>
                <a:latin typeface="Calibri"/>
              </a:rPr>
              <a:t/>
            </a:r>
            <a:br>
              <a:rPr lang="fr-FR" sz="2800" spc="-1" dirty="0" smtClean="0">
                <a:solidFill>
                  <a:srgbClr val="000000"/>
                </a:solidFill>
                <a:latin typeface="Calibri"/>
              </a:rPr>
            </a:br>
            <a:r>
              <a:rPr lang="fr-FR" sz="2800" spc="-1" dirty="0" smtClean="0">
                <a:solidFill>
                  <a:srgbClr val="000000"/>
                </a:solidFill>
                <a:latin typeface="Calibri"/>
              </a:rPr>
              <a:t>Incrémentation au </a:t>
            </a:r>
            <a:r>
              <a:rPr lang="fr-FR" sz="2800" spc="-1" dirty="0">
                <a:solidFill>
                  <a:srgbClr val="000000"/>
                </a:solidFill>
                <a:latin typeface="Calibri"/>
              </a:rPr>
              <a:t>click  utilisateur</a:t>
            </a:r>
            <a:br>
              <a:rPr lang="fr-FR" sz="2800" spc="-1" dirty="0">
                <a:solidFill>
                  <a:srgbClr val="000000"/>
                </a:solidFill>
                <a:latin typeface="Calibri"/>
              </a:rPr>
            </a:br>
            <a:r>
              <a:rPr lang="fr-FR" sz="2800" spc="-1" dirty="0" smtClean="0">
                <a:solidFill>
                  <a:srgbClr val="000000"/>
                </a:solidFill>
                <a:latin typeface="Calibri"/>
              </a:rPr>
              <a:t>Distinction pour chaque animé/manga</a:t>
            </a:r>
            <a:r>
              <a:rPr lang="fr-FR" sz="2800" spc="-1" dirty="0">
                <a:solidFill>
                  <a:srgbClr val="000000"/>
                </a:solidFill>
                <a:latin typeface="Calibri"/>
              </a:rPr>
              <a:t/>
            </a:r>
            <a:br>
              <a:rPr lang="fr-FR" sz="2800" spc="-1" dirty="0">
                <a:solidFill>
                  <a:srgbClr val="000000"/>
                </a:solidFill>
                <a:latin typeface="Calibri"/>
              </a:rPr>
            </a:br>
            <a:r>
              <a:rPr lang="fr-FR" sz="2800" spc="-1" dirty="0" smtClean="0">
                <a:solidFill>
                  <a:srgbClr val="000000"/>
                </a:solidFill>
                <a:latin typeface="Calibri"/>
              </a:rPr>
              <a:t>Enregistrement </a:t>
            </a:r>
            <a:r>
              <a:rPr lang="fr-FR" sz="2800" spc="-1" dirty="0">
                <a:solidFill>
                  <a:srgbClr val="000000"/>
                </a:solidFill>
                <a:latin typeface="Calibri"/>
              </a:rPr>
              <a:t>dans </a:t>
            </a:r>
            <a:r>
              <a:rPr lang="fr-FR" dirty="0" err="1"/>
              <a:t>Preferences</a:t>
            </a:r>
            <a:r>
              <a:rPr lang="fr-FR" sz="2800" spc="-1" dirty="0" smtClean="0">
                <a:solidFill>
                  <a:srgbClr val="000000"/>
                </a:solidFill>
                <a:latin typeface="Calibri"/>
              </a:rPr>
              <a:t/>
            </a:r>
            <a:br>
              <a:rPr lang="fr-FR" sz="2800" spc="-1" dirty="0" smtClean="0">
                <a:solidFill>
                  <a:srgbClr val="000000"/>
                </a:solidFill>
                <a:latin typeface="Calibri"/>
              </a:rPr>
            </a:br>
            <a:r>
              <a:rPr lang="fr-FR" sz="2800" spc="-1" dirty="0">
                <a:solidFill>
                  <a:srgbClr val="000000"/>
                </a:solidFill>
                <a:latin typeface="Calibri"/>
              </a:rPr>
              <a:t/>
            </a:r>
            <a:br>
              <a:rPr lang="fr-FR" sz="2800" spc="-1" dirty="0">
                <a:solidFill>
                  <a:srgbClr val="000000"/>
                </a:solidFill>
                <a:latin typeface="Calibri"/>
              </a:rPr>
            </a:br>
            <a:endParaRPr lang="fr-FR" sz="2800" spc="-1" dirty="0">
              <a:solidFill>
                <a:srgbClr val="000000"/>
              </a:solidFill>
              <a:latin typeface="Calibri"/>
            </a:endParaRPr>
          </a:p>
          <a:p>
            <a:pPr lvl="2" indent="-45720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fr-FR" sz="2800" spc="-1" dirty="0">
              <a:solidFill>
                <a:srgbClr val="000000"/>
              </a:solidFill>
              <a:latin typeface="Calibri"/>
            </a:endParaRPr>
          </a:p>
          <a:p>
            <a:pPr marL="457200" lvl="2">
              <a:lnSpc>
                <a:spcPct val="90000"/>
              </a:lnSpc>
            </a:pPr>
            <a:r>
              <a:rPr lang="fr-FR" sz="2800" spc="-1" dirty="0">
                <a:solidFill>
                  <a:srgbClr val="000000"/>
                </a:solidFill>
                <a:latin typeface="Calibri"/>
              </a:rPr>
              <a:t>…</a:t>
            </a:r>
          </a:p>
          <a:p>
            <a:pPr lvl="1">
              <a:lnSpc>
                <a:spcPct val="90000"/>
              </a:lnSpc>
            </a:pPr>
            <a:endParaRPr lang="fr-FR" sz="2800" spc="-1" dirty="0">
              <a:solidFill>
                <a:srgbClr val="000000"/>
              </a:solidFill>
              <a:latin typeface="Calibri"/>
            </a:endParaRPr>
          </a:p>
          <a:p>
            <a:pPr marL="1828800" lvl="3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fr-FR" sz="2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endParaRPr lang="fr-FR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4"/>
          <a:srcRect l="49368" t="40011" r="34251" b="41217"/>
          <a:stretch/>
        </p:blipFill>
        <p:spPr>
          <a:xfrm>
            <a:off x="9300112" y="3752002"/>
            <a:ext cx="1026694" cy="1138989"/>
          </a:xfrm>
          <a:prstGeom prst="rect">
            <a:avLst/>
          </a:prstGeom>
        </p:spPr>
      </p:pic>
      <p:grpSp>
        <p:nvGrpSpPr>
          <p:cNvPr id="5" name="Groupe 4"/>
          <p:cNvGrpSpPr/>
          <p:nvPr/>
        </p:nvGrpSpPr>
        <p:grpSpPr>
          <a:xfrm>
            <a:off x="838080" y="1689840"/>
            <a:ext cx="2009775" cy="4124325"/>
            <a:chOff x="838080" y="1689840"/>
            <a:chExt cx="2009775" cy="4124325"/>
          </a:xfrm>
        </p:grpSpPr>
        <p:pic>
          <p:nvPicPr>
            <p:cNvPr id="3" name="Image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8080" y="1689840"/>
              <a:ext cx="2009775" cy="4124325"/>
            </a:xfrm>
            <a:prstGeom prst="rect">
              <a:avLst/>
            </a:prstGeom>
          </p:spPr>
        </p:pic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65542" y="3336285"/>
              <a:ext cx="329513" cy="152292"/>
            </a:xfrm>
            <a:prstGeom prst="rect">
              <a:avLst/>
            </a:prstGeom>
          </p:spPr>
        </p:pic>
      </p:grpSp>
      <p:sp>
        <p:nvSpPr>
          <p:cNvPr id="13" name="Rectangle 12"/>
          <p:cNvSpPr/>
          <p:nvPr/>
        </p:nvSpPr>
        <p:spPr>
          <a:xfrm>
            <a:off x="838080" y="2839649"/>
            <a:ext cx="2009775" cy="3690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7"/>
          <a:srcRect l="1653" t="52490" r="-2434" b="24914"/>
          <a:stretch/>
        </p:blipFill>
        <p:spPr>
          <a:xfrm>
            <a:off x="11414451" y="6348549"/>
            <a:ext cx="540993" cy="50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093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fr-FR" sz="4400" b="0" u="sng" strike="noStrike" spc="-1" dirty="0" err="1" smtClean="0">
                <a:solidFill>
                  <a:srgbClr val="000000"/>
                </a:solidFill>
                <a:latin typeface="Calibri"/>
                <a:ea typeface="Calibri"/>
              </a:rPr>
              <a:t>Dependency</a:t>
            </a:r>
            <a:r>
              <a:rPr lang="fr-FR" sz="4400" b="0" u="sng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 Service</a:t>
            </a:r>
            <a:endParaRPr lang="fr-FR" sz="4400" b="0" u="sng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TextShape 3"/>
          <p:cNvSpPr txBox="1"/>
          <p:nvPr/>
        </p:nvSpPr>
        <p:spPr>
          <a:xfrm>
            <a:off x="838080" y="6310800"/>
            <a:ext cx="10514880" cy="3643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/>
            <a:r>
              <a:rPr lang="fr-FR" sz="1200" spc="-1" dirty="0">
                <a:solidFill>
                  <a:srgbClr val="8B8B8B"/>
                </a:solidFill>
                <a:latin typeface="Calibri"/>
              </a:rPr>
              <a:t>Projet </a:t>
            </a:r>
            <a:r>
              <a:rPr lang="fr-FR" sz="1200" spc="-1" dirty="0" err="1">
                <a:solidFill>
                  <a:srgbClr val="8B8B8B"/>
                </a:solidFill>
                <a:latin typeface="Calibri"/>
              </a:rPr>
              <a:t>AniMangApp</a:t>
            </a:r>
            <a:r>
              <a:rPr lang="fr-FR" sz="1200" spc="-1" dirty="0">
                <a:solidFill>
                  <a:srgbClr val="8B8B8B"/>
                </a:solidFill>
                <a:latin typeface="Calibri"/>
              </a:rPr>
              <a:t> - XAMARIN</a:t>
            </a:r>
          </a:p>
          <a:p>
            <a:pPr algn="r">
              <a:lnSpc>
                <a:spcPct val="100000"/>
              </a:lnSpc>
            </a:pPr>
            <a:fld id="{6FCBB62F-1338-4001-9E26-1F88BCF587A4}" type="slidenum">
              <a:rPr lang="fr-FR" sz="1200" b="0" strike="noStrike" spc="-1" smtClean="0">
                <a:solidFill>
                  <a:srgbClr val="8B8B8B"/>
                </a:solidFill>
                <a:latin typeface="Calibri"/>
                <a:ea typeface="Calibri"/>
              </a:rPr>
              <a:t>8</a:t>
            </a:fld>
            <a:endParaRPr lang="fr-FR" sz="1200" b="0" strike="noStrike" spc="-1" dirty="0">
              <a:latin typeface="Times New Roman"/>
            </a:endParaRPr>
          </a:p>
        </p:txBody>
      </p:sp>
      <p:pic>
        <p:nvPicPr>
          <p:cNvPr id="127" name="Google Shape;133;p2"/>
          <p:cNvPicPr/>
          <p:nvPr/>
        </p:nvPicPr>
        <p:blipFill>
          <a:blip r:embed="rId3"/>
          <a:stretch/>
        </p:blipFill>
        <p:spPr>
          <a:xfrm>
            <a:off x="10572120" y="0"/>
            <a:ext cx="1619640" cy="1619640"/>
          </a:xfrm>
          <a:prstGeom prst="rect">
            <a:avLst/>
          </a:prstGeom>
          <a:ln>
            <a:noFill/>
          </a:ln>
        </p:spPr>
      </p:pic>
      <p:sp>
        <p:nvSpPr>
          <p:cNvPr id="9" name="TextShape 2">
            <a:extLst>
              <a:ext uri="{FF2B5EF4-FFF2-40B4-BE49-F238E27FC236}">
                <a16:creationId xmlns:a16="http://schemas.microsoft.com/office/drawing/2014/main" id="{5D4510F4-9294-4C4A-9FEA-80E49F47696C}"/>
              </a:ext>
            </a:extLst>
          </p:cNvPr>
          <p:cNvSpPr txBox="1"/>
          <p:nvPr/>
        </p:nvSpPr>
        <p:spPr>
          <a:xfrm>
            <a:off x="2485505" y="1979726"/>
            <a:ext cx="9706255" cy="333281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457200" lvl="2">
              <a:lnSpc>
                <a:spcPct val="90000"/>
              </a:lnSpc>
            </a:pPr>
            <a:endParaRPr lang="fr-FR" sz="2800" spc="-1" dirty="0">
              <a:solidFill>
                <a:srgbClr val="000000"/>
              </a:solidFill>
              <a:latin typeface="Calibri"/>
            </a:endParaRPr>
          </a:p>
          <a:p>
            <a:pPr marL="457200" lvl="2">
              <a:lnSpc>
                <a:spcPct val="90000"/>
              </a:lnSpc>
            </a:pPr>
            <a:r>
              <a:rPr lang="fr-FR" sz="2800" dirty="0" smtClean="0"/>
              <a:t>Customisation du toast traduction </a:t>
            </a:r>
            <a:r>
              <a:rPr lang="fr-FR" sz="2800" spc="-1" dirty="0" smtClean="0">
                <a:solidFill>
                  <a:srgbClr val="000000"/>
                </a:solidFill>
                <a:latin typeface="Calibri"/>
              </a:rPr>
              <a:t>:</a:t>
            </a:r>
            <a:endParaRPr lang="fr-FR" sz="2800" spc="-1" dirty="0">
              <a:solidFill>
                <a:srgbClr val="000000"/>
              </a:solidFill>
              <a:latin typeface="Calibri"/>
            </a:endParaRPr>
          </a:p>
          <a:p>
            <a:pPr lvl="2" indent="-4572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fr-FR" sz="2800" spc="-1" dirty="0" smtClean="0">
                <a:solidFill>
                  <a:srgbClr val="000000"/>
                </a:solidFill>
                <a:latin typeface="Calibri"/>
              </a:rPr>
              <a:t>UWP :</a:t>
            </a:r>
            <a:r>
              <a:rPr lang="fr-FR" dirty="0"/>
              <a:t>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1400" dirty="0" err="1" smtClean="0"/>
              <a:t>flyout.ShowAt</a:t>
            </a:r>
            <a:r>
              <a:rPr lang="fr-FR" sz="1400" dirty="0" smtClean="0"/>
              <a:t>(</a:t>
            </a:r>
            <a:r>
              <a:rPr lang="fr-FR" sz="1400" dirty="0" err="1" smtClean="0"/>
              <a:t>Window.Current.Content</a:t>
            </a:r>
            <a:r>
              <a:rPr lang="fr-FR" sz="1400" dirty="0" smtClean="0"/>
              <a:t> </a:t>
            </a:r>
            <a:r>
              <a:rPr lang="fr-FR" sz="1400" dirty="0"/>
              <a:t>as </a:t>
            </a:r>
            <a:r>
              <a:rPr lang="fr-FR" sz="1400" dirty="0" err="1"/>
              <a:t>FrameworkElement</a:t>
            </a:r>
            <a:r>
              <a:rPr lang="fr-FR" sz="1400" dirty="0"/>
              <a:t>); </a:t>
            </a:r>
            <a:endParaRPr lang="fr-FR" sz="1400" dirty="0" smtClean="0"/>
          </a:p>
          <a:p>
            <a:pPr lvl="2" indent="-4572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fr-FR" sz="2800" spc="-1" dirty="0" smtClean="0">
                <a:solidFill>
                  <a:srgbClr val="000000"/>
                </a:solidFill>
                <a:latin typeface="Calibri"/>
              </a:rPr>
              <a:t>ANDROID :</a:t>
            </a:r>
            <a:br>
              <a:rPr lang="fr-FR" sz="2800" spc="-1" dirty="0" smtClean="0">
                <a:solidFill>
                  <a:srgbClr val="000000"/>
                </a:solidFill>
                <a:latin typeface="Calibri"/>
              </a:rPr>
            </a:br>
            <a:r>
              <a:rPr lang="fr-FR" sz="1400" dirty="0" err="1"/>
              <a:t>Toast.MakeText</a:t>
            </a:r>
            <a:r>
              <a:rPr lang="fr-FR" sz="1400" dirty="0"/>
              <a:t>(</a:t>
            </a:r>
            <a:r>
              <a:rPr lang="fr-FR" sz="1400" dirty="0" err="1"/>
              <a:t>Android.App.Application.Context</a:t>
            </a:r>
            <a:r>
              <a:rPr lang="fr-FR" sz="1400" dirty="0"/>
              <a:t>, message, </a:t>
            </a:r>
            <a:r>
              <a:rPr lang="fr-FR" sz="1400" dirty="0" err="1"/>
              <a:t>ToastLength.Long</a:t>
            </a:r>
            <a:r>
              <a:rPr lang="fr-FR" sz="1400" dirty="0"/>
              <a:t>).Show</a:t>
            </a:r>
            <a:r>
              <a:rPr lang="fr-FR" sz="1400" dirty="0"/>
              <a:t>();</a:t>
            </a:r>
          </a:p>
          <a:p>
            <a:pPr lvl="2" indent="-4572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fr-FR" sz="2800" spc="-1" dirty="0" smtClean="0">
                <a:solidFill>
                  <a:srgbClr val="000000"/>
                </a:solidFill>
                <a:latin typeface="Calibri"/>
              </a:rPr>
              <a:t>IOS :</a:t>
            </a:r>
            <a:r>
              <a:rPr lang="fr-FR" sz="2800" spc="-1" dirty="0">
                <a:solidFill>
                  <a:srgbClr val="000000"/>
                </a:solidFill>
                <a:latin typeface="Calibri"/>
              </a:rPr>
              <a:t/>
            </a:r>
            <a:br>
              <a:rPr lang="fr-FR" sz="2800" spc="-1" dirty="0">
                <a:solidFill>
                  <a:srgbClr val="000000"/>
                </a:solidFill>
                <a:latin typeface="Calibri"/>
              </a:rPr>
            </a:br>
            <a:r>
              <a:rPr lang="fr-FR" sz="1400" dirty="0"/>
              <a:t>UIApplication.SharedApplication.KeyWindow.RootViewController.PresentViewController(</a:t>
            </a:r>
            <a:r>
              <a:rPr lang="fr-FR" sz="1400" dirty="0" err="1"/>
              <a:t>alert</a:t>
            </a:r>
            <a:r>
              <a:rPr lang="fr-FR" sz="1400" dirty="0"/>
              <a:t>, </a:t>
            </a:r>
            <a:r>
              <a:rPr lang="fr-FR" sz="1400" dirty="0" err="1"/>
              <a:t>true</a:t>
            </a:r>
            <a:r>
              <a:rPr lang="fr-FR" sz="1400" dirty="0"/>
              <a:t>, </a:t>
            </a:r>
            <a:r>
              <a:rPr lang="fr-FR" sz="1400" dirty="0" err="1"/>
              <a:t>null</a:t>
            </a:r>
            <a:r>
              <a:rPr lang="fr-FR" sz="1400" dirty="0"/>
              <a:t>);</a:t>
            </a:r>
          </a:p>
          <a:p>
            <a:pPr lvl="2" indent="-45720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fr-FR" sz="2800" spc="-1" dirty="0" smtClean="0">
              <a:solidFill>
                <a:srgbClr val="000000"/>
              </a:solidFill>
              <a:latin typeface="Calibri"/>
            </a:endParaRPr>
          </a:p>
          <a:p>
            <a:pPr marL="457200" lvl="2">
              <a:lnSpc>
                <a:spcPct val="90000"/>
              </a:lnSpc>
            </a:pPr>
            <a:r>
              <a:rPr lang="en-US" dirty="0" err="1" smtClean="0"/>
              <a:t>Gestion</a:t>
            </a:r>
            <a:r>
              <a:rPr lang="en-US" dirty="0" smtClean="0"/>
              <a:t> </a:t>
            </a:r>
            <a:r>
              <a:rPr lang="en-US" dirty="0" err="1" smtClean="0"/>
              <a:t>d’erreur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AnimeSelected.attributes?.titles</a:t>
            </a:r>
            <a:r>
              <a:rPr lang="en-US" dirty="0"/>
              <a:t>?.</a:t>
            </a:r>
            <a:r>
              <a:rPr lang="en-US" dirty="0" err="1" smtClean="0"/>
              <a:t>ja_jp</a:t>
            </a:r>
            <a:r>
              <a:rPr lang="en-US" dirty="0" smtClean="0"/>
              <a:t> </a:t>
            </a:r>
            <a:r>
              <a:rPr lang="en-US" dirty="0" err="1" smtClean="0"/>
              <a:t>n’existe</a:t>
            </a:r>
            <a:r>
              <a:rPr lang="en-US" dirty="0" smtClean="0"/>
              <a:t> pas </a:t>
            </a:r>
          </a:p>
          <a:p>
            <a:pPr marL="457200" lvl="2">
              <a:lnSpc>
                <a:spcPct val="90000"/>
              </a:lnSpc>
            </a:pPr>
            <a:endParaRPr lang="fr-FR" sz="2800" spc="-1" dirty="0">
              <a:solidFill>
                <a:srgbClr val="000000"/>
              </a:solidFill>
              <a:latin typeface="Calibri"/>
            </a:endParaRPr>
          </a:p>
          <a:p>
            <a:pPr lvl="2" indent="-45720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fr-FR" sz="2800" spc="-1" dirty="0">
              <a:solidFill>
                <a:srgbClr val="000000"/>
              </a:solidFill>
              <a:latin typeface="Calibri"/>
            </a:endParaRPr>
          </a:p>
          <a:p>
            <a:pPr marL="457200" lvl="2">
              <a:lnSpc>
                <a:spcPct val="90000"/>
              </a:lnSpc>
            </a:pPr>
            <a:r>
              <a:rPr lang="fr-FR" sz="2800" spc="-1" dirty="0">
                <a:solidFill>
                  <a:srgbClr val="000000"/>
                </a:solidFill>
                <a:latin typeface="Calibri"/>
              </a:rPr>
              <a:t>…</a:t>
            </a:r>
          </a:p>
          <a:p>
            <a:pPr lvl="1">
              <a:lnSpc>
                <a:spcPct val="90000"/>
              </a:lnSpc>
            </a:pPr>
            <a:endParaRPr lang="fr-FR" sz="2800" spc="-1" dirty="0">
              <a:solidFill>
                <a:srgbClr val="000000"/>
              </a:solidFill>
              <a:latin typeface="Calibri"/>
            </a:endParaRPr>
          </a:p>
          <a:p>
            <a:pPr marL="1828800" lvl="3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fr-FR" sz="2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endParaRPr lang="fr-FR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4"/>
          <a:srcRect l="32346" t="42787" r="51529" b="38441"/>
          <a:stretch/>
        </p:blipFill>
        <p:spPr>
          <a:xfrm>
            <a:off x="10342308" y="4834326"/>
            <a:ext cx="1010652" cy="1138989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3773" y="5279996"/>
            <a:ext cx="1533525" cy="247650"/>
          </a:xfrm>
          <a:prstGeom prst="rect">
            <a:avLst/>
          </a:prstGeom>
        </p:spPr>
      </p:pic>
      <p:grpSp>
        <p:nvGrpSpPr>
          <p:cNvPr id="5" name="Groupe 4"/>
          <p:cNvGrpSpPr/>
          <p:nvPr/>
        </p:nvGrpSpPr>
        <p:grpSpPr>
          <a:xfrm>
            <a:off x="281128" y="1689840"/>
            <a:ext cx="2009775" cy="4124325"/>
            <a:chOff x="838080" y="1689840"/>
            <a:chExt cx="2009775" cy="4124325"/>
          </a:xfrm>
        </p:grpSpPr>
        <p:grpSp>
          <p:nvGrpSpPr>
            <p:cNvPr id="11" name="Groupe 10"/>
            <p:cNvGrpSpPr/>
            <p:nvPr/>
          </p:nvGrpSpPr>
          <p:grpSpPr>
            <a:xfrm>
              <a:off x="838080" y="1689840"/>
              <a:ext cx="2009775" cy="4124325"/>
              <a:chOff x="838080" y="1689840"/>
              <a:chExt cx="2009775" cy="4124325"/>
            </a:xfrm>
          </p:grpSpPr>
          <p:pic>
            <p:nvPicPr>
              <p:cNvPr id="12" name="Image 11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8080" y="1689840"/>
                <a:ext cx="2009775" cy="4124325"/>
              </a:xfrm>
              <a:prstGeom prst="rect">
                <a:avLst/>
              </a:prstGeom>
            </p:spPr>
          </p:pic>
          <p:pic>
            <p:nvPicPr>
              <p:cNvPr id="13" name="Image 12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65542" y="3336285"/>
                <a:ext cx="329513" cy="152292"/>
              </a:xfrm>
              <a:prstGeom prst="rect">
                <a:avLst/>
              </a:prstGeom>
            </p:spPr>
          </p:pic>
        </p:grpSp>
        <p:sp>
          <p:nvSpPr>
            <p:cNvPr id="14" name="Rectangle 13"/>
            <p:cNvSpPr/>
            <p:nvPr/>
          </p:nvSpPr>
          <p:spPr>
            <a:xfrm>
              <a:off x="1590948" y="3320998"/>
              <a:ext cx="504037" cy="182865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6" name="Image 15"/>
          <p:cNvPicPr>
            <a:picLocks noChangeAspect="1"/>
          </p:cNvPicPr>
          <p:nvPr/>
        </p:nvPicPr>
        <p:blipFill rotWithShape="1">
          <a:blip r:embed="rId8"/>
          <a:srcRect l="-781" t="346" b="77058"/>
          <a:stretch/>
        </p:blipFill>
        <p:spPr>
          <a:xfrm>
            <a:off x="11414451" y="6348549"/>
            <a:ext cx="540993" cy="50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982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fr-FR" sz="4400" b="0" u="sng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Rating</a:t>
            </a:r>
            <a:endParaRPr lang="fr-FR" sz="4400" b="0" u="sng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TextShape 3"/>
          <p:cNvSpPr txBox="1"/>
          <p:nvPr/>
        </p:nvSpPr>
        <p:spPr>
          <a:xfrm>
            <a:off x="838080" y="6310800"/>
            <a:ext cx="10514880" cy="3643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/>
            <a:r>
              <a:rPr lang="fr-FR" sz="1200" spc="-1" dirty="0">
                <a:solidFill>
                  <a:srgbClr val="8B8B8B"/>
                </a:solidFill>
                <a:latin typeface="Calibri"/>
              </a:rPr>
              <a:t>Projet </a:t>
            </a:r>
            <a:r>
              <a:rPr lang="fr-FR" sz="1200" spc="-1" dirty="0" err="1">
                <a:solidFill>
                  <a:srgbClr val="8B8B8B"/>
                </a:solidFill>
                <a:latin typeface="Calibri"/>
              </a:rPr>
              <a:t>AniMangApp</a:t>
            </a:r>
            <a:r>
              <a:rPr lang="fr-FR" sz="1200" spc="-1" dirty="0">
                <a:solidFill>
                  <a:srgbClr val="8B8B8B"/>
                </a:solidFill>
                <a:latin typeface="Calibri"/>
              </a:rPr>
              <a:t> - XAMARIN</a:t>
            </a:r>
          </a:p>
          <a:p>
            <a:pPr algn="r">
              <a:lnSpc>
                <a:spcPct val="100000"/>
              </a:lnSpc>
            </a:pPr>
            <a:fld id="{6FCBB62F-1338-4001-9E26-1F88BCF587A4}" type="slidenum">
              <a:rPr lang="fr-FR" sz="1200" b="0" strike="noStrike" spc="-1" smtClean="0">
                <a:solidFill>
                  <a:srgbClr val="8B8B8B"/>
                </a:solidFill>
                <a:latin typeface="Calibri"/>
                <a:ea typeface="Calibri"/>
              </a:rPr>
              <a:t>9</a:t>
            </a:fld>
            <a:endParaRPr lang="fr-FR" sz="1200" b="0" strike="noStrike" spc="-1" dirty="0">
              <a:latin typeface="Times New Roman"/>
            </a:endParaRPr>
          </a:p>
        </p:txBody>
      </p:sp>
      <p:pic>
        <p:nvPicPr>
          <p:cNvPr id="127" name="Google Shape;133;p2"/>
          <p:cNvPicPr/>
          <p:nvPr/>
        </p:nvPicPr>
        <p:blipFill>
          <a:blip r:embed="rId3"/>
          <a:stretch/>
        </p:blipFill>
        <p:spPr>
          <a:xfrm>
            <a:off x="10572120" y="0"/>
            <a:ext cx="1619640" cy="1619640"/>
          </a:xfrm>
          <a:prstGeom prst="rect">
            <a:avLst/>
          </a:prstGeom>
          <a:ln>
            <a:noFill/>
          </a:ln>
        </p:spPr>
      </p:pic>
      <p:sp>
        <p:nvSpPr>
          <p:cNvPr id="9" name="TextShape 2">
            <a:extLst>
              <a:ext uri="{FF2B5EF4-FFF2-40B4-BE49-F238E27FC236}">
                <a16:creationId xmlns:a16="http://schemas.microsoft.com/office/drawing/2014/main" id="{5D4510F4-9294-4C4A-9FEA-80E49F47696C}"/>
              </a:ext>
            </a:extLst>
          </p:cNvPr>
          <p:cNvSpPr txBox="1"/>
          <p:nvPr/>
        </p:nvSpPr>
        <p:spPr>
          <a:xfrm>
            <a:off x="3192086" y="1833510"/>
            <a:ext cx="8161353" cy="3479029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lvl="2" indent="-4572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fr-FR" sz="2800" spc="-1" dirty="0" smtClean="0">
                <a:solidFill>
                  <a:srgbClr val="000000"/>
                </a:solidFill>
                <a:latin typeface="Calibri"/>
              </a:rPr>
              <a:t>Récupération du rating via l’API</a:t>
            </a:r>
            <a:br>
              <a:rPr lang="fr-FR" sz="2800" spc="-1" dirty="0" smtClean="0">
                <a:solidFill>
                  <a:srgbClr val="000000"/>
                </a:solidFill>
                <a:latin typeface="Calibri"/>
              </a:rPr>
            </a:br>
            <a:r>
              <a:rPr lang="fr-FR" sz="1400" spc="-1" dirty="0" smtClean="0">
                <a:solidFill>
                  <a:srgbClr val="000000"/>
                </a:solidFill>
              </a:rPr>
              <a:t>Réception du rating sous forme de nombres de 0 à 100</a:t>
            </a:r>
            <a:br>
              <a:rPr lang="fr-FR" sz="1400" spc="-1" dirty="0" smtClean="0">
                <a:solidFill>
                  <a:srgbClr val="000000"/>
                </a:solidFill>
              </a:rPr>
            </a:br>
            <a:endParaRPr lang="fr-FR" sz="2800" spc="-1" dirty="0" smtClean="0">
              <a:solidFill>
                <a:srgbClr val="000000"/>
              </a:solidFill>
              <a:latin typeface="Calibri"/>
            </a:endParaRPr>
          </a:p>
          <a:p>
            <a:pPr lvl="2" indent="-4572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fr-FR" sz="2800" spc="-1" dirty="0" smtClean="0">
                <a:solidFill>
                  <a:srgbClr val="000000"/>
                </a:solidFill>
                <a:latin typeface="Calibri"/>
              </a:rPr>
              <a:t>Sélection de l’image correspondant</a:t>
            </a:r>
            <a:br>
              <a:rPr lang="fr-FR" sz="2800" spc="-1" dirty="0" smtClean="0">
                <a:solidFill>
                  <a:srgbClr val="000000"/>
                </a:solidFill>
                <a:latin typeface="Calibri"/>
              </a:rPr>
            </a:br>
            <a:r>
              <a:rPr lang="fr-FR" sz="1400" spc="-1" dirty="0" smtClean="0">
                <a:solidFill>
                  <a:srgbClr val="000000"/>
                </a:solidFill>
              </a:rPr>
              <a:t>Détection de l’intervalle qui englobe le rating récupéré et fonction de ce dernier une image de rating est </a:t>
            </a:r>
            <a:r>
              <a:rPr lang="fr-FR" sz="1400" spc="-1" dirty="0" err="1" smtClean="0">
                <a:solidFill>
                  <a:srgbClr val="000000"/>
                </a:solidFill>
              </a:rPr>
              <a:t>bindé</a:t>
            </a:r>
            <a:r>
              <a:rPr lang="fr-FR" sz="1400" spc="-1" dirty="0" smtClean="0">
                <a:solidFill>
                  <a:srgbClr val="000000"/>
                </a:solidFill>
              </a:rPr>
              <a:t> sur l’interface</a:t>
            </a:r>
            <a:br>
              <a:rPr lang="fr-FR" sz="1400" spc="-1" dirty="0" smtClean="0">
                <a:solidFill>
                  <a:srgbClr val="000000"/>
                </a:solidFill>
              </a:rPr>
            </a:br>
            <a:endParaRPr lang="fr-FR" sz="2800" spc="-1" dirty="0" smtClean="0">
              <a:solidFill>
                <a:srgbClr val="000000"/>
              </a:solidFill>
              <a:latin typeface="Calibri"/>
            </a:endParaRPr>
          </a:p>
          <a:p>
            <a:pPr lvl="2" indent="-4572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fr-FR" sz="2800" spc="-1" dirty="0" smtClean="0">
                <a:solidFill>
                  <a:srgbClr val="000000"/>
                </a:solidFill>
                <a:latin typeface="Calibri"/>
              </a:rPr>
              <a:t>10 images pour les différents intervalles</a:t>
            </a:r>
            <a:br>
              <a:rPr lang="fr-FR" sz="2800" spc="-1" dirty="0" smtClean="0">
                <a:solidFill>
                  <a:srgbClr val="000000"/>
                </a:solidFill>
                <a:latin typeface="Calibri"/>
              </a:rPr>
            </a:br>
            <a:r>
              <a:rPr lang="fr-FR" sz="1400" spc="-1" dirty="0" smtClean="0">
                <a:solidFill>
                  <a:srgbClr val="000000"/>
                </a:solidFill>
              </a:rPr>
              <a:t>Chaque image correspond à un intervalle différent, chaque intervalle de 10 représente une demi-étoile</a:t>
            </a:r>
            <a:endParaRPr lang="fr-FR" sz="2800" spc="-1" dirty="0">
              <a:solidFill>
                <a:srgbClr val="000000"/>
              </a:solidFill>
              <a:latin typeface="Calibri"/>
            </a:endParaRPr>
          </a:p>
          <a:p>
            <a:pPr lvl="1">
              <a:lnSpc>
                <a:spcPct val="90000"/>
              </a:lnSpc>
            </a:pPr>
            <a:endParaRPr lang="fr-FR" sz="2800" spc="-1" dirty="0">
              <a:solidFill>
                <a:srgbClr val="000000"/>
              </a:solidFill>
              <a:latin typeface="Calibri"/>
            </a:endParaRPr>
          </a:p>
          <a:p>
            <a:pPr marL="1828800" lvl="3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fr-FR" sz="2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endParaRPr lang="fr-FR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4"/>
          <a:srcRect b="11095"/>
          <a:stretch/>
        </p:blipFill>
        <p:spPr>
          <a:xfrm>
            <a:off x="255896" y="5754599"/>
            <a:ext cx="11877675" cy="406472"/>
          </a:xfrm>
          <a:prstGeom prst="rect">
            <a:avLst/>
          </a:prstGeom>
        </p:spPr>
      </p:pic>
      <p:grpSp>
        <p:nvGrpSpPr>
          <p:cNvPr id="10" name="Groupe 9"/>
          <p:cNvGrpSpPr/>
          <p:nvPr/>
        </p:nvGrpSpPr>
        <p:grpSpPr>
          <a:xfrm>
            <a:off x="838080" y="1409244"/>
            <a:ext cx="2009775" cy="4124325"/>
            <a:chOff x="838080" y="1689840"/>
            <a:chExt cx="2009775" cy="4124325"/>
          </a:xfrm>
        </p:grpSpPr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8080" y="1689840"/>
              <a:ext cx="2009775" cy="4124325"/>
            </a:xfrm>
            <a:prstGeom prst="rect">
              <a:avLst/>
            </a:prstGeom>
          </p:spPr>
        </p:pic>
        <p:pic>
          <p:nvPicPr>
            <p:cNvPr id="12" name="Image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65542" y="3336285"/>
              <a:ext cx="329513" cy="152292"/>
            </a:xfrm>
            <a:prstGeom prst="rect">
              <a:avLst/>
            </a:prstGeom>
          </p:spPr>
        </p:pic>
      </p:grpSp>
      <p:sp>
        <p:nvSpPr>
          <p:cNvPr id="13" name="Rectangle 12"/>
          <p:cNvSpPr/>
          <p:nvPr/>
        </p:nvSpPr>
        <p:spPr>
          <a:xfrm>
            <a:off x="986880" y="3520272"/>
            <a:ext cx="1324058" cy="22045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7"/>
          <a:srcRect l="-781" t="52490" b="24914"/>
          <a:stretch/>
        </p:blipFill>
        <p:spPr>
          <a:xfrm>
            <a:off x="11414451" y="6348549"/>
            <a:ext cx="540993" cy="50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235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2602</TotalTime>
  <Words>326</Words>
  <Application>Microsoft Office PowerPoint</Application>
  <PresentationFormat>Grand écran</PresentationFormat>
  <Paragraphs>98</Paragraphs>
  <Slides>12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Courier New</vt:lpstr>
      <vt:lpstr>DejaVu Sans</vt:lpstr>
      <vt:lpstr>Symbol</vt:lpstr>
      <vt:lpstr>Times New Roman</vt:lpstr>
      <vt:lpstr>Wingdings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de développement UWP</dc:title>
  <dc:subject/>
  <dc:creator>Mylene Alliez</dc:creator>
  <dc:description/>
  <cp:lastModifiedBy>Mylene Alliez</cp:lastModifiedBy>
  <cp:revision>52</cp:revision>
  <dcterms:created xsi:type="dcterms:W3CDTF">2021-10-14T07:28:44Z</dcterms:created>
  <dcterms:modified xsi:type="dcterms:W3CDTF">2022-04-26T16:09:20Z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11</vt:i4>
  </property>
  <property fmtid="{D5CDD505-2E9C-101B-9397-08002B2CF9AE}" pid="8" name="PresentationFormat">
    <vt:lpwstr>Personnalisé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