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1"/>
  </p:notesMasterIdLst>
  <p:handoutMasterIdLst>
    <p:handoutMasterId r:id="rId22"/>
  </p:handoutMasterIdLst>
  <p:sldIdLst>
    <p:sldId id="256" r:id="rId2"/>
    <p:sldId id="2147483646" r:id="rId3"/>
    <p:sldId id="2147376906" r:id="rId4"/>
    <p:sldId id="262" r:id="rId5"/>
    <p:sldId id="2147483645" r:id="rId6"/>
    <p:sldId id="265" r:id="rId7"/>
    <p:sldId id="266" r:id="rId8"/>
    <p:sldId id="263" r:id="rId9"/>
    <p:sldId id="267" r:id="rId10"/>
    <p:sldId id="268" r:id="rId11"/>
    <p:sldId id="264" r:id="rId12"/>
    <p:sldId id="269" r:id="rId13"/>
    <p:sldId id="270" r:id="rId14"/>
    <p:sldId id="2147483647" r:id="rId15"/>
    <p:sldId id="258" r:id="rId16"/>
    <p:sldId id="257" r:id="rId17"/>
    <p:sldId id="259" r:id="rId18"/>
    <p:sldId id="261" r:id="rId19"/>
    <p:sldId id="260" r:id="rId20"/>
  </p:sldIdLst>
  <p:sldSz cx="12192000" cy="6858000"/>
  <p:notesSz cx="6950075" cy="9236075"/>
  <p:custShowLst>
    <p:custShow name="Format Guide Workshop" id="0">
      <p:sldLst/>
    </p:custShow>
  </p:custShow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69" autoAdjust="0"/>
    <p:restoredTop sz="86383" autoAdjust="0"/>
  </p:normalViewPr>
  <p:slideViewPr>
    <p:cSldViewPr snapToGrid="0">
      <p:cViewPr>
        <p:scale>
          <a:sx n="90" d="100"/>
          <a:sy n="90" d="100"/>
        </p:scale>
        <p:origin x="264" y="55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4/29/25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4/29/25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r>
              <a:rPr lang="en-US"/>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327607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33925454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4.jp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4.xml"/><Relationship Id="rId7" Type="http://schemas.openxmlformats.org/officeDocument/2006/relationships/image" Target="../media/image2.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5.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7.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jp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6.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8.xml"/><Relationship Id="rId1" Type="http://schemas.openxmlformats.org/officeDocument/2006/relationships/tags" Target="../tags/tag41.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4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8.xml"/><Relationship Id="rId1" Type="http://schemas.openxmlformats.org/officeDocument/2006/relationships/tags" Target="../tags/tag43.xml"/><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8.xml"/><Relationship Id="rId1" Type="http://schemas.openxmlformats.org/officeDocument/2006/relationships/tags" Target="../tags/tag44.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tags" Target="../tags/tag45.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31.xml"/><Relationship Id="rId1" Type="http://schemas.openxmlformats.org/officeDocument/2006/relationships/tags" Target="../tags/tag4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1.xml"/><Relationship Id="rId1" Type="http://schemas.openxmlformats.org/officeDocument/2006/relationships/tags" Target="../tags/tag47.xml"/><Relationship Id="rId5" Type="http://schemas.openxmlformats.org/officeDocument/2006/relationships/image" Target="../media/image17.png"/><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1.xml"/><Relationship Id="rId1" Type="http://schemas.openxmlformats.org/officeDocument/2006/relationships/tags" Target="../tags/tag48.xml"/><Relationship Id="rId5" Type="http://schemas.openxmlformats.org/officeDocument/2006/relationships/image" Target="../media/image18.png"/><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4.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5.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8.xml"/><Relationship Id="rId1" Type="http://schemas.openxmlformats.org/officeDocument/2006/relationships/tags" Target="../tags/tag36.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38.xml"/><Relationship Id="rId1" Type="http://schemas.openxmlformats.org/officeDocument/2006/relationships/tags" Target="../tags/tag37.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8.xml"/><Relationship Id="rId1" Type="http://schemas.openxmlformats.org/officeDocument/2006/relationships/tags" Target="../tags/tag38.xml"/><Relationship Id="rId5" Type="http://schemas.openxmlformats.org/officeDocument/2006/relationships/image" Target="../media/image12.emf"/><Relationship Id="rId4"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8.xml"/><Relationship Id="rId1" Type="http://schemas.openxmlformats.org/officeDocument/2006/relationships/tags" Target="../tags/tag3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38.xml"/><Relationship Id="rId1" Type="http://schemas.openxmlformats.org/officeDocument/2006/relationships/tags" Target="../tags/tag40.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extLst>
              <p:ext uri="{D42A27DB-BD31-4B8C-83A1-F6EECF244321}">
                <p14:modId xmlns:p14="http://schemas.microsoft.com/office/powerpoint/2010/main" val="3537375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Picture Placeholder 13"/>
          <p:cNvSpPr>
            <a:spLocks noGrp="1"/>
          </p:cNvSpPr>
          <p:nvPr>
            <p:ph type="pic" sz="quarter" idx="13"/>
          </p:nvPr>
        </p:nvSpPr>
        <p:spPr/>
        <p:txBody>
          <a:bodyPr/>
          <a:lstStyle/>
          <a:p>
            <a:endParaRPr lang="en-US"/>
          </a:p>
        </p:txBody>
      </p:sp>
      <p:sp>
        <p:nvSpPr>
          <p:cNvPr id="13" name="Text Placeholder 12"/>
          <p:cNvSpPr>
            <a:spLocks noGrp="1"/>
          </p:cNvSpPr>
          <p:nvPr>
            <p:ph type="body" sz="quarter" idx="12"/>
          </p:nvPr>
        </p:nvSpPr>
        <p:spPr/>
        <p:txBody>
          <a:bodyPr/>
          <a:lstStyle/>
          <a:p>
            <a:r>
              <a:rPr lang="en-US" dirty="0"/>
              <a:t>04/29/2025</a:t>
            </a:r>
          </a:p>
        </p:txBody>
      </p:sp>
      <p:sp>
        <p:nvSpPr>
          <p:cNvPr id="12" name="Subtitle 11"/>
          <p:cNvSpPr>
            <a:spLocks noGrp="1"/>
          </p:cNvSpPr>
          <p:nvPr>
            <p:ph type="subTitle" idx="1"/>
          </p:nvPr>
        </p:nvSpPr>
        <p:spPr/>
        <p:txBody>
          <a:bodyPr/>
          <a:lstStyle/>
          <a:p>
            <a:r>
              <a:rPr lang="en-US" dirty="0"/>
              <a:t>Myles Thomas</a:t>
            </a:r>
          </a:p>
        </p:txBody>
      </p:sp>
      <p:sp>
        <p:nvSpPr>
          <p:cNvPr id="11" name="Title 10"/>
          <p:cNvSpPr>
            <a:spLocks noGrp="1"/>
          </p:cNvSpPr>
          <p:nvPr>
            <p:ph type="ctrTitle"/>
          </p:nvPr>
        </p:nvSpPr>
        <p:spPr/>
        <p:txBody>
          <a:bodyPr vert="horz"/>
          <a:lstStyle/>
          <a:p>
            <a:r>
              <a:rPr lang="en-US" sz="5400" dirty="0"/>
              <a:t>Overview of Take-Home Quantitative Analysis</a:t>
            </a:r>
            <a:endParaRPr lang="en-US"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BC2F-FD8C-F531-D6B3-2078E0F1EA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632E18E-39A4-B82E-EC7C-D897FDB9EDDB}"/>
              </a:ext>
            </a:extLst>
          </p:cNvPr>
          <p:cNvGraphicFramePr>
            <a:graphicFrameLocks noChangeAspect="1"/>
          </p:cNvGraphicFramePr>
          <p:nvPr>
            <p:custDataLst>
              <p:tags r:id="rId1"/>
            </p:custDataLst>
            <p:extLst>
              <p:ext uri="{D42A27DB-BD31-4B8C-83A1-F6EECF244321}">
                <p14:modId xmlns:p14="http://schemas.microsoft.com/office/powerpoint/2010/main" val="15680613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162DF4D1-BD8A-ECD7-ABE3-9B59EC4298A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AACCFBF-5E60-EBCD-B91F-EF195C6C8482}"/>
              </a:ext>
            </a:extLst>
          </p:cNvPr>
          <p:cNvSpPr>
            <a:spLocks noGrp="1"/>
          </p:cNvSpPr>
          <p:nvPr>
            <p:ph type="title"/>
          </p:nvPr>
        </p:nvSpPr>
        <p:spPr/>
        <p:txBody>
          <a:bodyPr vert="horz"/>
          <a:lstStyle/>
          <a:p>
            <a:r>
              <a:rPr lang="en-US" sz="2800" dirty="0"/>
              <a:t>Challenging Assumptions: Excluding Upside Understates Real Revenue Potential</a:t>
            </a:r>
          </a:p>
        </p:txBody>
      </p:sp>
      <p:sp>
        <p:nvSpPr>
          <p:cNvPr id="5" name="Oval 20">
            <a:extLst>
              <a:ext uri="{FF2B5EF4-FFF2-40B4-BE49-F238E27FC236}">
                <a16:creationId xmlns:a16="http://schemas.microsoft.com/office/drawing/2014/main" id="{62C7E3B9-5E49-75CB-9415-0B4187C44246}"/>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84F1B909-B2ED-79A1-111F-2A5C0666DAE1}"/>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“Upside” opportunities are assigned </a:t>
            </a:r>
            <a:r>
              <a:rPr lang="en-US" dirty="0">
                <a:solidFill>
                  <a:schemeClr val="tx2"/>
                </a:solidFill>
              </a:rPr>
              <a:t>explicit probabilities</a:t>
            </a:r>
            <a:r>
              <a:rPr lang="en-US" dirty="0">
                <a:solidFill>
                  <a:schemeClr val="tx1"/>
                </a:solidFill>
              </a:rPr>
              <a:t> and reflect </a:t>
            </a:r>
            <a:r>
              <a:rPr lang="en-US" dirty="0">
                <a:solidFill>
                  <a:schemeClr val="tx2"/>
                </a:solidFill>
              </a:rPr>
              <a:t>real, modeled</a:t>
            </a:r>
            <a:r>
              <a:rPr lang="en-US" dirty="0">
                <a:solidFill>
                  <a:schemeClr val="tx1"/>
                </a:solidFill>
              </a:rPr>
              <a:t> deal flow. Excluding them entirely ignores quantified </a:t>
            </a:r>
            <a:r>
              <a:rPr lang="en-US" dirty="0">
                <a:solidFill>
                  <a:schemeClr val="tx2"/>
                </a:solidFill>
              </a:rPr>
              <a:t>potential revenue</a:t>
            </a:r>
            <a:r>
              <a:rPr lang="en-US" dirty="0">
                <a:solidFill>
                  <a:schemeClr val="tx1"/>
                </a:solidFill>
              </a:rPr>
              <a:t>.</a:t>
            </a:r>
            <a:endParaRPr lang="en-US" dirty="0">
              <a:solidFill>
                <a:schemeClr val="accent4"/>
              </a:solidFill>
            </a:endParaRPr>
          </a:p>
        </p:txBody>
      </p:sp>
      <p:sp>
        <p:nvSpPr>
          <p:cNvPr id="7" name="Oval 20">
            <a:extLst>
              <a:ext uri="{FF2B5EF4-FFF2-40B4-BE49-F238E27FC236}">
                <a16:creationId xmlns:a16="http://schemas.microsoft.com/office/drawing/2014/main" id="{1B25BF23-88F8-777F-9CA8-B66A905DC93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548D5E5-E715-FBCA-4476-FE20E1F7FCB5}"/>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Even “Closed Won” deals carry </a:t>
            </a:r>
            <a:r>
              <a:rPr lang="en-US" dirty="0">
                <a:solidFill>
                  <a:schemeClr val="tx2"/>
                </a:solidFill>
              </a:rPr>
              <a:t>risk of delayed or zero execution</a:t>
            </a:r>
            <a:r>
              <a:rPr lang="en-US" dirty="0">
                <a:solidFill>
                  <a:schemeClr val="tx1"/>
                </a:solidFill>
              </a:rPr>
              <a:t>, suggesting all opportunities exist on a spectrum of </a:t>
            </a:r>
            <a:r>
              <a:rPr lang="en-US" dirty="0">
                <a:solidFill>
                  <a:schemeClr val="tx2"/>
                </a:solidFill>
              </a:rPr>
              <a:t>uncertainty</a:t>
            </a:r>
            <a:r>
              <a:rPr lang="en-US" dirty="0">
                <a:solidFill>
                  <a:schemeClr val="tx1"/>
                </a:solidFill>
              </a:rPr>
              <a:t> rather than a binary.</a:t>
            </a:r>
            <a:endParaRPr lang="en-US" dirty="0">
              <a:solidFill>
                <a:schemeClr val="tx1"/>
              </a:solidFill>
              <a:cs typeface="Arial"/>
            </a:endParaRPr>
          </a:p>
        </p:txBody>
      </p:sp>
      <p:sp>
        <p:nvSpPr>
          <p:cNvPr id="9" name="Oval 20">
            <a:extLst>
              <a:ext uri="{FF2B5EF4-FFF2-40B4-BE49-F238E27FC236}">
                <a16:creationId xmlns:a16="http://schemas.microsoft.com/office/drawing/2014/main" id="{D61F46B4-35C7-092A-219B-EBFEDC3AFB50}"/>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AAAE3606-3C6F-1FFA-B5F0-E96C366D7411}"/>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Incorporating Upside enables a more </a:t>
            </a:r>
            <a:r>
              <a:rPr lang="en-US" dirty="0">
                <a:solidFill>
                  <a:schemeClr val="tx2"/>
                </a:solidFill>
              </a:rPr>
              <a:t>balanced forecast</a:t>
            </a:r>
            <a:r>
              <a:rPr lang="en-US" dirty="0">
                <a:solidFill>
                  <a:schemeClr val="tx1"/>
                </a:solidFill>
              </a:rPr>
              <a:t> and highlights the organization’s </a:t>
            </a:r>
            <a:r>
              <a:rPr lang="en-US" dirty="0">
                <a:solidFill>
                  <a:schemeClr val="tx2"/>
                </a:solidFill>
              </a:rPr>
              <a:t>true exposure</a:t>
            </a:r>
            <a:r>
              <a:rPr lang="en-US" dirty="0">
                <a:solidFill>
                  <a:schemeClr val="tx1"/>
                </a:solidFill>
              </a:rPr>
              <a:t> to pipeline volatility in both directions.</a:t>
            </a:r>
          </a:p>
        </p:txBody>
      </p:sp>
    </p:spTree>
    <p:extLst>
      <p:ext uri="{BB962C8B-B14F-4D97-AF65-F5344CB8AC3E}">
        <p14:creationId xmlns:p14="http://schemas.microsoft.com/office/powerpoint/2010/main" val="37029635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12EB6-6427-E606-83F5-D0696E94370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F4BB9E9-4982-4B28-3D48-B327DB95800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8D640A0D-8BF3-2719-5748-EDEAD44F7D5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DF1BAE9-180F-566F-8AE2-ED5A577AC150}"/>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7177E6D2-6C88-5194-1393-544A34C646E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C854CFC-C556-F9C3-BFDE-09E227E7BE3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08FAE5FD-DC9B-CC51-8A07-4DF3370B9398}"/>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30447B38-4EF0-7DE9-230D-2FFBF48F1926}"/>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51C6165E-394C-FC66-5501-760028ACE0B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2F1FE919-464E-F202-481E-AB06B4C33A8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D50BC648-0B2F-6026-C4A0-56CBBBF41809}"/>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72BA486-0F10-70D0-2992-4B4A439E415A}"/>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AE5296D-3EDB-6DA7-1E6E-7CD89DC56A4C}"/>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1778631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B3B5-3355-B3B4-068E-17D6FBF307E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B24B488-C248-E27B-EB27-5A94094C99E0}"/>
              </a:ext>
            </a:extLst>
          </p:cNvPr>
          <p:cNvGraphicFramePr>
            <a:graphicFrameLocks noChangeAspect="1"/>
          </p:cNvGraphicFramePr>
          <p:nvPr>
            <p:custDataLst>
              <p:tags r:id="rId1"/>
            </p:custDataLst>
            <p:extLst>
              <p:ext uri="{D42A27DB-BD31-4B8C-83A1-F6EECF244321}">
                <p14:modId xmlns:p14="http://schemas.microsoft.com/office/powerpoint/2010/main" val="1748090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D632E18E-39A4-B82E-EC7C-D897FDB9EDD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BE6081-EC45-B59D-C7C0-2CAE3228A019}"/>
              </a:ext>
            </a:extLst>
          </p:cNvPr>
          <p:cNvSpPr>
            <a:spLocks noGrp="1"/>
          </p:cNvSpPr>
          <p:nvPr>
            <p:ph type="title"/>
          </p:nvPr>
        </p:nvSpPr>
        <p:spPr/>
        <p:txBody>
          <a:bodyPr vert="horz"/>
          <a:lstStyle/>
          <a:p>
            <a:r>
              <a:rPr lang="en-US" sz="2800" dirty="0"/>
              <a:t>Uncertainty Analysis</a:t>
            </a:r>
          </a:p>
        </p:txBody>
      </p:sp>
      <p:sp>
        <p:nvSpPr>
          <p:cNvPr id="5" name="Oval 20">
            <a:extLst>
              <a:ext uri="{FF2B5EF4-FFF2-40B4-BE49-F238E27FC236}">
                <a16:creationId xmlns:a16="http://schemas.microsoft.com/office/drawing/2014/main" id="{6442EA18-21C0-8E37-A482-0933FF31DE33}"/>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A3AD5B8-8F31-51BC-C71A-6427D74DBECE}"/>
              </a:ext>
            </a:extLst>
          </p:cNvPr>
          <p:cNvSpPr txBox="1"/>
          <p:nvPr/>
        </p:nvSpPr>
        <p:spPr>
          <a:xfrm>
            <a:off x="4974150"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Macroeconomic Volatility</a:t>
            </a:r>
            <a:r>
              <a:rPr lang="en-US" dirty="0">
                <a:solidFill>
                  <a:schemeClr val="tx1"/>
                </a:solidFill>
              </a:rPr>
              <a:t>: The base simulation assumes stable revenue values, but defense budgets may </a:t>
            </a:r>
            <a:r>
              <a:rPr lang="en-US" dirty="0">
                <a:solidFill>
                  <a:schemeClr val="tx2"/>
                </a:solidFill>
              </a:rPr>
              <a:t>expand or contract</a:t>
            </a:r>
            <a:r>
              <a:rPr lang="en-US" dirty="0">
                <a:solidFill>
                  <a:schemeClr val="tx1"/>
                </a:solidFill>
              </a:rPr>
              <a:t> due to inflation, geopolitical shifts, or political decisions.</a:t>
            </a:r>
            <a:endParaRPr lang="en-US" dirty="0">
              <a:solidFill>
                <a:schemeClr val="accent4"/>
              </a:solidFill>
            </a:endParaRPr>
          </a:p>
        </p:txBody>
      </p:sp>
      <p:sp>
        <p:nvSpPr>
          <p:cNvPr id="7" name="Oval 20">
            <a:extLst>
              <a:ext uri="{FF2B5EF4-FFF2-40B4-BE49-F238E27FC236}">
                <a16:creationId xmlns:a16="http://schemas.microsoft.com/office/drawing/2014/main" id="{D5844C35-1066-51B5-7363-4F4761940E5D}"/>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BBFE4E38-1781-B5D1-673C-3AB98ECD2B34}"/>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Execution Risk in “Won” Deals</a:t>
            </a:r>
            <a:r>
              <a:rPr lang="en-US" dirty="0">
                <a:solidFill>
                  <a:schemeClr val="tx1"/>
                </a:solidFill>
              </a:rPr>
              <a:t>: Even closed or near-award deals carry </a:t>
            </a:r>
            <a:r>
              <a:rPr lang="en-US" dirty="0">
                <a:solidFill>
                  <a:schemeClr val="tx2"/>
                </a:solidFill>
              </a:rPr>
              <a:t>risk</a:t>
            </a:r>
            <a:r>
              <a:rPr lang="en-US" b="1" dirty="0">
                <a:solidFill>
                  <a:schemeClr val="tx1"/>
                </a:solidFill>
              </a:rPr>
              <a:t> </a:t>
            </a:r>
            <a:r>
              <a:rPr lang="en-US" dirty="0">
                <a:solidFill>
                  <a:schemeClr val="tx1"/>
                </a:solidFill>
              </a:rPr>
              <a:t>of delay, scope reduction, or cancellation—real-world revenue realization is </a:t>
            </a:r>
            <a:r>
              <a:rPr lang="en-US" dirty="0">
                <a:solidFill>
                  <a:schemeClr val="tx2"/>
                </a:solidFill>
              </a:rPr>
              <a:t>not binary</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E8498FA5-A97F-E09C-BE5B-19D447FDD4AD}"/>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88771543-F3AB-21ED-A7D0-47C7B8756FA9}"/>
              </a:ext>
            </a:extLst>
          </p:cNvPr>
          <p:cNvSpPr txBox="1"/>
          <p:nvPr/>
        </p:nvSpPr>
        <p:spPr>
          <a:xfrm>
            <a:off x="4988438" y="444487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Pipeline Maturity Bias</a:t>
            </a:r>
            <a:r>
              <a:rPr lang="en-US" dirty="0">
                <a:solidFill>
                  <a:schemeClr val="tx1"/>
                </a:solidFill>
              </a:rPr>
              <a:t>: Probability estimates may </a:t>
            </a:r>
            <a:r>
              <a:rPr lang="en-US" dirty="0">
                <a:solidFill>
                  <a:schemeClr val="tx2"/>
                </a:solidFill>
              </a:rPr>
              <a:t>overweight optimism</a:t>
            </a:r>
            <a:r>
              <a:rPr lang="en-US" dirty="0">
                <a:solidFill>
                  <a:schemeClr val="tx1"/>
                </a:solidFill>
              </a:rPr>
              <a:t> for </a:t>
            </a:r>
            <a:r>
              <a:rPr lang="en-US" dirty="0">
                <a:solidFill>
                  <a:schemeClr val="tx2"/>
                </a:solidFill>
              </a:rPr>
              <a:t>earlier-stage deals</a:t>
            </a:r>
            <a:r>
              <a:rPr lang="en-US" dirty="0">
                <a:solidFill>
                  <a:schemeClr val="tx1"/>
                </a:solidFill>
              </a:rPr>
              <a:t> lacking full diligence or pricing certainty.</a:t>
            </a:r>
          </a:p>
        </p:txBody>
      </p:sp>
    </p:spTree>
    <p:extLst>
      <p:ext uri="{BB962C8B-B14F-4D97-AF65-F5344CB8AC3E}">
        <p14:creationId xmlns:p14="http://schemas.microsoft.com/office/powerpoint/2010/main" val="2613514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DE97-E703-0C29-DFF5-D4E39C88931A}"/>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EECCC4-9D2A-8419-CC5D-B4569DBA1177}"/>
              </a:ext>
            </a:extLst>
          </p:cNvPr>
          <p:cNvGraphicFramePr>
            <a:graphicFrameLocks noChangeAspect="1"/>
          </p:cNvGraphicFramePr>
          <p:nvPr>
            <p:custDataLst>
              <p:tags r:id="rId1"/>
            </p:custDataLst>
            <p:extLst>
              <p:ext uri="{D42A27DB-BD31-4B8C-83A1-F6EECF244321}">
                <p14:modId xmlns:p14="http://schemas.microsoft.com/office/powerpoint/2010/main" val="23426610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3B24B488-C248-E27B-EB27-5A94094C99E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C95C64E-EDC6-10E8-624C-14CC277CCCEE}"/>
              </a:ext>
            </a:extLst>
          </p:cNvPr>
          <p:cNvSpPr>
            <a:spLocks noGrp="1"/>
          </p:cNvSpPr>
          <p:nvPr>
            <p:ph type="title"/>
          </p:nvPr>
        </p:nvSpPr>
        <p:spPr/>
        <p:txBody>
          <a:bodyPr vert="horz"/>
          <a:lstStyle/>
          <a:p>
            <a:r>
              <a:rPr lang="en-US" sz="2800" dirty="0"/>
              <a:t>Enhancing Monte Carlo Modeling Accuracy </a:t>
            </a:r>
          </a:p>
        </p:txBody>
      </p:sp>
      <p:sp>
        <p:nvSpPr>
          <p:cNvPr id="5" name="Oval 20">
            <a:extLst>
              <a:ext uri="{FF2B5EF4-FFF2-40B4-BE49-F238E27FC236}">
                <a16:creationId xmlns:a16="http://schemas.microsoft.com/office/drawing/2014/main" id="{74F2AB86-B631-4660-FFA0-149C31E6A9A2}"/>
              </a:ext>
            </a:extLst>
          </p:cNvPr>
          <p:cNvSpPr>
            <a:spLocks noChangeAspect="1" noChangeArrowheads="1"/>
          </p:cNvSpPr>
          <p:nvPr/>
        </p:nvSpPr>
        <p:spPr bwMode="auto">
          <a:xfrm>
            <a:off x="4408694" y="8064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782F358F-F6FD-FB8B-2357-A3E14A4B009B}"/>
              </a:ext>
            </a:extLst>
          </p:cNvPr>
          <p:cNvSpPr txBox="1"/>
          <p:nvPr/>
        </p:nvSpPr>
        <p:spPr>
          <a:xfrm>
            <a:off x="4974150" y="530601"/>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Scenario-Based Macroeconomic Layer</a:t>
            </a:r>
            <a:r>
              <a:rPr lang="en-US" dirty="0">
                <a:solidFill>
                  <a:schemeClr val="tx1"/>
                </a:solidFill>
              </a:rPr>
              <a:t>: Introduce </a:t>
            </a:r>
            <a:r>
              <a:rPr lang="en-US" dirty="0">
                <a:solidFill>
                  <a:schemeClr val="tx2"/>
                </a:solidFill>
              </a:rPr>
              <a:t>inflation-adjusted or budget-driven</a:t>
            </a:r>
            <a:r>
              <a:rPr lang="en-US" dirty="0">
                <a:solidFill>
                  <a:schemeClr val="tx1"/>
                </a:solidFill>
              </a:rPr>
              <a:t> revenue scenarios</a:t>
            </a:r>
            <a:r>
              <a:rPr lang="en-US" baseline="30000" dirty="0">
                <a:solidFill>
                  <a:schemeClr val="tx1"/>
                </a:solidFill>
              </a:rPr>
              <a:t> 1</a:t>
            </a:r>
            <a:r>
              <a:rPr lang="en-US" dirty="0">
                <a:solidFill>
                  <a:schemeClr val="tx1"/>
                </a:solidFill>
              </a:rPr>
              <a:t> layered over future pipeline years.</a:t>
            </a:r>
            <a:endParaRPr lang="en-US" dirty="0">
              <a:solidFill>
                <a:schemeClr val="accent4"/>
              </a:solidFill>
            </a:endParaRPr>
          </a:p>
        </p:txBody>
      </p:sp>
      <p:sp>
        <p:nvSpPr>
          <p:cNvPr id="7" name="Oval 20">
            <a:extLst>
              <a:ext uri="{FF2B5EF4-FFF2-40B4-BE49-F238E27FC236}">
                <a16:creationId xmlns:a16="http://schemas.microsoft.com/office/drawing/2014/main" id="{08965426-D5BD-CA14-CC13-8DEFD3AAE033}"/>
              </a:ext>
            </a:extLst>
          </p:cNvPr>
          <p:cNvSpPr>
            <a:spLocks noChangeAspect="1" noChangeArrowheads="1"/>
          </p:cNvSpPr>
          <p:nvPr/>
        </p:nvSpPr>
        <p:spPr bwMode="auto">
          <a:xfrm>
            <a:off x="4408694" y="213494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8BE72B0F-CA69-12DF-097F-1498498ACEEB}"/>
              </a:ext>
            </a:extLst>
          </p:cNvPr>
          <p:cNvSpPr txBox="1"/>
          <p:nvPr/>
        </p:nvSpPr>
        <p:spPr>
          <a:xfrm>
            <a:off x="4988438" y="185908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Operational Risk Adjustment</a:t>
            </a:r>
            <a:r>
              <a:rPr lang="en-US" dirty="0">
                <a:solidFill>
                  <a:schemeClr val="tx1"/>
                </a:solidFill>
              </a:rPr>
              <a:t>: Apply </a:t>
            </a:r>
            <a:r>
              <a:rPr lang="en-US" dirty="0">
                <a:solidFill>
                  <a:schemeClr val="tx2"/>
                </a:solidFill>
              </a:rPr>
              <a:t>random</a:t>
            </a:r>
            <a:r>
              <a:rPr lang="en-US" dirty="0">
                <a:solidFill>
                  <a:schemeClr val="tx1"/>
                </a:solidFill>
              </a:rPr>
              <a:t> execution penalties</a:t>
            </a:r>
            <a:r>
              <a:rPr lang="en-US" baseline="30000" dirty="0">
                <a:solidFill>
                  <a:schemeClr val="tx1"/>
                </a:solidFill>
              </a:rPr>
              <a:t> 2</a:t>
            </a:r>
            <a:r>
              <a:rPr lang="en-US" dirty="0">
                <a:solidFill>
                  <a:schemeClr val="tx1"/>
                </a:solidFill>
              </a:rPr>
              <a:t> to simulate </a:t>
            </a:r>
            <a:r>
              <a:rPr lang="en-US" dirty="0">
                <a:solidFill>
                  <a:schemeClr val="tx2"/>
                </a:solidFill>
              </a:rPr>
              <a:t>contract slippage</a:t>
            </a:r>
            <a:r>
              <a:rPr lang="en-US" dirty="0">
                <a:solidFill>
                  <a:schemeClr val="tx1"/>
                </a:solidFill>
              </a:rPr>
              <a:t>, particularly in 2025-2026.</a:t>
            </a:r>
            <a:endParaRPr lang="en-US" dirty="0">
              <a:solidFill>
                <a:schemeClr val="tx1"/>
              </a:solidFill>
              <a:cs typeface="Arial"/>
            </a:endParaRPr>
          </a:p>
        </p:txBody>
      </p:sp>
      <p:sp>
        <p:nvSpPr>
          <p:cNvPr id="9" name="Oval 20">
            <a:extLst>
              <a:ext uri="{FF2B5EF4-FFF2-40B4-BE49-F238E27FC236}">
                <a16:creationId xmlns:a16="http://schemas.microsoft.com/office/drawing/2014/main" id="{0FABB354-5620-309F-8955-94394A141F6D}"/>
              </a:ext>
            </a:extLst>
          </p:cNvPr>
          <p:cNvSpPr>
            <a:spLocks noChangeAspect="1" noChangeArrowheads="1"/>
          </p:cNvSpPr>
          <p:nvPr/>
        </p:nvSpPr>
        <p:spPr bwMode="auto">
          <a:xfrm>
            <a:off x="4408694" y="342056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95D101A-3D47-F0F0-2063-9D25C53A91C2}"/>
              </a:ext>
            </a:extLst>
          </p:cNvPr>
          <p:cNvSpPr txBox="1"/>
          <p:nvPr/>
        </p:nvSpPr>
        <p:spPr>
          <a:xfrm>
            <a:off x="4988438" y="314470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CLV: Modeling Upsell / Cross-Sell Potential</a:t>
            </a:r>
            <a:r>
              <a:rPr lang="en-US" dirty="0">
                <a:solidFill>
                  <a:schemeClr val="tx1"/>
                </a:solidFill>
              </a:rPr>
              <a:t>: Consider modeling </a:t>
            </a:r>
            <a:r>
              <a:rPr lang="en-US" dirty="0">
                <a:solidFill>
                  <a:schemeClr val="tx2"/>
                </a:solidFill>
              </a:rPr>
              <a:t>up-sell</a:t>
            </a:r>
            <a:r>
              <a:rPr lang="en-US" dirty="0">
                <a:solidFill>
                  <a:schemeClr val="tx1"/>
                </a:solidFill>
              </a:rPr>
              <a:t> and/or </a:t>
            </a:r>
            <a:r>
              <a:rPr lang="en-US" dirty="0">
                <a:solidFill>
                  <a:schemeClr val="tx2"/>
                </a:solidFill>
              </a:rPr>
              <a:t>cross-sell</a:t>
            </a:r>
            <a:r>
              <a:rPr lang="en-US" dirty="0">
                <a:solidFill>
                  <a:schemeClr val="tx1"/>
                </a:solidFill>
              </a:rPr>
              <a:t> contract probability for won deals to account for potential long-term value uplift.</a:t>
            </a:r>
          </a:p>
        </p:txBody>
      </p:sp>
      <p:sp>
        <p:nvSpPr>
          <p:cNvPr id="11" name="ee4pFootnotes">
            <a:extLst>
              <a:ext uri="{FF2B5EF4-FFF2-40B4-BE49-F238E27FC236}">
                <a16:creationId xmlns:a16="http://schemas.microsoft.com/office/drawing/2014/main" id="{9EC24191-EA98-E2F0-CDE8-52072B502769}"/>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pPr marL="228600" indent="-228600">
              <a:buAutoNum type="arabicPeriod"/>
            </a:pPr>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Example scenario weights: +50% growth (p = 10%), +10% growth (p = 25%), flat (p = 30%), –10% cut (p = 25%), –50% cut (p = 10%)</a:t>
            </a:r>
          </a:p>
          <a:p>
            <a:pPr marL="228600" indent="-228600">
              <a:buAutoNum type="arabicPeriod"/>
            </a:pPr>
            <a:r>
              <a:rPr lang="en-US" sz="1100" dirty="0"/>
              <a:t>Example implementation: For deals in 2025–2026, randomly apply a 5–20% haircut to simulate execution risk (delays, scope reductions, or cancellations); delayed deals can shift revenue into 2027–2029, which could be modeled iteratively.</a:t>
            </a:r>
          </a:p>
        </p:txBody>
      </p:sp>
      <p:sp>
        <p:nvSpPr>
          <p:cNvPr id="12" name="Oval 20">
            <a:extLst>
              <a:ext uri="{FF2B5EF4-FFF2-40B4-BE49-F238E27FC236}">
                <a16:creationId xmlns:a16="http://schemas.microsoft.com/office/drawing/2014/main" id="{08C34D88-BDEA-5CAA-25B5-39AFDACF64EB}"/>
              </a:ext>
            </a:extLst>
          </p:cNvPr>
          <p:cNvSpPr>
            <a:spLocks noChangeAspect="1" noChangeArrowheads="1"/>
          </p:cNvSpPr>
          <p:nvPr/>
        </p:nvSpPr>
        <p:spPr bwMode="auto">
          <a:xfrm>
            <a:off x="4432505" y="4758834"/>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4</a:t>
            </a:r>
          </a:p>
        </p:txBody>
      </p:sp>
      <p:sp>
        <p:nvSpPr>
          <p:cNvPr id="13" name="TextBox 12">
            <a:extLst>
              <a:ext uri="{FF2B5EF4-FFF2-40B4-BE49-F238E27FC236}">
                <a16:creationId xmlns:a16="http://schemas.microsoft.com/office/drawing/2014/main" id="{0E6C8194-ADA5-A6E7-DF9B-F5AFA029CA85}"/>
              </a:ext>
            </a:extLst>
          </p:cNvPr>
          <p:cNvSpPr txBox="1"/>
          <p:nvPr/>
        </p:nvSpPr>
        <p:spPr>
          <a:xfrm>
            <a:off x="5012249" y="4344476"/>
            <a:ext cx="6794185" cy="120032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Alternative to Monte Carlo Simulation</a:t>
            </a:r>
            <a:r>
              <a:rPr lang="en-US" dirty="0">
                <a:solidFill>
                  <a:schemeClr val="tx1"/>
                </a:solidFill>
              </a:rPr>
              <a:t>: To quantify uncertainty using a different approach, </a:t>
            </a:r>
            <a:r>
              <a:rPr lang="en-US" dirty="0">
                <a:solidFill>
                  <a:schemeClr val="tx2"/>
                </a:solidFill>
              </a:rPr>
              <a:t>Bayesian inference</a:t>
            </a:r>
            <a:r>
              <a:rPr lang="en-US" dirty="0">
                <a:solidFill>
                  <a:schemeClr val="tx1"/>
                </a:solidFill>
              </a:rPr>
              <a:t> can be applied to estimate revenue distributions and update them </a:t>
            </a:r>
            <a:r>
              <a:rPr lang="en-US" dirty="0">
                <a:solidFill>
                  <a:schemeClr val="tx2"/>
                </a:solidFill>
              </a:rPr>
              <a:t>dynamically</a:t>
            </a:r>
            <a:r>
              <a:rPr lang="en-US" dirty="0">
                <a:solidFill>
                  <a:schemeClr val="tx1"/>
                </a:solidFill>
              </a:rPr>
              <a:t> as new data becomes available.</a:t>
            </a:r>
          </a:p>
        </p:txBody>
      </p:sp>
    </p:spTree>
    <p:extLst>
      <p:ext uri="{BB962C8B-B14F-4D97-AF65-F5344CB8AC3E}">
        <p14:creationId xmlns:p14="http://schemas.microsoft.com/office/powerpoint/2010/main" val="29369136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02BB084-D00A-D4A5-092D-CD86AFBC34FB}"/>
              </a:ext>
            </a:extLst>
          </p:cNvPr>
          <p:cNvGraphicFramePr>
            <a:graphicFrameLocks noChangeAspect="1"/>
          </p:cNvGraphicFramePr>
          <p:nvPr>
            <p:custDataLst>
              <p:tags r:id="rId1"/>
            </p:custDataLst>
            <p:extLst>
              <p:ext uri="{D42A27DB-BD31-4B8C-83A1-F6EECF244321}">
                <p14:modId xmlns:p14="http://schemas.microsoft.com/office/powerpoint/2010/main" val="2894647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Picture Placeholder 6">
            <a:extLst>
              <a:ext uri="{FF2B5EF4-FFF2-40B4-BE49-F238E27FC236}">
                <a16:creationId xmlns:a16="http://schemas.microsoft.com/office/drawing/2014/main" id="{4A3E9B80-51F1-33A1-CF20-2A77BBD21926}"/>
              </a:ext>
            </a:extLst>
          </p:cNvPr>
          <p:cNvSpPr>
            <a:spLocks noGrp="1"/>
          </p:cNvSpPr>
          <p:nvPr>
            <p:ph type="pic" sz="quarter" idx="13"/>
          </p:nvPr>
        </p:nvSpPr>
        <p:spPr/>
      </p:sp>
      <p:sp>
        <p:nvSpPr>
          <p:cNvPr id="6" name="Text Placeholder 5">
            <a:extLst>
              <a:ext uri="{FF2B5EF4-FFF2-40B4-BE49-F238E27FC236}">
                <a16:creationId xmlns:a16="http://schemas.microsoft.com/office/drawing/2014/main" id="{6A5D99B5-DCAE-E255-C8D2-F450D41FDEF6}"/>
              </a:ext>
            </a:extLst>
          </p:cNvPr>
          <p:cNvSpPr>
            <a:spLocks noGrp="1"/>
          </p:cNvSpPr>
          <p:nvPr>
            <p:ph type="body" sz="quarter" idx="12"/>
          </p:nvPr>
        </p:nvSpPr>
        <p:spPr/>
        <p:txBody>
          <a:bodyPr/>
          <a:lstStyle/>
          <a:p>
            <a:endParaRPr lang="en-US"/>
          </a:p>
        </p:txBody>
      </p:sp>
      <p:sp>
        <p:nvSpPr>
          <p:cNvPr id="5" name="Subtitle 4">
            <a:extLst>
              <a:ext uri="{FF2B5EF4-FFF2-40B4-BE49-F238E27FC236}">
                <a16:creationId xmlns:a16="http://schemas.microsoft.com/office/drawing/2014/main" id="{A9E63363-1376-3DF9-44BA-456BAEE57D0D}"/>
              </a:ext>
            </a:extLst>
          </p:cNvPr>
          <p:cNvSpPr>
            <a:spLocks noGrp="1"/>
          </p:cNvSpPr>
          <p:nvPr>
            <p:ph type="subTitle" idx="1"/>
          </p:nvPr>
        </p:nvSpPr>
        <p:spPr/>
        <p:txBody>
          <a:bodyPr/>
          <a:lstStyle/>
          <a:p>
            <a:endParaRPr lang="en-US"/>
          </a:p>
        </p:txBody>
      </p:sp>
      <p:sp>
        <p:nvSpPr>
          <p:cNvPr id="2" name="Title 1">
            <a:extLst>
              <a:ext uri="{FF2B5EF4-FFF2-40B4-BE49-F238E27FC236}">
                <a16:creationId xmlns:a16="http://schemas.microsoft.com/office/drawing/2014/main" id="{B28C1F6C-860D-7486-D3C8-850145199151}"/>
              </a:ext>
            </a:extLst>
          </p:cNvPr>
          <p:cNvSpPr>
            <a:spLocks noGrp="1"/>
          </p:cNvSpPr>
          <p:nvPr>
            <p:ph type="ctrTitle"/>
          </p:nvPr>
        </p:nvSpPr>
        <p:spPr/>
        <p:txBody>
          <a:bodyPr vert="horz"/>
          <a:lstStyle/>
          <a:p>
            <a:r>
              <a:rPr lang="en-US" dirty="0"/>
              <a:t>Appendix</a:t>
            </a:r>
          </a:p>
        </p:txBody>
      </p:sp>
    </p:spTree>
    <p:extLst>
      <p:ext uri="{BB962C8B-B14F-4D97-AF65-F5344CB8AC3E}">
        <p14:creationId xmlns:p14="http://schemas.microsoft.com/office/powerpoint/2010/main" val="3818647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16D13-B93B-7588-FB89-51CBEDC60268}"/>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B395942-FE7E-570A-3AC0-7764DC096273}"/>
              </a:ext>
            </a:extLst>
          </p:cNvPr>
          <p:cNvGraphicFramePr>
            <a:graphicFrameLocks noChangeAspect="1"/>
          </p:cNvGraphicFramePr>
          <p:nvPr>
            <p:custDataLst>
              <p:tags r:id="rId1"/>
            </p:custDataLst>
            <p:extLst>
              <p:ext uri="{D42A27DB-BD31-4B8C-83A1-F6EECF244321}">
                <p14:modId xmlns:p14="http://schemas.microsoft.com/office/powerpoint/2010/main" val="329576268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BAEBF65-1CA9-DEEA-7190-A4509758A2D0}"/>
              </a:ext>
            </a:extLst>
          </p:cNvPr>
          <p:cNvSpPr>
            <a:spLocks noGrp="1"/>
          </p:cNvSpPr>
          <p:nvPr>
            <p:ph type="title"/>
          </p:nvPr>
        </p:nvSpPr>
        <p:spPr/>
        <p:txBody>
          <a:bodyPr vert="horz"/>
          <a:lstStyle/>
          <a:p>
            <a:r>
              <a:rPr lang="en-US" dirty="0"/>
              <a:t>Appendix A: Exponential Decay Adjustment Toward Uncertainty</a:t>
            </a:r>
          </a:p>
        </p:txBody>
      </p:sp>
      <p:sp>
        <p:nvSpPr>
          <p:cNvPr id="4" name="Text Placeholder 3">
            <a:extLst>
              <a:ext uri="{FF2B5EF4-FFF2-40B4-BE49-F238E27FC236}">
                <a16:creationId xmlns:a16="http://schemas.microsoft.com/office/drawing/2014/main" id="{CDDCC3A3-82B0-9E24-4EB3-90E0D689CD60}"/>
              </a:ext>
            </a:extLst>
          </p:cNvPr>
          <p:cNvSpPr>
            <a:spLocks noGrp="1"/>
          </p:cNvSpPr>
          <p:nvPr>
            <p:ph type="body" sz="quarter" idx="10"/>
          </p:nvPr>
        </p:nvSpPr>
        <p:spPr>
          <a:xfrm>
            <a:off x="629025" y="1271241"/>
            <a:ext cx="10933950" cy="4072976"/>
          </a:xfrm>
        </p:spPr>
        <p:txBody>
          <a:bodyPr/>
          <a:lstStyle/>
          <a:p>
            <a:r>
              <a:rPr lang="en-US" sz="1800" dirty="0"/>
              <a:t>We use Gamma = 0.1 to reflect slower-growing uncertainty typical in defense contracting. Higher gammas (e.g., 0.4) may suit more volatile industries such as tech.</a:t>
            </a:r>
          </a:p>
        </p:txBody>
      </p:sp>
      <p:pic>
        <p:nvPicPr>
          <p:cNvPr id="2" name="Picture 1">
            <a:extLst>
              <a:ext uri="{FF2B5EF4-FFF2-40B4-BE49-F238E27FC236}">
                <a16:creationId xmlns:a16="http://schemas.microsoft.com/office/drawing/2014/main" id="{81FAA259-88E7-B96A-ADDD-EB4648557AF5}"/>
              </a:ext>
            </a:extLst>
          </p:cNvPr>
          <p:cNvPicPr>
            <a:picLocks noChangeAspect="1"/>
          </p:cNvPicPr>
          <p:nvPr/>
        </p:nvPicPr>
        <p:blipFill>
          <a:blip r:embed="rId5"/>
          <a:stretch>
            <a:fillRect/>
          </a:stretch>
        </p:blipFill>
        <p:spPr>
          <a:xfrm>
            <a:off x="520700" y="2385665"/>
            <a:ext cx="5417326" cy="2957860"/>
          </a:xfrm>
          <a:prstGeom prst="rect">
            <a:avLst/>
          </a:prstGeom>
        </p:spPr>
      </p:pic>
      <p:pic>
        <p:nvPicPr>
          <p:cNvPr id="6" name="Picture 5">
            <a:extLst>
              <a:ext uri="{FF2B5EF4-FFF2-40B4-BE49-F238E27FC236}">
                <a16:creationId xmlns:a16="http://schemas.microsoft.com/office/drawing/2014/main" id="{F76C0085-4FF3-38B0-5786-FEBEF1E43860}"/>
              </a:ext>
            </a:extLst>
          </p:cNvPr>
          <p:cNvPicPr>
            <a:picLocks noChangeAspect="1"/>
          </p:cNvPicPr>
          <p:nvPr/>
        </p:nvPicPr>
        <p:blipFill>
          <a:blip r:embed="rId6"/>
          <a:stretch>
            <a:fillRect/>
          </a:stretch>
        </p:blipFill>
        <p:spPr>
          <a:xfrm>
            <a:off x="6253975" y="2385665"/>
            <a:ext cx="5417325" cy="2957860"/>
          </a:xfrm>
          <a:prstGeom prst="rect">
            <a:avLst/>
          </a:prstGeom>
        </p:spPr>
      </p:pic>
    </p:spTree>
    <p:extLst>
      <p:ext uri="{BB962C8B-B14F-4D97-AF65-F5344CB8AC3E}">
        <p14:creationId xmlns:p14="http://schemas.microsoft.com/office/powerpoint/2010/main" val="618501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4F24FE5-2BEF-1E06-09AB-49D3244D7793}"/>
              </a:ext>
            </a:extLst>
          </p:cNvPr>
          <p:cNvGraphicFramePr>
            <a:graphicFrameLocks noChangeAspect="1"/>
          </p:cNvGraphicFramePr>
          <p:nvPr>
            <p:custDataLst>
              <p:tags r:id="rId1"/>
            </p:custDataLst>
            <p:extLst>
              <p:ext uri="{D42A27DB-BD31-4B8C-83A1-F6EECF244321}">
                <p14:modId xmlns:p14="http://schemas.microsoft.com/office/powerpoint/2010/main" val="30423252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268D0913-A9A3-09E4-B6DB-5FE4E8A71A36}"/>
              </a:ext>
            </a:extLst>
          </p:cNvPr>
          <p:cNvSpPr>
            <a:spLocks noGrp="1"/>
          </p:cNvSpPr>
          <p:nvPr>
            <p:ph type="title"/>
          </p:nvPr>
        </p:nvSpPr>
        <p:spPr>
          <a:xfrm>
            <a:off x="630000" y="622800"/>
            <a:ext cx="10933350" cy="664797"/>
          </a:xfrm>
        </p:spPr>
        <p:txBody>
          <a:bodyPr vert="horz"/>
          <a:lstStyle/>
          <a:p>
            <a:r>
              <a:rPr lang="en-US" dirty="0"/>
              <a:t>Appendix B: Distribution of Probability of Award by Stage and Forecast Category</a:t>
            </a:r>
          </a:p>
        </p:txBody>
      </p:sp>
      <p:sp>
        <p:nvSpPr>
          <p:cNvPr id="4" name="Text Placeholder 3">
            <a:extLst>
              <a:ext uri="{FF2B5EF4-FFF2-40B4-BE49-F238E27FC236}">
                <a16:creationId xmlns:a16="http://schemas.microsoft.com/office/drawing/2014/main" id="{DAADD3EF-ABA6-1056-D92E-21EDF1767CBA}"/>
              </a:ext>
            </a:extLst>
          </p:cNvPr>
          <p:cNvSpPr>
            <a:spLocks noGrp="1"/>
          </p:cNvSpPr>
          <p:nvPr>
            <p:ph type="body" sz="quarter" idx="10"/>
          </p:nvPr>
        </p:nvSpPr>
        <p:spPr>
          <a:xfrm>
            <a:off x="677625" y="1459785"/>
            <a:ext cx="10933950" cy="4072976"/>
          </a:xfrm>
        </p:spPr>
        <p:txBody>
          <a:bodyPr/>
          <a:lstStyle/>
          <a:p>
            <a:r>
              <a:rPr lang="en-US" dirty="0"/>
              <a:t>This distribution illustrates that while stage is not explicitly modeled, its effect is captured through variation in the modeled probability of award across forecast categories—validating that the model reflects meaningful stage-based differentiation.</a:t>
            </a:r>
          </a:p>
        </p:txBody>
      </p:sp>
      <p:pic>
        <p:nvPicPr>
          <p:cNvPr id="6" name="Picture 5">
            <a:extLst>
              <a:ext uri="{FF2B5EF4-FFF2-40B4-BE49-F238E27FC236}">
                <a16:creationId xmlns:a16="http://schemas.microsoft.com/office/drawing/2014/main" id="{7D62116C-023F-9B36-839E-65B1BA46A9DB}"/>
              </a:ext>
            </a:extLst>
          </p:cNvPr>
          <p:cNvPicPr>
            <a:picLocks noChangeAspect="1"/>
          </p:cNvPicPr>
          <p:nvPr/>
        </p:nvPicPr>
        <p:blipFill>
          <a:blip r:embed="rId5"/>
          <a:stretch>
            <a:fillRect/>
          </a:stretch>
        </p:blipFill>
        <p:spPr>
          <a:xfrm>
            <a:off x="1514475" y="1986700"/>
            <a:ext cx="8915400" cy="4746553"/>
          </a:xfrm>
          <a:prstGeom prst="rect">
            <a:avLst/>
          </a:prstGeom>
        </p:spPr>
      </p:pic>
    </p:spTree>
    <p:extLst>
      <p:ext uri="{BB962C8B-B14F-4D97-AF65-F5344CB8AC3E}">
        <p14:creationId xmlns:p14="http://schemas.microsoft.com/office/powerpoint/2010/main" val="3036925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FDD7B-15A5-3888-A53D-2A388C0F5BBB}"/>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3142C48-BE96-250E-82EC-86E66F0346B3}"/>
              </a:ext>
            </a:extLst>
          </p:cNvPr>
          <p:cNvGraphicFramePr>
            <a:graphicFrameLocks noChangeAspect="1"/>
          </p:cNvGraphicFramePr>
          <p:nvPr>
            <p:custDataLst>
              <p:tags r:id="rId1"/>
            </p:custDataLst>
            <p:extLst>
              <p:ext uri="{D42A27DB-BD31-4B8C-83A1-F6EECF244321}">
                <p14:modId xmlns:p14="http://schemas.microsoft.com/office/powerpoint/2010/main" val="32214551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4F24FE5-2BEF-1E06-09AB-49D3244D779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6758D4B4-7429-6F60-8593-81B44F2AE20D}"/>
              </a:ext>
            </a:extLst>
          </p:cNvPr>
          <p:cNvSpPr>
            <a:spLocks noGrp="1"/>
          </p:cNvSpPr>
          <p:nvPr>
            <p:ph type="title"/>
          </p:nvPr>
        </p:nvSpPr>
        <p:spPr/>
        <p:txBody>
          <a:bodyPr vert="horz"/>
          <a:lstStyle/>
          <a:p>
            <a:r>
              <a:rPr lang="en-US" dirty="0"/>
              <a:t>Appendix C: </a:t>
            </a:r>
          </a:p>
        </p:txBody>
      </p:sp>
      <p:sp>
        <p:nvSpPr>
          <p:cNvPr id="4" name="Text Placeholder 3">
            <a:extLst>
              <a:ext uri="{FF2B5EF4-FFF2-40B4-BE49-F238E27FC236}">
                <a16:creationId xmlns:a16="http://schemas.microsoft.com/office/drawing/2014/main" id="{0CAA9EBA-67D4-FB9C-C7AA-1B7321F6630D}"/>
              </a:ext>
            </a:extLst>
          </p:cNvPr>
          <p:cNvSpPr>
            <a:spLocks noGrp="1"/>
          </p:cNvSpPr>
          <p:nvPr>
            <p:ph type="body" sz="quarter" idx="10"/>
          </p:nvPr>
        </p:nvSpPr>
        <p:spPr>
          <a:xfrm>
            <a:off x="629400" y="1314097"/>
            <a:ext cx="10933950" cy="4072976"/>
          </a:xfrm>
        </p:spPr>
        <p:txBody>
          <a:bodyPr/>
          <a:lstStyle/>
          <a:p>
            <a:r>
              <a:rPr lang="en-US" dirty="0"/>
              <a:t>This appendix presents Monte Carlo revenue simulations under different gamma assumptions, comparing Version 1 (V1) and Version 2 (V2) forecasting approaches. V1 systematically underpredicts near-term revenue but improves over time, reflecting conservative assumptions that adjust with accumulating data. In contrast, V2 shows higher early accuracy, more consistently hitting revenue estimates, but its longer-term projections degrade due to underestimating both microeconomic shifts and broader macroeconomic volatility.</a:t>
            </a:r>
          </a:p>
        </p:txBody>
      </p:sp>
      <p:sp>
        <p:nvSpPr>
          <p:cNvPr id="12" name="ee4pFootnotes">
            <a:extLst>
              <a:ext uri="{FF2B5EF4-FFF2-40B4-BE49-F238E27FC236}">
                <a16:creationId xmlns:a16="http://schemas.microsoft.com/office/drawing/2014/main" id="{B1E83929-21F0-3A93-7F40-A259A0D898F1}"/>
              </a:ext>
            </a:extLst>
          </p:cNvPr>
          <p:cNvSpPr txBox="1"/>
          <p:nvPr/>
        </p:nvSpPr>
        <p:spPr>
          <a:xfrm>
            <a:off x="442913" y="6323685"/>
            <a:ext cx="11370715"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Easier to read, individual plots can be found on GitHub: </a:t>
            </a:r>
            <a:endParaRPr lang="en-US" sz="1100" dirty="0"/>
          </a:p>
        </p:txBody>
      </p:sp>
      <p:pic>
        <p:nvPicPr>
          <p:cNvPr id="14" name="Picture 13">
            <a:extLst>
              <a:ext uri="{FF2B5EF4-FFF2-40B4-BE49-F238E27FC236}">
                <a16:creationId xmlns:a16="http://schemas.microsoft.com/office/drawing/2014/main" id="{4458EEC9-148B-40E8-FCBF-33620E896937}"/>
              </a:ext>
            </a:extLst>
          </p:cNvPr>
          <p:cNvPicPr>
            <a:picLocks noChangeAspect="1"/>
          </p:cNvPicPr>
          <p:nvPr/>
        </p:nvPicPr>
        <p:blipFill>
          <a:blip r:embed="rId5"/>
          <a:stretch>
            <a:fillRect/>
          </a:stretch>
        </p:blipFill>
        <p:spPr>
          <a:xfrm>
            <a:off x="628651" y="2386013"/>
            <a:ext cx="5599930" cy="3359958"/>
          </a:xfrm>
          <a:prstGeom prst="rect">
            <a:avLst/>
          </a:prstGeom>
        </p:spPr>
      </p:pic>
    </p:spTree>
    <p:extLst>
      <p:ext uri="{BB962C8B-B14F-4D97-AF65-F5344CB8AC3E}">
        <p14:creationId xmlns:p14="http://schemas.microsoft.com/office/powerpoint/2010/main" val="2430799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E4931C-95DA-2C5B-C05D-4D181B760363}"/>
              </a:ext>
            </a:extLst>
          </p:cNvPr>
          <p:cNvGraphicFramePr>
            <a:graphicFrameLocks noChangeAspect="1"/>
          </p:cNvGraphicFramePr>
          <p:nvPr>
            <p:custDataLst>
              <p:tags r:id="rId1"/>
            </p:custDataLst>
            <p:extLst>
              <p:ext uri="{D42A27DB-BD31-4B8C-83A1-F6EECF244321}">
                <p14:modId xmlns:p14="http://schemas.microsoft.com/office/powerpoint/2010/main" val="401104488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73C33C4-5290-648D-923D-116485EA33D6}"/>
              </a:ext>
            </a:extLst>
          </p:cNvPr>
          <p:cNvSpPr>
            <a:spLocks noGrp="1"/>
          </p:cNvSpPr>
          <p:nvPr>
            <p:ph type="title"/>
          </p:nvPr>
        </p:nvSpPr>
        <p:spPr/>
        <p:txBody>
          <a:bodyPr vert="horz"/>
          <a:lstStyle/>
          <a:p>
            <a:r>
              <a:rPr lang="en-US" dirty="0"/>
              <a:t>Executive Summary</a:t>
            </a:r>
          </a:p>
        </p:txBody>
      </p:sp>
      <p:sp>
        <p:nvSpPr>
          <p:cNvPr id="6" name="Text Placeholder 5">
            <a:extLst>
              <a:ext uri="{FF2B5EF4-FFF2-40B4-BE49-F238E27FC236}">
                <a16:creationId xmlns:a16="http://schemas.microsoft.com/office/drawing/2014/main" id="{1B85DEE1-BBFF-CCFD-A953-EFBF49336640}"/>
              </a:ext>
            </a:extLst>
          </p:cNvPr>
          <p:cNvSpPr>
            <a:spLocks noGrp="1"/>
          </p:cNvSpPr>
          <p:nvPr>
            <p:ph type="body" sz="quarter" idx="10"/>
          </p:nvPr>
        </p:nvSpPr>
        <p:spPr>
          <a:xfrm>
            <a:off x="629399" y="1885601"/>
            <a:ext cx="10933801" cy="4089131"/>
          </a:xfrm>
        </p:spPr>
        <p:txBody>
          <a:bodyPr/>
          <a:lstStyle/>
          <a:p>
            <a:pPr>
              <a:buNone/>
            </a:pPr>
            <a:r>
              <a:rPr lang="en-US" b="1" dirty="0"/>
              <a:t>Objective</a:t>
            </a:r>
            <a:r>
              <a:rPr lang="en-US" dirty="0"/>
              <a:t>: Assess </a:t>
            </a:r>
            <a:r>
              <a:rPr lang="en-US" dirty="0">
                <a:solidFill>
                  <a:schemeClr val="tx2"/>
                </a:solidFill>
              </a:rPr>
              <a:t>likelihood</a:t>
            </a:r>
            <a:r>
              <a:rPr lang="en-US" dirty="0"/>
              <a:t> of meeting 5-year revenue targets under deal uncertainty.</a:t>
            </a:r>
          </a:p>
          <a:p>
            <a:pPr>
              <a:buNone/>
            </a:pPr>
            <a:endParaRPr lang="en-US" b="1" dirty="0"/>
          </a:p>
          <a:p>
            <a:pPr>
              <a:buNone/>
            </a:pPr>
            <a:r>
              <a:rPr lang="en-US" b="1" dirty="0"/>
              <a:t>Approach</a:t>
            </a:r>
            <a:r>
              <a:rPr lang="en-US" dirty="0"/>
              <a:t>: </a:t>
            </a:r>
            <a:r>
              <a:rPr lang="en-US" dirty="0">
                <a:solidFill>
                  <a:schemeClr val="tx2"/>
                </a:solidFill>
              </a:rPr>
              <a:t>Monte Carlo simulation</a:t>
            </a:r>
            <a:r>
              <a:rPr lang="en-US" dirty="0"/>
              <a:t> using 1,000,000+ simulations, dynamically adjusted probabilities, and realistic modeling of award timing and execution.</a:t>
            </a:r>
          </a:p>
          <a:p>
            <a:pPr>
              <a:buNone/>
            </a:pPr>
            <a:endParaRPr lang="en-US" b="1" dirty="0"/>
          </a:p>
          <a:p>
            <a:pPr>
              <a:buNone/>
            </a:pPr>
            <a:r>
              <a:rPr lang="en-US" b="1" dirty="0"/>
              <a:t>Results</a:t>
            </a:r>
            <a:r>
              <a:rPr lang="en-US" dirty="0"/>
              <a:t>:</a:t>
            </a:r>
          </a:p>
          <a:p>
            <a:pPr marL="342900" indent="-342900">
              <a:buFontTx/>
              <a:buChar char="-"/>
            </a:pPr>
            <a:r>
              <a:rPr lang="en-US" i="1" dirty="0"/>
              <a:t>Without</a:t>
            </a:r>
            <a:r>
              <a:rPr lang="en-US" dirty="0"/>
              <a:t> Upside data:</a:t>
            </a:r>
          </a:p>
          <a:p>
            <a:pPr marL="627300" lvl="1" indent="-342900">
              <a:buFontTx/>
              <a:buChar char="-"/>
            </a:pPr>
            <a:r>
              <a:rPr lang="en-US" dirty="0">
                <a:solidFill>
                  <a:schemeClr val="tx2"/>
                </a:solidFill>
              </a:rPr>
              <a:t>Conservative</a:t>
            </a:r>
            <a:r>
              <a:rPr lang="en-US" dirty="0"/>
              <a:t> projections that ignore upside data indicate that all five years have </a:t>
            </a:r>
            <a:r>
              <a:rPr lang="en-US" dirty="0">
                <a:solidFill>
                  <a:schemeClr val="tx2"/>
                </a:solidFill>
              </a:rPr>
              <a:t>&lt; 1%</a:t>
            </a:r>
            <a:r>
              <a:rPr lang="en-US" dirty="0"/>
              <a:t> chance of hitting revenue estimates.</a:t>
            </a:r>
          </a:p>
          <a:p>
            <a:pPr marL="342900" indent="-342900">
              <a:buFontTx/>
              <a:buChar char="-"/>
            </a:pPr>
            <a:r>
              <a:rPr lang="en-US" i="1" dirty="0"/>
              <a:t>With</a:t>
            </a:r>
            <a:r>
              <a:rPr lang="en-US" dirty="0"/>
              <a:t> Upside data:</a:t>
            </a:r>
          </a:p>
          <a:p>
            <a:pPr marL="627300" lvl="1" indent="-342900">
              <a:buFontTx/>
              <a:buChar char="-"/>
            </a:pPr>
            <a:r>
              <a:rPr lang="en-US" dirty="0">
                <a:solidFill>
                  <a:schemeClr val="tx2"/>
                </a:solidFill>
              </a:rPr>
              <a:t>Strong</a:t>
            </a:r>
            <a:r>
              <a:rPr lang="en-US" dirty="0"/>
              <a:t> near-term forecast (</a:t>
            </a:r>
            <a:r>
              <a:rPr lang="en-US" dirty="0">
                <a:solidFill>
                  <a:schemeClr val="tx2"/>
                </a:solidFill>
              </a:rPr>
              <a:t>64%</a:t>
            </a:r>
            <a:r>
              <a:rPr lang="en-US" dirty="0"/>
              <a:t> chance of hitting 2025 target).</a:t>
            </a:r>
          </a:p>
          <a:p>
            <a:pPr marL="627300" lvl="1" indent="-342900">
              <a:buFontTx/>
              <a:buChar char="-"/>
            </a:pPr>
            <a:r>
              <a:rPr lang="en-US" dirty="0"/>
              <a:t>Long-term forecasts </a:t>
            </a:r>
            <a:r>
              <a:rPr lang="en-US" dirty="0">
                <a:solidFill>
                  <a:schemeClr val="tx2"/>
                </a:solidFill>
              </a:rPr>
              <a:t>suffer</a:t>
            </a:r>
            <a:r>
              <a:rPr lang="en-US" dirty="0"/>
              <a:t> from increasing uncertainty and lack of macroeconomic scenario modeling and operational risk factors (</a:t>
            </a:r>
            <a:r>
              <a:rPr lang="en-US" dirty="0">
                <a:solidFill>
                  <a:schemeClr val="tx2"/>
                </a:solidFill>
              </a:rPr>
              <a:t>&lt; 1%</a:t>
            </a:r>
            <a:r>
              <a:rPr lang="en-US" dirty="0"/>
              <a:t> chance in 2029).</a:t>
            </a:r>
          </a:p>
          <a:p>
            <a:endParaRPr lang="en-US" dirty="0"/>
          </a:p>
        </p:txBody>
      </p:sp>
      <p:sp>
        <p:nvSpPr>
          <p:cNvPr id="5" name="TextBox 4">
            <a:extLst>
              <a:ext uri="{FF2B5EF4-FFF2-40B4-BE49-F238E27FC236}">
                <a16:creationId xmlns:a16="http://schemas.microsoft.com/office/drawing/2014/main" id="{D4646179-366C-2CB0-E74C-F700D9A54841}"/>
              </a:ext>
            </a:extLst>
          </p:cNvPr>
          <p:cNvSpPr txBox="1"/>
          <p:nvPr/>
        </p:nvSpPr>
        <p:spPr>
          <a:xfrm>
            <a:off x="1162878" y="216673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1622588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1BD3FB77-D1B0-BD45-19D7-A84DD72FBA0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962C7397-859D-10D1-13BC-9381C7903FEE}"/>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9BD105B7-5E00-E314-0EE9-447EC1DE68CE}"/>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2330434E-4127-24ED-EBF9-72EA924EB29D}"/>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8DB31D41-2B74-528F-897A-66B8D55704C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Uncertainty Analysis &amp; Enhancing Monte Carlo Modeling Accuracy</a:t>
            </a:r>
          </a:p>
        </p:txBody>
      </p:sp>
      <p:sp>
        <p:nvSpPr>
          <p:cNvPr id="4" name="TextBox 3">
            <a:extLst>
              <a:ext uri="{FF2B5EF4-FFF2-40B4-BE49-F238E27FC236}">
                <a16:creationId xmlns:a16="http://schemas.microsoft.com/office/drawing/2014/main" id="{2E303FBA-CD05-1DA4-A57F-B00BA8C9CA9C}"/>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C7C7E4D2-F01F-3A57-0AE1-7F776A5D80CC}"/>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2DADF56E-6E67-00F5-E377-B14B1C162F8E}"/>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60E280AD-55B9-EE08-AF9C-4A706D9AC45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2A4795E8-9F70-4B50-B786-E37C10AB049E}"/>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4EAA5A92-0CBF-DE95-95D3-369CAF300129}"/>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2AF81676-AC7D-5703-185C-F1CDBEA2E73D}"/>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Key Assumptions</a:t>
            </a:r>
          </a:p>
        </p:txBody>
      </p:sp>
    </p:spTree>
    <p:extLst>
      <p:ext uri="{BB962C8B-B14F-4D97-AF65-F5344CB8AC3E}">
        <p14:creationId xmlns:p14="http://schemas.microsoft.com/office/powerpoint/2010/main" val="16121846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4BC4-51A6-3193-48C9-68B5D1758237}"/>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18DE4C1-FBCB-065E-AC61-6BD75DF0AAA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B7463FF-0747-FEF4-D47E-0BCC41B3E27C}"/>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110BC551-75DC-C29D-30E5-C0C7C73AD2F8}"/>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Key Takeaways</a:t>
            </a:r>
          </a:p>
        </p:txBody>
      </p:sp>
      <p:sp>
        <p:nvSpPr>
          <p:cNvPr id="2" name="Oval 20">
            <a:extLst>
              <a:ext uri="{FF2B5EF4-FFF2-40B4-BE49-F238E27FC236}">
                <a16:creationId xmlns:a16="http://schemas.microsoft.com/office/drawing/2014/main" id="{F114EBF6-FF11-5CCD-CD1F-C060B5431D7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99F0BFC1-A77D-ED62-C615-2C9E7E9562CC}"/>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568AFAD7-A15B-8CD6-2589-73359B2BD467}"/>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035E07A7-9268-734F-C6BB-F80AB1001874}"/>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040BCCA7-5218-DE0E-25B4-AFBEFB918A66}"/>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B402160F-C35D-274C-A2E6-0BB6D72D1153}"/>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8C13D349-4836-7DC2-753A-E3F9297ED4B4}"/>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58817D01-796A-03A5-E72C-B9F5C12EF442}"/>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6E0EC1C2-7400-EAFB-96C4-5DE8C55805C9}"/>
              </a:ext>
            </a:extLst>
          </p:cNvPr>
          <p:cNvSpPr txBox="1"/>
          <p:nvPr/>
        </p:nvSpPr>
        <p:spPr>
          <a:xfrm>
            <a:off x="4995043" y="1810364"/>
            <a:ext cx="3514360"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Methodology &amp; Assumptions</a:t>
            </a:r>
          </a:p>
        </p:txBody>
      </p:sp>
    </p:spTree>
    <p:extLst>
      <p:ext uri="{BB962C8B-B14F-4D97-AF65-F5344CB8AC3E}">
        <p14:creationId xmlns:p14="http://schemas.microsoft.com/office/powerpoint/2010/main" val="212609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4CF1331-36D3-6808-0FEF-62C8DC0CCDA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6A98C374-9DA7-EA1C-3CF2-E4FF3521DF48}"/>
              </a:ext>
            </a:extLst>
          </p:cNvPr>
          <p:cNvSpPr>
            <a:spLocks noGrp="1"/>
          </p:cNvSpPr>
          <p:nvPr>
            <p:ph type="title"/>
          </p:nvPr>
        </p:nvSpPr>
        <p:spPr/>
        <p:txBody>
          <a:bodyPr vert="horz"/>
          <a:lstStyle/>
          <a:p>
            <a:r>
              <a:rPr lang="en-US" sz="2800"/>
              <a:t>Context</a:t>
            </a:r>
          </a:p>
        </p:txBody>
      </p:sp>
      <p:sp>
        <p:nvSpPr>
          <p:cNvPr id="5" name="Oval 20">
            <a:extLst>
              <a:ext uri="{FF2B5EF4-FFF2-40B4-BE49-F238E27FC236}">
                <a16:creationId xmlns:a16="http://schemas.microsoft.com/office/drawing/2014/main" id="{6E0B41FF-90B0-F04B-0692-3E5FEBE8125E}"/>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32B36C50-7505-A8CA-0FAD-B81E706027CA}"/>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Business Problem</a:t>
            </a:r>
            <a:r>
              <a:rPr lang="en-US" dirty="0">
                <a:solidFill>
                  <a:schemeClr val="tx1"/>
                </a:solidFill>
              </a:rPr>
              <a:t>: </a:t>
            </a:r>
            <a:r>
              <a:rPr lang="en-US" dirty="0" err="1">
                <a:solidFill>
                  <a:schemeClr val="tx2"/>
                </a:solidFill>
              </a:rPr>
              <a:t>Anduril</a:t>
            </a:r>
            <a:r>
              <a:rPr lang="en-US" dirty="0">
                <a:solidFill>
                  <a:schemeClr val="tx1"/>
                </a:solidFill>
              </a:rPr>
              <a:t> must assess whether its forecasted pipeline can meet aggressive 5-year revenue targets amid </a:t>
            </a:r>
            <a:r>
              <a:rPr lang="en-US" dirty="0">
                <a:solidFill>
                  <a:schemeClr val="tx2"/>
                </a:solidFill>
              </a:rPr>
              <a:t>uncertainty</a:t>
            </a:r>
            <a:r>
              <a:rPr lang="en-US" dirty="0">
                <a:solidFill>
                  <a:schemeClr val="tx1"/>
                </a:solidFill>
              </a:rPr>
              <a:t> in deal timing and probability.</a:t>
            </a:r>
            <a:endParaRPr lang="en-US" dirty="0">
              <a:solidFill>
                <a:schemeClr val="accent4"/>
              </a:solidFill>
            </a:endParaRPr>
          </a:p>
        </p:txBody>
      </p:sp>
      <p:sp>
        <p:nvSpPr>
          <p:cNvPr id="7" name="Oval 20">
            <a:extLst>
              <a:ext uri="{FF2B5EF4-FFF2-40B4-BE49-F238E27FC236}">
                <a16:creationId xmlns:a16="http://schemas.microsoft.com/office/drawing/2014/main" id="{D8045825-7227-FFEF-3D65-06D5939C9418}"/>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7A526303-16F4-5ADE-393D-8DAA1352E7B6}"/>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Dataset Scope</a:t>
            </a:r>
            <a:r>
              <a:rPr lang="en-US" dirty="0">
                <a:solidFill>
                  <a:schemeClr val="tx1"/>
                </a:solidFill>
              </a:rPr>
              <a:t>: The dataset includes </a:t>
            </a:r>
            <a:r>
              <a:rPr lang="en-US" dirty="0">
                <a:solidFill>
                  <a:schemeClr val="tx2"/>
                </a:solidFill>
              </a:rPr>
              <a:t>forecasted revenue opportunities</a:t>
            </a:r>
            <a:r>
              <a:rPr lang="en-US" dirty="0">
                <a:solidFill>
                  <a:schemeClr val="tx1"/>
                </a:solidFill>
              </a:rPr>
              <a:t> categorized by sales stage, contract type, and revenue structure, reflecting a diverse, evolving pipeline.</a:t>
            </a:r>
            <a:endParaRPr lang="en-US" dirty="0">
              <a:solidFill>
                <a:schemeClr val="tx1"/>
              </a:solidFill>
              <a:cs typeface="Arial"/>
            </a:endParaRPr>
          </a:p>
        </p:txBody>
      </p:sp>
      <p:sp>
        <p:nvSpPr>
          <p:cNvPr id="9" name="Oval 20">
            <a:extLst>
              <a:ext uri="{FF2B5EF4-FFF2-40B4-BE49-F238E27FC236}">
                <a16:creationId xmlns:a16="http://schemas.microsoft.com/office/drawing/2014/main" id="{4896B8C4-CE7D-80F2-CEB8-B9A4239C0F8F}"/>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09009600-9434-DF47-05CF-F970403EE33C}"/>
              </a:ext>
            </a:extLst>
          </p:cNvPr>
          <p:cNvSpPr txBox="1"/>
          <p:nvPr/>
        </p:nvSpPr>
        <p:spPr>
          <a:xfrm>
            <a:off x="4988438" y="4444872"/>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Core Challenge</a:t>
            </a:r>
            <a:r>
              <a:rPr lang="en-US" dirty="0">
                <a:solidFill>
                  <a:schemeClr val="tx1"/>
                </a:solidFill>
              </a:rPr>
              <a:t>: Quantifying the probability of hitting annual targets requires modeling award </a:t>
            </a:r>
            <a:r>
              <a:rPr lang="en-US" dirty="0">
                <a:solidFill>
                  <a:schemeClr val="tx2"/>
                </a:solidFill>
              </a:rPr>
              <a:t>uncertainty</a:t>
            </a:r>
            <a:r>
              <a:rPr lang="en-US" dirty="0">
                <a:solidFill>
                  <a:schemeClr val="tx1"/>
                </a:solidFill>
              </a:rPr>
              <a:t>, execution timing, and external factors like defense budget </a:t>
            </a:r>
            <a:r>
              <a:rPr lang="en-US" dirty="0">
                <a:solidFill>
                  <a:schemeClr val="tx2"/>
                </a:solidFill>
              </a:rPr>
              <a:t>volatility</a:t>
            </a:r>
            <a:r>
              <a:rPr lang="en-US" dirty="0">
                <a:solidFill>
                  <a:schemeClr val="tx1"/>
                </a:solidFill>
              </a:rPr>
              <a:t>.</a:t>
            </a:r>
          </a:p>
        </p:txBody>
      </p:sp>
    </p:spTree>
    <p:extLst>
      <p:ext uri="{BB962C8B-B14F-4D97-AF65-F5344CB8AC3E}">
        <p14:creationId xmlns:p14="http://schemas.microsoft.com/office/powerpoint/2010/main" val="1929734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DB0EF-30AB-160C-E6FA-F77223F7E55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99D33-5A6D-169F-2E75-E270883D274D}"/>
              </a:ext>
            </a:extLst>
          </p:cNvPr>
          <p:cNvGraphicFramePr>
            <a:graphicFrameLocks noChangeAspect="1"/>
          </p:cNvGraphicFramePr>
          <p:nvPr>
            <p:custDataLst>
              <p:tags r:id="rId1"/>
            </p:custDataLst>
            <p:extLst>
              <p:ext uri="{D42A27DB-BD31-4B8C-83A1-F6EECF244321}">
                <p14:modId xmlns:p14="http://schemas.microsoft.com/office/powerpoint/2010/main" val="15491795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8356663-490B-5ECB-ED9F-9D4171DD14A1}"/>
              </a:ext>
            </a:extLst>
          </p:cNvPr>
          <p:cNvSpPr>
            <a:spLocks noGrp="1"/>
          </p:cNvSpPr>
          <p:nvPr>
            <p:ph type="title"/>
          </p:nvPr>
        </p:nvSpPr>
        <p:spPr/>
        <p:txBody>
          <a:bodyPr vert="horz"/>
          <a:lstStyle/>
          <a:p>
            <a:r>
              <a:rPr lang="en-US" sz="2800" dirty="0"/>
              <a:t>Methodology</a:t>
            </a:r>
          </a:p>
        </p:txBody>
      </p:sp>
      <p:sp>
        <p:nvSpPr>
          <p:cNvPr id="5" name="Oval 20">
            <a:extLst>
              <a:ext uri="{FF2B5EF4-FFF2-40B4-BE49-F238E27FC236}">
                <a16:creationId xmlns:a16="http://schemas.microsoft.com/office/drawing/2014/main" id="{D5A8898E-815E-345E-EBE6-D9C9CF9741E7}"/>
              </a:ext>
            </a:extLst>
          </p:cNvPr>
          <p:cNvSpPr>
            <a:spLocks noChangeAspect="1" noChangeArrowheads="1"/>
          </p:cNvSpPr>
          <p:nvPr/>
        </p:nvSpPr>
        <p:spPr bwMode="auto">
          <a:xfrm>
            <a:off x="4408694" y="863603"/>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D03A1089-1987-E732-6CCE-F549C4A9B413}"/>
              </a:ext>
            </a:extLst>
          </p:cNvPr>
          <p:cNvSpPr txBox="1"/>
          <p:nvPr/>
        </p:nvSpPr>
        <p:spPr>
          <a:xfrm>
            <a:off x="4988438" y="839454"/>
            <a:ext cx="6794185" cy="147732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Monte Carlo Simulation of the full pipeline</a:t>
            </a:r>
            <a:r>
              <a:rPr lang="en-US" dirty="0">
                <a:solidFill>
                  <a:schemeClr val="tx1"/>
                </a:solidFill>
              </a:rPr>
              <a:t>:</a:t>
            </a:r>
          </a:p>
          <a:p>
            <a:pPr marL="285750" indent="-285750">
              <a:buFontTx/>
              <a:buChar char="-"/>
            </a:pPr>
            <a:r>
              <a:rPr lang="en-US" dirty="0">
                <a:solidFill>
                  <a:schemeClr val="tx1"/>
                </a:solidFill>
              </a:rPr>
              <a:t>Each opportunity was simulated </a:t>
            </a:r>
            <a:r>
              <a:rPr lang="en-US" dirty="0">
                <a:solidFill>
                  <a:schemeClr val="tx2"/>
                </a:solidFill>
              </a:rPr>
              <a:t>1,000,000</a:t>
            </a:r>
            <a:r>
              <a:rPr lang="en-US" dirty="0">
                <a:solidFill>
                  <a:schemeClr val="tx1"/>
                </a:solidFill>
              </a:rPr>
              <a:t> times, with outcomes determined by the probability of award.</a:t>
            </a:r>
          </a:p>
          <a:p>
            <a:pPr marL="285750" indent="-285750">
              <a:buFontTx/>
              <a:buChar char="-"/>
            </a:pPr>
            <a:r>
              <a:rPr lang="en-US" dirty="0">
                <a:solidFill>
                  <a:schemeClr val="tx1"/>
                </a:solidFill>
              </a:rPr>
              <a:t>Simulated wins translate into revenue, aggregated by </a:t>
            </a:r>
            <a:r>
              <a:rPr lang="en-US" dirty="0">
                <a:solidFill>
                  <a:schemeClr val="tx2"/>
                </a:solidFill>
              </a:rPr>
              <a:t>revenue year</a:t>
            </a:r>
            <a:r>
              <a:rPr lang="en-US" dirty="0">
                <a:solidFill>
                  <a:schemeClr val="tx1"/>
                </a:solidFill>
              </a:rPr>
              <a:t> to assess total outcomes against targets.</a:t>
            </a:r>
            <a:endParaRPr lang="en-US" dirty="0">
              <a:solidFill>
                <a:schemeClr val="accent4"/>
              </a:solidFill>
            </a:endParaRPr>
          </a:p>
        </p:txBody>
      </p:sp>
      <p:sp>
        <p:nvSpPr>
          <p:cNvPr id="7" name="Oval 20">
            <a:extLst>
              <a:ext uri="{FF2B5EF4-FFF2-40B4-BE49-F238E27FC236}">
                <a16:creationId xmlns:a16="http://schemas.microsoft.com/office/drawing/2014/main" id="{B5FD98B6-A3A9-2CED-4642-80EEADCC64EA}"/>
              </a:ext>
            </a:extLst>
          </p:cNvPr>
          <p:cNvSpPr>
            <a:spLocks noChangeAspect="1" noChangeArrowheads="1"/>
          </p:cNvSpPr>
          <p:nvPr/>
        </p:nvSpPr>
        <p:spPr bwMode="auto">
          <a:xfrm>
            <a:off x="4408694" y="300648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99BDBEC9-4CE0-6D96-8A28-326E946CEE67}"/>
              </a:ext>
            </a:extLst>
          </p:cNvPr>
          <p:cNvSpPr txBox="1"/>
          <p:nvPr/>
        </p:nvSpPr>
        <p:spPr>
          <a:xfrm>
            <a:off x="4988438" y="2972350"/>
            <a:ext cx="6794185" cy="17543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Dynamic Probability Adjustment</a:t>
            </a:r>
            <a:r>
              <a:rPr lang="en-US" dirty="0">
                <a:solidFill>
                  <a:schemeClr val="tx1"/>
                </a:solidFill>
              </a:rPr>
              <a:t>:</a:t>
            </a:r>
          </a:p>
          <a:p>
            <a:pPr marL="285750" indent="-285750">
              <a:buFontTx/>
              <a:buChar char="-"/>
            </a:pPr>
            <a:r>
              <a:rPr lang="en-US" dirty="0">
                <a:solidFill>
                  <a:schemeClr val="tx1"/>
                </a:solidFill>
              </a:rPr>
              <a:t>Probabilities for future awards were adjusted to gradually converge </a:t>
            </a:r>
            <a:r>
              <a:rPr lang="en-US" dirty="0">
                <a:solidFill>
                  <a:schemeClr val="tx2"/>
                </a:solidFill>
              </a:rPr>
              <a:t>toward 50%</a:t>
            </a:r>
            <a:r>
              <a:rPr lang="en-US" dirty="0">
                <a:solidFill>
                  <a:schemeClr val="tx1"/>
                </a:solidFill>
              </a:rPr>
              <a:t>, reflecting increasing uncertainty the farther out the deal is from being awarded.</a:t>
            </a:r>
            <a:r>
              <a:rPr lang="en-US" baseline="30000" dirty="0">
                <a:solidFill>
                  <a:schemeClr val="tx1"/>
                </a:solidFill>
              </a:rPr>
              <a:t>1</a:t>
            </a:r>
            <a:endParaRPr lang="en-US" u="sng" baseline="30000" dirty="0">
              <a:solidFill>
                <a:schemeClr val="tx1"/>
              </a:solidFill>
            </a:endParaRPr>
          </a:p>
          <a:p>
            <a:pPr marL="285750" indent="-285750">
              <a:buFontTx/>
              <a:buChar char="-"/>
            </a:pPr>
            <a:r>
              <a:rPr lang="en-US" dirty="0">
                <a:solidFill>
                  <a:schemeClr val="tx1"/>
                </a:solidFill>
              </a:rPr>
              <a:t>This approach avoids </a:t>
            </a:r>
            <a:r>
              <a:rPr lang="en-US" dirty="0">
                <a:solidFill>
                  <a:schemeClr val="tx2"/>
                </a:solidFill>
              </a:rPr>
              <a:t>overconfidence</a:t>
            </a:r>
            <a:r>
              <a:rPr lang="en-US" dirty="0">
                <a:solidFill>
                  <a:schemeClr val="tx1"/>
                </a:solidFill>
              </a:rPr>
              <a:t> in distant pipeline items while still respecting </a:t>
            </a:r>
            <a:r>
              <a:rPr lang="en-US" dirty="0">
                <a:solidFill>
                  <a:schemeClr val="tx2"/>
                </a:solidFill>
              </a:rPr>
              <a:t>initial probability estimates</a:t>
            </a:r>
            <a:r>
              <a:rPr lang="en-US" dirty="0">
                <a:solidFill>
                  <a:schemeClr val="tx1"/>
                </a:solidFill>
              </a:rPr>
              <a:t>.</a:t>
            </a:r>
            <a:endParaRPr lang="en-US" dirty="0">
              <a:solidFill>
                <a:schemeClr val="tx1"/>
              </a:solidFill>
              <a:cs typeface="Arial"/>
            </a:endParaRPr>
          </a:p>
        </p:txBody>
      </p:sp>
      <p:sp>
        <p:nvSpPr>
          <p:cNvPr id="9" name="Oval 20">
            <a:extLst>
              <a:ext uri="{FF2B5EF4-FFF2-40B4-BE49-F238E27FC236}">
                <a16:creationId xmlns:a16="http://schemas.microsoft.com/office/drawing/2014/main" id="{DC5B54FE-DC89-2C0B-8FB8-CA7DF287F3DD}"/>
              </a:ext>
            </a:extLst>
          </p:cNvPr>
          <p:cNvSpPr>
            <a:spLocks noChangeAspect="1" noChangeArrowheads="1"/>
          </p:cNvSpPr>
          <p:nvPr/>
        </p:nvSpPr>
        <p:spPr bwMode="auto">
          <a:xfrm>
            <a:off x="4408694" y="5349385"/>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3</a:t>
            </a:r>
          </a:p>
        </p:txBody>
      </p:sp>
      <p:sp>
        <p:nvSpPr>
          <p:cNvPr id="10" name="TextBox 9">
            <a:extLst>
              <a:ext uri="{FF2B5EF4-FFF2-40B4-BE49-F238E27FC236}">
                <a16:creationId xmlns:a16="http://schemas.microsoft.com/office/drawing/2014/main" id="{5CD0565A-B456-9352-D3AE-F1F45AAF1495}"/>
              </a:ext>
            </a:extLst>
          </p:cNvPr>
          <p:cNvSpPr txBox="1"/>
          <p:nvPr/>
        </p:nvSpPr>
        <p:spPr>
          <a:xfrm>
            <a:off x="4988438" y="5344988"/>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dirty="0">
                <a:solidFill>
                  <a:schemeClr val="tx1"/>
                </a:solidFill>
              </a:rPr>
              <a:t>Awarded Contracts</a:t>
            </a:r>
            <a:r>
              <a:rPr lang="en-US" dirty="0">
                <a:solidFill>
                  <a:schemeClr val="tx1"/>
                </a:solidFill>
              </a:rPr>
              <a:t>: Opportunities with past award dates were treated as fully committed and given a </a:t>
            </a:r>
            <a:r>
              <a:rPr lang="en-US" dirty="0">
                <a:solidFill>
                  <a:schemeClr val="tx2"/>
                </a:solidFill>
              </a:rPr>
              <a:t>100%</a:t>
            </a:r>
            <a:r>
              <a:rPr lang="en-US" dirty="0">
                <a:solidFill>
                  <a:schemeClr val="tx1"/>
                </a:solidFill>
              </a:rPr>
              <a:t> probability of realization.</a:t>
            </a:r>
          </a:p>
        </p:txBody>
      </p:sp>
      <p:sp>
        <p:nvSpPr>
          <p:cNvPr id="4" name="ee4pFootnotes">
            <a:extLst>
              <a:ext uri="{FF2B5EF4-FFF2-40B4-BE49-F238E27FC236}">
                <a16:creationId xmlns:a16="http://schemas.microsoft.com/office/drawing/2014/main" id="{13831131-EE50-A385-5DE6-4BB998DF052A}"/>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Gamma = 0.1 reflects the structured nature of defense contracting, where uncertainty grows more slowly. See Appendix A for comparison across gamma values.</a:t>
            </a:r>
            <a:endParaRPr lang="en-US" sz="1100" dirty="0"/>
          </a:p>
        </p:txBody>
      </p:sp>
    </p:spTree>
    <p:extLst>
      <p:ext uri="{BB962C8B-B14F-4D97-AF65-F5344CB8AC3E}">
        <p14:creationId xmlns:p14="http://schemas.microsoft.com/office/powerpoint/2010/main" val="1073224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31F9-E6A8-2927-B1A7-B95215DC296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76DAE4C-D603-2F6B-43B4-EB23A40839A0}"/>
              </a:ext>
            </a:extLst>
          </p:cNvPr>
          <p:cNvGraphicFramePr>
            <a:graphicFrameLocks noChangeAspect="1"/>
          </p:cNvGraphicFramePr>
          <p:nvPr>
            <p:custDataLst>
              <p:tags r:id="rId1"/>
            </p:custDataLst>
            <p:extLst>
              <p:ext uri="{D42A27DB-BD31-4B8C-83A1-F6EECF244321}">
                <p14:modId xmlns:p14="http://schemas.microsoft.com/office/powerpoint/2010/main" val="29025180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5" progId="TCLayout.ActiveDocument.1">
                  <p:embed/>
                </p:oleObj>
              </mc:Choice>
              <mc:Fallback>
                <p:oleObj name="think-cell Slide" r:id="rId4"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F5889D6-F738-D716-1B82-F88C05AE3825}"/>
              </a:ext>
            </a:extLst>
          </p:cNvPr>
          <p:cNvSpPr>
            <a:spLocks noGrp="1"/>
          </p:cNvSpPr>
          <p:nvPr>
            <p:ph type="title"/>
          </p:nvPr>
        </p:nvSpPr>
        <p:spPr/>
        <p:txBody>
          <a:bodyPr vert="horz"/>
          <a:lstStyle/>
          <a:p>
            <a:r>
              <a:rPr lang="en-US" sz="2800" dirty="0"/>
              <a:t>Key Assumptions</a:t>
            </a:r>
          </a:p>
        </p:txBody>
      </p:sp>
      <p:sp>
        <p:nvSpPr>
          <p:cNvPr id="5" name="Oval 20">
            <a:extLst>
              <a:ext uri="{FF2B5EF4-FFF2-40B4-BE49-F238E27FC236}">
                <a16:creationId xmlns:a16="http://schemas.microsoft.com/office/drawing/2014/main" id="{568E7A10-4753-864A-76A5-EF6D5B2199F7}"/>
              </a:ext>
            </a:extLst>
          </p:cNvPr>
          <p:cNvSpPr>
            <a:spLocks noChangeAspect="1" noChangeArrowheads="1"/>
          </p:cNvSpPr>
          <p:nvPr/>
        </p:nvSpPr>
        <p:spPr bwMode="auto">
          <a:xfrm>
            <a:off x="4408694" y="877891"/>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B6CB02B4-0776-BD66-4A63-89B92C3E94E3}"/>
              </a:ext>
            </a:extLst>
          </p:cNvPr>
          <p:cNvSpPr txBox="1"/>
          <p:nvPr/>
        </p:nvSpPr>
        <p:spPr>
          <a:xfrm>
            <a:off x="4988438" y="826259"/>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Revenue Year</a:t>
            </a:r>
            <a:r>
              <a:rPr lang="en-US" dirty="0">
                <a:solidFill>
                  <a:schemeClr val="tx1"/>
                </a:solidFill>
              </a:rPr>
              <a:t> is assumed to reflect execution timing, regardless of award timing discrepancies.</a:t>
            </a:r>
            <a:endParaRPr lang="en-US" dirty="0">
              <a:solidFill>
                <a:schemeClr val="accent4"/>
              </a:solidFill>
            </a:endParaRPr>
          </a:p>
        </p:txBody>
      </p:sp>
      <p:sp>
        <p:nvSpPr>
          <p:cNvPr id="7" name="Oval 20">
            <a:extLst>
              <a:ext uri="{FF2B5EF4-FFF2-40B4-BE49-F238E27FC236}">
                <a16:creationId xmlns:a16="http://schemas.microsoft.com/office/drawing/2014/main" id="{A0F3357A-AA93-0FE9-5AD7-6A1F5FFC5E81}"/>
              </a:ext>
            </a:extLst>
          </p:cNvPr>
          <p:cNvSpPr>
            <a:spLocks noChangeAspect="1" noChangeArrowheads="1"/>
          </p:cNvSpPr>
          <p:nvPr/>
        </p:nvSpPr>
        <p:spPr bwMode="auto">
          <a:xfrm>
            <a:off x="4408694" y="207778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2</a:t>
            </a:r>
          </a:p>
        </p:txBody>
      </p:sp>
      <p:sp>
        <p:nvSpPr>
          <p:cNvPr id="8" name="TextBox 7">
            <a:extLst>
              <a:ext uri="{FF2B5EF4-FFF2-40B4-BE49-F238E27FC236}">
                <a16:creationId xmlns:a16="http://schemas.microsoft.com/office/drawing/2014/main" id="{B5F24237-8E58-0815-905A-4FA1CF4BDCD1}"/>
              </a:ext>
            </a:extLst>
          </p:cNvPr>
          <p:cNvSpPr txBox="1"/>
          <p:nvPr/>
        </p:nvSpPr>
        <p:spPr>
          <a:xfrm>
            <a:off x="4988438" y="2001954"/>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Stage is not modeled explicitly, as its impact is already embedded in the </a:t>
            </a:r>
            <a:r>
              <a:rPr lang="en-US" dirty="0">
                <a:solidFill>
                  <a:schemeClr val="tx2"/>
                </a:solidFill>
              </a:rPr>
              <a:t>Probability of Award</a:t>
            </a:r>
            <a:r>
              <a:rPr lang="en-US" baseline="30000" dirty="0">
                <a:solidFill>
                  <a:schemeClr val="tx1"/>
                </a:solidFill>
              </a:rPr>
              <a:t> 1</a:t>
            </a:r>
            <a:r>
              <a:rPr lang="en-US" dirty="0">
                <a:solidFill>
                  <a:schemeClr val="tx1"/>
                </a:solidFill>
              </a:rPr>
              <a:t> (see Appendix A for boxplots).</a:t>
            </a:r>
            <a:endParaRPr lang="en-US" dirty="0">
              <a:solidFill>
                <a:schemeClr val="tx1"/>
              </a:solidFill>
              <a:cs typeface="Arial"/>
            </a:endParaRPr>
          </a:p>
        </p:txBody>
      </p:sp>
      <p:sp>
        <p:nvSpPr>
          <p:cNvPr id="9" name="Oval 20">
            <a:extLst>
              <a:ext uri="{FF2B5EF4-FFF2-40B4-BE49-F238E27FC236}">
                <a16:creationId xmlns:a16="http://schemas.microsoft.com/office/drawing/2014/main" id="{A72C033E-0F44-BD4F-1466-2A2B4F940E80}"/>
              </a:ext>
            </a:extLst>
          </p:cNvPr>
          <p:cNvSpPr>
            <a:spLocks noChangeAspect="1" noChangeArrowheads="1"/>
          </p:cNvSpPr>
          <p:nvPr/>
        </p:nvSpPr>
        <p:spPr bwMode="auto">
          <a:xfrm>
            <a:off x="4408694" y="340626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FFB665C8-68E8-C1C6-C094-5EA6CAC88631}"/>
              </a:ext>
            </a:extLst>
          </p:cNvPr>
          <p:cNvSpPr txBox="1"/>
          <p:nvPr/>
        </p:nvSpPr>
        <p:spPr>
          <a:xfrm>
            <a:off x="4988438" y="336892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Revenue amounts are </a:t>
            </a:r>
            <a:r>
              <a:rPr lang="en-US" dirty="0">
                <a:solidFill>
                  <a:schemeClr val="tx2"/>
                </a:solidFill>
              </a:rPr>
              <a:t>fixed</a:t>
            </a:r>
            <a:r>
              <a:rPr lang="en-US" dirty="0">
                <a:solidFill>
                  <a:schemeClr val="tx1"/>
                </a:solidFill>
              </a:rPr>
              <a:t>; if a deal wins, it delivers full stated revenue.</a:t>
            </a:r>
          </a:p>
        </p:txBody>
      </p:sp>
      <p:sp>
        <p:nvSpPr>
          <p:cNvPr id="11" name="Oval 20">
            <a:extLst>
              <a:ext uri="{FF2B5EF4-FFF2-40B4-BE49-F238E27FC236}">
                <a16:creationId xmlns:a16="http://schemas.microsoft.com/office/drawing/2014/main" id="{5DA1355A-D553-6218-F6D3-15C3A7358DA2}"/>
              </a:ext>
            </a:extLst>
          </p:cNvPr>
          <p:cNvSpPr>
            <a:spLocks noChangeAspect="1" noChangeArrowheads="1"/>
          </p:cNvSpPr>
          <p:nvPr/>
        </p:nvSpPr>
        <p:spPr bwMode="auto">
          <a:xfrm>
            <a:off x="4408694" y="570630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dirty="0">
                <a:solidFill>
                  <a:schemeClr val="bg1"/>
                </a:solidFill>
              </a:rPr>
              <a:t>5</a:t>
            </a:r>
          </a:p>
        </p:txBody>
      </p:sp>
      <p:sp>
        <p:nvSpPr>
          <p:cNvPr id="12" name="TextBox 11">
            <a:extLst>
              <a:ext uri="{FF2B5EF4-FFF2-40B4-BE49-F238E27FC236}">
                <a16:creationId xmlns:a16="http://schemas.microsoft.com/office/drawing/2014/main" id="{99C2C814-9041-2B58-C67D-7A3474618D8F}"/>
              </a:ext>
            </a:extLst>
          </p:cNvPr>
          <p:cNvSpPr txBox="1"/>
          <p:nvPr/>
        </p:nvSpPr>
        <p:spPr>
          <a:xfrm>
            <a:off x="5031302" y="5487603"/>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Macroeconomic conditions and operational risks (e.g., inflation, protests, delays) are </a:t>
            </a:r>
            <a:r>
              <a:rPr lang="en-US" dirty="0">
                <a:solidFill>
                  <a:schemeClr val="tx2"/>
                </a:solidFill>
              </a:rPr>
              <a:t>not</a:t>
            </a:r>
            <a:r>
              <a:rPr lang="en-US" dirty="0">
                <a:solidFill>
                  <a:schemeClr val="tx1"/>
                </a:solidFill>
              </a:rPr>
              <a:t> modeled in this version but considered in future improvements.</a:t>
            </a:r>
            <a:endParaRPr lang="en-US" dirty="0">
              <a:solidFill>
                <a:schemeClr val="accent4"/>
              </a:solidFill>
            </a:endParaRPr>
          </a:p>
        </p:txBody>
      </p:sp>
      <p:sp>
        <p:nvSpPr>
          <p:cNvPr id="15" name="Oval 20">
            <a:extLst>
              <a:ext uri="{FF2B5EF4-FFF2-40B4-BE49-F238E27FC236}">
                <a16:creationId xmlns:a16="http://schemas.microsoft.com/office/drawing/2014/main" id="{CC1075F4-1AF3-27A3-2E41-6E905ED7BE76}"/>
              </a:ext>
            </a:extLst>
          </p:cNvPr>
          <p:cNvSpPr>
            <a:spLocks noChangeAspect="1" noChangeArrowheads="1"/>
          </p:cNvSpPr>
          <p:nvPr/>
        </p:nvSpPr>
        <p:spPr bwMode="auto">
          <a:xfrm>
            <a:off x="4403929" y="458711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4</a:t>
            </a:r>
          </a:p>
        </p:txBody>
      </p:sp>
      <p:sp>
        <p:nvSpPr>
          <p:cNvPr id="16" name="TextBox 15">
            <a:extLst>
              <a:ext uri="{FF2B5EF4-FFF2-40B4-BE49-F238E27FC236}">
                <a16:creationId xmlns:a16="http://schemas.microsoft.com/office/drawing/2014/main" id="{40700C77-5483-4AF5-EDCE-EF048329A4DC}"/>
              </a:ext>
            </a:extLst>
          </p:cNvPr>
          <p:cNvSpPr txBox="1"/>
          <p:nvPr/>
        </p:nvSpPr>
        <p:spPr>
          <a:xfrm>
            <a:off x="5026537" y="4368406"/>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One opportunity</a:t>
            </a:r>
            <a:r>
              <a:rPr lang="en-US" dirty="0">
                <a:solidFill>
                  <a:schemeClr val="tx1"/>
                </a:solidFill>
              </a:rPr>
              <a:t> with a missing award date, $135M revenue, and 77% probability was assigned a </a:t>
            </a:r>
            <a:r>
              <a:rPr lang="en-US" dirty="0">
                <a:solidFill>
                  <a:schemeClr val="tx2"/>
                </a:solidFill>
              </a:rPr>
              <a:t>random date</a:t>
            </a:r>
            <a:r>
              <a:rPr lang="en-US" dirty="0">
                <a:solidFill>
                  <a:schemeClr val="tx1"/>
                </a:solidFill>
              </a:rPr>
              <a:t> within its 2026 revenue year.</a:t>
            </a:r>
            <a:endParaRPr lang="en-US" dirty="0">
              <a:solidFill>
                <a:schemeClr val="accent4"/>
              </a:solidFill>
            </a:endParaRPr>
          </a:p>
        </p:txBody>
      </p:sp>
      <p:sp>
        <p:nvSpPr>
          <p:cNvPr id="17" name="ee4pFootnotes">
            <a:extLst>
              <a:ext uri="{FF2B5EF4-FFF2-40B4-BE49-F238E27FC236}">
                <a16:creationId xmlns:a16="http://schemas.microsoft.com/office/drawing/2014/main" id="{26EBFB06-D683-E99D-65FA-39C807A90A8B}"/>
              </a:ext>
            </a:extLst>
          </p:cNvPr>
          <p:cNvSpPr txBox="1"/>
          <p:nvPr/>
        </p:nvSpPr>
        <p:spPr>
          <a:xfrm>
            <a:off x="4280224" y="6380837"/>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a:t>
            </a:r>
            <a:r>
              <a:rPr kumimoji="0" lang="en-US" sz="1100" strike="noStrike" cap="none" normalizeH="0" baseline="0" noProof="0" dirty="0" err="1">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abc</a:t>
            </a:r>
            <a:endParaRPr lang="en-US" sz="1100" dirty="0"/>
          </a:p>
        </p:txBody>
      </p:sp>
      <p:sp>
        <p:nvSpPr>
          <p:cNvPr id="18" name="TextBox 17">
            <a:extLst>
              <a:ext uri="{FF2B5EF4-FFF2-40B4-BE49-F238E27FC236}">
                <a16:creationId xmlns:a16="http://schemas.microsoft.com/office/drawing/2014/main" id="{AED43C95-88EB-8235-A222-3A368A6BDC72}"/>
              </a:ext>
            </a:extLst>
          </p:cNvPr>
          <p:cNvSpPr txBox="1"/>
          <p:nvPr/>
        </p:nvSpPr>
        <p:spPr>
          <a:xfrm>
            <a:off x="1314450" y="-4000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Tree>
    <p:extLst>
      <p:ext uri="{BB962C8B-B14F-4D97-AF65-F5344CB8AC3E}">
        <p14:creationId xmlns:p14="http://schemas.microsoft.com/office/powerpoint/2010/main" val="270513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307C0-8E9D-084F-16D6-D905E014E21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DC7FF038-0E2E-0609-4B88-0F819C0607E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1BD3FB77-D1B0-BD45-19D7-A84DD72FBA0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Oval 20">
            <a:extLst>
              <a:ext uri="{FF2B5EF4-FFF2-40B4-BE49-F238E27FC236}">
                <a16:creationId xmlns:a16="http://schemas.microsoft.com/office/drawing/2014/main" id="{55EF91C6-7A75-3D6A-DE88-34FA92471661}"/>
              </a:ext>
            </a:extLst>
          </p:cNvPr>
          <p:cNvSpPr>
            <a:spLocks noChangeAspect="1" noChangeArrowheads="1"/>
          </p:cNvSpPr>
          <p:nvPr/>
        </p:nvSpPr>
        <p:spPr bwMode="auto">
          <a:xfrm>
            <a:off x="4519363" y="3299190"/>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12" name="TextBox 11">
            <a:extLst>
              <a:ext uri="{FF2B5EF4-FFF2-40B4-BE49-F238E27FC236}">
                <a16:creationId xmlns:a16="http://schemas.microsoft.com/office/drawing/2014/main" id="{7A8E5EDB-8893-0D06-C64D-289E3D022A86}"/>
              </a:ext>
            </a:extLst>
          </p:cNvPr>
          <p:cNvSpPr txBox="1"/>
          <p:nvPr/>
        </p:nvSpPr>
        <p:spPr>
          <a:xfrm>
            <a:off x="4995043" y="3284942"/>
            <a:ext cx="1972656"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tx1"/>
                </a:solidFill>
              </a:rPr>
              <a:t>Key Takeaways</a:t>
            </a:r>
          </a:p>
        </p:txBody>
      </p:sp>
      <p:sp>
        <p:nvSpPr>
          <p:cNvPr id="2" name="Oval 20">
            <a:extLst>
              <a:ext uri="{FF2B5EF4-FFF2-40B4-BE49-F238E27FC236}">
                <a16:creationId xmlns:a16="http://schemas.microsoft.com/office/drawing/2014/main" id="{A96E0A9C-33EA-3E9A-2F41-41E18EF7375C}"/>
              </a:ext>
            </a:extLst>
          </p:cNvPr>
          <p:cNvSpPr>
            <a:spLocks noChangeAspect="1" noChangeArrowheads="1"/>
          </p:cNvSpPr>
          <p:nvPr/>
        </p:nvSpPr>
        <p:spPr bwMode="auto">
          <a:xfrm>
            <a:off x="4519363" y="477376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3" name="TextBox 2">
            <a:extLst>
              <a:ext uri="{FF2B5EF4-FFF2-40B4-BE49-F238E27FC236}">
                <a16:creationId xmlns:a16="http://schemas.microsoft.com/office/drawing/2014/main" id="{AD524E6B-B873-E379-6351-C1F0B8CC8F4D}"/>
              </a:ext>
            </a:extLst>
          </p:cNvPr>
          <p:cNvSpPr txBox="1"/>
          <p:nvPr/>
        </p:nvSpPr>
        <p:spPr>
          <a:xfrm>
            <a:off x="4995044" y="4605632"/>
            <a:ext cx="6618888" cy="70788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Uncertainty Analysis &amp; Enhancing Monte Carlo Modeling Accuracy</a:t>
            </a:r>
          </a:p>
        </p:txBody>
      </p:sp>
      <p:sp>
        <p:nvSpPr>
          <p:cNvPr id="4" name="TextBox 3">
            <a:extLst>
              <a:ext uri="{FF2B5EF4-FFF2-40B4-BE49-F238E27FC236}">
                <a16:creationId xmlns:a16="http://schemas.microsoft.com/office/drawing/2014/main" id="{80A7B756-0EA9-6EDA-3697-1E41666B40D9}"/>
              </a:ext>
            </a:extLst>
          </p:cNvPr>
          <p:cNvSpPr txBox="1"/>
          <p:nvPr/>
        </p:nvSpPr>
        <p:spPr>
          <a:xfrm>
            <a:off x="1166648" y="3394841"/>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7" name="TextBox 6">
            <a:extLst>
              <a:ext uri="{FF2B5EF4-FFF2-40B4-BE49-F238E27FC236}">
                <a16:creationId xmlns:a16="http://schemas.microsoft.com/office/drawing/2014/main" id="{54061D24-1E43-99D3-FB4B-62457454593D}"/>
              </a:ext>
            </a:extLst>
          </p:cNvPr>
          <p:cNvSpPr txBox="1"/>
          <p:nvPr/>
        </p:nvSpPr>
        <p:spPr>
          <a:xfrm>
            <a:off x="1376855" y="3573517"/>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9" name="TextBox 8">
            <a:extLst>
              <a:ext uri="{FF2B5EF4-FFF2-40B4-BE49-F238E27FC236}">
                <a16:creationId xmlns:a16="http://schemas.microsoft.com/office/drawing/2014/main" id="{6E32A29C-EE60-9EE0-C955-0A2B55B6E945}"/>
              </a:ext>
            </a:extLst>
          </p:cNvPr>
          <p:cNvSpPr txBox="1"/>
          <p:nvPr/>
        </p:nvSpPr>
        <p:spPr>
          <a:xfrm>
            <a:off x="942975" y="360045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1" name="TextBox 10">
            <a:extLst>
              <a:ext uri="{FF2B5EF4-FFF2-40B4-BE49-F238E27FC236}">
                <a16:creationId xmlns:a16="http://schemas.microsoft.com/office/drawing/2014/main" id="{883E9E9F-FA96-38B7-B54B-A04F2FA6C437}"/>
              </a:ext>
            </a:extLst>
          </p:cNvPr>
          <p:cNvSpPr txBox="1"/>
          <p:nvPr/>
        </p:nvSpPr>
        <p:spPr>
          <a:xfrm>
            <a:off x="842963" y="3457575"/>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err="1">
              <a:solidFill>
                <a:srgbClr val="575757"/>
              </a:solidFill>
            </a:endParaRPr>
          </a:p>
        </p:txBody>
      </p:sp>
      <p:sp>
        <p:nvSpPr>
          <p:cNvPr id="13" name="Title 12">
            <a:extLst>
              <a:ext uri="{FF2B5EF4-FFF2-40B4-BE49-F238E27FC236}">
                <a16:creationId xmlns:a16="http://schemas.microsoft.com/office/drawing/2014/main" id="{917A6C07-8842-83F5-7AE5-D511E461707A}"/>
              </a:ext>
            </a:extLst>
          </p:cNvPr>
          <p:cNvSpPr>
            <a:spLocks noGrp="1"/>
          </p:cNvSpPr>
          <p:nvPr>
            <p:ph type="title"/>
          </p:nvPr>
        </p:nvSpPr>
        <p:spPr/>
        <p:txBody>
          <a:bodyPr vert="horz"/>
          <a:lstStyle/>
          <a:p>
            <a:r>
              <a:rPr lang="en-US" sz="2800"/>
              <a:t>Agenda for today</a:t>
            </a:r>
          </a:p>
        </p:txBody>
      </p:sp>
      <p:sp>
        <p:nvSpPr>
          <p:cNvPr id="14" name="Oval 20">
            <a:extLst>
              <a:ext uri="{FF2B5EF4-FFF2-40B4-BE49-F238E27FC236}">
                <a16:creationId xmlns:a16="http://schemas.microsoft.com/office/drawing/2014/main" id="{989F864F-6AB7-CA3E-D4CB-A01D60A9F5F5}"/>
              </a:ext>
            </a:extLst>
          </p:cNvPr>
          <p:cNvSpPr>
            <a:spLocks noChangeAspect="1" noChangeArrowheads="1"/>
          </p:cNvSpPr>
          <p:nvPr/>
        </p:nvSpPr>
        <p:spPr bwMode="auto">
          <a:xfrm>
            <a:off x="4519363" y="1824612"/>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15" name="TextBox 14">
            <a:extLst>
              <a:ext uri="{FF2B5EF4-FFF2-40B4-BE49-F238E27FC236}">
                <a16:creationId xmlns:a16="http://schemas.microsoft.com/office/drawing/2014/main" id="{A8E77480-A0BC-AB51-0E0D-16CFA49DF39F}"/>
              </a:ext>
            </a:extLst>
          </p:cNvPr>
          <p:cNvSpPr txBox="1"/>
          <p:nvPr/>
        </p:nvSpPr>
        <p:spPr>
          <a:xfrm>
            <a:off x="4995043" y="1810364"/>
            <a:ext cx="4033733"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2000" b="1" dirty="0">
                <a:solidFill>
                  <a:schemeClr val="bg2">
                    <a:lumMod val="90000"/>
                  </a:schemeClr>
                </a:solidFill>
              </a:rPr>
              <a:t>Methodology &amp; Key Assumptions</a:t>
            </a:r>
          </a:p>
        </p:txBody>
      </p:sp>
    </p:spTree>
    <p:extLst>
      <p:ext uri="{BB962C8B-B14F-4D97-AF65-F5344CB8AC3E}">
        <p14:creationId xmlns:p14="http://schemas.microsoft.com/office/powerpoint/2010/main" val="3736122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68EB-F12B-3152-8FD2-5FA935FCB6F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62DF4D1-BD8A-ECD7-ABE3-9B59EC4298A2}"/>
              </a:ext>
            </a:extLst>
          </p:cNvPr>
          <p:cNvGraphicFramePr>
            <a:graphicFrameLocks noChangeAspect="1"/>
          </p:cNvGraphicFramePr>
          <p:nvPr>
            <p:custDataLst>
              <p:tags r:id="rId1"/>
            </p:custDataLst>
            <p:extLst>
              <p:ext uri="{D42A27DB-BD31-4B8C-83A1-F6EECF244321}">
                <p14:modId xmlns:p14="http://schemas.microsoft.com/office/powerpoint/2010/main" val="2454999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3" name="think-cell data - do not delete" hidden="1">
                        <a:extLst>
                          <a:ext uri="{FF2B5EF4-FFF2-40B4-BE49-F238E27FC236}">
                            <a16:creationId xmlns:a16="http://schemas.microsoft.com/office/drawing/2014/main" id="{F4CF1331-36D3-6808-0FEF-62C8DC0CCDA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E746B43-916C-0013-9590-C4821506D5CB}"/>
              </a:ext>
            </a:extLst>
          </p:cNvPr>
          <p:cNvSpPr>
            <a:spLocks noGrp="1"/>
          </p:cNvSpPr>
          <p:nvPr>
            <p:ph type="title"/>
          </p:nvPr>
        </p:nvSpPr>
        <p:spPr/>
        <p:txBody>
          <a:bodyPr vert="horz"/>
          <a:lstStyle/>
          <a:p>
            <a:r>
              <a:rPr lang="en-US" sz="2800" dirty="0"/>
              <a:t>Key Takeaways</a:t>
            </a:r>
          </a:p>
        </p:txBody>
      </p:sp>
      <p:sp>
        <p:nvSpPr>
          <p:cNvPr id="5" name="Oval 20">
            <a:extLst>
              <a:ext uri="{FF2B5EF4-FFF2-40B4-BE49-F238E27FC236}">
                <a16:creationId xmlns:a16="http://schemas.microsoft.com/office/drawing/2014/main" id="{F6CAF166-A54B-ECBA-9361-16B49CDA173A}"/>
              </a:ext>
            </a:extLst>
          </p:cNvPr>
          <p:cNvSpPr>
            <a:spLocks noChangeAspect="1" noChangeArrowheads="1"/>
          </p:cNvSpPr>
          <p:nvPr/>
        </p:nvSpPr>
        <p:spPr bwMode="auto">
          <a:xfrm>
            <a:off x="4408694" y="1806587"/>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1</a:t>
            </a:r>
          </a:p>
        </p:txBody>
      </p:sp>
      <p:sp>
        <p:nvSpPr>
          <p:cNvPr id="6" name="TextBox 5">
            <a:extLst>
              <a:ext uri="{FF2B5EF4-FFF2-40B4-BE49-F238E27FC236}">
                <a16:creationId xmlns:a16="http://schemas.microsoft.com/office/drawing/2014/main" id="{684AEABF-BB4E-302C-59B0-572C2EFF35B3}"/>
              </a:ext>
            </a:extLst>
          </p:cNvPr>
          <p:cNvSpPr txBox="1"/>
          <p:nvPr/>
        </p:nvSpPr>
        <p:spPr>
          <a:xfrm>
            <a:off x="4988438" y="153073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2"/>
                </a:solidFill>
              </a:rPr>
              <a:t>Excluding Upside data</a:t>
            </a:r>
            <a:r>
              <a:rPr lang="en-US" dirty="0">
                <a:solidFill>
                  <a:schemeClr val="tx1"/>
                </a:solidFill>
              </a:rPr>
              <a:t> leads to severe underestimation in the near term, with virtually </a:t>
            </a:r>
            <a:r>
              <a:rPr lang="en-US" dirty="0">
                <a:solidFill>
                  <a:schemeClr val="tx2"/>
                </a:solidFill>
              </a:rPr>
              <a:t>no chance</a:t>
            </a:r>
            <a:r>
              <a:rPr lang="en-US" dirty="0">
                <a:solidFill>
                  <a:schemeClr val="tx1"/>
                </a:solidFill>
              </a:rPr>
              <a:t> of meeting 2025–2027 revenue targets.</a:t>
            </a:r>
            <a:endParaRPr lang="en-US" dirty="0">
              <a:solidFill>
                <a:schemeClr val="accent4"/>
              </a:solidFill>
            </a:endParaRPr>
          </a:p>
        </p:txBody>
      </p:sp>
      <p:sp>
        <p:nvSpPr>
          <p:cNvPr id="7" name="Oval 20">
            <a:extLst>
              <a:ext uri="{FF2B5EF4-FFF2-40B4-BE49-F238E27FC236}">
                <a16:creationId xmlns:a16="http://schemas.microsoft.com/office/drawing/2014/main" id="{0CE5A8C5-A2AE-62CD-3803-7C0A98CAC8DA}"/>
              </a:ext>
            </a:extLst>
          </p:cNvPr>
          <p:cNvSpPr>
            <a:spLocks noChangeAspect="1" noChangeArrowheads="1"/>
          </p:cNvSpPr>
          <p:nvPr/>
        </p:nvSpPr>
        <p:spPr bwMode="auto">
          <a:xfrm>
            <a:off x="4408694" y="3263658"/>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2</a:t>
            </a:r>
          </a:p>
        </p:txBody>
      </p:sp>
      <p:sp>
        <p:nvSpPr>
          <p:cNvPr id="8" name="TextBox 7">
            <a:extLst>
              <a:ext uri="{FF2B5EF4-FFF2-40B4-BE49-F238E27FC236}">
                <a16:creationId xmlns:a16="http://schemas.microsoft.com/office/drawing/2014/main" id="{60E3C67B-1595-1A9F-B6C0-C905117867EE}"/>
              </a:ext>
            </a:extLst>
          </p:cNvPr>
          <p:cNvSpPr txBox="1"/>
          <p:nvPr/>
        </p:nvSpPr>
        <p:spPr>
          <a:xfrm>
            <a:off x="4988438" y="2987800"/>
            <a:ext cx="6794185" cy="92333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Including Upside opportunities yields a </a:t>
            </a:r>
            <a:r>
              <a:rPr lang="en-US" dirty="0">
                <a:solidFill>
                  <a:schemeClr val="tx2"/>
                </a:solidFill>
              </a:rPr>
              <a:t>64%</a:t>
            </a:r>
            <a:r>
              <a:rPr lang="en-US" dirty="0">
                <a:solidFill>
                  <a:schemeClr val="tx1"/>
                </a:solidFill>
              </a:rPr>
              <a:t> chance of hitting the 2025 target, but probability </a:t>
            </a:r>
            <a:r>
              <a:rPr lang="en-US" dirty="0">
                <a:solidFill>
                  <a:schemeClr val="tx2"/>
                </a:solidFill>
              </a:rPr>
              <a:t>steadily declines over time</a:t>
            </a:r>
            <a:r>
              <a:rPr lang="en-US" dirty="0">
                <a:solidFill>
                  <a:schemeClr val="tx1"/>
                </a:solidFill>
              </a:rPr>
              <a:t> due to compounding uncertainty.</a:t>
            </a:r>
            <a:endParaRPr lang="en-US" dirty="0">
              <a:solidFill>
                <a:schemeClr val="tx1"/>
              </a:solidFill>
              <a:cs typeface="Arial"/>
            </a:endParaRPr>
          </a:p>
        </p:txBody>
      </p:sp>
      <p:sp>
        <p:nvSpPr>
          <p:cNvPr id="9" name="Oval 20">
            <a:extLst>
              <a:ext uri="{FF2B5EF4-FFF2-40B4-BE49-F238E27FC236}">
                <a16:creationId xmlns:a16="http://schemas.microsoft.com/office/drawing/2014/main" id="{6914A9CA-59FE-0F17-86A3-44CD4B9B14A5}"/>
              </a:ext>
            </a:extLst>
          </p:cNvPr>
          <p:cNvSpPr>
            <a:spLocks noChangeAspect="1" noChangeArrowheads="1"/>
          </p:cNvSpPr>
          <p:nvPr/>
        </p:nvSpPr>
        <p:spPr bwMode="auto">
          <a:xfrm>
            <a:off x="4408694" y="4720729"/>
            <a:ext cx="371614" cy="371614"/>
          </a:xfrm>
          <a:prstGeom prst="ellipse">
            <a:avLst/>
          </a:prstGeom>
          <a:solidFill>
            <a:schemeClr val="tx2"/>
          </a:solidFill>
          <a:ln>
            <a:noFill/>
          </a:ln>
        </p:spPr>
        <p:txBody>
          <a:bodyPr vert="horz" wrap="square" lIns="0" tIns="0" rIns="0" bIns="0" numCol="1" anchor="ctr" anchorCtr="0" compatLnSpc="1">
            <a:prstTxWarp prst="textNoShape">
              <a:avLst/>
            </a:prstTxWarp>
          </a:bodyPr>
          <a:lstStyle/>
          <a:p>
            <a:pPr algn="ctr"/>
            <a:r>
              <a:rPr lang="en-US" sz="1600">
                <a:solidFill>
                  <a:schemeClr val="bg1"/>
                </a:solidFill>
              </a:rPr>
              <a:t>3</a:t>
            </a:r>
          </a:p>
        </p:txBody>
      </p:sp>
      <p:sp>
        <p:nvSpPr>
          <p:cNvPr id="10" name="TextBox 9">
            <a:extLst>
              <a:ext uri="{FF2B5EF4-FFF2-40B4-BE49-F238E27FC236}">
                <a16:creationId xmlns:a16="http://schemas.microsoft.com/office/drawing/2014/main" id="{4D223148-447F-9907-244E-DD15818A3F39}"/>
              </a:ext>
            </a:extLst>
          </p:cNvPr>
          <p:cNvSpPr txBox="1"/>
          <p:nvPr/>
        </p:nvSpPr>
        <p:spPr>
          <a:xfrm>
            <a:off x="4988438" y="4583371"/>
            <a:ext cx="6794185" cy="64633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dirty="0">
                <a:solidFill>
                  <a:schemeClr val="tx1"/>
                </a:solidFill>
              </a:rPr>
              <a:t>Long-term projections (2028–2029) remain vulnerable, with </a:t>
            </a:r>
            <a:r>
              <a:rPr lang="en-US" dirty="0">
                <a:solidFill>
                  <a:schemeClr val="tx2"/>
                </a:solidFill>
              </a:rPr>
              <a:t>near 0%</a:t>
            </a:r>
            <a:r>
              <a:rPr lang="en-US" dirty="0">
                <a:solidFill>
                  <a:schemeClr val="tx1"/>
                </a:solidFill>
              </a:rPr>
              <a:t> probability of meeting targets.</a:t>
            </a:r>
          </a:p>
        </p:txBody>
      </p:sp>
      <p:sp>
        <p:nvSpPr>
          <p:cNvPr id="12" name="ee4pFootnotes">
            <a:extLst>
              <a:ext uri="{FF2B5EF4-FFF2-40B4-BE49-F238E27FC236}">
                <a16:creationId xmlns:a16="http://schemas.microsoft.com/office/drawing/2014/main" id="{A4484720-BBA9-FE56-84FF-0D65CBA8A6C4}"/>
              </a:ext>
            </a:extLst>
          </p:cNvPr>
          <p:cNvSpPr txBox="1"/>
          <p:nvPr/>
        </p:nvSpPr>
        <p:spPr>
          <a:xfrm>
            <a:off x="4280224" y="6323685"/>
            <a:ext cx="7533404" cy="384152"/>
          </a:xfrm>
          <a:prstGeom prst="rect">
            <a:avLst/>
          </a:prstGeom>
          <a:noFill/>
        </p:spPr>
        <p:txBody>
          <a:bodyPr vert="horz" wrap="square" lIns="0" tIns="0" rIns="0" bIns="0" rtlCol="0" anchor="b" anchorCtr="0">
            <a:noAutofit/>
          </a:bodyPr>
          <a:lstStyle/>
          <a:p>
            <a:r>
              <a:rPr kumimoji="0" lang="en-US" sz="1100" strike="noStrike" cap="none" normalizeH="0" baseline="0" noProof="0" dirty="0">
                <a:ln>
                  <a:noFill/>
                </a:ln>
                <a:effectLst/>
                <a:uLnTx/>
                <a:uFillTx/>
                <a:latin typeface="Trebuchet MS" panose="020B0703020202090204" pitchFamily="34" charset="0"/>
                <a:ea typeface="+mn-ea"/>
                <a:cs typeface="Henderson BCG Sans Light" panose="020B0302030402020204" pitchFamily="34" charset="77"/>
                <a:sym typeface="Trebuchet MS" panose="020B0603020202020204" pitchFamily="34" charset="0"/>
              </a:rPr>
              <a:t>1. results…</a:t>
            </a:r>
            <a:endParaRPr lang="en-US" sz="1100" dirty="0"/>
          </a:p>
        </p:txBody>
      </p:sp>
    </p:spTree>
    <p:extLst>
      <p:ext uri="{BB962C8B-B14F-4D97-AF65-F5344CB8AC3E}">
        <p14:creationId xmlns:p14="http://schemas.microsoft.com/office/powerpoint/2010/main" val="3848374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1163</Words>
  <Application>Microsoft Macintosh PowerPoint</Application>
  <PresentationFormat>Widescreen</PresentationFormat>
  <Paragraphs>117</Paragraphs>
  <Slides>19</Slides>
  <Notes>3</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ariant>
        <vt:lpstr>Custom Shows</vt:lpstr>
      </vt:variant>
      <vt:variant>
        <vt:i4>1</vt:i4>
      </vt:variant>
    </vt:vector>
  </HeadingPairs>
  <TitlesOfParts>
    <vt:vector size="24" baseType="lpstr">
      <vt:lpstr>Arial</vt:lpstr>
      <vt:lpstr>Trebuchet MS</vt:lpstr>
      <vt:lpstr>BCG Grid 16:9</vt:lpstr>
      <vt:lpstr>think-cell Slide</vt:lpstr>
      <vt:lpstr>Overview of Take-Home Quantitative Analysis</vt:lpstr>
      <vt:lpstr>Executive Summary</vt:lpstr>
      <vt:lpstr>Agenda for today</vt:lpstr>
      <vt:lpstr>Agenda for today</vt:lpstr>
      <vt:lpstr>Context</vt:lpstr>
      <vt:lpstr>Methodology</vt:lpstr>
      <vt:lpstr>Key Assumptions</vt:lpstr>
      <vt:lpstr>Agenda for today</vt:lpstr>
      <vt:lpstr>Key Takeaways</vt:lpstr>
      <vt:lpstr>Challenging Assumptions: Excluding Upside Understates Real Revenue Potential</vt:lpstr>
      <vt:lpstr>Agenda for today</vt:lpstr>
      <vt:lpstr>Uncertainty Analysis</vt:lpstr>
      <vt:lpstr>Enhancing Monte Carlo Modeling Accuracy </vt:lpstr>
      <vt:lpstr>Appendix</vt:lpstr>
      <vt:lpstr>Appendix A: Exponential Decay Adjustment Toward Uncertainty</vt:lpstr>
      <vt:lpstr>Appendix B: Distribution of Probability of Award by Stage and Forecast Category</vt:lpstr>
      <vt:lpstr>Appendix C: </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Boston Consulting Group</dc:creator>
  <cp:lastModifiedBy>Myles Thomas (Ext)</cp:lastModifiedBy>
  <cp:revision>439</cp:revision>
  <cp:lastPrinted>2016-04-06T18:59:25Z</cp:lastPrinted>
  <dcterms:created xsi:type="dcterms:W3CDTF">2016-11-04T11:46:04Z</dcterms:created>
  <dcterms:modified xsi:type="dcterms:W3CDTF">2025-04-29T22:10:13Z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