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61" r:id="rId3"/>
    <p:sldId id="362" r:id="rId4"/>
    <p:sldId id="329" r:id="rId5"/>
    <p:sldId id="355" r:id="rId6"/>
    <p:sldId id="352" r:id="rId7"/>
    <p:sldId id="353" r:id="rId8"/>
    <p:sldId id="330" r:id="rId9"/>
    <p:sldId id="356" r:id="rId10"/>
    <p:sldId id="357" r:id="rId11"/>
    <p:sldId id="354" r:id="rId12"/>
    <p:sldId id="359" r:id="rId13"/>
    <p:sldId id="344" r:id="rId14"/>
    <p:sldId id="341" r:id="rId15"/>
    <p:sldId id="333" r:id="rId16"/>
    <p:sldId id="332" r:id="rId17"/>
    <p:sldId id="336" r:id="rId18"/>
    <p:sldId id="337" r:id="rId19"/>
    <p:sldId id="275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B0005C"/>
    <a:srgbClr val="F78423"/>
    <a:srgbClr val="8606B6"/>
    <a:srgbClr val="14C26C"/>
    <a:srgbClr val="14C2C6"/>
    <a:srgbClr val="1B48B6"/>
    <a:srgbClr val="23306E"/>
    <a:srgbClr val="08634E"/>
    <a:srgbClr val="2B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24"/>
  </p:normalViewPr>
  <p:slideViewPr>
    <p:cSldViewPr snapToGrid="0" snapToObjects="1">
      <p:cViewPr varScale="1">
        <p:scale>
          <a:sx n="73" d="100"/>
          <a:sy n="73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864D8-1A8B-4994-B3C1-38176131590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78F3E-C548-4B31-9322-FF52E112DE3C}">
      <dgm:prSet phldrT="[Text]" custT="1"/>
      <dgm:spPr/>
      <dgm:t>
        <a:bodyPr/>
        <a:lstStyle/>
        <a:p>
          <a:r>
            <a:rPr lang="en-US" sz="1100" dirty="0" smtClean="0"/>
            <a:t>Weekly report by Bus. Ops team</a:t>
          </a:r>
          <a:endParaRPr lang="en-US" sz="1100" dirty="0"/>
        </a:p>
      </dgm:t>
    </dgm:pt>
    <dgm:pt modelId="{C2432EFB-4AFC-4FE4-8F57-152B48BB3D96}" type="parTrans" cxnId="{18A1003B-11F5-42CB-B802-F93453347F70}">
      <dgm:prSet/>
      <dgm:spPr/>
      <dgm:t>
        <a:bodyPr/>
        <a:lstStyle/>
        <a:p>
          <a:endParaRPr lang="en-US" sz="3600"/>
        </a:p>
      </dgm:t>
    </dgm:pt>
    <dgm:pt modelId="{7A87816F-5C92-498F-81C9-2ED30237FCE6}" type="sibTrans" cxnId="{18A1003B-11F5-42CB-B802-F93453347F70}">
      <dgm:prSet/>
      <dgm:spPr/>
      <dgm:t>
        <a:bodyPr/>
        <a:lstStyle/>
        <a:p>
          <a:endParaRPr lang="en-US" sz="3600"/>
        </a:p>
      </dgm:t>
    </dgm:pt>
    <dgm:pt modelId="{7F3FAA87-B282-4631-925E-F028CE08899D}">
      <dgm:prSet phldrT="[Text]" custT="1"/>
      <dgm:spPr/>
      <dgm:t>
        <a:bodyPr/>
        <a:lstStyle/>
        <a:p>
          <a:r>
            <a:rPr lang="en-US" sz="1100" dirty="0" smtClean="0"/>
            <a:t>Telco analysis – 1 weeks</a:t>
          </a:r>
          <a:endParaRPr lang="en-US" sz="1100" dirty="0"/>
        </a:p>
      </dgm:t>
    </dgm:pt>
    <dgm:pt modelId="{90092839-709C-4149-AB4E-70D621B3941E}" type="parTrans" cxnId="{59A6F4CA-45C4-4098-BE59-B91FB2F1141F}">
      <dgm:prSet/>
      <dgm:spPr/>
      <dgm:t>
        <a:bodyPr/>
        <a:lstStyle/>
        <a:p>
          <a:endParaRPr lang="en-US" sz="3600"/>
        </a:p>
      </dgm:t>
    </dgm:pt>
    <dgm:pt modelId="{02B8023F-2E3A-48CB-BAD0-E7B7BD648FF9}" type="sibTrans" cxnId="{59A6F4CA-45C4-4098-BE59-B91FB2F1141F}">
      <dgm:prSet/>
      <dgm:spPr/>
      <dgm:t>
        <a:bodyPr/>
        <a:lstStyle/>
        <a:p>
          <a:endParaRPr lang="en-US" sz="3600"/>
        </a:p>
      </dgm:t>
    </dgm:pt>
    <dgm:pt modelId="{FAA5814A-5AC6-468C-AABC-A267E042E2B0}">
      <dgm:prSet phldrT="[Text]" custT="1"/>
      <dgm:spPr/>
      <dgm:t>
        <a:bodyPr/>
        <a:lstStyle/>
        <a:p>
          <a:r>
            <a:rPr lang="en-US" sz="1100" dirty="0" smtClean="0"/>
            <a:t>Development Sprint</a:t>
          </a:r>
          <a:endParaRPr lang="en-US" sz="1100" dirty="0"/>
        </a:p>
      </dgm:t>
    </dgm:pt>
    <dgm:pt modelId="{283A397F-C923-4A69-ABD1-7CCB987F4C84}" type="parTrans" cxnId="{712FF6AC-A7C8-4B5D-80C9-4B231FF22FF0}">
      <dgm:prSet/>
      <dgm:spPr/>
      <dgm:t>
        <a:bodyPr/>
        <a:lstStyle/>
        <a:p>
          <a:endParaRPr lang="en-US" sz="3600"/>
        </a:p>
      </dgm:t>
    </dgm:pt>
    <dgm:pt modelId="{D19550EF-7F9B-4A16-88BF-8669B051985A}" type="sibTrans" cxnId="{712FF6AC-A7C8-4B5D-80C9-4B231FF22FF0}">
      <dgm:prSet/>
      <dgm:spPr/>
      <dgm:t>
        <a:bodyPr/>
        <a:lstStyle/>
        <a:p>
          <a:endParaRPr lang="en-US" sz="3600"/>
        </a:p>
      </dgm:t>
    </dgm:pt>
    <dgm:pt modelId="{F59A08CC-E869-44B9-80F4-A2C681C4C4D3}">
      <dgm:prSet phldrT="[Text]" custT="1"/>
      <dgm:spPr/>
      <dgm:t>
        <a:bodyPr/>
        <a:lstStyle/>
        <a:p>
          <a:r>
            <a:rPr lang="en-US" sz="1100" dirty="0" smtClean="0"/>
            <a:t>Roll out – bi-weekly</a:t>
          </a:r>
          <a:endParaRPr lang="en-US" sz="1100" dirty="0"/>
        </a:p>
      </dgm:t>
    </dgm:pt>
    <dgm:pt modelId="{A685444F-E7EF-408C-85DF-95D59DED1E18}" type="parTrans" cxnId="{AB8EC102-AD73-43B5-9817-7378FEC75FC7}">
      <dgm:prSet/>
      <dgm:spPr/>
      <dgm:t>
        <a:bodyPr/>
        <a:lstStyle/>
        <a:p>
          <a:endParaRPr lang="en-US" sz="3600"/>
        </a:p>
      </dgm:t>
    </dgm:pt>
    <dgm:pt modelId="{4BC2DCAE-9C10-4CD8-8AE8-43DE2DEB39FC}" type="sibTrans" cxnId="{AB8EC102-AD73-43B5-9817-7378FEC75FC7}">
      <dgm:prSet/>
      <dgm:spPr/>
      <dgm:t>
        <a:bodyPr/>
        <a:lstStyle/>
        <a:p>
          <a:endParaRPr lang="en-US" sz="3600"/>
        </a:p>
      </dgm:t>
    </dgm:pt>
    <dgm:pt modelId="{6C59BB1B-A514-41CC-8CE4-8B3239C57AFF}" type="pres">
      <dgm:prSet presAssocID="{F16864D8-1A8B-4994-B3C1-38176131590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9E5FAA-2687-4E7D-9283-716483166EB0}" type="pres">
      <dgm:prSet presAssocID="{C4878F3E-C548-4B31-9322-FF52E112DE3C}" presName="Accent1" presStyleCnt="0"/>
      <dgm:spPr/>
    </dgm:pt>
    <dgm:pt modelId="{0644FC7F-D0B4-48FA-B146-ED562365EDD8}" type="pres">
      <dgm:prSet presAssocID="{C4878F3E-C548-4B31-9322-FF52E112DE3C}" presName="Accent" presStyleLbl="node1" presStyleIdx="0" presStyleCnt="4"/>
      <dgm:spPr/>
    </dgm:pt>
    <dgm:pt modelId="{C9B398B4-DD6C-4BD1-90F1-27C27BA482C2}" type="pres">
      <dgm:prSet presAssocID="{C4878F3E-C548-4B31-9322-FF52E112DE3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26F9-8BC8-45AD-9F75-2A3484404609}" type="pres">
      <dgm:prSet presAssocID="{7F3FAA87-B282-4631-925E-F028CE08899D}" presName="Accent2" presStyleCnt="0"/>
      <dgm:spPr/>
    </dgm:pt>
    <dgm:pt modelId="{C643FEA6-C108-4E99-A488-8670E0F968A0}" type="pres">
      <dgm:prSet presAssocID="{7F3FAA87-B282-4631-925E-F028CE08899D}" presName="Accent" presStyleLbl="node1" presStyleIdx="1" presStyleCnt="4"/>
      <dgm:spPr/>
    </dgm:pt>
    <dgm:pt modelId="{C31791B4-B090-4879-9D87-CFA975590229}" type="pres">
      <dgm:prSet presAssocID="{7F3FAA87-B282-4631-925E-F028CE08899D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696EA-7388-4F38-BBD5-022C14A69476}" type="pres">
      <dgm:prSet presAssocID="{FAA5814A-5AC6-468C-AABC-A267E042E2B0}" presName="Accent3" presStyleCnt="0"/>
      <dgm:spPr/>
    </dgm:pt>
    <dgm:pt modelId="{1D7C31FB-EF03-4C15-B5A4-E531A37976B1}" type="pres">
      <dgm:prSet presAssocID="{FAA5814A-5AC6-468C-AABC-A267E042E2B0}" presName="Accent" presStyleLbl="node1" presStyleIdx="2" presStyleCnt="4"/>
      <dgm:spPr/>
    </dgm:pt>
    <dgm:pt modelId="{16B1B06E-89F8-46A1-BCD6-BE03AD9A6DD0}" type="pres">
      <dgm:prSet presAssocID="{FAA5814A-5AC6-468C-AABC-A267E042E2B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96AAE-AC4A-45AF-B0C1-A4CFE7EFD370}" type="pres">
      <dgm:prSet presAssocID="{F59A08CC-E869-44B9-80F4-A2C681C4C4D3}" presName="Accent4" presStyleCnt="0"/>
      <dgm:spPr/>
    </dgm:pt>
    <dgm:pt modelId="{290D4AFF-3800-446D-85C1-E85EE2D4BFAB}" type="pres">
      <dgm:prSet presAssocID="{F59A08CC-E869-44B9-80F4-A2C681C4C4D3}" presName="Accent" presStyleLbl="node1" presStyleIdx="3" presStyleCnt="4"/>
      <dgm:spPr/>
    </dgm:pt>
    <dgm:pt modelId="{E13663E4-D358-4F32-8AE8-5C6A2942BDAA}" type="pres">
      <dgm:prSet presAssocID="{F59A08CC-E869-44B9-80F4-A2C681C4C4D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2FF6AC-A7C8-4B5D-80C9-4B231FF22FF0}" srcId="{F16864D8-1A8B-4994-B3C1-381761315902}" destId="{FAA5814A-5AC6-468C-AABC-A267E042E2B0}" srcOrd="2" destOrd="0" parTransId="{283A397F-C923-4A69-ABD1-7CCB987F4C84}" sibTransId="{D19550EF-7F9B-4A16-88BF-8669B051985A}"/>
    <dgm:cxn modelId="{18A1003B-11F5-42CB-B802-F93453347F70}" srcId="{F16864D8-1A8B-4994-B3C1-381761315902}" destId="{C4878F3E-C548-4B31-9322-FF52E112DE3C}" srcOrd="0" destOrd="0" parTransId="{C2432EFB-4AFC-4FE4-8F57-152B48BB3D96}" sibTransId="{7A87816F-5C92-498F-81C9-2ED30237FCE6}"/>
    <dgm:cxn modelId="{AB8EC102-AD73-43B5-9817-7378FEC75FC7}" srcId="{F16864D8-1A8B-4994-B3C1-381761315902}" destId="{F59A08CC-E869-44B9-80F4-A2C681C4C4D3}" srcOrd="3" destOrd="0" parTransId="{A685444F-E7EF-408C-85DF-95D59DED1E18}" sibTransId="{4BC2DCAE-9C10-4CD8-8AE8-43DE2DEB39FC}"/>
    <dgm:cxn modelId="{18F9A1B3-7441-475B-A3D0-BD313CB2AE12}" type="presOf" srcId="{FAA5814A-5AC6-468C-AABC-A267E042E2B0}" destId="{16B1B06E-89F8-46A1-BCD6-BE03AD9A6DD0}" srcOrd="0" destOrd="0" presId="urn:microsoft.com/office/officeart/2009/layout/CircleArrowProcess"/>
    <dgm:cxn modelId="{5AB52FC7-A2CE-455D-8FAD-7EDEF9CA7A0C}" type="presOf" srcId="{C4878F3E-C548-4B31-9322-FF52E112DE3C}" destId="{C9B398B4-DD6C-4BD1-90F1-27C27BA482C2}" srcOrd="0" destOrd="0" presId="urn:microsoft.com/office/officeart/2009/layout/CircleArrowProcess"/>
    <dgm:cxn modelId="{A3931BB8-4C17-42E2-90CA-FCA79FF7F2EE}" type="presOf" srcId="{F59A08CC-E869-44B9-80F4-A2C681C4C4D3}" destId="{E13663E4-D358-4F32-8AE8-5C6A2942BDAA}" srcOrd="0" destOrd="0" presId="urn:microsoft.com/office/officeart/2009/layout/CircleArrowProcess"/>
    <dgm:cxn modelId="{9DAB295A-A99C-4BFC-BEA7-00323FC79EE7}" type="presOf" srcId="{7F3FAA87-B282-4631-925E-F028CE08899D}" destId="{C31791B4-B090-4879-9D87-CFA975590229}" srcOrd="0" destOrd="0" presId="urn:microsoft.com/office/officeart/2009/layout/CircleArrowProcess"/>
    <dgm:cxn modelId="{59A6F4CA-45C4-4098-BE59-B91FB2F1141F}" srcId="{F16864D8-1A8B-4994-B3C1-381761315902}" destId="{7F3FAA87-B282-4631-925E-F028CE08899D}" srcOrd="1" destOrd="0" parTransId="{90092839-709C-4149-AB4E-70D621B3941E}" sibTransId="{02B8023F-2E3A-48CB-BAD0-E7B7BD648FF9}"/>
    <dgm:cxn modelId="{65E4C8F7-085F-40E4-8772-1A8B1E5ADC8B}" type="presOf" srcId="{F16864D8-1A8B-4994-B3C1-381761315902}" destId="{6C59BB1B-A514-41CC-8CE4-8B3239C57AFF}" srcOrd="0" destOrd="0" presId="urn:microsoft.com/office/officeart/2009/layout/CircleArrowProcess"/>
    <dgm:cxn modelId="{15301528-A1B9-4334-BD88-71F2BF8B0DA0}" type="presParOf" srcId="{6C59BB1B-A514-41CC-8CE4-8B3239C57AFF}" destId="{8C9E5FAA-2687-4E7D-9283-716483166EB0}" srcOrd="0" destOrd="0" presId="urn:microsoft.com/office/officeart/2009/layout/CircleArrowProcess"/>
    <dgm:cxn modelId="{E4416610-ECB6-4CD7-B311-79FB8C631260}" type="presParOf" srcId="{8C9E5FAA-2687-4E7D-9283-716483166EB0}" destId="{0644FC7F-D0B4-48FA-B146-ED562365EDD8}" srcOrd="0" destOrd="0" presId="urn:microsoft.com/office/officeart/2009/layout/CircleArrowProcess"/>
    <dgm:cxn modelId="{9D91C9FC-AE6C-4C19-A6D9-FCD9928A8D7F}" type="presParOf" srcId="{6C59BB1B-A514-41CC-8CE4-8B3239C57AFF}" destId="{C9B398B4-DD6C-4BD1-90F1-27C27BA482C2}" srcOrd="1" destOrd="0" presId="urn:microsoft.com/office/officeart/2009/layout/CircleArrowProcess"/>
    <dgm:cxn modelId="{EED553B2-0D83-450F-8FD8-C281DD32DBCF}" type="presParOf" srcId="{6C59BB1B-A514-41CC-8CE4-8B3239C57AFF}" destId="{B4D226F9-8BC8-45AD-9F75-2A3484404609}" srcOrd="2" destOrd="0" presId="urn:microsoft.com/office/officeart/2009/layout/CircleArrowProcess"/>
    <dgm:cxn modelId="{3D31DB02-0363-4E47-87CE-813F296881DF}" type="presParOf" srcId="{B4D226F9-8BC8-45AD-9F75-2A3484404609}" destId="{C643FEA6-C108-4E99-A488-8670E0F968A0}" srcOrd="0" destOrd="0" presId="urn:microsoft.com/office/officeart/2009/layout/CircleArrowProcess"/>
    <dgm:cxn modelId="{0A757718-C439-4DFA-9C98-64651CA612B6}" type="presParOf" srcId="{6C59BB1B-A514-41CC-8CE4-8B3239C57AFF}" destId="{C31791B4-B090-4879-9D87-CFA975590229}" srcOrd="3" destOrd="0" presId="urn:microsoft.com/office/officeart/2009/layout/CircleArrowProcess"/>
    <dgm:cxn modelId="{9416C3FB-2397-4656-9107-ADC7FF753140}" type="presParOf" srcId="{6C59BB1B-A514-41CC-8CE4-8B3239C57AFF}" destId="{868696EA-7388-4F38-BBD5-022C14A69476}" srcOrd="4" destOrd="0" presId="urn:microsoft.com/office/officeart/2009/layout/CircleArrowProcess"/>
    <dgm:cxn modelId="{6C0162B9-B736-409C-9F04-D5CD63F41B68}" type="presParOf" srcId="{868696EA-7388-4F38-BBD5-022C14A69476}" destId="{1D7C31FB-EF03-4C15-B5A4-E531A37976B1}" srcOrd="0" destOrd="0" presId="urn:microsoft.com/office/officeart/2009/layout/CircleArrowProcess"/>
    <dgm:cxn modelId="{D9265F7B-83AA-41EB-8510-9E05CEDE0A2B}" type="presParOf" srcId="{6C59BB1B-A514-41CC-8CE4-8B3239C57AFF}" destId="{16B1B06E-89F8-46A1-BCD6-BE03AD9A6DD0}" srcOrd="5" destOrd="0" presId="urn:microsoft.com/office/officeart/2009/layout/CircleArrowProcess"/>
    <dgm:cxn modelId="{120FD612-8D63-4476-ADC0-A338BC0FC94A}" type="presParOf" srcId="{6C59BB1B-A514-41CC-8CE4-8B3239C57AFF}" destId="{73D96AAE-AC4A-45AF-B0C1-A4CFE7EFD370}" srcOrd="6" destOrd="0" presId="urn:microsoft.com/office/officeart/2009/layout/CircleArrowProcess"/>
    <dgm:cxn modelId="{C7A7A2FB-06F5-4727-ABEA-3CA5AAEAD9AB}" type="presParOf" srcId="{73D96AAE-AC4A-45AF-B0C1-A4CFE7EFD370}" destId="{290D4AFF-3800-446D-85C1-E85EE2D4BFAB}" srcOrd="0" destOrd="0" presId="urn:microsoft.com/office/officeart/2009/layout/CircleArrowProcess"/>
    <dgm:cxn modelId="{FFF7C571-E844-4B90-BD5F-812386E84D1F}" type="presParOf" srcId="{6C59BB1B-A514-41CC-8CE4-8B3239C57AFF}" destId="{E13663E4-D358-4F32-8AE8-5C6A2942BDAA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864D8-1A8B-4994-B3C1-381761315902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878F3E-C548-4B31-9322-FF52E112DE3C}">
      <dgm:prSet phldrT="[Text]" custT="1"/>
      <dgm:spPr/>
      <dgm:t>
        <a:bodyPr/>
        <a:lstStyle/>
        <a:p>
          <a:r>
            <a:rPr lang="en-US" sz="1100" dirty="0" smtClean="0"/>
            <a:t>Reports every hour</a:t>
          </a:r>
          <a:endParaRPr lang="en-US" sz="1100" dirty="0"/>
        </a:p>
      </dgm:t>
    </dgm:pt>
    <dgm:pt modelId="{C2432EFB-4AFC-4FE4-8F57-152B48BB3D96}" type="parTrans" cxnId="{18A1003B-11F5-42CB-B802-F93453347F70}">
      <dgm:prSet/>
      <dgm:spPr/>
      <dgm:t>
        <a:bodyPr/>
        <a:lstStyle/>
        <a:p>
          <a:endParaRPr lang="en-US" sz="3600"/>
        </a:p>
      </dgm:t>
    </dgm:pt>
    <dgm:pt modelId="{7A87816F-5C92-498F-81C9-2ED30237FCE6}" type="sibTrans" cxnId="{18A1003B-11F5-42CB-B802-F93453347F70}">
      <dgm:prSet/>
      <dgm:spPr/>
      <dgm:t>
        <a:bodyPr/>
        <a:lstStyle/>
        <a:p>
          <a:endParaRPr lang="en-US" sz="3600"/>
        </a:p>
      </dgm:t>
    </dgm:pt>
    <dgm:pt modelId="{7F3FAA87-B282-4631-925E-F028CE08899D}">
      <dgm:prSet phldrT="[Text]" custT="1"/>
      <dgm:spPr/>
      <dgm:t>
        <a:bodyPr/>
        <a:lstStyle/>
        <a:p>
          <a:r>
            <a:rPr lang="en-US" sz="1100" dirty="0" smtClean="0"/>
            <a:t>Identify P1 issues affecting goals</a:t>
          </a:r>
          <a:endParaRPr lang="en-US" sz="1100" dirty="0"/>
        </a:p>
      </dgm:t>
    </dgm:pt>
    <dgm:pt modelId="{90092839-709C-4149-AB4E-70D621B3941E}" type="parTrans" cxnId="{59A6F4CA-45C4-4098-BE59-B91FB2F1141F}">
      <dgm:prSet/>
      <dgm:spPr/>
      <dgm:t>
        <a:bodyPr/>
        <a:lstStyle/>
        <a:p>
          <a:endParaRPr lang="en-US" sz="3600"/>
        </a:p>
      </dgm:t>
    </dgm:pt>
    <dgm:pt modelId="{02B8023F-2E3A-48CB-BAD0-E7B7BD648FF9}" type="sibTrans" cxnId="{59A6F4CA-45C4-4098-BE59-B91FB2F1141F}">
      <dgm:prSet/>
      <dgm:spPr/>
      <dgm:t>
        <a:bodyPr/>
        <a:lstStyle/>
        <a:p>
          <a:endParaRPr lang="en-US" sz="3600"/>
        </a:p>
      </dgm:t>
    </dgm:pt>
    <dgm:pt modelId="{FAA5814A-5AC6-468C-AABC-A267E042E2B0}">
      <dgm:prSet phldrT="[Text]" custT="1"/>
      <dgm:spPr/>
      <dgm:t>
        <a:bodyPr/>
        <a:lstStyle/>
        <a:p>
          <a:r>
            <a:rPr lang="en-US" sz="1100" dirty="0" smtClean="0"/>
            <a:t>Changes in existing sprint</a:t>
          </a:r>
          <a:endParaRPr lang="en-US" sz="1100" dirty="0"/>
        </a:p>
      </dgm:t>
    </dgm:pt>
    <dgm:pt modelId="{283A397F-C923-4A69-ABD1-7CCB987F4C84}" type="parTrans" cxnId="{712FF6AC-A7C8-4B5D-80C9-4B231FF22FF0}">
      <dgm:prSet/>
      <dgm:spPr/>
      <dgm:t>
        <a:bodyPr/>
        <a:lstStyle/>
        <a:p>
          <a:endParaRPr lang="en-US" sz="3600"/>
        </a:p>
      </dgm:t>
    </dgm:pt>
    <dgm:pt modelId="{D19550EF-7F9B-4A16-88BF-8669B051985A}" type="sibTrans" cxnId="{712FF6AC-A7C8-4B5D-80C9-4B231FF22FF0}">
      <dgm:prSet/>
      <dgm:spPr/>
      <dgm:t>
        <a:bodyPr/>
        <a:lstStyle/>
        <a:p>
          <a:endParaRPr lang="en-US" sz="3600"/>
        </a:p>
      </dgm:t>
    </dgm:pt>
    <dgm:pt modelId="{F59A08CC-E869-44B9-80F4-A2C681C4C4D3}">
      <dgm:prSet phldrT="[Text]" custT="1"/>
      <dgm:spPr/>
      <dgm:t>
        <a:bodyPr/>
        <a:lstStyle/>
        <a:p>
          <a:r>
            <a:rPr lang="en-US" sz="1100" dirty="0" smtClean="0"/>
            <a:t>1 hour roll out capability </a:t>
          </a:r>
          <a:endParaRPr lang="en-US" sz="1100" dirty="0"/>
        </a:p>
      </dgm:t>
    </dgm:pt>
    <dgm:pt modelId="{A685444F-E7EF-408C-85DF-95D59DED1E18}" type="parTrans" cxnId="{AB8EC102-AD73-43B5-9817-7378FEC75FC7}">
      <dgm:prSet/>
      <dgm:spPr/>
      <dgm:t>
        <a:bodyPr/>
        <a:lstStyle/>
        <a:p>
          <a:endParaRPr lang="en-US" sz="3600"/>
        </a:p>
      </dgm:t>
    </dgm:pt>
    <dgm:pt modelId="{4BC2DCAE-9C10-4CD8-8AE8-43DE2DEB39FC}" type="sibTrans" cxnId="{AB8EC102-AD73-43B5-9817-7378FEC75FC7}">
      <dgm:prSet/>
      <dgm:spPr/>
      <dgm:t>
        <a:bodyPr/>
        <a:lstStyle/>
        <a:p>
          <a:endParaRPr lang="en-US" sz="3600"/>
        </a:p>
      </dgm:t>
    </dgm:pt>
    <dgm:pt modelId="{6C59BB1B-A514-41CC-8CE4-8B3239C57AFF}" type="pres">
      <dgm:prSet presAssocID="{F16864D8-1A8B-4994-B3C1-38176131590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9E5FAA-2687-4E7D-9283-716483166EB0}" type="pres">
      <dgm:prSet presAssocID="{C4878F3E-C548-4B31-9322-FF52E112DE3C}" presName="Accent1" presStyleCnt="0"/>
      <dgm:spPr/>
    </dgm:pt>
    <dgm:pt modelId="{0644FC7F-D0B4-48FA-B146-ED562365EDD8}" type="pres">
      <dgm:prSet presAssocID="{C4878F3E-C548-4B31-9322-FF52E112DE3C}" presName="Accent" presStyleLbl="node1" presStyleIdx="0" presStyleCnt="4"/>
      <dgm:spPr/>
    </dgm:pt>
    <dgm:pt modelId="{C9B398B4-DD6C-4BD1-90F1-27C27BA482C2}" type="pres">
      <dgm:prSet presAssocID="{C4878F3E-C548-4B31-9322-FF52E112DE3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26F9-8BC8-45AD-9F75-2A3484404609}" type="pres">
      <dgm:prSet presAssocID="{7F3FAA87-B282-4631-925E-F028CE08899D}" presName="Accent2" presStyleCnt="0"/>
      <dgm:spPr/>
    </dgm:pt>
    <dgm:pt modelId="{C643FEA6-C108-4E99-A488-8670E0F968A0}" type="pres">
      <dgm:prSet presAssocID="{7F3FAA87-B282-4631-925E-F028CE08899D}" presName="Accent" presStyleLbl="node1" presStyleIdx="1" presStyleCnt="4"/>
      <dgm:spPr/>
    </dgm:pt>
    <dgm:pt modelId="{C31791B4-B090-4879-9D87-CFA975590229}" type="pres">
      <dgm:prSet presAssocID="{7F3FAA87-B282-4631-925E-F028CE08899D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696EA-7388-4F38-BBD5-022C14A69476}" type="pres">
      <dgm:prSet presAssocID="{FAA5814A-5AC6-468C-AABC-A267E042E2B0}" presName="Accent3" presStyleCnt="0"/>
      <dgm:spPr/>
    </dgm:pt>
    <dgm:pt modelId="{1D7C31FB-EF03-4C15-B5A4-E531A37976B1}" type="pres">
      <dgm:prSet presAssocID="{FAA5814A-5AC6-468C-AABC-A267E042E2B0}" presName="Accent" presStyleLbl="node1" presStyleIdx="2" presStyleCnt="4"/>
      <dgm:spPr/>
    </dgm:pt>
    <dgm:pt modelId="{16B1B06E-89F8-46A1-BCD6-BE03AD9A6DD0}" type="pres">
      <dgm:prSet presAssocID="{FAA5814A-5AC6-468C-AABC-A267E042E2B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96AAE-AC4A-45AF-B0C1-A4CFE7EFD370}" type="pres">
      <dgm:prSet presAssocID="{F59A08CC-E869-44B9-80F4-A2C681C4C4D3}" presName="Accent4" presStyleCnt="0"/>
      <dgm:spPr/>
    </dgm:pt>
    <dgm:pt modelId="{290D4AFF-3800-446D-85C1-E85EE2D4BFAB}" type="pres">
      <dgm:prSet presAssocID="{F59A08CC-E869-44B9-80F4-A2C681C4C4D3}" presName="Accent" presStyleLbl="node1" presStyleIdx="3" presStyleCnt="4"/>
      <dgm:spPr/>
    </dgm:pt>
    <dgm:pt modelId="{E13663E4-D358-4F32-8AE8-5C6A2942BDAA}" type="pres">
      <dgm:prSet presAssocID="{F59A08CC-E869-44B9-80F4-A2C681C4C4D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2FF6AC-A7C8-4B5D-80C9-4B231FF22FF0}" srcId="{F16864D8-1A8B-4994-B3C1-381761315902}" destId="{FAA5814A-5AC6-468C-AABC-A267E042E2B0}" srcOrd="2" destOrd="0" parTransId="{283A397F-C923-4A69-ABD1-7CCB987F4C84}" sibTransId="{D19550EF-7F9B-4A16-88BF-8669B051985A}"/>
    <dgm:cxn modelId="{18A1003B-11F5-42CB-B802-F93453347F70}" srcId="{F16864D8-1A8B-4994-B3C1-381761315902}" destId="{C4878F3E-C548-4B31-9322-FF52E112DE3C}" srcOrd="0" destOrd="0" parTransId="{C2432EFB-4AFC-4FE4-8F57-152B48BB3D96}" sibTransId="{7A87816F-5C92-498F-81C9-2ED30237FCE6}"/>
    <dgm:cxn modelId="{AB8EC102-AD73-43B5-9817-7378FEC75FC7}" srcId="{F16864D8-1A8B-4994-B3C1-381761315902}" destId="{F59A08CC-E869-44B9-80F4-A2C681C4C4D3}" srcOrd="3" destOrd="0" parTransId="{A685444F-E7EF-408C-85DF-95D59DED1E18}" sibTransId="{4BC2DCAE-9C10-4CD8-8AE8-43DE2DEB39FC}"/>
    <dgm:cxn modelId="{18F9A1B3-7441-475B-A3D0-BD313CB2AE12}" type="presOf" srcId="{FAA5814A-5AC6-468C-AABC-A267E042E2B0}" destId="{16B1B06E-89F8-46A1-BCD6-BE03AD9A6DD0}" srcOrd="0" destOrd="0" presId="urn:microsoft.com/office/officeart/2009/layout/CircleArrowProcess"/>
    <dgm:cxn modelId="{5AB52FC7-A2CE-455D-8FAD-7EDEF9CA7A0C}" type="presOf" srcId="{C4878F3E-C548-4B31-9322-FF52E112DE3C}" destId="{C9B398B4-DD6C-4BD1-90F1-27C27BA482C2}" srcOrd="0" destOrd="0" presId="urn:microsoft.com/office/officeart/2009/layout/CircleArrowProcess"/>
    <dgm:cxn modelId="{A3931BB8-4C17-42E2-90CA-FCA79FF7F2EE}" type="presOf" srcId="{F59A08CC-E869-44B9-80F4-A2C681C4C4D3}" destId="{E13663E4-D358-4F32-8AE8-5C6A2942BDAA}" srcOrd="0" destOrd="0" presId="urn:microsoft.com/office/officeart/2009/layout/CircleArrowProcess"/>
    <dgm:cxn modelId="{9DAB295A-A99C-4BFC-BEA7-00323FC79EE7}" type="presOf" srcId="{7F3FAA87-B282-4631-925E-F028CE08899D}" destId="{C31791B4-B090-4879-9D87-CFA975590229}" srcOrd="0" destOrd="0" presId="urn:microsoft.com/office/officeart/2009/layout/CircleArrowProcess"/>
    <dgm:cxn modelId="{59A6F4CA-45C4-4098-BE59-B91FB2F1141F}" srcId="{F16864D8-1A8B-4994-B3C1-381761315902}" destId="{7F3FAA87-B282-4631-925E-F028CE08899D}" srcOrd="1" destOrd="0" parTransId="{90092839-709C-4149-AB4E-70D621B3941E}" sibTransId="{02B8023F-2E3A-48CB-BAD0-E7B7BD648FF9}"/>
    <dgm:cxn modelId="{65E4C8F7-085F-40E4-8772-1A8B1E5ADC8B}" type="presOf" srcId="{F16864D8-1A8B-4994-B3C1-381761315902}" destId="{6C59BB1B-A514-41CC-8CE4-8B3239C57AFF}" srcOrd="0" destOrd="0" presId="urn:microsoft.com/office/officeart/2009/layout/CircleArrowProcess"/>
    <dgm:cxn modelId="{15301528-A1B9-4334-BD88-71F2BF8B0DA0}" type="presParOf" srcId="{6C59BB1B-A514-41CC-8CE4-8B3239C57AFF}" destId="{8C9E5FAA-2687-4E7D-9283-716483166EB0}" srcOrd="0" destOrd="0" presId="urn:microsoft.com/office/officeart/2009/layout/CircleArrowProcess"/>
    <dgm:cxn modelId="{E4416610-ECB6-4CD7-B311-79FB8C631260}" type="presParOf" srcId="{8C9E5FAA-2687-4E7D-9283-716483166EB0}" destId="{0644FC7F-D0B4-48FA-B146-ED562365EDD8}" srcOrd="0" destOrd="0" presId="urn:microsoft.com/office/officeart/2009/layout/CircleArrowProcess"/>
    <dgm:cxn modelId="{9D91C9FC-AE6C-4C19-A6D9-FCD9928A8D7F}" type="presParOf" srcId="{6C59BB1B-A514-41CC-8CE4-8B3239C57AFF}" destId="{C9B398B4-DD6C-4BD1-90F1-27C27BA482C2}" srcOrd="1" destOrd="0" presId="urn:microsoft.com/office/officeart/2009/layout/CircleArrowProcess"/>
    <dgm:cxn modelId="{EED553B2-0D83-450F-8FD8-C281DD32DBCF}" type="presParOf" srcId="{6C59BB1B-A514-41CC-8CE4-8B3239C57AFF}" destId="{B4D226F9-8BC8-45AD-9F75-2A3484404609}" srcOrd="2" destOrd="0" presId="urn:microsoft.com/office/officeart/2009/layout/CircleArrowProcess"/>
    <dgm:cxn modelId="{3D31DB02-0363-4E47-87CE-813F296881DF}" type="presParOf" srcId="{B4D226F9-8BC8-45AD-9F75-2A3484404609}" destId="{C643FEA6-C108-4E99-A488-8670E0F968A0}" srcOrd="0" destOrd="0" presId="urn:microsoft.com/office/officeart/2009/layout/CircleArrowProcess"/>
    <dgm:cxn modelId="{0A757718-C439-4DFA-9C98-64651CA612B6}" type="presParOf" srcId="{6C59BB1B-A514-41CC-8CE4-8B3239C57AFF}" destId="{C31791B4-B090-4879-9D87-CFA975590229}" srcOrd="3" destOrd="0" presId="urn:microsoft.com/office/officeart/2009/layout/CircleArrowProcess"/>
    <dgm:cxn modelId="{9416C3FB-2397-4656-9107-ADC7FF753140}" type="presParOf" srcId="{6C59BB1B-A514-41CC-8CE4-8B3239C57AFF}" destId="{868696EA-7388-4F38-BBD5-022C14A69476}" srcOrd="4" destOrd="0" presId="urn:microsoft.com/office/officeart/2009/layout/CircleArrowProcess"/>
    <dgm:cxn modelId="{6C0162B9-B736-409C-9F04-D5CD63F41B68}" type="presParOf" srcId="{868696EA-7388-4F38-BBD5-022C14A69476}" destId="{1D7C31FB-EF03-4C15-B5A4-E531A37976B1}" srcOrd="0" destOrd="0" presId="urn:microsoft.com/office/officeart/2009/layout/CircleArrowProcess"/>
    <dgm:cxn modelId="{D9265F7B-83AA-41EB-8510-9E05CEDE0A2B}" type="presParOf" srcId="{6C59BB1B-A514-41CC-8CE4-8B3239C57AFF}" destId="{16B1B06E-89F8-46A1-BCD6-BE03AD9A6DD0}" srcOrd="5" destOrd="0" presId="urn:microsoft.com/office/officeart/2009/layout/CircleArrowProcess"/>
    <dgm:cxn modelId="{120FD612-8D63-4476-ADC0-A338BC0FC94A}" type="presParOf" srcId="{6C59BB1B-A514-41CC-8CE4-8B3239C57AFF}" destId="{73D96AAE-AC4A-45AF-B0C1-A4CFE7EFD370}" srcOrd="6" destOrd="0" presId="urn:microsoft.com/office/officeart/2009/layout/CircleArrowProcess"/>
    <dgm:cxn modelId="{C7A7A2FB-06F5-4727-ABEA-3CA5AAEAD9AB}" type="presParOf" srcId="{73D96AAE-AC4A-45AF-B0C1-A4CFE7EFD370}" destId="{290D4AFF-3800-446D-85C1-E85EE2D4BFAB}" srcOrd="0" destOrd="0" presId="urn:microsoft.com/office/officeart/2009/layout/CircleArrowProcess"/>
    <dgm:cxn modelId="{FFF7C571-E844-4B90-BD5F-812386E84D1F}" type="presParOf" srcId="{6C59BB1B-A514-41CC-8CE4-8B3239C57AFF}" destId="{E13663E4-D358-4F32-8AE8-5C6A2942BDAA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4FC7F-D0B4-48FA-B146-ED562365EDD8}">
      <dsp:nvSpPr>
        <dsp:cNvPr id="0" name=""/>
        <dsp:cNvSpPr/>
      </dsp:nvSpPr>
      <dsp:spPr>
        <a:xfrm>
          <a:off x="760065" y="1146526"/>
          <a:ext cx="1317694" cy="131782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98B4-DD6C-4BD1-90F1-27C27BA482C2}">
      <dsp:nvSpPr>
        <dsp:cNvPr id="0" name=""/>
        <dsp:cNvSpPr/>
      </dsp:nvSpPr>
      <dsp:spPr>
        <a:xfrm>
          <a:off x="1050991" y="1623544"/>
          <a:ext cx="735348" cy="367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Weekly report by Bus. Ops team</a:t>
          </a:r>
          <a:endParaRPr lang="en-US" sz="1100" kern="1200" dirty="0"/>
        </a:p>
      </dsp:txBody>
      <dsp:txXfrm>
        <a:off x="1050991" y="1623544"/>
        <a:ext cx="735348" cy="367635"/>
      </dsp:txXfrm>
    </dsp:sp>
    <dsp:sp modelId="{C643FEA6-C108-4E99-A488-8670E0F968A0}">
      <dsp:nvSpPr>
        <dsp:cNvPr id="0" name=""/>
        <dsp:cNvSpPr/>
      </dsp:nvSpPr>
      <dsp:spPr>
        <a:xfrm>
          <a:off x="393998" y="1903814"/>
          <a:ext cx="1317694" cy="13178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91B4-B090-4879-9D87-CFA975590229}">
      <dsp:nvSpPr>
        <dsp:cNvPr id="0" name=""/>
        <dsp:cNvSpPr/>
      </dsp:nvSpPr>
      <dsp:spPr>
        <a:xfrm>
          <a:off x="683441" y="2382230"/>
          <a:ext cx="735348" cy="367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Telco analysis – 1 weeks</a:t>
          </a:r>
          <a:endParaRPr lang="en-US" sz="1100" kern="1200" dirty="0"/>
        </a:p>
      </dsp:txBody>
      <dsp:txXfrm>
        <a:off x="683441" y="2382230"/>
        <a:ext cx="735348" cy="367635"/>
      </dsp:txXfrm>
    </dsp:sp>
    <dsp:sp modelId="{1D7C31FB-EF03-4C15-B5A4-E531A37976B1}">
      <dsp:nvSpPr>
        <dsp:cNvPr id="0" name=""/>
        <dsp:cNvSpPr/>
      </dsp:nvSpPr>
      <dsp:spPr>
        <a:xfrm>
          <a:off x="760065" y="2663898"/>
          <a:ext cx="1317694" cy="131782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1B06E-89F8-46A1-BCD6-BE03AD9A6DD0}">
      <dsp:nvSpPr>
        <dsp:cNvPr id="0" name=""/>
        <dsp:cNvSpPr/>
      </dsp:nvSpPr>
      <dsp:spPr>
        <a:xfrm>
          <a:off x="1050991" y="3140916"/>
          <a:ext cx="735348" cy="367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Development Sprint</a:t>
          </a:r>
          <a:endParaRPr lang="en-US" sz="1100" kern="1200" dirty="0"/>
        </a:p>
      </dsp:txBody>
      <dsp:txXfrm>
        <a:off x="1050991" y="3140916"/>
        <a:ext cx="735348" cy="367635"/>
      </dsp:txXfrm>
    </dsp:sp>
    <dsp:sp modelId="{290D4AFF-3800-446D-85C1-E85EE2D4BFAB}">
      <dsp:nvSpPr>
        <dsp:cNvPr id="0" name=""/>
        <dsp:cNvSpPr/>
      </dsp:nvSpPr>
      <dsp:spPr>
        <a:xfrm>
          <a:off x="487925" y="3508552"/>
          <a:ext cx="1132065" cy="113261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663E4-D358-4F32-8AE8-5C6A2942BDAA}">
      <dsp:nvSpPr>
        <dsp:cNvPr id="0" name=""/>
        <dsp:cNvSpPr/>
      </dsp:nvSpPr>
      <dsp:spPr>
        <a:xfrm>
          <a:off x="683441" y="3899603"/>
          <a:ext cx="735348" cy="367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Roll out – bi-weekly</a:t>
          </a:r>
          <a:endParaRPr lang="en-US" sz="1100" kern="1200" dirty="0"/>
        </a:p>
      </dsp:txBody>
      <dsp:txXfrm>
        <a:off x="683441" y="3899603"/>
        <a:ext cx="735348" cy="367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4FC7F-D0B4-48FA-B146-ED562365EDD8}">
      <dsp:nvSpPr>
        <dsp:cNvPr id="0" name=""/>
        <dsp:cNvSpPr/>
      </dsp:nvSpPr>
      <dsp:spPr>
        <a:xfrm>
          <a:off x="793174" y="781169"/>
          <a:ext cx="1375093" cy="13752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98B4-DD6C-4BD1-90F1-27C27BA482C2}">
      <dsp:nvSpPr>
        <dsp:cNvPr id="0" name=""/>
        <dsp:cNvSpPr/>
      </dsp:nvSpPr>
      <dsp:spPr>
        <a:xfrm>
          <a:off x="1096772" y="1278966"/>
          <a:ext cx="767379" cy="38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Reports every hour</a:t>
          </a:r>
          <a:endParaRPr lang="en-US" sz="1100" kern="1200" dirty="0"/>
        </a:p>
      </dsp:txBody>
      <dsp:txXfrm>
        <a:off x="1096772" y="1278966"/>
        <a:ext cx="767379" cy="383650"/>
      </dsp:txXfrm>
    </dsp:sp>
    <dsp:sp modelId="{C643FEA6-C108-4E99-A488-8670E0F968A0}">
      <dsp:nvSpPr>
        <dsp:cNvPr id="0" name=""/>
        <dsp:cNvSpPr/>
      </dsp:nvSpPr>
      <dsp:spPr>
        <a:xfrm>
          <a:off x="411160" y="1571445"/>
          <a:ext cx="1375093" cy="13752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91B4-B090-4879-9D87-CFA975590229}">
      <dsp:nvSpPr>
        <dsp:cNvPr id="0" name=""/>
        <dsp:cNvSpPr/>
      </dsp:nvSpPr>
      <dsp:spPr>
        <a:xfrm>
          <a:off x="713211" y="2070701"/>
          <a:ext cx="767379" cy="38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 P1 issues affecting goals</a:t>
          </a:r>
          <a:endParaRPr lang="en-US" sz="1100" kern="1200" dirty="0"/>
        </a:p>
      </dsp:txBody>
      <dsp:txXfrm>
        <a:off x="713211" y="2070701"/>
        <a:ext cx="767379" cy="383650"/>
      </dsp:txXfrm>
    </dsp:sp>
    <dsp:sp modelId="{1D7C31FB-EF03-4C15-B5A4-E531A37976B1}">
      <dsp:nvSpPr>
        <dsp:cNvPr id="0" name=""/>
        <dsp:cNvSpPr/>
      </dsp:nvSpPr>
      <dsp:spPr>
        <a:xfrm>
          <a:off x="793174" y="2364638"/>
          <a:ext cx="1375093" cy="137523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1B06E-89F8-46A1-BCD6-BE03AD9A6DD0}">
      <dsp:nvSpPr>
        <dsp:cNvPr id="0" name=""/>
        <dsp:cNvSpPr/>
      </dsp:nvSpPr>
      <dsp:spPr>
        <a:xfrm>
          <a:off x="1096772" y="2862435"/>
          <a:ext cx="767379" cy="38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Changes in existing sprint</a:t>
          </a:r>
          <a:endParaRPr lang="en-US" sz="1100" kern="1200" dirty="0"/>
        </a:p>
      </dsp:txBody>
      <dsp:txXfrm>
        <a:off x="1096772" y="2862435"/>
        <a:ext cx="767379" cy="383650"/>
      </dsp:txXfrm>
    </dsp:sp>
    <dsp:sp modelId="{290D4AFF-3800-446D-85C1-E85EE2D4BFAB}">
      <dsp:nvSpPr>
        <dsp:cNvPr id="0" name=""/>
        <dsp:cNvSpPr/>
      </dsp:nvSpPr>
      <dsp:spPr>
        <a:xfrm>
          <a:off x="509179" y="3246086"/>
          <a:ext cx="1181378" cy="11819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663E4-D358-4F32-8AE8-5C6A2942BDAA}">
      <dsp:nvSpPr>
        <dsp:cNvPr id="0" name=""/>
        <dsp:cNvSpPr/>
      </dsp:nvSpPr>
      <dsp:spPr>
        <a:xfrm>
          <a:off x="713211" y="3654170"/>
          <a:ext cx="767379" cy="38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 hour roll out capability </a:t>
          </a:r>
          <a:endParaRPr lang="en-US" sz="1100" kern="1200" dirty="0"/>
        </a:p>
      </dsp:txBody>
      <dsp:txXfrm>
        <a:off x="713211" y="3654170"/>
        <a:ext cx="767379" cy="38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7E81F-AC26-9E45-828D-195CCD57BD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6" y="490713"/>
            <a:ext cx="2822413" cy="51710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3"/>
            <a:ext cx="1097280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4667" y="490713"/>
            <a:ext cx="2637193" cy="365125"/>
          </a:xfrm>
          <a:prstGeom prst="rect">
            <a:avLst/>
          </a:prstGeom>
        </p:spPr>
        <p:txBody>
          <a:bodyPr lIns="9000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79C6505-0DB4-4F42-9517-8EE46F733C69}" type="datetime3">
              <a:rPr lang="en-IN" smtClean="0"/>
              <a:t>1 April 2019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10950845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2296198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A0062EF-7CE4-5749-83CE-1F1BBEB34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1997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883940C1-85B6-6C47-A5CC-B2AD2BD96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3885338" y="3022106"/>
            <a:ext cx="4421325" cy="81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C5569A5-C8D5-F047-A786-FE20EBC7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922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utterstock_380731009.jpg" descr="shutterstock_380731009.jpg"/>
          <p:cNvPicPr>
            <a:picLocks noChangeAspect="1"/>
          </p:cNvPicPr>
          <p:nvPr/>
        </p:nvPicPr>
        <p:blipFill>
          <a:blip r:embed="rId2">
            <a:alphaModFix amt="23704"/>
            <a:extLst/>
          </a:blip>
          <a:stretch>
            <a:fillRect/>
          </a:stretch>
        </p:blipFill>
        <p:spPr>
          <a:xfrm>
            <a:off x="-1799" y="-1"/>
            <a:ext cx="4689602" cy="687603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/>
          <p:cNvSpPr/>
          <p:nvPr/>
        </p:nvSpPr>
        <p:spPr>
          <a:xfrm>
            <a:off x="-1799" y="0"/>
            <a:ext cx="4695012" cy="6885693"/>
          </a:xfrm>
          <a:prstGeom prst="rect">
            <a:avLst/>
          </a:prstGeom>
          <a:gradFill>
            <a:gsLst>
              <a:gs pos="0">
                <a:srgbClr val="0D29B3">
                  <a:alpha val="82747"/>
                </a:srgbClr>
              </a:gs>
              <a:gs pos="100000">
                <a:srgbClr val="18D521">
                  <a:alpha val="82747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1D1D6-6833-1245-A1D4-7B5D84864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" y="523371"/>
            <a:ext cx="2158384" cy="3954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56F7-CC45-4345-B01D-007AA63E8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2600" y="1817688"/>
            <a:ext cx="5138738" cy="316865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D8F225-CDEA-2341-A0F3-02AC3618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55" y="2228363"/>
            <a:ext cx="3636694" cy="24193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C0ED276-484A-E24D-90A1-22865E232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8021583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-4138" y="0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818E-EC28-9645-9347-F9D41C90B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4498B79-858E-1543-BA26-1BD641D46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30655665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-4138" y="0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818E-EC28-9645-9347-F9D41C90B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5672518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B2D6CA-03F6-204A-9BFB-9B67A55CE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102" y="1755395"/>
            <a:ext cx="4552950" cy="4260850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36E0F2-D8C2-FA4E-9D96-4010720499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661171-27DA-E94F-84A2-96827FA216FE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D7761-32B1-9648-9DDE-07F5C42745B9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227ACB-604C-FE43-900D-B8C42DD4B2A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7EC087-14C6-7349-B258-4BD4FAF0940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6A7708-7131-1D42-A109-D6BE3E436DD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537B54-4EAC-D145-82B9-E58C7DE63DEB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97258D-267E-224D-BF46-87AF6D24C916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3D1AE-C8CF-6B4D-9843-76499B4CCCB0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2BCC7-8421-624B-96E7-C034DFCA9C5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EE1F2A5-255C-194A-99D1-517A562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24055721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0" y="-4812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0215281-CF32-884E-8B0E-B81A11D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29B36-A35B-5346-8752-7DEB74F3F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C93255A-39A1-0E42-AAA5-57B2211D8813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23552F-1D34-4F44-91A9-D924D25CF57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4FFC3D-535F-0140-9935-B4300F96F772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957D9-2397-F041-8D4E-ED84058386BA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9EC10-A6E2-BE4C-A90A-84DADFCB23F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245ABE-83A6-9D4E-BFF3-12C2D7BA9DB7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C89815-3B7F-7F47-88C4-B54BDAE4F86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EF9D5-43EB-224D-997B-A5DD182732A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6B1EEE-5740-9140-8BA9-4F4D99E6EB9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162E5-B57A-7046-B9F4-2321F50113BC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C0D28-04F4-7A41-B421-A787A08FD415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2A57B01-5927-654C-B258-58A333641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4762843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"/>
          <p:cNvSpPr/>
          <p:nvPr/>
        </p:nvSpPr>
        <p:spPr>
          <a:xfrm>
            <a:off x="0" y="-3918"/>
            <a:ext cx="12211216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B89AE-14E3-E446-9D90-520A51340C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1E6C8D4-9BB3-2945-86CC-22CDCF92C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42666533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72" y="1311274"/>
            <a:ext cx="9361488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4472" y="3156857"/>
            <a:ext cx="9361488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4E28C65-A58A-F546-8B62-08E73F36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13762345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5662AD4-C1FE-554F-848C-819470A58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37437223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319DA8D-2E78-8140-AFC5-6CA4C5583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1238923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utterstock_380731009.jpg" descr="shutterstock_380731009.jp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-14849" y="-8977"/>
            <a:ext cx="12221734" cy="687595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/>
          <p:cNvSpPr/>
          <p:nvPr userDrawn="1"/>
        </p:nvSpPr>
        <p:spPr>
          <a:xfrm>
            <a:off x="-42431" y="-8977"/>
            <a:ext cx="12249316" cy="6875953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6D562">
                  <a:alpha val="89412"/>
                </a:srgbClr>
              </a:gs>
            </a:gsLst>
            <a:lin ang="1152097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0AC1B52D-7485-264C-B4F3-6A96EBB94E64}" type="datetime3">
              <a:rPr lang="en-IN" smtClean="0"/>
              <a:t>1 April 2019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19C2A6-61C6-0A4F-84A1-E640A7EE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128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7" r:id="rId3"/>
    <p:sldLayoutId id="2147483665" r:id="rId4"/>
    <p:sldLayoutId id="2147483669" r:id="rId5"/>
    <p:sldLayoutId id="2147483667" r:id="rId6"/>
    <p:sldLayoutId id="2147483692" r:id="rId7"/>
    <p:sldLayoutId id="2147483670" r:id="rId8"/>
    <p:sldLayoutId id="2147483678" r:id="rId9"/>
    <p:sldLayoutId id="2147483674" r:id="rId10"/>
    <p:sldLayoutId id="2147483673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bg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8777-4C9E-974C-97E9-6A5B6A4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 analytics for user drop outs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E8BC0-9C1E-8E43-ACF5-CD568151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505-0DB4-4F42-9517-8EE46F733C69}" type="datetime3">
              <a:rPr lang="en-IN" smtClean="0"/>
              <a:t>1 April 2019</a:t>
            </a:fld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0E0192-A2E8-AB43-A14C-F77561CE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5EF2-012D-5046-98AF-51BEEEA15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Sterlite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2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out analytics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4"/>
            <a:ext cx="10683430" cy="4850193"/>
          </a:xfrm>
        </p:spPr>
        <p:txBody>
          <a:bodyPr>
            <a:noAutofit/>
          </a:bodyPr>
          <a:lstStyle/>
          <a:p>
            <a:r>
              <a:rPr lang="en-IN" sz="1800" dirty="0" smtClean="0"/>
              <a:t>How much users dropped at each stage of journey</a:t>
            </a:r>
          </a:p>
          <a:p>
            <a:r>
              <a:rPr lang="en-IN" sz="1800" dirty="0" smtClean="0"/>
              <a:t>What </a:t>
            </a:r>
            <a:r>
              <a:rPr lang="en-IN" sz="1800" dirty="0"/>
              <a:t>happened on the page where user dropped</a:t>
            </a:r>
          </a:p>
          <a:p>
            <a:r>
              <a:rPr lang="en-IN" sz="1800" dirty="0"/>
              <a:t>Insights </a:t>
            </a:r>
            <a:r>
              <a:rPr lang="en-IN" sz="1800" dirty="0" smtClean="0"/>
              <a:t>&amp; Patterns</a:t>
            </a:r>
          </a:p>
          <a:p>
            <a:endParaRPr lang="en-IN" sz="1800" dirty="0" smtClean="0"/>
          </a:p>
          <a:p>
            <a:r>
              <a:rPr lang="en-IN" sz="1800" dirty="0" smtClean="0"/>
              <a:t>Journey flow related use-cases</a:t>
            </a:r>
          </a:p>
          <a:p>
            <a:pPr lvl="1"/>
            <a:r>
              <a:rPr lang="en-IN" sz="1800" dirty="0"/>
              <a:t>20% drop outs during new connection purchase happen from </a:t>
            </a:r>
            <a:r>
              <a:rPr lang="en-IN" sz="1800" dirty="0" err="1"/>
              <a:t>pincodes</a:t>
            </a:r>
            <a:r>
              <a:rPr lang="en-IN" sz="1800" dirty="0"/>
              <a:t> x, y, z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40% drop outs during prepaid to </a:t>
            </a:r>
            <a:r>
              <a:rPr lang="en-IN" sz="1800" dirty="0" err="1"/>
              <a:t>postpaid</a:t>
            </a:r>
            <a:r>
              <a:rPr lang="en-IN" sz="1800" dirty="0"/>
              <a:t> journey happen on plan selection page</a:t>
            </a:r>
          </a:p>
          <a:p>
            <a:pPr lvl="2"/>
            <a:r>
              <a:rPr lang="en-IN" sz="1800" dirty="0"/>
              <a:t>20% drop outs happen after 299 plan is selected</a:t>
            </a:r>
          </a:p>
          <a:p>
            <a:pPr lvl="2"/>
            <a:r>
              <a:rPr lang="en-IN" sz="1800" dirty="0"/>
              <a:t>20% drop outs during prepaid to </a:t>
            </a:r>
            <a:r>
              <a:rPr lang="en-IN" sz="1800" dirty="0" err="1"/>
              <a:t>postpaid</a:t>
            </a:r>
            <a:r>
              <a:rPr lang="en-IN" sz="1800" dirty="0"/>
              <a:t> on plan selection page happen from Maharashtra and Goa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30% drop outs on 399 plan happen from Ahmedabad and Goa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IN" sz="1100" b="0" i="0" u="none" strike="noStrike" kern="0" cap="none" spc="0" normalizeH="0" baseline="0" noProof="0" smtClean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0326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Journey flow related use-cases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468012"/>
            <a:ext cx="10683430" cy="4260850"/>
          </a:xfrm>
        </p:spPr>
        <p:txBody>
          <a:bodyPr>
            <a:noAutofit/>
          </a:bodyPr>
          <a:lstStyle/>
          <a:p>
            <a:r>
              <a:rPr lang="en-IN" sz="1800" dirty="0" smtClean="0"/>
              <a:t>20% drop outs happen on delivery page</a:t>
            </a:r>
            <a:endParaRPr lang="en-IN" sz="1800" dirty="0"/>
          </a:p>
          <a:p>
            <a:pPr lvl="1"/>
            <a:r>
              <a:rPr lang="en-IN" sz="1800" dirty="0" smtClean="0"/>
              <a:t>70% drop outs on delivery page happen when the first time address is non-serviceable</a:t>
            </a:r>
          </a:p>
          <a:p>
            <a:pPr lvl="1"/>
            <a:r>
              <a:rPr lang="en-IN" sz="1800" dirty="0"/>
              <a:t>15% drop outs on delivery mode page happen from </a:t>
            </a:r>
            <a:r>
              <a:rPr lang="en-IN" sz="1800" dirty="0" err="1"/>
              <a:t>pincodes</a:t>
            </a:r>
            <a:r>
              <a:rPr lang="en-IN" sz="1800" dirty="0"/>
              <a:t> x, y, z</a:t>
            </a:r>
          </a:p>
          <a:p>
            <a:endParaRPr lang="en-IN" sz="1100" dirty="0" smtClean="0"/>
          </a:p>
          <a:p>
            <a:r>
              <a:rPr lang="en-IN" sz="1800" dirty="0" smtClean="0"/>
              <a:t>30% drop outs during new connection purchase happen on number selection page</a:t>
            </a:r>
          </a:p>
          <a:p>
            <a:pPr lvl="1"/>
            <a:r>
              <a:rPr lang="en-IN" sz="1800" dirty="0" smtClean="0"/>
              <a:t>30% drop outs on number selection page happen when users spend more than 2 </a:t>
            </a:r>
            <a:r>
              <a:rPr lang="en-IN" sz="1800" dirty="0" err="1" smtClean="0"/>
              <a:t>mins</a:t>
            </a:r>
            <a:r>
              <a:rPr lang="en-IN" sz="1800" dirty="0" smtClean="0"/>
              <a:t> on that page</a:t>
            </a:r>
          </a:p>
          <a:p>
            <a:endParaRPr lang="en-IN" sz="1100" dirty="0" smtClean="0"/>
          </a:p>
          <a:p>
            <a:r>
              <a:rPr lang="en-IN" sz="1800" dirty="0" smtClean="0"/>
              <a:t>Drop </a:t>
            </a:r>
            <a:r>
              <a:rPr lang="en-IN" sz="1800" dirty="0"/>
              <a:t>out rates have increased by 50% for users buying new connection from UP East from 6 pm to 8 </a:t>
            </a:r>
            <a:r>
              <a:rPr lang="en-IN" sz="1800" dirty="0" smtClean="0"/>
              <a:t>pm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837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journey flow 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IN" sz="1100" b="0" i="0" u="none" strike="noStrike" kern="0" cap="none" spc="0" normalizeH="0" baseline="0" noProof="0" smtClean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695" y="1547476"/>
            <a:ext cx="2746805" cy="347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" y="1625069"/>
            <a:ext cx="2828925" cy="3505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033" y="1567919"/>
            <a:ext cx="2847975" cy="3562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615" y="1634594"/>
            <a:ext cx="2638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961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journey flow dashboards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31" y="1791382"/>
            <a:ext cx="3884175" cy="4687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" y="1291163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Sample dashboard for one of the alerts generated by the system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791381"/>
            <a:ext cx="3381562" cy="4687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768" y="1791382"/>
            <a:ext cx="3399266" cy="46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6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to Delivery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30% drop outs happen from pin codes 1, 2, 3</a:t>
            </a:r>
          </a:p>
          <a:p>
            <a:pPr lvl="1"/>
            <a:r>
              <a:rPr lang="en-IN" dirty="0"/>
              <a:t>50% drop outs from Logistics Partner 1 are in pin codes 2, 4, 5</a:t>
            </a:r>
          </a:p>
          <a:p>
            <a:r>
              <a:rPr lang="en-IN" dirty="0" smtClean="0"/>
              <a:t>40% drop outs happen when appointment date selected for shipment is more than &gt; 2 days from order confirmation</a:t>
            </a:r>
          </a:p>
          <a:p>
            <a:r>
              <a:rPr lang="en-IN" dirty="0" smtClean="0"/>
              <a:t>30% drop outs happen when users spend &gt; 2 minutes on plan selection page and delivery mode page</a:t>
            </a:r>
          </a:p>
          <a:p>
            <a:r>
              <a:rPr lang="en-IN" dirty="0" smtClean="0"/>
              <a:t>90% users completing their purchase journey in &lt;3 minutes activate their SIM cards</a:t>
            </a:r>
          </a:p>
          <a:p>
            <a:r>
              <a:rPr lang="en-IN" dirty="0" smtClean="0"/>
              <a:t>80% drop outs from pin codes x, y, z happen when selected appointment date is &gt; 3 day from order confirmation (or on a working day)</a:t>
            </a:r>
          </a:p>
          <a:p>
            <a:r>
              <a:rPr lang="en-IN" dirty="0" smtClean="0"/>
              <a:t>80% drop outs happen when customer address wasn’t located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39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to Activation drop outs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5192" y="125608"/>
            <a:ext cx="9161579" cy="8005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 Light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r>
              <a:rPr lang="en-IN" smtClean="0"/>
              <a:t>Order to Activation drop outs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6761960" cy="4260850"/>
          </a:xfrm>
        </p:spPr>
        <p:txBody>
          <a:bodyPr/>
          <a:lstStyle/>
          <a:p>
            <a:r>
              <a:rPr lang="en-IN" dirty="0" smtClean="0"/>
              <a:t>City wise and PIN wise drop out issues</a:t>
            </a:r>
          </a:p>
          <a:p>
            <a:r>
              <a:rPr lang="en-IN" dirty="0" smtClean="0"/>
              <a:t>Root cause for drop outs in Order-&gt;Delivery and Delivery -&gt; Activation</a:t>
            </a:r>
          </a:p>
          <a:p>
            <a:r>
              <a:rPr lang="en-IN" dirty="0" smtClean="0"/>
              <a:t>Correlation analytics for activation within 2 days vs Rest</a:t>
            </a:r>
          </a:p>
          <a:p>
            <a:r>
              <a:rPr lang="en-IN" dirty="0" smtClean="0"/>
              <a:t>Prioritizing STP orders (P1,P2,P3 </a:t>
            </a:r>
            <a:r>
              <a:rPr lang="en-IN" dirty="0" err="1" smtClean="0"/>
              <a:t>etc</a:t>
            </a:r>
            <a:r>
              <a:rPr lang="en-IN" dirty="0" smtClean="0"/>
              <a:t>) for delivery through intent score and time taken for STP.</a:t>
            </a:r>
          </a:p>
          <a:p>
            <a:r>
              <a:rPr lang="en-IN" smtClean="0"/>
              <a:t>Fulfilment </a:t>
            </a:r>
            <a:r>
              <a:rPr lang="en-IN" dirty="0" smtClean="0"/>
              <a:t>Partner Performance Analytics</a:t>
            </a:r>
          </a:p>
          <a:p>
            <a:pPr lvl="1"/>
            <a:r>
              <a:rPr lang="en-IN" dirty="0" smtClean="0"/>
              <a:t>Replicating the best practices of partners  showing high conversions</a:t>
            </a:r>
          </a:p>
          <a:p>
            <a:endParaRPr lang="en-IN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mtClean="0"/>
              <a:t>Copyright © 2018 Sterlite Tech.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06" y="1356095"/>
            <a:ext cx="4209506" cy="54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18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Gather customer feedback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5880341" cy="4260850"/>
          </a:xfrm>
        </p:spPr>
        <p:txBody>
          <a:bodyPr/>
          <a:lstStyle/>
          <a:p>
            <a:r>
              <a:rPr lang="en-IN" dirty="0" smtClean="0"/>
              <a:t>Take customer feedback when they drop out</a:t>
            </a:r>
          </a:p>
          <a:p>
            <a:r>
              <a:rPr lang="en-IN" dirty="0" smtClean="0"/>
              <a:t>Use to understand “why” better</a:t>
            </a:r>
          </a:p>
          <a:p>
            <a:r>
              <a:rPr lang="en-IN" dirty="0" smtClean="0"/>
              <a:t>Update attributes as we learn more</a:t>
            </a:r>
          </a:p>
          <a:p>
            <a:endParaRPr lang="en-IN" dirty="0"/>
          </a:p>
          <a:p>
            <a:r>
              <a:rPr lang="en-IN" dirty="0" smtClean="0"/>
              <a:t>Gather customer experience on order placement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IN" sz="1100" b="0" i="0" u="none" strike="noStrike" kern="0" cap="none" spc="0" normalizeH="0" baseline="0" noProof="0" smtClean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95" y="1480757"/>
            <a:ext cx="4324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14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IN" sz="1100" b="0" i="0" u="none" strike="noStrike" kern="0" cap="none" spc="0" normalizeH="0" baseline="0" noProof="0" smtClean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next &amp; asks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1076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next and asks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Points to close</a:t>
            </a:r>
          </a:p>
          <a:p>
            <a:pPr lvl="1"/>
            <a:r>
              <a:rPr lang="en-IN" dirty="0" smtClean="0"/>
              <a:t>Information architecture for the drop analytics dashboard and customer feedback</a:t>
            </a:r>
          </a:p>
          <a:p>
            <a:pPr lvl="1"/>
            <a:r>
              <a:rPr lang="en-IN" dirty="0" smtClean="0"/>
              <a:t>Leverage Google analytics or Adobe analytics</a:t>
            </a:r>
          </a:p>
          <a:p>
            <a:pPr lvl="2"/>
            <a:r>
              <a:rPr lang="en-IN" dirty="0" smtClean="0"/>
              <a:t>Expose </a:t>
            </a:r>
            <a:r>
              <a:rPr lang="en-IN" dirty="0"/>
              <a:t>APIs from Adobe analytics in near real time </a:t>
            </a:r>
            <a:endParaRPr lang="en-IN" dirty="0" smtClean="0"/>
          </a:p>
          <a:p>
            <a:pPr lvl="2"/>
            <a:r>
              <a:rPr lang="en-IN" dirty="0"/>
              <a:t>L</a:t>
            </a:r>
            <a:r>
              <a:rPr lang="en-IN" dirty="0" smtClean="0"/>
              <a:t>everage </a:t>
            </a:r>
            <a:r>
              <a:rPr lang="en-IN" dirty="0"/>
              <a:t>google analytics (with license)</a:t>
            </a:r>
          </a:p>
          <a:p>
            <a:endParaRPr lang="en-IN" dirty="0" smtClean="0"/>
          </a:p>
          <a:p>
            <a:r>
              <a:rPr lang="en-IN" dirty="0" smtClean="0"/>
              <a:t>DCCM team</a:t>
            </a:r>
          </a:p>
          <a:p>
            <a:pPr lvl="1"/>
            <a:r>
              <a:rPr lang="en-IN" dirty="0" smtClean="0"/>
              <a:t>Send necessary data to Google / Adobe </a:t>
            </a:r>
          </a:p>
          <a:p>
            <a:pPr lvl="1"/>
            <a:r>
              <a:rPr lang="en-IN" dirty="0" smtClean="0"/>
              <a:t>Customer feedback collection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Intellza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Drop out analytics dashboard</a:t>
            </a:r>
          </a:p>
          <a:p>
            <a:pPr lvl="1"/>
            <a:r>
              <a:rPr lang="en-IN" dirty="0" smtClean="0"/>
              <a:t>Define UX for dashboard and finalize</a:t>
            </a:r>
          </a:p>
          <a:p>
            <a:pPr lvl="1"/>
            <a:r>
              <a:rPr lang="en-IN" dirty="0" smtClean="0"/>
              <a:t>Mobile App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393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31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Increase lead conversion rates with Journey analytics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4488508" cy="4260850"/>
          </a:xfrm>
        </p:spPr>
        <p:txBody>
          <a:bodyPr>
            <a:noAutofit/>
          </a:bodyPr>
          <a:lstStyle/>
          <a:p>
            <a:r>
              <a:rPr lang="en-US" sz="1600" dirty="0" smtClean="0"/>
              <a:t>Challenge</a:t>
            </a:r>
          </a:p>
          <a:p>
            <a:pPr lvl="1"/>
            <a:r>
              <a:rPr lang="en-US" sz="1600" dirty="0" smtClean="0"/>
              <a:t>Increasing lead conversion rates</a:t>
            </a:r>
          </a:p>
          <a:p>
            <a:r>
              <a:rPr lang="en-US" sz="1600" dirty="0" smtClean="0"/>
              <a:t>Continuous improvement activity not one time</a:t>
            </a:r>
          </a:p>
          <a:p>
            <a:r>
              <a:rPr lang="en-US" sz="1600" dirty="0" smtClean="0"/>
              <a:t>Solution</a:t>
            </a:r>
          </a:p>
          <a:p>
            <a:pPr lvl="1"/>
            <a:r>
              <a:rPr lang="en-US" sz="1600" dirty="0" smtClean="0"/>
              <a:t>Identify P1 reasons for dropouts, make changes and release every day</a:t>
            </a:r>
          </a:p>
          <a:p>
            <a:r>
              <a:rPr lang="en-US" sz="1600" dirty="0" smtClean="0"/>
              <a:t>How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Insights into drop outs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Identify P1 issues resulting into drop outs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Flexibility to change journey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1 hour roll out capability</a:t>
            </a:r>
          </a:p>
          <a:p>
            <a:r>
              <a:rPr lang="en-US" sz="1600" dirty="0" smtClean="0"/>
              <a:t>KPIs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Increase lead /conversion rates by 3</a:t>
            </a:r>
            <a:r>
              <a:rPr lang="en-US" sz="1600" dirty="0" smtClean="0"/>
              <a:t>0</a:t>
            </a:r>
            <a:r>
              <a:rPr lang="en-US" sz="1600" dirty="0"/>
              <a:t>% every month </a:t>
            </a:r>
            <a:r>
              <a:rPr lang="en-US" sz="1600" dirty="0" smtClean="0"/>
              <a:t>for 3 </a:t>
            </a:r>
            <a:r>
              <a:rPr lang="en-US" sz="1600" dirty="0"/>
              <a:t>months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Reduce time to analyze to &lt;3 hours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IN" sz="1100" b="0" i="0" u="none" strike="noStrike" kern="0" cap="none" spc="0" normalizeH="0" baseline="0" noProof="0" smtClean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648" y="1731441"/>
            <a:ext cx="344413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Currently -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Idea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 Production – 4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Wks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Bi-Weekly Releases</a:t>
            </a: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Business Ops – System SLA Monitoring only</a:t>
            </a: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Weekly User Journey Analysis &lt;–&gt; Paralysis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5704542" y="2194996"/>
          <a:ext cx="2471758" cy="578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9080974" y="2377698"/>
          <a:ext cx="2579428" cy="520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05961" y="1714667"/>
            <a:ext cx="316395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Action -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Idea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 Production – 1 Day</a:t>
            </a: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Daily release possible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Business Ops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– Goal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KPI Monitoring</a:t>
            </a:r>
          </a:p>
          <a:p>
            <a:pPr marL="342900" marR="0" lvl="4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Hourly User Journey Analysis –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Automation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81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MVPs – Journey analytics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Copyright © 2018 Sterlite Tech.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7977"/>
              </p:ext>
            </p:extLst>
          </p:nvPr>
        </p:nvGraphicFramePr>
        <p:xfrm>
          <a:off x="385192" y="1110942"/>
          <a:ext cx="11266877" cy="577475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90465">
                  <a:extLst>
                    <a:ext uri="{9D8B030D-6E8A-4147-A177-3AD203B41FA5}">
                      <a16:colId xmlns:a16="http://schemas.microsoft.com/office/drawing/2014/main" val="687413459"/>
                    </a:ext>
                  </a:extLst>
                </a:gridCol>
                <a:gridCol w="1658983">
                  <a:extLst>
                    <a:ext uri="{9D8B030D-6E8A-4147-A177-3AD203B41FA5}">
                      <a16:colId xmlns:a16="http://schemas.microsoft.com/office/drawing/2014/main" val="3600832920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1328700385"/>
                    </a:ext>
                  </a:extLst>
                </a:gridCol>
                <a:gridCol w="3775166">
                  <a:extLst>
                    <a:ext uri="{9D8B030D-6E8A-4147-A177-3AD203B41FA5}">
                      <a16:colId xmlns:a16="http://schemas.microsoft.com/office/drawing/2014/main" val="291008364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199873894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6407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Time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Filters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71156"/>
                  </a:ext>
                </a:extLst>
              </a:tr>
              <a:tr h="542351">
                <a:tc rowSpan="4">
                  <a:txBody>
                    <a:bodyPr/>
                    <a:lstStyle/>
                    <a:p>
                      <a:r>
                        <a:rPr lang="en-IN" sz="1400" dirty="0" smtClean="0"/>
                        <a:t>MVP 1</a:t>
                      </a:r>
                      <a:endParaRPr lang="en-IN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sz="1400" dirty="0" smtClean="0"/>
                        <a:t>Business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accent6"/>
                          </a:solidFill>
                        </a:rPr>
                        <a:t>Business KPIs</a:t>
                      </a:r>
                      <a:endParaRPr lang="en-IN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View into business run rate and trends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KPIs - lead, order, deliveries, activations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accent6"/>
                          </a:solidFill>
                        </a:rPr>
                        <a:t>Daily - Manual</a:t>
                      </a:r>
                      <a:endParaRPr lang="en-IN" sz="1400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IN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Date / Duration, Circle, Source channel, Journey 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022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accent6"/>
                          </a:solidFill>
                        </a:rPr>
                        <a:t>Journey Performance</a:t>
                      </a:r>
                      <a:endParaRPr lang="en-IN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Visibility into buying behavior and drop outs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KPIs – Visits, Conversions and Drop outs on journey pages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97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Order to Activation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/>
                        <a:t>Stage-wise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visibility </a:t>
                      </a:r>
                      <a:r>
                        <a:rPr lang="en-US" sz="1400" baseline="0" dirty="0" smtClean="0"/>
                        <a:t>from order to activation</a:t>
                      </a:r>
                      <a:endParaRPr lang="en-US" sz="1400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/>
                        <a:t>KPIs – Order</a:t>
                      </a:r>
                      <a:r>
                        <a:rPr lang="en-US" sz="1400" baseline="0" dirty="0" smtClean="0"/>
                        <a:t> count per stage</a:t>
                      </a:r>
                      <a:endParaRPr 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Date / Duration, Circle, Source channel, Journey intent, Fulfilment</a:t>
                      </a:r>
                      <a:r>
                        <a:rPr lang="en-US" sz="1400" baseline="0" dirty="0" smtClean="0"/>
                        <a:t> Partner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07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Delivery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Order to Activation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/>
                        <a:t>Stage-wise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visibility </a:t>
                      </a:r>
                      <a:r>
                        <a:rPr lang="en-US" sz="1400" baseline="0" dirty="0" smtClean="0"/>
                        <a:t>from order to activation</a:t>
                      </a:r>
                      <a:endParaRPr lang="en-US" sz="1400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 smtClean="0"/>
                        <a:t>KPIs – Order</a:t>
                      </a:r>
                      <a:r>
                        <a:rPr lang="en-US" sz="1400" baseline="0" dirty="0" smtClean="0"/>
                        <a:t> count per stage</a:t>
                      </a:r>
                      <a:r>
                        <a:rPr lang="en-IN" sz="1400" baseline="0" dirty="0" smtClean="0"/>
                        <a:t>, avg. time</a:t>
                      </a:r>
                      <a:endParaRPr 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&amp;</a:t>
                      </a:r>
                      <a:r>
                        <a:rPr lang="en-IN" sz="1400" baseline="0" dirty="0" smtClean="0"/>
                        <a:t> Delivery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KPIs</a:t>
                      </a:r>
                    </a:p>
                    <a:p>
                      <a:r>
                        <a:rPr lang="en-IN" sz="1400" dirty="0" smtClean="0"/>
                        <a:t>Journey Performance</a:t>
                      </a:r>
                    </a:p>
                    <a:p>
                      <a:r>
                        <a:rPr lang="en-IN" sz="1400" dirty="0" smtClean="0"/>
                        <a:t>Order</a:t>
                      </a:r>
                      <a:r>
                        <a:rPr lang="en-IN" sz="1400" baseline="0" dirty="0" smtClean="0"/>
                        <a:t> to Activation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Same as above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 – Daily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Same as above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 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&amp;</a:t>
                      </a:r>
                      <a:r>
                        <a:rPr lang="en-IN" sz="1400" baseline="0" dirty="0" smtClean="0"/>
                        <a:t> Delivery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KPIs</a:t>
                      </a:r>
                    </a:p>
                    <a:p>
                      <a:r>
                        <a:rPr lang="en-IN" sz="1400" dirty="0" smtClean="0"/>
                        <a:t>Journey Performance</a:t>
                      </a:r>
                    </a:p>
                    <a:p>
                      <a:r>
                        <a:rPr lang="en-IN" sz="1400" dirty="0" smtClean="0"/>
                        <a:t>Order</a:t>
                      </a:r>
                      <a:r>
                        <a:rPr lang="en-IN" sz="1400" baseline="0" dirty="0" smtClean="0"/>
                        <a:t> to Activation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Same as above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Real</a:t>
                      </a:r>
                      <a:r>
                        <a:rPr lang="en-IN" sz="1400" baseline="0" dirty="0" smtClean="0"/>
                        <a:t> time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Sam</a:t>
                      </a:r>
                      <a:r>
                        <a:rPr lang="en-IN" sz="1400" baseline="0" dirty="0" smtClean="0"/>
                        <a:t>e as above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4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 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Drop</a:t>
                      </a:r>
                      <a:r>
                        <a:rPr lang="en-IN" sz="1400" baseline="0" dirty="0" smtClean="0"/>
                        <a:t> out analysis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Visibility into drop outs at field level per 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page &amp; order to activation</a:t>
                      </a:r>
                      <a:endParaRPr kumimoji="0" 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7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</a:t>
                      </a:r>
                      <a:r>
                        <a:rPr lang="en-IN" sz="1400" baseline="0" dirty="0" smtClean="0"/>
                        <a:t> 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UX /UI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Revamp experience; drill downs</a:t>
                      </a:r>
                      <a:endParaRPr kumimoji="0" 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 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Drop</a:t>
                      </a:r>
                      <a:r>
                        <a:rPr lang="en-IN" sz="1400" baseline="0" dirty="0" smtClean="0"/>
                        <a:t> out analysis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Capture and analyze customer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4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MVP 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Business Dashboard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Drop</a:t>
                      </a:r>
                      <a:r>
                        <a:rPr lang="en-IN" sz="1400" baseline="0" dirty="0" smtClean="0"/>
                        <a:t> out analysis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Insights using ML based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5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3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Challenge</a:t>
            </a:r>
          </a:p>
          <a:p>
            <a:pPr lvl="1"/>
            <a:r>
              <a:rPr lang="en-IN" dirty="0" smtClean="0"/>
              <a:t>Drop outs during the buying journey reduce lead to order conversion and impacts Sales</a:t>
            </a:r>
          </a:p>
          <a:p>
            <a:pPr lvl="1"/>
            <a:r>
              <a:rPr lang="en-IN" dirty="0" smtClean="0"/>
              <a:t>Users that have placed order (closest to conversion) drop out during Delivery or Activation stage</a:t>
            </a:r>
          </a:p>
          <a:p>
            <a:endParaRPr lang="en-IN" dirty="0" smtClean="0"/>
          </a:p>
          <a:p>
            <a:r>
              <a:rPr lang="en-IN" dirty="0" smtClean="0"/>
              <a:t>What we intend to achieve</a:t>
            </a:r>
          </a:p>
          <a:p>
            <a:pPr lvl="1"/>
            <a:r>
              <a:rPr lang="en-IN" dirty="0" smtClean="0"/>
              <a:t>Reduce drop outs during buying journey by giving insights and patterns to shorten analysis cycle and reduce turn around time to fix and iterate in journey experience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34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Dropouts – Understanding the “what” and “why”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4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– The deep into “what”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7650235" cy="426085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Finding patterns and insights drop outs using multiple dimensions</a:t>
            </a:r>
          </a:p>
          <a:p>
            <a:pPr lvl="1"/>
            <a:r>
              <a:rPr lang="en-IN" dirty="0"/>
              <a:t>J</a:t>
            </a:r>
            <a:r>
              <a:rPr lang="en-IN" dirty="0" smtClean="0"/>
              <a:t>ourney </a:t>
            </a:r>
            <a:r>
              <a:rPr lang="en-IN" dirty="0"/>
              <a:t>intent</a:t>
            </a:r>
          </a:p>
          <a:p>
            <a:pPr lvl="1"/>
            <a:r>
              <a:rPr lang="en-IN" dirty="0"/>
              <a:t>Stage of journey</a:t>
            </a:r>
          </a:p>
          <a:p>
            <a:pPr lvl="1"/>
            <a:endParaRPr lang="en-IN" dirty="0" smtClean="0"/>
          </a:p>
          <a:p>
            <a:pPr lvl="1"/>
            <a:r>
              <a:rPr lang="en-IN" dirty="0"/>
              <a:t>Location</a:t>
            </a:r>
          </a:p>
          <a:p>
            <a:pPr lvl="1"/>
            <a:r>
              <a:rPr lang="en-IN" dirty="0" smtClean="0"/>
              <a:t>Web, App</a:t>
            </a:r>
            <a:endParaRPr lang="en-IN" dirty="0"/>
          </a:p>
          <a:p>
            <a:pPr lvl="1"/>
            <a:r>
              <a:rPr lang="en-IN" dirty="0" smtClean="0"/>
              <a:t>Campaign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By time taken per stage</a:t>
            </a:r>
          </a:p>
          <a:p>
            <a:pPr lvl="1"/>
            <a:r>
              <a:rPr lang="en-IN" dirty="0" smtClean="0"/>
              <a:t>By page load time</a:t>
            </a:r>
          </a:p>
          <a:p>
            <a:pPr lvl="1"/>
            <a:r>
              <a:rPr lang="en-IN" dirty="0" smtClean="0"/>
              <a:t>Mobile &amp; Browser OS</a:t>
            </a:r>
          </a:p>
          <a:p>
            <a:pPr lvl="1"/>
            <a:endParaRPr lang="en-IN" dirty="0" smtClean="0"/>
          </a:p>
          <a:p>
            <a:pPr lvl="1"/>
            <a:r>
              <a:rPr lang="en-IN" dirty="0"/>
              <a:t>Time of the day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91303" y="2103120"/>
            <a:ext cx="3132865" cy="4232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5806" y="2403566"/>
            <a:ext cx="302836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Multi-dimensional</a:t>
            </a:r>
            <a:r>
              <a:rPr kumimoji="0" lang="en-I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insights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Understanding what happened on that step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IN" dirty="0" smtClean="0"/>
              <a:t>Trends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IN" dirty="0" smtClean="0"/>
              <a:t>Hourly and beyond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IN" dirty="0" smtClean="0"/>
              <a:t>Mobile App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I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30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“why”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System</a:t>
            </a:r>
          </a:p>
          <a:p>
            <a:pPr lvl="1"/>
            <a:r>
              <a:rPr lang="en-IN" dirty="0" smtClean="0"/>
              <a:t>Drop out analytics can help</a:t>
            </a:r>
          </a:p>
          <a:p>
            <a:pPr lvl="1"/>
            <a:r>
              <a:rPr lang="en-IN" dirty="0" smtClean="0"/>
              <a:t>E.g. high page load time possibly due to low bandwidth on customer end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Human reasons</a:t>
            </a:r>
          </a:p>
          <a:p>
            <a:pPr lvl="1"/>
            <a:r>
              <a:rPr lang="en-IN" dirty="0"/>
              <a:t>Unobvious</a:t>
            </a:r>
          </a:p>
          <a:p>
            <a:pPr lvl="1"/>
            <a:r>
              <a:rPr lang="en-IN" dirty="0" smtClean="0"/>
              <a:t>Get feedback from customer</a:t>
            </a:r>
          </a:p>
          <a:p>
            <a:pPr lvl="1"/>
            <a:r>
              <a:rPr lang="en-IN" dirty="0" smtClean="0"/>
              <a:t>Observe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8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reasons why users can drop out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6447264" cy="4260850"/>
          </a:xfrm>
        </p:spPr>
        <p:txBody>
          <a:bodyPr>
            <a:normAutofit/>
          </a:bodyPr>
          <a:lstStyle/>
          <a:p>
            <a:r>
              <a:rPr lang="en-IN" dirty="0"/>
              <a:t>Page load time</a:t>
            </a:r>
          </a:p>
          <a:p>
            <a:r>
              <a:rPr lang="en-IN" dirty="0"/>
              <a:t>Page errors or not loaded 100</a:t>
            </a:r>
            <a:r>
              <a:rPr lang="en-IN" dirty="0" smtClean="0"/>
              <a:t>%</a:t>
            </a:r>
          </a:p>
          <a:p>
            <a:r>
              <a:rPr lang="en-IN" dirty="0" smtClean="0"/>
              <a:t>Information not exciting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Information </a:t>
            </a:r>
            <a:r>
              <a:rPr lang="en-IN" dirty="0"/>
              <a:t>not exciting</a:t>
            </a:r>
          </a:p>
          <a:p>
            <a:r>
              <a:rPr lang="en-IN" dirty="0"/>
              <a:t>Uninformed </a:t>
            </a:r>
            <a:r>
              <a:rPr lang="en-IN" dirty="0" smtClean="0"/>
              <a:t>decision</a:t>
            </a:r>
          </a:p>
          <a:p>
            <a:endParaRPr lang="en-IN" dirty="0"/>
          </a:p>
          <a:p>
            <a:r>
              <a:rPr lang="en-IN" dirty="0" smtClean="0"/>
              <a:t>Delivery address not correct</a:t>
            </a:r>
          </a:p>
          <a:p>
            <a:r>
              <a:rPr lang="en-IN" dirty="0" smtClean="0"/>
              <a:t>Not able to deliver on time</a:t>
            </a:r>
          </a:p>
          <a:p>
            <a:r>
              <a:rPr lang="en-IN" dirty="0" smtClean="0"/>
              <a:t>Refused to collect SIM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172696" y="1674421"/>
            <a:ext cx="463138" cy="1045028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8966" y="1941018"/>
            <a:ext cx="1876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Drop out analytics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172696" y="2990800"/>
            <a:ext cx="463138" cy="902525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8966" y="3257397"/>
            <a:ext cx="22681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Customer feedback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172696" y="4164676"/>
            <a:ext cx="463138" cy="1849578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8965" y="4627801"/>
            <a:ext cx="226818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Process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Calibri"/>
                <a:cs typeface="Calibri"/>
              </a:rPr>
              <a:t>Customer feedback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latin typeface="Calibri"/>
                <a:cs typeface="Calibri"/>
              </a:rPr>
              <a:t>Drop out analytics</a:t>
            </a:r>
          </a:p>
        </p:txBody>
      </p:sp>
    </p:spTree>
    <p:extLst>
      <p:ext uri="{BB962C8B-B14F-4D97-AF65-F5344CB8AC3E}">
        <p14:creationId xmlns:p14="http://schemas.microsoft.com/office/powerpoint/2010/main" val="19363464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9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Drop out analytics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0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 Template" id="{B363A5AB-1313-244C-8916-7F1BA1A57417}" vid="{69922079-87B6-6C47-83E5-278E09BD65F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3898</TotalTime>
  <Words>1238</Words>
  <Application>Microsoft Office PowerPoint</Application>
  <PresentationFormat>Widescreen</PresentationFormat>
  <Paragraphs>242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 Medium</vt:lpstr>
      <vt:lpstr>Wingdings</vt:lpstr>
      <vt:lpstr>White Theme</vt:lpstr>
      <vt:lpstr>Journey analytics for user drop outs</vt:lpstr>
      <vt:lpstr>Increase lead conversion rates with Journey analytics</vt:lpstr>
      <vt:lpstr>MVPs – Journey analytics</vt:lpstr>
      <vt:lpstr>Summary</vt:lpstr>
      <vt:lpstr>PowerPoint Presentation</vt:lpstr>
      <vt:lpstr>Insights – The deep into “what”</vt:lpstr>
      <vt:lpstr>Understanding the “why”</vt:lpstr>
      <vt:lpstr>Typical reasons why users can drop out</vt:lpstr>
      <vt:lpstr>PowerPoint Presentation</vt:lpstr>
      <vt:lpstr>Drop out analytics</vt:lpstr>
      <vt:lpstr>Journey flow related use-cases</vt:lpstr>
      <vt:lpstr>Sample journey flow dashboards</vt:lpstr>
      <vt:lpstr>Sample journey flow dashboards</vt:lpstr>
      <vt:lpstr>Order to Delivery</vt:lpstr>
      <vt:lpstr>Order to Activation drop outs</vt:lpstr>
      <vt:lpstr>Gather customer feedback</vt:lpstr>
      <vt:lpstr>What next &amp; asks</vt:lpstr>
      <vt:lpstr>What next and asks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– User Journey &amp; Operations</dc:title>
  <dc:creator>Sanket Handa</dc:creator>
  <cp:lastModifiedBy>Sanket Handa</cp:lastModifiedBy>
  <cp:revision>64</cp:revision>
  <dcterms:created xsi:type="dcterms:W3CDTF">2019-02-22T06:17:55Z</dcterms:created>
  <dcterms:modified xsi:type="dcterms:W3CDTF">2019-04-01T13:37:36Z</dcterms:modified>
</cp:coreProperties>
</file>