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  <p:sldMasterId id="2147484035" r:id="rId2"/>
  </p:sldMasterIdLst>
  <p:notesMasterIdLst>
    <p:notesMasterId r:id="rId39"/>
  </p:notesMasterIdLst>
  <p:handoutMasterIdLst>
    <p:handoutMasterId r:id="rId40"/>
  </p:handoutMasterIdLst>
  <p:sldIdLst>
    <p:sldId id="582" r:id="rId3"/>
    <p:sldId id="592" r:id="rId4"/>
    <p:sldId id="593" r:id="rId5"/>
    <p:sldId id="594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03" r:id="rId15"/>
    <p:sldId id="604" r:id="rId16"/>
    <p:sldId id="605" r:id="rId17"/>
    <p:sldId id="606" r:id="rId18"/>
    <p:sldId id="607" r:id="rId19"/>
    <p:sldId id="608" r:id="rId20"/>
    <p:sldId id="609" r:id="rId21"/>
    <p:sldId id="610" r:id="rId22"/>
    <p:sldId id="611" r:id="rId23"/>
    <p:sldId id="612" r:id="rId24"/>
    <p:sldId id="613" r:id="rId25"/>
    <p:sldId id="614" r:id="rId26"/>
    <p:sldId id="615" r:id="rId27"/>
    <p:sldId id="616" r:id="rId28"/>
    <p:sldId id="617" r:id="rId29"/>
    <p:sldId id="618" r:id="rId30"/>
    <p:sldId id="619" r:id="rId31"/>
    <p:sldId id="620" r:id="rId32"/>
    <p:sldId id="621" r:id="rId33"/>
    <p:sldId id="622" r:id="rId34"/>
    <p:sldId id="623" r:id="rId35"/>
    <p:sldId id="624" r:id="rId36"/>
    <p:sldId id="625" r:id="rId37"/>
    <p:sldId id="626" r:id="rId38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сновы WPF. Создание калькулятора на WPF" id="{C50B2324-F649-402A-B42E-90B3B751113C}">
          <p14:sldIdLst>
            <p14:sldId id="582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4" autoAdjust="0"/>
    <p:restoredTop sz="61911" autoAdjust="0"/>
  </p:normalViewPr>
  <p:slideViewPr>
    <p:cSldViewPr snapToGrid="0" snapToObjects="1" showGuides="1">
      <p:cViewPr>
        <p:scale>
          <a:sx n="60" d="100"/>
          <a:sy n="60" d="100"/>
        </p:scale>
        <p:origin x="-159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0" d="100"/>
          <a:sy n="120" d="100"/>
        </p:scale>
        <p:origin x="4408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18781-FBF9-354C-A025-C49C596164B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4EF74-8826-BD43-B880-7A8566D0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FFD40-13C9-7B48-A0BE-E251E1E33FE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E2375-F1B1-284C-A827-B0E603FD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Создадим</a:t>
            </a:r>
            <a:r>
              <a:rPr lang="ru-RU" baseline="0" dirty="0" smtClean="0"/>
              <a:t> новый проект и посмотрим немного функционала. Попробуем создать простой калькулятор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96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 мы можем указать другие свойства</a:t>
            </a:r>
          </a:p>
          <a:p>
            <a:r>
              <a:rPr lang="ru-RU" dirty="0" smtClean="0"/>
              <a:t>Например, какой</a:t>
            </a:r>
            <a:r>
              <a:rPr lang="ru-RU" baseline="0" dirty="0" smtClean="0"/>
              <a:t> шрифт у вас будет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97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 можете указать название этого окна</a:t>
            </a:r>
          </a:p>
          <a:p>
            <a:r>
              <a:rPr lang="ru-RU" dirty="0" smtClean="0"/>
              <a:t>Укажите</a:t>
            </a:r>
            <a:r>
              <a:rPr lang="ru-RU" baseline="0" dirty="0" smtClean="0"/>
              <a:t> калькулятор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46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Выберите объект </a:t>
            </a:r>
            <a:r>
              <a:rPr lang="en-US" dirty="0" smtClean="0"/>
              <a:t>grid</a:t>
            </a:r>
            <a:endParaRPr lang="ru-RU" dirty="0" smtClean="0"/>
          </a:p>
          <a:p>
            <a:r>
              <a:rPr lang="ru-RU" dirty="0" smtClean="0"/>
              <a:t>Свойства изменились</a:t>
            </a:r>
          </a:p>
          <a:p>
            <a:r>
              <a:rPr lang="ru-RU" dirty="0" smtClean="0"/>
              <a:t>В</a:t>
            </a:r>
            <a:r>
              <a:rPr lang="ru-RU" baseline="0" dirty="0" smtClean="0"/>
              <a:t> зависимости от выбранного объекта, будут разные свойства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83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Откройте панель элементов ( меню Вид-Панель</a:t>
            </a:r>
            <a:r>
              <a:rPr lang="ru-RU" baseline="0" dirty="0" smtClean="0"/>
              <a:t> элементов)</a:t>
            </a:r>
            <a:endParaRPr lang="en-US" baseline="0" dirty="0" smtClean="0"/>
          </a:p>
          <a:p>
            <a:r>
              <a:rPr lang="ru-RU" baseline="0" dirty="0" smtClean="0"/>
              <a:t>Перенесите элемент </a:t>
            </a:r>
            <a:r>
              <a:rPr lang="en-US" baseline="0" dirty="0" smtClean="0"/>
              <a:t>button </a:t>
            </a:r>
            <a:r>
              <a:rPr lang="ru-RU" baseline="0" dirty="0" smtClean="0"/>
              <a:t>на окно нашего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14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Протестируйте окно</a:t>
            </a:r>
          </a:p>
          <a:p>
            <a:r>
              <a:rPr lang="ru-RU" dirty="0" smtClean="0"/>
              <a:t>Пока функций</a:t>
            </a:r>
            <a:r>
              <a:rPr lang="ru-RU" baseline="0" dirty="0" smtClean="0"/>
              <a:t> у нашего объекта нет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58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Приступим к созданию калькулятора</a:t>
            </a:r>
          </a:p>
          <a:p>
            <a:r>
              <a:rPr lang="ru-RU" dirty="0" smtClean="0"/>
              <a:t>Изменить размеры окна 350 на 500 пикселей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4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Удалите ранее созданную кнопку.</a:t>
            </a:r>
          </a:p>
          <a:p>
            <a:r>
              <a:rPr lang="ru-RU" dirty="0" smtClean="0"/>
              <a:t>Теперь обратимся к контейнеру </a:t>
            </a:r>
            <a:r>
              <a:rPr lang="en-US" dirty="0" smtClean="0"/>
              <a:t>grid</a:t>
            </a:r>
            <a:r>
              <a:rPr lang="ru-RU" dirty="0" smtClean="0"/>
              <a:t>,</a:t>
            </a:r>
            <a:r>
              <a:rPr lang="ru-RU" baseline="0" dirty="0" smtClean="0"/>
              <a:t> дадим ей название. В дальнейшем по этому названию через код мы сможем обратиться  конкретно к этому элементу</a:t>
            </a:r>
          </a:p>
          <a:p>
            <a:r>
              <a:rPr lang="ru-RU" baseline="0" dirty="0" smtClean="0"/>
              <a:t>Чтобы указать название мы пишем </a:t>
            </a:r>
            <a:r>
              <a:rPr lang="en-US" baseline="0" dirty="0" smtClean="0"/>
              <a:t>x:Name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MainRoot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 –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Главный контейнер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Тут же пропишем некоторые стили.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качестве стилей укажем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 –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цвет заднего фона –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33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 нам нужно начертить 5 рядов и 5 столбцов внутри нашего окна</a:t>
            </a:r>
          </a:p>
          <a:p>
            <a:r>
              <a:rPr lang="ru-RU" dirty="0" smtClean="0"/>
              <a:t>Внутри определенной</a:t>
            </a:r>
            <a:r>
              <a:rPr lang="ru-RU" baseline="0" dirty="0" smtClean="0"/>
              <a:t> ячейки мы будем располагать какую-то текстовую надпись, либо кнопку </a:t>
            </a:r>
          </a:p>
          <a:p>
            <a:r>
              <a:rPr lang="ru-RU" baseline="0" dirty="0" smtClean="0"/>
              <a:t>Чтобы их создать, внутри контейнера мы должны создать новый элемент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Grid.RowDefinitions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описываем ряды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Внутри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описываем 5 раз объект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RowDefinition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 -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создали 5 рядов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46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Теперь создаем столбцы</a:t>
            </a:r>
            <a:r>
              <a:rPr lang="ru-RU" baseline="0" dirty="0" smtClean="0"/>
              <a:t>. Для этого обращаемся к тегу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Grid.ColumnDefinitions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описываем столбцы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Внутри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описываем 5 раз объект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ColumnDefinition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 -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создали 5 столбцы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Теперь у нас определенные ячейки, в который мы сможем</a:t>
            </a:r>
            <a:r>
              <a:rPr lang="ru-RU" baseline="0" dirty="0" smtClean="0"/>
              <a:t> поместить какой-либо объект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71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 вверху укажем текстовую</a:t>
            </a:r>
            <a:r>
              <a:rPr lang="ru-RU" baseline="0" dirty="0" smtClean="0"/>
              <a:t> надпись, куда будем выводить данные, что будет вносить пользователь через калькулятор </a:t>
            </a:r>
          </a:p>
          <a:p>
            <a:r>
              <a:rPr lang="ru-RU" baseline="0" dirty="0" smtClean="0"/>
              <a:t>Создаем элемент </a:t>
            </a:r>
            <a:r>
              <a:rPr lang="en-US" baseline="0" dirty="0" err="1" smtClean="0"/>
              <a:t>TextBlock</a:t>
            </a:r>
            <a:r>
              <a:rPr lang="en-US" baseline="0" dirty="0" smtClean="0"/>
              <a:t> </a:t>
            </a:r>
            <a:r>
              <a:rPr lang="ru-RU" baseline="0" dirty="0" smtClean="0"/>
              <a:t>и указываем где конкретно он будет находится. В нашем случае, это первая ячейка </a:t>
            </a:r>
          </a:p>
          <a:p>
            <a:r>
              <a:rPr lang="ru-RU" baseline="0" dirty="0" smtClean="0"/>
              <a:t>Указываем ряд 0 и столбец 0 – исчисление здесь такое же как и в массивах</a:t>
            </a:r>
            <a:endParaRPr lang="en-US" baseline="0" dirty="0" smtClean="0"/>
          </a:p>
          <a:p>
            <a:r>
              <a:rPr lang="ru-RU" baseline="0" dirty="0" smtClean="0"/>
              <a:t>Чтобы убедится что наша текстовая надпись будет выводится именно в первой ячейке, добавим свойство текст</a:t>
            </a:r>
            <a:endParaRPr lang="en-US" baseline="0" dirty="0" smtClean="0"/>
          </a:p>
          <a:p>
            <a:r>
              <a:rPr lang="ru-RU" baseline="0" dirty="0" smtClean="0"/>
              <a:t>Надпись появилась!</a:t>
            </a:r>
          </a:p>
          <a:p>
            <a:r>
              <a:rPr lang="ru-RU" b="1" baseline="0" dirty="0" smtClean="0"/>
              <a:t>Все эти свойства вы можете прописывать через код или вкладку Свойства.</a:t>
            </a:r>
          </a:p>
          <a:p>
            <a:r>
              <a:rPr lang="ru-RU" b="1" baseline="0" dirty="0" smtClean="0"/>
              <a:t>Самостоятельно уменьшите количество столбцов(их должно быть 4)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7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Первоначально мы видим 2 файла и оба описывают</a:t>
            </a:r>
            <a:r>
              <a:rPr lang="ru-RU" baseline="0" dirty="0" smtClean="0"/>
              <a:t> окна внутри нашего проекта</a:t>
            </a:r>
          </a:p>
          <a:p>
            <a:r>
              <a:rPr lang="ru-RU" baseline="0" dirty="0" smtClean="0"/>
              <a:t>В первом описывается дизайн окна. Расширение файла </a:t>
            </a:r>
            <a:r>
              <a:rPr lang="en-US" baseline="0" dirty="0" smtClean="0"/>
              <a:t>.</a:t>
            </a:r>
            <a:r>
              <a:rPr lang="en-US" baseline="0" dirty="0" err="1" smtClean="0"/>
              <a:t>xaml</a:t>
            </a:r>
            <a:r>
              <a:rPr lang="ru-RU" baseline="0" dirty="0" smtClean="0"/>
              <a:t>, т.е. мы используем язык </a:t>
            </a:r>
            <a:r>
              <a:rPr lang="en-US" baseline="0" dirty="0" err="1" smtClean="0"/>
              <a:t>xaml</a:t>
            </a:r>
            <a:endParaRPr lang="en-US" baseline="0" dirty="0" smtClean="0"/>
          </a:p>
          <a:p>
            <a:r>
              <a:rPr lang="ru-RU" baseline="0" dirty="0" smtClean="0"/>
              <a:t>Мы можем перетягивать объекты на само окно из панели инструментов или писать код самостоятельно. Этот код схож с языком </a:t>
            </a:r>
            <a:r>
              <a:rPr lang="en-US" baseline="0" dirty="0" smtClean="0"/>
              <a:t>HTML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Во втором файле описывается вся функциональность для нашего окна</a:t>
            </a:r>
          </a:p>
          <a:p>
            <a:r>
              <a:rPr lang="ru-RU" baseline="0" dirty="0" smtClean="0"/>
              <a:t>При создании нового окна, тоже будет 2 файла, отвечающий за дизайн и функционал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19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</a:t>
            </a:r>
            <a:r>
              <a:rPr lang="ru-RU" baseline="0" dirty="0" smtClean="0"/>
              <a:t> давайте сделаем так, чтобы наша надпись располагалась на все 4 столбца</a:t>
            </a:r>
            <a:endParaRPr lang="en-US" baseline="0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Grid.ColumnSpan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объединение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столбцов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Также нужно указать имя нашей текстовой надпись. Укажем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textLabel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63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Далее в остальных ячейках нам нужно расположить кнопки </a:t>
            </a:r>
            <a:r>
              <a:rPr lang="en-US" dirty="0" smtClean="0"/>
              <a:t> </a:t>
            </a:r>
          </a:p>
          <a:p>
            <a:r>
              <a:rPr lang="ru-RU" dirty="0" smtClean="0"/>
              <a:t>Дл</a:t>
            </a:r>
            <a:r>
              <a:rPr lang="ru-RU" baseline="0" dirty="0" smtClean="0"/>
              <a:t>я первой кнопки напишем число 1, оно расположиться в центре кнопки.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65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Далее нужно указать где конкретно будет  располагаться кнопка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1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Самостоятельно</a:t>
            </a:r>
            <a:r>
              <a:rPr lang="ru-RU" b="1" baseline="0" dirty="0" smtClean="0"/>
              <a:t> создайте кнопки и расположите как на слайде</a:t>
            </a:r>
            <a:endParaRPr lang="en-US" b="1" baseline="0" dirty="0" smtClean="0"/>
          </a:p>
          <a:p>
            <a:r>
              <a:rPr lang="ru-RU" b="1" baseline="0" dirty="0" smtClean="0"/>
              <a:t>Уберите свойство </a:t>
            </a:r>
            <a:r>
              <a:rPr lang="en-US" b="1" baseline="0" dirty="0" smtClean="0"/>
              <a:t>text </a:t>
            </a:r>
            <a:r>
              <a:rPr lang="ru-RU" b="1" baseline="0" dirty="0" smtClean="0"/>
              <a:t>для текстовой надписи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308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Приступим к</a:t>
            </a:r>
            <a:r>
              <a:rPr lang="ru-RU" baseline="0" dirty="0" smtClean="0"/>
              <a:t> написанию методов</a:t>
            </a:r>
          </a:p>
          <a:p>
            <a:r>
              <a:rPr lang="ru-RU" baseline="0" dirty="0" smtClean="0"/>
              <a:t>Переходим в </a:t>
            </a:r>
            <a:r>
              <a:rPr lang="en-US" baseline="0" dirty="0" err="1" smtClean="0"/>
              <a:t>MainWindow.xaml.cs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57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Сейчас</a:t>
            </a:r>
            <a:r>
              <a:rPr lang="ru-RU" baseline="0" dirty="0" smtClean="0"/>
              <a:t> мы обратимся к нашему основному контейнеру – сетке </a:t>
            </a:r>
            <a:r>
              <a:rPr lang="en-US" baseline="0" dirty="0" err="1" smtClean="0"/>
              <a:t>MainRoot</a:t>
            </a:r>
            <a:r>
              <a:rPr lang="ru-RU" baseline="0" dirty="0" smtClean="0"/>
              <a:t>, возьмем все кнопки и через цикл к каждой кнопке добавим определенный обработчик событий </a:t>
            </a:r>
          </a:p>
          <a:p>
            <a:r>
              <a:rPr lang="ru-RU" baseline="0" dirty="0" smtClean="0"/>
              <a:t>Создаем цикл </a:t>
            </a:r>
            <a:r>
              <a:rPr lang="en-US" baseline="0" dirty="0" err="1" smtClean="0"/>
              <a:t>foreach</a:t>
            </a:r>
            <a:r>
              <a:rPr lang="ru-RU" baseline="0" dirty="0" smtClean="0"/>
              <a:t>, создаем переменную-объект на основе  класса </a:t>
            </a:r>
            <a:r>
              <a:rPr lang="en-US" baseline="0" dirty="0" err="1" smtClean="0"/>
              <a:t>UIElement</a:t>
            </a:r>
            <a:r>
              <a:rPr lang="en-US" baseline="0" dirty="0" smtClean="0"/>
              <a:t> </a:t>
            </a:r>
            <a:r>
              <a:rPr lang="ru-RU" baseline="0" dirty="0" smtClean="0"/>
              <a:t>под именем </a:t>
            </a:r>
            <a:r>
              <a:rPr lang="en-US" baseline="0" dirty="0" smtClean="0"/>
              <a:t>el</a:t>
            </a:r>
            <a:r>
              <a:rPr lang="ru-RU" baseline="0" dirty="0" smtClean="0"/>
              <a:t>. Через этот объект мы будем перебирать все наши объекты. И указываем в каком списке будет это происходить, в нашем случае </a:t>
            </a:r>
            <a:r>
              <a:rPr lang="en-US" baseline="0" dirty="0" err="1" smtClean="0"/>
              <a:t>MainRoot.Children</a:t>
            </a:r>
            <a:r>
              <a:rPr lang="en-US" baseline="0" dirty="0" smtClean="0"/>
              <a:t>(</a:t>
            </a:r>
            <a:r>
              <a:rPr lang="ru-RU" baseline="0" dirty="0" smtClean="0"/>
              <a:t>чтобы получить доступ ко всем дочерним объектам</a:t>
            </a:r>
          </a:p>
          <a:p>
            <a:r>
              <a:rPr lang="ru-RU" baseline="0" dirty="0" smtClean="0"/>
              <a:t>Далее открываем скобки </a:t>
            </a:r>
          </a:p>
          <a:p>
            <a:r>
              <a:rPr lang="ru-RU" baseline="0" dirty="0" smtClean="0"/>
              <a:t>Сначала пропишем условие, относиться ли этот дочерний объект к такому классу как </a:t>
            </a:r>
            <a:r>
              <a:rPr lang="en-US" baseline="0" dirty="0" smtClean="0"/>
              <a:t>button</a:t>
            </a:r>
            <a:r>
              <a:rPr lang="ru-RU" baseline="0" dirty="0" smtClean="0"/>
              <a:t>. Если это так, то соответственно к такому объекту мы будем добавлять обработчик события. Здесь мы обращаемся к каждой кнопе через метод </a:t>
            </a:r>
            <a:r>
              <a:rPr lang="en-US" baseline="0" dirty="0" smtClean="0"/>
              <a:t>Click </a:t>
            </a:r>
            <a:r>
              <a:rPr lang="ru-RU" baseline="0" dirty="0" smtClean="0"/>
              <a:t>и прописываем метод, назовем его </a:t>
            </a:r>
            <a:r>
              <a:rPr lang="en-US" baseline="0" dirty="0" err="1" smtClean="0"/>
              <a:t>Button_Click</a:t>
            </a:r>
            <a:r>
              <a:rPr lang="ru-RU" baseline="0" dirty="0" smtClean="0"/>
              <a:t>.Пока этого метода нет, у нас появилась ошибка.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58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 обратим внимание, что красным у нас подсвечивается метод </a:t>
            </a:r>
            <a:r>
              <a:rPr lang="en-US" dirty="0" smtClean="0"/>
              <a:t>Click</a:t>
            </a:r>
          </a:p>
          <a:p>
            <a:r>
              <a:rPr lang="ru-RU" dirty="0" smtClean="0"/>
              <a:t>Произошло это</a:t>
            </a:r>
            <a:r>
              <a:rPr lang="ru-RU" baseline="0" dirty="0" smtClean="0"/>
              <a:t> из-за того что переменная </a:t>
            </a:r>
            <a:r>
              <a:rPr lang="en-US" baseline="0" dirty="0" smtClean="0"/>
              <a:t>el </a:t>
            </a:r>
            <a:r>
              <a:rPr lang="ru-RU" baseline="0" dirty="0" smtClean="0"/>
              <a:t>у нас относится к классу </a:t>
            </a:r>
            <a:r>
              <a:rPr lang="en-US" baseline="0" dirty="0" err="1" smtClean="0"/>
              <a:t>UIElement</a:t>
            </a:r>
            <a:endParaRPr lang="en-US" baseline="0" dirty="0" smtClean="0"/>
          </a:p>
          <a:p>
            <a:r>
              <a:rPr lang="ru-RU" baseline="0" dirty="0" smtClean="0"/>
              <a:t>Нам нужно преобразовать ее в класс </a:t>
            </a:r>
            <a:r>
              <a:rPr lang="en-US" baseline="0" dirty="0" smtClean="0"/>
              <a:t>Button</a:t>
            </a:r>
          </a:p>
          <a:p>
            <a:r>
              <a:rPr lang="ru-RU" baseline="0" dirty="0" smtClean="0"/>
              <a:t>В круглых скобках указываем к кому классу мы преобразовываем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518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Создадим метод </a:t>
            </a:r>
            <a:r>
              <a:rPr lang="en-US" dirty="0" err="1" smtClean="0"/>
              <a:t>Button_Click</a:t>
            </a:r>
            <a:r>
              <a:rPr lang="en-US" dirty="0" smtClean="0"/>
              <a:t> </a:t>
            </a:r>
            <a:r>
              <a:rPr lang="ru-RU" dirty="0" smtClean="0"/>
              <a:t>через быструю</a:t>
            </a:r>
            <a:r>
              <a:rPr lang="ru-RU" baseline="0" dirty="0" smtClean="0"/>
              <a:t> подсказку, выберем создать метод</a:t>
            </a:r>
          </a:p>
          <a:p>
            <a:r>
              <a:rPr lang="ru-RU" baseline="0" dirty="0" smtClean="0"/>
              <a:t>Ошибка исчезла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62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созданном методе нам действительно</a:t>
            </a:r>
            <a:r>
              <a:rPr lang="ru-RU" baseline="0" dirty="0" smtClean="0"/>
              <a:t> необходимо иметь 2 параметра, если ходим создать обработку нажатия</a:t>
            </a:r>
          </a:p>
          <a:p>
            <a:r>
              <a:rPr lang="ru-RU" baseline="0" dirty="0" smtClean="0"/>
              <a:t>Кусочек кода прописанный в созданном программой методе нужно удалить</a:t>
            </a:r>
          </a:p>
          <a:p>
            <a:r>
              <a:rPr lang="ru-RU" baseline="0" dirty="0" smtClean="0"/>
              <a:t>Создадим переменную на основе типа данных </a:t>
            </a:r>
            <a:r>
              <a:rPr lang="en-US" baseline="0" dirty="0" smtClean="0"/>
              <a:t>string str. </a:t>
            </a:r>
            <a:r>
              <a:rPr lang="ru-RU" baseline="0" dirty="0" smtClean="0"/>
              <a:t>Туда будем помещать тот текст, который нажал пользователь. Обращаемся к параметру </a:t>
            </a:r>
            <a:r>
              <a:rPr lang="en-US" baseline="0" dirty="0" smtClean="0"/>
              <a:t>e – </a:t>
            </a:r>
            <a:r>
              <a:rPr lang="ru-RU" baseline="0" dirty="0" smtClean="0"/>
              <a:t>тот объект на который мы нажали – к методу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OriginalSource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берем сам объект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Далее нам нужно получить контент, для этого обращаемся к методу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 у нас это не получится так как элемент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относится к классу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</a:t>
            </a:r>
          </a:p>
          <a:p>
            <a:r>
              <a:rPr lang="ru-RU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Самостоятельно преобразуйте в нужный класс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900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Обратим внимание, что у нас</a:t>
            </a:r>
            <a:r>
              <a:rPr lang="ru-RU" baseline="0" dirty="0" smtClean="0"/>
              <a:t> все равно есть ошибка</a:t>
            </a:r>
          </a:p>
          <a:p>
            <a:r>
              <a:rPr lang="ru-RU" baseline="0" dirty="0" smtClean="0"/>
              <a:t>Происходит это из-за того что мы тип класс приравниваем к типу данных строка</a:t>
            </a:r>
          </a:p>
          <a:p>
            <a:r>
              <a:rPr lang="ru-RU" b="1" baseline="0" dirty="0" smtClean="0"/>
              <a:t>Самостоятельно преобразуйте в тип </a:t>
            </a:r>
            <a:r>
              <a:rPr lang="en-US" b="1" baseline="0" dirty="0" smtClean="0"/>
              <a:t>String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58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обозревателе</a:t>
            </a:r>
            <a:r>
              <a:rPr lang="ru-RU" baseline="0" dirty="0" smtClean="0"/>
              <a:t> решений мы видим все файлы, которые принадлежат нашему проекту </a:t>
            </a:r>
          </a:p>
          <a:p>
            <a:r>
              <a:rPr lang="en-US" baseline="0" dirty="0" err="1" smtClean="0"/>
              <a:t>App.config</a:t>
            </a:r>
            <a:r>
              <a:rPr lang="en-US" baseline="0" dirty="0" smtClean="0"/>
              <a:t> – </a:t>
            </a:r>
            <a:r>
              <a:rPr lang="ru-RU" baseline="0" dirty="0" smtClean="0"/>
              <a:t>внутри файла описываются глобальные характеристики. </a:t>
            </a:r>
            <a:r>
              <a:rPr lang="ru-RU" b="1" baseline="0" dirty="0" smtClean="0"/>
              <a:t>Откройте посмотрите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App.xaml</a:t>
            </a:r>
            <a:r>
              <a:rPr lang="en-US" baseline="0" dirty="0" smtClean="0"/>
              <a:t> – </a:t>
            </a:r>
            <a:r>
              <a:rPr lang="ru-RU" baseline="0" dirty="0" smtClean="0"/>
              <a:t>внутри него найдем основной класс </a:t>
            </a:r>
            <a:r>
              <a:rPr lang="en-US" baseline="0" dirty="0" smtClean="0"/>
              <a:t>Main</a:t>
            </a:r>
            <a:r>
              <a:rPr lang="ru-RU" baseline="0" dirty="0" smtClean="0"/>
              <a:t>, внутри класса будет метод </a:t>
            </a:r>
            <a:r>
              <a:rPr lang="en-US" baseline="0" dirty="0" smtClean="0"/>
              <a:t>Main</a:t>
            </a:r>
            <a:r>
              <a:rPr lang="ru-RU" baseline="0" dirty="0" smtClean="0"/>
              <a:t>, с которого начинается запуск всей программы. </a:t>
            </a:r>
            <a:r>
              <a:rPr lang="ru-RU" b="1" baseline="0" dirty="0" smtClean="0"/>
              <a:t>Откройте посмотрите</a:t>
            </a:r>
          </a:p>
          <a:p>
            <a:r>
              <a:rPr lang="ru-RU" dirty="0" smtClean="0"/>
              <a:t>Также в обозревателе решений</a:t>
            </a:r>
            <a:r>
              <a:rPr lang="ru-RU" baseline="0" dirty="0" smtClean="0"/>
              <a:t> мы видим все </a:t>
            </a:r>
            <a:r>
              <a:rPr lang="ru-RU" baseline="0" dirty="0" err="1" smtClean="0"/>
              <a:t>окна,которые</a:t>
            </a:r>
            <a:r>
              <a:rPr lang="ru-RU" baseline="0" dirty="0" smtClean="0"/>
              <a:t> есть в нашем проекте. Сейчас у нас оно одно </a:t>
            </a:r>
            <a:r>
              <a:rPr lang="en-US" baseline="0" dirty="0" err="1" smtClean="0"/>
              <a:t>Mainwindows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216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 все работает! Мы</a:t>
            </a:r>
            <a:r>
              <a:rPr lang="ru-RU" baseline="0" dirty="0" smtClean="0"/>
              <a:t> получили надпись, которая находится на объекте и положили ее в переменную </a:t>
            </a:r>
            <a:r>
              <a:rPr lang="en-US" baseline="0" dirty="0" err="1" smtClean="0"/>
              <a:t>str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851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Далее обратимся</a:t>
            </a:r>
            <a:r>
              <a:rPr lang="ru-RU" baseline="0" dirty="0" smtClean="0"/>
              <a:t> к текстовой надписи </a:t>
            </a:r>
            <a:r>
              <a:rPr lang="en-US" baseline="0" dirty="0" err="1" smtClean="0"/>
              <a:t>TextLabel</a:t>
            </a:r>
            <a:r>
              <a:rPr lang="en-US" baseline="0" dirty="0" smtClean="0"/>
              <a:t> </a:t>
            </a:r>
            <a:r>
              <a:rPr lang="ru-RU" baseline="0" dirty="0" smtClean="0"/>
              <a:t>к методу </a:t>
            </a:r>
            <a:r>
              <a:rPr lang="en-US" baseline="0" dirty="0" smtClean="0"/>
              <a:t>Text </a:t>
            </a:r>
            <a:r>
              <a:rPr lang="ru-RU" baseline="0" dirty="0" smtClean="0"/>
              <a:t>и укажем </a:t>
            </a:r>
            <a:r>
              <a:rPr lang="en-US" baseline="0" dirty="0" err="1" smtClean="0"/>
              <a:t>str</a:t>
            </a:r>
            <a:endParaRPr lang="en-US" baseline="0" dirty="0" smtClean="0"/>
          </a:p>
          <a:p>
            <a:r>
              <a:rPr lang="ru-RU" baseline="0" dirty="0" smtClean="0"/>
              <a:t>Теперь каждый раз когда мы нажимаем на новую кнопку в текстовой надписи появляется что изображено на кнопке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75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</a:t>
            </a:r>
            <a:r>
              <a:rPr lang="ru-RU" baseline="0" dirty="0" smtClean="0"/>
              <a:t> не совсем то, что нам нужно</a:t>
            </a:r>
          </a:p>
          <a:p>
            <a:r>
              <a:rPr lang="ru-RU" baseline="0" dirty="0" smtClean="0"/>
              <a:t>Для того чтобы нам добавлять значения нам нужно изменить код на +=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896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Протестируйте окно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588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Добавим</a:t>
            </a:r>
            <a:r>
              <a:rPr lang="ru-RU" baseline="0" dirty="0" smtClean="0"/>
              <a:t> функцию по очистке </a:t>
            </a:r>
            <a:r>
              <a:rPr lang="ru-RU" baseline="0" dirty="0" err="1" smtClean="0"/>
              <a:t>тектового</a:t>
            </a:r>
            <a:r>
              <a:rPr lang="ru-RU" baseline="0" dirty="0" smtClean="0"/>
              <a:t> поля</a:t>
            </a:r>
          </a:p>
          <a:p>
            <a:r>
              <a:rPr lang="ru-RU" baseline="0" dirty="0" smtClean="0"/>
              <a:t>Для этого напишем проверку, где проверяем чему равен текст на кнопке. Если это </a:t>
            </a:r>
            <a:r>
              <a:rPr lang="en-US" baseline="0" dirty="0" smtClean="0"/>
              <a:t>AC</a:t>
            </a:r>
            <a:r>
              <a:rPr lang="ru-RU" baseline="0" dirty="0" smtClean="0"/>
              <a:t>, то мы обращаемся к </a:t>
            </a:r>
            <a:r>
              <a:rPr lang="en-US" baseline="0" dirty="0" err="1" smtClean="0"/>
              <a:t>textLabel</a:t>
            </a:r>
            <a:r>
              <a:rPr lang="ru-RU" baseline="0" dirty="0" smtClean="0"/>
              <a:t> к методу </a:t>
            </a:r>
            <a:r>
              <a:rPr lang="en-US" baseline="0" dirty="0" smtClean="0"/>
              <a:t>text </a:t>
            </a:r>
            <a:r>
              <a:rPr lang="ru-RU" baseline="0" dirty="0" smtClean="0"/>
              <a:t>и устанавливаем пустую строку, иначе выводи данные с кнопки в </a:t>
            </a:r>
            <a:r>
              <a:rPr lang="en-US" baseline="0" dirty="0" err="1" smtClean="0"/>
              <a:t>textLabel</a:t>
            </a:r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148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Реализуем кнопку =</a:t>
            </a:r>
          </a:p>
          <a:p>
            <a:r>
              <a:rPr lang="ru-RU" dirty="0" smtClean="0"/>
              <a:t>Для этого нужно дополнить</a:t>
            </a:r>
            <a:r>
              <a:rPr lang="ru-RU" baseline="0" dirty="0" smtClean="0"/>
              <a:t> наше условие, если выбрано «=«, нужно выполнить математическое действие </a:t>
            </a:r>
          </a:p>
          <a:p>
            <a:r>
              <a:rPr lang="ru-RU" baseline="0" dirty="0" smtClean="0"/>
              <a:t>Подключим библиотеку </a:t>
            </a:r>
            <a:r>
              <a:rPr lang="en-US" baseline="0" dirty="0" err="1" smtClean="0"/>
              <a:t>system.data</a:t>
            </a:r>
            <a:endParaRPr lang="en-US" baseline="0" dirty="0" smtClean="0"/>
          </a:p>
          <a:p>
            <a:r>
              <a:rPr lang="ru-RU" baseline="0" dirty="0" smtClean="0"/>
              <a:t>Вернемся к условию</a:t>
            </a:r>
          </a:p>
          <a:p>
            <a:r>
              <a:rPr lang="ru-RU" baseline="0" dirty="0" smtClean="0"/>
              <a:t>Создадим переменную типа </a:t>
            </a:r>
            <a:r>
              <a:rPr lang="en-US" baseline="0" dirty="0" smtClean="0"/>
              <a:t>string </a:t>
            </a:r>
            <a:r>
              <a:rPr lang="ru-RU" baseline="0" dirty="0" smtClean="0"/>
              <a:t>под именем </a:t>
            </a:r>
            <a:r>
              <a:rPr lang="en-US" baseline="0" dirty="0" smtClean="0"/>
              <a:t>value</a:t>
            </a:r>
            <a:r>
              <a:rPr lang="ru-RU" baseline="0" dirty="0" smtClean="0"/>
              <a:t>. Внутрь нее мы помещаем следующее: создаем объект на основе класса </a:t>
            </a:r>
            <a:r>
              <a:rPr lang="en-US" baseline="0" dirty="0" err="1" smtClean="0"/>
              <a:t>DataTable</a:t>
            </a:r>
            <a:r>
              <a:rPr lang="ru-RU" baseline="0" dirty="0" smtClean="0"/>
              <a:t>, обращаемся к методу </a:t>
            </a:r>
            <a:r>
              <a:rPr lang="en-US" baseline="0" dirty="0" smtClean="0"/>
              <a:t>Compute </a:t>
            </a:r>
            <a:r>
              <a:rPr lang="ru-RU" baseline="0" dirty="0" smtClean="0"/>
              <a:t>- позволяет высчитать какую либо математическую операцию, при чем в качестве параметра мы можем передавать строку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textLabel</a:t>
            </a:r>
            <a:r>
              <a:rPr lang="ru-RU" baseline="0" dirty="0" smtClean="0"/>
              <a:t>. Также мы можем установить фильтр, он нам не нужен ставим </a:t>
            </a:r>
            <a:r>
              <a:rPr lang="en-US" baseline="0" dirty="0" smtClean="0"/>
              <a:t>null</a:t>
            </a:r>
            <a:r>
              <a:rPr lang="ru-RU" baseline="0" dirty="0" smtClean="0"/>
              <a:t>. И в конце необходимо преобразовать к формату строки</a:t>
            </a:r>
            <a:endParaRPr lang="en-US" baseline="0" dirty="0" smtClean="0"/>
          </a:p>
          <a:p>
            <a:r>
              <a:rPr lang="ru-RU" baseline="0" dirty="0" smtClean="0"/>
              <a:t>Далее обращаемся к </a:t>
            </a:r>
            <a:r>
              <a:rPr lang="en-US" baseline="0" dirty="0" err="1" smtClean="0"/>
              <a:t>textLabel</a:t>
            </a:r>
            <a:r>
              <a:rPr lang="en-US" baseline="0" dirty="0" smtClean="0"/>
              <a:t> </a:t>
            </a:r>
            <a:r>
              <a:rPr lang="ru-RU" baseline="0" dirty="0" smtClean="0"/>
              <a:t> к методу </a:t>
            </a:r>
            <a:r>
              <a:rPr lang="en-US" baseline="0" dirty="0" smtClean="0"/>
              <a:t>text </a:t>
            </a:r>
            <a:r>
              <a:rPr lang="ru-RU" baseline="0" dirty="0" smtClean="0"/>
              <a:t>и устанавливаем новое значение </a:t>
            </a:r>
            <a:r>
              <a:rPr lang="en-US" baseline="0" dirty="0" smtClean="0"/>
              <a:t>value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898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Протестируйте окно</a:t>
            </a:r>
            <a:endParaRPr lang="en-US" dirty="0" smtClean="0"/>
          </a:p>
          <a:p>
            <a:r>
              <a:rPr lang="ru-RU" b="1" dirty="0" smtClean="0"/>
              <a:t>Самостоятельно</a:t>
            </a:r>
            <a:r>
              <a:rPr lang="ru-RU" b="1" baseline="0" dirty="0" smtClean="0"/>
              <a:t> изменить дизайн своего приложение через окно свойств и продумайте все возможные исключения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58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Ниже у нас располагается</a:t>
            </a:r>
            <a:r>
              <a:rPr lang="ru-RU" baseline="0" dirty="0" smtClean="0"/>
              <a:t> окно свойств</a:t>
            </a:r>
          </a:p>
          <a:p>
            <a:r>
              <a:rPr lang="ru-RU" baseline="0" dirty="0" smtClean="0"/>
              <a:t>Кликнем на само окно</a:t>
            </a:r>
          </a:p>
          <a:p>
            <a:r>
              <a:rPr lang="ru-RU" baseline="0" dirty="0" smtClean="0"/>
              <a:t>Мы видим, что можем добавить свойство для всего окна</a:t>
            </a:r>
          </a:p>
          <a:p>
            <a:r>
              <a:rPr lang="ru-RU" baseline="0" dirty="0" smtClean="0"/>
              <a:t>Например, зайдите во внешний вид и установим новый дизайн для всего окна </a:t>
            </a:r>
            <a:r>
              <a:rPr lang="en-US" baseline="0" dirty="0" err="1" smtClean="0"/>
              <a:t>WindowStyle</a:t>
            </a:r>
            <a:r>
              <a:rPr lang="en-US" baseline="0" dirty="0" smtClean="0"/>
              <a:t> </a:t>
            </a:r>
            <a:r>
              <a:rPr lang="ru-RU" baseline="0" dirty="0" smtClean="0"/>
              <a:t>выберем </a:t>
            </a:r>
            <a:r>
              <a:rPr lang="en-US" baseline="0" dirty="0" smtClean="0"/>
              <a:t>None</a:t>
            </a:r>
            <a:r>
              <a:rPr lang="ru-RU" baseline="0" dirty="0" smtClean="0"/>
              <a:t>, тем самым мы убрали верхнее меню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85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Протестируйте окно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58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Изменить стиль внешнего окна на </a:t>
            </a:r>
            <a:r>
              <a:rPr lang="en-US" dirty="0" err="1" smtClean="0"/>
              <a:t>ToolWindow</a:t>
            </a:r>
            <a:endParaRPr lang="en-US" dirty="0" smtClean="0"/>
          </a:p>
          <a:p>
            <a:r>
              <a:rPr lang="ru-RU" b="1" dirty="0" smtClean="0"/>
              <a:t>Что изменилось?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47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Протестируйте окно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58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Изменить стиль внешнего окна на </a:t>
            </a:r>
            <a:r>
              <a:rPr lang="en-US" dirty="0" err="1" smtClean="0"/>
              <a:t>TreeDBorderWindow</a:t>
            </a:r>
            <a:endParaRPr lang="en-US" dirty="0" smtClean="0"/>
          </a:p>
          <a:p>
            <a:r>
              <a:rPr lang="ru-RU" b="1" dirty="0" smtClean="0"/>
              <a:t>Что изменилось?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46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Протестируйте окно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5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033229" y="2294585"/>
            <a:ext cx="3051313" cy="2276061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971" y="1175302"/>
            <a:ext cx="10146612" cy="1647411"/>
          </a:xfrm>
          <a:effectLst>
            <a:outerShdw blurRad="762000" dist="381000" dir="5400000" algn="t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>
              <a:defRPr sz="12000" b="1" i="0">
                <a:latin typeface="Montserrat Black" charset="0"/>
                <a:ea typeface="Montserrat Black" charset="0"/>
                <a:cs typeface="Montserrat Black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69994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repeatCount="0" de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9420" y="946702"/>
            <a:ext cx="4066580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16000" y="0"/>
            <a:ext cx="5080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6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5701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9133840" y="0"/>
            <a:ext cx="3058160" cy="3413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085840" y="-30480"/>
            <a:ext cx="3048000" cy="688848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9133840" y="3413760"/>
            <a:ext cx="305816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61360" y="2286000"/>
            <a:ext cx="2032000" cy="2865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509895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758430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12825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9" grpId="0" animBg="1"/>
      <p:bldP spid="9" grpId="1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8824" y="946702"/>
            <a:ext cx="9152697" cy="1249845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28824" y="2514600"/>
            <a:ext cx="9152698" cy="3429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2"/>
            <a:r>
              <a:rPr lang="en-US" dirty="0"/>
              <a:t>Write here text</a:t>
            </a:r>
          </a:p>
          <a:p>
            <a:pPr lvl="3"/>
            <a:r>
              <a:rPr lang="en-US" dirty="0"/>
              <a:t>Write here text</a:t>
            </a:r>
          </a:p>
          <a:p>
            <a:pPr lvl="4"/>
            <a:r>
              <a:rPr lang="en-US" dirty="0"/>
              <a:t>Write here text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91470"/>
            <a:ext cx="1003853" cy="566529"/>
          </a:xfrm>
          <a:prstGeom prst="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 rot="16200000">
            <a:off x="173859" y="378755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i="0" dirty="0">
                <a:solidFill>
                  <a:schemeClr val="bg1">
                    <a:lumMod val="75000"/>
                    <a:lumOff val="25000"/>
                  </a:schemeClr>
                </a:solidFill>
                <a:latin typeface="Montserrat SemiBold" charset="0"/>
                <a:ea typeface="Montserrat SemiBold" charset="0"/>
                <a:cs typeface="Montserrat SemiBold" charset="0"/>
              </a:rPr>
              <a:t>voodoo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15367" y="3389244"/>
            <a:ext cx="402102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315367" y="3468757"/>
            <a:ext cx="201051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4"/>
          <p:cNvSpPr txBox="1">
            <a:spLocks/>
          </p:cNvSpPr>
          <p:nvPr userDrawn="1"/>
        </p:nvSpPr>
        <p:spPr>
          <a:xfrm>
            <a:off x="0" y="6376228"/>
            <a:ext cx="100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33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6C48702-E445-134E-B960-6F692773524F}" type="slidenum">
              <a:rPr lang="en-US" sz="800" b="1" i="0" smtClean="0">
                <a:solidFill>
                  <a:schemeClr val="bg1">
                    <a:lumMod val="50000"/>
                    <a:lumOff val="50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rPr>
              <a:pPr algn="ctr"/>
              <a:t>‹#›</a:t>
            </a:fld>
            <a:endParaRPr lang="en-US" sz="800" b="1" i="0" dirty="0">
              <a:solidFill>
                <a:schemeClr val="bg1">
                  <a:lumMod val="50000"/>
                  <a:lumOff val="50000"/>
                </a:schemeClr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40" r:id="rId4"/>
    <p:sldLayoutId id="2147484048" r:id="rId5"/>
    <p:sldLayoutId id="2147484054" r:id="rId6"/>
    <p:sldLayoutId id="2147484060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3600" b="1" i="0" kern="1200" spc="-100" baseline="0">
          <a:solidFill>
            <a:schemeClr val="tx1"/>
          </a:solidFill>
          <a:latin typeface="Montserrat" charset="0"/>
          <a:ea typeface="Montserrat" charset="0"/>
          <a:cs typeface="Montserrat" charset="0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14" orient="horz" pos="346" userDrawn="1">
          <p15:clr>
            <a:srgbClr val="F26B43"/>
          </p15:clr>
        </p15:guide>
        <p15:guide id="27" orient="horz" pos="3952" userDrawn="1">
          <p15:clr>
            <a:srgbClr val="F26B43"/>
          </p15:clr>
        </p15:guide>
        <p15:guide id="28" pos="642" userDrawn="1">
          <p15:clr>
            <a:srgbClr val="F26B43"/>
          </p15:clr>
        </p15:guide>
        <p15:guide id="29" pos="7038" userDrawn="1">
          <p15:clr>
            <a:srgbClr val="F26B43"/>
          </p15:clr>
        </p15:guide>
        <p15:guide id="44">
          <p15:clr>
            <a:srgbClr val="F26B43"/>
          </p15:clr>
        </p15:guide>
        <p15:guide id="45" pos="7680">
          <p15:clr>
            <a:srgbClr val="F26B43"/>
          </p15:clr>
        </p15:guide>
        <p15:guide id="46" orient="horz">
          <p15:clr>
            <a:srgbClr val="F26B43"/>
          </p15:clr>
        </p15:guide>
        <p15:guide id="47" orient="horz" pos="4320">
          <p15:clr>
            <a:srgbClr val="F26B43"/>
          </p15:clr>
        </p15:guide>
        <p15:guide id="48" pos="1277" userDrawn="1">
          <p15:clr>
            <a:srgbClr val="F26B43"/>
          </p15:clr>
        </p15:guide>
        <p15:guide id="51" orient="horz" pos="709" userDrawn="1">
          <p15:clr>
            <a:srgbClr val="F26B43"/>
          </p15:clr>
        </p15:guide>
        <p15:guide id="52" pos="1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8824" y="946702"/>
            <a:ext cx="9152697" cy="1249845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28824" y="2514600"/>
            <a:ext cx="9152698" cy="3429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2"/>
            <a:r>
              <a:rPr lang="en-US" dirty="0"/>
              <a:t>Write here text</a:t>
            </a:r>
          </a:p>
          <a:p>
            <a:pPr lvl="3"/>
            <a:r>
              <a:rPr lang="en-US" dirty="0"/>
              <a:t>Write here text</a:t>
            </a:r>
          </a:p>
          <a:p>
            <a:pPr lvl="4"/>
            <a:r>
              <a:rPr lang="en-US" dirty="0"/>
              <a:t>Write here text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181521" y="6291470"/>
            <a:ext cx="1003853" cy="566529"/>
          </a:xfrm>
          <a:prstGeom prst="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 rot="16200000">
            <a:off x="11355380" y="378755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i="0" dirty="0">
                <a:solidFill>
                  <a:schemeClr val="bg1">
                    <a:lumMod val="75000"/>
                    <a:lumOff val="25000"/>
                  </a:schemeClr>
                </a:solidFill>
                <a:latin typeface="Montserrat SemiBold" charset="0"/>
                <a:ea typeface="Montserrat SemiBold" charset="0"/>
                <a:cs typeface="Montserrat SemiBold" charset="0"/>
              </a:rPr>
              <a:t>voodoo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496888" y="3389244"/>
            <a:ext cx="402102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1697939" y="3468757"/>
            <a:ext cx="201051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4"/>
          <p:cNvSpPr txBox="1">
            <a:spLocks/>
          </p:cNvSpPr>
          <p:nvPr userDrawn="1"/>
        </p:nvSpPr>
        <p:spPr>
          <a:xfrm>
            <a:off x="11181521" y="6376228"/>
            <a:ext cx="100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33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6C48702-E445-134E-B960-6F692773524F}" type="slidenum">
              <a:rPr lang="en-US" sz="800" b="1" i="0" smtClean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rPr>
              <a:pPr algn="ctr"/>
              <a:t>‹#›</a:t>
            </a:fld>
            <a:endParaRPr lang="en-US" sz="800" b="1" i="0" dirty="0">
              <a:solidFill>
                <a:schemeClr val="tx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058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3600" b="1" i="0" kern="1200" spc="-151" baseline="0">
          <a:solidFill>
            <a:schemeClr val="tx1"/>
          </a:solidFill>
          <a:latin typeface="Montserrat SemiBold" charset="0"/>
          <a:ea typeface="Montserrat SemiBold" charset="0"/>
          <a:cs typeface="Montserrat SemiBold" charset="0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14" orient="horz" pos="346">
          <p15:clr>
            <a:srgbClr val="F26B43"/>
          </p15:clr>
        </p15:guide>
        <p15:guide id="27" orient="horz" pos="3952">
          <p15:clr>
            <a:srgbClr val="F26B43"/>
          </p15:clr>
        </p15:guide>
        <p15:guide id="28" pos="642">
          <p15:clr>
            <a:srgbClr val="F26B43"/>
          </p15:clr>
        </p15:guide>
        <p15:guide id="29" pos="7038">
          <p15:clr>
            <a:srgbClr val="F26B43"/>
          </p15:clr>
        </p15:guide>
        <p15:guide id="44">
          <p15:clr>
            <a:srgbClr val="F26B43"/>
          </p15:clr>
        </p15:guide>
        <p15:guide id="45" pos="7680">
          <p15:clr>
            <a:srgbClr val="F26B43"/>
          </p15:clr>
        </p15:guide>
        <p15:guide id="46" orient="horz">
          <p15:clr>
            <a:srgbClr val="F26B43"/>
          </p15:clr>
        </p15:guide>
        <p15:guide id="47" orient="horz" pos="4320">
          <p15:clr>
            <a:srgbClr val="F26B43"/>
          </p15:clr>
        </p15:guide>
        <p15:guide id="48" pos="1277">
          <p15:clr>
            <a:srgbClr val="F26B43"/>
          </p15:clr>
        </p15:guide>
        <p15:guide id="51" orient="horz" pos="709">
          <p15:clr>
            <a:srgbClr val="F26B43"/>
          </p15:clr>
        </p15:guide>
        <p15:guide id="52" pos="1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419100"/>
            <a:ext cx="12072607" cy="576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493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350838"/>
            <a:ext cx="5302250" cy="477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6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98438"/>
            <a:ext cx="5730365" cy="505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1931988"/>
            <a:ext cx="769620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196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1975"/>
            <a:ext cx="11969750" cy="271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1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412228"/>
            <a:ext cx="9512300" cy="5915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564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7824" y="2546902"/>
            <a:ext cx="9152697" cy="1249845"/>
          </a:xfrm>
        </p:spPr>
        <p:txBody>
          <a:bodyPr/>
          <a:lstStyle/>
          <a:p>
            <a:r>
              <a:rPr lang="ru-RU" sz="6000" dirty="0" smtClean="0"/>
              <a:t>Запустите приложение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48039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4" y="0"/>
            <a:ext cx="1366729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150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92100"/>
            <a:ext cx="13254439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29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224"/>
            <a:ext cx="12192000" cy="686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3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2192000" cy="672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3026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24"/>
            <a:ext cx="13112750" cy="655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25"/>
            <a:ext cx="3355163" cy="2886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86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9774"/>
            <a:ext cx="1210191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88" y="4673599"/>
            <a:ext cx="93440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1239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88924"/>
            <a:ext cx="13552937" cy="656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4036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80900" cy="687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77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3850"/>
            <a:ext cx="13307822" cy="653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881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595313"/>
            <a:ext cx="8377237" cy="6075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986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950"/>
            <a:ext cx="12192000" cy="700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240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211138"/>
            <a:ext cx="9398000" cy="657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622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385762"/>
            <a:ext cx="8837612" cy="6461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344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38" y="269874"/>
            <a:ext cx="8272462" cy="666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6403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2065338"/>
            <a:ext cx="10998348" cy="232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772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90" y="2506663"/>
            <a:ext cx="9434610" cy="172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22249"/>
            <a:ext cx="5640387" cy="402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1289050"/>
            <a:ext cx="5786437" cy="4779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029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04" y="2655888"/>
            <a:ext cx="10014449" cy="17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155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99" y="2336800"/>
            <a:ext cx="10134974" cy="218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674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2128838"/>
            <a:ext cx="10946796" cy="246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6241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7824" y="2546902"/>
            <a:ext cx="9152697" cy="1249845"/>
          </a:xfrm>
        </p:spPr>
        <p:txBody>
          <a:bodyPr/>
          <a:lstStyle/>
          <a:p>
            <a:r>
              <a:rPr lang="ru-RU" sz="6000" dirty="0" smtClean="0"/>
              <a:t>Запустите приложение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56484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887" y="1517650"/>
            <a:ext cx="9643751" cy="300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5021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52844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3387724"/>
            <a:ext cx="9875837" cy="321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5019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7824" y="2546902"/>
            <a:ext cx="9152697" cy="1249845"/>
          </a:xfrm>
        </p:spPr>
        <p:txBody>
          <a:bodyPr/>
          <a:lstStyle/>
          <a:p>
            <a:r>
              <a:rPr lang="ru-RU" sz="6000" dirty="0" smtClean="0"/>
              <a:t>Запустите приложение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6830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43822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3" y="2257425"/>
            <a:ext cx="4903787" cy="4111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2365375"/>
            <a:ext cx="4373694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140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7824" y="2546902"/>
            <a:ext cx="9152697" cy="1249845"/>
          </a:xfrm>
        </p:spPr>
        <p:txBody>
          <a:bodyPr/>
          <a:lstStyle/>
          <a:p>
            <a:r>
              <a:rPr lang="ru-RU" sz="6000" dirty="0" smtClean="0"/>
              <a:t>Запустите приложение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0902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515938"/>
            <a:ext cx="9040946" cy="47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64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7824" y="2546902"/>
            <a:ext cx="9152697" cy="1249845"/>
          </a:xfrm>
        </p:spPr>
        <p:txBody>
          <a:bodyPr/>
          <a:lstStyle/>
          <a:p>
            <a:r>
              <a:rPr lang="ru-RU" sz="6000" dirty="0" smtClean="0"/>
              <a:t>Запустите приложение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12483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590550"/>
            <a:ext cx="9014794" cy="484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51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7824" y="2546902"/>
            <a:ext cx="9152697" cy="1249845"/>
          </a:xfrm>
        </p:spPr>
        <p:txBody>
          <a:bodyPr/>
          <a:lstStyle/>
          <a:p>
            <a:r>
              <a:rPr lang="ru-RU" sz="6000" dirty="0" smtClean="0"/>
              <a:t>Запустите приложение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4095903327"/>
      </p:ext>
    </p:extLst>
  </p:cSld>
  <p:clrMapOvr>
    <a:masterClrMapping/>
  </p:clrMapOvr>
</p:sld>
</file>

<file path=ppt/theme/theme1.xml><?xml version="1.0" encoding="utf-8"?>
<a:theme xmlns:a="http://schemas.openxmlformats.org/drawingml/2006/main" name="Voodoo Powerpoint Template">
  <a:themeElements>
    <a:clrScheme name="Voodoo Color">
      <a:dk1>
        <a:srgbClr val="222222"/>
      </a:dk1>
      <a:lt1>
        <a:srgbClr val="F7F7F7"/>
      </a:lt1>
      <a:dk2>
        <a:srgbClr val="222222"/>
      </a:dk2>
      <a:lt2>
        <a:srgbClr val="FEFFFF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5352F5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36000" rIns="216000" bIns="36000" rtlCol="0">
        <a:spAutoFit/>
      </a:bodyPr>
      <a:lstStyle>
        <a:defPPr>
          <a:lnSpc>
            <a:spcPct val="130000"/>
          </a:lnSpc>
          <a:spcBef>
            <a:spcPts val="1000"/>
          </a:spcBef>
          <a:defRPr sz="1400" b="1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Voodoo2 Powerpoint Template">
  <a:themeElements>
    <a:clrScheme name="Voodoo Color">
      <a:dk1>
        <a:srgbClr val="222222"/>
      </a:dk1>
      <a:lt1>
        <a:srgbClr val="F7F7F7"/>
      </a:lt1>
      <a:dk2>
        <a:srgbClr val="222222"/>
      </a:dk2>
      <a:lt2>
        <a:srgbClr val="FEFFFF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5352F5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36000" rIns="144000" bIns="36000" rtlCol="0">
        <a:spAutoFit/>
      </a:bodyPr>
      <a:lstStyle>
        <a:defPPr>
          <a:lnSpc>
            <a:spcPct val="120000"/>
          </a:lnSpc>
          <a:spcBef>
            <a:spcPts val="1000"/>
          </a:spcBef>
          <a:defRPr sz="1400" b="1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&amp;D-Powerpoint Template_16x9" id="{D6003E70-2833-4847-828A-A182BBF6C8FF}" vid="{85D7DE89-D8E2-D743-952C-ED1FA0F184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13781</TotalTime>
  <Words>1178</Words>
  <Application>Microsoft Office PowerPoint</Application>
  <PresentationFormat>Произвольный</PresentationFormat>
  <Paragraphs>139</Paragraphs>
  <Slides>36</Slides>
  <Notes>36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36</vt:i4>
      </vt:variant>
    </vt:vector>
  </HeadingPairs>
  <TitlesOfParts>
    <vt:vector size="38" baseType="lpstr">
      <vt:lpstr>Voodoo Powerpoint Template</vt:lpstr>
      <vt:lpstr>Voodoo2 Powerpoint Template</vt:lpstr>
      <vt:lpstr>Презентация PowerPoint</vt:lpstr>
      <vt:lpstr>Презентация PowerPoint</vt:lpstr>
      <vt:lpstr>Презентация PowerPoint</vt:lpstr>
      <vt:lpstr>Презентация PowerPoint</vt:lpstr>
      <vt:lpstr>Запустите приложение</vt:lpstr>
      <vt:lpstr>Презентация PowerPoint</vt:lpstr>
      <vt:lpstr>Запустите приложение</vt:lpstr>
      <vt:lpstr>Презентация PowerPoint</vt:lpstr>
      <vt:lpstr>Запустите приложение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Запустите приложение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Запустите приложение</vt:lpstr>
      <vt:lpstr>Презентация PowerPoint</vt:lpstr>
      <vt:lpstr>Презентация PowerPoint</vt:lpstr>
      <vt:lpstr>Запустите приложение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Voodoo Powerpoint</dc:title>
  <dc:creator>SevenBox</dc:creator>
  <cp:lastModifiedBy>Степанова Эвелина Павловна</cp:lastModifiedBy>
  <cp:revision>403</cp:revision>
  <dcterms:created xsi:type="dcterms:W3CDTF">2017-07-25T02:03:18Z</dcterms:created>
  <dcterms:modified xsi:type="dcterms:W3CDTF">2023-12-12T04:01:56Z</dcterms:modified>
</cp:coreProperties>
</file>