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59" r:id="rId6"/>
    <p:sldId id="260"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000"/>
    <a:srgbClr val="275317"/>
    <a:srgbClr val="4DA42E"/>
    <a:srgbClr val="008000"/>
    <a:srgbClr val="0606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69" d="100"/>
          <a:sy n="69" d="100"/>
        </p:scale>
        <p:origin x="7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9AA60-B875-4328-AEEE-7165829B2E52}" type="datetimeFigureOut">
              <a:rPr lang="en-PH" smtClean="0"/>
              <a:t>24/04/2024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9C282-94E7-4598-9DD7-013FDC4AF54A}" type="slidenum">
              <a:rPr lang="en-PH" smtClean="0"/>
              <a:t>‹#›</a:t>
            </a:fld>
            <a:endParaRPr lang="en-PH"/>
          </a:p>
        </p:txBody>
      </p:sp>
    </p:spTree>
    <p:extLst>
      <p:ext uri="{BB962C8B-B14F-4D97-AF65-F5344CB8AC3E}">
        <p14:creationId xmlns:p14="http://schemas.microsoft.com/office/powerpoint/2010/main" val="158365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5</a:t>
            </a:fld>
            <a:endParaRPr lang="en-PH"/>
          </a:p>
        </p:txBody>
      </p:sp>
    </p:spTree>
    <p:extLst>
      <p:ext uri="{BB962C8B-B14F-4D97-AF65-F5344CB8AC3E}">
        <p14:creationId xmlns:p14="http://schemas.microsoft.com/office/powerpoint/2010/main" val="33487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6</a:t>
            </a:fld>
            <a:endParaRPr lang="en-PH"/>
          </a:p>
        </p:txBody>
      </p:sp>
    </p:spTree>
    <p:extLst>
      <p:ext uri="{BB962C8B-B14F-4D97-AF65-F5344CB8AC3E}">
        <p14:creationId xmlns:p14="http://schemas.microsoft.com/office/powerpoint/2010/main" val="53116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7</a:t>
            </a:fld>
            <a:endParaRPr lang="en-PH"/>
          </a:p>
        </p:txBody>
      </p:sp>
    </p:spTree>
    <p:extLst>
      <p:ext uri="{BB962C8B-B14F-4D97-AF65-F5344CB8AC3E}">
        <p14:creationId xmlns:p14="http://schemas.microsoft.com/office/powerpoint/2010/main" val="184781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8</a:t>
            </a:fld>
            <a:endParaRPr lang="en-PH"/>
          </a:p>
        </p:txBody>
      </p:sp>
    </p:spTree>
    <p:extLst>
      <p:ext uri="{BB962C8B-B14F-4D97-AF65-F5344CB8AC3E}">
        <p14:creationId xmlns:p14="http://schemas.microsoft.com/office/powerpoint/2010/main" val="183064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E9C282-94E7-4598-9DD7-013FDC4AF54A}" type="slidenum">
              <a:rPr lang="en-PH" smtClean="0"/>
              <a:t>13</a:t>
            </a:fld>
            <a:endParaRPr lang="en-PH"/>
          </a:p>
        </p:txBody>
      </p:sp>
    </p:spTree>
    <p:extLst>
      <p:ext uri="{BB962C8B-B14F-4D97-AF65-F5344CB8AC3E}">
        <p14:creationId xmlns:p14="http://schemas.microsoft.com/office/powerpoint/2010/main" val="288174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BB34-186C-A548-E671-4EBCD68AB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A1CC659-CB98-6077-881D-4CCBC5204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C8B2D3E-1538-9352-0AEC-5BF4364B0EA7}"/>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05BBA96D-FEB2-BDD8-A1F8-419D2D880C1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E19BAC-F3F3-D948-2149-3E7432394463}"/>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97683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2C9A-E7D8-5CB5-F264-8778AB541B2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9E39EB4-D67B-A07C-F3E2-F4CB19CF5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EF6007E-D8DD-5E1B-5DF5-911B4E166577}"/>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861607E0-07EB-9792-FAD9-7C73298CB3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8497DA7-9F5C-1D40-7976-4A210DE228A7}"/>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4924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4C64A-FC4E-7E8D-FC79-C8F27FD4AE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238DC41-CB2F-2F55-69F0-8537CAE88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8A009CE-7670-BE87-AE4E-7EE5E06CA976}"/>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B537FF74-60D4-AF04-C240-B9FFBF6616F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A010244-1325-D3C2-E343-24E1A6111088}"/>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5534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B29D-87BA-25AD-EF3E-E14B0F60F01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6C1B7F3-8D84-20E5-8E9F-D1A611BDC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EF2C95A-D8E2-9EEB-DDB6-B9F54BABC429}"/>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7A258F8F-21E5-E029-D3FC-9A0CCB88FAB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9304AD4-FD6A-40B2-DB3F-9E509E799B0E}"/>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06340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9B95-C16F-D5E3-FE5A-514654D87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E80A395-83FF-F7B1-0708-F925C72F10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297AF-579A-347D-19A6-EE84A0EDA35B}"/>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3E267293-F753-D23F-220E-DC15A907FE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12BB983-D768-0015-3A8F-ABEB2307855F}"/>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01917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B8D7-A97F-43D6-079A-856980672E7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E219009-5D5A-3628-BDDC-1A65DF454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05682AC-7608-31C6-D0F1-927A05DB0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9F4079D-C91A-F2C3-231B-1C9BB110F247}"/>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6" name="Footer Placeholder 5">
            <a:extLst>
              <a:ext uri="{FF2B5EF4-FFF2-40B4-BE49-F238E27FC236}">
                <a16:creationId xmlns:a16="http://schemas.microsoft.com/office/drawing/2014/main" id="{13AEB599-B874-E62F-164F-CB4992510CA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DB3C7D-5BFC-A0A2-0E53-99D4382AB074}"/>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16638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33BC-1763-FC0C-FD52-5AE5202D410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239FCFE-449B-07DC-438B-D4C40347D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783C2-7C2B-B0A9-C5CB-C0CFB16FA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41530F8-92AD-4CC3-4A2A-89CEE8D9A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3F362-3CB3-B74E-EF60-4BD2B79CC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4E98D65-33CF-1801-FBFE-62545F2A0208}"/>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8" name="Footer Placeholder 7">
            <a:extLst>
              <a:ext uri="{FF2B5EF4-FFF2-40B4-BE49-F238E27FC236}">
                <a16:creationId xmlns:a16="http://schemas.microsoft.com/office/drawing/2014/main" id="{4310BB2E-EA23-4009-E031-A79D23E9E48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82F698A-7577-7F3F-2EFF-A67C0D282950}"/>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143994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84E1-C426-CDB9-BCFC-609E5762FEC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014B051-8298-6D0C-1264-E812FBED69F0}"/>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4" name="Footer Placeholder 3">
            <a:extLst>
              <a:ext uri="{FF2B5EF4-FFF2-40B4-BE49-F238E27FC236}">
                <a16:creationId xmlns:a16="http://schemas.microsoft.com/office/drawing/2014/main" id="{3623F570-8F0B-90BB-82C1-8DFFD5C67CC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388DA30-499A-5B1F-58F7-4797BC787B2A}"/>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9245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41ACB-6FEC-1CF0-33E8-6EE1C0122993}"/>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3" name="Footer Placeholder 2">
            <a:extLst>
              <a:ext uri="{FF2B5EF4-FFF2-40B4-BE49-F238E27FC236}">
                <a16:creationId xmlns:a16="http://schemas.microsoft.com/office/drawing/2014/main" id="{5420605C-D679-E9CE-6342-EB6CE1CB723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763CC67-1409-8D24-96B5-0CF228D8C217}"/>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227681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878-EF9E-2C8F-B37F-7C8DEFE3F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833042B2-3857-0193-2ABB-5933AD1D9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CFAA098-511A-D61D-C936-FAEDE2C46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C68C-D417-5208-760E-CD37C1F1661E}"/>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6" name="Footer Placeholder 5">
            <a:extLst>
              <a:ext uri="{FF2B5EF4-FFF2-40B4-BE49-F238E27FC236}">
                <a16:creationId xmlns:a16="http://schemas.microsoft.com/office/drawing/2014/main" id="{56819E0E-DFCC-D51E-0E99-C83286E6665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F5C700E-6827-9630-7F14-EDE27D1944F1}"/>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57421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078C-4AD7-581E-8B47-46055A17F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71718DFB-0C81-7794-9B9A-BC6A53964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B681FEF-6E4C-48CA-D0A5-C362BDFE6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5E63-9ECC-B027-EF0E-DE14197EB350}"/>
              </a:ext>
            </a:extLst>
          </p:cNvPr>
          <p:cNvSpPr>
            <a:spLocks noGrp="1"/>
          </p:cNvSpPr>
          <p:nvPr>
            <p:ph type="dt" sz="half" idx="10"/>
          </p:nvPr>
        </p:nvSpPr>
        <p:spPr/>
        <p:txBody>
          <a:bodyPr/>
          <a:lstStyle/>
          <a:p>
            <a:fld id="{145E347C-8AC9-4301-84E8-5FEAA5874605}" type="datetimeFigureOut">
              <a:rPr lang="en-PH" smtClean="0"/>
              <a:t>24/04/2024</a:t>
            </a:fld>
            <a:endParaRPr lang="en-PH"/>
          </a:p>
        </p:txBody>
      </p:sp>
      <p:sp>
        <p:nvSpPr>
          <p:cNvPr id="6" name="Footer Placeholder 5">
            <a:extLst>
              <a:ext uri="{FF2B5EF4-FFF2-40B4-BE49-F238E27FC236}">
                <a16:creationId xmlns:a16="http://schemas.microsoft.com/office/drawing/2014/main" id="{0C2AFCF0-0151-8049-ADDB-452C88EEE72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5F1BBB3-BE7C-D06E-EC9A-151DA8AB6FFD}"/>
              </a:ext>
            </a:extLst>
          </p:cNvPr>
          <p:cNvSpPr>
            <a:spLocks noGrp="1"/>
          </p:cNvSpPr>
          <p:nvPr>
            <p:ph type="sldNum" sz="quarter" idx="12"/>
          </p:nvPr>
        </p:nvSpPr>
        <p:spPr/>
        <p:txBody>
          <a:bodyPr/>
          <a:lstStyle/>
          <a:p>
            <a:fld id="{2D5831C1-F062-4D7A-B395-08B2A69D42B2}" type="slidenum">
              <a:rPr lang="en-PH" smtClean="0"/>
              <a:t>‹#›</a:t>
            </a:fld>
            <a:endParaRPr lang="en-PH"/>
          </a:p>
        </p:txBody>
      </p:sp>
    </p:spTree>
    <p:extLst>
      <p:ext uri="{BB962C8B-B14F-4D97-AF65-F5344CB8AC3E}">
        <p14:creationId xmlns:p14="http://schemas.microsoft.com/office/powerpoint/2010/main" val="381511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2D3-C23A-F23E-1A21-9BD30750C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50FBF59-3061-3752-9DB4-7A310E24B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35BEA3-CEE9-ABF0-0722-460DC9451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5E347C-8AC9-4301-84E8-5FEAA5874605}" type="datetimeFigureOut">
              <a:rPr lang="en-PH" smtClean="0"/>
              <a:t>24/04/2024</a:t>
            </a:fld>
            <a:endParaRPr lang="en-PH"/>
          </a:p>
        </p:txBody>
      </p:sp>
      <p:sp>
        <p:nvSpPr>
          <p:cNvPr id="5" name="Footer Placeholder 4">
            <a:extLst>
              <a:ext uri="{FF2B5EF4-FFF2-40B4-BE49-F238E27FC236}">
                <a16:creationId xmlns:a16="http://schemas.microsoft.com/office/drawing/2014/main" id="{C1C02513-35AE-3908-F5C0-BF1C6CF6F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2A4DB4EE-1CE2-C4DE-8B57-43AD3A106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5831C1-F062-4D7A-B395-08B2A69D42B2}" type="slidenum">
              <a:rPr lang="en-PH" smtClean="0"/>
              <a:t>‹#›</a:t>
            </a:fld>
            <a:endParaRPr lang="en-PH"/>
          </a:p>
        </p:txBody>
      </p:sp>
    </p:spTree>
    <p:extLst>
      <p:ext uri="{BB962C8B-B14F-4D97-AF65-F5344CB8AC3E}">
        <p14:creationId xmlns:p14="http://schemas.microsoft.com/office/powerpoint/2010/main" val="274935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9.xml"/><Relationship Id="rId5" Type="http://schemas.openxmlformats.org/officeDocument/2006/relationships/slide" Target="slide1.xml"/><Relationship Id="rId10" Type="http://schemas.openxmlformats.org/officeDocument/2006/relationships/slide" Target="slide5.xml"/><Relationship Id="rId4" Type="http://schemas.openxmlformats.org/officeDocument/2006/relationships/image" Target="../media/image2.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11.xml"/><Relationship Id="rId7" Type="http://schemas.openxmlformats.org/officeDocument/2006/relationships/slide" Target="slide1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14.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slide" Target="slide14.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slide" Target="slide13.xml"/><Relationship Id="rId12" Type="http://schemas.openxmlformats.org/officeDocument/2006/relationships/slide" Target="slide1.xml"/><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slide" Target="slide12.xml"/><Relationship Id="rId11" Type="http://schemas.openxmlformats.org/officeDocument/2006/relationships/image" Target="../media/image3.png"/><Relationship Id="rId5" Type="http://schemas.openxmlformats.org/officeDocument/2006/relationships/image" Target="../media/image12.png"/><Relationship Id="rId1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slide" Target="slide11.xml"/><Relationship Id="rId9" Type="http://schemas.openxmlformats.org/officeDocument/2006/relationships/slide" Target="slide7.xml"/><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9.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slide" Target="slide6.xm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slide" Target="slide7.xml"/><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slide" Target="slide9.xml"/><Relationship Id="rId4" Type="http://schemas.openxmlformats.org/officeDocument/2006/relationships/slide" Target="slide11.xml"/><Relationship Id="rId9" Type="http://schemas.openxmlformats.org/officeDocument/2006/relationships/slide" Target="slide2.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8.png"/><Relationship Id="rId10" Type="http://schemas.openxmlformats.org/officeDocument/2006/relationships/slide" Target="slide9.xml"/><Relationship Id="rId4" Type="http://schemas.openxmlformats.org/officeDocument/2006/relationships/slide" Target="slide11.xml"/><Relationship Id="rId9" Type="http://schemas.openxmlformats.org/officeDocument/2006/relationships/slide" Target="slide5.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slide" Target="slide2.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xml"/><Relationship Id="rId11" Type="http://schemas.openxmlformats.org/officeDocument/2006/relationships/image" Target="../media/image3.png"/><Relationship Id="rId5" Type="http://schemas.openxmlformats.org/officeDocument/2006/relationships/image" Target="../media/image2.png"/><Relationship Id="rId15" Type="http://schemas.openxmlformats.org/officeDocument/2006/relationships/slide" Target="slide8.xml"/><Relationship Id="rId10" Type="http://schemas.openxmlformats.org/officeDocument/2006/relationships/image" Target="../media/image6.png"/><Relationship Id="rId4" Type="http://schemas.openxmlformats.org/officeDocument/2006/relationships/slide" Target="slide11.xml"/><Relationship Id="rId9" Type="http://schemas.openxmlformats.org/officeDocument/2006/relationships/slide" Target="slide9.xml"/><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6.png"/><Relationship Id="rId12"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slide" Target="slide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1.xml"/><Relationship Id="rId7" Type="http://schemas.openxmlformats.org/officeDocument/2006/relationships/slide" Target="slide5.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solidFill>
                  <a:schemeClr val="bg2"/>
                </a:solidFill>
              </a:rPr>
              <a:t>HOME</a:t>
            </a:r>
            <a:endParaRPr lang="en-PH" sz="2400" b="1" dirty="0">
              <a:solidFill>
                <a:schemeClr val="bg2"/>
              </a:solidFill>
            </a:endParaRPr>
          </a:p>
        </p:txBody>
      </p:sp>
      <p:pic>
        <p:nvPicPr>
          <p:cNvPr id="13" name="Picture 12" descr="A plate of food on a black background&#10;&#10;Description automatically generated">
            <a:extLst>
              <a:ext uri="{FF2B5EF4-FFF2-40B4-BE49-F238E27FC236}">
                <a16:creationId xmlns:a16="http://schemas.microsoft.com/office/drawing/2014/main" id="{ABA301B9-A81E-FE48-44F9-C42A2DDA3845}"/>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6469381" y="1956205"/>
            <a:ext cx="4163390" cy="2775593"/>
          </a:xfrm>
          <a:prstGeom prst="rect">
            <a:avLst/>
          </a:prstGeom>
        </p:spPr>
      </p:pic>
      <p:sp>
        <p:nvSpPr>
          <p:cNvPr id="14" name="Rectangle 13">
            <a:extLst>
              <a:ext uri="{FF2B5EF4-FFF2-40B4-BE49-F238E27FC236}">
                <a16:creationId xmlns:a16="http://schemas.microsoft.com/office/drawing/2014/main" id="{C1708068-91A1-8579-9380-11E99A14E15E}"/>
              </a:ext>
            </a:extLst>
          </p:cNvPr>
          <p:cNvSpPr/>
          <p:nvPr/>
        </p:nvSpPr>
        <p:spPr>
          <a:xfrm>
            <a:off x="6693768" y="1935331"/>
            <a:ext cx="3953803" cy="47657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CB946EE7-3923-3977-FEAB-93211AF44082}"/>
              </a:ext>
            </a:extLst>
          </p:cNvPr>
          <p:cNvGrpSpPr/>
          <p:nvPr/>
        </p:nvGrpSpPr>
        <p:grpSpPr>
          <a:xfrm>
            <a:off x="1514840" y="1935331"/>
            <a:ext cx="3953803" cy="4952237"/>
            <a:chOff x="1514840" y="1935331"/>
            <a:chExt cx="3953803" cy="4952237"/>
          </a:xfrm>
        </p:grpSpPr>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514840" y="1935331"/>
              <a:ext cx="3953803" cy="4783541"/>
            </a:xfrm>
            <a:prstGeom prst="rect">
              <a:avLst/>
            </a:prstGeom>
            <a:ln w="15875">
              <a:solidFill>
                <a:schemeClr val="bg1"/>
              </a:solidFill>
            </a:ln>
          </p:spPr>
        </p:pic>
        <p:sp>
          <p:nvSpPr>
            <p:cNvPr id="15" name="TextBox 14">
              <a:extLst>
                <a:ext uri="{FF2B5EF4-FFF2-40B4-BE49-F238E27FC236}">
                  <a16:creationId xmlns:a16="http://schemas.microsoft.com/office/drawing/2014/main" id="{8B17E809-3847-2554-0BFA-1321FB05F311}"/>
                </a:ext>
              </a:extLst>
            </p:cNvPr>
            <p:cNvSpPr txBox="1"/>
            <p:nvPr/>
          </p:nvSpPr>
          <p:spPr>
            <a:xfrm>
              <a:off x="1669000" y="2086254"/>
              <a:ext cx="3669433" cy="4801314"/>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a:p>
              <a:r>
                <a:rPr lang="en-US" sz="1000" dirty="0">
                  <a:solidFill>
                    <a:schemeClr val="bg2"/>
                  </a:solidFill>
                </a:rPr>
                <a:t>A family deal sure to fill the cravings of the house without needing to break the bank. Complete with tons of our signature ONIGINOY rice balls and our special sauce that will make that whole family wanting for more</a:t>
              </a:r>
            </a:p>
            <a:p>
              <a:endParaRPr lang="en-US" sz="1000" b="1" dirty="0">
                <a:solidFill>
                  <a:schemeClr val="bg2"/>
                </a:solidFill>
              </a:endParaRPr>
            </a:p>
            <a:p>
              <a:r>
                <a:rPr lang="en-US" sz="1000" b="1" dirty="0">
                  <a:solidFill>
                    <a:schemeClr val="bg2"/>
                  </a:solidFill>
                  <a:hlinkClick r:id="rId8" action="ppaction://hlinksldjump"/>
                </a:rPr>
                <a:t>Slide 5</a:t>
              </a:r>
              <a:endParaRPr lang="en-US" sz="1000" b="1" dirty="0">
                <a:solidFill>
                  <a:schemeClr val="bg2"/>
                </a:solidFill>
              </a:endParaRPr>
            </a:p>
            <a:p>
              <a:endParaRPr lang="en-US" sz="1000" b="1" dirty="0">
                <a:solidFill>
                  <a:schemeClr val="bg2"/>
                </a:solidFill>
              </a:endParaRPr>
            </a:p>
            <a:p>
              <a:endParaRPr lang="en-US" sz="2400" b="1" dirty="0">
                <a:solidFill>
                  <a:schemeClr val="bg2"/>
                </a:solidFill>
              </a:endParaRPr>
            </a:p>
            <a:p>
              <a:endParaRPr lang="en-US" sz="2400" b="1" dirty="0">
                <a:solidFill>
                  <a:schemeClr val="bg2"/>
                </a:solidFill>
              </a:endParaRPr>
            </a:p>
            <a:p>
              <a:endParaRPr lang="en-US" sz="2400" b="1" dirty="0">
                <a:solidFill>
                  <a:schemeClr val="bg2"/>
                </a:solidFill>
              </a:endParaRPr>
            </a:p>
            <a:p>
              <a:r>
                <a:rPr lang="en-US" sz="1000" b="1" dirty="0">
                  <a:solidFill>
                    <a:schemeClr val="bg2"/>
                  </a:solidFill>
                </a:rPr>
                <a:t>28 BALLS PER SERVING    </a:t>
              </a:r>
              <a:r>
                <a:rPr lang="en-US" sz="2400" b="1" dirty="0">
                  <a:solidFill>
                    <a:schemeClr val="bg2"/>
                  </a:solidFill>
                </a:rPr>
                <a:t>            150SRP!!</a:t>
              </a:r>
              <a:endParaRPr lang="en-PH" sz="1000" b="1" dirty="0">
                <a:solidFill>
                  <a:schemeClr val="bg2"/>
                </a:solidFill>
              </a:endParaRPr>
            </a:p>
          </p:txBody>
        </p:sp>
      </p:grpSp>
      <p:sp>
        <p:nvSpPr>
          <p:cNvPr id="17" name="TextBox 16">
            <a:extLst>
              <a:ext uri="{FF2B5EF4-FFF2-40B4-BE49-F238E27FC236}">
                <a16:creationId xmlns:a16="http://schemas.microsoft.com/office/drawing/2014/main" id="{AAE9C73E-5749-E6F9-6339-8B9199110506}"/>
              </a:ext>
            </a:extLst>
          </p:cNvPr>
          <p:cNvSpPr txBox="1"/>
          <p:nvPr/>
        </p:nvSpPr>
        <p:spPr>
          <a:xfrm>
            <a:off x="4429964" y="1171852"/>
            <a:ext cx="3176191" cy="646331"/>
          </a:xfrm>
          <a:prstGeom prst="rect">
            <a:avLst/>
          </a:prstGeom>
          <a:noFill/>
        </p:spPr>
        <p:txBody>
          <a:bodyPr wrap="none" rtlCol="0">
            <a:spAutoFit/>
          </a:bodyPr>
          <a:lstStyle/>
          <a:p>
            <a:r>
              <a:rPr lang="en-US" sz="3600" b="1" dirty="0">
                <a:solidFill>
                  <a:schemeClr val="bg2"/>
                </a:solidFill>
              </a:rPr>
              <a:t>BEST SELLERS</a:t>
            </a:r>
            <a:endParaRPr lang="en-PH" sz="3600" b="1" dirty="0">
              <a:solidFill>
                <a:schemeClr val="bg2"/>
              </a:solidFill>
            </a:endParaRPr>
          </a:p>
        </p:txBody>
      </p:sp>
      <p:sp>
        <p:nvSpPr>
          <p:cNvPr id="18" name="TextBox 17">
            <a:extLst>
              <a:ext uri="{FF2B5EF4-FFF2-40B4-BE49-F238E27FC236}">
                <a16:creationId xmlns:a16="http://schemas.microsoft.com/office/drawing/2014/main" id="{A785B74A-40DD-561B-044E-939FE2D008D0}"/>
              </a:ext>
            </a:extLst>
          </p:cNvPr>
          <p:cNvSpPr txBox="1"/>
          <p:nvPr/>
        </p:nvSpPr>
        <p:spPr>
          <a:xfrm>
            <a:off x="6693768" y="4321191"/>
            <a:ext cx="3829232" cy="2308324"/>
          </a:xfrm>
          <a:prstGeom prst="rect">
            <a:avLst/>
          </a:prstGeom>
          <a:noFill/>
        </p:spPr>
        <p:txBody>
          <a:bodyPr wrap="square" rtlCol="0">
            <a:spAutoFit/>
          </a:bodyPr>
          <a:lstStyle/>
          <a:p>
            <a:r>
              <a:rPr lang="en-US" sz="2400" b="1" dirty="0" err="1">
                <a:solidFill>
                  <a:schemeClr val="bg2"/>
                </a:solidFill>
              </a:rPr>
              <a:t>Kunyare</a:t>
            </a:r>
            <a:r>
              <a:rPr lang="en-US" sz="2400" b="1" dirty="0">
                <a:solidFill>
                  <a:schemeClr val="bg2"/>
                </a:solidFill>
              </a:rPr>
              <a:t> </a:t>
            </a:r>
            <a:r>
              <a:rPr lang="en-US" sz="2400" b="1" dirty="0" err="1">
                <a:solidFill>
                  <a:schemeClr val="bg2"/>
                </a:solidFill>
              </a:rPr>
              <a:t>nalang</a:t>
            </a:r>
            <a:r>
              <a:rPr lang="en-US" sz="2400" b="1" dirty="0">
                <a:solidFill>
                  <a:schemeClr val="bg2"/>
                </a:solidFill>
              </a:rPr>
              <a:t> pizza twist to…di ko </a:t>
            </a:r>
            <a:r>
              <a:rPr lang="en-US" sz="2400" b="1" dirty="0" err="1">
                <a:solidFill>
                  <a:schemeClr val="bg2"/>
                </a:solidFill>
              </a:rPr>
              <a:t>talaga</a:t>
            </a:r>
            <a:r>
              <a:rPr lang="en-US" sz="2400" b="1" dirty="0">
                <a:solidFill>
                  <a:schemeClr val="bg2"/>
                </a:solidFill>
              </a:rPr>
              <a:t> </a:t>
            </a:r>
            <a:r>
              <a:rPr lang="en-US" sz="2400" b="1" dirty="0" err="1">
                <a:solidFill>
                  <a:schemeClr val="bg2"/>
                </a:solidFill>
              </a:rPr>
              <a:t>alam</a:t>
            </a:r>
            <a:r>
              <a:rPr lang="en-US" sz="2400" b="1" dirty="0">
                <a:solidFill>
                  <a:schemeClr val="bg2"/>
                </a:solidFill>
              </a:rPr>
              <a:t> kung </a:t>
            </a:r>
            <a:r>
              <a:rPr lang="en-US" sz="2400" b="1" dirty="0" err="1">
                <a:solidFill>
                  <a:schemeClr val="bg2"/>
                </a:solidFill>
              </a:rPr>
              <a:t>ano</a:t>
            </a:r>
            <a:r>
              <a:rPr lang="en-US" sz="2400" b="1" dirty="0">
                <a:solidFill>
                  <a:schemeClr val="bg2"/>
                </a:solidFill>
              </a:rPr>
              <a:t> </a:t>
            </a:r>
            <a:r>
              <a:rPr lang="en-US" sz="2400" b="1" dirty="0" err="1">
                <a:solidFill>
                  <a:schemeClr val="bg2"/>
                </a:solidFill>
              </a:rPr>
              <a:t>itsura</a:t>
            </a:r>
            <a:r>
              <a:rPr lang="en-US" sz="2400" b="1" dirty="0">
                <a:solidFill>
                  <a:schemeClr val="bg2"/>
                </a:solidFill>
              </a:rPr>
              <a:t> nun </a:t>
            </a:r>
            <a:r>
              <a:rPr lang="en-US" sz="2400" b="1" dirty="0" err="1">
                <a:solidFill>
                  <a:schemeClr val="bg2"/>
                </a:solidFill>
              </a:rPr>
              <a:t>pero</a:t>
            </a:r>
            <a:r>
              <a:rPr lang="en-US" sz="2400" b="1" dirty="0">
                <a:solidFill>
                  <a:schemeClr val="bg2"/>
                </a:solidFill>
              </a:rPr>
              <a:t> </a:t>
            </a:r>
            <a:r>
              <a:rPr lang="en-US" sz="2400" b="1" dirty="0" err="1">
                <a:solidFill>
                  <a:schemeClr val="bg2"/>
                </a:solidFill>
              </a:rPr>
              <a:t>ito</a:t>
            </a:r>
            <a:r>
              <a:rPr lang="en-US" sz="2400" b="1" dirty="0">
                <a:solidFill>
                  <a:schemeClr val="bg2"/>
                </a:solidFill>
              </a:rPr>
              <a:t> </a:t>
            </a:r>
            <a:r>
              <a:rPr lang="en-US" sz="2400" b="1" dirty="0" err="1">
                <a:solidFill>
                  <a:schemeClr val="bg2"/>
                </a:solidFill>
              </a:rPr>
              <a:t>lumabas</a:t>
            </a:r>
            <a:r>
              <a:rPr lang="en-US" sz="2400" b="1" dirty="0">
                <a:solidFill>
                  <a:schemeClr val="bg2"/>
                </a:solidFill>
              </a:rPr>
              <a:t> </a:t>
            </a:r>
            <a:r>
              <a:rPr lang="en-US" sz="2400" b="1" dirty="0" err="1">
                <a:solidFill>
                  <a:schemeClr val="bg2"/>
                </a:solidFill>
              </a:rPr>
              <a:t>sa</a:t>
            </a:r>
            <a:r>
              <a:rPr lang="en-US" sz="2400" b="1" dirty="0">
                <a:solidFill>
                  <a:schemeClr val="bg2"/>
                </a:solidFill>
              </a:rPr>
              <a:t> google eh….</a:t>
            </a:r>
            <a:r>
              <a:rPr lang="en-US" sz="2400" b="1" dirty="0" err="1">
                <a:solidFill>
                  <a:schemeClr val="bg2"/>
                </a:solidFill>
              </a:rPr>
              <a:t>tas</a:t>
            </a:r>
            <a:r>
              <a:rPr lang="en-US" sz="2400" b="1" dirty="0">
                <a:solidFill>
                  <a:schemeClr val="bg2"/>
                </a:solidFill>
              </a:rPr>
              <a:t> insert Narin ng </a:t>
            </a:r>
            <a:r>
              <a:rPr lang="en-US" sz="2400" b="1" dirty="0" err="1">
                <a:solidFill>
                  <a:schemeClr val="bg2"/>
                </a:solidFill>
              </a:rPr>
              <a:t>mga</a:t>
            </a:r>
            <a:r>
              <a:rPr lang="en-US" sz="2400" b="1" dirty="0">
                <a:solidFill>
                  <a:schemeClr val="bg2"/>
                </a:solidFill>
              </a:rPr>
              <a:t> details or something</a:t>
            </a:r>
            <a:endParaRPr lang="en-PH" sz="2400" b="1" dirty="0">
              <a:solidFill>
                <a:schemeClr val="bg2"/>
              </a:solidFill>
            </a:endParaRPr>
          </a:p>
        </p:txBody>
      </p:sp>
      <p:sp>
        <p:nvSpPr>
          <p:cNvPr id="19" name="TextBox 18">
            <a:hlinkClick r:id="rId9"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10"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11"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8"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84967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F40E8F-FE42-F41B-5105-CA097F8420E0}"/>
              </a:ext>
            </a:extLst>
          </p:cNvPr>
          <p:cNvSpPr/>
          <p:nvPr/>
        </p:nvSpPr>
        <p:spPr>
          <a:xfrm>
            <a:off x="-80512" y="-1971497"/>
            <a:ext cx="12624047" cy="9430629"/>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ngle 31">
            <a:extLst>
              <a:ext uri="{FF2B5EF4-FFF2-40B4-BE49-F238E27FC236}">
                <a16:creationId xmlns:a16="http://schemas.microsoft.com/office/drawing/2014/main" id="{FB139022-F4A9-481B-ADB5-8FCD4F101219}"/>
              </a:ext>
            </a:extLst>
          </p:cNvPr>
          <p:cNvSpPr/>
          <p:nvPr/>
        </p:nvSpPr>
        <p:spPr>
          <a:xfrm>
            <a:off x="0" y="-2123896"/>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7615681"/>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6616448"/>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6565015"/>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641400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5" action="ppaction://hlinksldjump"/>
            <a:extLst>
              <a:ext uri="{FF2B5EF4-FFF2-40B4-BE49-F238E27FC236}">
                <a16:creationId xmlns:a16="http://schemas.microsoft.com/office/drawing/2014/main" id="{57DE07F7-D597-4C7C-BE47-8E9614E90CC2}"/>
              </a:ext>
            </a:extLst>
          </p:cNvPr>
          <p:cNvSpPr txBox="1"/>
          <p:nvPr/>
        </p:nvSpPr>
        <p:spPr>
          <a:xfrm>
            <a:off x="2486646" y="-6422885"/>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6418083"/>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642288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6279450"/>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7" action="ppaction://hlinksldjump"/>
            <a:extLst>
              <a:ext uri="{FF2B5EF4-FFF2-40B4-BE49-F238E27FC236}">
                <a16:creationId xmlns:a16="http://schemas.microsoft.com/office/drawing/2014/main" id="{F118A485-D9C3-0E42-8AE4-4D0E209F1256}"/>
              </a:ext>
            </a:extLst>
          </p:cNvPr>
          <p:cNvSpPr/>
          <p:nvPr/>
        </p:nvSpPr>
        <p:spPr>
          <a:xfrm>
            <a:off x="1514840" y="-4647342"/>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4791343"/>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4811470"/>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4811471"/>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3966085"/>
            <a:ext cx="2985339" cy="256739"/>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294241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95259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Rectangle: Rounded Corners 2">
            <a:extLst>
              <a:ext uri="{FF2B5EF4-FFF2-40B4-BE49-F238E27FC236}">
                <a16:creationId xmlns:a16="http://schemas.microsoft.com/office/drawing/2014/main" id="{A8CB8E22-3752-B3E0-7E09-89A09C038E72}"/>
              </a:ext>
            </a:extLst>
          </p:cNvPr>
          <p:cNvSpPr/>
          <p:nvPr/>
        </p:nvSpPr>
        <p:spPr>
          <a:xfrm>
            <a:off x="541448" y="107940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Rectangle: Rounded Corners 4">
            <a:extLst>
              <a:ext uri="{FF2B5EF4-FFF2-40B4-BE49-F238E27FC236}">
                <a16:creationId xmlns:a16="http://schemas.microsoft.com/office/drawing/2014/main" id="{D39B2CDB-E9BF-16EA-5321-3395929E16B5}"/>
              </a:ext>
            </a:extLst>
          </p:cNvPr>
          <p:cNvSpPr/>
          <p:nvPr/>
        </p:nvSpPr>
        <p:spPr>
          <a:xfrm>
            <a:off x="541447" y="3153751"/>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Rounded Corners 10">
            <a:extLst>
              <a:ext uri="{FF2B5EF4-FFF2-40B4-BE49-F238E27FC236}">
                <a16:creationId xmlns:a16="http://schemas.microsoft.com/office/drawing/2014/main" id="{A630C9FA-F860-2B1E-D242-68F417605619}"/>
              </a:ext>
            </a:extLst>
          </p:cNvPr>
          <p:cNvSpPr/>
          <p:nvPr/>
        </p:nvSpPr>
        <p:spPr>
          <a:xfrm>
            <a:off x="8247750" y="3636339"/>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3" name="Rectangle: Rounded Corners 12">
            <a:extLst>
              <a:ext uri="{FF2B5EF4-FFF2-40B4-BE49-F238E27FC236}">
                <a16:creationId xmlns:a16="http://schemas.microsoft.com/office/drawing/2014/main" id="{43074B50-FBBC-26EE-97C7-AFEF4C080597}"/>
              </a:ext>
            </a:extLst>
          </p:cNvPr>
          <p:cNvSpPr/>
          <p:nvPr/>
        </p:nvSpPr>
        <p:spPr>
          <a:xfrm>
            <a:off x="8247750" y="1559443"/>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4" name="Rectangle: Rounded Corners 13">
            <a:extLst>
              <a:ext uri="{FF2B5EF4-FFF2-40B4-BE49-F238E27FC236}">
                <a16:creationId xmlns:a16="http://schemas.microsoft.com/office/drawing/2014/main" id="{50CF4ACC-F1DF-5030-8223-1FB4F9105BE5}"/>
              </a:ext>
            </a:extLst>
          </p:cNvPr>
          <p:cNvSpPr/>
          <p:nvPr/>
        </p:nvSpPr>
        <p:spPr>
          <a:xfrm>
            <a:off x="8247750" y="-439485"/>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5" name="Rectangle: Rounded Corners 14">
            <a:extLst>
              <a:ext uri="{FF2B5EF4-FFF2-40B4-BE49-F238E27FC236}">
                <a16:creationId xmlns:a16="http://schemas.microsoft.com/office/drawing/2014/main" id="{985D7536-1C7F-70F5-F618-973334CD1F6E}"/>
              </a:ext>
            </a:extLst>
          </p:cNvPr>
          <p:cNvSpPr/>
          <p:nvPr/>
        </p:nvSpPr>
        <p:spPr>
          <a:xfrm>
            <a:off x="8247750" y="-2381707"/>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17" name="TextBox 16">
            <a:extLst>
              <a:ext uri="{FF2B5EF4-FFF2-40B4-BE49-F238E27FC236}">
                <a16:creationId xmlns:a16="http://schemas.microsoft.com/office/drawing/2014/main" id="{C6C299B1-013A-CB43-4F4A-2FED3D22F55C}"/>
              </a:ext>
            </a:extLst>
          </p:cNvPr>
          <p:cNvSpPr txBox="1"/>
          <p:nvPr/>
        </p:nvSpPr>
        <p:spPr>
          <a:xfrm>
            <a:off x="863953" y="-790383"/>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sp>
        <p:nvSpPr>
          <p:cNvPr id="18" name="TextBox 17">
            <a:extLst>
              <a:ext uri="{FF2B5EF4-FFF2-40B4-BE49-F238E27FC236}">
                <a16:creationId xmlns:a16="http://schemas.microsoft.com/office/drawing/2014/main" id="{77DA0CA8-1073-B920-22B1-75C326F9855A}"/>
              </a:ext>
            </a:extLst>
          </p:cNvPr>
          <p:cNvSpPr txBox="1"/>
          <p:nvPr/>
        </p:nvSpPr>
        <p:spPr>
          <a:xfrm>
            <a:off x="867495" y="-2764479"/>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25" name="TextBox 24">
            <a:extLst>
              <a:ext uri="{FF2B5EF4-FFF2-40B4-BE49-F238E27FC236}">
                <a16:creationId xmlns:a16="http://schemas.microsoft.com/office/drawing/2014/main" id="{9E02A502-A8FB-9A82-7DAA-A077992173A8}"/>
              </a:ext>
            </a:extLst>
          </p:cNvPr>
          <p:cNvSpPr txBox="1"/>
          <p:nvPr/>
        </p:nvSpPr>
        <p:spPr>
          <a:xfrm>
            <a:off x="863952" y="1166035"/>
            <a:ext cx="3988400" cy="1384995"/>
          </a:xfrm>
          <a:prstGeom prst="rect">
            <a:avLst/>
          </a:prstGeom>
          <a:noFill/>
        </p:spPr>
        <p:txBody>
          <a:bodyPr wrap="none" rtlCol="0">
            <a:spAutoFit/>
          </a:bodyPr>
          <a:lstStyle/>
          <a:p>
            <a:r>
              <a:rPr lang="en-US" sz="2400" b="1" dirty="0"/>
              <a:t>MANAGER TRAINEE – MARS</a:t>
            </a:r>
          </a:p>
          <a:p>
            <a:endParaRPr lang="en-US" sz="2400" b="1" dirty="0"/>
          </a:p>
          <a:p>
            <a:r>
              <a:rPr lang="en-PH" dirty="0"/>
              <a:t>MARS</a:t>
            </a:r>
          </a:p>
          <a:p>
            <a:r>
              <a:rPr lang="en-PH" dirty="0"/>
              <a:t>ENTRY LEVEL</a:t>
            </a:r>
          </a:p>
        </p:txBody>
      </p:sp>
      <p:sp>
        <p:nvSpPr>
          <p:cNvPr id="28" name="TextBox 27">
            <a:extLst>
              <a:ext uri="{FF2B5EF4-FFF2-40B4-BE49-F238E27FC236}">
                <a16:creationId xmlns:a16="http://schemas.microsoft.com/office/drawing/2014/main" id="{F2B902DE-FC94-FB06-8067-9FA3EE9D960A}"/>
              </a:ext>
            </a:extLst>
          </p:cNvPr>
          <p:cNvSpPr txBox="1"/>
          <p:nvPr/>
        </p:nvSpPr>
        <p:spPr>
          <a:xfrm>
            <a:off x="863952" y="3306734"/>
            <a:ext cx="6652655" cy="1384995"/>
          </a:xfrm>
          <a:prstGeom prst="rect">
            <a:avLst/>
          </a:prstGeom>
          <a:noFill/>
        </p:spPr>
        <p:txBody>
          <a:bodyPr wrap="none" rtlCol="0">
            <a:spAutoFit/>
          </a:bodyPr>
          <a:lstStyle/>
          <a:p>
            <a:r>
              <a:rPr lang="en-US" sz="2400" b="1" dirty="0"/>
              <a:t>MANAGER TRAINEE – REGION IV CALABARZON</a:t>
            </a:r>
          </a:p>
          <a:p>
            <a:endParaRPr lang="en-US" sz="2400" b="1" dirty="0"/>
          </a:p>
          <a:p>
            <a:r>
              <a:rPr lang="en-PH" dirty="0"/>
              <a:t>REGION IV CALABARZON</a:t>
            </a:r>
          </a:p>
          <a:p>
            <a:r>
              <a:rPr lang="en-PH" dirty="0"/>
              <a:t>ENTRY LEVEL</a:t>
            </a:r>
          </a:p>
        </p:txBody>
      </p:sp>
    </p:spTree>
    <p:extLst>
      <p:ext uri="{BB962C8B-B14F-4D97-AF65-F5344CB8AC3E}">
        <p14:creationId xmlns:p14="http://schemas.microsoft.com/office/powerpoint/2010/main" val="27830185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solidFill>
                  <a:schemeClr val="bg2"/>
                </a:solidFill>
              </a:rPr>
              <a:t>HOME</a:t>
            </a:r>
            <a:endParaRPr lang="en-PH" sz="2400" b="1" dirty="0">
              <a:solidFill>
                <a:schemeClr val="bg2"/>
              </a:solidFill>
            </a:endParaRPr>
          </a:p>
        </p:txBody>
      </p:sp>
      <p:pic>
        <p:nvPicPr>
          <p:cNvPr id="13" name="Picture 12" descr="A plate of food on a black background&#10;&#10;Description automatically generated">
            <a:extLst>
              <a:ext uri="{FF2B5EF4-FFF2-40B4-BE49-F238E27FC236}">
                <a16:creationId xmlns:a16="http://schemas.microsoft.com/office/drawing/2014/main" id="{ABA301B9-A81E-FE48-44F9-C42A2DDA3845}"/>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6469381" y="1956205"/>
            <a:ext cx="4163390" cy="2775593"/>
          </a:xfrm>
          <a:prstGeom prst="rect">
            <a:avLst/>
          </a:prstGeom>
        </p:spPr>
      </p:pic>
      <p:sp>
        <p:nvSpPr>
          <p:cNvPr id="14" name="Rectangle 13">
            <a:extLst>
              <a:ext uri="{FF2B5EF4-FFF2-40B4-BE49-F238E27FC236}">
                <a16:creationId xmlns:a16="http://schemas.microsoft.com/office/drawing/2014/main" id="{C1708068-91A1-8579-9380-11E99A14E15E}"/>
              </a:ext>
            </a:extLst>
          </p:cNvPr>
          <p:cNvSpPr/>
          <p:nvPr/>
        </p:nvSpPr>
        <p:spPr>
          <a:xfrm>
            <a:off x="6693768" y="1935331"/>
            <a:ext cx="3953803" cy="47657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CB946EE7-3923-3977-FEAB-93211AF44082}"/>
              </a:ext>
            </a:extLst>
          </p:cNvPr>
          <p:cNvGrpSpPr/>
          <p:nvPr/>
        </p:nvGrpSpPr>
        <p:grpSpPr>
          <a:xfrm>
            <a:off x="1514840" y="1935331"/>
            <a:ext cx="3953803" cy="4952237"/>
            <a:chOff x="1514840" y="1935331"/>
            <a:chExt cx="3953803" cy="4952237"/>
          </a:xfrm>
        </p:grpSpPr>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514840" y="1935331"/>
              <a:ext cx="3953803" cy="4783541"/>
            </a:xfrm>
            <a:prstGeom prst="rect">
              <a:avLst/>
            </a:prstGeom>
            <a:ln w="15875">
              <a:solidFill>
                <a:schemeClr val="bg1"/>
              </a:solidFill>
            </a:ln>
          </p:spPr>
        </p:pic>
        <p:sp>
          <p:nvSpPr>
            <p:cNvPr id="15" name="TextBox 14">
              <a:extLst>
                <a:ext uri="{FF2B5EF4-FFF2-40B4-BE49-F238E27FC236}">
                  <a16:creationId xmlns:a16="http://schemas.microsoft.com/office/drawing/2014/main" id="{8B17E809-3847-2554-0BFA-1321FB05F311}"/>
                </a:ext>
              </a:extLst>
            </p:cNvPr>
            <p:cNvSpPr txBox="1"/>
            <p:nvPr/>
          </p:nvSpPr>
          <p:spPr>
            <a:xfrm>
              <a:off x="1669000" y="2086254"/>
              <a:ext cx="3669433" cy="4801314"/>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a:p>
              <a:r>
                <a:rPr lang="en-US" sz="1000" dirty="0">
                  <a:solidFill>
                    <a:schemeClr val="bg2"/>
                  </a:solidFill>
                </a:rPr>
                <a:t>A family deal sure to fill the cravings of the house without needing to break the bank. Complete with tons of our signature ONIGINOY rice balls and our special sauce that will make that whole family wanting for more</a:t>
              </a:r>
            </a:p>
            <a:p>
              <a:endParaRPr lang="en-US" sz="1000" b="1" dirty="0">
                <a:solidFill>
                  <a:schemeClr val="bg2"/>
                </a:solidFill>
              </a:endParaRPr>
            </a:p>
            <a:p>
              <a:r>
                <a:rPr lang="en-US" sz="1000" b="1" dirty="0">
                  <a:solidFill>
                    <a:schemeClr val="bg2"/>
                  </a:solidFill>
                  <a:hlinkClick r:id="rId6" action="ppaction://hlinksldjump"/>
                </a:rPr>
                <a:t>Slide 5</a:t>
              </a:r>
              <a:endParaRPr lang="en-US" sz="1000" b="1" dirty="0">
                <a:solidFill>
                  <a:schemeClr val="bg2"/>
                </a:solidFill>
              </a:endParaRPr>
            </a:p>
            <a:p>
              <a:endParaRPr lang="en-US" sz="1000" b="1" dirty="0">
                <a:solidFill>
                  <a:schemeClr val="bg2"/>
                </a:solidFill>
              </a:endParaRPr>
            </a:p>
            <a:p>
              <a:endParaRPr lang="en-US" sz="2400" b="1" dirty="0">
                <a:solidFill>
                  <a:schemeClr val="bg2"/>
                </a:solidFill>
              </a:endParaRPr>
            </a:p>
            <a:p>
              <a:endParaRPr lang="en-US" sz="2400" b="1" dirty="0">
                <a:solidFill>
                  <a:schemeClr val="bg2"/>
                </a:solidFill>
              </a:endParaRPr>
            </a:p>
            <a:p>
              <a:endParaRPr lang="en-US" sz="2400" b="1" dirty="0">
                <a:solidFill>
                  <a:schemeClr val="bg2"/>
                </a:solidFill>
              </a:endParaRPr>
            </a:p>
            <a:p>
              <a:r>
                <a:rPr lang="en-US" sz="1000" b="1" dirty="0">
                  <a:solidFill>
                    <a:schemeClr val="bg2"/>
                  </a:solidFill>
                </a:rPr>
                <a:t>28 BALLS PER SERVING    </a:t>
              </a:r>
              <a:r>
                <a:rPr lang="en-US" sz="2400" b="1" dirty="0">
                  <a:solidFill>
                    <a:schemeClr val="bg2"/>
                  </a:solidFill>
                </a:rPr>
                <a:t>            150SRP!!</a:t>
              </a:r>
              <a:endParaRPr lang="en-PH" sz="1000" b="1" dirty="0">
                <a:solidFill>
                  <a:schemeClr val="bg2"/>
                </a:solidFill>
              </a:endParaRPr>
            </a:p>
          </p:txBody>
        </p:sp>
      </p:grpSp>
      <p:sp>
        <p:nvSpPr>
          <p:cNvPr id="17" name="TextBox 16">
            <a:extLst>
              <a:ext uri="{FF2B5EF4-FFF2-40B4-BE49-F238E27FC236}">
                <a16:creationId xmlns:a16="http://schemas.microsoft.com/office/drawing/2014/main" id="{AAE9C73E-5749-E6F9-6339-8B9199110506}"/>
              </a:ext>
            </a:extLst>
          </p:cNvPr>
          <p:cNvSpPr txBox="1"/>
          <p:nvPr/>
        </p:nvSpPr>
        <p:spPr>
          <a:xfrm>
            <a:off x="4429964" y="1171852"/>
            <a:ext cx="3176191" cy="646331"/>
          </a:xfrm>
          <a:prstGeom prst="rect">
            <a:avLst/>
          </a:prstGeom>
          <a:noFill/>
        </p:spPr>
        <p:txBody>
          <a:bodyPr wrap="none" rtlCol="0">
            <a:spAutoFit/>
          </a:bodyPr>
          <a:lstStyle/>
          <a:p>
            <a:r>
              <a:rPr lang="en-US" sz="3600" b="1" dirty="0">
                <a:solidFill>
                  <a:schemeClr val="bg2"/>
                </a:solidFill>
              </a:rPr>
              <a:t>BEST SELLERS</a:t>
            </a:r>
            <a:endParaRPr lang="en-PH" sz="3600" b="1" dirty="0">
              <a:solidFill>
                <a:schemeClr val="bg2"/>
              </a:solidFill>
            </a:endParaRPr>
          </a:p>
        </p:txBody>
      </p:sp>
      <p:sp>
        <p:nvSpPr>
          <p:cNvPr id="18" name="TextBox 17">
            <a:extLst>
              <a:ext uri="{FF2B5EF4-FFF2-40B4-BE49-F238E27FC236}">
                <a16:creationId xmlns:a16="http://schemas.microsoft.com/office/drawing/2014/main" id="{A785B74A-40DD-561B-044E-939FE2D008D0}"/>
              </a:ext>
            </a:extLst>
          </p:cNvPr>
          <p:cNvSpPr txBox="1"/>
          <p:nvPr/>
        </p:nvSpPr>
        <p:spPr>
          <a:xfrm>
            <a:off x="6693768" y="4321191"/>
            <a:ext cx="3829232" cy="2308324"/>
          </a:xfrm>
          <a:prstGeom prst="rect">
            <a:avLst/>
          </a:prstGeom>
          <a:noFill/>
        </p:spPr>
        <p:txBody>
          <a:bodyPr wrap="square" rtlCol="0">
            <a:spAutoFit/>
          </a:bodyPr>
          <a:lstStyle/>
          <a:p>
            <a:r>
              <a:rPr lang="en-US" sz="2400" b="1" dirty="0" err="1">
                <a:solidFill>
                  <a:schemeClr val="bg2"/>
                </a:solidFill>
              </a:rPr>
              <a:t>Kunyare</a:t>
            </a:r>
            <a:r>
              <a:rPr lang="en-US" sz="2400" b="1" dirty="0">
                <a:solidFill>
                  <a:schemeClr val="bg2"/>
                </a:solidFill>
              </a:rPr>
              <a:t> </a:t>
            </a:r>
            <a:r>
              <a:rPr lang="en-US" sz="2400" b="1" dirty="0" err="1">
                <a:solidFill>
                  <a:schemeClr val="bg2"/>
                </a:solidFill>
              </a:rPr>
              <a:t>nalang</a:t>
            </a:r>
            <a:r>
              <a:rPr lang="en-US" sz="2400" b="1" dirty="0">
                <a:solidFill>
                  <a:schemeClr val="bg2"/>
                </a:solidFill>
              </a:rPr>
              <a:t> pizza twist to…di ko </a:t>
            </a:r>
            <a:r>
              <a:rPr lang="en-US" sz="2400" b="1" dirty="0" err="1">
                <a:solidFill>
                  <a:schemeClr val="bg2"/>
                </a:solidFill>
              </a:rPr>
              <a:t>talaga</a:t>
            </a:r>
            <a:r>
              <a:rPr lang="en-US" sz="2400" b="1" dirty="0">
                <a:solidFill>
                  <a:schemeClr val="bg2"/>
                </a:solidFill>
              </a:rPr>
              <a:t> </a:t>
            </a:r>
            <a:r>
              <a:rPr lang="en-US" sz="2400" b="1" dirty="0" err="1">
                <a:solidFill>
                  <a:schemeClr val="bg2"/>
                </a:solidFill>
              </a:rPr>
              <a:t>alam</a:t>
            </a:r>
            <a:r>
              <a:rPr lang="en-US" sz="2400" b="1" dirty="0">
                <a:solidFill>
                  <a:schemeClr val="bg2"/>
                </a:solidFill>
              </a:rPr>
              <a:t> kung </a:t>
            </a:r>
            <a:r>
              <a:rPr lang="en-US" sz="2400" b="1" dirty="0" err="1">
                <a:solidFill>
                  <a:schemeClr val="bg2"/>
                </a:solidFill>
              </a:rPr>
              <a:t>ano</a:t>
            </a:r>
            <a:r>
              <a:rPr lang="en-US" sz="2400" b="1" dirty="0">
                <a:solidFill>
                  <a:schemeClr val="bg2"/>
                </a:solidFill>
              </a:rPr>
              <a:t> </a:t>
            </a:r>
            <a:r>
              <a:rPr lang="en-US" sz="2400" b="1" dirty="0" err="1">
                <a:solidFill>
                  <a:schemeClr val="bg2"/>
                </a:solidFill>
              </a:rPr>
              <a:t>itsura</a:t>
            </a:r>
            <a:r>
              <a:rPr lang="en-US" sz="2400" b="1" dirty="0">
                <a:solidFill>
                  <a:schemeClr val="bg2"/>
                </a:solidFill>
              </a:rPr>
              <a:t> nun </a:t>
            </a:r>
            <a:r>
              <a:rPr lang="en-US" sz="2400" b="1" dirty="0" err="1">
                <a:solidFill>
                  <a:schemeClr val="bg2"/>
                </a:solidFill>
              </a:rPr>
              <a:t>pero</a:t>
            </a:r>
            <a:r>
              <a:rPr lang="en-US" sz="2400" b="1" dirty="0">
                <a:solidFill>
                  <a:schemeClr val="bg2"/>
                </a:solidFill>
              </a:rPr>
              <a:t> </a:t>
            </a:r>
            <a:r>
              <a:rPr lang="en-US" sz="2400" b="1" dirty="0" err="1">
                <a:solidFill>
                  <a:schemeClr val="bg2"/>
                </a:solidFill>
              </a:rPr>
              <a:t>ito</a:t>
            </a:r>
            <a:r>
              <a:rPr lang="en-US" sz="2400" b="1" dirty="0">
                <a:solidFill>
                  <a:schemeClr val="bg2"/>
                </a:solidFill>
              </a:rPr>
              <a:t> </a:t>
            </a:r>
            <a:r>
              <a:rPr lang="en-US" sz="2400" b="1" dirty="0" err="1">
                <a:solidFill>
                  <a:schemeClr val="bg2"/>
                </a:solidFill>
              </a:rPr>
              <a:t>lumabas</a:t>
            </a:r>
            <a:r>
              <a:rPr lang="en-US" sz="2400" b="1" dirty="0">
                <a:solidFill>
                  <a:schemeClr val="bg2"/>
                </a:solidFill>
              </a:rPr>
              <a:t> </a:t>
            </a:r>
            <a:r>
              <a:rPr lang="en-US" sz="2400" b="1" dirty="0" err="1">
                <a:solidFill>
                  <a:schemeClr val="bg2"/>
                </a:solidFill>
              </a:rPr>
              <a:t>sa</a:t>
            </a:r>
            <a:r>
              <a:rPr lang="en-US" sz="2400" b="1" dirty="0">
                <a:solidFill>
                  <a:schemeClr val="bg2"/>
                </a:solidFill>
              </a:rPr>
              <a:t> google eh….</a:t>
            </a:r>
            <a:r>
              <a:rPr lang="en-US" sz="2400" b="1" dirty="0" err="1">
                <a:solidFill>
                  <a:schemeClr val="bg2"/>
                </a:solidFill>
              </a:rPr>
              <a:t>tas</a:t>
            </a:r>
            <a:r>
              <a:rPr lang="en-US" sz="2400" b="1" dirty="0">
                <a:solidFill>
                  <a:schemeClr val="bg2"/>
                </a:solidFill>
              </a:rPr>
              <a:t> insert Narin ng </a:t>
            </a:r>
            <a:r>
              <a:rPr lang="en-US" sz="2400" b="1" dirty="0" err="1">
                <a:solidFill>
                  <a:schemeClr val="bg2"/>
                </a:solidFill>
              </a:rPr>
              <a:t>mga</a:t>
            </a:r>
            <a:r>
              <a:rPr lang="en-US" sz="2400" b="1" dirty="0">
                <a:solidFill>
                  <a:schemeClr val="bg2"/>
                </a:solidFill>
              </a:rPr>
              <a:t> details or something</a:t>
            </a:r>
            <a:endParaRPr lang="en-PH" sz="2400" b="1" dirty="0">
              <a:solidFill>
                <a:schemeClr val="bg2"/>
              </a:solidFill>
            </a:endParaRPr>
          </a:p>
        </p:txBody>
      </p:sp>
      <p:sp>
        <p:nvSpPr>
          <p:cNvPr id="19" name="TextBox 18">
            <a:hlinkClick r:id="rId7"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8"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9"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6"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Picture 9" descr="A round orange sign with food on it&#10;&#10;Description automatically generated">
            <a:hlinkClick r:id="rId10" action="ppaction://hlinksldjump"/>
            <a:extLst>
              <a:ext uri="{FF2B5EF4-FFF2-40B4-BE49-F238E27FC236}">
                <a16:creationId xmlns:a16="http://schemas.microsoft.com/office/drawing/2014/main" id="{010457D5-384C-2123-146E-8D7B4167C8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148808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171852"/>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hlinkClick r:id="rId4"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5"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2050475"/>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2493819"/>
            <a:ext cx="11205790" cy="4770537"/>
          </a:xfrm>
          <a:prstGeom prst="rect">
            <a:avLst/>
          </a:prstGeom>
          <a:noFill/>
        </p:spPr>
        <p:txBody>
          <a:bodyPr wrap="square" rtlCol="0">
            <a:spAutoFit/>
          </a:bodyPr>
          <a:lstStyle/>
          <a:p>
            <a:r>
              <a:rPr lang="en-US" sz="1600" dirty="0">
                <a:solidFill>
                  <a:schemeClr val="bg1"/>
                </a:solidFill>
              </a:rPr>
              <a:t>Pizza twist company was first founded on March 2022 by </a:t>
            </a:r>
            <a:r>
              <a:rPr lang="en-US" sz="1600" dirty="0" err="1">
                <a:solidFill>
                  <a:schemeClr val="bg1"/>
                </a:solidFill>
              </a:rPr>
              <a:t>Crysnel</a:t>
            </a:r>
            <a:r>
              <a:rPr lang="en-US" sz="1600" dirty="0">
                <a:solidFill>
                  <a:schemeClr val="bg1"/>
                </a:solidFill>
              </a:rPr>
              <a:t> Alexa </a:t>
            </a:r>
            <a:r>
              <a:rPr lang="en-US" sz="1600" dirty="0" err="1">
                <a:solidFill>
                  <a:schemeClr val="bg1"/>
                </a:solidFill>
              </a:rPr>
              <a:t>Ecle</a:t>
            </a:r>
            <a:r>
              <a:rPr lang="en-US" sz="1600" dirty="0">
                <a:solidFill>
                  <a:schemeClr val="bg1"/>
                </a:solidFill>
              </a:rPr>
              <a:t> who had a passion to create new kids of </a:t>
            </a:r>
            <a:r>
              <a:rPr lang="en-US" sz="1600" dirty="0" err="1">
                <a:solidFill>
                  <a:schemeClr val="bg1"/>
                </a:solidFill>
              </a:rPr>
              <a:t>pizza.On</a:t>
            </a:r>
            <a:r>
              <a:rPr lang="en-US" sz="1600" dirty="0">
                <a:solidFill>
                  <a:schemeClr val="bg1"/>
                </a:solidFill>
              </a:rPr>
              <a:t> September 2023 Pizza twist company was officially established by fantastic group lead by </a:t>
            </a:r>
            <a:r>
              <a:rPr lang="en-US" sz="1600" dirty="0" err="1">
                <a:solidFill>
                  <a:schemeClr val="bg1"/>
                </a:solidFill>
              </a:rPr>
              <a:t>Ecle</a:t>
            </a:r>
            <a:r>
              <a:rPr lang="en-US" sz="1600" dirty="0">
                <a:solidFill>
                  <a:schemeClr val="bg1"/>
                </a:solidFill>
              </a:rPr>
              <a:t> in 8155 </a:t>
            </a:r>
            <a:r>
              <a:rPr lang="en-US" sz="1600" dirty="0" err="1">
                <a:solidFill>
                  <a:schemeClr val="bg1"/>
                </a:solidFill>
              </a:rPr>
              <a:t>Dr.Arcadio</a:t>
            </a:r>
            <a:r>
              <a:rPr lang="en-US" sz="1600" dirty="0">
                <a:solidFill>
                  <a:schemeClr val="bg1"/>
                </a:solidFill>
              </a:rPr>
              <a:t> Santos Ave. </a:t>
            </a:r>
            <a:r>
              <a:rPr lang="en-US" sz="1600" dirty="0" err="1">
                <a:solidFill>
                  <a:schemeClr val="bg1"/>
                </a:solidFill>
              </a:rPr>
              <a:t>neer</a:t>
            </a:r>
            <a:r>
              <a:rPr lang="en-US" sz="1600" dirty="0">
                <a:solidFill>
                  <a:schemeClr val="bg1"/>
                </a:solidFill>
              </a:rPr>
              <a:t> in Paranaque National </a:t>
            </a:r>
            <a:r>
              <a:rPr lang="en-US" sz="1600" dirty="0" err="1">
                <a:solidFill>
                  <a:schemeClr val="bg1"/>
                </a:solidFill>
              </a:rPr>
              <a:t>HighSchool</a:t>
            </a:r>
            <a:r>
              <a:rPr lang="en-US" sz="1600" dirty="0">
                <a:solidFill>
                  <a:schemeClr val="bg1"/>
                </a:solidFill>
              </a:rPr>
              <a:t> </a:t>
            </a:r>
            <a:r>
              <a:rPr lang="en-US" sz="1600" dirty="0" err="1">
                <a:solidFill>
                  <a:schemeClr val="bg1"/>
                </a:solidFill>
              </a:rPr>
              <a:t>Main.Every</a:t>
            </a:r>
            <a:r>
              <a:rPr lang="en-US" sz="1600" dirty="0">
                <a:solidFill>
                  <a:schemeClr val="bg1"/>
                </a:solidFill>
              </a:rPr>
              <a:t> product of pizza twist company being made is with a goal of providing a unique and innovative pizza that will satisfy customers </a:t>
            </a:r>
            <a:r>
              <a:rPr lang="en-US" sz="1600" dirty="0" err="1">
                <a:solidFill>
                  <a:schemeClr val="bg1"/>
                </a:solidFill>
              </a:rPr>
              <a:t>cravings.Pizza</a:t>
            </a:r>
            <a:r>
              <a:rPr lang="en-US" sz="1600" dirty="0">
                <a:solidFill>
                  <a:schemeClr val="bg1"/>
                </a:solidFill>
              </a:rPr>
              <a:t> twist company offers a wide range of classic flavors and ingredients in a wrapped and ball </a:t>
            </a:r>
            <a:r>
              <a:rPr lang="en-US" sz="1600" dirty="0" err="1">
                <a:solidFill>
                  <a:schemeClr val="bg1"/>
                </a:solidFill>
              </a:rPr>
              <a:t>form,It</a:t>
            </a:r>
            <a:r>
              <a:rPr lang="en-US" sz="1600" dirty="0">
                <a:solidFill>
                  <a:schemeClr val="bg1"/>
                </a:solidFill>
              </a:rPr>
              <a:t> can be easily consumed by customers without the needs of utensils unlike traditional pizza that </a:t>
            </a:r>
            <a:r>
              <a:rPr lang="en-US" sz="1600" dirty="0" err="1">
                <a:solidFill>
                  <a:schemeClr val="bg1"/>
                </a:solidFill>
              </a:rPr>
              <a:t>offen</a:t>
            </a:r>
            <a:r>
              <a:rPr lang="en-US" sz="1600" dirty="0">
                <a:solidFill>
                  <a:schemeClr val="bg1"/>
                </a:solidFill>
              </a:rPr>
              <a:t> require </a:t>
            </a:r>
            <a:r>
              <a:rPr lang="en-US" sz="1600" dirty="0" err="1">
                <a:solidFill>
                  <a:schemeClr val="bg1"/>
                </a:solidFill>
              </a:rPr>
              <a:t>plates&amp;utensils</a:t>
            </a:r>
            <a:r>
              <a:rPr lang="en-US" sz="1600" dirty="0">
                <a:solidFill>
                  <a:schemeClr val="bg1"/>
                </a:solidFill>
              </a:rPr>
              <a:t> and offers repeated flavors. Pizza twist company is proud to offer a customizable experience for its </a:t>
            </a:r>
            <a:r>
              <a:rPr lang="en-US" sz="1600" dirty="0" err="1">
                <a:solidFill>
                  <a:schemeClr val="bg1"/>
                </a:solidFill>
              </a:rPr>
              <a:t>customers.We</a:t>
            </a:r>
            <a:r>
              <a:rPr lang="en-US" sz="1600" dirty="0">
                <a:solidFill>
                  <a:schemeClr val="bg1"/>
                </a:solidFill>
              </a:rPr>
              <a:t> allow customers to make their pizza creations by choosing their </a:t>
            </a:r>
            <a:r>
              <a:rPr lang="en-US" sz="1600" dirty="0" err="1">
                <a:solidFill>
                  <a:schemeClr val="bg1"/>
                </a:solidFill>
              </a:rPr>
              <a:t>preffered</a:t>
            </a:r>
            <a:r>
              <a:rPr lang="en-US" sz="1600" dirty="0">
                <a:solidFill>
                  <a:schemeClr val="bg1"/>
                </a:solidFill>
              </a:rPr>
              <a:t> </a:t>
            </a:r>
            <a:r>
              <a:rPr lang="en-US" sz="1600" dirty="0" err="1">
                <a:solidFill>
                  <a:schemeClr val="bg1"/>
                </a:solidFill>
              </a:rPr>
              <a:t>style,sauce</a:t>
            </a:r>
            <a:r>
              <a:rPr lang="en-US" sz="1600" dirty="0">
                <a:solidFill>
                  <a:schemeClr val="bg1"/>
                </a:solidFill>
              </a:rPr>
              <a:t> and </a:t>
            </a:r>
            <a:r>
              <a:rPr lang="en-US" sz="1600" dirty="0" err="1">
                <a:solidFill>
                  <a:schemeClr val="bg1"/>
                </a:solidFill>
              </a:rPr>
              <a:t>toppings.This</a:t>
            </a:r>
            <a:r>
              <a:rPr lang="en-US" sz="1600" dirty="0">
                <a:solidFill>
                  <a:schemeClr val="bg1"/>
                </a:solidFill>
              </a:rPr>
              <a:t> level of </a:t>
            </a:r>
            <a:r>
              <a:rPr lang="en-US" sz="1600" dirty="0" err="1">
                <a:solidFill>
                  <a:schemeClr val="bg1"/>
                </a:solidFill>
              </a:rPr>
              <a:t>custumization</a:t>
            </a:r>
            <a:r>
              <a:rPr lang="en-US" sz="1600" dirty="0">
                <a:solidFill>
                  <a:schemeClr val="bg1"/>
                </a:solidFill>
              </a:rPr>
              <a:t> ensure that customers can create a pizza tailored to their individual tastes and </a:t>
            </a:r>
            <a:r>
              <a:rPr lang="en-US" sz="1600" dirty="0" err="1">
                <a:solidFill>
                  <a:schemeClr val="bg1"/>
                </a:solidFill>
              </a:rPr>
              <a:t>preferences.Our</a:t>
            </a:r>
            <a:r>
              <a:rPr lang="en-US" sz="1600" dirty="0">
                <a:solidFill>
                  <a:schemeClr val="bg1"/>
                </a:solidFill>
              </a:rPr>
              <a:t> company is known for its quality ingredients and fast friendly service because we use freshest ingredients including high quality sauce, </a:t>
            </a:r>
            <a:r>
              <a:rPr lang="en-US" sz="1600" dirty="0" err="1">
                <a:solidFill>
                  <a:schemeClr val="bg1"/>
                </a:solidFill>
              </a:rPr>
              <a:t>ham,peppironi</a:t>
            </a:r>
            <a:r>
              <a:rPr lang="en-US" sz="1600" dirty="0">
                <a:solidFill>
                  <a:schemeClr val="bg1"/>
                </a:solidFill>
              </a:rPr>
              <a:t>, cheese and home made tortilla </a:t>
            </a:r>
            <a:r>
              <a:rPr lang="en-US" sz="1600" dirty="0" err="1">
                <a:solidFill>
                  <a:schemeClr val="bg1"/>
                </a:solidFill>
              </a:rPr>
              <a:t>wrap.Our</a:t>
            </a:r>
            <a:r>
              <a:rPr lang="en-US" sz="1600" dirty="0">
                <a:solidFill>
                  <a:schemeClr val="bg1"/>
                </a:solidFill>
              </a:rPr>
              <a:t> pizza typically ready within 15 minutes. Pizza twist company is still in developing progress. We are currently expanding its operations to new markets in nation wide. As a part of business industry we are committed to provide unique and quality food in affordable cost that customer is looking for. Striving to satisfy the customers by making sure that every bite of our product was worth it. Pizza twist company aim to attract potential buyer and shift it into real customer to increase the business overall customer base. This can be achieved through marketing strategies, promotions and efforts. To ensure the profitability of our company we will focus in </a:t>
            </a:r>
            <a:r>
              <a:rPr lang="en-US" sz="1600" dirty="0" err="1">
                <a:solidFill>
                  <a:schemeClr val="bg1"/>
                </a:solidFill>
              </a:rPr>
              <a:t>mentaining</a:t>
            </a:r>
            <a:r>
              <a:rPr lang="en-US" sz="1600" dirty="0">
                <a:solidFill>
                  <a:schemeClr val="bg1"/>
                </a:solidFill>
              </a:rPr>
              <a:t> cost efficiency that will serves as a tool for expanding its market. Opening new branches in different areas and creating partnership with other business such as food delivery service to increase distribution that will lead to a known business Pizza twist company emphasizes the use of fresh and locally-sourced ingredients. We value sustainability by incorporating organic and ethical-sourced ingredients when possible. </a:t>
            </a:r>
            <a:endParaRPr lang="en-PH" sz="1600" dirty="0">
              <a:solidFill>
                <a:schemeClr val="bg1"/>
              </a:solidFill>
            </a:endParaRPr>
          </a:p>
        </p:txBody>
      </p:sp>
      <p:pic>
        <p:nvPicPr>
          <p:cNvPr id="9" name="Picture 8" descr="A round orange sign with food on it&#10;&#10;Description automatically generated">
            <a:hlinkClick r:id="rId3" action="ppaction://hlinksldjump"/>
            <a:extLst>
              <a:ext uri="{FF2B5EF4-FFF2-40B4-BE49-F238E27FC236}">
                <a16:creationId xmlns:a16="http://schemas.microsoft.com/office/drawing/2014/main" id="{6C5CEB13-9717-F3DA-1D81-87B28BF0B5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145384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473574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0" name="Picture 39" descr="A person in a suit&#10;&#10;Description automatically generated">
            <a:extLst>
              <a:ext uri="{FF2B5EF4-FFF2-40B4-BE49-F238E27FC236}">
                <a16:creationId xmlns:a16="http://schemas.microsoft.com/office/drawing/2014/main" id="{D12C6091-A55D-C0D7-CDDF-405C1F73861F}"/>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468287" y="5816175"/>
            <a:ext cx="2429458" cy="3243452"/>
          </a:xfrm>
          <a:prstGeom prst="rect">
            <a:avLst/>
          </a:prstGeom>
        </p:spPr>
      </p:pic>
      <p:sp>
        <p:nvSpPr>
          <p:cNvPr id="19" name="TextBox 18">
            <a:hlinkClick r:id="rId6"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7"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8"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hlinkClick r:id="rId9" action="ppaction://hlinksldjump"/>
            <a:extLst>
              <a:ext uri="{FF2B5EF4-FFF2-40B4-BE49-F238E27FC236}">
                <a16:creationId xmlns:a16="http://schemas.microsoft.com/office/drawing/2014/main" id="{61D8E778-461D-0990-9E73-9628F8947B47}"/>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4577663" y="5146394"/>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808411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a:extLst>
              <a:ext uri="{FF2B5EF4-FFF2-40B4-BE49-F238E27FC236}">
                <a16:creationId xmlns:a16="http://schemas.microsoft.com/office/drawing/2014/main" id="{803B5802-31D2-090D-F644-46B9E112C239}"/>
              </a:ext>
            </a:extLst>
          </p:cNvPr>
          <p:cNvSpPr/>
          <p:nvPr/>
        </p:nvSpPr>
        <p:spPr>
          <a:xfrm>
            <a:off x="134016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339526" y="1312212"/>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808272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356046" y="1340163"/>
            <a:ext cx="2982455" cy="2775593"/>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4784439" y="5750416"/>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8224991" y="1371605"/>
            <a:ext cx="2530428" cy="830997"/>
          </a:xfrm>
          <a:prstGeom prst="rect">
            <a:avLst/>
          </a:prstGeom>
          <a:noFill/>
        </p:spPr>
        <p:txBody>
          <a:bodyPr wrap="square" rtlCol="0">
            <a:spAutoFit/>
          </a:bodyPr>
          <a:lstStyle/>
          <a:p>
            <a:r>
              <a:rPr lang="en-US" sz="2400" b="1" dirty="0">
                <a:solidFill>
                  <a:schemeClr val="bg2"/>
                </a:solidFill>
              </a:rPr>
              <a:t>DEFINETLY NOT PIZZA HUT</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473199" y="5657286"/>
            <a:ext cx="2530428" cy="830997"/>
          </a:xfrm>
          <a:prstGeom prst="rect">
            <a:avLst/>
          </a:prstGeom>
          <a:noFill/>
        </p:spPr>
        <p:txBody>
          <a:bodyPr wrap="square" rtlCol="0">
            <a:spAutoFit/>
          </a:bodyPr>
          <a:lstStyle/>
          <a:p>
            <a:r>
              <a:rPr lang="en-US" sz="2400" b="1" dirty="0">
                <a:solidFill>
                  <a:schemeClr val="bg2"/>
                </a:solidFill>
              </a:rPr>
              <a:t>OBAMA, BARACK</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433389" y="1381971"/>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8160336" y="5657285"/>
            <a:ext cx="2530428" cy="830997"/>
          </a:xfrm>
          <a:prstGeom prst="rect">
            <a:avLst/>
          </a:prstGeom>
          <a:noFill/>
        </p:spPr>
        <p:txBody>
          <a:bodyPr wrap="square" rtlCol="0">
            <a:spAutoFit/>
          </a:bodyPr>
          <a:lstStyle/>
          <a:p>
            <a:r>
              <a:rPr lang="en-US" sz="2400" b="1" dirty="0">
                <a:solidFill>
                  <a:schemeClr val="bg2"/>
                </a:solidFill>
              </a:rPr>
              <a:t>SUPREME BANG </a:t>
            </a:r>
            <a:r>
              <a:rPr lang="en-US" sz="2400" b="1" dirty="0" err="1">
                <a:solidFill>
                  <a:schemeClr val="bg2"/>
                </a:solidFill>
              </a:rPr>
              <a:t>BANG</a:t>
            </a:r>
            <a:endParaRPr lang="en-PH" sz="2400" b="1" dirty="0">
              <a:solidFill>
                <a:schemeClr val="bg2"/>
              </a:solidFill>
            </a:endParaRPr>
          </a:p>
        </p:txBody>
      </p:sp>
      <p:pic>
        <p:nvPicPr>
          <p:cNvPr id="5" name="Picture 4" descr="A round orange sign with food on it&#10;&#10;Description automatically generated">
            <a:hlinkClick r:id="rId12" action="ppaction://hlinksldjump"/>
            <a:extLst>
              <a:ext uri="{FF2B5EF4-FFF2-40B4-BE49-F238E27FC236}">
                <a16:creationId xmlns:a16="http://schemas.microsoft.com/office/drawing/2014/main" id="{7CF262C0-8BBD-2D67-152A-158BF73398B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
        <p:nvSpPr>
          <p:cNvPr id="10" name="Rectangle 9">
            <a:extLst>
              <a:ext uri="{FF2B5EF4-FFF2-40B4-BE49-F238E27FC236}">
                <a16:creationId xmlns:a16="http://schemas.microsoft.com/office/drawing/2014/main" id="{0440F2CC-881A-E298-7C3C-90F98FEF7CA0}"/>
              </a:ext>
            </a:extLst>
          </p:cNvPr>
          <p:cNvSpPr/>
          <p:nvPr/>
        </p:nvSpPr>
        <p:spPr>
          <a:xfrm>
            <a:off x="4750056" y="55444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7" name="Picture 16" descr="A black and red object&#10;&#10;Description automatically generated">
            <a:extLst>
              <a:ext uri="{FF2B5EF4-FFF2-40B4-BE49-F238E27FC236}">
                <a16:creationId xmlns:a16="http://schemas.microsoft.com/office/drawing/2014/main" id="{C5068736-E979-8969-70D7-42F8412745CC}"/>
              </a:ext>
            </a:extLst>
          </p:cNvPr>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7581268" y="5973516"/>
            <a:ext cx="3779185" cy="2514876"/>
          </a:xfrm>
          <a:prstGeom prst="rect">
            <a:avLst/>
          </a:prstGeom>
        </p:spPr>
      </p:pic>
      <p:pic>
        <p:nvPicPr>
          <p:cNvPr id="28" name="Picture 27" descr="A pizza with olives and eggs on a black plate&#10;&#10;Description automatically generated">
            <a:extLst>
              <a:ext uri="{FF2B5EF4-FFF2-40B4-BE49-F238E27FC236}">
                <a16:creationId xmlns:a16="http://schemas.microsoft.com/office/drawing/2014/main" id="{8601703A-0C95-9462-F790-C96FAB719360}"/>
              </a:ext>
            </a:extLst>
          </p:cNvPr>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7992344" y="2481117"/>
            <a:ext cx="2989437" cy="1674085"/>
          </a:xfrm>
          <a:prstGeom prst="rect">
            <a:avLst/>
          </a:prstGeom>
        </p:spPr>
      </p:pic>
      <p:pic>
        <p:nvPicPr>
          <p:cNvPr id="42" name="Picture 41" descr="A person touching a chocolate chip cookie&#10;&#10;Description automatically generated">
            <a:extLst>
              <a:ext uri="{FF2B5EF4-FFF2-40B4-BE49-F238E27FC236}">
                <a16:creationId xmlns:a16="http://schemas.microsoft.com/office/drawing/2014/main" id="{FDB9DCCF-4FAC-AB48-90EE-2A6F2CCFF830}"/>
              </a:ext>
            </a:extLst>
          </p:cNvPr>
          <p:cNvPicPr>
            <a:picLocks noChangeAspect="1"/>
          </p:cNvPicPr>
          <p:nvPr/>
        </p:nvPicPr>
        <p:blipFill>
          <a:blip r:embed="rId16">
            <a:alphaModFix amt="50000"/>
            <a:extLst>
              <a:ext uri="{28A0092B-C50C-407E-A947-70E740481C1C}">
                <a14:useLocalDpi xmlns:a14="http://schemas.microsoft.com/office/drawing/2010/main" val="0"/>
              </a:ext>
            </a:extLst>
          </a:blip>
          <a:stretch>
            <a:fillRect/>
          </a:stretch>
        </p:blipFill>
        <p:spPr>
          <a:xfrm>
            <a:off x="4784439" y="1344685"/>
            <a:ext cx="2923818" cy="2190041"/>
          </a:xfrm>
          <a:prstGeom prst="rect">
            <a:avLst/>
          </a:prstGeom>
        </p:spPr>
      </p:pic>
      <p:sp>
        <p:nvSpPr>
          <p:cNvPr id="43" name="TextBox 42">
            <a:extLst>
              <a:ext uri="{FF2B5EF4-FFF2-40B4-BE49-F238E27FC236}">
                <a16:creationId xmlns:a16="http://schemas.microsoft.com/office/drawing/2014/main" id="{52316C2E-FF64-3FE3-A267-883CDA3F175F}"/>
              </a:ext>
            </a:extLst>
          </p:cNvPr>
          <p:cNvSpPr txBox="1"/>
          <p:nvPr/>
        </p:nvSpPr>
        <p:spPr>
          <a:xfrm>
            <a:off x="4821394" y="1357752"/>
            <a:ext cx="2530428" cy="461665"/>
          </a:xfrm>
          <a:prstGeom prst="rect">
            <a:avLst/>
          </a:prstGeom>
          <a:noFill/>
        </p:spPr>
        <p:txBody>
          <a:bodyPr wrap="square" rtlCol="0">
            <a:spAutoFit/>
          </a:bodyPr>
          <a:lstStyle/>
          <a:p>
            <a:r>
              <a:rPr lang="en-US" sz="2400" b="1" dirty="0">
                <a:solidFill>
                  <a:schemeClr val="bg2"/>
                </a:solidFill>
              </a:rPr>
              <a:t>DEPRESSION</a:t>
            </a:r>
            <a:endParaRPr lang="en-PH" sz="2400" b="1" dirty="0">
              <a:solidFill>
                <a:schemeClr val="bg2"/>
              </a:solidFill>
            </a:endParaRPr>
          </a:p>
        </p:txBody>
      </p:sp>
    </p:spTree>
    <p:extLst>
      <p:ext uri="{BB962C8B-B14F-4D97-AF65-F5344CB8AC3E}">
        <p14:creationId xmlns:p14="http://schemas.microsoft.com/office/powerpoint/2010/main" val="279093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4"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5"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6"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1825105"/>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1804978"/>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1804977"/>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2650363"/>
            <a:ext cx="2985339" cy="256739"/>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367402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566385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Rounded Corners 1">
            <a:extLst>
              <a:ext uri="{FF2B5EF4-FFF2-40B4-BE49-F238E27FC236}">
                <a16:creationId xmlns:a16="http://schemas.microsoft.com/office/drawing/2014/main" id="{663311C9-D12F-6FFE-6306-B30D6F1A47AE}"/>
              </a:ext>
            </a:extLst>
          </p:cNvPr>
          <p:cNvSpPr/>
          <p:nvPr/>
        </p:nvSpPr>
        <p:spPr>
          <a:xfrm>
            <a:off x="8247750" y="4167964"/>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3" name="Rectangle: Rounded Corners 2">
            <a:extLst>
              <a:ext uri="{FF2B5EF4-FFF2-40B4-BE49-F238E27FC236}">
                <a16:creationId xmlns:a16="http://schemas.microsoft.com/office/drawing/2014/main" id="{BD6E975E-B740-D9F9-45A2-672BD388148F}"/>
              </a:ext>
            </a:extLst>
          </p:cNvPr>
          <p:cNvSpPr/>
          <p:nvPr/>
        </p:nvSpPr>
        <p:spPr>
          <a:xfrm>
            <a:off x="8265472" y="6163340"/>
            <a:ext cx="3374205" cy="649456"/>
          </a:xfrm>
          <a:prstGeom prst="roundRect">
            <a:avLst/>
          </a:prstGeom>
          <a:solidFill>
            <a:srgbClr val="6A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5" name="TextBox 4">
            <a:extLst>
              <a:ext uri="{FF2B5EF4-FFF2-40B4-BE49-F238E27FC236}">
                <a16:creationId xmlns:a16="http://schemas.microsoft.com/office/drawing/2014/main" id="{B0902F26-B60B-A327-C3F3-326EB91199F3}"/>
              </a:ext>
            </a:extLst>
          </p:cNvPr>
          <p:cNvSpPr txBox="1"/>
          <p:nvPr/>
        </p:nvSpPr>
        <p:spPr>
          <a:xfrm>
            <a:off x="867495" y="3863160"/>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11" name="TextBox 10">
            <a:extLst>
              <a:ext uri="{FF2B5EF4-FFF2-40B4-BE49-F238E27FC236}">
                <a16:creationId xmlns:a16="http://schemas.microsoft.com/office/drawing/2014/main" id="{4581B125-9E88-DB03-CD08-159C3052097A}"/>
              </a:ext>
            </a:extLst>
          </p:cNvPr>
          <p:cNvSpPr txBox="1"/>
          <p:nvPr/>
        </p:nvSpPr>
        <p:spPr>
          <a:xfrm>
            <a:off x="863953" y="5844357"/>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pic>
        <p:nvPicPr>
          <p:cNvPr id="13" name="Picture 12" descr="A round orange sign with food on it&#10;&#10;Description automatically generated">
            <a:hlinkClick r:id="rId3" action="ppaction://hlinksldjump"/>
            <a:extLst>
              <a:ext uri="{FF2B5EF4-FFF2-40B4-BE49-F238E27FC236}">
                <a16:creationId xmlns:a16="http://schemas.microsoft.com/office/drawing/2014/main" id="{954D515A-856A-3205-8487-B4CD286F11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68" y="118490"/>
            <a:ext cx="628861" cy="615163"/>
          </a:xfrm>
          <a:prstGeom prst="rect">
            <a:avLst/>
          </a:prstGeom>
        </p:spPr>
      </p:pic>
    </p:spTree>
    <p:extLst>
      <p:ext uri="{BB962C8B-B14F-4D97-AF65-F5344CB8AC3E}">
        <p14:creationId xmlns:p14="http://schemas.microsoft.com/office/powerpoint/2010/main" val="316322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171852"/>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hlinkClick r:id="rId6"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hlinkClick r:id="rId7"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2050475"/>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2493819"/>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Tree>
    <p:extLst>
      <p:ext uri="{BB962C8B-B14F-4D97-AF65-F5344CB8AC3E}">
        <p14:creationId xmlns:p14="http://schemas.microsoft.com/office/powerpoint/2010/main" val="355355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2665631"/>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8157416"/>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a:xfrm>
            <a:off x="1524000" y="-6035820"/>
            <a:ext cx="9144000" cy="2387600"/>
          </a:xfrm>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a:xfrm>
            <a:off x="1524000" y="-3556145"/>
            <a:ext cx="9144000" cy="1655762"/>
          </a:xfrm>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7158183"/>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7106750"/>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6955739"/>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5986331"/>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6964620"/>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6959818"/>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6964619"/>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6821185"/>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5107708"/>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4664364"/>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
        <p:nvSpPr>
          <p:cNvPr id="9" name="Rectangle 8">
            <a:extLst>
              <a:ext uri="{FF2B5EF4-FFF2-40B4-BE49-F238E27FC236}">
                <a16:creationId xmlns:a16="http://schemas.microsoft.com/office/drawing/2014/main" id="{EF1EAFF3-9FAB-6A7F-671A-57220AF3BB0A}"/>
              </a:ext>
            </a:extLst>
          </p:cNvPr>
          <p:cNvSpPr/>
          <p:nvPr/>
        </p:nvSpPr>
        <p:spPr>
          <a:xfrm>
            <a:off x="-267859" y="0"/>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CD3BD5C8-29D1-487D-8A0C-EDE83FA90284}"/>
              </a:ext>
            </a:extLst>
          </p:cNvPr>
          <p:cNvSpPr txBox="1"/>
          <p:nvPr/>
        </p:nvSpPr>
        <p:spPr>
          <a:xfrm>
            <a:off x="803566" y="535587"/>
            <a:ext cx="11212944" cy="6432530"/>
          </a:xfrm>
          <a:prstGeom prst="rect">
            <a:avLst/>
          </a:prstGeom>
          <a:noFill/>
        </p:spPr>
        <p:txBody>
          <a:bodyPr wrap="square" rtlCol="0">
            <a:spAutoFit/>
          </a:bodyPr>
          <a:lstStyle/>
          <a:p>
            <a:r>
              <a:rPr lang="en-US" dirty="0">
                <a:solidFill>
                  <a:schemeClr val="bg2"/>
                </a:solidFill>
              </a:rPr>
              <a:t>OBJECTIVES</a:t>
            </a:r>
          </a:p>
          <a:p>
            <a:endParaRPr lang="en-US" dirty="0">
              <a:solidFill>
                <a:schemeClr val="bg2"/>
              </a:solidFill>
            </a:endParaRPr>
          </a:p>
          <a:p>
            <a:r>
              <a:rPr lang="en-US" sz="1600" dirty="0">
                <a:solidFill>
                  <a:schemeClr val="bg2"/>
                </a:solidFill>
              </a:rPr>
              <a:t>• Focus on </a:t>
            </a:r>
            <a:r>
              <a:rPr lang="en-US" sz="1600" dirty="0" err="1">
                <a:solidFill>
                  <a:schemeClr val="bg2"/>
                </a:solidFill>
              </a:rPr>
              <a:t>quality,creativity</a:t>
            </a:r>
            <a:r>
              <a:rPr lang="en-US" sz="1600" dirty="0">
                <a:solidFill>
                  <a:schemeClr val="bg2"/>
                </a:solidFill>
              </a:rPr>
              <a:t>, and </a:t>
            </a:r>
            <a:r>
              <a:rPr lang="en-US" sz="1600" dirty="0" err="1">
                <a:solidFill>
                  <a:schemeClr val="bg2"/>
                </a:solidFill>
              </a:rPr>
              <a:t>customersatisfaction</a:t>
            </a:r>
            <a:r>
              <a:rPr lang="en-US" sz="1600" dirty="0">
                <a:solidFill>
                  <a:schemeClr val="bg2"/>
                </a:solidFill>
              </a:rPr>
              <a:t> to carve a unique niche in the </a:t>
            </a:r>
            <a:r>
              <a:rPr lang="en-US" sz="1600" dirty="0" err="1">
                <a:solidFill>
                  <a:schemeClr val="bg2"/>
                </a:solidFill>
              </a:rPr>
              <a:t>industrywithOnigiNoy</a:t>
            </a:r>
            <a:r>
              <a:rPr lang="en-US" sz="1600" dirty="0">
                <a:solidFill>
                  <a:schemeClr val="bg2"/>
                </a:solidFill>
              </a:rPr>
              <a:t> </a:t>
            </a:r>
          </a:p>
          <a:p>
            <a:r>
              <a:rPr lang="en-US" sz="1600" dirty="0">
                <a:solidFill>
                  <a:schemeClr val="bg2"/>
                </a:solidFill>
              </a:rPr>
              <a:t>• Increase sales </a:t>
            </a:r>
            <a:r>
              <a:rPr lang="en-US" sz="1600" dirty="0" err="1">
                <a:solidFill>
                  <a:schemeClr val="bg2"/>
                </a:solidFill>
              </a:rPr>
              <a:t>ofOnigiNoy</a:t>
            </a:r>
            <a:r>
              <a:rPr lang="en-US" sz="1600" dirty="0">
                <a:solidFill>
                  <a:schemeClr val="bg2"/>
                </a:solidFill>
              </a:rPr>
              <a:t> by leveraging its unique </a:t>
            </a:r>
            <a:r>
              <a:rPr lang="en-US" sz="1600" dirty="0" err="1">
                <a:solidFill>
                  <a:schemeClr val="bg2"/>
                </a:solidFill>
              </a:rPr>
              <a:t>flavorto</a:t>
            </a:r>
            <a:r>
              <a:rPr lang="en-US" sz="1600" dirty="0">
                <a:solidFill>
                  <a:schemeClr val="bg2"/>
                </a:solidFill>
              </a:rPr>
              <a:t> </a:t>
            </a:r>
            <a:r>
              <a:rPr lang="en-US" sz="1600" dirty="0" err="1">
                <a:solidFill>
                  <a:schemeClr val="bg2"/>
                </a:solidFill>
              </a:rPr>
              <a:t>attractthe</a:t>
            </a:r>
            <a:r>
              <a:rPr lang="en-US" sz="1600" dirty="0">
                <a:solidFill>
                  <a:schemeClr val="bg2"/>
                </a:solidFill>
              </a:rPr>
              <a:t> target customer base.</a:t>
            </a:r>
          </a:p>
          <a:p>
            <a:r>
              <a:rPr lang="en-US" sz="1600" dirty="0">
                <a:solidFill>
                  <a:schemeClr val="bg2"/>
                </a:solidFill>
              </a:rPr>
              <a:t>• Expand </a:t>
            </a:r>
            <a:r>
              <a:rPr lang="en-US" sz="1600" dirty="0" err="1">
                <a:solidFill>
                  <a:schemeClr val="bg2"/>
                </a:solidFill>
              </a:rPr>
              <a:t>marketreach</a:t>
            </a:r>
            <a:r>
              <a:rPr lang="en-US" sz="1600" dirty="0">
                <a:solidFill>
                  <a:schemeClr val="bg2"/>
                </a:solidFill>
              </a:rPr>
              <a:t> through social media promotion and accept pre-orders. </a:t>
            </a:r>
          </a:p>
          <a:p>
            <a:r>
              <a:rPr lang="en-US" sz="1600" dirty="0">
                <a:solidFill>
                  <a:schemeClr val="bg2"/>
                </a:solidFill>
              </a:rPr>
              <a:t>•Offer a delicious, healthy meal at an affordable price. </a:t>
            </a:r>
          </a:p>
          <a:p>
            <a:r>
              <a:rPr lang="en-US" sz="1600" dirty="0">
                <a:solidFill>
                  <a:schemeClr val="bg2"/>
                </a:solidFill>
              </a:rPr>
              <a:t>• Become a premier Rice Ball business known </a:t>
            </a:r>
            <a:r>
              <a:rPr lang="en-US" sz="1600" dirty="0" err="1">
                <a:solidFill>
                  <a:schemeClr val="bg2"/>
                </a:solidFill>
              </a:rPr>
              <a:t>foritsinnovation</a:t>
            </a:r>
            <a:r>
              <a:rPr lang="en-US" sz="1600" dirty="0">
                <a:solidFill>
                  <a:schemeClr val="bg2"/>
                </a:solidFill>
              </a:rPr>
              <a:t> and exceptional flavors</a:t>
            </a:r>
          </a:p>
          <a:p>
            <a:endParaRPr lang="en-US" sz="1600" dirty="0">
              <a:solidFill>
                <a:schemeClr val="bg2"/>
              </a:solidFill>
            </a:endParaRPr>
          </a:p>
          <a:p>
            <a:r>
              <a:rPr lang="en-US" dirty="0">
                <a:solidFill>
                  <a:schemeClr val="bg2"/>
                </a:solidFill>
              </a:rPr>
              <a:t>VISION</a:t>
            </a:r>
          </a:p>
          <a:p>
            <a:endParaRPr lang="en-US" dirty="0">
              <a:solidFill>
                <a:schemeClr val="bg2"/>
              </a:solidFill>
            </a:endParaRPr>
          </a:p>
          <a:p>
            <a:r>
              <a:rPr lang="en-US" sz="1600" dirty="0">
                <a:solidFill>
                  <a:schemeClr val="bg2"/>
                </a:solidFill>
              </a:rPr>
              <a:t>Our ultimate vision </a:t>
            </a:r>
            <a:r>
              <a:rPr lang="en-US" sz="1600" dirty="0" err="1">
                <a:solidFill>
                  <a:schemeClr val="bg2"/>
                </a:solidFill>
              </a:rPr>
              <a:t>isto</a:t>
            </a:r>
            <a:r>
              <a:rPr lang="en-US" sz="1600" dirty="0">
                <a:solidFill>
                  <a:schemeClr val="bg2"/>
                </a:solidFill>
              </a:rPr>
              <a:t> </a:t>
            </a:r>
            <a:r>
              <a:rPr lang="en-US" sz="1600" dirty="0" err="1">
                <a:solidFill>
                  <a:schemeClr val="bg2"/>
                </a:solidFill>
              </a:rPr>
              <a:t>establishOnigiNoy</a:t>
            </a:r>
            <a:r>
              <a:rPr lang="en-US" sz="1600" dirty="0">
                <a:solidFill>
                  <a:schemeClr val="bg2"/>
                </a:solidFill>
              </a:rPr>
              <a:t> </a:t>
            </a:r>
            <a:r>
              <a:rPr lang="en-US" sz="1600" dirty="0" err="1">
                <a:solidFill>
                  <a:schemeClr val="bg2"/>
                </a:solidFill>
              </a:rPr>
              <a:t>asthe</a:t>
            </a:r>
            <a:r>
              <a:rPr lang="en-US" sz="1600" dirty="0">
                <a:solidFill>
                  <a:schemeClr val="bg2"/>
                </a:solidFill>
              </a:rPr>
              <a:t> </a:t>
            </a:r>
            <a:r>
              <a:rPr lang="en-US" sz="1600" dirty="0" err="1">
                <a:solidFill>
                  <a:schemeClr val="bg2"/>
                </a:solidFill>
              </a:rPr>
              <a:t>premierrice</a:t>
            </a:r>
            <a:r>
              <a:rPr lang="en-US" sz="1600" dirty="0">
                <a:solidFill>
                  <a:schemeClr val="bg2"/>
                </a:solidFill>
              </a:rPr>
              <a:t> </a:t>
            </a:r>
            <a:r>
              <a:rPr lang="en-US" sz="1600" dirty="0" err="1">
                <a:solidFill>
                  <a:schemeClr val="bg2"/>
                </a:solidFill>
              </a:rPr>
              <a:t>ballOnigiNoy</a:t>
            </a:r>
            <a:r>
              <a:rPr lang="en-US" sz="1600" dirty="0">
                <a:solidFill>
                  <a:schemeClr val="bg2"/>
                </a:solidFill>
              </a:rPr>
              <a:t> envisions becoming the </a:t>
            </a:r>
            <a:r>
              <a:rPr lang="en-US" sz="1600" dirty="0" err="1">
                <a:solidFill>
                  <a:schemeClr val="bg2"/>
                </a:solidFill>
              </a:rPr>
              <a:t>foremostrice</a:t>
            </a:r>
            <a:r>
              <a:rPr lang="en-US" sz="1600" dirty="0">
                <a:solidFill>
                  <a:schemeClr val="bg2"/>
                </a:solidFill>
              </a:rPr>
              <a:t> ball </a:t>
            </a:r>
            <a:r>
              <a:rPr lang="en-US" sz="1600" dirty="0" err="1">
                <a:solidFill>
                  <a:schemeClr val="bg2"/>
                </a:solidFill>
              </a:rPr>
              <a:t>business,synonymouswith</a:t>
            </a:r>
            <a:r>
              <a:rPr lang="en-US" sz="1600" dirty="0">
                <a:solidFill>
                  <a:schemeClr val="bg2"/>
                </a:solidFill>
              </a:rPr>
              <a:t> culinary perfection and convenience in the industry. We are dedicated to delivering unrivaled taste </a:t>
            </a:r>
            <a:r>
              <a:rPr lang="en-US" sz="1600" dirty="0" err="1">
                <a:solidFill>
                  <a:schemeClr val="bg2"/>
                </a:solidFill>
              </a:rPr>
              <a:t>experiences,setting</a:t>
            </a:r>
            <a:r>
              <a:rPr lang="en-US" sz="1600" dirty="0">
                <a:solidFill>
                  <a:schemeClr val="bg2"/>
                </a:solidFill>
              </a:rPr>
              <a:t> the standard for excellence in </a:t>
            </a:r>
            <a:r>
              <a:rPr lang="en-US" sz="1600" dirty="0" err="1">
                <a:solidFill>
                  <a:schemeClr val="bg2"/>
                </a:solidFill>
              </a:rPr>
              <a:t>taste,texture</a:t>
            </a:r>
            <a:r>
              <a:rPr lang="en-US" sz="1600" dirty="0">
                <a:solidFill>
                  <a:schemeClr val="bg2"/>
                </a:solidFill>
              </a:rPr>
              <a:t>, and customer service. By offering finger-sized rice </a:t>
            </a:r>
            <a:r>
              <a:rPr lang="en-US" sz="1600" dirty="0" err="1">
                <a:solidFill>
                  <a:schemeClr val="bg2"/>
                </a:solidFill>
              </a:rPr>
              <a:t>ballsfilledwith</a:t>
            </a:r>
            <a:r>
              <a:rPr lang="en-US" sz="1600" dirty="0">
                <a:solidFill>
                  <a:schemeClr val="bg2"/>
                </a:solidFill>
              </a:rPr>
              <a:t> mouthwatering Filipino-inspired </a:t>
            </a:r>
            <a:r>
              <a:rPr lang="en-US" sz="1600" dirty="0" err="1">
                <a:solidFill>
                  <a:schemeClr val="bg2"/>
                </a:solidFill>
              </a:rPr>
              <a:t>flavors,we</a:t>
            </a:r>
            <a:r>
              <a:rPr lang="en-US" sz="1600" dirty="0">
                <a:solidFill>
                  <a:schemeClr val="bg2"/>
                </a:solidFill>
              </a:rPr>
              <a:t> aim to infuse creativity into Filipino cuisine and build a remarkable reputation as an innovative and </a:t>
            </a:r>
            <a:r>
              <a:rPr lang="en-US" sz="1600" dirty="0" err="1">
                <a:solidFill>
                  <a:schemeClr val="bg2"/>
                </a:solidFill>
              </a:rPr>
              <a:t>distinctfood</a:t>
            </a:r>
            <a:r>
              <a:rPr lang="en-US" sz="1600" dirty="0">
                <a:solidFill>
                  <a:schemeClr val="bg2"/>
                </a:solidFill>
              </a:rPr>
              <a:t> brand in the industry</a:t>
            </a:r>
          </a:p>
          <a:p>
            <a:endParaRPr lang="en-US" dirty="0">
              <a:solidFill>
                <a:schemeClr val="bg2"/>
              </a:solidFill>
            </a:endParaRPr>
          </a:p>
          <a:p>
            <a:r>
              <a:rPr lang="en-US" dirty="0">
                <a:solidFill>
                  <a:schemeClr val="bg2"/>
                </a:solidFill>
              </a:rPr>
              <a:t>MISSION</a:t>
            </a:r>
            <a:endParaRPr lang="en-US" sz="1600" dirty="0">
              <a:solidFill>
                <a:schemeClr val="bg2"/>
              </a:solidFill>
            </a:endParaRPr>
          </a:p>
          <a:p>
            <a:endParaRPr lang="en-US" sz="1600" dirty="0">
              <a:solidFill>
                <a:schemeClr val="bg2"/>
              </a:solidFill>
            </a:endParaRPr>
          </a:p>
          <a:p>
            <a:r>
              <a:rPr lang="en-US" sz="1600" dirty="0" err="1">
                <a:solidFill>
                  <a:schemeClr val="bg2"/>
                </a:solidFill>
              </a:rPr>
              <a:t>OnigiNoy</a:t>
            </a:r>
            <a:r>
              <a:rPr lang="en-US" sz="1600" dirty="0">
                <a:solidFill>
                  <a:schemeClr val="bg2"/>
                </a:solidFill>
              </a:rPr>
              <a:t> is dedicated to bringing the </a:t>
            </a:r>
            <a:r>
              <a:rPr lang="en-US" sz="1600" dirty="0" err="1">
                <a:solidFill>
                  <a:schemeClr val="bg2"/>
                </a:solidFill>
              </a:rPr>
              <a:t>vibrantflavors</a:t>
            </a:r>
            <a:r>
              <a:rPr lang="en-US" sz="1600" dirty="0">
                <a:solidFill>
                  <a:schemeClr val="bg2"/>
                </a:solidFill>
              </a:rPr>
              <a:t> of Filipino cuisine to life through </a:t>
            </a:r>
            <a:r>
              <a:rPr lang="en-US" sz="1600" dirty="0" err="1">
                <a:solidFill>
                  <a:schemeClr val="bg2"/>
                </a:solidFill>
              </a:rPr>
              <a:t>oursignature</a:t>
            </a:r>
            <a:r>
              <a:rPr lang="en-US" sz="1600" dirty="0">
                <a:solidFill>
                  <a:schemeClr val="bg2"/>
                </a:solidFill>
              </a:rPr>
              <a:t> rice balls. We continually innovate </a:t>
            </a:r>
            <a:r>
              <a:rPr lang="en-US" sz="1600" dirty="0" err="1">
                <a:solidFill>
                  <a:schemeClr val="bg2"/>
                </a:solidFill>
              </a:rPr>
              <a:t>ourrecipesto</a:t>
            </a:r>
            <a:r>
              <a:rPr lang="en-US" sz="1600" dirty="0">
                <a:solidFill>
                  <a:schemeClr val="bg2"/>
                </a:solidFill>
              </a:rPr>
              <a:t> </a:t>
            </a:r>
            <a:r>
              <a:rPr lang="en-US" sz="1600" dirty="0" err="1">
                <a:solidFill>
                  <a:schemeClr val="bg2"/>
                </a:solidFill>
              </a:rPr>
              <a:t>perfectthe</a:t>
            </a:r>
            <a:r>
              <a:rPr lang="en-US" sz="1600" dirty="0">
                <a:solidFill>
                  <a:schemeClr val="bg2"/>
                </a:solidFill>
              </a:rPr>
              <a:t> texture and flavor of each viand-infused rice ball, ensuring a unique and exceptional Filipino food experience </a:t>
            </a:r>
            <a:r>
              <a:rPr lang="en-US" sz="1600" dirty="0" err="1">
                <a:solidFill>
                  <a:schemeClr val="bg2"/>
                </a:solidFill>
              </a:rPr>
              <a:t>forstudents</a:t>
            </a:r>
            <a:r>
              <a:rPr lang="en-US" sz="1600" dirty="0">
                <a:solidFill>
                  <a:schemeClr val="bg2"/>
                </a:solidFill>
              </a:rPr>
              <a:t> and </a:t>
            </a:r>
            <a:r>
              <a:rPr lang="en-US" sz="1600" dirty="0" err="1">
                <a:solidFill>
                  <a:schemeClr val="bg2"/>
                </a:solidFill>
              </a:rPr>
              <a:t>staffseeking</a:t>
            </a:r>
            <a:r>
              <a:rPr lang="en-US" sz="1600" dirty="0">
                <a:solidFill>
                  <a:schemeClr val="bg2"/>
                </a:solidFill>
              </a:rPr>
              <a:t> convenient meal options. </a:t>
            </a:r>
            <a:r>
              <a:rPr lang="en-US" sz="1600" dirty="0" err="1">
                <a:solidFill>
                  <a:schemeClr val="bg2"/>
                </a:solidFill>
              </a:rPr>
              <a:t>Ourcommitment</a:t>
            </a:r>
            <a:r>
              <a:rPr lang="en-US" sz="1600" dirty="0">
                <a:solidFill>
                  <a:schemeClr val="bg2"/>
                </a:solidFill>
              </a:rPr>
              <a:t> </a:t>
            </a:r>
            <a:r>
              <a:rPr lang="en-US" sz="1600" dirty="0" err="1">
                <a:solidFill>
                  <a:schemeClr val="bg2"/>
                </a:solidFill>
              </a:rPr>
              <a:t>extendsto</a:t>
            </a:r>
            <a:r>
              <a:rPr lang="en-US" sz="1600" dirty="0">
                <a:solidFill>
                  <a:schemeClr val="bg2"/>
                </a:solidFill>
              </a:rPr>
              <a:t> fostering cultural appreciation through the artistry of Filipino-Cuisine Rice </a:t>
            </a:r>
            <a:r>
              <a:rPr lang="en-US" sz="1600" dirty="0" err="1">
                <a:solidFill>
                  <a:schemeClr val="bg2"/>
                </a:solidFill>
              </a:rPr>
              <a:t>Balls,where</a:t>
            </a:r>
            <a:r>
              <a:rPr lang="en-US" sz="1600" dirty="0">
                <a:solidFill>
                  <a:schemeClr val="bg2"/>
                </a:solidFill>
              </a:rPr>
              <a:t> tradition </a:t>
            </a:r>
            <a:r>
              <a:rPr lang="en-US" sz="1600" dirty="0" err="1">
                <a:solidFill>
                  <a:schemeClr val="bg2"/>
                </a:solidFill>
              </a:rPr>
              <a:t>meetsflavor</a:t>
            </a:r>
            <a:r>
              <a:rPr lang="en-US" sz="1600" dirty="0">
                <a:solidFill>
                  <a:schemeClr val="bg2"/>
                </a:solidFill>
              </a:rPr>
              <a:t>. We maintain rigorous quality </a:t>
            </a:r>
            <a:r>
              <a:rPr lang="en-US" sz="1600" dirty="0" err="1">
                <a:solidFill>
                  <a:schemeClr val="bg2"/>
                </a:solidFill>
              </a:rPr>
              <a:t>controlstandardsto</a:t>
            </a:r>
            <a:r>
              <a:rPr lang="en-US" sz="1600" dirty="0">
                <a:solidFill>
                  <a:schemeClr val="bg2"/>
                </a:solidFill>
              </a:rPr>
              <a:t> ensure </a:t>
            </a:r>
            <a:r>
              <a:rPr lang="en-US" sz="1600" dirty="0" err="1">
                <a:solidFill>
                  <a:schemeClr val="bg2"/>
                </a:solidFill>
              </a:rPr>
              <a:t>customersafety</a:t>
            </a:r>
            <a:r>
              <a:rPr lang="en-US" sz="1600" dirty="0">
                <a:solidFill>
                  <a:schemeClr val="bg2"/>
                </a:solidFill>
              </a:rPr>
              <a:t> and provide healthy food options. Our mission </a:t>
            </a:r>
            <a:r>
              <a:rPr lang="en-US" sz="1600" dirty="0" err="1">
                <a:solidFill>
                  <a:schemeClr val="bg2"/>
                </a:solidFill>
              </a:rPr>
              <a:t>isto</a:t>
            </a:r>
            <a:r>
              <a:rPr lang="en-US" sz="1600" dirty="0">
                <a:solidFill>
                  <a:schemeClr val="bg2"/>
                </a:solidFill>
              </a:rPr>
              <a:t> be the preferred choice </a:t>
            </a:r>
            <a:r>
              <a:rPr lang="en-US" sz="1600" dirty="0" err="1">
                <a:solidFill>
                  <a:schemeClr val="bg2"/>
                </a:solidFill>
              </a:rPr>
              <a:t>forthose</a:t>
            </a:r>
            <a:r>
              <a:rPr lang="en-US" sz="1600" dirty="0">
                <a:solidFill>
                  <a:schemeClr val="bg2"/>
                </a:solidFill>
              </a:rPr>
              <a:t> seeking </a:t>
            </a:r>
            <a:r>
              <a:rPr lang="en-US" sz="1600" dirty="0" err="1">
                <a:solidFill>
                  <a:schemeClr val="bg2"/>
                </a:solidFill>
              </a:rPr>
              <a:t>exceptionalfood</a:t>
            </a:r>
            <a:r>
              <a:rPr lang="en-US" sz="1600" dirty="0">
                <a:solidFill>
                  <a:schemeClr val="bg2"/>
                </a:solidFill>
              </a:rPr>
              <a:t> experiences. We achieve this by expanding our menu offerings and consistently delivering exceptional quality and taste </a:t>
            </a:r>
            <a:r>
              <a:rPr lang="en-US" sz="1600" dirty="0" err="1">
                <a:solidFill>
                  <a:schemeClr val="bg2"/>
                </a:solidFill>
              </a:rPr>
              <a:t>craftedwith</a:t>
            </a:r>
            <a:r>
              <a:rPr lang="en-US" sz="1600" dirty="0">
                <a:solidFill>
                  <a:schemeClr val="bg2"/>
                </a:solidFill>
              </a:rPr>
              <a:t> love and </a:t>
            </a:r>
            <a:r>
              <a:rPr lang="en-US" sz="1600" dirty="0" err="1">
                <a:solidFill>
                  <a:schemeClr val="bg2"/>
                </a:solidFill>
              </a:rPr>
              <a:t>servedwith</a:t>
            </a:r>
            <a:r>
              <a:rPr lang="en-US" sz="1600" dirty="0">
                <a:solidFill>
                  <a:schemeClr val="bg2"/>
                </a:solidFill>
              </a:rPr>
              <a:t> a smile.</a:t>
            </a:r>
            <a:endParaRPr lang="en-PH" sz="1600" dirty="0">
              <a:solidFill>
                <a:schemeClr val="bg2"/>
              </a:solidFill>
            </a:endParaRPr>
          </a:p>
        </p:txBody>
      </p:sp>
    </p:spTree>
    <p:extLst>
      <p:ext uri="{BB962C8B-B14F-4D97-AF65-F5344CB8AC3E}">
        <p14:creationId xmlns:p14="http://schemas.microsoft.com/office/powerpoint/2010/main" val="41714903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9676061"/>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15167846"/>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a:xfrm>
            <a:off x="1524000" y="-13046250"/>
            <a:ext cx="9144000" cy="2387600"/>
          </a:xfrm>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a:xfrm>
            <a:off x="1524000" y="-10566575"/>
            <a:ext cx="9144000" cy="1655762"/>
          </a:xfrm>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14168613"/>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14117180"/>
            <a:ext cx="681702" cy="683695"/>
          </a:xfrm>
          <a:prstGeom prst="rect">
            <a:avLst/>
          </a:prstGeom>
        </p:spPr>
      </p:pic>
      <p:sp>
        <p:nvSpPr>
          <p:cNvPr id="7" name="TextBox 6">
            <a:hlinkClick r:id="rId3" action="ppaction://hlinksldjump"/>
            <a:extLst>
              <a:ext uri="{FF2B5EF4-FFF2-40B4-BE49-F238E27FC236}">
                <a16:creationId xmlns:a16="http://schemas.microsoft.com/office/drawing/2014/main" id="{5ACD7B11-7A57-9D30-F266-B1DB18C5AC43}"/>
              </a:ext>
            </a:extLst>
          </p:cNvPr>
          <p:cNvSpPr txBox="1"/>
          <p:nvPr/>
        </p:nvSpPr>
        <p:spPr>
          <a:xfrm>
            <a:off x="1267058" y="-13966169"/>
            <a:ext cx="1066318" cy="461665"/>
          </a:xfrm>
          <a:prstGeom prst="rect">
            <a:avLst/>
          </a:prstGeom>
          <a:noFill/>
        </p:spPr>
        <p:txBody>
          <a:bodyPr wrap="none" rtlCol="0">
            <a:spAutoFit/>
          </a:bodyPr>
          <a:lstStyle/>
          <a:p>
            <a:r>
              <a:rPr lang="en-US" sz="2400" b="1" dirty="0"/>
              <a:t>HOME</a:t>
            </a:r>
            <a:endParaRPr lang="en-PH" sz="2400" b="1" dirty="0"/>
          </a:p>
        </p:txBody>
      </p:sp>
      <p:sp>
        <p:nvSpPr>
          <p:cNvPr id="17" name="TextBox 16">
            <a:extLst>
              <a:ext uri="{FF2B5EF4-FFF2-40B4-BE49-F238E27FC236}">
                <a16:creationId xmlns:a16="http://schemas.microsoft.com/office/drawing/2014/main" id="{AAE9C73E-5749-E6F9-6339-8B9199110506}"/>
              </a:ext>
            </a:extLst>
          </p:cNvPr>
          <p:cNvSpPr txBox="1"/>
          <p:nvPr/>
        </p:nvSpPr>
        <p:spPr>
          <a:xfrm>
            <a:off x="4891781" y="-12996761"/>
            <a:ext cx="2345514" cy="646331"/>
          </a:xfrm>
          <a:prstGeom prst="rect">
            <a:avLst/>
          </a:prstGeom>
          <a:noFill/>
        </p:spPr>
        <p:txBody>
          <a:bodyPr wrap="none" rtlCol="0">
            <a:spAutoFit/>
          </a:bodyPr>
          <a:lstStyle/>
          <a:p>
            <a:r>
              <a:rPr lang="en-US" sz="3600" b="1" dirty="0">
                <a:solidFill>
                  <a:schemeClr val="bg2"/>
                </a:solidFill>
              </a:rPr>
              <a:t>ABOUT US</a:t>
            </a:r>
            <a:endParaRPr lang="en-PH" sz="3600" b="1" dirty="0">
              <a:solidFill>
                <a:schemeClr val="bg2"/>
              </a:solidFill>
            </a:endParaRPr>
          </a:p>
        </p:txBody>
      </p:sp>
      <p:sp>
        <p:nvSpPr>
          <p:cNvPr id="19" name="TextBox 18">
            <a:extLst>
              <a:ext uri="{FF2B5EF4-FFF2-40B4-BE49-F238E27FC236}">
                <a16:creationId xmlns:a16="http://schemas.microsoft.com/office/drawing/2014/main" id="{57DE07F7-D597-4C7C-BE47-8E9614E90CC2}"/>
              </a:ext>
            </a:extLst>
          </p:cNvPr>
          <p:cNvSpPr txBox="1"/>
          <p:nvPr/>
        </p:nvSpPr>
        <p:spPr>
          <a:xfrm>
            <a:off x="2486646" y="-13975050"/>
            <a:ext cx="1625766" cy="461665"/>
          </a:xfrm>
          <a:prstGeom prst="rect">
            <a:avLst/>
          </a:prstGeom>
          <a:noFill/>
        </p:spPr>
        <p:txBody>
          <a:bodyPr wrap="none" rtlCol="0">
            <a:spAutoFit/>
          </a:bodyPr>
          <a:lstStyle/>
          <a:p>
            <a:r>
              <a:rPr lang="en-US" sz="2400" b="1" dirty="0">
                <a:solidFill>
                  <a:schemeClr val="bg2"/>
                </a:solidFill>
              </a:rPr>
              <a:t>ABOUT</a:t>
            </a:r>
            <a:r>
              <a:rPr lang="en-US" sz="2400" b="1" dirty="0"/>
              <a:t> </a:t>
            </a:r>
            <a:r>
              <a:rPr lang="en-US" sz="2400" b="1" dirty="0">
                <a:solidFill>
                  <a:schemeClr val="bg2"/>
                </a:solidFill>
              </a:rPr>
              <a:t>US</a:t>
            </a:r>
            <a:endParaRPr lang="en-PH" sz="2400" b="1" dirty="0">
              <a:solidFill>
                <a:schemeClr val="bg2"/>
              </a:solidFill>
            </a:endParaRPr>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13970248"/>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3975049"/>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13831615"/>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57445E3-A15A-34F0-49B4-2C801A2ACC3C}"/>
              </a:ext>
            </a:extLst>
          </p:cNvPr>
          <p:cNvSpPr txBox="1"/>
          <p:nvPr/>
        </p:nvSpPr>
        <p:spPr>
          <a:xfrm>
            <a:off x="803564" y="-12118138"/>
            <a:ext cx="2150525" cy="369332"/>
          </a:xfrm>
          <a:prstGeom prst="rect">
            <a:avLst/>
          </a:prstGeom>
          <a:noFill/>
        </p:spPr>
        <p:txBody>
          <a:bodyPr wrap="none" rtlCol="0">
            <a:spAutoFit/>
          </a:bodyPr>
          <a:lstStyle/>
          <a:p>
            <a:r>
              <a:rPr lang="en-US" dirty="0">
                <a:solidFill>
                  <a:schemeClr val="bg2"/>
                </a:solidFill>
              </a:rPr>
              <a:t>COMPANY PROFILE</a:t>
            </a:r>
            <a:endParaRPr lang="en-PH" dirty="0">
              <a:solidFill>
                <a:schemeClr val="bg2"/>
              </a:solidFill>
            </a:endParaRPr>
          </a:p>
        </p:txBody>
      </p:sp>
      <p:sp>
        <p:nvSpPr>
          <p:cNvPr id="8" name="TextBox 7">
            <a:extLst>
              <a:ext uri="{FF2B5EF4-FFF2-40B4-BE49-F238E27FC236}">
                <a16:creationId xmlns:a16="http://schemas.microsoft.com/office/drawing/2014/main" id="{06BFD046-5D8A-00D4-55B5-78CD6FD7AD09}"/>
              </a:ext>
            </a:extLst>
          </p:cNvPr>
          <p:cNvSpPr txBox="1"/>
          <p:nvPr/>
        </p:nvSpPr>
        <p:spPr>
          <a:xfrm>
            <a:off x="810719" y="-11674794"/>
            <a:ext cx="11205790" cy="4524315"/>
          </a:xfrm>
          <a:prstGeom prst="rect">
            <a:avLst/>
          </a:prstGeom>
          <a:noFill/>
        </p:spPr>
        <p:txBody>
          <a:bodyPr wrap="square" rtlCol="0">
            <a:spAutoFit/>
          </a:bodyPr>
          <a:lstStyle/>
          <a:p>
            <a:r>
              <a:rPr lang="en-US" sz="1600" dirty="0" err="1">
                <a:solidFill>
                  <a:schemeClr val="bg2"/>
                </a:solidFill>
              </a:rPr>
              <a:t>OnigiNoy</a:t>
            </a:r>
            <a:r>
              <a:rPr lang="en-US" sz="1600" dirty="0">
                <a:solidFill>
                  <a:schemeClr val="bg2"/>
                </a:solidFill>
              </a:rPr>
              <a:t>, a rice ball </a:t>
            </a:r>
            <a:r>
              <a:rPr lang="en-US" sz="1600" dirty="0" err="1">
                <a:solidFill>
                  <a:schemeClr val="bg2"/>
                </a:solidFill>
              </a:rPr>
              <a:t>businesscreated</a:t>
            </a:r>
            <a:r>
              <a:rPr lang="en-US" sz="1600" dirty="0">
                <a:solidFill>
                  <a:schemeClr val="bg2"/>
                </a:solidFill>
              </a:rPr>
              <a:t> by 22 students during their Entrepreneurship </a:t>
            </a:r>
            <a:r>
              <a:rPr lang="en-US" sz="1600" dirty="0" err="1">
                <a:solidFill>
                  <a:schemeClr val="bg2"/>
                </a:solidFill>
              </a:rPr>
              <a:t>course,specializesin</a:t>
            </a:r>
            <a:r>
              <a:rPr lang="en-US" sz="1600" dirty="0">
                <a:solidFill>
                  <a:schemeClr val="bg2"/>
                </a:solidFill>
              </a:rPr>
              <a:t> unique viand-infused rice balls. </a:t>
            </a:r>
            <a:r>
              <a:rPr lang="en-US" sz="1600" dirty="0" err="1">
                <a:solidFill>
                  <a:schemeClr val="bg2"/>
                </a:solidFill>
              </a:rPr>
              <a:t>Ourinspiration</a:t>
            </a:r>
            <a:r>
              <a:rPr lang="en-US" sz="1600" dirty="0">
                <a:solidFill>
                  <a:schemeClr val="bg2"/>
                </a:solidFill>
              </a:rPr>
              <a:t> </a:t>
            </a:r>
            <a:r>
              <a:rPr lang="en-US" sz="1600" dirty="0" err="1">
                <a:solidFill>
                  <a:schemeClr val="bg2"/>
                </a:solidFill>
              </a:rPr>
              <a:t>comesfrom</a:t>
            </a:r>
            <a:r>
              <a:rPr lang="en-US" sz="1600" dirty="0">
                <a:solidFill>
                  <a:schemeClr val="bg2"/>
                </a:solidFill>
              </a:rPr>
              <a:t> the Japanese 'Onigiri,'</a:t>
            </a:r>
            <a:r>
              <a:rPr lang="en-US" sz="1600" dirty="0" err="1">
                <a:solidFill>
                  <a:schemeClr val="bg2"/>
                </a:solidFill>
              </a:rPr>
              <a:t>whichwe've</a:t>
            </a:r>
            <a:r>
              <a:rPr lang="en-US" sz="1600" dirty="0">
                <a:solidFill>
                  <a:schemeClr val="bg2"/>
                </a:solidFill>
              </a:rPr>
              <a:t> adapted to '</a:t>
            </a:r>
            <a:r>
              <a:rPr lang="en-US" sz="1600" dirty="0" err="1">
                <a:solidFill>
                  <a:schemeClr val="bg2"/>
                </a:solidFill>
              </a:rPr>
              <a:t>OnigiNoy</a:t>
            </a:r>
            <a:r>
              <a:rPr lang="en-US" sz="1600" dirty="0">
                <a:solidFill>
                  <a:schemeClr val="bg2"/>
                </a:solidFill>
              </a:rPr>
              <a:t>,' meaning 'produced by Pinoy'—a nod to our Filipino roots. The </a:t>
            </a:r>
            <a:r>
              <a:rPr lang="en-US" sz="1600" dirty="0" err="1">
                <a:solidFill>
                  <a:schemeClr val="bg2"/>
                </a:solidFill>
              </a:rPr>
              <a:t>originalconcept,conceived</a:t>
            </a:r>
            <a:r>
              <a:rPr lang="en-US" sz="1600" dirty="0">
                <a:solidFill>
                  <a:schemeClr val="bg2"/>
                </a:solidFill>
              </a:rPr>
              <a:t> by one of </a:t>
            </a:r>
            <a:r>
              <a:rPr lang="en-US" sz="1600" dirty="0" err="1">
                <a:solidFill>
                  <a:schemeClr val="bg2"/>
                </a:solidFill>
              </a:rPr>
              <a:t>ourstudents,transformsthis</a:t>
            </a:r>
            <a:r>
              <a:rPr lang="en-US" sz="1600" dirty="0">
                <a:solidFill>
                  <a:schemeClr val="bg2"/>
                </a:solidFill>
              </a:rPr>
              <a:t> traditional </a:t>
            </a:r>
            <a:r>
              <a:rPr lang="en-US" sz="1600" dirty="0" err="1">
                <a:solidFill>
                  <a:schemeClr val="bg2"/>
                </a:solidFill>
              </a:rPr>
              <a:t>productinto</a:t>
            </a:r>
            <a:r>
              <a:rPr lang="en-US" sz="1600" dirty="0">
                <a:solidFill>
                  <a:schemeClr val="bg2"/>
                </a:solidFill>
              </a:rPr>
              <a:t> a rice </a:t>
            </a:r>
            <a:r>
              <a:rPr lang="en-US" sz="1600" dirty="0" err="1">
                <a:solidFill>
                  <a:schemeClr val="bg2"/>
                </a:solidFill>
              </a:rPr>
              <a:t>ballfilledwith</a:t>
            </a:r>
            <a:r>
              <a:rPr lang="en-US" sz="1600" dirty="0">
                <a:solidFill>
                  <a:schemeClr val="bg2"/>
                </a:solidFill>
              </a:rPr>
              <a:t> Filipino viand, using rice as our primary ingredient.</a:t>
            </a:r>
          </a:p>
          <a:p>
            <a:endParaRPr lang="en-US" sz="1600" dirty="0">
              <a:solidFill>
                <a:schemeClr val="bg2"/>
              </a:solidFill>
            </a:endParaRPr>
          </a:p>
          <a:p>
            <a:r>
              <a:rPr lang="en-US" sz="1600" dirty="0">
                <a:solidFill>
                  <a:schemeClr val="bg2"/>
                </a:solidFill>
              </a:rPr>
              <a:t>Our </a:t>
            </a:r>
            <a:r>
              <a:rPr lang="en-US" sz="1600" dirty="0" err="1">
                <a:solidFill>
                  <a:schemeClr val="bg2"/>
                </a:solidFill>
              </a:rPr>
              <a:t>Goalsisto</a:t>
            </a:r>
            <a:r>
              <a:rPr lang="en-US" sz="1600" dirty="0">
                <a:solidFill>
                  <a:schemeClr val="bg2"/>
                </a:solidFill>
              </a:rPr>
              <a:t> cultivate cultural appreciation through our </a:t>
            </a:r>
            <a:r>
              <a:rPr lang="en-US" sz="1600" dirty="0" err="1">
                <a:solidFill>
                  <a:schemeClr val="bg2"/>
                </a:solidFill>
              </a:rPr>
              <a:t>Filipinoinspired</a:t>
            </a:r>
            <a:r>
              <a:rPr lang="en-US" sz="1600" dirty="0">
                <a:solidFill>
                  <a:schemeClr val="bg2"/>
                </a:solidFill>
              </a:rPr>
              <a:t> products, delivering unforgettable </a:t>
            </a:r>
            <a:r>
              <a:rPr lang="en-US" sz="1600" dirty="0" err="1">
                <a:solidFill>
                  <a:schemeClr val="bg2"/>
                </a:solidFill>
              </a:rPr>
              <a:t>flavorsthatcapture</a:t>
            </a:r>
            <a:r>
              <a:rPr lang="en-US" sz="1600" dirty="0">
                <a:solidFill>
                  <a:schemeClr val="bg2"/>
                </a:solidFill>
              </a:rPr>
              <a:t> the essence </a:t>
            </a:r>
            <a:r>
              <a:rPr lang="en-US" sz="1600" dirty="0" err="1">
                <a:solidFill>
                  <a:schemeClr val="bg2"/>
                </a:solidFill>
              </a:rPr>
              <a:t>oflocalside</a:t>
            </a:r>
            <a:r>
              <a:rPr lang="en-US" sz="1600" dirty="0">
                <a:solidFill>
                  <a:schemeClr val="bg2"/>
                </a:solidFill>
              </a:rPr>
              <a:t> dishes. We strive to be the preferred choice </a:t>
            </a:r>
            <a:r>
              <a:rPr lang="en-US" sz="1600" dirty="0" err="1">
                <a:solidFill>
                  <a:schemeClr val="bg2"/>
                </a:solidFill>
              </a:rPr>
              <a:t>forthose</a:t>
            </a:r>
            <a:r>
              <a:rPr lang="en-US" sz="1600" dirty="0">
                <a:solidFill>
                  <a:schemeClr val="bg2"/>
                </a:solidFill>
              </a:rPr>
              <a:t> seeking an affordable, on-the-go rice </a:t>
            </a:r>
            <a:r>
              <a:rPr lang="en-US" sz="1600" dirty="0" err="1">
                <a:solidFill>
                  <a:schemeClr val="bg2"/>
                </a:solidFill>
              </a:rPr>
              <a:t>mealwith</a:t>
            </a:r>
            <a:r>
              <a:rPr lang="en-US" sz="1600" dirty="0">
                <a:solidFill>
                  <a:schemeClr val="bg2"/>
                </a:solidFill>
              </a:rPr>
              <a:t> a taste of perfection.</a:t>
            </a:r>
          </a:p>
          <a:p>
            <a:endParaRPr lang="en-US" sz="1600" dirty="0">
              <a:solidFill>
                <a:schemeClr val="bg2"/>
              </a:solidFill>
            </a:endParaRPr>
          </a:p>
          <a:p>
            <a:r>
              <a:rPr lang="en-US" sz="1600" dirty="0">
                <a:solidFill>
                  <a:schemeClr val="bg2"/>
                </a:solidFill>
              </a:rPr>
              <a:t>Our packaging is both reusable and food-safe for delivery. With a </a:t>
            </a:r>
            <a:r>
              <a:rPr lang="en-US" sz="1600" dirty="0" err="1">
                <a:solidFill>
                  <a:schemeClr val="bg2"/>
                </a:solidFill>
              </a:rPr>
              <a:t>totalcapital</a:t>
            </a:r>
            <a:r>
              <a:rPr lang="en-US" sz="1600" dirty="0">
                <a:solidFill>
                  <a:schemeClr val="bg2"/>
                </a:solidFill>
              </a:rPr>
              <a:t> of1610 </a:t>
            </a:r>
            <a:r>
              <a:rPr lang="en-US" sz="1600" dirty="0" err="1">
                <a:solidFill>
                  <a:schemeClr val="bg2"/>
                </a:solidFill>
              </a:rPr>
              <a:t>pesoscontributed</a:t>
            </a:r>
            <a:r>
              <a:rPr lang="en-US" sz="1600" dirty="0">
                <a:solidFill>
                  <a:schemeClr val="bg2"/>
                </a:solidFill>
              </a:rPr>
              <a:t> by our 22 student </a:t>
            </a:r>
            <a:r>
              <a:rPr lang="en-US" sz="1600" dirty="0" err="1">
                <a:solidFill>
                  <a:schemeClr val="bg2"/>
                </a:solidFill>
              </a:rPr>
              <a:t>members,we</a:t>
            </a:r>
            <a:r>
              <a:rPr lang="en-US" sz="1600" dirty="0">
                <a:solidFill>
                  <a:schemeClr val="bg2"/>
                </a:solidFill>
              </a:rPr>
              <a:t> operate from Kay </a:t>
            </a:r>
            <a:r>
              <a:rPr lang="en-US" sz="1600" dirty="0" err="1">
                <a:solidFill>
                  <a:schemeClr val="bg2"/>
                </a:solidFill>
              </a:rPr>
              <a:t>Talişe</a:t>
            </a:r>
            <a:r>
              <a:rPr lang="en-US" sz="1600" dirty="0">
                <a:solidFill>
                  <a:schemeClr val="bg2"/>
                </a:solidFill>
              </a:rPr>
              <a:t> </a:t>
            </a:r>
            <a:r>
              <a:rPr lang="en-US" sz="1600" dirty="0" err="1">
                <a:solidFill>
                  <a:schemeClr val="bg2"/>
                </a:solidFill>
              </a:rPr>
              <a:t>St.,Dr</a:t>
            </a:r>
            <a:r>
              <a:rPr lang="en-US" sz="1600" dirty="0">
                <a:solidFill>
                  <a:schemeClr val="bg2"/>
                </a:solidFill>
              </a:rPr>
              <a:t>. A. Santos Ave., </a:t>
            </a:r>
            <a:r>
              <a:rPr lang="en-US" sz="1600" dirty="0" err="1">
                <a:solidFill>
                  <a:schemeClr val="bg2"/>
                </a:solidFill>
              </a:rPr>
              <a:t>SanDionisio</a:t>
            </a:r>
            <a:r>
              <a:rPr lang="en-US" sz="1600" dirty="0">
                <a:solidFill>
                  <a:schemeClr val="bg2"/>
                </a:solidFill>
              </a:rPr>
              <a:t>, </a:t>
            </a:r>
            <a:r>
              <a:rPr lang="en-US" sz="1600" dirty="0" err="1">
                <a:solidFill>
                  <a:schemeClr val="bg2"/>
                </a:solidFill>
              </a:rPr>
              <a:t>Parañaque</a:t>
            </a:r>
            <a:r>
              <a:rPr lang="en-US" sz="1600" dirty="0">
                <a:solidFill>
                  <a:schemeClr val="bg2"/>
                </a:solidFill>
              </a:rPr>
              <a:t> </a:t>
            </a:r>
            <a:r>
              <a:rPr lang="en-US" sz="1600" dirty="0" err="1">
                <a:solidFill>
                  <a:schemeClr val="bg2"/>
                </a:solidFill>
              </a:rPr>
              <a:t>City,wherewe</a:t>
            </a:r>
            <a:r>
              <a:rPr lang="en-US" sz="1600" dirty="0">
                <a:solidFill>
                  <a:schemeClr val="bg2"/>
                </a:solidFill>
              </a:rPr>
              <a:t> produce, </a:t>
            </a:r>
            <a:r>
              <a:rPr lang="en-US" sz="1600" dirty="0" err="1">
                <a:solidFill>
                  <a:schemeClr val="bg2"/>
                </a:solidFill>
              </a:rPr>
              <a:t>package,store</a:t>
            </a:r>
            <a:r>
              <a:rPr lang="en-US" sz="1600" dirty="0">
                <a:solidFill>
                  <a:schemeClr val="bg2"/>
                </a:solidFill>
              </a:rPr>
              <a:t>, and sell our products.</a:t>
            </a:r>
          </a:p>
          <a:p>
            <a:endParaRPr lang="en-US" sz="1600" dirty="0">
              <a:solidFill>
                <a:schemeClr val="bg2"/>
              </a:solidFill>
            </a:endParaRPr>
          </a:p>
          <a:p>
            <a:r>
              <a:rPr lang="en-US" sz="1600" dirty="0">
                <a:solidFill>
                  <a:schemeClr val="bg2"/>
                </a:solidFill>
              </a:rPr>
              <a:t>Beyond being a delicious meal, </a:t>
            </a:r>
            <a:r>
              <a:rPr lang="en-US" sz="1600" dirty="0" err="1">
                <a:solidFill>
                  <a:schemeClr val="bg2"/>
                </a:solidFill>
              </a:rPr>
              <a:t>ourrice</a:t>
            </a:r>
            <a:r>
              <a:rPr lang="en-US" sz="1600" dirty="0">
                <a:solidFill>
                  <a:schemeClr val="bg2"/>
                </a:solidFill>
              </a:rPr>
              <a:t> balls offer a unique blend </a:t>
            </a:r>
            <a:r>
              <a:rPr lang="en-US" sz="1600" dirty="0" err="1">
                <a:solidFill>
                  <a:schemeClr val="bg2"/>
                </a:solidFill>
              </a:rPr>
              <a:t>ofrice</a:t>
            </a:r>
            <a:r>
              <a:rPr lang="en-US" sz="1600" dirty="0">
                <a:solidFill>
                  <a:schemeClr val="bg2"/>
                </a:solidFill>
              </a:rPr>
              <a:t> and </a:t>
            </a:r>
            <a:r>
              <a:rPr lang="en-US" sz="1600" dirty="0" err="1">
                <a:solidFill>
                  <a:schemeClr val="bg2"/>
                </a:solidFill>
              </a:rPr>
              <a:t>variousside</a:t>
            </a:r>
            <a:r>
              <a:rPr lang="en-US" sz="1600" dirty="0">
                <a:solidFill>
                  <a:schemeClr val="bg2"/>
                </a:solidFill>
              </a:rPr>
              <a:t> dishes, appealing to a diverse customer base, including students and individuals of all ages. We provide an irresistible taste at affordable prices. To expand </a:t>
            </a:r>
            <a:r>
              <a:rPr lang="en-US" sz="1600" dirty="0" err="1">
                <a:solidFill>
                  <a:schemeClr val="bg2"/>
                </a:solidFill>
              </a:rPr>
              <a:t>ourreach,OnigiNoy</a:t>
            </a:r>
            <a:r>
              <a:rPr lang="en-US" sz="1600" dirty="0">
                <a:solidFill>
                  <a:schemeClr val="bg2"/>
                </a:solidFill>
              </a:rPr>
              <a:t> employs a strategic approach, leveraging social media promotion and pre-order availability to establish a distinctive presence in the food industry. We invite you to experience the joy of Filipino cuisine through our innovative rice balls. Contact us </a:t>
            </a:r>
            <a:r>
              <a:rPr lang="en-US" sz="1600" dirty="0" err="1">
                <a:solidFill>
                  <a:schemeClr val="bg2"/>
                </a:solidFill>
              </a:rPr>
              <a:t>viaMessenger</a:t>
            </a:r>
            <a:r>
              <a:rPr lang="en-US" sz="1600" dirty="0">
                <a:solidFill>
                  <a:schemeClr val="bg2"/>
                </a:solidFill>
              </a:rPr>
              <a:t>, and </a:t>
            </a:r>
            <a:r>
              <a:rPr lang="en-US" sz="1600" dirty="0" err="1">
                <a:solidFill>
                  <a:schemeClr val="bg2"/>
                </a:solidFill>
              </a:rPr>
              <a:t>letOnigiNoy</a:t>
            </a:r>
            <a:r>
              <a:rPr lang="en-US" sz="1600" dirty="0">
                <a:solidFill>
                  <a:schemeClr val="bg2"/>
                </a:solidFill>
              </a:rPr>
              <a:t> serve you the best of Filipino flavors.</a:t>
            </a:r>
            <a:endParaRPr lang="en-PH" sz="1600" dirty="0">
              <a:solidFill>
                <a:schemeClr val="bg2"/>
              </a:solidFill>
            </a:endParaRPr>
          </a:p>
        </p:txBody>
      </p:sp>
      <p:sp>
        <p:nvSpPr>
          <p:cNvPr id="9" name="Rectangle 8">
            <a:extLst>
              <a:ext uri="{FF2B5EF4-FFF2-40B4-BE49-F238E27FC236}">
                <a16:creationId xmlns:a16="http://schemas.microsoft.com/office/drawing/2014/main" id="{EF1EAFF3-9FAB-6A7F-671A-57220AF3BB0A}"/>
              </a:ext>
            </a:extLst>
          </p:cNvPr>
          <p:cNvSpPr/>
          <p:nvPr/>
        </p:nvSpPr>
        <p:spPr>
          <a:xfrm>
            <a:off x="-267859" y="-7010430"/>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CD3BD5C8-29D1-487D-8A0C-EDE83FA90284}"/>
              </a:ext>
            </a:extLst>
          </p:cNvPr>
          <p:cNvSpPr txBox="1"/>
          <p:nvPr/>
        </p:nvSpPr>
        <p:spPr>
          <a:xfrm>
            <a:off x="803566" y="-6474843"/>
            <a:ext cx="11212944" cy="6432530"/>
          </a:xfrm>
          <a:prstGeom prst="rect">
            <a:avLst/>
          </a:prstGeom>
          <a:noFill/>
        </p:spPr>
        <p:txBody>
          <a:bodyPr wrap="square" rtlCol="0">
            <a:spAutoFit/>
          </a:bodyPr>
          <a:lstStyle/>
          <a:p>
            <a:r>
              <a:rPr lang="en-US" dirty="0">
                <a:solidFill>
                  <a:schemeClr val="bg2"/>
                </a:solidFill>
              </a:rPr>
              <a:t>OBJECTIVES</a:t>
            </a:r>
          </a:p>
          <a:p>
            <a:endParaRPr lang="en-US" dirty="0">
              <a:solidFill>
                <a:schemeClr val="bg2"/>
              </a:solidFill>
            </a:endParaRPr>
          </a:p>
          <a:p>
            <a:r>
              <a:rPr lang="en-US" sz="1600" dirty="0">
                <a:solidFill>
                  <a:schemeClr val="bg2"/>
                </a:solidFill>
              </a:rPr>
              <a:t>• Focus on </a:t>
            </a:r>
            <a:r>
              <a:rPr lang="en-US" sz="1600" dirty="0" err="1">
                <a:solidFill>
                  <a:schemeClr val="bg2"/>
                </a:solidFill>
              </a:rPr>
              <a:t>quality,creativity</a:t>
            </a:r>
            <a:r>
              <a:rPr lang="en-US" sz="1600" dirty="0">
                <a:solidFill>
                  <a:schemeClr val="bg2"/>
                </a:solidFill>
              </a:rPr>
              <a:t>, and </a:t>
            </a:r>
            <a:r>
              <a:rPr lang="en-US" sz="1600" dirty="0" err="1">
                <a:solidFill>
                  <a:schemeClr val="bg2"/>
                </a:solidFill>
              </a:rPr>
              <a:t>customersatisfaction</a:t>
            </a:r>
            <a:r>
              <a:rPr lang="en-US" sz="1600" dirty="0">
                <a:solidFill>
                  <a:schemeClr val="bg2"/>
                </a:solidFill>
              </a:rPr>
              <a:t> to carve a unique niche in the </a:t>
            </a:r>
            <a:r>
              <a:rPr lang="en-US" sz="1600" dirty="0" err="1">
                <a:solidFill>
                  <a:schemeClr val="bg2"/>
                </a:solidFill>
              </a:rPr>
              <a:t>industrywithOnigiNoy</a:t>
            </a:r>
            <a:r>
              <a:rPr lang="en-US" sz="1600" dirty="0">
                <a:solidFill>
                  <a:schemeClr val="bg2"/>
                </a:solidFill>
              </a:rPr>
              <a:t> </a:t>
            </a:r>
          </a:p>
          <a:p>
            <a:r>
              <a:rPr lang="en-US" sz="1600" dirty="0">
                <a:solidFill>
                  <a:schemeClr val="bg2"/>
                </a:solidFill>
              </a:rPr>
              <a:t>• Increase sales </a:t>
            </a:r>
            <a:r>
              <a:rPr lang="en-US" sz="1600" dirty="0" err="1">
                <a:solidFill>
                  <a:schemeClr val="bg2"/>
                </a:solidFill>
              </a:rPr>
              <a:t>ofOnigiNoy</a:t>
            </a:r>
            <a:r>
              <a:rPr lang="en-US" sz="1600" dirty="0">
                <a:solidFill>
                  <a:schemeClr val="bg2"/>
                </a:solidFill>
              </a:rPr>
              <a:t> by leveraging its unique </a:t>
            </a:r>
            <a:r>
              <a:rPr lang="en-US" sz="1600" dirty="0" err="1">
                <a:solidFill>
                  <a:schemeClr val="bg2"/>
                </a:solidFill>
              </a:rPr>
              <a:t>flavorto</a:t>
            </a:r>
            <a:r>
              <a:rPr lang="en-US" sz="1600" dirty="0">
                <a:solidFill>
                  <a:schemeClr val="bg2"/>
                </a:solidFill>
              </a:rPr>
              <a:t> </a:t>
            </a:r>
            <a:r>
              <a:rPr lang="en-US" sz="1600" dirty="0" err="1">
                <a:solidFill>
                  <a:schemeClr val="bg2"/>
                </a:solidFill>
              </a:rPr>
              <a:t>attractthe</a:t>
            </a:r>
            <a:r>
              <a:rPr lang="en-US" sz="1600" dirty="0">
                <a:solidFill>
                  <a:schemeClr val="bg2"/>
                </a:solidFill>
              </a:rPr>
              <a:t> target customer base.</a:t>
            </a:r>
          </a:p>
          <a:p>
            <a:r>
              <a:rPr lang="en-US" sz="1600" dirty="0">
                <a:solidFill>
                  <a:schemeClr val="bg2"/>
                </a:solidFill>
              </a:rPr>
              <a:t>• Expand </a:t>
            </a:r>
            <a:r>
              <a:rPr lang="en-US" sz="1600" dirty="0" err="1">
                <a:solidFill>
                  <a:schemeClr val="bg2"/>
                </a:solidFill>
              </a:rPr>
              <a:t>marketreach</a:t>
            </a:r>
            <a:r>
              <a:rPr lang="en-US" sz="1600" dirty="0">
                <a:solidFill>
                  <a:schemeClr val="bg2"/>
                </a:solidFill>
              </a:rPr>
              <a:t> through social media promotion and accept pre-orders. </a:t>
            </a:r>
          </a:p>
          <a:p>
            <a:r>
              <a:rPr lang="en-US" sz="1600" dirty="0">
                <a:solidFill>
                  <a:schemeClr val="bg2"/>
                </a:solidFill>
              </a:rPr>
              <a:t>•Offer a delicious, healthy meal at an affordable price. </a:t>
            </a:r>
          </a:p>
          <a:p>
            <a:r>
              <a:rPr lang="en-US" sz="1600" dirty="0">
                <a:solidFill>
                  <a:schemeClr val="bg2"/>
                </a:solidFill>
              </a:rPr>
              <a:t>• Become a premier Rice Ball business known </a:t>
            </a:r>
            <a:r>
              <a:rPr lang="en-US" sz="1600" dirty="0" err="1">
                <a:solidFill>
                  <a:schemeClr val="bg2"/>
                </a:solidFill>
              </a:rPr>
              <a:t>foritsinnovation</a:t>
            </a:r>
            <a:r>
              <a:rPr lang="en-US" sz="1600" dirty="0">
                <a:solidFill>
                  <a:schemeClr val="bg2"/>
                </a:solidFill>
              </a:rPr>
              <a:t> and exceptional flavors</a:t>
            </a:r>
          </a:p>
          <a:p>
            <a:endParaRPr lang="en-US" sz="1600" dirty="0">
              <a:solidFill>
                <a:schemeClr val="bg2"/>
              </a:solidFill>
            </a:endParaRPr>
          </a:p>
          <a:p>
            <a:r>
              <a:rPr lang="en-US" dirty="0">
                <a:solidFill>
                  <a:schemeClr val="bg2"/>
                </a:solidFill>
              </a:rPr>
              <a:t>VISION</a:t>
            </a:r>
          </a:p>
          <a:p>
            <a:endParaRPr lang="en-US" dirty="0">
              <a:solidFill>
                <a:schemeClr val="bg2"/>
              </a:solidFill>
            </a:endParaRPr>
          </a:p>
          <a:p>
            <a:r>
              <a:rPr lang="en-US" sz="1600" dirty="0">
                <a:solidFill>
                  <a:schemeClr val="bg2"/>
                </a:solidFill>
              </a:rPr>
              <a:t>Our ultimate vision </a:t>
            </a:r>
            <a:r>
              <a:rPr lang="en-US" sz="1600" dirty="0" err="1">
                <a:solidFill>
                  <a:schemeClr val="bg2"/>
                </a:solidFill>
              </a:rPr>
              <a:t>isto</a:t>
            </a:r>
            <a:r>
              <a:rPr lang="en-US" sz="1600" dirty="0">
                <a:solidFill>
                  <a:schemeClr val="bg2"/>
                </a:solidFill>
              </a:rPr>
              <a:t> </a:t>
            </a:r>
            <a:r>
              <a:rPr lang="en-US" sz="1600" dirty="0" err="1">
                <a:solidFill>
                  <a:schemeClr val="bg2"/>
                </a:solidFill>
              </a:rPr>
              <a:t>establishOnigiNoy</a:t>
            </a:r>
            <a:r>
              <a:rPr lang="en-US" sz="1600" dirty="0">
                <a:solidFill>
                  <a:schemeClr val="bg2"/>
                </a:solidFill>
              </a:rPr>
              <a:t> </a:t>
            </a:r>
            <a:r>
              <a:rPr lang="en-US" sz="1600" dirty="0" err="1">
                <a:solidFill>
                  <a:schemeClr val="bg2"/>
                </a:solidFill>
              </a:rPr>
              <a:t>asthe</a:t>
            </a:r>
            <a:r>
              <a:rPr lang="en-US" sz="1600" dirty="0">
                <a:solidFill>
                  <a:schemeClr val="bg2"/>
                </a:solidFill>
              </a:rPr>
              <a:t> </a:t>
            </a:r>
            <a:r>
              <a:rPr lang="en-US" sz="1600" dirty="0" err="1">
                <a:solidFill>
                  <a:schemeClr val="bg2"/>
                </a:solidFill>
              </a:rPr>
              <a:t>premierrice</a:t>
            </a:r>
            <a:r>
              <a:rPr lang="en-US" sz="1600" dirty="0">
                <a:solidFill>
                  <a:schemeClr val="bg2"/>
                </a:solidFill>
              </a:rPr>
              <a:t> </a:t>
            </a:r>
            <a:r>
              <a:rPr lang="en-US" sz="1600" dirty="0" err="1">
                <a:solidFill>
                  <a:schemeClr val="bg2"/>
                </a:solidFill>
              </a:rPr>
              <a:t>ballOnigiNoy</a:t>
            </a:r>
            <a:r>
              <a:rPr lang="en-US" sz="1600" dirty="0">
                <a:solidFill>
                  <a:schemeClr val="bg2"/>
                </a:solidFill>
              </a:rPr>
              <a:t> envisions becoming the </a:t>
            </a:r>
            <a:r>
              <a:rPr lang="en-US" sz="1600" dirty="0" err="1">
                <a:solidFill>
                  <a:schemeClr val="bg2"/>
                </a:solidFill>
              </a:rPr>
              <a:t>foremostrice</a:t>
            </a:r>
            <a:r>
              <a:rPr lang="en-US" sz="1600" dirty="0">
                <a:solidFill>
                  <a:schemeClr val="bg2"/>
                </a:solidFill>
              </a:rPr>
              <a:t> ball </a:t>
            </a:r>
            <a:r>
              <a:rPr lang="en-US" sz="1600" dirty="0" err="1">
                <a:solidFill>
                  <a:schemeClr val="bg2"/>
                </a:solidFill>
              </a:rPr>
              <a:t>business,synonymouswith</a:t>
            </a:r>
            <a:r>
              <a:rPr lang="en-US" sz="1600" dirty="0">
                <a:solidFill>
                  <a:schemeClr val="bg2"/>
                </a:solidFill>
              </a:rPr>
              <a:t> culinary perfection and convenience in the industry. We are dedicated to delivering unrivaled taste </a:t>
            </a:r>
            <a:r>
              <a:rPr lang="en-US" sz="1600" dirty="0" err="1">
                <a:solidFill>
                  <a:schemeClr val="bg2"/>
                </a:solidFill>
              </a:rPr>
              <a:t>experiences,setting</a:t>
            </a:r>
            <a:r>
              <a:rPr lang="en-US" sz="1600" dirty="0">
                <a:solidFill>
                  <a:schemeClr val="bg2"/>
                </a:solidFill>
              </a:rPr>
              <a:t> the standard for excellence in </a:t>
            </a:r>
            <a:r>
              <a:rPr lang="en-US" sz="1600" dirty="0" err="1">
                <a:solidFill>
                  <a:schemeClr val="bg2"/>
                </a:solidFill>
              </a:rPr>
              <a:t>taste,texture</a:t>
            </a:r>
            <a:r>
              <a:rPr lang="en-US" sz="1600" dirty="0">
                <a:solidFill>
                  <a:schemeClr val="bg2"/>
                </a:solidFill>
              </a:rPr>
              <a:t>, and customer service. By offering finger-sized rice </a:t>
            </a:r>
            <a:r>
              <a:rPr lang="en-US" sz="1600" dirty="0" err="1">
                <a:solidFill>
                  <a:schemeClr val="bg2"/>
                </a:solidFill>
              </a:rPr>
              <a:t>ballsfilledwith</a:t>
            </a:r>
            <a:r>
              <a:rPr lang="en-US" sz="1600" dirty="0">
                <a:solidFill>
                  <a:schemeClr val="bg2"/>
                </a:solidFill>
              </a:rPr>
              <a:t> mouthwatering Filipino-inspired </a:t>
            </a:r>
            <a:r>
              <a:rPr lang="en-US" sz="1600" dirty="0" err="1">
                <a:solidFill>
                  <a:schemeClr val="bg2"/>
                </a:solidFill>
              </a:rPr>
              <a:t>flavors,we</a:t>
            </a:r>
            <a:r>
              <a:rPr lang="en-US" sz="1600" dirty="0">
                <a:solidFill>
                  <a:schemeClr val="bg2"/>
                </a:solidFill>
              </a:rPr>
              <a:t> aim to infuse creativity into Filipino cuisine and build a remarkable reputation as an innovative and </a:t>
            </a:r>
            <a:r>
              <a:rPr lang="en-US" sz="1600" dirty="0" err="1">
                <a:solidFill>
                  <a:schemeClr val="bg2"/>
                </a:solidFill>
              </a:rPr>
              <a:t>distinctfood</a:t>
            </a:r>
            <a:r>
              <a:rPr lang="en-US" sz="1600" dirty="0">
                <a:solidFill>
                  <a:schemeClr val="bg2"/>
                </a:solidFill>
              </a:rPr>
              <a:t> brand in the industry</a:t>
            </a:r>
          </a:p>
          <a:p>
            <a:endParaRPr lang="en-US" dirty="0">
              <a:solidFill>
                <a:schemeClr val="bg2"/>
              </a:solidFill>
            </a:endParaRPr>
          </a:p>
          <a:p>
            <a:r>
              <a:rPr lang="en-US" dirty="0">
                <a:solidFill>
                  <a:schemeClr val="bg2"/>
                </a:solidFill>
              </a:rPr>
              <a:t>MISSION</a:t>
            </a:r>
            <a:endParaRPr lang="en-US" sz="1600" dirty="0">
              <a:solidFill>
                <a:schemeClr val="bg2"/>
              </a:solidFill>
            </a:endParaRPr>
          </a:p>
          <a:p>
            <a:endParaRPr lang="en-US" sz="1600" dirty="0">
              <a:solidFill>
                <a:schemeClr val="bg2"/>
              </a:solidFill>
            </a:endParaRPr>
          </a:p>
          <a:p>
            <a:r>
              <a:rPr lang="en-US" sz="1600" dirty="0" err="1">
                <a:solidFill>
                  <a:schemeClr val="bg2"/>
                </a:solidFill>
              </a:rPr>
              <a:t>OnigiNoy</a:t>
            </a:r>
            <a:r>
              <a:rPr lang="en-US" sz="1600" dirty="0">
                <a:solidFill>
                  <a:schemeClr val="bg2"/>
                </a:solidFill>
              </a:rPr>
              <a:t> is dedicated to bringing the </a:t>
            </a:r>
            <a:r>
              <a:rPr lang="en-US" sz="1600" dirty="0" err="1">
                <a:solidFill>
                  <a:schemeClr val="bg2"/>
                </a:solidFill>
              </a:rPr>
              <a:t>vibrantflavors</a:t>
            </a:r>
            <a:r>
              <a:rPr lang="en-US" sz="1600" dirty="0">
                <a:solidFill>
                  <a:schemeClr val="bg2"/>
                </a:solidFill>
              </a:rPr>
              <a:t> of Filipino cuisine to life through </a:t>
            </a:r>
            <a:r>
              <a:rPr lang="en-US" sz="1600" dirty="0" err="1">
                <a:solidFill>
                  <a:schemeClr val="bg2"/>
                </a:solidFill>
              </a:rPr>
              <a:t>oursignature</a:t>
            </a:r>
            <a:r>
              <a:rPr lang="en-US" sz="1600" dirty="0">
                <a:solidFill>
                  <a:schemeClr val="bg2"/>
                </a:solidFill>
              </a:rPr>
              <a:t> rice balls. We continually innovate </a:t>
            </a:r>
            <a:r>
              <a:rPr lang="en-US" sz="1600" dirty="0" err="1">
                <a:solidFill>
                  <a:schemeClr val="bg2"/>
                </a:solidFill>
              </a:rPr>
              <a:t>ourrecipesto</a:t>
            </a:r>
            <a:r>
              <a:rPr lang="en-US" sz="1600" dirty="0">
                <a:solidFill>
                  <a:schemeClr val="bg2"/>
                </a:solidFill>
              </a:rPr>
              <a:t> </a:t>
            </a:r>
            <a:r>
              <a:rPr lang="en-US" sz="1600" dirty="0" err="1">
                <a:solidFill>
                  <a:schemeClr val="bg2"/>
                </a:solidFill>
              </a:rPr>
              <a:t>perfectthe</a:t>
            </a:r>
            <a:r>
              <a:rPr lang="en-US" sz="1600" dirty="0">
                <a:solidFill>
                  <a:schemeClr val="bg2"/>
                </a:solidFill>
              </a:rPr>
              <a:t> texture and flavor of each viand-infused rice ball, ensuring a unique and exceptional Filipino food experience </a:t>
            </a:r>
            <a:r>
              <a:rPr lang="en-US" sz="1600" dirty="0" err="1">
                <a:solidFill>
                  <a:schemeClr val="bg2"/>
                </a:solidFill>
              </a:rPr>
              <a:t>forstudents</a:t>
            </a:r>
            <a:r>
              <a:rPr lang="en-US" sz="1600" dirty="0">
                <a:solidFill>
                  <a:schemeClr val="bg2"/>
                </a:solidFill>
              </a:rPr>
              <a:t> and </a:t>
            </a:r>
            <a:r>
              <a:rPr lang="en-US" sz="1600" dirty="0" err="1">
                <a:solidFill>
                  <a:schemeClr val="bg2"/>
                </a:solidFill>
              </a:rPr>
              <a:t>staffseeking</a:t>
            </a:r>
            <a:r>
              <a:rPr lang="en-US" sz="1600" dirty="0">
                <a:solidFill>
                  <a:schemeClr val="bg2"/>
                </a:solidFill>
              </a:rPr>
              <a:t> convenient meal options. </a:t>
            </a:r>
            <a:r>
              <a:rPr lang="en-US" sz="1600" dirty="0" err="1">
                <a:solidFill>
                  <a:schemeClr val="bg2"/>
                </a:solidFill>
              </a:rPr>
              <a:t>Ourcommitment</a:t>
            </a:r>
            <a:r>
              <a:rPr lang="en-US" sz="1600" dirty="0">
                <a:solidFill>
                  <a:schemeClr val="bg2"/>
                </a:solidFill>
              </a:rPr>
              <a:t> </a:t>
            </a:r>
            <a:r>
              <a:rPr lang="en-US" sz="1600" dirty="0" err="1">
                <a:solidFill>
                  <a:schemeClr val="bg2"/>
                </a:solidFill>
              </a:rPr>
              <a:t>extendsto</a:t>
            </a:r>
            <a:r>
              <a:rPr lang="en-US" sz="1600" dirty="0">
                <a:solidFill>
                  <a:schemeClr val="bg2"/>
                </a:solidFill>
              </a:rPr>
              <a:t> fostering cultural appreciation through the artistry of Filipino-Cuisine Rice </a:t>
            </a:r>
            <a:r>
              <a:rPr lang="en-US" sz="1600" dirty="0" err="1">
                <a:solidFill>
                  <a:schemeClr val="bg2"/>
                </a:solidFill>
              </a:rPr>
              <a:t>Balls,where</a:t>
            </a:r>
            <a:r>
              <a:rPr lang="en-US" sz="1600" dirty="0">
                <a:solidFill>
                  <a:schemeClr val="bg2"/>
                </a:solidFill>
              </a:rPr>
              <a:t> tradition </a:t>
            </a:r>
            <a:r>
              <a:rPr lang="en-US" sz="1600" dirty="0" err="1">
                <a:solidFill>
                  <a:schemeClr val="bg2"/>
                </a:solidFill>
              </a:rPr>
              <a:t>meetsflavor</a:t>
            </a:r>
            <a:r>
              <a:rPr lang="en-US" sz="1600" dirty="0">
                <a:solidFill>
                  <a:schemeClr val="bg2"/>
                </a:solidFill>
              </a:rPr>
              <a:t>. We maintain rigorous quality </a:t>
            </a:r>
            <a:r>
              <a:rPr lang="en-US" sz="1600" dirty="0" err="1">
                <a:solidFill>
                  <a:schemeClr val="bg2"/>
                </a:solidFill>
              </a:rPr>
              <a:t>controlstandardsto</a:t>
            </a:r>
            <a:r>
              <a:rPr lang="en-US" sz="1600" dirty="0">
                <a:solidFill>
                  <a:schemeClr val="bg2"/>
                </a:solidFill>
              </a:rPr>
              <a:t> ensure </a:t>
            </a:r>
            <a:r>
              <a:rPr lang="en-US" sz="1600" dirty="0" err="1">
                <a:solidFill>
                  <a:schemeClr val="bg2"/>
                </a:solidFill>
              </a:rPr>
              <a:t>customersafety</a:t>
            </a:r>
            <a:r>
              <a:rPr lang="en-US" sz="1600" dirty="0">
                <a:solidFill>
                  <a:schemeClr val="bg2"/>
                </a:solidFill>
              </a:rPr>
              <a:t> and provide healthy food options. Our mission </a:t>
            </a:r>
            <a:r>
              <a:rPr lang="en-US" sz="1600" dirty="0" err="1">
                <a:solidFill>
                  <a:schemeClr val="bg2"/>
                </a:solidFill>
              </a:rPr>
              <a:t>isto</a:t>
            </a:r>
            <a:r>
              <a:rPr lang="en-US" sz="1600" dirty="0">
                <a:solidFill>
                  <a:schemeClr val="bg2"/>
                </a:solidFill>
              </a:rPr>
              <a:t> be the preferred choice </a:t>
            </a:r>
            <a:r>
              <a:rPr lang="en-US" sz="1600" dirty="0" err="1">
                <a:solidFill>
                  <a:schemeClr val="bg2"/>
                </a:solidFill>
              </a:rPr>
              <a:t>forthose</a:t>
            </a:r>
            <a:r>
              <a:rPr lang="en-US" sz="1600" dirty="0">
                <a:solidFill>
                  <a:schemeClr val="bg2"/>
                </a:solidFill>
              </a:rPr>
              <a:t> seeking </a:t>
            </a:r>
            <a:r>
              <a:rPr lang="en-US" sz="1600" dirty="0" err="1">
                <a:solidFill>
                  <a:schemeClr val="bg2"/>
                </a:solidFill>
              </a:rPr>
              <a:t>exceptionalfood</a:t>
            </a:r>
            <a:r>
              <a:rPr lang="en-US" sz="1600" dirty="0">
                <a:solidFill>
                  <a:schemeClr val="bg2"/>
                </a:solidFill>
              </a:rPr>
              <a:t> experiences. We achieve this by expanding our menu offerings and consistently delivering exceptional quality and taste </a:t>
            </a:r>
            <a:r>
              <a:rPr lang="en-US" sz="1600" dirty="0" err="1">
                <a:solidFill>
                  <a:schemeClr val="bg2"/>
                </a:solidFill>
              </a:rPr>
              <a:t>craftedwith</a:t>
            </a:r>
            <a:r>
              <a:rPr lang="en-US" sz="1600" dirty="0">
                <a:solidFill>
                  <a:schemeClr val="bg2"/>
                </a:solidFill>
              </a:rPr>
              <a:t> love and </a:t>
            </a:r>
            <a:r>
              <a:rPr lang="en-US" sz="1600" dirty="0" err="1">
                <a:solidFill>
                  <a:schemeClr val="bg2"/>
                </a:solidFill>
              </a:rPr>
              <a:t>servedwith</a:t>
            </a:r>
            <a:r>
              <a:rPr lang="en-US" sz="1600" dirty="0">
                <a:solidFill>
                  <a:schemeClr val="bg2"/>
                </a:solidFill>
              </a:rPr>
              <a:t> a smile.</a:t>
            </a:r>
            <a:endParaRPr lang="en-PH" sz="1600" dirty="0">
              <a:solidFill>
                <a:schemeClr val="bg2"/>
              </a:solidFill>
            </a:endParaRPr>
          </a:p>
        </p:txBody>
      </p:sp>
      <p:sp>
        <p:nvSpPr>
          <p:cNvPr id="11" name="Rectangle 10">
            <a:extLst>
              <a:ext uri="{FF2B5EF4-FFF2-40B4-BE49-F238E27FC236}">
                <a16:creationId xmlns:a16="http://schemas.microsoft.com/office/drawing/2014/main" id="{46888EFC-6DB4-5830-ADBE-B6532F12FF13}"/>
              </a:ext>
            </a:extLst>
          </p:cNvPr>
          <p:cNvSpPr/>
          <p:nvPr/>
        </p:nvSpPr>
        <p:spPr>
          <a:xfrm>
            <a:off x="-115459" y="81505"/>
            <a:ext cx="12624047" cy="7130473"/>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290ABB13-260E-F375-9233-5B301B641705}"/>
              </a:ext>
            </a:extLst>
          </p:cNvPr>
          <p:cNvSpPr txBox="1"/>
          <p:nvPr/>
        </p:nvSpPr>
        <p:spPr>
          <a:xfrm>
            <a:off x="800023" y="291032"/>
            <a:ext cx="11212944" cy="5539978"/>
          </a:xfrm>
          <a:prstGeom prst="rect">
            <a:avLst/>
          </a:prstGeom>
          <a:noFill/>
        </p:spPr>
        <p:txBody>
          <a:bodyPr wrap="square" rtlCol="0">
            <a:spAutoFit/>
          </a:bodyPr>
          <a:lstStyle/>
          <a:p>
            <a:r>
              <a:rPr lang="en-US" dirty="0">
                <a:solidFill>
                  <a:schemeClr val="bg1"/>
                </a:solidFill>
              </a:rPr>
              <a:t>CHARACTERISTICs</a:t>
            </a:r>
          </a:p>
          <a:p>
            <a:endParaRPr lang="en-US" sz="1600" dirty="0">
              <a:solidFill>
                <a:schemeClr val="bg1"/>
              </a:solidFill>
            </a:endParaRPr>
          </a:p>
          <a:p>
            <a:r>
              <a:rPr lang="en-US" sz="1600" dirty="0">
                <a:solidFill>
                  <a:schemeClr val="bg1"/>
                </a:solidFill>
              </a:rPr>
              <a:t> </a:t>
            </a:r>
            <a:r>
              <a:rPr lang="en-US" sz="1600" dirty="0" err="1">
                <a:solidFill>
                  <a:schemeClr val="bg1"/>
                </a:solidFill>
              </a:rPr>
              <a:t>OnigiNoy</a:t>
            </a:r>
            <a:r>
              <a:rPr lang="en-US" sz="1600" dirty="0">
                <a:solidFill>
                  <a:schemeClr val="bg1"/>
                </a:solidFill>
              </a:rPr>
              <a:t> </a:t>
            </a:r>
            <a:r>
              <a:rPr lang="en-US" sz="1600" dirty="0" err="1">
                <a:solidFill>
                  <a:schemeClr val="bg1"/>
                </a:solidFill>
              </a:rPr>
              <a:t>recognizesthe</a:t>
            </a:r>
            <a:r>
              <a:rPr lang="en-US" sz="1600" dirty="0">
                <a:solidFill>
                  <a:schemeClr val="bg1"/>
                </a:solidFill>
              </a:rPr>
              <a:t> diverse needs </a:t>
            </a:r>
            <a:r>
              <a:rPr lang="en-US" sz="1600" dirty="0" err="1">
                <a:solidFill>
                  <a:schemeClr val="bg1"/>
                </a:solidFill>
              </a:rPr>
              <a:t>ofitsclientswithin</a:t>
            </a:r>
            <a:r>
              <a:rPr lang="en-US" sz="1600" dirty="0">
                <a:solidFill>
                  <a:schemeClr val="bg1"/>
                </a:solidFill>
              </a:rPr>
              <a:t> the educational and professional landscape. We understand the diverse needs </a:t>
            </a:r>
            <a:r>
              <a:rPr lang="en-US" sz="1600" dirty="0" err="1">
                <a:solidFill>
                  <a:schemeClr val="bg1"/>
                </a:solidFill>
              </a:rPr>
              <a:t>ofthosewho</a:t>
            </a:r>
            <a:r>
              <a:rPr lang="en-US" sz="1600" dirty="0">
                <a:solidFill>
                  <a:schemeClr val="bg1"/>
                </a:solidFill>
              </a:rPr>
              <a:t> fill our </a:t>
            </a:r>
            <a:r>
              <a:rPr lang="en-US" sz="1600" dirty="0" err="1">
                <a:solidFill>
                  <a:schemeClr val="bg1"/>
                </a:solidFill>
              </a:rPr>
              <a:t>dayswith</a:t>
            </a:r>
            <a:r>
              <a:rPr lang="en-US" sz="1600" dirty="0">
                <a:solidFill>
                  <a:schemeClr val="bg1"/>
                </a:solidFill>
              </a:rPr>
              <a:t> energy and </a:t>
            </a:r>
            <a:r>
              <a:rPr lang="en-US" sz="1600" dirty="0" err="1">
                <a:solidFill>
                  <a:schemeClr val="bg1"/>
                </a:solidFill>
              </a:rPr>
              <a:t>purpose,from</a:t>
            </a:r>
            <a:r>
              <a:rPr lang="en-US" sz="1600" dirty="0">
                <a:solidFill>
                  <a:schemeClr val="bg1"/>
                </a:solidFill>
              </a:rPr>
              <a:t> bright-eyed high school and senior high </a:t>
            </a:r>
            <a:r>
              <a:rPr lang="en-US" sz="1600" dirty="0" err="1">
                <a:solidFill>
                  <a:schemeClr val="bg1"/>
                </a:solidFill>
              </a:rPr>
              <a:t>schoolstudentsseeking</a:t>
            </a:r>
            <a:r>
              <a:rPr lang="en-US" sz="1600" dirty="0">
                <a:solidFill>
                  <a:schemeClr val="bg1"/>
                </a:solidFill>
              </a:rPr>
              <a:t> </a:t>
            </a:r>
            <a:r>
              <a:rPr lang="en-US" sz="1600" dirty="0" err="1">
                <a:solidFill>
                  <a:schemeClr val="bg1"/>
                </a:solidFill>
              </a:rPr>
              <a:t>affordable,convenientsnacks</a:t>
            </a:r>
            <a:r>
              <a:rPr lang="en-US" sz="1600" dirty="0">
                <a:solidFill>
                  <a:schemeClr val="bg1"/>
                </a:solidFill>
              </a:rPr>
              <a:t> between </a:t>
            </a:r>
            <a:r>
              <a:rPr lang="en-US" sz="1600" dirty="0" err="1">
                <a:solidFill>
                  <a:schemeClr val="bg1"/>
                </a:solidFill>
              </a:rPr>
              <a:t>classesto</a:t>
            </a:r>
            <a:r>
              <a:rPr lang="en-US" sz="1600" dirty="0">
                <a:solidFill>
                  <a:schemeClr val="bg1"/>
                </a:solidFill>
              </a:rPr>
              <a:t> dedicated faculty and </a:t>
            </a:r>
            <a:r>
              <a:rPr lang="en-US" sz="1600" dirty="0" err="1">
                <a:solidFill>
                  <a:schemeClr val="bg1"/>
                </a:solidFill>
              </a:rPr>
              <a:t>staffwho</a:t>
            </a:r>
            <a:r>
              <a:rPr lang="en-US" sz="1600" dirty="0">
                <a:solidFill>
                  <a:schemeClr val="bg1"/>
                </a:solidFill>
              </a:rPr>
              <a:t> require quick, </a:t>
            </a:r>
            <a:r>
              <a:rPr lang="en-US" sz="1600" dirty="0" err="1">
                <a:solidFill>
                  <a:schemeClr val="bg1"/>
                </a:solidFill>
              </a:rPr>
              <a:t>nutritiouslunches</a:t>
            </a:r>
            <a:r>
              <a:rPr lang="en-US" sz="1600" dirty="0">
                <a:solidFill>
                  <a:schemeClr val="bg1"/>
                </a:solidFill>
              </a:rPr>
              <a:t>. For everyone, </a:t>
            </a:r>
            <a:r>
              <a:rPr lang="en-US" sz="1600" dirty="0" err="1">
                <a:solidFill>
                  <a:schemeClr val="bg1"/>
                </a:solidFill>
              </a:rPr>
              <a:t>OnigiNoy</a:t>
            </a:r>
            <a:r>
              <a:rPr lang="en-US" sz="1600" dirty="0">
                <a:solidFill>
                  <a:schemeClr val="bg1"/>
                </a:solidFill>
              </a:rPr>
              <a:t> offers a delicious </a:t>
            </a:r>
            <a:r>
              <a:rPr lang="en-US" sz="1600" dirty="0" err="1">
                <a:solidFill>
                  <a:schemeClr val="bg1"/>
                </a:solidFill>
              </a:rPr>
              <a:t>escape,saving</a:t>
            </a:r>
            <a:r>
              <a:rPr lang="en-US" sz="1600" dirty="0">
                <a:solidFill>
                  <a:schemeClr val="bg1"/>
                </a:solidFill>
              </a:rPr>
              <a:t> precious minutes and boosting productivity.</a:t>
            </a:r>
          </a:p>
          <a:p>
            <a:endParaRPr lang="en-US" sz="1600" dirty="0">
              <a:solidFill>
                <a:schemeClr val="bg1"/>
              </a:solidFill>
            </a:endParaRPr>
          </a:p>
          <a:p>
            <a:r>
              <a:rPr lang="en-US" sz="1600" dirty="0">
                <a:solidFill>
                  <a:schemeClr val="bg1"/>
                </a:solidFill>
              </a:rPr>
              <a:t> </a:t>
            </a:r>
            <a:r>
              <a:rPr lang="en-US" sz="1600" dirty="0" err="1">
                <a:solidFill>
                  <a:schemeClr val="bg1"/>
                </a:solidFill>
              </a:rPr>
              <a:t>OnigiNoy</a:t>
            </a:r>
            <a:r>
              <a:rPr lang="en-US" sz="1600" dirty="0">
                <a:solidFill>
                  <a:schemeClr val="bg1"/>
                </a:solidFill>
              </a:rPr>
              <a:t> brings a fiesta of Filipino </a:t>
            </a:r>
            <a:r>
              <a:rPr lang="en-US" sz="1600" dirty="0" err="1">
                <a:solidFill>
                  <a:schemeClr val="bg1"/>
                </a:solidFill>
              </a:rPr>
              <a:t>flavorsto</a:t>
            </a:r>
            <a:r>
              <a:rPr lang="en-US" sz="1600" dirty="0">
                <a:solidFill>
                  <a:schemeClr val="bg1"/>
                </a:solidFill>
              </a:rPr>
              <a:t> </a:t>
            </a:r>
            <a:r>
              <a:rPr lang="en-US" sz="1600" dirty="0" err="1">
                <a:solidFill>
                  <a:schemeClr val="bg1"/>
                </a:solidFill>
              </a:rPr>
              <a:t>yourfingertipsin</a:t>
            </a:r>
            <a:r>
              <a:rPr lang="en-US" sz="1600" dirty="0">
                <a:solidFill>
                  <a:schemeClr val="bg1"/>
                </a:solidFill>
              </a:rPr>
              <a:t> bite-sized rice </a:t>
            </a:r>
            <a:r>
              <a:rPr lang="en-US" sz="1600" dirty="0" err="1">
                <a:solidFill>
                  <a:schemeClr val="bg1"/>
                </a:solidFill>
              </a:rPr>
              <a:t>ballsthat</a:t>
            </a:r>
            <a:r>
              <a:rPr lang="en-US" sz="1600" dirty="0">
                <a:solidFill>
                  <a:schemeClr val="bg1"/>
                </a:solidFill>
              </a:rPr>
              <a:t> are pure deliciousness. Imagine silky-smooth rice like a fluffy cloud hugging </a:t>
            </a:r>
            <a:r>
              <a:rPr lang="en-US" sz="1600" dirty="0" err="1">
                <a:solidFill>
                  <a:schemeClr val="bg1"/>
                </a:solidFill>
              </a:rPr>
              <a:t>yourtaste</a:t>
            </a:r>
            <a:r>
              <a:rPr lang="en-US" sz="1600" dirty="0">
                <a:solidFill>
                  <a:schemeClr val="bg1"/>
                </a:solidFill>
              </a:rPr>
              <a:t> </a:t>
            </a:r>
            <a:r>
              <a:rPr lang="en-US" sz="1600" dirty="0" err="1">
                <a:solidFill>
                  <a:schemeClr val="bg1"/>
                </a:solidFill>
              </a:rPr>
              <a:t>buds,then</a:t>
            </a:r>
            <a:r>
              <a:rPr lang="en-US" sz="1600" dirty="0">
                <a:solidFill>
                  <a:schemeClr val="bg1"/>
                </a:solidFill>
              </a:rPr>
              <a:t> picture it </a:t>
            </a:r>
            <a:r>
              <a:rPr lang="en-US" sz="1600" dirty="0" err="1">
                <a:solidFill>
                  <a:schemeClr val="bg1"/>
                </a:solidFill>
              </a:rPr>
              <a:t>explodingwith</a:t>
            </a:r>
            <a:r>
              <a:rPr lang="en-US" sz="1600" dirty="0">
                <a:solidFill>
                  <a:schemeClr val="bg1"/>
                </a:solidFill>
              </a:rPr>
              <a:t> savory </a:t>
            </a:r>
            <a:r>
              <a:rPr lang="en-US" sz="1600" dirty="0" err="1">
                <a:solidFill>
                  <a:schemeClr val="bg1"/>
                </a:solidFill>
              </a:rPr>
              <a:t>fillingslike</a:t>
            </a:r>
            <a:r>
              <a:rPr lang="en-US" sz="1600" dirty="0">
                <a:solidFill>
                  <a:schemeClr val="bg1"/>
                </a:solidFill>
              </a:rPr>
              <a:t> tender adobo </a:t>
            </a:r>
            <a:r>
              <a:rPr lang="en-US" sz="1600" dirty="0" err="1">
                <a:solidFill>
                  <a:schemeClr val="bg1"/>
                </a:solidFill>
              </a:rPr>
              <a:t>flakes,creamy</a:t>
            </a:r>
            <a:r>
              <a:rPr lang="en-US" sz="1600" dirty="0">
                <a:solidFill>
                  <a:schemeClr val="bg1"/>
                </a:solidFill>
              </a:rPr>
              <a:t> buttered </a:t>
            </a:r>
            <a:r>
              <a:rPr lang="en-US" sz="1600" dirty="0" err="1">
                <a:solidFill>
                  <a:schemeClr val="bg1"/>
                </a:solidFill>
              </a:rPr>
              <a:t>shrimp,chicken</a:t>
            </a:r>
            <a:r>
              <a:rPr lang="en-US" sz="1600" dirty="0">
                <a:solidFill>
                  <a:schemeClr val="bg1"/>
                </a:solidFill>
              </a:rPr>
              <a:t> buffalo </a:t>
            </a:r>
            <a:r>
              <a:rPr lang="en-US" sz="1600" dirty="0" err="1">
                <a:solidFill>
                  <a:schemeClr val="bg1"/>
                </a:solidFill>
              </a:rPr>
              <a:t>ortunawith</a:t>
            </a:r>
            <a:r>
              <a:rPr lang="en-US" sz="1600" dirty="0">
                <a:solidFill>
                  <a:schemeClr val="bg1"/>
                </a:solidFill>
              </a:rPr>
              <a:t> a twist. </a:t>
            </a:r>
            <a:r>
              <a:rPr lang="en-US" sz="1600" dirty="0" err="1">
                <a:solidFill>
                  <a:schemeClr val="bg1"/>
                </a:solidFill>
              </a:rPr>
              <a:t>OnigiNoy</a:t>
            </a:r>
            <a:r>
              <a:rPr lang="en-US" sz="1600" dirty="0">
                <a:solidFill>
                  <a:schemeClr val="bg1"/>
                </a:solidFill>
              </a:rPr>
              <a:t> </a:t>
            </a:r>
            <a:r>
              <a:rPr lang="en-US" sz="1600" dirty="0" err="1">
                <a:solidFill>
                  <a:schemeClr val="bg1"/>
                </a:solidFill>
              </a:rPr>
              <a:t>extendsitswarmth</a:t>
            </a:r>
            <a:r>
              <a:rPr lang="en-US" sz="1600" dirty="0">
                <a:solidFill>
                  <a:schemeClr val="bg1"/>
                </a:solidFill>
              </a:rPr>
              <a:t> beyond the </a:t>
            </a:r>
            <a:r>
              <a:rPr lang="en-US" sz="1600" dirty="0" err="1">
                <a:solidFill>
                  <a:schemeClr val="bg1"/>
                </a:solidFill>
              </a:rPr>
              <a:t>schoolwalls</a:t>
            </a:r>
            <a:r>
              <a:rPr lang="en-US" sz="1600" dirty="0">
                <a:solidFill>
                  <a:schemeClr val="bg1"/>
                </a:solidFill>
              </a:rPr>
              <a:t>, embracing busy professionals and </a:t>
            </a:r>
            <a:r>
              <a:rPr lang="en-US" sz="1600" dirty="0" err="1">
                <a:solidFill>
                  <a:schemeClr val="bg1"/>
                </a:solidFill>
              </a:rPr>
              <a:t>studentsworking</a:t>
            </a:r>
            <a:r>
              <a:rPr lang="en-US" sz="1600" dirty="0">
                <a:solidFill>
                  <a:schemeClr val="bg1"/>
                </a:solidFill>
              </a:rPr>
              <a:t> </a:t>
            </a:r>
            <a:r>
              <a:rPr lang="en-US" sz="1600" dirty="0" err="1">
                <a:solidFill>
                  <a:schemeClr val="bg1"/>
                </a:solidFill>
              </a:rPr>
              <a:t>nearbywith</a:t>
            </a:r>
            <a:r>
              <a:rPr lang="en-US" sz="1600" dirty="0">
                <a:solidFill>
                  <a:schemeClr val="bg1"/>
                </a:solidFill>
              </a:rPr>
              <a:t> a </a:t>
            </a:r>
            <a:r>
              <a:rPr lang="en-US" sz="1600" dirty="0" err="1">
                <a:solidFill>
                  <a:schemeClr val="bg1"/>
                </a:solidFill>
              </a:rPr>
              <a:t>convenient,flavorful</a:t>
            </a:r>
            <a:r>
              <a:rPr lang="en-US" sz="1600" dirty="0">
                <a:solidFill>
                  <a:schemeClr val="bg1"/>
                </a:solidFill>
              </a:rPr>
              <a:t> option. We </a:t>
            </a:r>
            <a:r>
              <a:rPr lang="en-US" sz="1600" dirty="0" err="1">
                <a:solidFill>
                  <a:schemeClr val="bg1"/>
                </a:solidFill>
              </a:rPr>
              <a:t>fueltheir</a:t>
            </a:r>
            <a:r>
              <a:rPr lang="en-US" sz="1600" dirty="0">
                <a:solidFill>
                  <a:schemeClr val="bg1"/>
                </a:solidFill>
              </a:rPr>
              <a:t> </a:t>
            </a:r>
            <a:r>
              <a:rPr lang="en-US" sz="1600" dirty="0" err="1">
                <a:solidFill>
                  <a:schemeClr val="bg1"/>
                </a:solidFill>
              </a:rPr>
              <a:t>daywith</a:t>
            </a:r>
            <a:r>
              <a:rPr lang="en-US" sz="1600" dirty="0">
                <a:solidFill>
                  <a:schemeClr val="bg1"/>
                </a:solidFill>
              </a:rPr>
              <a:t> health-</a:t>
            </a:r>
            <a:r>
              <a:rPr lang="en-US" sz="1600" dirty="0" err="1">
                <a:solidFill>
                  <a:schemeClr val="bg1"/>
                </a:solidFill>
              </a:rPr>
              <a:t>consciouschoicesthat</a:t>
            </a:r>
            <a:r>
              <a:rPr lang="en-US" sz="1600" dirty="0">
                <a:solidFill>
                  <a:schemeClr val="bg1"/>
                </a:solidFill>
              </a:rPr>
              <a:t> keep them energized and focused. Even families </a:t>
            </a:r>
            <a:r>
              <a:rPr lang="en-US" sz="1600" dirty="0" err="1">
                <a:solidFill>
                  <a:schemeClr val="bg1"/>
                </a:solidFill>
              </a:rPr>
              <a:t>discoverthe</a:t>
            </a:r>
            <a:r>
              <a:rPr lang="en-US" sz="1600" dirty="0">
                <a:solidFill>
                  <a:schemeClr val="bg1"/>
                </a:solidFill>
              </a:rPr>
              <a:t> comfort </a:t>
            </a:r>
            <a:r>
              <a:rPr lang="en-US" sz="1600" dirty="0" err="1">
                <a:solidFill>
                  <a:schemeClr val="bg1"/>
                </a:solidFill>
              </a:rPr>
              <a:t>ofOnigiNoy,filling</a:t>
            </a:r>
            <a:r>
              <a:rPr lang="en-US" sz="1600" dirty="0">
                <a:solidFill>
                  <a:schemeClr val="bg1"/>
                </a:solidFill>
              </a:rPr>
              <a:t> </a:t>
            </a:r>
            <a:r>
              <a:rPr lang="en-US" sz="1600" dirty="0" err="1">
                <a:solidFill>
                  <a:schemeClr val="bg1"/>
                </a:solidFill>
              </a:rPr>
              <a:t>theirchildren's</a:t>
            </a:r>
            <a:r>
              <a:rPr lang="en-US" sz="1600" dirty="0">
                <a:solidFill>
                  <a:schemeClr val="bg1"/>
                </a:solidFill>
              </a:rPr>
              <a:t> </a:t>
            </a:r>
            <a:r>
              <a:rPr lang="en-US" sz="1600" dirty="0" err="1">
                <a:solidFill>
                  <a:schemeClr val="bg1"/>
                </a:solidFill>
              </a:rPr>
              <a:t>lunchboxeswith</a:t>
            </a:r>
            <a:r>
              <a:rPr lang="en-US" sz="1600" dirty="0">
                <a:solidFill>
                  <a:schemeClr val="bg1"/>
                </a:solidFill>
              </a:rPr>
              <a:t> portable and </a:t>
            </a:r>
            <a:r>
              <a:rPr lang="en-US" sz="1600" dirty="0" err="1">
                <a:solidFill>
                  <a:schemeClr val="bg1"/>
                </a:solidFill>
              </a:rPr>
              <a:t>deliciousfood</a:t>
            </a:r>
            <a:r>
              <a:rPr lang="en-US" sz="1600" dirty="0">
                <a:solidFill>
                  <a:schemeClr val="bg1"/>
                </a:solidFill>
              </a:rPr>
              <a:t>.</a:t>
            </a:r>
          </a:p>
          <a:p>
            <a:endParaRPr lang="en-US" sz="1600" dirty="0">
              <a:solidFill>
                <a:schemeClr val="bg1"/>
              </a:solidFill>
            </a:endParaRPr>
          </a:p>
          <a:p>
            <a:r>
              <a:rPr lang="en-US" sz="1600" dirty="0">
                <a:solidFill>
                  <a:schemeClr val="bg1"/>
                </a:solidFill>
              </a:rPr>
              <a:t> This diverse tapestry </a:t>
            </a:r>
            <a:r>
              <a:rPr lang="en-US" sz="1600" dirty="0" err="1">
                <a:solidFill>
                  <a:schemeClr val="bg1"/>
                </a:solidFill>
              </a:rPr>
              <a:t>ofcustomersreflects</a:t>
            </a:r>
            <a:r>
              <a:rPr lang="en-US" sz="1600" dirty="0">
                <a:solidFill>
                  <a:schemeClr val="bg1"/>
                </a:solidFill>
              </a:rPr>
              <a:t> </a:t>
            </a:r>
            <a:r>
              <a:rPr lang="en-US" sz="1600" dirty="0" err="1">
                <a:solidFill>
                  <a:schemeClr val="bg1"/>
                </a:solidFill>
              </a:rPr>
              <a:t>ourcore</a:t>
            </a:r>
            <a:r>
              <a:rPr lang="en-US" sz="1600" dirty="0">
                <a:solidFill>
                  <a:schemeClr val="bg1"/>
                </a:solidFill>
              </a:rPr>
              <a:t> value, inclusivity. We believe everyone </a:t>
            </a:r>
            <a:r>
              <a:rPr lang="en-US" sz="1600" dirty="0" err="1">
                <a:solidFill>
                  <a:schemeClr val="bg1"/>
                </a:solidFill>
              </a:rPr>
              <a:t>deservesto</a:t>
            </a:r>
            <a:r>
              <a:rPr lang="en-US" sz="1600" dirty="0">
                <a:solidFill>
                  <a:schemeClr val="bg1"/>
                </a:solidFill>
              </a:rPr>
              <a:t> experience the joy of authentic Filipino cuisine in a convenient, </a:t>
            </a:r>
            <a:r>
              <a:rPr lang="en-US" sz="1600" dirty="0" err="1">
                <a:solidFill>
                  <a:schemeClr val="bg1"/>
                </a:solidFill>
              </a:rPr>
              <a:t>deliciousway</a:t>
            </a:r>
            <a:r>
              <a:rPr lang="en-US" sz="1600" dirty="0">
                <a:solidFill>
                  <a:schemeClr val="bg1"/>
                </a:solidFill>
              </a:rPr>
              <a:t>. And to bridge the </a:t>
            </a:r>
            <a:r>
              <a:rPr lang="en-US" sz="1600" dirty="0" err="1">
                <a:solidFill>
                  <a:schemeClr val="bg1"/>
                </a:solidFill>
              </a:rPr>
              <a:t>gap,we</a:t>
            </a:r>
            <a:r>
              <a:rPr lang="en-US" sz="1600" dirty="0">
                <a:solidFill>
                  <a:schemeClr val="bg1"/>
                </a:solidFill>
              </a:rPr>
              <a:t> offer online ordering for effortless </a:t>
            </a:r>
            <a:r>
              <a:rPr lang="en-US" sz="1600" dirty="0" err="1">
                <a:solidFill>
                  <a:schemeClr val="bg1"/>
                </a:solidFill>
              </a:rPr>
              <a:t>accessto</a:t>
            </a:r>
            <a:r>
              <a:rPr lang="en-US" sz="1600" dirty="0">
                <a:solidFill>
                  <a:schemeClr val="bg1"/>
                </a:solidFill>
              </a:rPr>
              <a:t> </a:t>
            </a:r>
            <a:r>
              <a:rPr lang="en-US" sz="1600" dirty="0" err="1">
                <a:solidFill>
                  <a:schemeClr val="bg1"/>
                </a:solidFill>
              </a:rPr>
              <a:t>ourflavorful</a:t>
            </a:r>
            <a:r>
              <a:rPr lang="en-US" sz="1600" dirty="0">
                <a:solidFill>
                  <a:schemeClr val="bg1"/>
                </a:solidFill>
              </a:rPr>
              <a:t> delights. We develop targeted marketing </a:t>
            </a:r>
            <a:r>
              <a:rPr lang="en-US" sz="1600" dirty="0" err="1">
                <a:solidFill>
                  <a:schemeClr val="bg1"/>
                </a:solidFill>
              </a:rPr>
              <a:t>campaigns,create</a:t>
            </a:r>
            <a:r>
              <a:rPr lang="en-US" sz="1600" dirty="0">
                <a:solidFill>
                  <a:schemeClr val="bg1"/>
                </a:solidFill>
              </a:rPr>
              <a:t> </a:t>
            </a:r>
            <a:r>
              <a:rPr lang="en-US" sz="1600" dirty="0" err="1">
                <a:solidFill>
                  <a:schemeClr val="bg1"/>
                </a:solidFill>
              </a:rPr>
              <a:t>newflavorsthatsatisfy</a:t>
            </a:r>
            <a:r>
              <a:rPr lang="en-US" sz="1600" dirty="0">
                <a:solidFill>
                  <a:schemeClr val="bg1"/>
                </a:solidFill>
              </a:rPr>
              <a:t> specific preferences, and constantly strive to reach </a:t>
            </a:r>
            <a:r>
              <a:rPr lang="en-US" sz="1600" dirty="0" err="1">
                <a:solidFill>
                  <a:schemeClr val="bg1"/>
                </a:solidFill>
              </a:rPr>
              <a:t>newaudiences</a:t>
            </a:r>
            <a:r>
              <a:rPr lang="en-US" sz="1600" dirty="0">
                <a:solidFill>
                  <a:schemeClr val="bg1"/>
                </a:solidFill>
              </a:rPr>
              <a:t>. This dedication fuels </a:t>
            </a:r>
            <a:r>
              <a:rPr lang="en-US" sz="1600" dirty="0" err="1">
                <a:solidFill>
                  <a:schemeClr val="bg1"/>
                </a:solidFill>
              </a:rPr>
              <a:t>oursuccess</a:t>
            </a:r>
            <a:r>
              <a:rPr lang="en-US" sz="1600" dirty="0">
                <a:solidFill>
                  <a:schemeClr val="bg1"/>
                </a:solidFill>
              </a:rPr>
              <a:t>, leading to sales growth, market diversification, and unwavering </a:t>
            </a:r>
            <a:r>
              <a:rPr lang="en-US" sz="1600" dirty="0" err="1">
                <a:solidFill>
                  <a:schemeClr val="bg1"/>
                </a:solidFill>
              </a:rPr>
              <a:t>customersatisfaction</a:t>
            </a:r>
            <a:r>
              <a:rPr lang="en-US" sz="1600" dirty="0">
                <a:solidFill>
                  <a:schemeClr val="bg1"/>
                </a:solidFill>
              </a:rPr>
              <a:t>. </a:t>
            </a:r>
          </a:p>
          <a:p>
            <a:endParaRPr lang="en-US" sz="1600" dirty="0">
              <a:solidFill>
                <a:schemeClr val="bg1"/>
              </a:solidFill>
            </a:endParaRPr>
          </a:p>
          <a:p>
            <a:r>
              <a:rPr lang="en-US" sz="1600" dirty="0" err="1">
                <a:solidFill>
                  <a:schemeClr val="bg1"/>
                </a:solidFill>
              </a:rPr>
              <a:t>OnigiNoy</a:t>
            </a:r>
            <a:r>
              <a:rPr lang="en-US" sz="1600" dirty="0">
                <a:solidFill>
                  <a:schemeClr val="bg1"/>
                </a:solidFill>
              </a:rPr>
              <a:t> is more than </a:t>
            </a:r>
            <a:r>
              <a:rPr lang="en-US" sz="1600" dirty="0" err="1">
                <a:solidFill>
                  <a:schemeClr val="bg1"/>
                </a:solidFill>
              </a:rPr>
              <a:t>justrice</a:t>
            </a:r>
            <a:r>
              <a:rPr lang="en-US" sz="1600" dirty="0">
                <a:solidFill>
                  <a:schemeClr val="bg1"/>
                </a:solidFill>
              </a:rPr>
              <a:t> balls; it's a community united by flavor and convenience. Every bite </a:t>
            </a:r>
            <a:r>
              <a:rPr lang="en-US" sz="1600" dirty="0" err="1">
                <a:solidFill>
                  <a:schemeClr val="bg1"/>
                </a:solidFill>
              </a:rPr>
              <a:t>celebratesthe</a:t>
            </a:r>
            <a:r>
              <a:rPr lang="en-US" sz="1600" dirty="0">
                <a:solidFill>
                  <a:schemeClr val="bg1"/>
                </a:solidFill>
              </a:rPr>
              <a:t> vibrant energy </a:t>
            </a:r>
            <a:r>
              <a:rPr lang="en-US" sz="1600" dirty="0" err="1">
                <a:solidFill>
                  <a:schemeClr val="bg1"/>
                </a:solidFill>
              </a:rPr>
              <a:t>ofthosewho</a:t>
            </a:r>
            <a:r>
              <a:rPr lang="en-US" sz="1600" dirty="0">
                <a:solidFill>
                  <a:schemeClr val="bg1"/>
                </a:solidFill>
              </a:rPr>
              <a:t> fill our days, reminding </a:t>
            </a:r>
            <a:r>
              <a:rPr lang="en-US" sz="1600" dirty="0" err="1">
                <a:solidFill>
                  <a:schemeClr val="bg1"/>
                </a:solidFill>
              </a:rPr>
              <a:t>usthat</a:t>
            </a:r>
            <a:r>
              <a:rPr lang="en-US" sz="1600" dirty="0">
                <a:solidFill>
                  <a:schemeClr val="bg1"/>
                </a:solidFill>
              </a:rPr>
              <a:t> delicious </a:t>
            </a:r>
            <a:r>
              <a:rPr lang="en-US" sz="1600" dirty="0" err="1">
                <a:solidFill>
                  <a:schemeClr val="bg1"/>
                </a:solidFill>
              </a:rPr>
              <a:t>momentscan</a:t>
            </a:r>
            <a:r>
              <a:rPr lang="en-US" sz="1600" dirty="0">
                <a:solidFill>
                  <a:schemeClr val="bg1"/>
                </a:solidFill>
              </a:rPr>
              <a:t> be </a:t>
            </a:r>
            <a:r>
              <a:rPr lang="en-US" sz="1600" dirty="0" err="1">
                <a:solidFill>
                  <a:schemeClr val="bg1"/>
                </a:solidFill>
              </a:rPr>
              <a:t>savored,whereverlife</a:t>
            </a:r>
            <a:r>
              <a:rPr lang="en-US" sz="1600" dirty="0">
                <a:solidFill>
                  <a:schemeClr val="bg1"/>
                </a:solidFill>
              </a:rPr>
              <a:t> takes us</a:t>
            </a:r>
            <a:endParaRPr lang="en-PH" sz="1600" dirty="0">
              <a:solidFill>
                <a:schemeClr val="bg1"/>
              </a:solidFill>
            </a:endParaRPr>
          </a:p>
        </p:txBody>
      </p:sp>
    </p:spTree>
    <p:extLst>
      <p:ext uri="{BB962C8B-B14F-4D97-AF65-F5344CB8AC3E}">
        <p14:creationId xmlns:p14="http://schemas.microsoft.com/office/powerpoint/2010/main" val="24038799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pic>
        <p:nvPicPr>
          <p:cNvPr id="11" name="Picture 10" descr="A plate of rice balls and sauce&#10;&#10;Description automatically generated">
            <a:hlinkClick r:id="rId7" action="ppaction://hlinksldjump"/>
            <a:extLst>
              <a:ext uri="{FF2B5EF4-FFF2-40B4-BE49-F238E27FC236}">
                <a16:creationId xmlns:a16="http://schemas.microsoft.com/office/drawing/2014/main" id="{6B94A986-0E87-9210-2BCA-FCE789260A67}"/>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330116" y="1325736"/>
            <a:ext cx="3010978" cy="3642856"/>
          </a:xfrm>
          <a:prstGeom prst="rect">
            <a:avLst/>
          </a:prstGeom>
          <a:ln w="15875">
            <a:solidFill>
              <a:schemeClr val="bg1"/>
            </a:solidFill>
          </a:ln>
        </p:spPr>
      </p:pic>
      <p:sp>
        <p:nvSpPr>
          <p:cNvPr id="14" name="Rectangle 13">
            <a:extLst>
              <a:ext uri="{FF2B5EF4-FFF2-40B4-BE49-F238E27FC236}">
                <a16:creationId xmlns:a16="http://schemas.microsoft.com/office/drawing/2014/main" id="{C1708068-91A1-8579-9380-11E99A14E15E}"/>
              </a:ext>
            </a:extLst>
          </p:cNvPr>
          <p:cNvSpPr/>
          <p:nvPr/>
        </p:nvSpPr>
        <p:spPr>
          <a:xfrm>
            <a:off x="473574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1401147"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9"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10"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hlinkClick r:id="rId11" action="ppaction://hlinksldjump"/>
            <a:extLst>
              <a:ext uri="{FF2B5EF4-FFF2-40B4-BE49-F238E27FC236}">
                <a16:creationId xmlns:a16="http://schemas.microsoft.com/office/drawing/2014/main" id="{61D8E778-461D-0990-9E73-9628F8947B47}"/>
              </a:ext>
            </a:extLst>
          </p:cNvPr>
          <p:cNvPicPr>
            <a:picLocks noChangeAspect="1"/>
          </p:cNvPicPr>
          <p:nvPr/>
        </p:nvPicPr>
        <p:blipFill>
          <a:blip r:embed="rId12">
            <a:alphaModFix amt="50000"/>
            <a:extLst>
              <a:ext uri="{28A0092B-C50C-407E-A947-70E740481C1C}">
                <a14:useLocalDpi xmlns:a14="http://schemas.microsoft.com/office/drawing/2010/main" val="0"/>
              </a:ext>
            </a:extLst>
          </a:blip>
          <a:stretch>
            <a:fillRect/>
          </a:stretch>
        </p:blipFill>
        <p:spPr>
          <a:xfrm>
            <a:off x="457766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808411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767060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34016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472068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808272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469467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4080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1500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478443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822499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47319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476317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816033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Tree>
    <p:extLst>
      <p:ext uri="{BB962C8B-B14F-4D97-AF65-F5344CB8AC3E}">
        <p14:creationId xmlns:p14="http://schemas.microsoft.com/office/powerpoint/2010/main" val="30297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pic>
        <p:nvPicPr>
          <p:cNvPr id="11" name="Picture 10" descr="A plate of rice balls and sauce&#10;&#10;Description automatically generated">
            <a:extLst>
              <a:ext uri="{FF2B5EF4-FFF2-40B4-BE49-F238E27FC236}">
                <a16:creationId xmlns:a16="http://schemas.microsoft.com/office/drawing/2014/main" id="{6B94A986-0E87-9210-2BCA-FCE789260A67}"/>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425339" y="1325735"/>
            <a:ext cx="4451989" cy="5386275"/>
          </a:xfrm>
          <a:prstGeom prst="rect">
            <a:avLst/>
          </a:prstGeom>
          <a:ln w="15875">
            <a:solidFill>
              <a:schemeClr val="bg1"/>
            </a:solidFill>
          </a:ln>
        </p:spPr>
      </p:pic>
      <p:sp>
        <p:nvSpPr>
          <p:cNvPr id="14" name="Rectangle 13">
            <a:extLst>
              <a:ext uri="{FF2B5EF4-FFF2-40B4-BE49-F238E27FC236}">
                <a16:creationId xmlns:a16="http://schemas.microsoft.com/office/drawing/2014/main" id="{C1708068-91A1-8579-9380-11E99A14E15E}"/>
              </a:ext>
            </a:extLst>
          </p:cNvPr>
          <p:cNvSpPr/>
          <p:nvPr/>
        </p:nvSpPr>
        <p:spPr>
          <a:xfrm>
            <a:off x="1601907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457871"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8"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9"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10"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extLst>
              <a:ext uri="{FF2B5EF4-FFF2-40B4-BE49-F238E27FC236}">
                <a16:creationId xmlns:a16="http://schemas.microsoft.com/office/drawing/2014/main" id="{61D8E778-461D-0990-9E73-9628F8947B47}"/>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586099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2">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3">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1606776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5" name="TextBox 4">
            <a:extLst>
              <a:ext uri="{FF2B5EF4-FFF2-40B4-BE49-F238E27FC236}">
                <a16:creationId xmlns:a16="http://schemas.microsoft.com/office/drawing/2014/main" id="{22A8527B-09D0-9E07-AC7E-7BD2E424EF96}"/>
              </a:ext>
            </a:extLst>
          </p:cNvPr>
          <p:cNvSpPr txBox="1"/>
          <p:nvPr/>
        </p:nvSpPr>
        <p:spPr>
          <a:xfrm>
            <a:off x="5287175" y="1179455"/>
            <a:ext cx="6763654" cy="5755422"/>
          </a:xfrm>
          <a:prstGeom prst="rect">
            <a:avLst/>
          </a:prstGeom>
          <a:noFill/>
        </p:spPr>
        <p:txBody>
          <a:bodyPr wrap="square" rtlCol="0">
            <a:spAutoFit/>
          </a:bodyPr>
          <a:lstStyle/>
          <a:p>
            <a:r>
              <a:rPr lang="en-US" sz="1600" dirty="0">
                <a:solidFill>
                  <a:schemeClr val="bg1"/>
                </a:solidFill>
              </a:rPr>
              <a:t>Indulge in a culinary delight with our mouthwatering platter of rice balls filled with savory adobo and accompanied by a delectable sauce. Bursting with flavor and nostalgia, these rice balls offer a tantalizing fusion of Filipino comfort food and innovative culinary craftsmanship. Crafted from premium ingredients, each rice ball is meticulously handcrafted with care, ensuring a perfect balance of textures and tastes in every bite. Our signature adobo filling, made from tender marinated meat infused with rich spices and tangy vinegar, delivers an explosion of savory goodness that will leave your taste buds craving for more. Paired with a luscious sauce crafted from a secret blend of ingredients, these rice balls are a culinary masterpiece that promises to elevate your dining experience to new heights.</a:t>
            </a:r>
          </a:p>
          <a:p>
            <a:endParaRPr lang="en-US" sz="1600" dirty="0">
              <a:solidFill>
                <a:schemeClr val="bg1"/>
              </a:solidFill>
            </a:endParaRPr>
          </a:p>
          <a:p>
            <a:r>
              <a:rPr lang="en-US" sz="1600" dirty="0">
                <a:solidFill>
                  <a:schemeClr val="bg1"/>
                </a:solidFill>
              </a:rPr>
              <a:t>Why settle for ordinary when you can indulge in extraordinary? Our rice balls with adobo filling are more than just a meal—they're a culinary experience that transports you to the bustling streets of Manila, where the aroma of sizzling adobo fills the air. Perfect for sharing with friends and family or savoring as a solo treat, these rice balls are sure to be the star of any gathering or occasion. Whether you're craving a satisfying snack or searching for a unique addition to your dining table, our platter of rice balls with adobo filling offers an irresistible combination of flavors, textures, and nostalgia that will leave you craving for more. Taste the magic of Filipino cuisine with every bite and embark on a culinary journey like no other.</a:t>
            </a:r>
            <a:endParaRPr lang="en-PH" sz="1600" dirty="0">
              <a:solidFill>
                <a:schemeClr val="bg1"/>
              </a:solidFill>
            </a:endParaRPr>
          </a:p>
        </p:txBody>
      </p:sp>
      <p:sp>
        <p:nvSpPr>
          <p:cNvPr id="10" name="TextBox 9">
            <a:hlinkClick r:id="rId16" action="ppaction://hlinksldjump"/>
            <a:extLst>
              <a:ext uri="{FF2B5EF4-FFF2-40B4-BE49-F238E27FC236}">
                <a16:creationId xmlns:a16="http://schemas.microsoft.com/office/drawing/2014/main" id="{24A56D5E-6602-B052-4586-63A1B9BC2C1B}"/>
              </a:ext>
            </a:extLst>
          </p:cNvPr>
          <p:cNvSpPr txBox="1"/>
          <p:nvPr/>
        </p:nvSpPr>
        <p:spPr>
          <a:xfrm>
            <a:off x="2844196" y="6150554"/>
            <a:ext cx="1894429" cy="369332"/>
          </a:xfrm>
          <a:prstGeom prst="rect">
            <a:avLst/>
          </a:prstGeom>
          <a:noFill/>
        </p:spPr>
        <p:txBody>
          <a:bodyPr wrap="none" rtlCol="0">
            <a:spAutoFit/>
          </a:bodyPr>
          <a:lstStyle/>
          <a:p>
            <a:r>
              <a:rPr lang="en-US" b="1" dirty="0">
                <a:highlight>
                  <a:srgbClr val="008000"/>
                </a:highlight>
              </a:rPr>
              <a:t> PLACE ORDER  </a:t>
            </a:r>
            <a:r>
              <a:rPr lang="en-US" b="1" dirty="0">
                <a:solidFill>
                  <a:srgbClr val="008000"/>
                </a:solidFill>
                <a:highlight>
                  <a:srgbClr val="008000"/>
                </a:highlight>
              </a:rPr>
              <a:t>.</a:t>
            </a:r>
            <a:endParaRPr lang="en-PH" b="1" dirty="0">
              <a:highlight>
                <a:srgbClr val="008000"/>
              </a:highlight>
            </a:endParaRPr>
          </a:p>
        </p:txBody>
      </p:sp>
      <p:sp>
        <p:nvSpPr>
          <p:cNvPr id="13" name="TextBox 12">
            <a:extLst>
              <a:ext uri="{FF2B5EF4-FFF2-40B4-BE49-F238E27FC236}">
                <a16:creationId xmlns:a16="http://schemas.microsoft.com/office/drawing/2014/main" id="{62285E70-1964-D35D-F79C-F14878778A50}"/>
              </a:ext>
            </a:extLst>
          </p:cNvPr>
          <p:cNvSpPr txBox="1"/>
          <p:nvPr/>
        </p:nvSpPr>
        <p:spPr>
          <a:xfrm>
            <a:off x="3542100" y="1443776"/>
            <a:ext cx="1240724" cy="707886"/>
          </a:xfrm>
          <a:prstGeom prst="rect">
            <a:avLst/>
          </a:prstGeom>
          <a:noFill/>
        </p:spPr>
        <p:txBody>
          <a:bodyPr wrap="none" rtlCol="0">
            <a:spAutoFit/>
          </a:bodyPr>
          <a:lstStyle/>
          <a:p>
            <a:r>
              <a:rPr lang="en-US" sz="2000" b="1" dirty="0">
                <a:solidFill>
                  <a:schemeClr val="bg1"/>
                </a:solidFill>
              </a:rPr>
              <a:t>         P150</a:t>
            </a:r>
          </a:p>
          <a:p>
            <a:r>
              <a:rPr lang="en-US" sz="2000" b="1" dirty="0">
                <a:solidFill>
                  <a:schemeClr val="bg1"/>
                </a:solidFill>
              </a:rPr>
              <a:t>28 BALLS</a:t>
            </a:r>
            <a:endParaRPr lang="en-PH" sz="2000" b="1" dirty="0">
              <a:solidFill>
                <a:schemeClr val="bg1"/>
              </a:solidFill>
            </a:endParaRPr>
          </a:p>
        </p:txBody>
      </p:sp>
    </p:spTree>
    <p:extLst>
      <p:ext uri="{BB962C8B-B14F-4D97-AF65-F5344CB8AC3E}">
        <p14:creationId xmlns:p14="http://schemas.microsoft.com/office/powerpoint/2010/main" val="2282477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2" name="Title 1">
            <a:extLst>
              <a:ext uri="{FF2B5EF4-FFF2-40B4-BE49-F238E27FC236}">
                <a16:creationId xmlns:a16="http://schemas.microsoft.com/office/drawing/2014/main" id="{E47CF854-BA95-10DD-D41E-57258110F260}"/>
              </a:ext>
            </a:extLst>
          </p:cNvPr>
          <p:cNvSpPr>
            <a:spLocks noGrp="1"/>
          </p:cNvSpPr>
          <p:nvPr>
            <p:ph type="ctrTitle"/>
          </p:nvPr>
        </p:nvSpPr>
        <p:spPr/>
        <p:txBody>
          <a:bodyPr/>
          <a:lstStyle/>
          <a:p>
            <a:endParaRPr lang="en-PH" dirty="0"/>
          </a:p>
        </p:txBody>
      </p:sp>
      <p:sp>
        <p:nvSpPr>
          <p:cNvPr id="3" name="Subtitle 2">
            <a:extLst>
              <a:ext uri="{FF2B5EF4-FFF2-40B4-BE49-F238E27FC236}">
                <a16:creationId xmlns:a16="http://schemas.microsoft.com/office/drawing/2014/main" id="{00B7BF15-21F0-3B88-8427-A7E47D0C6CB0}"/>
              </a:ext>
            </a:extLst>
          </p:cNvPr>
          <p:cNvSpPr>
            <a:spLocks noGrp="1"/>
          </p:cNvSpPr>
          <p:nvPr>
            <p:ph type="subTitle" idx="1"/>
          </p:nvPr>
        </p:nvSpPr>
        <p:spPr/>
        <p:txBody>
          <a:bodyPr/>
          <a:lstStyle/>
          <a:p>
            <a:endParaRPr lang="en-PH" dirty="0"/>
          </a:p>
        </p:txBody>
      </p:sp>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6"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448424" y="1325735"/>
            <a:ext cx="4455224" cy="533870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8B17E809-3847-2554-0BFA-1321FB05F311}"/>
              </a:ext>
            </a:extLst>
          </p:cNvPr>
          <p:cNvSpPr txBox="1"/>
          <p:nvPr/>
        </p:nvSpPr>
        <p:spPr>
          <a:xfrm>
            <a:off x="12664229" y="1402765"/>
            <a:ext cx="3669433" cy="2092881"/>
          </a:xfrm>
          <a:prstGeom prst="rect">
            <a:avLst/>
          </a:prstGeom>
          <a:noFill/>
        </p:spPr>
        <p:txBody>
          <a:bodyPr wrap="square" rtlCol="0">
            <a:spAutoFit/>
          </a:bodyPr>
          <a:lstStyle/>
          <a:p>
            <a:r>
              <a:rPr lang="en-US" sz="2400" b="1" dirty="0">
                <a:solidFill>
                  <a:schemeClr val="bg2"/>
                </a:solidFill>
              </a:rPr>
              <a:t>ONIGINOY </a:t>
            </a:r>
          </a:p>
          <a:p>
            <a:r>
              <a:rPr lang="en-US" sz="2400" b="1" dirty="0">
                <a:solidFill>
                  <a:schemeClr val="bg2"/>
                </a:solidFill>
              </a:rPr>
              <a:t>SPECIAL </a:t>
            </a:r>
          </a:p>
          <a:p>
            <a:r>
              <a:rPr lang="en-US" sz="2400" b="1" dirty="0">
                <a:solidFill>
                  <a:schemeClr val="bg2"/>
                </a:solidFill>
              </a:rPr>
              <a:t>FAMILY PACK</a:t>
            </a:r>
          </a:p>
          <a:p>
            <a:r>
              <a:rPr lang="en-US" sz="2400" b="1" dirty="0">
                <a:solidFill>
                  <a:schemeClr val="bg2"/>
                </a:solidFill>
              </a:rPr>
              <a:t> RICEBALLS</a:t>
            </a:r>
          </a:p>
          <a:p>
            <a:endParaRPr lang="en-US" sz="2400" b="1" dirty="0">
              <a:solidFill>
                <a:schemeClr val="bg2"/>
              </a:solidFill>
            </a:endParaRPr>
          </a:p>
          <a:p>
            <a:endParaRPr lang="en-US" sz="1000" b="1" dirty="0">
              <a:solidFill>
                <a:schemeClr val="bg2"/>
              </a:solidFill>
            </a:endParaRPr>
          </a:p>
        </p:txBody>
      </p:sp>
      <p:sp>
        <p:nvSpPr>
          <p:cNvPr id="19" name="TextBox 18">
            <a:hlinkClick r:id="rId7"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8"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solidFill>
                  <a:schemeClr val="bg2"/>
                </a:solidFill>
              </a:rPr>
              <a:t>DELIVERY</a:t>
            </a:r>
            <a:endParaRPr lang="en-PH" sz="2400" b="1" dirty="0">
              <a:solidFill>
                <a:schemeClr val="bg2"/>
              </a:solidFill>
            </a:endParaRPr>
          </a:p>
        </p:txBody>
      </p:sp>
      <p:sp>
        <p:nvSpPr>
          <p:cNvPr id="21" name="TextBox 20">
            <a:hlinkClick r:id="rId9" action="ppaction://hlinksldjump"/>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t>CAREERS</a:t>
            </a:r>
            <a:endParaRPr lang="en-PH" sz="2400" b="1" dirty="0"/>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505749" y="1428591"/>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5" name="TextBox 4">
            <a:extLst>
              <a:ext uri="{FF2B5EF4-FFF2-40B4-BE49-F238E27FC236}">
                <a16:creationId xmlns:a16="http://schemas.microsoft.com/office/drawing/2014/main" id="{22A8527B-09D0-9E07-AC7E-7BD2E424EF96}"/>
              </a:ext>
            </a:extLst>
          </p:cNvPr>
          <p:cNvSpPr txBox="1"/>
          <p:nvPr/>
        </p:nvSpPr>
        <p:spPr>
          <a:xfrm>
            <a:off x="5287175" y="1179455"/>
            <a:ext cx="6763654" cy="5509200"/>
          </a:xfrm>
          <a:prstGeom prst="rect">
            <a:avLst/>
          </a:prstGeom>
          <a:noFill/>
        </p:spPr>
        <p:txBody>
          <a:bodyPr wrap="square" rtlCol="0">
            <a:spAutoFit/>
          </a:bodyPr>
          <a:lstStyle/>
          <a:p>
            <a:r>
              <a:rPr lang="en-US" sz="1600" dirty="0">
                <a:solidFill>
                  <a:schemeClr val="bg1"/>
                </a:solidFill>
              </a:rPr>
              <a:t>Experience culinary excellence with our premium fist-sized rice balls filled with tantalizing tuna mayo and adorned with delicate sesame seeds. Elevating the art of rice balls to new heights, each luxurious creation is a symphony of flavors and textures, meticulously crafted to delight the senses. Made from the finest ingredients, our rice balls are handcrafted with precision and care, ensuring a perfect harmony of taste and presentation. The creamy tuna mayo filling, made from succulent tuna mixed with creamy mayonnaise and a hint of seasoning, offers a burst of savory indulgence with every bite. Topped with fragrant sesame seeds, these rice balls exude elegance and sophistication, making them a true culinary masterpiece that is as pleasing to the eyes as it is to the palate.</a:t>
            </a:r>
          </a:p>
          <a:p>
            <a:endParaRPr lang="en-US" sz="1600" dirty="0">
              <a:solidFill>
                <a:schemeClr val="bg1"/>
              </a:solidFill>
            </a:endParaRPr>
          </a:p>
          <a:p>
            <a:r>
              <a:rPr lang="en-US" sz="1600" dirty="0">
                <a:solidFill>
                  <a:schemeClr val="bg1"/>
                </a:solidFill>
              </a:rPr>
              <a:t>Savor the exquisite blend of flavors and textures that our premium rice balls with tuna mayo offer. Whether enjoyed as a luxurious snack or a sophisticated appetizer, these fist-sized delights are perfect for any occasion. Impress your guests at your next gathering or treat yourself to a moment of culinary bliss with these indulgent rice balls. With their impeccable taste, premium quality, and elegant presentation, our rice balls are sure to elevate your dining experience to new heights and leave you craving for more. Taste the epitome of culinary excellence with every bite and indulge in a gastronomic adventure that will tantalize your taste buds and leave you longing for another exquisite bite.</a:t>
            </a:r>
            <a:endParaRPr lang="en-PH" sz="1600" dirty="0">
              <a:solidFill>
                <a:schemeClr val="bg1"/>
              </a:solidFill>
            </a:endParaRPr>
          </a:p>
        </p:txBody>
      </p:sp>
      <p:sp>
        <p:nvSpPr>
          <p:cNvPr id="13" name="TextBox 12">
            <a:extLst>
              <a:ext uri="{FF2B5EF4-FFF2-40B4-BE49-F238E27FC236}">
                <a16:creationId xmlns:a16="http://schemas.microsoft.com/office/drawing/2014/main" id="{62285E70-1964-D35D-F79C-F14878778A50}"/>
              </a:ext>
            </a:extLst>
          </p:cNvPr>
          <p:cNvSpPr txBox="1"/>
          <p:nvPr/>
        </p:nvSpPr>
        <p:spPr>
          <a:xfrm>
            <a:off x="3542100" y="1443776"/>
            <a:ext cx="1240724" cy="707886"/>
          </a:xfrm>
          <a:prstGeom prst="rect">
            <a:avLst/>
          </a:prstGeom>
          <a:noFill/>
        </p:spPr>
        <p:txBody>
          <a:bodyPr wrap="none" rtlCol="0">
            <a:spAutoFit/>
          </a:bodyPr>
          <a:lstStyle/>
          <a:p>
            <a:r>
              <a:rPr lang="en-US" sz="2000" b="1" dirty="0">
                <a:solidFill>
                  <a:schemeClr val="bg1"/>
                </a:solidFill>
              </a:rPr>
              <a:t>           P70</a:t>
            </a:r>
          </a:p>
          <a:p>
            <a:r>
              <a:rPr lang="en-US" sz="2000" b="1" dirty="0">
                <a:solidFill>
                  <a:schemeClr val="bg1"/>
                </a:solidFill>
              </a:rPr>
              <a:t>  2 BALLS</a:t>
            </a:r>
            <a:endParaRPr lang="en-PH" sz="2000" b="1" dirty="0">
              <a:solidFill>
                <a:schemeClr val="bg1"/>
              </a:solidFill>
            </a:endParaRPr>
          </a:p>
        </p:txBody>
      </p:sp>
      <p:pic>
        <p:nvPicPr>
          <p:cNvPr id="17" name="Picture 16" descr="Food on a plate&#10;&#10;Description automatically generated">
            <a:extLst>
              <a:ext uri="{FF2B5EF4-FFF2-40B4-BE49-F238E27FC236}">
                <a16:creationId xmlns:a16="http://schemas.microsoft.com/office/drawing/2014/main" id="{448D5DDF-DD75-B89A-EE3A-C65F3A561C7C}"/>
              </a:ext>
            </a:extLst>
          </p:cNvPr>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217943" y="616938"/>
            <a:ext cx="4993330" cy="7061997"/>
          </a:xfrm>
          <a:prstGeom prst="rect">
            <a:avLst/>
          </a:prstGeom>
        </p:spPr>
      </p:pic>
      <p:sp>
        <p:nvSpPr>
          <p:cNvPr id="10" name="TextBox 9">
            <a:hlinkClick r:id="rId15" action="ppaction://hlinksldjump"/>
            <a:extLst>
              <a:ext uri="{FF2B5EF4-FFF2-40B4-BE49-F238E27FC236}">
                <a16:creationId xmlns:a16="http://schemas.microsoft.com/office/drawing/2014/main" id="{24A56D5E-6602-B052-4586-63A1B9BC2C1B}"/>
              </a:ext>
            </a:extLst>
          </p:cNvPr>
          <p:cNvSpPr txBox="1"/>
          <p:nvPr/>
        </p:nvSpPr>
        <p:spPr>
          <a:xfrm>
            <a:off x="2844196" y="6150554"/>
            <a:ext cx="1894429" cy="369332"/>
          </a:xfrm>
          <a:prstGeom prst="rect">
            <a:avLst/>
          </a:prstGeom>
          <a:noFill/>
        </p:spPr>
        <p:txBody>
          <a:bodyPr wrap="none" rtlCol="0">
            <a:spAutoFit/>
          </a:bodyPr>
          <a:lstStyle/>
          <a:p>
            <a:r>
              <a:rPr lang="en-US" b="1" dirty="0">
                <a:highlight>
                  <a:srgbClr val="008000"/>
                </a:highlight>
              </a:rPr>
              <a:t> PLACE ORDER  </a:t>
            </a:r>
            <a:r>
              <a:rPr lang="en-US" b="1" dirty="0">
                <a:solidFill>
                  <a:srgbClr val="008000"/>
                </a:solidFill>
                <a:highlight>
                  <a:srgbClr val="008000"/>
                </a:highlight>
              </a:rPr>
              <a:t>.</a:t>
            </a:r>
            <a:endParaRPr lang="en-PH" b="1" dirty="0">
              <a:highlight>
                <a:srgbClr val="008000"/>
              </a:highlight>
            </a:endParaRPr>
          </a:p>
        </p:txBody>
      </p:sp>
    </p:spTree>
    <p:extLst>
      <p:ext uri="{BB962C8B-B14F-4D97-AF65-F5344CB8AC3E}">
        <p14:creationId xmlns:p14="http://schemas.microsoft.com/office/powerpoint/2010/main" val="1055646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4"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4" action="ppaction://hlinksldjump"/>
            <a:extLst>
              <a:ext uri="{FF2B5EF4-FFF2-40B4-BE49-F238E27FC236}">
                <a16:creationId xmlns:a16="http://schemas.microsoft.com/office/drawing/2014/main" id="{5ACD7B11-7A57-9D30-F266-B1DB18C5AC43}"/>
              </a:ext>
            </a:extLst>
          </p:cNvPr>
          <p:cNvSpPr txBox="1"/>
          <p:nvPr/>
        </p:nvSpPr>
        <p:spPr>
          <a:xfrm>
            <a:off x="1113053" y="202444"/>
            <a:ext cx="1721690" cy="461665"/>
          </a:xfrm>
          <a:prstGeom prst="rect">
            <a:avLst/>
          </a:prstGeom>
          <a:noFill/>
        </p:spPr>
        <p:txBody>
          <a:bodyPr wrap="none" rtlCol="0">
            <a:spAutoFit/>
          </a:bodyPr>
          <a:lstStyle/>
          <a:p>
            <a:r>
              <a:rPr lang="en-US" sz="2400" b="1" dirty="0"/>
              <a:t>ONIGINOY</a:t>
            </a:r>
            <a:endParaRPr lang="en-PH" sz="2400" b="1" dirty="0"/>
          </a:p>
        </p:txBody>
      </p:sp>
      <p:sp>
        <p:nvSpPr>
          <p:cNvPr id="14" name="Rectangle 13">
            <a:extLst>
              <a:ext uri="{FF2B5EF4-FFF2-40B4-BE49-F238E27FC236}">
                <a16:creationId xmlns:a16="http://schemas.microsoft.com/office/drawing/2014/main" id="{C1708068-91A1-8579-9380-11E99A14E15E}"/>
              </a:ext>
            </a:extLst>
          </p:cNvPr>
          <p:cNvSpPr/>
          <p:nvPr/>
        </p:nvSpPr>
        <p:spPr>
          <a:xfrm>
            <a:off x="16019074" y="1325736"/>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Food on a plate&#10;&#10;Description automatically generated">
            <a:extLst>
              <a:ext uri="{FF2B5EF4-FFF2-40B4-BE49-F238E27FC236}">
                <a16:creationId xmlns:a16="http://schemas.microsoft.com/office/drawing/2014/main" id="{61D8E778-461D-0990-9E73-9628F8947B47}"/>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15860993" y="643415"/>
            <a:ext cx="3430548" cy="4851776"/>
          </a:xfrm>
          <a:prstGeom prst="rect">
            <a:avLst/>
          </a:prstGeom>
        </p:spPr>
      </p:pic>
      <p:sp>
        <p:nvSpPr>
          <p:cNvPr id="9" name="Rectangle 8">
            <a:extLst>
              <a:ext uri="{FF2B5EF4-FFF2-40B4-BE49-F238E27FC236}">
                <a16:creationId xmlns:a16="http://schemas.microsoft.com/office/drawing/2014/main" id="{58B2FC5E-707F-FF09-1B80-82E6C2D9F4A2}"/>
              </a:ext>
            </a:extLst>
          </p:cNvPr>
          <p:cNvSpPr/>
          <p:nvPr/>
        </p:nvSpPr>
        <p:spPr>
          <a:xfrm>
            <a:off x="19367443" y="1336095"/>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2" name="Picture 11" descr="A cartoon character with a hat&#10;&#10;Description automatically generated">
            <a:extLst>
              <a:ext uri="{FF2B5EF4-FFF2-40B4-BE49-F238E27FC236}">
                <a16:creationId xmlns:a16="http://schemas.microsoft.com/office/drawing/2014/main" id="{2657F3AC-04FB-2EEB-8891-AD3C53B2832F}"/>
              </a:ext>
            </a:extLst>
          </p:cNvPr>
          <p:cNvPicPr>
            <a:picLocks noChangeAspect="1"/>
          </p:cNvPicPr>
          <p:nvPr/>
        </p:nvPicPr>
        <p:blipFill>
          <a:blip r:embed="rId7">
            <a:alphaModFix amt="50000"/>
            <a:extLst>
              <a:ext uri="{28A0092B-C50C-407E-A947-70E740481C1C}">
                <a14:useLocalDpi xmlns:a14="http://schemas.microsoft.com/office/drawing/2010/main" val="0"/>
              </a:ext>
            </a:extLst>
          </a:blip>
          <a:stretch>
            <a:fillRect/>
          </a:stretch>
        </p:blipFill>
        <p:spPr>
          <a:xfrm>
            <a:off x="18953934" y="1274389"/>
            <a:ext cx="3536876" cy="3536876"/>
          </a:xfrm>
          <a:prstGeom prst="rect">
            <a:avLst/>
          </a:prstGeom>
        </p:spPr>
      </p:pic>
      <p:sp>
        <p:nvSpPr>
          <p:cNvPr id="16" name="Rectangle 15">
            <a:extLst>
              <a:ext uri="{FF2B5EF4-FFF2-40B4-BE49-F238E27FC236}">
                <a16:creationId xmlns:a16="http://schemas.microsoft.com/office/drawing/2014/main" id="{803B5802-31D2-090D-F644-46B9E112C239}"/>
              </a:ext>
            </a:extLst>
          </p:cNvPr>
          <p:cNvSpPr/>
          <p:nvPr/>
        </p:nvSpPr>
        <p:spPr>
          <a:xfrm>
            <a:off x="12623497" y="558370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a:extLst>
              <a:ext uri="{FF2B5EF4-FFF2-40B4-BE49-F238E27FC236}">
                <a16:creationId xmlns:a16="http://schemas.microsoft.com/office/drawing/2014/main" id="{099B3213-D61C-2A5A-47B9-ACB77E0C00F3}"/>
              </a:ext>
            </a:extLst>
          </p:cNvPr>
          <p:cNvSpPr/>
          <p:nvPr/>
        </p:nvSpPr>
        <p:spPr>
          <a:xfrm>
            <a:off x="16004015" y="5565234"/>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CFDE5A1F-6A1F-0928-46F9-4FBDB77A39E9}"/>
              </a:ext>
            </a:extLst>
          </p:cNvPr>
          <p:cNvSpPr/>
          <p:nvPr/>
        </p:nvSpPr>
        <p:spPr>
          <a:xfrm>
            <a:off x="19366053" y="5555990"/>
            <a:ext cx="2982455" cy="364285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5" name="Picture 24" descr="A plate of food on a black background&#10;&#10;Description automatically generated">
            <a:extLst>
              <a:ext uri="{FF2B5EF4-FFF2-40B4-BE49-F238E27FC236}">
                <a16:creationId xmlns:a16="http://schemas.microsoft.com/office/drawing/2014/main" id="{FBBF6E27-B7DD-75F2-CB79-A42131B93673}"/>
              </a:ext>
            </a:extLst>
          </p:cNvPr>
          <p:cNvPicPr>
            <a:picLocks noChangeAspect="1"/>
          </p:cNvPicPr>
          <p:nvPr/>
        </p:nvPicPr>
        <p:blipFill>
          <a:blip r:embed="rId8">
            <a:alphaModFix amt="50000"/>
            <a:extLst>
              <a:ext uri="{28A0092B-C50C-407E-A947-70E740481C1C}">
                <a14:useLocalDpi xmlns:a14="http://schemas.microsoft.com/office/drawing/2010/main" val="0"/>
              </a:ext>
            </a:extLst>
          </a:blip>
          <a:stretch>
            <a:fillRect/>
          </a:stretch>
        </p:blipFill>
        <p:spPr>
          <a:xfrm>
            <a:off x="15978005" y="5586104"/>
            <a:ext cx="2982455" cy="2775593"/>
          </a:xfrm>
          <a:prstGeom prst="rect">
            <a:avLst/>
          </a:prstGeom>
        </p:spPr>
      </p:pic>
      <p:pic>
        <p:nvPicPr>
          <p:cNvPr id="29" name="Picture 28" descr="A person wearing a garment&#10;&#10;Description automatically generated">
            <a:extLst>
              <a:ext uri="{FF2B5EF4-FFF2-40B4-BE49-F238E27FC236}">
                <a16:creationId xmlns:a16="http://schemas.microsoft.com/office/drawing/2014/main" id="{7F7A4395-8E27-2185-6ABC-EB4D048955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24138" y="5604414"/>
            <a:ext cx="3190086" cy="3190086"/>
          </a:xfrm>
          <a:prstGeom prst="rect">
            <a:avLst/>
          </a:prstGeom>
        </p:spPr>
      </p:pic>
      <p:pic>
        <p:nvPicPr>
          <p:cNvPr id="33" name="Picture 32" descr="A black object with a black background&#10;&#10;Description automatically generated">
            <a:extLst>
              <a:ext uri="{FF2B5EF4-FFF2-40B4-BE49-F238E27FC236}">
                <a16:creationId xmlns:a16="http://schemas.microsoft.com/office/drawing/2014/main" id="{626B1D9D-7A5C-9215-F85B-3B02380861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98334" y="5834839"/>
            <a:ext cx="2619375" cy="1743075"/>
          </a:xfrm>
          <a:prstGeom prst="rect">
            <a:avLst/>
          </a:prstGeom>
        </p:spPr>
      </p:pic>
      <p:sp>
        <p:nvSpPr>
          <p:cNvPr id="34" name="TextBox 33">
            <a:extLst>
              <a:ext uri="{FF2B5EF4-FFF2-40B4-BE49-F238E27FC236}">
                <a16:creationId xmlns:a16="http://schemas.microsoft.com/office/drawing/2014/main" id="{295EA7B7-BFBD-19B1-EFA0-097FC725A222}"/>
              </a:ext>
            </a:extLst>
          </p:cNvPr>
          <p:cNvSpPr txBox="1"/>
          <p:nvPr/>
        </p:nvSpPr>
        <p:spPr>
          <a:xfrm>
            <a:off x="16067769" y="1385458"/>
            <a:ext cx="2530428" cy="1200329"/>
          </a:xfrm>
          <a:prstGeom prst="rect">
            <a:avLst/>
          </a:prstGeom>
          <a:noFill/>
        </p:spPr>
        <p:txBody>
          <a:bodyPr wrap="square" rtlCol="0">
            <a:spAutoFit/>
          </a:bodyPr>
          <a:lstStyle/>
          <a:p>
            <a:r>
              <a:rPr lang="en-US" sz="2400" b="1" dirty="0">
                <a:solidFill>
                  <a:schemeClr val="bg2"/>
                </a:solidFill>
              </a:rPr>
              <a:t>PREMIUM ONIGINOY BALLS</a:t>
            </a:r>
            <a:endParaRPr lang="en-PH" sz="2400" b="1" dirty="0">
              <a:solidFill>
                <a:schemeClr val="bg2"/>
              </a:solidFill>
            </a:endParaRPr>
          </a:p>
        </p:txBody>
      </p:sp>
      <p:sp>
        <p:nvSpPr>
          <p:cNvPr id="36" name="TextBox 35">
            <a:extLst>
              <a:ext uri="{FF2B5EF4-FFF2-40B4-BE49-F238E27FC236}">
                <a16:creationId xmlns:a16="http://schemas.microsoft.com/office/drawing/2014/main" id="{B062B408-F2EF-2DEE-B8CD-3B1AF4E0E221}"/>
              </a:ext>
            </a:extLst>
          </p:cNvPr>
          <p:cNvSpPr txBox="1"/>
          <p:nvPr/>
        </p:nvSpPr>
        <p:spPr>
          <a:xfrm>
            <a:off x="19508321" y="1371605"/>
            <a:ext cx="2530428" cy="461665"/>
          </a:xfrm>
          <a:prstGeom prst="rect">
            <a:avLst/>
          </a:prstGeom>
          <a:noFill/>
        </p:spPr>
        <p:txBody>
          <a:bodyPr wrap="square" rtlCol="0">
            <a:spAutoFit/>
          </a:bodyPr>
          <a:lstStyle/>
          <a:p>
            <a:r>
              <a:rPr lang="en-US" sz="2400" b="1" dirty="0">
                <a:solidFill>
                  <a:schemeClr val="bg2"/>
                </a:solidFill>
              </a:rPr>
              <a:t>ONIGINOY MAN</a:t>
            </a:r>
            <a:endParaRPr lang="en-PH" sz="2400" b="1" dirty="0">
              <a:solidFill>
                <a:schemeClr val="bg2"/>
              </a:solidFill>
            </a:endParaRPr>
          </a:p>
        </p:txBody>
      </p:sp>
      <p:sp>
        <p:nvSpPr>
          <p:cNvPr id="37" name="TextBox 36">
            <a:extLst>
              <a:ext uri="{FF2B5EF4-FFF2-40B4-BE49-F238E27FC236}">
                <a16:creationId xmlns:a16="http://schemas.microsoft.com/office/drawing/2014/main" id="{ECA9A441-2549-37AD-FD76-8838474F230D}"/>
              </a:ext>
            </a:extLst>
          </p:cNvPr>
          <p:cNvSpPr txBox="1"/>
          <p:nvPr/>
        </p:nvSpPr>
        <p:spPr>
          <a:xfrm>
            <a:off x="12756529" y="5657286"/>
            <a:ext cx="2530428" cy="461665"/>
          </a:xfrm>
          <a:prstGeom prst="rect">
            <a:avLst/>
          </a:prstGeom>
          <a:noFill/>
        </p:spPr>
        <p:txBody>
          <a:bodyPr wrap="square" rtlCol="0">
            <a:spAutoFit/>
          </a:bodyPr>
          <a:lstStyle/>
          <a:p>
            <a:r>
              <a:rPr lang="en-US" sz="2400" b="1" dirty="0">
                <a:solidFill>
                  <a:schemeClr val="bg2"/>
                </a:solidFill>
              </a:rPr>
              <a:t>TUGAP,ANDREI</a:t>
            </a:r>
            <a:endParaRPr lang="en-PH" sz="2400" b="1" dirty="0">
              <a:solidFill>
                <a:schemeClr val="bg2"/>
              </a:solidFill>
            </a:endParaRPr>
          </a:p>
        </p:txBody>
      </p:sp>
      <p:sp>
        <p:nvSpPr>
          <p:cNvPr id="38" name="TextBox 37">
            <a:extLst>
              <a:ext uri="{FF2B5EF4-FFF2-40B4-BE49-F238E27FC236}">
                <a16:creationId xmlns:a16="http://schemas.microsoft.com/office/drawing/2014/main" id="{1D197DE5-4526-55EA-565D-4AD087B10663}"/>
              </a:ext>
            </a:extLst>
          </p:cNvPr>
          <p:cNvSpPr txBox="1"/>
          <p:nvPr/>
        </p:nvSpPr>
        <p:spPr>
          <a:xfrm>
            <a:off x="16046505" y="5712422"/>
            <a:ext cx="2530428" cy="461665"/>
          </a:xfrm>
          <a:prstGeom prst="rect">
            <a:avLst/>
          </a:prstGeom>
          <a:noFill/>
        </p:spPr>
        <p:txBody>
          <a:bodyPr wrap="square" rtlCol="0">
            <a:spAutoFit/>
          </a:bodyPr>
          <a:lstStyle/>
          <a:p>
            <a:r>
              <a:rPr lang="en-US" sz="2400" b="1" dirty="0">
                <a:solidFill>
                  <a:schemeClr val="bg2"/>
                </a:solidFill>
              </a:rPr>
              <a:t>PIZZATWIST???</a:t>
            </a:r>
            <a:endParaRPr lang="en-PH" sz="2400" b="1" dirty="0">
              <a:solidFill>
                <a:schemeClr val="bg2"/>
              </a:solidFill>
            </a:endParaRPr>
          </a:p>
        </p:txBody>
      </p:sp>
      <p:sp>
        <p:nvSpPr>
          <p:cNvPr id="39" name="TextBox 38">
            <a:extLst>
              <a:ext uri="{FF2B5EF4-FFF2-40B4-BE49-F238E27FC236}">
                <a16:creationId xmlns:a16="http://schemas.microsoft.com/office/drawing/2014/main" id="{25E39E3B-31D1-5905-1355-D9EECAE3FD2E}"/>
              </a:ext>
            </a:extLst>
          </p:cNvPr>
          <p:cNvSpPr txBox="1"/>
          <p:nvPr/>
        </p:nvSpPr>
        <p:spPr>
          <a:xfrm>
            <a:off x="19443666" y="5657285"/>
            <a:ext cx="2530428" cy="830997"/>
          </a:xfrm>
          <a:prstGeom prst="rect">
            <a:avLst/>
          </a:prstGeom>
          <a:noFill/>
        </p:spPr>
        <p:txBody>
          <a:bodyPr wrap="square" rtlCol="0">
            <a:spAutoFit/>
          </a:bodyPr>
          <a:lstStyle/>
          <a:p>
            <a:r>
              <a:rPr lang="en-US" sz="2400" b="1" dirty="0">
                <a:solidFill>
                  <a:schemeClr val="bg2"/>
                </a:solidFill>
              </a:rPr>
              <a:t>DELUX BENG </a:t>
            </a:r>
            <a:r>
              <a:rPr lang="en-US" sz="2400" b="1" dirty="0" err="1">
                <a:solidFill>
                  <a:schemeClr val="bg2"/>
                </a:solidFill>
              </a:rPr>
              <a:t>BENG</a:t>
            </a:r>
            <a:r>
              <a:rPr lang="en-US" sz="2400" b="1" dirty="0">
                <a:solidFill>
                  <a:schemeClr val="bg2"/>
                </a:solidFill>
              </a:rPr>
              <a:t> PEW </a:t>
            </a:r>
            <a:r>
              <a:rPr lang="en-US" sz="2400" b="1" dirty="0" err="1">
                <a:solidFill>
                  <a:schemeClr val="bg2"/>
                </a:solidFill>
              </a:rPr>
              <a:t>PEW</a:t>
            </a:r>
            <a:endParaRPr lang="en-PH" sz="2400" b="1" dirty="0">
              <a:solidFill>
                <a:schemeClr val="bg2"/>
              </a:solidFill>
            </a:endParaRPr>
          </a:p>
        </p:txBody>
      </p:sp>
      <p:sp>
        <p:nvSpPr>
          <p:cNvPr id="17" name="Rectangle 16">
            <a:extLst>
              <a:ext uri="{FF2B5EF4-FFF2-40B4-BE49-F238E27FC236}">
                <a16:creationId xmlns:a16="http://schemas.microsoft.com/office/drawing/2014/main" id="{9C433A56-BFC4-DD41-88B7-0D9F8C3428A2}"/>
              </a:ext>
            </a:extLst>
          </p:cNvPr>
          <p:cNvSpPr/>
          <p:nvPr/>
        </p:nvSpPr>
        <p:spPr>
          <a:xfrm>
            <a:off x="875899" y="1274389"/>
            <a:ext cx="10645541" cy="5246613"/>
          </a:xfrm>
          <a:prstGeom prst="rect">
            <a:avLst/>
          </a:prstGeom>
          <a:solidFill>
            <a:srgbClr val="4DA42E">
              <a:alpha val="49804"/>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898FB66A-B855-D9E2-74EA-7FB53B3F337B}"/>
              </a:ext>
            </a:extLst>
          </p:cNvPr>
          <p:cNvSpPr txBox="1"/>
          <p:nvPr/>
        </p:nvSpPr>
        <p:spPr>
          <a:xfrm>
            <a:off x="1126150" y="1434153"/>
            <a:ext cx="5213928" cy="553998"/>
          </a:xfrm>
          <a:prstGeom prst="rect">
            <a:avLst/>
          </a:prstGeom>
          <a:noFill/>
        </p:spPr>
        <p:txBody>
          <a:bodyPr wrap="none" rtlCol="0">
            <a:spAutoFit/>
          </a:bodyPr>
          <a:lstStyle/>
          <a:p>
            <a:r>
              <a:rPr lang="en-US" b="1" dirty="0"/>
              <a:t>ENTER LOCATION</a:t>
            </a:r>
          </a:p>
          <a:p>
            <a:r>
              <a:rPr lang="en-PH" sz="1200" b="1" dirty="0">
                <a:solidFill>
                  <a:schemeClr val="tx1">
                    <a:lumMod val="85000"/>
                    <a:lumOff val="15000"/>
                  </a:schemeClr>
                </a:solidFill>
              </a:rPr>
              <a:t>ENTER YOUR DELIVERY  ADDRESS  TO LOCATE THE STORE NEAREST YOU</a:t>
            </a:r>
          </a:p>
        </p:txBody>
      </p:sp>
      <p:sp>
        <p:nvSpPr>
          <p:cNvPr id="28" name="Rectangle: Rounded Corners 27">
            <a:extLst>
              <a:ext uri="{FF2B5EF4-FFF2-40B4-BE49-F238E27FC236}">
                <a16:creationId xmlns:a16="http://schemas.microsoft.com/office/drawing/2014/main" id="{811424EC-5F87-CFBB-80EC-F8253B199D40}"/>
              </a:ext>
            </a:extLst>
          </p:cNvPr>
          <p:cNvSpPr/>
          <p:nvPr/>
        </p:nvSpPr>
        <p:spPr>
          <a:xfrm>
            <a:off x="1309036" y="2290813"/>
            <a:ext cx="4263991" cy="64148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ADDRESS HERE</a:t>
            </a:r>
            <a:endParaRPr lang="en-PH" dirty="0"/>
          </a:p>
        </p:txBody>
      </p:sp>
      <p:pic>
        <p:nvPicPr>
          <p:cNvPr id="40" name="Graphic 39" descr="Magnifying glass with solid fill">
            <a:extLst>
              <a:ext uri="{FF2B5EF4-FFF2-40B4-BE49-F238E27FC236}">
                <a16:creationId xmlns:a16="http://schemas.microsoft.com/office/drawing/2014/main" id="{C003F6BA-BBEA-887D-FA4F-0C3FC23595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16698" y="2334829"/>
            <a:ext cx="457200" cy="457200"/>
          </a:xfrm>
          <a:prstGeom prst="rect">
            <a:avLst/>
          </a:prstGeom>
        </p:spPr>
      </p:pic>
      <p:sp>
        <p:nvSpPr>
          <p:cNvPr id="41" name="TextBox 40">
            <a:extLst>
              <a:ext uri="{FF2B5EF4-FFF2-40B4-BE49-F238E27FC236}">
                <a16:creationId xmlns:a16="http://schemas.microsoft.com/office/drawing/2014/main" id="{F22CDDB1-EE85-C0B5-CA1B-6F6454E96FC8}"/>
              </a:ext>
            </a:extLst>
          </p:cNvPr>
          <p:cNvSpPr txBox="1"/>
          <p:nvPr/>
        </p:nvSpPr>
        <p:spPr>
          <a:xfrm>
            <a:off x="9803283" y="6054301"/>
            <a:ext cx="1536446" cy="369332"/>
          </a:xfrm>
          <a:prstGeom prst="rect">
            <a:avLst/>
          </a:prstGeom>
          <a:noFill/>
        </p:spPr>
        <p:txBody>
          <a:bodyPr wrap="none" rtlCol="0">
            <a:spAutoFit/>
          </a:bodyPr>
          <a:lstStyle/>
          <a:p>
            <a:r>
              <a:rPr lang="en-US" b="1" dirty="0">
                <a:highlight>
                  <a:srgbClr val="008000"/>
                </a:highlight>
              </a:rPr>
              <a:t> CONTINUE  </a:t>
            </a:r>
            <a:r>
              <a:rPr lang="en-US" b="1" dirty="0">
                <a:solidFill>
                  <a:srgbClr val="008000"/>
                </a:solidFill>
                <a:highlight>
                  <a:srgbClr val="008000"/>
                </a:highlight>
              </a:rPr>
              <a:t>.</a:t>
            </a:r>
            <a:endParaRPr lang="en-PH" b="1" dirty="0">
              <a:highlight>
                <a:srgbClr val="008000"/>
              </a:highlight>
            </a:endParaRPr>
          </a:p>
        </p:txBody>
      </p:sp>
    </p:spTree>
    <p:extLst>
      <p:ext uri="{BB962C8B-B14F-4D97-AF65-F5344CB8AC3E}">
        <p14:creationId xmlns:p14="http://schemas.microsoft.com/office/powerpoint/2010/main" val="681247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139022-F4A9-481B-ADB5-8FCD4F101219}"/>
              </a:ext>
            </a:extLst>
          </p:cNvPr>
          <p:cNvSpPr/>
          <p:nvPr/>
        </p:nvSpPr>
        <p:spPr>
          <a:xfrm>
            <a:off x="0" y="4492552"/>
            <a:ext cx="12624047" cy="2645096"/>
          </a:xfrm>
          <a:prstGeom prst="rect">
            <a:avLst/>
          </a:prstGeom>
          <a:solidFill>
            <a:srgbClr val="06060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1" name="Picture 30" descr="A black background with gold lights&#10;&#10;Description automatically generated">
            <a:extLst>
              <a:ext uri="{FF2B5EF4-FFF2-40B4-BE49-F238E27FC236}">
                <a16:creationId xmlns:a16="http://schemas.microsoft.com/office/drawing/2014/main" id="{6C140B5D-0F82-69CF-C330-5E950FE6E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999233"/>
            <a:ext cx="12464247" cy="5491784"/>
          </a:xfrm>
          <a:prstGeom prst="rect">
            <a:avLst/>
          </a:prstGeom>
        </p:spPr>
      </p:pic>
      <p:sp>
        <p:nvSpPr>
          <p:cNvPr id="4" name="Rectangle 3">
            <a:extLst>
              <a:ext uri="{FF2B5EF4-FFF2-40B4-BE49-F238E27FC236}">
                <a16:creationId xmlns:a16="http://schemas.microsoft.com/office/drawing/2014/main" id="{72B7876A-383E-A271-E2BF-B9F05F0A7A6F}"/>
              </a:ext>
            </a:extLst>
          </p:cNvPr>
          <p:cNvSpPr/>
          <p:nvPr/>
        </p:nvSpPr>
        <p:spPr>
          <a:xfrm>
            <a:off x="0" y="0"/>
            <a:ext cx="12192000" cy="825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6" name="Picture 5" descr="A logo with a cartoon character&#10;&#10;Description automatically generated">
            <a:hlinkClick r:id="rId3" action="ppaction://hlinksldjump"/>
            <a:extLst>
              <a:ext uri="{FF2B5EF4-FFF2-40B4-BE49-F238E27FC236}">
                <a16:creationId xmlns:a16="http://schemas.microsoft.com/office/drawing/2014/main" id="{609C2B5E-3572-104B-DCD8-3303CDE5D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00" y="51433"/>
            <a:ext cx="681702" cy="683695"/>
          </a:xfrm>
          <a:prstGeom prst="rect">
            <a:avLst/>
          </a:prstGeom>
        </p:spPr>
      </p:pic>
      <p:sp>
        <p:nvSpPr>
          <p:cNvPr id="7" name="TextBox 6">
            <a:hlinkClick r:id="rId5" action="ppaction://hlinksldjump"/>
            <a:extLst>
              <a:ext uri="{FF2B5EF4-FFF2-40B4-BE49-F238E27FC236}">
                <a16:creationId xmlns:a16="http://schemas.microsoft.com/office/drawing/2014/main" id="{5ACD7B11-7A57-9D30-F266-B1DB18C5AC43}"/>
              </a:ext>
            </a:extLst>
          </p:cNvPr>
          <p:cNvSpPr txBox="1"/>
          <p:nvPr/>
        </p:nvSpPr>
        <p:spPr>
          <a:xfrm>
            <a:off x="1267058" y="202444"/>
            <a:ext cx="1066318" cy="461665"/>
          </a:xfrm>
          <a:prstGeom prst="rect">
            <a:avLst/>
          </a:prstGeom>
          <a:noFill/>
        </p:spPr>
        <p:txBody>
          <a:bodyPr wrap="none" rtlCol="0">
            <a:spAutoFit/>
          </a:bodyPr>
          <a:lstStyle/>
          <a:p>
            <a:r>
              <a:rPr lang="en-US" sz="2400" b="1" dirty="0"/>
              <a:t>HOME</a:t>
            </a:r>
            <a:endParaRPr lang="en-PH" sz="2400" b="1" dirty="0"/>
          </a:p>
        </p:txBody>
      </p:sp>
      <p:sp>
        <p:nvSpPr>
          <p:cNvPr id="19" name="TextBox 18">
            <a:hlinkClick r:id="rId6" action="ppaction://hlinksldjump"/>
            <a:extLst>
              <a:ext uri="{FF2B5EF4-FFF2-40B4-BE49-F238E27FC236}">
                <a16:creationId xmlns:a16="http://schemas.microsoft.com/office/drawing/2014/main" id="{57DE07F7-D597-4C7C-BE47-8E9614E90CC2}"/>
              </a:ext>
            </a:extLst>
          </p:cNvPr>
          <p:cNvSpPr txBox="1"/>
          <p:nvPr/>
        </p:nvSpPr>
        <p:spPr>
          <a:xfrm>
            <a:off x="2486646" y="193563"/>
            <a:ext cx="1625766" cy="461665"/>
          </a:xfrm>
          <a:prstGeom prst="rect">
            <a:avLst/>
          </a:prstGeom>
          <a:noFill/>
        </p:spPr>
        <p:txBody>
          <a:bodyPr wrap="none" rtlCol="0">
            <a:spAutoFit/>
          </a:bodyPr>
          <a:lstStyle/>
          <a:p>
            <a:r>
              <a:rPr lang="en-US" sz="2400" b="1" dirty="0"/>
              <a:t>ABOUT US</a:t>
            </a:r>
            <a:endParaRPr lang="en-PH" sz="2400" b="1" dirty="0"/>
          </a:p>
        </p:txBody>
      </p:sp>
      <p:sp>
        <p:nvSpPr>
          <p:cNvPr id="20" name="TextBox 19">
            <a:hlinkClick r:id="rId7" action="ppaction://hlinksldjump"/>
            <a:extLst>
              <a:ext uri="{FF2B5EF4-FFF2-40B4-BE49-F238E27FC236}">
                <a16:creationId xmlns:a16="http://schemas.microsoft.com/office/drawing/2014/main" id="{C65514C6-B8E5-4F02-EB18-40D72D43E746}"/>
              </a:ext>
            </a:extLst>
          </p:cNvPr>
          <p:cNvSpPr txBox="1"/>
          <p:nvPr/>
        </p:nvSpPr>
        <p:spPr>
          <a:xfrm>
            <a:off x="4221293" y="198365"/>
            <a:ext cx="1560812" cy="461665"/>
          </a:xfrm>
          <a:prstGeom prst="rect">
            <a:avLst/>
          </a:prstGeom>
          <a:noFill/>
        </p:spPr>
        <p:txBody>
          <a:bodyPr wrap="none" rtlCol="0">
            <a:spAutoFit/>
          </a:bodyPr>
          <a:lstStyle/>
          <a:p>
            <a:r>
              <a:rPr lang="en-US" sz="2400" b="1" dirty="0"/>
              <a:t>DELIVERY</a:t>
            </a:r>
            <a:endParaRPr lang="en-PH" sz="2400" b="1" dirty="0"/>
          </a:p>
        </p:txBody>
      </p:sp>
      <p:sp>
        <p:nvSpPr>
          <p:cNvPr id="21" name="TextBox 20">
            <a:extLst>
              <a:ext uri="{FF2B5EF4-FFF2-40B4-BE49-F238E27FC236}">
                <a16:creationId xmlns:a16="http://schemas.microsoft.com/office/drawing/2014/main" id="{86CFFE41-BB41-6314-1F21-1A021319A4CC}"/>
              </a:ext>
            </a:extLst>
          </p:cNvPr>
          <p:cNvSpPr txBox="1"/>
          <p:nvPr/>
        </p:nvSpPr>
        <p:spPr>
          <a:xfrm>
            <a:off x="6041902" y="193564"/>
            <a:ext cx="1519006" cy="461665"/>
          </a:xfrm>
          <a:prstGeom prst="rect">
            <a:avLst/>
          </a:prstGeom>
          <a:noFill/>
        </p:spPr>
        <p:txBody>
          <a:bodyPr wrap="none" rtlCol="0">
            <a:spAutoFit/>
          </a:bodyPr>
          <a:lstStyle/>
          <a:p>
            <a:r>
              <a:rPr lang="en-US" sz="2400" b="1" dirty="0">
                <a:solidFill>
                  <a:schemeClr val="bg1"/>
                </a:solidFill>
              </a:rPr>
              <a:t>CAREERS</a:t>
            </a:r>
            <a:endParaRPr lang="en-PH" sz="2400" b="1" dirty="0">
              <a:solidFill>
                <a:schemeClr val="bg1"/>
              </a:solidFill>
            </a:endParaRPr>
          </a:p>
        </p:txBody>
      </p:sp>
      <p:grpSp>
        <p:nvGrpSpPr>
          <p:cNvPr id="35" name="Group 34">
            <a:extLst>
              <a:ext uri="{FF2B5EF4-FFF2-40B4-BE49-F238E27FC236}">
                <a16:creationId xmlns:a16="http://schemas.microsoft.com/office/drawing/2014/main" id="{920CD3CF-3BCB-BF99-D651-16649AC6D429}"/>
              </a:ext>
            </a:extLst>
          </p:cNvPr>
          <p:cNvGrpSpPr/>
          <p:nvPr/>
        </p:nvGrpSpPr>
        <p:grpSpPr>
          <a:xfrm>
            <a:off x="10934379" y="336998"/>
            <a:ext cx="269752" cy="186785"/>
            <a:chOff x="10366209" y="292608"/>
            <a:chExt cx="269752" cy="186785"/>
          </a:xfrm>
        </p:grpSpPr>
        <p:cxnSp>
          <p:nvCxnSpPr>
            <p:cNvPr id="23" name="Straight Connector 22">
              <a:extLst>
                <a:ext uri="{FF2B5EF4-FFF2-40B4-BE49-F238E27FC236}">
                  <a16:creationId xmlns:a16="http://schemas.microsoft.com/office/drawing/2014/main" id="{07166C6D-577A-90B5-E7E2-0CDA33AE8671}"/>
                </a:ext>
              </a:extLst>
            </p:cNvPr>
            <p:cNvCxnSpPr>
              <a:cxnSpLocks/>
            </p:cNvCxnSpPr>
            <p:nvPr/>
          </p:nvCxnSpPr>
          <p:spPr>
            <a:xfrm>
              <a:off x="10366209" y="292608"/>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58CB59-7489-9825-AF5E-C572EC6B6E51}"/>
                </a:ext>
              </a:extLst>
            </p:cNvPr>
            <p:cNvCxnSpPr>
              <a:cxnSpLocks/>
            </p:cNvCxnSpPr>
            <p:nvPr/>
          </p:nvCxnSpPr>
          <p:spPr>
            <a:xfrm>
              <a:off x="10369399" y="379600"/>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BFA74D-94E5-D322-2765-178F760160D4}"/>
                </a:ext>
              </a:extLst>
            </p:cNvPr>
            <p:cNvCxnSpPr>
              <a:cxnSpLocks/>
            </p:cNvCxnSpPr>
            <p:nvPr/>
          </p:nvCxnSpPr>
          <p:spPr>
            <a:xfrm>
              <a:off x="10369296" y="479393"/>
              <a:ext cx="2665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Rectangle 7">
            <a:hlinkClick r:id="rId8" action="ppaction://hlinksldjump"/>
            <a:extLst>
              <a:ext uri="{FF2B5EF4-FFF2-40B4-BE49-F238E27FC236}">
                <a16:creationId xmlns:a16="http://schemas.microsoft.com/office/drawing/2014/main" id="{F118A485-D9C3-0E42-8AE4-4D0E209F1256}"/>
              </a:ext>
            </a:extLst>
          </p:cNvPr>
          <p:cNvSpPr/>
          <p:nvPr/>
        </p:nvSpPr>
        <p:spPr>
          <a:xfrm>
            <a:off x="1514840" y="1969106"/>
            <a:ext cx="3953803" cy="47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326EE40-59D6-87C5-D389-79BE97688F1E}"/>
              </a:ext>
            </a:extLst>
          </p:cNvPr>
          <p:cNvSpPr/>
          <p:nvPr/>
        </p:nvSpPr>
        <p:spPr>
          <a:xfrm>
            <a:off x="610301" y="1825105"/>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LOCATION</a:t>
            </a:r>
            <a:endParaRPr lang="en-PH" dirty="0"/>
          </a:p>
        </p:txBody>
      </p:sp>
      <p:sp>
        <p:nvSpPr>
          <p:cNvPr id="10" name="Rectangle: Rounded Corners 9">
            <a:extLst>
              <a:ext uri="{FF2B5EF4-FFF2-40B4-BE49-F238E27FC236}">
                <a16:creationId xmlns:a16="http://schemas.microsoft.com/office/drawing/2014/main" id="{F5B13747-937B-8529-9D14-140B9961FD59}"/>
              </a:ext>
            </a:extLst>
          </p:cNvPr>
          <p:cNvSpPr/>
          <p:nvPr/>
        </p:nvSpPr>
        <p:spPr>
          <a:xfrm>
            <a:off x="4584197" y="1804978"/>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LEVEL</a:t>
            </a:r>
            <a:endParaRPr lang="en-PH" dirty="0"/>
          </a:p>
        </p:txBody>
      </p:sp>
      <p:sp>
        <p:nvSpPr>
          <p:cNvPr id="12" name="Rectangle: Rounded Corners 11">
            <a:extLst>
              <a:ext uri="{FF2B5EF4-FFF2-40B4-BE49-F238E27FC236}">
                <a16:creationId xmlns:a16="http://schemas.microsoft.com/office/drawing/2014/main" id="{8B73043D-DA55-4761-5AF7-083089ECD6A0}"/>
              </a:ext>
            </a:extLst>
          </p:cNvPr>
          <p:cNvSpPr/>
          <p:nvPr/>
        </p:nvSpPr>
        <p:spPr>
          <a:xfrm>
            <a:off x="8517837" y="1804977"/>
            <a:ext cx="3383730" cy="46021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SPECIALIZATION</a:t>
            </a:r>
            <a:endParaRPr lang="en-PH" dirty="0"/>
          </a:p>
        </p:txBody>
      </p:sp>
      <p:sp>
        <p:nvSpPr>
          <p:cNvPr id="16" name="Rectangle: Rounded Corners 15">
            <a:extLst>
              <a:ext uri="{FF2B5EF4-FFF2-40B4-BE49-F238E27FC236}">
                <a16:creationId xmlns:a16="http://schemas.microsoft.com/office/drawing/2014/main" id="{8765282F-18F4-2413-CDE9-CB22D5F0EBAB}"/>
              </a:ext>
            </a:extLst>
          </p:cNvPr>
          <p:cNvSpPr/>
          <p:nvPr/>
        </p:nvSpPr>
        <p:spPr>
          <a:xfrm>
            <a:off x="4756723" y="2650363"/>
            <a:ext cx="2985339" cy="256739"/>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a:t>
            </a:r>
            <a:endParaRPr lang="en-PH" dirty="0"/>
          </a:p>
        </p:txBody>
      </p:sp>
      <p:sp>
        <p:nvSpPr>
          <p:cNvPr id="22" name="Rectangle: Rounded Corners 21">
            <a:extLst>
              <a:ext uri="{FF2B5EF4-FFF2-40B4-BE49-F238E27FC236}">
                <a16:creationId xmlns:a16="http://schemas.microsoft.com/office/drawing/2014/main" id="{1E162168-CA36-767E-17C8-58C836CC5726}"/>
              </a:ext>
            </a:extLst>
          </p:cNvPr>
          <p:cNvSpPr/>
          <p:nvPr/>
        </p:nvSpPr>
        <p:spPr>
          <a:xfrm>
            <a:off x="570045" y="3674029"/>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4" name="Rectangle: Rounded Corners 23">
            <a:extLst>
              <a:ext uri="{FF2B5EF4-FFF2-40B4-BE49-F238E27FC236}">
                <a16:creationId xmlns:a16="http://schemas.microsoft.com/office/drawing/2014/main" id="{4AC3931E-DDDB-53CB-B474-E1090A8D5D94}"/>
              </a:ext>
            </a:extLst>
          </p:cNvPr>
          <p:cNvSpPr/>
          <p:nvPr/>
        </p:nvSpPr>
        <p:spPr>
          <a:xfrm>
            <a:off x="549915" y="5663854"/>
            <a:ext cx="11429297" cy="162259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Rounded Corners 1">
            <a:extLst>
              <a:ext uri="{FF2B5EF4-FFF2-40B4-BE49-F238E27FC236}">
                <a16:creationId xmlns:a16="http://schemas.microsoft.com/office/drawing/2014/main" id="{663311C9-D12F-6FFE-6306-B30D6F1A47AE}"/>
              </a:ext>
            </a:extLst>
          </p:cNvPr>
          <p:cNvSpPr/>
          <p:nvPr/>
        </p:nvSpPr>
        <p:spPr>
          <a:xfrm>
            <a:off x="8247750" y="4167964"/>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3" name="Rectangle: Rounded Corners 2">
            <a:extLst>
              <a:ext uri="{FF2B5EF4-FFF2-40B4-BE49-F238E27FC236}">
                <a16:creationId xmlns:a16="http://schemas.microsoft.com/office/drawing/2014/main" id="{BD6E975E-B740-D9F9-45A2-672BD388148F}"/>
              </a:ext>
            </a:extLst>
          </p:cNvPr>
          <p:cNvSpPr/>
          <p:nvPr/>
        </p:nvSpPr>
        <p:spPr>
          <a:xfrm>
            <a:off x="8265472" y="6163340"/>
            <a:ext cx="3374205" cy="649456"/>
          </a:xfrm>
          <a:prstGeom prst="roundRect">
            <a:avLst/>
          </a:prstGeom>
          <a:solidFill>
            <a:srgbClr val="2753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APPLY</a:t>
            </a:r>
            <a:endParaRPr lang="en-PH" dirty="0"/>
          </a:p>
        </p:txBody>
      </p:sp>
      <p:sp>
        <p:nvSpPr>
          <p:cNvPr id="5" name="TextBox 4">
            <a:extLst>
              <a:ext uri="{FF2B5EF4-FFF2-40B4-BE49-F238E27FC236}">
                <a16:creationId xmlns:a16="http://schemas.microsoft.com/office/drawing/2014/main" id="{B0902F26-B60B-A327-C3F3-326EB91199F3}"/>
              </a:ext>
            </a:extLst>
          </p:cNvPr>
          <p:cNvSpPr txBox="1"/>
          <p:nvPr/>
        </p:nvSpPr>
        <p:spPr>
          <a:xfrm>
            <a:off x="867495" y="3863160"/>
            <a:ext cx="3800849" cy="1384995"/>
          </a:xfrm>
          <a:prstGeom prst="rect">
            <a:avLst/>
          </a:prstGeom>
          <a:noFill/>
        </p:spPr>
        <p:txBody>
          <a:bodyPr wrap="none" rtlCol="0">
            <a:spAutoFit/>
          </a:bodyPr>
          <a:lstStyle/>
          <a:p>
            <a:r>
              <a:rPr lang="en-US" sz="2400" b="1" dirty="0"/>
              <a:t>MANAGER TRAINEE – NCR</a:t>
            </a:r>
          </a:p>
          <a:p>
            <a:endParaRPr lang="en-US" sz="2400" b="1" dirty="0"/>
          </a:p>
          <a:p>
            <a:r>
              <a:rPr lang="en-PH" dirty="0"/>
              <a:t>NCR</a:t>
            </a:r>
          </a:p>
          <a:p>
            <a:r>
              <a:rPr lang="en-PH" dirty="0"/>
              <a:t>ENTRY LEVEL</a:t>
            </a:r>
          </a:p>
        </p:txBody>
      </p:sp>
      <p:sp>
        <p:nvSpPr>
          <p:cNvPr id="11" name="TextBox 10">
            <a:extLst>
              <a:ext uri="{FF2B5EF4-FFF2-40B4-BE49-F238E27FC236}">
                <a16:creationId xmlns:a16="http://schemas.microsoft.com/office/drawing/2014/main" id="{4581B125-9E88-DB03-CD08-159C3052097A}"/>
              </a:ext>
            </a:extLst>
          </p:cNvPr>
          <p:cNvSpPr txBox="1"/>
          <p:nvPr/>
        </p:nvSpPr>
        <p:spPr>
          <a:xfrm>
            <a:off x="863953" y="5844357"/>
            <a:ext cx="4626588" cy="1384995"/>
          </a:xfrm>
          <a:prstGeom prst="rect">
            <a:avLst/>
          </a:prstGeom>
          <a:noFill/>
        </p:spPr>
        <p:txBody>
          <a:bodyPr wrap="none" rtlCol="0">
            <a:spAutoFit/>
          </a:bodyPr>
          <a:lstStyle/>
          <a:p>
            <a:r>
              <a:rPr lang="en-US" sz="2400" b="1" dirty="0"/>
              <a:t>MANAGER TRAINEE – REGION III</a:t>
            </a:r>
          </a:p>
          <a:p>
            <a:endParaRPr lang="en-US" sz="2400" b="1" dirty="0"/>
          </a:p>
          <a:p>
            <a:r>
              <a:rPr lang="en-PH" dirty="0"/>
              <a:t>REGION III</a:t>
            </a:r>
          </a:p>
          <a:p>
            <a:r>
              <a:rPr lang="en-PH" dirty="0"/>
              <a:t>ENTRY LEVEL</a:t>
            </a:r>
          </a:p>
        </p:txBody>
      </p:sp>
    </p:spTree>
    <p:extLst>
      <p:ext uri="{BB962C8B-B14F-4D97-AF65-F5344CB8AC3E}">
        <p14:creationId xmlns:p14="http://schemas.microsoft.com/office/powerpoint/2010/main" val="86772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2946</Words>
  <Application>Microsoft Office PowerPoint</Application>
  <PresentationFormat>Widescreen</PresentationFormat>
  <Paragraphs>265</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Norhany Akila</dc:creator>
  <cp:lastModifiedBy>Norhany Akila</cp:lastModifiedBy>
  <cp:revision>7</cp:revision>
  <dcterms:created xsi:type="dcterms:W3CDTF">2024-04-22T02:40:09Z</dcterms:created>
  <dcterms:modified xsi:type="dcterms:W3CDTF">2024-04-24T10:40:47Z</dcterms:modified>
</cp:coreProperties>
</file>