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1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8D8EE7A4-B5B3-45AF-9C39-DAB4C891189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56F2623D-2258-43EF-A8D6-2A17A7068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4453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7A4-B5B3-45AF-9C39-DAB4C891189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623D-2258-43EF-A8D6-2A17A7068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017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7A4-B5B3-45AF-9C39-DAB4C891189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623D-2258-43EF-A8D6-2A17A7068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906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7A4-B5B3-45AF-9C39-DAB4C891189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623D-2258-43EF-A8D6-2A17A7068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1668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7A4-B5B3-45AF-9C39-DAB4C891189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623D-2258-43EF-A8D6-2A17A7068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658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7A4-B5B3-45AF-9C39-DAB4C891189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623D-2258-43EF-A8D6-2A17A7068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2214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7A4-B5B3-45AF-9C39-DAB4C891189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623D-2258-43EF-A8D6-2A17A7068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52668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8D8EE7A4-B5B3-45AF-9C39-DAB4C891189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623D-2258-43EF-A8D6-2A17A7068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76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8D8EE7A4-B5B3-45AF-9C39-DAB4C891189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623D-2258-43EF-A8D6-2A17A7068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6871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7A4-B5B3-45AF-9C39-DAB4C891189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623D-2258-43EF-A8D6-2A17A7068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125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7A4-B5B3-45AF-9C39-DAB4C891189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623D-2258-43EF-A8D6-2A17A7068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4258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7A4-B5B3-45AF-9C39-DAB4C891189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623D-2258-43EF-A8D6-2A17A7068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9455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7A4-B5B3-45AF-9C39-DAB4C891189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623D-2258-43EF-A8D6-2A17A7068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9340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7A4-B5B3-45AF-9C39-DAB4C891189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623D-2258-43EF-A8D6-2A17A7068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0871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7A4-B5B3-45AF-9C39-DAB4C891189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623D-2258-43EF-A8D6-2A17A7068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0585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7A4-B5B3-45AF-9C39-DAB4C891189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623D-2258-43EF-A8D6-2A17A7068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3575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EE7A4-B5B3-45AF-9C39-DAB4C891189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F2623D-2258-43EF-A8D6-2A17A7068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0627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8D8EE7A4-B5B3-45AF-9C39-DAB4C8911891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56F2623D-2258-43EF-A8D6-2A17A7068A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00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ckpik.com/ps4-playstation-playstation-4-playstation-slim-joy-pad-accessory-135397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hand holding a game controller&#10;&#10;AI-generated content may be incorrect.">
            <a:extLst>
              <a:ext uri="{FF2B5EF4-FFF2-40B4-BE49-F238E27FC236}">
                <a16:creationId xmlns:a16="http://schemas.microsoft.com/office/drawing/2014/main" id="{F30626DF-AE80-9D06-5E61-1C23F56CC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67360" y="477520"/>
            <a:ext cx="7771765" cy="5892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A2D0DC-C8CA-9235-9F4C-B556342CB28F}"/>
              </a:ext>
            </a:extLst>
          </p:cNvPr>
          <p:cNvSpPr txBox="1"/>
          <p:nvPr/>
        </p:nvSpPr>
        <p:spPr>
          <a:xfrm rot="5400000">
            <a:off x="6588761" y="2453531"/>
            <a:ext cx="570992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3600" dirty="0">
                <a:solidFill>
                  <a:schemeClr val="bg2"/>
                </a:solidFill>
                <a:latin typeface="Agency FB" panose="020B0503020202020204" pitchFamily="34" charset="0"/>
              </a:rPr>
              <a:t>GAMING MONITRING </a:t>
            </a:r>
            <a:r>
              <a:rPr lang="en-IN" sz="9600" dirty="0">
                <a:solidFill>
                  <a:schemeClr val="bg2"/>
                </a:solidFill>
                <a:latin typeface="Agency FB" panose="020B0503020202020204" pitchFamily="34" charset="0"/>
              </a:rPr>
              <a:t>DEPARTMENT</a:t>
            </a:r>
            <a:endParaRPr lang="en-IN" sz="3600" dirty="0">
              <a:solidFill>
                <a:schemeClr val="bg2"/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007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6A22AD-E28D-F431-9116-B324832BB1F4}"/>
              </a:ext>
            </a:extLst>
          </p:cNvPr>
          <p:cNvSpPr txBox="1"/>
          <p:nvPr/>
        </p:nvSpPr>
        <p:spPr>
          <a:xfrm>
            <a:off x="690880" y="670560"/>
            <a:ext cx="975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the average playtime (</a:t>
            </a:r>
            <a:r>
              <a:rPr lang="en-US" sz="36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PlayTimeHours</a:t>
            </a: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) for each game genre?</a:t>
            </a:r>
            <a:endParaRPr lang="en-IN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 descr="A graph of a playtime">
            <a:extLst>
              <a:ext uri="{FF2B5EF4-FFF2-40B4-BE49-F238E27FC236}">
                <a16:creationId xmlns:a16="http://schemas.microsoft.com/office/drawing/2014/main" id="{EB385C69-AC04-8009-7A9A-D155B1E10F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80" y="1992808"/>
            <a:ext cx="10292080" cy="4072711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60160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EFC475-6ACB-A0C2-653F-CEA5588265F9}"/>
              </a:ext>
            </a:extLst>
          </p:cNvPr>
          <p:cNvSpPr txBox="1"/>
          <p:nvPr/>
        </p:nvSpPr>
        <p:spPr>
          <a:xfrm>
            <a:off x="660400" y="822960"/>
            <a:ext cx="96418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Font typeface="Wingdings" panose="05000000000000000000" pitchFamily="2" charset="2"/>
              <a:buChar char="q"/>
            </a:pPr>
            <a:r>
              <a:rPr lang="en-US" sz="32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Which location has the highest average engagement level among players?</a:t>
            </a:r>
            <a:endParaRPr lang="en-IN" sz="32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 descr="A pie chart with text on it">
            <a:extLst>
              <a:ext uri="{FF2B5EF4-FFF2-40B4-BE49-F238E27FC236}">
                <a16:creationId xmlns:a16="http://schemas.microsoft.com/office/drawing/2014/main" id="{DB9E3E6B-6540-9503-4BF5-8DDAF0566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" y="2011681"/>
            <a:ext cx="10820400" cy="420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092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91F4F4A-9FF2-76CC-E524-7F882F1C3C9A}"/>
              </a:ext>
            </a:extLst>
          </p:cNvPr>
          <p:cNvSpPr txBox="1"/>
          <p:nvPr/>
        </p:nvSpPr>
        <p:spPr>
          <a:xfrm>
            <a:off x="883920" y="914400"/>
            <a:ext cx="951992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the average number of in-game purchases made by male vs female players?</a:t>
            </a:r>
            <a:endParaRPr lang="en-IN" sz="28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 descr="A blue and orange pie chart&#10;&#10;AI-generated content may be incorrect.">
            <a:extLst>
              <a:ext uri="{FF2B5EF4-FFF2-40B4-BE49-F238E27FC236}">
                <a16:creationId xmlns:a16="http://schemas.microsoft.com/office/drawing/2014/main" id="{B167F9EA-A455-4CE9-FF1E-E711EEC879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600" y="2117848"/>
            <a:ext cx="5171440" cy="362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15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9608C4A-D532-A938-ED6D-90BE046A8D8B}"/>
              </a:ext>
            </a:extLst>
          </p:cNvPr>
          <p:cNvSpPr txBox="1"/>
          <p:nvPr/>
        </p:nvSpPr>
        <p:spPr>
          <a:xfrm>
            <a:off x="690880" y="833120"/>
            <a:ext cx="923544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32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Which age group (e.g., below 20, 20–30, 30–40, above 40) spends the most time playing games?</a:t>
            </a:r>
            <a:endParaRPr lang="en-IN" sz="32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 descr="A purple bar graph with numbers&#10;&#10;AI-generated content may be incorrect.">
            <a:extLst>
              <a:ext uri="{FF2B5EF4-FFF2-40B4-BE49-F238E27FC236}">
                <a16:creationId xmlns:a16="http://schemas.microsoft.com/office/drawing/2014/main" id="{DC8CDC35-2B4C-ADD4-C6C3-9E7DA79664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9440" y="2666940"/>
            <a:ext cx="9072879" cy="362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39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10EACA-529B-7316-AC1E-4A5020A22965}"/>
              </a:ext>
            </a:extLst>
          </p:cNvPr>
          <p:cNvSpPr txBox="1"/>
          <p:nvPr/>
        </p:nvSpPr>
        <p:spPr>
          <a:xfrm>
            <a:off x="670560" y="822960"/>
            <a:ext cx="9204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i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What is the distribution of game difficulty levels among all players? </a:t>
            </a:r>
            <a:endParaRPr lang="en-IN" sz="3600" b="1" i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 descr="A pie chart with text on it">
            <a:extLst>
              <a:ext uri="{FF2B5EF4-FFF2-40B4-BE49-F238E27FC236}">
                <a16:creationId xmlns:a16="http://schemas.microsoft.com/office/drawing/2014/main" id="{431FD5E3-BB82-4ED2-79FE-B6F5C1DC3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3520" y="2143760"/>
            <a:ext cx="9204960" cy="407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73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2BC36B7-56A4-670C-1451-2808D3501389}"/>
              </a:ext>
            </a:extLst>
          </p:cNvPr>
          <p:cNvSpPr txBox="1"/>
          <p:nvPr/>
        </p:nvSpPr>
        <p:spPr>
          <a:xfrm>
            <a:off x="792480" y="1016000"/>
            <a:ext cx="92964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4000" b="1">
                <a:solidFill>
                  <a:schemeClr val="tx2">
                    <a:lumMod val="60000"/>
                    <a:lumOff val="40000"/>
                  </a:schemeClr>
                </a:solidFill>
              </a:rPr>
              <a:t>How does player level vary across different game genres?</a:t>
            </a:r>
            <a:endParaRPr lang="en-IN" sz="40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8" name="Picture 7" descr="A graph of a game&#10;&#10;AI-generated content may be incorrect.">
            <a:extLst>
              <a:ext uri="{FF2B5EF4-FFF2-40B4-BE49-F238E27FC236}">
                <a16:creationId xmlns:a16="http://schemas.microsoft.com/office/drawing/2014/main" id="{19D11D40-52A0-1843-E2CA-E4C634253A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2074" y="2339439"/>
            <a:ext cx="9438646" cy="390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104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A4D33B-DD65-E0CC-9F4C-F6B5F6720ACF}"/>
              </a:ext>
            </a:extLst>
          </p:cNvPr>
          <p:cNvSpPr txBox="1"/>
          <p:nvPr/>
        </p:nvSpPr>
        <p:spPr>
          <a:xfrm>
            <a:off x="1026160" y="985520"/>
            <a:ext cx="9865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US" sz="36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Which country or region has the highest number of high-engagement players?</a:t>
            </a:r>
            <a:endParaRPr lang="en-IN" sz="36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6" name="Picture 5" descr="A graph of different colored bars">
            <a:extLst>
              <a:ext uri="{FF2B5EF4-FFF2-40B4-BE49-F238E27FC236}">
                <a16:creationId xmlns:a16="http://schemas.microsoft.com/office/drawing/2014/main" id="{89FE24B0-48E3-69F7-AE15-D372EA706C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320" y="2269232"/>
            <a:ext cx="9377679" cy="380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353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41</TotalTime>
  <Words>101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Agency FB</vt:lpstr>
      <vt:lpstr>Arial</vt:lpstr>
      <vt:lpstr>Century Gothic</vt:lpstr>
      <vt:lpstr>Wingdings</vt:lpstr>
      <vt:lpstr>Wingdings 3</vt:lpstr>
      <vt:lpstr>Ion Boardroom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Mayank Bisht</dc:creator>
  <cp:lastModifiedBy>Mayank Bisht</cp:lastModifiedBy>
  <cp:revision>1</cp:revision>
  <dcterms:created xsi:type="dcterms:W3CDTF">2025-10-07T08:29:49Z</dcterms:created>
  <dcterms:modified xsi:type="dcterms:W3CDTF">2025-10-07T09:11:38Z</dcterms:modified>
</cp:coreProperties>
</file>