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3" r:id="rId6"/>
    <p:sldId id="261" r:id="rId7"/>
    <p:sldId id="262" r:id="rId8"/>
    <p:sldId id="264" r:id="rId9"/>
    <p:sldId id="265" r:id="rId10"/>
    <p:sldId id="266" r:id="rId11"/>
    <p:sldId id="267" r:id="rId12"/>
  </p:sldIdLst>
  <p:sldSz cx="12192000" cy="6858000"/>
  <p:notesSz cx="6858000" cy="9144000"/>
  <p:defaultTextStyle>
    <a:defPPr>
      <a:defRPr lang="es-G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660"/>
  </p:normalViewPr>
  <p:slideViewPr>
    <p:cSldViewPr snapToGrid="0">
      <p:cViewPr varScale="1">
        <p:scale>
          <a:sx n="76" d="100"/>
          <a:sy n="76" d="100"/>
        </p:scale>
        <p:origin x="90" y="79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AF12A80A-1466-48E4-8651-4B7BD820FA71}" type="datetimeFigureOut">
              <a:rPr lang="es-GT" smtClean="0"/>
              <a:t>07/07/2017</a:t>
            </a:fld>
            <a:endParaRPr lang="es-GT"/>
          </a:p>
        </p:txBody>
      </p:sp>
      <p:sp>
        <p:nvSpPr>
          <p:cNvPr id="5" name="Footer Placeholder 4"/>
          <p:cNvSpPr>
            <a:spLocks noGrp="1"/>
          </p:cNvSpPr>
          <p:nvPr>
            <p:ph type="ftr" sz="quarter" idx="11"/>
          </p:nvPr>
        </p:nvSpPr>
        <p:spPr/>
        <p:txBody>
          <a:bodyPr/>
          <a:lstStyle/>
          <a:p>
            <a:endParaRPr lang="es-GT"/>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62E19A7B-ADE0-4253-9D99-BAF2CFD6CF26}" type="slidenum">
              <a:rPr lang="es-GT" smtClean="0"/>
              <a:t>‹Nº›</a:t>
            </a:fld>
            <a:endParaRPr lang="es-GT"/>
          </a:p>
        </p:txBody>
      </p:sp>
    </p:spTree>
    <p:extLst>
      <p:ext uri="{BB962C8B-B14F-4D97-AF65-F5344CB8AC3E}">
        <p14:creationId xmlns:p14="http://schemas.microsoft.com/office/powerpoint/2010/main" val="19194624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AF12A80A-1466-48E4-8651-4B7BD820FA71}" type="datetimeFigureOut">
              <a:rPr lang="es-GT" smtClean="0"/>
              <a:t>07/07/2017</a:t>
            </a:fld>
            <a:endParaRPr lang="es-GT"/>
          </a:p>
        </p:txBody>
      </p:sp>
      <p:sp>
        <p:nvSpPr>
          <p:cNvPr id="5" name="Footer Placeholder 4"/>
          <p:cNvSpPr>
            <a:spLocks noGrp="1"/>
          </p:cNvSpPr>
          <p:nvPr>
            <p:ph type="ftr" sz="quarter" idx="11"/>
          </p:nvPr>
        </p:nvSpPr>
        <p:spPr/>
        <p:txBody>
          <a:bodyPr/>
          <a:lstStyle/>
          <a:p>
            <a:endParaRPr lang="es-GT"/>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2E19A7B-ADE0-4253-9D99-BAF2CFD6CF26}" type="slidenum">
              <a:rPr lang="es-GT" smtClean="0"/>
              <a:t>‹Nº›</a:t>
            </a:fld>
            <a:endParaRPr lang="es-GT"/>
          </a:p>
        </p:txBody>
      </p:sp>
    </p:spTree>
    <p:extLst>
      <p:ext uri="{BB962C8B-B14F-4D97-AF65-F5344CB8AC3E}">
        <p14:creationId xmlns:p14="http://schemas.microsoft.com/office/powerpoint/2010/main" val="36863722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AF12A80A-1466-48E4-8651-4B7BD820FA71}" type="datetimeFigureOut">
              <a:rPr lang="es-GT" smtClean="0"/>
              <a:t>07/07/2017</a:t>
            </a:fld>
            <a:endParaRPr lang="es-GT"/>
          </a:p>
        </p:txBody>
      </p:sp>
      <p:sp>
        <p:nvSpPr>
          <p:cNvPr id="5" name="Footer Placeholder 4"/>
          <p:cNvSpPr>
            <a:spLocks noGrp="1"/>
          </p:cNvSpPr>
          <p:nvPr>
            <p:ph type="ftr" sz="quarter" idx="11"/>
          </p:nvPr>
        </p:nvSpPr>
        <p:spPr/>
        <p:txBody>
          <a:bodyPr/>
          <a:lstStyle/>
          <a:p>
            <a:endParaRPr lang="es-GT"/>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2E19A7B-ADE0-4253-9D99-BAF2CFD6CF26}" type="slidenum">
              <a:rPr lang="es-GT" smtClean="0"/>
              <a:t>‹Nº›</a:t>
            </a:fld>
            <a:endParaRPr lang="es-GT"/>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9674743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Haga clic para modificar el estilo de texto del patrón</a:t>
            </a:r>
          </a:p>
        </p:txBody>
      </p:sp>
      <p:sp>
        <p:nvSpPr>
          <p:cNvPr id="5" name="Date Placeholder 4"/>
          <p:cNvSpPr>
            <a:spLocks noGrp="1"/>
          </p:cNvSpPr>
          <p:nvPr>
            <p:ph type="dt" sz="half" idx="10"/>
          </p:nvPr>
        </p:nvSpPr>
        <p:spPr/>
        <p:txBody>
          <a:bodyPr/>
          <a:lstStyle/>
          <a:p>
            <a:fld id="{AF12A80A-1466-48E4-8651-4B7BD820FA71}" type="datetimeFigureOut">
              <a:rPr lang="es-GT" smtClean="0"/>
              <a:t>07/07/2017</a:t>
            </a:fld>
            <a:endParaRPr lang="es-GT"/>
          </a:p>
        </p:txBody>
      </p:sp>
      <p:sp>
        <p:nvSpPr>
          <p:cNvPr id="6" name="Footer Placeholder 5"/>
          <p:cNvSpPr>
            <a:spLocks noGrp="1"/>
          </p:cNvSpPr>
          <p:nvPr>
            <p:ph type="ftr" sz="quarter" idx="11"/>
          </p:nvPr>
        </p:nvSpPr>
        <p:spPr/>
        <p:txBody>
          <a:bodyPr/>
          <a:lstStyle/>
          <a:p>
            <a:endParaRPr lang="es-GT"/>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2E19A7B-ADE0-4253-9D99-BAF2CFD6CF26}" type="slidenum">
              <a:rPr lang="es-GT" smtClean="0"/>
              <a:t>‹Nº›</a:t>
            </a:fld>
            <a:endParaRPr lang="es-GT"/>
          </a:p>
        </p:txBody>
      </p:sp>
    </p:spTree>
    <p:extLst>
      <p:ext uri="{BB962C8B-B14F-4D97-AF65-F5344CB8AC3E}">
        <p14:creationId xmlns:p14="http://schemas.microsoft.com/office/powerpoint/2010/main" val="8727276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Haga clic para modificar el estilo de texto del patrón</a:t>
            </a:r>
          </a:p>
        </p:txBody>
      </p:sp>
      <p:sp>
        <p:nvSpPr>
          <p:cNvPr id="5" name="Date Placeholder 4"/>
          <p:cNvSpPr>
            <a:spLocks noGrp="1"/>
          </p:cNvSpPr>
          <p:nvPr>
            <p:ph type="dt" sz="half" idx="10"/>
          </p:nvPr>
        </p:nvSpPr>
        <p:spPr/>
        <p:txBody>
          <a:bodyPr/>
          <a:lstStyle/>
          <a:p>
            <a:fld id="{AF12A80A-1466-48E4-8651-4B7BD820FA71}" type="datetimeFigureOut">
              <a:rPr lang="es-GT" smtClean="0"/>
              <a:t>07/07/2017</a:t>
            </a:fld>
            <a:endParaRPr lang="es-GT"/>
          </a:p>
        </p:txBody>
      </p:sp>
      <p:sp>
        <p:nvSpPr>
          <p:cNvPr id="6" name="Footer Placeholder 5"/>
          <p:cNvSpPr>
            <a:spLocks noGrp="1"/>
          </p:cNvSpPr>
          <p:nvPr>
            <p:ph type="ftr" sz="quarter" idx="11"/>
          </p:nvPr>
        </p:nvSpPr>
        <p:spPr/>
        <p:txBody>
          <a:bodyPr/>
          <a:lstStyle/>
          <a:p>
            <a:endParaRPr lang="es-GT"/>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2E19A7B-ADE0-4253-9D99-BAF2CFD6CF26}" type="slidenum">
              <a:rPr lang="es-GT" smtClean="0"/>
              <a:t>‹Nº›</a:t>
            </a:fld>
            <a:endParaRPr lang="es-GT"/>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3635987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s-ES" smtClean="0"/>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Haga clic para modificar el estilo de texto del patrón</a:t>
            </a:r>
          </a:p>
        </p:txBody>
      </p:sp>
      <p:sp>
        <p:nvSpPr>
          <p:cNvPr id="5" name="Date Placeholder 4"/>
          <p:cNvSpPr>
            <a:spLocks noGrp="1"/>
          </p:cNvSpPr>
          <p:nvPr>
            <p:ph type="dt" sz="half" idx="10"/>
          </p:nvPr>
        </p:nvSpPr>
        <p:spPr/>
        <p:txBody>
          <a:bodyPr/>
          <a:lstStyle/>
          <a:p>
            <a:fld id="{AF12A80A-1466-48E4-8651-4B7BD820FA71}" type="datetimeFigureOut">
              <a:rPr lang="es-GT" smtClean="0"/>
              <a:t>07/07/2017</a:t>
            </a:fld>
            <a:endParaRPr lang="es-GT"/>
          </a:p>
        </p:txBody>
      </p:sp>
      <p:sp>
        <p:nvSpPr>
          <p:cNvPr id="6" name="Footer Placeholder 5"/>
          <p:cNvSpPr>
            <a:spLocks noGrp="1"/>
          </p:cNvSpPr>
          <p:nvPr>
            <p:ph type="ftr" sz="quarter" idx="11"/>
          </p:nvPr>
        </p:nvSpPr>
        <p:spPr/>
        <p:txBody>
          <a:bodyPr/>
          <a:lstStyle/>
          <a:p>
            <a:endParaRPr lang="es-GT"/>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2E19A7B-ADE0-4253-9D99-BAF2CFD6CF26}" type="slidenum">
              <a:rPr lang="es-GT" smtClean="0"/>
              <a:t>‹Nº›</a:t>
            </a:fld>
            <a:endParaRPr lang="es-GT"/>
          </a:p>
        </p:txBody>
      </p:sp>
    </p:spTree>
    <p:extLst>
      <p:ext uri="{BB962C8B-B14F-4D97-AF65-F5344CB8AC3E}">
        <p14:creationId xmlns:p14="http://schemas.microsoft.com/office/powerpoint/2010/main" val="9424156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AF12A80A-1466-48E4-8651-4B7BD820FA71}" type="datetimeFigureOut">
              <a:rPr lang="es-GT" smtClean="0"/>
              <a:t>07/07/2017</a:t>
            </a:fld>
            <a:endParaRPr lang="es-GT"/>
          </a:p>
        </p:txBody>
      </p:sp>
      <p:sp>
        <p:nvSpPr>
          <p:cNvPr id="5" name="Footer Placeholder 4"/>
          <p:cNvSpPr>
            <a:spLocks noGrp="1"/>
          </p:cNvSpPr>
          <p:nvPr>
            <p:ph type="ftr" sz="quarter" idx="11"/>
          </p:nvPr>
        </p:nvSpPr>
        <p:spPr/>
        <p:txBody>
          <a:bodyPr/>
          <a:lstStyle/>
          <a:p>
            <a:endParaRPr lang="es-GT"/>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2E19A7B-ADE0-4253-9D99-BAF2CFD6CF26}" type="slidenum">
              <a:rPr lang="es-GT" smtClean="0"/>
              <a:t>‹Nº›</a:t>
            </a:fld>
            <a:endParaRPr lang="es-GT"/>
          </a:p>
        </p:txBody>
      </p:sp>
    </p:spTree>
    <p:extLst>
      <p:ext uri="{BB962C8B-B14F-4D97-AF65-F5344CB8AC3E}">
        <p14:creationId xmlns:p14="http://schemas.microsoft.com/office/powerpoint/2010/main" val="34542845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AF12A80A-1466-48E4-8651-4B7BD820FA71}" type="datetimeFigureOut">
              <a:rPr lang="es-GT" smtClean="0"/>
              <a:t>07/07/2017</a:t>
            </a:fld>
            <a:endParaRPr lang="es-GT"/>
          </a:p>
        </p:txBody>
      </p:sp>
      <p:sp>
        <p:nvSpPr>
          <p:cNvPr id="5" name="Footer Placeholder 4"/>
          <p:cNvSpPr>
            <a:spLocks noGrp="1"/>
          </p:cNvSpPr>
          <p:nvPr>
            <p:ph type="ftr" sz="quarter" idx="11"/>
          </p:nvPr>
        </p:nvSpPr>
        <p:spPr/>
        <p:txBody>
          <a:bodyPr/>
          <a:lstStyle/>
          <a:p>
            <a:endParaRPr lang="es-GT"/>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2E19A7B-ADE0-4253-9D99-BAF2CFD6CF26}" type="slidenum">
              <a:rPr lang="es-GT" smtClean="0"/>
              <a:t>‹Nº›</a:t>
            </a:fld>
            <a:endParaRPr lang="es-GT"/>
          </a:p>
        </p:txBody>
      </p:sp>
    </p:spTree>
    <p:extLst>
      <p:ext uri="{BB962C8B-B14F-4D97-AF65-F5344CB8AC3E}">
        <p14:creationId xmlns:p14="http://schemas.microsoft.com/office/powerpoint/2010/main" val="1592479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AF12A80A-1466-48E4-8651-4B7BD820FA71}" type="datetimeFigureOut">
              <a:rPr lang="es-GT" smtClean="0"/>
              <a:t>07/07/2017</a:t>
            </a:fld>
            <a:endParaRPr lang="es-GT"/>
          </a:p>
        </p:txBody>
      </p:sp>
      <p:sp>
        <p:nvSpPr>
          <p:cNvPr id="5" name="Footer Placeholder 4"/>
          <p:cNvSpPr>
            <a:spLocks noGrp="1"/>
          </p:cNvSpPr>
          <p:nvPr>
            <p:ph type="ftr" sz="quarter" idx="11"/>
          </p:nvPr>
        </p:nvSpPr>
        <p:spPr/>
        <p:txBody>
          <a:bodyPr/>
          <a:lstStyle/>
          <a:p>
            <a:endParaRPr lang="es-GT"/>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2E19A7B-ADE0-4253-9D99-BAF2CFD6CF26}" type="slidenum">
              <a:rPr lang="es-GT" smtClean="0"/>
              <a:t>‹Nº›</a:t>
            </a:fld>
            <a:endParaRPr lang="es-GT"/>
          </a:p>
        </p:txBody>
      </p:sp>
    </p:spTree>
    <p:extLst>
      <p:ext uri="{BB962C8B-B14F-4D97-AF65-F5344CB8AC3E}">
        <p14:creationId xmlns:p14="http://schemas.microsoft.com/office/powerpoint/2010/main" val="14102910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AF12A80A-1466-48E4-8651-4B7BD820FA71}" type="datetimeFigureOut">
              <a:rPr lang="es-GT" smtClean="0"/>
              <a:t>07/07/2017</a:t>
            </a:fld>
            <a:endParaRPr lang="es-GT"/>
          </a:p>
        </p:txBody>
      </p:sp>
      <p:sp>
        <p:nvSpPr>
          <p:cNvPr id="5" name="Footer Placeholder 4"/>
          <p:cNvSpPr>
            <a:spLocks noGrp="1"/>
          </p:cNvSpPr>
          <p:nvPr>
            <p:ph type="ftr" sz="quarter" idx="11"/>
          </p:nvPr>
        </p:nvSpPr>
        <p:spPr/>
        <p:txBody>
          <a:bodyPr/>
          <a:lstStyle/>
          <a:p>
            <a:endParaRPr lang="es-GT"/>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2E19A7B-ADE0-4253-9D99-BAF2CFD6CF26}" type="slidenum">
              <a:rPr lang="es-GT" smtClean="0"/>
              <a:t>‹Nº›</a:t>
            </a:fld>
            <a:endParaRPr lang="es-GT"/>
          </a:p>
        </p:txBody>
      </p:sp>
    </p:spTree>
    <p:extLst>
      <p:ext uri="{BB962C8B-B14F-4D97-AF65-F5344CB8AC3E}">
        <p14:creationId xmlns:p14="http://schemas.microsoft.com/office/powerpoint/2010/main" val="3610316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AF12A80A-1466-48E4-8651-4B7BD820FA71}" type="datetimeFigureOut">
              <a:rPr lang="es-GT" smtClean="0"/>
              <a:t>07/07/2017</a:t>
            </a:fld>
            <a:endParaRPr lang="es-GT"/>
          </a:p>
        </p:txBody>
      </p:sp>
      <p:sp>
        <p:nvSpPr>
          <p:cNvPr id="6" name="Footer Placeholder 5"/>
          <p:cNvSpPr>
            <a:spLocks noGrp="1"/>
          </p:cNvSpPr>
          <p:nvPr>
            <p:ph type="ftr" sz="quarter" idx="11"/>
          </p:nvPr>
        </p:nvSpPr>
        <p:spPr/>
        <p:txBody>
          <a:bodyPr/>
          <a:lstStyle/>
          <a:p>
            <a:endParaRPr lang="es-GT"/>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62E19A7B-ADE0-4253-9D99-BAF2CFD6CF26}" type="slidenum">
              <a:rPr lang="es-GT" smtClean="0"/>
              <a:t>‹Nº›</a:t>
            </a:fld>
            <a:endParaRPr lang="es-GT"/>
          </a:p>
        </p:txBody>
      </p:sp>
    </p:spTree>
    <p:extLst>
      <p:ext uri="{BB962C8B-B14F-4D97-AF65-F5344CB8AC3E}">
        <p14:creationId xmlns:p14="http://schemas.microsoft.com/office/powerpoint/2010/main" val="29274012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AF12A80A-1466-48E4-8651-4B7BD820FA71}" type="datetimeFigureOut">
              <a:rPr lang="es-GT" smtClean="0"/>
              <a:t>07/07/2017</a:t>
            </a:fld>
            <a:endParaRPr lang="es-GT"/>
          </a:p>
        </p:txBody>
      </p:sp>
      <p:sp>
        <p:nvSpPr>
          <p:cNvPr id="8" name="Footer Placeholder 7"/>
          <p:cNvSpPr>
            <a:spLocks noGrp="1"/>
          </p:cNvSpPr>
          <p:nvPr>
            <p:ph type="ftr" sz="quarter" idx="11"/>
          </p:nvPr>
        </p:nvSpPr>
        <p:spPr/>
        <p:txBody>
          <a:bodyPr/>
          <a:lstStyle/>
          <a:p>
            <a:endParaRPr lang="es-GT"/>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62E19A7B-ADE0-4253-9D99-BAF2CFD6CF26}" type="slidenum">
              <a:rPr lang="es-GT" smtClean="0"/>
              <a:t>‹Nº›</a:t>
            </a:fld>
            <a:endParaRPr lang="es-GT"/>
          </a:p>
        </p:txBody>
      </p:sp>
    </p:spTree>
    <p:extLst>
      <p:ext uri="{BB962C8B-B14F-4D97-AF65-F5344CB8AC3E}">
        <p14:creationId xmlns:p14="http://schemas.microsoft.com/office/powerpoint/2010/main" val="26611357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AF12A80A-1466-48E4-8651-4B7BD820FA71}" type="datetimeFigureOut">
              <a:rPr lang="es-GT" smtClean="0"/>
              <a:t>07/07/2017</a:t>
            </a:fld>
            <a:endParaRPr lang="es-GT"/>
          </a:p>
        </p:txBody>
      </p:sp>
      <p:sp>
        <p:nvSpPr>
          <p:cNvPr id="4" name="Footer Placeholder 3"/>
          <p:cNvSpPr>
            <a:spLocks noGrp="1"/>
          </p:cNvSpPr>
          <p:nvPr>
            <p:ph type="ftr" sz="quarter" idx="11"/>
          </p:nvPr>
        </p:nvSpPr>
        <p:spPr/>
        <p:txBody>
          <a:bodyPr/>
          <a:lstStyle/>
          <a:p>
            <a:endParaRPr lang="es-GT"/>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62E19A7B-ADE0-4253-9D99-BAF2CFD6CF26}" type="slidenum">
              <a:rPr lang="es-GT" smtClean="0"/>
              <a:t>‹Nº›</a:t>
            </a:fld>
            <a:endParaRPr lang="es-GT"/>
          </a:p>
        </p:txBody>
      </p:sp>
    </p:spTree>
    <p:extLst>
      <p:ext uri="{BB962C8B-B14F-4D97-AF65-F5344CB8AC3E}">
        <p14:creationId xmlns:p14="http://schemas.microsoft.com/office/powerpoint/2010/main" val="25590471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12A80A-1466-48E4-8651-4B7BD820FA71}" type="datetimeFigureOut">
              <a:rPr lang="es-GT" smtClean="0"/>
              <a:t>07/07/2017</a:t>
            </a:fld>
            <a:endParaRPr lang="es-GT"/>
          </a:p>
        </p:txBody>
      </p:sp>
      <p:sp>
        <p:nvSpPr>
          <p:cNvPr id="3" name="Footer Placeholder 2"/>
          <p:cNvSpPr>
            <a:spLocks noGrp="1"/>
          </p:cNvSpPr>
          <p:nvPr>
            <p:ph type="ftr" sz="quarter" idx="11"/>
          </p:nvPr>
        </p:nvSpPr>
        <p:spPr/>
        <p:txBody>
          <a:bodyPr/>
          <a:lstStyle/>
          <a:p>
            <a:endParaRPr lang="es-GT"/>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62E19A7B-ADE0-4253-9D99-BAF2CFD6CF26}" type="slidenum">
              <a:rPr lang="es-GT" smtClean="0"/>
              <a:t>‹Nº›</a:t>
            </a:fld>
            <a:endParaRPr lang="es-GT"/>
          </a:p>
        </p:txBody>
      </p:sp>
    </p:spTree>
    <p:extLst>
      <p:ext uri="{BB962C8B-B14F-4D97-AF65-F5344CB8AC3E}">
        <p14:creationId xmlns:p14="http://schemas.microsoft.com/office/powerpoint/2010/main" val="16409837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AF12A80A-1466-48E4-8651-4B7BD820FA71}" type="datetimeFigureOut">
              <a:rPr lang="es-GT" smtClean="0"/>
              <a:t>07/07/2017</a:t>
            </a:fld>
            <a:endParaRPr lang="es-GT"/>
          </a:p>
        </p:txBody>
      </p:sp>
      <p:sp>
        <p:nvSpPr>
          <p:cNvPr id="6" name="Footer Placeholder 5"/>
          <p:cNvSpPr>
            <a:spLocks noGrp="1"/>
          </p:cNvSpPr>
          <p:nvPr>
            <p:ph type="ftr" sz="quarter" idx="11"/>
          </p:nvPr>
        </p:nvSpPr>
        <p:spPr/>
        <p:txBody>
          <a:bodyPr/>
          <a:lstStyle/>
          <a:p>
            <a:endParaRPr lang="es-GT"/>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62E19A7B-ADE0-4253-9D99-BAF2CFD6CF26}" type="slidenum">
              <a:rPr lang="es-GT" smtClean="0"/>
              <a:t>‹Nº›</a:t>
            </a:fld>
            <a:endParaRPr lang="es-GT"/>
          </a:p>
        </p:txBody>
      </p:sp>
    </p:spTree>
    <p:extLst>
      <p:ext uri="{BB962C8B-B14F-4D97-AF65-F5344CB8AC3E}">
        <p14:creationId xmlns:p14="http://schemas.microsoft.com/office/powerpoint/2010/main" val="1469726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AF12A80A-1466-48E4-8651-4B7BD820FA71}" type="datetimeFigureOut">
              <a:rPr lang="es-GT" smtClean="0"/>
              <a:t>07/07/2017</a:t>
            </a:fld>
            <a:endParaRPr lang="es-GT"/>
          </a:p>
        </p:txBody>
      </p:sp>
      <p:sp>
        <p:nvSpPr>
          <p:cNvPr id="6" name="Footer Placeholder 5"/>
          <p:cNvSpPr>
            <a:spLocks noGrp="1"/>
          </p:cNvSpPr>
          <p:nvPr>
            <p:ph type="ftr" sz="quarter" idx="11"/>
          </p:nvPr>
        </p:nvSpPr>
        <p:spPr/>
        <p:txBody>
          <a:bodyPr/>
          <a:lstStyle/>
          <a:p>
            <a:endParaRPr lang="es-GT"/>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2E19A7B-ADE0-4253-9D99-BAF2CFD6CF26}" type="slidenum">
              <a:rPr lang="es-GT" smtClean="0"/>
              <a:t>‹Nº›</a:t>
            </a:fld>
            <a:endParaRPr lang="es-GT"/>
          </a:p>
        </p:txBody>
      </p:sp>
    </p:spTree>
    <p:extLst>
      <p:ext uri="{BB962C8B-B14F-4D97-AF65-F5344CB8AC3E}">
        <p14:creationId xmlns:p14="http://schemas.microsoft.com/office/powerpoint/2010/main" val="6875765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AF12A80A-1466-48E4-8651-4B7BD820FA71}" type="datetimeFigureOut">
              <a:rPr lang="es-GT" smtClean="0"/>
              <a:t>07/07/2017</a:t>
            </a:fld>
            <a:endParaRPr lang="es-GT"/>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GT"/>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62E19A7B-ADE0-4253-9D99-BAF2CFD6CF26}" type="slidenum">
              <a:rPr lang="es-GT" smtClean="0"/>
              <a:t>‹Nº›</a:t>
            </a:fld>
            <a:endParaRPr lang="es-GT"/>
          </a:p>
        </p:txBody>
      </p:sp>
    </p:spTree>
    <p:extLst>
      <p:ext uri="{BB962C8B-B14F-4D97-AF65-F5344CB8AC3E}">
        <p14:creationId xmlns:p14="http://schemas.microsoft.com/office/powerpoint/2010/main" val="3756040062"/>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1524000" y="1327759"/>
            <a:ext cx="9144000" cy="3930041"/>
          </a:xfrm>
        </p:spPr>
        <p:txBody>
          <a:bodyPr/>
          <a:lstStyle/>
          <a:p>
            <a:pPr algn="l"/>
            <a:r>
              <a:rPr lang="es-GT" b="1" dirty="0" smtClean="0">
                <a:ln w="9525">
                  <a:solidFill>
                    <a:schemeClr val="bg1"/>
                  </a:solidFill>
                  <a:prstDash val="solid"/>
                </a:ln>
                <a:solidFill>
                  <a:schemeClr val="tx1"/>
                </a:solidFill>
                <a:effectLst>
                  <a:outerShdw blurRad="12700" dist="38100" dir="2700000" algn="tl" rotWithShape="0">
                    <a:schemeClr val="bg1">
                      <a:lumMod val="50000"/>
                    </a:schemeClr>
                  </a:outerShdw>
                </a:effectLst>
              </a:rPr>
              <a:t>Liceo Compu-Market.</a:t>
            </a:r>
          </a:p>
          <a:p>
            <a:pPr algn="l"/>
            <a:r>
              <a:rPr lang="es-GT" b="1" dirty="0" smtClean="0">
                <a:ln w="9525">
                  <a:solidFill>
                    <a:schemeClr val="bg1"/>
                  </a:solidFill>
                  <a:prstDash val="solid"/>
                </a:ln>
                <a:solidFill>
                  <a:schemeClr val="tx1"/>
                </a:solidFill>
                <a:effectLst>
                  <a:outerShdw blurRad="12700" dist="38100" dir="2700000" algn="tl" rotWithShape="0">
                    <a:schemeClr val="bg1">
                      <a:lumMod val="50000"/>
                    </a:schemeClr>
                  </a:outerShdw>
                </a:effectLst>
              </a:rPr>
              <a:t>Prof. Erick Gonzales.</a:t>
            </a:r>
          </a:p>
          <a:p>
            <a:pPr algn="l"/>
            <a:r>
              <a:rPr lang="es-GT" b="1" dirty="0" smtClean="0">
                <a:ln w="9525">
                  <a:solidFill>
                    <a:schemeClr val="bg1"/>
                  </a:solidFill>
                  <a:prstDash val="solid"/>
                </a:ln>
                <a:solidFill>
                  <a:schemeClr val="tx1"/>
                </a:solidFill>
                <a:effectLst>
                  <a:outerShdw blurRad="12700" dist="38100" dir="2700000" algn="tl" rotWithShape="0">
                    <a:schemeClr val="bg1">
                      <a:lumMod val="50000"/>
                    </a:schemeClr>
                  </a:outerShdw>
                </a:effectLst>
              </a:rPr>
              <a:t>Practica supervisada. </a:t>
            </a:r>
          </a:p>
          <a:p>
            <a:endParaRPr lang="es-GT" b="1"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a:p>
            <a:pPr algn="ctr"/>
            <a:r>
              <a:rPr lang="es-GT" b="1" dirty="0" smtClean="0">
                <a:ln w="9525">
                  <a:solidFill>
                    <a:schemeClr val="bg1"/>
                  </a:solidFill>
                  <a:prstDash val="solid"/>
                </a:ln>
                <a:solidFill>
                  <a:schemeClr val="tx1"/>
                </a:solidFill>
                <a:effectLst>
                  <a:outerShdw blurRad="12700" dist="38100" dir="2700000" algn="tl" rotWithShape="0">
                    <a:schemeClr val="bg1">
                      <a:lumMod val="50000"/>
                    </a:schemeClr>
                  </a:outerShdw>
                </a:effectLst>
              </a:rPr>
              <a:t>Laboratorio #2</a:t>
            </a:r>
          </a:p>
          <a:p>
            <a:pPr algn="r"/>
            <a:r>
              <a:rPr lang="es-GT" b="1" dirty="0" err="1" smtClean="0">
                <a:ln w="9525">
                  <a:solidFill>
                    <a:schemeClr val="bg1"/>
                  </a:solidFill>
                  <a:prstDash val="solid"/>
                </a:ln>
                <a:solidFill>
                  <a:schemeClr val="tx1"/>
                </a:solidFill>
                <a:effectLst>
                  <a:outerShdw blurRad="12700" dist="38100" dir="2700000" algn="tl" rotWithShape="0">
                    <a:schemeClr val="bg1">
                      <a:lumMod val="50000"/>
                    </a:schemeClr>
                  </a:outerShdw>
                </a:effectLst>
              </a:rPr>
              <a:t>Mynor</a:t>
            </a:r>
            <a:r>
              <a:rPr lang="es-GT" b="1" dirty="0" smtClean="0">
                <a:ln w="9525">
                  <a:solidFill>
                    <a:schemeClr val="bg1"/>
                  </a:solidFill>
                  <a:prstDash val="solid"/>
                </a:ln>
                <a:solidFill>
                  <a:schemeClr val="tx1"/>
                </a:solidFill>
                <a:effectLst>
                  <a:outerShdw blurRad="12700" dist="38100" dir="2700000" algn="tl" rotWithShape="0">
                    <a:schemeClr val="bg1">
                      <a:lumMod val="50000"/>
                    </a:schemeClr>
                  </a:outerShdw>
                </a:effectLst>
              </a:rPr>
              <a:t> </a:t>
            </a:r>
            <a:r>
              <a:rPr lang="es-GT" b="1" dirty="0" err="1" smtClean="0">
                <a:ln w="9525">
                  <a:solidFill>
                    <a:schemeClr val="bg1"/>
                  </a:solidFill>
                  <a:prstDash val="solid"/>
                </a:ln>
                <a:solidFill>
                  <a:schemeClr val="tx1"/>
                </a:solidFill>
                <a:effectLst>
                  <a:outerShdw blurRad="12700" dist="38100" dir="2700000" algn="tl" rotWithShape="0">
                    <a:schemeClr val="bg1">
                      <a:lumMod val="50000"/>
                    </a:schemeClr>
                  </a:outerShdw>
                </a:effectLst>
              </a:rPr>
              <a:t>lemus</a:t>
            </a:r>
            <a:r>
              <a:rPr lang="es-GT" b="1" dirty="0" smtClean="0">
                <a:ln w="9525">
                  <a:solidFill>
                    <a:schemeClr val="bg1"/>
                  </a:solidFill>
                  <a:prstDash val="solid"/>
                </a:ln>
                <a:solidFill>
                  <a:schemeClr val="tx1"/>
                </a:solidFill>
                <a:effectLst>
                  <a:outerShdw blurRad="12700" dist="38100" dir="2700000" algn="tl" rotWithShape="0">
                    <a:schemeClr val="bg1">
                      <a:lumMod val="50000"/>
                    </a:schemeClr>
                  </a:outerShdw>
                </a:effectLst>
              </a:rPr>
              <a:t> </a:t>
            </a:r>
            <a:r>
              <a:rPr lang="es-GT" b="1" dirty="0" err="1" smtClean="0">
                <a:ln w="9525">
                  <a:solidFill>
                    <a:schemeClr val="bg1"/>
                  </a:solidFill>
                  <a:prstDash val="solid"/>
                </a:ln>
                <a:solidFill>
                  <a:schemeClr val="tx1"/>
                </a:solidFill>
                <a:effectLst>
                  <a:outerShdw blurRad="12700" dist="38100" dir="2700000" algn="tl" rotWithShape="0">
                    <a:schemeClr val="bg1">
                      <a:lumMod val="50000"/>
                    </a:schemeClr>
                  </a:outerShdw>
                </a:effectLst>
              </a:rPr>
              <a:t>Montepeque</a:t>
            </a:r>
            <a:r>
              <a:rPr lang="es-GT" b="1" dirty="0" smtClean="0">
                <a:ln w="9525">
                  <a:solidFill>
                    <a:schemeClr val="bg1"/>
                  </a:solidFill>
                  <a:prstDash val="solid"/>
                </a:ln>
                <a:solidFill>
                  <a:schemeClr val="tx1"/>
                </a:solidFill>
                <a:effectLst>
                  <a:outerShdw blurRad="12700" dist="38100" dir="2700000" algn="tl" rotWithShape="0">
                    <a:schemeClr val="bg1">
                      <a:lumMod val="50000"/>
                    </a:schemeClr>
                  </a:outerShdw>
                </a:effectLst>
              </a:rPr>
              <a:t>.</a:t>
            </a:r>
          </a:p>
          <a:p>
            <a:pPr algn="r"/>
            <a:r>
              <a:rPr lang="es-GT" b="1" dirty="0" smtClean="0">
                <a:ln w="9525">
                  <a:solidFill>
                    <a:schemeClr val="bg1"/>
                  </a:solidFill>
                  <a:prstDash val="solid"/>
                </a:ln>
                <a:solidFill>
                  <a:schemeClr val="tx1"/>
                </a:solidFill>
                <a:effectLst>
                  <a:outerShdw blurRad="12700" dist="38100" dir="2700000" algn="tl" rotWithShape="0">
                    <a:schemeClr val="bg1">
                      <a:lumMod val="50000"/>
                    </a:schemeClr>
                  </a:outerShdw>
                </a:effectLst>
              </a:rPr>
              <a:t>Clave 20.</a:t>
            </a:r>
          </a:p>
          <a:p>
            <a:pPr algn="r"/>
            <a:r>
              <a:rPr lang="es-GT" b="1" dirty="0" smtClean="0">
                <a:ln w="9525">
                  <a:solidFill>
                    <a:schemeClr val="bg1"/>
                  </a:solidFill>
                  <a:prstDash val="solid"/>
                </a:ln>
                <a:solidFill>
                  <a:schemeClr val="tx1"/>
                </a:solidFill>
                <a:effectLst>
                  <a:outerShdw blurRad="12700" dist="38100" dir="2700000" algn="tl" rotWithShape="0">
                    <a:schemeClr val="bg1">
                      <a:lumMod val="50000"/>
                    </a:schemeClr>
                  </a:outerShdw>
                </a:effectLst>
              </a:rPr>
              <a:t>5to BACO. Sección “A”, JM</a:t>
            </a:r>
            <a:endParaRPr lang="es-GT" b="1"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Tree>
    <p:extLst>
      <p:ext uri="{BB962C8B-B14F-4D97-AF65-F5344CB8AC3E}">
        <p14:creationId xmlns:p14="http://schemas.microsoft.com/office/powerpoint/2010/main" val="3678324909"/>
      </p:ext>
    </p:extLst>
  </p:cSld>
  <p:clrMapOvr>
    <a:masterClrMapping/>
  </p:clrMapOvr>
  <mc:AlternateContent xmlns:mc="http://schemas.openxmlformats.org/markup-compatibility/2006">
    <mc:Choice xmlns:p14="http://schemas.microsoft.com/office/powerpoint/2010/main" Requires="p14">
      <p:transition spd="slow" p14:dur="800" advTm="10000">
        <p:circle/>
      </p:transition>
    </mc:Choice>
    <mc:Fallback>
      <p:transition spd="slow" advTm="10000">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b="1" dirty="0">
                <a:ln w="9525">
                  <a:solidFill>
                    <a:schemeClr val="bg1"/>
                  </a:solidFill>
                  <a:prstDash val="solid"/>
                </a:ln>
                <a:solidFill>
                  <a:schemeClr val="tx1"/>
                </a:solidFill>
                <a:effectLst>
                  <a:outerShdw blurRad="12700" dist="38100" dir="2700000" algn="tl" rotWithShape="0">
                    <a:schemeClr val="bg1">
                      <a:lumMod val="50000"/>
                    </a:schemeClr>
                  </a:outerShdw>
                </a:effectLst>
              </a:rPr>
              <a:t>Mantenimiento correctivo.</a:t>
            </a:r>
            <a:br>
              <a:rPr lang="es-GT" b="1" dirty="0">
                <a:ln w="9525">
                  <a:solidFill>
                    <a:schemeClr val="bg1"/>
                  </a:solidFill>
                  <a:prstDash val="solid"/>
                </a:ln>
                <a:solidFill>
                  <a:schemeClr val="tx1"/>
                </a:solidFill>
                <a:effectLst>
                  <a:outerShdw blurRad="12700" dist="38100" dir="2700000" algn="tl" rotWithShape="0">
                    <a:schemeClr val="bg1">
                      <a:lumMod val="50000"/>
                    </a:schemeClr>
                  </a:outerShdw>
                </a:effectLst>
              </a:rPr>
            </a:br>
            <a:endParaRPr lang="es-GT" dirty="0"/>
          </a:p>
        </p:txBody>
      </p:sp>
      <p:sp>
        <p:nvSpPr>
          <p:cNvPr id="3" name="Marcador de contenido 2"/>
          <p:cNvSpPr>
            <a:spLocks noGrp="1"/>
          </p:cNvSpPr>
          <p:nvPr>
            <p:ph sz="half" idx="1"/>
          </p:nvPr>
        </p:nvSpPr>
        <p:spPr/>
        <p:txBody>
          <a:bodyPr>
            <a:normAutofit fontScale="92500" lnSpcReduction="20000"/>
          </a:bodyPr>
          <a:lstStyle/>
          <a:p>
            <a:r>
              <a:rPr lang="es-GT" dirty="0"/>
              <a:t>El concepto de mantenimiento designa a aquellas acciones, actividades, que tienen como finalidad la mantención de un aparato, una maquinaria, un producto, entre otros, o en su defecto la restauración de alguno de éstos para que el mismo pueda desplegar su funcionalidad de modo satisfactorio</a:t>
            </a:r>
            <a:r>
              <a:rPr lang="es-GT" dirty="0" smtClean="0"/>
              <a:t>.</a:t>
            </a:r>
            <a:endParaRPr lang="es-GT" dirty="0"/>
          </a:p>
          <a:p>
            <a:r>
              <a:rPr lang="es-GT" dirty="0"/>
              <a:t>Cabe destacarse que este tipo de actividad es llevada a cabo por individuos que ostentan una vasta experiencia y un profundo conocimiento respecto del equipo o máquina que mantienen</a:t>
            </a:r>
            <a:r>
              <a:rPr lang="es-GT" dirty="0" smtClean="0"/>
              <a:t>.</a:t>
            </a:r>
            <a:endParaRPr lang="es-GT" dirty="0"/>
          </a:p>
        </p:txBody>
      </p:sp>
      <p:pic>
        <p:nvPicPr>
          <p:cNvPr id="5124" name="Picture 4" descr="Resultado de imagen para mantenimiento correctivo"/>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8158825" y="2793304"/>
            <a:ext cx="1887078" cy="21975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7979506"/>
      </p:ext>
    </p:extLst>
  </p:cSld>
  <p:clrMapOvr>
    <a:masterClrMapping/>
  </p:clrMapOvr>
  <mc:AlternateContent xmlns:mc="http://schemas.openxmlformats.org/markup-compatibility/2006">
    <mc:Choice xmlns:p14="http://schemas.microsoft.com/office/powerpoint/2010/main" Requires="p14">
      <p:transition spd="slow" p14:dur="1200" advTm="5000">
        <p:dissolve/>
      </p:transition>
    </mc:Choice>
    <mc:Fallback>
      <p:transition spd="slow" advTm="5000">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2000" fill="hold"/>
                                        <p:tgtEl>
                                          <p:spTgt spid="2"/>
                                        </p:tgtEl>
                                      </p:cBhvr>
                                      <p:by x="150000" y="150000"/>
                                    </p:animScale>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fade">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5124"/>
                                        </p:tgtEl>
                                        <p:attrNameLst>
                                          <p:attrName>style.visibility</p:attrName>
                                        </p:attrNameLst>
                                      </p:cBhvr>
                                      <p:to>
                                        <p:strVal val="visible"/>
                                      </p:to>
                                    </p:set>
                                    <p:animEffect transition="in" filter="wipe(down)">
                                      <p:cBhvr>
                                        <p:cTn id="21" dur="500"/>
                                        <p:tgtEl>
                                          <p:spTgt spid="51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2802155" y="569877"/>
            <a:ext cx="7043916" cy="923330"/>
          </a:xfrm>
          <a:prstGeom prst="rect">
            <a:avLst/>
          </a:prstGeom>
          <a:noFill/>
        </p:spPr>
        <p:txBody>
          <a:bodyPr wrap="none" lIns="91440" tIns="45720" rIns="91440" bIns="45720">
            <a:spAutoFit/>
          </a:bodyPr>
          <a:lstStyle/>
          <a:p>
            <a:pPr algn="ctr"/>
            <a:r>
              <a:rPr lang="es-GT" sz="5400" b="1" cap="none" spc="0" dirty="0" smtClean="0">
                <a:ln w="6600">
                  <a:solidFill>
                    <a:schemeClr val="accent2"/>
                  </a:solidFill>
                  <a:prstDash val="solid"/>
                </a:ln>
                <a:solidFill>
                  <a:srgbClr val="FFFFFF"/>
                </a:solidFill>
                <a:effectLst>
                  <a:outerShdw dist="38100" dir="2700000" algn="tl" rotWithShape="0">
                    <a:schemeClr val="accent2"/>
                  </a:outerShdw>
                </a:effectLst>
              </a:rPr>
              <a:t>Conclusión personal</a:t>
            </a:r>
            <a:endParaRPr lang="es-GT" sz="5400" b="1" cap="none" spc="0" dirty="0">
              <a:ln w="6600">
                <a:solidFill>
                  <a:schemeClr val="accent2"/>
                </a:solidFill>
                <a:prstDash val="solid"/>
              </a:ln>
              <a:solidFill>
                <a:srgbClr val="FFFFFF"/>
              </a:solidFill>
              <a:effectLst>
                <a:outerShdw dist="38100" dir="2700000" algn="tl" rotWithShape="0">
                  <a:schemeClr val="accent2"/>
                </a:outerShdw>
              </a:effectLst>
            </a:endParaRPr>
          </a:p>
        </p:txBody>
      </p:sp>
      <p:sp>
        <p:nvSpPr>
          <p:cNvPr id="7" name="Marcador de contenido 6"/>
          <p:cNvSpPr>
            <a:spLocks noGrp="1"/>
          </p:cNvSpPr>
          <p:nvPr>
            <p:ph idx="1"/>
          </p:nvPr>
        </p:nvSpPr>
        <p:spPr/>
        <p:txBody>
          <a:bodyPr/>
          <a:lstStyle/>
          <a:p>
            <a:r>
              <a:rPr lang="es-GT" dirty="0" smtClean="0"/>
              <a:t>Los mantenimientos son muy importantes a momento de hablar del buen funcionamiento de nuestra maquina y debemos hacerlo en cada periodo de tiempo, así podemos sacarle el máximo provecho y desempeño a nuestro computador.</a:t>
            </a:r>
            <a:endParaRPr lang="es-GT" dirty="0"/>
          </a:p>
        </p:txBody>
      </p:sp>
    </p:spTree>
    <p:extLst>
      <p:ext uri="{BB962C8B-B14F-4D97-AF65-F5344CB8AC3E}">
        <p14:creationId xmlns:p14="http://schemas.microsoft.com/office/powerpoint/2010/main" val="31460416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p:cNvSpPr/>
          <p:nvPr/>
        </p:nvSpPr>
        <p:spPr>
          <a:xfrm>
            <a:off x="1806151" y="2804497"/>
            <a:ext cx="9055685" cy="923330"/>
          </a:xfrm>
          <a:prstGeom prst="rect">
            <a:avLst/>
          </a:prstGeom>
          <a:noFill/>
        </p:spPr>
        <p:txBody>
          <a:bodyPr wrap="none" lIns="91440" tIns="45720" rIns="91440" bIns="45720">
            <a:spAutoFit/>
          </a:bodyPr>
          <a:lstStyle/>
          <a:p>
            <a:pPr algn="ctr"/>
            <a:r>
              <a:rPr lang="es-GT" sz="5400" b="1" cap="none" spc="0" dirty="0" smtClean="0">
                <a:ln w="9525">
                  <a:solidFill>
                    <a:schemeClr val="bg1"/>
                  </a:solidFill>
                  <a:prstDash val="solid"/>
                </a:ln>
                <a:solidFill>
                  <a:schemeClr val="tx1"/>
                </a:solidFill>
                <a:effectLst>
                  <a:outerShdw blurRad="12700" dist="38100" dir="2700000" algn="tl" rotWithShape="0">
                    <a:schemeClr val="bg1">
                      <a:lumMod val="50000"/>
                    </a:schemeClr>
                  </a:outerShdw>
                </a:effectLst>
              </a:rPr>
              <a:t>Mantenimiento deductivo.</a:t>
            </a:r>
            <a:endParaRPr lang="es-GT"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Tree>
    <p:extLst>
      <p:ext uri="{BB962C8B-B14F-4D97-AF65-F5344CB8AC3E}">
        <p14:creationId xmlns:p14="http://schemas.microsoft.com/office/powerpoint/2010/main" val="94934583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advTm="5000">
        <p15:prstTrans prst="prestige"/>
      </p:transition>
    </mc:Choice>
    <mc:Fallback>
      <p:transition spd="slow" advTm="5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2000"/>
                                        <p:tgtEl>
                                          <p:spTgt spid="3"/>
                                        </p:tgtEl>
                                      </p:cBhvr>
                                    </p:animEffect>
                                    <p:anim calcmode="lin" valueType="num">
                                      <p:cBhvr>
                                        <p:cTn id="8" dur="2000" fill="hold"/>
                                        <p:tgtEl>
                                          <p:spTgt spid="3"/>
                                        </p:tgtEl>
                                        <p:attrNameLst>
                                          <p:attrName>ppt_w</p:attrName>
                                        </p:attrNameLst>
                                      </p:cBhvr>
                                      <p:tavLst>
                                        <p:tav tm="0" fmla="#ppt_w*sin(2.5*pi*$)">
                                          <p:val>
                                            <p:fltVal val="0"/>
                                          </p:val>
                                        </p:tav>
                                        <p:tav tm="100000">
                                          <p:val>
                                            <p:fltVal val="1"/>
                                          </p:val>
                                        </p:tav>
                                      </p:tavLst>
                                    </p:anim>
                                    <p:anim calcmode="lin" valueType="num">
                                      <p:cBhvr>
                                        <p:cTn id="9" dur="2000" fill="hold"/>
                                        <p:tgtEl>
                                          <p:spTgt spid="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80607" y="1540700"/>
            <a:ext cx="8911687" cy="4171167"/>
          </a:xfrm>
        </p:spPr>
        <p:txBody>
          <a:bodyPr>
            <a:normAutofit/>
          </a:bodyPr>
          <a:lstStyle/>
          <a:p>
            <a:r>
              <a:rPr lang="es-GT" sz="1600" dirty="0"/>
              <a:t>El Mantenimiento </a:t>
            </a:r>
            <a:r>
              <a:rPr lang="es-GT" sz="1600" dirty="0" err="1"/>
              <a:t>detectivo</a:t>
            </a:r>
            <a:r>
              <a:rPr lang="es-GT" sz="1600" dirty="0"/>
              <a:t> es una estrategia alternativa a la hora de reducir la consecuencia negativa, producto de las fallas simultáneas que ocurren en dispositivos de seguridad o dispositivos redundantes.</a:t>
            </a:r>
            <a:br>
              <a:rPr lang="es-GT" sz="1600" dirty="0"/>
            </a:br>
            <a:r>
              <a:rPr lang="es-GT" sz="1600" dirty="0"/>
              <a:t/>
            </a:r>
            <a:br>
              <a:rPr lang="es-GT" sz="1600" dirty="0"/>
            </a:br>
            <a:r>
              <a:rPr lang="es-GT" sz="1600" dirty="0"/>
              <a:t>De acuerdo al ingeniero Alejandro </a:t>
            </a:r>
            <a:r>
              <a:rPr lang="es-GT" sz="1600" dirty="0" err="1"/>
              <a:t>Pistarelli</a:t>
            </a:r>
            <a:r>
              <a:rPr lang="es-GT" sz="1600" dirty="0"/>
              <a:t>, durante XIV Congreso Internacional de Mantenimiento y </a:t>
            </a:r>
            <a:r>
              <a:rPr lang="es-GT" sz="1600" dirty="0" err="1"/>
              <a:t>Expomantener</a:t>
            </a:r>
            <a:r>
              <a:rPr lang="es-GT" sz="1600" dirty="0"/>
              <a:t> 2012, este tipo de metodología es vital a la hora de reducir las consecuencias de los fallos ocultos, sin embargo, su aplicabilidad en cuanto a Mantenimiento se deriva específicamente en dispositivos redundantes y de protección, en los cuales pueden ocurrir fallos que pasan inadvertidos.</a:t>
            </a:r>
            <a:br>
              <a:rPr lang="es-GT" sz="1600" dirty="0"/>
            </a:br>
            <a:r>
              <a:rPr lang="es-GT" sz="1600" dirty="0"/>
              <a:t/>
            </a:r>
            <a:br>
              <a:rPr lang="es-GT" sz="1600" dirty="0"/>
            </a:br>
            <a:r>
              <a:rPr lang="es-GT" sz="1600" dirty="0"/>
              <a:t>"La estrategia surge como una alternativa a los tipos de estrategia de Mantenimiento tradicionales como el Mantenimiento preventivo y se basan en variables diferentes a los manejos tradicionales": Aseguró el experto.</a:t>
            </a:r>
          </a:p>
        </p:txBody>
      </p:sp>
    </p:spTree>
    <p:extLst>
      <p:ext uri="{BB962C8B-B14F-4D97-AF65-F5344CB8AC3E}">
        <p14:creationId xmlns:p14="http://schemas.microsoft.com/office/powerpoint/2010/main" val="134784488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advTm="5000">
        <p15:prstTrans prst="fallOver"/>
      </p:transition>
    </mc:Choice>
    <mc:Fallback>
      <p:transition spd="slow" advTm="5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b="1" dirty="0">
                <a:ln w="9525">
                  <a:solidFill>
                    <a:schemeClr val="bg1"/>
                  </a:solidFill>
                  <a:prstDash val="solid"/>
                </a:ln>
                <a:solidFill>
                  <a:schemeClr val="tx1"/>
                </a:solidFill>
                <a:effectLst>
                  <a:outerShdw blurRad="12700" dist="38100" dir="2700000" algn="tl" rotWithShape="0">
                    <a:schemeClr val="bg1">
                      <a:lumMod val="50000"/>
                    </a:schemeClr>
                  </a:outerShdw>
                </a:effectLst>
              </a:rPr>
              <a:t>Mantenimiento </a:t>
            </a:r>
            <a:r>
              <a:rPr lang="es-GT" b="1" dirty="0" smtClean="0">
                <a:ln w="9525">
                  <a:solidFill>
                    <a:schemeClr val="bg1"/>
                  </a:solidFill>
                  <a:prstDash val="solid"/>
                </a:ln>
                <a:solidFill>
                  <a:schemeClr val="tx1"/>
                </a:solidFill>
                <a:effectLst>
                  <a:outerShdw blurRad="12700" dist="38100" dir="2700000" algn="tl" rotWithShape="0">
                    <a:schemeClr val="bg1">
                      <a:lumMod val="50000"/>
                    </a:schemeClr>
                  </a:outerShdw>
                </a:effectLst>
              </a:rPr>
              <a:t>deductivo.</a:t>
            </a:r>
            <a:endParaRPr lang="es-GT" dirty="0"/>
          </a:p>
        </p:txBody>
      </p:sp>
      <p:sp>
        <p:nvSpPr>
          <p:cNvPr id="3" name="Marcador de contenido 2"/>
          <p:cNvSpPr>
            <a:spLocks noGrp="1"/>
          </p:cNvSpPr>
          <p:nvPr>
            <p:ph sz="half" idx="1"/>
          </p:nvPr>
        </p:nvSpPr>
        <p:spPr/>
        <p:txBody>
          <a:bodyPr>
            <a:normAutofit fontScale="85000" lnSpcReduction="20000"/>
          </a:bodyPr>
          <a:lstStyle/>
          <a:p>
            <a:r>
              <a:rPr lang="es-GT" dirty="0"/>
              <a:t>En esta entrada les hablaré un poco acerca de los tipos de mantenimientos que hay y su función, ya que en la entrada anterior que escribí hablaba de como hacer que un pc tenga buen rendimiento y buena duración para que no se dañe rápido, este tema es ya cuando se pasa mas o menos un año de haber comprado el computador.</a:t>
            </a:r>
            <a:r>
              <a:rPr lang="es-GT" dirty="0"/>
              <a:t/>
            </a:r>
            <a:br>
              <a:rPr lang="es-GT" dirty="0"/>
            </a:br>
            <a:r>
              <a:rPr lang="es-GT" dirty="0"/>
              <a:t/>
            </a:r>
            <a:br>
              <a:rPr lang="es-GT" dirty="0"/>
            </a:br>
            <a:r>
              <a:rPr lang="es-GT" dirty="0"/>
              <a:t>Estos mantenimientos sirven para que el computador siempre este en buen estado, baja las probabilidades de que se dañe muy rápido, que tenga menor rendimiento, y evita muchos problemas. Esto no quiere decir que nunca se dañe pues siempre pueden ocurrir fallas, pero esto ayudará a evitarlas y a que podamos resolver algunas de las que ocurran de forma efectiva.</a:t>
            </a:r>
            <a:endParaRPr lang="es-GT" dirty="0"/>
          </a:p>
        </p:txBody>
      </p:sp>
      <p:pic>
        <p:nvPicPr>
          <p:cNvPr id="2050" name="Picture 2" descr="Resultado de imagen para mantenimiento detectivo"/>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7595394" y="2490788"/>
            <a:ext cx="3505200" cy="304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113624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8" presetClass="emph" presetSubtype="0" fill="hold" grpId="0" nodeType="clickEffect">
                                  <p:stCondLst>
                                    <p:cond delay="0"/>
                                  </p:stCondLst>
                                  <p:childTnLst>
                                    <p:animRot by="21600000">
                                      <p:cBhvr>
                                        <p:cTn id="14" dur="2000" fill="hold"/>
                                        <p:tgtEl>
                                          <p:spTgt spid="3">
                                            <p:txEl>
                                              <p:pRg st="0" end="0"/>
                                            </p:txEl>
                                          </p:spTgt>
                                        </p:tgtEl>
                                        <p:attrNameLst>
                                          <p:attrName>r</p:attrName>
                                        </p:attrNameLst>
                                      </p:cBhvr>
                                    </p:animRot>
                                  </p:childTnLst>
                                </p:cTn>
                              </p:par>
                            </p:childTnLst>
                          </p:cTn>
                        </p:par>
                      </p:childTnLst>
                    </p:cTn>
                  </p:par>
                  <p:par>
                    <p:cTn id="15" fill="hold">
                      <p:stCondLst>
                        <p:cond delay="indefinite"/>
                      </p:stCondLst>
                      <p:childTnLst>
                        <p:par>
                          <p:cTn id="16" fill="hold">
                            <p:stCondLst>
                              <p:cond delay="0"/>
                            </p:stCondLst>
                            <p:childTnLst>
                              <p:par>
                                <p:cTn id="17" presetID="26" presetClass="entr" presetSubtype="0" fill="hold" nodeType="clickEffect">
                                  <p:stCondLst>
                                    <p:cond delay="0"/>
                                  </p:stCondLst>
                                  <p:childTnLst>
                                    <p:set>
                                      <p:cBhvr>
                                        <p:cTn id="18" dur="1" fill="hold">
                                          <p:stCondLst>
                                            <p:cond delay="0"/>
                                          </p:stCondLst>
                                        </p:cTn>
                                        <p:tgtEl>
                                          <p:spTgt spid="2050"/>
                                        </p:tgtEl>
                                        <p:attrNameLst>
                                          <p:attrName>style.visibility</p:attrName>
                                        </p:attrNameLst>
                                      </p:cBhvr>
                                      <p:to>
                                        <p:strVal val="visible"/>
                                      </p:to>
                                    </p:set>
                                    <p:animEffect transition="in" filter="wipe(down)">
                                      <p:cBhvr>
                                        <p:cTn id="19" dur="580">
                                          <p:stCondLst>
                                            <p:cond delay="0"/>
                                          </p:stCondLst>
                                        </p:cTn>
                                        <p:tgtEl>
                                          <p:spTgt spid="2050"/>
                                        </p:tgtEl>
                                      </p:cBhvr>
                                    </p:animEffect>
                                    <p:anim calcmode="lin" valueType="num">
                                      <p:cBhvr>
                                        <p:cTn id="20" dur="1822" tmFilter="0,0; 0.14,0.36; 0.43,0.73; 0.71,0.91; 1.0,1.0">
                                          <p:stCondLst>
                                            <p:cond delay="0"/>
                                          </p:stCondLst>
                                        </p:cTn>
                                        <p:tgtEl>
                                          <p:spTgt spid="2050"/>
                                        </p:tgtEl>
                                        <p:attrNameLst>
                                          <p:attrName>ppt_x</p:attrName>
                                        </p:attrNameLst>
                                      </p:cBhvr>
                                      <p:tavLst>
                                        <p:tav tm="0">
                                          <p:val>
                                            <p:strVal val="#ppt_x-0.25"/>
                                          </p:val>
                                        </p:tav>
                                        <p:tav tm="100000">
                                          <p:val>
                                            <p:strVal val="#ppt_x"/>
                                          </p:val>
                                        </p:tav>
                                      </p:tavLst>
                                    </p:anim>
                                    <p:anim calcmode="lin" valueType="num">
                                      <p:cBhvr>
                                        <p:cTn id="21" dur="664" tmFilter="0.0,0.0; 0.25,0.07; 0.50,0.2; 0.75,0.467; 1.0,1.0">
                                          <p:stCondLst>
                                            <p:cond delay="0"/>
                                          </p:stCondLst>
                                        </p:cTn>
                                        <p:tgtEl>
                                          <p:spTgt spid="2050"/>
                                        </p:tgtEl>
                                        <p:attrNameLst>
                                          <p:attrName>ppt_y</p:attrName>
                                        </p:attrNameLst>
                                      </p:cBhvr>
                                      <p:tavLst>
                                        <p:tav tm="0" fmla="#ppt_y-sin(pi*$)/3">
                                          <p:val>
                                            <p:fltVal val="0.5"/>
                                          </p:val>
                                        </p:tav>
                                        <p:tav tm="100000">
                                          <p:val>
                                            <p:fltVal val="1"/>
                                          </p:val>
                                        </p:tav>
                                      </p:tavLst>
                                    </p:anim>
                                    <p:anim calcmode="lin" valueType="num">
                                      <p:cBhvr>
                                        <p:cTn id="22" dur="664" tmFilter="0, 0; 0.125,0.2665; 0.25,0.4; 0.375,0.465; 0.5,0.5;  0.625,0.535; 0.75,0.6; 0.875,0.7335; 1,1">
                                          <p:stCondLst>
                                            <p:cond delay="664"/>
                                          </p:stCondLst>
                                        </p:cTn>
                                        <p:tgtEl>
                                          <p:spTgt spid="2050"/>
                                        </p:tgtEl>
                                        <p:attrNameLst>
                                          <p:attrName>ppt_y</p:attrName>
                                        </p:attrNameLst>
                                      </p:cBhvr>
                                      <p:tavLst>
                                        <p:tav tm="0" fmla="#ppt_y-sin(pi*$)/9">
                                          <p:val>
                                            <p:fltVal val="0"/>
                                          </p:val>
                                        </p:tav>
                                        <p:tav tm="100000">
                                          <p:val>
                                            <p:fltVal val="1"/>
                                          </p:val>
                                        </p:tav>
                                      </p:tavLst>
                                    </p:anim>
                                    <p:anim calcmode="lin" valueType="num">
                                      <p:cBhvr>
                                        <p:cTn id="23" dur="332" tmFilter="0, 0; 0.125,0.2665; 0.25,0.4; 0.375,0.465; 0.5,0.5;  0.625,0.535; 0.75,0.6; 0.875,0.7335; 1,1">
                                          <p:stCondLst>
                                            <p:cond delay="1324"/>
                                          </p:stCondLst>
                                        </p:cTn>
                                        <p:tgtEl>
                                          <p:spTgt spid="2050"/>
                                        </p:tgtEl>
                                        <p:attrNameLst>
                                          <p:attrName>ppt_y</p:attrName>
                                        </p:attrNameLst>
                                      </p:cBhvr>
                                      <p:tavLst>
                                        <p:tav tm="0" fmla="#ppt_y-sin(pi*$)/27">
                                          <p:val>
                                            <p:fltVal val="0"/>
                                          </p:val>
                                        </p:tav>
                                        <p:tav tm="100000">
                                          <p:val>
                                            <p:fltVal val="1"/>
                                          </p:val>
                                        </p:tav>
                                      </p:tavLst>
                                    </p:anim>
                                    <p:anim calcmode="lin" valueType="num">
                                      <p:cBhvr>
                                        <p:cTn id="24" dur="164" tmFilter="0, 0; 0.125,0.2665; 0.25,0.4; 0.375,0.465; 0.5,0.5;  0.625,0.535; 0.75,0.6; 0.875,0.7335; 1,1">
                                          <p:stCondLst>
                                            <p:cond delay="1656"/>
                                          </p:stCondLst>
                                        </p:cTn>
                                        <p:tgtEl>
                                          <p:spTgt spid="2050"/>
                                        </p:tgtEl>
                                        <p:attrNameLst>
                                          <p:attrName>ppt_y</p:attrName>
                                        </p:attrNameLst>
                                      </p:cBhvr>
                                      <p:tavLst>
                                        <p:tav tm="0" fmla="#ppt_y-sin(pi*$)/81">
                                          <p:val>
                                            <p:fltVal val="0"/>
                                          </p:val>
                                        </p:tav>
                                        <p:tav tm="100000">
                                          <p:val>
                                            <p:fltVal val="1"/>
                                          </p:val>
                                        </p:tav>
                                      </p:tavLst>
                                    </p:anim>
                                    <p:animScale>
                                      <p:cBhvr>
                                        <p:cTn id="25" dur="26">
                                          <p:stCondLst>
                                            <p:cond delay="650"/>
                                          </p:stCondLst>
                                        </p:cTn>
                                        <p:tgtEl>
                                          <p:spTgt spid="2050"/>
                                        </p:tgtEl>
                                      </p:cBhvr>
                                      <p:to x="100000" y="60000"/>
                                    </p:animScale>
                                    <p:animScale>
                                      <p:cBhvr>
                                        <p:cTn id="26" dur="166" decel="50000">
                                          <p:stCondLst>
                                            <p:cond delay="676"/>
                                          </p:stCondLst>
                                        </p:cTn>
                                        <p:tgtEl>
                                          <p:spTgt spid="2050"/>
                                        </p:tgtEl>
                                      </p:cBhvr>
                                      <p:to x="100000" y="100000"/>
                                    </p:animScale>
                                    <p:animScale>
                                      <p:cBhvr>
                                        <p:cTn id="27" dur="26">
                                          <p:stCondLst>
                                            <p:cond delay="1312"/>
                                          </p:stCondLst>
                                        </p:cTn>
                                        <p:tgtEl>
                                          <p:spTgt spid="2050"/>
                                        </p:tgtEl>
                                      </p:cBhvr>
                                      <p:to x="100000" y="80000"/>
                                    </p:animScale>
                                    <p:animScale>
                                      <p:cBhvr>
                                        <p:cTn id="28" dur="166" decel="50000">
                                          <p:stCondLst>
                                            <p:cond delay="1338"/>
                                          </p:stCondLst>
                                        </p:cTn>
                                        <p:tgtEl>
                                          <p:spTgt spid="2050"/>
                                        </p:tgtEl>
                                      </p:cBhvr>
                                      <p:to x="100000" y="100000"/>
                                    </p:animScale>
                                    <p:animScale>
                                      <p:cBhvr>
                                        <p:cTn id="29" dur="26">
                                          <p:stCondLst>
                                            <p:cond delay="1642"/>
                                          </p:stCondLst>
                                        </p:cTn>
                                        <p:tgtEl>
                                          <p:spTgt spid="2050"/>
                                        </p:tgtEl>
                                      </p:cBhvr>
                                      <p:to x="100000" y="90000"/>
                                    </p:animScale>
                                    <p:animScale>
                                      <p:cBhvr>
                                        <p:cTn id="30" dur="166" decel="50000">
                                          <p:stCondLst>
                                            <p:cond delay="1668"/>
                                          </p:stCondLst>
                                        </p:cTn>
                                        <p:tgtEl>
                                          <p:spTgt spid="2050"/>
                                        </p:tgtEl>
                                      </p:cBhvr>
                                      <p:to x="100000" y="100000"/>
                                    </p:animScale>
                                    <p:animScale>
                                      <p:cBhvr>
                                        <p:cTn id="31" dur="26">
                                          <p:stCondLst>
                                            <p:cond delay="1808"/>
                                          </p:stCondLst>
                                        </p:cTn>
                                        <p:tgtEl>
                                          <p:spTgt spid="2050"/>
                                        </p:tgtEl>
                                      </p:cBhvr>
                                      <p:to x="100000" y="95000"/>
                                    </p:animScale>
                                    <p:animScale>
                                      <p:cBhvr>
                                        <p:cTn id="32" dur="166" decel="50000">
                                          <p:stCondLst>
                                            <p:cond delay="1834"/>
                                          </p:stCondLst>
                                        </p:cTn>
                                        <p:tgtEl>
                                          <p:spTgt spid="2050"/>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p:cNvSpPr/>
          <p:nvPr/>
        </p:nvSpPr>
        <p:spPr>
          <a:xfrm>
            <a:off x="1730013" y="2804497"/>
            <a:ext cx="9207970" cy="923330"/>
          </a:xfrm>
          <a:prstGeom prst="rect">
            <a:avLst/>
          </a:prstGeom>
          <a:noFill/>
        </p:spPr>
        <p:txBody>
          <a:bodyPr wrap="none" lIns="91440" tIns="45720" rIns="91440" bIns="45720">
            <a:spAutoFit/>
          </a:bodyPr>
          <a:lstStyle/>
          <a:p>
            <a:pPr algn="ctr"/>
            <a:r>
              <a:rPr lang="es-GT" sz="5400" b="1" cap="none" spc="0" dirty="0" smtClean="0">
                <a:ln w="9525">
                  <a:solidFill>
                    <a:schemeClr val="bg1"/>
                  </a:solidFill>
                  <a:prstDash val="solid"/>
                </a:ln>
                <a:solidFill>
                  <a:schemeClr val="tx1"/>
                </a:solidFill>
                <a:effectLst>
                  <a:outerShdw blurRad="12700" dist="38100" dir="2700000" algn="tl" rotWithShape="0">
                    <a:schemeClr val="bg1">
                      <a:lumMod val="50000"/>
                    </a:schemeClr>
                  </a:outerShdw>
                </a:effectLst>
              </a:rPr>
              <a:t>Mantenimiento preventivo.</a:t>
            </a:r>
            <a:endParaRPr lang="es-GT"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Tree>
    <p:extLst>
      <p:ext uri="{BB962C8B-B14F-4D97-AF65-F5344CB8AC3E}">
        <p14:creationId xmlns:p14="http://schemas.microsoft.com/office/powerpoint/2010/main" val="3737975088"/>
      </p:ext>
    </p:extLst>
  </p:cSld>
  <p:clrMapOvr>
    <a:masterClrMapping/>
  </p:clrMapOvr>
  <mc:AlternateContent xmlns:mc="http://schemas.openxmlformats.org/markup-compatibility/2006">
    <mc:Choice xmlns:p14="http://schemas.microsoft.com/office/powerpoint/2010/main" Requires="p14">
      <p:transition spd="slow" p14:dur="1600" advTm="5000">
        <p:blinds dir="vert"/>
      </p:transition>
    </mc:Choice>
    <mc:Fallback>
      <p:transition spd="slow" advTm="5000">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592924" y="1728592"/>
            <a:ext cx="8911687" cy="3331924"/>
          </a:xfrm>
        </p:spPr>
        <p:txBody>
          <a:bodyPr>
            <a:normAutofit/>
          </a:bodyPr>
          <a:lstStyle/>
          <a:p>
            <a:r>
              <a:rPr lang="es-GT" sz="1600" dirty="0"/>
              <a:t>El </a:t>
            </a:r>
            <a:r>
              <a:rPr lang="es-GT" sz="1600" b="1" dirty="0"/>
              <a:t>mantenimiento preventivo </a:t>
            </a:r>
            <a:r>
              <a:rPr lang="es-GT" sz="1600" dirty="0"/>
              <a:t>es el que se le da a un computador cada cierto tiempo, ya sea cada 3, 4 o 6 meses dependiendo del área donde tengas ubicada tu computadora, es decir si es un lugar donde se ensucie frecuentemente por que cerca </a:t>
            </a:r>
            <a:r>
              <a:rPr lang="es-GT" sz="1600" dirty="0" err="1"/>
              <a:t>esten</a:t>
            </a:r>
            <a:r>
              <a:rPr lang="es-GT" sz="1600" dirty="0"/>
              <a:t> construyendo y el polvo se acumula o por la razón que sea, es lo que determinará cada cuanto tiempo se </a:t>
            </a:r>
            <a:r>
              <a:rPr lang="es-GT" sz="1600" dirty="0" err="1"/>
              <a:t>deberia</a:t>
            </a:r>
            <a:r>
              <a:rPr lang="es-GT" sz="1600" dirty="0"/>
              <a:t> hacer este mantenimiento. Este se hace sin importar que el computador </a:t>
            </a:r>
            <a:r>
              <a:rPr lang="es-GT" sz="1600" dirty="0" err="1"/>
              <a:t>paresca</a:t>
            </a:r>
            <a:r>
              <a:rPr lang="es-GT" sz="1600" dirty="0"/>
              <a:t> estar en buen estado ya que como dice el nombre es para prevenir algún problema que se pueda presentar </a:t>
            </a:r>
            <a:r>
              <a:rPr lang="es-GT" sz="1600" dirty="0" err="1"/>
              <a:t>asi</a:t>
            </a:r>
            <a:r>
              <a:rPr lang="es-GT" sz="1600" dirty="0"/>
              <a:t> que es bueno siempre hacerle este mantenimiento al computador al tiempo que hayas determinado siempre, </a:t>
            </a:r>
            <a:r>
              <a:rPr lang="es-GT" sz="1600" dirty="0" err="1"/>
              <a:t>normalemente</a:t>
            </a:r>
            <a:r>
              <a:rPr lang="es-GT" sz="1600" dirty="0"/>
              <a:t> este se le </a:t>
            </a:r>
            <a:r>
              <a:rPr lang="es-GT" sz="1600" dirty="0" err="1"/>
              <a:t>dá</a:t>
            </a:r>
            <a:r>
              <a:rPr lang="es-GT" sz="1600" dirty="0"/>
              <a:t> cada 6 meses si es un equipo de un hogar. La función de este mantenimiento es limpiar el </a:t>
            </a:r>
            <a:r>
              <a:rPr lang="es-GT" sz="1600" dirty="0" err="1"/>
              <a:t>cpu</a:t>
            </a:r>
            <a:r>
              <a:rPr lang="es-GT" sz="1600" dirty="0"/>
              <a:t> de forma interna y externa, de forma externa seria quitarle toda la suciedad que tenga y el polvo ya que este es el mas grande enemigo y hace que se pueda dañar. Se abre el case y se limpia toda la máquina. La limpieza interna es la que das para quitar programas no útiles y cosas que tengan lento el pc.</a:t>
            </a:r>
            <a:endParaRPr lang="es-GT" sz="1600" dirty="0"/>
          </a:p>
        </p:txBody>
      </p:sp>
    </p:spTree>
    <p:extLst>
      <p:ext uri="{BB962C8B-B14F-4D97-AF65-F5344CB8AC3E}">
        <p14:creationId xmlns:p14="http://schemas.microsoft.com/office/powerpoint/2010/main" val="472600578"/>
      </p:ext>
    </p:extLst>
  </p:cSld>
  <p:clrMapOvr>
    <a:masterClrMapping/>
  </p:clrMapOvr>
  <p:transition spd="slow" advTm="500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b="1" dirty="0"/>
              <a:t>M</a:t>
            </a:r>
            <a:r>
              <a:rPr lang="es-GT" b="1" dirty="0" smtClean="0"/>
              <a:t>antenimiento preventivo.</a:t>
            </a:r>
            <a:endParaRPr lang="es-GT" dirty="0"/>
          </a:p>
        </p:txBody>
      </p:sp>
      <p:sp>
        <p:nvSpPr>
          <p:cNvPr id="3" name="Marcador de contenido 2"/>
          <p:cNvSpPr>
            <a:spLocks noGrp="1"/>
          </p:cNvSpPr>
          <p:nvPr>
            <p:ph sz="half" idx="1"/>
          </p:nvPr>
        </p:nvSpPr>
        <p:spPr/>
        <p:txBody>
          <a:bodyPr>
            <a:normAutofit fontScale="62500" lnSpcReduction="20000"/>
          </a:bodyPr>
          <a:lstStyle/>
          <a:p>
            <a:r>
              <a:rPr lang="es-GT" dirty="0"/>
              <a:t>El </a:t>
            </a:r>
            <a:r>
              <a:rPr lang="es-GT" b="1" dirty="0"/>
              <a:t>mantenimiento programado</a:t>
            </a:r>
            <a:r>
              <a:rPr lang="es-GT" dirty="0"/>
              <a:t>, donde las revisiones se realizan por tiempo, kilometraje, horas de funcionamiento, etc. Así si ponemos por ejemplo un automóvil, y determinamos un mantenimiento programado, la presión de las ruedas se revisa cada tres meses, el aceite del motor se cambia cada 10 000 km, y la correa de distribución cada 90 000 km.</a:t>
            </a:r>
          </a:p>
          <a:p>
            <a:r>
              <a:rPr lang="es-GT" dirty="0"/>
              <a:t>El </a:t>
            </a:r>
            <a:r>
              <a:rPr lang="es-GT" b="1" dirty="0"/>
              <a:t>mantenimiento predictivo</a:t>
            </a:r>
            <a:r>
              <a:rPr lang="es-GT" dirty="0"/>
              <a:t>, trata de determinar el momento en el cual se deben efectuar las reparaciones mediante un seguimiento que determine el periodo máximo de utilización antes de ser reparado.</a:t>
            </a:r>
          </a:p>
          <a:p>
            <a:r>
              <a:rPr lang="es-GT" dirty="0"/>
              <a:t>El </a:t>
            </a:r>
            <a:r>
              <a:rPr lang="es-GT" b="1" dirty="0"/>
              <a:t>mantenimiento de oportunidad</a:t>
            </a:r>
            <a:r>
              <a:rPr lang="es-GT" dirty="0"/>
              <a:t> es aquel que se realiza aprovechando los periodos de no utilización, evitando de este modo parar los equipos o las instalaciones cuando están en uso. Volviendo al ejemplo de nuestro automóvil, si utilizamos el auto solo unos días a la semana y pretendemos hacer un viaje largo con él, es lógico realizar las revisiones y posibles reparaciones en los días en los que no necesitamos el coche, antes de iniciar el viaje, garantizando de este modo su buen funcionamiento durante el mismo.</a:t>
            </a:r>
          </a:p>
          <a:p>
            <a:endParaRPr lang="es-GT" dirty="0"/>
          </a:p>
        </p:txBody>
      </p:sp>
      <p:pic>
        <p:nvPicPr>
          <p:cNvPr id="3080" name="Picture 8" descr="Resultado de imagen para mantenimiento preventivo"/>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7191375" y="2751009"/>
            <a:ext cx="4313238" cy="25275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607696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advTm="5000">
        <p15:prstTrans prst="fracture"/>
      </p:transition>
    </mc:Choice>
    <mc:Fallback>
      <p:transition spd="slow" advTm="5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nodeType="clickEffect">
                                  <p:stCondLst>
                                    <p:cond delay="0"/>
                                  </p:stCondLst>
                                  <p:childTnLst>
                                    <p:set>
                                      <p:cBhvr>
                                        <p:cTn id="30" dur="1" fill="hold">
                                          <p:stCondLst>
                                            <p:cond delay="0"/>
                                          </p:stCondLst>
                                        </p:cTn>
                                        <p:tgtEl>
                                          <p:spTgt spid="3080"/>
                                        </p:tgtEl>
                                        <p:attrNameLst>
                                          <p:attrName>style.visibility</p:attrName>
                                        </p:attrNameLst>
                                      </p:cBhvr>
                                      <p:to>
                                        <p:strVal val="visible"/>
                                      </p:to>
                                    </p:set>
                                    <p:animEffect transition="in" filter="wipe(down)">
                                      <p:cBhvr>
                                        <p:cTn id="31" dur="500"/>
                                        <p:tgtEl>
                                          <p:spTgt spid="30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p:cNvSpPr/>
          <p:nvPr/>
        </p:nvSpPr>
        <p:spPr>
          <a:xfrm>
            <a:off x="1805358" y="2804497"/>
            <a:ext cx="9057288" cy="923330"/>
          </a:xfrm>
          <a:prstGeom prst="rect">
            <a:avLst/>
          </a:prstGeom>
          <a:noFill/>
        </p:spPr>
        <p:txBody>
          <a:bodyPr wrap="none" lIns="91440" tIns="45720" rIns="91440" bIns="45720">
            <a:spAutoFit/>
          </a:bodyPr>
          <a:lstStyle/>
          <a:p>
            <a:pPr algn="ctr"/>
            <a:r>
              <a:rPr lang="es-GT" sz="5400" b="1" cap="none" spc="0" dirty="0" smtClean="0">
                <a:ln w="9525">
                  <a:solidFill>
                    <a:schemeClr val="bg1"/>
                  </a:solidFill>
                  <a:prstDash val="solid"/>
                </a:ln>
                <a:solidFill>
                  <a:schemeClr val="tx1"/>
                </a:solidFill>
                <a:effectLst>
                  <a:outerShdw blurRad="12700" dist="38100" dir="2700000" algn="tl" rotWithShape="0">
                    <a:schemeClr val="bg1">
                      <a:lumMod val="50000"/>
                    </a:schemeClr>
                  </a:outerShdw>
                </a:effectLst>
              </a:rPr>
              <a:t>Mantenimiento correctivo.</a:t>
            </a:r>
            <a:endParaRPr lang="es-GT"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Tree>
    <p:extLst>
      <p:ext uri="{BB962C8B-B14F-4D97-AF65-F5344CB8AC3E}">
        <p14:creationId xmlns:p14="http://schemas.microsoft.com/office/powerpoint/2010/main" val="378751254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advTm="5000">
        <p15:prstTrans prst="prestige"/>
      </p:transition>
    </mc:Choice>
    <mc:Fallback>
      <p:transition spd="slow" advTm="5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592924" y="1227550"/>
            <a:ext cx="8911687" cy="4171167"/>
          </a:xfrm>
        </p:spPr>
        <p:txBody>
          <a:bodyPr>
            <a:normAutofit/>
          </a:bodyPr>
          <a:lstStyle/>
          <a:p>
            <a:r>
              <a:rPr lang="es-GT" sz="1600" dirty="0"/>
              <a:t>Se denomina </a:t>
            </a:r>
            <a:r>
              <a:rPr lang="es-GT" sz="1600" b="1" dirty="0"/>
              <a:t>mantenimiento correctivo</a:t>
            </a:r>
            <a:r>
              <a:rPr lang="es-GT" sz="1600" dirty="0"/>
              <a:t>, aquel que corrige los defectos observados en los equipamientos o instalaciones, es la forma más básica de mantenimiento y consiste en localizar averías o defectos y corregirlos o repararlos. Históricamente es el primer concepto de mantenimiento y el único hasta la Primera Guerra Mundial, dada la simplicidad de las máquinas, equipamientos e instalaciones de la época. El mantenimiento era sinónimo de reparar aquello que estaba averiado.</a:t>
            </a:r>
            <a:br>
              <a:rPr lang="es-GT" sz="1600" dirty="0"/>
            </a:br>
            <a:r>
              <a:rPr lang="es-GT" sz="1600" dirty="0"/>
              <a:t>Este mantenimiento que se realiza luego que ocurra una falla o avería en el equipo que por su naturaleza no pueden planificarse en el tiempo, presenta costos por reparación y repuestos no presupuestadas, pues puede implicar el cambio de algunas piezas del equipo en caso de ser necesario.</a:t>
            </a:r>
            <a:br>
              <a:rPr lang="es-GT" sz="1600" dirty="0"/>
            </a:br>
            <a:endParaRPr lang="es-GT" sz="1600" dirty="0"/>
          </a:p>
        </p:txBody>
      </p:sp>
      <p:pic>
        <p:nvPicPr>
          <p:cNvPr id="4098" name="Picture 2" descr="https://upload.wikimedia.org/wikipedia/commons/thumb/7/75/Sewingmachinewhisperer.jpg/1280px-Sewingmachinewhisperer.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35046" y="3899879"/>
            <a:ext cx="3266205" cy="21868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10588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nodeType="clickEffect">
                                  <p:stCondLst>
                                    <p:cond delay="0"/>
                                  </p:stCondLst>
                                  <p:childTnLst>
                                    <p:set>
                                      <p:cBhvr>
                                        <p:cTn id="24" dur="1" fill="hold">
                                          <p:stCondLst>
                                            <p:cond delay="0"/>
                                          </p:stCondLst>
                                        </p:cTn>
                                        <p:tgtEl>
                                          <p:spTgt spid="4098"/>
                                        </p:tgtEl>
                                        <p:attrNameLst>
                                          <p:attrName>style.visibility</p:attrName>
                                        </p:attrNameLst>
                                      </p:cBhvr>
                                      <p:to>
                                        <p:strVal val="visible"/>
                                      </p:to>
                                    </p:set>
                                    <p:animEffect transition="in" filter="wipe(down)">
                                      <p:cBhvr>
                                        <p:cTn id="25" dur="580">
                                          <p:stCondLst>
                                            <p:cond delay="0"/>
                                          </p:stCondLst>
                                        </p:cTn>
                                        <p:tgtEl>
                                          <p:spTgt spid="4098"/>
                                        </p:tgtEl>
                                      </p:cBhvr>
                                    </p:animEffect>
                                    <p:anim calcmode="lin" valueType="num">
                                      <p:cBhvr>
                                        <p:cTn id="26" dur="1822" tmFilter="0,0; 0.14,0.36; 0.43,0.73; 0.71,0.91; 1.0,1.0">
                                          <p:stCondLst>
                                            <p:cond delay="0"/>
                                          </p:stCondLst>
                                        </p:cTn>
                                        <p:tgtEl>
                                          <p:spTgt spid="4098"/>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4098"/>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4098"/>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4098"/>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4098"/>
                                        </p:tgtEl>
                                        <p:attrNameLst>
                                          <p:attrName>ppt_y</p:attrName>
                                        </p:attrNameLst>
                                      </p:cBhvr>
                                      <p:tavLst>
                                        <p:tav tm="0" fmla="#ppt_y-sin(pi*$)/81">
                                          <p:val>
                                            <p:fltVal val="0"/>
                                          </p:val>
                                        </p:tav>
                                        <p:tav tm="100000">
                                          <p:val>
                                            <p:fltVal val="1"/>
                                          </p:val>
                                        </p:tav>
                                      </p:tavLst>
                                    </p:anim>
                                    <p:animScale>
                                      <p:cBhvr>
                                        <p:cTn id="31" dur="26">
                                          <p:stCondLst>
                                            <p:cond delay="650"/>
                                          </p:stCondLst>
                                        </p:cTn>
                                        <p:tgtEl>
                                          <p:spTgt spid="4098"/>
                                        </p:tgtEl>
                                      </p:cBhvr>
                                      <p:to x="100000" y="60000"/>
                                    </p:animScale>
                                    <p:animScale>
                                      <p:cBhvr>
                                        <p:cTn id="32" dur="166" decel="50000">
                                          <p:stCondLst>
                                            <p:cond delay="676"/>
                                          </p:stCondLst>
                                        </p:cTn>
                                        <p:tgtEl>
                                          <p:spTgt spid="4098"/>
                                        </p:tgtEl>
                                      </p:cBhvr>
                                      <p:to x="100000" y="100000"/>
                                    </p:animScale>
                                    <p:animScale>
                                      <p:cBhvr>
                                        <p:cTn id="33" dur="26">
                                          <p:stCondLst>
                                            <p:cond delay="1312"/>
                                          </p:stCondLst>
                                        </p:cTn>
                                        <p:tgtEl>
                                          <p:spTgt spid="4098"/>
                                        </p:tgtEl>
                                      </p:cBhvr>
                                      <p:to x="100000" y="80000"/>
                                    </p:animScale>
                                    <p:animScale>
                                      <p:cBhvr>
                                        <p:cTn id="34" dur="166" decel="50000">
                                          <p:stCondLst>
                                            <p:cond delay="1338"/>
                                          </p:stCondLst>
                                        </p:cTn>
                                        <p:tgtEl>
                                          <p:spTgt spid="4098"/>
                                        </p:tgtEl>
                                      </p:cBhvr>
                                      <p:to x="100000" y="100000"/>
                                    </p:animScale>
                                    <p:animScale>
                                      <p:cBhvr>
                                        <p:cTn id="35" dur="26">
                                          <p:stCondLst>
                                            <p:cond delay="1642"/>
                                          </p:stCondLst>
                                        </p:cTn>
                                        <p:tgtEl>
                                          <p:spTgt spid="4098"/>
                                        </p:tgtEl>
                                      </p:cBhvr>
                                      <p:to x="100000" y="90000"/>
                                    </p:animScale>
                                    <p:animScale>
                                      <p:cBhvr>
                                        <p:cTn id="36" dur="166" decel="50000">
                                          <p:stCondLst>
                                            <p:cond delay="1668"/>
                                          </p:stCondLst>
                                        </p:cTn>
                                        <p:tgtEl>
                                          <p:spTgt spid="4098"/>
                                        </p:tgtEl>
                                      </p:cBhvr>
                                      <p:to x="100000" y="100000"/>
                                    </p:animScale>
                                    <p:animScale>
                                      <p:cBhvr>
                                        <p:cTn id="37" dur="26">
                                          <p:stCondLst>
                                            <p:cond delay="1808"/>
                                          </p:stCondLst>
                                        </p:cTn>
                                        <p:tgtEl>
                                          <p:spTgt spid="4098"/>
                                        </p:tgtEl>
                                      </p:cBhvr>
                                      <p:to x="100000" y="95000"/>
                                    </p:animScale>
                                    <p:animScale>
                                      <p:cBhvr>
                                        <p:cTn id="38" dur="166" decel="50000">
                                          <p:stCondLst>
                                            <p:cond delay="1834"/>
                                          </p:stCondLst>
                                        </p:cTn>
                                        <p:tgtEl>
                                          <p:spTgt spid="4098"/>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Espiral">
  <a:themeElements>
    <a:clrScheme name="Espiral">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Espiral">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Espiral">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158</TotalTime>
  <Words>267</Words>
  <Application>Microsoft Office PowerPoint</Application>
  <PresentationFormat>Panorámica</PresentationFormat>
  <Paragraphs>25</Paragraphs>
  <Slides>11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11</vt:i4>
      </vt:variant>
    </vt:vector>
  </HeadingPairs>
  <TitlesOfParts>
    <vt:vector size="15" baseType="lpstr">
      <vt:lpstr>Arial</vt:lpstr>
      <vt:lpstr>Century Gothic</vt:lpstr>
      <vt:lpstr>Wingdings 3</vt:lpstr>
      <vt:lpstr>Espiral</vt:lpstr>
      <vt:lpstr>Presentación de PowerPoint</vt:lpstr>
      <vt:lpstr>Presentación de PowerPoint</vt:lpstr>
      <vt:lpstr>El Mantenimiento detectivo es una estrategia alternativa a la hora de reducir la consecuencia negativa, producto de las fallas simultáneas que ocurren en dispositivos de seguridad o dispositivos redundantes.  De acuerdo al ingeniero Alejandro Pistarelli, durante XIV Congreso Internacional de Mantenimiento y Expomantener 2012, este tipo de metodología es vital a la hora de reducir las consecuencias de los fallos ocultos, sin embargo, su aplicabilidad en cuanto a Mantenimiento se deriva específicamente en dispositivos redundantes y de protección, en los cuales pueden ocurrir fallos que pasan inadvertidos.  "La estrategia surge como una alternativa a los tipos de estrategia de Mantenimiento tradicionales como el Mantenimiento preventivo y se basan en variables diferentes a los manejos tradicionales": Aseguró el experto.</vt:lpstr>
      <vt:lpstr>Mantenimiento deductivo.</vt:lpstr>
      <vt:lpstr>Presentación de PowerPoint</vt:lpstr>
      <vt:lpstr>El mantenimiento preventivo es el que se le da a un computador cada cierto tiempo, ya sea cada 3, 4 o 6 meses dependiendo del área donde tengas ubicada tu computadora, es decir si es un lugar donde se ensucie frecuentemente por que cerca esten construyendo y el polvo se acumula o por la razón que sea, es lo que determinará cada cuanto tiempo se deberia hacer este mantenimiento. Este se hace sin importar que el computador paresca estar en buen estado ya que como dice el nombre es para prevenir algún problema que se pueda presentar asi que es bueno siempre hacerle este mantenimiento al computador al tiempo que hayas determinado siempre, normalemente este se le dá cada 6 meses si es un equipo de un hogar. La función de este mantenimiento es limpiar el cpu de forma interna y externa, de forma externa seria quitarle toda la suciedad que tenga y el polvo ya que este es el mas grande enemigo y hace que se pueda dañar. Se abre el case y se limpia toda la máquina. La limpieza interna es la que das para quitar programas no útiles y cosas que tengan lento el pc.</vt:lpstr>
      <vt:lpstr>Mantenimiento preventivo.</vt:lpstr>
      <vt:lpstr>Presentación de PowerPoint</vt:lpstr>
      <vt:lpstr>Se denomina mantenimiento correctivo, aquel que corrige los defectos observados en los equipamientos o instalaciones, es la forma más básica de mantenimiento y consiste en localizar averías o defectos y corregirlos o repararlos. Históricamente es el primer concepto de mantenimiento y el único hasta la Primera Guerra Mundial, dada la simplicidad de las máquinas, equipamientos e instalaciones de la época. El mantenimiento era sinónimo de reparar aquello que estaba averiado. Este mantenimiento que se realiza luego que ocurra una falla o avería en el equipo que por su naturaleza no pueden planificarse en el tiempo, presenta costos por reparación y repuestos no presupuestadas, pues puede implicar el cambio de algunas piezas del equipo en caso de ser necesario. </vt:lpstr>
      <vt:lpstr>Mantenimiento correctivo. </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estudiante de Liceo Compu-market</dc:creator>
  <cp:lastModifiedBy>estudiante de Liceo Compu-market</cp:lastModifiedBy>
  <cp:revision>5</cp:revision>
  <dcterms:created xsi:type="dcterms:W3CDTF">2017-07-07T16:05:26Z</dcterms:created>
  <dcterms:modified xsi:type="dcterms:W3CDTF">2017-07-07T18:43:37Z</dcterms:modified>
</cp:coreProperties>
</file>