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2" r:id="rId6"/>
    <p:sldId id="260" r:id="rId7"/>
    <p:sldId id="261" r:id="rId8"/>
    <p:sldId id="263" r:id="rId9"/>
    <p:sldId id="269" r:id="rId10"/>
    <p:sldId id="264" r:id="rId11"/>
    <p:sldId id="268" r:id="rId12"/>
    <p:sldId id="265" r:id="rId13"/>
    <p:sldId id="266" r:id="rId14"/>
    <p:sldId id="267" r:id="rId15"/>
    <p:sldId id="270" r:id="rId16"/>
    <p:sldId id="271" r:id="rId17"/>
    <p:sldId id="272" r:id="rId18"/>
    <p:sldId id="273" r:id="rId19"/>
    <p:sldId id="274" r:id="rId20"/>
    <p:sldId id="275" r:id="rId21"/>
    <p:sldId id="276" r:id="rId22"/>
    <p:sldId id="278"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4/19/2017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monografias.com/trabajos35/concepto-de-lenguaje/concepto-de-lenguaje.shtml" TargetMode="External"/><Relationship Id="rId3" Type="http://schemas.openxmlformats.org/officeDocument/2006/relationships/hyperlink" Target="http://www.monografias.com/trabajos12/pmbok/pmbok.shtml" TargetMode="External"/><Relationship Id="rId7" Type="http://schemas.openxmlformats.org/officeDocument/2006/relationships/hyperlink" Target="http://www.monografias.com/trabajos6/juti/juti.shtml" TargetMode="External"/><Relationship Id="rId12" Type="http://schemas.openxmlformats.org/officeDocument/2006/relationships/image" Target="../media/image13.png"/><Relationship Id="rId2" Type="http://schemas.openxmlformats.org/officeDocument/2006/relationships/hyperlink" Target="http://www.monografias.com/trabajos15/inteligencia-emocional/inteligencia-emocional.shtml" TargetMode="External"/><Relationship Id="rId1" Type="http://schemas.openxmlformats.org/officeDocument/2006/relationships/slideLayout" Target="../slideLayouts/slideLayout4.xml"/><Relationship Id="rId6" Type="http://schemas.openxmlformats.org/officeDocument/2006/relationships/hyperlink" Target="http://www.monografias.com/trabajos901/debate-multicultural-etnia-clase-nacion/debate-multicultural-etnia-clase-nacion.shtml" TargetMode="External"/><Relationship Id="rId11" Type="http://schemas.openxmlformats.org/officeDocument/2006/relationships/hyperlink" Target="http://www.monografias.com/trabajos16/desarrollo-del-lenguaje/desarrollo-del-lenguaje.shtml" TargetMode="External"/><Relationship Id="rId5" Type="http://schemas.openxmlformats.org/officeDocument/2006/relationships/hyperlink" Target="http://www.monografias.com/trabajos16/objetivos-educacion/objetivos-educacion.shtml" TargetMode="External"/><Relationship Id="rId10" Type="http://schemas.openxmlformats.org/officeDocument/2006/relationships/hyperlink" Target="http://www.monografias.com/trabajos32/traductor/traductor.shtml" TargetMode="External"/><Relationship Id="rId4" Type="http://schemas.openxmlformats.org/officeDocument/2006/relationships/hyperlink" Target="http://www.monografias.com/trabajos13/japoayer/japoayer.shtml" TargetMode="External"/><Relationship Id="rId9" Type="http://schemas.openxmlformats.org/officeDocument/2006/relationships/hyperlink" Target="http://www.monografias.com/trabajos15/calidad-serv/calidad-serv.shtml#PLANT"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06100" y="576196"/>
            <a:ext cx="8825658" cy="5599135"/>
          </a:xfrm>
        </p:spPr>
        <p:txBody>
          <a:bodyPr/>
          <a:lstStyle/>
          <a:p>
            <a:pPr algn="ctr"/>
            <a:r>
              <a:rPr lang="es-GT" sz="1600" dirty="0" smtClean="0">
                <a:latin typeface="Arial" panose="020B0604020202020204" pitchFamily="34" charset="0"/>
                <a:cs typeface="Arial" panose="020B0604020202020204" pitchFamily="34" charset="0"/>
              </a:rPr>
              <a:t/>
            </a:r>
            <a:br>
              <a:rPr lang="es-GT" sz="1600" dirty="0" smtClean="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
            </a:r>
            <a:br>
              <a:rPr lang="es-GT" sz="1600" dirty="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
            </a:r>
            <a:br>
              <a:rPr lang="es-GT" sz="1600" dirty="0" smtClean="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Liceo Compu-Market.</a:t>
            </a:r>
            <a:br>
              <a:rPr lang="es-GT" sz="1600" dirty="0" smtClean="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Prof. Alexander Gil.</a:t>
            </a:r>
            <a:br>
              <a:rPr lang="es-GT" sz="1600" dirty="0" smtClean="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Practica Supervisada.</a:t>
            </a:r>
            <a:br>
              <a:rPr lang="es-GT" sz="1600" dirty="0" smtClean="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
            </a:r>
            <a:br>
              <a:rPr lang="es-GT" sz="1600" dirty="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
            </a:r>
            <a:br>
              <a:rPr lang="es-GT" sz="1600" dirty="0" smtClean="0">
                <a:latin typeface="Arial" panose="020B0604020202020204" pitchFamily="34" charset="0"/>
                <a:cs typeface="Arial" panose="020B0604020202020204" pitchFamily="34" charset="0"/>
              </a:rPr>
            </a:br>
            <a:r>
              <a:rPr lang="es-GT" sz="3200" dirty="0">
                <a:latin typeface="Arial" panose="020B0604020202020204" pitchFamily="34" charset="0"/>
                <a:cs typeface="Arial" panose="020B0604020202020204" pitchFamily="34" charset="0"/>
              </a:rPr>
              <a:t/>
            </a:r>
            <a:br>
              <a:rPr lang="es-GT" sz="3200" dirty="0">
                <a:latin typeface="Arial" panose="020B0604020202020204" pitchFamily="34" charset="0"/>
                <a:cs typeface="Arial" panose="020B0604020202020204" pitchFamily="34" charset="0"/>
              </a:rPr>
            </a:br>
            <a:r>
              <a:rPr lang="es-GT" sz="3200" dirty="0" smtClean="0">
                <a:latin typeface="Arial" panose="020B0604020202020204" pitchFamily="34" charset="0"/>
                <a:cs typeface="Arial" panose="020B0604020202020204" pitchFamily="34" charset="0"/>
              </a:rPr>
              <a:t>Laboratorio #1.</a:t>
            </a:r>
            <a:br>
              <a:rPr lang="es-GT" sz="3200" dirty="0" smtClean="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
            </a:r>
            <a:br>
              <a:rPr lang="es-GT" sz="1600" dirty="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
            </a:r>
            <a:br>
              <a:rPr lang="es-GT" sz="1600" dirty="0" smtClean="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Alum. </a:t>
            </a:r>
            <a:r>
              <a:rPr lang="es-GT" sz="1600" dirty="0" err="1" smtClean="0">
                <a:latin typeface="Arial" panose="020B0604020202020204" pitchFamily="34" charset="0"/>
                <a:cs typeface="Arial" panose="020B0604020202020204" pitchFamily="34" charset="0"/>
              </a:rPr>
              <a:t>Mynor</a:t>
            </a:r>
            <a:r>
              <a:rPr lang="es-GT" sz="1600" dirty="0" smtClean="0">
                <a:latin typeface="Arial" panose="020B0604020202020204" pitchFamily="34" charset="0"/>
                <a:cs typeface="Arial" panose="020B0604020202020204" pitchFamily="34" charset="0"/>
              </a:rPr>
              <a:t> Alexander Lemus </a:t>
            </a:r>
            <a:r>
              <a:rPr lang="es-GT" sz="1600" dirty="0" err="1" smtClean="0">
                <a:latin typeface="Arial" panose="020B0604020202020204" pitchFamily="34" charset="0"/>
                <a:cs typeface="Arial" panose="020B0604020202020204" pitchFamily="34" charset="0"/>
              </a:rPr>
              <a:t>Montepeque</a:t>
            </a:r>
            <a:r>
              <a:rPr lang="es-GT" sz="1600" dirty="0" smtClean="0">
                <a:latin typeface="Arial" panose="020B0604020202020204" pitchFamily="34" charset="0"/>
                <a:cs typeface="Arial" panose="020B0604020202020204" pitchFamily="34" charset="0"/>
              </a:rPr>
              <a:t>.</a:t>
            </a:r>
            <a:br>
              <a:rPr lang="es-GT" sz="1600" dirty="0" smtClean="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
            </a:r>
            <a:br>
              <a:rPr lang="es-GT" sz="1600" dirty="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5to Bachillerato en Computación.</a:t>
            </a:r>
            <a:br>
              <a:rPr lang="es-GT" sz="1600" dirty="0" smtClean="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
            </a:r>
            <a:br>
              <a:rPr lang="es-GT" sz="1600" dirty="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Sección  “A”.</a:t>
            </a:r>
            <a:br>
              <a:rPr lang="es-GT" sz="1600" dirty="0" smtClean="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
            </a:r>
            <a:br>
              <a:rPr lang="es-GT" sz="1600" dirty="0" smtClean="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Jornada matutina.   </a:t>
            </a:r>
            <a:br>
              <a:rPr lang="es-GT" sz="1600" dirty="0" smtClean="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
            </a:r>
            <a:br>
              <a:rPr lang="es-GT" sz="1600" dirty="0">
                <a:latin typeface="Arial" panose="020B0604020202020204" pitchFamily="34" charset="0"/>
                <a:cs typeface="Arial" panose="020B0604020202020204" pitchFamily="34" charset="0"/>
              </a:rPr>
            </a:br>
            <a:r>
              <a:rPr lang="es-GT" sz="1600" dirty="0" smtClean="0">
                <a:latin typeface="Arial" panose="020B0604020202020204" pitchFamily="34" charset="0"/>
                <a:cs typeface="Arial" panose="020B0604020202020204" pitchFamily="34" charset="0"/>
              </a:rPr>
              <a:t>Miércoles 18 de abril del 2017.</a:t>
            </a:r>
            <a:br>
              <a:rPr lang="es-GT" sz="1600" dirty="0" smtClean="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
            </a:r>
            <a:br>
              <a:rPr lang="es-GT" sz="1600" dirty="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864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524" y="710567"/>
            <a:ext cx="9809019" cy="976426"/>
          </a:xfrm>
        </p:spPr>
        <p:txBody>
          <a:bodyPr/>
          <a:lstStyle/>
          <a:p>
            <a:r>
              <a:rPr lang="es-GT" dirty="0"/>
              <a:t>Quinta generación (1990-actualidad</a:t>
            </a:r>
            <a:endParaRPr lang="es-GT" dirty="0"/>
          </a:p>
        </p:txBody>
      </p:sp>
      <p:sp>
        <p:nvSpPr>
          <p:cNvPr id="3" name="Marcador de contenido 2"/>
          <p:cNvSpPr>
            <a:spLocks noGrp="1"/>
          </p:cNvSpPr>
          <p:nvPr>
            <p:ph sz="half" idx="1"/>
          </p:nvPr>
        </p:nvSpPr>
        <p:spPr/>
        <p:txBody>
          <a:bodyPr>
            <a:normAutofit fontScale="92500" lnSpcReduction="20000"/>
          </a:bodyPr>
          <a:lstStyle/>
          <a:p>
            <a:r>
              <a:rPr lang="es-GT" dirty="0"/>
              <a:t>Las computadoras de quinta generación son computadoras basadas en </a:t>
            </a:r>
            <a:r>
              <a:rPr lang="es-GT" dirty="0">
                <a:hlinkClick r:id="rId2"/>
              </a:rPr>
              <a:t>inteligencia</a:t>
            </a:r>
            <a:r>
              <a:rPr lang="es-GT" dirty="0"/>
              <a:t> artificial.</a:t>
            </a:r>
          </a:p>
          <a:p>
            <a:r>
              <a:rPr lang="es-GT" dirty="0"/>
              <a:t>La quinta generación de computadoras fue un </a:t>
            </a:r>
            <a:r>
              <a:rPr lang="es-GT" dirty="0">
                <a:hlinkClick r:id="rId3"/>
              </a:rPr>
              <a:t>proyecto</a:t>
            </a:r>
            <a:r>
              <a:rPr lang="es-GT" dirty="0"/>
              <a:t> ambicioso lanzado por </a:t>
            </a:r>
            <a:r>
              <a:rPr lang="es-GT" dirty="0">
                <a:hlinkClick r:id="rId4"/>
              </a:rPr>
              <a:t>Japón</a:t>
            </a:r>
            <a:r>
              <a:rPr lang="es-GT" dirty="0"/>
              <a:t> a finales de los 70. Su </a:t>
            </a:r>
            <a:r>
              <a:rPr lang="es-GT" dirty="0">
                <a:hlinkClick r:id="rId5"/>
              </a:rPr>
              <a:t>objetivo</a:t>
            </a:r>
            <a:r>
              <a:rPr lang="es-GT" dirty="0"/>
              <a:t> era el desarrollo de una </a:t>
            </a:r>
            <a:r>
              <a:rPr lang="es-GT" dirty="0">
                <a:hlinkClick r:id="rId6"/>
              </a:rPr>
              <a:t>clase</a:t>
            </a:r>
            <a:r>
              <a:rPr lang="es-GT" dirty="0"/>
              <a:t> de computadoras que utilizarían </a:t>
            </a:r>
            <a:r>
              <a:rPr lang="es-GT" dirty="0">
                <a:hlinkClick r:id="rId7"/>
              </a:rPr>
              <a:t>técnicas</a:t>
            </a:r>
            <a:r>
              <a:rPr lang="es-GT" dirty="0"/>
              <a:t> de inteligencia artificial al nivel del </a:t>
            </a:r>
            <a:r>
              <a:rPr lang="es-GT" dirty="0">
                <a:hlinkClick r:id="rId8"/>
              </a:rPr>
              <a:t>lenguaje</a:t>
            </a:r>
            <a:r>
              <a:rPr lang="es-GT" dirty="0"/>
              <a:t> de máquina y serían capaces de resolver </a:t>
            </a:r>
            <a:r>
              <a:rPr lang="es-GT" dirty="0">
                <a:hlinkClick r:id="rId9"/>
              </a:rPr>
              <a:t>problemas</a:t>
            </a:r>
            <a:r>
              <a:rPr lang="es-GT" dirty="0"/>
              <a:t> complejos, como la </a:t>
            </a:r>
            <a:r>
              <a:rPr lang="es-GT" dirty="0">
                <a:hlinkClick r:id="rId10"/>
              </a:rPr>
              <a:t>traducción</a:t>
            </a:r>
            <a:r>
              <a:rPr lang="es-GT" dirty="0"/>
              <a:t> automática de una </a:t>
            </a:r>
            <a:r>
              <a:rPr lang="es-GT" dirty="0">
                <a:hlinkClick r:id="rId11"/>
              </a:rPr>
              <a:t>lengua</a:t>
            </a:r>
            <a:r>
              <a:rPr lang="es-GT" dirty="0"/>
              <a:t> natural a otra.</a:t>
            </a:r>
          </a:p>
          <a:p>
            <a:r>
              <a:rPr lang="es-GT" dirty="0"/>
              <a:t/>
            </a:r>
            <a:br>
              <a:rPr lang="es-GT" dirty="0"/>
            </a:br>
            <a:endParaRPr lang="es-GT" dirty="0"/>
          </a:p>
        </p:txBody>
      </p:sp>
      <p:pic>
        <p:nvPicPr>
          <p:cNvPr id="8194" name="Picture 2" descr="Resultado de imagen para quinta generación de la computadora"/>
          <p:cNvPicPr>
            <a:picLocks noGrp="1" noChangeAspect="1" noChangeArrowheads="1"/>
          </p:cNvPicPr>
          <p:nvPr>
            <p:ph sz="half" idx="2"/>
          </p:nvPr>
        </p:nvPicPr>
        <p:blipFill>
          <a:blip r:embed="rId12">
            <a:extLst>
              <a:ext uri="{28A0092B-C50C-407E-A947-70E740481C1C}">
                <a14:useLocalDpi xmlns:a14="http://schemas.microsoft.com/office/drawing/2010/main" val="0"/>
              </a:ext>
            </a:extLst>
          </a:blip>
          <a:srcRect/>
          <a:stretch>
            <a:fillRect/>
          </a:stretch>
        </p:blipFill>
        <p:spPr bwMode="auto">
          <a:xfrm>
            <a:off x="5654675" y="2196785"/>
            <a:ext cx="4395788" cy="322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68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876822"/>
            <a:ext cx="8947522" cy="976426"/>
          </a:xfrm>
        </p:spPr>
        <p:txBody>
          <a:bodyPr/>
          <a:lstStyle/>
          <a:p>
            <a:pPr algn="ctr"/>
            <a:r>
              <a:rPr lang="es-GT" dirty="0" smtClean="0"/>
              <a:t>Historia de la programación.</a:t>
            </a:r>
            <a:endParaRPr lang="es-GT" dirty="0"/>
          </a:p>
        </p:txBody>
      </p:sp>
      <p:sp>
        <p:nvSpPr>
          <p:cNvPr id="3" name="Marcador de contenido 2"/>
          <p:cNvSpPr>
            <a:spLocks noGrp="1"/>
          </p:cNvSpPr>
          <p:nvPr>
            <p:ph sz="half" idx="1"/>
          </p:nvPr>
        </p:nvSpPr>
        <p:spPr>
          <a:xfrm>
            <a:off x="688768" y="1853248"/>
            <a:ext cx="5462649" cy="4653169"/>
          </a:xfrm>
        </p:spPr>
        <p:txBody>
          <a:bodyPr>
            <a:normAutofit fontScale="92500" lnSpcReduction="10000"/>
          </a:bodyPr>
          <a:lstStyle/>
          <a:p>
            <a:r>
              <a:rPr lang="es-GT" dirty="0"/>
              <a:t>La programación informática o programación algorítmica, acortada como programación, es el proceso de diseñar, codificar, depurar y mantener el código fuente de programas de computadora. El código fuente es escrito en un lenguaje de programación. El propósito de la programación es crear programas que exhiban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a:t>
            </a:r>
          </a:p>
        </p:txBody>
      </p:sp>
      <p:pic>
        <p:nvPicPr>
          <p:cNvPr id="9218" name="Picture 2" descr="Resultado de imagen para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003" y="2420764"/>
            <a:ext cx="3888943" cy="2916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84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876822"/>
            <a:ext cx="8947522" cy="976426"/>
          </a:xfrm>
        </p:spPr>
        <p:txBody>
          <a:bodyPr/>
          <a:lstStyle/>
          <a:p>
            <a:pPr algn="ctr"/>
            <a:r>
              <a:rPr lang="es-GT" dirty="0" smtClean="0"/>
              <a:t>Historia.</a:t>
            </a:r>
            <a:r>
              <a:rPr lang="es-GT" dirty="0"/>
              <a:t/>
            </a:r>
            <a:br>
              <a:rPr lang="es-GT" dirty="0"/>
            </a:br>
            <a:endParaRPr lang="es-GT" dirty="0"/>
          </a:p>
        </p:txBody>
      </p:sp>
      <p:sp>
        <p:nvSpPr>
          <p:cNvPr id="3" name="Marcador de contenido 2"/>
          <p:cNvSpPr>
            <a:spLocks noGrp="1"/>
          </p:cNvSpPr>
          <p:nvPr>
            <p:ph sz="half" idx="1"/>
          </p:nvPr>
        </p:nvSpPr>
        <p:spPr>
          <a:xfrm>
            <a:off x="1103312" y="2060575"/>
            <a:ext cx="6271849" cy="4195763"/>
          </a:xfrm>
        </p:spPr>
        <p:txBody>
          <a:bodyPr>
            <a:normAutofit fontScale="92500" lnSpcReduction="10000"/>
          </a:bodyPr>
          <a:lstStyle/>
          <a:p>
            <a:r>
              <a:rPr lang="es-GT"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err="1"/>
              <a:t>Assembly</a:t>
            </a:r>
            <a:r>
              <a:rPr lang="es-GT" dirty="0"/>
              <a:t> o </a:t>
            </a:r>
            <a:r>
              <a:rPr lang="es-GT" dirty="0" smtClean="0"/>
              <a:t>lenguaje </a:t>
            </a:r>
            <a:r>
              <a:rPr lang="es-GT" dirty="0"/>
              <a:t>ensamblador.</a:t>
            </a:r>
            <a:endParaRPr lang="es-GT" dirty="0"/>
          </a:p>
        </p:txBody>
      </p:sp>
      <p:pic>
        <p:nvPicPr>
          <p:cNvPr id="10242" name="Picture 2" descr="Resultado de imagen para historia de la program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657" y="2357203"/>
            <a:ext cx="3487035" cy="196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59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876822"/>
            <a:ext cx="8947522" cy="976426"/>
          </a:xfrm>
        </p:spPr>
        <p:txBody>
          <a:bodyPr/>
          <a:lstStyle/>
          <a:p>
            <a:pPr algn="ctr"/>
            <a:r>
              <a:rPr lang="es-GT" dirty="0"/>
              <a:t>Léxico y </a:t>
            </a:r>
            <a:r>
              <a:rPr lang="es-GT" dirty="0" err="1" smtClean="0"/>
              <a:t>programació</a:t>
            </a:r>
            <a:r>
              <a:rPr lang="es-GT" dirty="0" smtClean="0"/>
              <a:t>.</a:t>
            </a:r>
            <a:r>
              <a:rPr lang="es-GT" dirty="0"/>
              <a:t/>
            </a:r>
            <a:br>
              <a:rPr lang="es-GT" dirty="0"/>
            </a:br>
            <a:r>
              <a:rPr lang="es-GT" dirty="0" smtClean="0"/>
              <a:t>.</a:t>
            </a:r>
            <a:endParaRPr lang="es-GT" dirty="0"/>
          </a:p>
        </p:txBody>
      </p:sp>
      <p:sp>
        <p:nvSpPr>
          <p:cNvPr id="3" name="Marcador de contenido 2"/>
          <p:cNvSpPr>
            <a:spLocks noGrp="1"/>
          </p:cNvSpPr>
          <p:nvPr>
            <p:ph sz="half" idx="1"/>
          </p:nvPr>
        </p:nvSpPr>
        <p:spPr/>
        <p:txBody>
          <a:bodyPr>
            <a:normAutofit fontScale="92500" lnSpcReduction="10000"/>
          </a:bodyPr>
          <a:lstStyle/>
          <a:p>
            <a:r>
              <a:rPr lang="es-GT" dirty="0"/>
              <a:t>La programación se rige por reglas y un conjunto más o menos reducido de órdenes, expresiones, instrucciones y comandos que tienden a asemejarse a una lengua </a:t>
            </a:r>
            <a:r>
              <a:rPr lang="es-GT" dirty="0" smtClean="0"/>
              <a:t>natural</a:t>
            </a:r>
            <a:r>
              <a:rPr lang="es-GT" dirty="0"/>
              <a:t> acotada (en inglés); y que además tienen la particularidad de una reducida ambigüedad. Cuanto menos ambiguo es un lenguaje de programación, se dice, es más potente. Bajo esta premisa, y en el extremo, el lenguaje más potente existente es el binario, con ambigüedad nula </a:t>
            </a:r>
            <a:r>
              <a:rPr lang="es-GT" dirty="0" smtClean="0"/>
              <a:t>lo </a:t>
            </a:r>
            <a:r>
              <a:rPr lang="es-GT" dirty="0"/>
              <a:t>cual lleva a pensar así del lenguaje </a:t>
            </a:r>
            <a:r>
              <a:rPr lang="es-GT" dirty="0" smtClean="0"/>
              <a:t>ensamblador.</a:t>
            </a:r>
            <a:endParaRPr lang="es-GT" dirty="0"/>
          </a:p>
        </p:txBody>
      </p:sp>
      <p:pic>
        <p:nvPicPr>
          <p:cNvPr id="11266" name="Picture 2" descr="Resultado de imagen para Léxico y programació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51480" y="2343910"/>
            <a:ext cx="2994796" cy="2994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6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876822"/>
            <a:ext cx="8947522" cy="976426"/>
          </a:xfrm>
        </p:spPr>
        <p:txBody>
          <a:bodyPr/>
          <a:lstStyle/>
          <a:p>
            <a:pPr algn="ctr"/>
            <a:r>
              <a:rPr lang="es-GT" dirty="0"/>
              <a:t>Programas y </a:t>
            </a:r>
            <a:r>
              <a:rPr lang="es-GT" dirty="0" smtClean="0"/>
              <a:t>algoritmos.</a:t>
            </a:r>
            <a:r>
              <a:rPr lang="es-GT" dirty="0"/>
              <a:t/>
            </a:r>
            <a:br>
              <a:rPr lang="es-GT" dirty="0"/>
            </a:br>
            <a:endParaRPr lang="es-GT" dirty="0"/>
          </a:p>
        </p:txBody>
      </p:sp>
      <p:sp>
        <p:nvSpPr>
          <p:cNvPr id="3" name="Marcador de contenido 2"/>
          <p:cNvSpPr>
            <a:spLocks noGrp="1"/>
          </p:cNvSpPr>
          <p:nvPr>
            <p:ph sz="half" idx="1"/>
          </p:nvPr>
        </p:nvSpPr>
        <p:spPr/>
        <p:txBody>
          <a:bodyPr>
            <a:normAutofit lnSpcReduction="10000"/>
          </a:bodyPr>
          <a:lstStyle/>
          <a:p>
            <a:r>
              <a:rPr lang="es-GT" dirty="0"/>
              <a:t>Un algoritmo es una secuencia no ambigua, finita y ordenada de instrucciones que han de seguirse para resolver un problema. Un programa normalmente implementa (traduce a un lenguaje de programación concreto) uno o más algoritmos. Un algoritmo puede expresarse de distintas maneras: en forma gráfica, como un diagrama de flujo, en forma de código como en </a:t>
            </a:r>
            <a:r>
              <a:rPr lang="es-GT" dirty="0" smtClean="0"/>
              <a:t>pseudocódigo</a:t>
            </a:r>
            <a:r>
              <a:rPr lang="es-GT" dirty="0"/>
              <a:t> </a:t>
            </a:r>
            <a:r>
              <a:rPr lang="es-GT" dirty="0" smtClean="0"/>
              <a:t>o </a:t>
            </a:r>
            <a:r>
              <a:rPr lang="es-GT" dirty="0"/>
              <a:t>un lenguaje de programación, en forma explicativa.</a:t>
            </a:r>
            <a:endParaRPr lang="es-GT" dirty="0"/>
          </a:p>
        </p:txBody>
      </p:sp>
      <p:pic>
        <p:nvPicPr>
          <p:cNvPr id="12290" name="Picture 2" descr="Resultado de imagen para Programas y algoritm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1518" y="2173464"/>
            <a:ext cx="3417262" cy="320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20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936978"/>
            <a:ext cx="8947522" cy="916270"/>
          </a:xfrm>
        </p:spPr>
        <p:txBody>
          <a:bodyPr/>
          <a:lstStyle/>
          <a:p>
            <a:pPr algn="ctr"/>
            <a:r>
              <a:rPr lang="es-GT" dirty="0" smtClean="0"/>
              <a:t>Mantenimiento preventivo.</a:t>
            </a:r>
            <a:r>
              <a:rPr lang="es-GT" dirty="0"/>
              <a:t/>
            </a:r>
            <a:br>
              <a:rPr lang="es-GT" dirty="0"/>
            </a:br>
            <a:endParaRPr lang="es-GT" dirty="0"/>
          </a:p>
        </p:txBody>
      </p:sp>
      <p:sp>
        <p:nvSpPr>
          <p:cNvPr id="3" name="Marcador de contenido 2"/>
          <p:cNvSpPr>
            <a:spLocks noGrp="1"/>
          </p:cNvSpPr>
          <p:nvPr>
            <p:ph sz="half" idx="1"/>
          </p:nvPr>
        </p:nvSpPr>
        <p:spPr/>
        <p:txBody>
          <a:bodyPr>
            <a:normAutofit lnSpcReduction="10000"/>
          </a:bodyPr>
          <a:lstStyle/>
          <a:p>
            <a:r>
              <a:rPr lang="es-GT" dirty="0"/>
              <a:t>En las operaciones de mantenimiento,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endParaRPr lang="es-GT" dirty="0"/>
          </a:p>
        </p:txBody>
      </p:sp>
      <p:pic>
        <p:nvPicPr>
          <p:cNvPr id="13314" name="Picture 2" descr="Resultado de imagen para Mantenimiento preventiv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48186" y="2642332"/>
            <a:ext cx="4395788" cy="257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77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959556"/>
            <a:ext cx="9361488" cy="916270"/>
          </a:xfrm>
        </p:spPr>
        <p:txBody>
          <a:bodyPr/>
          <a:lstStyle/>
          <a:p>
            <a:r>
              <a:rPr lang="es-GT" dirty="0"/>
              <a:t>Tipos de mantenimiento preventivo</a:t>
            </a:r>
            <a:br>
              <a:rPr lang="es-GT" dirty="0"/>
            </a:br>
            <a:endParaRPr lang="es-GT" dirty="0"/>
          </a:p>
        </p:txBody>
      </p:sp>
      <p:sp>
        <p:nvSpPr>
          <p:cNvPr id="4" name="Marcador de contenido 3"/>
          <p:cNvSpPr>
            <a:spLocks noGrp="1"/>
          </p:cNvSpPr>
          <p:nvPr>
            <p:ph sz="half" idx="2"/>
          </p:nvPr>
        </p:nvSpPr>
        <p:spPr>
          <a:xfrm>
            <a:off x="1219201" y="2056093"/>
            <a:ext cx="7687732" cy="890308"/>
          </a:xfrm>
        </p:spPr>
        <p:txBody>
          <a:bodyPr/>
          <a:lstStyle/>
          <a:p>
            <a:pPr algn="ctr"/>
            <a:r>
              <a:rPr lang="es-GT" dirty="0"/>
              <a:t>El mantenimiento preventivo se puede realizar según distintos criterios:</a:t>
            </a:r>
            <a:endParaRPr lang="es-GT" dirty="0"/>
          </a:p>
        </p:txBody>
      </p:sp>
      <p:sp>
        <p:nvSpPr>
          <p:cNvPr id="12" name="AutoShape 14" descr="Resultado de imagen para Mantenimiento preventivo."/>
          <p:cNvSpPr>
            <a:spLocks noChangeAspect="1" noChangeArrowheads="1"/>
          </p:cNvSpPr>
          <p:nvPr/>
        </p:nvSpPr>
        <p:spPr bwMode="auto">
          <a:xfrm>
            <a:off x="3011663" y="1417691"/>
            <a:ext cx="4698647" cy="46986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13" name="Imagen 12"/>
          <p:cNvPicPr>
            <a:picLocks noChangeAspect="1"/>
          </p:cNvPicPr>
          <p:nvPr/>
        </p:nvPicPr>
        <p:blipFill>
          <a:blip r:embed="rId2"/>
          <a:stretch>
            <a:fillRect/>
          </a:stretch>
        </p:blipFill>
        <p:spPr>
          <a:xfrm>
            <a:off x="2376371" y="3257781"/>
            <a:ext cx="6330473" cy="2285064"/>
          </a:xfrm>
          <a:prstGeom prst="rect">
            <a:avLst/>
          </a:prstGeom>
        </p:spPr>
      </p:pic>
    </p:spTree>
    <p:extLst>
      <p:ext uri="{BB962C8B-B14F-4D97-AF65-F5344CB8AC3E}">
        <p14:creationId xmlns:p14="http://schemas.microsoft.com/office/powerpoint/2010/main" val="403909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936978"/>
            <a:ext cx="8947522" cy="916270"/>
          </a:xfrm>
        </p:spPr>
        <p:txBody>
          <a:bodyPr/>
          <a:lstStyle/>
          <a:p>
            <a:pPr algn="ctr"/>
            <a:r>
              <a:rPr lang="es-GT" b="1" dirty="0"/>
              <a:t>M</a:t>
            </a:r>
            <a:r>
              <a:rPr lang="es-GT" b="1" dirty="0" smtClean="0"/>
              <a:t>antenimiento programado.</a:t>
            </a:r>
            <a:endParaRPr lang="es-GT" dirty="0"/>
          </a:p>
        </p:txBody>
      </p:sp>
      <p:sp>
        <p:nvSpPr>
          <p:cNvPr id="3" name="Marcador de contenido 2"/>
          <p:cNvSpPr>
            <a:spLocks noGrp="1"/>
          </p:cNvSpPr>
          <p:nvPr>
            <p:ph sz="half" idx="1"/>
          </p:nvPr>
        </p:nvSpPr>
        <p:spPr/>
        <p:txBody>
          <a:bodyPr/>
          <a:lstStyle/>
          <a:p>
            <a:r>
              <a:rPr lang="es-GT" dirty="0"/>
              <a:t>D</a:t>
            </a:r>
            <a:r>
              <a:rPr lang="es-GT" dirty="0" smtClean="0"/>
              <a:t>onde </a:t>
            </a:r>
            <a:r>
              <a:rPr lang="es-GT" dirty="0"/>
              <a:t>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a:t>
            </a:r>
            <a:endParaRPr lang="es-GT" dirty="0"/>
          </a:p>
        </p:txBody>
      </p:sp>
      <p:pic>
        <p:nvPicPr>
          <p:cNvPr id="15362" name="Picture 2" descr="Resultado de imagen para Mantenimiento preventivoprogramad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08600" y="2298347"/>
            <a:ext cx="33718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35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936978"/>
            <a:ext cx="8947522" cy="916270"/>
          </a:xfrm>
        </p:spPr>
        <p:txBody>
          <a:bodyPr/>
          <a:lstStyle/>
          <a:p>
            <a:pPr algn="ctr"/>
            <a:r>
              <a:rPr lang="es-GT" b="1" dirty="0"/>
              <a:t>M</a:t>
            </a:r>
            <a:r>
              <a:rPr lang="es-GT" b="1" dirty="0" smtClean="0"/>
              <a:t>antenimiento predictivo.</a:t>
            </a:r>
            <a:endParaRPr lang="es-GT" dirty="0"/>
          </a:p>
        </p:txBody>
      </p:sp>
      <p:sp>
        <p:nvSpPr>
          <p:cNvPr id="3" name="Marcador de contenido 2"/>
          <p:cNvSpPr>
            <a:spLocks noGrp="1"/>
          </p:cNvSpPr>
          <p:nvPr>
            <p:ph sz="half" idx="1"/>
          </p:nvPr>
        </p:nvSpPr>
        <p:spPr>
          <a:xfrm>
            <a:off x="1103312" y="2839509"/>
            <a:ext cx="4396339" cy="4195763"/>
          </a:xfrm>
        </p:spPr>
        <p:txBody>
          <a:bodyPr/>
          <a:lstStyle/>
          <a:p>
            <a:r>
              <a:rPr lang="es-GT" dirty="0"/>
              <a:t>T</a:t>
            </a:r>
            <a:r>
              <a:rPr lang="es-GT" dirty="0" smtClean="0"/>
              <a:t>rata </a:t>
            </a:r>
            <a:r>
              <a:rPr lang="es-GT" dirty="0"/>
              <a:t>de determinar el momento en el cual se deben efectuar las reparaciones mediante un seguimiento que determine el periodo máximo de utilización antes de ser reparado.</a:t>
            </a:r>
            <a:endParaRPr lang="es-GT" dirty="0"/>
          </a:p>
        </p:txBody>
      </p:sp>
      <p:pic>
        <p:nvPicPr>
          <p:cNvPr id="16388" name="Picture 4" descr="Resultado de imagen para mantenimiento preventivo predictiv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9505" y="2555169"/>
            <a:ext cx="280035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034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936978"/>
            <a:ext cx="8947522" cy="916270"/>
          </a:xfrm>
        </p:spPr>
        <p:txBody>
          <a:bodyPr/>
          <a:lstStyle/>
          <a:p>
            <a:pPr algn="ctr"/>
            <a:r>
              <a:rPr lang="es-GT" b="1" dirty="0"/>
              <a:t>M</a:t>
            </a:r>
            <a:r>
              <a:rPr lang="es-GT" b="1" dirty="0" smtClean="0"/>
              <a:t>antenimiento </a:t>
            </a:r>
            <a:r>
              <a:rPr lang="es-GT" b="1" dirty="0"/>
              <a:t>de </a:t>
            </a:r>
            <a:r>
              <a:rPr lang="es-GT" b="1" dirty="0" smtClean="0"/>
              <a:t>oportunidad.</a:t>
            </a:r>
            <a:endParaRPr lang="es-GT" dirty="0"/>
          </a:p>
        </p:txBody>
      </p:sp>
      <p:sp>
        <p:nvSpPr>
          <p:cNvPr id="3" name="Marcador de contenido 2"/>
          <p:cNvSpPr>
            <a:spLocks noGrp="1"/>
          </p:cNvSpPr>
          <p:nvPr>
            <p:ph sz="half" idx="1"/>
          </p:nvPr>
        </p:nvSpPr>
        <p:spPr/>
        <p:txBody>
          <a:bodyPr>
            <a:normAutofit lnSpcReduction="10000"/>
          </a:bodyPr>
          <a:lstStyle/>
          <a:p>
            <a:r>
              <a:rPr lang="es-GT" dirty="0"/>
              <a:t>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funcionamiento durante el mismo.</a:t>
            </a:r>
            <a:endParaRPr lang="es-GT" dirty="0"/>
          </a:p>
        </p:txBody>
      </p:sp>
      <p:pic>
        <p:nvPicPr>
          <p:cNvPr id="17410" name="Picture 2" descr="Resultado de imagen para mantenimiento preventivo de oportunida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36280" y="2512836"/>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56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8089" y="2005944"/>
            <a:ext cx="9404723" cy="3305091"/>
          </a:xfrm>
        </p:spPr>
        <p:txBody>
          <a:bodyPr/>
          <a:lstStyle/>
          <a:p>
            <a:pPr algn="ctr"/>
            <a:r>
              <a:rPr lang="es-GT" dirty="0" smtClean="0"/>
              <a:t>Introducción.</a:t>
            </a:r>
            <a:br>
              <a:rPr lang="es-GT" dirty="0" smtClean="0"/>
            </a:br>
            <a:r>
              <a:rPr lang="es-GT" sz="1600" dirty="0" smtClean="0"/>
              <a:t>En la informática existen diversas ramas que ayudan a tener una mejor ayuda al usuario para el desempeño del mismo, hay muchas ramas pero en la siguiente presentación hablaremos de los siguientes que son:</a:t>
            </a:r>
            <a:br>
              <a:rPr lang="es-GT" sz="1600" dirty="0" smtClean="0"/>
            </a:br>
            <a:r>
              <a:rPr lang="es-GT" sz="1600" dirty="0" smtClean="0"/>
              <a:t>1) </a:t>
            </a:r>
            <a:r>
              <a:rPr lang="es-GT" sz="1600" dirty="0"/>
              <a:t>L</a:t>
            </a:r>
            <a:r>
              <a:rPr lang="es-GT" sz="1600" dirty="0" smtClean="0"/>
              <a:t>a computación</a:t>
            </a:r>
            <a:br>
              <a:rPr lang="es-GT" sz="1600" dirty="0" smtClean="0"/>
            </a:br>
            <a:r>
              <a:rPr lang="es-GT" sz="1600" dirty="0" smtClean="0"/>
              <a:t>2) La programación.</a:t>
            </a:r>
            <a:br>
              <a:rPr lang="es-GT" sz="1600" dirty="0" smtClean="0"/>
            </a:br>
            <a:r>
              <a:rPr lang="es-GT" sz="1600" dirty="0" smtClean="0"/>
              <a:t>3) El mantenimiento preventivo</a:t>
            </a:r>
            <a:br>
              <a:rPr lang="es-GT" sz="1600" dirty="0" smtClean="0"/>
            </a:br>
            <a:r>
              <a:rPr lang="es-GT" dirty="0" smtClean="0"/>
              <a:t/>
            </a:r>
            <a:br>
              <a:rPr lang="es-GT" dirty="0" smtClean="0"/>
            </a:br>
            <a:endParaRPr lang="es-GT" dirty="0"/>
          </a:p>
        </p:txBody>
      </p:sp>
    </p:spTree>
    <p:extLst>
      <p:ext uri="{BB962C8B-B14F-4D97-AF65-F5344CB8AC3E}">
        <p14:creationId xmlns:p14="http://schemas.microsoft.com/office/powerpoint/2010/main" val="1585414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936978"/>
            <a:ext cx="8947522" cy="916270"/>
          </a:xfrm>
        </p:spPr>
        <p:txBody>
          <a:bodyPr/>
          <a:lstStyle/>
          <a:p>
            <a:pPr algn="ctr"/>
            <a:r>
              <a:rPr lang="es-GT" b="1" dirty="0"/>
              <a:t>En </a:t>
            </a:r>
            <a:r>
              <a:rPr lang="es-GT" b="1" dirty="0" smtClean="0"/>
              <a:t>informática.</a:t>
            </a:r>
            <a:r>
              <a:rPr lang="es-GT" dirty="0"/>
              <a:t/>
            </a:r>
            <a:br>
              <a:rPr lang="es-GT" dirty="0"/>
            </a:br>
            <a:endParaRPr lang="es-GT" dirty="0"/>
          </a:p>
        </p:txBody>
      </p:sp>
      <p:sp>
        <p:nvSpPr>
          <p:cNvPr id="3" name="Marcador de contenido 2"/>
          <p:cNvSpPr>
            <a:spLocks noGrp="1"/>
          </p:cNvSpPr>
          <p:nvPr>
            <p:ph sz="half" idx="1"/>
          </p:nvPr>
        </p:nvSpPr>
        <p:spPr/>
        <p:txBody>
          <a:bodyPr>
            <a:normAutofit lnSpcReduction="10000"/>
          </a:bodyPr>
          <a:lstStyle/>
          <a:p>
            <a:r>
              <a:rPr lang="es-GT" dirty="0"/>
              <a:t>Relativo a la informática, el mantenimiento en la revisión de equipos en funcionamiento para garantizar su buen funcionamiento, tanto de hardware como de software en un ordenador o PC. Estos influyen en el desempeño fiable del sistema, en la integridad de los datos almacenados y en un intercambio de información correcta, a la máxima velocidad posible dentro de la configuración óptima del sistema.</a:t>
            </a:r>
            <a:endParaRPr lang="es-GT" dirty="0"/>
          </a:p>
        </p:txBody>
      </p:sp>
      <p:pic>
        <p:nvPicPr>
          <p:cNvPr id="18434" name="Picture 2" descr="Resultado de imagen para mantenimiento preventivo de oportunida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04841" y="2179180"/>
            <a:ext cx="4395788" cy="294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42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5890" y="599354"/>
            <a:ext cx="8947522" cy="916270"/>
          </a:xfrm>
        </p:spPr>
        <p:txBody>
          <a:bodyPr/>
          <a:lstStyle/>
          <a:p>
            <a:r>
              <a:rPr lang="es-GT" dirty="0" smtClean="0"/>
              <a:t>¿</a:t>
            </a:r>
            <a:r>
              <a:rPr lang="es-GT" dirty="0"/>
              <a:t>Para qué sirve el mantenimiento </a:t>
            </a:r>
            <a:r>
              <a:rPr lang="es-GT" dirty="0" smtClean="0"/>
              <a:t>preventivo?</a:t>
            </a:r>
            <a:endParaRPr lang="es-GT" dirty="0"/>
          </a:p>
        </p:txBody>
      </p:sp>
      <p:sp>
        <p:nvSpPr>
          <p:cNvPr id="3" name="Marcador de contenido 2"/>
          <p:cNvSpPr>
            <a:spLocks noGrp="1"/>
          </p:cNvSpPr>
          <p:nvPr>
            <p:ph sz="half" idx="1"/>
          </p:nvPr>
        </p:nvSpPr>
        <p:spPr>
          <a:xfrm>
            <a:off x="815926" y="2060575"/>
            <a:ext cx="6668086" cy="4195763"/>
          </a:xfrm>
        </p:spPr>
        <p:txBody>
          <a:bodyPr>
            <a:normAutofit/>
          </a:bodyPr>
          <a:lstStyle/>
          <a:p>
            <a:r>
              <a:rPr lang="es-GT" sz="2400" dirty="0"/>
              <a:t>El mantenimiento preventivo constituye una acción, o serie de acciones necesarias, para alargar la vida útil del equipo e instalaciones y prevenir la suspensión de las actividades laborales por imprevistos. Tiene como propósito planificar periodos de paralización de trabajo en momentos específicos, para inspeccionar y realizar las acciones de mantenimiento del equipo, con lo que se evitan reparaciones de emergencia.</a:t>
            </a:r>
            <a:endParaRPr lang="es-GT" sz="2400" dirty="0"/>
          </a:p>
        </p:txBody>
      </p:sp>
      <p:pic>
        <p:nvPicPr>
          <p:cNvPr id="19458" name="Picture 2" descr="Resultado de imagen para mantenimiento preventivo de oportun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926" y="2328203"/>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sz="half" idx="1"/>
          </p:nvPr>
        </p:nvSpPr>
        <p:spPr/>
        <p:txBody>
          <a:bodyPr/>
          <a:lstStyle/>
          <a:p>
            <a:endParaRPr lang="es-GT"/>
          </a:p>
        </p:txBody>
      </p:sp>
      <p:sp>
        <p:nvSpPr>
          <p:cNvPr id="4" name="Marcador de contenido 3"/>
          <p:cNvSpPr>
            <a:spLocks noGrp="1"/>
          </p:cNvSpPr>
          <p:nvPr>
            <p:ph sz="half" idx="2"/>
          </p:nvPr>
        </p:nvSpPr>
        <p:spPr/>
        <p:txBody>
          <a:bodyPr/>
          <a:lstStyle/>
          <a:p>
            <a:endParaRPr lang="es-GT"/>
          </a:p>
        </p:txBody>
      </p:sp>
    </p:spTree>
    <p:extLst>
      <p:ext uri="{BB962C8B-B14F-4D97-AF65-F5344CB8AC3E}">
        <p14:creationId xmlns:p14="http://schemas.microsoft.com/office/powerpoint/2010/main" val="3875886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936978"/>
            <a:ext cx="8947522" cy="916270"/>
          </a:xfrm>
        </p:spPr>
        <p:txBody>
          <a:bodyPr/>
          <a:lstStyle/>
          <a:p>
            <a:pPr algn="ctr"/>
            <a:r>
              <a:rPr lang="es-GT" dirty="0" smtClean="0"/>
              <a:t>Conclusión.</a:t>
            </a:r>
            <a:endParaRPr lang="es-GT" dirty="0"/>
          </a:p>
        </p:txBody>
      </p:sp>
      <p:sp>
        <p:nvSpPr>
          <p:cNvPr id="3" name="Marcador de contenido 2"/>
          <p:cNvSpPr>
            <a:spLocks noGrp="1"/>
          </p:cNvSpPr>
          <p:nvPr>
            <p:ph sz="half" idx="1"/>
          </p:nvPr>
        </p:nvSpPr>
        <p:spPr>
          <a:xfrm>
            <a:off x="1342463" y="2046507"/>
            <a:ext cx="9391186" cy="4195763"/>
          </a:xfrm>
        </p:spPr>
        <p:txBody>
          <a:bodyPr>
            <a:normAutofit lnSpcReduction="10000"/>
          </a:bodyPr>
          <a:lstStyle/>
          <a:p>
            <a:r>
              <a:rPr lang="es-GT" sz="2400" dirty="0" smtClean="0"/>
              <a:t>La programación es parte importante en la informática ya que es la que le da todas las funciones al la computadora y nos ayudan a encontrar una manera de resolver problemas en la computadora.</a:t>
            </a:r>
          </a:p>
          <a:p>
            <a:r>
              <a:rPr lang="es-GT" sz="2400" dirty="0" smtClean="0"/>
              <a:t>La computadora es uno de los inventos mas grandes del ser humano ya que esta nos ayuda en nuestra vida diaria y nos facilita los trabajos, tareas, planes, etc.</a:t>
            </a:r>
          </a:p>
          <a:p>
            <a:r>
              <a:rPr lang="es-GT" sz="2400" dirty="0" smtClean="0"/>
              <a:t>Es bueno mantener nuestra computadora de escritorio o laptop en optimas condiciones. Uno de los mantenimientos mas conocidos es el preventivo el cual no ayuda a que la vida de nuestra computadora se expanda y </a:t>
            </a:r>
            <a:r>
              <a:rPr lang="es-GT" sz="2400" dirty="0" err="1" smtClean="0"/>
              <a:t>asi</a:t>
            </a:r>
            <a:r>
              <a:rPr lang="es-GT" sz="2400" dirty="0" smtClean="0"/>
              <a:t> nos dure.</a:t>
            </a:r>
            <a:endParaRPr lang="es-GT" sz="2400" dirty="0"/>
          </a:p>
        </p:txBody>
      </p:sp>
    </p:spTree>
    <p:extLst>
      <p:ext uri="{BB962C8B-B14F-4D97-AF65-F5344CB8AC3E}">
        <p14:creationId xmlns:p14="http://schemas.microsoft.com/office/powerpoint/2010/main" val="120869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452718"/>
            <a:ext cx="8947522" cy="787359"/>
          </a:xfrm>
        </p:spPr>
        <p:txBody>
          <a:bodyPr/>
          <a:lstStyle/>
          <a:p>
            <a:pPr algn="ctr"/>
            <a:r>
              <a:rPr lang="es-GT" dirty="0" smtClean="0"/>
              <a:t>¿Qué es la computadora?</a:t>
            </a:r>
            <a:endParaRPr lang="es-GT" dirty="0"/>
          </a:p>
        </p:txBody>
      </p:sp>
      <p:sp>
        <p:nvSpPr>
          <p:cNvPr id="3" name="Marcador de contenido 2"/>
          <p:cNvSpPr>
            <a:spLocks noGrp="1"/>
          </p:cNvSpPr>
          <p:nvPr>
            <p:ph sz="half" idx="1"/>
          </p:nvPr>
        </p:nvSpPr>
        <p:spPr>
          <a:xfrm>
            <a:off x="1103312" y="1665963"/>
            <a:ext cx="4396339" cy="4590376"/>
          </a:xfrm>
        </p:spPr>
        <p:txBody>
          <a:bodyPr>
            <a:normAutofit fontScale="92500" lnSpcReduction="20000"/>
          </a:bodyPr>
          <a:lstStyle/>
          <a:p>
            <a:r>
              <a:rPr lang="es-GT" dirty="0"/>
              <a:t>E</a:t>
            </a:r>
            <a:r>
              <a:rPr lang="es-GT" dirty="0" smtClean="0"/>
              <a:t>s </a:t>
            </a:r>
            <a:r>
              <a:rPr lang="es-GT" dirty="0"/>
              <a:t>una máquina electrónica que recibe y procesa </a:t>
            </a:r>
            <a:r>
              <a:rPr lang="es-GT" dirty="0" smtClean="0"/>
              <a:t>datos</a:t>
            </a:r>
            <a:r>
              <a:rPr lang="es-GT" dirty="0"/>
              <a:t> para convertirlos en información conveniente y útil que posteriormente se envían a las unidades de salida. Un ordenador está formado físicamente por numerosos circuitos </a:t>
            </a:r>
            <a:r>
              <a:rPr lang="es-GT" dirty="0" smtClean="0"/>
              <a:t>integrados</a:t>
            </a:r>
            <a:r>
              <a:rPr lang="es-GT" dirty="0"/>
              <a:t> y muchos componentes de apoyo, extensión y accesorios, que en conjunto pueden ejecutar tareas diversas con suma rapidez y bajo el control de un programa </a:t>
            </a:r>
            <a:r>
              <a:rPr lang="es-GT" dirty="0" smtClean="0"/>
              <a:t>software.</a:t>
            </a:r>
            <a:endParaRPr lang="es-GT" dirty="0"/>
          </a:p>
          <a:p>
            <a:r>
              <a:rPr lang="es-GT" dirty="0"/>
              <a:t>Dos partes esenciales la constituyen, el </a:t>
            </a:r>
            <a:r>
              <a:rPr lang="es-GT" i="1" dirty="0"/>
              <a:t>hardware</a:t>
            </a:r>
            <a:r>
              <a:rPr lang="es-GT" dirty="0"/>
              <a:t>, </a:t>
            </a:r>
            <a:r>
              <a:rPr lang="es-GT" i="1" dirty="0" err="1" smtClean="0"/>
              <a:t>hard</a:t>
            </a:r>
            <a:r>
              <a:rPr lang="es-GT" dirty="0"/>
              <a:t> = </a:t>
            </a:r>
            <a:r>
              <a:rPr lang="es-GT" dirty="0" smtClean="0"/>
              <a:t>duro </a:t>
            </a:r>
            <a:r>
              <a:rPr lang="es-GT" dirty="0"/>
              <a:t>que es su composición física </a:t>
            </a:r>
            <a:r>
              <a:rPr lang="es-GT" dirty="0" smtClean="0"/>
              <a:t>circuitos </a:t>
            </a:r>
            <a:r>
              <a:rPr lang="es-GT" dirty="0"/>
              <a:t>electrónicos, cables, gabinete, teclado, </a:t>
            </a:r>
            <a:r>
              <a:rPr lang="es-GT" dirty="0" smtClean="0"/>
              <a:t>etcétera </a:t>
            </a:r>
            <a:r>
              <a:rPr lang="es-GT" dirty="0"/>
              <a:t>y su </a:t>
            </a:r>
            <a:r>
              <a:rPr lang="es-GT" i="1" dirty="0"/>
              <a:t>software</a:t>
            </a:r>
            <a:r>
              <a:rPr lang="es-GT" dirty="0"/>
              <a:t>, siendo ésta la parte intangible </a:t>
            </a:r>
            <a:r>
              <a:rPr lang="es-GT" dirty="0" smtClean="0"/>
              <a:t>programas</a:t>
            </a:r>
            <a:r>
              <a:rPr lang="es-GT" dirty="0"/>
              <a:t>, datos, información, </a:t>
            </a:r>
            <a:r>
              <a:rPr lang="es-GT" dirty="0" smtClean="0"/>
              <a:t>etc.</a:t>
            </a:r>
            <a:endParaRPr lang="es-GT" dirty="0"/>
          </a:p>
          <a:p>
            <a:endParaRPr lang="es-GT" dirty="0"/>
          </a:p>
        </p:txBody>
      </p:sp>
      <p:pic>
        <p:nvPicPr>
          <p:cNvPr id="1026" name="Picture 2" descr="https://upload.wikimedia.org/wikipedia/commons/thumb/1/13/Personal_computer%2C_exploded_4.svg/300px-Personal_computer%2C_exploded_4.sv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73923" y="2009166"/>
            <a:ext cx="28575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77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651353"/>
            <a:ext cx="8947522" cy="763484"/>
          </a:xfrm>
        </p:spPr>
        <p:txBody>
          <a:bodyPr/>
          <a:lstStyle/>
          <a:p>
            <a:pPr algn="ctr"/>
            <a:r>
              <a:rPr lang="es-GT" dirty="0" smtClean="0"/>
              <a:t>La historia de la computadora.</a:t>
            </a:r>
            <a:endParaRPr lang="es-GT" dirty="0"/>
          </a:p>
        </p:txBody>
      </p:sp>
      <p:sp>
        <p:nvSpPr>
          <p:cNvPr id="3" name="Marcador de contenido 2"/>
          <p:cNvSpPr>
            <a:spLocks noGrp="1"/>
          </p:cNvSpPr>
          <p:nvPr>
            <p:ph sz="half" idx="1"/>
          </p:nvPr>
        </p:nvSpPr>
        <p:spPr>
          <a:xfrm>
            <a:off x="1103312" y="2317728"/>
            <a:ext cx="4396339" cy="4540272"/>
          </a:xfrm>
        </p:spPr>
        <p:txBody>
          <a:bodyPr/>
          <a:lstStyle/>
          <a:p>
            <a:r>
              <a:rPr lang="es-GT" dirty="0"/>
              <a:t>Lejos de ser un invento de alguien en particular, el ordenador es el resultado evolutivo de ideas y realizaciones de muchas personas relacionadas con áreas tales como la electrónica, la mecánica, los materiales semiconductores, la lógica, el álgebra y la programación.</a:t>
            </a:r>
            <a:endParaRPr lang="es-GT" dirty="0"/>
          </a:p>
        </p:txBody>
      </p:sp>
      <p:pic>
        <p:nvPicPr>
          <p:cNvPr id="2050" name="Picture 2" descr="Resultado de imagen para la historia de la computador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17722" y="2112324"/>
            <a:ext cx="4395788" cy="329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9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876822"/>
            <a:ext cx="8947522" cy="976426"/>
          </a:xfrm>
        </p:spPr>
        <p:txBody>
          <a:bodyPr/>
          <a:lstStyle/>
          <a:p>
            <a:pPr algn="ctr"/>
            <a:r>
              <a:rPr lang="es-GT" b="1" dirty="0"/>
              <a:t>La máquina </a:t>
            </a:r>
            <a:r>
              <a:rPr lang="es-GT" b="1" dirty="0" smtClean="0"/>
              <a:t>analítica.</a:t>
            </a:r>
            <a:endParaRPr lang="es-GT" dirty="0"/>
          </a:p>
        </p:txBody>
      </p:sp>
      <p:sp>
        <p:nvSpPr>
          <p:cNvPr id="3" name="Marcador de contenido 2"/>
          <p:cNvSpPr>
            <a:spLocks noGrp="1"/>
          </p:cNvSpPr>
          <p:nvPr>
            <p:ph sz="half" idx="1"/>
          </p:nvPr>
        </p:nvSpPr>
        <p:spPr>
          <a:xfrm>
            <a:off x="764088" y="2060575"/>
            <a:ext cx="5661764" cy="4427907"/>
          </a:xfrm>
        </p:spPr>
        <p:txBody>
          <a:bodyPr>
            <a:normAutofit fontScale="77500" lnSpcReduction="20000"/>
          </a:bodyPr>
          <a:lstStyle/>
          <a:p>
            <a:r>
              <a:rPr lang="es-GT" sz="2100" dirty="0"/>
              <a:t>También en el siglo XIX el matemático e inventor británico Charles Babbage elaboró los </a:t>
            </a:r>
            <a:r>
              <a:rPr lang="es-GT" sz="2100" dirty="0" smtClean="0"/>
              <a:t>principios</a:t>
            </a:r>
            <a:r>
              <a:rPr lang="es-GT" sz="2100" dirty="0"/>
              <a:t> </a:t>
            </a:r>
            <a:r>
              <a:rPr lang="es-GT" sz="2100" dirty="0" smtClean="0"/>
              <a:t>de</a:t>
            </a:r>
            <a:r>
              <a:rPr lang="es-GT" sz="2100" dirty="0"/>
              <a:t> la computadora digital moderna. Inventó una serie de máquinas, como la máquina diferencial, diseñadas para solucionar problemas </a:t>
            </a:r>
            <a:r>
              <a:rPr lang="es-GT" sz="2100" dirty="0" smtClean="0"/>
              <a:t>matemáticos</a:t>
            </a:r>
            <a:r>
              <a:rPr lang="es-GT" sz="2100" dirty="0"/>
              <a:t> </a:t>
            </a:r>
            <a:r>
              <a:rPr lang="es-GT" sz="2100" dirty="0" smtClean="0"/>
              <a:t>complejos</a:t>
            </a:r>
            <a:r>
              <a:rPr lang="es-GT" sz="2100" dirty="0"/>
              <a:t>. Muchos historiadores consideran a Babbage y a su socia, la matemática británica Augusta Ada Byron (1815-1852), hija del poeta inglés Lord Byron, como a los verdaderos inventores de la computadora digital moderna. La tecnología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memoria para guardar los datos, un </a:t>
            </a:r>
            <a:r>
              <a:rPr lang="es-GT" sz="2100" dirty="0" smtClean="0"/>
              <a:t>procesador para </a:t>
            </a:r>
            <a:r>
              <a:rPr lang="es-GT" sz="2100" dirty="0"/>
              <a:t>las </a:t>
            </a:r>
            <a:r>
              <a:rPr lang="es-GT" sz="2100" dirty="0" smtClean="0"/>
              <a:t>operaciones</a:t>
            </a:r>
            <a:r>
              <a:rPr lang="es-GT" sz="2100" dirty="0"/>
              <a:t> </a:t>
            </a:r>
            <a:r>
              <a:rPr lang="es-GT" sz="2100" dirty="0" smtClean="0"/>
              <a:t>matemáticas</a:t>
            </a:r>
            <a:r>
              <a:rPr lang="es-GT" sz="2100" dirty="0"/>
              <a:t> y una impresora para hacer permanente el registro.</a:t>
            </a:r>
            <a:r>
              <a:rPr lang="es-GT" dirty="0"/>
              <a:t/>
            </a:r>
            <a:br>
              <a:rPr lang="es-GT" dirty="0"/>
            </a:br>
            <a:r>
              <a:rPr lang="es-GT" dirty="0"/>
              <a:t/>
            </a:r>
            <a:br>
              <a:rPr lang="es-GT" dirty="0"/>
            </a:br>
            <a:endParaRPr lang="es-GT" dirty="0"/>
          </a:p>
        </p:txBody>
      </p:sp>
      <p:pic>
        <p:nvPicPr>
          <p:cNvPr id="5122" name="Picture 2" descr="Resultado de imagen para maquina anali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734" y="2367419"/>
            <a:ext cx="3854745" cy="276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84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7212" y="245302"/>
            <a:ext cx="8947522" cy="976426"/>
          </a:xfrm>
        </p:spPr>
        <p:txBody>
          <a:bodyPr/>
          <a:lstStyle/>
          <a:p>
            <a:pPr algn="ctr"/>
            <a:r>
              <a:rPr lang="es-GT" dirty="0" smtClean="0"/>
              <a:t>Primeros ordenadores.</a:t>
            </a:r>
            <a:br>
              <a:rPr lang="es-GT" dirty="0" smtClean="0"/>
            </a:br>
            <a:r>
              <a:rPr lang="es-GT" dirty="0" smtClean="0"/>
              <a:t>(Primera generación </a:t>
            </a:r>
            <a:r>
              <a:rPr lang="es-GT" dirty="0"/>
              <a:t>1946-1954</a:t>
            </a:r>
            <a:r>
              <a:rPr lang="es-GT" dirty="0" smtClean="0"/>
              <a:t>)</a:t>
            </a:r>
            <a:br>
              <a:rPr lang="es-GT" dirty="0" smtClean="0"/>
            </a:br>
            <a:endParaRPr lang="es-GT" dirty="0"/>
          </a:p>
        </p:txBody>
      </p:sp>
      <p:sp>
        <p:nvSpPr>
          <p:cNvPr id="3" name="Marcador de contenido 2"/>
          <p:cNvSpPr>
            <a:spLocks noGrp="1"/>
          </p:cNvSpPr>
          <p:nvPr>
            <p:ph sz="half" idx="1"/>
          </p:nvPr>
        </p:nvSpPr>
        <p:spPr>
          <a:xfrm>
            <a:off x="1103312" y="2060575"/>
            <a:ext cx="4396339" cy="4315173"/>
          </a:xfrm>
        </p:spPr>
        <p:txBody>
          <a:bodyPr>
            <a:normAutofit fontScale="47500" lnSpcReduction="20000"/>
          </a:bodyPr>
          <a:lstStyle/>
          <a:p>
            <a:r>
              <a:rPr lang="es-GT" sz="3400" dirty="0"/>
              <a:t>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a:t>
            </a:r>
            <a:r>
              <a:rPr lang="es-GT" sz="3400" dirty="0" smtClean="0"/>
              <a:t>métodos</a:t>
            </a:r>
            <a:r>
              <a:rPr lang="es-GT" sz="3400" dirty="0"/>
              <a:t>. Durante las dos </a:t>
            </a:r>
            <a:r>
              <a:rPr lang="es-GT" sz="3400" dirty="0" smtClean="0"/>
              <a:t>guerras</a:t>
            </a:r>
            <a:r>
              <a:rPr lang="es-GT" sz="3400" dirty="0"/>
              <a:t> mundiales se utilizaron sistemas informáticos analógicos, primero mecánicos y más tarde eléctricos, para predecir la trayectoria de los torpedos en los submarinos y para el manejo a distancia de las bombas en la aviación.</a:t>
            </a:r>
            <a:br>
              <a:rPr lang="es-GT" sz="3400" dirty="0"/>
            </a:br>
            <a:r>
              <a:rPr lang="es-GT" dirty="0"/>
              <a:t/>
            </a:r>
            <a:br>
              <a:rPr lang="es-GT" dirty="0"/>
            </a:br>
            <a:endParaRPr lang="es-GT" dirty="0"/>
          </a:p>
        </p:txBody>
      </p:sp>
      <p:pic>
        <p:nvPicPr>
          <p:cNvPr id="3074" name="Picture 2" descr="Resultado de imagen para ordenadores analogic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3014" y="1853248"/>
            <a:ext cx="2910104" cy="408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1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0411" y="369512"/>
            <a:ext cx="8947522" cy="976426"/>
          </a:xfrm>
        </p:spPr>
        <p:txBody>
          <a:bodyPr/>
          <a:lstStyle/>
          <a:p>
            <a:pPr algn="ctr"/>
            <a:r>
              <a:rPr lang="es-GT" dirty="0"/>
              <a:t>Ordenadores </a:t>
            </a:r>
            <a:r>
              <a:rPr lang="es-GT" dirty="0" smtClean="0"/>
              <a:t>electrónicos</a:t>
            </a:r>
            <a:r>
              <a:rPr lang="es-GT" b="1" dirty="0" smtClean="0"/>
              <a:t/>
            </a:r>
            <a:br>
              <a:rPr lang="es-GT" b="1" dirty="0" smtClean="0"/>
            </a:br>
            <a:r>
              <a:rPr lang="es-GT" dirty="0" smtClean="0"/>
              <a:t>(Segunda generación</a:t>
            </a:r>
            <a:r>
              <a:rPr lang="es-GT" dirty="0"/>
              <a:t>1957-1964</a:t>
            </a:r>
            <a:r>
              <a:rPr lang="es-GT" dirty="0" smtClean="0"/>
              <a:t>)</a:t>
            </a:r>
            <a:endParaRPr lang="es-GT" dirty="0"/>
          </a:p>
        </p:txBody>
      </p:sp>
      <p:sp>
        <p:nvSpPr>
          <p:cNvPr id="3" name="Marcador de contenido 2"/>
          <p:cNvSpPr>
            <a:spLocks noGrp="1"/>
          </p:cNvSpPr>
          <p:nvPr>
            <p:ph sz="half" idx="1"/>
          </p:nvPr>
        </p:nvSpPr>
        <p:spPr>
          <a:xfrm>
            <a:off x="602271" y="2160784"/>
            <a:ext cx="6111680" cy="4415380"/>
          </a:xfrm>
        </p:spPr>
        <p:txBody>
          <a:bodyPr>
            <a:normAutofit fontScale="47500" lnSpcReduction="20000"/>
          </a:bodyPr>
          <a:lstStyle/>
          <a:p>
            <a:r>
              <a:rPr lang="es-GT" sz="3400" dirty="0"/>
              <a:t>Durante la II Guerra Mundial (1939-1945), un equipo de científicos y matemáticos que trabajaban en </a:t>
            </a:r>
            <a:r>
              <a:rPr lang="es-GT" sz="3400" dirty="0" err="1"/>
              <a:t>Bletchley</a:t>
            </a:r>
            <a:r>
              <a:rPr lang="es-GT" sz="3400" dirty="0"/>
              <a:t> Park, al norte de Londres, crearon lo que se consideró el primer ordenador digital totalmente electrónico: el </a:t>
            </a:r>
            <a:r>
              <a:rPr lang="es-GT" sz="3400" i="1" dirty="0" err="1"/>
              <a:t>Colossus</a:t>
            </a:r>
            <a:r>
              <a:rPr lang="es-GT" sz="3400" i="1" dirty="0"/>
              <a:t>.</a:t>
            </a:r>
            <a:r>
              <a:rPr lang="es-GT" sz="3400" dirty="0"/>
              <a:t> Hacia diciembre de 1943 el </a:t>
            </a:r>
            <a:r>
              <a:rPr lang="es-GT" sz="3400" i="1" dirty="0" err="1"/>
              <a:t>Colossus</a:t>
            </a:r>
            <a:r>
              <a:rPr lang="es-GT" sz="3400" i="1" dirty="0"/>
              <a:t>,</a:t>
            </a:r>
            <a:r>
              <a:rPr lang="es-GT" sz="3400" dirty="0"/>
              <a:t> que incorporaba 1.500 válvulas o tubos de vacío, era ya operativo. Fue utilizado por el equipo dirigido por Alan </a:t>
            </a:r>
            <a:r>
              <a:rPr lang="es-GT" sz="3400" dirty="0" err="1"/>
              <a:t>Turing</a:t>
            </a:r>
            <a:r>
              <a:rPr lang="es-GT" sz="3400" dirty="0"/>
              <a:t> para descodificar los mensajes de radio cifrados de los alemanes. En 1939 y con independencia de este proyecto, John </a:t>
            </a:r>
            <a:r>
              <a:rPr lang="es-GT" sz="3400" dirty="0" err="1"/>
              <a:t>Atanasoff</a:t>
            </a:r>
            <a:r>
              <a:rPr lang="es-GT" sz="3400" dirty="0"/>
              <a:t> y </a:t>
            </a:r>
            <a:r>
              <a:rPr lang="es-GT" sz="3400" dirty="0" err="1"/>
              <a:t>Clifford</a:t>
            </a:r>
            <a:r>
              <a:rPr lang="es-GT" sz="3400" dirty="0"/>
              <a:t> Berry ya habían construido un prototipo de máquina electrónica en el Iowa </a:t>
            </a:r>
            <a:r>
              <a:rPr lang="es-GT" sz="3400" dirty="0" err="1"/>
              <a:t>State</a:t>
            </a:r>
            <a:r>
              <a:rPr lang="es-GT" sz="3400" dirty="0"/>
              <a:t> </a:t>
            </a:r>
            <a:r>
              <a:rPr lang="es-GT" sz="3400" dirty="0" err="1"/>
              <a:t>College</a:t>
            </a:r>
            <a:r>
              <a:rPr lang="es-GT" sz="3400" dirty="0"/>
              <a:t> (EEUU). Este prototipo y las investigaciones posteriores se realizaron en el anonimato, y más tarde quedaron eclipsadas por el </a:t>
            </a:r>
            <a:r>
              <a:rPr lang="es-GT" sz="3400" dirty="0" smtClean="0"/>
              <a:t>desarrollo</a:t>
            </a:r>
            <a:r>
              <a:rPr lang="es-GT" sz="3400" dirty="0"/>
              <a:t> </a:t>
            </a:r>
            <a:r>
              <a:rPr lang="es-GT" sz="3400" dirty="0" smtClean="0"/>
              <a:t>del </a:t>
            </a:r>
            <a:r>
              <a:rPr lang="es-GT" sz="3400" dirty="0"/>
              <a:t>Calculador e integrador numérico digital electrónico (ENIAC) en 1945. El ENIAC, que según mostró la evidencia se basaba en gran medida en el ‘ordenador’ </a:t>
            </a:r>
            <a:r>
              <a:rPr lang="es-GT" sz="3400" dirty="0" err="1"/>
              <a:t>Atanasoff</a:t>
            </a:r>
            <a:r>
              <a:rPr lang="es-GT" sz="3400" dirty="0"/>
              <a:t>-Berry (ABC, acrónimo de </a:t>
            </a:r>
            <a:r>
              <a:rPr lang="es-GT" sz="3400" dirty="0" err="1"/>
              <a:t>Electronic</a:t>
            </a:r>
            <a:r>
              <a:rPr lang="es-GT" sz="3400" dirty="0"/>
              <a:t> </a:t>
            </a:r>
            <a:r>
              <a:rPr lang="es-GT" sz="3400" dirty="0" err="1"/>
              <a:t>Numerical</a:t>
            </a:r>
            <a:r>
              <a:rPr lang="es-GT" sz="3400" dirty="0"/>
              <a:t> </a:t>
            </a:r>
            <a:r>
              <a:rPr lang="es-GT" sz="3400" dirty="0" err="1"/>
              <a:t>Integrator</a:t>
            </a:r>
            <a:r>
              <a:rPr lang="es-GT" sz="3400" dirty="0"/>
              <a:t> and </a:t>
            </a:r>
            <a:r>
              <a:rPr lang="es-GT" sz="3400" dirty="0" err="1"/>
              <a:t>Computer</a:t>
            </a:r>
            <a:r>
              <a:rPr lang="es-GT" sz="3400" dirty="0"/>
              <a:t>), obtuvo una patente que caducó en 1973, varias décadas más tarde.</a:t>
            </a:r>
            <a:r>
              <a:rPr lang="es-GT" sz="2900" dirty="0"/>
              <a:t/>
            </a:r>
            <a:br>
              <a:rPr lang="es-GT" sz="2900" dirty="0"/>
            </a:br>
            <a:r>
              <a:rPr lang="es-GT" dirty="0"/>
              <a:t/>
            </a:r>
            <a:br>
              <a:rPr lang="es-GT" dirty="0"/>
            </a:br>
            <a:endParaRPr lang="es-GT" dirty="0"/>
          </a:p>
        </p:txBody>
      </p:sp>
      <p:pic>
        <p:nvPicPr>
          <p:cNvPr id="4098" name="Picture 2" descr="Resultado de imagen para ordenadores electronic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682" y="2235940"/>
            <a:ext cx="4476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78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876822"/>
            <a:ext cx="8947522" cy="976426"/>
          </a:xfrm>
        </p:spPr>
        <p:txBody>
          <a:bodyPr/>
          <a:lstStyle/>
          <a:p>
            <a:pPr algn="ctr"/>
            <a:r>
              <a:rPr lang="es-GT" dirty="0" smtClean="0"/>
              <a:t>Tercera generación </a:t>
            </a:r>
            <a:r>
              <a:rPr lang="es-GT" dirty="0"/>
              <a:t>(1964-1971)</a:t>
            </a:r>
            <a:r>
              <a:rPr lang="es-GT" dirty="0" smtClean="0"/>
              <a:t>.</a:t>
            </a:r>
            <a:endParaRPr lang="es-GT" dirty="0"/>
          </a:p>
        </p:txBody>
      </p:sp>
      <p:sp>
        <p:nvSpPr>
          <p:cNvPr id="3" name="Marcador de contenido 2"/>
          <p:cNvSpPr>
            <a:spLocks noGrp="1"/>
          </p:cNvSpPr>
          <p:nvPr>
            <p:ph sz="half" idx="1"/>
          </p:nvPr>
        </p:nvSpPr>
        <p:spPr/>
        <p:txBody>
          <a:bodyPr>
            <a:normAutofit fontScale="85000" lnSpcReduction="10000"/>
          </a:bodyPr>
          <a:lstStyle/>
          <a:p>
            <a:r>
              <a:rPr lang="es-GT" dirty="0"/>
              <a:t>Las computadoras de la tercera generación emergieron con el desarrollo de los circuitos integrados (pastillas de silicio) en las cuales se colocan miles de componentes electrónicos, en una integración en miniatura. Las computadoras nuevamente se hicieron más pequeñas, más rápidas, desprendían menos calor y eran energéticamente más eficientes.</a:t>
            </a:r>
          </a:p>
          <a:p>
            <a:r>
              <a:rPr lang="es-GT" dirty="0"/>
              <a:t>El descubrimiento en 1958 del primer Circuito Integrado (Chip) por el ingeniero Jack S. </a:t>
            </a:r>
            <a:r>
              <a:rPr lang="es-GT" dirty="0" err="1"/>
              <a:t>Kilby</a:t>
            </a:r>
            <a:r>
              <a:rPr lang="es-GT" dirty="0"/>
              <a:t> (nacido en 1928) de Texas Instruments, así como los trabajos que realizaba, por su parte, el Dr. Robert </a:t>
            </a:r>
            <a:r>
              <a:rPr lang="es-GT" dirty="0" err="1"/>
              <a:t>Noyce</a:t>
            </a:r>
            <a:r>
              <a:rPr lang="es-GT" dirty="0"/>
              <a:t> de Fairchild </a:t>
            </a:r>
            <a:r>
              <a:rPr lang="es-GT" dirty="0" err="1"/>
              <a:t>Semicon</a:t>
            </a:r>
            <a:r>
              <a:rPr lang="es-GT" dirty="0"/>
              <a:t> </a:t>
            </a:r>
            <a:r>
              <a:rPr lang="es-GT" dirty="0" err="1"/>
              <a:t>ductors</a:t>
            </a:r>
            <a:r>
              <a:rPr lang="es-GT" dirty="0"/>
              <a:t>, acerca de los circuitos integrados, dieron origen a la tercera generación de computadoras.</a:t>
            </a:r>
          </a:p>
          <a:p>
            <a:endParaRPr lang="es-GT" dirty="0"/>
          </a:p>
        </p:txBody>
      </p:sp>
      <p:pic>
        <p:nvPicPr>
          <p:cNvPr id="6146" name="Picture 2" descr="http://www.monografias.com/trabajos28/generaciones-computadoras/Image410.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83162" y="2260991"/>
            <a:ext cx="30099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75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876822"/>
            <a:ext cx="8947522" cy="976426"/>
          </a:xfrm>
        </p:spPr>
        <p:txBody>
          <a:bodyPr/>
          <a:lstStyle/>
          <a:p>
            <a:pPr algn="ctr"/>
            <a:r>
              <a:rPr lang="es-GT" b="1" dirty="0" smtClean="0"/>
              <a:t>  Cuarta generación. (</a:t>
            </a:r>
            <a:r>
              <a:rPr lang="es-GT" dirty="0"/>
              <a:t>1971-1983</a:t>
            </a:r>
            <a:r>
              <a:rPr lang="es-GT" b="1" dirty="0" smtClean="0"/>
              <a:t>)</a:t>
            </a:r>
            <a:r>
              <a:rPr lang="es-GT" b="1" dirty="0"/>
              <a:t/>
            </a:r>
            <a:br>
              <a:rPr lang="es-GT" b="1" dirty="0"/>
            </a:br>
            <a:endParaRPr lang="es-GT" dirty="0"/>
          </a:p>
        </p:txBody>
      </p:sp>
      <p:sp>
        <p:nvSpPr>
          <p:cNvPr id="7" name="Marcador de contenido 3"/>
          <p:cNvSpPr>
            <a:spLocks noGrp="1"/>
          </p:cNvSpPr>
          <p:nvPr>
            <p:ph sz="half" idx="2"/>
          </p:nvPr>
        </p:nvSpPr>
        <p:spPr>
          <a:xfrm>
            <a:off x="522515" y="1949381"/>
            <a:ext cx="5436157" cy="4477779"/>
          </a:xfrm>
        </p:spPr>
        <p:txBody>
          <a:bodyPr>
            <a:normAutofit fontScale="92500" lnSpcReduction="20000"/>
          </a:bodyPr>
          <a:lstStyle/>
          <a:p>
            <a:r>
              <a:rPr lang="es-GT" dirty="0"/>
              <a:t>Dos mejoras en la tecnología de las computadoras marcan el inicio de la cuarta generación: el reemplazo de las memorias con núcleos magnéticos, por las de chips de silicio y la colocación de muchos más componentes en un Chip: producto de la </a:t>
            </a:r>
            <a:r>
              <a:rPr lang="es-GT" dirty="0" err="1"/>
              <a:t>microminiaturización</a:t>
            </a:r>
            <a:r>
              <a:rPr lang="es-GT" dirty="0"/>
              <a:t> de los circuitos electrónicos. El tamaño reducido del microprocesador y de chips hizo posible la creación de las computadoras personales (PC</a:t>
            </a:r>
            <a:r>
              <a:rPr lang="es-GT" dirty="0" smtClean="0"/>
              <a:t>).</a:t>
            </a:r>
          </a:p>
          <a:p>
            <a:r>
              <a:rPr lang="es-GT" dirty="0"/>
              <a:t>En 1971, </a:t>
            </a:r>
            <a:r>
              <a:rPr lang="es-GT" dirty="0" err="1"/>
              <a:t>intel</a:t>
            </a:r>
            <a:r>
              <a:rPr lang="es-GT" dirty="0"/>
              <a:t> </a:t>
            </a:r>
            <a:r>
              <a:rPr lang="es-GT" dirty="0" err="1"/>
              <a:t>Corporation</a:t>
            </a:r>
            <a:r>
              <a:rPr lang="es-GT" dirty="0"/>
              <a:t>, que era una pequeña compañía fabricante de semiconductores ubicada en </a:t>
            </a:r>
            <a:r>
              <a:rPr lang="es-GT" dirty="0" err="1"/>
              <a:t>Silicon</a:t>
            </a:r>
            <a:r>
              <a:rPr lang="es-GT" dirty="0"/>
              <a:t> Valley, presenta el primer microprocesador o Chip de 4 bits, que en un espacio de aproximadamente 4 x 5 mm contenía 2250 transistores. Este primer microprocesador que se muestra en la figura 1.14, fue bautizado como el 4004.</a:t>
            </a:r>
            <a:endParaRPr lang="es-GT" dirty="0"/>
          </a:p>
        </p:txBody>
      </p:sp>
      <p:pic>
        <p:nvPicPr>
          <p:cNvPr id="7172" name="Picture 4" descr="Resultado de imagen para cuarta generacion de computado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910" y="2733954"/>
            <a:ext cx="3723088" cy="220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786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908</Words>
  <Application>Microsoft Office PowerPoint</Application>
  <PresentationFormat>Panorámica</PresentationFormat>
  <Paragraphs>49</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Century Gothic</vt:lpstr>
      <vt:lpstr>Wingdings 3</vt:lpstr>
      <vt:lpstr>Ion</vt:lpstr>
      <vt:lpstr>   Liceo Compu-Market. Prof. Alexander Gil. Practica Supervisada.    Laboratorio #1.   Alum. Mynor Alexander Lemus Montepeque.  5to Bachillerato en Computación.  Sección  “A”.  Jornada matutina.     Miércoles 18 de abril del 2017.  </vt:lpstr>
      <vt:lpstr>Introducción. En la informática existen diversas ramas que ayudan a tener una mejor ayuda al usuario para el desempeño del mismo, hay muchas ramas pero en la siguiente presentación hablaremos de los siguientes que son: 1) La computación 2) La programación. 3) El mantenimiento preventivo  </vt:lpstr>
      <vt:lpstr>¿Qué es la computadora?</vt:lpstr>
      <vt:lpstr>La historia de la computadora.</vt:lpstr>
      <vt:lpstr>La máquina analítica.</vt:lpstr>
      <vt:lpstr>Primeros ordenadores. (Primera generación 1946-1954) </vt:lpstr>
      <vt:lpstr>Ordenadores electrónicos (Segunda generación1957-1964)</vt:lpstr>
      <vt:lpstr>Tercera generación (1964-1971).</vt:lpstr>
      <vt:lpstr>  Cuarta generación. (1971-1983) </vt:lpstr>
      <vt:lpstr>Quinta generación (1990-actualidad</vt:lpstr>
      <vt:lpstr>Historia de la programación.</vt:lpstr>
      <vt:lpstr>Historia. </vt:lpstr>
      <vt:lpstr>Léxico y programació. .</vt:lpstr>
      <vt:lpstr>Programas y algoritmos. </vt:lpstr>
      <vt:lpstr>Mantenimiento preventivo. </vt:lpstr>
      <vt:lpstr>Tipos de mantenimiento preventivo </vt:lpstr>
      <vt:lpstr>Mantenimiento programado.</vt:lpstr>
      <vt:lpstr>Mantenimiento predictivo.</vt:lpstr>
      <vt:lpstr>Mantenimiento de oportunidad.</vt:lpstr>
      <vt:lpstr>En informática. </vt:lpstr>
      <vt:lpstr>¿Para qué sirve el mantenimiento preventivo?</vt:lpstr>
      <vt:lpstr>Presentación de PowerPoint</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Prof. Alexander Gil. Practica Supervisada.    Laboratorio #1.   Alum. Mynor Alexander Lemus Montepeque.  5to Bachillerato en Computación.  Sección  “A”.  Jornada matutina.     Miércoles 18 de abril del 2017.</dc:title>
  <dc:creator>estudiante de Liceo Compu-market</dc:creator>
  <cp:lastModifiedBy>estudiante de Liceo Compu-market</cp:lastModifiedBy>
  <cp:revision>10</cp:revision>
  <dcterms:created xsi:type="dcterms:W3CDTF">2017-04-19T18:49:31Z</dcterms:created>
  <dcterms:modified xsi:type="dcterms:W3CDTF">2017-04-19T20:17:06Z</dcterms:modified>
</cp:coreProperties>
</file>