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34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FE14755-31B3-401A-A561-213D722CE957}" type="datetimeFigureOut">
              <a:rPr lang="es-GT" smtClean="0"/>
              <a:t>16/04/2017</a:t>
            </a:fld>
            <a:endParaRPr lang="es-GT"/>
          </a:p>
        </p:txBody>
      </p:sp>
      <p:sp>
        <p:nvSpPr>
          <p:cNvPr id="19" name="Footer Placeholder 18"/>
          <p:cNvSpPr>
            <a:spLocks noGrp="1"/>
          </p:cNvSpPr>
          <p:nvPr>
            <p:ph type="ftr" sz="quarter" idx="11"/>
          </p:nvPr>
        </p:nvSpPr>
        <p:spPr/>
        <p:txBody>
          <a:bodyPr/>
          <a:lstStyle/>
          <a:p>
            <a:endParaRPr lang="es-GT"/>
          </a:p>
        </p:txBody>
      </p:sp>
      <p:sp>
        <p:nvSpPr>
          <p:cNvPr id="27" name="Slide Number Placeholder 26"/>
          <p:cNvSpPr>
            <a:spLocks noGrp="1"/>
          </p:cNvSpPr>
          <p:nvPr>
            <p:ph type="sldNum" sz="quarter" idx="12"/>
          </p:nvPr>
        </p:nvSpPr>
        <p:spPr/>
        <p:txBody>
          <a:bodyPr/>
          <a:lstStyle/>
          <a:p>
            <a:fld id="{CE063E3F-363A-40A8-B83F-BAC332E95236}" type="slidenum">
              <a:rPr lang="es-GT" smtClean="0"/>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FE14755-31B3-401A-A561-213D722CE957}"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FE14755-31B3-401A-A561-213D722CE957}"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FE14755-31B3-401A-A561-213D722CE957}"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FE14755-31B3-401A-A561-213D722CE957}" type="datetimeFigureOut">
              <a:rPr lang="es-GT" smtClean="0"/>
              <a:t>16/04/2017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E063E3F-363A-40A8-B83F-BAC332E95236}" type="slidenum">
              <a:rPr lang="es-GT" smtClean="0"/>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FE14755-31B3-401A-A561-213D722CE957}"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FE14755-31B3-401A-A561-213D722CE957}" type="datetimeFigureOut">
              <a:rPr lang="es-GT" smtClean="0"/>
              <a:t>16/04/2017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FE14755-31B3-401A-A561-213D722CE957}" type="datetimeFigureOut">
              <a:rPr lang="es-GT" smtClean="0"/>
              <a:t>16/04/2017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4755-31B3-401A-A561-213D722CE957}" type="datetimeFigureOut">
              <a:rPr lang="es-GT" smtClean="0"/>
              <a:t>16/04/2017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FE14755-31B3-401A-A561-213D722CE957}"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E063E3F-363A-40A8-B83F-BAC332E95236}" type="slidenum">
              <a:rPr lang="es-GT" smtClean="0"/>
              <a:t>‹Nº›</a:t>
            </a:fld>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FE14755-31B3-401A-A561-213D722CE957}" type="datetimeFigureOut">
              <a:rPr lang="es-GT" smtClean="0"/>
              <a:t>16/04/2017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69600" y="6356351"/>
            <a:ext cx="812800" cy="365125"/>
          </a:xfrm>
        </p:spPr>
        <p:txBody>
          <a:bodyPr/>
          <a:lstStyle/>
          <a:p>
            <a:fld id="{CE063E3F-363A-40A8-B83F-BAC332E95236}" type="slidenum">
              <a:rPr lang="es-GT" smtClean="0"/>
              <a:t>‹Nº›</a:t>
            </a:fld>
            <a:endParaRPr lang="es-GT"/>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E14755-31B3-401A-A561-213D722CE957}" type="datetimeFigureOut">
              <a:rPr lang="es-GT" smtClean="0"/>
              <a:t>16/04/2017</a:t>
            </a:fld>
            <a:endParaRPr lang="es-GT"/>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GT"/>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E063E3F-363A-40A8-B83F-BAC332E95236}" type="slidenum">
              <a:rPr lang="es-GT" smtClean="0"/>
              <a:t>‹Nº›</a:t>
            </a:fld>
            <a:endParaRPr lang="es-GT"/>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3466" t="9091" r="37421" b="-1"/>
          <a:stretch/>
        </p:blipFill>
        <p:spPr>
          <a:xfrm>
            <a:off x="3538847" y="1928322"/>
            <a:ext cx="5082638" cy="4039027"/>
          </a:xfrm>
          <a:prstGeom prst="rect">
            <a:avLst/>
          </a:prstGeom>
        </p:spPr>
      </p:pic>
      <p:sp>
        <p:nvSpPr>
          <p:cNvPr id="2" name="Título 1"/>
          <p:cNvSpPr>
            <a:spLocks noGrp="1"/>
          </p:cNvSpPr>
          <p:nvPr>
            <p:ph type="ctrTitle"/>
          </p:nvPr>
        </p:nvSpPr>
        <p:spPr>
          <a:xfrm>
            <a:off x="2253462" y="605270"/>
            <a:ext cx="8125572" cy="974149"/>
          </a:xfrm>
        </p:spPr>
        <p:txBody>
          <a:bodyPr anchor="t">
            <a:normAutofit/>
          </a:bodyPr>
          <a:lstStyle/>
          <a:p>
            <a:pPr algn="l"/>
            <a:r>
              <a:rPr lang="es-GT" sz="5400" dirty="0"/>
              <a:t>Historia de la Computadora</a:t>
            </a:r>
          </a:p>
        </p:txBody>
      </p:sp>
    </p:spTree>
    <p:extLst>
      <p:ext uri="{BB962C8B-B14F-4D97-AF65-F5344CB8AC3E}">
        <p14:creationId xmlns:p14="http://schemas.microsoft.com/office/powerpoint/2010/main" val="21802225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681" y="4096215"/>
            <a:ext cx="3157326" cy="2082005"/>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125" y="4202870"/>
            <a:ext cx="2801406" cy="2101055"/>
          </a:xfrm>
          <a:prstGeom prst="rect">
            <a:avLst/>
          </a:prstGeom>
        </p:spPr>
      </p:pic>
      <p:sp>
        <p:nvSpPr>
          <p:cNvPr id="2" name="Título 1"/>
          <p:cNvSpPr>
            <a:spLocks noGrp="1"/>
          </p:cNvSpPr>
          <p:nvPr>
            <p:ph type="title"/>
          </p:nvPr>
        </p:nvSpPr>
        <p:spPr>
          <a:xfrm>
            <a:off x="3222172" y="240951"/>
            <a:ext cx="10972800" cy="1143000"/>
          </a:xfrm>
        </p:spPr>
        <p:txBody>
          <a:bodyPr>
            <a:normAutofit/>
          </a:bodyPr>
          <a:lstStyle/>
          <a:p>
            <a:r>
              <a:rPr lang="es-GT" dirty="0">
                <a:latin typeface="Bodoni MT" panose="02070603080606020203" pitchFamily="18" charset="0"/>
              </a:rPr>
              <a:t>La cuarta Generación</a:t>
            </a:r>
          </a:p>
        </p:txBody>
      </p:sp>
      <p:sp>
        <p:nvSpPr>
          <p:cNvPr id="3" name="Marcador de contenido 2"/>
          <p:cNvSpPr>
            <a:spLocks noGrp="1"/>
          </p:cNvSpPr>
          <p:nvPr>
            <p:ph idx="1"/>
          </p:nvPr>
        </p:nvSpPr>
        <p:spPr>
          <a:xfrm>
            <a:off x="814449" y="1206355"/>
            <a:ext cx="10514610" cy="3334522"/>
          </a:xfrm>
        </p:spPr>
        <p:txBody>
          <a:bodyPr>
            <a:normAutofit/>
          </a:bodyPr>
          <a:lstStyle/>
          <a:p>
            <a:r>
              <a:rPr lang="es-MX" sz="2000" dirty="0">
                <a:latin typeface="Centaur" panose="02030504050205020304" pitchFamily="18" charset="0"/>
              </a:rPr>
              <a:t>(1971 a la fecha)</a:t>
            </a:r>
          </a:p>
          <a:p>
            <a:r>
              <a:rPr lang="es-MX" sz="2000" dirty="0">
                <a:latin typeface="Centaur" panose="02030504050205020304" pitchFamily="18" charset="0"/>
              </a:rPr>
              <a:t>Microprocesador</a:t>
            </a:r>
          </a:p>
          <a:p>
            <a:r>
              <a:rPr lang="es-MX" sz="2000" dirty="0">
                <a:latin typeface="Centaur" panose="02030504050205020304" pitchFamily="18" charset="0"/>
              </a:rPr>
              <a:t>Chips de memoria.</a:t>
            </a:r>
          </a:p>
          <a:p>
            <a:r>
              <a:rPr lang="es-MX" sz="2000" dirty="0" err="1">
                <a:latin typeface="Centaur" panose="02030504050205020304" pitchFamily="18" charset="0"/>
              </a:rPr>
              <a:t>Microminiaturización</a:t>
            </a:r>
            <a:endParaRPr lang="es-MX" sz="2000" dirty="0">
              <a:latin typeface="Centaur" panose="02030504050205020304" pitchFamily="18" charset="0"/>
            </a:endParaRPr>
          </a:p>
          <a:p>
            <a:r>
              <a:rPr lang="es-MX" sz="2000" dirty="0">
                <a:latin typeface="Centaur" panose="02030504050205020304" pitchFamily="18" charset="0"/>
              </a:rPr>
              <a:t> Dos mejoras en la tecnología de las computadoras marcan el inicio de la cuarta generación: el reemplazo de las memorias con núcleos magnéticos, por las de Chips de silicio y la colocación de muchos más componentes en un Chic: producto de la </a:t>
            </a:r>
            <a:r>
              <a:rPr lang="es-MX" sz="2000" dirty="0" err="1">
                <a:latin typeface="Centaur" panose="02030504050205020304" pitchFamily="18" charset="0"/>
              </a:rPr>
              <a:t>microminiaturi</a:t>
            </a:r>
            <a:r>
              <a:rPr lang="es-MX" sz="2000" dirty="0">
                <a:latin typeface="Centaur" panose="02030504050205020304" pitchFamily="18" charset="0"/>
              </a:rPr>
              <a:t> </a:t>
            </a:r>
            <a:r>
              <a:rPr lang="es-MX" sz="2000" dirty="0" err="1">
                <a:latin typeface="Centaur" panose="02030504050205020304" pitchFamily="18" charset="0"/>
              </a:rPr>
              <a:t>zación</a:t>
            </a:r>
            <a:r>
              <a:rPr lang="es-MX" sz="2000" dirty="0">
                <a:latin typeface="Centaur" panose="02030504050205020304" pitchFamily="18" charset="0"/>
              </a:rPr>
              <a:t> de los circuitos electrónicos. El tamaño reducido del microprocesador de Chips hizo posible la creación de las computadoras personales.</a:t>
            </a:r>
          </a:p>
        </p:txBody>
      </p:sp>
    </p:spTree>
    <p:extLst>
      <p:ext uri="{BB962C8B-B14F-4D97-AF65-F5344CB8AC3E}">
        <p14:creationId xmlns:p14="http://schemas.microsoft.com/office/powerpoint/2010/main" val="24174844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14183" r="29294" b="-1"/>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12"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title"/>
          </p:nvPr>
        </p:nvSpPr>
        <p:spPr/>
        <p:txBody>
          <a:bodyPr>
            <a:normAutofit/>
          </a:bodyPr>
          <a:lstStyle/>
          <a:p>
            <a:r>
              <a:rPr lang="es-GT" dirty="0">
                <a:latin typeface="Bodoni MT" panose="02070603080606020203" pitchFamily="18" charset="0"/>
              </a:rPr>
              <a:t>Primera Maquina</a:t>
            </a:r>
          </a:p>
        </p:txBody>
      </p:sp>
      <p:sp>
        <p:nvSpPr>
          <p:cNvPr id="3" name="Marcador de contenido 2"/>
          <p:cNvSpPr>
            <a:spLocks noGrp="1"/>
          </p:cNvSpPr>
          <p:nvPr>
            <p:ph idx="1"/>
          </p:nvPr>
        </p:nvSpPr>
        <p:spPr>
          <a:xfrm>
            <a:off x="838200" y="2015406"/>
            <a:ext cx="6588625" cy="4065986"/>
          </a:xfrm>
        </p:spPr>
        <p:txBody>
          <a:bodyPr anchor="ctr">
            <a:normAutofit/>
          </a:bodyPr>
          <a:lstStyle/>
          <a:p>
            <a:r>
              <a:rPr lang="es-MX" sz="2000" dirty="0">
                <a:solidFill>
                  <a:schemeClr val="bg1"/>
                </a:solidFill>
                <a:latin typeface="Centaur" panose="02030504050205020304" pitchFamily="18" charset="0"/>
              </a:rPr>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p:txBody>
      </p:sp>
    </p:spTree>
    <p:extLst>
      <p:ext uri="{BB962C8B-B14F-4D97-AF65-F5344CB8AC3E}">
        <p14:creationId xmlns:p14="http://schemas.microsoft.com/office/powerpoint/2010/main" val="4045028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403" r="8420" b="2"/>
          <a:stretch/>
        </p:blipFill>
        <p:spPr>
          <a:xfrm>
            <a:off x="4639056" y="10"/>
            <a:ext cx="7552944" cy="6857990"/>
          </a:xfrm>
          <a:prstGeom prst="rect">
            <a:avLst/>
          </a:prstGeom>
          <a:effectLst/>
        </p:spPr>
      </p:pic>
      <p:sp>
        <p:nvSpPr>
          <p:cNvPr id="2" name="Título 1"/>
          <p:cNvSpPr>
            <a:spLocks noGrp="1"/>
          </p:cNvSpPr>
          <p:nvPr>
            <p:ph type="title"/>
          </p:nvPr>
        </p:nvSpPr>
        <p:spPr>
          <a:xfrm>
            <a:off x="648929" y="629266"/>
            <a:ext cx="3651467" cy="1676603"/>
          </a:xfrm>
        </p:spPr>
        <p:txBody>
          <a:bodyPr>
            <a:normAutofit/>
          </a:bodyPr>
          <a:lstStyle/>
          <a:p>
            <a:r>
              <a:rPr lang="es-GT">
                <a:latin typeface="Bodoni MT" panose="02070603080606020203" pitchFamily="18" charset="0"/>
              </a:rPr>
              <a:t>La máquina analítica</a:t>
            </a:r>
            <a:endParaRPr lang="es-GT" dirty="0">
              <a:latin typeface="Bodoni MT" panose="02070603080606020203" pitchFamily="18" charset="0"/>
            </a:endParaRPr>
          </a:p>
        </p:txBody>
      </p:sp>
      <p:sp>
        <p:nvSpPr>
          <p:cNvPr id="3" name="Marcador de contenido 2"/>
          <p:cNvSpPr>
            <a:spLocks noGrp="1"/>
          </p:cNvSpPr>
          <p:nvPr>
            <p:ph idx="1"/>
          </p:nvPr>
        </p:nvSpPr>
        <p:spPr>
          <a:xfrm>
            <a:off x="648931" y="2438400"/>
            <a:ext cx="3651466" cy="3785419"/>
          </a:xfrm>
        </p:spPr>
        <p:txBody>
          <a:bodyPr>
            <a:normAutofit fontScale="92500"/>
          </a:bodyPr>
          <a:lstStyle/>
          <a:p>
            <a:r>
              <a:rPr lang="es-MX" sz="1800">
                <a:latin typeface="Centaur" panose="02030504050205020304" pitchFamily="18" charset="0"/>
              </a:rPr>
              <a:t>También en el siglo XIX el matemático e inventor británico Charles Babbage elaboró los principios de la 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computadora digital moderna. </a:t>
            </a:r>
          </a:p>
        </p:txBody>
      </p:sp>
    </p:spTree>
    <p:extLst>
      <p:ext uri="{BB962C8B-B14F-4D97-AF65-F5344CB8AC3E}">
        <p14:creationId xmlns:p14="http://schemas.microsoft.com/office/powerpoint/2010/main" val="3816065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21509" r="28088" b="-2"/>
          <a:stretch/>
        </p:blipFill>
        <p:spPr>
          <a:xfrm>
            <a:off x="1270680" y="1911079"/>
            <a:ext cx="2671928" cy="3949394"/>
          </a:xfrm>
          <a:prstGeom prst="rect">
            <a:avLst/>
          </a:prstGeom>
        </p:spPr>
      </p:pic>
      <p:sp>
        <p:nvSpPr>
          <p:cNvPr id="2" name="Título 1"/>
          <p:cNvSpPr>
            <a:spLocks noGrp="1"/>
          </p:cNvSpPr>
          <p:nvPr>
            <p:ph type="title"/>
          </p:nvPr>
        </p:nvSpPr>
        <p:spPr>
          <a:xfrm>
            <a:off x="5069940" y="1258784"/>
            <a:ext cx="6172200" cy="935140"/>
          </a:xfrm>
        </p:spPr>
        <p:txBody>
          <a:bodyPr>
            <a:normAutofit/>
          </a:bodyPr>
          <a:lstStyle/>
          <a:p>
            <a:r>
              <a:rPr lang="es-GT" b="1" dirty="0">
                <a:solidFill>
                  <a:schemeClr val="tx1"/>
                </a:solidFill>
                <a:latin typeface="Bodoni MT" panose="02070603080606020203" pitchFamily="18" charset="0"/>
              </a:rPr>
              <a:t>Primeros ordenadores</a:t>
            </a:r>
            <a:endParaRPr lang="es-GT" dirty="0">
              <a:solidFill>
                <a:schemeClr val="tx1"/>
              </a:solidFill>
              <a:latin typeface="Bodoni MT" panose="02070603080606020203" pitchFamily="18" charset="0"/>
            </a:endParaRPr>
          </a:p>
        </p:txBody>
      </p:sp>
      <p:sp>
        <p:nvSpPr>
          <p:cNvPr id="3" name="Marcador de contenido 2"/>
          <p:cNvSpPr>
            <a:spLocks noGrp="1"/>
          </p:cNvSpPr>
          <p:nvPr>
            <p:ph idx="1"/>
          </p:nvPr>
        </p:nvSpPr>
        <p:spPr>
          <a:xfrm>
            <a:off x="5069940" y="2322576"/>
            <a:ext cx="6172200" cy="3858768"/>
          </a:xfrm>
        </p:spPr>
        <p:txBody>
          <a:bodyPr>
            <a:normAutofit/>
          </a:bodyPr>
          <a:lstStyle/>
          <a:p>
            <a:pPr>
              <a:lnSpc>
                <a:spcPct val="80000"/>
              </a:lnSpc>
            </a:pPr>
            <a:r>
              <a:rPr lang="es-MX" sz="2400" dirty="0">
                <a:latin typeface="Centaur" panose="02030504050205020304" pitchFamily="18" charset="0"/>
              </a:rPr>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p>
        </p:txBody>
      </p:sp>
    </p:spTree>
    <p:extLst>
      <p:ext uri="{BB962C8B-B14F-4D97-AF65-F5344CB8AC3E}">
        <p14:creationId xmlns:p14="http://schemas.microsoft.com/office/powerpoint/2010/main" val="133561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20796" r="31720" b="1"/>
          <a:stretch/>
        </p:blipFill>
        <p:spPr>
          <a:xfrm>
            <a:off x="20" y="10"/>
            <a:ext cx="4635571" cy="6857990"/>
          </a:xfrm>
          <a:prstGeom prst="rect">
            <a:avLst/>
          </a:prstGeom>
          <a:effectLst/>
        </p:spPr>
      </p:pic>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4965430" y="629268"/>
            <a:ext cx="6586491" cy="1286160"/>
          </a:xfrm>
        </p:spPr>
        <p:txBody>
          <a:bodyPr anchor="b">
            <a:normAutofit fontScale="90000"/>
          </a:bodyPr>
          <a:lstStyle/>
          <a:p>
            <a:r>
              <a:rPr lang="es-GT">
                <a:latin typeface="Bodoni MT" panose="02070603080606020203" pitchFamily="18" charset="0"/>
              </a:rPr>
              <a:t>Ordenadores electrónicos</a:t>
            </a:r>
            <a:endParaRPr lang="es-GT" dirty="0">
              <a:latin typeface="Bodoni MT" panose="02070603080606020203" pitchFamily="18" charset="0"/>
            </a:endParaRPr>
          </a:p>
        </p:txBody>
      </p:sp>
      <p:sp>
        <p:nvSpPr>
          <p:cNvPr id="3" name="Marcador de contenido 2"/>
          <p:cNvSpPr>
            <a:spLocks noGrp="1"/>
          </p:cNvSpPr>
          <p:nvPr>
            <p:ph idx="1"/>
          </p:nvPr>
        </p:nvSpPr>
        <p:spPr>
          <a:xfrm>
            <a:off x="4965431" y="2438400"/>
            <a:ext cx="6586489" cy="3785419"/>
          </a:xfrm>
        </p:spPr>
        <p:txBody>
          <a:bodyPr>
            <a:normAutofit/>
          </a:bodyPr>
          <a:lstStyle/>
          <a:p>
            <a:r>
              <a:rPr lang="es-MX" sz="2000"/>
              <a:t>Durante la II Guerra Mundial (1939-1945), un equipo de científicos y matemáticos que trabajaban en Bletchley Park, al norte de Londres, crearon lo que se consideró el primer ordenador digital totalmente electrónico: el Colossus. Hacia diciembre de 1943 el Colossus, que incorporaba 1.500 válvulas o tubos de vacío, era ya operativo. Fue utilizado por el equipo dirigido por Alan Turing para descodificar los mensajes de radio cifrados de los alemanes.</a:t>
            </a:r>
          </a:p>
        </p:txBody>
      </p:sp>
    </p:spTree>
    <p:extLst>
      <p:ext uri="{BB962C8B-B14F-4D97-AF65-F5344CB8AC3E}">
        <p14:creationId xmlns:p14="http://schemas.microsoft.com/office/powerpoint/2010/main" val="2782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656175"/>
            <a:ext cx="5941068" cy="2607117"/>
          </a:xfrm>
          <a:prstGeom prst="rect">
            <a:avLst/>
          </a:prstGeom>
        </p:spPr>
      </p:pic>
      <p:sp>
        <p:nvSpPr>
          <p:cNvPr id="2" name="Título 1"/>
          <p:cNvSpPr>
            <a:spLocks noGrp="1"/>
          </p:cNvSpPr>
          <p:nvPr>
            <p:ph type="title"/>
          </p:nvPr>
        </p:nvSpPr>
        <p:spPr>
          <a:xfrm>
            <a:off x="950121" y="5529884"/>
            <a:ext cx="5693783" cy="1096331"/>
          </a:xfrm>
        </p:spPr>
        <p:txBody>
          <a:bodyPr>
            <a:normAutofit/>
          </a:bodyPr>
          <a:lstStyle/>
          <a:p>
            <a:pPr>
              <a:lnSpc>
                <a:spcPct val="80000"/>
              </a:lnSpc>
            </a:pPr>
            <a:r>
              <a:rPr lang="es-GT" sz="4000">
                <a:latin typeface="Bodoni MT" panose="02070603080606020203" pitchFamily="18" charset="0"/>
              </a:rPr>
              <a:t>La Primera Tarjeta Perforadora</a:t>
            </a:r>
          </a:p>
        </p:txBody>
      </p:sp>
      <p:sp>
        <p:nvSpPr>
          <p:cNvPr id="3" name="Marcador de contenido 2"/>
          <p:cNvSpPr>
            <a:spLocks noGrp="1"/>
          </p:cNvSpPr>
          <p:nvPr>
            <p:ph idx="1"/>
          </p:nvPr>
        </p:nvSpPr>
        <p:spPr>
          <a:xfrm>
            <a:off x="7534655" y="965199"/>
            <a:ext cx="4008101" cy="4020458"/>
          </a:xfrm>
        </p:spPr>
        <p:txBody>
          <a:bodyPr anchor="ctr">
            <a:normAutofit lnSpcReduction="10000"/>
          </a:bodyPr>
          <a:lstStyle/>
          <a:p>
            <a:r>
              <a:rPr lang="es-MX" sz="2000">
                <a:latin typeface="Centaur" panose="02030504050205020304" pitchFamily="18" charset="0"/>
              </a:rPr>
              <a:t>El telar de tejido, inventado en 1801 por el Francés Joseph-Marie Jackard (1753-1834), usado todavía en la actualidad, se controla por medio de tarjetas perforadas. El telar de Jackard opera de la manera siguiente: las tarje tarjetas se perforan estratégicamente y se acomodan en cierta secuencia para indicar un diseño de tejido en particular. Charles Babbage quiso aplicar el concepto de las tarjetas perforadas del telar de Jackard en su motor analítico. </a:t>
            </a:r>
          </a:p>
        </p:txBody>
      </p:sp>
    </p:spTree>
    <p:extLst>
      <p:ext uri="{BB962C8B-B14F-4D97-AF65-F5344CB8AC3E}">
        <p14:creationId xmlns:p14="http://schemas.microsoft.com/office/powerpoint/2010/main" val="402457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33579" r="17751"/>
          <a:stretch/>
        </p:blipFill>
        <p:spPr>
          <a:xfrm>
            <a:off x="641288" y="1420036"/>
            <a:ext cx="2909435" cy="4274182"/>
          </a:xfrm>
          <a:prstGeom prst="rect">
            <a:avLst/>
          </a:prstGeom>
        </p:spPr>
      </p:pic>
      <p:sp>
        <p:nvSpPr>
          <p:cNvPr id="2" name="Título 1"/>
          <p:cNvSpPr>
            <a:spLocks noGrp="1"/>
          </p:cNvSpPr>
          <p:nvPr>
            <p:ph type="title"/>
          </p:nvPr>
        </p:nvSpPr>
        <p:spPr>
          <a:xfrm>
            <a:off x="4384039" y="365125"/>
            <a:ext cx="7164493" cy="1325563"/>
          </a:xfrm>
        </p:spPr>
        <p:txBody>
          <a:bodyPr>
            <a:normAutofit/>
          </a:bodyPr>
          <a:lstStyle/>
          <a:p>
            <a:pPr>
              <a:lnSpc>
                <a:spcPct val="70000"/>
              </a:lnSpc>
            </a:pPr>
            <a:r>
              <a:rPr lang="es-GT" sz="4000" b="1" dirty="0">
                <a:solidFill>
                  <a:schemeClr val="tx1"/>
                </a:solidFill>
                <a:latin typeface="Bodoni MT" panose="02070603080606020203" pitchFamily="18" charset="0"/>
              </a:rPr>
              <a:t>Generaciones de computadoras</a:t>
            </a:r>
            <a:r>
              <a:rPr lang="es-GT" sz="4000" b="1" dirty="0">
                <a:solidFill>
                  <a:schemeClr val="tx1"/>
                </a:solidFill>
              </a:rPr>
              <a:t/>
            </a:r>
            <a:br>
              <a:rPr lang="es-GT" sz="4000" b="1" dirty="0">
                <a:solidFill>
                  <a:schemeClr val="tx1"/>
                </a:solidFill>
              </a:rPr>
            </a:br>
            <a:r>
              <a:rPr lang="es-GT" sz="2200" b="1" dirty="0">
                <a:solidFill>
                  <a:schemeClr val="tx1"/>
                </a:solidFill>
                <a:latin typeface="Bodoni MT" panose="02070603080606020203" pitchFamily="18" charset="0"/>
              </a:rPr>
              <a:t>Primera Generación de Computadoras</a:t>
            </a:r>
            <a:endParaRPr lang="es-GT" sz="2200" dirty="0">
              <a:solidFill>
                <a:schemeClr val="tx1"/>
              </a:solidFill>
              <a:latin typeface="Bodoni MT" panose="02070603080606020203" pitchFamily="18" charset="0"/>
            </a:endParaRPr>
          </a:p>
        </p:txBody>
      </p:sp>
      <p:sp>
        <p:nvSpPr>
          <p:cNvPr id="3" name="Marcador de contenido 2"/>
          <p:cNvSpPr>
            <a:spLocks noGrp="1"/>
          </p:cNvSpPr>
          <p:nvPr>
            <p:ph idx="1"/>
          </p:nvPr>
        </p:nvSpPr>
        <p:spPr>
          <a:xfrm>
            <a:off x="4387515" y="2022601"/>
            <a:ext cx="7161017" cy="4154361"/>
          </a:xfrm>
        </p:spPr>
        <p:txBody>
          <a:bodyPr>
            <a:normAutofit/>
          </a:bodyPr>
          <a:lstStyle/>
          <a:p>
            <a:r>
              <a:rPr lang="es-MX" sz="2000" dirty="0">
                <a:latin typeface="Centaur" panose="02030504050205020304" pitchFamily="18" charset="0"/>
              </a:rPr>
              <a:t>(de 1951 a 1958) Las computadoras de la primera Generación emplearon bulbos para procesar información. Los operadores ingresaban los datos y programas en código especial por medio de tarjetas perforadas. El almacenamiento interno se lograba con un tambor que giraba rápida mente, sobre el cual un dispositivo de lectura/escritura colocaba marcas magnéticas. Esas computadoras de bulbos eran mucho más grandes y generaban más calor que los modelos contemporáneos.</a:t>
            </a:r>
          </a:p>
          <a:p>
            <a:r>
              <a:rPr lang="es-MX" sz="2000" dirty="0">
                <a:latin typeface="Centaur" panose="02030504050205020304" pitchFamily="18" charset="0"/>
              </a:rPr>
              <a:t>Comenzó entonces a construir computadoras electrónicas y su primera entrada fue con la IBM 701 en 1953. Después de un lento pero </a:t>
            </a:r>
            <a:r>
              <a:rPr lang="es-MX" sz="2000" dirty="0" err="1">
                <a:latin typeface="Centaur" panose="02030504050205020304" pitchFamily="18" charset="0"/>
              </a:rPr>
              <a:t>exitante</a:t>
            </a:r>
            <a:r>
              <a:rPr lang="es-MX" sz="2000" dirty="0">
                <a:latin typeface="Centaur" panose="02030504050205020304" pitchFamily="18" charset="0"/>
              </a:rPr>
              <a:t> comienzo la IBM 701 se </a:t>
            </a:r>
            <a:r>
              <a:rPr lang="es-MX" sz="2000" dirty="0" err="1">
                <a:latin typeface="Centaur" panose="02030504050205020304" pitchFamily="18" charset="0"/>
              </a:rPr>
              <a:t>conviertió</a:t>
            </a:r>
            <a:r>
              <a:rPr lang="es-MX" sz="2000" dirty="0">
                <a:latin typeface="Centaur" panose="02030504050205020304" pitchFamily="18" charset="0"/>
              </a:rPr>
              <a:t> en un producto comercialmente viable. Sin embargo en 1954 </a:t>
            </a:r>
            <a:r>
              <a:rPr lang="es-MX" sz="2000" dirty="0" err="1">
                <a:latin typeface="Centaur" panose="02030504050205020304" pitchFamily="18" charset="0"/>
              </a:rPr>
              <a:t>fuen</a:t>
            </a:r>
            <a:r>
              <a:rPr lang="es-MX" sz="2000" dirty="0">
                <a:latin typeface="Centaur" panose="02030504050205020304" pitchFamily="18" charset="0"/>
              </a:rPr>
              <a:t> introducido e l modelo IBM 650, el cual es la razón por la que IBM disfruta hoy de una gran parte del mercado de las computadoras.</a:t>
            </a:r>
          </a:p>
          <a:p>
            <a:endParaRPr lang="es-MX" sz="2000" dirty="0">
              <a:latin typeface="Centaur" panose="02030504050205020304" pitchFamily="18" charset="0"/>
            </a:endParaRPr>
          </a:p>
        </p:txBody>
      </p:sp>
    </p:spTree>
    <p:extLst>
      <p:ext uri="{BB962C8B-B14F-4D97-AF65-F5344CB8AC3E}">
        <p14:creationId xmlns:p14="http://schemas.microsoft.com/office/powerpoint/2010/main" val="19521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510674"/>
            <a:ext cx="5126736" cy="3414999"/>
          </a:xfrm>
          <a:prstGeom prst="rect">
            <a:avLst/>
          </a:prstGeom>
        </p:spPr>
      </p:pic>
      <p:sp>
        <p:nvSpPr>
          <p:cNvPr id="2" name="Título 1"/>
          <p:cNvSpPr>
            <a:spLocks noGrp="1"/>
          </p:cNvSpPr>
          <p:nvPr>
            <p:ph type="title"/>
          </p:nvPr>
        </p:nvSpPr>
        <p:spPr>
          <a:xfrm>
            <a:off x="3340640" y="0"/>
            <a:ext cx="5221266" cy="1344975"/>
          </a:xfrm>
        </p:spPr>
        <p:txBody>
          <a:bodyPr>
            <a:normAutofit/>
          </a:bodyPr>
          <a:lstStyle/>
          <a:p>
            <a:pPr algn="ctr"/>
            <a:r>
              <a:rPr lang="es-GT" sz="4000" dirty="0">
                <a:solidFill>
                  <a:schemeClr val="tx1"/>
                </a:solidFill>
                <a:latin typeface="Bodoni MT" panose="02070603080606020203" pitchFamily="18" charset="0"/>
              </a:rPr>
              <a:t>Segunda Generación</a:t>
            </a:r>
          </a:p>
        </p:txBody>
      </p:sp>
      <p:sp>
        <p:nvSpPr>
          <p:cNvPr id="3" name="Marcador de contenido 2"/>
          <p:cNvSpPr>
            <a:spLocks noGrp="1"/>
          </p:cNvSpPr>
          <p:nvPr>
            <p:ph idx="1"/>
          </p:nvPr>
        </p:nvSpPr>
        <p:spPr>
          <a:xfrm>
            <a:off x="6391903" y="2121763"/>
            <a:ext cx="5235490" cy="3773010"/>
          </a:xfrm>
        </p:spPr>
        <p:txBody>
          <a:bodyPr>
            <a:normAutofit lnSpcReduction="10000"/>
          </a:bodyPr>
          <a:lstStyle/>
          <a:p>
            <a:r>
              <a:rPr lang="es-MX" sz="2000" dirty="0"/>
              <a:t>(</a:t>
            </a:r>
            <a:r>
              <a:rPr lang="es-MX" sz="2000" dirty="0">
                <a:latin typeface="Centaur" panose="02030504050205020304" pitchFamily="18" charset="0"/>
              </a:rPr>
              <a:t>1959-1964) Transistor Compatibilidad limitada El invento del transistor hizo posible una nueva generación de computadoras, más rápidas, más pequeñas y con menores necesidades de ventilación. Sin embargo el costo </a:t>
            </a:r>
            <a:r>
              <a:rPr lang="es-MX" sz="2000" dirty="0" err="1">
                <a:latin typeface="Centaur" panose="02030504050205020304" pitchFamily="18" charset="0"/>
              </a:rPr>
              <a:t>seguia</a:t>
            </a:r>
            <a:r>
              <a:rPr lang="es-MX" sz="2000" dirty="0">
                <a:latin typeface="Centaur" panose="02030504050205020304" pitchFamily="18" charset="0"/>
              </a:rPr>
              <a:t> siendo una porción significativa del presupuesto de una </a:t>
            </a:r>
            <a:r>
              <a:rPr lang="es-MX" sz="2000" dirty="0" err="1">
                <a:latin typeface="Centaur" panose="02030504050205020304" pitchFamily="18" charset="0"/>
              </a:rPr>
              <a:t>Compañia</a:t>
            </a:r>
            <a:r>
              <a:rPr lang="es-MX" sz="2000" dirty="0">
                <a:latin typeface="Centaur" panose="02030504050205020304" pitchFamily="18" charset="0"/>
              </a:rPr>
              <a:t>. Las computadoras de la segunda generación también utilizaban redes de </a:t>
            </a:r>
            <a:r>
              <a:rPr lang="es-MX" sz="2000" dirty="0" err="1">
                <a:latin typeface="Centaur" panose="02030504050205020304" pitchFamily="18" charset="0"/>
              </a:rPr>
              <a:t>nucleos</a:t>
            </a:r>
            <a:r>
              <a:rPr lang="es-MX" sz="2000" dirty="0">
                <a:latin typeface="Centaur" panose="02030504050205020304" pitchFamily="18" charset="0"/>
              </a:rPr>
              <a:t> magnéticos en lugar de tambores giratorios para el almacenamiento primario. Estos núcleos contenían pequeños anillos de material magnético, enlazados entre sí, en los cuales </a:t>
            </a:r>
            <a:r>
              <a:rPr lang="es-MX" sz="2000" dirty="0" err="1">
                <a:latin typeface="Centaur" panose="02030504050205020304" pitchFamily="18" charset="0"/>
              </a:rPr>
              <a:t>pod</a:t>
            </a:r>
            <a:r>
              <a:rPr lang="es-MX" sz="2000" dirty="0">
                <a:latin typeface="Centaur" panose="02030504050205020304" pitchFamily="18" charset="0"/>
              </a:rPr>
              <a:t> </a:t>
            </a:r>
            <a:r>
              <a:rPr lang="es-MX" sz="2000" dirty="0" err="1">
                <a:latin typeface="Centaur" panose="02030504050205020304" pitchFamily="18" charset="0"/>
              </a:rPr>
              <a:t>podrian</a:t>
            </a:r>
            <a:r>
              <a:rPr lang="es-MX" sz="2000" dirty="0">
                <a:latin typeface="Centaur" panose="02030504050205020304" pitchFamily="18" charset="0"/>
              </a:rPr>
              <a:t> almacenarse datos e instrucciones.</a:t>
            </a:r>
          </a:p>
        </p:txBody>
      </p:sp>
    </p:spTree>
    <p:extLst>
      <p:ext uri="{BB962C8B-B14F-4D97-AF65-F5344CB8AC3E}">
        <p14:creationId xmlns:p14="http://schemas.microsoft.com/office/powerpoint/2010/main" val="2875533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1499242"/>
            <a:ext cx="5126736" cy="3704066"/>
          </a:xfrm>
          <a:prstGeom prst="rect">
            <a:avLst/>
          </a:prstGeom>
        </p:spPr>
      </p:pic>
      <p:sp>
        <p:nvSpPr>
          <p:cNvPr id="2" name="Título 1"/>
          <p:cNvSpPr>
            <a:spLocks noGrp="1"/>
          </p:cNvSpPr>
          <p:nvPr>
            <p:ph type="title"/>
          </p:nvPr>
        </p:nvSpPr>
        <p:spPr>
          <a:xfrm>
            <a:off x="6392598" y="640263"/>
            <a:ext cx="5221266" cy="1344975"/>
          </a:xfrm>
        </p:spPr>
        <p:txBody>
          <a:bodyPr>
            <a:normAutofit/>
          </a:bodyPr>
          <a:lstStyle/>
          <a:p>
            <a:pPr algn="ctr"/>
            <a:r>
              <a:rPr lang="es-GT" sz="4000">
                <a:latin typeface="Bodoni MT" panose="02070603080606020203" pitchFamily="18" charset="0"/>
              </a:rPr>
              <a:t>Tercera Generación</a:t>
            </a:r>
          </a:p>
        </p:txBody>
      </p:sp>
      <p:sp>
        <p:nvSpPr>
          <p:cNvPr id="3" name="Marcador de contenido 2"/>
          <p:cNvSpPr>
            <a:spLocks noGrp="1"/>
          </p:cNvSpPr>
          <p:nvPr>
            <p:ph idx="1"/>
          </p:nvPr>
        </p:nvSpPr>
        <p:spPr>
          <a:xfrm>
            <a:off x="6391903" y="2121763"/>
            <a:ext cx="5235490" cy="3773010"/>
          </a:xfrm>
        </p:spPr>
        <p:txBody>
          <a:bodyPr>
            <a:normAutofit/>
          </a:bodyPr>
          <a:lstStyle/>
          <a:p>
            <a:pPr>
              <a:lnSpc>
                <a:spcPct val="70000"/>
              </a:lnSpc>
            </a:pPr>
            <a:r>
              <a:rPr lang="es-MX" sz="1700">
                <a:latin typeface="Centaur" panose="02030504050205020304" pitchFamily="18" charset="0"/>
              </a:rPr>
              <a:t>(1964-1971) circuitos integrados Compatibilidad con equipo mayor Multiprogramación Minicomputadora Las computadoras de la tercera generación emergieron con el desarrollo de los circuitos integrados (pastillas de silicio) en las cuales se colocan miles de componentes electrónicos, en una integración en miniatura. Las computadoras nuevamente se hicieron más pequeñas, más rápidas, desprendían menos calor y eran energéticamente más eficientes. Antes del advenimiento de los circuitos integrados, las computadoras estaban diseñadas para aplicaciones matemáticas o de negocios, pero no para las dos cosas.</a:t>
            </a:r>
          </a:p>
          <a:p>
            <a:pPr>
              <a:lnSpc>
                <a:spcPct val="70000"/>
              </a:lnSpc>
            </a:pPr>
            <a:r>
              <a:rPr lang="es-MX" sz="1700">
                <a:latin typeface="Centaur" panose="02030504050205020304" pitchFamily="18" charset="0"/>
              </a:rPr>
              <a:t>Por ejemplo la computadora podía estar calculando la nomina y aceptando pedidos al mismo tiempo. Minicomputadoras, Con la introducción del modelo 360 IBM acaparó el 70% del mercado, para evitar competir directamente con IBM la empresa Digital Equipment Corporation DEC redirigió sus esfuerzos hacia computadoras pequeñas. Mucho menos costosas de comprar y de operar que las computadoras grandes.</a:t>
            </a:r>
          </a:p>
        </p:txBody>
      </p:sp>
    </p:spTree>
    <p:extLst>
      <p:ext uri="{BB962C8B-B14F-4D97-AF65-F5344CB8AC3E}">
        <p14:creationId xmlns:p14="http://schemas.microsoft.com/office/powerpoint/2010/main" val="270011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TotalTime>
  <Words>910</Words>
  <Application>Microsoft Office PowerPoint</Application>
  <PresentationFormat>Personalizado</PresentationFormat>
  <Paragraphs>25</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Flujo</vt:lpstr>
      <vt:lpstr>Historia de la Computadora</vt:lpstr>
      <vt:lpstr>Primera Maquina</vt:lpstr>
      <vt:lpstr>La máquina analítica</vt:lpstr>
      <vt:lpstr>Primeros ordenadores</vt:lpstr>
      <vt:lpstr>Ordenadores electrónicos</vt:lpstr>
      <vt:lpstr>La Primera Tarjeta Perforadora</vt:lpstr>
      <vt:lpstr>Generaciones de computadoras Primera Generación de Computadoras</vt:lpstr>
      <vt:lpstr>Segunda Generación</vt:lpstr>
      <vt:lpstr>Tercera Generación</vt:lpstr>
      <vt:lpstr>La cuarta Generación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Computadora</dc:title>
  <dc:creator>Dilan Castro</dc:creator>
  <cp:lastModifiedBy>Mynor</cp:lastModifiedBy>
  <cp:revision>10</cp:revision>
  <dcterms:created xsi:type="dcterms:W3CDTF">2017-04-14T18:34:05Z</dcterms:created>
  <dcterms:modified xsi:type="dcterms:W3CDTF">2017-04-16T16:05:50Z</dcterms:modified>
</cp:coreProperties>
</file>