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Lora SemiBold"/>
      <p:regular r:id="rId25"/>
      <p:bold r:id="rId26"/>
      <p:italic r:id="rId27"/>
      <p:boldItalic r:id="rId28"/>
    </p:embeddedFont>
    <p:embeddedFont>
      <p:font typeface="Lo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SemiBold-bold.fntdata"/><Relationship Id="rId25" Type="http://schemas.openxmlformats.org/officeDocument/2006/relationships/font" Target="fonts/LoraSemiBold-regular.fntdata"/><Relationship Id="rId28" Type="http://schemas.openxmlformats.org/officeDocument/2006/relationships/font" Target="fonts/LoraSemiBold-boldItalic.fntdata"/><Relationship Id="rId27" Type="http://schemas.openxmlformats.org/officeDocument/2006/relationships/font" Target="fonts/Lora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or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ac9ce98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fac9ce98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9c19ae03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9c19ae03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9c19ae03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9c19ae03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e9c19ae03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9c19ae03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9c19ae03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9c19ae03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e9c19ae03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e9c19ae03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9c5161c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9c5161c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e9c19ae0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e9c19ae0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9c19ae03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9c19ae03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fac9ce98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fac9ce98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e9d47e906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e9d47e906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9c19ae03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9c19ae03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9c19ae0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9c19ae0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9c19ae03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9c19ae0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e9c6d709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e9c6d709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9c19ae0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9c19ae0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ac9ce9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ac9ce9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fac9ce98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fac9ce9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55725" y="200225"/>
            <a:ext cx="7702500" cy="1126200"/>
          </a:xfrm>
          <a:prstGeom prst="rect">
            <a:avLst/>
          </a:prstGeom>
          <a:noFill/>
          <a:ln>
            <a:noFill/>
          </a:ln>
        </p:spPr>
        <p:txBody>
          <a:bodyPr anchorCtr="0" anchor="ctr" bIns="91425" lIns="91425" spcFirstLastPara="1" rIns="91425" wrap="square" tIns="91425">
            <a:normAutofit lnSpcReduction="10000"/>
          </a:bodyPr>
          <a:lstStyle/>
          <a:p>
            <a:pPr indent="0" lvl="0" marL="0" rtl="0" algn="ctr">
              <a:lnSpc>
                <a:spcPct val="115000"/>
              </a:lnSpc>
              <a:spcBef>
                <a:spcPts val="0"/>
              </a:spcBef>
              <a:spcAft>
                <a:spcPts val="0"/>
              </a:spcAft>
              <a:buNone/>
            </a:pPr>
            <a:r>
              <a:rPr b="1" lang="en-GB" sz="2650">
                <a:solidFill>
                  <a:srgbClr val="FFFFFF"/>
                </a:solidFill>
              </a:rPr>
              <a:t>Project Mid Presentation</a:t>
            </a:r>
            <a:endParaRPr b="1" sz="2650">
              <a:solidFill>
                <a:srgbClr val="FFFFFF"/>
              </a:solidFill>
            </a:endParaRPr>
          </a:p>
          <a:p>
            <a:pPr indent="0" lvl="0" marL="0" rtl="0" algn="ctr">
              <a:lnSpc>
                <a:spcPct val="115000"/>
              </a:lnSpc>
              <a:spcBef>
                <a:spcPts val="0"/>
              </a:spcBef>
              <a:spcAft>
                <a:spcPts val="0"/>
              </a:spcAft>
              <a:buNone/>
            </a:pPr>
            <a:r>
              <a:rPr b="1" i="1" lang="en-GB" sz="2650">
                <a:solidFill>
                  <a:srgbClr val="FFFFFF"/>
                </a:solidFill>
              </a:rPr>
              <a:t>“Fraud Transaction Detection System”</a:t>
            </a:r>
            <a:endParaRPr b="1" i="1" sz="3180">
              <a:solidFill>
                <a:srgbClr val="FFFFFF"/>
              </a:solidFill>
            </a:endParaRPr>
          </a:p>
        </p:txBody>
      </p:sp>
      <p:sp>
        <p:nvSpPr>
          <p:cNvPr id="55" name="Google Shape;55;p13"/>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sz="1000">
                <a:solidFill>
                  <a:srgbClr val="ADADAD"/>
                </a:solidFill>
              </a:rPr>
              <a:t>‹#›</a:t>
            </a:fld>
            <a:endParaRPr sz="1000">
              <a:solidFill>
                <a:srgbClr val="ADADAD"/>
              </a:solidFill>
            </a:endParaRPr>
          </a:p>
        </p:txBody>
      </p:sp>
      <p:sp>
        <p:nvSpPr>
          <p:cNvPr id="56" name="Google Shape;56;p13"/>
          <p:cNvSpPr txBox="1"/>
          <p:nvPr/>
        </p:nvSpPr>
        <p:spPr>
          <a:xfrm>
            <a:off x="624550" y="2556525"/>
            <a:ext cx="3563400" cy="1395000"/>
          </a:xfrm>
          <a:prstGeom prst="rect">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600"/>
              </a:spcBef>
              <a:spcAft>
                <a:spcPts val="0"/>
              </a:spcAft>
              <a:buNone/>
            </a:pPr>
            <a:r>
              <a:rPr i="1" lang="en-GB" sz="1800">
                <a:solidFill>
                  <a:srgbClr val="FFFFFF"/>
                </a:solidFill>
                <a:latin typeface="Lora SemiBold"/>
                <a:ea typeface="Lora SemiBold"/>
                <a:cs typeface="Lora SemiBold"/>
                <a:sym typeface="Lora SemiBold"/>
              </a:rPr>
              <a:t>Supervised By</a:t>
            </a:r>
            <a:endParaRPr i="1" sz="1800">
              <a:solidFill>
                <a:srgbClr val="FFFFFF"/>
              </a:solidFill>
              <a:latin typeface="Lora SemiBold"/>
              <a:ea typeface="Lora SemiBold"/>
              <a:cs typeface="Lora SemiBold"/>
              <a:sym typeface="Lora SemiBold"/>
            </a:endParaRPr>
          </a:p>
          <a:p>
            <a:pPr indent="0" lvl="0" marL="0" rtl="0" algn="l">
              <a:lnSpc>
                <a:spcPct val="100000"/>
              </a:lnSpc>
              <a:spcBef>
                <a:spcPts val="800"/>
              </a:spcBef>
              <a:spcAft>
                <a:spcPts val="0"/>
              </a:spcAft>
              <a:buNone/>
            </a:pPr>
            <a:r>
              <a:rPr i="1" lang="en-GB" sz="1800">
                <a:solidFill>
                  <a:srgbClr val="FFFFFF"/>
                </a:solidFill>
                <a:latin typeface="Lora SemiBold"/>
                <a:ea typeface="Lora SemiBold"/>
                <a:cs typeface="Lora SemiBold"/>
                <a:sym typeface="Lora SemiBold"/>
              </a:rPr>
              <a:t>Md. Eusha Kadir</a:t>
            </a:r>
            <a:endParaRPr i="1" sz="1800">
              <a:solidFill>
                <a:srgbClr val="FFFFFF"/>
              </a:solidFill>
              <a:latin typeface="Lora SemiBold"/>
              <a:ea typeface="Lora SemiBold"/>
              <a:cs typeface="Lora SemiBold"/>
              <a:sym typeface="Lora SemiBold"/>
            </a:endParaRPr>
          </a:p>
          <a:p>
            <a:pPr indent="0" lvl="0" marL="0" rtl="0" algn="l">
              <a:lnSpc>
                <a:spcPct val="100000"/>
              </a:lnSpc>
              <a:spcBef>
                <a:spcPts val="800"/>
              </a:spcBef>
              <a:spcAft>
                <a:spcPts val="800"/>
              </a:spcAft>
              <a:buNone/>
            </a:pPr>
            <a:r>
              <a:rPr i="1" lang="en-GB" sz="1800">
                <a:solidFill>
                  <a:srgbClr val="FFFFFF"/>
                </a:solidFill>
                <a:latin typeface="Lora SemiBold"/>
                <a:ea typeface="Lora SemiBold"/>
                <a:cs typeface="Lora SemiBold"/>
                <a:sym typeface="Lora SemiBold"/>
              </a:rPr>
              <a:t>Lecturer, IIT, NSTU</a:t>
            </a:r>
            <a:endParaRPr i="1" sz="1800">
              <a:solidFill>
                <a:srgbClr val="FFFFFF"/>
              </a:solidFill>
              <a:latin typeface="Lora SemiBold"/>
              <a:ea typeface="Lora SemiBold"/>
              <a:cs typeface="Lora SemiBold"/>
              <a:sym typeface="Lora SemiBold"/>
            </a:endParaRPr>
          </a:p>
        </p:txBody>
      </p:sp>
      <p:sp>
        <p:nvSpPr>
          <p:cNvPr id="57" name="Google Shape;57;p13"/>
          <p:cNvSpPr txBox="1"/>
          <p:nvPr/>
        </p:nvSpPr>
        <p:spPr>
          <a:xfrm>
            <a:off x="5112725" y="2504925"/>
            <a:ext cx="3445500" cy="1498200"/>
          </a:xfrm>
          <a:prstGeom prst="rect">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b="1" i="1" lang="en-GB" sz="1800">
                <a:solidFill>
                  <a:srgbClr val="FFFFFF"/>
                </a:solidFill>
                <a:latin typeface="Lora"/>
                <a:ea typeface="Lora"/>
                <a:cs typeface="Lora"/>
                <a:sym typeface="Lora"/>
              </a:rPr>
              <a:t>Presented by</a:t>
            </a:r>
            <a:endParaRPr b="1" i="1" sz="1800">
              <a:solidFill>
                <a:srgbClr val="FFFFFF"/>
              </a:solidFill>
              <a:latin typeface="Lora"/>
              <a:ea typeface="Lora"/>
              <a:cs typeface="Lora"/>
              <a:sym typeface="Lora"/>
            </a:endParaRPr>
          </a:p>
          <a:p>
            <a:pPr indent="0" lvl="0" marL="0" rtl="0" algn="r">
              <a:lnSpc>
                <a:spcPct val="115000"/>
              </a:lnSpc>
              <a:spcBef>
                <a:spcPts val="0"/>
              </a:spcBef>
              <a:spcAft>
                <a:spcPts val="0"/>
              </a:spcAft>
              <a:buNone/>
            </a:pPr>
            <a:r>
              <a:rPr b="1" i="1" lang="en-GB" sz="1800">
                <a:solidFill>
                  <a:srgbClr val="FFFFFF"/>
                </a:solidFill>
                <a:latin typeface="Lora"/>
                <a:ea typeface="Lora"/>
                <a:cs typeface="Lora"/>
                <a:sym typeface="Lora"/>
              </a:rPr>
              <a:t>Md Mynuddin</a:t>
            </a:r>
            <a:endParaRPr b="1" i="1" sz="1800">
              <a:solidFill>
                <a:srgbClr val="FFFFFF"/>
              </a:solidFill>
              <a:latin typeface="Lora"/>
              <a:ea typeface="Lora"/>
              <a:cs typeface="Lora"/>
              <a:sym typeface="Lora"/>
            </a:endParaRPr>
          </a:p>
          <a:p>
            <a:pPr indent="0" lvl="0" marL="0" rtl="0" algn="r">
              <a:lnSpc>
                <a:spcPct val="115000"/>
              </a:lnSpc>
              <a:spcBef>
                <a:spcPts val="0"/>
              </a:spcBef>
              <a:spcAft>
                <a:spcPts val="0"/>
              </a:spcAft>
              <a:buNone/>
            </a:pPr>
            <a:r>
              <a:rPr b="1" i="1" lang="en-GB" sz="1800">
                <a:solidFill>
                  <a:srgbClr val="FFFFFF"/>
                </a:solidFill>
                <a:latin typeface="Lora"/>
                <a:ea typeface="Lora"/>
                <a:cs typeface="Lora"/>
                <a:sym typeface="Lora"/>
              </a:rPr>
              <a:t>ID: ASH1825007M</a:t>
            </a:r>
            <a:endParaRPr b="1" i="1" sz="1800">
              <a:solidFill>
                <a:srgbClr val="FFFFFF"/>
              </a:solidFill>
              <a:latin typeface="Lora"/>
              <a:ea typeface="Lora"/>
              <a:cs typeface="Lora"/>
              <a:sym typeface="Lora"/>
            </a:endParaRPr>
          </a:p>
          <a:p>
            <a:pPr indent="0" lvl="0" marL="0" rtl="0" algn="r">
              <a:lnSpc>
                <a:spcPct val="115000"/>
              </a:lnSpc>
              <a:spcBef>
                <a:spcPts val="0"/>
              </a:spcBef>
              <a:spcAft>
                <a:spcPts val="0"/>
              </a:spcAft>
              <a:buNone/>
            </a:pPr>
            <a:r>
              <a:rPr b="1" i="1" lang="en-GB" sz="1800">
                <a:solidFill>
                  <a:schemeClr val="lt1"/>
                </a:solidFill>
                <a:latin typeface="Lora"/>
                <a:ea typeface="Lora"/>
                <a:cs typeface="Lora"/>
                <a:sym typeface="Lora"/>
              </a:rPr>
              <a:t>IIT, NSTU</a:t>
            </a:r>
            <a:endParaRPr b="1" i="1" sz="1800">
              <a:solidFill>
                <a:srgbClr val="FFFFFF"/>
              </a:solidFill>
              <a:latin typeface="Lora"/>
              <a:ea typeface="Lora"/>
              <a:cs typeface="Lora"/>
              <a:sym typeface="Lora"/>
            </a:endParaRPr>
          </a:p>
        </p:txBody>
      </p:sp>
      <p:cxnSp>
        <p:nvCxnSpPr>
          <p:cNvPr id="58" name="Google Shape;58;p13"/>
          <p:cNvCxnSpPr/>
          <p:nvPr/>
        </p:nvCxnSpPr>
        <p:spPr>
          <a:xfrm>
            <a:off x="1290600" y="1316800"/>
            <a:ext cx="6562800" cy="3300"/>
          </a:xfrm>
          <a:prstGeom prst="straightConnector1">
            <a:avLst/>
          </a:prstGeom>
          <a:noFill/>
          <a:ln cap="flat" cmpd="sng" w="9525">
            <a:solidFill>
              <a:srgbClr val="FF9900"/>
            </a:solidFill>
            <a:prstDash val="solid"/>
            <a:round/>
            <a:headEnd len="med" w="med" type="oval"/>
            <a:tailEnd len="med" w="med" type="oval"/>
          </a:ln>
        </p:spPr>
      </p:cxn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0" name="Google Shape;160;p22"/>
          <p:cNvSpPr/>
          <p:nvPr/>
        </p:nvSpPr>
        <p:spPr>
          <a:xfrm>
            <a:off x="1811875" y="1039150"/>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Raw Data</a:t>
            </a:r>
            <a:endParaRPr>
              <a:solidFill>
                <a:schemeClr val="lt1"/>
              </a:solidFill>
            </a:endParaRPr>
          </a:p>
        </p:txBody>
      </p:sp>
      <p:sp>
        <p:nvSpPr>
          <p:cNvPr id="161" name="Google Shape;161;p22"/>
          <p:cNvSpPr/>
          <p:nvPr/>
        </p:nvSpPr>
        <p:spPr>
          <a:xfrm>
            <a:off x="5920525" y="1039175"/>
            <a:ext cx="2394300" cy="393600"/>
          </a:xfrm>
          <a:prstGeom prst="rect">
            <a:avLst/>
          </a:prstGeom>
          <a:noFill/>
          <a:ln cap="flat" cmpd="sng" w="19050">
            <a:solidFill>
              <a:schemeClr val="accent4"/>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Rule Based Feature Extraction</a:t>
            </a:r>
            <a:endParaRPr sz="1200">
              <a:solidFill>
                <a:schemeClr val="lt1"/>
              </a:solidFill>
            </a:endParaRPr>
          </a:p>
        </p:txBody>
      </p:sp>
      <p:sp>
        <p:nvSpPr>
          <p:cNvPr id="162" name="Google Shape;162;p22"/>
          <p:cNvSpPr/>
          <p:nvPr/>
        </p:nvSpPr>
        <p:spPr>
          <a:xfrm>
            <a:off x="3310725" y="3938450"/>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ML Algorithm</a:t>
            </a:r>
            <a:endParaRPr>
              <a:solidFill>
                <a:schemeClr val="lt1"/>
              </a:solidFill>
            </a:endParaRPr>
          </a:p>
        </p:txBody>
      </p:sp>
      <p:cxnSp>
        <p:nvCxnSpPr>
          <p:cNvPr id="163" name="Google Shape;163;p22"/>
          <p:cNvCxnSpPr/>
          <p:nvPr/>
        </p:nvCxnSpPr>
        <p:spPr>
          <a:xfrm>
            <a:off x="4061650" y="1251725"/>
            <a:ext cx="1827300" cy="16200"/>
          </a:xfrm>
          <a:prstGeom prst="straightConnector1">
            <a:avLst/>
          </a:prstGeom>
          <a:noFill/>
          <a:ln cap="flat" cmpd="sng" w="9525">
            <a:solidFill>
              <a:schemeClr val="accent4"/>
            </a:solidFill>
            <a:prstDash val="solid"/>
            <a:round/>
            <a:headEnd len="med" w="med" type="none"/>
            <a:tailEnd len="med" w="med" type="triangle"/>
          </a:ln>
        </p:spPr>
      </p:cxnSp>
      <p:cxnSp>
        <p:nvCxnSpPr>
          <p:cNvPr id="164" name="Google Shape;164;p22"/>
          <p:cNvCxnSpPr/>
          <p:nvPr/>
        </p:nvCxnSpPr>
        <p:spPr>
          <a:xfrm>
            <a:off x="4638750" y="2160588"/>
            <a:ext cx="900" cy="289200"/>
          </a:xfrm>
          <a:prstGeom prst="straightConnector1">
            <a:avLst/>
          </a:prstGeom>
          <a:noFill/>
          <a:ln cap="flat" cmpd="sng" w="9525">
            <a:solidFill>
              <a:schemeClr val="accent4"/>
            </a:solidFill>
            <a:prstDash val="solid"/>
            <a:round/>
            <a:headEnd len="med" w="med" type="none"/>
            <a:tailEnd len="med" w="med" type="triangle"/>
          </a:ln>
        </p:spPr>
      </p:cxnSp>
      <p:cxnSp>
        <p:nvCxnSpPr>
          <p:cNvPr id="165" name="Google Shape;165;p22"/>
          <p:cNvCxnSpPr/>
          <p:nvPr/>
        </p:nvCxnSpPr>
        <p:spPr>
          <a:xfrm flipH="1">
            <a:off x="4635900" y="3549950"/>
            <a:ext cx="6600" cy="388500"/>
          </a:xfrm>
          <a:prstGeom prst="straightConnector1">
            <a:avLst/>
          </a:prstGeom>
          <a:noFill/>
          <a:ln cap="flat" cmpd="sng" w="9525">
            <a:solidFill>
              <a:schemeClr val="accent4"/>
            </a:solidFill>
            <a:prstDash val="solid"/>
            <a:round/>
            <a:headEnd len="med" w="med" type="none"/>
            <a:tailEnd len="med" w="med" type="triangle"/>
          </a:ln>
        </p:spPr>
      </p:cxnSp>
      <p:sp>
        <p:nvSpPr>
          <p:cNvPr id="166" name="Google Shape;166;p22"/>
          <p:cNvSpPr/>
          <p:nvPr/>
        </p:nvSpPr>
        <p:spPr>
          <a:xfrm>
            <a:off x="2434108" y="2863909"/>
            <a:ext cx="2247600" cy="3210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Border-line SMOTE</a:t>
            </a:r>
            <a:endParaRPr>
              <a:solidFill>
                <a:schemeClr val="lt1"/>
              </a:solidFill>
            </a:endParaRPr>
          </a:p>
        </p:txBody>
      </p:sp>
      <p:sp>
        <p:nvSpPr>
          <p:cNvPr id="167" name="Google Shape;167;p22"/>
          <p:cNvSpPr/>
          <p:nvPr/>
        </p:nvSpPr>
        <p:spPr>
          <a:xfrm>
            <a:off x="6208675" y="2863909"/>
            <a:ext cx="1671300" cy="3210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K-Means SMOTE</a:t>
            </a:r>
            <a:endParaRPr>
              <a:solidFill>
                <a:schemeClr val="lt1"/>
              </a:solidFill>
            </a:endParaRPr>
          </a:p>
        </p:txBody>
      </p:sp>
      <p:sp>
        <p:nvSpPr>
          <p:cNvPr id="168" name="Google Shape;168;p22"/>
          <p:cNvSpPr/>
          <p:nvPr/>
        </p:nvSpPr>
        <p:spPr>
          <a:xfrm>
            <a:off x="4835742" y="2863909"/>
            <a:ext cx="1218900" cy="3210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SMOTE</a:t>
            </a:r>
            <a:endParaRPr>
              <a:solidFill>
                <a:schemeClr val="lt1"/>
              </a:solidFill>
            </a:endParaRPr>
          </a:p>
        </p:txBody>
      </p:sp>
      <p:sp>
        <p:nvSpPr>
          <p:cNvPr id="169" name="Google Shape;169;p22"/>
          <p:cNvSpPr/>
          <p:nvPr/>
        </p:nvSpPr>
        <p:spPr>
          <a:xfrm>
            <a:off x="933900" y="2495442"/>
            <a:ext cx="7410600" cy="1040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txBox="1"/>
          <p:nvPr/>
        </p:nvSpPr>
        <p:spPr>
          <a:xfrm>
            <a:off x="3233500" y="3158665"/>
            <a:ext cx="23943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GB" sz="1200">
                <a:solidFill>
                  <a:schemeClr val="lt1"/>
                </a:solidFill>
              </a:rPr>
              <a:t>Data Balance Technique</a:t>
            </a:r>
            <a:endParaRPr i="1" sz="1200">
              <a:solidFill>
                <a:schemeClr val="lt1"/>
              </a:solidFill>
            </a:endParaRPr>
          </a:p>
        </p:txBody>
      </p:sp>
      <p:sp>
        <p:nvSpPr>
          <p:cNvPr id="171" name="Google Shape;171;p22"/>
          <p:cNvSpPr txBox="1"/>
          <p:nvPr/>
        </p:nvSpPr>
        <p:spPr>
          <a:xfrm>
            <a:off x="3047225" y="2544520"/>
            <a:ext cx="23943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GB" sz="1200">
                <a:solidFill>
                  <a:schemeClr val="lt1"/>
                </a:solidFill>
              </a:rPr>
              <a:t>Handle Imbalance Data</a:t>
            </a:r>
            <a:endParaRPr i="1" sz="1200">
              <a:solidFill>
                <a:schemeClr val="lt1"/>
              </a:solidFill>
            </a:endParaRPr>
          </a:p>
        </p:txBody>
      </p:sp>
      <p:sp>
        <p:nvSpPr>
          <p:cNvPr id="172" name="Google Shape;172;p22"/>
          <p:cNvSpPr/>
          <p:nvPr/>
        </p:nvSpPr>
        <p:spPr>
          <a:xfrm>
            <a:off x="6372650" y="3938450"/>
            <a:ext cx="19719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chemeClr val="lt1"/>
                </a:solidFill>
              </a:rPr>
              <a:t>Performance Evaluation</a:t>
            </a:r>
            <a:endParaRPr i="1" sz="1200">
              <a:solidFill>
                <a:schemeClr val="lt1"/>
              </a:solidFill>
            </a:endParaRPr>
          </a:p>
        </p:txBody>
      </p:sp>
      <p:cxnSp>
        <p:nvCxnSpPr>
          <p:cNvPr id="173" name="Google Shape;173;p22"/>
          <p:cNvCxnSpPr>
            <a:endCxn id="172" idx="1"/>
          </p:cNvCxnSpPr>
          <p:nvPr/>
        </p:nvCxnSpPr>
        <p:spPr>
          <a:xfrm>
            <a:off x="5558450" y="4125350"/>
            <a:ext cx="814200" cy="9900"/>
          </a:xfrm>
          <a:prstGeom prst="straightConnector1">
            <a:avLst/>
          </a:prstGeom>
          <a:noFill/>
          <a:ln cap="flat" cmpd="sng" w="9525">
            <a:solidFill>
              <a:schemeClr val="accent4"/>
            </a:solidFill>
            <a:prstDash val="solid"/>
            <a:round/>
            <a:headEnd len="med" w="med" type="none"/>
            <a:tailEnd len="med" w="med" type="triangle"/>
          </a:ln>
        </p:spPr>
      </p:cxnSp>
      <p:sp>
        <p:nvSpPr>
          <p:cNvPr id="174" name="Google Shape;174;p22"/>
          <p:cNvSpPr/>
          <p:nvPr/>
        </p:nvSpPr>
        <p:spPr>
          <a:xfrm>
            <a:off x="3515400" y="1767300"/>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Feature Engineering</a:t>
            </a:r>
            <a:endParaRPr>
              <a:solidFill>
                <a:schemeClr val="lt1"/>
              </a:solidFill>
            </a:endParaRPr>
          </a:p>
        </p:txBody>
      </p:sp>
      <p:cxnSp>
        <p:nvCxnSpPr>
          <p:cNvPr id="175" name="Google Shape;175;p22"/>
          <p:cNvCxnSpPr>
            <a:stCxn id="161" idx="2"/>
            <a:endCxn id="174" idx="3"/>
          </p:cNvCxnSpPr>
          <p:nvPr/>
        </p:nvCxnSpPr>
        <p:spPr>
          <a:xfrm rot="5400000">
            <a:off x="6174625" y="1021025"/>
            <a:ext cx="531300" cy="1354800"/>
          </a:xfrm>
          <a:prstGeom prst="bentConnector2">
            <a:avLst/>
          </a:prstGeom>
          <a:noFill/>
          <a:ln cap="flat" cmpd="sng" w="9525">
            <a:solidFill>
              <a:srgbClr val="FF9900"/>
            </a:solidFill>
            <a:prstDash val="solid"/>
            <a:round/>
            <a:headEnd len="med" w="med" type="none"/>
            <a:tailEnd len="med" w="med" type="stealth"/>
          </a:ln>
        </p:spPr>
      </p:cxnSp>
      <p:sp>
        <p:nvSpPr>
          <p:cNvPr id="176" name="Google Shape;176;p22"/>
          <p:cNvSpPr/>
          <p:nvPr/>
        </p:nvSpPr>
        <p:spPr>
          <a:xfrm>
            <a:off x="1207275" y="2863909"/>
            <a:ext cx="1072800" cy="32100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RUS</a:t>
            </a:r>
            <a:endParaRPr>
              <a:solidFill>
                <a:schemeClr val="lt1"/>
              </a:solidFill>
            </a:endParaRPr>
          </a:p>
        </p:txBody>
      </p:sp>
      <p:sp>
        <p:nvSpPr>
          <p:cNvPr id="177" name="Google Shape;177;p22"/>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600">
                <a:solidFill>
                  <a:schemeClr val="lt1"/>
                </a:solidFill>
              </a:rPr>
              <a:t>Third Approach</a:t>
            </a:r>
            <a:endParaRPr sz="2600">
              <a:solidFill>
                <a:schemeClr val="lt1"/>
              </a:solidFill>
            </a:endParaRPr>
          </a:p>
        </p:txBody>
      </p:sp>
      <p:cxnSp>
        <p:nvCxnSpPr>
          <p:cNvPr id="178" name="Google Shape;178;p22"/>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84" name="Google Shape;184;p23"/>
          <p:cNvSpPr/>
          <p:nvPr/>
        </p:nvSpPr>
        <p:spPr>
          <a:xfrm>
            <a:off x="938600" y="1424968"/>
            <a:ext cx="2583900" cy="6735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Raw Data</a:t>
            </a:r>
            <a:endParaRPr sz="1200">
              <a:solidFill>
                <a:schemeClr val="lt1"/>
              </a:solidFill>
            </a:endParaRPr>
          </a:p>
        </p:txBody>
      </p:sp>
      <p:sp>
        <p:nvSpPr>
          <p:cNvPr id="185" name="Google Shape;185;p23"/>
          <p:cNvSpPr/>
          <p:nvPr/>
        </p:nvSpPr>
        <p:spPr>
          <a:xfrm>
            <a:off x="938600" y="3765662"/>
            <a:ext cx="2583900" cy="6735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Raw Data + Handle imbalance data</a:t>
            </a:r>
            <a:endParaRPr sz="1200">
              <a:solidFill>
                <a:schemeClr val="lt1"/>
              </a:solidFill>
            </a:endParaRPr>
          </a:p>
        </p:txBody>
      </p:sp>
      <p:sp>
        <p:nvSpPr>
          <p:cNvPr id="186" name="Google Shape;186;p23"/>
          <p:cNvSpPr/>
          <p:nvPr/>
        </p:nvSpPr>
        <p:spPr>
          <a:xfrm>
            <a:off x="938600" y="2510901"/>
            <a:ext cx="2583900" cy="8424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rPr>
              <a:t>Raw Data + Feature Extraction + Handle imbalance data </a:t>
            </a:r>
            <a:endParaRPr sz="1200">
              <a:solidFill>
                <a:schemeClr val="lt1"/>
              </a:solidFill>
            </a:endParaRPr>
          </a:p>
        </p:txBody>
      </p:sp>
      <p:sp>
        <p:nvSpPr>
          <p:cNvPr id="187" name="Google Shape;187;p23"/>
          <p:cNvSpPr/>
          <p:nvPr/>
        </p:nvSpPr>
        <p:spPr>
          <a:xfrm>
            <a:off x="5243375" y="2101625"/>
            <a:ext cx="2997600" cy="7254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Compare Performance Evaluation</a:t>
            </a:r>
            <a:endParaRPr>
              <a:solidFill>
                <a:schemeClr val="lt1"/>
              </a:solidFill>
            </a:endParaRPr>
          </a:p>
        </p:txBody>
      </p:sp>
      <p:cxnSp>
        <p:nvCxnSpPr>
          <p:cNvPr id="188" name="Google Shape;188;p23"/>
          <p:cNvCxnSpPr>
            <a:stCxn id="184" idx="3"/>
            <a:endCxn id="187" idx="1"/>
          </p:cNvCxnSpPr>
          <p:nvPr/>
        </p:nvCxnSpPr>
        <p:spPr>
          <a:xfrm>
            <a:off x="3522500" y="1761718"/>
            <a:ext cx="1720800" cy="702600"/>
          </a:xfrm>
          <a:prstGeom prst="straightConnector1">
            <a:avLst/>
          </a:prstGeom>
          <a:noFill/>
          <a:ln cap="flat" cmpd="sng" w="9525">
            <a:solidFill>
              <a:schemeClr val="accent4"/>
            </a:solidFill>
            <a:prstDash val="solid"/>
            <a:round/>
            <a:headEnd len="med" w="med" type="none"/>
            <a:tailEnd len="med" w="med" type="triangle"/>
          </a:ln>
        </p:spPr>
      </p:cxnSp>
      <p:cxnSp>
        <p:nvCxnSpPr>
          <p:cNvPr id="189" name="Google Shape;189;p23"/>
          <p:cNvCxnSpPr>
            <a:stCxn id="185" idx="3"/>
            <a:endCxn id="187" idx="1"/>
          </p:cNvCxnSpPr>
          <p:nvPr/>
        </p:nvCxnSpPr>
        <p:spPr>
          <a:xfrm flipH="1" rot="10800000">
            <a:off x="3522500" y="2464412"/>
            <a:ext cx="1720800" cy="1638000"/>
          </a:xfrm>
          <a:prstGeom prst="straightConnector1">
            <a:avLst/>
          </a:prstGeom>
          <a:noFill/>
          <a:ln cap="flat" cmpd="sng" w="9525">
            <a:solidFill>
              <a:schemeClr val="accent4"/>
            </a:solidFill>
            <a:prstDash val="solid"/>
            <a:round/>
            <a:headEnd len="med" w="med" type="none"/>
            <a:tailEnd len="med" w="med" type="triangle"/>
          </a:ln>
        </p:spPr>
      </p:cxnSp>
      <p:cxnSp>
        <p:nvCxnSpPr>
          <p:cNvPr id="190" name="Google Shape;190;p23"/>
          <p:cNvCxnSpPr>
            <a:stCxn id="186" idx="3"/>
            <a:endCxn id="187" idx="1"/>
          </p:cNvCxnSpPr>
          <p:nvPr/>
        </p:nvCxnSpPr>
        <p:spPr>
          <a:xfrm flipH="1" rot="10800000">
            <a:off x="3522500" y="2464401"/>
            <a:ext cx="1720800" cy="467700"/>
          </a:xfrm>
          <a:prstGeom prst="straightConnector1">
            <a:avLst/>
          </a:prstGeom>
          <a:noFill/>
          <a:ln cap="flat" cmpd="sng" w="9525">
            <a:solidFill>
              <a:schemeClr val="accent4"/>
            </a:solidFill>
            <a:prstDash val="solid"/>
            <a:round/>
            <a:headEnd len="med" w="med" type="none"/>
            <a:tailEnd len="med" w="med" type="triangle"/>
          </a:ln>
        </p:spPr>
      </p:cxnSp>
      <p:cxnSp>
        <p:nvCxnSpPr>
          <p:cNvPr id="191" name="Google Shape;191;p23"/>
          <p:cNvCxnSpPr>
            <a:stCxn id="187" idx="2"/>
          </p:cNvCxnSpPr>
          <p:nvPr/>
        </p:nvCxnSpPr>
        <p:spPr>
          <a:xfrm>
            <a:off x="6742175" y="2827025"/>
            <a:ext cx="39600" cy="570300"/>
          </a:xfrm>
          <a:prstGeom prst="straightConnector1">
            <a:avLst/>
          </a:prstGeom>
          <a:noFill/>
          <a:ln cap="flat" cmpd="sng" w="9525">
            <a:solidFill>
              <a:schemeClr val="accent4"/>
            </a:solidFill>
            <a:prstDash val="solid"/>
            <a:round/>
            <a:headEnd len="med" w="med" type="none"/>
            <a:tailEnd len="med" w="med" type="triangle"/>
          </a:ln>
        </p:spPr>
      </p:cxnSp>
      <p:sp>
        <p:nvSpPr>
          <p:cNvPr id="192" name="Google Shape;192;p23"/>
          <p:cNvSpPr/>
          <p:nvPr/>
        </p:nvSpPr>
        <p:spPr>
          <a:xfrm>
            <a:off x="5374100" y="3397325"/>
            <a:ext cx="2997600" cy="7254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Get the best approach</a:t>
            </a:r>
            <a:endParaRPr>
              <a:solidFill>
                <a:schemeClr val="lt1"/>
              </a:solidFill>
            </a:endParaRPr>
          </a:p>
        </p:txBody>
      </p:sp>
      <p:sp>
        <p:nvSpPr>
          <p:cNvPr id="193" name="Google Shape;193;p23"/>
          <p:cNvSpPr txBox="1"/>
          <p:nvPr/>
        </p:nvSpPr>
        <p:spPr>
          <a:xfrm>
            <a:off x="1483852" y="1053325"/>
            <a:ext cx="149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First Approach</a:t>
            </a:r>
            <a:endParaRPr>
              <a:solidFill>
                <a:schemeClr val="lt1"/>
              </a:solidFill>
            </a:endParaRPr>
          </a:p>
        </p:txBody>
      </p:sp>
      <p:sp>
        <p:nvSpPr>
          <p:cNvPr id="194" name="Google Shape;194;p23"/>
          <p:cNvSpPr txBox="1"/>
          <p:nvPr/>
        </p:nvSpPr>
        <p:spPr>
          <a:xfrm>
            <a:off x="1483848" y="2177550"/>
            <a:ext cx="172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Second Approach</a:t>
            </a:r>
            <a:r>
              <a:rPr lang="en-GB">
                <a:solidFill>
                  <a:schemeClr val="lt1"/>
                </a:solidFill>
              </a:rPr>
              <a:t> </a:t>
            </a:r>
            <a:endParaRPr>
              <a:solidFill>
                <a:schemeClr val="lt1"/>
              </a:solidFill>
            </a:endParaRPr>
          </a:p>
        </p:txBody>
      </p:sp>
      <p:sp>
        <p:nvSpPr>
          <p:cNvPr id="195" name="Google Shape;195;p23"/>
          <p:cNvSpPr txBox="1"/>
          <p:nvPr/>
        </p:nvSpPr>
        <p:spPr>
          <a:xfrm>
            <a:off x="1440838" y="3444455"/>
            <a:ext cx="149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Third Approach</a:t>
            </a:r>
            <a:endParaRPr>
              <a:solidFill>
                <a:schemeClr val="lt1"/>
              </a:solidFill>
            </a:endParaRPr>
          </a:p>
        </p:txBody>
      </p:sp>
      <p:sp>
        <p:nvSpPr>
          <p:cNvPr id="196" name="Google Shape;196;p23"/>
          <p:cNvSpPr txBox="1"/>
          <p:nvPr/>
        </p:nvSpPr>
        <p:spPr>
          <a:xfrm>
            <a:off x="2039000" y="182525"/>
            <a:ext cx="5511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800">
                <a:solidFill>
                  <a:schemeClr val="lt1"/>
                </a:solidFill>
              </a:rPr>
              <a:t>Compare the approach</a:t>
            </a:r>
            <a:endParaRPr b="1" sz="2800">
              <a:solidFill>
                <a:schemeClr val="lt1"/>
              </a:solidFill>
            </a:endParaRPr>
          </a:p>
        </p:txBody>
      </p:sp>
      <p:cxnSp>
        <p:nvCxnSpPr>
          <p:cNvPr id="197" name="Google Shape;197;p23"/>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3" name="Google Shape;203;p24"/>
          <p:cNvPicPr preferRelativeResize="0"/>
          <p:nvPr/>
        </p:nvPicPr>
        <p:blipFill>
          <a:blip r:embed="rId3">
            <a:alphaModFix/>
          </a:blip>
          <a:stretch>
            <a:fillRect/>
          </a:stretch>
        </p:blipFill>
        <p:spPr>
          <a:xfrm>
            <a:off x="1544075" y="940900"/>
            <a:ext cx="6289151" cy="3921900"/>
          </a:xfrm>
          <a:prstGeom prst="rect">
            <a:avLst/>
          </a:prstGeom>
          <a:noFill/>
          <a:ln>
            <a:noFill/>
          </a:ln>
        </p:spPr>
      </p:pic>
      <p:sp>
        <p:nvSpPr>
          <p:cNvPr id="204" name="Google Shape;204;p24"/>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Project Progress</a:t>
            </a:r>
            <a:endParaRPr b="1" sz="2600">
              <a:solidFill>
                <a:schemeClr val="lt1"/>
              </a:solidFill>
            </a:endParaRPr>
          </a:p>
        </p:txBody>
      </p:sp>
      <p:cxnSp>
        <p:nvCxnSpPr>
          <p:cNvPr id="205" name="Google Shape;205;p24"/>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1" name="Google Shape;211;p25"/>
          <p:cNvPicPr preferRelativeResize="0"/>
          <p:nvPr/>
        </p:nvPicPr>
        <p:blipFill>
          <a:blip r:embed="rId3">
            <a:alphaModFix/>
          </a:blip>
          <a:stretch>
            <a:fillRect/>
          </a:stretch>
        </p:blipFill>
        <p:spPr>
          <a:xfrm>
            <a:off x="1850375" y="1132775"/>
            <a:ext cx="5704149" cy="3627899"/>
          </a:xfrm>
          <a:prstGeom prst="rect">
            <a:avLst/>
          </a:prstGeom>
          <a:noFill/>
          <a:ln>
            <a:noFill/>
          </a:ln>
        </p:spPr>
      </p:pic>
      <p:sp>
        <p:nvSpPr>
          <p:cNvPr id="212" name="Google Shape;212;p25"/>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Project Progress</a:t>
            </a:r>
            <a:endParaRPr b="1" sz="2600">
              <a:solidFill>
                <a:schemeClr val="lt1"/>
              </a:solidFill>
            </a:endParaRPr>
          </a:p>
        </p:txBody>
      </p:sp>
      <p:cxnSp>
        <p:nvCxnSpPr>
          <p:cNvPr id="213" name="Google Shape;213;p25"/>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9" name="Google Shape;219;p26"/>
          <p:cNvPicPr preferRelativeResize="0"/>
          <p:nvPr/>
        </p:nvPicPr>
        <p:blipFill>
          <a:blip r:embed="rId3">
            <a:alphaModFix/>
          </a:blip>
          <a:stretch>
            <a:fillRect/>
          </a:stretch>
        </p:blipFill>
        <p:spPr>
          <a:xfrm>
            <a:off x="1543575" y="919250"/>
            <a:ext cx="6056848" cy="3852224"/>
          </a:xfrm>
          <a:prstGeom prst="rect">
            <a:avLst/>
          </a:prstGeom>
          <a:noFill/>
          <a:ln>
            <a:noFill/>
          </a:ln>
        </p:spPr>
      </p:pic>
      <p:sp>
        <p:nvSpPr>
          <p:cNvPr id="220" name="Google Shape;220;p26"/>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Project Progress</a:t>
            </a:r>
            <a:endParaRPr b="1" sz="2600">
              <a:solidFill>
                <a:schemeClr val="lt1"/>
              </a:solidFill>
            </a:endParaRPr>
          </a:p>
        </p:txBody>
      </p:sp>
      <p:cxnSp>
        <p:nvCxnSpPr>
          <p:cNvPr id="221" name="Google Shape;221;p26"/>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7" name="Google Shape;227;p27"/>
          <p:cNvPicPr preferRelativeResize="0"/>
          <p:nvPr/>
        </p:nvPicPr>
        <p:blipFill>
          <a:blip r:embed="rId3">
            <a:alphaModFix/>
          </a:blip>
          <a:stretch>
            <a:fillRect/>
          </a:stretch>
        </p:blipFill>
        <p:spPr>
          <a:xfrm>
            <a:off x="1544912" y="869850"/>
            <a:ext cx="6054176" cy="3850525"/>
          </a:xfrm>
          <a:prstGeom prst="rect">
            <a:avLst/>
          </a:prstGeom>
          <a:noFill/>
          <a:ln>
            <a:noFill/>
          </a:ln>
        </p:spPr>
      </p:pic>
      <p:sp>
        <p:nvSpPr>
          <p:cNvPr id="228" name="Google Shape;228;p27"/>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Project Progress</a:t>
            </a:r>
            <a:endParaRPr b="1" sz="2600">
              <a:solidFill>
                <a:schemeClr val="lt1"/>
              </a:solidFill>
            </a:endParaRPr>
          </a:p>
        </p:txBody>
      </p:sp>
      <p:cxnSp>
        <p:nvCxnSpPr>
          <p:cNvPr id="229" name="Google Shape;229;p27"/>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36" name="Google Shape;236;p28"/>
          <p:cNvSpPr txBox="1"/>
          <p:nvPr/>
        </p:nvSpPr>
        <p:spPr>
          <a:xfrm>
            <a:off x="2071475" y="153725"/>
            <a:ext cx="5262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Demo project approach</a:t>
            </a:r>
            <a:endParaRPr b="1" sz="2600">
              <a:solidFill>
                <a:schemeClr val="lt1"/>
              </a:solidFill>
            </a:endParaRPr>
          </a:p>
        </p:txBody>
      </p:sp>
      <p:cxnSp>
        <p:nvCxnSpPr>
          <p:cNvPr id="237" name="Google Shape;237;p28"/>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238" name="Google Shape;238;p28"/>
          <p:cNvSpPr/>
          <p:nvPr/>
        </p:nvSpPr>
        <p:spPr>
          <a:xfrm>
            <a:off x="1758975" y="1079200"/>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Raw Data</a:t>
            </a:r>
            <a:endParaRPr sz="1600">
              <a:solidFill>
                <a:schemeClr val="lt1"/>
              </a:solidFill>
            </a:endParaRPr>
          </a:p>
        </p:txBody>
      </p:sp>
      <p:sp>
        <p:nvSpPr>
          <p:cNvPr id="239" name="Google Shape;239;p28"/>
          <p:cNvSpPr/>
          <p:nvPr/>
        </p:nvSpPr>
        <p:spPr>
          <a:xfrm>
            <a:off x="1758975" y="2142675"/>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Feature Engineering</a:t>
            </a:r>
            <a:endParaRPr sz="1600">
              <a:solidFill>
                <a:schemeClr val="lt1"/>
              </a:solidFill>
            </a:endParaRPr>
          </a:p>
        </p:txBody>
      </p:sp>
      <p:sp>
        <p:nvSpPr>
          <p:cNvPr id="240" name="Google Shape;240;p28"/>
          <p:cNvSpPr/>
          <p:nvPr/>
        </p:nvSpPr>
        <p:spPr>
          <a:xfrm>
            <a:off x="1758975" y="3151250"/>
            <a:ext cx="2413200" cy="5727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Random Under Sampling</a:t>
            </a:r>
            <a:endParaRPr sz="1600">
              <a:solidFill>
                <a:schemeClr val="lt1"/>
              </a:solidFill>
            </a:endParaRPr>
          </a:p>
        </p:txBody>
      </p:sp>
      <p:sp>
        <p:nvSpPr>
          <p:cNvPr id="241" name="Google Shape;241;p28"/>
          <p:cNvSpPr/>
          <p:nvPr/>
        </p:nvSpPr>
        <p:spPr>
          <a:xfrm>
            <a:off x="4561925" y="1634100"/>
            <a:ext cx="2102100" cy="18753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RF = 98%</a:t>
            </a:r>
            <a:endParaRPr sz="1500">
              <a:solidFill>
                <a:schemeClr val="lt1"/>
              </a:solidFill>
            </a:endParaRPr>
          </a:p>
          <a:p>
            <a:pPr indent="0" lvl="0" marL="0" rtl="0" algn="ctr">
              <a:spcBef>
                <a:spcPts val="0"/>
              </a:spcBef>
              <a:spcAft>
                <a:spcPts val="0"/>
              </a:spcAft>
              <a:buNone/>
            </a:pPr>
            <a:r>
              <a:rPr lang="en-GB" sz="1500">
                <a:solidFill>
                  <a:schemeClr val="lt1"/>
                </a:solidFill>
              </a:rPr>
              <a:t>XGBoost = 98.58%</a:t>
            </a:r>
            <a:endParaRPr sz="1500">
              <a:solidFill>
                <a:schemeClr val="lt1"/>
              </a:solidFill>
            </a:endParaRPr>
          </a:p>
          <a:p>
            <a:pPr indent="0" lvl="0" marL="0" rtl="0" algn="ctr">
              <a:spcBef>
                <a:spcPts val="0"/>
              </a:spcBef>
              <a:spcAft>
                <a:spcPts val="0"/>
              </a:spcAft>
              <a:buNone/>
            </a:pPr>
            <a:r>
              <a:rPr lang="en-GB" sz="1500">
                <a:solidFill>
                  <a:schemeClr val="lt1"/>
                </a:solidFill>
              </a:rPr>
              <a:t> LGBM  = 99%</a:t>
            </a:r>
            <a:endParaRPr sz="1500">
              <a:solidFill>
                <a:schemeClr val="lt1"/>
              </a:solidFill>
            </a:endParaRPr>
          </a:p>
        </p:txBody>
      </p:sp>
      <p:cxnSp>
        <p:nvCxnSpPr>
          <p:cNvPr id="242" name="Google Shape;242;p28"/>
          <p:cNvCxnSpPr>
            <a:stCxn id="238" idx="2"/>
            <a:endCxn id="239" idx="0"/>
          </p:cNvCxnSpPr>
          <p:nvPr/>
        </p:nvCxnSpPr>
        <p:spPr>
          <a:xfrm>
            <a:off x="2882775" y="1472800"/>
            <a:ext cx="0" cy="669900"/>
          </a:xfrm>
          <a:prstGeom prst="straightConnector1">
            <a:avLst/>
          </a:prstGeom>
          <a:noFill/>
          <a:ln cap="flat" cmpd="sng" w="9525">
            <a:solidFill>
              <a:srgbClr val="FF9900"/>
            </a:solidFill>
            <a:prstDash val="solid"/>
            <a:round/>
            <a:headEnd len="med" w="med" type="none"/>
            <a:tailEnd len="med" w="med" type="triangle"/>
          </a:ln>
        </p:spPr>
      </p:cxnSp>
      <p:cxnSp>
        <p:nvCxnSpPr>
          <p:cNvPr id="243" name="Google Shape;243;p28"/>
          <p:cNvCxnSpPr/>
          <p:nvPr/>
        </p:nvCxnSpPr>
        <p:spPr>
          <a:xfrm>
            <a:off x="2882775" y="2471288"/>
            <a:ext cx="0" cy="669900"/>
          </a:xfrm>
          <a:prstGeom prst="straightConnector1">
            <a:avLst/>
          </a:prstGeom>
          <a:noFill/>
          <a:ln cap="flat" cmpd="sng" w="9525">
            <a:solidFill>
              <a:srgbClr val="FF9900"/>
            </a:solidFill>
            <a:prstDash val="solid"/>
            <a:round/>
            <a:headEnd len="med" w="med" type="none"/>
            <a:tailEnd len="med" w="med" type="triangle"/>
          </a:ln>
        </p:spPr>
      </p:cxnSp>
      <p:sp>
        <p:nvSpPr>
          <p:cNvPr id="244" name="Google Shape;244;p28"/>
          <p:cNvSpPr/>
          <p:nvPr/>
        </p:nvSpPr>
        <p:spPr>
          <a:xfrm>
            <a:off x="1758975" y="4031825"/>
            <a:ext cx="2413200" cy="5727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Apply ML algorithm</a:t>
            </a:r>
            <a:endParaRPr sz="1600">
              <a:solidFill>
                <a:schemeClr val="lt1"/>
              </a:solidFill>
            </a:endParaRPr>
          </a:p>
          <a:p>
            <a:pPr indent="0" lvl="0" marL="0" rtl="0" algn="ctr">
              <a:spcBef>
                <a:spcPts val="0"/>
              </a:spcBef>
              <a:spcAft>
                <a:spcPts val="0"/>
              </a:spcAft>
              <a:buNone/>
            </a:pPr>
            <a:r>
              <a:rPr lang="en-GB" sz="1600">
                <a:solidFill>
                  <a:schemeClr val="lt1"/>
                </a:solidFill>
              </a:rPr>
              <a:t>And get best 3</a:t>
            </a:r>
            <a:endParaRPr sz="1600">
              <a:solidFill>
                <a:schemeClr val="lt1"/>
              </a:solidFill>
            </a:endParaRPr>
          </a:p>
        </p:txBody>
      </p:sp>
      <p:cxnSp>
        <p:nvCxnSpPr>
          <p:cNvPr id="245" name="Google Shape;245;p28"/>
          <p:cNvCxnSpPr>
            <a:stCxn id="240" idx="2"/>
            <a:endCxn id="244" idx="0"/>
          </p:cNvCxnSpPr>
          <p:nvPr/>
        </p:nvCxnSpPr>
        <p:spPr>
          <a:xfrm>
            <a:off x="2965575" y="3723950"/>
            <a:ext cx="0" cy="307800"/>
          </a:xfrm>
          <a:prstGeom prst="straightConnector1">
            <a:avLst/>
          </a:prstGeom>
          <a:noFill/>
          <a:ln cap="flat" cmpd="sng" w="9525">
            <a:solidFill>
              <a:srgbClr val="FF9900"/>
            </a:solidFill>
            <a:prstDash val="solid"/>
            <a:round/>
            <a:headEnd len="med" w="med" type="none"/>
            <a:tailEnd len="med" w="med" type="triangle"/>
          </a:ln>
        </p:spPr>
      </p:cxnSp>
      <p:cxnSp>
        <p:nvCxnSpPr>
          <p:cNvPr id="246" name="Google Shape;246;p28"/>
          <p:cNvCxnSpPr>
            <a:stCxn id="244" idx="3"/>
            <a:endCxn id="241" idx="2"/>
          </p:cNvCxnSpPr>
          <p:nvPr/>
        </p:nvCxnSpPr>
        <p:spPr>
          <a:xfrm flipH="1" rot="10800000">
            <a:off x="4172175" y="3509375"/>
            <a:ext cx="1440900" cy="808800"/>
          </a:xfrm>
          <a:prstGeom prst="bentConnector2">
            <a:avLst/>
          </a:prstGeom>
          <a:noFill/>
          <a:ln cap="flat" cmpd="sng" w="9525">
            <a:solidFill>
              <a:srgbClr val="FF9900"/>
            </a:solidFill>
            <a:prstDash val="solid"/>
            <a:round/>
            <a:headEnd len="med" w="med" type="none"/>
            <a:tailEnd len="med" w="med" type="stealth"/>
          </a:ln>
        </p:spPr>
      </p:cxnSp>
      <p:sp>
        <p:nvSpPr>
          <p:cNvPr id="247" name="Google Shape;247;p28"/>
          <p:cNvSpPr txBox="1"/>
          <p:nvPr/>
        </p:nvSpPr>
        <p:spPr>
          <a:xfrm>
            <a:off x="6172250" y="3645875"/>
            <a:ext cx="1548900" cy="831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rPr>
              <a:t>So, I </a:t>
            </a:r>
            <a:r>
              <a:rPr lang="en-GB">
                <a:solidFill>
                  <a:schemeClr val="dk1"/>
                </a:solidFill>
              </a:rPr>
              <a:t>integrate</a:t>
            </a:r>
            <a:r>
              <a:rPr lang="en-GB">
                <a:solidFill>
                  <a:schemeClr val="dk1"/>
                </a:solidFill>
              </a:rPr>
              <a:t> LGBM model in my demo project.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53" name="Google Shape;253;p29"/>
          <p:cNvPicPr preferRelativeResize="0"/>
          <p:nvPr/>
        </p:nvPicPr>
        <p:blipFill>
          <a:blip r:embed="rId3">
            <a:alphaModFix/>
          </a:blip>
          <a:stretch>
            <a:fillRect/>
          </a:stretch>
        </p:blipFill>
        <p:spPr>
          <a:xfrm>
            <a:off x="797150" y="1216200"/>
            <a:ext cx="7675301" cy="3248550"/>
          </a:xfrm>
          <a:prstGeom prst="rect">
            <a:avLst/>
          </a:prstGeom>
          <a:noFill/>
          <a:ln>
            <a:noFill/>
          </a:ln>
        </p:spPr>
      </p:pic>
      <p:sp>
        <p:nvSpPr>
          <p:cNvPr id="254" name="Google Shape;254;p29"/>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Sample Transaction</a:t>
            </a:r>
            <a:endParaRPr b="1" sz="2600">
              <a:solidFill>
                <a:schemeClr val="lt1"/>
              </a:solidFill>
            </a:endParaRPr>
          </a:p>
        </p:txBody>
      </p:sp>
      <p:cxnSp>
        <p:nvCxnSpPr>
          <p:cNvPr id="255" name="Google Shape;255;p29"/>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61" name="Google Shape;261;p30"/>
          <p:cNvPicPr preferRelativeResize="0"/>
          <p:nvPr/>
        </p:nvPicPr>
        <p:blipFill>
          <a:blip r:embed="rId3">
            <a:alphaModFix/>
          </a:blip>
          <a:stretch>
            <a:fillRect/>
          </a:stretch>
        </p:blipFill>
        <p:spPr>
          <a:xfrm>
            <a:off x="613850" y="1221012"/>
            <a:ext cx="7916325" cy="2961363"/>
          </a:xfrm>
          <a:prstGeom prst="rect">
            <a:avLst/>
          </a:prstGeom>
          <a:noFill/>
          <a:ln>
            <a:noFill/>
          </a:ln>
        </p:spPr>
      </p:pic>
      <p:sp>
        <p:nvSpPr>
          <p:cNvPr id="262" name="Google Shape;262;p30"/>
          <p:cNvSpPr txBox="1"/>
          <p:nvPr/>
        </p:nvSpPr>
        <p:spPr>
          <a:xfrm>
            <a:off x="1638350" y="150450"/>
            <a:ext cx="6074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Transaction Report</a:t>
            </a:r>
            <a:endParaRPr b="1" sz="2600">
              <a:solidFill>
                <a:schemeClr val="lt1"/>
              </a:solidFill>
            </a:endParaRPr>
          </a:p>
        </p:txBody>
      </p:sp>
      <p:cxnSp>
        <p:nvCxnSpPr>
          <p:cNvPr id="263" name="Google Shape;263;p30"/>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nvSpPr>
        <p:spPr>
          <a:xfrm>
            <a:off x="2015850" y="2010300"/>
            <a:ext cx="5410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000">
                <a:solidFill>
                  <a:schemeClr val="lt1"/>
                </a:solidFill>
              </a:rPr>
              <a:t>Thanks To All </a:t>
            </a:r>
            <a:r>
              <a:rPr lang="en-GB" sz="3700">
                <a:solidFill>
                  <a:srgbClr val="333333"/>
                </a:solidFill>
                <a:highlight>
                  <a:srgbClr val="FFFFFF"/>
                </a:highlight>
              </a:rPr>
              <a:t>🙂</a:t>
            </a:r>
            <a:r>
              <a:rPr b="1" lang="en-GB" sz="3000">
                <a:solidFill>
                  <a:schemeClr val="lt1"/>
                </a:solidFill>
              </a:rPr>
              <a:t> </a:t>
            </a:r>
            <a:endParaRPr b="1" sz="3000">
              <a:solidFill>
                <a:schemeClr val="lt1"/>
              </a:solidFill>
            </a:endParaRPr>
          </a:p>
        </p:txBody>
      </p:sp>
      <p:sp>
        <p:nvSpPr>
          <p:cNvPr id="269" name="Google Shape;26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65" name="Google Shape;65;p14"/>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Introduction</a:t>
            </a:r>
            <a:endParaRPr b="1" sz="2600">
              <a:solidFill>
                <a:schemeClr val="lt1"/>
              </a:solidFill>
            </a:endParaRPr>
          </a:p>
        </p:txBody>
      </p:sp>
      <p:cxnSp>
        <p:nvCxnSpPr>
          <p:cNvPr id="66" name="Google Shape;66;p14"/>
          <p:cNvCxnSpPr/>
          <p:nvPr/>
        </p:nvCxnSpPr>
        <p:spPr>
          <a:xfrm>
            <a:off x="1453875"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67" name="Google Shape;67;p14"/>
          <p:cNvSpPr txBox="1"/>
          <p:nvPr/>
        </p:nvSpPr>
        <p:spPr>
          <a:xfrm>
            <a:off x="1140225" y="1876050"/>
            <a:ext cx="3403800" cy="1391400"/>
          </a:xfrm>
          <a:prstGeom prst="rect">
            <a:avLst/>
          </a:prstGeom>
          <a:noFill/>
          <a:ln cap="flat" cmpd="sng" w="9525">
            <a:solidFill>
              <a:srgbClr val="FF99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lt1"/>
                </a:solidFill>
              </a:rPr>
              <a:t>Problem : </a:t>
            </a:r>
            <a:r>
              <a:rPr lang="en-GB">
                <a:solidFill>
                  <a:schemeClr val="lt1"/>
                </a:solidFill>
              </a:rPr>
              <a:t>Fraud Transaction Detection</a:t>
            </a:r>
            <a:endParaRPr>
              <a:solidFill>
                <a:schemeClr val="lt1"/>
              </a:solidFill>
            </a:endParaRPr>
          </a:p>
          <a:p>
            <a:pPr indent="0" lvl="0" marL="0" rtl="0" algn="l">
              <a:lnSpc>
                <a:spcPct val="115000"/>
              </a:lnSpc>
              <a:spcBef>
                <a:spcPts val="0"/>
              </a:spcBef>
              <a:spcAft>
                <a:spcPts val="0"/>
              </a:spcAft>
              <a:buNone/>
            </a:pPr>
            <a:r>
              <a:rPr b="1" lang="en-GB">
                <a:solidFill>
                  <a:schemeClr val="lt1"/>
                </a:solidFill>
              </a:rPr>
              <a:t>Research Objective :</a:t>
            </a:r>
            <a:r>
              <a:rPr lang="en-GB">
                <a:solidFill>
                  <a:schemeClr val="lt1"/>
                </a:solidFill>
              </a:rPr>
              <a:t> Rule based feature extraction and handle imbalance dataset.</a:t>
            </a:r>
            <a:endParaRPr>
              <a:solidFill>
                <a:schemeClr val="lt1"/>
              </a:solidFill>
            </a:endParaRPr>
          </a:p>
          <a:p>
            <a:pPr indent="0" lvl="0" marL="0" rtl="0" algn="l">
              <a:lnSpc>
                <a:spcPct val="115000"/>
              </a:lnSpc>
              <a:spcBef>
                <a:spcPts val="0"/>
              </a:spcBef>
              <a:spcAft>
                <a:spcPts val="0"/>
              </a:spcAft>
              <a:buNone/>
            </a:pPr>
            <a:r>
              <a:rPr b="1" lang="en-GB">
                <a:solidFill>
                  <a:schemeClr val="lt1"/>
                </a:solidFill>
              </a:rPr>
              <a:t>Dataset</a:t>
            </a:r>
            <a:r>
              <a:rPr b="1" lang="en-GB">
                <a:solidFill>
                  <a:schemeClr val="lt1"/>
                </a:solidFill>
              </a:rPr>
              <a:t> : </a:t>
            </a:r>
            <a:r>
              <a:rPr lang="en-GB">
                <a:solidFill>
                  <a:schemeClr val="lt1"/>
                </a:solidFill>
              </a:rPr>
              <a:t>Spanish Bank Synthetic Data</a:t>
            </a:r>
            <a:endParaRPr>
              <a:solidFill>
                <a:schemeClr val="lt1"/>
              </a:solidFill>
            </a:endParaRPr>
          </a:p>
        </p:txBody>
      </p:sp>
      <p:pic>
        <p:nvPicPr>
          <p:cNvPr id="68" name="Google Shape;68;p14"/>
          <p:cNvPicPr preferRelativeResize="0"/>
          <p:nvPr/>
        </p:nvPicPr>
        <p:blipFill>
          <a:blip r:embed="rId3">
            <a:alphaModFix/>
          </a:blip>
          <a:stretch>
            <a:fillRect/>
          </a:stretch>
        </p:blipFill>
        <p:spPr>
          <a:xfrm>
            <a:off x="4926425" y="1302450"/>
            <a:ext cx="3403900" cy="2832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74" name="Google Shape;74;p15"/>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Related Works</a:t>
            </a:r>
            <a:endParaRPr b="1" sz="2600">
              <a:solidFill>
                <a:schemeClr val="lt1"/>
              </a:solidFill>
            </a:endParaRPr>
          </a:p>
        </p:txBody>
      </p:sp>
      <p:cxnSp>
        <p:nvCxnSpPr>
          <p:cNvPr id="75" name="Google Shape;75;p15"/>
          <p:cNvCxnSpPr/>
          <p:nvPr/>
        </p:nvCxnSpPr>
        <p:spPr>
          <a:xfrm>
            <a:off x="1453875"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76" name="Google Shape;76;p15"/>
          <p:cNvSpPr txBox="1"/>
          <p:nvPr/>
        </p:nvSpPr>
        <p:spPr>
          <a:xfrm>
            <a:off x="1453875" y="798100"/>
            <a:ext cx="66726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“Credit Card Fraud Detection using Machine Learning and Data Science”</a:t>
            </a:r>
            <a:endParaRPr>
              <a:solidFill>
                <a:schemeClr val="lt1"/>
              </a:solidFill>
            </a:endParaRPr>
          </a:p>
          <a:p>
            <a:pPr indent="0" lvl="0" marL="0" rtl="0" algn="ctr">
              <a:spcBef>
                <a:spcPts val="0"/>
              </a:spcBef>
              <a:spcAft>
                <a:spcPts val="0"/>
              </a:spcAft>
              <a:buClr>
                <a:schemeClr val="dk1"/>
              </a:buClr>
              <a:buSzPts val="1100"/>
              <a:buFont typeface="Arial"/>
              <a:buNone/>
            </a:pPr>
            <a:r>
              <a:rPr i="1" lang="en-GB">
                <a:solidFill>
                  <a:schemeClr val="lt1"/>
                </a:solidFill>
              </a:rPr>
              <a:t>by Aditya Saini, Swarna Deep Sarkar, Shadab Ahmed, S P Maniraj,</a:t>
            </a:r>
            <a:endParaRPr i="1">
              <a:solidFill>
                <a:schemeClr val="lt1"/>
              </a:solidFill>
            </a:endParaRPr>
          </a:p>
          <a:p>
            <a:pPr indent="0" lvl="0" marL="0" rtl="0" algn="ctr">
              <a:lnSpc>
                <a:spcPct val="120000"/>
              </a:lnSpc>
              <a:spcBef>
                <a:spcPts val="0"/>
              </a:spcBef>
              <a:spcAft>
                <a:spcPts val="0"/>
              </a:spcAft>
              <a:buClr>
                <a:schemeClr val="dk1"/>
              </a:buClr>
              <a:buSzPts val="1100"/>
              <a:buFont typeface="Arial"/>
              <a:buNone/>
            </a:pPr>
            <a:r>
              <a:rPr i="1" lang="en-GB">
                <a:solidFill>
                  <a:schemeClr val="lt1"/>
                </a:solidFill>
              </a:rPr>
              <a:t>IJERT, Accepted: 09, September-2019</a:t>
            </a:r>
            <a:endParaRPr>
              <a:solidFill>
                <a:schemeClr val="lt1"/>
              </a:solidFill>
            </a:endParaRPr>
          </a:p>
        </p:txBody>
      </p:sp>
      <p:sp>
        <p:nvSpPr>
          <p:cNvPr id="77" name="Google Shape;77;p15"/>
          <p:cNvSpPr txBox="1"/>
          <p:nvPr/>
        </p:nvSpPr>
        <p:spPr>
          <a:xfrm>
            <a:off x="1532675" y="3196075"/>
            <a:ext cx="66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8" name="Google Shape;78;p15"/>
          <p:cNvSpPr txBox="1"/>
          <p:nvPr/>
        </p:nvSpPr>
        <p:spPr>
          <a:xfrm>
            <a:off x="1532675" y="1833000"/>
            <a:ext cx="6382200" cy="2016300"/>
          </a:xfrm>
          <a:prstGeom prst="rect">
            <a:avLst/>
          </a:prstGeom>
          <a:noFill/>
          <a:ln cap="flat" cmpd="sng" w="9525">
            <a:solidFill>
              <a:srgbClr val="FF99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en-GB">
                <a:solidFill>
                  <a:schemeClr val="lt1"/>
                </a:solidFill>
              </a:rPr>
              <a:t>Proposed Framework :</a:t>
            </a:r>
            <a:r>
              <a:rPr lang="en-GB">
                <a:solidFill>
                  <a:schemeClr val="lt1"/>
                </a:solidFill>
              </a:rPr>
              <a:t> Local Outlier Factor and Isolation Forest Algorithm on the PCA transformed Credit Card Transaction data.</a:t>
            </a:r>
            <a:endParaRPr>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lt1"/>
                </a:solidFill>
              </a:rPr>
              <a:t>Comparison :</a:t>
            </a:r>
            <a:r>
              <a:rPr lang="en-GB">
                <a:solidFill>
                  <a:schemeClr val="lt1"/>
                </a:solidFill>
              </a:rPr>
              <a:t> No comparison with other methods.</a:t>
            </a:r>
            <a:endParaRPr>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lt1"/>
                </a:solidFill>
              </a:rPr>
              <a:t>Dataset :</a:t>
            </a:r>
            <a:r>
              <a:rPr lang="en-GB">
                <a:solidFill>
                  <a:schemeClr val="lt1"/>
                </a:solidFill>
              </a:rPr>
              <a:t> Credit card dataset.</a:t>
            </a:r>
            <a:endParaRPr>
              <a:solidFill>
                <a:schemeClr val="lt1"/>
              </a:solidFill>
            </a:endParaRPr>
          </a:p>
          <a:p>
            <a:pPr indent="0" lvl="0" marL="0" rtl="0" algn="l">
              <a:lnSpc>
                <a:spcPct val="150000"/>
              </a:lnSpc>
              <a:spcBef>
                <a:spcPts val="0"/>
              </a:spcBef>
              <a:spcAft>
                <a:spcPts val="0"/>
              </a:spcAft>
              <a:buClr>
                <a:schemeClr val="dk1"/>
              </a:buClr>
              <a:buSzPts val="1100"/>
              <a:buFont typeface="Arial"/>
              <a:buNone/>
            </a:pPr>
            <a:r>
              <a:rPr b="1" lang="en-GB">
                <a:solidFill>
                  <a:schemeClr val="lt1"/>
                </a:solidFill>
              </a:rPr>
              <a:t>Problem :</a:t>
            </a:r>
            <a:r>
              <a:rPr lang="en-GB">
                <a:solidFill>
                  <a:schemeClr val="lt1"/>
                </a:solidFill>
              </a:rPr>
              <a:t> only use two outlier detection algorithm, no comparison with other methods.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4" name="Google Shape;84;p16"/>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Related Works</a:t>
            </a:r>
            <a:endParaRPr b="1" sz="2600">
              <a:solidFill>
                <a:schemeClr val="lt1"/>
              </a:solidFill>
            </a:endParaRPr>
          </a:p>
        </p:txBody>
      </p:sp>
      <p:cxnSp>
        <p:nvCxnSpPr>
          <p:cNvPr id="85" name="Google Shape;85;p16"/>
          <p:cNvCxnSpPr/>
          <p:nvPr/>
        </p:nvCxnSpPr>
        <p:spPr>
          <a:xfrm>
            <a:off x="1453875"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86" name="Google Shape;86;p16"/>
          <p:cNvSpPr txBox="1"/>
          <p:nvPr/>
        </p:nvSpPr>
        <p:spPr>
          <a:xfrm>
            <a:off x="937350" y="891400"/>
            <a:ext cx="7269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lt1"/>
                </a:solidFill>
              </a:rPr>
              <a:t>“Fraud Detection in Mobile Payment Systems using an XGBoost‑based Framework”</a:t>
            </a:r>
            <a:endParaRPr>
              <a:solidFill>
                <a:schemeClr val="lt1"/>
              </a:solidFill>
            </a:endParaRPr>
          </a:p>
          <a:p>
            <a:pPr indent="0" lvl="0" marL="0" rtl="0" algn="ctr">
              <a:spcBef>
                <a:spcPts val="0"/>
              </a:spcBef>
              <a:spcAft>
                <a:spcPts val="0"/>
              </a:spcAft>
              <a:buNone/>
            </a:pPr>
            <a:r>
              <a:rPr i="1" lang="en-GB">
                <a:solidFill>
                  <a:schemeClr val="lt1"/>
                </a:solidFill>
              </a:rPr>
              <a:t>by</a:t>
            </a:r>
            <a:r>
              <a:rPr lang="en-GB">
                <a:solidFill>
                  <a:schemeClr val="lt1"/>
                </a:solidFill>
              </a:rPr>
              <a:t> </a:t>
            </a:r>
            <a:r>
              <a:rPr i="1" lang="en-GB" sz="1100">
                <a:solidFill>
                  <a:schemeClr val="lt1"/>
                </a:solidFill>
              </a:rPr>
              <a:t>Petr Hajek,Mohammad Zoynul Abedin,Uthayasankar Sivarajah</a:t>
            </a:r>
            <a:endParaRPr>
              <a:solidFill>
                <a:schemeClr val="lt1"/>
              </a:solidFill>
            </a:endParaRPr>
          </a:p>
          <a:p>
            <a:pPr indent="0" lvl="0" marL="0" rtl="0" algn="ctr">
              <a:lnSpc>
                <a:spcPct val="120000"/>
              </a:lnSpc>
              <a:spcBef>
                <a:spcPts val="0"/>
              </a:spcBef>
              <a:spcAft>
                <a:spcPts val="0"/>
              </a:spcAft>
              <a:buNone/>
            </a:pPr>
            <a:r>
              <a:rPr i="1" lang="en-GB" sz="1200">
                <a:solidFill>
                  <a:schemeClr val="lt1"/>
                </a:solidFill>
              </a:rPr>
              <a:t>Published on Information Systems Frontiers, Accepted: 23 September 2022</a:t>
            </a:r>
            <a:endParaRPr>
              <a:solidFill>
                <a:schemeClr val="lt1"/>
              </a:solidFill>
            </a:endParaRPr>
          </a:p>
        </p:txBody>
      </p:sp>
      <p:sp>
        <p:nvSpPr>
          <p:cNvPr id="87" name="Google Shape;87;p16"/>
          <p:cNvSpPr txBox="1"/>
          <p:nvPr/>
        </p:nvSpPr>
        <p:spPr>
          <a:xfrm>
            <a:off x="1140225" y="1844475"/>
            <a:ext cx="7190100" cy="2986200"/>
          </a:xfrm>
          <a:prstGeom prst="rect">
            <a:avLst/>
          </a:prstGeom>
          <a:noFill/>
          <a:ln cap="flat" cmpd="sng" w="9525">
            <a:solidFill>
              <a:srgbClr val="FF99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lt1"/>
                </a:solidFill>
              </a:rPr>
              <a:t>Proposed Framework : </a:t>
            </a:r>
            <a:r>
              <a:rPr lang="en-GB">
                <a:solidFill>
                  <a:schemeClr val="lt1"/>
                </a:solidFill>
              </a:rPr>
              <a:t>XGBOD + XGBoost Classifier with RUS</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Comparison :</a:t>
            </a:r>
            <a:r>
              <a:rPr lang="en-GB">
                <a:solidFill>
                  <a:schemeClr val="lt1"/>
                </a:solidFill>
              </a:rPr>
              <a:t> Other outlier detection algorithm and KNN,SVM, Random Forest</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Dataset :</a:t>
            </a:r>
            <a:r>
              <a:rPr lang="en-GB">
                <a:solidFill>
                  <a:schemeClr val="lt1"/>
                </a:solidFill>
              </a:rPr>
              <a:t> Simulated Spanish Bank Dataset</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Robustness Test :</a:t>
            </a:r>
            <a:r>
              <a:rPr lang="en-GB">
                <a:solidFill>
                  <a:schemeClr val="lt1"/>
                </a:solidFill>
              </a:rPr>
              <a:t> Use credit card fraud dataset</a:t>
            </a:r>
            <a:endParaRPr>
              <a:solidFill>
                <a:schemeClr val="lt1"/>
              </a:solidFill>
            </a:endParaRPr>
          </a:p>
          <a:p>
            <a:pPr indent="0" lvl="0" marL="0" rtl="0" algn="just">
              <a:lnSpc>
                <a:spcPct val="150000"/>
              </a:lnSpc>
              <a:spcBef>
                <a:spcPts val="0"/>
              </a:spcBef>
              <a:spcAft>
                <a:spcPts val="0"/>
              </a:spcAft>
              <a:buNone/>
            </a:pPr>
            <a:r>
              <a:rPr b="1" lang="en-GB">
                <a:solidFill>
                  <a:schemeClr val="lt1"/>
                </a:solidFill>
              </a:rPr>
              <a:t>Problem :</a:t>
            </a:r>
            <a:r>
              <a:rPr lang="en-GB">
                <a:solidFill>
                  <a:schemeClr val="lt1"/>
                </a:solidFill>
              </a:rPr>
              <a:t> They use only “</a:t>
            </a:r>
            <a:r>
              <a:rPr b="1" lang="en-GB">
                <a:solidFill>
                  <a:schemeClr val="lt1"/>
                </a:solidFill>
              </a:rPr>
              <a:t>Random under sampling”</a:t>
            </a:r>
            <a:r>
              <a:rPr lang="en-GB">
                <a:solidFill>
                  <a:schemeClr val="lt1"/>
                </a:solidFill>
              </a:rPr>
              <a:t> for handle imbalance data. So in my perspective most of the important data are lost. In our approach we will try different </a:t>
            </a:r>
            <a:endParaRPr>
              <a:solidFill>
                <a:schemeClr val="lt1"/>
              </a:solidFill>
            </a:endParaRPr>
          </a:p>
          <a:p>
            <a:pPr indent="0" lvl="0" marL="0" rtl="0" algn="just">
              <a:lnSpc>
                <a:spcPct val="150000"/>
              </a:lnSpc>
              <a:spcBef>
                <a:spcPts val="0"/>
              </a:spcBef>
              <a:spcAft>
                <a:spcPts val="0"/>
              </a:spcAft>
              <a:buNone/>
            </a:pPr>
            <a:r>
              <a:rPr lang="en-GB">
                <a:solidFill>
                  <a:schemeClr val="lt1"/>
                </a:solidFill>
              </a:rPr>
              <a:t>data balance technique. Another one is in </a:t>
            </a:r>
            <a:r>
              <a:rPr b="1" lang="en-GB">
                <a:solidFill>
                  <a:schemeClr val="lt1"/>
                </a:solidFill>
              </a:rPr>
              <a:t>Outlier detection. </a:t>
            </a:r>
            <a:r>
              <a:rPr lang="en-GB">
                <a:solidFill>
                  <a:schemeClr val="lt1"/>
                </a:solidFill>
              </a:rPr>
              <a:t>Most of the case fraud transaction has high possibility to be outlier.They </a:t>
            </a:r>
            <a:r>
              <a:rPr lang="en-GB">
                <a:solidFill>
                  <a:schemeClr val="lt1"/>
                </a:solidFill>
              </a:rPr>
              <a:t>perform</a:t>
            </a:r>
            <a:r>
              <a:rPr lang="en-GB">
                <a:solidFill>
                  <a:schemeClr val="lt1"/>
                </a:solidFill>
              </a:rPr>
              <a:t> outlier algorithm in whole dataset. So the ratio of data imbalance will be increases than before.</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3" name="Google Shape;93;p17"/>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Related Works</a:t>
            </a:r>
            <a:endParaRPr b="1" sz="2600">
              <a:solidFill>
                <a:schemeClr val="lt1"/>
              </a:solidFill>
            </a:endParaRPr>
          </a:p>
        </p:txBody>
      </p:sp>
      <p:cxnSp>
        <p:nvCxnSpPr>
          <p:cNvPr id="94" name="Google Shape;94;p17"/>
          <p:cNvCxnSpPr/>
          <p:nvPr/>
        </p:nvCxnSpPr>
        <p:spPr>
          <a:xfrm>
            <a:off x="1453875"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95" name="Google Shape;95;p17"/>
          <p:cNvSpPr txBox="1"/>
          <p:nvPr/>
        </p:nvSpPr>
        <p:spPr>
          <a:xfrm>
            <a:off x="454950" y="814500"/>
            <a:ext cx="8234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solidFill>
                  <a:schemeClr val="lt1"/>
                </a:solidFill>
              </a:rPr>
              <a:t>“A machine learning based credit card fraud detection using the GA algorithm for feature selection”</a:t>
            </a:r>
            <a:endParaRPr>
              <a:solidFill>
                <a:schemeClr val="lt1"/>
              </a:solidFill>
            </a:endParaRPr>
          </a:p>
          <a:p>
            <a:pPr indent="0" lvl="0" marL="0" rtl="0" algn="ctr">
              <a:spcBef>
                <a:spcPts val="0"/>
              </a:spcBef>
              <a:spcAft>
                <a:spcPts val="0"/>
              </a:spcAft>
              <a:buNone/>
            </a:pPr>
            <a:r>
              <a:rPr i="1" lang="en-GB" sz="1200">
                <a:solidFill>
                  <a:schemeClr val="lt1"/>
                </a:solidFill>
              </a:rPr>
              <a:t>by Emmanuel Ileberi1*, Yanxia Sun1 and Zenghui Wang2</a:t>
            </a:r>
            <a:endParaRPr i="1" sz="1200">
              <a:solidFill>
                <a:schemeClr val="lt1"/>
              </a:solidFill>
            </a:endParaRPr>
          </a:p>
          <a:p>
            <a:pPr indent="0" lvl="0" marL="0" rtl="0" algn="ctr">
              <a:spcBef>
                <a:spcPts val="0"/>
              </a:spcBef>
              <a:spcAft>
                <a:spcPts val="0"/>
              </a:spcAft>
              <a:buNone/>
            </a:pPr>
            <a:r>
              <a:rPr i="1" lang="en-GB" sz="1200">
                <a:solidFill>
                  <a:schemeClr val="lt1"/>
                </a:solidFill>
              </a:rPr>
              <a:t>Journal of Big Data, Published: 25 February 2022</a:t>
            </a:r>
            <a:endParaRPr i="1">
              <a:solidFill>
                <a:schemeClr val="lt1"/>
              </a:solidFill>
            </a:endParaRPr>
          </a:p>
        </p:txBody>
      </p:sp>
      <p:sp>
        <p:nvSpPr>
          <p:cNvPr id="96" name="Google Shape;96;p17"/>
          <p:cNvSpPr txBox="1"/>
          <p:nvPr/>
        </p:nvSpPr>
        <p:spPr>
          <a:xfrm>
            <a:off x="1140225" y="1758500"/>
            <a:ext cx="7030500" cy="2662800"/>
          </a:xfrm>
          <a:prstGeom prst="rect">
            <a:avLst/>
          </a:prstGeom>
          <a:noFill/>
          <a:ln cap="flat" cmpd="sng" w="9525">
            <a:solidFill>
              <a:srgbClr val="FF99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lt1"/>
                </a:solidFill>
              </a:rPr>
              <a:t>Proposal :</a:t>
            </a:r>
            <a:r>
              <a:rPr lang="en-GB">
                <a:solidFill>
                  <a:schemeClr val="lt1"/>
                </a:solidFill>
              </a:rPr>
              <a:t> Feature selection using Genetic algorithm. </a:t>
            </a:r>
            <a:r>
              <a:rPr lang="en-GB">
                <a:solidFill>
                  <a:schemeClr val="lt1"/>
                </a:solidFill>
              </a:rPr>
              <a:t>Random Forest use for fitness function,min-max scaling to normalize and use SMOTE for handle imbalanced data.</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Comparison :</a:t>
            </a:r>
            <a:r>
              <a:rPr lang="en-GB">
                <a:solidFill>
                  <a:schemeClr val="lt1"/>
                </a:solidFill>
              </a:rPr>
              <a:t> Performance evaluation </a:t>
            </a:r>
            <a:r>
              <a:rPr lang="en-GB">
                <a:solidFill>
                  <a:schemeClr val="lt1"/>
                </a:solidFill>
              </a:rPr>
              <a:t>compare</a:t>
            </a:r>
            <a:r>
              <a:rPr lang="en-GB">
                <a:solidFill>
                  <a:schemeClr val="lt1"/>
                </a:solidFill>
              </a:rPr>
              <a:t>  without feature selection and after feature selection Decision Tree (DT),Random Forest (RF), Logistic Regression (LR), Artificial Neural Network (ANN), and Naive Bayes (NB).</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Dataset :</a:t>
            </a:r>
            <a:r>
              <a:rPr lang="en-GB">
                <a:solidFill>
                  <a:schemeClr val="lt1"/>
                </a:solidFill>
              </a:rPr>
              <a:t> Credit Card Dataset.</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Problem :</a:t>
            </a:r>
            <a:r>
              <a:rPr lang="en-GB">
                <a:solidFill>
                  <a:schemeClr val="lt1"/>
                </a:solidFill>
              </a:rPr>
              <a:t> Some important feature may be not selected and only use smote for data balance</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18"/>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600">
                <a:solidFill>
                  <a:schemeClr val="lt1"/>
                </a:solidFill>
              </a:rPr>
              <a:t>Related Works</a:t>
            </a:r>
            <a:endParaRPr b="1" sz="2600">
              <a:solidFill>
                <a:schemeClr val="lt1"/>
              </a:solidFill>
            </a:endParaRPr>
          </a:p>
        </p:txBody>
      </p:sp>
      <p:cxnSp>
        <p:nvCxnSpPr>
          <p:cNvPr id="103" name="Google Shape;103;p18"/>
          <p:cNvCxnSpPr/>
          <p:nvPr/>
        </p:nvCxnSpPr>
        <p:spPr>
          <a:xfrm>
            <a:off x="1453875" y="735425"/>
            <a:ext cx="6562800" cy="3300"/>
          </a:xfrm>
          <a:prstGeom prst="straightConnector1">
            <a:avLst/>
          </a:prstGeom>
          <a:noFill/>
          <a:ln cap="flat" cmpd="sng" w="9525">
            <a:solidFill>
              <a:srgbClr val="FF9900"/>
            </a:solidFill>
            <a:prstDash val="solid"/>
            <a:round/>
            <a:headEnd len="med" w="med" type="oval"/>
            <a:tailEnd len="med" w="med" type="oval"/>
          </a:ln>
        </p:spPr>
      </p:cxnSp>
      <p:sp>
        <p:nvSpPr>
          <p:cNvPr id="104" name="Google Shape;104;p18"/>
          <p:cNvSpPr txBox="1"/>
          <p:nvPr/>
        </p:nvSpPr>
        <p:spPr>
          <a:xfrm>
            <a:off x="1064450" y="962575"/>
            <a:ext cx="7407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a:solidFill>
                  <a:schemeClr val="lt1"/>
                </a:solidFill>
              </a:rPr>
              <a:t>“A Feature Extraction Method for Credit Card Fraud Detection”</a:t>
            </a:r>
            <a:endParaRPr>
              <a:solidFill>
                <a:schemeClr val="lt1"/>
              </a:solidFill>
            </a:endParaRPr>
          </a:p>
          <a:p>
            <a:pPr indent="0" lvl="0" marL="0" rtl="0" algn="ctr">
              <a:spcBef>
                <a:spcPts val="0"/>
              </a:spcBef>
              <a:spcAft>
                <a:spcPts val="0"/>
              </a:spcAft>
              <a:buClr>
                <a:schemeClr val="dk1"/>
              </a:buClr>
              <a:buSzPts val="1100"/>
              <a:buFont typeface="Arial"/>
              <a:buNone/>
            </a:pPr>
            <a:r>
              <a:rPr i="1" lang="en-GB" sz="1200">
                <a:solidFill>
                  <a:schemeClr val="lt1"/>
                </a:solidFill>
              </a:rPr>
              <a:t>by Yu Xie, Guanjun Liu, Ruihao Cao, Zhenchuan Li, Chungang Yan, and Changjun Jiang</a:t>
            </a:r>
            <a:endParaRPr i="1" sz="1200">
              <a:solidFill>
                <a:schemeClr val="lt1"/>
              </a:solidFill>
            </a:endParaRPr>
          </a:p>
          <a:p>
            <a:pPr indent="0" lvl="0" marL="0" rtl="0" algn="ctr">
              <a:spcBef>
                <a:spcPts val="0"/>
              </a:spcBef>
              <a:spcAft>
                <a:spcPts val="0"/>
              </a:spcAft>
              <a:buNone/>
            </a:pPr>
            <a:r>
              <a:rPr i="1" lang="en-GB" sz="1200">
                <a:solidFill>
                  <a:schemeClr val="lt1"/>
                </a:solidFill>
              </a:rPr>
              <a:t>IEEE, Published 01 August 2019</a:t>
            </a:r>
            <a:endParaRPr>
              <a:solidFill>
                <a:schemeClr val="lt1"/>
              </a:solidFill>
            </a:endParaRPr>
          </a:p>
        </p:txBody>
      </p:sp>
      <p:sp>
        <p:nvSpPr>
          <p:cNvPr id="105" name="Google Shape;105;p18"/>
          <p:cNvSpPr txBox="1"/>
          <p:nvPr/>
        </p:nvSpPr>
        <p:spPr>
          <a:xfrm>
            <a:off x="1031975" y="2012925"/>
            <a:ext cx="7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6" name="Google Shape;106;p18"/>
          <p:cNvSpPr txBox="1"/>
          <p:nvPr/>
        </p:nvSpPr>
        <p:spPr>
          <a:xfrm>
            <a:off x="1140225" y="1758500"/>
            <a:ext cx="7030500" cy="2662800"/>
          </a:xfrm>
          <a:prstGeom prst="rect">
            <a:avLst/>
          </a:prstGeom>
          <a:noFill/>
          <a:ln cap="flat" cmpd="sng" w="9525">
            <a:solidFill>
              <a:srgbClr val="FF99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GB">
                <a:solidFill>
                  <a:schemeClr val="lt1"/>
                </a:solidFill>
              </a:rPr>
              <a:t>Proposal : </a:t>
            </a:r>
            <a:r>
              <a:rPr lang="en-GB">
                <a:solidFill>
                  <a:schemeClr val="lt1"/>
                </a:solidFill>
              </a:rPr>
              <a:t>Rule based and frequency based feature extraction.</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Comparison :</a:t>
            </a:r>
            <a:r>
              <a:rPr lang="en-GB">
                <a:solidFill>
                  <a:schemeClr val="lt1"/>
                </a:solidFill>
              </a:rPr>
              <a:t> Performance from Raw data , Raw data + Frequency based feature extraction(F1) , Raw data + Rule based feature extraction(F2) and Raw data + F1+F2.</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Dataset :</a:t>
            </a:r>
            <a:r>
              <a:rPr lang="en-GB">
                <a:solidFill>
                  <a:schemeClr val="lt1"/>
                </a:solidFill>
              </a:rPr>
              <a:t> A financial company dataset in china.</a:t>
            </a:r>
            <a:endParaRPr>
              <a:solidFill>
                <a:schemeClr val="lt1"/>
              </a:solidFill>
            </a:endParaRPr>
          </a:p>
          <a:p>
            <a:pPr indent="0" lvl="0" marL="0" rtl="0" algn="l">
              <a:lnSpc>
                <a:spcPct val="150000"/>
              </a:lnSpc>
              <a:spcBef>
                <a:spcPts val="0"/>
              </a:spcBef>
              <a:spcAft>
                <a:spcPts val="0"/>
              </a:spcAft>
              <a:buNone/>
            </a:pPr>
            <a:r>
              <a:rPr b="1" lang="en-GB">
                <a:solidFill>
                  <a:schemeClr val="lt1"/>
                </a:solidFill>
              </a:rPr>
              <a:t>Problem :</a:t>
            </a:r>
            <a:r>
              <a:rPr lang="en-GB">
                <a:solidFill>
                  <a:schemeClr val="lt1"/>
                </a:solidFill>
              </a:rPr>
              <a:t> The dataset is not available. So i can’t </a:t>
            </a:r>
            <a:r>
              <a:rPr lang="en-GB">
                <a:solidFill>
                  <a:schemeClr val="lt1"/>
                </a:solidFill>
              </a:rPr>
              <a:t>accused</a:t>
            </a:r>
            <a:r>
              <a:rPr lang="en-GB">
                <a:solidFill>
                  <a:schemeClr val="lt1"/>
                </a:solidFill>
              </a:rPr>
              <a:t> something about it. But normally in any transaction dataset have data imbalance problem. This dataset should be also have data imbalance problem.And they are not use any methods to handle imbalance data.</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2" name="Google Shape;112;p19"/>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600">
                <a:solidFill>
                  <a:schemeClr val="lt1"/>
                </a:solidFill>
              </a:rPr>
              <a:t>Research Methodology</a:t>
            </a:r>
            <a:endParaRPr sz="2600">
              <a:solidFill>
                <a:schemeClr val="lt1"/>
              </a:solidFill>
            </a:endParaRPr>
          </a:p>
        </p:txBody>
      </p:sp>
      <p:cxnSp>
        <p:nvCxnSpPr>
          <p:cNvPr id="113" name="Google Shape;113;p19"/>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pic>
        <p:nvPicPr>
          <p:cNvPr id="114" name="Google Shape;114;p19"/>
          <p:cNvPicPr preferRelativeResize="0"/>
          <p:nvPr/>
        </p:nvPicPr>
        <p:blipFill>
          <a:blip r:embed="rId3">
            <a:alphaModFix/>
          </a:blip>
          <a:stretch>
            <a:fillRect/>
          </a:stretch>
        </p:blipFill>
        <p:spPr>
          <a:xfrm>
            <a:off x="488175" y="913650"/>
            <a:ext cx="8167658" cy="39969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20" name="Google Shape;120;p20"/>
          <p:cNvSpPr/>
          <p:nvPr/>
        </p:nvSpPr>
        <p:spPr>
          <a:xfrm>
            <a:off x="1758975" y="1079200"/>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Raw Data</a:t>
            </a:r>
            <a:endParaRPr sz="1600">
              <a:solidFill>
                <a:schemeClr val="lt1"/>
              </a:solidFill>
            </a:endParaRPr>
          </a:p>
        </p:txBody>
      </p:sp>
      <p:sp>
        <p:nvSpPr>
          <p:cNvPr id="121" name="Google Shape;121;p20"/>
          <p:cNvSpPr/>
          <p:nvPr/>
        </p:nvSpPr>
        <p:spPr>
          <a:xfrm>
            <a:off x="1758975" y="2142675"/>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Feature Engineering</a:t>
            </a:r>
            <a:endParaRPr sz="1600">
              <a:solidFill>
                <a:schemeClr val="lt1"/>
              </a:solidFill>
            </a:endParaRPr>
          </a:p>
        </p:txBody>
      </p:sp>
      <p:sp>
        <p:nvSpPr>
          <p:cNvPr id="122" name="Google Shape;122;p20"/>
          <p:cNvSpPr/>
          <p:nvPr/>
        </p:nvSpPr>
        <p:spPr>
          <a:xfrm>
            <a:off x="1758975" y="3206150"/>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chemeClr val="lt1"/>
                </a:solidFill>
              </a:rPr>
              <a:t>ML Algorithm</a:t>
            </a:r>
            <a:endParaRPr sz="1600">
              <a:solidFill>
                <a:schemeClr val="lt1"/>
              </a:solidFill>
            </a:endParaRPr>
          </a:p>
        </p:txBody>
      </p:sp>
      <p:sp>
        <p:nvSpPr>
          <p:cNvPr id="123" name="Google Shape;123;p20"/>
          <p:cNvSpPr/>
          <p:nvPr/>
        </p:nvSpPr>
        <p:spPr>
          <a:xfrm>
            <a:off x="1758975" y="4269625"/>
            <a:ext cx="2247600" cy="393600"/>
          </a:xfrm>
          <a:prstGeom prst="rect">
            <a:avLst/>
          </a:prstGeom>
          <a:solidFill>
            <a:schemeClr val="dk1"/>
          </a:solid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500">
                <a:solidFill>
                  <a:schemeClr val="lt1"/>
                </a:solidFill>
              </a:rPr>
              <a:t>Performance Evaluation</a:t>
            </a:r>
            <a:endParaRPr sz="1500">
              <a:solidFill>
                <a:schemeClr val="lt1"/>
              </a:solidFill>
            </a:endParaRPr>
          </a:p>
        </p:txBody>
      </p:sp>
      <p:cxnSp>
        <p:nvCxnSpPr>
          <p:cNvPr id="124" name="Google Shape;124;p20"/>
          <p:cNvCxnSpPr>
            <a:stCxn id="120" idx="2"/>
            <a:endCxn id="121" idx="0"/>
          </p:cNvCxnSpPr>
          <p:nvPr/>
        </p:nvCxnSpPr>
        <p:spPr>
          <a:xfrm>
            <a:off x="2882775" y="1472800"/>
            <a:ext cx="0" cy="669900"/>
          </a:xfrm>
          <a:prstGeom prst="straightConnector1">
            <a:avLst/>
          </a:prstGeom>
          <a:noFill/>
          <a:ln cap="flat" cmpd="sng" w="9525">
            <a:solidFill>
              <a:srgbClr val="FF9900"/>
            </a:solidFill>
            <a:prstDash val="solid"/>
            <a:round/>
            <a:headEnd len="med" w="med" type="none"/>
            <a:tailEnd len="med" w="med" type="triangle"/>
          </a:ln>
        </p:spPr>
      </p:cxnSp>
      <p:cxnSp>
        <p:nvCxnSpPr>
          <p:cNvPr id="125" name="Google Shape;125;p20"/>
          <p:cNvCxnSpPr/>
          <p:nvPr/>
        </p:nvCxnSpPr>
        <p:spPr>
          <a:xfrm>
            <a:off x="2882775" y="2536263"/>
            <a:ext cx="0" cy="669900"/>
          </a:xfrm>
          <a:prstGeom prst="straightConnector1">
            <a:avLst/>
          </a:prstGeom>
          <a:noFill/>
          <a:ln cap="flat" cmpd="sng" w="9525">
            <a:solidFill>
              <a:srgbClr val="FF9900"/>
            </a:solidFill>
            <a:prstDash val="solid"/>
            <a:round/>
            <a:headEnd len="med" w="med" type="none"/>
            <a:tailEnd len="med" w="med" type="triangle"/>
          </a:ln>
        </p:spPr>
      </p:cxnSp>
      <p:cxnSp>
        <p:nvCxnSpPr>
          <p:cNvPr id="126" name="Google Shape;126;p20"/>
          <p:cNvCxnSpPr/>
          <p:nvPr/>
        </p:nvCxnSpPr>
        <p:spPr>
          <a:xfrm>
            <a:off x="2882775" y="3599750"/>
            <a:ext cx="0" cy="669900"/>
          </a:xfrm>
          <a:prstGeom prst="straightConnector1">
            <a:avLst/>
          </a:prstGeom>
          <a:noFill/>
          <a:ln cap="flat" cmpd="sng" w="9525">
            <a:solidFill>
              <a:srgbClr val="FF9900"/>
            </a:solidFill>
            <a:prstDash val="solid"/>
            <a:round/>
            <a:headEnd len="med" w="med" type="none"/>
            <a:tailEnd len="med" w="med" type="triangle"/>
          </a:ln>
        </p:spPr>
      </p:cxnSp>
      <p:sp>
        <p:nvSpPr>
          <p:cNvPr id="127" name="Google Shape;127;p20"/>
          <p:cNvSpPr/>
          <p:nvPr/>
        </p:nvSpPr>
        <p:spPr>
          <a:xfrm rot="-6298819">
            <a:off x="4320453" y="3607256"/>
            <a:ext cx="693020" cy="1339563"/>
          </a:xfrm>
          <a:prstGeom prst="flowChartExtra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5026850" y="3149900"/>
            <a:ext cx="2738700" cy="1635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As it’s a classification model, here the evaluation are AUC, RUC, </a:t>
            </a:r>
            <a:r>
              <a:rPr lang="en-GB"/>
              <a:t>Precision</a:t>
            </a:r>
            <a:r>
              <a:rPr lang="en-GB"/>
              <a:t>, Recall.</a:t>
            </a:r>
            <a:endParaRPr/>
          </a:p>
        </p:txBody>
      </p:sp>
      <p:sp>
        <p:nvSpPr>
          <p:cNvPr id="129" name="Google Shape;129;p20"/>
          <p:cNvSpPr/>
          <p:nvPr/>
        </p:nvSpPr>
        <p:spPr>
          <a:xfrm rot="-7431046">
            <a:off x="4366126" y="2025618"/>
            <a:ext cx="411725" cy="1550167"/>
          </a:xfrm>
          <a:prstGeom prst="flowChartExtra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4735300" y="1079200"/>
            <a:ext cx="2328000" cy="1635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State of the art machine learning algorithm or it can be neural network.</a:t>
            </a:r>
            <a:endParaRPr/>
          </a:p>
        </p:txBody>
      </p:sp>
      <p:sp>
        <p:nvSpPr>
          <p:cNvPr id="131" name="Google Shape;131;p20"/>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600">
                <a:solidFill>
                  <a:schemeClr val="lt1"/>
                </a:solidFill>
              </a:rPr>
              <a:t>First Approach</a:t>
            </a:r>
            <a:endParaRPr sz="2600">
              <a:solidFill>
                <a:schemeClr val="lt1"/>
              </a:solidFill>
            </a:endParaRPr>
          </a:p>
        </p:txBody>
      </p:sp>
      <p:cxnSp>
        <p:nvCxnSpPr>
          <p:cNvPr id="132" name="Google Shape;132;p20"/>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8" name="Google Shape;138;p21"/>
          <p:cNvSpPr/>
          <p:nvPr/>
        </p:nvSpPr>
        <p:spPr>
          <a:xfrm>
            <a:off x="3515400" y="1039175"/>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Raw Data</a:t>
            </a:r>
            <a:endParaRPr>
              <a:solidFill>
                <a:schemeClr val="lt1"/>
              </a:solidFill>
            </a:endParaRPr>
          </a:p>
        </p:txBody>
      </p:sp>
      <p:sp>
        <p:nvSpPr>
          <p:cNvPr id="139" name="Google Shape;139;p21"/>
          <p:cNvSpPr/>
          <p:nvPr/>
        </p:nvSpPr>
        <p:spPr>
          <a:xfrm>
            <a:off x="3515400" y="1767713"/>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Feature Engineering</a:t>
            </a:r>
            <a:endParaRPr>
              <a:solidFill>
                <a:schemeClr val="lt1"/>
              </a:solidFill>
            </a:endParaRPr>
          </a:p>
        </p:txBody>
      </p:sp>
      <p:sp>
        <p:nvSpPr>
          <p:cNvPr id="140" name="Google Shape;140;p21"/>
          <p:cNvSpPr/>
          <p:nvPr/>
        </p:nvSpPr>
        <p:spPr>
          <a:xfrm>
            <a:off x="3310725" y="3938450"/>
            <a:ext cx="22476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ML Algorithm</a:t>
            </a:r>
            <a:endParaRPr>
              <a:solidFill>
                <a:schemeClr val="lt1"/>
              </a:solidFill>
            </a:endParaRPr>
          </a:p>
        </p:txBody>
      </p:sp>
      <p:cxnSp>
        <p:nvCxnSpPr>
          <p:cNvPr id="141" name="Google Shape;141;p21"/>
          <p:cNvCxnSpPr>
            <a:stCxn id="138" idx="2"/>
          </p:cNvCxnSpPr>
          <p:nvPr/>
        </p:nvCxnSpPr>
        <p:spPr>
          <a:xfrm flipH="1">
            <a:off x="4628400" y="1432775"/>
            <a:ext cx="10800" cy="338100"/>
          </a:xfrm>
          <a:prstGeom prst="straightConnector1">
            <a:avLst/>
          </a:prstGeom>
          <a:noFill/>
          <a:ln cap="flat" cmpd="sng" w="9525">
            <a:solidFill>
              <a:schemeClr val="accent4"/>
            </a:solidFill>
            <a:prstDash val="solid"/>
            <a:round/>
            <a:headEnd len="med" w="med" type="none"/>
            <a:tailEnd len="med" w="med" type="triangle"/>
          </a:ln>
        </p:spPr>
      </p:cxnSp>
      <p:cxnSp>
        <p:nvCxnSpPr>
          <p:cNvPr id="142" name="Google Shape;142;p21"/>
          <p:cNvCxnSpPr/>
          <p:nvPr/>
        </p:nvCxnSpPr>
        <p:spPr>
          <a:xfrm>
            <a:off x="4638750" y="2160588"/>
            <a:ext cx="900" cy="289200"/>
          </a:xfrm>
          <a:prstGeom prst="straightConnector1">
            <a:avLst/>
          </a:prstGeom>
          <a:noFill/>
          <a:ln cap="flat" cmpd="sng" w="9525">
            <a:solidFill>
              <a:schemeClr val="accent4"/>
            </a:solidFill>
            <a:prstDash val="solid"/>
            <a:round/>
            <a:headEnd len="med" w="med" type="none"/>
            <a:tailEnd len="med" w="med" type="triangle"/>
          </a:ln>
        </p:spPr>
      </p:cxnSp>
      <p:cxnSp>
        <p:nvCxnSpPr>
          <p:cNvPr id="143" name="Google Shape;143;p21"/>
          <p:cNvCxnSpPr/>
          <p:nvPr/>
        </p:nvCxnSpPr>
        <p:spPr>
          <a:xfrm flipH="1">
            <a:off x="4635900" y="3549950"/>
            <a:ext cx="6600" cy="388500"/>
          </a:xfrm>
          <a:prstGeom prst="straightConnector1">
            <a:avLst/>
          </a:prstGeom>
          <a:noFill/>
          <a:ln cap="flat" cmpd="sng" w="9525">
            <a:solidFill>
              <a:schemeClr val="accent4"/>
            </a:solidFill>
            <a:prstDash val="solid"/>
            <a:round/>
            <a:headEnd len="med" w="med" type="none"/>
            <a:tailEnd len="med" w="med" type="triangle"/>
          </a:ln>
        </p:spPr>
      </p:cxnSp>
      <p:sp>
        <p:nvSpPr>
          <p:cNvPr id="144" name="Google Shape;144;p21"/>
          <p:cNvSpPr/>
          <p:nvPr/>
        </p:nvSpPr>
        <p:spPr>
          <a:xfrm>
            <a:off x="2434108" y="2863909"/>
            <a:ext cx="2247600" cy="32102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Border-line SMOTE</a:t>
            </a:r>
            <a:endParaRPr>
              <a:solidFill>
                <a:schemeClr val="lt1"/>
              </a:solidFill>
            </a:endParaRPr>
          </a:p>
        </p:txBody>
      </p:sp>
      <p:sp>
        <p:nvSpPr>
          <p:cNvPr id="145" name="Google Shape;145;p21"/>
          <p:cNvSpPr/>
          <p:nvPr/>
        </p:nvSpPr>
        <p:spPr>
          <a:xfrm>
            <a:off x="6208675" y="2863909"/>
            <a:ext cx="1671300" cy="32102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K-Means SMOTE</a:t>
            </a:r>
            <a:endParaRPr>
              <a:solidFill>
                <a:schemeClr val="lt1"/>
              </a:solidFill>
            </a:endParaRPr>
          </a:p>
        </p:txBody>
      </p:sp>
      <p:sp>
        <p:nvSpPr>
          <p:cNvPr id="146" name="Google Shape;146;p21"/>
          <p:cNvSpPr/>
          <p:nvPr/>
        </p:nvSpPr>
        <p:spPr>
          <a:xfrm>
            <a:off x="1207275" y="2863909"/>
            <a:ext cx="1072800" cy="32102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RUS</a:t>
            </a:r>
            <a:endParaRPr>
              <a:solidFill>
                <a:schemeClr val="lt1"/>
              </a:solidFill>
            </a:endParaRPr>
          </a:p>
        </p:txBody>
      </p:sp>
      <p:sp>
        <p:nvSpPr>
          <p:cNvPr id="147" name="Google Shape;147;p21"/>
          <p:cNvSpPr/>
          <p:nvPr/>
        </p:nvSpPr>
        <p:spPr>
          <a:xfrm>
            <a:off x="4835742" y="2863909"/>
            <a:ext cx="1218900" cy="321020"/>
          </a:xfrm>
          <a:prstGeom prst="rect">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rPr>
              <a:t>SMOTE</a:t>
            </a:r>
            <a:endParaRPr>
              <a:solidFill>
                <a:schemeClr val="lt1"/>
              </a:solidFill>
            </a:endParaRPr>
          </a:p>
        </p:txBody>
      </p:sp>
      <p:sp>
        <p:nvSpPr>
          <p:cNvPr id="148" name="Google Shape;148;p21"/>
          <p:cNvSpPr/>
          <p:nvPr/>
        </p:nvSpPr>
        <p:spPr>
          <a:xfrm>
            <a:off x="933900" y="2495442"/>
            <a:ext cx="7410600" cy="10407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txBox="1"/>
          <p:nvPr/>
        </p:nvSpPr>
        <p:spPr>
          <a:xfrm>
            <a:off x="3233500" y="3158665"/>
            <a:ext cx="23943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GB" sz="1200">
                <a:solidFill>
                  <a:schemeClr val="lt1"/>
                </a:solidFill>
              </a:rPr>
              <a:t>Data Balance Technique</a:t>
            </a:r>
            <a:endParaRPr i="1" sz="1200">
              <a:solidFill>
                <a:schemeClr val="lt1"/>
              </a:solidFill>
            </a:endParaRPr>
          </a:p>
        </p:txBody>
      </p:sp>
      <p:sp>
        <p:nvSpPr>
          <p:cNvPr id="150" name="Google Shape;150;p21"/>
          <p:cNvSpPr txBox="1"/>
          <p:nvPr/>
        </p:nvSpPr>
        <p:spPr>
          <a:xfrm>
            <a:off x="3047225" y="2544520"/>
            <a:ext cx="2394300" cy="369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i="1" lang="en-GB" sz="1200">
                <a:solidFill>
                  <a:schemeClr val="lt1"/>
                </a:solidFill>
              </a:rPr>
              <a:t>Handle Imbalance Data</a:t>
            </a:r>
            <a:endParaRPr i="1" sz="1200">
              <a:solidFill>
                <a:schemeClr val="lt1"/>
              </a:solidFill>
            </a:endParaRPr>
          </a:p>
        </p:txBody>
      </p:sp>
      <p:sp>
        <p:nvSpPr>
          <p:cNvPr id="151" name="Google Shape;151;p21"/>
          <p:cNvSpPr/>
          <p:nvPr/>
        </p:nvSpPr>
        <p:spPr>
          <a:xfrm>
            <a:off x="6372650" y="3938450"/>
            <a:ext cx="1971900" cy="393600"/>
          </a:xfrm>
          <a:prstGeom prst="rect">
            <a:avLst/>
          </a:prstGeom>
          <a:solidFill>
            <a:schemeClr val="dk1"/>
          </a:solidFill>
          <a:ln cap="flat" cmpd="sng" w="952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chemeClr val="lt1"/>
                </a:solidFill>
              </a:rPr>
              <a:t>Performance Evaluation</a:t>
            </a:r>
            <a:endParaRPr i="1" sz="1300">
              <a:solidFill>
                <a:schemeClr val="lt1"/>
              </a:solidFill>
            </a:endParaRPr>
          </a:p>
        </p:txBody>
      </p:sp>
      <p:cxnSp>
        <p:nvCxnSpPr>
          <p:cNvPr id="152" name="Google Shape;152;p21"/>
          <p:cNvCxnSpPr>
            <a:endCxn id="151" idx="1"/>
          </p:cNvCxnSpPr>
          <p:nvPr/>
        </p:nvCxnSpPr>
        <p:spPr>
          <a:xfrm>
            <a:off x="5558450" y="4125350"/>
            <a:ext cx="814200" cy="9900"/>
          </a:xfrm>
          <a:prstGeom prst="straightConnector1">
            <a:avLst/>
          </a:prstGeom>
          <a:noFill/>
          <a:ln cap="flat" cmpd="sng" w="9525">
            <a:solidFill>
              <a:schemeClr val="accent4"/>
            </a:solidFill>
            <a:prstDash val="solid"/>
            <a:round/>
            <a:headEnd len="med" w="med" type="none"/>
            <a:tailEnd len="med" w="med" type="triangle"/>
          </a:ln>
        </p:spPr>
      </p:cxnSp>
      <p:sp>
        <p:nvSpPr>
          <p:cNvPr id="153" name="Google Shape;153;p21"/>
          <p:cNvSpPr txBox="1"/>
          <p:nvPr/>
        </p:nvSpPr>
        <p:spPr>
          <a:xfrm>
            <a:off x="1140225" y="150425"/>
            <a:ext cx="7190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600">
                <a:solidFill>
                  <a:schemeClr val="lt1"/>
                </a:solidFill>
              </a:rPr>
              <a:t>Second Approach</a:t>
            </a:r>
            <a:endParaRPr sz="2600">
              <a:solidFill>
                <a:schemeClr val="lt1"/>
              </a:solidFill>
            </a:endParaRPr>
          </a:p>
        </p:txBody>
      </p:sp>
      <p:cxnSp>
        <p:nvCxnSpPr>
          <p:cNvPr id="154" name="Google Shape;154;p21"/>
          <p:cNvCxnSpPr/>
          <p:nvPr/>
        </p:nvCxnSpPr>
        <p:spPr>
          <a:xfrm>
            <a:off x="1290600" y="735425"/>
            <a:ext cx="6562800" cy="3300"/>
          </a:xfrm>
          <a:prstGeom prst="straightConnector1">
            <a:avLst/>
          </a:prstGeom>
          <a:noFill/>
          <a:ln cap="flat" cmpd="sng" w="9525">
            <a:solidFill>
              <a:srgbClr val="FF9900"/>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