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39f17d20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39f17d20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39f17d20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39f17d20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39f17d20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39f17d20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5e19bc77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5e19bc77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5e19bc77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f5e19bc77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39f17d2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39f17d2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39f17d2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39f17d2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39f17d2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39f17d2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5e19bc7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5e19bc7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39f17d20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39f17d20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39f17d20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39f17d20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39f17d20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39f17d20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39f17d20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39f17d20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09300" y="286950"/>
            <a:ext cx="852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</a:rPr>
              <a:t>Paper Presentation</a:t>
            </a:r>
            <a:endParaRPr b="1" sz="3000">
              <a:solidFill>
                <a:srgbClr val="FFFFFF"/>
              </a:solidFill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845650" y="932700"/>
            <a:ext cx="7472700" cy="20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56" name="Google Shape;56;p13"/>
          <p:cNvSpPr txBox="1"/>
          <p:nvPr/>
        </p:nvSpPr>
        <p:spPr>
          <a:xfrm>
            <a:off x="845650" y="1179613"/>
            <a:ext cx="7949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</a:rPr>
              <a:t>“Bayesian Analysis of Bug-Fixing Time using Report Data”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45650" y="1950975"/>
            <a:ext cx="3840000" cy="1145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FFFFFF"/>
                </a:solidFill>
              </a:rPr>
              <a:t>Presented by </a:t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rgbClr val="FFFFFF"/>
                </a:solidFill>
              </a:rPr>
              <a:t>Md Mynuddin</a:t>
            </a:r>
            <a:endParaRPr i="1"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rgbClr val="FFFFFF"/>
                </a:solidFill>
              </a:rPr>
              <a:t>ID : ASH1825007M</a:t>
            </a:r>
            <a:endParaRPr i="1"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rgbClr val="FFFFFF"/>
                </a:solidFill>
              </a:rPr>
              <a:t>NSTU, IIT</a:t>
            </a:r>
            <a:endParaRPr i="1" sz="1300">
              <a:solidFill>
                <a:srgbClr val="FFFFFF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296463" y="3401400"/>
            <a:ext cx="3840000" cy="1405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FFFFFF"/>
                </a:solidFill>
              </a:rPr>
              <a:t>Published on</a:t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FFFFFF"/>
                </a:solidFill>
              </a:rPr>
              <a:t>“16th ACM/IEEE International</a:t>
            </a:r>
            <a:endParaRPr i="1"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rgbClr val="FFFFFF"/>
                </a:solidFill>
              </a:rPr>
              <a:t>Symposium on Empirical Software Engineering and Measurement”</a:t>
            </a:r>
            <a:endParaRPr i="1"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rgbClr val="FFFFFF"/>
                </a:solidFill>
              </a:rPr>
              <a:t>Accepted: 18-23 May 2022</a:t>
            </a:r>
            <a:endParaRPr i="1" sz="1300">
              <a:solidFill>
                <a:srgbClr val="FFFFFF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100" y="1933687"/>
            <a:ext cx="1572944" cy="1179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1513" y="3401400"/>
            <a:ext cx="2107811" cy="14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/>
        </p:nvSpPr>
        <p:spPr>
          <a:xfrm>
            <a:off x="1902350" y="4835700"/>
            <a:ext cx="591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800">
                <a:solidFill>
                  <a:schemeClr val="lt1"/>
                </a:solidFill>
              </a:rPr>
              <a:t>“Bayesian Analysis of Bug-Fixing Time using Report Data”</a:t>
            </a:r>
            <a:endParaRPr i="1" sz="800"/>
          </a:p>
        </p:txBody>
      </p:sp>
      <p:sp>
        <p:nvSpPr>
          <p:cNvPr id="138" name="Google Shape;138;p22"/>
          <p:cNvSpPr txBox="1"/>
          <p:nvPr/>
        </p:nvSpPr>
        <p:spPr>
          <a:xfrm>
            <a:off x="1007050" y="887925"/>
            <a:ext cx="75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How does the priority level of a bug report impacts the BFT ?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553050" y="64975"/>
            <a:ext cx="803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</a:rPr>
              <a:t>Result : RQ2</a:t>
            </a:r>
            <a:endParaRPr b="1" sz="2400">
              <a:solidFill>
                <a:schemeClr val="lt1"/>
              </a:solidFill>
            </a:endParaRPr>
          </a:p>
        </p:txBody>
      </p:sp>
      <p:cxnSp>
        <p:nvCxnSpPr>
          <p:cNvPr id="140" name="Google Shape;140;p22"/>
          <p:cNvCxnSpPr/>
          <p:nvPr/>
        </p:nvCxnSpPr>
        <p:spPr>
          <a:xfrm>
            <a:off x="835650" y="619075"/>
            <a:ext cx="7472700" cy="20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575" y="1460475"/>
            <a:ext cx="634365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/>
        </p:nvSpPr>
        <p:spPr>
          <a:xfrm>
            <a:off x="1902350" y="4835700"/>
            <a:ext cx="591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800">
                <a:solidFill>
                  <a:schemeClr val="lt1"/>
                </a:solidFill>
              </a:rPr>
              <a:t>“Bayesian Analysis of Bug-Fixing Time using Report Data”</a:t>
            </a:r>
            <a:endParaRPr i="1" sz="800"/>
          </a:p>
        </p:txBody>
      </p:sp>
      <p:sp>
        <p:nvSpPr>
          <p:cNvPr id="147" name="Google Shape;147;p23"/>
          <p:cNvSpPr txBox="1"/>
          <p:nvPr/>
        </p:nvSpPr>
        <p:spPr>
          <a:xfrm>
            <a:off x="553050" y="64975"/>
            <a:ext cx="803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</a:rPr>
              <a:t>Result : RQ3</a:t>
            </a:r>
            <a:endParaRPr b="1" sz="2400">
              <a:solidFill>
                <a:schemeClr val="lt1"/>
              </a:solidFill>
            </a:endParaRPr>
          </a:p>
        </p:txBody>
      </p:sp>
      <p:cxnSp>
        <p:nvCxnSpPr>
          <p:cNvPr id="148" name="Google Shape;148;p23"/>
          <p:cNvCxnSpPr/>
          <p:nvPr/>
        </p:nvCxnSpPr>
        <p:spPr>
          <a:xfrm>
            <a:off x="835650" y="619075"/>
            <a:ext cx="7472700" cy="20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49" name="Google Shape;149;p23"/>
          <p:cNvSpPr txBox="1"/>
          <p:nvPr/>
        </p:nvSpPr>
        <p:spPr>
          <a:xfrm>
            <a:off x="1740500" y="821800"/>
            <a:ext cx="6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How does the code-churn size of fixing commits relates to the BFT ?</a:t>
            </a:r>
            <a:endParaRPr b="1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325" y="1404025"/>
            <a:ext cx="634365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1902350" y="4835700"/>
            <a:ext cx="591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800">
                <a:solidFill>
                  <a:schemeClr val="lt1"/>
                </a:solidFill>
              </a:rPr>
              <a:t>“Bayesian Analysis of Bug-Fixing Time using Report Data”</a:t>
            </a:r>
            <a:endParaRPr i="1" sz="800"/>
          </a:p>
        </p:txBody>
      </p:sp>
      <p:sp>
        <p:nvSpPr>
          <p:cNvPr id="156" name="Google Shape;156;p24"/>
          <p:cNvSpPr txBox="1"/>
          <p:nvPr/>
        </p:nvSpPr>
        <p:spPr>
          <a:xfrm>
            <a:off x="1800775" y="85675"/>
            <a:ext cx="623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</a:rPr>
              <a:t>Future Work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1494350" y="817800"/>
            <a:ext cx="672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As a future work, a “</a:t>
            </a:r>
            <a:r>
              <a:rPr b="1" lang="en-GB">
                <a:solidFill>
                  <a:schemeClr val="lt1"/>
                </a:solidFill>
              </a:rPr>
              <a:t>Regression analysis”</a:t>
            </a:r>
            <a:r>
              <a:rPr lang="en-GB">
                <a:solidFill>
                  <a:schemeClr val="lt1"/>
                </a:solidFill>
              </a:rPr>
              <a:t> can provide a more thoughtful view of all features presented in the used dataset, not only the ones selected in this paper, and how they relate to the BFT.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8" name="Google Shape;158;p24"/>
          <p:cNvCxnSpPr/>
          <p:nvPr/>
        </p:nvCxnSpPr>
        <p:spPr>
          <a:xfrm>
            <a:off x="835650" y="619075"/>
            <a:ext cx="7472700" cy="20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100" y="1827125"/>
            <a:ext cx="5316096" cy="280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20">
                <a:solidFill>
                  <a:schemeClr val="lt1"/>
                </a:solidFill>
              </a:rPr>
              <a:t>Conclusion</a:t>
            </a:r>
            <a:endParaRPr b="1" sz="2420">
              <a:solidFill>
                <a:schemeClr val="lt1"/>
              </a:solidFill>
            </a:endParaRPr>
          </a:p>
        </p:txBody>
      </p:sp>
      <p:cxnSp>
        <p:nvCxnSpPr>
          <p:cNvPr id="165" name="Google Shape;165;p25"/>
          <p:cNvCxnSpPr/>
          <p:nvPr/>
        </p:nvCxnSpPr>
        <p:spPr>
          <a:xfrm>
            <a:off x="835650" y="619075"/>
            <a:ext cx="7472700" cy="20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66" name="Google Shape;166;p25"/>
          <p:cNvSpPr txBox="1"/>
          <p:nvPr/>
        </p:nvSpPr>
        <p:spPr>
          <a:xfrm>
            <a:off x="1074450" y="897600"/>
            <a:ext cx="69951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❖"/>
            </a:pPr>
            <a:r>
              <a:rPr lang="en-GB">
                <a:solidFill>
                  <a:schemeClr val="lt1"/>
                </a:solidFill>
              </a:rPr>
              <a:t>They use of Bayesian workflow to analyze bug report data and assess the influence of three features.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❖"/>
            </a:pPr>
            <a:r>
              <a:rPr lang="en-GB">
                <a:solidFill>
                  <a:schemeClr val="lt1"/>
                </a:solidFill>
              </a:rPr>
              <a:t>Evaluate the relation between the</a:t>
            </a:r>
            <a:r>
              <a:rPr b="1" lang="en-GB">
                <a:solidFill>
                  <a:schemeClr val="lt1"/>
                </a:solidFill>
              </a:rPr>
              <a:t> BFT </a:t>
            </a:r>
            <a:r>
              <a:rPr lang="en-GB">
                <a:solidFill>
                  <a:schemeClr val="lt1"/>
                </a:solidFill>
              </a:rPr>
              <a:t>and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◆"/>
            </a:pPr>
            <a:r>
              <a:rPr lang="en-GB">
                <a:solidFill>
                  <a:schemeClr val="lt1"/>
                </a:solidFill>
              </a:rPr>
              <a:t>Bug report priority.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◆"/>
            </a:pPr>
            <a:r>
              <a:rPr lang="en-GB">
                <a:solidFill>
                  <a:schemeClr val="lt1"/>
                </a:solidFill>
              </a:rPr>
              <a:t>Links between reports.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◆"/>
            </a:pPr>
            <a:r>
              <a:rPr lang="en-GB">
                <a:solidFill>
                  <a:schemeClr val="lt1"/>
                </a:solidFill>
              </a:rPr>
              <a:t>Code-churn size of bug-fix commits.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❖"/>
            </a:pPr>
            <a:r>
              <a:rPr lang="en-GB">
                <a:solidFill>
                  <a:schemeClr val="lt1"/>
                </a:solidFill>
              </a:rPr>
              <a:t>And showed evidence that priority plays no role in BFT.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❖"/>
            </a:pPr>
            <a:r>
              <a:rPr lang="en-GB">
                <a:solidFill>
                  <a:schemeClr val="lt1"/>
                </a:solidFill>
              </a:rPr>
              <a:t>In contrast, bug reports with higher values of code churn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❖"/>
            </a:pPr>
            <a:r>
              <a:rPr lang="en-GB">
                <a:solidFill>
                  <a:schemeClr val="lt1"/>
                </a:solidFill>
              </a:rPr>
              <a:t>Or bugs reports related to other bugs (with links) need at least double the time to be fixed compared to their counterparts.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1902350" y="4835700"/>
            <a:ext cx="591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800">
                <a:solidFill>
                  <a:schemeClr val="lt1"/>
                </a:solidFill>
              </a:rPr>
              <a:t>“Bayesian Analysis of Bug-Fixing Time using Report Data”</a:t>
            </a:r>
            <a:endParaRPr i="1" sz="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500" y="2826825"/>
            <a:ext cx="2958200" cy="19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725" y="462175"/>
            <a:ext cx="5048425" cy="21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1902350" y="4835700"/>
            <a:ext cx="591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800">
                <a:solidFill>
                  <a:schemeClr val="lt1"/>
                </a:solidFill>
              </a:rPr>
              <a:t>“Bayesian Analysis of Bug-Fixing Time using Report Data”</a:t>
            </a:r>
            <a:endParaRPr i="1" sz="800"/>
          </a:p>
        </p:txBody>
      </p:sp>
      <p:sp>
        <p:nvSpPr>
          <p:cNvPr id="66" name="Google Shape;66;p14"/>
          <p:cNvSpPr txBox="1"/>
          <p:nvPr/>
        </p:nvSpPr>
        <p:spPr>
          <a:xfrm>
            <a:off x="1840750" y="122100"/>
            <a:ext cx="536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</a:rPr>
              <a:t>Overview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9950" y="974225"/>
            <a:ext cx="79041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➔"/>
            </a:pPr>
            <a:r>
              <a:rPr lang="en-GB">
                <a:solidFill>
                  <a:schemeClr val="lt1"/>
                </a:solidFill>
              </a:rPr>
              <a:t>Bug-</a:t>
            </a:r>
            <a:r>
              <a:rPr lang="en-GB">
                <a:solidFill>
                  <a:schemeClr val="lt1"/>
                </a:solidFill>
              </a:rPr>
              <a:t>fixing</a:t>
            </a:r>
            <a:r>
              <a:rPr lang="en-GB">
                <a:solidFill>
                  <a:schemeClr val="lt1"/>
                </a:solidFill>
              </a:rPr>
              <a:t> is the crux of software maintenance. There was a perception that bugs were “eating the world”.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➔"/>
            </a:pPr>
            <a:r>
              <a:rPr lang="en-GB">
                <a:solidFill>
                  <a:schemeClr val="lt1"/>
                </a:solidFill>
              </a:rPr>
              <a:t>To control changes in a project and manage backlogs of issues there are several available ITS(issue tracking system), such as </a:t>
            </a:r>
            <a:r>
              <a:rPr b="1" lang="en-GB">
                <a:solidFill>
                  <a:schemeClr val="lt1"/>
                </a:solidFill>
              </a:rPr>
              <a:t>Bugzilla, YouTrack,</a:t>
            </a:r>
            <a:r>
              <a:rPr lang="en-GB">
                <a:solidFill>
                  <a:schemeClr val="lt1"/>
                </a:solidFill>
              </a:rPr>
              <a:t> and </a:t>
            </a:r>
            <a:r>
              <a:rPr b="1" lang="en-GB">
                <a:solidFill>
                  <a:schemeClr val="lt1"/>
                </a:solidFill>
              </a:rPr>
              <a:t>Jira</a:t>
            </a:r>
            <a:r>
              <a:rPr lang="en-GB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➔"/>
            </a:pPr>
            <a:r>
              <a:rPr lang="en-GB">
                <a:solidFill>
                  <a:schemeClr val="lt1"/>
                </a:solidFill>
              </a:rPr>
              <a:t>Many studies explored information on bug reports available on </a:t>
            </a:r>
            <a:r>
              <a:rPr lang="en-GB">
                <a:solidFill>
                  <a:schemeClr val="lt1"/>
                </a:solidFill>
              </a:rPr>
              <a:t>different</a:t>
            </a:r>
            <a:r>
              <a:rPr lang="en-GB">
                <a:solidFill>
                  <a:schemeClr val="lt1"/>
                </a:solidFill>
              </a:rPr>
              <a:t> ITS such as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◆"/>
            </a:pPr>
            <a:r>
              <a:rPr lang="en-GB">
                <a:solidFill>
                  <a:schemeClr val="lt1"/>
                </a:solidFill>
              </a:rPr>
              <a:t>was this bug already </a:t>
            </a:r>
            <a:r>
              <a:rPr lang="en-GB">
                <a:solidFill>
                  <a:schemeClr val="lt1"/>
                </a:solidFill>
              </a:rPr>
              <a:t>registered?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◆"/>
            </a:pPr>
            <a:r>
              <a:rPr lang="en-GB">
                <a:solidFill>
                  <a:schemeClr val="lt1"/>
                </a:solidFill>
              </a:rPr>
              <a:t>who is the best person to fix this bug?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◆"/>
            </a:pPr>
            <a:r>
              <a:rPr lang="en-GB">
                <a:solidFill>
                  <a:schemeClr val="lt1"/>
                </a:solidFill>
              </a:rPr>
              <a:t>Is this a real bug?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◆"/>
            </a:pPr>
            <a:r>
              <a:rPr lang="en-GB">
                <a:solidFill>
                  <a:schemeClr val="lt1"/>
                </a:solidFill>
              </a:rPr>
              <a:t>Is this report good, and does it have enough information?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◆"/>
            </a:pPr>
            <a:r>
              <a:rPr lang="en-GB">
                <a:solidFill>
                  <a:schemeClr val="lt1"/>
                </a:solidFill>
              </a:rPr>
              <a:t>what is its priority?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◆"/>
            </a:pPr>
            <a:r>
              <a:rPr lang="en-GB">
                <a:solidFill>
                  <a:schemeClr val="lt1"/>
                </a:solidFill>
              </a:rPr>
              <a:t>How much time necessary to fix this bug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835650" y="676200"/>
            <a:ext cx="7472700" cy="20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1902350" y="4835700"/>
            <a:ext cx="591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800">
                <a:solidFill>
                  <a:schemeClr val="lt1"/>
                </a:solidFill>
              </a:rPr>
              <a:t>“Bayesian Analysis of Bug-Fixing Time using Report Data”</a:t>
            </a:r>
            <a:endParaRPr i="1" sz="800"/>
          </a:p>
        </p:txBody>
      </p:sp>
      <p:sp>
        <p:nvSpPr>
          <p:cNvPr id="74" name="Google Shape;74;p15"/>
          <p:cNvSpPr txBox="1"/>
          <p:nvPr/>
        </p:nvSpPr>
        <p:spPr>
          <a:xfrm>
            <a:off x="1902350" y="132350"/>
            <a:ext cx="591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</a:rPr>
              <a:t>Problem</a:t>
            </a:r>
            <a:endParaRPr b="1" sz="2400">
              <a:solidFill>
                <a:schemeClr val="lt1"/>
              </a:solidFill>
            </a:endParaRPr>
          </a:p>
        </p:txBody>
      </p:sp>
      <p:cxnSp>
        <p:nvCxnSpPr>
          <p:cNvPr id="75" name="Google Shape;75;p15"/>
          <p:cNvCxnSpPr/>
          <p:nvPr/>
        </p:nvCxnSpPr>
        <p:spPr>
          <a:xfrm>
            <a:off x="835650" y="676200"/>
            <a:ext cx="7472700" cy="20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76" name="Google Shape;76;p15"/>
          <p:cNvSpPr txBox="1"/>
          <p:nvPr/>
        </p:nvSpPr>
        <p:spPr>
          <a:xfrm>
            <a:off x="969750" y="872950"/>
            <a:ext cx="7502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❖"/>
            </a:pPr>
            <a:r>
              <a:rPr lang="en-GB">
                <a:solidFill>
                  <a:schemeClr val="lt1"/>
                </a:solidFill>
              </a:rPr>
              <a:t>Finding, reporting, and fixing bugs consumes 50% of the software developer’s  time.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❖"/>
            </a:pPr>
            <a:r>
              <a:rPr lang="en-GB">
                <a:solidFill>
                  <a:schemeClr val="lt1"/>
                </a:solidFill>
              </a:rPr>
              <a:t>Other studies or ITS does not offer out-of-the-box solutions like the statistical tests of the frequentist framework.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❖"/>
            </a:pPr>
            <a:r>
              <a:rPr lang="en-GB">
                <a:solidFill>
                  <a:schemeClr val="lt1"/>
                </a:solidFill>
              </a:rPr>
              <a:t>Improve the bug fixing process.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525" y="2353050"/>
            <a:ext cx="3851000" cy="219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1902350" y="4835700"/>
            <a:ext cx="591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800">
                <a:solidFill>
                  <a:schemeClr val="lt1"/>
                </a:solidFill>
              </a:rPr>
              <a:t>“Bayesian Analysis of Bug-Fixing Time using Report Data”</a:t>
            </a:r>
            <a:endParaRPr i="1" sz="800"/>
          </a:p>
        </p:txBody>
      </p:sp>
      <p:sp>
        <p:nvSpPr>
          <p:cNvPr id="83" name="Google Shape;83;p16"/>
          <p:cNvSpPr txBox="1"/>
          <p:nvPr/>
        </p:nvSpPr>
        <p:spPr>
          <a:xfrm>
            <a:off x="2161700" y="90225"/>
            <a:ext cx="539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</a:rPr>
              <a:t>Proposed framework</a:t>
            </a:r>
            <a:endParaRPr b="1" sz="2400">
              <a:solidFill>
                <a:schemeClr val="lt1"/>
              </a:solidFill>
            </a:endParaRPr>
          </a:p>
        </p:txBody>
      </p:sp>
      <p:cxnSp>
        <p:nvCxnSpPr>
          <p:cNvPr id="84" name="Google Shape;84;p16"/>
          <p:cNvCxnSpPr/>
          <p:nvPr/>
        </p:nvCxnSpPr>
        <p:spPr>
          <a:xfrm>
            <a:off x="835650" y="644325"/>
            <a:ext cx="7472700" cy="20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85" name="Google Shape;85;p16"/>
          <p:cNvSpPr txBox="1"/>
          <p:nvPr/>
        </p:nvSpPr>
        <p:spPr>
          <a:xfrm>
            <a:off x="477100" y="901175"/>
            <a:ext cx="80538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Bayesian Framework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➔"/>
            </a:pPr>
            <a:r>
              <a:rPr lang="en-GB">
                <a:solidFill>
                  <a:schemeClr val="lt1"/>
                </a:solidFill>
              </a:rPr>
              <a:t>In this paper they show the process of using Bayesian statistics to analyze bug report data.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➔"/>
            </a:pPr>
            <a:r>
              <a:rPr lang="en-GB">
                <a:solidFill>
                  <a:schemeClr val="lt1"/>
                </a:solidFill>
              </a:rPr>
              <a:t>Evaluate the relation between the</a:t>
            </a:r>
            <a:r>
              <a:rPr b="1" lang="en-GB">
                <a:solidFill>
                  <a:schemeClr val="lt1"/>
                </a:solidFill>
              </a:rPr>
              <a:t> BFT</a:t>
            </a:r>
            <a:endParaRPr b="1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◆"/>
            </a:pPr>
            <a:r>
              <a:rPr lang="en-GB">
                <a:solidFill>
                  <a:schemeClr val="lt1"/>
                </a:solidFill>
              </a:rPr>
              <a:t>Bug report priority,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◆"/>
            </a:pPr>
            <a:r>
              <a:rPr lang="en-GB">
                <a:solidFill>
                  <a:schemeClr val="lt1"/>
                </a:solidFill>
              </a:rPr>
              <a:t>Links between reports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◆"/>
            </a:pPr>
            <a:r>
              <a:rPr lang="en-GB">
                <a:solidFill>
                  <a:schemeClr val="lt1"/>
                </a:solidFill>
              </a:rPr>
              <a:t>Code-churn size of bug-fix commits.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➔"/>
            </a:pPr>
            <a:r>
              <a:rPr lang="en-GB">
                <a:solidFill>
                  <a:schemeClr val="lt1"/>
                </a:solidFill>
              </a:rPr>
              <a:t>Their results show that the existence of links and higher code-churn values lead to BFTs that are at least twice as long.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92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</a:rPr>
              <a:t>Dataset Characterization</a:t>
            </a:r>
            <a:endParaRPr b="1" sz="2400">
              <a:solidFill>
                <a:schemeClr val="lt1"/>
              </a:solidFill>
            </a:endParaRPr>
          </a:p>
        </p:txBody>
      </p:sp>
      <p:cxnSp>
        <p:nvCxnSpPr>
          <p:cNvPr id="91" name="Google Shape;91;p17"/>
          <p:cNvCxnSpPr/>
          <p:nvPr/>
        </p:nvCxnSpPr>
        <p:spPr>
          <a:xfrm>
            <a:off x="835650" y="644325"/>
            <a:ext cx="7472700" cy="20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92" name="Google Shape;92;p17"/>
          <p:cNvSpPr txBox="1"/>
          <p:nvPr/>
        </p:nvSpPr>
        <p:spPr>
          <a:xfrm>
            <a:off x="835650" y="875925"/>
            <a:ext cx="74727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Investigation answers the following research questions: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>
                <a:solidFill>
                  <a:schemeClr val="lt1"/>
                </a:solidFill>
              </a:rPr>
              <a:t>RQ1: How does the existence of links in bug reports impacts the BFT ?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>
                <a:solidFill>
                  <a:schemeClr val="lt1"/>
                </a:solidFill>
              </a:rPr>
              <a:t>RQ2: How does the priority level of a bug report impacts the BFT ?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>
                <a:solidFill>
                  <a:schemeClr val="lt1"/>
                </a:solidFill>
              </a:rPr>
              <a:t>RQ3: How does the code-churn size of fixing commits relates to the BFT 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The source to answer our research questions: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>
                <a:solidFill>
                  <a:schemeClr val="lt1"/>
                </a:solidFill>
              </a:rPr>
              <a:t>The dataset comprises bug report information regarding 55 open-source projects from the Apache ecosystem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>
                <a:solidFill>
                  <a:schemeClr val="lt1"/>
                </a:solidFill>
              </a:rPr>
              <a:t>All bugs reported in the dataset were </a:t>
            </a:r>
            <a:r>
              <a:rPr lang="en-GB">
                <a:solidFill>
                  <a:schemeClr val="lt1"/>
                </a:solidFill>
              </a:rPr>
              <a:t>identified</a:t>
            </a:r>
            <a:r>
              <a:rPr lang="en-GB">
                <a:solidFill>
                  <a:schemeClr val="lt1"/>
                </a:solidFill>
              </a:rPr>
              <a:t> and fixed between 2009 and 2018.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>
                <a:solidFill>
                  <a:schemeClr val="lt1"/>
                </a:solidFill>
              </a:rPr>
              <a:t>They use three category(seven fea</a:t>
            </a:r>
            <a:r>
              <a:rPr lang="en-GB">
                <a:solidFill>
                  <a:schemeClr val="lt1"/>
                </a:solidFill>
              </a:rPr>
              <a:t>tures)</a:t>
            </a:r>
            <a:r>
              <a:rPr lang="en-GB">
                <a:solidFill>
                  <a:schemeClr val="lt1"/>
                </a:solidFill>
              </a:rPr>
              <a:t> available in the 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696275" y="3754700"/>
            <a:ext cx="2230800" cy="769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Bug Report Links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InwardIssueLinks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OutwardIssueLinks fields.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328400" y="3754700"/>
            <a:ext cx="2230800" cy="769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Bug Report Priority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Low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Medium, High.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960500" y="3754700"/>
            <a:ext cx="2629800" cy="769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Bug Report Code-Churn Size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T</a:t>
            </a:r>
            <a:r>
              <a:rPr lang="en-GB" sz="1000">
                <a:solidFill>
                  <a:schemeClr val="lt1"/>
                </a:solidFill>
              </a:rPr>
              <a:t>he sum of added lines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And removed lines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902350" y="4835700"/>
            <a:ext cx="591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800">
                <a:solidFill>
                  <a:schemeClr val="lt1"/>
                </a:solidFill>
              </a:rPr>
              <a:t>“Bayesian Analysis of Bug-Fixing Time using Report Data”</a:t>
            </a:r>
            <a:endParaRPr i="1"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1902350" y="4835700"/>
            <a:ext cx="591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800">
                <a:solidFill>
                  <a:schemeClr val="lt1"/>
                </a:solidFill>
              </a:rPr>
              <a:t>“Bayesian Analysis of Bug-Fixing Time using Report Data”</a:t>
            </a:r>
            <a:endParaRPr i="1" sz="800"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92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</a:rPr>
              <a:t>Dataset Preprocessing</a:t>
            </a:r>
            <a:endParaRPr b="1" sz="2400">
              <a:solidFill>
                <a:schemeClr val="lt1"/>
              </a:solidFill>
            </a:endParaRPr>
          </a:p>
        </p:txBody>
      </p:sp>
      <p:cxnSp>
        <p:nvCxnSpPr>
          <p:cNvPr id="103" name="Google Shape;103;p18"/>
          <p:cNvCxnSpPr/>
          <p:nvPr/>
        </p:nvCxnSpPr>
        <p:spPr>
          <a:xfrm>
            <a:off x="835650" y="644325"/>
            <a:ext cx="7472700" cy="20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04" name="Google Shape;104;p18"/>
          <p:cNvSpPr txBox="1"/>
          <p:nvPr/>
        </p:nvSpPr>
        <p:spPr>
          <a:xfrm>
            <a:off x="2581250" y="1153875"/>
            <a:ext cx="3549900" cy="769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Bug Report Links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Report without links (Rnl)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Report with link (Rwl)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581250" y="2285300"/>
            <a:ext cx="3549900" cy="923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Bug Report Priority</a:t>
            </a:r>
            <a:endParaRPr b="1" sz="12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-GB" sz="1000">
                <a:solidFill>
                  <a:schemeClr val="lt1"/>
                </a:solidFill>
              </a:rPr>
              <a:t>Report with </a:t>
            </a:r>
            <a:r>
              <a:rPr lang="en-GB" sz="1000">
                <a:solidFill>
                  <a:schemeClr val="lt1"/>
                </a:solidFill>
              </a:rPr>
              <a:t>Low priority (Rlp)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-GB" sz="1000">
                <a:solidFill>
                  <a:schemeClr val="lt1"/>
                </a:solidFill>
              </a:rPr>
              <a:t>Report with Low </a:t>
            </a:r>
            <a:r>
              <a:rPr lang="en-GB" sz="1000">
                <a:solidFill>
                  <a:schemeClr val="lt1"/>
                </a:solidFill>
              </a:rPr>
              <a:t>Medium </a:t>
            </a:r>
            <a:r>
              <a:rPr lang="en-GB" sz="1000">
                <a:solidFill>
                  <a:schemeClr val="lt1"/>
                </a:solidFill>
              </a:rPr>
              <a:t>priority (Rmp)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-GB" sz="1000">
                <a:solidFill>
                  <a:schemeClr val="lt1"/>
                </a:solidFill>
              </a:rPr>
              <a:t>Report with Low</a:t>
            </a:r>
            <a:r>
              <a:rPr lang="en-GB" sz="1000">
                <a:solidFill>
                  <a:schemeClr val="lt1"/>
                </a:solidFill>
              </a:rPr>
              <a:t> High </a:t>
            </a:r>
            <a:r>
              <a:rPr lang="en-GB" sz="1000">
                <a:solidFill>
                  <a:schemeClr val="lt1"/>
                </a:solidFill>
              </a:rPr>
              <a:t>priority(Rhp)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2581250" y="3666075"/>
            <a:ext cx="3549900" cy="769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Bug Report Code-Churn Size</a:t>
            </a:r>
            <a:endParaRPr b="1" sz="12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-GB" sz="1000">
                <a:solidFill>
                  <a:schemeClr val="lt1"/>
                </a:solidFill>
              </a:rPr>
              <a:t>with higher code-churn values (hcc)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-GB" sz="1000">
                <a:solidFill>
                  <a:schemeClr val="lt1"/>
                </a:solidFill>
              </a:rPr>
              <a:t>with lower code-churn values (lcc)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1902350" y="4835700"/>
            <a:ext cx="591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800">
                <a:solidFill>
                  <a:schemeClr val="lt1"/>
                </a:solidFill>
              </a:rPr>
              <a:t>“Bayesian Analysis of Bug-Fixing Time using Report Data”</a:t>
            </a:r>
            <a:endParaRPr i="1" sz="800"/>
          </a:p>
        </p:txBody>
      </p:sp>
      <p:sp>
        <p:nvSpPr>
          <p:cNvPr id="112" name="Google Shape;112;p19"/>
          <p:cNvSpPr txBox="1"/>
          <p:nvPr/>
        </p:nvSpPr>
        <p:spPr>
          <a:xfrm>
            <a:off x="553050" y="64975"/>
            <a:ext cx="803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</a:rPr>
              <a:t>Modeling Process and Models Description</a:t>
            </a:r>
            <a:endParaRPr b="1" sz="2400">
              <a:solidFill>
                <a:schemeClr val="lt1"/>
              </a:solidFill>
            </a:endParaRPr>
          </a:p>
        </p:txBody>
      </p:sp>
      <p:cxnSp>
        <p:nvCxnSpPr>
          <p:cNvPr id="113" name="Google Shape;113;p19"/>
          <p:cNvCxnSpPr/>
          <p:nvPr/>
        </p:nvCxnSpPr>
        <p:spPr>
          <a:xfrm>
            <a:off x="835650" y="619075"/>
            <a:ext cx="7472700" cy="20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125" y="781825"/>
            <a:ext cx="5236584" cy="389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1902350" y="4835700"/>
            <a:ext cx="591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800">
                <a:solidFill>
                  <a:schemeClr val="lt1"/>
                </a:solidFill>
              </a:rPr>
              <a:t>“Bayesian Analysis of Bug-Fixing Time using Report Data”</a:t>
            </a:r>
            <a:endParaRPr i="1" sz="800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875" y="1076625"/>
            <a:ext cx="51625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7875" y="2534850"/>
            <a:ext cx="516255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696275" y="150450"/>
            <a:ext cx="786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Hierarchical Models formula for Bayesian Data Analysis</a:t>
            </a:r>
            <a:endParaRPr b="1" sz="1800">
              <a:solidFill>
                <a:schemeClr val="lt1"/>
              </a:solidFill>
            </a:endParaRPr>
          </a:p>
        </p:txBody>
      </p:sp>
      <p:cxnSp>
        <p:nvCxnSpPr>
          <p:cNvPr id="123" name="Google Shape;123;p20"/>
          <p:cNvCxnSpPr/>
          <p:nvPr/>
        </p:nvCxnSpPr>
        <p:spPr>
          <a:xfrm>
            <a:off x="835650" y="619075"/>
            <a:ext cx="7472700" cy="20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1902350" y="4835700"/>
            <a:ext cx="591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800">
                <a:solidFill>
                  <a:schemeClr val="lt1"/>
                </a:solidFill>
              </a:rPr>
              <a:t>“Bayesian Analysis of Bug-Fixing Time using Report Data”</a:t>
            </a:r>
            <a:endParaRPr i="1" sz="800"/>
          </a:p>
        </p:txBody>
      </p:sp>
      <p:sp>
        <p:nvSpPr>
          <p:cNvPr id="129" name="Google Shape;129;p21"/>
          <p:cNvSpPr txBox="1"/>
          <p:nvPr/>
        </p:nvSpPr>
        <p:spPr>
          <a:xfrm>
            <a:off x="553050" y="64975"/>
            <a:ext cx="803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</a:rPr>
              <a:t>Result : RQ1</a:t>
            </a:r>
            <a:r>
              <a:rPr b="1" lang="en-GB" sz="2400">
                <a:solidFill>
                  <a:schemeClr val="lt1"/>
                </a:solidFill>
              </a:rPr>
              <a:t> </a:t>
            </a:r>
            <a:r>
              <a:rPr b="1" lang="en-GB" sz="2400">
                <a:solidFill>
                  <a:schemeClr val="lt1"/>
                </a:solidFill>
              </a:rPr>
              <a:t> </a:t>
            </a:r>
            <a:endParaRPr b="1" sz="2400">
              <a:solidFill>
                <a:schemeClr val="lt1"/>
              </a:solidFill>
            </a:endParaRPr>
          </a:p>
        </p:txBody>
      </p:sp>
      <p:cxnSp>
        <p:nvCxnSpPr>
          <p:cNvPr id="130" name="Google Shape;130;p21"/>
          <p:cNvCxnSpPr/>
          <p:nvPr/>
        </p:nvCxnSpPr>
        <p:spPr>
          <a:xfrm>
            <a:off x="835650" y="619075"/>
            <a:ext cx="7472700" cy="20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1636800"/>
            <a:ext cx="6343650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1453350" y="875925"/>
            <a:ext cx="6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How does the existence of links in bug reports impacts the BFT ?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