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57" r:id="rId3"/>
    <p:sldId id="258" r:id="rId4"/>
    <p:sldId id="259" r:id="rId5"/>
    <p:sldId id="261" r:id="rId6"/>
    <p:sldId id="262" r:id="rId7"/>
    <p:sldId id="263" r:id="rId8"/>
    <p:sldId id="266" r:id="rId9"/>
    <p:sldId id="265" r:id="rId10"/>
    <p:sldId id="264" r:id="rId11"/>
    <p:sldId id="267"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4EE0A-8183-4D8B-9B30-1DE22DBE4F70}"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F805A-BB16-4B08-A0A1-A52AF2699BA7}" type="slidenum">
              <a:rPr lang="en-US" smtClean="0"/>
              <a:t>‹#›</a:t>
            </a:fld>
            <a:endParaRPr lang="en-US"/>
          </a:p>
        </p:txBody>
      </p:sp>
    </p:spTree>
    <p:extLst>
      <p:ext uri="{BB962C8B-B14F-4D97-AF65-F5344CB8AC3E}">
        <p14:creationId xmlns:p14="http://schemas.microsoft.com/office/powerpoint/2010/main" val="198089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2008902-22F5-48F2-A4B7-4717ECB8346E}"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398114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085EE-8F4A-45AC-A7C4-EEA00673FD51}"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41760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732567-A01D-4E6A-8FED-1605FAAE728C}"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130717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2D4EE-02F9-479E-9D08-2F357D58476B}"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3641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41541-7970-44B1-9E4B-58F9AB40DC97}"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0464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D169B0-D200-489A-A55E-1018974B7611}"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60602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300B63-1B2B-4DE1-B375-3B335E000D73}"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23495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83197-0B17-49FF-BD07-F260D79FE829}"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160797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69F4-8FAE-46F9-8832-F0AADDF7C4B6}"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101178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C3589-6C3F-4DB8-BF64-E0D3EC12885F}"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14272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70AAD9-4461-4C51-862E-AD0CDE7707E5}"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5626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A1E0C-CC83-482E-A723-CD60740D2B65}"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186002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D56C5-B9E3-49C0-B803-E5E571FE64E1}"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81004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43EEB-9E86-426A-AC30-89B5179F6743}"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174393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04D1D-B760-4B14-8D54-F2C309CCF183}" type="datetime1">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228433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F7C14E-E3E4-411E-9C16-1F6690832428}"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9690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09EBB-87D9-419F-85AB-4E8BB45B4A44}"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4B121-00F2-4D99-AFC6-1955219C5187}" type="slidenum">
              <a:rPr lang="en-US" smtClean="0"/>
              <a:t>‹#›</a:t>
            </a:fld>
            <a:endParaRPr lang="en-US"/>
          </a:p>
        </p:txBody>
      </p:sp>
    </p:spTree>
    <p:extLst>
      <p:ext uri="{BB962C8B-B14F-4D97-AF65-F5344CB8AC3E}">
        <p14:creationId xmlns:p14="http://schemas.microsoft.com/office/powerpoint/2010/main" val="320787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163F15B-5734-4B00-9726-7E4805A8A507}" type="datetime1">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644B121-00F2-4D99-AFC6-1955219C5187}" type="slidenum">
              <a:rPr lang="en-US" smtClean="0"/>
              <a:t>‹#›</a:t>
            </a:fld>
            <a:endParaRPr lang="en-US"/>
          </a:p>
        </p:txBody>
      </p:sp>
    </p:spTree>
    <p:extLst>
      <p:ext uri="{BB962C8B-B14F-4D97-AF65-F5344CB8AC3E}">
        <p14:creationId xmlns:p14="http://schemas.microsoft.com/office/powerpoint/2010/main" val="308816254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B790D7-5B54-4C14-860C-8E6CF1B73849}"/>
              </a:ext>
            </a:extLst>
          </p:cNvPr>
          <p:cNvPicPr>
            <a:picLocks noChangeAspect="1"/>
          </p:cNvPicPr>
          <p:nvPr/>
        </p:nvPicPr>
        <p:blipFill>
          <a:blip r:embed="rId2"/>
          <a:stretch>
            <a:fillRect/>
          </a:stretch>
        </p:blipFill>
        <p:spPr>
          <a:xfrm>
            <a:off x="4456590" y="2219417"/>
            <a:ext cx="7735408" cy="4674094"/>
          </a:xfrm>
          <a:prstGeom prst="rect">
            <a:avLst/>
          </a:prstGeom>
        </p:spPr>
      </p:pic>
      <p:sp>
        <p:nvSpPr>
          <p:cNvPr id="5" name="TextBox 4">
            <a:extLst>
              <a:ext uri="{FF2B5EF4-FFF2-40B4-BE49-F238E27FC236}">
                <a16:creationId xmlns:a16="http://schemas.microsoft.com/office/drawing/2014/main" id="{B89B975E-4535-427B-A561-ED0812617620}"/>
              </a:ext>
            </a:extLst>
          </p:cNvPr>
          <p:cNvSpPr txBox="1"/>
          <p:nvPr/>
        </p:nvSpPr>
        <p:spPr>
          <a:xfrm>
            <a:off x="0" y="4749553"/>
            <a:ext cx="4243526" cy="1200329"/>
          </a:xfrm>
          <a:prstGeom prst="rect">
            <a:avLst/>
          </a:prstGeom>
          <a:noFill/>
        </p:spPr>
        <p:txBody>
          <a:bodyPr wrap="square" rtlCol="0">
            <a:spAutoFit/>
          </a:bodyPr>
          <a:lstStyle/>
          <a:p>
            <a:r>
              <a:rPr lang="en-SG" dirty="0">
                <a:latin typeface="Futura Md BT" panose="020B0602020204020303" pitchFamily="34" charset="0"/>
                <a:cs typeface="Times New Roman" panose="02020603050405020304" pitchFamily="18" charset="0"/>
              </a:rPr>
              <a:t>Submitted By</a:t>
            </a:r>
          </a:p>
          <a:p>
            <a:r>
              <a:rPr lang="en-SG" dirty="0">
                <a:latin typeface="Futura Md BT" panose="020B0602020204020303" pitchFamily="34" charset="0"/>
                <a:cs typeface="Times New Roman" panose="02020603050405020304" pitchFamily="18" charset="0"/>
              </a:rPr>
              <a:t>Md Mynuddin(ASH1825007M)</a:t>
            </a:r>
          </a:p>
          <a:p>
            <a:r>
              <a:rPr lang="en-SG" dirty="0">
                <a:latin typeface="Futura Md BT" panose="020B0602020204020303" pitchFamily="34" charset="0"/>
                <a:cs typeface="Times New Roman" panose="02020603050405020304" pitchFamily="18" charset="0"/>
              </a:rPr>
              <a:t>Al Adnan (ASH1825008M)</a:t>
            </a:r>
          </a:p>
          <a:p>
            <a:r>
              <a:rPr lang="en-SG" dirty="0" err="1">
                <a:latin typeface="Futura Md BT" panose="020B0602020204020303" pitchFamily="34" charset="0"/>
                <a:cs typeface="Times New Roman" panose="02020603050405020304" pitchFamily="18" charset="0"/>
              </a:rPr>
              <a:t>Kamruzzaman</a:t>
            </a:r>
            <a:r>
              <a:rPr lang="en-SG" dirty="0">
                <a:latin typeface="Futura Md BT" panose="020B0602020204020303" pitchFamily="34" charset="0"/>
                <a:cs typeface="Times New Roman" panose="02020603050405020304" pitchFamily="18" charset="0"/>
              </a:rPr>
              <a:t> </a:t>
            </a:r>
            <a:r>
              <a:rPr lang="en-SG" dirty="0" err="1">
                <a:latin typeface="Futura Md BT" panose="020B0602020204020303" pitchFamily="34" charset="0"/>
                <a:cs typeface="Times New Roman" panose="02020603050405020304" pitchFamily="18" charset="0"/>
              </a:rPr>
              <a:t>Shekh</a:t>
            </a:r>
            <a:r>
              <a:rPr lang="en-SG" dirty="0">
                <a:latin typeface="Futura Md BT" panose="020B0602020204020303" pitchFamily="34" charset="0"/>
                <a:cs typeface="Times New Roman" panose="02020603050405020304" pitchFamily="18" charset="0"/>
              </a:rPr>
              <a:t>(ASH1825035M)</a:t>
            </a:r>
            <a:endParaRPr lang="en-US" dirty="0">
              <a:latin typeface="Futura Md BT" panose="020B06020202040203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6D33E62-32D3-44D4-881B-DDC5E927A916}"/>
              </a:ext>
            </a:extLst>
          </p:cNvPr>
          <p:cNvSpPr txBox="1"/>
          <p:nvPr/>
        </p:nvSpPr>
        <p:spPr>
          <a:xfrm>
            <a:off x="22194" y="2299317"/>
            <a:ext cx="3845155" cy="1477328"/>
          </a:xfrm>
          <a:prstGeom prst="rect">
            <a:avLst/>
          </a:prstGeom>
          <a:noFill/>
        </p:spPr>
        <p:txBody>
          <a:bodyPr wrap="none" rtlCol="0">
            <a:spAutoFit/>
          </a:bodyPr>
          <a:lstStyle/>
          <a:p>
            <a:r>
              <a:rPr lang="en-SG" dirty="0">
                <a:latin typeface="Futura Md BT" panose="020B0602020204020303" pitchFamily="34" charset="0"/>
                <a:cs typeface="Times New Roman" panose="02020603050405020304" pitchFamily="18" charset="0"/>
              </a:rPr>
              <a:t>Submitted To</a:t>
            </a:r>
          </a:p>
          <a:p>
            <a:r>
              <a:rPr lang="en-SG" dirty="0">
                <a:latin typeface="Futura Md BT" panose="020B0602020204020303" pitchFamily="34" charset="0"/>
                <a:cs typeface="Times New Roman" panose="02020603050405020304" pitchFamily="18" charset="0"/>
              </a:rPr>
              <a:t>Falguni Roy</a:t>
            </a:r>
          </a:p>
          <a:p>
            <a:r>
              <a:rPr lang="en-US" dirty="0">
                <a:latin typeface="Futura Md BT" panose="020B0602020204020303" pitchFamily="34" charset="0"/>
                <a:cs typeface="Times New Roman" panose="02020603050405020304" pitchFamily="18" charset="0"/>
              </a:rPr>
              <a:t>Assistant Professor </a:t>
            </a:r>
          </a:p>
          <a:p>
            <a:r>
              <a:rPr lang="en-US" dirty="0">
                <a:latin typeface="Futura Md BT" panose="020B0602020204020303" pitchFamily="34" charset="0"/>
                <a:cs typeface="Times New Roman" panose="02020603050405020304" pitchFamily="18" charset="0"/>
              </a:rPr>
              <a:t>Institute of Information Technology</a:t>
            </a:r>
          </a:p>
          <a:p>
            <a:r>
              <a:rPr lang="en-US" dirty="0">
                <a:latin typeface="Futura Md BT" panose="020B0602020204020303" pitchFamily="34" charset="0"/>
                <a:cs typeface="Times New Roman" panose="02020603050405020304" pitchFamily="18" charset="0"/>
              </a:rPr>
              <a:t>NSTU,3810</a:t>
            </a:r>
          </a:p>
        </p:txBody>
      </p:sp>
      <p:sp>
        <p:nvSpPr>
          <p:cNvPr id="7" name="TextBox 6">
            <a:extLst>
              <a:ext uri="{FF2B5EF4-FFF2-40B4-BE49-F238E27FC236}">
                <a16:creationId xmlns:a16="http://schemas.microsoft.com/office/drawing/2014/main" id="{CF6FA843-416A-47F8-B979-81E1BA7CDAC9}"/>
              </a:ext>
            </a:extLst>
          </p:cNvPr>
          <p:cNvSpPr txBox="1"/>
          <p:nvPr/>
        </p:nvSpPr>
        <p:spPr>
          <a:xfrm>
            <a:off x="3773010" y="400286"/>
            <a:ext cx="4882719" cy="1015663"/>
          </a:xfrm>
          <a:prstGeom prst="rect">
            <a:avLst/>
          </a:prstGeom>
          <a:noFill/>
        </p:spPr>
        <p:txBody>
          <a:bodyPr wrap="square" rtlCol="0">
            <a:spAutoFit/>
          </a:bodyPr>
          <a:lstStyle/>
          <a:p>
            <a:r>
              <a:rPr lang="en-SG" sz="6000" dirty="0">
                <a:latin typeface="Futura Md BT" panose="020B0602020204020303" pitchFamily="34" charset="0"/>
                <a:ea typeface="Futura" panose="02020800000000000000" pitchFamily="18" charset="0"/>
                <a:cs typeface="Futura" panose="02020800000000000000" pitchFamily="18" charset="0"/>
              </a:rPr>
              <a:t>Code Smell</a:t>
            </a:r>
            <a:endParaRPr lang="en-US" sz="6000" dirty="0">
              <a:latin typeface="Futura Md BT" panose="020B0602020204020303" pitchFamily="34" charset="0"/>
              <a:ea typeface="Futura" panose="02020800000000000000" pitchFamily="18" charset="0"/>
              <a:cs typeface="Futura" panose="02020800000000000000" pitchFamily="18" charset="0"/>
            </a:endParaRPr>
          </a:p>
        </p:txBody>
      </p:sp>
      <p:sp>
        <p:nvSpPr>
          <p:cNvPr id="2" name="Date Placeholder 1">
            <a:extLst>
              <a:ext uri="{FF2B5EF4-FFF2-40B4-BE49-F238E27FC236}">
                <a16:creationId xmlns:a16="http://schemas.microsoft.com/office/drawing/2014/main" id="{ED0266FD-17BC-4B06-9482-2CA9DC6C278A}"/>
              </a:ext>
            </a:extLst>
          </p:cNvPr>
          <p:cNvSpPr>
            <a:spLocks noGrp="1"/>
          </p:cNvSpPr>
          <p:nvPr>
            <p:ph type="dt" sz="half" idx="10"/>
          </p:nvPr>
        </p:nvSpPr>
        <p:spPr/>
        <p:txBody>
          <a:bodyPr/>
          <a:lstStyle/>
          <a:p>
            <a:fld id="{3D500E1F-59D7-4741-8D77-5C633324B6B7}" type="datetime1">
              <a:rPr lang="en-US" smtClean="0"/>
              <a:t>2/18/2020</a:t>
            </a:fld>
            <a:endParaRPr lang="en-US"/>
          </a:p>
        </p:txBody>
      </p:sp>
      <p:sp>
        <p:nvSpPr>
          <p:cNvPr id="3" name="Slide Number Placeholder 2">
            <a:extLst>
              <a:ext uri="{FF2B5EF4-FFF2-40B4-BE49-F238E27FC236}">
                <a16:creationId xmlns:a16="http://schemas.microsoft.com/office/drawing/2014/main" id="{1A62D075-0784-46FA-95FF-2E90571E6EBE}"/>
              </a:ext>
            </a:extLst>
          </p:cNvPr>
          <p:cNvSpPr>
            <a:spLocks noGrp="1"/>
          </p:cNvSpPr>
          <p:nvPr>
            <p:ph type="sldNum" sz="quarter" idx="12"/>
          </p:nvPr>
        </p:nvSpPr>
        <p:spPr/>
        <p:txBody>
          <a:bodyPr/>
          <a:lstStyle/>
          <a:p>
            <a:fld id="{C644B121-00F2-4D99-AFC6-1955219C5187}" type="slidenum">
              <a:rPr lang="en-US" smtClean="0"/>
              <a:t>1</a:t>
            </a:fld>
            <a:endParaRPr lang="en-US"/>
          </a:p>
        </p:txBody>
      </p:sp>
    </p:spTree>
    <p:extLst>
      <p:ext uri="{BB962C8B-B14F-4D97-AF65-F5344CB8AC3E}">
        <p14:creationId xmlns:p14="http://schemas.microsoft.com/office/powerpoint/2010/main" val="311534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5B8E-86BA-4579-BADB-DEA5A2A35932}"/>
              </a:ext>
            </a:extLst>
          </p:cNvPr>
          <p:cNvSpPr>
            <a:spLocks noGrp="1"/>
          </p:cNvSpPr>
          <p:nvPr>
            <p:ph type="title"/>
          </p:nvPr>
        </p:nvSpPr>
        <p:spPr>
          <a:xfrm>
            <a:off x="838200" y="365125"/>
            <a:ext cx="10515600" cy="931015"/>
          </a:xfrm>
        </p:spPr>
        <p:txBody>
          <a:bodyPr>
            <a:normAutofit/>
          </a:bodyPr>
          <a:lstStyle/>
          <a:p>
            <a:r>
              <a:rPr lang="en-US" altLang="en-US" sz="4400" b="1" dirty="0">
                <a:solidFill>
                  <a:schemeClr val="tx1"/>
                </a:solidFill>
                <a:latin typeface="Arial" panose="020B0604020202020204" pitchFamily="34" charset="0"/>
              </a:rPr>
              <a:t>Message Chains</a:t>
            </a:r>
            <a:endParaRPr lang="en-US" sz="4400" dirty="0"/>
          </a:p>
        </p:txBody>
      </p:sp>
      <p:sp>
        <p:nvSpPr>
          <p:cNvPr id="4" name="Rectangle 1">
            <a:extLst>
              <a:ext uri="{FF2B5EF4-FFF2-40B4-BE49-F238E27FC236}">
                <a16:creationId xmlns:a16="http://schemas.microsoft.com/office/drawing/2014/main" id="{0B3648FF-0210-4945-BADB-00E304A47D2B}"/>
              </a:ext>
            </a:extLst>
          </p:cNvPr>
          <p:cNvSpPr>
            <a:spLocks noGrp="1" noChangeArrowheads="1"/>
          </p:cNvSpPr>
          <p:nvPr>
            <p:ph idx="1"/>
          </p:nvPr>
        </p:nvSpPr>
        <p:spPr bwMode="auto">
          <a:xfrm>
            <a:off x="838200" y="1127009"/>
            <a:ext cx="1092699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Signs and Symptoms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code you see a series of calls resembling </a:t>
            </a:r>
            <a:r>
              <a:rPr kumimoji="0" lang="en-US" altLang="en-US" b="0" i="0" u="none" strike="noStrike" cap="none" normalizeH="0" baseline="0" dirty="0">
                <a:ln>
                  <a:noFill/>
                </a:ln>
                <a:solidFill>
                  <a:schemeClr val="tx1"/>
                </a:solidFill>
                <a:effectLst/>
                <a:latin typeface="Arial Unicode MS"/>
              </a:rPr>
              <a:t>$a-&gt;b()-&gt;c()-&gt;d()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394B02A-436B-440F-A3DE-9BF1435ED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13" y="2494100"/>
            <a:ext cx="6967121" cy="4180273"/>
          </a:xfrm>
          <a:prstGeom prst="rect">
            <a:avLst/>
          </a:prstGeom>
        </p:spPr>
      </p:pic>
      <p:sp>
        <p:nvSpPr>
          <p:cNvPr id="8" name="Date Placeholder 7">
            <a:extLst>
              <a:ext uri="{FF2B5EF4-FFF2-40B4-BE49-F238E27FC236}">
                <a16:creationId xmlns:a16="http://schemas.microsoft.com/office/drawing/2014/main" id="{1FFA8185-BE76-4461-9FBA-6C2AFB82D455}"/>
              </a:ext>
            </a:extLst>
          </p:cNvPr>
          <p:cNvSpPr>
            <a:spLocks noGrp="1"/>
          </p:cNvSpPr>
          <p:nvPr>
            <p:ph type="dt" sz="half" idx="10"/>
          </p:nvPr>
        </p:nvSpPr>
        <p:spPr/>
        <p:txBody>
          <a:bodyPr/>
          <a:lstStyle/>
          <a:p>
            <a:fld id="{B62CF9E6-D7B2-4AB2-BB7D-51C28BEF24C1}" type="datetime1">
              <a:rPr lang="en-US" smtClean="0"/>
              <a:t>2/18/2020</a:t>
            </a:fld>
            <a:endParaRPr lang="en-US"/>
          </a:p>
        </p:txBody>
      </p:sp>
      <p:sp>
        <p:nvSpPr>
          <p:cNvPr id="9" name="Slide Number Placeholder 8">
            <a:extLst>
              <a:ext uri="{FF2B5EF4-FFF2-40B4-BE49-F238E27FC236}">
                <a16:creationId xmlns:a16="http://schemas.microsoft.com/office/drawing/2014/main" id="{3D853F07-422E-40DB-9795-9EE1E9A25981}"/>
              </a:ext>
            </a:extLst>
          </p:cNvPr>
          <p:cNvSpPr>
            <a:spLocks noGrp="1"/>
          </p:cNvSpPr>
          <p:nvPr>
            <p:ph type="sldNum" sz="quarter" idx="12"/>
          </p:nvPr>
        </p:nvSpPr>
        <p:spPr/>
        <p:txBody>
          <a:bodyPr/>
          <a:lstStyle/>
          <a:p>
            <a:fld id="{C644B121-00F2-4D99-AFC6-1955219C5187}" type="slidenum">
              <a:rPr lang="en-US" smtClean="0"/>
              <a:t>10</a:t>
            </a:fld>
            <a:endParaRPr lang="en-US"/>
          </a:p>
        </p:txBody>
      </p:sp>
    </p:spTree>
    <p:extLst>
      <p:ext uri="{BB962C8B-B14F-4D97-AF65-F5344CB8AC3E}">
        <p14:creationId xmlns:p14="http://schemas.microsoft.com/office/powerpoint/2010/main" val="206655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4A68-9DD5-46D4-ADA4-74292B8A3CAA}"/>
              </a:ext>
            </a:extLst>
          </p:cNvPr>
          <p:cNvSpPr>
            <a:spLocks noGrp="1"/>
          </p:cNvSpPr>
          <p:nvPr>
            <p:ph type="title"/>
          </p:nvPr>
        </p:nvSpPr>
        <p:spPr/>
        <p:txBody>
          <a:bodyPr/>
          <a:lstStyle/>
          <a:p>
            <a:r>
              <a:rPr lang="en-US" altLang="en-US" b="1" dirty="0">
                <a:solidFill>
                  <a:schemeClr val="tx1"/>
                </a:solidFill>
                <a:latin typeface="Arial" panose="020B0604020202020204" pitchFamily="34" charset="0"/>
              </a:rPr>
              <a:t>Message </a:t>
            </a:r>
            <a:r>
              <a:rPr lang="en-US" altLang="en-US" sz="4400" b="1" dirty="0">
                <a:solidFill>
                  <a:schemeClr val="tx1"/>
                </a:solidFill>
                <a:latin typeface="Arial" panose="020B0604020202020204" pitchFamily="34" charset="0"/>
              </a:rPr>
              <a:t>C</a:t>
            </a:r>
            <a:r>
              <a:rPr lang="en-US" altLang="en-US" b="1" dirty="0">
                <a:solidFill>
                  <a:schemeClr val="tx1"/>
                </a:solidFill>
                <a:latin typeface="Arial" panose="020B0604020202020204" pitchFamily="34" charset="0"/>
              </a:rPr>
              <a:t>hains</a:t>
            </a:r>
            <a:endParaRPr lang="en-US" dirty="0"/>
          </a:p>
        </p:txBody>
      </p:sp>
      <p:sp>
        <p:nvSpPr>
          <p:cNvPr id="3" name="Content Placeholder 2">
            <a:extLst>
              <a:ext uri="{FF2B5EF4-FFF2-40B4-BE49-F238E27FC236}">
                <a16:creationId xmlns:a16="http://schemas.microsoft.com/office/drawing/2014/main" id="{43EA8FAB-6079-4531-93D1-C3B475820B0F}"/>
              </a:ext>
            </a:extLst>
          </p:cNvPr>
          <p:cNvSpPr>
            <a:spLocks noGrp="1"/>
          </p:cNvSpPr>
          <p:nvPr>
            <p:ph idx="1"/>
          </p:nvPr>
        </p:nvSpPr>
        <p:spPr>
          <a:xfrm>
            <a:off x="1120000" y="1825625"/>
            <a:ext cx="10233800" cy="3625264"/>
          </a:xfrm>
        </p:spPr>
        <p:txBody>
          <a:bodyPr/>
          <a:lstStyle/>
          <a:p>
            <a:pPr marL="0" indent="0">
              <a:buNone/>
            </a:pPr>
            <a:r>
              <a:rPr lang="en-US" sz="3200" u="sng" dirty="0">
                <a:latin typeface="Futura Md BT" panose="020B0602020204020303" pitchFamily="34" charset="0"/>
              </a:rPr>
              <a:t>Reasons for the Problem</a:t>
            </a:r>
          </a:p>
          <a:p>
            <a:pPr>
              <a:buFont typeface="Wingdings" panose="05000000000000000000" pitchFamily="2" charset="2"/>
              <a:buChar char="Ø"/>
            </a:pPr>
            <a:r>
              <a:rPr lang="en-US" dirty="0"/>
              <a:t>A message chain occurs when a client requests another object, that object requests yet another one, and so on. </a:t>
            </a:r>
          </a:p>
          <a:p>
            <a:pPr>
              <a:buFont typeface="Wingdings" panose="05000000000000000000" pitchFamily="2" charset="2"/>
              <a:buChar char="Ø"/>
            </a:pPr>
            <a:r>
              <a:rPr lang="en-US" dirty="0"/>
              <a:t>These chains mean that the client is dependent on navigation     along the class structure. Any changes in these relationships require modifying the client.</a:t>
            </a:r>
          </a:p>
          <a:p>
            <a:endParaRPr lang="en-US" dirty="0"/>
          </a:p>
        </p:txBody>
      </p:sp>
      <p:sp>
        <p:nvSpPr>
          <p:cNvPr id="4" name="Date Placeholder 3">
            <a:extLst>
              <a:ext uri="{FF2B5EF4-FFF2-40B4-BE49-F238E27FC236}">
                <a16:creationId xmlns:a16="http://schemas.microsoft.com/office/drawing/2014/main" id="{3F1B76AF-30E0-47F0-AFE8-73A506D6CDC2}"/>
              </a:ext>
            </a:extLst>
          </p:cNvPr>
          <p:cNvSpPr>
            <a:spLocks noGrp="1"/>
          </p:cNvSpPr>
          <p:nvPr>
            <p:ph type="dt" sz="half" idx="10"/>
          </p:nvPr>
        </p:nvSpPr>
        <p:spPr/>
        <p:txBody>
          <a:bodyPr/>
          <a:lstStyle/>
          <a:p>
            <a:fld id="{3F0DF19C-5317-4549-935E-87639FB56A33}" type="datetime1">
              <a:rPr lang="en-US" smtClean="0"/>
              <a:t>2/18/2020</a:t>
            </a:fld>
            <a:endParaRPr lang="en-US"/>
          </a:p>
        </p:txBody>
      </p:sp>
      <p:sp>
        <p:nvSpPr>
          <p:cNvPr id="5" name="Slide Number Placeholder 4">
            <a:extLst>
              <a:ext uri="{FF2B5EF4-FFF2-40B4-BE49-F238E27FC236}">
                <a16:creationId xmlns:a16="http://schemas.microsoft.com/office/drawing/2014/main" id="{1069E505-535F-4022-A5D0-BDBD2699EB9F}"/>
              </a:ext>
            </a:extLst>
          </p:cNvPr>
          <p:cNvSpPr>
            <a:spLocks noGrp="1"/>
          </p:cNvSpPr>
          <p:nvPr>
            <p:ph type="sldNum" sz="quarter" idx="12"/>
          </p:nvPr>
        </p:nvSpPr>
        <p:spPr/>
        <p:txBody>
          <a:bodyPr/>
          <a:lstStyle/>
          <a:p>
            <a:fld id="{C644B121-00F2-4D99-AFC6-1955219C5187}" type="slidenum">
              <a:rPr lang="en-US" smtClean="0"/>
              <a:t>11</a:t>
            </a:fld>
            <a:endParaRPr lang="en-US"/>
          </a:p>
        </p:txBody>
      </p:sp>
    </p:spTree>
    <p:extLst>
      <p:ext uri="{BB962C8B-B14F-4D97-AF65-F5344CB8AC3E}">
        <p14:creationId xmlns:p14="http://schemas.microsoft.com/office/powerpoint/2010/main" val="233029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8ED1-2188-4C1B-99BD-4D7F4DB45BF5}"/>
              </a:ext>
            </a:extLst>
          </p:cNvPr>
          <p:cNvSpPr>
            <a:spLocks noGrp="1"/>
          </p:cNvSpPr>
          <p:nvPr>
            <p:ph type="title"/>
          </p:nvPr>
        </p:nvSpPr>
        <p:spPr>
          <a:xfrm>
            <a:off x="838200" y="365126"/>
            <a:ext cx="10515600" cy="939892"/>
          </a:xfrm>
        </p:spPr>
        <p:txBody>
          <a:bodyPr/>
          <a:lstStyle/>
          <a:p>
            <a:r>
              <a:rPr lang="en-US" altLang="en-US" b="1" dirty="0">
                <a:solidFill>
                  <a:schemeClr val="tx1"/>
                </a:solidFill>
                <a:latin typeface="Arial" panose="020B0604020202020204" pitchFamily="34" charset="0"/>
              </a:rPr>
              <a:t>Message </a:t>
            </a:r>
            <a:r>
              <a:rPr lang="en-US" altLang="en-US" sz="4400" b="1" dirty="0">
                <a:solidFill>
                  <a:schemeClr val="tx1"/>
                </a:solidFill>
                <a:latin typeface="Arial" panose="020B0604020202020204" pitchFamily="34" charset="0"/>
              </a:rPr>
              <a:t>C</a:t>
            </a:r>
            <a:r>
              <a:rPr lang="en-US" altLang="en-US" b="1" dirty="0">
                <a:solidFill>
                  <a:schemeClr val="tx1"/>
                </a:solidFill>
                <a:latin typeface="Arial" panose="020B0604020202020204" pitchFamily="34" charset="0"/>
              </a:rPr>
              <a:t>hains</a:t>
            </a:r>
            <a:endParaRPr lang="en-US" dirty="0"/>
          </a:p>
        </p:txBody>
      </p:sp>
      <p:sp>
        <p:nvSpPr>
          <p:cNvPr id="3" name="Content Placeholder 2">
            <a:extLst>
              <a:ext uri="{FF2B5EF4-FFF2-40B4-BE49-F238E27FC236}">
                <a16:creationId xmlns:a16="http://schemas.microsoft.com/office/drawing/2014/main" id="{124D34E0-0FDC-4B68-A5F9-AE22B277E269}"/>
              </a:ext>
            </a:extLst>
          </p:cNvPr>
          <p:cNvSpPr>
            <a:spLocks noGrp="1"/>
          </p:cNvSpPr>
          <p:nvPr>
            <p:ph idx="1"/>
          </p:nvPr>
        </p:nvSpPr>
        <p:spPr/>
        <p:txBody>
          <a:bodyPr>
            <a:normAutofit lnSpcReduction="10000"/>
          </a:bodyPr>
          <a:lstStyle/>
          <a:p>
            <a:pPr marL="0" indent="0">
              <a:buNone/>
            </a:pPr>
            <a:r>
              <a:rPr lang="en-US" sz="3600" u="sng" dirty="0">
                <a:latin typeface="Futura Md BT" panose="020B0602020204020303" pitchFamily="34" charset="0"/>
              </a:rPr>
              <a:t>Treatment</a:t>
            </a:r>
          </a:p>
          <a:p>
            <a:pPr>
              <a:buFont typeface="Wingdings" panose="05000000000000000000" pitchFamily="2" charset="2"/>
              <a:buChar char="Ø"/>
            </a:pPr>
            <a:r>
              <a:rPr lang="en-US" dirty="0"/>
              <a:t>To delete a message chain, use </a:t>
            </a:r>
            <a:r>
              <a:rPr lang="en-US" dirty="0">
                <a:solidFill>
                  <a:schemeClr val="accent6"/>
                </a:solidFill>
              </a:rPr>
              <a:t>Hide Delegate</a:t>
            </a:r>
            <a:r>
              <a:rPr lang="en-US" dirty="0"/>
              <a:t>.</a:t>
            </a:r>
          </a:p>
          <a:p>
            <a:pPr>
              <a:buFont typeface="Wingdings" panose="05000000000000000000" pitchFamily="2" charset="2"/>
              <a:buChar char="Ø"/>
            </a:pPr>
            <a:r>
              <a:rPr lang="en-US" dirty="0"/>
              <a:t>Sometimes it’s better to think of why the end object is being used. Perhaps it would make sense to use </a:t>
            </a:r>
            <a:r>
              <a:rPr lang="en-US" dirty="0">
                <a:solidFill>
                  <a:schemeClr val="accent6"/>
                </a:solidFill>
              </a:rPr>
              <a:t>Extract Method </a:t>
            </a:r>
            <a:r>
              <a:rPr lang="en-US" dirty="0"/>
              <a:t>for this functionality and move it to the beginning of the chain, by using </a:t>
            </a:r>
            <a:r>
              <a:rPr lang="en-US" dirty="0">
                <a:solidFill>
                  <a:schemeClr val="accent6"/>
                </a:solidFill>
              </a:rPr>
              <a:t>Move Method</a:t>
            </a:r>
            <a:r>
              <a:rPr lang="en-US" dirty="0"/>
              <a:t>.</a:t>
            </a:r>
          </a:p>
          <a:p>
            <a:pPr marL="0" indent="0">
              <a:buNone/>
            </a:pPr>
            <a:r>
              <a:rPr lang="en-US" sz="3600" u="sng" dirty="0">
                <a:latin typeface="Futura Md BT" panose="020B0602020204020303" pitchFamily="34" charset="0"/>
              </a:rPr>
              <a:t>Payoff</a:t>
            </a:r>
          </a:p>
          <a:p>
            <a:pPr>
              <a:buFont typeface="Wingdings" panose="05000000000000000000" pitchFamily="2" charset="2"/>
              <a:buChar char="Ø"/>
            </a:pPr>
            <a:r>
              <a:rPr lang="en-US" dirty="0"/>
              <a:t>Reduces dependencies between classes of a chain.</a:t>
            </a:r>
          </a:p>
          <a:p>
            <a:pPr>
              <a:buFont typeface="Wingdings" panose="05000000000000000000" pitchFamily="2" charset="2"/>
              <a:buChar char="Ø"/>
            </a:pPr>
            <a:r>
              <a:rPr lang="en-US" dirty="0"/>
              <a:t>Reduces the amount of bloated code</a:t>
            </a:r>
          </a:p>
          <a:p>
            <a:pPr>
              <a:buFont typeface="Wingdings" panose="05000000000000000000" pitchFamily="2" charset="2"/>
              <a:buChar char="Ø"/>
            </a:pPr>
            <a:endParaRPr lang="en-US" dirty="0"/>
          </a:p>
          <a:p>
            <a:endParaRPr lang="en-US" dirty="0"/>
          </a:p>
        </p:txBody>
      </p:sp>
      <p:sp>
        <p:nvSpPr>
          <p:cNvPr id="4" name="Date Placeholder 3">
            <a:extLst>
              <a:ext uri="{FF2B5EF4-FFF2-40B4-BE49-F238E27FC236}">
                <a16:creationId xmlns:a16="http://schemas.microsoft.com/office/drawing/2014/main" id="{CA5302AF-F8DB-4A0D-A748-3BFE0DE766DC}"/>
              </a:ext>
            </a:extLst>
          </p:cNvPr>
          <p:cNvSpPr>
            <a:spLocks noGrp="1"/>
          </p:cNvSpPr>
          <p:nvPr>
            <p:ph type="dt" sz="half" idx="10"/>
          </p:nvPr>
        </p:nvSpPr>
        <p:spPr/>
        <p:txBody>
          <a:bodyPr/>
          <a:lstStyle/>
          <a:p>
            <a:fld id="{2FF54931-F938-4215-A35C-DEEA90C77A83}" type="datetime1">
              <a:rPr lang="en-US" smtClean="0"/>
              <a:t>2/18/2020</a:t>
            </a:fld>
            <a:endParaRPr lang="en-US"/>
          </a:p>
        </p:txBody>
      </p:sp>
      <p:sp>
        <p:nvSpPr>
          <p:cNvPr id="5" name="Slide Number Placeholder 4">
            <a:extLst>
              <a:ext uri="{FF2B5EF4-FFF2-40B4-BE49-F238E27FC236}">
                <a16:creationId xmlns:a16="http://schemas.microsoft.com/office/drawing/2014/main" id="{4D56403C-DFAB-4158-BD4C-9AF7E21C9281}"/>
              </a:ext>
            </a:extLst>
          </p:cNvPr>
          <p:cNvSpPr>
            <a:spLocks noGrp="1"/>
          </p:cNvSpPr>
          <p:nvPr>
            <p:ph type="sldNum" sz="quarter" idx="12"/>
          </p:nvPr>
        </p:nvSpPr>
        <p:spPr/>
        <p:txBody>
          <a:bodyPr/>
          <a:lstStyle/>
          <a:p>
            <a:fld id="{C644B121-00F2-4D99-AFC6-1955219C5187}" type="slidenum">
              <a:rPr lang="en-US" smtClean="0"/>
              <a:t>12</a:t>
            </a:fld>
            <a:endParaRPr lang="en-US"/>
          </a:p>
        </p:txBody>
      </p:sp>
    </p:spTree>
    <p:extLst>
      <p:ext uri="{BB962C8B-B14F-4D97-AF65-F5344CB8AC3E}">
        <p14:creationId xmlns:p14="http://schemas.microsoft.com/office/powerpoint/2010/main" val="276174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F7DD-A971-4865-A4A9-825D7B66FAA1}"/>
              </a:ext>
            </a:extLst>
          </p:cNvPr>
          <p:cNvSpPr>
            <a:spLocks noGrp="1"/>
          </p:cNvSpPr>
          <p:nvPr>
            <p:ph type="title"/>
          </p:nvPr>
        </p:nvSpPr>
        <p:spPr/>
        <p:txBody>
          <a:bodyPr/>
          <a:lstStyle/>
          <a:p>
            <a:r>
              <a:rPr lang="en-US" dirty="0">
                <a:latin typeface="Futura Md BT" panose="020B0602020204020303" pitchFamily="34" charset="0"/>
              </a:rPr>
              <a:t>Inappropriate Intimacy</a:t>
            </a:r>
          </a:p>
        </p:txBody>
      </p:sp>
      <p:sp>
        <p:nvSpPr>
          <p:cNvPr id="3" name="Content Placeholder 2">
            <a:extLst>
              <a:ext uri="{FF2B5EF4-FFF2-40B4-BE49-F238E27FC236}">
                <a16:creationId xmlns:a16="http://schemas.microsoft.com/office/drawing/2014/main" id="{25BC5B57-9078-45CA-9B5A-6E0DBF535232}"/>
              </a:ext>
            </a:extLst>
          </p:cNvPr>
          <p:cNvSpPr>
            <a:spLocks noGrp="1"/>
          </p:cNvSpPr>
          <p:nvPr>
            <p:ph idx="1"/>
          </p:nvPr>
        </p:nvSpPr>
        <p:spPr/>
        <p:txBody>
          <a:bodyPr/>
          <a:lstStyle/>
          <a:p>
            <a:r>
              <a:rPr lang="en-US" dirty="0"/>
              <a:t>One class uses the internal fields and methods of another class.</a:t>
            </a:r>
          </a:p>
        </p:txBody>
      </p:sp>
      <p:pic>
        <p:nvPicPr>
          <p:cNvPr id="5" name="Picture 4">
            <a:extLst>
              <a:ext uri="{FF2B5EF4-FFF2-40B4-BE49-F238E27FC236}">
                <a16:creationId xmlns:a16="http://schemas.microsoft.com/office/drawing/2014/main" id="{E6754C98-10B6-44BC-83BC-E8E0D861B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218" y="2932405"/>
            <a:ext cx="4762500" cy="2857500"/>
          </a:xfrm>
          <a:prstGeom prst="rect">
            <a:avLst/>
          </a:prstGeom>
        </p:spPr>
      </p:pic>
      <p:sp>
        <p:nvSpPr>
          <p:cNvPr id="6" name="Date Placeholder 5">
            <a:extLst>
              <a:ext uri="{FF2B5EF4-FFF2-40B4-BE49-F238E27FC236}">
                <a16:creationId xmlns:a16="http://schemas.microsoft.com/office/drawing/2014/main" id="{43834491-DD23-42D0-A4A1-B883E582D113}"/>
              </a:ext>
            </a:extLst>
          </p:cNvPr>
          <p:cNvSpPr>
            <a:spLocks noGrp="1"/>
          </p:cNvSpPr>
          <p:nvPr>
            <p:ph type="dt" sz="half" idx="10"/>
          </p:nvPr>
        </p:nvSpPr>
        <p:spPr/>
        <p:txBody>
          <a:bodyPr/>
          <a:lstStyle/>
          <a:p>
            <a:fld id="{F0C1CFF8-82FE-41C2-8955-6319712AEAEE}" type="datetime1">
              <a:rPr lang="en-US" smtClean="0"/>
              <a:t>2/18/2020</a:t>
            </a:fld>
            <a:endParaRPr lang="en-US"/>
          </a:p>
        </p:txBody>
      </p:sp>
      <p:sp>
        <p:nvSpPr>
          <p:cNvPr id="7" name="Slide Number Placeholder 6">
            <a:extLst>
              <a:ext uri="{FF2B5EF4-FFF2-40B4-BE49-F238E27FC236}">
                <a16:creationId xmlns:a16="http://schemas.microsoft.com/office/drawing/2014/main" id="{D2F16506-37E1-4E28-813A-FDB60A88F617}"/>
              </a:ext>
            </a:extLst>
          </p:cNvPr>
          <p:cNvSpPr>
            <a:spLocks noGrp="1"/>
          </p:cNvSpPr>
          <p:nvPr>
            <p:ph type="sldNum" sz="quarter" idx="12"/>
          </p:nvPr>
        </p:nvSpPr>
        <p:spPr/>
        <p:txBody>
          <a:bodyPr/>
          <a:lstStyle/>
          <a:p>
            <a:fld id="{C644B121-00F2-4D99-AFC6-1955219C5187}" type="slidenum">
              <a:rPr lang="en-US" smtClean="0"/>
              <a:t>13</a:t>
            </a:fld>
            <a:endParaRPr lang="en-US"/>
          </a:p>
        </p:txBody>
      </p:sp>
    </p:spTree>
    <p:extLst>
      <p:ext uri="{BB962C8B-B14F-4D97-AF65-F5344CB8AC3E}">
        <p14:creationId xmlns:p14="http://schemas.microsoft.com/office/powerpoint/2010/main" val="252006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7009A-D9C6-4F5F-9BBE-659A0FD505CF}"/>
              </a:ext>
            </a:extLst>
          </p:cNvPr>
          <p:cNvSpPr>
            <a:spLocks noGrp="1"/>
          </p:cNvSpPr>
          <p:nvPr>
            <p:ph idx="1"/>
          </p:nvPr>
        </p:nvSpPr>
        <p:spPr>
          <a:xfrm>
            <a:off x="676836" y="897778"/>
            <a:ext cx="10515600" cy="4351338"/>
          </a:xfrm>
        </p:spPr>
        <p:txBody>
          <a:bodyPr/>
          <a:lstStyle/>
          <a:p>
            <a:pPr marL="0" indent="0">
              <a:buNone/>
            </a:pPr>
            <a:r>
              <a:rPr lang="en-US" sz="4000" dirty="0">
                <a:latin typeface="Futura Md BT" panose="020B0602020204020303" pitchFamily="34" charset="0"/>
              </a:rPr>
              <a:t> Remedies</a:t>
            </a:r>
          </a:p>
          <a:p>
            <a:pPr>
              <a:buFont typeface="Wingdings" panose="05000000000000000000" pitchFamily="2" charset="2"/>
              <a:buChar char="Ø"/>
            </a:pPr>
            <a:r>
              <a:rPr lang="en-US" dirty="0"/>
              <a:t>Move Method</a:t>
            </a:r>
          </a:p>
          <a:p>
            <a:pPr>
              <a:buFont typeface="Wingdings" panose="05000000000000000000" pitchFamily="2" charset="2"/>
              <a:buChar char="Ø"/>
            </a:pPr>
            <a:r>
              <a:rPr lang="en-US" dirty="0"/>
              <a:t>Move Field</a:t>
            </a:r>
          </a:p>
          <a:p>
            <a:pPr>
              <a:buFont typeface="Wingdings" panose="05000000000000000000" pitchFamily="2" charset="2"/>
              <a:buChar char="Ø"/>
            </a:pPr>
            <a:r>
              <a:rPr lang="en-US" dirty="0"/>
              <a:t>Extract Class</a:t>
            </a:r>
          </a:p>
          <a:p>
            <a:pPr>
              <a:buFont typeface="Wingdings" panose="05000000000000000000" pitchFamily="2" charset="2"/>
              <a:buChar char="Ø"/>
            </a:pPr>
            <a:r>
              <a:rPr lang="en-US" dirty="0"/>
              <a:t>Change Bidirectional Association to Unidirectional </a:t>
            </a:r>
          </a:p>
          <a:p>
            <a:pPr>
              <a:buFont typeface="Wingdings" panose="05000000000000000000" pitchFamily="2" charset="2"/>
              <a:buChar char="Ø"/>
            </a:pPr>
            <a:r>
              <a:rPr lang="en-US" dirty="0"/>
              <a:t>Replace Delegation with Inheritance</a:t>
            </a:r>
          </a:p>
        </p:txBody>
      </p:sp>
      <p:sp>
        <p:nvSpPr>
          <p:cNvPr id="2" name="Date Placeholder 1">
            <a:extLst>
              <a:ext uri="{FF2B5EF4-FFF2-40B4-BE49-F238E27FC236}">
                <a16:creationId xmlns:a16="http://schemas.microsoft.com/office/drawing/2014/main" id="{345C97F7-F5D4-4507-AF0C-694E26BEFDE2}"/>
              </a:ext>
            </a:extLst>
          </p:cNvPr>
          <p:cNvSpPr>
            <a:spLocks noGrp="1"/>
          </p:cNvSpPr>
          <p:nvPr>
            <p:ph type="dt" sz="half" idx="10"/>
          </p:nvPr>
        </p:nvSpPr>
        <p:spPr/>
        <p:txBody>
          <a:bodyPr/>
          <a:lstStyle/>
          <a:p>
            <a:fld id="{56616635-ED71-4031-83ED-72F4D167B5E5}" type="datetime1">
              <a:rPr lang="en-US" smtClean="0"/>
              <a:t>2/18/2020</a:t>
            </a:fld>
            <a:endParaRPr lang="en-US"/>
          </a:p>
        </p:txBody>
      </p:sp>
      <p:sp>
        <p:nvSpPr>
          <p:cNvPr id="4" name="Slide Number Placeholder 3">
            <a:extLst>
              <a:ext uri="{FF2B5EF4-FFF2-40B4-BE49-F238E27FC236}">
                <a16:creationId xmlns:a16="http://schemas.microsoft.com/office/drawing/2014/main" id="{B29616BE-5CA6-41D7-B646-E7E6E4414624}"/>
              </a:ext>
            </a:extLst>
          </p:cNvPr>
          <p:cNvSpPr>
            <a:spLocks noGrp="1"/>
          </p:cNvSpPr>
          <p:nvPr>
            <p:ph type="sldNum" sz="quarter" idx="12"/>
          </p:nvPr>
        </p:nvSpPr>
        <p:spPr/>
        <p:txBody>
          <a:bodyPr/>
          <a:lstStyle/>
          <a:p>
            <a:fld id="{C644B121-00F2-4D99-AFC6-1955219C5187}" type="slidenum">
              <a:rPr lang="en-US" smtClean="0"/>
              <a:t>14</a:t>
            </a:fld>
            <a:endParaRPr lang="en-US"/>
          </a:p>
        </p:txBody>
      </p:sp>
    </p:spTree>
    <p:extLst>
      <p:ext uri="{BB962C8B-B14F-4D97-AF65-F5344CB8AC3E}">
        <p14:creationId xmlns:p14="http://schemas.microsoft.com/office/powerpoint/2010/main" val="45180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1C822-D5B7-44C4-8D15-4DE8C63FE486}"/>
              </a:ext>
            </a:extLst>
          </p:cNvPr>
          <p:cNvSpPr>
            <a:spLocks noGrp="1"/>
          </p:cNvSpPr>
          <p:nvPr>
            <p:ph idx="1"/>
          </p:nvPr>
        </p:nvSpPr>
        <p:spPr>
          <a:xfrm>
            <a:off x="515470" y="400237"/>
            <a:ext cx="10515600" cy="736105"/>
          </a:xfrm>
        </p:spPr>
        <p:txBody>
          <a:bodyPr/>
          <a:lstStyle/>
          <a:p>
            <a:pPr marL="0" indent="0">
              <a:buNone/>
            </a:pPr>
            <a:r>
              <a:rPr lang="en-US" sz="4000" dirty="0">
                <a:latin typeface="Futura Md BT" panose="020B0602020204020303" pitchFamily="34" charset="0"/>
              </a:rPr>
              <a:t>Move method and Move Field</a:t>
            </a:r>
          </a:p>
          <a:p>
            <a:pPr marL="0" indent="0">
              <a:buNone/>
            </a:pPr>
            <a:endParaRPr lang="en-US" b="1" dirty="0"/>
          </a:p>
          <a:p>
            <a:pPr marL="0" indent="0">
              <a:buNone/>
            </a:pPr>
            <a:endParaRPr lang="en-US" dirty="0"/>
          </a:p>
        </p:txBody>
      </p:sp>
      <p:pic>
        <p:nvPicPr>
          <p:cNvPr id="5" name="Picture 4">
            <a:extLst>
              <a:ext uri="{FF2B5EF4-FFF2-40B4-BE49-F238E27FC236}">
                <a16:creationId xmlns:a16="http://schemas.microsoft.com/office/drawing/2014/main" id="{0CF66105-72F8-44BE-8290-64AA83775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871" y="1705384"/>
            <a:ext cx="5838352" cy="4752379"/>
          </a:xfrm>
          <a:prstGeom prst="rect">
            <a:avLst/>
          </a:prstGeom>
        </p:spPr>
      </p:pic>
      <p:pic>
        <p:nvPicPr>
          <p:cNvPr id="7" name="Picture 6">
            <a:extLst>
              <a:ext uri="{FF2B5EF4-FFF2-40B4-BE49-F238E27FC236}">
                <a16:creationId xmlns:a16="http://schemas.microsoft.com/office/drawing/2014/main" id="{82F22694-3D49-411B-A818-4360A7F51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96" y="1705384"/>
            <a:ext cx="5041951" cy="4752379"/>
          </a:xfrm>
          <a:prstGeom prst="rect">
            <a:avLst/>
          </a:prstGeom>
        </p:spPr>
      </p:pic>
      <p:sp>
        <p:nvSpPr>
          <p:cNvPr id="2" name="Date Placeholder 1">
            <a:extLst>
              <a:ext uri="{FF2B5EF4-FFF2-40B4-BE49-F238E27FC236}">
                <a16:creationId xmlns:a16="http://schemas.microsoft.com/office/drawing/2014/main" id="{DF6EAA6B-CE46-4A9C-B177-641B1869D8FF}"/>
              </a:ext>
            </a:extLst>
          </p:cNvPr>
          <p:cNvSpPr>
            <a:spLocks noGrp="1"/>
          </p:cNvSpPr>
          <p:nvPr>
            <p:ph type="dt" sz="half" idx="10"/>
          </p:nvPr>
        </p:nvSpPr>
        <p:spPr/>
        <p:txBody>
          <a:bodyPr/>
          <a:lstStyle/>
          <a:p>
            <a:fld id="{44E96384-09AA-466C-A930-096EE5781E1C}" type="datetime1">
              <a:rPr lang="en-US" smtClean="0"/>
              <a:t>2/18/2020</a:t>
            </a:fld>
            <a:endParaRPr lang="en-US"/>
          </a:p>
        </p:txBody>
      </p:sp>
      <p:sp>
        <p:nvSpPr>
          <p:cNvPr id="4" name="Slide Number Placeholder 3">
            <a:extLst>
              <a:ext uri="{FF2B5EF4-FFF2-40B4-BE49-F238E27FC236}">
                <a16:creationId xmlns:a16="http://schemas.microsoft.com/office/drawing/2014/main" id="{0E1BDA04-5969-4F81-80EB-F25274538159}"/>
              </a:ext>
            </a:extLst>
          </p:cNvPr>
          <p:cNvSpPr>
            <a:spLocks noGrp="1"/>
          </p:cNvSpPr>
          <p:nvPr>
            <p:ph type="sldNum" sz="quarter" idx="12"/>
          </p:nvPr>
        </p:nvSpPr>
        <p:spPr/>
        <p:txBody>
          <a:bodyPr/>
          <a:lstStyle/>
          <a:p>
            <a:fld id="{C644B121-00F2-4D99-AFC6-1955219C5187}" type="slidenum">
              <a:rPr lang="en-US" smtClean="0"/>
              <a:t>15</a:t>
            </a:fld>
            <a:endParaRPr lang="en-US"/>
          </a:p>
        </p:txBody>
      </p:sp>
    </p:spTree>
    <p:extLst>
      <p:ext uri="{BB962C8B-B14F-4D97-AF65-F5344CB8AC3E}">
        <p14:creationId xmlns:p14="http://schemas.microsoft.com/office/powerpoint/2010/main" val="384367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FF4ED7-F1A3-43C0-835F-3A102BFD1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74" y="1665513"/>
            <a:ext cx="5605987" cy="3903980"/>
          </a:xfrm>
        </p:spPr>
      </p:pic>
      <p:pic>
        <p:nvPicPr>
          <p:cNvPr id="7" name="Picture 6">
            <a:extLst>
              <a:ext uri="{FF2B5EF4-FFF2-40B4-BE49-F238E27FC236}">
                <a16:creationId xmlns:a16="http://schemas.microsoft.com/office/drawing/2014/main" id="{7E7F8E9A-5F35-4BB7-A1BF-B0B58B691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00402"/>
            <a:ext cx="5926063" cy="3342944"/>
          </a:xfrm>
          <a:prstGeom prst="rect">
            <a:avLst/>
          </a:prstGeom>
        </p:spPr>
      </p:pic>
      <p:pic>
        <p:nvPicPr>
          <p:cNvPr id="9" name="Picture 8">
            <a:extLst>
              <a:ext uri="{FF2B5EF4-FFF2-40B4-BE49-F238E27FC236}">
                <a16:creationId xmlns:a16="http://schemas.microsoft.com/office/drawing/2014/main" id="{922187E6-CE79-43DD-A825-E1BC040E4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89562"/>
            <a:ext cx="5926063" cy="2376367"/>
          </a:xfrm>
          <a:prstGeom prst="rect">
            <a:avLst/>
          </a:prstGeom>
        </p:spPr>
      </p:pic>
      <p:sp>
        <p:nvSpPr>
          <p:cNvPr id="3" name="TextBox 2">
            <a:extLst>
              <a:ext uri="{FF2B5EF4-FFF2-40B4-BE49-F238E27FC236}">
                <a16:creationId xmlns:a16="http://schemas.microsoft.com/office/drawing/2014/main" id="{4F8C2C28-20C8-4200-BF96-BEAB4AFA30B2}"/>
              </a:ext>
            </a:extLst>
          </p:cNvPr>
          <p:cNvSpPr txBox="1"/>
          <p:nvPr/>
        </p:nvSpPr>
        <p:spPr>
          <a:xfrm>
            <a:off x="1482571" y="423232"/>
            <a:ext cx="2539014" cy="707886"/>
          </a:xfrm>
          <a:prstGeom prst="rect">
            <a:avLst/>
          </a:prstGeom>
          <a:noFill/>
        </p:spPr>
        <p:txBody>
          <a:bodyPr wrap="square" rtlCol="0">
            <a:spAutoFit/>
          </a:bodyPr>
          <a:lstStyle/>
          <a:p>
            <a:r>
              <a:rPr lang="en-SG" sz="4000" dirty="0">
                <a:latin typeface="Futura Md BT" panose="020B0602020204020303" pitchFamily="34" charset="0"/>
              </a:rPr>
              <a:t>Continue</a:t>
            </a:r>
            <a:endParaRPr lang="en-US" sz="4000" dirty="0">
              <a:latin typeface="Futura Md BT" panose="020B0602020204020303" pitchFamily="34" charset="0"/>
            </a:endParaRPr>
          </a:p>
        </p:txBody>
      </p:sp>
      <p:sp>
        <p:nvSpPr>
          <p:cNvPr id="4" name="Date Placeholder 3">
            <a:extLst>
              <a:ext uri="{FF2B5EF4-FFF2-40B4-BE49-F238E27FC236}">
                <a16:creationId xmlns:a16="http://schemas.microsoft.com/office/drawing/2014/main" id="{679AD547-1E81-4DD1-88CD-CD8DF42B8F35}"/>
              </a:ext>
            </a:extLst>
          </p:cNvPr>
          <p:cNvSpPr>
            <a:spLocks noGrp="1"/>
          </p:cNvSpPr>
          <p:nvPr>
            <p:ph type="dt" sz="half" idx="10"/>
          </p:nvPr>
        </p:nvSpPr>
        <p:spPr/>
        <p:txBody>
          <a:bodyPr/>
          <a:lstStyle/>
          <a:p>
            <a:fld id="{774FFB46-BA4B-4CE5-A3E2-4DBE0B2B0CCE}" type="datetime1">
              <a:rPr lang="en-US" smtClean="0"/>
              <a:t>2/18/2020</a:t>
            </a:fld>
            <a:endParaRPr lang="en-US"/>
          </a:p>
        </p:txBody>
      </p:sp>
      <p:sp>
        <p:nvSpPr>
          <p:cNvPr id="6" name="Slide Number Placeholder 5">
            <a:extLst>
              <a:ext uri="{FF2B5EF4-FFF2-40B4-BE49-F238E27FC236}">
                <a16:creationId xmlns:a16="http://schemas.microsoft.com/office/drawing/2014/main" id="{6E4EBBE1-8DA8-4F92-8319-0F3C28E09338}"/>
              </a:ext>
            </a:extLst>
          </p:cNvPr>
          <p:cNvSpPr>
            <a:spLocks noGrp="1"/>
          </p:cNvSpPr>
          <p:nvPr>
            <p:ph type="sldNum" sz="quarter" idx="12"/>
          </p:nvPr>
        </p:nvSpPr>
        <p:spPr/>
        <p:txBody>
          <a:bodyPr/>
          <a:lstStyle/>
          <a:p>
            <a:fld id="{C644B121-00F2-4D99-AFC6-1955219C5187}" type="slidenum">
              <a:rPr lang="en-US" smtClean="0"/>
              <a:t>16</a:t>
            </a:fld>
            <a:endParaRPr lang="en-US"/>
          </a:p>
        </p:txBody>
      </p:sp>
    </p:spTree>
    <p:extLst>
      <p:ext uri="{BB962C8B-B14F-4D97-AF65-F5344CB8AC3E}">
        <p14:creationId xmlns:p14="http://schemas.microsoft.com/office/powerpoint/2010/main" val="207795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0A9743-659D-46EB-ABC0-0E8972650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69" y="2528802"/>
            <a:ext cx="5741132" cy="4298525"/>
          </a:xfrm>
        </p:spPr>
      </p:pic>
      <p:pic>
        <p:nvPicPr>
          <p:cNvPr id="7" name="Picture 6">
            <a:extLst>
              <a:ext uri="{FF2B5EF4-FFF2-40B4-BE49-F238E27FC236}">
                <a16:creationId xmlns:a16="http://schemas.microsoft.com/office/drawing/2014/main" id="{105A18D0-666D-448A-BE3E-A89492EC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528802"/>
            <a:ext cx="4800600" cy="4329198"/>
          </a:xfrm>
          <a:prstGeom prst="rect">
            <a:avLst/>
          </a:prstGeom>
        </p:spPr>
      </p:pic>
      <p:pic>
        <p:nvPicPr>
          <p:cNvPr id="9" name="Picture 8">
            <a:extLst>
              <a:ext uri="{FF2B5EF4-FFF2-40B4-BE49-F238E27FC236}">
                <a16:creationId xmlns:a16="http://schemas.microsoft.com/office/drawing/2014/main" id="{AFCFCD9E-1644-4F43-82DF-3B5EA32E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479" y="233361"/>
            <a:ext cx="3184441" cy="1975611"/>
          </a:xfrm>
          <a:prstGeom prst="rect">
            <a:avLst/>
          </a:prstGeom>
        </p:spPr>
      </p:pic>
      <p:sp>
        <p:nvSpPr>
          <p:cNvPr id="6" name="TextBox 5">
            <a:extLst>
              <a:ext uri="{FF2B5EF4-FFF2-40B4-BE49-F238E27FC236}">
                <a16:creationId xmlns:a16="http://schemas.microsoft.com/office/drawing/2014/main" id="{202A7532-0BB8-4943-AA76-8A7FF0495F94}"/>
              </a:ext>
            </a:extLst>
          </p:cNvPr>
          <p:cNvSpPr txBox="1"/>
          <p:nvPr/>
        </p:nvSpPr>
        <p:spPr>
          <a:xfrm>
            <a:off x="1876028" y="513280"/>
            <a:ext cx="2539014" cy="707886"/>
          </a:xfrm>
          <a:prstGeom prst="rect">
            <a:avLst/>
          </a:prstGeom>
          <a:noFill/>
        </p:spPr>
        <p:txBody>
          <a:bodyPr wrap="square" rtlCol="0">
            <a:spAutoFit/>
          </a:bodyPr>
          <a:lstStyle/>
          <a:p>
            <a:r>
              <a:rPr lang="en-SG" sz="4000" dirty="0">
                <a:latin typeface="Futura Md BT" panose="020B0602020204020303" pitchFamily="34" charset="0"/>
              </a:rPr>
              <a:t>Continue</a:t>
            </a:r>
            <a:endParaRPr lang="en-US" sz="4000" dirty="0">
              <a:latin typeface="Futura Md BT" panose="020B0602020204020303" pitchFamily="34" charset="0"/>
            </a:endParaRPr>
          </a:p>
        </p:txBody>
      </p:sp>
      <p:sp>
        <p:nvSpPr>
          <p:cNvPr id="2" name="Date Placeholder 1">
            <a:extLst>
              <a:ext uri="{FF2B5EF4-FFF2-40B4-BE49-F238E27FC236}">
                <a16:creationId xmlns:a16="http://schemas.microsoft.com/office/drawing/2014/main" id="{531C12F6-C709-4C33-83F5-C12F3BD05853}"/>
              </a:ext>
            </a:extLst>
          </p:cNvPr>
          <p:cNvSpPr>
            <a:spLocks noGrp="1"/>
          </p:cNvSpPr>
          <p:nvPr>
            <p:ph type="dt" sz="half" idx="10"/>
          </p:nvPr>
        </p:nvSpPr>
        <p:spPr/>
        <p:txBody>
          <a:bodyPr/>
          <a:lstStyle/>
          <a:p>
            <a:fld id="{F1B571A7-918F-4356-810F-DD8474CECEFD}" type="datetime1">
              <a:rPr lang="en-US" smtClean="0"/>
              <a:t>2/18/2020</a:t>
            </a:fld>
            <a:endParaRPr lang="en-US"/>
          </a:p>
        </p:txBody>
      </p:sp>
      <p:sp>
        <p:nvSpPr>
          <p:cNvPr id="3" name="Slide Number Placeholder 2">
            <a:extLst>
              <a:ext uri="{FF2B5EF4-FFF2-40B4-BE49-F238E27FC236}">
                <a16:creationId xmlns:a16="http://schemas.microsoft.com/office/drawing/2014/main" id="{2F12BB30-B44E-4F6B-A99D-8EA19B756968}"/>
              </a:ext>
            </a:extLst>
          </p:cNvPr>
          <p:cNvSpPr>
            <a:spLocks noGrp="1"/>
          </p:cNvSpPr>
          <p:nvPr>
            <p:ph type="sldNum" sz="quarter" idx="12"/>
          </p:nvPr>
        </p:nvSpPr>
        <p:spPr/>
        <p:txBody>
          <a:bodyPr/>
          <a:lstStyle/>
          <a:p>
            <a:fld id="{C644B121-00F2-4D99-AFC6-1955219C5187}" type="slidenum">
              <a:rPr lang="en-US" smtClean="0"/>
              <a:t>17</a:t>
            </a:fld>
            <a:endParaRPr lang="en-US"/>
          </a:p>
        </p:txBody>
      </p:sp>
    </p:spTree>
    <p:extLst>
      <p:ext uri="{BB962C8B-B14F-4D97-AF65-F5344CB8AC3E}">
        <p14:creationId xmlns:p14="http://schemas.microsoft.com/office/powerpoint/2010/main" val="2024681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4EDBB-AC9F-4234-B6E2-6457CBA36699}"/>
              </a:ext>
            </a:extLst>
          </p:cNvPr>
          <p:cNvSpPr>
            <a:spLocks noGrp="1"/>
          </p:cNvSpPr>
          <p:nvPr>
            <p:ph idx="1"/>
          </p:nvPr>
        </p:nvSpPr>
        <p:spPr>
          <a:xfrm>
            <a:off x="482600" y="1114425"/>
            <a:ext cx="10515600" cy="4351338"/>
          </a:xfrm>
        </p:spPr>
        <p:txBody>
          <a:bodyPr/>
          <a:lstStyle/>
          <a:p>
            <a:pPr marL="0" indent="0">
              <a:buNone/>
            </a:pPr>
            <a:r>
              <a:rPr lang="en-US" sz="4000" dirty="0">
                <a:latin typeface="Futura Md BT" panose="020B0602020204020303" pitchFamily="34" charset="0"/>
              </a:rPr>
              <a:t>Why Refactor</a:t>
            </a:r>
          </a:p>
          <a:p>
            <a:r>
              <a:rPr lang="en-US" dirty="0"/>
              <a:t>You want to move a method to a class that contains most of the data used by the method. This makes </a:t>
            </a:r>
            <a:r>
              <a:rPr lang="en-US" b="1" dirty="0"/>
              <a:t>classes more internally coherent</a:t>
            </a:r>
            <a:r>
              <a:rPr lang="en-US" dirty="0"/>
              <a:t>.</a:t>
            </a:r>
          </a:p>
          <a:p>
            <a:r>
              <a:rPr lang="en-US" dirty="0"/>
              <a:t>You want to move a method in order to reduce or eliminate the dependency of the class calling the method on the class in which it’s located. This can be useful if the calling class is already dependent on the class to which you’re planning to move the method. This </a:t>
            </a:r>
            <a:r>
              <a:rPr lang="en-US" b="1" dirty="0"/>
              <a:t>reduces </a:t>
            </a:r>
            <a:r>
              <a:rPr lang="en-US" sz="3200" b="1" dirty="0"/>
              <a:t>dependency between classes</a:t>
            </a:r>
            <a:r>
              <a:rPr lang="en-US" sz="3200" dirty="0"/>
              <a:t>.</a:t>
            </a:r>
          </a:p>
          <a:p>
            <a:endParaRPr lang="en-US" dirty="0"/>
          </a:p>
        </p:txBody>
      </p:sp>
      <p:sp>
        <p:nvSpPr>
          <p:cNvPr id="2" name="Date Placeholder 1">
            <a:extLst>
              <a:ext uri="{FF2B5EF4-FFF2-40B4-BE49-F238E27FC236}">
                <a16:creationId xmlns:a16="http://schemas.microsoft.com/office/drawing/2014/main" id="{3B5CF95E-FA84-498E-9F61-777395C626F5}"/>
              </a:ext>
            </a:extLst>
          </p:cNvPr>
          <p:cNvSpPr>
            <a:spLocks noGrp="1"/>
          </p:cNvSpPr>
          <p:nvPr>
            <p:ph type="dt" sz="half" idx="10"/>
          </p:nvPr>
        </p:nvSpPr>
        <p:spPr/>
        <p:txBody>
          <a:bodyPr/>
          <a:lstStyle/>
          <a:p>
            <a:fld id="{841287F0-D1E8-462B-9398-4CAA3A40F970}" type="datetime1">
              <a:rPr lang="en-US" smtClean="0"/>
              <a:t>2/18/2020</a:t>
            </a:fld>
            <a:endParaRPr lang="en-US"/>
          </a:p>
        </p:txBody>
      </p:sp>
      <p:sp>
        <p:nvSpPr>
          <p:cNvPr id="4" name="Slide Number Placeholder 3">
            <a:extLst>
              <a:ext uri="{FF2B5EF4-FFF2-40B4-BE49-F238E27FC236}">
                <a16:creationId xmlns:a16="http://schemas.microsoft.com/office/drawing/2014/main" id="{2F6DCAE6-74DA-445B-A7F8-8599EC045582}"/>
              </a:ext>
            </a:extLst>
          </p:cNvPr>
          <p:cNvSpPr>
            <a:spLocks noGrp="1"/>
          </p:cNvSpPr>
          <p:nvPr>
            <p:ph type="sldNum" sz="quarter" idx="12"/>
          </p:nvPr>
        </p:nvSpPr>
        <p:spPr/>
        <p:txBody>
          <a:bodyPr/>
          <a:lstStyle/>
          <a:p>
            <a:fld id="{C644B121-00F2-4D99-AFC6-1955219C5187}" type="slidenum">
              <a:rPr lang="en-US" smtClean="0"/>
              <a:t>18</a:t>
            </a:fld>
            <a:endParaRPr lang="en-US"/>
          </a:p>
        </p:txBody>
      </p:sp>
    </p:spTree>
    <p:extLst>
      <p:ext uri="{BB962C8B-B14F-4D97-AF65-F5344CB8AC3E}">
        <p14:creationId xmlns:p14="http://schemas.microsoft.com/office/powerpoint/2010/main" val="164798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6DE18-1594-45E9-BEA4-B96351EA0AD0}"/>
              </a:ext>
            </a:extLst>
          </p:cNvPr>
          <p:cNvSpPr>
            <a:spLocks noGrp="1"/>
          </p:cNvSpPr>
          <p:nvPr>
            <p:ph idx="1"/>
          </p:nvPr>
        </p:nvSpPr>
        <p:spPr>
          <a:xfrm>
            <a:off x="520700" y="809625"/>
            <a:ext cx="10515600" cy="4351338"/>
          </a:xfrm>
        </p:spPr>
        <p:txBody>
          <a:bodyPr/>
          <a:lstStyle/>
          <a:p>
            <a:pPr marL="0" indent="0">
              <a:buNone/>
            </a:pPr>
            <a:r>
              <a:rPr lang="en-US" sz="4000" dirty="0">
                <a:latin typeface="Futura Md BT" panose="020B0602020204020303" pitchFamily="34" charset="0"/>
              </a:rPr>
              <a:t>Benefits</a:t>
            </a:r>
          </a:p>
          <a:p>
            <a:r>
              <a:rPr lang="en-US" dirty="0"/>
              <a:t>This refactoring method will help maintain adherence to the </a:t>
            </a:r>
            <a:r>
              <a:rPr lang="en-US" i="1" dirty="0"/>
              <a:t>Single Responsibility Principle</a:t>
            </a:r>
            <a:r>
              <a:rPr lang="en-US" dirty="0"/>
              <a:t>. The code of your classes will be more obvious and understandable.</a:t>
            </a:r>
          </a:p>
          <a:p>
            <a:r>
              <a:rPr lang="en-US" dirty="0"/>
              <a:t>Single-responsibility classes are more reliable and tolerant of changes. For example, say that you have a class responsible for ten different things. When you change this class to make it better for one thing, you risk breaking it for the nine others.</a:t>
            </a:r>
          </a:p>
          <a:p>
            <a:pPr marL="0" indent="0">
              <a:buNone/>
            </a:pPr>
            <a:endParaRPr lang="en-US" dirty="0"/>
          </a:p>
        </p:txBody>
      </p:sp>
      <p:sp>
        <p:nvSpPr>
          <p:cNvPr id="2" name="Date Placeholder 1">
            <a:extLst>
              <a:ext uri="{FF2B5EF4-FFF2-40B4-BE49-F238E27FC236}">
                <a16:creationId xmlns:a16="http://schemas.microsoft.com/office/drawing/2014/main" id="{C8C1C5AB-E32A-423C-911A-7BE09F77AD13}"/>
              </a:ext>
            </a:extLst>
          </p:cNvPr>
          <p:cNvSpPr>
            <a:spLocks noGrp="1"/>
          </p:cNvSpPr>
          <p:nvPr>
            <p:ph type="dt" sz="half" idx="10"/>
          </p:nvPr>
        </p:nvSpPr>
        <p:spPr/>
        <p:txBody>
          <a:bodyPr/>
          <a:lstStyle/>
          <a:p>
            <a:fld id="{6133C9AF-CB03-4869-9112-CFE5F3C61026}" type="datetime1">
              <a:rPr lang="en-US" smtClean="0"/>
              <a:t>2/18/2020</a:t>
            </a:fld>
            <a:endParaRPr lang="en-US"/>
          </a:p>
        </p:txBody>
      </p:sp>
      <p:sp>
        <p:nvSpPr>
          <p:cNvPr id="4" name="Slide Number Placeholder 3">
            <a:extLst>
              <a:ext uri="{FF2B5EF4-FFF2-40B4-BE49-F238E27FC236}">
                <a16:creationId xmlns:a16="http://schemas.microsoft.com/office/drawing/2014/main" id="{5895B339-7606-4C23-A69C-83BEAC3014F3}"/>
              </a:ext>
            </a:extLst>
          </p:cNvPr>
          <p:cNvSpPr>
            <a:spLocks noGrp="1"/>
          </p:cNvSpPr>
          <p:nvPr>
            <p:ph type="sldNum" sz="quarter" idx="12"/>
          </p:nvPr>
        </p:nvSpPr>
        <p:spPr/>
        <p:txBody>
          <a:bodyPr/>
          <a:lstStyle/>
          <a:p>
            <a:fld id="{C644B121-00F2-4D99-AFC6-1955219C5187}" type="slidenum">
              <a:rPr lang="en-US" smtClean="0"/>
              <a:t>19</a:t>
            </a:fld>
            <a:endParaRPr lang="en-US"/>
          </a:p>
        </p:txBody>
      </p:sp>
    </p:spTree>
    <p:extLst>
      <p:ext uri="{BB962C8B-B14F-4D97-AF65-F5344CB8AC3E}">
        <p14:creationId xmlns:p14="http://schemas.microsoft.com/office/powerpoint/2010/main" val="84844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5B6D-09ED-47C1-8DFF-F8C0B18ECC24}"/>
              </a:ext>
            </a:extLst>
          </p:cNvPr>
          <p:cNvSpPr>
            <a:spLocks noGrp="1"/>
          </p:cNvSpPr>
          <p:nvPr>
            <p:ph type="title"/>
          </p:nvPr>
        </p:nvSpPr>
        <p:spPr>
          <a:xfrm>
            <a:off x="554114" y="160939"/>
            <a:ext cx="10515600" cy="1325563"/>
          </a:xfrm>
        </p:spPr>
        <p:txBody>
          <a:bodyPr>
            <a:normAutofit/>
          </a:bodyPr>
          <a:lstStyle/>
          <a:p>
            <a:r>
              <a:rPr lang="en-SG" sz="4800" dirty="0">
                <a:latin typeface="Futura Md BT" panose="020B0602020204020303" pitchFamily="34" charset="0"/>
              </a:rPr>
              <a:t>What is code Smell </a:t>
            </a:r>
            <a:r>
              <a:rPr lang="en-SG" sz="4800" dirty="0">
                <a:latin typeface="Futura" panose="02020800000000000000" pitchFamily="18" charset="0"/>
                <a:ea typeface="Futura" panose="02020800000000000000" pitchFamily="18" charset="0"/>
                <a:cs typeface="Futura" panose="02020800000000000000" pitchFamily="18" charset="0"/>
              </a:rPr>
              <a:t>?</a:t>
            </a:r>
            <a:endParaRPr lang="en-US" sz="4800" dirty="0">
              <a:latin typeface="Futura" panose="02020800000000000000" pitchFamily="18" charset="0"/>
              <a:ea typeface="Futura" panose="02020800000000000000" pitchFamily="18" charset="0"/>
              <a:cs typeface="Futura" panose="02020800000000000000" pitchFamily="18" charset="0"/>
            </a:endParaRPr>
          </a:p>
        </p:txBody>
      </p:sp>
      <p:pic>
        <p:nvPicPr>
          <p:cNvPr id="1026" name="Picture 2" descr="Image result for Code Smell">
            <a:extLst>
              <a:ext uri="{FF2B5EF4-FFF2-40B4-BE49-F238E27FC236}">
                <a16:creationId xmlns:a16="http://schemas.microsoft.com/office/drawing/2014/main" id="{49DEA713-FEF7-4689-A7CB-84E71FB29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0903" y="1353312"/>
            <a:ext cx="8350194" cy="55046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9A7E8606-DCFE-4806-8914-F92E495CAA7F}"/>
              </a:ext>
            </a:extLst>
          </p:cNvPr>
          <p:cNvSpPr>
            <a:spLocks noGrp="1"/>
          </p:cNvSpPr>
          <p:nvPr>
            <p:ph type="dt" sz="half" idx="10"/>
          </p:nvPr>
        </p:nvSpPr>
        <p:spPr/>
        <p:txBody>
          <a:bodyPr/>
          <a:lstStyle/>
          <a:p>
            <a:fld id="{E4FCE5B2-19DA-474E-888C-7C39F7F581DD}" type="datetime1">
              <a:rPr lang="en-US" smtClean="0"/>
              <a:t>2/18/2020</a:t>
            </a:fld>
            <a:endParaRPr lang="en-US"/>
          </a:p>
        </p:txBody>
      </p:sp>
      <p:sp>
        <p:nvSpPr>
          <p:cNvPr id="4" name="Slide Number Placeholder 3">
            <a:extLst>
              <a:ext uri="{FF2B5EF4-FFF2-40B4-BE49-F238E27FC236}">
                <a16:creationId xmlns:a16="http://schemas.microsoft.com/office/drawing/2014/main" id="{AF6E1716-5CF3-4CE3-93C4-9ABC32B4B1BA}"/>
              </a:ext>
            </a:extLst>
          </p:cNvPr>
          <p:cNvSpPr>
            <a:spLocks noGrp="1"/>
          </p:cNvSpPr>
          <p:nvPr>
            <p:ph type="sldNum" sz="quarter" idx="12"/>
          </p:nvPr>
        </p:nvSpPr>
        <p:spPr/>
        <p:txBody>
          <a:bodyPr/>
          <a:lstStyle/>
          <a:p>
            <a:fld id="{C644B121-00F2-4D99-AFC6-1955219C5187}" type="slidenum">
              <a:rPr lang="en-US" smtClean="0"/>
              <a:t>2</a:t>
            </a:fld>
            <a:endParaRPr lang="en-US"/>
          </a:p>
        </p:txBody>
      </p:sp>
    </p:spTree>
    <p:extLst>
      <p:ext uri="{BB962C8B-B14F-4D97-AF65-F5344CB8AC3E}">
        <p14:creationId xmlns:p14="http://schemas.microsoft.com/office/powerpoint/2010/main" val="365777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04E-8BAE-4E3F-B654-8920B77CCE78}"/>
              </a:ext>
            </a:extLst>
          </p:cNvPr>
          <p:cNvSpPr>
            <a:spLocks noGrp="1"/>
          </p:cNvSpPr>
          <p:nvPr>
            <p:ph type="title"/>
          </p:nvPr>
        </p:nvSpPr>
        <p:spPr>
          <a:xfrm>
            <a:off x="1033756" y="584024"/>
            <a:ext cx="10515600" cy="1325563"/>
          </a:xfrm>
        </p:spPr>
        <p:txBody>
          <a:bodyPr>
            <a:normAutofit fontScale="90000"/>
          </a:bodyPr>
          <a:lstStyle/>
          <a:p>
            <a:r>
              <a:rPr lang="en-US" sz="5300" dirty="0">
                <a:latin typeface="Futura Md BT" panose="020B0602020204020303" pitchFamily="34" charset="0"/>
              </a:rPr>
              <a:t>Change Bidirectional Association to Unidirectional</a:t>
            </a:r>
            <a:br>
              <a:rPr lang="en-US" b="1" dirty="0"/>
            </a:br>
            <a:endParaRPr lang="en-US" dirty="0"/>
          </a:p>
        </p:txBody>
      </p:sp>
      <p:pic>
        <p:nvPicPr>
          <p:cNvPr id="5" name="Content Placeholder 4">
            <a:extLst>
              <a:ext uri="{FF2B5EF4-FFF2-40B4-BE49-F238E27FC236}">
                <a16:creationId xmlns:a16="http://schemas.microsoft.com/office/drawing/2014/main" id="{1AC33DF0-024D-41AE-9F70-642D7E951C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98" t="34739"/>
          <a:stretch/>
        </p:blipFill>
        <p:spPr>
          <a:xfrm>
            <a:off x="891712" y="2284565"/>
            <a:ext cx="9781053" cy="3891757"/>
          </a:xfrm>
        </p:spPr>
      </p:pic>
      <p:sp>
        <p:nvSpPr>
          <p:cNvPr id="3" name="Date Placeholder 2">
            <a:extLst>
              <a:ext uri="{FF2B5EF4-FFF2-40B4-BE49-F238E27FC236}">
                <a16:creationId xmlns:a16="http://schemas.microsoft.com/office/drawing/2014/main" id="{3249FA0D-09BA-430A-858E-760845D0754D}"/>
              </a:ext>
            </a:extLst>
          </p:cNvPr>
          <p:cNvSpPr>
            <a:spLocks noGrp="1"/>
          </p:cNvSpPr>
          <p:nvPr>
            <p:ph type="dt" sz="half" idx="10"/>
          </p:nvPr>
        </p:nvSpPr>
        <p:spPr/>
        <p:txBody>
          <a:bodyPr/>
          <a:lstStyle/>
          <a:p>
            <a:fld id="{A6956A2C-08EF-4F2C-B7F7-5D2F20788989}" type="datetime1">
              <a:rPr lang="en-US" smtClean="0"/>
              <a:t>2/18/2020</a:t>
            </a:fld>
            <a:endParaRPr lang="en-US"/>
          </a:p>
        </p:txBody>
      </p:sp>
      <p:sp>
        <p:nvSpPr>
          <p:cNvPr id="4" name="Slide Number Placeholder 3">
            <a:extLst>
              <a:ext uri="{FF2B5EF4-FFF2-40B4-BE49-F238E27FC236}">
                <a16:creationId xmlns:a16="http://schemas.microsoft.com/office/drawing/2014/main" id="{8895FCCF-38AD-45D6-AB95-6A7B86279217}"/>
              </a:ext>
            </a:extLst>
          </p:cNvPr>
          <p:cNvSpPr>
            <a:spLocks noGrp="1"/>
          </p:cNvSpPr>
          <p:nvPr>
            <p:ph type="sldNum" sz="quarter" idx="12"/>
          </p:nvPr>
        </p:nvSpPr>
        <p:spPr/>
        <p:txBody>
          <a:bodyPr/>
          <a:lstStyle/>
          <a:p>
            <a:fld id="{C644B121-00F2-4D99-AFC6-1955219C5187}" type="slidenum">
              <a:rPr lang="en-US" smtClean="0"/>
              <a:t>20</a:t>
            </a:fld>
            <a:endParaRPr lang="en-US"/>
          </a:p>
        </p:txBody>
      </p:sp>
    </p:spTree>
    <p:extLst>
      <p:ext uri="{BB962C8B-B14F-4D97-AF65-F5344CB8AC3E}">
        <p14:creationId xmlns:p14="http://schemas.microsoft.com/office/powerpoint/2010/main" val="2960173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764253-6890-4A35-8F73-AEC06B5C1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86" y="1677078"/>
            <a:ext cx="4915586" cy="2486372"/>
          </a:xfrm>
        </p:spPr>
      </p:pic>
      <p:pic>
        <p:nvPicPr>
          <p:cNvPr id="7" name="Picture 6">
            <a:extLst>
              <a:ext uri="{FF2B5EF4-FFF2-40B4-BE49-F238E27FC236}">
                <a16:creationId xmlns:a16="http://schemas.microsoft.com/office/drawing/2014/main" id="{7933D4A2-A530-411A-86FC-75E9426C2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7078"/>
            <a:ext cx="6001588" cy="2381582"/>
          </a:xfrm>
          <a:prstGeom prst="rect">
            <a:avLst/>
          </a:prstGeom>
        </p:spPr>
      </p:pic>
      <p:pic>
        <p:nvPicPr>
          <p:cNvPr id="13" name="Picture 12">
            <a:extLst>
              <a:ext uri="{FF2B5EF4-FFF2-40B4-BE49-F238E27FC236}">
                <a16:creationId xmlns:a16="http://schemas.microsoft.com/office/drawing/2014/main" id="{3E1C78C9-7F1F-4141-922A-D9F614A50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708" y="4761260"/>
            <a:ext cx="4276877" cy="1886213"/>
          </a:xfrm>
          <a:prstGeom prst="rect">
            <a:avLst/>
          </a:prstGeom>
        </p:spPr>
      </p:pic>
      <p:pic>
        <p:nvPicPr>
          <p:cNvPr id="15" name="Picture 14">
            <a:extLst>
              <a:ext uri="{FF2B5EF4-FFF2-40B4-BE49-F238E27FC236}">
                <a16:creationId xmlns:a16="http://schemas.microsoft.com/office/drawing/2014/main" id="{E07163D7-9FD9-49B5-9CD0-780C3F0D1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286" y="4761260"/>
            <a:ext cx="5068007" cy="1886213"/>
          </a:xfrm>
          <a:prstGeom prst="rect">
            <a:avLst/>
          </a:prstGeom>
        </p:spPr>
      </p:pic>
      <p:sp>
        <p:nvSpPr>
          <p:cNvPr id="3" name="TextBox 2">
            <a:extLst>
              <a:ext uri="{FF2B5EF4-FFF2-40B4-BE49-F238E27FC236}">
                <a16:creationId xmlns:a16="http://schemas.microsoft.com/office/drawing/2014/main" id="{E865E3AD-FED1-4C71-B3F5-4FFC9CC0D336}"/>
              </a:ext>
            </a:extLst>
          </p:cNvPr>
          <p:cNvSpPr txBox="1"/>
          <p:nvPr/>
        </p:nvSpPr>
        <p:spPr>
          <a:xfrm>
            <a:off x="4518734" y="61858"/>
            <a:ext cx="4145872" cy="769441"/>
          </a:xfrm>
          <a:prstGeom prst="rect">
            <a:avLst/>
          </a:prstGeom>
          <a:noFill/>
        </p:spPr>
        <p:txBody>
          <a:bodyPr wrap="square" rtlCol="0">
            <a:spAutoFit/>
          </a:bodyPr>
          <a:lstStyle/>
          <a:p>
            <a:r>
              <a:rPr lang="en-SG" sz="4400" dirty="0">
                <a:latin typeface="Futura Md BT" panose="020B0602020204020303" pitchFamily="34" charset="0"/>
              </a:rPr>
              <a:t>Continue</a:t>
            </a:r>
            <a:endParaRPr lang="en-US" sz="4400" dirty="0">
              <a:latin typeface="Futura Md BT" panose="020B0602020204020303" pitchFamily="34" charset="0"/>
            </a:endParaRPr>
          </a:p>
        </p:txBody>
      </p:sp>
      <p:sp>
        <p:nvSpPr>
          <p:cNvPr id="4" name="Date Placeholder 3">
            <a:extLst>
              <a:ext uri="{FF2B5EF4-FFF2-40B4-BE49-F238E27FC236}">
                <a16:creationId xmlns:a16="http://schemas.microsoft.com/office/drawing/2014/main" id="{EB266732-21B4-477F-822D-9853E754A050}"/>
              </a:ext>
            </a:extLst>
          </p:cNvPr>
          <p:cNvSpPr>
            <a:spLocks noGrp="1"/>
          </p:cNvSpPr>
          <p:nvPr>
            <p:ph type="dt" sz="half" idx="10"/>
          </p:nvPr>
        </p:nvSpPr>
        <p:spPr/>
        <p:txBody>
          <a:bodyPr/>
          <a:lstStyle/>
          <a:p>
            <a:fld id="{89103D7D-3438-481C-92B5-34F88AD53699}" type="datetime1">
              <a:rPr lang="en-US" smtClean="0"/>
              <a:t>2/18/2020</a:t>
            </a:fld>
            <a:endParaRPr lang="en-US"/>
          </a:p>
        </p:txBody>
      </p:sp>
      <p:sp>
        <p:nvSpPr>
          <p:cNvPr id="6" name="Slide Number Placeholder 5">
            <a:extLst>
              <a:ext uri="{FF2B5EF4-FFF2-40B4-BE49-F238E27FC236}">
                <a16:creationId xmlns:a16="http://schemas.microsoft.com/office/drawing/2014/main" id="{0867763E-6E6B-46BC-94BB-53ACF5186653}"/>
              </a:ext>
            </a:extLst>
          </p:cNvPr>
          <p:cNvSpPr>
            <a:spLocks noGrp="1"/>
          </p:cNvSpPr>
          <p:nvPr>
            <p:ph type="sldNum" sz="quarter" idx="12"/>
          </p:nvPr>
        </p:nvSpPr>
        <p:spPr/>
        <p:txBody>
          <a:bodyPr/>
          <a:lstStyle/>
          <a:p>
            <a:fld id="{C644B121-00F2-4D99-AFC6-1955219C5187}" type="slidenum">
              <a:rPr lang="en-US" smtClean="0"/>
              <a:t>21</a:t>
            </a:fld>
            <a:endParaRPr lang="en-US"/>
          </a:p>
        </p:txBody>
      </p:sp>
    </p:spTree>
    <p:extLst>
      <p:ext uri="{BB962C8B-B14F-4D97-AF65-F5344CB8AC3E}">
        <p14:creationId xmlns:p14="http://schemas.microsoft.com/office/powerpoint/2010/main" val="79948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FF3923-5A08-412C-84B6-9151D0896680}"/>
              </a:ext>
            </a:extLst>
          </p:cNvPr>
          <p:cNvSpPr>
            <a:spLocks noGrp="1"/>
          </p:cNvSpPr>
          <p:nvPr>
            <p:ph idx="1"/>
          </p:nvPr>
        </p:nvSpPr>
        <p:spPr>
          <a:xfrm>
            <a:off x="571500" y="1253331"/>
            <a:ext cx="10515600" cy="4351338"/>
          </a:xfrm>
        </p:spPr>
        <p:txBody>
          <a:bodyPr/>
          <a:lstStyle/>
          <a:p>
            <a:pPr marL="0" indent="0">
              <a:buNone/>
            </a:pPr>
            <a:r>
              <a:rPr lang="en-US" sz="4000" dirty="0">
                <a:latin typeface="Futura Md BT" panose="020B0602020204020303" pitchFamily="34" charset="0"/>
              </a:rPr>
              <a:t>Benefits</a:t>
            </a:r>
          </a:p>
          <a:p>
            <a:pPr>
              <a:buFont typeface="Wingdings" panose="05000000000000000000" pitchFamily="2" charset="2"/>
              <a:buChar char="Ø"/>
            </a:pPr>
            <a:r>
              <a:rPr lang="en-US" dirty="0"/>
              <a:t>Simplifies the class that doesn’t need the relationship. Less code equals less code maintenance.</a:t>
            </a:r>
          </a:p>
          <a:p>
            <a:pPr>
              <a:buFont typeface="Wingdings" panose="05000000000000000000" pitchFamily="2" charset="2"/>
              <a:buChar char="Ø"/>
            </a:pPr>
            <a:r>
              <a:rPr lang="en-US" dirty="0"/>
              <a:t>Reduces dependency between classes. Independent classes are easier to maintain since any changes to a class affect only that class.</a:t>
            </a:r>
          </a:p>
          <a:p>
            <a:endParaRPr lang="en-US" dirty="0"/>
          </a:p>
        </p:txBody>
      </p:sp>
      <p:sp>
        <p:nvSpPr>
          <p:cNvPr id="2" name="Date Placeholder 1">
            <a:extLst>
              <a:ext uri="{FF2B5EF4-FFF2-40B4-BE49-F238E27FC236}">
                <a16:creationId xmlns:a16="http://schemas.microsoft.com/office/drawing/2014/main" id="{66903AFD-A829-483A-AFA1-C6AAC6793041}"/>
              </a:ext>
            </a:extLst>
          </p:cNvPr>
          <p:cNvSpPr>
            <a:spLocks noGrp="1"/>
          </p:cNvSpPr>
          <p:nvPr>
            <p:ph type="dt" sz="half" idx="10"/>
          </p:nvPr>
        </p:nvSpPr>
        <p:spPr/>
        <p:txBody>
          <a:bodyPr/>
          <a:lstStyle/>
          <a:p>
            <a:fld id="{78985E97-9F5E-416A-9281-239FF16C358E}" type="datetime1">
              <a:rPr lang="en-US" smtClean="0"/>
              <a:t>2/18/2020</a:t>
            </a:fld>
            <a:endParaRPr lang="en-US"/>
          </a:p>
        </p:txBody>
      </p:sp>
      <p:sp>
        <p:nvSpPr>
          <p:cNvPr id="3" name="Slide Number Placeholder 2">
            <a:extLst>
              <a:ext uri="{FF2B5EF4-FFF2-40B4-BE49-F238E27FC236}">
                <a16:creationId xmlns:a16="http://schemas.microsoft.com/office/drawing/2014/main" id="{81762D6B-DB5B-43FA-9808-02D78842381B}"/>
              </a:ext>
            </a:extLst>
          </p:cNvPr>
          <p:cNvSpPr>
            <a:spLocks noGrp="1"/>
          </p:cNvSpPr>
          <p:nvPr>
            <p:ph type="sldNum" sz="quarter" idx="12"/>
          </p:nvPr>
        </p:nvSpPr>
        <p:spPr/>
        <p:txBody>
          <a:bodyPr/>
          <a:lstStyle/>
          <a:p>
            <a:fld id="{C644B121-00F2-4D99-AFC6-1955219C5187}" type="slidenum">
              <a:rPr lang="en-US" smtClean="0"/>
              <a:t>22</a:t>
            </a:fld>
            <a:endParaRPr lang="en-US"/>
          </a:p>
        </p:txBody>
      </p:sp>
    </p:spTree>
    <p:extLst>
      <p:ext uri="{BB962C8B-B14F-4D97-AF65-F5344CB8AC3E}">
        <p14:creationId xmlns:p14="http://schemas.microsoft.com/office/powerpoint/2010/main" val="20298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41DB-480F-46A8-8C09-5E7C36415AB7}"/>
              </a:ext>
            </a:extLst>
          </p:cNvPr>
          <p:cNvSpPr>
            <a:spLocks noGrp="1"/>
          </p:cNvSpPr>
          <p:nvPr>
            <p:ph type="title"/>
          </p:nvPr>
        </p:nvSpPr>
        <p:spPr>
          <a:xfrm>
            <a:off x="838200" y="143183"/>
            <a:ext cx="10515600" cy="1325563"/>
          </a:xfrm>
        </p:spPr>
        <p:txBody>
          <a:bodyPr>
            <a:noAutofit/>
          </a:bodyPr>
          <a:lstStyle/>
          <a:p>
            <a:r>
              <a:rPr lang="en-US" sz="4800" dirty="0">
                <a:latin typeface="Futura Md BT" panose="020B0602020204020303" pitchFamily="34" charset="0"/>
              </a:rPr>
              <a:t>Replace Delegation with Inheritance</a:t>
            </a:r>
          </a:p>
        </p:txBody>
      </p:sp>
      <p:pic>
        <p:nvPicPr>
          <p:cNvPr id="5" name="Content Placeholder 4">
            <a:extLst>
              <a:ext uri="{FF2B5EF4-FFF2-40B4-BE49-F238E27FC236}">
                <a16:creationId xmlns:a16="http://schemas.microsoft.com/office/drawing/2014/main" id="{B5802C07-60F7-4CC5-8E95-2E40E77282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 t="23154" r="-1"/>
          <a:stretch/>
        </p:blipFill>
        <p:spPr>
          <a:xfrm>
            <a:off x="1435100" y="1552249"/>
            <a:ext cx="7708900" cy="4391351"/>
          </a:xfrm>
        </p:spPr>
      </p:pic>
      <p:sp>
        <p:nvSpPr>
          <p:cNvPr id="3" name="Date Placeholder 2">
            <a:extLst>
              <a:ext uri="{FF2B5EF4-FFF2-40B4-BE49-F238E27FC236}">
                <a16:creationId xmlns:a16="http://schemas.microsoft.com/office/drawing/2014/main" id="{82F1D60A-C897-4C34-88D8-C9D4304E0408}"/>
              </a:ext>
            </a:extLst>
          </p:cNvPr>
          <p:cNvSpPr>
            <a:spLocks noGrp="1"/>
          </p:cNvSpPr>
          <p:nvPr>
            <p:ph type="dt" sz="half" idx="10"/>
          </p:nvPr>
        </p:nvSpPr>
        <p:spPr/>
        <p:txBody>
          <a:bodyPr/>
          <a:lstStyle/>
          <a:p>
            <a:fld id="{A12DDACE-108D-4A2A-8282-EA4B33986EA7}" type="datetime1">
              <a:rPr lang="en-US" smtClean="0"/>
              <a:t>2/18/2020</a:t>
            </a:fld>
            <a:endParaRPr lang="en-US"/>
          </a:p>
        </p:txBody>
      </p:sp>
      <p:sp>
        <p:nvSpPr>
          <p:cNvPr id="4" name="Slide Number Placeholder 3">
            <a:extLst>
              <a:ext uri="{FF2B5EF4-FFF2-40B4-BE49-F238E27FC236}">
                <a16:creationId xmlns:a16="http://schemas.microsoft.com/office/drawing/2014/main" id="{D48CA08F-A33D-4517-9F2D-D46F872352FE}"/>
              </a:ext>
            </a:extLst>
          </p:cNvPr>
          <p:cNvSpPr>
            <a:spLocks noGrp="1"/>
          </p:cNvSpPr>
          <p:nvPr>
            <p:ph type="sldNum" sz="quarter" idx="12"/>
          </p:nvPr>
        </p:nvSpPr>
        <p:spPr/>
        <p:txBody>
          <a:bodyPr/>
          <a:lstStyle/>
          <a:p>
            <a:fld id="{C644B121-00F2-4D99-AFC6-1955219C5187}" type="slidenum">
              <a:rPr lang="en-US" smtClean="0"/>
              <a:t>23</a:t>
            </a:fld>
            <a:endParaRPr lang="en-US"/>
          </a:p>
        </p:txBody>
      </p:sp>
    </p:spTree>
    <p:extLst>
      <p:ext uri="{BB962C8B-B14F-4D97-AF65-F5344CB8AC3E}">
        <p14:creationId xmlns:p14="http://schemas.microsoft.com/office/powerpoint/2010/main" val="179925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42D681-5255-4273-A85F-F9CBFB2B731E}"/>
              </a:ext>
            </a:extLst>
          </p:cNvPr>
          <p:cNvSpPr>
            <a:spLocks noGrp="1"/>
          </p:cNvSpPr>
          <p:nvPr>
            <p:ph idx="1"/>
          </p:nvPr>
        </p:nvSpPr>
        <p:spPr>
          <a:xfrm>
            <a:off x="609600" y="454025"/>
            <a:ext cx="10515600" cy="4351338"/>
          </a:xfrm>
        </p:spPr>
        <p:txBody>
          <a:bodyPr/>
          <a:lstStyle/>
          <a:p>
            <a:pPr marL="0" indent="0">
              <a:buNone/>
            </a:pPr>
            <a:r>
              <a:rPr lang="en-US" sz="4000" dirty="0">
                <a:latin typeface="Futura Md BT" panose="020B0602020204020303" pitchFamily="34" charset="0"/>
              </a:rPr>
              <a:t>Benefits</a:t>
            </a:r>
          </a:p>
          <a:p>
            <a:pPr>
              <a:buFont typeface="Wingdings" panose="05000000000000000000" pitchFamily="2" charset="2"/>
              <a:buChar char="Ø"/>
            </a:pPr>
            <a:r>
              <a:rPr lang="en-US" dirty="0"/>
              <a:t>Reduces code length. </a:t>
            </a:r>
          </a:p>
          <a:p>
            <a:pPr>
              <a:buFont typeface="Wingdings" panose="05000000000000000000" pitchFamily="2" charset="2"/>
              <a:buChar char="Ø"/>
            </a:pPr>
            <a:r>
              <a:rPr lang="en-US" dirty="0"/>
              <a:t>All these delegating methods are no longer necessary.</a:t>
            </a:r>
          </a:p>
          <a:p>
            <a:pPr marL="0" indent="0">
              <a:buNone/>
            </a:pPr>
            <a:endParaRPr lang="en-US" dirty="0"/>
          </a:p>
        </p:txBody>
      </p:sp>
      <p:sp>
        <p:nvSpPr>
          <p:cNvPr id="2" name="Date Placeholder 1">
            <a:extLst>
              <a:ext uri="{FF2B5EF4-FFF2-40B4-BE49-F238E27FC236}">
                <a16:creationId xmlns:a16="http://schemas.microsoft.com/office/drawing/2014/main" id="{FC94C437-FB9A-4FF5-98CD-C97F8E5DD0CB}"/>
              </a:ext>
            </a:extLst>
          </p:cNvPr>
          <p:cNvSpPr>
            <a:spLocks noGrp="1"/>
          </p:cNvSpPr>
          <p:nvPr>
            <p:ph type="dt" sz="half" idx="10"/>
          </p:nvPr>
        </p:nvSpPr>
        <p:spPr/>
        <p:txBody>
          <a:bodyPr/>
          <a:lstStyle/>
          <a:p>
            <a:fld id="{425B472B-50C9-46F6-B29F-26858D5E7133}" type="datetime1">
              <a:rPr lang="en-US" smtClean="0"/>
              <a:t>2/18/2020</a:t>
            </a:fld>
            <a:endParaRPr lang="en-US"/>
          </a:p>
        </p:txBody>
      </p:sp>
      <p:sp>
        <p:nvSpPr>
          <p:cNvPr id="3" name="Slide Number Placeholder 2">
            <a:extLst>
              <a:ext uri="{FF2B5EF4-FFF2-40B4-BE49-F238E27FC236}">
                <a16:creationId xmlns:a16="http://schemas.microsoft.com/office/drawing/2014/main" id="{522F2363-DF46-48A9-B348-0EED14EE10B3}"/>
              </a:ext>
            </a:extLst>
          </p:cNvPr>
          <p:cNvSpPr>
            <a:spLocks noGrp="1"/>
          </p:cNvSpPr>
          <p:nvPr>
            <p:ph type="sldNum" sz="quarter" idx="12"/>
          </p:nvPr>
        </p:nvSpPr>
        <p:spPr/>
        <p:txBody>
          <a:bodyPr/>
          <a:lstStyle/>
          <a:p>
            <a:fld id="{C644B121-00F2-4D99-AFC6-1955219C5187}" type="slidenum">
              <a:rPr lang="en-US" smtClean="0"/>
              <a:t>24</a:t>
            </a:fld>
            <a:endParaRPr lang="en-US"/>
          </a:p>
        </p:txBody>
      </p:sp>
    </p:spTree>
    <p:extLst>
      <p:ext uri="{BB962C8B-B14F-4D97-AF65-F5344CB8AC3E}">
        <p14:creationId xmlns:p14="http://schemas.microsoft.com/office/powerpoint/2010/main" val="385470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BF9B-A95B-4D28-BA68-2F72AD2E76F2}"/>
              </a:ext>
            </a:extLst>
          </p:cNvPr>
          <p:cNvSpPr>
            <a:spLocks noGrp="1"/>
          </p:cNvSpPr>
          <p:nvPr>
            <p:ph type="title"/>
          </p:nvPr>
        </p:nvSpPr>
        <p:spPr>
          <a:xfrm>
            <a:off x="9900" y="1"/>
            <a:ext cx="12192000" cy="1445368"/>
          </a:xfrm>
          <a:solidFill>
            <a:schemeClr val="bg1">
              <a:lumMod val="95000"/>
              <a:lumOff val="5000"/>
            </a:schemeClr>
          </a:solidFill>
        </p:spPr>
        <p:txBody>
          <a:bodyPr/>
          <a:lstStyle/>
          <a:p>
            <a:pPr algn="ctr"/>
            <a:r>
              <a:rPr lang="en-SG" dirty="0">
                <a:latin typeface="Futura Md BT" panose="020B0602020204020303" pitchFamily="34" charset="0"/>
              </a:rPr>
              <a:t>THANK YOU </a:t>
            </a:r>
            <a:r>
              <a:rPr lang="en-SG" dirty="0">
                <a:solidFill>
                  <a:srgbClr val="FFFF00"/>
                </a:solidFill>
                <a:latin typeface="Futura Md BT" panose="020B0602020204020303" pitchFamily="34" charset="0"/>
                <a:sym typeface="Wingdings" panose="05000000000000000000" pitchFamily="2" charset="2"/>
              </a:rPr>
              <a:t></a:t>
            </a:r>
            <a:endParaRPr lang="en-US" dirty="0">
              <a:solidFill>
                <a:srgbClr val="FFFF00"/>
              </a:solidFill>
              <a:latin typeface="Futura Md BT" panose="020B0602020204020303" pitchFamily="34" charset="0"/>
            </a:endParaRPr>
          </a:p>
        </p:txBody>
      </p:sp>
      <p:pic>
        <p:nvPicPr>
          <p:cNvPr id="4" name="Content Placeholder 3">
            <a:extLst>
              <a:ext uri="{FF2B5EF4-FFF2-40B4-BE49-F238E27FC236}">
                <a16:creationId xmlns:a16="http://schemas.microsoft.com/office/drawing/2014/main" id="{BB350994-6C7E-4060-8D6B-8E1A2CAE8B0B}"/>
              </a:ext>
            </a:extLst>
          </p:cNvPr>
          <p:cNvPicPr>
            <a:picLocks noGrp="1" noChangeAspect="1"/>
          </p:cNvPicPr>
          <p:nvPr>
            <p:ph idx="1"/>
          </p:nvPr>
        </p:nvPicPr>
        <p:blipFill>
          <a:blip r:embed="rId2"/>
          <a:stretch>
            <a:fillRect/>
          </a:stretch>
        </p:blipFill>
        <p:spPr>
          <a:xfrm>
            <a:off x="0" y="1445368"/>
            <a:ext cx="12211800" cy="5412632"/>
          </a:xfrm>
          <a:prstGeom prst="rect">
            <a:avLst/>
          </a:prstGeom>
        </p:spPr>
      </p:pic>
      <p:sp>
        <p:nvSpPr>
          <p:cNvPr id="3" name="Date Placeholder 2">
            <a:extLst>
              <a:ext uri="{FF2B5EF4-FFF2-40B4-BE49-F238E27FC236}">
                <a16:creationId xmlns:a16="http://schemas.microsoft.com/office/drawing/2014/main" id="{230C749F-EC09-4724-B179-01FF2E2B5C5E}"/>
              </a:ext>
            </a:extLst>
          </p:cNvPr>
          <p:cNvSpPr>
            <a:spLocks noGrp="1"/>
          </p:cNvSpPr>
          <p:nvPr>
            <p:ph type="dt" sz="half" idx="10"/>
          </p:nvPr>
        </p:nvSpPr>
        <p:spPr/>
        <p:txBody>
          <a:bodyPr/>
          <a:lstStyle/>
          <a:p>
            <a:fld id="{8EEB964F-F7C8-433F-946C-63E952F8D2F1}" type="datetime1">
              <a:rPr lang="en-US" smtClean="0"/>
              <a:t>2/18/2020</a:t>
            </a:fld>
            <a:endParaRPr lang="en-US"/>
          </a:p>
        </p:txBody>
      </p:sp>
      <p:sp>
        <p:nvSpPr>
          <p:cNvPr id="5" name="Slide Number Placeholder 4">
            <a:extLst>
              <a:ext uri="{FF2B5EF4-FFF2-40B4-BE49-F238E27FC236}">
                <a16:creationId xmlns:a16="http://schemas.microsoft.com/office/drawing/2014/main" id="{8851B5B9-E274-4BB4-8F15-CF80D0E0F092}"/>
              </a:ext>
            </a:extLst>
          </p:cNvPr>
          <p:cNvSpPr>
            <a:spLocks noGrp="1"/>
          </p:cNvSpPr>
          <p:nvPr>
            <p:ph type="sldNum" sz="quarter" idx="12"/>
          </p:nvPr>
        </p:nvSpPr>
        <p:spPr/>
        <p:txBody>
          <a:bodyPr/>
          <a:lstStyle/>
          <a:p>
            <a:fld id="{C644B121-00F2-4D99-AFC6-1955219C5187}" type="slidenum">
              <a:rPr lang="en-US" smtClean="0"/>
              <a:t>25</a:t>
            </a:fld>
            <a:endParaRPr lang="en-US"/>
          </a:p>
        </p:txBody>
      </p:sp>
    </p:spTree>
    <p:extLst>
      <p:ext uri="{BB962C8B-B14F-4D97-AF65-F5344CB8AC3E}">
        <p14:creationId xmlns:p14="http://schemas.microsoft.com/office/powerpoint/2010/main" val="30112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1B856-0F40-46B9-9DED-52D8566A09D4}"/>
              </a:ext>
            </a:extLst>
          </p:cNvPr>
          <p:cNvPicPr>
            <a:picLocks noChangeAspect="1"/>
          </p:cNvPicPr>
          <p:nvPr/>
        </p:nvPicPr>
        <p:blipFill>
          <a:blip r:embed="rId2"/>
          <a:stretch>
            <a:fillRect/>
          </a:stretch>
        </p:blipFill>
        <p:spPr>
          <a:xfrm>
            <a:off x="195310" y="125789"/>
            <a:ext cx="11780278" cy="6594607"/>
          </a:xfrm>
          <a:prstGeom prst="rect">
            <a:avLst/>
          </a:prstGeom>
        </p:spPr>
      </p:pic>
      <p:sp>
        <p:nvSpPr>
          <p:cNvPr id="2" name="Date Placeholder 1">
            <a:extLst>
              <a:ext uri="{FF2B5EF4-FFF2-40B4-BE49-F238E27FC236}">
                <a16:creationId xmlns:a16="http://schemas.microsoft.com/office/drawing/2014/main" id="{B1101E61-44DA-445F-8CED-9E5BE958A4AA}"/>
              </a:ext>
            </a:extLst>
          </p:cNvPr>
          <p:cNvSpPr>
            <a:spLocks noGrp="1"/>
          </p:cNvSpPr>
          <p:nvPr>
            <p:ph type="dt" sz="half" idx="10"/>
          </p:nvPr>
        </p:nvSpPr>
        <p:spPr/>
        <p:txBody>
          <a:bodyPr/>
          <a:lstStyle/>
          <a:p>
            <a:fld id="{6CE97A46-F4F5-4D10-982E-080B7125AF5B}" type="datetime1">
              <a:rPr lang="en-US" smtClean="0"/>
              <a:t>2/18/2020</a:t>
            </a:fld>
            <a:endParaRPr lang="en-US"/>
          </a:p>
        </p:txBody>
      </p:sp>
      <p:sp>
        <p:nvSpPr>
          <p:cNvPr id="3" name="Slide Number Placeholder 2">
            <a:extLst>
              <a:ext uri="{FF2B5EF4-FFF2-40B4-BE49-F238E27FC236}">
                <a16:creationId xmlns:a16="http://schemas.microsoft.com/office/drawing/2014/main" id="{4CACB997-7D1E-47EA-9684-42D1216D83CF}"/>
              </a:ext>
            </a:extLst>
          </p:cNvPr>
          <p:cNvSpPr>
            <a:spLocks noGrp="1"/>
          </p:cNvSpPr>
          <p:nvPr>
            <p:ph type="sldNum" sz="quarter" idx="12"/>
          </p:nvPr>
        </p:nvSpPr>
        <p:spPr/>
        <p:txBody>
          <a:bodyPr/>
          <a:lstStyle/>
          <a:p>
            <a:fld id="{C644B121-00F2-4D99-AFC6-1955219C5187}" type="slidenum">
              <a:rPr lang="en-US" smtClean="0"/>
              <a:t>3</a:t>
            </a:fld>
            <a:endParaRPr lang="en-US"/>
          </a:p>
        </p:txBody>
      </p:sp>
    </p:spTree>
    <p:extLst>
      <p:ext uri="{BB962C8B-B14F-4D97-AF65-F5344CB8AC3E}">
        <p14:creationId xmlns:p14="http://schemas.microsoft.com/office/powerpoint/2010/main" val="372713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ABBC-BF5B-454B-A73B-C3C5D5C92543}"/>
              </a:ext>
            </a:extLst>
          </p:cNvPr>
          <p:cNvSpPr>
            <a:spLocks noGrp="1"/>
          </p:cNvSpPr>
          <p:nvPr>
            <p:ph type="title"/>
          </p:nvPr>
        </p:nvSpPr>
        <p:spPr>
          <a:xfrm>
            <a:off x="1069019" y="157576"/>
            <a:ext cx="10515600" cy="1325563"/>
          </a:xfrm>
        </p:spPr>
        <p:txBody>
          <a:bodyPr>
            <a:normAutofit/>
          </a:bodyPr>
          <a:lstStyle/>
          <a:p>
            <a:r>
              <a:rPr lang="en-US" b="1" dirty="0"/>
              <a:t>Common code smells</a:t>
            </a:r>
            <a:endParaRPr lang="en-US" dirty="0"/>
          </a:p>
        </p:txBody>
      </p:sp>
      <p:sp>
        <p:nvSpPr>
          <p:cNvPr id="3" name="Content Placeholder 2">
            <a:extLst>
              <a:ext uri="{FF2B5EF4-FFF2-40B4-BE49-F238E27FC236}">
                <a16:creationId xmlns:a16="http://schemas.microsoft.com/office/drawing/2014/main" id="{89DD9B7B-BB51-4FBA-A4FF-975D1D7F70EB}"/>
              </a:ext>
            </a:extLst>
          </p:cNvPr>
          <p:cNvSpPr>
            <a:spLocks noGrp="1"/>
          </p:cNvSpPr>
          <p:nvPr>
            <p:ph idx="1"/>
          </p:nvPr>
        </p:nvSpPr>
        <p:spPr>
          <a:xfrm>
            <a:off x="7852315" y="3429000"/>
            <a:ext cx="3533313" cy="2954655"/>
          </a:xfrm>
          <a:noFill/>
        </p:spPr>
        <p:txBody>
          <a:bodyPr>
            <a:normAutofit/>
          </a:bodyPr>
          <a:lstStyle/>
          <a:p>
            <a:pPr marL="0" indent="0">
              <a:buNone/>
            </a:pPr>
            <a:r>
              <a:rPr lang="en-US" sz="2000" dirty="0">
                <a:latin typeface="Futura Md BT" panose="020B0602020204020303" pitchFamily="34" charset="0"/>
              </a:rPr>
              <a:t>Method-level smells</a:t>
            </a:r>
          </a:p>
          <a:p>
            <a:pPr>
              <a:lnSpc>
                <a:spcPct val="100000"/>
              </a:lnSpc>
              <a:buFont typeface="Wingdings" panose="05000000000000000000" pitchFamily="2" charset="2"/>
              <a:buChar char="ü"/>
            </a:pPr>
            <a:r>
              <a:rPr lang="en-US" altLang="en-US" sz="1800" i="1" dirty="0">
                <a:solidFill>
                  <a:schemeClr val="tx1"/>
                </a:solidFill>
                <a:latin typeface="Arial" panose="020B0604020202020204" pitchFamily="34" charset="0"/>
              </a:rPr>
              <a:t>Too many parameters</a:t>
            </a:r>
          </a:p>
          <a:p>
            <a:pPr lvl="0" eaLnBrk="0" fontAlgn="base" hangingPunct="0">
              <a:lnSpc>
                <a:spcPct val="100000"/>
              </a:lnSpc>
              <a:spcBef>
                <a:spcPct val="0"/>
              </a:spcBef>
              <a:spcAft>
                <a:spcPct val="0"/>
              </a:spcAft>
              <a:buFont typeface="Wingdings" panose="05000000000000000000" pitchFamily="2" charset="2"/>
              <a:buChar char="ü"/>
            </a:pPr>
            <a:r>
              <a:rPr lang="en-US" altLang="en-US" sz="1800" i="1" dirty="0">
                <a:solidFill>
                  <a:schemeClr val="tx1"/>
                </a:solidFill>
                <a:latin typeface="Arial" panose="020B0604020202020204" pitchFamily="34" charset="0"/>
              </a:rPr>
              <a:t>Long method</a:t>
            </a:r>
            <a:endParaRPr lang="en-US" altLang="en-US" sz="1800" dirty="0">
              <a:solidFill>
                <a:schemeClr val="tx1"/>
              </a:solidFill>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ü"/>
            </a:pPr>
            <a:r>
              <a:rPr lang="en-US" altLang="en-US" sz="1800" i="1" dirty="0">
                <a:solidFill>
                  <a:schemeClr val="tx1"/>
                </a:solidFill>
                <a:latin typeface="Arial" panose="020B0604020202020204" pitchFamily="34" charset="0"/>
              </a:rPr>
              <a:t>Excessively long identifiers</a:t>
            </a:r>
            <a:r>
              <a:rPr lang="en-US" altLang="en-US" sz="1800" dirty="0">
                <a:solidFill>
                  <a:schemeClr val="tx1"/>
                </a:solidFill>
                <a:latin typeface="Arial" panose="020B0604020202020204" pitchFamily="34" charset="0"/>
              </a:rPr>
              <a:t>:</a:t>
            </a:r>
          </a:p>
          <a:p>
            <a:pPr lvl="0" eaLnBrk="0" fontAlgn="base" hangingPunct="0">
              <a:lnSpc>
                <a:spcPct val="100000"/>
              </a:lnSpc>
              <a:spcBef>
                <a:spcPct val="0"/>
              </a:spcBef>
              <a:spcAft>
                <a:spcPct val="0"/>
              </a:spcAft>
              <a:buFont typeface="Wingdings" panose="05000000000000000000" pitchFamily="2" charset="2"/>
              <a:buChar char="ü"/>
            </a:pPr>
            <a:r>
              <a:rPr lang="en-US" altLang="en-US" sz="1800" i="1" dirty="0">
                <a:solidFill>
                  <a:schemeClr val="tx1"/>
                </a:solidFill>
                <a:latin typeface="Arial" panose="020B0604020202020204" pitchFamily="34" charset="0"/>
              </a:rPr>
              <a:t>Excessively short identifiers</a:t>
            </a:r>
          </a:p>
          <a:p>
            <a:pPr lvl="0" eaLnBrk="0" fontAlgn="base" hangingPunct="0">
              <a:lnSpc>
                <a:spcPct val="100000"/>
              </a:lnSpc>
              <a:spcBef>
                <a:spcPct val="0"/>
              </a:spcBef>
              <a:spcAft>
                <a:spcPct val="0"/>
              </a:spcAft>
              <a:buFont typeface="Wingdings" panose="05000000000000000000" pitchFamily="2" charset="2"/>
              <a:buChar char="ü"/>
            </a:pPr>
            <a:r>
              <a:rPr lang="en-US" altLang="en-US" sz="1800" i="1" dirty="0">
                <a:solidFill>
                  <a:schemeClr val="tx1"/>
                </a:solidFill>
                <a:latin typeface="Arial" panose="020B0604020202020204" pitchFamily="34" charset="0"/>
              </a:rPr>
              <a:t>Excessive return of data</a:t>
            </a:r>
            <a:endParaRPr lang="en-US" altLang="en-US" sz="1800" dirty="0">
              <a:solidFill>
                <a:schemeClr val="tx1"/>
              </a:solidFill>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ü"/>
            </a:pPr>
            <a:r>
              <a:rPr lang="en-US" altLang="en-US" sz="1800" i="1" dirty="0">
                <a:solidFill>
                  <a:schemeClr val="tx1"/>
                </a:solidFill>
                <a:latin typeface="Arial" panose="020B0604020202020204" pitchFamily="34" charset="0"/>
              </a:rPr>
              <a:t>Excessively long line of code</a:t>
            </a:r>
            <a:endParaRPr lang="en-US" dirty="0"/>
          </a:p>
          <a:p>
            <a:endParaRPr lang="en-US" dirty="0"/>
          </a:p>
        </p:txBody>
      </p:sp>
      <p:sp>
        <p:nvSpPr>
          <p:cNvPr id="5" name="TextBox 4">
            <a:extLst>
              <a:ext uri="{FF2B5EF4-FFF2-40B4-BE49-F238E27FC236}">
                <a16:creationId xmlns:a16="http://schemas.microsoft.com/office/drawing/2014/main" id="{91E9AA7E-DCB3-4A34-A9DC-C5BDD476715B}"/>
              </a:ext>
            </a:extLst>
          </p:cNvPr>
          <p:cNvSpPr txBox="1"/>
          <p:nvPr/>
        </p:nvSpPr>
        <p:spPr>
          <a:xfrm>
            <a:off x="4385346" y="1483139"/>
            <a:ext cx="2992218" cy="1785104"/>
          </a:xfrm>
          <a:prstGeom prst="rect">
            <a:avLst/>
          </a:prstGeom>
          <a:noFill/>
        </p:spPr>
        <p:txBody>
          <a:bodyPr wrap="square" rtlCol="0">
            <a:spAutoFit/>
          </a:bodyPr>
          <a:lstStyle/>
          <a:p>
            <a:r>
              <a:rPr lang="en-US" sz="2000" dirty="0">
                <a:latin typeface="Futura Md BT" panose="020B0602020204020303" pitchFamily="34" charset="0"/>
              </a:rPr>
              <a:t>Application-level smells</a:t>
            </a:r>
          </a:p>
          <a:p>
            <a:endParaRPr lang="en-US" dirty="0"/>
          </a:p>
          <a:p>
            <a:pPr marL="285750" indent="-285750">
              <a:buFont typeface="Wingdings" panose="05000000000000000000" pitchFamily="2" charset="2"/>
              <a:buChar char="ü"/>
            </a:pPr>
            <a:r>
              <a:rPr lang="en-US" i="1" dirty="0"/>
              <a:t>Duplicated code</a:t>
            </a:r>
          </a:p>
          <a:p>
            <a:pPr marL="285750" indent="-285750">
              <a:buFont typeface="Wingdings" panose="05000000000000000000" pitchFamily="2" charset="2"/>
              <a:buChar char="ü"/>
            </a:pPr>
            <a:r>
              <a:rPr lang="en-US" i="1" dirty="0"/>
              <a:t>Contrived complexity</a:t>
            </a:r>
          </a:p>
          <a:p>
            <a:pPr marL="285750" indent="-285750">
              <a:buFont typeface="Wingdings" panose="05000000000000000000" pitchFamily="2" charset="2"/>
              <a:buChar char="ü"/>
            </a:pPr>
            <a:r>
              <a:rPr lang="en-US" i="1" dirty="0"/>
              <a:t>Shotgun surgery</a:t>
            </a:r>
            <a:endParaRPr lang="en-US" dirty="0"/>
          </a:p>
          <a:p>
            <a:endParaRPr lang="en-US" dirty="0"/>
          </a:p>
        </p:txBody>
      </p:sp>
      <p:sp>
        <p:nvSpPr>
          <p:cNvPr id="9" name="TextBox 8">
            <a:extLst>
              <a:ext uri="{FF2B5EF4-FFF2-40B4-BE49-F238E27FC236}">
                <a16:creationId xmlns:a16="http://schemas.microsoft.com/office/drawing/2014/main" id="{06B51B08-86DE-4A37-9A0E-F246E8F02689}"/>
              </a:ext>
            </a:extLst>
          </p:cNvPr>
          <p:cNvSpPr txBox="1"/>
          <p:nvPr/>
        </p:nvSpPr>
        <p:spPr>
          <a:xfrm>
            <a:off x="806372" y="3378254"/>
            <a:ext cx="3263816" cy="2954655"/>
          </a:xfrm>
          <a:prstGeom prst="rect">
            <a:avLst/>
          </a:prstGeom>
          <a:noFill/>
        </p:spPr>
        <p:txBody>
          <a:bodyPr wrap="square" rtlCol="0">
            <a:spAutoFit/>
          </a:bodyPr>
          <a:lstStyle/>
          <a:p>
            <a:r>
              <a:rPr lang="en-US" sz="2000" dirty="0">
                <a:latin typeface="Futura Md BT" panose="020B0602020204020303" pitchFamily="34" charset="0"/>
              </a:rPr>
              <a:t>Class-level smells</a:t>
            </a:r>
          </a:p>
          <a:p>
            <a:endParaRPr lang="en-US" dirty="0"/>
          </a:p>
          <a:p>
            <a:pPr marL="285750" indent="-285750">
              <a:buFont typeface="Wingdings" panose="05000000000000000000" pitchFamily="2" charset="2"/>
              <a:buChar char="ü"/>
            </a:pPr>
            <a:r>
              <a:rPr lang="en-US" i="1" dirty="0"/>
              <a:t>Large class</a:t>
            </a:r>
            <a:endParaRPr lang="en-US" dirty="0"/>
          </a:p>
          <a:p>
            <a:pPr marL="285750" indent="-285750">
              <a:buFont typeface="Wingdings" panose="05000000000000000000" pitchFamily="2" charset="2"/>
              <a:buChar char="ü"/>
            </a:pPr>
            <a:r>
              <a:rPr lang="en-US" i="1" dirty="0"/>
              <a:t>Feature envy</a:t>
            </a:r>
            <a:endParaRPr lang="en-US" dirty="0"/>
          </a:p>
          <a:p>
            <a:pPr marL="285750" indent="-285750">
              <a:buFont typeface="Wingdings" panose="05000000000000000000" pitchFamily="2" charset="2"/>
              <a:buChar char="ü"/>
            </a:pPr>
            <a:r>
              <a:rPr lang="en-US" i="1" dirty="0"/>
              <a:t>Inappropriate intimacy</a:t>
            </a:r>
          </a:p>
          <a:p>
            <a:pPr marL="285750" indent="-285750">
              <a:buFont typeface="Wingdings" panose="05000000000000000000" pitchFamily="2" charset="2"/>
              <a:buChar char="ü"/>
            </a:pPr>
            <a:r>
              <a:rPr lang="en-US" i="1" dirty="0"/>
              <a:t>Refused bequest</a:t>
            </a:r>
            <a:endParaRPr lang="en-US" dirty="0"/>
          </a:p>
          <a:p>
            <a:pPr marL="285750" indent="-285750">
              <a:buFont typeface="Wingdings" panose="05000000000000000000" pitchFamily="2" charset="2"/>
              <a:buChar char="ü"/>
            </a:pPr>
            <a:r>
              <a:rPr lang="en-US" i="1" dirty="0"/>
              <a:t>Excessive use of literals</a:t>
            </a:r>
          </a:p>
          <a:p>
            <a:pPr marL="285750" indent="-285750">
              <a:buFont typeface="Wingdings" panose="05000000000000000000" pitchFamily="2" charset="2"/>
              <a:buChar char="ü"/>
            </a:pPr>
            <a:r>
              <a:rPr lang="en-US" i="1" dirty="0"/>
              <a:t>Cyclomatic complexity</a:t>
            </a:r>
            <a:endParaRPr lang="en-US" dirty="0"/>
          </a:p>
          <a:p>
            <a:pPr marL="285750" indent="-285750">
              <a:buFont typeface="Wingdings" panose="05000000000000000000" pitchFamily="2" charset="2"/>
              <a:buChar char="ü"/>
            </a:pPr>
            <a:r>
              <a:rPr lang="en-US" dirty="0"/>
              <a:t> </a:t>
            </a:r>
            <a:r>
              <a:rPr lang="en-US" i="1" dirty="0" err="1"/>
              <a:t>Downcasting</a:t>
            </a:r>
            <a:r>
              <a:rPr lang="en-US" dirty="0"/>
              <a:t> </a:t>
            </a:r>
          </a:p>
          <a:p>
            <a:pPr marL="285750" indent="-285750">
              <a:buFont typeface="Wingdings" panose="05000000000000000000" pitchFamily="2" charset="2"/>
              <a:buChar char="ü"/>
            </a:pPr>
            <a:r>
              <a:rPr lang="en-US" i="1" dirty="0"/>
              <a:t>Data clump</a:t>
            </a:r>
            <a:endParaRPr lang="en-US" dirty="0"/>
          </a:p>
        </p:txBody>
      </p:sp>
      <p:sp>
        <p:nvSpPr>
          <p:cNvPr id="4" name="Date Placeholder 3">
            <a:extLst>
              <a:ext uri="{FF2B5EF4-FFF2-40B4-BE49-F238E27FC236}">
                <a16:creationId xmlns:a16="http://schemas.microsoft.com/office/drawing/2014/main" id="{94200F56-C126-4BBB-AD53-9506D13F7D7E}"/>
              </a:ext>
            </a:extLst>
          </p:cNvPr>
          <p:cNvSpPr>
            <a:spLocks noGrp="1"/>
          </p:cNvSpPr>
          <p:nvPr>
            <p:ph type="dt" sz="half" idx="10"/>
          </p:nvPr>
        </p:nvSpPr>
        <p:spPr/>
        <p:txBody>
          <a:bodyPr/>
          <a:lstStyle/>
          <a:p>
            <a:fld id="{C4A84165-7A2D-4FED-8F37-D3A4B430F4A7}" type="datetime1">
              <a:rPr lang="en-US" smtClean="0"/>
              <a:t>2/18/2020</a:t>
            </a:fld>
            <a:endParaRPr lang="en-US"/>
          </a:p>
        </p:txBody>
      </p:sp>
      <p:sp>
        <p:nvSpPr>
          <p:cNvPr id="6" name="Slide Number Placeholder 5">
            <a:extLst>
              <a:ext uri="{FF2B5EF4-FFF2-40B4-BE49-F238E27FC236}">
                <a16:creationId xmlns:a16="http://schemas.microsoft.com/office/drawing/2014/main" id="{B765781C-5F9F-4B76-A02E-FAA6CACB6535}"/>
              </a:ext>
            </a:extLst>
          </p:cNvPr>
          <p:cNvSpPr>
            <a:spLocks noGrp="1"/>
          </p:cNvSpPr>
          <p:nvPr>
            <p:ph type="sldNum" sz="quarter" idx="12"/>
          </p:nvPr>
        </p:nvSpPr>
        <p:spPr/>
        <p:txBody>
          <a:bodyPr/>
          <a:lstStyle/>
          <a:p>
            <a:fld id="{C644B121-00F2-4D99-AFC6-1955219C5187}" type="slidenum">
              <a:rPr lang="en-US" smtClean="0"/>
              <a:t>4</a:t>
            </a:fld>
            <a:endParaRPr lang="en-US"/>
          </a:p>
        </p:txBody>
      </p:sp>
    </p:spTree>
    <p:extLst>
      <p:ext uri="{BB962C8B-B14F-4D97-AF65-F5344CB8AC3E}">
        <p14:creationId xmlns:p14="http://schemas.microsoft.com/office/powerpoint/2010/main" val="47864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ACDE-5EE3-4305-AB6D-DDAF32E49C97}"/>
              </a:ext>
            </a:extLst>
          </p:cNvPr>
          <p:cNvSpPr>
            <a:spLocks noGrp="1"/>
          </p:cNvSpPr>
          <p:nvPr>
            <p:ph type="title"/>
          </p:nvPr>
        </p:nvSpPr>
        <p:spPr>
          <a:xfrm>
            <a:off x="1120000" y="391759"/>
            <a:ext cx="10515600" cy="1010914"/>
          </a:xfrm>
        </p:spPr>
        <p:txBody>
          <a:bodyPr/>
          <a:lstStyle/>
          <a:p>
            <a:r>
              <a:rPr lang="en-SG" dirty="0">
                <a:latin typeface="Futura Md BT" panose="020B0602020204020303" pitchFamily="34" charset="0"/>
              </a:rPr>
              <a:t>Couplers</a:t>
            </a:r>
            <a:endParaRPr lang="en-US" dirty="0">
              <a:latin typeface="Futura Md BT" panose="020B0602020204020303" pitchFamily="34" charset="0"/>
            </a:endParaRPr>
          </a:p>
        </p:txBody>
      </p:sp>
      <p:sp>
        <p:nvSpPr>
          <p:cNvPr id="3" name="Content Placeholder 2">
            <a:extLst>
              <a:ext uri="{FF2B5EF4-FFF2-40B4-BE49-F238E27FC236}">
                <a16:creationId xmlns:a16="http://schemas.microsoft.com/office/drawing/2014/main" id="{92BD6B54-A782-4B97-8AA6-8B00E52E05A8}"/>
              </a:ext>
            </a:extLst>
          </p:cNvPr>
          <p:cNvSpPr>
            <a:spLocks noGrp="1"/>
          </p:cNvSpPr>
          <p:nvPr>
            <p:ph idx="1"/>
          </p:nvPr>
        </p:nvSpPr>
        <p:spPr>
          <a:xfrm>
            <a:off x="1120000" y="1518204"/>
            <a:ext cx="10980264" cy="4948037"/>
          </a:xfrm>
        </p:spPr>
        <p:txBody>
          <a:bodyPr>
            <a:normAutofit lnSpcReduction="10000"/>
          </a:bodyPr>
          <a:lstStyle/>
          <a:p>
            <a:pPr marL="0" indent="0">
              <a:buNone/>
            </a:pPr>
            <a:r>
              <a:rPr lang="en-US" sz="2400" dirty="0">
                <a:latin typeface="Futura Md BT" panose="020B0602020204020303" pitchFamily="34" charset="0"/>
              </a:rPr>
              <a:t>Excessive coupling between classes and methods leads to code smell that is categorized into coupling smells</a:t>
            </a:r>
          </a:p>
          <a:p>
            <a:pPr lvl="0" eaLnBrk="0" fontAlgn="base" hangingPunct="0">
              <a:lnSpc>
                <a:spcPct val="200000"/>
              </a:lnSpc>
              <a:spcBef>
                <a:spcPct val="0"/>
              </a:spcBef>
              <a:spcAft>
                <a:spcPct val="0"/>
              </a:spcAft>
              <a:buFont typeface="Wingdings" panose="05000000000000000000" pitchFamily="2" charset="2"/>
              <a:buChar char="ü"/>
            </a:pPr>
            <a:r>
              <a:rPr lang="en-US" altLang="en-US" sz="2000" b="1" dirty="0">
                <a:solidFill>
                  <a:schemeClr val="tx1"/>
                </a:solidFill>
                <a:latin typeface="Arial" panose="020B0604020202020204" pitchFamily="34" charset="0"/>
              </a:rPr>
              <a:t>Feature envy</a:t>
            </a:r>
            <a:r>
              <a:rPr lang="en-US" altLang="en-US" sz="2000" dirty="0">
                <a:solidFill>
                  <a:schemeClr val="tx1"/>
                </a:solidFill>
                <a:latin typeface="Arial" panose="020B0604020202020204" pitchFamily="34" charset="0"/>
              </a:rPr>
              <a:t>: Data of another object is made use of by a method, more than its own data. Such code smells after fields are moved to a data class. </a:t>
            </a:r>
          </a:p>
          <a:p>
            <a:pPr lvl="0" eaLnBrk="0" fontAlgn="base" hangingPunct="0">
              <a:lnSpc>
                <a:spcPct val="200000"/>
              </a:lnSpc>
              <a:spcBef>
                <a:spcPct val="0"/>
              </a:spcBef>
              <a:spcAft>
                <a:spcPct val="0"/>
              </a:spcAft>
              <a:buFont typeface="Wingdings" panose="05000000000000000000" pitchFamily="2" charset="2"/>
              <a:buChar char="ü"/>
            </a:pPr>
            <a:r>
              <a:rPr lang="en-US" altLang="en-US" sz="2000" b="1" dirty="0">
                <a:solidFill>
                  <a:schemeClr val="tx1"/>
                </a:solidFill>
                <a:latin typeface="Arial" panose="020B0604020202020204" pitchFamily="34" charset="0"/>
              </a:rPr>
              <a:t>Inappropriate intimacy</a:t>
            </a:r>
            <a:r>
              <a:rPr lang="en-US" altLang="en-US" sz="2000" dirty="0">
                <a:solidFill>
                  <a:schemeClr val="tx1"/>
                </a:solidFill>
                <a:latin typeface="Arial" panose="020B0604020202020204" pitchFamily="34" charset="0"/>
              </a:rPr>
              <a:t>: One class uses the internal fields and methods of another class. </a:t>
            </a:r>
          </a:p>
          <a:p>
            <a:pPr lvl="0" eaLnBrk="0" fontAlgn="base" hangingPunct="0">
              <a:lnSpc>
                <a:spcPct val="200000"/>
              </a:lnSpc>
              <a:spcBef>
                <a:spcPct val="0"/>
              </a:spcBef>
              <a:spcAft>
                <a:spcPct val="0"/>
              </a:spcAft>
              <a:buFont typeface="Wingdings" panose="05000000000000000000" pitchFamily="2" charset="2"/>
              <a:buChar char="ü"/>
            </a:pPr>
            <a:r>
              <a:rPr lang="en-US" altLang="en-US" sz="2000" b="1" dirty="0">
                <a:solidFill>
                  <a:schemeClr val="tx1"/>
                </a:solidFill>
                <a:latin typeface="Arial" panose="020B0604020202020204" pitchFamily="34" charset="0"/>
              </a:rPr>
              <a:t>Message chains</a:t>
            </a:r>
            <a:r>
              <a:rPr lang="en-US" altLang="en-US" sz="2000" dirty="0">
                <a:solidFill>
                  <a:schemeClr val="tx1"/>
                </a:solidFill>
                <a:latin typeface="Arial" panose="020B0604020202020204" pitchFamily="34" charset="0"/>
              </a:rPr>
              <a:t>: A code makes a series of calls, like one method calling another, and that method in turn calling another method: </a:t>
            </a:r>
            <a:r>
              <a:rPr lang="en-US" altLang="en-US" sz="2000" dirty="0">
                <a:solidFill>
                  <a:schemeClr val="tx1"/>
                </a:solidFill>
                <a:latin typeface="Arial Unicode MS"/>
              </a:rPr>
              <a:t>method1()</a:t>
            </a:r>
            <a:r>
              <a:rPr lang="en-US" altLang="en-US" sz="2000" dirty="0">
                <a:solidFill>
                  <a:schemeClr val="tx1"/>
                </a:solidFill>
              </a:rPr>
              <a:t>  &gt;  </a:t>
            </a:r>
            <a:r>
              <a:rPr lang="en-US" altLang="en-US" sz="2000" dirty="0">
                <a:solidFill>
                  <a:schemeClr val="tx1"/>
                </a:solidFill>
                <a:latin typeface="Arial Unicode MS"/>
              </a:rPr>
              <a:t>method2()</a:t>
            </a:r>
            <a:r>
              <a:rPr lang="en-US" altLang="en-US" sz="2000" dirty="0">
                <a:solidFill>
                  <a:schemeClr val="tx1"/>
                </a:solidFill>
              </a:rPr>
              <a:t> &gt; </a:t>
            </a:r>
            <a:r>
              <a:rPr lang="en-US" altLang="en-US" sz="2000" dirty="0">
                <a:solidFill>
                  <a:schemeClr val="tx1"/>
                </a:solidFill>
                <a:latin typeface="Arial Unicode MS"/>
              </a:rPr>
              <a:t>method3()</a:t>
            </a:r>
            <a:r>
              <a:rPr lang="en-US" altLang="en-US" sz="2000" dirty="0">
                <a:solidFill>
                  <a:schemeClr val="tx1"/>
                </a:solidFill>
              </a:rPr>
              <a:t>.</a:t>
            </a:r>
            <a:r>
              <a:rPr lang="en-US" altLang="en-US" sz="2000" dirty="0">
                <a:solidFill>
                  <a:schemeClr val="tx1"/>
                </a:solidFill>
                <a:latin typeface="Arial" panose="020B0604020202020204" pitchFamily="34" charset="0"/>
              </a:rPr>
              <a:t> </a:t>
            </a:r>
          </a:p>
          <a:p>
            <a:pPr lvl="0" eaLnBrk="0" fontAlgn="base" hangingPunct="0">
              <a:lnSpc>
                <a:spcPct val="200000"/>
              </a:lnSpc>
              <a:spcBef>
                <a:spcPct val="0"/>
              </a:spcBef>
              <a:spcAft>
                <a:spcPct val="0"/>
              </a:spcAft>
              <a:buFont typeface="Wingdings" panose="05000000000000000000" pitchFamily="2" charset="2"/>
              <a:buChar char="ü"/>
            </a:pPr>
            <a:r>
              <a:rPr lang="en-US" altLang="en-US" sz="2000" b="1" dirty="0">
                <a:solidFill>
                  <a:schemeClr val="tx1"/>
                </a:solidFill>
                <a:latin typeface="Arial" panose="020B0604020202020204" pitchFamily="34" charset="0"/>
              </a:rPr>
              <a:t>Middle man</a:t>
            </a:r>
            <a:r>
              <a:rPr lang="en-US" altLang="en-US" sz="2000" dirty="0">
                <a:solidFill>
                  <a:schemeClr val="tx1"/>
                </a:solidFill>
                <a:latin typeface="Arial" panose="020B0604020202020204" pitchFamily="34" charset="0"/>
              </a:rPr>
              <a:t>: If a class calls another class, and performs only the one function of calling the other class, then the middle class smells. </a:t>
            </a:r>
          </a:p>
          <a:p>
            <a:pPr eaLnBrk="0" fontAlgn="base" hangingPunct="0">
              <a:lnSpc>
                <a:spcPct val="100000"/>
              </a:lnSpc>
              <a:spcBef>
                <a:spcPct val="0"/>
              </a:spcBef>
              <a:spcAft>
                <a:spcPct val="0"/>
              </a:spcAft>
              <a:buFont typeface="Wingdings" panose="05000000000000000000" pitchFamily="2" charset="2"/>
              <a:buChar char="ü"/>
            </a:pPr>
            <a:endParaRPr lang="en-US" altLang="en-US" sz="1800" dirty="0">
              <a:solidFill>
                <a:schemeClr val="tx1"/>
              </a:solidFill>
              <a:latin typeface="Arial" panose="020B0604020202020204" pitchFamily="34" charset="0"/>
            </a:endParaRPr>
          </a:p>
          <a:p>
            <a:endParaRPr lang="en-US" sz="1800" dirty="0"/>
          </a:p>
        </p:txBody>
      </p:sp>
      <p:sp>
        <p:nvSpPr>
          <p:cNvPr id="5" name="Date Placeholder 4">
            <a:extLst>
              <a:ext uri="{FF2B5EF4-FFF2-40B4-BE49-F238E27FC236}">
                <a16:creationId xmlns:a16="http://schemas.microsoft.com/office/drawing/2014/main" id="{F2652185-EDCF-4BA2-AB70-B181D4E2ACCB}"/>
              </a:ext>
            </a:extLst>
          </p:cNvPr>
          <p:cNvSpPr>
            <a:spLocks noGrp="1"/>
          </p:cNvSpPr>
          <p:nvPr>
            <p:ph type="dt" sz="half" idx="10"/>
          </p:nvPr>
        </p:nvSpPr>
        <p:spPr/>
        <p:txBody>
          <a:bodyPr/>
          <a:lstStyle/>
          <a:p>
            <a:fld id="{5187B15B-E559-48BB-A11E-E1EE80E217AB}" type="datetime1">
              <a:rPr lang="en-US" smtClean="0"/>
              <a:t>2/18/2020</a:t>
            </a:fld>
            <a:endParaRPr lang="en-US"/>
          </a:p>
        </p:txBody>
      </p:sp>
      <p:sp>
        <p:nvSpPr>
          <p:cNvPr id="6" name="Slide Number Placeholder 5">
            <a:extLst>
              <a:ext uri="{FF2B5EF4-FFF2-40B4-BE49-F238E27FC236}">
                <a16:creationId xmlns:a16="http://schemas.microsoft.com/office/drawing/2014/main" id="{523F4F31-19D8-42F2-95B1-C6EA28F5A58C}"/>
              </a:ext>
            </a:extLst>
          </p:cNvPr>
          <p:cNvSpPr>
            <a:spLocks noGrp="1"/>
          </p:cNvSpPr>
          <p:nvPr>
            <p:ph type="sldNum" sz="quarter" idx="12"/>
          </p:nvPr>
        </p:nvSpPr>
        <p:spPr/>
        <p:txBody>
          <a:bodyPr/>
          <a:lstStyle/>
          <a:p>
            <a:fld id="{C644B121-00F2-4D99-AFC6-1955219C5187}" type="slidenum">
              <a:rPr lang="en-US" smtClean="0"/>
              <a:t>5</a:t>
            </a:fld>
            <a:endParaRPr lang="en-US"/>
          </a:p>
        </p:txBody>
      </p:sp>
    </p:spTree>
    <p:extLst>
      <p:ext uri="{BB962C8B-B14F-4D97-AF65-F5344CB8AC3E}">
        <p14:creationId xmlns:p14="http://schemas.microsoft.com/office/powerpoint/2010/main" val="315866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F87F-0682-4865-99C6-992EC0128E07}"/>
              </a:ext>
            </a:extLst>
          </p:cNvPr>
          <p:cNvSpPr>
            <a:spLocks noGrp="1"/>
          </p:cNvSpPr>
          <p:nvPr>
            <p:ph type="title"/>
          </p:nvPr>
        </p:nvSpPr>
        <p:spPr/>
        <p:txBody>
          <a:bodyPr/>
          <a:lstStyle/>
          <a:p>
            <a:r>
              <a:rPr lang="en-SG" dirty="0">
                <a:latin typeface="Futura Md BT" panose="020B0602020204020303" pitchFamily="34" charset="0"/>
              </a:rPr>
              <a:t>Feature Envy</a:t>
            </a:r>
            <a:endParaRPr lang="en-US" dirty="0">
              <a:latin typeface="Futura Md BT" panose="020B0602020204020303" pitchFamily="34" charset="0"/>
            </a:endParaRPr>
          </a:p>
        </p:txBody>
      </p:sp>
      <p:sp>
        <p:nvSpPr>
          <p:cNvPr id="9" name="Content Placeholder 8">
            <a:extLst>
              <a:ext uri="{FF2B5EF4-FFF2-40B4-BE49-F238E27FC236}">
                <a16:creationId xmlns:a16="http://schemas.microsoft.com/office/drawing/2014/main" id="{081928AB-3225-4B22-B1EE-F262083AF196}"/>
              </a:ext>
            </a:extLst>
          </p:cNvPr>
          <p:cNvSpPr>
            <a:spLocks noGrp="1"/>
          </p:cNvSpPr>
          <p:nvPr>
            <p:ph idx="1"/>
          </p:nvPr>
        </p:nvSpPr>
        <p:spPr/>
        <p:txBody>
          <a:bodyPr/>
          <a:lstStyle/>
          <a:p>
            <a:pPr marL="0" indent="0">
              <a:buNone/>
            </a:pPr>
            <a:r>
              <a:rPr lang="en-US" b="1" u="sng" dirty="0"/>
              <a:t>Signs and Symptoms</a:t>
            </a:r>
          </a:p>
          <a:p>
            <a:pPr marL="0" indent="0">
              <a:buNone/>
            </a:pPr>
            <a:r>
              <a:rPr lang="en-US" dirty="0"/>
              <a:t>A method accesses the data of another object more than its own data.</a:t>
            </a:r>
          </a:p>
          <a:p>
            <a:pPr marL="0" indent="0">
              <a:buNone/>
            </a:pPr>
            <a:r>
              <a:rPr lang="en-US" b="1" u="sng" dirty="0"/>
              <a:t>Reasons for the Problem</a:t>
            </a:r>
            <a:endParaRPr lang="en-US" u="sng" dirty="0"/>
          </a:p>
          <a:p>
            <a:pPr marL="0" indent="0">
              <a:buNone/>
            </a:pPr>
            <a:r>
              <a:rPr lang="en-US" dirty="0"/>
              <a:t> When a method makes too many calls to other classes to obtain data or functionality, Feature Envy is in the air. This smell may occur after fields are moved to a data class</a:t>
            </a:r>
          </a:p>
        </p:txBody>
      </p:sp>
      <p:sp>
        <p:nvSpPr>
          <p:cNvPr id="10" name="Date Placeholder 9">
            <a:extLst>
              <a:ext uri="{FF2B5EF4-FFF2-40B4-BE49-F238E27FC236}">
                <a16:creationId xmlns:a16="http://schemas.microsoft.com/office/drawing/2014/main" id="{7C9A86A1-6A41-4FC2-AF4D-94341D618314}"/>
              </a:ext>
            </a:extLst>
          </p:cNvPr>
          <p:cNvSpPr>
            <a:spLocks noGrp="1"/>
          </p:cNvSpPr>
          <p:nvPr>
            <p:ph type="dt" sz="half" idx="10"/>
          </p:nvPr>
        </p:nvSpPr>
        <p:spPr/>
        <p:txBody>
          <a:bodyPr/>
          <a:lstStyle/>
          <a:p>
            <a:fld id="{11C32499-DE57-42C0-882E-995294EECA23}" type="datetime1">
              <a:rPr lang="en-US" smtClean="0"/>
              <a:t>2/18/2020</a:t>
            </a:fld>
            <a:endParaRPr lang="en-US"/>
          </a:p>
        </p:txBody>
      </p:sp>
      <p:sp>
        <p:nvSpPr>
          <p:cNvPr id="11" name="Slide Number Placeholder 10">
            <a:extLst>
              <a:ext uri="{FF2B5EF4-FFF2-40B4-BE49-F238E27FC236}">
                <a16:creationId xmlns:a16="http://schemas.microsoft.com/office/drawing/2014/main" id="{FF4E8B70-0100-4E9B-8D91-34D9E0FB4102}"/>
              </a:ext>
            </a:extLst>
          </p:cNvPr>
          <p:cNvSpPr>
            <a:spLocks noGrp="1"/>
          </p:cNvSpPr>
          <p:nvPr>
            <p:ph type="sldNum" sz="quarter" idx="12"/>
          </p:nvPr>
        </p:nvSpPr>
        <p:spPr/>
        <p:txBody>
          <a:bodyPr/>
          <a:lstStyle/>
          <a:p>
            <a:fld id="{C644B121-00F2-4D99-AFC6-1955219C5187}" type="slidenum">
              <a:rPr lang="en-US" smtClean="0"/>
              <a:t>6</a:t>
            </a:fld>
            <a:endParaRPr lang="en-US"/>
          </a:p>
        </p:txBody>
      </p:sp>
    </p:spTree>
    <p:extLst>
      <p:ext uri="{BB962C8B-B14F-4D97-AF65-F5344CB8AC3E}">
        <p14:creationId xmlns:p14="http://schemas.microsoft.com/office/powerpoint/2010/main" val="397511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BAD1-0C87-412A-A88B-CEB446E22785}"/>
              </a:ext>
            </a:extLst>
          </p:cNvPr>
          <p:cNvSpPr>
            <a:spLocks noGrp="1"/>
          </p:cNvSpPr>
          <p:nvPr>
            <p:ph type="title"/>
          </p:nvPr>
        </p:nvSpPr>
        <p:spPr>
          <a:xfrm>
            <a:off x="773771" y="356248"/>
            <a:ext cx="10233800" cy="1325563"/>
          </a:xfrm>
        </p:spPr>
        <p:txBody>
          <a:bodyPr/>
          <a:lstStyle/>
          <a:p>
            <a:r>
              <a:rPr lang="en-SG" dirty="0">
                <a:latin typeface="Futura Md BT" panose="020B0602020204020303" pitchFamily="34" charset="0"/>
              </a:rPr>
              <a:t>Feature Envy</a:t>
            </a:r>
            <a:endParaRPr lang="en-US" dirty="0">
              <a:latin typeface="Futura Md BT" panose="020B0602020204020303" pitchFamily="34" charset="0"/>
            </a:endParaRPr>
          </a:p>
        </p:txBody>
      </p:sp>
      <p:sp>
        <p:nvSpPr>
          <p:cNvPr id="3" name="Content Placeholder 2">
            <a:extLst>
              <a:ext uri="{FF2B5EF4-FFF2-40B4-BE49-F238E27FC236}">
                <a16:creationId xmlns:a16="http://schemas.microsoft.com/office/drawing/2014/main" id="{DE4AF4DA-8834-40F0-A894-C13E1F724542}"/>
              </a:ext>
            </a:extLst>
          </p:cNvPr>
          <p:cNvSpPr>
            <a:spLocks noGrp="1"/>
          </p:cNvSpPr>
          <p:nvPr>
            <p:ph idx="1"/>
          </p:nvPr>
        </p:nvSpPr>
        <p:spPr>
          <a:xfrm>
            <a:off x="1119999" y="1825624"/>
            <a:ext cx="10518626" cy="4007005"/>
          </a:xfrm>
        </p:spPr>
        <p:txBody>
          <a:bodyPr>
            <a:normAutofit/>
          </a:bodyPr>
          <a:lstStyle/>
          <a:p>
            <a:pPr marL="0" indent="0">
              <a:buNone/>
            </a:pPr>
            <a:r>
              <a:rPr lang="en-SG" sz="3200" u="sng" dirty="0">
                <a:latin typeface="Futura Md BT" panose="020B0602020204020303" pitchFamily="34" charset="0"/>
                <a:cs typeface="Arial" panose="020B0604020202020204" pitchFamily="34" charset="0"/>
              </a:rPr>
              <a:t>Treatment</a:t>
            </a:r>
          </a:p>
          <a:p>
            <a:pPr algn="just">
              <a:lnSpc>
                <a:spcPct val="100000"/>
              </a:lnSpc>
              <a:buFont typeface="Wingdings" panose="05000000000000000000" pitchFamily="2" charset="2"/>
              <a:buChar char="Ø"/>
            </a:pPr>
            <a:r>
              <a:rPr lang="en-US" sz="2400" dirty="0">
                <a:cs typeface="Arial" panose="020B0604020202020204" pitchFamily="34" charset="0"/>
              </a:rPr>
              <a:t>If a method clearly should be moved to another place, use Move Method.</a:t>
            </a:r>
          </a:p>
          <a:p>
            <a:pPr algn="just">
              <a:lnSpc>
                <a:spcPct val="100000"/>
              </a:lnSpc>
              <a:buFont typeface="Wingdings" panose="05000000000000000000" pitchFamily="2" charset="2"/>
              <a:buChar char="Ø"/>
            </a:pPr>
            <a:r>
              <a:rPr lang="en-US" sz="2400" dirty="0">
                <a:cs typeface="Arial" panose="020B0604020202020204" pitchFamily="34" charset="0"/>
              </a:rPr>
              <a:t>If only part of a method accesses the data of another object, use Extract Method to move the part in question.</a:t>
            </a:r>
          </a:p>
          <a:p>
            <a:pPr algn="just">
              <a:lnSpc>
                <a:spcPct val="100000"/>
              </a:lnSpc>
              <a:buFont typeface="Wingdings" panose="05000000000000000000" pitchFamily="2" charset="2"/>
              <a:buChar char="Ø"/>
            </a:pPr>
            <a:r>
              <a:rPr lang="en-US" sz="2400" dirty="0">
                <a:cs typeface="Arial" panose="020B0604020202020204" pitchFamily="34" charset="0"/>
              </a:rPr>
              <a:t>If a method uses functions from several other classes, first determine which class contains most of the data used. Then place the method in this class along with the other data. Alternatively, use Extract Method to split the method into several parts that can be placed in different places in different classes.</a:t>
            </a:r>
          </a:p>
          <a:p>
            <a:pPr algn="just"/>
            <a:endParaRPr lang="en-SG" dirty="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6BD079D-E6D8-475D-B1FA-0F063B88E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996" y="0"/>
            <a:ext cx="4121004" cy="2317396"/>
          </a:xfrm>
          <a:prstGeom prst="rect">
            <a:avLst/>
          </a:prstGeom>
        </p:spPr>
      </p:pic>
      <p:sp>
        <p:nvSpPr>
          <p:cNvPr id="6" name="Date Placeholder 5">
            <a:extLst>
              <a:ext uri="{FF2B5EF4-FFF2-40B4-BE49-F238E27FC236}">
                <a16:creationId xmlns:a16="http://schemas.microsoft.com/office/drawing/2014/main" id="{BA92F3F2-EDA2-466E-B433-DC74E8BEB9F9}"/>
              </a:ext>
            </a:extLst>
          </p:cNvPr>
          <p:cNvSpPr>
            <a:spLocks noGrp="1"/>
          </p:cNvSpPr>
          <p:nvPr>
            <p:ph type="dt" sz="half" idx="10"/>
          </p:nvPr>
        </p:nvSpPr>
        <p:spPr/>
        <p:txBody>
          <a:bodyPr/>
          <a:lstStyle/>
          <a:p>
            <a:fld id="{78C2C68A-F2DA-45AC-8808-A2EBC78C376A}" type="datetime1">
              <a:rPr lang="en-US" smtClean="0"/>
              <a:t>2/18/2020</a:t>
            </a:fld>
            <a:endParaRPr lang="en-US"/>
          </a:p>
        </p:txBody>
      </p:sp>
      <p:sp>
        <p:nvSpPr>
          <p:cNvPr id="7" name="Slide Number Placeholder 6">
            <a:extLst>
              <a:ext uri="{FF2B5EF4-FFF2-40B4-BE49-F238E27FC236}">
                <a16:creationId xmlns:a16="http://schemas.microsoft.com/office/drawing/2014/main" id="{A9EB5D02-0F1B-46DB-8A00-E77DACECFE69}"/>
              </a:ext>
            </a:extLst>
          </p:cNvPr>
          <p:cNvSpPr>
            <a:spLocks noGrp="1"/>
          </p:cNvSpPr>
          <p:nvPr>
            <p:ph type="sldNum" sz="quarter" idx="12"/>
          </p:nvPr>
        </p:nvSpPr>
        <p:spPr/>
        <p:txBody>
          <a:bodyPr/>
          <a:lstStyle/>
          <a:p>
            <a:fld id="{C644B121-00F2-4D99-AFC6-1955219C5187}" type="slidenum">
              <a:rPr lang="en-US" smtClean="0"/>
              <a:t>7</a:t>
            </a:fld>
            <a:endParaRPr lang="en-US"/>
          </a:p>
        </p:txBody>
      </p:sp>
    </p:spTree>
    <p:extLst>
      <p:ext uri="{BB962C8B-B14F-4D97-AF65-F5344CB8AC3E}">
        <p14:creationId xmlns:p14="http://schemas.microsoft.com/office/powerpoint/2010/main" val="243293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B629-2FF9-4443-A1B8-4D5CFC6043EA}"/>
              </a:ext>
            </a:extLst>
          </p:cNvPr>
          <p:cNvSpPr>
            <a:spLocks noGrp="1"/>
          </p:cNvSpPr>
          <p:nvPr>
            <p:ph type="title"/>
          </p:nvPr>
        </p:nvSpPr>
        <p:spPr>
          <a:xfrm>
            <a:off x="838200" y="365125"/>
            <a:ext cx="10515600" cy="1028669"/>
          </a:xfrm>
        </p:spPr>
        <p:txBody>
          <a:bodyPr>
            <a:normAutofit/>
          </a:bodyPr>
          <a:lstStyle/>
          <a:p>
            <a:r>
              <a:rPr lang="en-SG" sz="4400" dirty="0">
                <a:latin typeface="Futura Md BT" panose="020B0602020204020303" pitchFamily="34" charset="0"/>
              </a:rPr>
              <a:t>Feature Envy Example</a:t>
            </a:r>
            <a:endParaRPr lang="en-US" sz="4400" dirty="0"/>
          </a:p>
        </p:txBody>
      </p:sp>
      <p:pic>
        <p:nvPicPr>
          <p:cNvPr id="5" name="Content Placeholder 4">
            <a:extLst>
              <a:ext uri="{FF2B5EF4-FFF2-40B4-BE49-F238E27FC236}">
                <a16:creationId xmlns:a16="http://schemas.microsoft.com/office/drawing/2014/main" id="{440014C4-69CE-4A9B-A096-1211C4BDA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9515"/>
            <a:ext cx="6096000" cy="4718483"/>
          </a:xfrm>
        </p:spPr>
      </p:pic>
      <p:pic>
        <p:nvPicPr>
          <p:cNvPr id="7" name="Picture 6">
            <a:extLst>
              <a:ext uri="{FF2B5EF4-FFF2-40B4-BE49-F238E27FC236}">
                <a16:creationId xmlns:a16="http://schemas.microsoft.com/office/drawing/2014/main" id="{AC037BA9-E831-4BEE-8C42-0C1ED9F7B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734" y="2139516"/>
            <a:ext cx="6847266" cy="4718483"/>
          </a:xfrm>
          <a:prstGeom prst="rect">
            <a:avLst/>
          </a:prstGeom>
        </p:spPr>
      </p:pic>
      <p:sp>
        <p:nvSpPr>
          <p:cNvPr id="8" name="Date Placeholder 7">
            <a:extLst>
              <a:ext uri="{FF2B5EF4-FFF2-40B4-BE49-F238E27FC236}">
                <a16:creationId xmlns:a16="http://schemas.microsoft.com/office/drawing/2014/main" id="{443FD301-F22E-42D9-9F84-BFF3C5341484}"/>
              </a:ext>
            </a:extLst>
          </p:cNvPr>
          <p:cNvSpPr>
            <a:spLocks noGrp="1"/>
          </p:cNvSpPr>
          <p:nvPr>
            <p:ph type="dt" sz="half" idx="10"/>
          </p:nvPr>
        </p:nvSpPr>
        <p:spPr/>
        <p:txBody>
          <a:bodyPr/>
          <a:lstStyle/>
          <a:p>
            <a:fld id="{CE1C35F2-3A60-464B-9155-B8F2BAF99E81}" type="datetime1">
              <a:rPr lang="en-US" smtClean="0"/>
              <a:t>2/18/2020</a:t>
            </a:fld>
            <a:endParaRPr lang="en-US"/>
          </a:p>
        </p:txBody>
      </p:sp>
      <p:sp>
        <p:nvSpPr>
          <p:cNvPr id="9" name="Slide Number Placeholder 8">
            <a:extLst>
              <a:ext uri="{FF2B5EF4-FFF2-40B4-BE49-F238E27FC236}">
                <a16:creationId xmlns:a16="http://schemas.microsoft.com/office/drawing/2014/main" id="{933AB7A6-49A5-4FBC-87FA-8D37777CD078}"/>
              </a:ext>
            </a:extLst>
          </p:cNvPr>
          <p:cNvSpPr>
            <a:spLocks noGrp="1"/>
          </p:cNvSpPr>
          <p:nvPr>
            <p:ph type="sldNum" sz="quarter" idx="12"/>
          </p:nvPr>
        </p:nvSpPr>
        <p:spPr/>
        <p:txBody>
          <a:bodyPr/>
          <a:lstStyle/>
          <a:p>
            <a:fld id="{C644B121-00F2-4D99-AFC6-1955219C5187}" type="slidenum">
              <a:rPr lang="en-US" smtClean="0"/>
              <a:t>8</a:t>
            </a:fld>
            <a:endParaRPr lang="en-US"/>
          </a:p>
        </p:txBody>
      </p:sp>
    </p:spTree>
    <p:extLst>
      <p:ext uri="{BB962C8B-B14F-4D97-AF65-F5344CB8AC3E}">
        <p14:creationId xmlns:p14="http://schemas.microsoft.com/office/powerpoint/2010/main" val="19379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7289-97B8-454F-BC2E-65E492234FA2}"/>
              </a:ext>
            </a:extLst>
          </p:cNvPr>
          <p:cNvSpPr>
            <a:spLocks noGrp="1"/>
          </p:cNvSpPr>
          <p:nvPr>
            <p:ph type="title"/>
          </p:nvPr>
        </p:nvSpPr>
        <p:spPr>
          <a:xfrm>
            <a:off x="838200" y="0"/>
            <a:ext cx="10515600" cy="859993"/>
          </a:xfrm>
        </p:spPr>
        <p:txBody>
          <a:bodyPr>
            <a:normAutofit/>
          </a:bodyPr>
          <a:lstStyle/>
          <a:p>
            <a:r>
              <a:rPr lang="en-SG" sz="4400" dirty="0">
                <a:latin typeface="Futura Md BT" panose="020B0602020204020303" pitchFamily="34" charset="0"/>
              </a:rPr>
              <a:t>Feature Envy Example</a:t>
            </a:r>
            <a:endParaRPr lang="en-US" sz="4400" dirty="0">
              <a:latin typeface="Futura Md BT" panose="020B0602020204020303" pitchFamily="34" charset="0"/>
            </a:endParaRPr>
          </a:p>
        </p:txBody>
      </p:sp>
      <p:pic>
        <p:nvPicPr>
          <p:cNvPr id="5" name="Picture 4">
            <a:extLst>
              <a:ext uri="{FF2B5EF4-FFF2-40B4-BE49-F238E27FC236}">
                <a16:creationId xmlns:a16="http://schemas.microsoft.com/office/drawing/2014/main" id="{815D3B02-B81B-4ADA-ACB5-5CBB9D4C4ED6}"/>
              </a:ext>
            </a:extLst>
          </p:cNvPr>
          <p:cNvPicPr>
            <a:picLocks noChangeAspect="1"/>
          </p:cNvPicPr>
          <p:nvPr/>
        </p:nvPicPr>
        <p:blipFill>
          <a:blip r:embed="rId2"/>
          <a:stretch>
            <a:fillRect/>
          </a:stretch>
        </p:blipFill>
        <p:spPr>
          <a:xfrm>
            <a:off x="0" y="1251753"/>
            <a:ext cx="5965794" cy="5606248"/>
          </a:xfrm>
          <a:prstGeom prst="rect">
            <a:avLst/>
          </a:prstGeom>
        </p:spPr>
      </p:pic>
      <p:pic>
        <p:nvPicPr>
          <p:cNvPr id="7" name="Picture 6">
            <a:extLst>
              <a:ext uri="{FF2B5EF4-FFF2-40B4-BE49-F238E27FC236}">
                <a16:creationId xmlns:a16="http://schemas.microsoft.com/office/drawing/2014/main" id="{9D11F913-7D83-4B08-ADA7-722013DE2F46}"/>
              </a:ext>
            </a:extLst>
          </p:cNvPr>
          <p:cNvPicPr>
            <a:picLocks noChangeAspect="1"/>
          </p:cNvPicPr>
          <p:nvPr/>
        </p:nvPicPr>
        <p:blipFill>
          <a:blip r:embed="rId3"/>
          <a:stretch>
            <a:fillRect/>
          </a:stretch>
        </p:blipFill>
        <p:spPr>
          <a:xfrm>
            <a:off x="5965794" y="1251752"/>
            <a:ext cx="6226206" cy="5606248"/>
          </a:xfrm>
          <a:prstGeom prst="rect">
            <a:avLst/>
          </a:prstGeom>
        </p:spPr>
      </p:pic>
      <p:sp>
        <p:nvSpPr>
          <p:cNvPr id="9" name="TextBox 8">
            <a:extLst>
              <a:ext uri="{FF2B5EF4-FFF2-40B4-BE49-F238E27FC236}">
                <a16:creationId xmlns:a16="http://schemas.microsoft.com/office/drawing/2014/main" id="{3D31C05B-5AE4-4B5E-BBBE-5015B389B3C6}"/>
              </a:ext>
            </a:extLst>
          </p:cNvPr>
          <p:cNvSpPr txBox="1"/>
          <p:nvPr/>
        </p:nvSpPr>
        <p:spPr>
          <a:xfrm>
            <a:off x="3595460" y="1042220"/>
            <a:ext cx="2049694" cy="369332"/>
          </a:xfrm>
          <a:prstGeom prst="rect">
            <a:avLst/>
          </a:prstGeom>
          <a:solidFill>
            <a:schemeClr val="accent1">
              <a:lumMod val="50000"/>
            </a:schemeClr>
          </a:solidFill>
        </p:spPr>
        <p:txBody>
          <a:bodyPr wrap="square" rtlCol="0">
            <a:spAutoFit/>
          </a:bodyPr>
          <a:lstStyle/>
          <a:p>
            <a:r>
              <a:rPr lang="en-SG" dirty="0"/>
              <a:t>With Feature Envy</a:t>
            </a:r>
            <a:endParaRPr lang="en-US" dirty="0"/>
          </a:p>
        </p:txBody>
      </p:sp>
      <p:sp>
        <p:nvSpPr>
          <p:cNvPr id="10" name="TextBox 9">
            <a:extLst>
              <a:ext uri="{FF2B5EF4-FFF2-40B4-BE49-F238E27FC236}">
                <a16:creationId xmlns:a16="http://schemas.microsoft.com/office/drawing/2014/main" id="{4D8BA40D-64ED-44E2-B049-C92F76782DE1}"/>
              </a:ext>
            </a:extLst>
          </p:cNvPr>
          <p:cNvSpPr txBox="1"/>
          <p:nvPr/>
        </p:nvSpPr>
        <p:spPr>
          <a:xfrm>
            <a:off x="9910440" y="1120353"/>
            <a:ext cx="2266967" cy="369332"/>
          </a:xfrm>
          <a:prstGeom prst="rect">
            <a:avLst/>
          </a:prstGeom>
          <a:solidFill>
            <a:schemeClr val="accent1">
              <a:lumMod val="50000"/>
            </a:schemeClr>
          </a:solidFill>
        </p:spPr>
        <p:txBody>
          <a:bodyPr wrap="none" rtlCol="0">
            <a:spAutoFit/>
          </a:bodyPr>
          <a:lstStyle/>
          <a:p>
            <a:r>
              <a:rPr lang="en-SG" dirty="0"/>
              <a:t>Without Feature Envy</a:t>
            </a:r>
            <a:endParaRPr lang="en-US" dirty="0"/>
          </a:p>
        </p:txBody>
      </p:sp>
      <p:sp>
        <p:nvSpPr>
          <p:cNvPr id="11" name="Date Placeholder 10">
            <a:extLst>
              <a:ext uri="{FF2B5EF4-FFF2-40B4-BE49-F238E27FC236}">
                <a16:creationId xmlns:a16="http://schemas.microsoft.com/office/drawing/2014/main" id="{07FC7723-1527-4A99-8EC6-4F5E0036EA5C}"/>
              </a:ext>
            </a:extLst>
          </p:cNvPr>
          <p:cNvSpPr>
            <a:spLocks noGrp="1"/>
          </p:cNvSpPr>
          <p:nvPr>
            <p:ph type="dt" sz="half" idx="10"/>
          </p:nvPr>
        </p:nvSpPr>
        <p:spPr/>
        <p:txBody>
          <a:bodyPr/>
          <a:lstStyle/>
          <a:p>
            <a:fld id="{7C61FF0B-A64F-48B1-96F7-600A767CA3E9}" type="datetime1">
              <a:rPr lang="en-US" smtClean="0"/>
              <a:t>2/18/2020</a:t>
            </a:fld>
            <a:endParaRPr lang="en-US"/>
          </a:p>
        </p:txBody>
      </p:sp>
      <p:sp>
        <p:nvSpPr>
          <p:cNvPr id="12" name="Slide Number Placeholder 11">
            <a:extLst>
              <a:ext uri="{FF2B5EF4-FFF2-40B4-BE49-F238E27FC236}">
                <a16:creationId xmlns:a16="http://schemas.microsoft.com/office/drawing/2014/main" id="{51749334-C037-4198-AA88-A91B371D9F6D}"/>
              </a:ext>
            </a:extLst>
          </p:cNvPr>
          <p:cNvSpPr>
            <a:spLocks noGrp="1"/>
          </p:cNvSpPr>
          <p:nvPr>
            <p:ph type="sldNum" sz="quarter" idx="12"/>
          </p:nvPr>
        </p:nvSpPr>
        <p:spPr/>
        <p:txBody>
          <a:bodyPr/>
          <a:lstStyle/>
          <a:p>
            <a:fld id="{C644B121-00F2-4D99-AFC6-1955219C5187}" type="slidenum">
              <a:rPr lang="en-US" smtClean="0"/>
              <a:t>9</a:t>
            </a:fld>
            <a:endParaRPr lang="en-US"/>
          </a:p>
        </p:txBody>
      </p:sp>
    </p:spTree>
    <p:extLst>
      <p:ext uri="{BB962C8B-B14F-4D97-AF65-F5344CB8AC3E}">
        <p14:creationId xmlns:p14="http://schemas.microsoft.com/office/powerpoint/2010/main" val="150305020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470</TotalTime>
  <Words>838</Words>
  <Application>Microsoft Office PowerPoint</Application>
  <PresentationFormat>Widescreen</PresentationFormat>
  <Paragraphs>146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Unicode MS</vt:lpstr>
      <vt:lpstr>Calibri</vt:lpstr>
      <vt:lpstr>Corbel</vt:lpstr>
      <vt:lpstr>Futura</vt:lpstr>
      <vt:lpstr>Futura Md BT</vt:lpstr>
      <vt:lpstr>Wingdings</vt:lpstr>
      <vt:lpstr>Depth</vt:lpstr>
      <vt:lpstr>PowerPoint Presentation</vt:lpstr>
      <vt:lpstr>What is code Smell ?</vt:lpstr>
      <vt:lpstr>PowerPoint Presentation</vt:lpstr>
      <vt:lpstr>Common code smells</vt:lpstr>
      <vt:lpstr>Couplers</vt:lpstr>
      <vt:lpstr>Feature Envy</vt:lpstr>
      <vt:lpstr>Feature Envy</vt:lpstr>
      <vt:lpstr>Feature Envy Example</vt:lpstr>
      <vt:lpstr>Feature Envy Example</vt:lpstr>
      <vt:lpstr>Message Chains</vt:lpstr>
      <vt:lpstr>Message Chains</vt:lpstr>
      <vt:lpstr>Message Chains</vt:lpstr>
      <vt:lpstr>Inappropriate Intimacy</vt:lpstr>
      <vt:lpstr>PowerPoint Presentation</vt:lpstr>
      <vt:lpstr>PowerPoint Presentation</vt:lpstr>
      <vt:lpstr>PowerPoint Presentation</vt:lpstr>
      <vt:lpstr>PowerPoint Presentation</vt:lpstr>
      <vt:lpstr>PowerPoint Presentation</vt:lpstr>
      <vt:lpstr>PowerPoint Presentation</vt:lpstr>
      <vt:lpstr>Change Bidirectional Association to Unidirectional </vt:lpstr>
      <vt:lpstr>PowerPoint Presentation</vt:lpstr>
      <vt:lpstr>PowerPoint Presentation</vt:lpstr>
      <vt:lpstr>Replace Delegation with Inheritance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Mynuddin</dc:creator>
  <cp:lastModifiedBy>MD Mynuddin</cp:lastModifiedBy>
  <cp:revision>29</cp:revision>
  <dcterms:created xsi:type="dcterms:W3CDTF">2020-02-17T18:21:26Z</dcterms:created>
  <dcterms:modified xsi:type="dcterms:W3CDTF">2020-02-18T06:39:05Z</dcterms:modified>
</cp:coreProperties>
</file>