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d79c17d34e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d79c17d34e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d79c17d34e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d79c17d34e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d79c17d34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d79c17d34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d79c17d34e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d79c17d34e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d61a7e0460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d61a7e0460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d79c17d34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d79c17d34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Retrieval-based Neural Source Code Summarizer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d79c17d34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d79c17d34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d61a7e0460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d61a7e0460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BDC1C6"/>
                </a:solidFill>
                <a:highlight>
                  <a:srgbClr val="202124"/>
                </a:highlight>
              </a:rPr>
              <a:t>The encoder-decoder model is a way of organizing recurrent neural networks for sequence-to-sequence prediction problems or challenging sequence-based inputs like texts [ sequence of words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d79c17d34e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d79c17d34e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d61a7e0460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d61a7e0460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d61a7e0460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d61a7e0460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d61a7e0460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d61a7e0460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d4f7328c7b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d4f7328c7b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d79c17d34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d79c17d34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d61a7e0460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d61a7e0460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d79c17d34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d79c17d34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d79c17d34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d79c17d34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rgbClr val="00000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309300" y="286950"/>
            <a:ext cx="8525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000">
                <a:solidFill>
                  <a:schemeClr val="dk1"/>
                </a:solidFill>
              </a:rPr>
              <a:t>Paper Presentation</a:t>
            </a:r>
            <a:endParaRPr b="1" sz="3000">
              <a:solidFill>
                <a:schemeClr val="dk1"/>
              </a:solidFill>
            </a:endParaRPr>
          </a:p>
        </p:txBody>
      </p:sp>
      <p:cxnSp>
        <p:nvCxnSpPr>
          <p:cNvPr id="55" name="Google Shape;55;p13"/>
          <p:cNvCxnSpPr/>
          <p:nvPr/>
        </p:nvCxnSpPr>
        <p:spPr>
          <a:xfrm>
            <a:off x="845650" y="932700"/>
            <a:ext cx="7472700" cy="20700"/>
          </a:xfrm>
          <a:prstGeom prst="straightConnector1">
            <a:avLst/>
          </a:prstGeom>
          <a:noFill/>
          <a:ln cap="flat" cmpd="sng" w="9525">
            <a:solidFill>
              <a:srgbClr val="FF9900"/>
            </a:solidFill>
            <a:prstDash val="solid"/>
            <a:round/>
            <a:headEnd len="med" w="med" type="diamond"/>
            <a:tailEnd len="med" w="med" type="diamond"/>
          </a:ln>
        </p:spPr>
      </p:cxnSp>
      <p:sp>
        <p:nvSpPr>
          <p:cNvPr id="56" name="Google Shape;56;p13"/>
          <p:cNvSpPr txBox="1"/>
          <p:nvPr/>
        </p:nvSpPr>
        <p:spPr>
          <a:xfrm>
            <a:off x="1149250" y="1257200"/>
            <a:ext cx="70929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000">
                <a:solidFill>
                  <a:schemeClr val="dk1"/>
                </a:solidFill>
              </a:rPr>
              <a:t>“Retrieval-based Neural Source Code Summarization”</a:t>
            </a:r>
            <a:endParaRPr b="1" sz="3000"/>
          </a:p>
        </p:txBody>
      </p:sp>
      <p:sp>
        <p:nvSpPr>
          <p:cNvPr id="57" name="Google Shape;57;p13"/>
          <p:cNvSpPr txBox="1"/>
          <p:nvPr/>
        </p:nvSpPr>
        <p:spPr>
          <a:xfrm>
            <a:off x="1149250" y="3318425"/>
            <a:ext cx="3159000" cy="1605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GB" sz="1300">
                <a:solidFill>
                  <a:schemeClr val="dk1"/>
                </a:solidFill>
              </a:rPr>
              <a:t>Presented by </a:t>
            </a:r>
            <a:endParaRPr b="1" sz="1300">
              <a:solidFill>
                <a:schemeClr val="dk1"/>
              </a:solidFill>
            </a:endParaRPr>
          </a:p>
          <a:p>
            <a:pPr indent="0" lvl="0" marL="0" rtl="0" algn="l">
              <a:lnSpc>
                <a:spcPct val="115000"/>
              </a:lnSpc>
              <a:spcBef>
                <a:spcPts val="0"/>
              </a:spcBef>
              <a:spcAft>
                <a:spcPts val="0"/>
              </a:spcAft>
              <a:buNone/>
            </a:pPr>
            <a:r>
              <a:rPr i="1" lang="en-GB" sz="1300">
                <a:solidFill>
                  <a:schemeClr val="dk1"/>
                </a:solidFill>
              </a:rPr>
              <a:t>Md Mynuddin</a:t>
            </a:r>
            <a:endParaRPr i="1" sz="1300">
              <a:solidFill>
                <a:schemeClr val="dk1"/>
              </a:solidFill>
            </a:endParaRPr>
          </a:p>
          <a:p>
            <a:pPr indent="0" lvl="0" marL="0" rtl="0" algn="l">
              <a:lnSpc>
                <a:spcPct val="115000"/>
              </a:lnSpc>
              <a:spcBef>
                <a:spcPts val="0"/>
              </a:spcBef>
              <a:spcAft>
                <a:spcPts val="0"/>
              </a:spcAft>
              <a:buNone/>
            </a:pPr>
            <a:r>
              <a:rPr i="1" lang="en-GB" sz="1300">
                <a:solidFill>
                  <a:schemeClr val="dk1"/>
                </a:solidFill>
              </a:rPr>
              <a:t>ID : ASH1825007M</a:t>
            </a:r>
            <a:endParaRPr i="1" sz="1300">
              <a:solidFill>
                <a:schemeClr val="dk1"/>
              </a:solidFill>
            </a:endParaRPr>
          </a:p>
          <a:p>
            <a:pPr indent="0" lvl="0" marL="0" rtl="0" algn="l">
              <a:lnSpc>
                <a:spcPct val="115000"/>
              </a:lnSpc>
              <a:spcBef>
                <a:spcPts val="0"/>
              </a:spcBef>
              <a:spcAft>
                <a:spcPts val="0"/>
              </a:spcAft>
              <a:buNone/>
            </a:pPr>
            <a:r>
              <a:rPr i="1" lang="en-GB" sz="1300">
                <a:solidFill>
                  <a:schemeClr val="dk1"/>
                </a:solidFill>
              </a:rPr>
              <a:t>Mahbub Alam</a:t>
            </a:r>
            <a:endParaRPr i="1" sz="1300">
              <a:solidFill>
                <a:schemeClr val="dk1"/>
              </a:solidFill>
            </a:endParaRPr>
          </a:p>
          <a:p>
            <a:pPr indent="0" lvl="0" marL="0" rtl="0" algn="l">
              <a:lnSpc>
                <a:spcPct val="115000"/>
              </a:lnSpc>
              <a:spcBef>
                <a:spcPts val="0"/>
              </a:spcBef>
              <a:spcAft>
                <a:spcPts val="0"/>
              </a:spcAft>
              <a:buNone/>
            </a:pPr>
            <a:r>
              <a:rPr i="1" lang="en-GB" sz="1300">
                <a:solidFill>
                  <a:schemeClr val="dk1"/>
                </a:solidFill>
              </a:rPr>
              <a:t>ID : ASH1825003M</a:t>
            </a:r>
            <a:endParaRPr i="1" sz="1300">
              <a:solidFill>
                <a:schemeClr val="dk1"/>
              </a:solidFill>
            </a:endParaRPr>
          </a:p>
          <a:p>
            <a:pPr indent="0" lvl="0" marL="0" rtl="0" algn="l">
              <a:lnSpc>
                <a:spcPct val="115000"/>
              </a:lnSpc>
              <a:spcBef>
                <a:spcPts val="0"/>
              </a:spcBef>
              <a:spcAft>
                <a:spcPts val="0"/>
              </a:spcAft>
              <a:buNone/>
            </a:pPr>
            <a:r>
              <a:rPr i="1" lang="en-GB" sz="1300">
                <a:solidFill>
                  <a:schemeClr val="dk1"/>
                </a:solidFill>
              </a:rPr>
              <a:t>NSTU, IIT</a:t>
            </a:r>
            <a:endParaRPr i="1" sz="1300">
              <a:solidFill>
                <a:schemeClr val="dk1"/>
              </a:solidFill>
            </a:endParaRPr>
          </a:p>
        </p:txBody>
      </p:sp>
      <p:sp>
        <p:nvSpPr>
          <p:cNvPr id="58" name="Google Shape;58;p13"/>
          <p:cNvSpPr txBox="1"/>
          <p:nvPr/>
        </p:nvSpPr>
        <p:spPr>
          <a:xfrm>
            <a:off x="4709275" y="3377150"/>
            <a:ext cx="3840000" cy="14052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GB" sz="1300">
                <a:solidFill>
                  <a:schemeClr val="dk1"/>
                </a:solidFill>
              </a:rPr>
              <a:t>Published on</a:t>
            </a:r>
            <a:endParaRPr b="1" sz="1300">
              <a:solidFill>
                <a:schemeClr val="dk1"/>
              </a:solidFill>
            </a:endParaRPr>
          </a:p>
          <a:p>
            <a:pPr indent="0" lvl="0" marL="0" rtl="0" algn="ctr">
              <a:lnSpc>
                <a:spcPct val="120000"/>
              </a:lnSpc>
              <a:spcBef>
                <a:spcPts val="0"/>
              </a:spcBef>
              <a:spcAft>
                <a:spcPts val="0"/>
              </a:spcAft>
              <a:buNone/>
            </a:pPr>
            <a:r>
              <a:rPr i="1" lang="en-GB" sz="1300">
                <a:solidFill>
                  <a:schemeClr val="dk1"/>
                </a:solidFill>
              </a:rPr>
              <a:t>“International</a:t>
            </a:r>
            <a:endParaRPr i="1" sz="1300">
              <a:solidFill>
                <a:schemeClr val="dk1"/>
              </a:solidFill>
            </a:endParaRPr>
          </a:p>
          <a:p>
            <a:pPr indent="0" lvl="0" marL="0" rtl="0" algn="ctr">
              <a:lnSpc>
                <a:spcPct val="120000"/>
              </a:lnSpc>
              <a:spcBef>
                <a:spcPts val="0"/>
              </a:spcBef>
              <a:spcAft>
                <a:spcPts val="0"/>
              </a:spcAft>
              <a:buNone/>
            </a:pPr>
            <a:r>
              <a:rPr i="1" lang="en-GB" sz="1300">
                <a:solidFill>
                  <a:schemeClr val="dk1"/>
                </a:solidFill>
              </a:rPr>
              <a:t>Conference on Software Engineering”</a:t>
            </a:r>
            <a:endParaRPr i="1" sz="1300">
              <a:solidFill>
                <a:schemeClr val="dk1"/>
              </a:solidFill>
            </a:endParaRPr>
          </a:p>
          <a:p>
            <a:pPr indent="0" lvl="0" marL="0" rtl="0" algn="ctr">
              <a:lnSpc>
                <a:spcPct val="120000"/>
              </a:lnSpc>
              <a:spcBef>
                <a:spcPts val="0"/>
              </a:spcBef>
              <a:spcAft>
                <a:spcPts val="0"/>
              </a:spcAft>
              <a:buNone/>
            </a:pPr>
            <a:r>
              <a:rPr i="1" lang="en-GB" sz="1300">
                <a:solidFill>
                  <a:schemeClr val="dk1"/>
                </a:solidFill>
              </a:rPr>
              <a:t>Seoul, Republic of Korea</a:t>
            </a:r>
            <a:endParaRPr i="1" sz="1300">
              <a:solidFill>
                <a:schemeClr val="dk1"/>
              </a:solidFill>
            </a:endParaRPr>
          </a:p>
          <a:p>
            <a:pPr indent="0" lvl="0" marL="0" rtl="0" algn="ctr">
              <a:lnSpc>
                <a:spcPct val="120000"/>
              </a:lnSpc>
              <a:spcBef>
                <a:spcPts val="0"/>
              </a:spcBef>
              <a:spcAft>
                <a:spcPts val="0"/>
              </a:spcAft>
              <a:buNone/>
            </a:pPr>
            <a:r>
              <a:rPr i="1" lang="en-GB" sz="1300">
                <a:solidFill>
                  <a:schemeClr val="dk1"/>
                </a:solidFill>
              </a:rPr>
              <a:t>Accepted: 23-29 May 2020</a:t>
            </a:r>
            <a:endParaRPr i="1" sz="1300">
              <a:solidFill>
                <a:schemeClr val="dk1"/>
              </a:solidFill>
            </a:endParaRPr>
          </a:p>
        </p:txBody>
      </p:sp>
      <p:sp>
        <p:nvSpPr>
          <p:cNvPr id="59" name="Google Shape;59;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1368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GB" sz="3020"/>
              <a:t>Baseline Methods</a:t>
            </a:r>
            <a:endParaRPr b="1" sz="3020"/>
          </a:p>
        </p:txBody>
      </p:sp>
      <p:sp>
        <p:nvSpPr>
          <p:cNvPr id="131" name="Google Shape;131;p22"/>
          <p:cNvSpPr txBox="1"/>
          <p:nvPr>
            <p:ph idx="1" type="body"/>
          </p:nvPr>
        </p:nvSpPr>
        <p:spPr>
          <a:xfrm>
            <a:off x="722725"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1"/>
                </a:solidFill>
              </a:rPr>
              <a:t>Retrieval-based approaches :</a:t>
            </a:r>
            <a:endParaRPr>
              <a:solidFill>
                <a:schemeClr val="dk1"/>
              </a:solidFill>
            </a:endParaRPr>
          </a:p>
          <a:p>
            <a:pPr indent="-342900" lvl="0" marL="457200" rtl="0" algn="l">
              <a:spcBef>
                <a:spcPts val="1200"/>
              </a:spcBef>
              <a:spcAft>
                <a:spcPts val="0"/>
              </a:spcAft>
              <a:buClr>
                <a:schemeClr val="dk1"/>
              </a:buClr>
              <a:buSzPts val="1800"/>
              <a:buChar char="❖"/>
            </a:pPr>
            <a:r>
              <a:rPr lang="en-GB">
                <a:solidFill>
                  <a:schemeClr val="dk1"/>
                </a:solidFill>
              </a:rPr>
              <a:t>LSI</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VSM</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NNGen</a:t>
            </a:r>
            <a:endParaRPr>
              <a:solidFill>
                <a:schemeClr val="dk1"/>
              </a:solidFill>
            </a:endParaRPr>
          </a:p>
          <a:p>
            <a:pPr indent="0" lvl="0" marL="0" rtl="0" algn="l">
              <a:spcBef>
                <a:spcPts val="1200"/>
              </a:spcBef>
              <a:spcAft>
                <a:spcPts val="0"/>
              </a:spcAft>
              <a:buNone/>
            </a:pPr>
            <a:r>
              <a:rPr lang="en-GB">
                <a:solidFill>
                  <a:schemeClr val="dk1"/>
                </a:solidFill>
              </a:rPr>
              <a:t>NMT-based approaches :</a:t>
            </a:r>
            <a:endParaRPr>
              <a:solidFill>
                <a:schemeClr val="dk1"/>
              </a:solidFill>
            </a:endParaRPr>
          </a:p>
          <a:p>
            <a:pPr indent="-342900" lvl="0" marL="457200" rtl="0" algn="l">
              <a:spcBef>
                <a:spcPts val="1200"/>
              </a:spcBef>
              <a:spcAft>
                <a:spcPts val="0"/>
              </a:spcAft>
              <a:buClr>
                <a:schemeClr val="dk1"/>
              </a:buClr>
              <a:buSzPts val="1800"/>
              <a:buChar char="❖"/>
            </a:pPr>
            <a:r>
              <a:rPr lang="en-GB">
                <a:solidFill>
                  <a:schemeClr val="dk1"/>
                </a:solidFill>
              </a:rPr>
              <a:t>CODE-NN</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TL-CodeSum</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Hybrid-DRL</a:t>
            </a:r>
            <a:endParaRPr>
              <a:solidFill>
                <a:schemeClr val="dk1"/>
              </a:solidFill>
            </a:endParaRPr>
          </a:p>
        </p:txBody>
      </p:sp>
      <p:sp>
        <p:nvSpPr>
          <p:cNvPr id="132" name="Google Shape;132;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cxnSp>
        <p:nvCxnSpPr>
          <p:cNvPr id="133" name="Google Shape;133;p22"/>
          <p:cNvCxnSpPr/>
          <p:nvPr/>
        </p:nvCxnSpPr>
        <p:spPr>
          <a:xfrm>
            <a:off x="835650" y="709575"/>
            <a:ext cx="7472700" cy="20700"/>
          </a:xfrm>
          <a:prstGeom prst="straightConnector1">
            <a:avLst/>
          </a:prstGeom>
          <a:noFill/>
          <a:ln cap="flat" cmpd="sng" w="9525">
            <a:solidFill>
              <a:srgbClr val="FF9900"/>
            </a:solidFill>
            <a:prstDash val="solid"/>
            <a:round/>
            <a:headEnd len="med" w="med" type="diamond"/>
            <a:tailEnd len="med" w="med" type="diamond"/>
          </a:ln>
        </p:spPr>
      </p:cxnSp>
      <p:pic>
        <p:nvPicPr>
          <p:cNvPr id="134" name="Google Shape;134;p22"/>
          <p:cNvPicPr preferRelativeResize="0"/>
          <p:nvPr/>
        </p:nvPicPr>
        <p:blipFill>
          <a:blip r:embed="rId3">
            <a:alphaModFix/>
          </a:blip>
          <a:stretch>
            <a:fillRect/>
          </a:stretch>
        </p:blipFill>
        <p:spPr>
          <a:xfrm>
            <a:off x="4081100" y="1940975"/>
            <a:ext cx="4598526" cy="183940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00" y="1368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GB" sz="3020"/>
              <a:t>Result</a:t>
            </a:r>
            <a:endParaRPr b="1" sz="3020"/>
          </a:p>
        </p:txBody>
      </p:sp>
      <p:sp>
        <p:nvSpPr>
          <p:cNvPr id="140" name="Google Shape;140;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cxnSp>
        <p:nvCxnSpPr>
          <p:cNvPr id="141" name="Google Shape;141;p23"/>
          <p:cNvCxnSpPr/>
          <p:nvPr/>
        </p:nvCxnSpPr>
        <p:spPr>
          <a:xfrm>
            <a:off x="835650" y="709575"/>
            <a:ext cx="7472700" cy="20700"/>
          </a:xfrm>
          <a:prstGeom prst="straightConnector1">
            <a:avLst/>
          </a:prstGeom>
          <a:noFill/>
          <a:ln cap="flat" cmpd="sng" w="9525">
            <a:solidFill>
              <a:srgbClr val="FF9900"/>
            </a:solidFill>
            <a:prstDash val="solid"/>
            <a:round/>
            <a:headEnd len="med" w="med" type="diamond"/>
            <a:tailEnd len="med" w="med" type="diamond"/>
          </a:ln>
        </p:spPr>
      </p:cxnSp>
      <p:pic>
        <p:nvPicPr>
          <p:cNvPr id="142" name="Google Shape;142;p23"/>
          <p:cNvPicPr preferRelativeResize="0"/>
          <p:nvPr/>
        </p:nvPicPr>
        <p:blipFill>
          <a:blip r:embed="rId3">
            <a:alphaModFix/>
          </a:blip>
          <a:stretch>
            <a:fillRect/>
          </a:stretch>
        </p:blipFill>
        <p:spPr>
          <a:xfrm>
            <a:off x="152400" y="882675"/>
            <a:ext cx="8839200" cy="1110616"/>
          </a:xfrm>
          <a:prstGeom prst="rect">
            <a:avLst/>
          </a:prstGeom>
          <a:noFill/>
          <a:ln>
            <a:noFill/>
          </a:ln>
        </p:spPr>
      </p:pic>
      <p:pic>
        <p:nvPicPr>
          <p:cNvPr id="143" name="Google Shape;143;p23"/>
          <p:cNvPicPr preferRelativeResize="0"/>
          <p:nvPr/>
        </p:nvPicPr>
        <p:blipFill>
          <a:blip r:embed="rId4">
            <a:alphaModFix/>
          </a:blip>
          <a:stretch>
            <a:fillRect/>
          </a:stretch>
        </p:blipFill>
        <p:spPr>
          <a:xfrm>
            <a:off x="152400" y="2445016"/>
            <a:ext cx="8839200" cy="1790052"/>
          </a:xfrm>
          <a:prstGeom prst="rect">
            <a:avLst/>
          </a:prstGeom>
          <a:noFill/>
          <a:ln>
            <a:noFill/>
          </a:ln>
        </p:spPr>
      </p:pic>
      <p:sp>
        <p:nvSpPr>
          <p:cNvPr id="144" name="Google Shape;144;p23"/>
          <p:cNvSpPr txBox="1"/>
          <p:nvPr/>
        </p:nvSpPr>
        <p:spPr>
          <a:xfrm>
            <a:off x="1189950" y="4263025"/>
            <a:ext cx="6764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GB">
                <a:solidFill>
                  <a:schemeClr val="dk1"/>
                </a:solidFill>
              </a:rPr>
              <a:t>Method comparison for source code summarization</a:t>
            </a:r>
            <a:endParaRPr i="1">
              <a:solidFill>
                <a:schemeClr val="dk1"/>
              </a:solidFill>
            </a:endParaRPr>
          </a:p>
        </p:txBody>
      </p:sp>
      <p:sp>
        <p:nvSpPr>
          <p:cNvPr id="145" name="Google Shape;145;p23"/>
          <p:cNvSpPr txBox="1"/>
          <p:nvPr/>
        </p:nvSpPr>
        <p:spPr>
          <a:xfrm>
            <a:off x="1295375" y="2019063"/>
            <a:ext cx="6764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GB">
                <a:solidFill>
                  <a:schemeClr val="dk1"/>
                </a:solidFill>
              </a:rPr>
              <a:t>The statistics of two datasets</a:t>
            </a:r>
            <a:endParaRPr i="1">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Continue..</a:t>
            </a:r>
            <a:endParaRPr b="1"/>
          </a:p>
        </p:txBody>
      </p:sp>
      <p:sp>
        <p:nvSpPr>
          <p:cNvPr id="151" name="Google Shape;151;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52" name="Google Shape;152;p24"/>
          <p:cNvPicPr preferRelativeResize="0"/>
          <p:nvPr/>
        </p:nvPicPr>
        <p:blipFill>
          <a:blip r:embed="rId3">
            <a:alphaModFix/>
          </a:blip>
          <a:stretch>
            <a:fillRect/>
          </a:stretch>
        </p:blipFill>
        <p:spPr>
          <a:xfrm>
            <a:off x="152400" y="1193625"/>
            <a:ext cx="8839201" cy="1930725"/>
          </a:xfrm>
          <a:prstGeom prst="rect">
            <a:avLst/>
          </a:prstGeom>
          <a:noFill/>
          <a:ln>
            <a:noFill/>
          </a:ln>
        </p:spPr>
      </p:pic>
      <p:sp>
        <p:nvSpPr>
          <p:cNvPr id="153" name="Google Shape;153;p24"/>
          <p:cNvSpPr txBox="1"/>
          <p:nvPr/>
        </p:nvSpPr>
        <p:spPr>
          <a:xfrm>
            <a:off x="1303750" y="3206300"/>
            <a:ext cx="6764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GB">
                <a:solidFill>
                  <a:schemeClr val="dk1"/>
                </a:solidFill>
              </a:rPr>
              <a:t>Effectiveness of each component of the proposed approach</a:t>
            </a:r>
            <a:endParaRPr i="1">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1866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GB" sz="3020"/>
              <a:t>Related Works</a:t>
            </a:r>
            <a:endParaRPr b="1" sz="3020"/>
          </a:p>
        </p:txBody>
      </p:sp>
      <p:sp>
        <p:nvSpPr>
          <p:cNvPr id="159" name="Google Shape;159;p25"/>
          <p:cNvSpPr txBox="1"/>
          <p:nvPr>
            <p:ph idx="1" type="body"/>
          </p:nvPr>
        </p:nvSpPr>
        <p:spPr>
          <a:xfrm>
            <a:off x="311700" y="1003100"/>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solidFill>
                  <a:schemeClr val="dk1"/>
                </a:solidFill>
              </a:rPr>
              <a:t>Information Retrieval techniques are widely used for automatic source code summarization.</a:t>
            </a:r>
            <a:endParaRPr>
              <a:solidFill>
                <a:schemeClr val="dk1"/>
              </a:solidFill>
            </a:endParaRPr>
          </a:p>
          <a:p>
            <a:pPr indent="-342900" lvl="0" marL="457200" rtl="0" algn="l">
              <a:spcBef>
                <a:spcPts val="1200"/>
              </a:spcBef>
              <a:spcAft>
                <a:spcPts val="0"/>
              </a:spcAft>
              <a:buClr>
                <a:schemeClr val="dk1"/>
              </a:buClr>
              <a:buSzPts val="1800"/>
              <a:buAutoNum type="arabicPeriod"/>
            </a:pPr>
            <a:r>
              <a:rPr lang="en-GB">
                <a:solidFill>
                  <a:schemeClr val="dk1"/>
                </a:solidFill>
              </a:rPr>
              <a:t>Haiduc use IR methods including LSI and VSM to choose top-k terms from a code snippet.</a:t>
            </a:r>
            <a:endParaRPr>
              <a:solidFill>
                <a:schemeClr val="dk1"/>
              </a:solidFill>
            </a:endParaRPr>
          </a:p>
          <a:p>
            <a:pPr indent="-342900" lvl="0" marL="457200" rtl="0" algn="l">
              <a:spcBef>
                <a:spcPts val="0"/>
              </a:spcBef>
              <a:spcAft>
                <a:spcPts val="0"/>
              </a:spcAft>
              <a:buClr>
                <a:schemeClr val="dk1"/>
              </a:buClr>
              <a:buSzPts val="1800"/>
              <a:buAutoNum type="arabicPeriod"/>
            </a:pPr>
            <a:r>
              <a:rPr lang="en-GB">
                <a:solidFill>
                  <a:schemeClr val="dk1"/>
                </a:solidFill>
              </a:rPr>
              <a:t>Rodeghero et al. improve the process of selecting terms by eye-tracking and modify the weights of VSM for better code summarization</a:t>
            </a:r>
            <a:endParaRPr>
              <a:solidFill>
                <a:schemeClr val="dk1"/>
              </a:solidFill>
            </a:endParaRPr>
          </a:p>
          <a:p>
            <a:pPr indent="-342900" lvl="0" marL="457200" rtl="0" algn="l">
              <a:spcBef>
                <a:spcPts val="0"/>
              </a:spcBef>
              <a:spcAft>
                <a:spcPts val="0"/>
              </a:spcAft>
              <a:buClr>
                <a:schemeClr val="dk1"/>
              </a:buClr>
              <a:buSzPts val="1800"/>
              <a:buAutoNum type="arabicPeriod"/>
            </a:pPr>
            <a:r>
              <a:rPr lang="en-GB">
                <a:solidFill>
                  <a:schemeClr val="dk1"/>
                </a:solidFill>
              </a:rPr>
              <a:t>Sridhara et al. [52] design Software Word Usage Model (SWUM) to identify keywords from those statements and create summaries though manually-crafted templates.</a:t>
            </a:r>
            <a:endParaRPr>
              <a:solidFill>
                <a:schemeClr val="dk1"/>
              </a:solidFill>
            </a:endParaRPr>
          </a:p>
          <a:p>
            <a:pPr indent="0" lvl="0" marL="0" rtl="0" algn="l">
              <a:spcBef>
                <a:spcPts val="1200"/>
              </a:spcBef>
              <a:spcAft>
                <a:spcPts val="1200"/>
              </a:spcAft>
              <a:buNone/>
            </a:pPr>
            <a:r>
              <a:t/>
            </a:r>
            <a:endParaRPr>
              <a:solidFill>
                <a:schemeClr val="dk1"/>
              </a:solidFill>
            </a:endParaRPr>
          </a:p>
        </p:txBody>
      </p:sp>
      <p:sp>
        <p:nvSpPr>
          <p:cNvPr id="160" name="Google Shape;160;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cxnSp>
        <p:nvCxnSpPr>
          <p:cNvPr id="161" name="Google Shape;161;p25"/>
          <p:cNvCxnSpPr/>
          <p:nvPr/>
        </p:nvCxnSpPr>
        <p:spPr>
          <a:xfrm>
            <a:off x="835650" y="873975"/>
            <a:ext cx="7472700" cy="20700"/>
          </a:xfrm>
          <a:prstGeom prst="straightConnector1">
            <a:avLst/>
          </a:prstGeom>
          <a:noFill/>
          <a:ln cap="flat" cmpd="sng" w="9525">
            <a:solidFill>
              <a:srgbClr val="FF9900"/>
            </a:solidFill>
            <a:prstDash val="solid"/>
            <a:round/>
            <a:headEnd len="med" w="med" type="diamond"/>
            <a:tailEnd len="med" w="med" type="diamond"/>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11700" y="3012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GB" sz="3020"/>
              <a:t>Limitation</a:t>
            </a:r>
            <a:endParaRPr b="1" sz="3020"/>
          </a:p>
        </p:txBody>
      </p:sp>
      <p:sp>
        <p:nvSpPr>
          <p:cNvPr id="167" name="Google Shape;167;p26"/>
          <p:cNvSpPr txBox="1"/>
          <p:nvPr>
            <p:ph idx="1" type="body"/>
          </p:nvPr>
        </p:nvSpPr>
        <p:spPr>
          <a:xfrm>
            <a:off x="311700" y="1152475"/>
            <a:ext cx="8520600" cy="1419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GB">
                <a:solidFill>
                  <a:schemeClr val="dk1"/>
                </a:solidFill>
              </a:rPr>
              <a:t>Proposed approach only for Python and Java code - comment dataset.</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when the code base is small proposed approach is not work well.</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For the low frequency of words need more large scale dataset.</a:t>
            </a:r>
            <a:endParaRPr>
              <a:solidFill>
                <a:schemeClr val="dk1"/>
              </a:solidFill>
            </a:endParaRPr>
          </a:p>
        </p:txBody>
      </p:sp>
      <p:sp>
        <p:nvSpPr>
          <p:cNvPr id="168" name="Google Shape;168;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cxnSp>
        <p:nvCxnSpPr>
          <p:cNvPr id="169" name="Google Shape;169;p26"/>
          <p:cNvCxnSpPr/>
          <p:nvPr/>
        </p:nvCxnSpPr>
        <p:spPr>
          <a:xfrm>
            <a:off x="835650" y="873975"/>
            <a:ext cx="7472700" cy="20700"/>
          </a:xfrm>
          <a:prstGeom prst="straightConnector1">
            <a:avLst/>
          </a:prstGeom>
          <a:noFill/>
          <a:ln cap="flat" cmpd="sng" w="9525">
            <a:solidFill>
              <a:srgbClr val="FF9900"/>
            </a:solidFill>
            <a:prstDash val="solid"/>
            <a:round/>
            <a:headEnd len="med" w="med" type="diamond"/>
            <a:tailEnd len="med" w="med" type="diamond"/>
          </a:ln>
        </p:spPr>
      </p:cxnSp>
      <p:pic>
        <p:nvPicPr>
          <p:cNvPr id="170" name="Google Shape;170;p26"/>
          <p:cNvPicPr preferRelativeResize="0"/>
          <p:nvPr/>
        </p:nvPicPr>
        <p:blipFill>
          <a:blip r:embed="rId3">
            <a:alphaModFix/>
          </a:blip>
          <a:stretch>
            <a:fillRect/>
          </a:stretch>
        </p:blipFill>
        <p:spPr>
          <a:xfrm>
            <a:off x="2594975" y="2336650"/>
            <a:ext cx="3494241" cy="23265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311700" y="3600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t>Future Work</a:t>
            </a:r>
            <a:endParaRPr b="1"/>
          </a:p>
        </p:txBody>
      </p:sp>
      <p:sp>
        <p:nvSpPr>
          <p:cNvPr id="176" name="Google Shape;176;p27"/>
          <p:cNvSpPr txBox="1"/>
          <p:nvPr>
            <p:ph idx="1" type="body"/>
          </p:nvPr>
        </p:nvSpPr>
        <p:spPr>
          <a:xfrm>
            <a:off x="1333950" y="1367850"/>
            <a:ext cx="6476100" cy="1203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GB">
                <a:solidFill>
                  <a:schemeClr val="dk1"/>
                </a:solidFill>
              </a:rPr>
              <a:t>E</a:t>
            </a:r>
            <a:r>
              <a:rPr lang="en-GB">
                <a:solidFill>
                  <a:schemeClr val="dk1"/>
                </a:solidFill>
              </a:rPr>
              <a:t>xperiment with even larger-scale datasets.</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Evaluate the effectiveness of “Rencos” in handling low-frequency words.</a:t>
            </a:r>
            <a:endParaRPr>
              <a:solidFill>
                <a:schemeClr val="dk1"/>
              </a:solidFill>
            </a:endParaRPr>
          </a:p>
        </p:txBody>
      </p:sp>
      <p:cxnSp>
        <p:nvCxnSpPr>
          <p:cNvPr id="177" name="Google Shape;177;p27"/>
          <p:cNvCxnSpPr/>
          <p:nvPr/>
        </p:nvCxnSpPr>
        <p:spPr>
          <a:xfrm>
            <a:off x="845650" y="932700"/>
            <a:ext cx="7472700" cy="20700"/>
          </a:xfrm>
          <a:prstGeom prst="straightConnector1">
            <a:avLst/>
          </a:prstGeom>
          <a:noFill/>
          <a:ln cap="flat" cmpd="sng" w="9525">
            <a:solidFill>
              <a:srgbClr val="FF9900"/>
            </a:solidFill>
            <a:prstDash val="solid"/>
            <a:round/>
            <a:headEnd len="med" w="med" type="diamond"/>
            <a:tailEnd len="med" w="med" type="diamond"/>
          </a:ln>
        </p:spPr>
      </p:cxnSp>
      <p:pic>
        <p:nvPicPr>
          <p:cNvPr id="178" name="Google Shape;178;p27"/>
          <p:cNvPicPr preferRelativeResize="0"/>
          <p:nvPr/>
        </p:nvPicPr>
        <p:blipFill>
          <a:blip r:embed="rId3">
            <a:alphaModFix/>
          </a:blip>
          <a:stretch>
            <a:fillRect/>
          </a:stretch>
        </p:blipFill>
        <p:spPr>
          <a:xfrm>
            <a:off x="3112200" y="2736875"/>
            <a:ext cx="3234750" cy="1891325"/>
          </a:xfrm>
          <a:prstGeom prst="rect">
            <a:avLst/>
          </a:prstGeom>
          <a:noFill/>
          <a:ln>
            <a:noFill/>
          </a:ln>
        </p:spPr>
      </p:pic>
      <p:sp>
        <p:nvSpPr>
          <p:cNvPr id="179" name="Google Shape;179;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311700" y="3041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GB" sz="3020"/>
              <a:t>Interesting Part</a:t>
            </a:r>
            <a:endParaRPr b="1" sz="3020"/>
          </a:p>
        </p:txBody>
      </p:sp>
      <p:sp>
        <p:nvSpPr>
          <p:cNvPr id="185" name="Google Shape;185;p28"/>
          <p:cNvSpPr txBox="1"/>
          <p:nvPr>
            <p:ph idx="1" type="body"/>
          </p:nvPr>
        </p:nvSpPr>
        <p:spPr>
          <a:xfrm>
            <a:off x="1192450" y="1187700"/>
            <a:ext cx="7169100" cy="250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1"/>
                </a:solidFill>
              </a:rPr>
              <a:t>Their experimental data and results are publicly available</a:t>
            </a:r>
            <a:endParaRPr>
              <a:solidFill>
                <a:schemeClr val="dk1"/>
              </a:solidFill>
            </a:endParaRPr>
          </a:p>
          <a:p>
            <a:pPr indent="-342900" lvl="0" marL="457200" rtl="0" algn="l">
              <a:spcBef>
                <a:spcPts val="1200"/>
              </a:spcBef>
              <a:spcAft>
                <a:spcPts val="0"/>
              </a:spcAft>
              <a:buClr>
                <a:schemeClr val="dk1"/>
              </a:buClr>
              <a:buSzPts val="1800"/>
              <a:buChar char="●"/>
            </a:pPr>
            <a:r>
              <a:rPr lang="en-GB">
                <a:solidFill>
                  <a:schemeClr val="dk1"/>
                </a:solidFill>
              </a:rPr>
              <a:t> https://github.com/zhangj111/rencos</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https://github.com/xing-</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https://github.com/OpenNMT/OpenNMT-</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https://github.com/sriniiyer/codenn</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https://github.com/wanyao1992/code_summarization_public</a:t>
            </a:r>
            <a:endParaRPr>
              <a:solidFill>
                <a:schemeClr val="dk1"/>
              </a:solidFill>
            </a:endParaRPr>
          </a:p>
        </p:txBody>
      </p:sp>
      <p:cxnSp>
        <p:nvCxnSpPr>
          <p:cNvPr id="186" name="Google Shape;186;p28"/>
          <p:cNvCxnSpPr/>
          <p:nvPr/>
        </p:nvCxnSpPr>
        <p:spPr>
          <a:xfrm>
            <a:off x="845650" y="932700"/>
            <a:ext cx="7472700" cy="20700"/>
          </a:xfrm>
          <a:prstGeom prst="straightConnector1">
            <a:avLst/>
          </a:prstGeom>
          <a:noFill/>
          <a:ln cap="flat" cmpd="sng" w="9525">
            <a:solidFill>
              <a:srgbClr val="FF9900"/>
            </a:solidFill>
            <a:prstDash val="solid"/>
            <a:round/>
            <a:headEnd len="med" w="med" type="diamond"/>
            <a:tailEnd len="med" w="med" type="diamond"/>
          </a:ln>
        </p:spPr>
      </p:cxnSp>
      <p:sp>
        <p:nvSpPr>
          <p:cNvPr id="187" name="Google Shape;187;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311700" y="3012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000"/>
              <a:t>Conclusion</a:t>
            </a:r>
            <a:endParaRPr b="1" sz="3000"/>
          </a:p>
        </p:txBody>
      </p:sp>
      <p:sp>
        <p:nvSpPr>
          <p:cNvPr id="193" name="Google Shape;193;p29"/>
          <p:cNvSpPr txBox="1"/>
          <p:nvPr>
            <p:ph idx="1" type="body"/>
          </p:nvPr>
        </p:nvSpPr>
        <p:spPr>
          <a:xfrm>
            <a:off x="491550" y="1152763"/>
            <a:ext cx="8160900" cy="33111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lang="en-GB">
                <a:solidFill>
                  <a:schemeClr val="dk1"/>
                </a:solidFill>
              </a:rPr>
              <a:t>They </a:t>
            </a:r>
            <a:r>
              <a:rPr lang="en-GB">
                <a:solidFill>
                  <a:schemeClr val="dk1"/>
                </a:solidFill>
              </a:rPr>
              <a:t>propose a novel retrieval-based neural approach named “Rencos”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GB">
                <a:solidFill>
                  <a:schemeClr val="dk1"/>
                </a:solidFill>
              </a:rPr>
              <a:t>Used an attentional encoder-decoder model to find the two most comparable code snippets for enhanced source code summary.</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GB">
                <a:solidFill>
                  <a:schemeClr val="dk1"/>
                </a:solidFill>
              </a:rPr>
              <a:t>To accommodate more information about the code, they also develop two code retrieval methods from the perspectives of syntax and semantics.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GB">
                <a:solidFill>
                  <a:schemeClr val="dk1"/>
                </a:solidFill>
              </a:rPr>
              <a:t>Syntactic level (Lucene) and Semantic level (Cosine similarity).</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GB">
                <a:solidFill>
                  <a:schemeClr val="dk1"/>
                </a:solidFill>
              </a:rPr>
              <a:t>And finally evaluated the effectiveness of their approach.</a:t>
            </a:r>
            <a:endParaRPr>
              <a:solidFill>
                <a:schemeClr val="dk1"/>
              </a:solidFill>
            </a:endParaRPr>
          </a:p>
        </p:txBody>
      </p:sp>
      <p:cxnSp>
        <p:nvCxnSpPr>
          <p:cNvPr id="194" name="Google Shape;194;p29"/>
          <p:cNvCxnSpPr/>
          <p:nvPr/>
        </p:nvCxnSpPr>
        <p:spPr>
          <a:xfrm>
            <a:off x="845650" y="932700"/>
            <a:ext cx="7472700" cy="20700"/>
          </a:xfrm>
          <a:prstGeom prst="straightConnector1">
            <a:avLst/>
          </a:prstGeom>
          <a:noFill/>
          <a:ln cap="flat" cmpd="sng" w="9525">
            <a:solidFill>
              <a:srgbClr val="FF9900"/>
            </a:solidFill>
            <a:prstDash val="solid"/>
            <a:round/>
            <a:headEnd len="med" w="med" type="diamond"/>
            <a:tailEnd len="med" w="med" type="diamond"/>
          </a:ln>
        </p:spPr>
      </p:cxnSp>
      <p:sp>
        <p:nvSpPr>
          <p:cNvPr id="195" name="Google Shape;19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201" name="Google Shape;201;p30"/>
          <p:cNvPicPr preferRelativeResize="0"/>
          <p:nvPr/>
        </p:nvPicPr>
        <p:blipFill>
          <a:blip r:embed="rId3">
            <a:alphaModFix/>
          </a:blip>
          <a:stretch>
            <a:fillRect/>
          </a:stretch>
        </p:blipFill>
        <p:spPr>
          <a:xfrm>
            <a:off x="2032825" y="152400"/>
            <a:ext cx="4838700"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2923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000"/>
              <a:t>Introduction</a:t>
            </a:r>
            <a:endParaRPr b="1" sz="3000"/>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chemeClr val="dk1"/>
              </a:buClr>
              <a:buSzPts val="1800"/>
              <a:buChar char="●"/>
            </a:pPr>
            <a:r>
              <a:rPr lang="en-GB">
                <a:solidFill>
                  <a:schemeClr val="dk1"/>
                </a:solidFill>
              </a:rPr>
              <a:t>Source code summarization is the process of generating concise descriptions of source code, often in the form of code comments.</a:t>
            </a:r>
            <a:endParaRPr>
              <a:solidFill>
                <a:schemeClr val="dk1"/>
              </a:solidFill>
            </a:endParaRPr>
          </a:p>
          <a:p>
            <a:pPr indent="-342900" lvl="0" marL="457200" rtl="0" algn="just">
              <a:spcBef>
                <a:spcPts val="0"/>
              </a:spcBef>
              <a:spcAft>
                <a:spcPts val="0"/>
              </a:spcAft>
              <a:buClr>
                <a:schemeClr val="dk1"/>
              </a:buClr>
              <a:buSzPts val="1800"/>
              <a:buChar char="●"/>
            </a:pPr>
            <a:r>
              <a:rPr lang="en-GB">
                <a:solidFill>
                  <a:schemeClr val="dk1"/>
                </a:solidFill>
              </a:rPr>
              <a:t>This is important for understanding and maintaining source code, as developers often spend a lot of time reading and comprehending programs without good software documentation.</a:t>
            </a:r>
            <a:endParaRPr>
              <a:solidFill>
                <a:schemeClr val="dk1"/>
              </a:solidFill>
            </a:endParaRPr>
          </a:p>
          <a:p>
            <a:pPr indent="-342900" lvl="0" marL="457200" rtl="0" algn="just">
              <a:spcBef>
                <a:spcPts val="0"/>
              </a:spcBef>
              <a:spcAft>
                <a:spcPts val="0"/>
              </a:spcAft>
              <a:buClr>
                <a:schemeClr val="dk1"/>
              </a:buClr>
              <a:buSzPts val="1800"/>
              <a:buChar char="●"/>
            </a:pPr>
            <a:r>
              <a:rPr lang="en-GB">
                <a:solidFill>
                  <a:schemeClr val="dk1"/>
                </a:solidFill>
              </a:rPr>
              <a:t>There have some automatic source code summarization techniques</a:t>
            </a:r>
            <a:endParaRPr>
              <a:solidFill>
                <a:schemeClr val="dk1"/>
              </a:solidFill>
            </a:endParaRPr>
          </a:p>
          <a:p>
            <a:pPr indent="-342900" lvl="1" marL="914400" rtl="0" algn="just">
              <a:spcBef>
                <a:spcPts val="0"/>
              </a:spcBef>
              <a:spcAft>
                <a:spcPts val="0"/>
              </a:spcAft>
              <a:buClr>
                <a:schemeClr val="dk1"/>
              </a:buClr>
              <a:buSzPts val="1800"/>
              <a:buChar char="○"/>
            </a:pPr>
            <a:r>
              <a:rPr lang="en-GB" sz="1800">
                <a:solidFill>
                  <a:schemeClr val="dk1"/>
                </a:solidFill>
              </a:rPr>
              <a:t>Information Retrieval(IR) for Term-based summaries</a:t>
            </a:r>
            <a:endParaRPr sz="1800">
              <a:solidFill>
                <a:schemeClr val="dk1"/>
              </a:solidFill>
            </a:endParaRPr>
          </a:p>
          <a:p>
            <a:pPr indent="-342900" lvl="1" marL="914400" rtl="0" algn="just">
              <a:spcBef>
                <a:spcPts val="0"/>
              </a:spcBef>
              <a:spcAft>
                <a:spcPts val="0"/>
              </a:spcAft>
              <a:buClr>
                <a:schemeClr val="dk1"/>
              </a:buClr>
              <a:buSzPts val="1800"/>
              <a:buChar char="○"/>
            </a:pPr>
            <a:r>
              <a:rPr lang="en-GB" sz="1800">
                <a:solidFill>
                  <a:schemeClr val="dk1"/>
                </a:solidFill>
              </a:rPr>
              <a:t>Neural Machine Translation(NMT) for generate summaries word-by-word from code snippets</a:t>
            </a:r>
            <a:endParaRPr sz="1800">
              <a:solidFill>
                <a:schemeClr val="dk1"/>
              </a:solidFill>
            </a:endParaRPr>
          </a:p>
        </p:txBody>
      </p:sp>
      <p:sp>
        <p:nvSpPr>
          <p:cNvPr id="66" name="Google Shape;66;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cxnSp>
        <p:nvCxnSpPr>
          <p:cNvPr id="67" name="Google Shape;67;p14"/>
          <p:cNvCxnSpPr/>
          <p:nvPr/>
        </p:nvCxnSpPr>
        <p:spPr>
          <a:xfrm>
            <a:off x="845650" y="932700"/>
            <a:ext cx="7472700" cy="20700"/>
          </a:xfrm>
          <a:prstGeom prst="straightConnector1">
            <a:avLst/>
          </a:prstGeom>
          <a:noFill/>
          <a:ln cap="flat" cmpd="sng" w="9525">
            <a:solidFill>
              <a:srgbClr val="FF9900"/>
            </a:solidFill>
            <a:prstDash val="solid"/>
            <a:round/>
            <a:headEnd len="med" w="med" type="diamond"/>
            <a:tailEnd len="med" w="med" type="diamond"/>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2923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000"/>
              <a:t>Problem</a:t>
            </a:r>
            <a:endParaRPr b="1" sz="3000"/>
          </a:p>
        </p:txBody>
      </p:sp>
      <p:sp>
        <p:nvSpPr>
          <p:cNvPr id="73" name="Google Shape;73;p15"/>
          <p:cNvSpPr txBox="1"/>
          <p:nvPr>
            <p:ph idx="1" type="body"/>
          </p:nvPr>
        </p:nvSpPr>
        <p:spPr>
          <a:xfrm>
            <a:off x="311700" y="1152475"/>
            <a:ext cx="8520600" cy="9855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chemeClr val="dk1"/>
              </a:buClr>
              <a:buSzPts val="1800"/>
              <a:buChar char="●"/>
            </a:pPr>
            <a:r>
              <a:rPr lang="en-GB">
                <a:solidFill>
                  <a:schemeClr val="dk1"/>
                </a:solidFill>
              </a:rPr>
              <a:t>NMT-based approaches have difficulty in handling low-frequency words.</a:t>
            </a:r>
            <a:endParaRPr>
              <a:solidFill>
                <a:schemeClr val="dk1"/>
              </a:solidFill>
            </a:endParaRPr>
          </a:p>
          <a:p>
            <a:pPr indent="-342900" lvl="0" marL="457200" rtl="0" algn="just">
              <a:spcBef>
                <a:spcPts val="0"/>
              </a:spcBef>
              <a:spcAft>
                <a:spcPts val="0"/>
              </a:spcAft>
              <a:buClr>
                <a:schemeClr val="dk1"/>
              </a:buClr>
              <a:buSzPts val="1800"/>
              <a:buChar char="●"/>
            </a:pPr>
            <a:r>
              <a:rPr lang="en-GB">
                <a:solidFill>
                  <a:schemeClr val="dk1"/>
                </a:solidFill>
              </a:rPr>
              <a:t>It may result in incorrect summaries.</a:t>
            </a:r>
            <a:endParaRPr>
              <a:solidFill>
                <a:schemeClr val="dk1"/>
              </a:solidFill>
            </a:endParaRPr>
          </a:p>
        </p:txBody>
      </p:sp>
      <p:sp>
        <p:nvSpPr>
          <p:cNvPr id="74" name="Google Shape;7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cxnSp>
        <p:nvCxnSpPr>
          <p:cNvPr id="75" name="Google Shape;75;p15"/>
          <p:cNvCxnSpPr/>
          <p:nvPr/>
        </p:nvCxnSpPr>
        <p:spPr>
          <a:xfrm>
            <a:off x="845650" y="932700"/>
            <a:ext cx="7472700" cy="20700"/>
          </a:xfrm>
          <a:prstGeom prst="straightConnector1">
            <a:avLst/>
          </a:prstGeom>
          <a:noFill/>
          <a:ln cap="flat" cmpd="sng" w="9525">
            <a:solidFill>
              <a:srgbClr val="FF9900"/>
            </a:solidFill>
            <a:prstDash val="solid"/>
            <a:round/>
            <a:headEnd len="med" w="med" type="diamond"/>
            <a:tailEnd len="med" w="med" type="diamond"/>
          </a:ln>
        </p:spPr>
      </p:cxnSp>
      <p:pic>
        <p:nvPicPr>
          <p:cNvPr id="76" name="Google Shape;76;p15"/>
          <p:cNvPicPr preferRelativeResize="0"/>
          <p:nvPr/>
        </p:nvPicPr>
        <p:blipFill>
          <a:blip r:embed="rId3">
            <a:alphaModFix/>
          </a:blip>
          <a:stretch>
            <a:fillRect/>
          </a:stretch>
        </p:blipFill>
        <p:spPr>
          <a:xfrm>
            <a:off x="2787775" y="2055525"/>
            <a:ext cx="3568443" cy="27007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313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GB" sz="3020"/>
              <a:t>Solution</a:t>
            </a:r>
            <a:endParaRPr b="1" sz="3020"/>
          </a:p>
        </p:txBody>
      </p:sp>
      <p:sp>
        <p:nvSpPr>
          <p:cNvPr id="82" name="Google Shape;8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GB">
                <a:solidFill>
                  <a:schemeClr val="dk1"/>
                </a:solidFill>
              </a:rPr>
              <a:t>The authors proposes a solution called Retrieval-based Neural Source Code Summarizer (Rencos) </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They conducted extensive experiments on two real-world datasets and performed a human evaluation through Amazon Mechanical Turk (AMT) to evaluate their proposed approach.</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It combines the advantages of both NMT-based and retrieval-based methods for source code summarization. </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The proposed architecture first trains an attentional encoder-decoder model to obtain an encoder for all code samples and a decoder for generating natural language summaries.</a:t>
            </a:r>
            <a:endParaRPr>
              <a:solidFill>
                <a:schemeClr val="dk1"/>
              </a:solidFill>
            </a:endParaRPr>
          </a:p>
        </p:txBody>
      </p:sp>
      <p:sp>
        <p:nvSpPr>
          <p:cNvPr id="83" name="Google Shape;83;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cxnSp>
        <p:nvCxnSpPr>
          <p:cNvPr id="84" name="Google Shape;84;p16"/>
          <p:cNvCxnSpPr/>
          <p:nvPr/>
        </p:nvCxnSpPr>
        <p:spPr>
          <a:xfrm>
            <a:off x="845650" y="932700"/>
            <a:ext cx="7472700" cy="20700"/>
          </a:xfrm>
          <a:prstGeom prst="straightConnector1">
            <a:avLst/>
          </a:prstGeom>
          <a:noFill/>
          <a:ln cap="flat" cmpd="sng" w="9525">
            <a:solidFill>
              <a:srgbClr val="FF9900"/>
            </a:solidFill>
            <a:prstDash val="solid"/>
            <a:round/>
            <a:headEnd len="med" w="med" type="diamond"/>
            <a:tailEnd len="med" w="med" type="diamond"/>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 (Continue…)</a:t>
            </a:r>
            <a:endParaRPr/>
          </a:p>
        </p:txBody>
      </p:sp>
      <p:sp>
        <p:nvSpPr>
          <p:cNvPr id="90" name="Google Shape;9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GB">
                <a:solidFill>
                  <a:schemeClr val="dk1"/>
                </a:solidFill>
              </a:rPr>
              <a:t>The Figure shows the overall framework of the solution</a:t>
            </a:r>
            <a:endParaRPr>
              <a:solidFill>
                <a:schemeClr val="dk1"/>
              </a:solidFill>
            </a:endParaRPr>
          </a:p>
        </p:txBody>
      </p:sp>
      <p:sp>
        <p:nvSpPr>
          <p:cNvPr id="91" name="Google Shape;9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92" name="Google Shape;92;p17"/>
          <p:cNvPicPr preferRelativeResize="0"/>
          <p:nvPr/>
        </p:nvPicPr>
        <p:blipFill>
          <a:blip r:embed="rId3">
            <a:alphaModFix/>
          </a:blip>
          <a:stretch>
            <a:fillRect/>
          </a:stretch>
        </p:blipFill>
        <p:spPr>
          <a:xfrm>
            <a:off x="2702627" y="1588863"/>
            <a:ext cx="3738749" cy="32568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264725" y="2923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000"/>
              <a:t>Solution</a:t>
            </a:r>
            <a:endParaRPr b="1" sz="3000"/>
          </a:p>
        </p:txBody>
      </p:sp>
      <p:sp>
        <p:nvSpPr>
          <p:cNvPr id="98" name="Google Shape;98;p18"/>
          <p:cNvSpPr txBox="1"/>
          <p:nvPr>
            <p:ph idx="1" type="body"/>
          </p:nvPr>
        </p:nvSpPr>
        <p:spPr>
          <a:xfrm>
            <a:off x="311700" y="1152475"/>
            <a:ext cx="8520600" cy="2711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GB">
                <a:solidFill>
                  <a:schemeClr val="dk1"/>
                </a:solidFill>
              </a:rPr>
              <a:t>Then, given an input source code snippet, it retrieves the most similar code snippets from the training set based on both syntax-level and semantics-level information.</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These retrieved code snippets are used as context vectors and their similarity values are used to adjust the conditional probability of the next word during decoding. This helps to enhance the prediction results of the NMT model.</a:t>
            </a:r>
            <a:endParaRPr/>
          </a:p>
        </p:txBody>
      </p:sp>
      <p:sp>
        <p:nvSpPr>
          <p:cNvPr id="99" name="Google Shape;99;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cxnSp>
        <p:nvCxnSpPr>
          <p:cNvPr id="100" name="Google Shape;100;p18"/>
          <p:cNvCxnSpPr/>
          <p:nvPr/>
        </p:nvCxnSpPr>
        <p:spPr>
          <a:xfrm>
            <a:off x="845650" y="932700"/>
            <a:ext cx="7472700" cy="20700"/>
          </a:xfrm>
          <a:prstGeom prst="straightConnector1">
            <a:avLst/>
          </a:prstGeom>
          <a:noFill/>
          <a:ln cap="flat" cmpd="sng" w="9525">
            <a:solidFill>
              <a:srgbClr val="FF9900"/>
            </a:solidFill>
            <a:prstDash val="solid"/>
            <a:round/>
            <a:headEnd len="med" w="med" type="diamond"/>
            <a:tailEnd len="med" w="med" type="diamond"/>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21700" y="2985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GB" sz="3020"/>
              <a:t>Experiments</a:t>
            </a:r>
            <a:endParaRPr b="1" sz="3020"/>
          </a:p>
        </p:txBody>
      </p:sp>
      <p:sp>
        <p:nvSpPr>
          <p:cNvPr id="106" name="Google Shape;106;p19"/>
          <p:cNvSpPr txBox="1"/>
          <p:nvPr>
            <p:ph idx="1" type="body"/>
          </p:nvPr>
        </p:nvSpPr>
        <p:spPr>
          <a:xfrm>
            <a:off x="441450" y="1493025"/>
            <a:ext cx="8261100" cy="1807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GB">
                <a:solidFill>
                  <a:schemeClr val="dk1"/>
                </a:solidFill>
              </a:rPr>
              <a:t>They conduct experiment to evaluate the effectiveness of the proposed approach.</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Compare it with several state of the art methods from Software Engineering (SE) .</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And Natural Language Processing (NLP) communities.</a:t>
            </a:r>
            <a:endParaRPr>
              <a:solidFill>
                <a:schemeClr val="dk1"/>
              </a:solidFill>
            </a:endParaRPr>
          </a:p>
        </p:txBody>
      </p:sp>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cxnSp>
        <p:nvCxnSpPr>
          <p:cNvPr id="108" name="Google Shape;108;p19"/>
          <p:cNvCxnSpPr/>
          <p:nvPr/>
        </p:nvCxnSpPr>
        <p:spPr>
          <a:xfrm>
            <a:off x="845650" y="932700"/>
            <a:ext cx="7472700" cy="20700"/>
          </a:xfrm>
          <a:prstGeom prst="straightConnector1">
            <a:avLst/>
          </a:prstGeom>
          <a:noFill/>
          <a:ln cap="flat" cmpd="sng" w="9525">
            <a:solidFill>
              <a:srgbClr val="FF9900"/>
            </a:solidFill>
            <a:prstDash val="solid"/>
            <a:round/>
            <a:headEnd len="med" w="med" type="diamond"/>
            <a:tailEnd len="med" w="med" type="diamond"/>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310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GB" sz="3020"/>
              <a:t>Experimental Setup</a:t>
            </a:r>
            <a:endParaRPr b="1" sz="3020"/>
          </a:p>
        </p:txBody>
      </p:sp>
      <p:sp>
        <p:nvSpPr>
          <p:cNvPr id="114" name="Google Shape;114;p20"/>
          <p:cNvSpPr txBox="1"/>
          <p:nvPr>
            <p:ph idx="1" type="body"/>
          </p:nvPr>
        </p:nvSpPr>
        <p:spPr>
          <a:xfrm>
            <a:off x="640525" y="1246825"/>
            <a:ext cx="76035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solidFill>
                  <a:schemeClr val="dk1"/>
                </a:solidFill>
              </a:rPr>
              <a:t>T</a:t>
            </a:r>
            <a:r>
              <a:rPr lang="en-GB">
                <a:solidFill>
                  <a:schemeClr val="dk1"/>
                </a:solidFill>
              </a:rPr>
              <a:t>wo public large-scale datasets : </a:t>
            </a:r>
            <a:endParaRPr>
              <a:solidFill>
                <a:schemeClr val="dk1"/>
              </a:solidFill>
            </a:endParaRPr>
          </a:p>
          <a:p>
            <a:pPr indent="-342900" lvl="0" marL="457200" rtl="0" algn="l">
              <a:lnSpc>
                <a:spcPct val="150000"/>
              </a:lnSpc>
              <a:spcBef>
                <a:spcPts val="1200"/>
              </a:spcBef>
              <a:spcAft>
                <a:spcPts val="0"/>
              </a:spcAft>
              <a:buClr>
                <a:schemeClr val="dk1"/>
              </a:buClr>
              <a:buSzPts val="1800"/>
              <a:buChar char="❖"/>
            </a:pPr>
            <a:r>
              <a:rPr lang="en-GB">
                <a:solidFill>
                  <a:schemeClr val="dk1"/>
                </a:solidFill>
              </a:rPr>
              <a:t>PCSD(Python Code Summarization Dataset) : Provided by Barone</a:t>
            </a:r>
            <a:endParaRPr>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Contains Python Function and Comment</a:t>
            </a:r>
            <a:endParaRPr>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This dataset includes 108,726 code-comment pairs.</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en-GB">
                <a:solidFill>
                  <a:schemeClr val="dk1"/>
                </a:solidFill>
              </a:rPr>
              <a:t>Used for training and evaluation</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GB">
                <a:solidFill>
                  <a:schemeClr val="dk1"/>
                </a:solidFill>
              </a:rPr>
              <a:t>JCSD(Java Code Summarization Dataset) : Collected by Hu</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en-GB">
                <a:solidFill>
                  <a:schemeClr val="dk1"/>
                </a:solidFill>
              </a:rPr>
              <a:t>Contains Java methods and comments.</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en-GB">
                <a:solidFill>
                  <a:schemeClr val="dk1"/>
                </a:solidFill>
              </a:rPr>
              <a:t>This dataset includes </a:t>
            </a:r>
            <a:r>
              <a:rPr lang="en-GB">
                <a:solidFill>
                  <a:schemeClr val="dk1"/>
                </a:solidFill>
              </a:rPr>
              <a:t>69,708 code and comment pairs.</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en-GB">
                <a:solidFill>
                  <a:schemeClr val="dk1"/>
                </a:solidFill>
              </a:rPr>
              <a:t>Used for training and evaluation</a:t>
            </a:r>
            <a:endParaRPr>
              <a:solidFill>
                <a:schemeClr val="dk1"/>
              </a:solidFill>
            </a:endParaRPr>
          </a:p>
          <a:p>
            <a:pPr indent="0" lvl="0" marL="914400" rtl="0" algn="l">
              <a:spcBef>
                <a:spcPts val="1200"/>
              </a:spcBef>
              <a:spcAft>
                <a:spcPts val="1200"/>
              </a:spcAft>
              <a:buNone/>
            </a:pPr>
            <a:r>
              <a:t/>
            </a:r>
            <a:endParaRPr>
              <a:solidFill>
                <a:schemeClr val="dk1"/>
              </a:solidFill>
            </a:endParaRPr>
          </a:p>
        </p:txBody>
      </p:sp>
      <p:sp>
        <p:nvSpPr>
          <p:cNvPr id="115" name="Google Shape;11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cxnSp>
        <p:nvCxnSpPr>
          <p:cNvPr id="116" name="Google Shape;116;p20"/>
          <p:cNvCxnSpPr/>
          <p:nvPr/>
        </p:nvCxnSpPr>
        <p:spPr>
          <a:xfrm>
            <a:off x="845650" y="932700"/>
            <a:ext cx="7472700" cy="20700"/>
          </a:xfrm>
          <a:prstGeom prst="straightConnector1">
            <a:avLst/>
          </a:prstGeom>
          <a:noFill/>
          <a:ln cap="flat" cmpd="sng" w="9525">
            <a:solidFill>
              <a:srgbClr val="FF9900"/>
            </a:solidFill>
            <a:prstDash val="solid"/>
            <a:round/>
            <a:headEnd len="med" w="med" type="diamond"/>
            <a:tailEnd len="med" w="med" type="diamond"/>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1279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GB" sz="3020"/>
              <a:t>Evaluation Metrics</a:t>
            </a:r>
            <a:endParaRPr b="1" sz="3020"/>
          </a:p>
        </p:txBody>
      </p:sp>
      <p:sp>
        <p:nvSpPr>
          <p:cNvPr id="122" name="Google Shape;122;p21"/>
          <p:cNvSpPr txBox="1"/>
          <p:nvPr>
            <p:ph idx="1" type="body"/>
          </p:nvPr>
        </p:nvSpPr>
        <p:spPr>
          <a:xfrm>
            <a:off x="1392075" y="964600"/>
            <a:ext cx="6076800" cy="25473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a:solidFill>
                  <a:schemeClr val="dk1"/>
                </a:solidFill>
              </a:rPr>
              <a:t>They evaluate the performance of different approaches using common metrics including:</a:t>
            </a:r>
            <a:endParaRPr>
              <a:solidFill>
                <a:schemeClr val="dk1"/>
              </a:solidFill>
            </a:endParaRPr>
          </a:p>
          <a:p>
            <a:pPr indent="-325755" lvl="0" marL="914400" rtl="0" algn="l">
              <a:spcBef>
                <a:spcPts val="1200"/>
              </a:spcBef>
              <a:spcAft>
                <a:spcPts val="0"/>
              </a:spcAft>
              <a:buClr>
                <a:schemeClr val="dk1"/>
              </a:buClr>
              <a:buSzPct val="100000"/>
              <a:buChar char="➔"/>
            </a:pPr>
            <a:r>
              <a:rPr lang="en-GB">
                <a:solidFill>
                  <a:schemeClr val="dk1"/>
                </a:solidFill>
              </a:rPr>
              <a:t>BLEU </a:t>
            </a:r>
            <a:endParaRPr>
              <a:solidFill>
                <a:schemeClr val="dk1"/>
              </a:solidFill>
            </a:endParaRPr>
          </a:p>
          <a:p>
            <a:pPr indent="-325755" lvl="0" marL="914400" rtl="0" algn="l">
              <a:spcBef>
                <a:spcPts val="0"/>
              </a:spcBef>
              <a:spcAft>
                <a:spcPts val="0"/>
              </a:spcAft>
              <a:buClr>
                <a:schemeClr val="dk1"/>
              </a:buClr>
              <a:buSzPct val="100000"/>
              <a:buChar char="➔"/>
            </a:pPr>
            <a:r>
              <a:rPr lang="en-GB">
                <a:solidFill>
                  <a:schemeClr val="dk1"/>
                </a:solidFill>
              </a:rPr>
              <a:t>METEOR </a:t>
            </a:r>
            <a:endParaRPr>
              <a:solidFill>
                <a:schemeClr val="dk1"/>
              </a:solidFill>
            </a:endParaRPr>
          </a:p>
          <a:p>
            <a:pPr indent="-325755" lvl="0" marL="914400" rtl="0" algn="l">
              <a:spcBef>
                <a:spcPts val="0"/>
              </a:spcBef>
              <a:spcAft>
                <a:spcPts val="0"/>
              </a:spcAft>
              <a:buClr>
                <a:schemeClr val="dk1"/>
              </a:buClr>
              <a:buSzPct val="100000"/>
              <a:buChar char="➔"/>
            </a:pPr>
            <a:r>
              <a:rPr lang="en-GB">
                <a:solidFill>
                  <a:schemeClr val="dk1"/>
                </a:solidFill>
              </a:rPr>
              <a:t>ROUGE-L </a:t>
            </a:r>
            <a:endParaRPr>
              <a:solidFill>
                <a:schemeClr val="dk1"/>
              </a:solidFill>
            </a:endParaRPr>
          </a:p>
          <a:p>
            <a:pPr indent="-325755" lvl="0" marL="914400" rtl="0" algn="l">
              <a:spcBef>
                <a:spcPts val="0"/>
              </a:spcBef>
              <a:spcAft>
                <a:spcPts val="0"/>
              </a:spcAft>
              <a:buClr>
                <a:schemeClr val="dk1"/>
              </a:buClr>
              <a:buSzPct val="100000"/>
              <a:buChar char="➔"/>
            </a:pPr>
            <a:r>
              <a:rPr lang="en-GB">
                <a:solidFill>
                  <a:schemeClr val="dk1"/>
                </a:solidFill>
              </a:rPr>
              <a:t>CIDER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
        <p:nvSpPr>
          <p:cNvPr id="123" name="Google Shape;12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cxnSp>
        <p:nvCxnSpPr>
          <p:cNvPr id="124" name="Google Shape;124;p21"/>
          <p:cNvCxnSpPr/>
          <p:nvPr/>
        </p:nvCxnSpPr>
        <p:spPr>
          <a:xfrm>
            <a:off x="835650" y="756550"/>
            <a:ext cx="7472700" cy="20700"/>
          </a:xfrm>
          <a:prstGeom prst="straightConnector1">
            <a:avLst/>
          </a:prstGeom>
          <a:noFill/>
          <a:ln cap="flat" cmpd="sng" w="9525">
            <a:solidFill>
              <a:srgbClr val="FF9900"/>
            </a:solidFill>
            <a:prstDash val="solid"/>
            <a:round/>
            <a:headEnd len="med" w="med" type="diamond"/>
            <a:tailEnd len="med" w="med" type="diamond"/>
          </a:ln>
        </p:spPr>
      </p:cxnSp>
      <p:pic>
        <p:nvPicPr>
          <p:cNvPr id="125" name="Google Shape;125;p21"/>
          <p:cNvPicPr preferRelativeResize="0"/>
          <p:nvPr/>
        </p:nvPicPr>
        <p:blipFill>
          <a:blip r:embed="rId3">
            <a:alphaModFix/>
          </a:blip>
          <a:stretch>
            <a:fillRect/>
          </a:stretch>
        </p:blipFill>
        <p:spPr>
          <a:xfrm>
            <a:off x="4227800" y="1817825"/>
            <a:ext cx="3612750" cy="2409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