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92" r:id="rId5"/>
    <p:sldId id="309" r:id="rId6"/>
    <p:sldId id="335" r:id="rId7"/>
    <p:sldId id="339" r:id="rId8"/>
    <p:sldId id="340" r:id="rId9"/>
    <p:sldId id="341" r:id="rId10"/>
    <p:sldId id="314" r:id="rId11"/>
    <p:sldId id="315" r:id="rId12"/>
    <p:sldId id="336" r:id="rId13"/>
    <p:sldId id="316" r:id="rId14"/>
    <p:sldId id="317" r:id="rId15"/>
    <p:sldId id="319" r:id="rId16"/>
    <p:sldId id="323" r:id="rId17"/>
    <p:sldId id="320" r:id="rId18"/>
    <p:sldId id="324" r:id="rId19"/>
    <p:sldId id="325" r:id="rId20"/>
    <p:sldId id="337" r:id="rId21"/>
    <p:sldId id="338" r:id="rId22"/>
    <p:sldId id="326" r:id="rId23"/>
    <p:sldId id="327" r:id="rId24"/>
    <p:sldId id="328" r:id="rId25"/>
    <p:sldId id="330" r:id="rId26"/>
    <p:sldId id="342" r:id="rId27"/>
    <p:sldId id="33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3" autoAdjust="0"/>
    <p:restoredTop sz="94619" autoAdjust="0"/>
  </p:normalViewPr>
  <p:slideViewPr>
    <p:cSldViewPr snapToGrid="0">
      <p:cViewPr varScale="1">
        <p:scale>
          <a:sx n="86" d="100"/>
          <a:sy n="86" d="100"/>
        </p:scale>
        <p:origin x="32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7BAAF-8815-4BC1-BA40-B727CCF06B16}" type="datetimeFigureOut">
              <a:rPr lang="en-US" smtClean="0"/>
              <a:pPr/>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591E3-0FE3-4514-B4C9-1B253DD8A720}" type="slidenum">
              <a:rPr lang="en-US" smtClean="0"/>
              <a:pPr/>
              <a:t>‹#›</a:t>
            </a:fld>
            <a:endParaRPr lang="en-US"/>
          </a:p>
        </p:txBody>
      </p:sp>
    </p:spTree>
    <p:extLst>
      <p:ext uri="{BB962C8B-B14F-4D97-AF65-F5344CB8AC3E}">
        <p14:creationId xmlns:p14="http://schemas.microsoft.com/office/powerpoint/2010/main" val="193833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591E3-0FE3-4514-B4C9-1B253DD8A720}" type="slidenum">
              <a:rPr lang="en-US" smtClean="0"/>
              <a:pPr/>
              <a:t>8</a:t>
            </a:fld>
            <a:endParaRPr lang="en-US"/>
          </a:p>
        </p:txBody>
      </p:sp>
    </p:spTree>
    <p:extLst>
      <p:ext uri="{BB962C8B-B14F-4D97-AF65-F5344CB8AC3E}">
        <p14:creationId xmlns:p14="http://schemas.microsoft.com/office/powerpoint/2010/main" val="211838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a:t>7/24/2020</a:t>
            </a:r>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7/24/2020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r>
              <a:rPr lang="en-US"/>
              <a:t>7/24/2020</a:t>
            </a:r>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7/24/2020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7/24/2020</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7/24/2020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7/24/2020</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a:t>7/24/2020</a:t>
            </a:r>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a:t>7/24/2020</a:t>
            </a:r>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r>
              <a:rPr lang="en-US"/>
              <a:t>7/24/2020</a:t>
            </a:r>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Digital_divide" TargetMode="External"/><Relationship Id="rId7" Type="http://schemas.openxmlformats.org/officeDocument/2006/relationships/hyperlink" Target="https://www.oecd.org/site/schoolingfortomorrowknowledgebase/themes/ict/bridgingthedigitaldivide.htm" TargetMode="External"/><Relationship Id="rId2" Type="http://schemas.openxmlformats.org/officeDocument/2006/relationships/hyperlink" Target="https://en.wikipedia.org/wiki/Digital_divide_in_the_United_States" TargetMode="External"/><Relationship Id="rId1" Type="http://schemas.openxmlformats.org/officeDocument/2006/relationships/slideLayout" Target="../slideLayouts/slideLayout2.xml"/><Relationship Id="rId6" Type="http://schemas.openxmlformats.org/officeDocument/2006/relationships/hyperlink" Target="https://courses.lumenlearning.com/culturalanthropology/chapter/the-global-digital-divide/" TargetMode="External"/><Relationship Id="rId5" Type="http://schemas.openxmlformats.org/officeDocument/2006/relationships/hyperlink" Target="http://www.digitaldividecouncil.com/what-is-the-digital-divide/?fbclid=IwAR1eUuVWbZWwz91eqbzzY1HLqxfn1hUYJ6WsDpVgHZliTgZeuAGRvGCa91c" TargetMode="External"/><Relationship Id="rId4" Type="http://schemas.openxmlformats.org/officeDocument/2006/relationships/hyperlink" Target="https://cs.stanford.edu/people/eroberts/cs181/projects/digital-divide/start.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193424" y="1983346"/>
            <a:ext cx="5208751" cy="2693488"/>
          </a:xfrm>
        </p:spPr>
        <p:txBody>
          <a:bodyPr>
            <a:normAutofit/>
          </a:bodyPr>
          <a:lstStyle/>
          <a:p>
            <a:r>
              <a:rPr lang="en-US" sz="2400" dirty="0">
                <a:solidFill>
                  <a:schemeClr val="tx1"/>
                </a:solidFill>
                <a:latin typeface="Arial Rounded MT Bold" panose="020F0704030504030204" pitchFamily="34" charset="0"/>
              </a:rPr>
              <a:t>The Existential Significance of the Digital Divide for America’s Historically Underserved Populations </a:t>
            </a:r>
          </a:p>
        </p:txBody>
      </p:sp>
      <p:sp>
        <p:nvSpPr>
          <p:cNvPr id="3" name="Date Placeholder 2">
            <a:extLst>
              <a:ext uri="{FF2B5EF4-FFF2-40B4-BE49-F238E27FC236}">
                <a16:creationId xmlns:a16="http://schemas.microsoft.com/office/drawing/2014/main" id="{DF394FF1-3325-400F-A899-41730F8A9D47}"/>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C0F3F0F9-ECFA-468D-A100-501DD6B4340D}"/>
              </a:ext>
            </a:extLst>
          </p:cNvPr>
          <p:cNvSpPr>
            <a:spLocks noGrp="1"/>
          </p:cNvSpPr>
          <p:nvPr>
            <p:ph type="sldNum" sz="quarter" idx="12"/>
          </p:nvPr>
        </p:nvSpPr>
        <p:spPr/>
        <p:txBody>
          <a:bodyPr/>
          <a:lstStyle/>
          <a:p>
            <a:fld id="{34B7E4EF-A1BD-40F4-AB7B-04F084DD991D}" type="slidenum">
              <a:rPr lang="en-US" smtClean="0"/>
              <a:pPr/>
              <a:t>1</a:t>
            </a:fld>
            <a:endParaRPr lang="en-US" dirty="0"/>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233A-1201-4E71-B938-1B1FF884D375}"/>
              </a:ext>
            </a:extLst>
          </p:cNvPr>
          <p:cNvSpPr>
            <a:spLocks noGrp="1"/>
          </p:cNvSpPr>
          <p:nvPr>
            <p:ph type="title"/>
          </p:nvPr>
        </p:nvSpPr>
        <p:spPr/>
        <p:txBody>
          <a:bodyPr/>
          <a:lstStyle/>
          <a:p>
            <a:r>
              <a:rPr lang="en-US" b="1" dirty="0"/>
              <a:t>Socio-economic Factor (</a:t>
            </a:r>
            <a:r>
              <a:rPr lang="en-SG" b="1" dirty="0"/>
              <a:t>Cont...)</a:t>
            </a:r>
            <a:endParaRPr lang="en-US" b="1" dirty="0"/>
          </a:p>
        </p:txBody>
      </p:sp>
      <p:sp>
        <p:nvSpPr>
          <p:cNvPr id="3" name="Content Placeholder 2">
            <a:extLst>
              <a:ext uri="{FF2B5EF4-FFF2-40B4-BE49-F238E27FC236}">
                <a16:creationId xmlns:a16="http://schemas.microsoft.com/office/drawing/2014/main" id="{8EC4960B-44FF-4921-BE9F-E152E4D1D036}"/>
              </a:ext>
            </a:extLst>
          </p:cNvPr>
          <p:cNvSpPr>
            <a:spLocks noGrp="1"/>
          </p:cNvSpPr>
          <p:nvPr>
            <p:ph idx="1"/>
          </p:nvPr>
        </p:nvSpPr>
        <p:spPr/>
        <p:txBody>
          <a:bodyPr>
            <a:normAutofit fontScale="92500" lnSpcReduction="20000"/>
          </a:bodyPr>
          <a:lstStyle/>
          <a:p>
            <a:pPr algn="just"/>
            <a:r>
              <a:rPr lang="en-US" sz="2000" dirty="0"/>
              <a:t>Interestingly, race affects the amount of computers in the school. Schools with a higher percentage of minorities have fewer computers whereas those with a lower percentage of minorities have a greater number of computers.</a:t>
            </a:r>
          </a:p>
          <a:p>
            <a:pPr marL="0" indent="0" algn="just">
              <a:buNone/>
            </a:pPr>
            <a:endParaRPr lang="en-US" sz="2000" dirty="0"/>
          </a:p>
          <a:p>
            <a:pPr algn="just"/>
            <a:r>
              <a:rPr lang="en-US" sz="2000" dirty="0"/>
              <a:t>With regard to Internet access, Black and Hispanic households are falling even further behind access by White households grew by 37.6% between 1997 and 1998. </a:t>
            </a:r>
          </a:p>
          <a:p>
            <a:pPr marL="0" indent="0" algn="just">
              <a:buNone/>
            </a:pPr>
            <a:endParaRPr lang="en-US" sz="2000" dirty="0"/>
          </a:p>
          <a:p>
            <a:pPr algn="just"/>
            <a:r>
              <a:rPr lang="en-US" sz="2000" dirty="0"/>
              <a:t>The NTIA study also demonstrated the racial disparities in Internet access exist irrespective of income. In a cultural study to determine reasons for the divide other than income, the Hispanic, African-American, and Asian-American communities were studied.</a:t>
            </a:r>
          </a:p>
          <a:p>
            <a:pPr marL="0" indent="0" algn="just">
              <a:buNone/>
            </a:pPr>
            <a:endParaRPr lang="en-US" sz="2000" dirty="0"/>
          </a:p>
          <a:p>
            <a:pPr marL="0" indent="0" algn="just">
              <a:buNone/>
            </a:pPr>
            <a:endParaRPr lang="en-US" sz="2000" dirty="0"/>
          </a:p>
        </p:txBody>
      </p:sp>
      <p:sp>
        <p:nvSpPr>
          <p:cNvPr id="4" name="Date Placeholder 3">
            <a:extLst>
              <a:ext uri="{FF2B5EF4-FFF2-40B4-BE49-F238E27FC236}">
                <a16:creationId xmlns:a16="http://schemas.microsoft.com/office/drawing/2014/main" id="{8EE2824C-A123-4804-B630-EFFFCCF2424B}"/>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5A4B9D5A-6CCE-406E-86EE-3DFD47B8E9BC}"/>
              </a:ext>
            </a:extLst>
          </p:cNvPr>
          <p:cNvSpPr>
            <a:spLocks noGrp="1"/>
          </p:cNvSpPr>
          <p:nvPr>
            <p:ph type="sldNum" sz="quarter" idx="12"/>
          </p:nvPr>
        </p:nvSpPr>
        <p:spPr/>
        <p:txBody>
          <a:bodyPr/>
          <a:lstStyle/>
          <a:p>
            <a:fld id="{34B7E4EF-A1BD-40F4-AB7B-04F084DD991D}" type="slidenum">
              <a:rPr lang="en-US" smtClean="0"/>
              <a:pPr/>
              <a:t>10</a:t>
            </a:fld>
            <a:endParaRPr lang="en-US" dirty="0"/>
          </a:p>
        </p:txBody>
      </p:sp>
    </p:spTree>
    <p:extLst>
      <p:ext uri="{BB962C8B-B14F-4D97-AF65-F5344CB8AC3E}">
        <p14:creationId xmlns:p14="http://schemas.microsoft.com/office/powerpoint/2010/main" val="183974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E752-28AE-464B-9196-0A3B23DFF17D}"/>
              </a:ext>
            </a:extLst>
          </p:cNvPr>
          <p:cNvSpPr>
            <a:spLocks noGrp="1"/>
          </p:cNvSpPr>
          <p:nvPr>
            <p:ph type="title"/>
          </p:nvPr>
        </p:nvSpPr>
        <p:spPr/>
        <p:txBody>
          <a:bodyPr/>
          <a:lstStyle/>
          <a:p>
            <a:r>
              <a:rPr lang="en-SG" b="1" dirty="0"/>
              <a:t>Rural Factor</a:t>
            </a:r>
            <a:endParaRPr lang="en-US" b="1" dirty="0"/>
          </a:p>
        </p:txBody>
      </p:sp>
      <p:sp>
        <p:nvSpPr>
          <p:cNvPr id="3" name="Content Placeholder 2">
            <a:extLst>
              <a:ext uri="{FF2B5EF4-FFF2-40B4-BE49-F238E27FC236}">
                <a16:creationId xmlns:a16="http://schemas.microsoft.com/office/drawing/2014/main" id="{69201EE8-2E2C-4EBB-8DB6-0016184DA44E}"/>
              </a:ext>
            </a:extLst>
          </p:cNvPr>
          <p:cNvSpPr>
            <a:spLocks noGrp="1"/>
          </p:cNvSpPr>
          <p:nvPr>
            <p:ph idx="1"/>
          </p:nvPr>
        </p:nvSpPr>
        <p:spPr>
          <a:xfrm>
            <a:off x="1066801" y="2215087"/>
            <a:ext cx="5184710" cy="3849624"/>
          </a:xfrm>
        </p:spPr>
        <p:txBody>
          <a:bodyPr>
            <a:normAutofit/>
          </a:bodyPr>
          <a:lstStyle/>
          <a:p>
            <a:pPr algn="just"/>
            <a:r>
              <a:rPr lang="en-US" sz="2000" dirty="0"/>
              <a:t>28% of rural Americans have no access to broadband </a:t>
            </a:r>
          </a:p>
          <a:p>
            <a:pPr algn="just"/>
            <a:r>
              <a:rPr lang="en-US" sz="2000" dirty="0"/>
              <a:t>41% of American schools have no access to high-speed internet</a:t>
            </a:r>
          </a:p>
          <a:p>
            <a:pPr algn="just"/>
            <a:r>
              <a:rPr lang="en-US" sz="2000" dirty="0"/>
              <a:t>75% of Americans have no choice in high-end broadband provider</a:t>
            </a:r>
          </a:p>
        </p:txBody>
      </p:sp>
      <p:pic>
        <p:nvPicPr>
          <p:cNvPr id="5" name="Picture 4">
            <a:extLst>
              <a:ext uri="{FF2B5EF4-FFF2-40B4-BE49-F238E27FC236}">
                <a16:creationId xmlns:a16="http://schemas.microsoft.com/office/drawing/2014/main" id="{12BDEDD9-0631-4C07-B3E6-A36299856854}"/>
              </a:ext>
            </a:extLst>
          </p:cNvPr>
          <p:cNvPicPr>
            <a:picLocks noChangeAspect="1"/>
          </p:cNvPicPr>
          <p:nvPr/>
        </p:nvPicPr>
        <p:blipFill>
          <a:blip r:embed="rId2"/>
          <a:stretch>
            <a:fillRect/>
          </a:stretch>
        </p:blipFill>
        <p:spPr>
          <a:xfrm>
            <a:off x="6774445" y="1328394"/>
            <a:ext cx="4633362" cy="4205603"/>
          </a:xfrm>
          <a:prstGeom prst="rect">
            <a:avLst/>
          </a:prstGeom>
        </p:spPr>
      </p:pic>
      <p:sp>
        <p:nvSpPr>
          <p:cNvPr id="4" name="Date Placeholder 3">
            <a:extLst>
              <a:ext uri="{FF2B5EF4-FFF2-40B4-BE49-F238E27FC236}">
                <a16:creationId xmlns:a16="http://schemas.microsoft.com/office/drawing/2014/main" id="{FDAA9F37-9B02-46FD-BCED-D74E5C74275F}"/>
              </a:ext>
            </a:extLst>
          </p:cNvPr>
          <p:cNvSpPr>
            <a:spLocks noGrp="1"/>
          </p:cNvSpPr>
          <p:nvPr>
            <p:ph type="dt" sz="half" idx="10"/>
          </p:nvPr>
        </p:nvSpPr>
        <p:spPr/>
        <p:txBody>
          <a:bodyPr/>
          <a:lstStyle/>
          <a:p>
            <a:r>
              <a:rPr lang="en-US"/>
              <a:t>7/24/2020</a:t>
            </a:r>
            <a:endParaRPr lang="en-US" dirty="0"/>
          </a:p>
        </p:txBody>
      </p:sp>
      <p:sp>
        <p:nvSpPr>
          <p:cNvPr id="6" name="Slide Number Placeholder 5">
            <a:extLst>
              <a:ext uri="{FF2B5EF4-FFF2-40B4-BE49-F238E27FC236}">
                <a16:creationId xmlns:a16="http://schemas.microsoft.com/office/drawing/2014/main" id="{A012AC84-1632-44F5-A73B-21DCA38CD7C8}"/>
              </a:ext>
            </a:extLst>
          </p:cNvPr>
          <p:cNvSpPr>
            <a:spLocks noGrp="1"/>
          </p:cNvSpPr>
          <p:nvPr>
            <p:ph type="sldNum" sz="quarter" idx="12"/>
          </p:nvPr>
        </p:nvSpPr>
        <p:spPr/>
        <p:txBody>
          <a:bodyPr/>
          <a:lstStyle/>
          <a:p>
            <a:fld id="{34B7E4EF-A1BD-40F4-AB7B-04F084DD991D}" type="slidenum">
              <a:rPr lang="en-US" smtClean="0"/>
              <a:pPr/>
              <a:t>11</a:t>
            </a:fld>
            <a:endParaRPr lang="en-US" dirty="0"/>
          </a:p>
        </p:txBody>
      </p:sp>
    </p:spTree>
    <p:extLst>
      <p:ext uri="{BB962C8B-B14F-4D97-AF65-F5344CB8AC3E}">
        <p14:creationId xmlns:p14="http://schemas.microsoft.com/office/powerpoint/2010/main" val="151099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8FD-863F-442D-A709-ED5001B638DD}"/>
              </a:ext>
            </a:extLst>
          </p:cNvPr>
          <p:cNvSpPr>
            <a:spLocks noGrp="1"/>
          </p:cNvSpPr>
          <p:nvPr>
            <p:ph type="title"/>
          </p:nvPr>
        </p:nvSpPr>
        <p:spPr>
          <a:xfrm>
            <a:off x="1150776" y="735900"/>
            <a:ext cx="10058400" cy="1371600"/>
          </a:xfrm>
        </p:spPr>
        <p:txBody>
          <a:bodyPr/>
          <a:lstStyle/>
          <a:p>
            <a:r>
              <a:rPr lang="en-SG" b="1" dirty="0"/>
              <a:t>Age Factor</a:t>
            </a:r>
            <a:endParaRPr lang="en-US" b="1" dirty="0"/>
          </a:p>
        </p:txBody>
      </p:sp>
      <p:sp>
        <p:nvSpPr>
          <p:cNvPr id="3" name="Content Placeholder 2">
            <a:extLst>
              <a:ext uri="{FF2B5EF4-FFF2-40B4-BE49-F238E27FC236}">
                <a16:creationId xmlns:a16="http://schemas.microsoft.com/office/drawing/2014/main" id="{9D8BE147-585A-42F2-99E4-22060C937853}"/>
              </a:ext>
            </a:extLst>
          </p:cNvPr>
          <p:cNvSpPr>
            <a:spLocks noGrp="1"/>
          </p:cNvSpPr>
          <p:nvPr>
            <p:ph idx="1"/>
          </p:nvPr>
        </p:nvSpPr>
        <p:spPr>
          <a:xfrm>
            <a:off x="1066800" y="2220686"/>
            <a:ext cx="10058400" cy="3732058"/>
          </a:xfrm>
        </p:spPr>
        <p:txBody>
          <a:bodyPr>
            <a:normAutofit/>
          </a:bodyPr>
          <a:lstStyle/>
          <a:p>
            <a:pPr algn="just"/>
            <a:r>
              <a:rPr lang="en-US" sz="2000" dirty="0"/>
              <a:t>Age is a factor that tell us if an individual has used the internet before. </a:t>
            </a:r>
          </a:p>
          <a:p>
            <a:pPr algn="just"/>
            <a:r>
              <a:rPr lang="en-US" sz="2000" dirty="0"/>
              <a:t>Adults age 16-24 (99%) has used the internet. </a:t>
            </a:r>
          </a:p>
          <a:p>
            <a:pPr algn="just"/>
            <a:r>
              <a:rPr lang="en-US" sz="2000" dirty="0"/>
              <a:t>Adults 75 and older has increased about 13% since 2011.</a:t>
            </a:r>
          </a:p>
          <a:p>
            <a:pPr algn="just"/>
            <a:r>
              <a:rPr lang="en-US" sz="2000" dirty="0"/>
              <a:t>Older adults will not have the same skills as younger adults because younger adults have been using longer and have developed more skills.</a:t>
            </a:r>
          </a:p>
          <a:p>
            <a:pPr algn="just"/>
            <a:endParaRPr lang="en-US" sz="2000" dirty="0"/>
          </a:p>
        </p:txBody>
      </p:sp>
      <p:sp>
        <p:nvSpPr>
          <p:cNvPr id="4" name="Date Placeholder 3">
            <a:extLst>
              <a:ext uri="{FF2B5EF4-FFF2-40B4-BE49-F238E27FC236}">
                <a16:creationId xmlns:a16="http://schemas.microsoft.com/office/drawing/2014/main" id="{754E5D69-749F-4BA2-A822-79E254D2FE91}"/>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370822EF-D3C6-4279-9FA9-29F2F73DC414}"/>
              </a:ext>
            </a:extLst>
          </p:cNvPr>
          <p:cNvSpPr>
            <a:spLocks noGrp="1"/>
          </p:cNvSpPr>
          <p:nvPr>
            <p:ph type="sldNum" sz="quarter" idx="12"/>
          </p:nvPr>
        </p:nvSpPr>
        <p:spPr/>
        <p:txBody>
          <a:bodyPr/>
          <a:lstStyle/>
          <a:p>
            <a:fld id="{34B7E4EF-A1BD-40F4-AB7B-04F084DD991D}" type="slidenum">
              <a:rPr lang="en-US" smtClean="0"/>
              <a:pPr/>
              <a:t>12</a:t>
            </a:fld>
            <a:endParaRPr lang="en-US" dirty="0"/>
          </a:p>
        </p:txBody>
      </p:sp>
    </p:spTree>
    <p:extLst>
      <p:ext uri="{BB962C8B-B14F-4D97-AF65-F5344CB8AC3E}">
        <p14:creationId xmlns:p14="http://schemas.microsoft.com/office/powerpoint/2010/main" val="157114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Age Factor (</a:t>
            </a:r>
            <a:r>
              <a:rPr b="1" dirty="0" err="1"/>
              <a:t>Cont</a:t>
            </a:r>
            <a:r>
              <a:rPr lang="en-US" b="1" dirty="0"/>
              <a:t>…)</a:t>
            </a:r>
          </a:p>
        </p:txBody>
      </p:sp>
      <p:sp>
        <p:nvSpPr>
          <p:cNvPr id="3" name="Content Placeholder 2"/>
          <p:cNvSpPr>
            <a:spLocks noGrp="1"/>
          </p:cNvSpPr>
          <p:nvPr>
            <p:ph idx="1"/>
          </p:nvPr>
        </p:nvSpPr>
        <p:spPr/>
        <p:txBody>
          <a:bodyPr>
            <a:normAutofit fontScale="92500" lnSpcReduction="10000"/>
          </a:bodyPr>
          <a:lstStyle/>
          <a:p>
            <a:pPr algn="just"/>
            <a:r>
              <a:rPr lang="en-US" sz="2000" dirty="0"/>
              <a:t>Americans 55 and older have always shown the lowest level of broadband usage, while Americans ages 18–24 have exhibited the highest levels of usage: in 2001, 3.1% of households 65 years and older, 10.1% of households 45–64 years of age, and 11.3% of households 16–44 years of age connected to the Internet at home.</a:t>
            </a:r>
          </a:p>
          <a:p>
            <a:pPr algn="just"/>
            <a:endParaRPr lang="en-US" sz="2000" dirty="0"/>
          </a:p>
          <a:p>
            <a:pPr algn="just"/>
            <a:r>
              <a:rPr lang="en-US" sz="2000" dirty="0"/>
              <a:t>By 2009, 39.9% of households 65 years and older, 68.2% of households 45–64, and 71.2% of households 16–44 reported connecting to the Internet.</a:t>
            </a:r>
          </a:p>
          <a:p>
            <a:pPr marL="0" indent="0" algn="just">
              <a:buNone/>
            </a:pPr>
            <a:endParaRPr lang="en-US" sz="2000" dirty="0"/>
          </a:p>
          <a:p>
            <a:pPr algn="just"/>
            <a:r>
              <a:rPr lang="en-US" sz="2000" dirty="0"/>
              <a:t>Usage rates are increasing rapidly, but older Americans still have the lowest levels of Internet connectivity.</a:t>
            </a:r>
          </a:p>
        </p:txBody>
      </p:sp>
      <p:sp>
        <p:nvSpPr>
          <p:cNvPr id="4" name="Date Placeholder 3">
            <a:extLst>
              <a:ext uri="{FF2B5EF4-FFF2-40B4-BE49-F238E27FC236}">
                <a16:creationId xmlns:a16="http://schemas.microsoft.com/office/drawing/2014/main" id="{83292C4C-5C7D-45A1-9F4C-FC03A3B9E1B5}"/>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97230959-91B9-435D-B000-C04D4946180F}"/>
              </a:ext>
            </a:extLst>
          </p:cNvPr>
          <p:cNvSpPr>
            <a:spLocks noGrp="1"/>
          </p:cNvSpPr>
          <p:nvPr>
            <p:ph type="sldNum" sz="quarter" idx="12"/>
          </p:nvPr>
        </p:nvSpPr>
        <p:spPr/>
        <p:txBody>
          <a:bodyPr/>
          <a:lstStyle/>
          <a:p>
            <a:fld id="{34B7E4EF-A1BD-40F4-AB7B-04F084DD991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76BE-B567-4605-B5EF-7D65C0DE3667}"/>
              </a:ext>
            </a:extLst>
          </p:cNvPr>
          <p:cNvSpPr>
            <a:spLocks noGrp="1"/>
          </p:cNvSpPr>
          <p:nvPr>
            <p:ph type="title"/>
          </p:nvPr>
        </p:nvSpPr>
        <p:spPr/>
        <p:txBody>
          <a:bodyPr>
            <a:normAutofit/>
          </a:bodyPr>
          <a:lstStyle/>
          <a:p>
            <a:r>
              <a:rPr lang="en-US" b="1" dirty="0"/>
              <a:t>Statistics</a:t>
            </a:r>
          </a:p>
        </p:txBody>
      </p:sp>
      <p:sp>
        <p:nvSpPr>
          <p:cNvPr id="3" name="Content Placeholder 2">
            <a:extLst>
              <a:ext uri="{FF2B5EF4-FFF2-40B4-BE49-F238E27FC236}">
                <a16:creationId xmlns:a16="http://schemas.microsoft.com/office/drawing/2014/main" id="{37A289EE-1A21-47D6-A8F6-EFA4A29CFBB5}"/>
              </a:ext>
            </a:extLst>
          </p:cNvPr>
          <p:cNvSpPr>
            <a:spLocks noGrp="1"/>
          </p:cNvSpPr>
          <p:nvPr>
            <p:ph idx="1"/>
          </p:nvPr>
        </p:nvSpPr>
        <p:spPr/>
        <p:txBody>
          <a:bodyPr>
            <a:normAutofit/>
          </a:bodyPr>
          <a:lstStyle/>
          <a:p>
            <a:r>
              <a:rPr lang="en-US" sz="2000" dirty="0"/>
              <a:t>It was found that 97 percent of 18 to 29 years old in the United States were internet users. Overall, 87 percent of the U.S. population accessed the internet. </a:t>
            </a:r>
          </a:p>
          <a:p>
            <a:r>
              <a:rPr lang="en-US" sz="2000" dirty="0"/>
              <a:t>18 to 29=97% </a:t>
            </a:r>
          </a:p>
          <a:p>
            <a:r>
              <a:rPr lang="en-US" sz="2000" dirty="0"/>
              <a:t>30 to 49=93% </a:t>
            </a:r>
          </a:p>
          <a:p>
            <a:r>
              <a:rPr lang="en-US" sz="2000" dirty="0"/>
              <a:t>50 to 64=88% </a:t>
            </a:r>
          </a:p>
          <a:p>
            <a:r>
              <a:rPr lang="en-US" sz="2000" dirty="0"/>
              <a:t>65 and older=57%</a:t>
            </a:r>
          </a:p>
          <a:p>
            <a:pPr>
              <a:buNone/>
            </a:pPr>
            <a:endParaRPr lang="en-US" sz="2000" dirty="0"/>
          </a:p>
        </p:txBody>
      </p:sp>
      <p:sp>
        <p:nvSpPr>
          <p:cNvPr id="4" name="Date Placeholder 3">
            <a:extLst>
              <a:ext uri="{FF2B5EF4-FFF2-40B4-BE49-F238E27FC236}">
                <a16:creationId xmlns:a16="http://schemas.microsoft.com/office/drawing/2014/main" id="{621595C1-A794-46A6-8A5B-ED4C8DCD7005}"/>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83C9917D-E9E5-4B26-8E18-CB792D55B68C}"/>
              </a:ext>
            </a:extLst>
          </p:cNvPr>
          <p:cNvSpPr>
            <a:spLocks noGrp="1"/>
          </p:cNvSpPr>
          <p:nvPr>
            <p:ph type="sldNum" sz="quarter" idx="12"/>
          </p:nvPr>
        </p:nvSpPr>
        <p:spPr/>
        <p:txBody>
          <a:bodyPr/>
          <a:lstStyle/>
          <a:p>
            <a:fld id="{34B7E4EF-A1BD-40F4-AB7B-04F084DD991D}" type="slidenum">
              <a:rPr lang="en-US" smtClean="0"/>
              <a:pPr/>
              <a:t>14</a:t>
            </a:fld>
            <a:endParaRPr lang="en-US" dirty="0"/>
          </a:p>
        </p:txBody>
      </p:sp>
    </p:spTree>
    <p:extLst>
      <p:ext uri="{BB962C8B-B14F-4D97-AF65-F5344CB8AC3E}">
        <p14:creationId xmlns:p14="http://schemas.microsoft.com/office/powerpoint/2010/main" val="135712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Gender Factor</a:t>
            </a:r>
            <a:endParaRPr lang="en-US" b="1" dirty="0"/>
          </a:p>
        </p:txBody>
      </p:sp>
      <p:sp>
        <p:nvSpPr>
          <p:cNvPr id="3" name="Content Placeholder 2"/>
          <p:cNvSpPr>
            <a:spLocks noGrp="1"/>
          </p:cNvSpPr>
          <p:nvPr>
            <p:ph idx="1"/>
          </p:nvPr>
        </p:nvSpPr>
        <p:spPr/>
        <p:txBody>
          <a:bodyPr>
            <a:normAutofit/>
          </a:bodyPr>
          <a:lstStyle/>
          <a:p>
            <a:r>
              <a:rPr lang="en-US" sz="2000" dirty="0"/>
              <a:t>By 2001, women had surpassed men as the majority of the online United States population.</a:t>
            </a:r>
          </a:p>
          <a:p>
            <a:pPr marL="0" indent="0">
              <a:buNone/>
            </a:pPr>
            <a:endParaRPr lang="en-US" sz="2000" dirty="0"/>
          </a:p>
          <a:p>
            <a:r>
              <a:rPr lang="en-US" sz="2000" dirty="0"/>
              <a:t> The 2009 Census data suggests that potential disparities in gendered connectivity have become nearly nonexistent; 73% of female citizens three years and older compared to 74% of males could access the Internet from their home.</a:t>
            </a:r>
          </a:p>
          <a:p>
            <a:pPr marL="0" indent="0">
              <a:buNone/>
            </a:pPr>
            <a:endParaRPr lang="en-US" sz="2000" dirty="0"/>
          </a:p>
          <a:p>
            <a:r>
              <a:rPr lang="en-US" sz="2000" dirty="0"/>
              <a:t>Although more women in the United States use the Internet than men, there still remains significant gender gaps in content creation and website development.</a:t>
            </a:r>
          </a:p>
          <a:p>
            <a:endParaRPr lang="en-US" sz="2000" dirty="0"/>
          </a:p>
        </p:txBody>
      </p:sp>
      <p:sp>
        <p:nvSpPr>
          <p:cNvPr id="4" name="Date Placeholder 3">
            <a:extLst>
              <a:ext uri="{FF2B5EF4-FFF2-40B4-BE49-F238E27FC236}">
                <a16:creationId xmlns:a16="http://schemas.microsoft.com/office/drawing/2014/main" id="{33F5435E-E976-4402-AB6C-4DD84EEED272}"/>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9BFAC27E-AB1F-4348-91CA-669DCAC69E32}"/>
              </a:ext>
            </a:extLst>
          </p:cNvPr>
          <p:cNvSpPr>
            <a:spLocks noGrp="1"/>
          </p:cNvSpPr>
          <p:nvPr>
            <p:ph type="sldNum" sz="quarter" idx="12"/>
          </p:nvPr>
        </p:nvSpPr>
        <p:spPr/>
        <p:txBody>
          <a:bodyPr/>
          <a:lstStyle/>
          <a:p>
            <a:fld id="{34B7E4EF-A1BD-40F4-AB7B-04F084DD991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Reasons given for trends and gaps</a:t>
            </a:r>
            <a:br>
              <a:rPr b="1" dirty="0"/>
            </a:br>
            <a:endParaRPr lang="en-US" dirty="0"/>
          </a:p>
        </p:txBody>
      </p:sp>
      <p:sp>
        <p:nvSpPr>
          <p:cNvPr id="3" name="Content Placeholder 2"/>
          <p:cNvSpPr>
            <a:spLocks noGrp="1"/>
          </p:cNvSpPr>
          <p:nvPr>
            <p:ph idx="1"/>
          </p:nvPr>
        </p:nvSpPr>
        <p:spPr>
          <a:xfrm>
            <a:off x="1066800" y="2103119"/>
            <a:ext cx="10058400" cy="4014345"/>
          </a:xfrm>
        </p:spPr>
        <p:txBody>
          <a:bodyPr>
            <a:normAutofit fontScale="92500" lnSpcReduction="1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r>
              <a:rPr lang="en-US" dirty="0"/>
              <a:t>                                               </a:t>
            </a:r>
          </a:p>
          <a:p>
            <a:pPr>
              <a:buNone/>
            </a:pPr>
            <a:r>
              <a:rPr lang="en-US" sz="1600" dirty="0"/>
              <a:t>                                                          Figure: Pipeline Model described by Shaw &amp; </a:t>
            </a:r>
            <a:r>
              <a:rPr lang="en-US" sz="1600" dirty="0" err="1"/>
              <a:t>Hargittai</a:t>
            </a:r>
            <a:r>
              <a:rPr lang="en-US" sz="1600" dirty="0"/>
              <a:t>.</a:t>
            </a:r>
          </a:p>
          <a:p>
            <a:pPr>
              <a:buNone/>
            </a:pPr>
            <a:endParaRPr lang="en-US" dirty="0"/>
          </a:p>
          <a:p>
            <a:pPr>
              <a:buNone/>
            </a:pPr>
            <a:endParaRPr lang="en-US" dirty="0"/>
          </a:p>
        </p:txBody>
      </p:sp>
      <p:pic>
        <p:nvPicPr>
          <p:cNvPr id="1026" name="Picture 2" descr="C:\Users\User\Desktop\5th Semister\800px-Pipeline.Model.Visualization.jpg"/>
          <p:cNvPicPr>
            <a:picLocks noChangeAspect="1" noChangeArrowheads="1"/>
          </p:cNvPicPr>
          <p:nvPr/>
        </p:nvPicPr>
        <p:blipFill>
          <a:blip r:embed="rId2"/>
          <a:srcRect/>
          <a:stretch>
            <a:fillRect/>
          </a:stretch>
        </p:blipFill>
        <p:spPr bwMode="auto">
          <a:xfrm>
            <a:off x="1066800" y="2137892"/>
            <a:ext cx="9814559" cy="3473199"/>
          </a:xfrm>
          <a:prstGeom prst="rect">
            <a:avLst/>
          </a:prstGeom>
          <a:noFill/>
        </p:spPr>
      </p:pic>
      <p:sp>
        <p:nvSpPr>
          <p:cNvPr id="4" name="Date Placeholder 3">
            <a:extLst>
              <a:ext uri="{FF2B5EF4-FFF2-40B4-BE49-F238E27FC236}">
                <a16:creationId xmlns:a16="http://schemas.microsoft.com/office/drawing/2014/main" id="{20ABA167-08E0-431E-88FC-50B2203A21F6}"/>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E75D6EBE-3909-4547-B371-3EC9F19187E0}"/>
              </a:ext>
            </a:extLst>
          </p:cNvPr>
          <p:cNvSpPr>
            <a:spLocks noGrp="1"/>
          </p:cNvSpPr>
          <p:nvPr>
            <p:ph type="sldNum" sz="quarter" idx="12"/>
          </p:nvPr>
        </p:nvSpPr>
        <p:spPr/>
        <p:txBody>
          <a:bodyPr/>
          <a:lstStyle/>
          <a:p>
            <a:fld id="{34B7E4EF-A1BD-40F4-AB7B-04F084DD991D}"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B1C5-7AA7-4AEE-930E-4937388EFA5D}"/>
              </a:ext>
            </a:extLst>
          </p:cNvPr>
          <p:cNvSpPr>
            <a:spLocks noGrp="1"/>
          </p:cNvSpPr>
          <p:nvPr>
            <p:ph type="title"/>
          </p:nvPr>
        </p:nvSpPr>
        <p:spPr>
          <a:xfrm>
            <a:off x="1066800" y="500551"/>
            <a:ext cx="10058400" cy="1371600"/>
          </a:xfrm>
        </p:spPr>
        <p:txBody>
          <a:bodyPr/>
          <a:lstStyle/>
          <a:p>
            <a:r>
              <a:rPr lang="en-SG" b="1" dirty="0"/>
              <a:t>Impact</a:t>
            </a:r>
            <a:endParaRPr lang="en-US" b="1" dirty="0"/>
          </a:p>
        </p:txBody>
      </p:sp>
      <p:sp>
        <p:nvSpPr>
          <p:cNvPr id="3" name="Content Placeholder 2">
            <a:extLst>
              <a:ext uri="{FF2B5EF4-FFF2-40B4-BE49-F238E27FC236}">
                <a16:creationId xmlns:a16="http://schemas.microsoft.com/office/drawing/2014/main" id="{0A8FAEA2-2052-4D79-95E6-A98414E5E1DF}"/>
              </a:ext>
            </a:extLst>
          </p:cNvPr>
          <p:cNvSpPr>
            <a:spLocks noGrp="1"/>
          </p:cNvSpPr>
          <p:nvPr>
            <p:ph idx="1"/>
          </p:nvPr>
        </p:nvSpPr>
        <p:spPr>
          <a:xfrm>
            <a:off x="1146699" y="1802166"/>
            <a:ext cx="10058400" cy="4696287"/>
          </a:xfrm>
        </p:spPr>
        <p:txBody>
          <a:bodyPr/>
          <a:lstStyle/>
          <a:p>
            <a:pPr>
              <a:buFont typeface="Wingdings" panose="05000000000000000000" pitchFamily="2" charset="2"/>
              <a:buChar char="Ø"/>
            </a:pPr>
            <a:r>
              <a:rPr lang="en-US" sz="1600" b="1" dirty="0"/>
              <a:t>Impact of Digital Divide on the Economy:    </a:t>
            </a:r>
          </a:p>
          <a:p>
            <a:pPr lvl="2">
              <a:buFont typeface="Courier New" panose="02070309020205020404" pitchFamily="49" charset="0"/>
              <a:buChar char="o"/>
            </a:pPr>
            <a:r>
              <a:rPr lang="en-US" sz="1600" dirty="0"/>
              <a:t>Telecommunication services boost economic growth. </a:t>
            </a:r>
          </a:p>
          <a:p>
            <a:pPr lvl="2">
              <a:buFont typeface="Courier New" panose="02070309020205020404" pitchFamily="49" charset="0"/>
              <a:buChar char="o"/>
            </a:pPr>
            <a:r>
              <a:rPr lang="en-US" sz="1600" dirty="0"/>
              <a:t>Broad use of the internet enables an economically productive nation. </a:t>
            </a:r>
          </a:p>
          <a:p>
            <a:pPr lvl="2">
              <a:buFont typeface="Courier New" panose="02070309020205020404" pitchFamily="49" charset="0"/>
              <a:buChar char="o"/>
            </a:pPr>
            <a:r>
              <a:rPr lang="en-US" sz="1600" dirty="0"/>
              <a:t>People can engage in online shopping eliminating the hustle of commuter traffic. Paperless transactions are a convenient approach to creating economic empowerment. </a:t>
            </a:r>
          </a:p>
          <a:p>
            <a:pPr lvl="2">
              <a:buFont typeface="Courier New" panose="02070309020205020404" pitchFamily="49" charset="0"/>
              <a:buChar char="o"/>
            </a:pPr>
            <a:r>
              <a:rPr lang="en-US" sz="1600" dirty="0"/>
              <a:t>The economic gap widens especially with developing countries which lack adequate ICT integration.</a:t>
            </a:r>
          </a:p>
          <a:p>
            <a:pPr lvl="2">
              <a:buFont typeface="Courier New" panose="02070309020205020404" pitchFamily="49" charset="0"/>
              <a:buChar char="o"/>
            </a:pPr>
            <a:endParaRPr lang="en-US" sz="1600" b="1" dirty="0"/>
          </a:p>
          <a:p>
            <a:pPr>
              <a:buFont typeface="Wingdings" panose="05000000000000000000" pitchFamily="2" charset="2"/>
              <a:buChar char="Ø"/>
            </a:pPr>
            <a:r>
              <a:rPr lang="en-US" sz="1600" b="1" dirty="0"/>
              <a:t>Impact of Digital Divide on Education:</a:t>
            </a:r>
          </a:p>
          <a:p>
            <a:pPr lvl="2">
              <a:buFont typeface="Courier New" panose="02070309020205020404" pitchFamily="49" charset="0"/>
              <a:buChar char="o"/>
            </a:pPr>
            <a:r>
              <a:rPr lang="en-US" sz="1600" dirty="0"/>
              <a:t>The internet is a rich library of information. More than ever there are numerous educational platforms where you can learn advanced skills. </a:t>
            </a:r>
          </a:p>
          <a:p>
            <a:pPr lvl="2">
              <a:buFont typeface="Courier New" panose="02070309020205020404" pitchFamily="49" charset="0"/>
              <a:buChar char="o"/>
            </a:pPr>
            <a:r>
              <a:rPr lang="en-US" sz="1600" dirty="0"/>
              <a:t>Access to ICT has been linked to academic success and excellent scientific research.</a:t>
            </a:r>
          </a:p>
          <a:p>
            <a:pPr lvl="2">
              <a:buFont typeface="Courier New" panose="02070309020205020404" pitchFamily="49" charset="0"/>
              <a:buChar char="o"/>
            </a:pPr>
            <a:r>
              <a:rPr lang="en-US" sz="1600" dirty="0"/>
              <a:t> Education empowers the mind. It is crucial to keep up with this dynamic sector for remarkable success to an individual and society.</a:t>
            </a:r>
            <a:endParaRPr lang="en-US" sz="1600" b="1" dirty="0"/>
          </a:p>
          <a:p>
            <a:pPr marL="0" indent="0">
              <a:buNone/>
            </a:pPr>
            <a:endParaRPr lang="en-US" sz="1900"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4" name="Date Placeholder 3">
            <a:extLst>
              <a:ext uri="{FF2B5EF4-FFF2-40B4-BE49-F238E27FC236}">
                <a16:creationId xmlns:a16="http://schemas.microsoft.com/office/drawing/2014/main" id="{127256CA-398C-4700-A314-A1109ECE6512}"/>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C757CA49-60A3-4E0A-9BBB-1D815CD43566}"/>
              </a:ext>
            </a:extLst>
          </p:cNvPr>
          <p:cNvSpPr>
            <a:spLocks noGrp="1"/>
          </p:cNvSpPr>
          <p:nvPr>
            <p:ph type="sldNum" sz="quarter" idx="12"/>
          </p:nvPr>
        </p:nvSpPr>
        <p:spPr/>
        <p:txBody>
          <a:bodyPr/>
          <a:lstStyle/>
          <a:p>
            <a:fld id="{34B7E4EF-A1BD-40F4-AB7B-04F084DD991D}" type="slidenum">
              <a:rPr lang="en-US" smtClean="0"/>
              <a:pPr/>
              <a:t>17</a:t>
            </a:fld>
            <a:endParaRPr lang="en-US" dirty="0"/>
          </a:p>
        </p:txBody>
      </p:sp>
    </p:spTree>
    <p:extLst>
      <p:ext uri="{BB962C8B-B14F-4D97-AF65-F5344CB8AC3E}">
        <p14:creationId xmlns:p14="http://schemas.microsoft.com/office/powerpoint/2010/main" val="3001538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ADCC-7FE3-4C60-A220-23E82EC3800C}"/>
              </a:ext>
            </a:extLst>
          </p:cNvPr>
          <p:cNvSpPr>
            <a:spLocks noGrp="1"/>
          </p:cNvSpPr>
          <p:nvPr>
            <p:ph type="title"/>
          </p:nvPr>
        </p:nvSpPr>
        <p:spPr>
          <a:xfrm>
            <a:off x="1066800" y="642594"/>
            <a:ext cx="10058400" cy="1159573"/>
          </a:xfrm>
        </p:spPr>
        <p:txBody>
          <a:bodyPr/>
          <a:lstStyle/>
          <a:p>
            <a:r>
              <a:rPr lang="en-SG" b="1" dirty="0"/>
              <a:t>Impact (</a:t>
            </a:r>
            <a:r>
              <a:rPr lang="en-SG" b="1" dirty="0" err="1"/>
              <a:t>Cont</a:t>
            </a:r>
            <a:r>
              <a:rPr lang="en-SG" b="1" dirty="0"/>
              <a:t>…)</a:t>
            </a:r>
            <a:endParaRPr lang="en-US" dirty="0"/>
          </a:p>
        </p:txBody>
      </p:sp>
      <p:sp>
        <p:nvSpPr>
          <p:cNvPr id="3" name="Content Placeholder 2">
            <a:extLst>
              <a:ext uri="{FF2B5EF4-FFF2-40B4-BE49-F238E27FC236}">
                <a16:creationId xmlns:a16="http://schemas.microsoft.com/office/drawing/2014/main" id="{12F461FB-9E12-45A2-9709-6A2E6515C524}"/>
              </a:ext>
            </a:extLst>
          </p:cNvPr>
          <p:cNvSpPr>
            <a:spLocks noGrp="1"/>
          </p:cNvSpPr>
          <p:nvPr>
            <p:ph idx="1"/>
          </p:nvPr>
        </p:nvSpPr>
        <p:spPr>
          <a:xfrm>
            <a:off x="1066800" y="2041864"/>
            <a:ext cx="10058400" cy="3910880"/>
          </a:xfrm>
        </p:spPr>
        <p:txBody>
          <a:bodyPr/>
          <a:lstStyle/>
          <a:p>
            <a:pPr>
              <a:buFont typeface="Wingdings" panose="05000000000000000000" pitchFamily="2" charset="2"/>
              <a:buChar char="Ø"/>
            </a:pPr>
            <a:r>
              <a:rPr lang="en-US" sz="1600" b="1" dirty="0"/>
              <a:t>Impact of Digital Divide on Social Spheres: </a:t>
            </a:r>
          </a:p>
          <a:p>
            <a:pPr lvl="2"/>
            <a:r>
              <a:rPr lang="en-US" sz="1600" dirty="0"/>
              <a:t>Internet access drives communication. </a:t>
            </a:r>
          </a:p>
          <a:p>
            <a:pPr lvl="2"/>
            <a:r>
              <a:rPr lang="en-US" sz="1600" dirty="0"/>
              <a:t>Social media platforms such as Facebook create engagement, build relationships, and connect us to family and friends. </a:t>
            </a:r>
          </a:p>
          <a:p>
            <a:pPr lvl="2"/>
            <a:r>
              <a:rPr lang="en-US" sz="1600" dirty="0"/>
              <a:t>We can access information faster than relying on traditional newspapers.</a:t>
            </a:r>
          </a:p>
          <a:p>
            <a:pPr lvl="2"/>
            <a:r>
              <a:rPr lang="en-US" sz="1600" dirty="0"/>
              <a:t>Art and music have been dramatically revolutionized by technology. These are benefits that internet deprived societies lack. </a:t>
            </a:r>
          </a:p>
          <a:p>
            <a:pPr lvl="2"/>
            <a:r>
              <a:rPr lang="en-US" sz="1600" dirty="0"/>
              <a:t>Elimination of the digital divide is essential to empower developing countries.</a:t>
            </a:r>
          </a:p>
          <a:p>
            <a:pPr>
              <a:buFont typeface="Courier New" panose="02070309020205020404" pitchFamily="49" charset="0"/>
              <a:buChar char="o"/>
            </a:pPr>
            <a:endParaRPr lang="en-US" b="1" dirty="0"/>
          </a:p>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55368A07-3C24-4C2B-A2FE-733079E65CC2}"/>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D3863C34-E456-4336-8247-D2CB421A2F18}"/>
              </a:ext>
            </a:extLst>
          </p:cNvPr>
          <p:cNvSpPr>
            <a:spLocks noGrp="1"/>
          </p:cNvSpPr>
          <p:nvPr>
            <p:ph type="sldNum" sz="quarter" idx="12"/>
          </p:nvPr>
        </p:nvSpPr>
        <p:spPr/>
        <p:txBody>
          <a:bodyPr/>
          <a:lstStyle/>
          <a:p>
            <a:fld id="{34B7E4EF-A1BD-40F4-AB7B-04F084DD991D}" type="slidenum">
              <a:rPr lang="en-US" smtClean="0"/>
              <a:pPr/>
              <a:t>18</a:t>
            </a:fld>
            <a:endParaRPr lang="en-US" dirty="0"/>
          </a:p>
        </p:txBody>
      </p:sp>
    </p:spTree>
    <p:extLst>
      <p:ext uri="{BB962C8B-B14F-4D97-AF65-F5344CB8AC3E}">
        <p14:creationId xmlns:p14="http://schemas.microsoft.com/office/powerpoint/2010/main" val="3282895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lstStyle/>
          <a:p>
            <a:r>
              <a:rPr b="1" dirty="0"/>
              <a:t>Solutions</a:t>
            </a:r>
            <a:endParaRPr lang="en-US" b="1" dirty="0"/>
          </a:p>
        </p:txBody>
      </p:sp>
      <p:sp>
        <p:nvSpPr>
          <p:cNvPr id="3" name="Content Placeholder 2"/>
          <p:cNvSpPr>
            <a:spLocks noGrp="1"/>
          </p:cNvSpPr>
          <p:nvPr>
            <p:ph idx="1"/>
          </p:nvPr>
        </p:nvSpPr>
        <p:spPr/>
        <p:txBody>
          <a:bodyPr>
            <a:normAutofit/>
          </a:bodyPr>
          <a:lstStyle/>
          <a:p>
            <a:pPr algn="just"/>
            <a:r>
              <a:rPr lang="en-US" sz="2000" dirty="0"/>
              <a:t>The digital divide creates new technological barriers between insiders and outsiders . These barriers need to be dismantled through programs that address both the instrumental and social aspects of the divide. </a:t>
            </a:r>
          </a:p>
          <a:p>
            <a:pPr algn="just"/>
            <a:r>
              <a:rPr lang="en-US" sz="2000" dirty="0"/>
              <a:t>Now we can follow some steps which can solve the problems. These are-</a:t>
            </a:r>
          </a:p>
          <a:p>
            <a:pPr algn="just"/>
            <a:endParaRPr lang="en-US" sz="2000" dirty="0"/>
          </a:p>
          <a:p>
            <a:pPr algn="just">
              <a:buFont typeface="Wingdings" pitchFamily="2" charset="2"/>
              <a:buChar char="Ø"/>
            </a:pPr>
            <a:r>
              <a:rPr lang="en-US" sz="2000" b="1" dirty="0"/>
              <a:t>Increase affordability: </a:t>
            </a:r>
            <a:r>
              <a:rPr lang="en-US" sz="2000" dirty="0"/>
              <a:t>Offer financing to help lower income earners afford new technology. Governments can give tariff subsidies to encourage them to buy these digital tools.</a:t>
            </a:r>
            <a:endParaRPr lang="en-US" sz="2000" u="sng" dirty="0"/>
          </a:p>
          <a:p>
            <a:pPr algn="just">
              <a:buNone/>
            </a:pPr>
            <a:endParaRPr lang="en-US" sz="2000" dirty="0"/>
          </a:p>
          <a:p>
            <a:pPr algn="just">
              <a:buFont typeface="Wingdings" pitchFamily="2" charset="2"/>
              <a:buChar char="Ø"/>
            </a:pPr>
            <a:endParaRPr lang="en-US" sz="2000" dirty="0"/>
          </a:p>
        </p:txBody>
      </p:sp>
      <p:sp>
        <p:nvSpPr>
          <p:cNvPr id="4" name="Date Placeholder 3">
            <a:extLst>
              <a:ext uri="{FF2B5EF4-FFF2-40B4-BE49-F238E27FC236}">
                <a16:creationId xmlns:a16="http://schemas.microsoft.com/office/drawing/2014/main" id="{518A2AA5-33A7-484A-9903-3F1FA81689ED}"/>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C3D55C08-D221-4050-9A08-11C6E494CAE8}"/>
              </a:ext>
            </a:extLst>
          </p:cNvPr>
          <p:cNvSpPr>
            <a:spLocks noGrp="1"/>
          </p:cNvSpPr>
          <p:nvPr>
            <p:ph type="sldNum" sz="quarter" idx="12"/>
          </p:nvPr>
        </p:nvSpPr>
        <p:spPr/>
        <p:txBody>
          <a:bodyPr/>
          <a:lstStyle/>
          <a:p>
            <a:fld id="{34B7E4EF-A1BD-40F4-AB7B-04F084DD991D}"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7502305-AFA2-48C4-9E41-9EDDC28478A7}"/>
              </a:ext>
            </a:extLst>
          </p:cNvPr>
          <p:cNvSpPr txBox="1"/>
          <p:nvPr/>
        </p:nvSpPr>
        <p:spPr>
          <a:xfrm>
            <a:off x="615142" y="2202873"/>
            <a:ext cx="4305993" cy="2585323"/>
          </a:xfrm>
          <a:prstGeom prst="rect">
            <a:avLst/>
          </a:prstGeom>
          <a:solidFill>
            <a:schemeClr val="bg2">
              <a:lumMod val="25000"/>
            </a:schemeClr>
          </a:solidFill>
        </p:spPr>
        <p:txBody>
          <a:bodyPr wrap="square" rtlCol="0">
            <a:spAutoFit/>
          </a:bodyPr>
          <a:lstStyle/>
          <a:p>
            <a:pPr>
              <a:buNone/>
            </a:pPr>
            <a:r>
              <a:rPr lang="en-US" b="1" dirty="0">
                <a:solidFill>
                  <a:schemeClr val="bg1"/>
                </a:solidFill>
              </a:rPr>
              <a:t>Submitted To:</a:t>
            </a:r>
          </a:p>
          <a:p>
            <a:pPr>
              <a:buNone/>
            </a:pPr>
            <a:endParaRPr lang="en-US" b="1" dirty="0">
              <a:solidFill>
                <a:schemeClr val="bg1"/>
              </a:solidFill>
            </a:endParaRPr>
          </a:p>
          <a:p>
            <a:pPr>
              <a:buNone/>
            </a:pPr>
            <a:r>
              <a:rPr lang="en-US" dirty="0">
                <a:solidFill>
                  <a:schemeClr val="bg1"/>
                </a:solidFill>
              </a:rPr>
              <a:t>Md. Iftekhar </a:t>
            </a:r>
            <a:r>
              <a:rPr lang="en-US" dirty="0" err="1">
                <a:solidFill>
                  <a:schemeClr val="bg1"/>
                </a:solidFill>
              </a:rPr>
              <a:t>Alam</a:t>
            </a:r>
            <a:r>
              <a:rPr lang="en-US" dirty="0">
                <a:solidFill>
                  <a:schemeClr val="bg1"/>
                </a:solidFill>
              </a:rPr>
              <a:t> </a:t>
            </a:r>
            <a:r>
              <a:rPr lang="en-US" dirty="0" err="1">
                <a:solidFill>
                  <a:schemeClr val="bg1"/>
                </a:solidFill>
              </a:rPr>
              <a:t>Efat</a:t>
            </a:r>
            <a:endParaRPr lang="en-US" dirty="0">
              <a:solidFill>
                <a:schemeClr val="bg1"/>
              </a:solidFill>
            </a:endParaRPr>
          </a:p>
          <a:p>
            <a:pPr>
              <a:buNone/>
            </a:pPr>
            <a:r>
              <a:rPr lang="en-US" dirty="0">
                <a:solidFill>
                  <a:schemeClr val="bg1"/>
                </a:solidFill>
              </a:rPr>
              <a:t>Lecturer</a:t>
            </a:r>
          </a:p>
          <a:p>
            <a:pPr>
              <a:buNone/>
            </a:pPr>
            <a:r>
              <a:rPr lang="en-US" dirty="0">
                <a:solidFill>
                  <a:schemeClr val="bg1"/>
                </a:solidFill>
              </a:rPr>
              <a:t>IIT, NSTU</a:t>
            </a:r>
          </a:p>
          <a:p>
            <a:pPr>
              <a:buNone/>
            </a:pPr>
            <a:endParaRPr lang="en-US" dirty="0"/>
          </a:p>
          <a:p>
            <a:pPr>
              <a:buNone/>
            </a:pPr>
            <a:endParaRPr lang="en-US" dirty="0"/>
          </a:p>
          <a:p>
            <a:pPr>
              <a:buNone/>
            </a:pPr>
            <a:endParaRPr lang="en-US" dirty="0"/>
          </a:p>
          <a:p>
            <a:pPr>
              <a:buNone/>
            </a:pPr>
            <a:endParaRPr lang="en-US" b="1" dirty="0">
              <a:solidFill>
                <a:schemeClr val="bg1"/>
              </a:solidFill>
            </a:endParaRPr>
          </a:p>
        </p:txBody>
      </p:sp>
      <p:sp>
        <p:nvSpPr>
          <p:cNvPr id="17" name="TextBox 16">
            <a:extLst>
              <a:ext uri="{FF2B5EF4-FFF2-40B4-BE49-F238E27FC236}">
                <a16:creationId xmlns:a16="http://schemas.microsoft.com/office/drawing/2014/main" id="{8F9F2682-82D7-40FC-AEC0-B891A571E607}"/>
              </a:ext>
            </a:extLst>
          </p:cNvPr>
          <p:cNvSpPr txBox="1"/>
          <p:nvPr/>
        </p:nvSpPr>
        <p:spPr>
          <a:xfrm>
            <a:off x="6722226" y="2202873"/>
            <a:ext cx="4854632" cy="2585323"/>
          </a:xfrm>
          <a:prstGeom prst="rect">
            <a:avLst/>
          </a:prstGeom>
          <a:solidFill>
            <a:schemeClr val="tx1">
              <a:lumMod val="75000"/>
              <a:lumOff val="25000"/>
            </a:schemeClr>
          </a:solidFill>
        </p:spPr>
        <p:txBody>
          <a:bodyPr wrap="square" rtlCol="0">
            <a:spAutoFit/>
          </a:bodyPr>
          <a:lstStyle/>
          <a:p>
            <a:pPr>
              <a:buNone/>
            </a:pPr>
            <a:r>
              <a:rPr lang="en-US" b="1" dirty="0">
                <a:solidFill>
                  <a:schemeClr val="bg1"/>
                </a:solidFill>
              </a:rPr>
              <a:t>Presented By:</a:t>
            </a:r>
          </a:p>
          <a:p>
            <a:pPr>
              <a:buNone/>
            </a:pPr>
            <a:endParaRPr lang="en-US" b="1" dirty="0">
              <a:solidFill>
                <a:schemeClr val="bg1"/>
              </a:solidFill>
            </a:endParaRPr>
          </a:p>
          <a:p>
            <a:pPr>
              <a:buNone/>
            </a:pPr>
            <a:r>
              <a:rPr lang="en-US" dirty="0">
                <a:solidFill>
                  <a:schemeClr val="bg1"/>
                </a:solidFill>
              </a:rPr>
              <a:t>MD </a:t>
            </a:r>
            <a:r>
              <a:rPr lang="en-US" dirty="0" err="1">
                <a:solidFill>
                  <a:schemeClr val="bg1"/>
                </a:solidFill>
              </a:rPr>
              <a:t>Mynuddin</a:t>
            </a:r>
            <a:r>
              <a:rPr lang="en-US" dirty="0">
                <a:solidFill>
                  <a:schemeClr val="bg1"/>
                </a:solidFill>
              </a:rPr>
              <a:t> (ASH1825007M)</a:t>
            </a:r>
          </a:p>
          <a:p>
            <a:pPr>
              <a:buNone/>
            </a:pPr>
            <a:r>
              <a:rPr lang="en-US" dirty="0">
                <a:solidFill>
                  <a:schemeClr val="bg1"/>
                </a:solidFill>
              </a:rPr>
              <a:t>Moonmoon Das (BKH1825027F)</a:t>
            </a:r>
          </a:p>
          <a:p>
            <a:pPr>
              <a:buNone/>
            </a:pPr>
            <a:r>
              <a:rPr lang="en-US" dirty="0">
                <a:solidFill>
                  <a:schemeClr val="bg1"/>
                </a:solidFill>
              </a:rPr>
              <a:t>Akash Chandra Debnath (ASH1825037M)</a:t>
            </a:r>
          </a:p>
          <a:p>
            <a:pPr>
              <a:buNone/>
            </a:pPr>
            <a:endParaRPr lang="en-US" dirty="0"/>
          </a:p>
          <a:p>
            <a:pPr>
              <a:buNone/>
            </a:pPr>
            <a:endParaRPr lang="en-US" dirty="0"/>
          </a:p>
          <a:p>
            <a:pPr>
              <a:buNone/>
            </a:pPr>
            <a:endParaRPr lang="en-US" dirty="0"/>
          </a:p>
          <a:p>
            <a:pPr>
              <a:buNone/>
            </a:pPr>
            <a:endParaRPr lang="en-US" b="1" dirty="0">
              <a:solidFill>
                <a:schemeClr val="bg1"/>
              </a:solidFill>
            </a:endParaRPr>
          </a:p>
        </p:txBody>
      </p:sp>
      <p:sp>
        <p:nvSpPr>
          <p:cNvPr id="2" name="Date Placeholder 1">
            <a:extLst>
              <a:ext uri="{FF2B5EF4-FFF2-40B4-BE49-F238E27FC236}">
                <a16:creationId xmlns:a16="http://schemas.microsoft.com/office/drawing/2014/main" id="{E2B1E532-7171-44F9-81F8-BA824A4B93CB}"/>
              </a:ext>
            </a:extLst>
          </p:cNvPr>
          <p:cNvSpPr>
            <a:spLocks noGrp="1"/>
          </p:cNvSpPr>
          <p:nvPr>
            <p:ph type="dt" sz="half" idx="10"/>
          </p:nvPr>
        </p:nvSpPr>
        <p:spPr/>
        <p:txBody>
          <a:bodyPr/>
          <a:lstStyle/>
          <a:p>
            <a:r>
              <a:rPr lang="en-US"/>
              <a:t>7/24/2020</a:t>
            </a:r>
            <a:endParaRPr lang="en-US" dirty="0"/>
          </a:p>
        </p:txBody>
      </p:sp>
      <p:sp>
        <p:nvSpPr>
          <p:cNvPr id="3" name="Slide Number Placeholder 2">
            <a:extLst>
              <a:ext uri="{FF2B5EF4-FFF2-40B4-BE49-F238E27FC236}">
                <a16:creationId xmlns:a16="http://schemas.microsoft.com/office/drawing/2014/main" id="{B442285D-4D64-46C5-9608-3B3F2C50DF40}"/>
              </a:ext>
            </a:extLst>
          </p:cNvPr>
          <p:cNvSpPr>
            <a:spLocks noGrp="1"/>
          </p:cNvSpPr>
          <p:nvPr>
            <p:ph type="sldNum" sz="quarter" idx="12"/>
          </p:nvPr>
        </p:nvSpPr>
        <p:spPr/>
        <p:txBody>
          <a:bodyPr/>
          <a:lstStyle/>
          <a:p>
            <a:fld id="{34B7E4EF-A1BD-40F4-AB7B-04F084DD991D}" type="slidenum">
              <a:rPr lang="en-US" smtClean="0"/>
              <a:pPr/>
              <a:t>2</a:t>
            </a:fld>
            <a:endParaRPr lang="en-US" dirty="0"/>
          </a:p>
        </p:txBody>
      </p:sp>
    </p:spTree>
    <p:extLst>
      <p:ext uri="{BB962C8B-B14F-4D97-AF65-F5344CB8AC3E}">
        <p14:creationId xmlns:p14="http://schemas.microsoft.com/office/powerpoint/2010/main" val="383377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Solutions (</a:t>
            </a:r>
            <a:r>
              <a:rPr b="1" dirty="0" err="1"/>
              <a:t>Cont</a:t>
            </a:r>
            <a:r>
              <a:rPr lang="en-US" b="1" dirty="0"/>
              <a:t>…)</a:t>
            </a:r>
          </a:p>
        </p:txBody>
      </p:sp>
      <p:sp>
        <p:nvSpPr>
          <p:cNvPr id="3" name="Content Placeholder 2"/>
          <p:cNvSpPr>
            <a:spLocks noGrp="1"/>
          </p:cNvSpPr>
          <p:nvPr>
            <p:ph idx="1"/>
          </p:nvPr>
        </p:nvSpPr>
        <p:spPr/>
        <p:txBody>
          <a:bodyPr/>
          <a:lstStyle/>
          <a:p>
            <a:pPr algn="just">
              <a:buFont typeface="Wingdings" pitchFamily="2" charset="2"/>
              <a:buChar char="Ø"/>
            </a:pPr>
            <a:r>
              <a:rPr lang="en-US" sz="2000" b="1" dirty="0"/>
              <a:t>Empowering users: </a:t>
            </a:r>
            <a:r>
              <a:rPr lang="en-US" sz="2000" dirty="0"/>
              <a:t>An issue that broadens the digital divide is ‘participation inequality’ where users lack the skills to use it. To avoid this, the public needs to be educated on the benefits and value of utilizing the internet and the various resources within it to achieve economic and social growth.</a:t>
            </a:r>
          </a:p>
          <a:p>
            <a:pPr algn="just">
              <a:buNone/>
            </a:pPr>
            <a:endParaRPr lang="en-US" sz="2000" dirty="0"/>
          </a:p>
          <a:p>
            <a:pPr algn="just">
              <a:buFont typeface="Wingdings" pitchFamily="2" charset="2"/>
              <a:buChar char="Ø"/>
            </a:pPr>
            <a:r>
              <a:rPr lang="en-US" sz="2000" b="1" dirty="0"/>
              <a:t>Improve the relevance of online content: </a:t>
            </a:r>
            <a:r>
              <a:rPr lang="en-US" sz="2000" dirty="0"/>
              <a:t>To encourage internet adoption in rural places, local content and applications need to be developed in local languages that can be understood by the local populace</a:t>
            </a:r>
            <a:endParaRPr lang="en-US" sz="2000" b="1" dirty="0"/>
          </a:p>
          <a:p>
            <a:pPr algn="just">
              <a:buFont typeface="Wingdings" pitchFamily="2" charset="2"/>
              <a:buChar char="Ø"/>
            </a:pPr>
            <a:endParaRPr lang="en-US" dirty="0"/>
          </a:p>
        </p:txBody>
      </p:sp>
      <p:sp>
        <p:nvSpPr>
          <p:cNvPr id="4" name="Date Placeholder 3">
            <a:extLst>
              <a:ext uri="{FF2B5EF4-FFF2-40B4-BE49-F238E27FC236}">
                <a16:creationId xmlns:a16="http://schemas.microsoft.com/office/drawing/2014/main" id="{07057BCC-DDB9-44EA-89C2-40292FE4C4F4}"/>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D23C2C2C-53B2-42DA-AC1E-8A3D8F2C8918}"/>
              </a:ext>
            </a:extLst>
          </p:cNvPr>
          <p:cNvSpPr>
            <a:spLocks noGrp="1"/>
          </p:cNvSpPr>
          <p:nvPr>
            <p:ph type="sldNum" sz="quarter" idx="12"/>
          </p:nvPr>
        </p:nvSpPr>
        <p:spPr/>
        <p:txBody>
          <a:bodyPr/>
          <a:lstStyle/>
          <a:p>
            <a:fld id="{34B7E4EF-A1BD-40F4-AB7B-04F084DD991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Solutions (</a:t>
            </a:r>
            <a:r>
              <a:rPr b="1" dirty="0" err="1"/>
              <a:t>Cont</a:t>
            </a:r>
            <a:r>
              <a:rPr lang="en-US" b="1" dirty="0"/>
              <a:t>…)</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000" b="1" dirty="0"/>
              <a:t>Internet infrastructure development:</a:t>
            </a:r>
            <a:r>
              <a:rPr lang="en-US" sz="2000" dirty="0"/>
              <a:t>  Large-scale cost-effective solutions that are suited for rural environments have been developed such as the use of satellite broadband technologies, drones, and earth-orbiting balloons.</a:t>
            </a:r>
          </a:p>
          <a:p>
            <a:pPr algn="just">
              <a:buNone/>
            </a:pPr>
            <a:endParaRPr lang="en-US" sz="2000" dirty="0"/>
          </a:p>
          <a:p>
            <a:pPr algn="just">
              <a:buFont typeface="Wingdings" pitchFamily="2" charset="2"/>
              <a:buChar char="Ø"/>
            </a:pPr>
            <a:r>
              <a:rPr lang="en-US" sz="2000" b="1" dirty="0"/>
              <a:t>Address gender gap in internet access:  </a:t>
            </a:r>
            <a:r>
              <a:rPr lang="en-US" sz="2000" dirty="0"/>
              <a:t>To close this gender gap lies squarely on both government and non-governmental organizations which must work together. Addressing the issues of poverty, relevance and public awareness will also considerably address the plight of women without access to the internet.</a:t>
            </a:r>
          </a:p>
          <a:p>
            <a:pPr algn="just">
              <a:buFont typeface="Wingdings" pitchFamily="2" charset="2"/>
              <a:buChar char="Ø"/>
            </a:pPr>
            <a:endParaRPr lang="en-US" sz="2000" b="1" dirty="0"/>
          </a:p>
          <a:p>
            <a:pPr algn="just">
              <a:buNone/>
            </a:pPr>
            <a:endParaRPr lang="en-US" sz="2000" dirty="0"/>
          </a:p>
        </p:txBody>
      </p:sp>
      <p:sp>
        <p:nvSpPr>
          <p:cNvPr id="4" name="Date Placeholder 3">
            <a:extLst>
              <a:ext uri="{FF2B5EF4-FFF2-40B4-BE49-F238E27FC236}">
                <a16:creationId xmlns:a16="http://schemas.microsoft.com/office/drawing/2014/main" id="{01E4802A-5DE6-42C3-841A-E46F015C1001}"/>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12B5387F-0215-4027-8295-7D494CC0E470}"/>
              </a:ext>
            </a:extLst>
          </p:cNvPr>
          <p:cNvSpPr>
            <a:spLocks noGrp="1"/>
          </p:cNvSpPr>
          <p:nvPr>
            <p:ph type="sldNum" sz="quarter" idx="12"/>
          </p:nvPr>
        </p:nvSpPr>
        <p:spPr/>
        <p:txBody>
          <a:bodyPr/>
          <a:lstStyle/>
          <a:p>
            <a:fld id="{34B7E4EF-A1BD-40F4-AB7B-04F084DD991D}"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17161"/>
            <a:ext cx="10058400" cy="1371600"/>
          </a:xfrm>
        </p:spPr>
        <p:txBody>
          <a:bodyPr/>
          <a:lstStyle/>
          <a:p>
            <a:r>
              <a:rPr b="1" dirty="0"/>
              <a:t>Conclusion</a:t>
            </a:r>
            <a:endParaRPr lang="en-US" b="1" dirty="0"/>
          </a:p>
        </p:txBody>
      </p:sp>
      <p:sp>
        <p:nvSpPr>
          <p:cNvPr id="3" name="Content Placeholder 2"/>
          <p:cNvSpPr>
            <a:spLocks noGrp="1"/>
          </p:cNvSpPr>
          <p:nvPr>
            <p:ph idx="1"/>
          </p:nvPr>
        </p:nvSpPr>
        <p:spPr>
          <a:xfrm>
            <a:off x="917172" y="2365782"/>
            <a:ext cx="10058400" cy="3849624"/>
          </a:xfrm>
        </p:spPr>
        <p:txBody>
          <a:bodyPr>
            <a:normAutofit/>
          </a:bodyPr>
          <a:lstStyle/>
          <a:p>
            <a:pPr algn="just" fontAlgn="base">
              <a:buNone/>
            </a:pPr>
            <a:r>
              <a:rPr lang="en-US" sz="2000" dirty="0"/>
              <a:t>    In summary, the problem of the digital divide is just a symptom that points us to a much deeper problem in our economic development. Once the economic challenges of low education levels, poor infrastructure development, and low quality of life or income levels are addressed, the digital divide will be eliminated.</a:t>
            </a:r>
          </a:p>
          <a:p>
            <a:pPr algn="just" fontAlgn="base">
              <a:buNone/>
            </a:pPr>
            <a:r>
              <a:rPr lang="en-US" sz="2000" dirty="0"/>
              <a:t> </a:t>
            </a:r>
          </a:p>
          <a:p>
            <a:pPr algn="just">
              <a:buNone/>
            </a:pPr>
            <a:endParaRPr lang="en-US" sz="2000" dirty="0"/>
          </a:p>
        </p:txBody>
      </p:sp>
      <p:sp>
        <p:nvSpPr>
          <p:cNvPr id="4" name="Date Placeholder 3">
            <a:extLst>
              <a:ext uri="{FF2B5EF4-FFF2-40B4-BE49-F238E27FC236}">
                <a16:creationId xmlns:a16="http://schemas.microsoft.com/office/drawing/2014/main" id="{ADE49C40-621C-4B52-B2AA-18627826D56C}"/>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F9CCBC1B-A815-4880-B83F-7F45E0E72983}"/>
              </a:ext>
            </a:extLst>
          </p:cNvPr>
          <p:cNvSpPr>
            <a:spLocks noGrp="1"/>
          </p:cNvSpPr>
          <p:nvPr>
            <p:ph type="sldNum" sz="quarter" idx="12"/>
          </p:nvPr>
        </p:nvSpPr>
        <p:spPr/>
        <p:txBody>
          <a:bodyPr/>
          <a:lstStyle/>
          <a:p>
            <a:fld id="{34B7E4EF-A1BD-40F4-AB7B-04F084DD991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References</a:t>
            </a:r>
            <a:endParaRPr lang="en-US" b="1" dirty="0"/>
          </a:p>
        </p:txBody>
      </p:sp>
      <p:sp>
        <p:nvSpPr>
          <p:cNvPr id="3" name="Content Placeholder 2"/>
          <p:cNvSpPr>
            <a:spLocks noGrp="1"/>
          </p:cNvSpPr>
          <p:nvPr>
            <p:ph idx="1"/>
          </p:nvPr>
        </p:nvSpPr>
        <p:spPr>
          <a:xfrm>
            <a:off x="991984" y="1961804"/>
            <a:ext cx="11061469" cy="3849624"/>
          </a:xfrm>
        </p:spPr>
        <p:txBody>
          <a:bodyPr>
            <a:normAutofit lnSpcReduction="10000"/>
          </a:bodyPr>
          <a:lstStyle/>
          <a:p>
            <a:pPr>
              <a:buFont typeface="Arial" pitchFamily="34" charset="0"/>
              <a:buChar char="•"/>
            </a:pPr>
            <a:r>
              <a:rPr lang="en-US" dirty="0"/>
              <a:t>Lynette </a:t>
            </a:r>
            <a:r>
              <a:rPr lang="en-US" dirty="0" err="1"/>
              <a:t>Kvasny</a:t>
            </a:r>
            <a:r>
              <a:rPr lang="en-US" dirty="0"/>
              <a:t> ,  The Pennsylvania State University, </a:t>
            </a:r>
            <a:r>
              <a:rPr lang="en-US" dirty="0" err="1"/>
              <a:t>USA,The</a:t>
            </a:r>
            <a:r>
              <a:rPr lang="en-US" dirty="0"/>
              <a:t> Existential Significance of the Digital Divide for America’s Historically Underserved Populations .</a:t>
            </a:r>
            <a:endParaRPr lang="en-US" u="sng" dirty="0">
              <a:solidFill>
                <a:srgbClr val="0070C0"/>
              </a:solidFill>
              <a:hlinkClick r:id="rId2">
                <a:extLst>
                  <a:ext uri="{A12FA001-AC4F-418D-AE19-62706E023703}">
                    <ahyp:hlinkClr xmlns:ahyp="http://schemas.microsoft.com/office/drawing/2018/hyperlinkcolor" val="tx"/>
                  </a:ext>
                </a:extLst>
              </a:hlinkClick>
            </a:endParaRPr>
          </a:p>
          <a:p>
            <a:pPr>
              <a:buFont typeface="Arial" pitchFamily="34" charset="0"/>
              <a:buChar char="•"/>
            </a:pPr>
            <a:r>
              <a:rPr lang="en-US" dirty="0"/>
              <a:t> Digital divide , Wikipedia The free encyclopedia ,[online], 22 July 2020, </a:t>
            </a:r>
            <a:r>
              <a:rPr lang="en-US" dirty="0">
                <a:hlinkClick r:id="rId3"/>
              </a:rPr>
              <a:t>https://en.wikipedia.org/wiki/Digital_divide</a:t>
            </a:r>
            <a:endParaRPr lang="en-US" dirty="0"/>
          </a:p>
          <a:p>
            <a:pPr>
              <a:buFont typeface="Arial" pitchFamily="34" charset="0"/>
              <a:buChar char="•"/>
            </a:pPr>
            <a:r>
              <a:rPr lang="en-US" dirty="0"/>
              <a:t>CS Stanford  ,Digital Divide ,[online], 22 July 2020  , </a:t>
            </a:r>
            <a:r>
              <a:rPr lang="en-US" dirty="0">
                <a:hlinkClick r:id="rId4"/>
              </a:rPr>
              <a:t>https://cs.stanford.edu/people/eroberts/cs181/projects/digital-divide/start.html</a:t>
            </a:r>
            <a:endParaRPr lang="en-US" dirty="0"/>
          </a:p>
          <a:p>
            <a:pPr>
              <a:buFont typeface="Arial" pitchFamily="34" charset="0"/>
              <a:buChar char="•"/>
            </a:pPr>
            <a:r>
              <a:rPr lang="en-US" dirty="0"/>
              <a:t>Digital Divide Council ,Digital Divide , [online], 22 July 2020  , </a:t>
            </a:r>
            <a:r>
              <a:rPr lang="en-US" dirty="0">
                <a:hlinkClick r:id="rId5"/>
              </a:rPr>
              <a:t>http://www.digitaldividecouncil.com/what-is-the-digital-divide/?fbclid=IwAR1eUuVWbZWwz91eqbzzY1HLqxfn1hUYJ6WsDpVgHZliTgZeuAGRvGCa91c</a:t>
            </a:r>
            <a:endParaRPr lang="en-US" dirty="0"/>
          </a:p>
          <a:p>
            <a:pPr>
              <a:buFont typeface="Arial" pitchFamily="34" charset="0"/>
              <a:buChar char="•"/>
            </a:pPr>
            <a:r>
              <a:rPr lang="en-US" dirty="0"/>
              <a:t>Lumen Learning ,Cultural Anthropology , [online], 22 July 2020  , </a:t>
            </a:r>
            <a:r>
              <a:rPr lang="en-US" dirty="0">
                <a:hlinkClick r:id="rId6"/>
              </a:rPr>
              <a:t>https://courses.lumenlearning.com/culturalanthRopology</a:t>
            </a:r>
          </a:p>
          <a:p>
            <a:pPr marL="0" indent="0">
              <a:buNone/>
            </a:pPr>
            <a:r>
              <a:rPr lang="en-US" dirty="0">
                <a:hlinkClick r:id="rId6"/>
              </a:rPr>
              <a:t> /chapter/the-global-digital-divide/</a:t>
            </a:r>
            <a:endParaRPr lang="en-US" dirty="0"/>
          </a:p>
          <a:p>
            <a:pPr>
              <a:buFont typeface="Arial" pitchFamily="34" charset="0"/>
              <a:buChar char="•"/>
            </a:pPr>
            <a:endParaRPr lang="en-US" dirty="0"/>
          </a:p>
          <a:p>
            <a:pPr fontAlgn="base"/>
            <a:r>
              <a:rPr lang="en-US" dirty="0"/>
              <a:t>OECD , Bridging the Digital Divide , [online], 22 July 2020  , </a:t>
            </a:r>
            <a:r>
              <a:rPr lang="en-US" dirty="0">
                <a:hlinkClick r:id="rId7"/>
              </a:rPr>
              <a:t>https://www.oecd.org/site/schoolingfortomorrowknowledgebase/themes/ict/bridgingthedigitaldivide.htm</a:t>
            </a:r>
            <a:endParaRPr lang="en-US" dirty="0"/>
          </a:p>
        </p:txBody>
      </p:sp>
      <p:sp>
        <p:nvSpPr>
          <p:cNvPr id="4" name="Date Placeholder 3">
            <a:extLst>
              <a:ext uri="{FF2B5EF4-FFF2-40B4-BE49-F238E27FC236}">
                <a16:creationId xmlns:a16="http://schemas.microsoft.com/office/drawing/2014/main" id="{1DFC60C1-AB0B-4F7E-97D0-56495023B1B6}"/>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3E446AAA-48DA-4C99-8318-5040ED768924}"/>
              </a:ext>
            </a:extLst>
          </p:cNvPr>
          <p:cNvSpPr>
            <a:spLocks noGrp="1"/>
          </p:cNvSpPr>
          <p:nvPr>
            <p:ph type="sldNum" sz="quarter" idx="12"/>
          </p:nvPr>
        </p:nvSpPr>
        <p:spPr/>
        <p:txBody>
          <a:bodyPr/>
          <a:lstStyle/>
          <a:p>
            <a:fld id="{34B7E4EF-A1BD-40F4-AB7B-04F084DD991D}" type="slidenum">
              <a:rPr lang="en-US" smtClean="0"/>
              <a:pPr/>
              <a:t>23</a:t>
            </a:fld>
            <a:endParaRPr lang="en-US" dirty="0"/>
          </a:p>
        </p:txBody>
      </p:sp>
    </p:spTree>
    <p:extLst>
      <p:ext uri="{BB962C8B-B14F-4D97-AF65-F5344CB8AC3E}">
        <p14:creationId xmlns:p14="http://schemas.microsoft.com/office/powerpoint/2010/main" val="1142999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4B23A2-4B4B-4132-B8CC-690D3449E815}"/>
              </a:ext>
            </a:extLst>
          </p:cNvPr>
          <p:cNvPicPr>
            <a:picLocks noChangeAspect="1"/>
          </p:cNvPicPr>
          <p:nvPr/>
        </p:nvPicPr>
        <p:blipFill>
          <a:blip r:embed="rId2"/>
          <a:stretch>
            <a:fillRect/>
          </a:stretch>
        </p:blipFill>
        <p:spPr>
          <a:xfrm>
            <a:off x="0" y="-257696"/>
            <a:ext cx="12192000" cy="7115695"/>
          </a:xfrm>
          <a:prstGeom prst="rect">
            <a:avLst/>
          </a:prstGeom>
        </p:spPr>
      </p:pic>
      <p:sp>
        <p:nvSpPr>
          <p:cNvPr id="2" name="Date Placeholder 1">
            <a:extLst>
              <a:ext uri="{FF2B5EF4-FFF2-40B4-BE49-F238E27FC236}">
                <a16:creationId xmlns:a16="http://schemas.microsoft.com/office/drawing/2014/main" id="{25FA6441-FDC9-444F-9478-0CA348D11428}"/>
              </a:ext>
            </a:extLst>
          </p:cNvPr>
          <p:cNvSpPr>
            <a:spLocks noGrp="1"/>
          </p:cNvSpPr>
          <p:nvPr>
            <p:ph type="dt" sz="half" idx="10"/>
          </p:nvPr>
        </p:nvSpPr>
        <p:spPr/>
        <p:txBody>
          <a:bodyPr/>
          <a:lstStyle/>
          <a:p>
            <a:r>
              <a:rPr lang="en-US"/>
              <a:t>7/24/2020</a:t>
            </a:r>
            <a:endParaRPr lang="en-US" dirty="0"/>
          </a:p>
        </p:txBody>
      </p:sp>
      <p:sp>
        <p:nvSpPr>
          <p:cNvPr id="3" name="Slide Number Placeholder 2">
            <a:extLst>
              <a:ext uri="{FF2B5EF4-FFF2-40B4-BE49-F238E27FC236}">
                <a16:creationId xmlns:a16="http://schemas.microsoft.com/office/drawing/2014/main" id="{1C2E5F73-34EA-44D0-8CF3-CE87125757BE}"/>
              </a:ext>
            </a:extLst>
          </p:cNvPr>
          <p:cNvSpPr>
            <a:spLocks noGrp="1"/>
          </p:cNvSpPr>
          <p:nvPr>
            <p:ph type="sldNum" sz="quarter" idx="12"/>
          </p:nvPr>
        </p:nvSpPr>
        <p:spPr/>
        <p:txBody>
          <a:bodyPr/>
          <a:lstStyle/>
          <a:p>
            <a:fld id="{34B7E4EF-A1BD-40F4-AB7B-04F084DD991D}" type="slidenum">
              <a:rPr lang="en-US" smtClean="0"/>
              <a:pPr/>
              <a:t>24</a:t>
            </a:fld>
            <a:endParaRPr lang="en-US" dirty="0"/>
          </a:p>
        </p:txBody>
      </p:sp>
    </p:spTree>
    <p:extLst>
      <p:ext uri="{BB962C8B-B14F-4D97-AF65-F5344CB8AC3E}">
        <p14:creationId xmlns:p14="http://schemas.microsoft.com/office/powerpoint/2010/main" val="309872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551B-1B63-4BDA-9DC2-5CFDF07B8E02}"/>
              </a:ext>
            </a:extLst>
          </p:cNvPr>
          <p:cNvSpPr>
            <a:spLocks noGrp="1"/>
          </p:cNvSpPr>
          <p:nvPr>
            <p:ph type="title"/>
          </p:nvPr>
        </p:nvSpPr>
        <p:spPr/>
        <p:txBody>
          <a:bodyPr/>
          <a:lstStyle/>
          <a:p>
            <a:r>
              <a:rPr lang="en-SG" b="1" dirty="0"/>
              <a:t>Contents</a:t>
            </a:r>
            <a:endParaRPr lang="en-US" b="1" dirty="0"/>
          </a:p>
        </p:txBody>
      </p:sp>
      <p:sp>
        <p:nvSpPr>
          <p:cNvPr id="3" name="Content Placeholder 2">
            <a:extLst>
              <a:ext uri="{FF2B5EF4-FFF2-40B4-BE49-F238E27FC236}">
                <a16:creationId xmlns:a16="http://schemas.microsoft.com/office/drawing/2014/main" id="{8E3BE7BA-ED15-4AA5-92C6-51E5BF3AC244}"/>
              </a:ext>
            </a:extLst>
          </p:cNvPr>
          <p:cNvSpPr>
            <a:spLocks noGrp="1"/>
          </p:cNvSpPr>
          <p:nvPr>
            <p:ph idx="1"/>
          </p:nvPr>
        </p:nvSpPr>
        <p:spPr/>
        <p:txBody>
          <a:bodyPr>
            <a:normAutofit/>
          </a:bodyPr>
          <a:lstStyle/>
          <a:p>
            <a:r>
              <a:rPr lang="en-SG" sz="2000" dirty="0"/>
              <a:t>Introduction</a:t>
            </a:r>
          </a:p>
          <a:p>
            <a:r>
              <a:rPr lang="en-SG" sz="2000" dirty="0"/>
              <a:t>Background</a:t>
            </a:r>
          </a:p>
          <a:p>
            <a:r>
              <a:rPr lang="en-SG" sz="2000" dirty="0"/>
              <a:t>Impact</a:t>
            </a:r>
          </a:p>
          <a:p>
            <a:r>
              <a:rPr lang="en-SG" sz="2000" dirty="0"/>
              <a:t>Solutions</a:t>
            </a:r>
          </a:p>
          <a:p>
            <a:r>
              <a:rPr lang="en-SG" sz="2000" dirty="0"/>
              <a:t>Conclusion</a:t>
            </a:r>
          </a:p>
          <a:p>
            <a:r>
              <a:rPr lang="en-SG" sz="2000" dirty="0"/>
              <a:t>References</a:t>
            </a:r>
            <a:endParaRPr lang="en-US" sz="2000" dirty="0"/>
          </a:p>
        </p:txBody>
      </p:sp>
      <p:sp>
        <p:nvSpPr>
          <p:cNvPr id="4" name="Date Placeholder 3">
            <a:extLst>
              <a:ext uri="{FF2B5EF4-FFF2-40B4-BE49-F238E27FC236}">
                <a16:creationId xmlns:a16="http://schemas.microsoft.com/office/drawing/2014/main" id="{CAC98B5D-E7B7-4D3D-9368-057EDB4501C9}"/>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571EA6C7-E8EF-4A7A-86F7-9DC6BCC619EF}"/>
              </a:ext>
            </a:extLst>
          </p:cNvPr>
          <p:cNvSpPr>
            <a:spLocks noGrp="1"/>
          </p:cNvSpPr>
          <p:nvPr>
            <p:ph type="sldNum" sz="quarter" idx="12"/>
          </p:nvPr>
        </p:nvSpPr>
        <p:spPr/>
        <p:txBody>
          <a:bodyPr/>
          <a:lstStyle/>
          <a:p>
            <a:fld id="{34B7E4EF-A1BD-40F4-AB7B-04F084DD991D}" type="slidenum">
              <a:rPr lang="en-US" smtClean="0"/>
              <a:pPr/>
              <a:t>3</a:t>
            </a:fld>
            <a:endParaRPr lang="en-US" dirty="0"/>
          </a:p>
        </p:txBody>
      </p:sp>
    </p:spTree>
    <p:extLst>
      <p:ext uri="{BB962C8B-B14F-4D97-AF65-F5344CB8AC3E}">
        <p14:creationId xmlns:p14="http://schemas.microsoft.com/office/powerpoint/2010/main" val="375892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D11A-5D8D-453E-AE58-6B958E74FE7A}"/>
              </a:ext>
            </a:extLst>
          </p:cNvPr>
          <p:cNvSpPr>
            <a:spLocks noGrp="1"/>
          </p:cNvSpPr>
          <p:nvPr>
            <p:ph type="title"/>
          </p:nvPr>
        </p:nvSpPr>
        <p:spPr/>
        <p:txBody>
          <a:bodyPr/>
          <a:lstStyle/>
          <a:p>
            <a:r>
              <a:rPr lang="en-SG" b="1" dirty="0"/>
              <a:t>What is Digital Divide?</a:t>
            </a:r>
            <a:endParaRPr lang="en-US" b="1" dirty="0"/>
          </a:p>
        </p:txBody>
      </p:sp>
      <p:sp>
        <p:nvSpPr>
          <p:cNvPr id="3" name="Content Placeholder 2">
            <a:extLst>
              <a:ext uri="{FF2B5EF4-FFF2-40B4-BE49-F238E27FC236}">
                <a16:creationId xmlns:a16="http://schemas.microsoft.com/office/drawing/2014/main" id="{3AFF50AE-8D0E-44D4-84A6-64C868968CBE}"/>
              </a:ext>
            </a:extLst>
          </p:cNvPr>
          <p:cNvSpPr>
            <a:spLocks noGrp="1"/>
          </p:cNvSpPr>
          <p:nvPr>
            <p:ph idx="1"/>
          </p:nvPr>
        </p:nvSpPr>
        <p:spPr>
          <a:xfrm>
            <a:off x="1066800" y="2014194"/>
            <a:ext cx="10130726" cy="3849624"/>
          </a:xfrm>
        </p:spPr>
        <p:txBody>
          <a:bodyPr/>
          <a:lstStyle/>
          <a:p>
            <a:pPr algn="just"/>
            <a:r>
              <a:rPr lang="en-US" sz="2000" dirty="0"/>
              <a:t> The term digital divide was first popularized in the 1990s.</a:t>
            </a:r>
          </a:p>
          <a:p>
            <a:pPr marL="0" indent="0" algn="just">
              <a:buNone/>
            </a:pPr>
            <a:endParaRPr lang="en-US" sz="2000" dirty="0"/>
          </a:p>
          <a:p>
            <a:pPr algn="just"/>
            <a:r>
              <a:rPr lang="en-US" sz="2000" dirty="0"/>
              <a:t> It describes the technology divide (or gap) between countries, demographic groups and economic areas. It is a technical, social and economic issue, which covers the difference in availability and use of modern technology.</a:t>
            </a:r>
          </a:p>
          <a:p>
            <a:pPr marL="0" indent="0" algn="just">
              <a:buNone/>
            </a:pPr>
            <a:endParaRPr lang="en-US" sz="2000" dirty="0"/>
          </a:p>
          <a:p>
            <a:pPr algn="just"/>
            <a:r>
              <a:rPr lang="en-US" sz="2000" dirty="0"/>
              <a:t>The divide that people experience can depend on many aspects, such as age, status and location.</a:t>
            </a:r>
          </a:p>
          <a:p>
            <a:pPr algn="just"/>
            <a:endParaRPr lang="en-US" dirty="0"/>
          </a:p>
        </p:txBody>
      </p:sp>
      <p:sp>
        <p:nvSpPr>
          <p:cNvPr id="4" name="Date Placeholder 3">
            <a:extLst>
              <a:ext uri="{FF2B5EF4-FFF2-40B4-BE49-F238E27FC236}">
                <a16:creationId xmlns:a16="http://schemas.microsoft.com/office/drawing/2014/main" id="{51D88716-CDC9-452F-B977-75E88371FF98}"/>
              </a:ext>
            </a:extLst>
          </p:cNvPr>
          <p:cNvSpPr>
            <a:spLocks noGrp="1"/>
          </p:cNvSpPr>
          <p:nvPr>
            <p:ph type="dt" sz="half" idx="10"/>
          </p:nvPr>
        </p:nvSpPr>
        <p:spPr/>
        <p:txBody>
          <a:bodyPr/>
          <a:lstStyle/>
          <a:p>
            <a:r>
              <a:rPr lang="en-US"/>
              <a:t>7/24/2020</a:t>
            </a:r>
            <a:endParaRPr lang="en-US" dirty="0"/>
          </a:p>
        </p:txBody>
      </p:sp>
      <p:sp>
        <p:nvSpPr>
          <p:cNvPr id="5" name="Slide Number Placeholder 4">
            <a:extLst>
              <a:ext uri="{FF2B5EF4-FFF2-40B4-BE49-F238E27FC236}">
                <a16:creationId xmlns:a16="http://schemas.microsoft.com/office/drawing/2014/main" id="{490D2D03-DD08-41D2-8626-B64E66E3320A}"/>
              </a:ext>
            </a:extLst>
          </p:cNvPr>
          <p:cNvSpPr>
            <a:spLocks noGrp="1"/>
          </p:cNvSpPr>
          <p:nvPr>
            <p:ph type="sldNum" sz="quarter" idx="12"/>
          </p:nvPr>
        </p:nvSpPr>
        <p:spPr/>
        <p:txBody>
          <a:bodyPr/>
          <a:lstStyle/>
          <a:p>
            <a:fld id="{34B7E4EF-A1BD-40F4-AB7B-04F084DD991D}" type="slidenum">
              <a:rPr lang="en-US" smtClean="0"/>
              <a:pPr/>
              <a:t>4</a:t>
            </a:fld>
            <a:endParaRPr lang="en-US" dirty="0"/>
          </a:p>
        </p:txBody>
      </p:sp>
    </p:spTree>
    <p:extLst>
      <p:ext uri="{BB962C8B-B14F-4D97-AF65-F5344CB8AC3E}">
        <p14:creationId xmlns:p14="http://schemas.microsoft.com/office/powerpoint/2010/main" val="372537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24BE9-EA1C-450D-B657-69DF326B13F8}"/>
              </a:ext>
            </a:extLst>
          </p:cNvPr>
          <p:cNvSpPr>
            <a:spLocks noGrp="1"/>
          </p:cNvSpPr>
          <p:nvPr>
            <p:ph idx="1"/>
          </p:nvPr>
        </p:nvSpPr>
        <p:spPr>
          <a:xfrm>
            <a:off x="702590" y="1935558"/>
            <a:ext cx="4621079" cy="2868916"/>
          </a:xfrm>
        </p:spPr>
        <p:txBody>
          <a:bodyPr>
            <a:normAutofit/>
          </a:bodyPr>
          <a:lstStyle/>
          <a:p>
            <a:pPr algn="just"/>
            <a:r>
              <a:rPr lang="en-US" sz="2000" dirty="0"/>
              <a:t>Many people believe that the digital divide refers merely to internet access, but it can refer to access to several forms of modern technology, including telephones, television, personal computers (PCs) and the internet.</a:t>
            </a:r>
          </a:p>
          <a:p>
            <a:pPr algn="just"/>
            <a:endParaRPr lang="en-US" sz="1600" dirty="0"/>
          </a:p>
        </p:txBody>
      </p:sp>
      <p:pic>
        <p:nvPicPr>
          <p:cNvPr id="1026" name="Picture 2" descr="Coronavirus Is Widening the Corporate Digital Divide">
            <a:extLst>
              <a:ext uri="{FF2B5EF4-FFF2-40B4-BE49-F238E27FC236}">
                <a16:creationId xmlns:a16="http://schemas.microsoft.com/office/drawing/2014/main" id="{E095A7D8-2852-4B46-B5EB-51F7EA54D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9401" y="1569995"/>
            <a:ext cx="6379461" cy="41612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CC4175-3197-44C8-981C-F447714AD730}"/>
              </a:ext>
            </a:extLst>
          </p:cNvPr>
          <p:cNvSpPr txBox="1"/>
          <p:nvPr/>
        </p:nvSpPr>
        <p:spPr>
          <a:xfrm>
            <a:off x="612559" y="707731"/>
            <a:ext cx="9019712" cy="707886"/>
          </a:xfrm>
          <a:prstGeom prst="rect">
            <a:avLst/>
          </a:prstGeom>
          <a:noFill/>
        </p:spPr>
        <p:txBody>
          <a:bodyPr wrap="square" rtlCol="0">
            <a:spAutoFit/>
          </a:bodyPr>
          <a:lstStyle/>
          <a:p>
            <a:r>
              <a:rPr lang="en-SG" sz="4000" dirty="0"/>
              <a:t>What is </a:t>
            </a:r>
            <a:r>
              <a:rPr lang="en-SG" sz="3600" dirty="0"/>
              <a:t>Digital</a:t>
            </a:r>
            <a:r>
              <a:rPr lang="en-SG" sz="4000" dirty="0"/>
              <a:t> Divide? (</a:t>
            </a:r>
            <a:r>
              <a:rPr lang="en-SG" sz="4000" dirty="0" err="1">
                <a:latin typeface="Futura Bk BT" panose="020B0502020204020303" pitchFamily="34" charset="0"/>
              </a:rPr>
              <a:t>Cont</a:t>
            </a:r>
            <a:r>
              <a:rPr lang="en-SG" sz="4000" dirty="0">
                <a:latin typeface="Futura Bk BT" panose="020B0502020204020303" pitchFamily="34" charset="0"/>
              </a:rPr>
              <a:t>…)</a:t>
            </a:r>
            <a:endParaRPr lang="en-US" dirty="0">
              <a:latin typeface="Futura Bk BT" panose="020B0502020204020303" pitchFamily="34" charset="0"/>
            </a:endParaRPr>
          </a:p>
        </p:txBody>
      </p:sp>
      <p:sp>
        <p:nvSpPr>
          <p:cNvPr id="2" name="Date Placeholder 1">
            <a:extLst>
              <a:ext uri="{FF2B5EF4-FFF2-40B4-BE49-F238E27FC236}">
                <a16:creationId xmlns:a16="http://schemas.microsoft.com/office/drawing/2014/main" id="{C02E9457-A336-4478-B3A2-ACF5D07ADC80}"/>
              </a:ext>
            </a:extLst>
          </p:cNvPr>
          <p:cNvSpPr>
            <a:spLocks noGrp="1"/>
          </p:cNvSpPr>
          <p:nvPr>
            <p:ph type="dt" sz="half" idx="10"/>
          </p:nvPr>
        </p:nvSpPr>
        <p:spPr/>
        <p:txBody>
          <a:bodyPr/>
          <a:lstStyle/>
          <a:p>
            <a:r>
              <a:rPr lang="en-US"/>
              <a:t>7/24/2020</a:t>
            </a:r>
            <a:endParaRPr lang="en-US" dirty="0"/>
          </a:p>
        </p:txBody>
      </p:sp>
      <p:sp>
        <p:nvSpPr>
          <p:cNvPr id="4" name="Slide Number Placeholder 3">
            <a:extLst>
              <a:ext uri="{FF2B5EF4-FFF2-40B4-BE49-F238E27FC236}">
                <a16:creationId xmlns:a16="http://schemas.microsoft.com/office/drawing/2014/main" id="{8416F523-AA5F-40E0-AB51-F5C8EA6F9360}"/>
              </a:ext>
            </a:extLst>
          </p:cNvPr>
          <p:cNvSpPr>
            <a:spLocks noGrp="1"/>
          </p:cNvSpPr>
          <p:nvPr>
            <p:ph type="sldNum" sz="quarter" idx="12"/>
          </p:nvPr>
        </p:nvSpPr>
        <p:spPr/>
        <p:txBody>
          <a:bodyPr/>
          <a:lstStyle/>
          <a:p>
            <a:fld id="{34B7E4EF-A1BD-40F4-AB7B-04F084DD991D}" type="slidenum">
              <a:rPr lang="en-US" smtClean="0"/>
              <a:pPr/>
              <a:t>5</a:t>
            </a:fld>
            <a:endParaRPr lang="en-US" dirty="0"/>
          </a:p>
        </p:txBody>
      </p:sp>
    </p:spTree>
    <p:extLst>
      <p:ext uri="{BB962C8B-B14F-4D97-AF65-F5344CB8AC3E}">
        <p14:creationId xmlns:p14="http://schemas.microsoft.com/office/powerpoint/2010/main" val="385409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49B2-98EA-4DB5-A180-04331ABA8E3C}"/>
              </a:ext>
            </a:extLst>
          </p:cNvPr>
          <p:cNvSpPr>
            <a:spLocks noGrp="1"/>
          </p:cNvSpPr>
          <p:nvPr>
            <p:ph type="title"/>
          </p:nvPr>
        </p:nvSpPr>
        <p:spPr>
          <a:xfrm>
            <a:off x="845987" y="531758"/>
            <a:ext cx="10058400" cy="788156"/>
          </a:xfrm>
        </p:spPr>
        <p:txBody>
          <a:bodyPr/>
          <a:lstStyle/>
          <a:p>
            <a:r>
              <a:rPr lang="en-SG" dirty="0">
                <a:latin typeface="+mn-lt"/>
                <a:ea typeface="Futura" panose="02020800000000000000" pitchFamily="18" charset="0"/>
                <a:cs typeface="Futura" panose="02020800000000000000" pitchFamily="18" charset="0"/>
              </a:rPr>
              <a:t>Digital Divide -</a:t>
            </a:r>
            <a:r>
              <a:rPr lang="en-US" dirty="0">
                <a:latin typeface="+mn-lt"/>
                <a:ea typeface="Futura" panose="02020800000000000000" pitchFamily="18" charset="0"/>
                <a:cs typeface="Futura" panose="02020800000000000000" pitchFamily="18" charset="0"/>
              </a:rPr>
              <a:t>A critical analysis</a:t>
            </a:r>
          </a:p>
        </p:txBody>
      </p:sp>
      <p:pic>
        <p:nvPicPr>
          <p:cNvPr id="2052" name="Picture 4" descr="Image for post">
            <a:extLst>
              <a:ext uri="{FF2B5EF4-FFF2-40B4-BE49-F238E27FC236}">
                <a16:creationId xmlns:a16="http://schemas.microsoft.com/office/drawing/2014/main" id="{CC97B74B-B317-41F7-9A84-C0AB76DA7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96" y="1393794"/>
            <a:ext cx="11425560" cy="511353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16E26FFF-5F61-4133-8562-8A08D7B963E1}"/>
              </a:ext>
            </a:extLst>
          </p:cNvPr>
          <p:cNvSpPr>
            <a:spLocks noGrp="1"/>
          </p:cNvSpPr>
          <p:nvPr>
            <p:ph type="dt" sz="half" idx="10"/>
          </p:nvPr>
        </p:nvSpPr>
        <p:spPr/>
        <p:txBody>
          <a:bodyPr/>
          <a:lstStyle/>
          <a:p>
            <a:r>
              <a:rPr lang="en-US"/>
              <a:t>7/24/2020</a:t>
            </a:r>
            <a:endParaRPr lang="en-US" dirty="0"/>
          </a:p>
        </p:txBody>
      </p:sp>
      <p:sp>
        <p:nvSpPr>
          <p:cNvPr id="4" name="Slide Number Placeholder 3">
            <a:extLst>
              <a:ext uri="{FF2B5EF4-FFF2-40B4-BE49-F238E27FC236}">
                <a16:creationId xmlns:a16="http://schemas.microsoft.com/office/drawing/2014/main" id="{AA88F1BF-6A59-453D-BC24-17791BD79664}"/>
              </a:ext>
            </a:extLst>
          </p:cNvPr>
          <p:cNvSpPr>
            <a:spLocks noGrp="1"/>
          </p:cNvSpPr>
          <p:nvPr>
            <p:ph type="sldNum" sz="quarter" idx="12"/>
          </p:nvPr>
        </p:nvSpPr>
        <p:spPr/>
        <p:txBody>
          <a:bodyPr/>
          <a:lstStyle/>
          <a:p>
            <a:fld id="{34B7E4EF-A1BD-40F4-AB7B-04F084DD991D}" type="slidenum">
              <a:rPr lang="en-US" smtClean="0"/>
              <a:pPr/>
              <a:t>6</a:t>
            </a:fld>
            <a:endParaRPr lang="en-US" dirty="0"/>
          </a:p>
        </p:txBody>
      </p:sp>
    </p:spTree>
    <p:extLst>
      <p:ext uri="{BB962C8B-B14F-4D97-AF65-F5344CB8AC3E}">
        <p14:creationId xmlns:p14="http://schemas.microsoft.com/office/powerpoint/2010/main" val="124465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79E4-645D-4D2D-8F1F-BEACCB50DCD8}"/>
              </a:ext>
            </a:extLst>
          </p:cNvPr>
          <p:cNvSpPr>
            <a:spLocks noGrp="1"/>
          </p:cNvSpPr>
          <p:nvPr>
            <p:ph type="title"/>
          </p:nvPr>
        </p:nvSpPr>
        <p:spPr>
          <a:xfrm>
            <a:off x="1722269" y="1118586"/>
            <a:ext cx="9287522" cy="1571348"/>
          </a:xfrm>
        </p:spPr>
        <p:txBody>
          <a:bodyPr>
            <a:normAutofit/>
          </a:bodyPr>
          <a:lstStyle/>
          <a:p>
            <a:r>
              <a:rPr lang="en-SG" sz="4000" b="1" dirty="0"/>
              <a:t>The Digital Divide in the United States</a:t>
            </a:r>
            <a:endParaRPr lang="en-US" sz="4000" b="1" dirty="0"/>
          </a:p>
        </p:txBody>
      </p:sp>
      <p:pic>
        <p:nvPicPr>
          <p:cNvPr id="5" name="Picture 4">
            <a:extLst>
              <a:ext uri="{FF2B5EF4-FFF2-40B4-BE49-F238E27FC236}">
                <a16:creationId xmlns:a16="http://schemas.microsoft.com/office/drawing/2014/main" id="{6657B1F7-21FB-44E7-AAB7-74B4561B4899}"/>
              </a:ext>
            </a:extLst>
          </p:cNvPr>
          <p:cNvPicPr>
            <a:picLocks noChangeAspect="1"/>
          </p:cNvPicPr>
          <p:nvPr/>
        </p:nvPicPr>
        <p:blipFill>
          <a:blip r:embed="rId2"/>
          <a:stretch>
            <a:fillRect/>
          </a:stretch>
        </p:blipFill>
        <p:spPr>
          <a:xfrm>
            <a:off x="3861786" y="2703251"/>
            <a:ext cx="4110362" cy="3235909"/>
          </a:xfrm>
          <a:prstGeom prst="rect">
            <a:avLst/>
          </a:prstGeom>
        </p:spPr>
      </p:pic>
      <p:sp>
        <p:nvSpPr>
          <p:cNvPr id="3" name="Date Placeholder 2">
            <a:extLst>
              <a:ext uri="{FF2B5EF4-FFF2-40B4-BE49-F238E27FC236}">
                <a16:creationId xmlns:a16="http://schemas.microsoft.com/office/drawing/2014/main" id="{2EE06223-8B12-4335-B7A1-A7C2045FBD4D}"/>
              </a:ext>
            </a:extLst>
          </p:cNvPr>
          <p:cNvSpPr>
            <a:spLocks noGrp="1"/>
          </p:cNvSpPr>
          <p:nvPr>
            <p:ph type="dt" sz="half" idx="10"/>
          </p:nvPr>
        </p:nvSpPr>
        <p:spPr/>
        <p:txBody>
          <a:bodyPr/>
          <a:lstStyle/>
          <a:p>
            <a:r>
              <a:rPr lang="en-US"/>
              <a:t>7/24/2020</a:t>
            </a:r>
            <a:endParaRPr lang="en-US" dirty="0"/>
          </a:p>
        </p:txBody>
      </p:sp>
      <p:sp>
        <p:nvSpPr>
          <p:cNvPr id="4" name="Slide Number Placeholder 3">
            <a:extLst>
              <a:ext uri="{FF2B5EF4-FFF2-40B4-BE49-F238E27FC236}">
                <a16:creationId xmlns:a16="http://schemas.microsoft.com/office/drawing/2014/main" id="{87AE859A-B5FE-4FD1-8C37-C25585B3B7AA}"/>
              </a:ext>
            </a:extLst>
          </p:cNvPr>
          <p:cNvSpPr>
            <a:spLocks noGrp="1"/>
          </p:cNvSpPr>
          <p:nvPr>
            <p:ph type="sldNum" sz="quarter" idx="12"/>
          </p:nvPr>
        </p:nvSpPr>
        <p:spPr/>
        <p:txBody>
          <a:bodyPr/>
          <a:lstStyle/>
          <a:p>
            <a:fld id="{34B7E4EF-A1BD-40F4-AB7B-04F084DD991D}" type="slidenum">
              <a:rPr lang="en-US" smtClean="0"/>
              <a:pPr/>
              <a:t>7</a:t>
            </a:fld>
            <a:endParaRPr lang="en-US" dirty="0"/>
          </a:p>
        </p:txBody>
      </p:sp>
    </p:spTree>
    <p:extLst>
      <p:ext uri="{BB962C8B-B14F-4D97-AF65-F5344CB8AC3E}">
        <p14:creationId xmlns:p14="http://schemas.microsoft.com/office/powerpoint/2010/main" val="356460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8ED1-3D02-4D9C-88CE-7D93F3AC228D}"/>
              </a:ext>
            </a:extLst>
          </p:cNvPr>
          <p:cNvSpPr>
            <a:spLocks noGrp="1"/>
          </p:cNvSpPr>
          <p:nvPr>
            <p:ph type="title"/>
          </p:nvPr>
        </p:nvSpPr>
        <p:spPr>
          <a:xfrm>
            <a:off x="1066800" y="438408"/>
            <a:ext cx="10058400" cy="1371600"/>
          </a:xfrm>
        </p:spPr>
        <p:txBody>
          <a:bodyPr/>
          <a:lstStyle/>
          <a:p>
            <a:r>
              <a:rPr lang="en-US" b="1" dirty="0"/>
              <a:t>Socio-economic Factor</a:t>
            </a:r>
          </a:p>
        </p:txBody>
      </p:sp>
      <p:sp>
        <p:nvSpPr>
          <p:cNvPr id="3" name="Content Placeholder 2">
            <a:extLst>
              <a:ext uri="{FF2B5EF4-FFF2-40B4-BE49-F238E27FC236}">
                <a16:creationId xmlns:a16="http://schemas.microsoft.com/office/drawing/2014/main" id="{D700C8FE-A18B-4308-9687-5DBE8E421F6A}"/>
              </a:ext>
            </a:extLst>
          </p:cNvPr>
          <p:cNvSpPr>
            <a:spLocks noGrp="1"/>
          </p:cNvSpPr>
          <p:nvPr>
            <p:ph idx="1"/>
          </p:nvPr>
        </p:nvSpPr>
        <p:spPr>
          <a:xfrm>
            <a:off x="1005396" y="1969956"/>
            <a:ext cx="5537447" cy="4137882"/>
          </a:xfrm>
        </p:spPr>
        <p:txBody>
          <a:bodyPr>
            <a:normAutofit/>
          </a:bodyPr>
          <a:lstStyle/>
          <a:p>
            <a:pPr algn="just"/>
            <a:r>
              <a:rPr lang="en-US" sz="1800" dirty="0"/>
              <a:t>While 64% of Americans have access to broadband, low income families, African American and Hispanic households, and disabled Americans are being left behind in the "digital divide”.</a:t>
            </a:r>
          </a:p>
          <a:p>
            <a:pPr algn="just"/>
            <a:r>
              <a:rPr lang="en-US" sz="1800" dirty="0"/>
              <a:t>There is a clear divide among various ethnic groups. </a:t>
            </a:r>
          </a:p>
          <a:p>
            <a:pPr marL="0" indent="0" algn="just">
              <a:buNone/>
            </a:pPr>
            <a:endParaRPr lang="en-US" sz="1800" dirty="0"/>
          </a:p>
        </p:txBody>
      </p:sp>
      <p:pic>
        <p:nvPicPr>
          <p:cNvPr id="5" name="Picture 4">
            <a:extLst>
              <a:ext uri="{FF2B5EF4-FFF2-40B4-BE49-F238E27FC236}">
                <a16:creationId xmlns:a16="http://schemas.microsoft.com/office/drawing/2014/main" id="{C9E32825-CC52-457B-A36D-0CEC2C0FD782}"/>
              </a:ext>
            </a:extLst>
          </p:cNvPr>
          <p:cNvPicPr>
            <a:picLocks noChangeAspect="1"/>
          </p:cNvPicPr>
          <p:nvPr/>
        </p:nvPicPr>
        <p:blipFill rotWithShape="1">
          <a:blip r:embed="rId3"/>
          <a:srcRect l="2319" t="2542" r="1988" b="4277"/>
          <a:stretch/>
        </p:blipFill>
        <p:spPr>
          <a:xfrm>
            <a:off x="6862440" y="1206329"/>
            <a:ext cx="4935984" cy="4901509"/>
          </a:xfrm>
          <a:prstGeom prst="rect">
            <a:avLst/>
          </a:prstGeom>
        </p:spPr>
      </p:pic>
      <p:sp>
        <p:nvSpPr>
          <p:cNvPr id="4" name="Date Placeholder 3">
            <a:extLst>
              <a:ext uri="{FF2B5EF4-FFF2-40B4-BE49-F238E27FC236}">
                <a16:creationId xmlns:a16="http://schemas.microsoft.com/office/drawing/2014/main" id="{76E91F71-145E-46BB-8BEA-BD2AC7A137D0}"/>
              </a:ext>
            </a:extLst>
          </p:cNvPr>
          <p:cNvSpPr>
            <a:spLocks noGrp="1"/>
          </p:cNvSpPr>
          <p:nvPr>
            <p:ph type="dt" sz="half" idx="10"/>
          </p:nvPr>
        </p:nvSpPr>
        <p:spPr/>
        <p:txBody>
          <a:bodyPr/>
          <a:lstStyle/>
          <a:p>
            <a:r>
              <a:rPr lang="en-US"/>
              <a:t>7/24/2020</a:t>
            </a:r>
            <a:endParaRPr lang="en-US" dirty="0"/>
          </a:p>
        </p:txBody>
      </p:sp>
      <p:sp>
        <p:nvSpPr>
          <p:cNvPr id="6" name="Slide Number Placeholder 5">
            <a:extLst>
              <a:ext uri="{FF2B5EF4-FFF2-40B4-BE49-F238E27FC236}">
                <a16:creationId xmlns:a16="http://schemas.microsoft.com/office/drawing/2014/main" id="{79B433EE-6374-4CB4-82ED-3C6B86CF56F2}"/>
              </a:ext>
            </a:extLst>
          </p:cNvPr>
          <p:cNvSpPr>
            <a:spLocks noGrp="1"/>
          </p:cNvSpPr>
          <p:nvPr>
            <p:ph type="sldNum" sz="quarter" idx="12"/>
          </p:nvPr>
        </p:nvSpPr>
        <p:spPr/>
        <p:txBody>
          <a:bodyPr/>
          <a:lstStyle/>
          <a:p>
            <a:fld id="{34B7E4EF-A1BD-40F4-AB7B-04F084DD991D}" type="slidenum">
              <a:rPr lang="en-US" smtClean="0"/>
              <a:pPr/>
              <a:t>8</a:t>
            </a:fld>
            <a:endParaRPr lang="en-US" dirty="0"/>
          </a:p>
        </p:txBody>
      </p:sp>
    </p:spTree>
    <p:extLst>
      <p:ext uri="{BB962C8B-B14F-4D97-AF65-F5344CB8AC3E}">
        <p14:creationId xmlns:p14="http://schemas.microsoft.com/office/powerpoint/2010/main" val="348474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E413-6EC7-494A-8A81-860B372F78CF}"/>
              </a:ext>
            </a:extLst>
          </p:cNvPr>
          <p:cNvSpPr>
            <a:spLocks noGrp="1"/>
          </p:cNvSpPr>
          <p:nvPr>
            <p:ph type="title"/>
          </p:nvPr>
        </p:nvSpPr>
        <p:spPr>
          <a:xfrm>
            <a:off x="656948" y="642594"/>
            <a:ext cx="10468252" cy="1221717"/>
          </a:xfrm>
        </p:spPr>
        <p:txBody>
          <a:bodyPr/>
          <a:lstStyle/>
          <a:p>
            <a:r>
              <a:rPr lang="en-SG" b="1" dirty="0"/>
              <a:t>Comparison Chart</a:t>
            </a:r>
            <a:endParaRPr lang="en-US" b="1" dirty="0"/>
          </a:p>
        </p:txBody>
      </p:sp>
      <p:pic>
        <p:nvPicPr>
          <p:cNvPr id="7" name="Picture 6">
            <a:extLst>
              <a:ext uri="{FF2B5EF4-FFF2-40B4-BE49-F238E27FC236}">
                <a16:creationId xmlns:a16="http://schemas.microsoft.com/office/drawing/2014/main" id="{57F95A80-287D-4651-A2F3-B230C87A001B}"/>
              </a:ext>
            </a:extLst>
          </p:cNvPr>
          <p:cNvPicPr>
            <a:picLocks noChangeAspect="1"/>
          </p:cNvPicPr>
          <p:nvPr/>
        </p:nvPicPr>
        <p:blipFill>
          <a:blip r:embed="rId2"/>
          <a:stretch>
            <a:fillRect/>
          </a:stretch>
        </p:blipFill>
        <p:spPr>
          <a:xfrm>
            <a:off x="3102377" y="1694597"/>
            <a:ext cx="5146458" cy="3932807"/>
          </a:xfrm>
          <a:prstGeom prst="rect">
            <a:avLst/>
          </a:prstGeom>
        </p:spPr>
      </p:pic>
      <p:sp>
        <p:nvSpPr>
          <p:cNvPr id="3" name="Date Placeholder 2">
            <a:extLst>
              <a:ext uri="{FF2B5EF4-FFF2-40B4-BE49-F238E27FC236}">
                <a16:creationId xmlns:a16="http://schemas.microsoft.com/office/drawing/2014/main" id="{B47A7A10-7EDB-4739-B642-244268EA4A12}"/>
              </a:ext>
            </a:extLst>
          </p:cNvPr>
          <p:cNvSpPr>
            <a:spLocks noGrp="1"/>
          </p:cNvSpPr>
          <p:nvPr>
            <p:ph type="dt" sz="half" idx="10"/>
          </p:nvPr>
        </p:nvSpPr>
        <p:spPr/>
        <p:txBody>
          <a:bodyPr/>
          <a:lstStyle/>
          <a:p>
            <a:r>
              <a:rPr lang="en-US"/>
              <a:t>7/24/2020</a:t>
            </a:r>
            <a:endParaRPr lang="en-US" dirty="0"/>
          </a:p>
        </p:txBody>
      </p:sp>
      <p:sp>
        <p:nvSpPr>
          <p:cNvPr id="4" name="Slide Number Placeholder 3">
            <a:extLst>
              <a:ext uri="{FF2B5EF4-FFF2-40B4-BE49-F238E27FC236}">
                <a16:creationId xmlns:a16="http://schemas.microsoft.com/office/drawing/2014/main" id="{7AB0E709-82B0-490B-BB88-F290FF99989B}"/>
              </a:ext>
            </a:extLst>
          </p:cNvPr>
          <p:cNvSpPr>
            <a:spLocks noGrp="1"/>
          </p:cNvSpPr>
          <p:nvPr>
            <p:ph type="sldNum" sz="quarter" idx="12"/>
          </p:nvPr>
        </p:nvSpPr>
        <p:spPr/>
        <p:txBody>
          <a:bodyPr/>
          <a:lstStyle/>
          <a:p>
            <a:fld id="{34B7E4EF-A1BD-40F4-AB7B-04F084DD991D}" type="slidenum">
              <a:rPr lang="en-US" smtClean="0"/>
              <a:pPr/>
              <a:t>9</a:t>
            </a:fld>
            <a:endParaRPr lang="en-US" dirty="0"/>
          </a:p>
        </p:txBody>
      </p:sp>
    </p:spTree>
    <p:extLst>
      <p:ext uri="{BB962C8B-B14F-4D97-AF65-F5344CB8AC3E}">
        <p14:creationId xmlns:p14="http://schemas.microsoft.com/office/powerpoint/2010/main" val="2002051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{7F0C452A-EA9C-4D65-BB56-6B6711FEED31}tf78829772</Template>
  <TotalTime>608</TotalTime>
  <Words>1468</Words>
  <Application>Microsoft Office PowerPoint</Application>
  <PresentationFormat>Widescreen</PresentationFormat>
  <Paragraphs>182</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Rounded MT Bold</vt:lpstr>
      <vt:lpstr>Calibri</vt:lpstr>
      <vt:lpstr>Courier New</vt:lpstr>
      <vt:lpstr>Futura Bk BT</vt:lpstr>
      <vt:lpstr>Garamond</vt:lpstr>
      <vt:lpstr>Sagona Book</vt:lpstr>
      <vt:lpstr>Sagona ExtraLight</vt:lpstr>
      <vt:lpstr>Wingdings</vt:lpstr>
      <vt:lpstr>SavonVTI</vt:lpstr>
      <vt:lpstr>The Existential Significance of the Digital Divide for America’s Historically Underserved Populations </vt:lpstr>
      <vt:lpstr>PowerPoint Presentation</vt:lpstr>
      <vt:lpstr>Contents</vt:lpstr>
      <vt:lpstr>What is Digital Divide?</vt:lpstr>
      <vt:lpstr>PowerPoint Presentation</vt:lpstr>
      <vt:lpstr>Digital Divide -A critical analysis</vt:lpstr>
      <vt:lpstr>The Digital Divide in the United States</vt:lpstr>
      <vt:lpstr>Socio-economic Factor</vt:lpstr>
      <vt:lpstr>Comparison Chart</vt:lpstr>
      <vt:lpstr>Socio-economic Factor (Cont...)</vt:lpstr>
      <vt:lpstr>Rural Factor</vt:lpstr>
      <vt:lpstr>Age Factor</vt:lpstr>
      <vt:lpstr>Age Factor (Cont…)</vt:lpstr>
      <vt:lpstr>Statistics</vt:lpstr>
      <vt:lpstr>Gender Factor</vt:lpstr>
      <vt:lpstr>Reasons given for trends and gaps </vt:lpstr>
      <vt:lpstr>Impact</vt:lpstr>
      <vt:lpstr>Impact (Cont…)</vt:lpstr>
      <vt:lpstr>Solutions</vt:lpstr>
      <vt:lpstr>Solutions (Cont…)</vt:lpstr>
      <vt:lpstr>Solutions (Cont…)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Moonmoon Das</dc:creator>
  <cp:lastModifiedBy>Moonmoon Das</cp:lastModifiedBy>
  <cp:revision>47</cp:revision>
  <dcterms:created xsi:type="dcterms:W3CDTF">2020-07-22T18:57:28Z</dcterms:created>
  <dcterms:modified xsi:type="dcterms:W3CDTF">2020-07-24T13:52:19Z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