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_rels/notesSlide57.xml.rels" ContentType="application/vnd.openxmlformats-package.relationships+xml"/>
  <Override PartName="/ppt/notesSlides/notesSlide57.xml" ContentType="application/vnd.openxmlformats-officedocument.presentationml.notesSlid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23.png" ContentType="image/png"/>
  <Override PartName="/ppt/media/image22.wmf" ContentType="image/x-wmf"/>
  <Override PartName="/ppt/media/image19.png" ContentType="image/png"/>
  <Override PartName="/ppt/media/image20.wmf" ContentType="image/x-wmf"/>
  <Override PartName="/ppt/media/image17.png" ContentType="image/png"/>
  <Override PartName="/ppt/media/image21.png" ContentType="image/png"/>
  <Override PartName="/ppt/media/image18.png" ContentType="image/png"/>
  <Override PartName="/ppt/media/image16.png" ContentType="image/png"/>
  <Override PartName="/ppt/media/image15.wmf" ContentType="image/x-wmf"/>
  <Override PartName="/ppt/media/image24.png" ContentType="image/png"/>
  <Override PartName="/ppt/media/image1.png" ContentType="image/png"/>
  <Override PartName="/ppt/media/image25.png" ContentType="image/png"/>
  <Override PartName="/ppt/media/image11.wmf" ContentType="image/x-wmf"/>
  <Override PartName="/ppt/media/image26.png" ContentType="image/png"/>
  <Override PartName="/ppt/media/image33.png" ContentType="image/png"/>
  <Override PartName="/ppt/media/image3.png" ContentType="image/png"/>
  <Override PartName="/ppt/media/image12.png" ContentType="image/png"/>
  <Override PartName="/ppt/media/image7.wmf" ContentType="image/x-wmf"/>
  <Override PartName="/ppt/media/image13.wmf" ContentType="image/x-wmf"/>
  <Override PartName="/ppt/media/image31.wmf" ContentType="image/x-wmf"/>
  <Override PartName="/ppt/media/image35.png" ContentType="image/png"/>
  <Override PartName="/ppt/media/image37.png" ContentType="image/png"/>
  <Override PartName="/ppt/media/image39.png" ContentType="image/png"/>
  <Override PartName="/ppt/media/image40.png" ContentType="image/png"/>
  <Override PartName="/ppt/media/image8.png" ContentType="image/png"/>
  <Override PartName="/ppt/media/image38.png" ContentType="image/png"/>
  <Override PartName="/ppt/media/image42.png" ContentType="image/png"/>
  <Override PartName="/ppt/media/image10.png" ContentType="image/png"/>
  <Override PartName="/ppt/media/image5.wmf" ContentType="image/x-wmf"/>
  <Override PartName="/ppt/media/image28.wmf" ContentType="image/x-wmf"/>
  <Override PartName="/ppt/media/image41.png" ContentType="image/png"/>
  <Override PartName="/ppt/media/image9.wmf" ContentType="image/x-wmf"/>
  <Override PartName="/ppt/media/image14.png" ContentType="image/png"/>
  <Override PartName="/ppt/media/image36.png" ContentType="image/png"/>
  <Override PartName="/ppt/media/image6.png" ContentType="image/png"/>
  <Override PartName="/ppt/media/image29.png" ContentType="image/png"/>
  <Override PartName="/ppt/media/image34.png" ContentType="image/png"/>
  <Override PartName="/ppt/media/image4.png" ContentType="image/png"/>
  <Override PartName="/ppt/media/image30.wmf" ContentType="image/x-wmf"/>
  <Override PartName="/ppt/media/image27.png" ContentType="image/png"/>
  <Override PartName="/ppt/media/image2.png" ContentType="image/png"/>
  <Override PartName="/ppt/media/image32.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42.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60.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9.xml" ContentType="application/vnd.openxmlformats-officedocument.presentationml.slide+xml"/>
  <Override PartName="/ppt/slides/slide61.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64.xml" ContentType="application/vnd.openxmlformats-officedocument.presentationml.slide+xml"/>
  <Override PartName="/ppt/slides/slide27.xml" ContentType="application/vnd.openxmlformats-officedocument.presentationml.slide+xml"/>
  <Override PartName="/ppt/slides/slide63.xml" ContentType="application/vnd.openxmlformats-officedocument.presentationml.slide+xml"/>
  <Override PartName="/ppt/slides/slide26.xml" ContentType="application/vnd.openxmlformats-officedocument.presentationml.slide+xml"/>
  <Override PartName="/ppt/slides/slide62.xml" ContentType="application/vnd.openxmlformats-officedocument.presentationml.slide+xml"/>
  <Override PartName="/ppt/slides/slide25.xml" ContentType="application/vnd.openxmlformats-officedocument.presentationml.slide+xml"/>
  <Override PartName="/ppt/slides/slide59.xml" ContentType="application/vnd.openxmlformats-officedocument.presentationml.slide+xml"/>
  <Override PartName="/ppt/slides/slide22.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58.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36.xml.rels" ContentType="application/vnd.openxmlformats-package.relationships+xml"/>
  <Override PartName="/ppt/slides/_rels/slide4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2.xml.rels" ContentType="application/vnd.openxmlformats-package.relationships+xml"/>
  <Override PartName="/ppt/slides/_rels/slide48.xml.rels" ContentType="application/vnd.openxmlformats-package.relationships+xml"/>
  <Override PartName="/ppt/slides/_rels/slide6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55.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32.xml.rels" ContentType="application/vnd.openxmlformats-package.relationships+xml"/>
  <Override PartName="/ppt/slides/_rels/slide1.xml.rels" ContentType="application/vnd.openxmlformats-package.relationships+xml"/>
  <Override PartName="/ppt/slides/_rels/slide54.xml.rels" ContentType="application/vnd.openxmlformats-package.relationships+xml"/>
  <Override PartName="/ppt/slides/_rels/slide63.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53.xml.rels" ContentType="application/vnd.openxmlformats-package.relationships+xml"/>
  <Override PartName="/ppt/slides/_rels/slide62.xml.rels" ContentType="application/vnd.openxmlformats-package.relationships+xml"/>
  <Override PartName="/ppt/slides/_rels/slide46.xml.rels" ContentType="application/vnd.openxmlformats-package.relationships+xml"/>
  <Override PartName="/ppt/slides/_rels/slide5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3.xml.rels" ContentType="application/vnd.openxmlformats-package.relationships+xml"/>
  <Override PartName="/ppt/slides/_rels/slide28.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30.xml.rels" ContentType="application/vnd.openxmlformats-package.relationships+xml"/>
  <Override PartName="/ppt/slides/_rels/slide38.xml.rels" ContentType="application/vnd.openxmlformats-package.relationships+xml"/>
  <Override PartName="/ppt/slides/_rels/slide45.xml.rels" ContentType="application/vnd.openxmlformats-package.relationships+xml"/>
  <Override PartName="/ppt/slides/_rels/slide25.xml.rels" ContentType="application/vnd.openxmlformats-package.relationships+xml"/>
  <Override PartName="/ppt/slides/_rels/slide59.xml.rels" ContentType="application/vnd.openxmlformats-package.relationships+xml"/>
  <Override PartName="/ppt/slides/_rels/slide10.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169"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70"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71"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72"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73"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C4BBF415-1346-4DB5-8FC2-784B1DFC7AA9}"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PlaceHolder 1"/>
          <p:cNvSpPr>
            <a:spLocks noGrp="1"/>
          </p:cNvSpPr>
          <p:nvPr>
            <p:ph type="sldImg"/>
          </p:nvPr>
        </p:nvSpPr>
        <p:spPr>
          <a:xfrm>
            <a:off x="1143000" y="685800"/>
            <a:ext cx="4571280" cy="3428280"/>
          </a:xfrm>
          <a:prstGeom prst="rect">
            <a:avLst/>
          </a:prstGeom>
        </p:spPr>
      </p:sp>
      <p:sp>
        <p:nvSpPr>
          <p:cNvPr id="416" name="PlaceHolder 2"/>
          <p:cNvSpPr>
            <a:spLocks noGrp="1"/>
          </p:cNvSpPr>
          <p:nvPr>
            <p:ph type="body"/>
          </p:nvPr>
        </p:nvSpPr>
        <p:spPr>
          <a:xfrm>
            <a:off x="685800" y="4343400"/>
            <a:ext cx="5485680" cy="4114080"/>
          </a:xfrm>
          <a:prstGeom prst="rect">
            <a:avLst/>
          </a:prstGeom>
        </p:spPr>
        <p:txBody>
          <a:bodyPr lIns="0" rIns="0" tIns="0" bIns="0">
            <a:noAutofit/>
          </a:bodyPr>
          <a:p>
            <a:endParaRPr b="0" lang="en-US" sz="2000" spc="-1" strike="noStrike">
              <a:latin typeface="Arial"/>
            </a:endParaRPr>
          </a:p>
        </p:txBody>
      </p:sp>
      <p:sp>
        <p:nvSpPr>
          <p:cNvPr id="417"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3525CAD-0DB0-4372-BAB7-426C6D856F38}"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7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9"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8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8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9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9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0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1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1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1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1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1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1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2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2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2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3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3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3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3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4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4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4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5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5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5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5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5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5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5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6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6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6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6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6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6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6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1234440"/>
            <a:ext cx="9143280" cy="319320"/>
          </a:xfrm>
          <a:prstGeom prst="rect">
            <a:avLst/>
          </a:prstGeom>
          <a:solidFill>
            <a:srgbClr val="ffffff"/>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1" name="CustomShape 2"/>
          <p:cNvSpPr/>
          <p:nvPr/>
        </p:nvSpPr>
        <p:spPr>
          <a:xfrm>
            <a:off x="0" y="1280160"/>
            <a:ext cx="532800" cy="227880"/>
          </a:xfrm>
          <a:prstGeom prst="rect">
            <a:avLst/>
          </a:prstGeom>
          <a:solidFill>
            <a:schemeClr val="accent2">
              <a:alpha val="100000"/>
            </a:schemeClr>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2" name="CustomShape 3"/>
          <p:cNvSpPr/>
          <p:nvPr/>
        </p:nvSpPr>
        <p:spPr>
          <a:xfrm>
            <a:off x="590400" y="1280160"/>
            <a:ext cx="8552880" cy="227880"/>
          </a:xfrm>
          <a:prstGeom prst="rect">
            <a:avLst/>
          </a:prstGeom>
          <a:solidFill>
            <a:schemeClr val="accent1">
              <a:alpha val="100000"/>
            </a:schemeClr>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3" name="PlaceHolder 4"/>
          <p:cNvSpPr>
            <a:spLocks noGrp="1"/>
          </p:cNvSpPr>
          <p:nvPr>
            <p:ph type="title"/>
          </p:nvPr>
        </p:nvSpPr>
        <p:spPr>
          <a:xfrm>
            <a:off x="612720" y="228600"/>
            <a:ext cx="8152560" cy="99000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0" y="1234440"/>
            <a:ext cx="9143280" cy="319320"/>
          </a:xfrm>
          <a:prstGeom prst="rect">
            <a:avLst/>
          </a:prstGeom>
          <a:solidFill>
            <a:srgbClr val="ffffff"/>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42" name="CustomShape 2"/>
          <p:cNvSpPr/>
          <p:nvPr/>
        </p:nvSpPr>
        <p:spPr>
          <a:xfrm>
            <a:off x="0" y="1280160"/>
            <a:ext cx="532800" cy="227880"/>
          </a:xfrm>
          <a:prstGeom prst="rect">
            <a:avLst/>
          </a:prstGeom>
          <a:solidFill>
            <a:schemeClr val="accent2">
              <a:alpha val="100000"/>
            </a:schemeClr>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43" name="CustomShape 3"/>
          <p:cNvSpPr/>
          <p:nvPr/>
        </p:nvSpPr>
        <p:spPr>
          <a:xfrm>
            <a:off x="590400" y="1280160"/>
            <a:ext cx="8552880" cy="227880"/>
          </a:xfrm>
          <a:prstGeom prst="rect">
            <a:avLst/>
          </a:prstGeom>
          <a:solidFill>
            <a:schemeClr val="accent1">
              <a:alpha val="100000"/>
            </a:schemeClr>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44" name="PlaceHolder 4"/>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5"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CustomShape 1" hidden="1"/>
          <p:cNvSpPr/>
          <p:nvPr/>
        </p:nvSpPr>
        <p:spPr>
          <a:xfrm>
            <a:off x="0" y="1234440"/>
            <a:ext cx="9143280" cy="319320"/>
          </a:xfrm>
          <a:prstGeom prst="rect">
            <a:avLst/>
          </a:prstGeom>
          <a:solidFill>
            <a:srgbClr val="ffffff"/>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83" name="CustomShape 2" hidden="1"/>
          <p:cNvSpPr/>
          <p:nvPr/>
        </p:nvSpPr>
        <p:spPr>
          <a:xfrm>
            <a:off x="0" y="1280160"/>
            <a:ext cx="532800" cy="227880"/>
          </a:xfrm>
          <a:prstGeom prst="rect">
            <a:avLst/>
          </a:prstGeom>
          <a:solidFill>
            <a:schemeClr val="accent2">
              <a:alpha val="100000"/>
            </a:schemeClr>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84" name="CustomShape 3" hidden="1"/>
          <p:cNvSpPr/>
          <p:nvPr/>
        </p:nvSpPr>
        <p:spPr>
          <a:xfrm>
            <a:off x="590400" y="1280160"/>
            <a:ext cx="8552880" cy="227880"/>
          </a:xfrm>
          <a:prstGeom prst="rect">
            <a:avLst/>
          </a:prstGeom>
          <a:solidFill>
            <a:schemeClr val="accent1">
              <a:alpha val="100000"/>
            </a:schemeClr>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85" name="PlaceHolder 4"/>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86"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64b3c"/>
        </a:solidFill>
      </p:bgPr>
    </p:bg>
    <p:spTree>
      <p:nvGrpSpPr>
        <p:cNvPr id="1" name=""/>
        <p:cNvGrpSpPr/>
        <p:nvPr/>
      </p:nvGrpSpPr>
      <p:grpSpPr>
        <a:xfrm>
          <a:off x="0" y="0"/>
          <a:ext cx="0" cy="0"/>
          <a:chOff x="0" y="0"/>
          <a:chExt cx="0" cy="0"/>
        </a:xfrm>
      </p:grpSpPr>
      <p:sp>
        <p:nvSpPr>
          <p:cNvPr id="123" name="CustomShape 1" hidden="1"/>
          <p:cNvSpPr/>
          <p:nvPr/>
        </p:nvSpPr>
        <p:spPr>
          <a:xfrm>
            <a:off x="0" y="1234440"/>
            <a:ext cx="9143280" cy="319320"/>
          </a:xfrm>
          <a:prstGeom prst="rect">
            <a:avLst/>
          </a:prstGeom>
          <a:solidFill>
            <a:srgbClr val="ffffff"/>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124" name="CustomShape 2" hidden="1"/>
          <p:cNvSpPr/>
          <p:nvPr/>
        </p:nvSpPr>
        <p:spPr>
          <a:xfrm>
            <a:off x="0" y="1280160"/>
            <a:ext cx="532800" cy="227880"/>
          </a:xfrm>
          <a:prstGeom prst="rect">
            <a:avLst/>
          </a:prstGeom>
          <a:solidFill>
            <a:schemeClr val="accent2">
              <a:alpha val="100000"/>
            </a:schemeClr>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125" name="CustomShape 3" hidden="1"/>
          <p:cNvSpPr/>
          <p:nvPr/>
        </p:nvSpPr>
        <p:spPr>
          <a:xfrm>
            <a:off x="590400" y="1280160"/>
            <a:ext cx="8552880" cy="227880"/>
          </a:xfrm>
          <a:prstGeom prst="rect">
            <a:avLst/>
          </a:prstGeom>
          <a:solidFill>
            <a:schemeClr val="accent1">
              <a:alpha val="100000"/>
            </a:schemeClr>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126" name="CustomShape 4"/>
          <p:cNvSpPr/>
          <p:nvPr/>
        </p:nvSpPr>
        <p:spPr>
          <a:xfrm>
            <a:off x="0" y="5970960"/>
            <a:ext cx="9143280" cy="886320"/>
          </a:xfrm>
          <a:prstGeom prst="rect">
            <a:avLst/>
          </a:prstGeom>
          <a:solidFill>
            <a:srgbClr val="ffffff"/>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127" name="CustomShape 5"/>
          <p:cNvSpPr/>
          <p:nvPr/>
        </p:nvSpPr>
        <p:spPr>
          <a:xfrm>
            <a:off x="-9000" y="6053400"/>
            <a:ext cx="2248560" cy="712440"/>
          </a:xfrm>
          <a:prstGeom prst="rect">
            <a:avLst/>
          </a:prstGeom>
          <a:solidFill>
            <a:schemeClr val="accent2">
              <a:alpha val="100000"/>
            </a:schemeClr>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128" name="CustomShape 6"/>
          <p:cNvSpPr/>
          <p:nvPr/>
        </p:nvSpPr>
        <p:spPr>
          <a:xfrm>
            <a:off x="2359080" y="6044040"/>
            <a:ext cx="6784200" cy="712440"/>
          </a:xfrm>
          <a:prstGeom prst="rect">
            <a:avLst/>
          </a:prstGeom>
          <a:solidFill>
            <a:schemeClr val="accent1">
              <a:alpha val="100000"/>
            </a:schemeClr>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pic>
        <p:nvPicPr>
          <p:cNvPr id="129" name="Picture 2" descr="C:\Users\soniac\Dropbox\AI-2012\ChromeRedGreenFixed.png"/>
          <p:cNvPicPr/>
          <p:nvPr/>
        </p:nvPicPr>
        <p:blipFill>
          <a:blip r:embed="rId2"/>
          <a:srcRect l="11217" t="10320" r="11291" b="0"/>
          <a:stretch/>
        </p:blipFill>
        <p:spPr>
          <a:xfrm>
            <a:off x="-9000" y="0"/>
            <a:ext cx="9152280" cy="5958000"/>
          </a:xfrm>
          <a:prstGeom prst="rect">
            <a:avLst/>
          </a:prstGeom>
          <a:ln>
            <a:noFill/>
          </a:ln>
        </p:spPr>
      </p:pic>
      <p:sp>
        <p:nvSpPr>
          <p:cNvPr id="130" name="PlaceHolder 7"/>
          <p:cNvSpPr>
            <a:spLocks noGrp="1"/>
          </p:cNvSpPr>
          <p:nvPr>
            <p:ph type="title"/>
          </p:nvPr>
        </p:nvSpPr>
        <p:spPr>
          <a:xfrm>
            <a:off x="612720" y="228600"/>
            <a:ext cx="8152560" cy="99000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31" name="PlaceHolder 8"/>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5.xml"/>
</Relationships>
</file>

<file path=ppt/slides/_rels/slide2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4.xml.rels><?xml version="1.0" encoding="UTF-8"?>
<Relationships xmlns="http://schemas.openxmlformats.org/package/2006/relationships"><Relationship Id="rId1" Type="http://schemas.openxmlformats.org/officeDocument/2006/relationships/image" Target="../media/image20.wmf"/><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22.wmf"/><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wmf"/><Relationship Id="rId3"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28.wmf"/><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wmf"/><Relationship Id="rId3"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image" Target="../media/image30.wmf"/><Relationship Id="rId2" Type="http://schemas.openxmlformats.org/officeDocument/2006/relationships/image" Target="../media/image31.wmf"/><Relationship Id="rId3"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wmf"/><Relationship Id="rId3" Type="http://schemas.openxmlformats.org/officeDocument/2006/relationships/slideLayout" Target="../slideLayouts/slideLayout2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3.xml"/><Relationship Id="rId3"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wmf"/><Relationship Id="rId3" Type="http://schemas.openxmlformats.org/officeDocument/2006/relationships/slideLayout" Target="../slideLayouts/slideLayout25.xml"/>
</Relationships>
</file>

<file path=ppt/slides/_rels/slide60.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image" Target="../media/image42.png"/><Relationship Id="rId4"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wmf"/><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wmf"/><Relationship Id="rId3"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609480" y="228600"/>
            <a:ext cx="8152560" cy="990000"/>
          </a:xfrm>
          <a:prstGeom prst="rect">
            <a:avLst/>
          </a:prstGeom>
          <a:noFill/>
          <a:ln>
            <a:noFill/>
          </a:ln>
        </p:spPr>
        <p:style>
          <a:lnRef idx="0"/>
          <a:fillRef idx="0"/>
          <a:effectRef idx="0"/>
          <a:fontRef idx="minor"/>
        </p:style>
        <p:txBody>
          <a:bodyPr lIns="90000" rIns="90000" tIns="45000" bIns="45000" anchor="ctr">
            <a:normAutofit fontScale="56000"/>
          </a:bodyPr>
          <a:p>
            <a:pPr>
              <a:lnSpc>
                <a:spcPct val="100000"/>
              </a:lnSpc>
            </a:pPr>
            <a:r>
              <a:rPr b="0" lang="en-US" sz="4400" spc="-1" strike="noStrike">
                <a:solidFill>
                  <a:srgbClr val="564b3c"/>
                </a:solidFill>
                <a:latin typeface="Estrangelo Edessa"/>
              </a:rPr>
              <a:t>Quick Review of Markov Decision Processes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2362320" y="6050160"/>
            <a:ext cx="6705000" cy="685080"/>
          </a:xfrm>
          <a:prstGeom prst="rect">
            <a:avLst/>
          </a:prstGeom>
          <a:noFill/>
          <a:ln>
            <a:noFill/>
          </a:ln>
        </p:spPr>
        <p:style>
          <a:lnRef idx="0"/>
          <a:fillRef idx="0"/>
          <a:effectRef idx="0"/>
          <a:fontRef idx="minor"/>
        </p:style>
      </p:sp>
      <p:sp>
        <p:nvSpPr>
          <p:cNvPr id="236" name="CustomShape 2"/>
          <p:cNvSpPr/>
          <p:nvPr/>
        </p:nvSpPr>
        <p:spPr>
          <a:xfrm>
            <a:off x="1333440" y="4038480"/>
            <a:ext cx="6476400" cy="182808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0" lang="en-US" sz="4400" spc="-1" strike="noStrike" cap="all">
                <a:solidFill>
                  <a:srgbClr val="0d0d0d"/>
                </a:solidFill>
                <a:latin typeface="Estrangelo Edessa"/>
              </a:rPr>
              <a:t>Reinforcement learning</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564b3c"/>
                </a:solidFill>
                <a:latin typeface="Estrangelo Edessa"/>
              </a:rPr>
              <a:t>Reinforcement Learning (RL)</a:t>
            </a:r>
            <a:endParaRPr b="0" lang="en-US" sz="4400" spc="-1" strike="noStrike">
              <a:latin typeface="Arial"/>
            </a:endParaRPr>
          </a:p>
        </p:txBody>
      </p:sp>
      <p:sp>
        <p:nvSpPr>
          <p:cNvPr id="238" name="CustomShape 2"/>
          <p:cNvSpPr/>
          <p:nvPr/>
        </p:nvSpPr>
        <p:spPr>
          <a:xfrm>
            <a:off x="612720" y="1600200"/>
            <a:ext cx="8152560" cy="449496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700"/>
              </a:spcBef>
              <a:tabLst>
                <a:tab algn="l" pos="0"/>
              </a:tabLst>
            </a:pPr>
            <a:endParaRPr b="0" lang="en-US" sz="1800" spc="-1" strike="noStrike">
              <a:latin typeface="Arial"/>
            </a:endParaRPr>
          </a:p>
          <a:p>
            <a:pPr>
              <a:lnSpc>
                <a:spcPct val="100000"/>
              </a:lnSpc>
              <a:spcBef>
                <a:spcPts val="700"/>
              </a:spcBef>
              <a:tabLst>
                <a:tab algn="l" pos="0"/>
              </a:tabLst>
            </a:pPr>
            <a:endParaRPr b="0" lang="en-US" sz="1800" spc="-1" strike="noStrike">
              <a:latin typeface="Arial"/>
            </a:endParaRPr>
          </a:p>
          <a:p>
            <a:pPr>
              <a:lnSpc>
                <a:spcPct val="100000"/>
              </a:lnSpc>
              <a:spcBef>
                <a:spcPts val="700"/>
              </a:spcBef>
              <a:tabLst>
                <a:tab algn="l" pos="0"/>
              </a:tabLst>
            </a:pPr>
            <a:r>
              <a:rPr b="0" lang="en-US" sz="3200" spc="-1" strike="noStrike">
                <a:solidFill>
                  <a:srgbClr val="000000"/>
                </a:solidFill>
                <a:latin typeface="Estrangelo Edessa"/>
              </a:rPr>
              <a:t>Imagine playing a new game whose rules you don’t know; after a hundred or so moves, your opponent announces, “You lose”.</a:t>
            </a:r>
            <a:endParaRPr b="0" lang="en-US" sz="3200" spc="-1" strike="noStrike">
              <a:latin typeface="Arial"/>
            </a:endParaRPr>
          </a:p>
          <a:p>
            <a:pPr>
              <a:lnSpc>
                <a:spcPct val="100000"/>
              </a:lnSpc>
              <a:spcBef>
                <a:spcPts val="700"/>
              </a:spcBef>
              <a:tabLst>
                <a:tab algn="l" pos="0"/>
              </a:tabLst>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564b3c"/>
                </a:solidFill>
                <a:latin typeface="Estrangelo Edessa"/>
              </a:rPr>
              <a:t>Reinforcement Learning</a:t>
            </a:r>
            <a:endParaRPr b="0" lang="en-US" sz="4400" spc="-1" strike="noStrike">
              <a:latin typeface="Arial"/>
            </a:endParaRPr>
          </a:p>
        </p:txBody>
      </p:sp>
      <p:sp>
        <p:nvSpPr>
          <p:cNvPr id="240" name="CustomShape 2"/>
          <p:cNvSpPr/>
          <p:nvPr/>
        </p:nvSpPr>
        <p:spPr>
          <a:xfrm>
            <a:off x="612720" y="1600200"/>
            <a:ext cx="8152560" cy="4494960"/>
          </a:xfrm>
          <a:prstGeom prst="rect">
            <a:avLst/>
          </a:prstGeom>
          <a:noFill/>
          <a:ln>
            <a:noFill/>
          </a:ln>
        </p:spPr>
        <p:style>
          <a:lnRef idx="0"/>
          <a:fillRef idx="0"/>
          <a:effectRef idx="0"/>
          <a:fontRef idx="minor"/>
        </p:style>
        <p:txBody>
          <a:bodyPr lIns="90000" rIns="90000" tIns="45000" bIns="45000">
            <a:normAutofit/>
          </a:bodyPr>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Agent placed in an environment and must learn to behave optimally in it</a:t>
            </a:r>
            <a:endParaRPr b="0" lang="en-US" sz="29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Assume that the world behaves like an MDP, except:</a:t>
            </a:r>
            <a:endParaRPr b="0" lang="en-US" sz="29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Agent can act the transition model is </a:t>
            </a:r>
            <a:r>
              <a:rPr b="0" lang="en-US" sz="2600" spc="-1" strike="noStrike" u="sng">
                <a:solidFill>
                  <a:srgbClr val="000000"/>
                </a:solidFill>
                <a:uFillTx/>
                <a:latin typeface="Estrangelo Edessa"/>
              </a:rPr>
              <a:t>unknown</a:t>
            </a:r>
            <a:endParaRPr b="0" lang="en-US" sz="26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Agent observes its current state and its reward, but the reward function is </a:t>
            </a:r>
            <a:r>
              <a:rPr b="0" lang="en-US" sz="2600" spc="-1" strike="noStrike" u="sng">
                <a:solidFill>
                  <a:srgbClr val="000000"/>
                </a:solidFill>
                <a:uFillTx/>
                <a:latin typeface="Estrangelo Edessa"/>
              </a:rPr>
              <a:t>unknown</a:t>
            </a:r>
            <a:endParaRPr b="0" lang="en-US" sz="26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Goal: learn an optimal policy</a:t>
            </a:r>
            <a:endParaRPr b="0" lang="en-US" sz="29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564b3c"/>
                </a:solidFill>
                <a:latin typeface="Estrangelo Edessa"/>
              </a:rPr>
              <a:t>Factors that Make RL Difficult</a:t>
            </a:r>
            <a:endParaRPr b="0" lang="en-US" sz="4400" spc="-1" strike="noStrike">
              <a:latin typeface="Arial"/>
            </a:endParaRPr>
          </a:p>
        </p:txBody>
      </p:sp>
      <p:sp>
        <p:nvSpPr>
          <p:cNvPr id="242" name="CustomShape 2"/>
          <p:cNvSpPr/>
          <p:nvPr/>
        </p:nvSpPr>
        <p:spPr>
          <a:xfrm>
            <a:off x="612720" y="1600200"/>
            <a:ext cx="8152560" cy="4494960"/>
          </a:xfrm>
          <a:prstGeom prst="rect">
            <a:avLst/>
          </a:prstGeom>
          <a:noFill/>
          <a:ln>
            <a:noFill/>
          </a:ln>
        </p:spPr>
        <p:style>
          <a:lnRef idx="0"/>
          <a:fillRef idx="0"/>
          <a:effectRef idx="0"/>
          <a:fontRef idx="minor"/>
        </p:style>
        <p:txBody>
          <a:bodyPr lIns="90000" rIns="90000" tIns="45000" bIns="45000">
            <a:normAutofit fontScale="88000"/>
          </a:bodyPr>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Actions have non‐deterministic effects</a:t>
            </a:r>
            <a:endParaRPr b="0" lang="en-US" sz="29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which are initially unknown and must be learned</a:t>
            </a:r>
            <a:endParaRPr b="0" lang="en-US" sz="26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Rewards / punishments can be infrequent</a:t>
            </a:r>
            <a:endParaRPr b="0" lang="en-US" sz="29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Often at the end of long sequences of actions</a:t>
            </a:r>
            <a:endParaRPr b="0" lang="en-US" sz="26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How do we determine what action(s) were really responsible for reward or punishment?  (credit assignment problem)</a:t>
            </a:r>
            <a:endParaRPr b="0" lang="en-US" sz="26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World is large and complex</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564b3c"/>
                </a:solidFill>
                <a:latin typeface="Estrangelo Edessa"/>
              </a:rPr>
              <a:t>Passive vs. Active learning</a:t>
            </a:r>
            <a:endParaRPr b="0" lang="en-US" sz="4400" spc="-1" strike="noStrike">
              <a:latin typeface="Arial"/>
            </a:endParaRPr>
          </a:p>
        </p:txBody>
      </p:sp>
      <p:sp>
        <p:nvSpPr>
          <p:cNvPr id="244" name="CustomShape 2"/>
          <p:cNvSpPr/>
          <p:nvPr/>
        </p:nvSpPr>
        <p:spPr>
          <a:xfrm>
            <a:off x="612720" y="1600200"/>
            <a:ext cx="8152560" cy="4494960"/>
          </a:xfrm>
          <a:prstGeom prst="rect">
            <a:avLst/>
          </a:prstGeom>
          <a:noFill/>
          <a:ln>
            <a:noFill/>
          </a:ln>
        </p:spPr>
        <p:style>
          <a:lnRef idx="0"/>
          <a:fillRef idx="0"/>
          <a:effectRef idx="0"/>
          <a:fontRef idx="minor"/>
        </p:style>
        <p:txBody>
          <a:bodyPr lIns="90000" rIns="90000" tIns="45000" bIns="45000">
            <a:normAutofit fontScale="90000"/>
          </a:bodyPr>
          <a:p>
            <a:pPr marL="320040" indent="-319320">
              <a:lnSpc>
                <a:spcPct val="100000"/>
              </a:lnSpc>
              <a:spcBef>
                <a:spcPts val="700"/>
              </a:spcBef>
              <a:buClr>
                <a:srgbClr val="cf543f"/>
              </a:buClr>
              <a:buSzPct val="60000"/>
              <a:buFont typeface="Wingdings" charset="2"/>
              <a:buChar char=""/>
            </a:pPr>
            <a:r>
              <a:rPr b="0" lang="en-US" sz="2900" spc="-1" strike="noStrike">
                <a:solidFill>
                  <a:srgbClr val="c00000"/>
                </a:solidFill>
                <a:latin typeface="Estrangelo Edessa"/>
              </a:rPr>
              <a:t>Passive learning</a:t>
            </a:r>
            <a:endParaRPr b="0" lang="en-US" sz="29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The agent acts based on a fixed policy π and tries to learn how good the policy is by observing the world go by</a:t>
            </a:r>
            <a:endParaRPr b="0" lang="en-US" sz="26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Analogous to policy evaluation in policy iteration</a:t>
            </a:r>
            <a:endParaRPr b="0" lang="en-US" sz="26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c00000"/>
                </a:solidFill>
                <a:latin typeface="Estrangelo Edessa"/>
              </a:rPr>
              <a:t>Active learning</a:t>
            </a:r>
            <a:endParaRPr b="0" lang="en-US" sz="29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The agent attempts to find an optimal (or at least good) policy by exploring different actions in the world</a:t>
            </a:r>
            <a:endParaRPr b="0" lang="en-US" sz="26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Analogous to solving the underlying MDP</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564b3c"/>
                </a:solidFill>
                <a:latin typeface="Estrangelo Edessa"/>
              </a:rPr>
              <a:t>Model‐Based vs. Model‐Free RL</a:t>
            </a:r>
            <a:endParaRPr b="0" lang="en-US" sz="4400" spc="-1" strike="noStrike">
              <a:latin typeface="Arial"/>
            </a:endParaRPr>
          </a:p>
        </p:txBody>
      </p:sp>
      <p:sp>
        <p:nvSpPr>
          <p:cNvPr id="246" name="CustomShape 2"/>
          <p:cNvSpPr/>
          <p:nvPr/>
        </p:nvSpPr>
        <p:spPr>
          <a:xfrm>
            <a:off x="612720" y="1600200"/>
            <a:ext cx="8152560" cy="4494960"/>
          </a:xfrm>
          <a:prstGeom prst="rect">
            <a:avLst/>
          </a:prstGeom>
          <a:noFill/>
          <a:ln>
            <a:noFill/>
          </a:ln>
        </p:spPr>
        <p:style>
          <a:lnRef idx="0"/>
          <a:fillRef idx="0"/>
          <a:effectRef idx="0"/>
          <a:fontRef idx="minor"/>
        </p:style>
        <p:txBody>
          <a:bodyPr lIns="90000" rIns="90000" tIns="45000" bIns="45000">
            <a:normAutofit/>
          </a:bodyPr>
          <a:p>
            <a:pPr marL="320040" indent="-319320">
              <a:lnSpc>
                <a:spcPct val="100000"/>
              </a:lnSpc>
              <a:spcBef>
                <a:spcPts val="700"/>
              </a:spcBef>
              <a:buClr>
                <a:srgbClr val="cf543f"/>
              </a:buClr>
              <a:buSzPct val="60000"/>
              <a:buFont typeface="Wingdings" charset="2"/>
              <a:buChar char=""/>
            </a:pPr>
            <a:r>
              <a:rPr b="0" lang="en-US" sz="2800" spc="-1" strike="noStrike">
                <a:solidFill>
                  <a:srgbClr val="c00000"/>
                </a:solidFill>
                <a:latin typeface="Estrangelo Edessa"/>
              </a:rPr>
              <a:t>Model based </a:t>
            </a:r>
            <a:r>
              <a:rPr b="0" lang="en-US" sz="2800" spc="-1" strike="noStrike">
                <a:solidFill>
                  <a:srgbClr val="000000"/>
                </a:solidFill>
                <a:latin typeface="Estrangelo Edessa"/>
              </a:rPr>
              <a:t>approach to RL:</a:t>
            </a:r>
            <a:endParaRPr b="0" lang="en-US" sz="28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400" spc="-1" strike="noStrike">
                <a:solidFill>
                  <a:srgbClr val="000000"/>
                </a:solidFill>
                <a:latin typeface="Estrangelo Edessa"/>
              </a:rPr>
              <a:t>learn the MDP model ( and ), or an approximation of it</a:t>
            </a:r>
            <a:endParaRPr b="0" lang="en-US" sz="24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400" spc="-1" strike="noStrike">
                <a:solidFill>
                  <a:srgbClr val="000000"/>
                </a:solidFill>
                <a:latin typeface="Estrangelo Edessa"/>
              </a:rPr>
              <a:t>use it to find the optimal policy</a:t>
            </a:r>
            <a:endParaRPr b="0" lang="en-US" sz="24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800" spc="-1" strike="noStrike">
                <a:solidFill>
                  <a:srgbClr val="c00000"/>
                </a:solidFill>
                <a:latin typeface="Estrangelo Edessa"/>
              </a:rPr>
              <a:t>Model free </a:t>
            </a:r>
            <a:r>
              <a:rPr b="0" lang="en-US" sz="2800" spc="-1" strike="noStrike">
                <a:solidFill>
                  <a:srgbClr val="000000"/>
                </a:solidFill>
                <a:latin typeface="Estrangelo Edessa"/>
              </a:rPr>
              <a:t>approach to RL:</a:t>
            </a:r>
            <a:endParaRPr b="0" lang="en-US" sz="28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400" spc="-1" strike="noStrike">
                <a:solidFill>
                  <a:srgbClr val="000000"/>
                </a:solidFill>
                <a:latin typeface="Estrangelo Edessa"/>
              </a:rPr>
              <a:t>derive the optimal policy without explicitly learning the model</a:t>
            </a:r>
            <a:endParaRPr b="0" lang="en-US" sz="2400" spc="-1" strike="noStrike">
              <a:latin typeface="Arial"/>
            </a:endParaRPr>
          </a:p>
          <a:p>
            <a:pPr>
              <a:lnSpc>
                <a:spcPct val="100000"/>
              </a:lnSpc>
              <a:spcBef>
                <a:spcPts val="700"/>
              </a:spcBef>
            </a:pPr>
            <a:endParaRPr b="0" lang="en-US" sz="24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800" spc="-1" strike="noStrike">
                <a:solidFill>
                  <a:srgbClr val="000000"/>
                </a:solidFill>
                <a:latin typeface="Estrangelo Edessa"/>
              </a:rPr>
              <a:t>We will consider both types of approaches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564b3c"/>
                </a:solidFill>
                <a:latin typeface="Estrangelo Edessa"/>
              </a:rPr>
              <a:t>Passive Reinforcement Learning</a:t>
            </a:r>
            <a:endParaRPr b="0" lang="en-US" sz="4400" spc="-1" strike="noStrike">
              <a:latin typeface="Arial"/>
            </a:endParaRPr>
          </a:p>
        </p:txBody>
      </p:sp>
      <p:sp>
        <p:nvSpPr>
          <p:cNvPr id="248" name="CustomShape 2"/>
          <p:cNvSpPr/>
          <p:nvPr/>
        </p:nvSpPr>
        <p:spPr>
          <a:xfrm>
            <a:off x="612720" y="1600200"/>
            <a:ext cx="8152560" cy="4525560"/>
          </a:xfrm>
          <a:prstGeom prst="rect">
            <a:avLst/>
          </a:prstGeom>
          <a:noFill/>
          <a:ln>
            <a:noFill/>
          </a:ln>
        </p:spPr>
        <p:style>
          <a:lnRef idx="0"/>
          <a:fillRef idx="0"/>
          <a:effectRef idx="0"/>
          <a:fontRef idx="minor"/>
        </p:style>
        <p:txBody>
          <a:bodyPr lIns="90000" rIns="90000" tIns="45000" bIns="45000">
            <a:noAutofit/>
          </a:bodyPr>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Assume fully observable environment.</a:t>
            </a:r>
            <a:endParaRPr b="0" lang="en-US" sz="29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Passive learning:</a:t>
            </a:r>
            <a:endParaRPr b="0" lang="en-US" sz="29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Policy is fixed (behavior does not change).</a:t>
            </a:r>
            <a:endParaRPr b="0" lang="en-US" sz="26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The agent learns how good each state is.</a:t>
            </a:r>
            <a:endParaRPr b="0" lang="en-US" sz="26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Similar to policy evaluation, but:</a:t>
            </a:r>
            <a:endParaRPr b="0" lang="en-US" sz="29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Transition function and reward function are unknown.</a:t>
            </a:r>
            <a:endParaRPr b="0" lang="en-US" sz="26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Why is it useful?</a:t>
            </a:r>
            <a:endParaRPr b="0" lang="en-US" sz="29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 </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childTnLst>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248">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564b3c"/>
                </a:solidFill>
                <a:latin typeface="Estrangelo Edessa"/>
              </a:rPr>
              <a:t>Passive RL</a:t>
            </a:r>
            <a:endParaRPr b="0" lang="en-US" sz="4400" spc="-1" strike="noStrike">
              <a:latin typeface="Arial"/>
            </a:endParaRPr>
          </a:p>
        </p:txBody>
      </p:sp>
      <p:sp>
        <p:nvSpPr>
          <p:cNvPr id="250" name="CustomShape 2"/>
          <p:cNvSpPr/>
          <p:nvPr/>
        </p:nvSpPr>
        <p:spPr>
          <a:xfrm>
            <a:off x="612720" y="1600200"/>
            <a:ext cx="8152560" cy="4494960"/>
          </a:xfrm>
          <a:prstGeom prst="rect">
            <a:avLst/>
          </a:prstGeom>
          <a:noFill/>
          <a:ln>
            <a:noFill/>
          </a:ln>
        </p:spPr>
        <p:style>
          <a:lnRef idx="0"/>
          <a:fillRef idx="0"/>
          <a:effectRef idx="0"/>
          <a:fontRef idx="minor"/>
        </p:style>
        <p:txBody>
          <a:bodyPr lIns="90000" rIns="90000" tIns="45000" bIns="45000">
            <a:noAutofit/>
          </a:bodyPr>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Suppose we are given a policy</a:t>
            </a:r>
            <a:endParaRPr b="0" lang="en-US" sz="29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Want to determine how good it is</a:t>
            </a:r>
            <a:endParaRPr b="0" lang="en-US" sz="2900" spc="-1" strike="noStrike">
              <a:latin typeface="Arial"/>
            </a:endParaRPr>
          </a:p>
        </p:txBody>
      </p:sp>
      <p:pic>
        <p:nvPicPr>
          <p:cNvPr id="251" name="Picture 3" descr=""/>
          <p:cNvPicPr/>
          <p:nvPr/>
        </p:nvPicPr>
        <p:blipFill>
          <a:blip r:embed="rId1"/>
          <a:stretch/>
        </p:blipFill>
        <p:spPr>
          <a:xfrm>
            <a:off x="990720" y="3429000"/>
            <a:ext cx="6962040" cy="310428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564b3c"/>
                </a:solidFill>
                <a:latin typeface="Estrangelo Edessa"/>
              </a:rPr>
              <a:t>Passive RL</a:t>
            </a:r>
            <a:endParaRPr b="0" lang="en-US" sz="4400" spc="-1" strike="noStrike">
              <a:latin typeface="Arial"/>
            </a:endParaRPr>
          </a:p>
        </p:txBody>
      </p:sp>
      <p:sp>
        <p:nvSpPr>
          <p:cNvPr id="253" name="CustomShape 2"/>
          <p:cNvSpPr/>
          <p:nvPr/>
        </p:nvSpPr>
        <p:spPr>
          <a:xfrm>
            <a:off x="612720" y="1600200"/>
            <a:ext cx="8152560" cy="4952160"/>
          </a:xfrm>
          <a:prstGeom prst="rect">
            <a:avLst/>
          </a:prstGeom>
          <a:noFill/>
          <a:ln>
            <a:noFill/>
          </a:ln>
        </p:spPr>
        <p:style>
          <a:lnRef idx="0"/>
          <a:fillRef idx="0"/>
          <a:effectRef idx="0"/>
          <a:fontRef idx="minor"/>
        </p:style>
        <p:txBody>
          <a:bodyPr lIns="90000" rIns="90000" tIns="45000" bIns="45000">
            <a:normAutofit/>
          </a:bodyPr>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Follow the policy for many epochs (training sequences)</a:t>
            </a:r>
            <a:endParaRPr b="0" lang="en-US" sz="2900" spc="-1" strike="noStrike">
              <a:latin typeface="Arial"/>
            </a:endParaRPr>
          </a:p>
        </p:txBody>
      </p:sp>
      <p:sp>
        <p:nvSpPr>
          <p:cNvPr id="254" name="CustomShape 3"/>
          <p:cNvSpPr/>
          <p:nvPr/>
        </p:nvSpPr>
        <p:spPr>
          <a:xfrm>
            <a:off x="-23760" y="3352680"/>
            <a:ext cx="9395640" cy="146124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255" name="Picture 5" descr=""/>
          <p:cNvPicPr/>
          <p:nvPr/>
        </p:nvPicPr>
        <p:blipFill>
          <a:blip r:embed="rId1"/>
          <a:stretch/>
        </p:blipFill>
        <p:spPr>
          <a:xfrm>
            <a:off x="6263280" y="4676400"/>
            <a:ext cx="2880000" cy="205668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rmAutofit fontScale="56000"/>
          </a:bodyPr>
          <a:p>
            <a:pPr>
              <a:lnSpc>
                <a:spcPct val="100000"/>
              </a:lnSpc>
            </a:pPr>
            <a:r>
              <a:rPr b="0" lang="en-US" sz="4400" spc="-1" strike="noStrike">
                <a:solidFill>
                  <a:srgbClr val="564b3c"/>
                </a:solidFill>
                <a:latin typeface="Estrangelo Edessa"/>
              </a:rPr>
              <a:t>Approach 1:</a:t>
            </a:r>
            <a:br/>
            <a:r>
              <a:rPr b="0" lang="en-US" sz="4400" spc="-1" strike="noStrike">
                <a:solidFill>
                  <a:srgbClr val="564b3c"/>
                </a:solidFill>
                <a:latin typeface="Estrangelo Edessa"/>
              </a:rPr>
              <a:t>Direct Utility Estimation</a:t>
            </a:r>
            <a:endParaRPr b="0" lang="en-US" sz="4400" spc="-1" strike="noStrike">
              <a:latin typeface="Arial"/>
            </a:endParaRPr>
          </a:p>
        </p:txBody>
      </p:sp>
      <p:sp>
        <p:nvSpPr>
          <p:cNvPr id="257" name="CustomShape 2"/>
          <p:cNvSpPr/>
          <p:nvPr/>
        </p:nvSpPr>
        <p:spPr>
          <a:xfrm>
            <a:off x="612720" y="1600200"/>
            <a:ext cx="8152560" cy="4494960"/>
          </a:xfrm>
          <a:prstGeom prst="rect">
            <a:avLst/>
          </a:prstGeom>
          <a:noFill/>
          <a:ln>
            <a:noFill/>
          </a:ln>
        </p:spPr>
        <p:style>
          <a:lnRef idx="0"/>
          <a:fillRef idx="0"/>
          <a:effectRef idx="0"/>
          <a:fontRef idx="minor"/>
        </p:style>
        <p:txBody>
          <a:bodyPr lIns="90000" rIns="90000" tIns="45000" bIns="45000">
            <a:normAutofit/>
          </a:bodyPr>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Direct utility estimation</a:t>
            </a:r>
            <a:endParaRPr b="0" lang="en-US" sz="29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Estimate  as average total reward of epochs containing s (calculating from s to end of epoch)</a:t>
            </a:r>
            <a:endParaRPr b="0" lang="en-US" sz="26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Reward to go of a state </a:t>
            </a:r>
            <a:endParaRPr b="0" lang="en-US" sz="29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the sum of the (discounted) rewards from that state until a terminal state is reached</a:t>
            </a:r>
            <a:endParaRPr b="0" lang="en-US" sz="26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Key: use observed reward to go of the state as the direct evidence of the actual expected utility of that state</a:t>
            </a:r>
            <a:endParaRPr b="0" lang="en-US" sz="2900" spc="-1" strike="noStrike">
              <a:latin typeface="Arial"/>
            </a:endParaRPr>
          </a:p>
        </p:txBody>
      </p:sp>
      <p:sp>
        <p:nvSpPr>
          <p:cNvPr id="258" name="CustomShape 3"/>
          <p:cNvSpPr/>
          <p:nvPr/>
        </p:nvSpPr>
        <p:spPr>
          <a:xfrm>
            <a:off x="7389000" y="152280"/>
            <a:ext cx="1753920" cy="394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0000"/>
                </a:solidFill>
                <a:latin typeface="Tw Cen MT"/>
                <a:ea typeface="DejaVu Sans"/>
              </a:rPr>
              <a:t>(model free)</a:t>
            </a:r>
            <a:endParaRPr b="0" lang="en-US" sz="2000" spc="-1" strike="noStrike">
              <a:latin typeface="Arial"/>
            </a:endParaRPr>
          </a:p>
        </p:txBody>
      </p:sp>
      <p:sp>
        <p:nvSpPr>
          <p:cNvPr id="259" name="CustomShape 4"/>
          <p:cNvSpPr/>
          <p:nvPr/>
        </p:nvSpPr>
        <p:spPr>
          <a:xfrm>
            <a:off x="1086480" y="3538800"/>
            <a:ext cx="1760040" cy="115200"/>
          </a:xfrm>
          <a:custGeom>
            <a:avLst/>
            <a:gdLst/>
            <a:ahLst/>
            <a:rect l="l" t="t" r="r" b="b"/>
            <a:pathLst>
              <a:path w="1760672" h="116086">
                <a:moveTo>
                  <a:pt x="0" y="116085"/>
                </a:moveTo>
                <a:lnTo>
                  <a:pt x="7695" y="108397"/>
                </a:lnTo>
                <a:lnTo>
                  <a:pt x="11033" y="107707"/>
                </a:lnTo>
                <a:lnTo>
                  <a:pt x="13314" y="107523"/>
                </a:lnTo>
                <a:lnTo>
                  <a:pt x="21144" y="104673"/>
                </a:lnTo>
                <a:lnTo>
                  <a:pt x="26012" y="102524"/>
                </a:lnTo>
                <a:lnTo>
                  <a:pt x="36718" y="100136"/>
                </a:lnTo>
                <a:lnTo>
                  <a:pt x="48097" y="98083"/>
                </a:lnTo>
                <a:lnTo>
                  <a:pt x="53911" y="96146"/>
                </a:lnTo>
                <a:lnTo>
                  <a:pt x="59774" y="93862"/>
                </a:lnTo>
                <a:lnTo>
                  <a:pt x="82259" y="90649"/>
                </a:lnTo>
                <a:lnTo>
                  <a:pt x="101769" y="87252"/>
                </a:lnTo>
                <a:lnTo>
                  <a:pt x="123681" y="82434"/>
                </a:lnTo>
                <a:lnTo>
                  <a:pt x="146661" y="76986"/>
                </a:lnTo>
                <a:lnTo>
                  <a:pt x="170114" y="73903"/>
                </a:lnTo>
                <a:lnTo>
                  <a:pt x="194772" y="71540"/>
                </a:lnTo>
                <a:lnTo>
                  <a:pt x="208298" y="69522"/>
                </a:lnTo>
                <a:lnTo>
                  <a:pt x="236569" y="64632"/>
                </a:lnTo>
                <a:lnTo>
                  <a:pt x="309991" y="50489"/>
                </a:lnTo>
                <a:lnTo>
                  <a:pt x="339693" y="47243"/>
                </a:lnTo>
                <a:lnTo>
                  <a:pt x="370438" y="44809"/>
                </a:lnTo>
                <a:lnTo>
                  <a:pt x="386978" y="42771"/>
                </a:lnTo>
                <a:lnTo>
                  <a:pt x="421245" y="37860"/>
                </a:lnTo>
                <a:lnTo>
                  <a:pt x="456335" y="32370"/>
                </a:lnTo>
                <a:lnTo>
                  <a:pt x="489144" y="29269"/>
                </a:lnTo>
                <a:lnTo>
                  <a:pt x="521269" y="26899"/>
                </a:lnTo>
                <a:lnTo>
                  <a:pt x="538178" y="24877"/>
                </a:lnTo>
                <a:lnTo>
                  <a:pt x="555408" y="22538"/>
                </a:lnTo>
                <a:lnTo>
                  <a:pt x="646312" y="15829"/>
                </a:lnTo>
                <a:lnTo>
                  <a:pt x="666226" y="13529"/>
                </a:lnTo>
                <a:lnTo>
                  <a:pt x="734857" y="8845"/>
                </a:lnTo>
                <a:lnTo>
                  <a:pt x="752069" y="6889"/>
                </a:lnTo>
                <a:lnTo>
                  <a:pt x="769502" y="4592"/>
                </a:lnTo>
                <a:lnTo>
                  <a:pt x="822504" y="1360"/>
                </a:lnTo>
                <a:lnTo>
                  <a:pt x="875944" y="403"/>
                </a:lnTo>
                <a:lnTo>
                  <a:pt x="1135420" y="0"/>
                </a:lnTo>
                <a:lnTo>
                  <a:pt x="1170965" y="2645"/>
                </a:lnTo>
                <a:lnTo>
                  <a:pt x="1205631" y="6136"/>
                </a:lnTo>
                <a:lnTo>
                  <a:pt x="1254055" y="8101"/>
                </a:lnTo>
                <a:lnTo>
                  <a:pt x="1304704" y="9676"/>
                </a:lnTo>
                <a:lnTo>
                  <a:pt x="1320646" y="11411"/>
                </a:lnTo>
                <a:lnTo>
                  <a:pt x="1352592" y="14993"/>
                </a:lnTo>
                <a:lnTo>
                  <a:pt x="1403083" y="18001"/>
                </a:lnTo>
                <a:lnTo>
                  <a:pt x="1419002" y="19939"/>
                </a:lnTo>
                <a:lnTo>
                  <a:pt x="1434580" y="22222"/>
                </a:lnTo>
                <a:lnTo>
                  <a:pt x="1494265" y="26878"/>
                </a:lnTo>
                <a:lnTo>
                  <a:pt x="1507596" y="28833"/>
                </a:lnTo>
                <a:lnTo>
                  <a:pt x="1520455" y="31128"/>
                </a:lnTo>
                <a:lnTo>
                  <a:pt x="1574783" y="35803"/>
                </a:lnTo>
                <a:lnTo>
                  <a:pt x="1586100" y="37759"/>
                </a:lnTo>
                <a:lnTo>
                  <a:pt x="1596624" y="40055"/>
                </a:lnTo>
                <a:lnTo>
                  <a:pt x="1630414" y="43287"/>
                </a:lnTo>
                <a:lnTo>
                  <a:pt x="1670282" y="45371"/>
                </a:lnTo>
                <a:lnTo>
                  <a:pt x="1679558" y="47114"/>
                </a:lnTo>
                <a:lnTo>
                  <a:pt x="1696816" y="50705"/>
                </a:lnTo>
                <a:lnTo>
                  <a:pt x="1748588" y="53465"/>
                </a:lnTo>
                <a:lnTo>
                  <a:pt x="1752615" y="54495"/>
                </a:lnTo>
                <a:lnTo>
                  <a:pt x="1755301" y="56173"/>
                </a:lnTo>
                <a:lnTo>
                  <a:pt x="1760671" y="62507"/>
                </a:lnTo>
              </a:path>
            </a:pathLst>
          </a:custGeom>
          <a:noFill/>
          <a:ln w="38160">
            <a:solidFill>
              <a:srgbClr val="0000ff"/>
            </a:solidFill>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564b3c"/>
                </a:solidFill>
                <a:latin typeface="Estrangelo Edessa"/>
              </a:rPr>
              <a:t>Example MDP</a:t>
            </a:r>
            <a:endParaRPr b="0" lang="en-US" sz="4400" spc="-1" strike="noStrike">
              <a:latin typeface="Arial"/>
            </a:endParaRPr>
          </a:p>
        </p:txBody>
      </p:sp>
      <p:sp>
        <p:nvSpPr>
          <p:cNvPr id="176" name="CustomShape 2"/>
          <p:cNvSpPr/>
          <p:nvPr/>
        </p:nvSpPr>
        <p:spPr>
          <a:xfrm>
            <a:off x="612720" y="1600200"/>
            <a:ext cx="3196800" cy="4494960"/>
          </a:xfrm>
          <a:prstGeom prst="rect">
            <a:avLst/>
          </a:prstGeom>
          <a:noFill/>
          <a:ln>
            <a:noFill/>
          </a:ln>
        </p:spPr>
        <p:style>
          <a:lnRef idx="0"/>
          <a:fillRef idx="0"/>
          <a:effectRef idx="0"/>
          <a:fontRef idx="minor"/>
        </p:style>
        <p:txBody>
          <a:bodyPr lIns="90000" rIns="90000" tIns="45000" bIns="45000">
            <a:normAutofit/>
          </a:bodyPr>
          <a:p>
            <a:pPr marL="320040" indent="-319320">
              <a:lnSpc>
                <a:spcPct val="100000"/>
              </a:lnSpc>
              <a:spcBef>
                <a:spcPts val="700"/>
              </a:spcBef>
              <a:buClr>
                <a:srgbClr val="cf543f"/>
              </a:buClr>
              <a:buSzPct val="60000"/>
              <a:buFont typeface="Wingdings" charset="2"/>
              <a:buChar char=""/>
            </a:pPr>
            <a:r>
              <a:rPr b="0" lang="en-US" sz="2400" spc="-1" strike="noStrike">
                <a:solidFill>
                  <a:srgbClr val="000000"/>
                </a:solidFill>
                <a:latin typeface="Estrangelo Edessa"/>
              </a:rPr>
              <a:t>You run a startup company.</a:t>
            </a:r>
            <a:endParaRPr b="0" lang="en-US" sz="24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400" spc="-1" strike="noStrike">
                <a:solidFill>
                  <a:srgbClr val="000000"/>
                </a:solidFill>
                <a:latin typeface="Estrangelo Edessa"/>
              </a:rPr>
              <a:t>In every state you must choose between saving money and advertising.</a:t>
            </a:r>
            <a:endParaRPr b="0" lang="en-US" sz="2400" spc="-1" strike="noStrike">
              <a:latin typeface="Arial"/>
            </a:endParaRPr>
          </a:p>
        </p:txBody>
      </p:sp>
      <p:pic>
        <p:nvPicPr>
          <p:cNvPr id="177" name="Picture 4" descr=""/>
          <p:cNvPicPr/>
          <p:nvPr/>
        </p:nvPicPr>
        <p:blipFill>
          <a:blip r:embed="rId1"/>
          <a:stretch/>
        </p:blipFill>
        <p:spPr>
          <a:xfrm>
            <a:off x="3809880" y="1676520"/>
            <a:ext cx="5104800" cy="3804480"/>
          </a:xfrm>
          <a:prstGeom prst="rect">
            <a:avLst/>
          </a:prstGeom>
          <a:ln w="9360">
            <a:noFill/>
          </a:ln>
        </p:spPr>
      </p:pic>
      <p:pic>
        <p:nvPicPr>
          <p:cNvPr id="178" name="Picture 5" descr=""/>
          <p:cNvPicPr/>
          <p:nvPr/>
        </p:nvPicPr>
        <p:blipFill>
          <a:blip r:embed="rId2"/>
          <a:stretch/>
        </p:blipFill>
        <p:spPr>
          <a:xfrm>
            <a:off x="1143000" y="4371840"/>
            <a:ext cx="1523160" cy="1161360"/>
          </a:xfrm>
          <a:prstGeom prst="rect">
            <a:avLst/>
          </a:prstGeom>
          <a:ln w="9360">
            <a:noFill/>
          </a:ln>
        </p:spPr>
      </p:pic>
      <p:sp>
        <p:nvSpPr>
          <p:cNvPr id="179" name="CustomShape 3"/>
          <p:cNvSpPr/>
          <p:nvPr/>
        </p:nvSpPr>
        <p:spPr>
          <a:xfrm>
            <a:off x="974160" y="5526720"/>
            <a:ext cx="191844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w Cen MT"/>
                <a:ea typeface="DejaVu Sans"/>
              </a:rPr>
              <a:t>Example policy</a:t>
            </a:r>
            <a:endParaRPr b="0" lang="en-US" sz="1800" spc="-1" strike="noStrike">
              <a:latin typeface="Arial"/>
            </a:endParaRPr>
          </a:p>
        </p:txBody>
      </p:sp>
      <p:sp>
        <p:nvSpPr>
          <p:cNvPr id="180" name="CustomShape 4"/>
          <p:cNvSpPr/>
          <p:nvPr/>
        </p:nvSpPr>
        <p:spPr>
          <a:xfrm>
            <a:off x="2895480" y="4800600"/>
            <a:ext cx="304200" cy="151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Tw Cen MT"/>
                <a:ea typeface="DejaVu Sans"/>
              </a:rPr>
              <a:t>v</a:t>
            </a:r>
            <a:endParaRPr b="0" lang="en-US" sz="1800" spc="-1" strike="noStrike">
              <a:latin typeface="Arial"/>
            </a:endParaRPr>
          </a:p>
        </p:txBody>
      </p:sp>
      <p:sp>
        <p:nvSpPr>
          <p:cNvPr id="181" name="CustomShape 5"/>
          <p:cNvSpPr/>
          <p:nvPr/>
        </p:nvSpPr>
        <p:spPr>
          <a:xfrm>
            <a:off x="2895480" y="5012280"/>
            <a:ext cx="304200" cy="151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Tw Cen MT"/>
                <a:ea typeface="DejaVu Sans"/>
              </a:rPr>
              <a:t>v</a:t>
            </a:r>
            <a:endParaRPr b="0" lang="en-US" sz="1800" spc="-1" strike="noStrike">
              <a:latin typeface="Arial"/>
            </a:endParaRPr>
          </a:p>
        </p:txBody>
      </p:sp>
      <p:sp>
        <p:nvSpPr>
          <p:cNvPr id="182" name="CustomShape 6"/>
          <p:cNvSpPr/>
          <p:nvPr/>
        </p:nvSpPr>
        <p:spPr>
          <a:xfrm>
            <a:off x="2895480" y="5215320"/>
            <a:ext cx="304200" cy="151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Tw Cen MT"/>
                <a:ea typeface="DejaVu Sans"/>
              </a:rPr>
              <a:t>v</a:t>
            </a:r>
            <a:endParaRPr b="0" lang="en-US" sz="1800" spc="-1" strike="noStrike">
              <a:latin typeface="Arial"/>
            </a:endParaRPr>
          </a:p>
        </p:txBody>
      </p:sp>
      <p:sp>
        <p:nvSpPr>
          <p:cNvPr id="183" name="CustomShape 7"/>
          <p:cNvSpPr/>
          <p:nvPr/>
        </p:nvSpPr>
        <p:spPr>
          <a:xfrm>
            <a:off x="2895480" y="5452920"/>
            <a:ext cx="304200" cy="151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Tw Cen MT"/>
                <a:ea typeface="DejaVu Sans"/>
              </a:rPr>
              <a:t>v</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rmAutofit fontScale="56000"/>
          </a:bodyPr>
          <a:p>
            <a:pPr>
              <a:lnSpc>
                <a:spcPct val="100000"/>
              </a:lnSpc>
            </a:pPr>
            <a:r>
              <a:rPr b="0" lang="en-US" sz="4400" spc="-1" strike="noStrike">
                <a:solidFill>
                  <a:srgbClr val="564b3c"/>
                </a:solidFill>
                <a:latin typeface="Estrangelo Edessa"/>
              </a:rPr>
              <a:t>Approach 1:</a:t>
            </a:r>
            <a:br/>
            <a:r>
              <a:rPr b="0" lang="en-US" sz="4400" spc="-1" strike="noStrike">
                <a:solidFill>
                  <a:srgbClr val="564b3c"/>
                </a:solidFill>
                <a:latin typeface="Estrangelo Edessa"/>
              </a:rPr>
              <a:t>Direct Utility Estimation</a:t>
            </a:r>
            <a:endParaRPr b="0" lang="en-US" sz="4400" spc="-1" strike="noStrike">
              <a:latin typeface="Arial"/>
            </a:endParaRPr>
          </a:p>
        </p:txBody>
      </p:sp>
      <p:sp>
        <p:nvSpPr>
          <p:cNvPr id="261" name="CustomShape 2"/>
          <p:cNvSpPr/>
          <p:nvPr/>
        </p:nvSpPr>
        <p:spPr>
          <a:xfrm>
            <a:off x="612720" y="1600200"/>
            <a:ext cx="8152560" cy="4952160"/>
          </a:xfrm>
          <a:prstGeom prst="rect">
            <a:avLst/>
          </a:prstGeom>
          <a:noFill/>
          <a:ln>
            <a:noFill/>
          </a:ln>
        </p:spPr>
        <p:style>
          <a:lnRef idx="0"/>
          <a:fillRef idx="0"/>
          <a:effectRef idx="0"/>
          <a:fontRef idx="minor"/>
        </p:style>
        <p:txBody>
          <a:bodyPr lIns="90000" rIns="90000" tIns="45000" bIns="45000">
            <a:normAutofit/>
          </a:bodyPr>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Follow the policy for many epochs (training sequences)</a:t>
            </a:r>
            <a:endParaRPr b="0" lang="en-US" sz="2900" spc="-1" strike="noStrike">
              <a:latin typeface="Arial"/>
            </a:endParaRPr>
          </a:p>
          <a:p>
            <a:pPr>
              <a:lnSpc>
                <a:spcPct val="100000"/>
              </a:lnSpc>
              <a:spcBef>
                <a:spcPts val="700"/>
              </a:spcBef>
            </a:pPr>
            <a:endParaRPr b="0" lang="en-US" sz="29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For each state the agent ever visits:</a:t>
            </a:r>
            <a:endParaRPr b="0" lang="en-US" sz="29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For each time the agent visits the state:</a:t>
            </a:r>
            <a:endParaRPr b="0" lang="en-US" sz="2600" spc="-1" strike="noStrike">
              <a:latin typeface="Arial"/>
            </a:endParaRPr>
          </a:p>
          <a:p>
            <a:pPr lvl="2" marL="914400" indent="-227880">
              <a:lnSpc>
                <a:spcPct val="100000"/>
              </a:lnSpc>
              <a:spcBef>
                <a:spcPts val="499"/>
              </a:spcBef>
              <a:buClr>
                <a:srgbClr val="cf543f"/>
              </a:buClr>
              <a:buSzPct val="75000"/>
              <a:buFont typeface="Wingdings" charset="2"/>
              <a:buChar char=""/>
            </a:pPr>
            <a:r>
              <a:rPr b="0" lang="en-US" sz="2300" spc="-1" strike="noStrike">
                <a:solidFill>
                  <a:srgbClr val="000000"/>
                </a:solidFill>
                <a:latin typeface="Estrangelo Edessa"/>
              </a:rPr>
              <a:t>Keep track of the accumulated rewards from the visit onwards.</a:t>
            </a:r>
            <a:endParaRPr b="0" lang="en-US" sz="23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60948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564b3c"/>
                </a:solidFill>
                <a:latin typeface="Estrangelo Edessa"/>
              </a:rPr>
              <a:t>Direct Utility Estimation</a:t>
            </a:r>
            <a:endParaRPr b="0" lang="en-US" sz="4400" spc="-1" strike="noStrike">
              <a:latin typeface="Arial"/>
            </a:endParaRPr>
          </a:p>
        </p:txBody>
      </p:sp>
      <p:sp>
        <p:nvSpPr>
          <p:cNvPr id="263" name="CustomShape 2"/>
          <p:cNvSpPr/>
          <p:nvPr/>
        </p:nvSpPr>
        <p:spPr>
          <a:xfrm>
            <a:off x="-100080" y="3746520"/>
            <a:ext cx="9395640" cy="63828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264" name="Picture 5" descr=""/>
          <p:cNvPicPr/>
          <p:nvPr/>
        </p:nvPicPr>
        <p:blipFill>
          <a:blip r:embed="rId1"/>
          <a:stretch/>
        </p:blipFill>
        <p:spPr>
          <a:xfrm>
            <a:off x="6287040" y="1676520"/>
            <a:ext cx="2880000" cy="2056680"/>
          </a:xfrm>
          <a:prstGeom prst="rect">
            <a:avLst/>
          </a:prstGeom>
          <a:ln>
            <a:noFill/>
          </a:ln>
        </p:spPr>
      </p:pic>
      <p:sp>
        <p:nvSpPr>
          <p:cNvPr id="265" name="CustomShape 3"/>
          <p:cNvSpPr/>
          <p:nvPr/>
        </p:nvSpPr>
        <p:spPr>
          <a:xfrm>
            <a:off x="3238560" y="4654080"/>
            <a:ext cx="180720" cy="1735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66" name="CustomShape 4"/>
          <p:cNvSpPr/>
          <p:nvPr/>
        </p:nvSpPr>
        <p:spPr>
          <a:xfrm>
            <a:off x="152280" y="3283920"/>
            <a:ext cx="43426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0000"/>
                </a:solidFill>
                <a:latin typeface="Tw Cen MT"/>
                <a:ea typeface="DejaVu Sans"/>
              </a:rPr>
              <a:t>Example observed state sequence:</a:t>
            </a:r>
            <a:endParaRPr b="0" lang="en-US" sz="2000" spc="-1" strike="noStrike">
              <a:latin typeface="Arial"/>
            </a:endParaRPr>
          </a:p>
        </p:txBody>
      </p:sp>
      <p:sp>
        <p:nvSpPr>
          <p:cNvPr id="267" name="CustomShape 5"/>
          <p:cNvSpPr/>
          <p:nvPr/>
        </p:nvSpPr>
        <p:spPr>
          <a:xfrm>
            <a:off x="7132320" y="6301800"/>
            <a:ext cx="153252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Estrangelo Edessa"/>
                <a:ea typeface="DejaVu Sans"/>
              </a:rPr>
              <a:t>(assuming </a:t>
            </a:r>
            <a:r>
              <a:rPr b="0" lang="el-GR" sz="1800" spc="-1" strike="noStrike">
                <a:solidFill>
                  <a:srgbClr val="000000"/>
                </a:solidFill>
                <a:latin typeface="Tw Cen MT"/>
                <a:ea typeface="DejaVu Sans"/>
              </a:rPr>
              <a:t>)</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childTnLst>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265">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265">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265">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564b3c"/>
                </a:solidFill>
                <a:latin typeface="Estrangelo Edessa"/>
              </a:rPr>
              <a:t>Direct Utility Estimation</a:t>
            </a:r>
            <a:endParaRPr b="0" lang="en-US" sz="4400" spc="-1" strike="noStrike">
              <a:latin typeface="Arial"/>
            </a:endParaRPr>
          </a:p>
        </p:txBody>
      </p:sp>
      <p:sp>
        <p:nvSpPr>
          <p:cNvPr id="269" name="CustomShape 2"/>
          <p:cNvSpPr/>
          <p:nvPr/>
        </p:nvSpPr>
        <p:spPr>
          <a:xfrm>
            <a:off x="612720" y="1600200"/>
            <a:ext cx="8152560" cy="4525560"/>
          </a:xfrm>
          <a:prstGeom prst="rect">
            <a:avLst/>
          </a:prstGeom>
          <a:noFill/>
          <a:ln>
            <a:noFill/>
          </a:ln>
        </p:spPr>
        <p:style>
          <a:lnRef idx="0"/>
          <a:fillRef idx="0"/>
          <a:effectRef idx="0"/>
          <a:fontRef idx="minor"/>
        </p:style>
        <p:txBody>
          <a:bodyPr lIns="90000" rIns="90000" tIns="45000" bIns="45000">
            <a:normAutofit/>
          </a:bodyPr>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As the number of trials goes to infinity, the sample average converges to the true utility</a:t>
            </a:r>
            <a:endParaRPr b="0" lang="en-US" sz="29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Weakness:</a:t>
            </a:r>
            <a:endParaRPr b="0" lang="en-US" sz="29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Converges very slowly!</a:t>
            </a:r>
            <a:endParaRPr b="0" lang="en-US" sz="26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Why?</a:t>
            </a:r>
            <a:endParaRPr b="0" lang="en-US" sz="29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 </a:t>
            </a:r>
            <a:endParaRPr b="0" lang="en-US" sz="2600" spc="-1" strike="noStrike">
              <a:latin typeface="Arial"/>
            </a:endParaRPr>
          </a:p>
        </p:txBody>
      </p:sp>
      <p:pic>
        <p:nvPicPr>
          <p:cNvPr id="270" name="Picture 2" descr=""/>
          <p:cNvPicPr/>
          <p:nvPr/>
        </p:nvPicPr>
        <p:blipFill>
          <a:blip r:embed="rId1"/>
          <a:stretch/>
        </p:blipFill>
        <p:spPr>
          <a:xfrm>
            <a:off x="1676520" y="5029200"/>
            <a:ext cx="6104880" cy="1361520"/>
          </a:xfrm>
          <a:prstGeom prst="rect">
            <a:avLst/>
          </a:prstGeom>
          <a:ln>
            <a:noFill/>
          </a:ln>
        </p:spPr>
      </p:pic>
    </p:spTree>
  </p:cSld>
  <mc:AlternateContent>
    <mc:Choice Requires="p14">
      <p:transition spd="slow" p14:dur="2000"/>
    </mc:Choice>
    <mc:Fallback>
      <p:transition spd="slow"/>
    </mc:Fallback>
  </mc:AlternateContent>
  <p:timing>
    <p:tnLst>
      <p:par>
        <p:cTn id="45" dur="indefinite" restart="never" nodeType="tmRoot">
          <p:childTnLst>
            <p:seq>
              <p:cTn id="46" dur="indefinite" nodeType="mainSeq">
                <p:childTnLst>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0"/>
                                          </p:stCondLst>
                                        </p:cTn>
                                        <p:tgtEl>
                                          <p:spTgt spid="269">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1">
                                  <p:stCondLst>
                                    <p:cond delay="0"/>
                                  </p:stCondLst>
                                  <p:childTnLst>
                                    <p:set>
                                      <p:cBhvr>
                                        <p:cTn id="54" dur="1" fill="hold">
                                          <p:stCondLst>
                                            <p:cond delay="0"/>
                                          </p:stCondLst>
                                        </p:cTn>
                                        <p:tgtEl>
                                          <p:spTgt spid="2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609480" y="228600"/>
            <a:ext cx="8152560" cy="990000"/>
          </a:xfrm>
          <a:prstGeom prst="rect">
            <a:avLst/>
          </a:prstGeom>
          <a:noFill/>
          <a:ln>
            <a:noFill/>
          </a:ln>
        </p:spPr>
        <p:style>
          <a:lnRef idx="0"/>
          <a:fillRef idx="0"/>
          <a:effectRef idx="0"/>
          <a:fontRef idx="minor"/>
        </p:style>
        <p:txBody>
          <a:bodyPr lIns="90000" rIns="90000" tIns="45000" bIns="45000" anchor="ctr">
            <a:normAutofit fontScale="56000"/>
          </a:bodyPr>
          <a:p>
            <a:pPr>
              <a:lnSpc>
                <a:spcPct val="100000"/>
              </a:lnSpc>
            </a:pPr>
            <a:r>
              <a:rPr b="0" lang="en-US" sz="4400" spc="-1" strike="noStrike">
                <a:solidFill>
                  <a:srgbClr val="564b3c"/>
                </a:solidFill>
                <a:latin typeface="Estrangelo Edessa"/>
              </a:rPr>
              <a:t>Utilities of states are not independent!</a:t>
            </a:r>
            <a:endParaRPr b="0" lang="en-US" sz="4400" spc="-1" strike="noStrike">
              <a:latin typeface="Arial"/>
            </a:endParaRPr>
          </a:p>
        </p:txBody>
      </p:sp>
      <p:grpSp>
        <p:nvGrpSpPr>
          <p:cNvPr id="272" name="Group 2"/>
          <p:cNvGrpSpPr/>
          <p:nvPr/>
        </p:nvGrpSpPr>
        <p:grpSpPr>
          <a:xfrm>
            <a:off x="1447560" y="2438280"/>
            <a:ext cx="6095520" cy="2361600"/>
            <a:chOff x="1447560" y="2438280"/>
            <a:chExt cx="6095520" cy="2361600"/>
          </a:xfrm>
        </p:grpSpPr>
        <p:sp>
          <p:nvSpPr>
            <p:cNvPr id="273" name="CustomShape 3"/>
            <p:cNvSpPr/>
            <p:nvPr/>
          </p:nvSpPr>
          <p:spPr>
            <a:xfrm>
              <a:off x="1828800" y="3048120"/>
              <a:ext cx="990000" cy="990000"/>
            </a:xfrm>
            <a:prstGeom prst="ellipse">
              <a:avLst/>
            </a:prstGeom>
            <a:noFill/>
            <a:ln w="12600">
              <a:solidFill>
                <a:schemeClr val="tx1"/>
              </a:solidFill>
              <a:round/>
            </a:ln>
          </p:spPr>
          <p:style>
            <a:lnRef idx="0"/>
            <a:fillRef idx="0"/>
            <a:effectRef idx="0"/>
            <a:fontRef idx="minor"/>
          </p:style>
        </p:sp>
        <p:sp>
          <p:nvSpPr>
            <p:cNvPr id="274" name="Line 4"/>
            <p:cNvSpPr/>
            <p:nvPr/>
          </p:nvSpPr>
          <p:spPr>
            <a:xfrm>
              <a:off x="1447560" y="2895480"/>
              <a:ext cx="381240" cy="304920"/>
            </a:xfrm>
            <a:prstGeom prst="line">
              <a:avLst/>
            </a:prstGeom>
            <a:ln w="12600">
              <a:solidFill>
                <a:schemeClr val="tx1"/>
              </a:solidFill>
              <a:prstDash val="dashDot"/>
              <a:round/>
              <a:tailEnd len="med" type="triangle" w="med"/>
            </a:ln>
          </p:spPr>
          <p:style>
            <a:lnRef idx="0"/>
            <a:fillRef idx="0"/>
            <a:effectRef idx="0"/>
            <a:fontRef idx="minor"/>
          </p:style>
        </p:sp>
        <p:sp>
          <p:nvSpPr>
            <p:cNvPr id="275" name="CustomShape 5"/>
            <p:cNvSpPr/>
            <p:nvPr/>
          </p:nvSpPr>
          <p:spPr>
            <a:xfrm>
              <a:off x="4114800" y="3048120"/>
              <a:ext cx="990000" cy="990000"/>
            </a:xfrm>
            <a:prstGeom prst="ellipse">
              <a:avLst/>
            </a:prstGeom>
            <a:noFill/>
            <a:ln w="12600">
              <a:solidFill>
                <a:schemeClr val="tx1"/>
              </a:solidFill>
              <a:round/>
            </a:ln>
          </p:spPr>
          <p:style>
            <a:lnRef idx="0"/>
            <a:fillRef idx="0"/>
            <a:effectRef idx="0"/>
            <a:fontRef idx="minor"/>
          </p:style>
        </p:sp>
        <p:sp>
          <p:nvSpPr>
            <p:cNvPr id="276" name="Line 6"/>
            <p:cNvSpPr/>
            <p:nvPr/>
          </p:nvSpPr>
          <p:spPr>
            <a:xfrm>
              <a:off x="2819160" y="3504960"/>
              <a:ext cx="1219320" cy="0"/>
            </a:xfrm>
            <a:prstGeom prst="line">
              <a:avLst/>
            </a:prstGeom>
            <a:ln w="12600">
              <a:solidFill>
                <a:schemeClr val="tx1"/>
              </a:solidFill>
              <a:prstDash val="dashDot"/>
              <a:round/>
              <a:tailEnd len="med" type="triangle" w="med"/>
            </a:ln>
          </p:spPr>
          <p:style>
            <a:lnRef idx="0"/>
            <a:fillRef idx="0"/>
            <a:effectRef idx="0"/>
            <a:fontRef idx="minor"/>
          </p:style>
        </p:sp>
        <p:sp>
          <p:nvSpPr>
            <p:cNvPr id="277" name="CustomShape 7"/>
            <p:cNvSpPr/>
            <p:nvPr/>
          </p:nvSpPr>
          <p:spPr>
            <a:xfrm>
              <a:off x="6553080" y="2438280"/>
              <a:ext cx="990000" cy="990000"/>
            </a:xfrm>
            <a:prstGeom prst="ellipse">
              <a:avLst/>
            </a:prstGeom>
            <a:noFill/>
            <a:ln w="12600">
              <a:solidFill>
                <a:schemeClr val="tx1"/>
              </a:solidFill>
              <a:round/>
            </a:ln>
          </p:spPr>
          <p:style>
            <a:lnRef idx="0"/>
            <a:fillRef idx="0"/>
            <a:effectRef idx="0"/>
            <a:fontRef idx="minor"/>
          </p:style>
        </p:sp>
        <p:sp>
          <p:nvSpPr>
            <p:cNvPr id="278" name="CustomShape 8"/>
            <p:cNvSpPr/>
            <p:nvPr/>
          </p:nvSpPr>
          <p:spPr>
            <a:xfrm>
              <a:off x="6553080" y="3809880"/>
              <a:ext cx="990000" cy="990000"/>
            </a:xfrm>
            <a:prstGeom prst="ellipse">
              <a:avLst/>
            </a:prstGeom>
            <a:noFill/>
            <a:ln w="12600">
              <a:solidFill>
                <a:schemeClr val="tx1"/>
              </a:solidFill>
              <a:round/>
            </a:ln>
          </p:spPr>
          <p:style>
            <a:lnRef idx="0"/>
            <a:fillRef idx="0"/>
            <a:effectRef idx="0"/>
            <a:fontRef idx="minor"/>
          </p:style>
        </p:sp>
        <p:sp>
          <p:nvSpPr>
            <p:cNvPr id="279" name="Line 9"/>
            <p:cNvSpPr/>
            <p:nvPr/>
          </p:nvSpPr>
          <p:spPr>
            <a:xfrm flipV="1">
              <a:off x="5105160" y="2819160"/>
              <a:ext cx="1371600" cy="457200"/>
            </a:xfrm>
            <a:prstGeom prst="line">
              <a:avLst/>
            </a:prstGeom>
            <a:ln w="12600">
              <a:solidFill>
                <a:schemeClr val="tx1"/>
              </a:solidFill>
              <a:round/>
              <a:tailEnd len="med" type="triangle" w="med"/>
            </a:ln>
          </p:spPr>
          <p:style>
            <a:lnRef idx="0"/>
            <a:fillRef idx="0"/>
            <a:effectRef idx="0"/>
            <a:fontRef idx="minor"/>
          </p:style>
        </p:sp>
        <p:sp>
          <p:nvSpPr>
            <p:cNvPr id="280" name="Line 10"/>
            <p:cNvSpPr/>
            <p:nvPr/>
          </p:nvSpPr>
          <p:spPr>
            <a:xfrm>
              <a:off x="5181480" y="3733560"/>
              <a:ext cx="1295280" cy="457200"/>
            </a:xfrm>
            <a:prstGeom prst="line">
              <a:avLst/>
            </a:prstGeom>
            <a:ln w="12600">
              <a:solidFill>
                <a:schemeClr val="tx1"/>
              </a:solidFill>
              <a:round/>
              <a:tailEnd len="med" type="triangle" w="med"/>
            </a:ln>
          </p:spPr>
          <p:style>
            <a:lnRef idx="0"/>
            <a:fillRef idx="0"/>
            <a:effectRef idx="0"/>
            <a:fontRef idx="minor"/>
          </p:style>
        </p:sp>
        <p:sp>
          <p:nvSpPr>
            <p:cNvPr id="281" name="Line 11"/>
            <p:cNvSpPr/>
            <p:nvPr/>
          </p:nvSpPr>
          <p:spPr>
            <a:xfrm>
              <a:off x="5181480" y="3809880"/>
              <a:ext cx="1295280" cy="457200"/>
            </a:xfrm>
            <a:prstGeom prst="line">
              <a:avLst/>
            </a:prstGeom>
            <a:ln w="12600">
              <a:solidFill>
                <a:schemeClr val="tx1"/>
              </a:solidFill>
              <a:prstDash val="dashDot"/>
              <a:round/>
              <a:tailEnd len="med" type="triangle" w="med"/>
            </a:ln>
          </p:spPr>
          <p:style>
            <a:lnRef idx="0"/>
            <a:fillRef idx="0"/>
            <a:effectRef idx="0"/>
            <a:fontRef idx="minor"/>
          </p:style>
        </p:sp>
        <p:sp>
          <p:nvSpPr>
            <p:cNvPr id="282" name="CustomShape 12"/>
            <p:cNvSpPr/>
            <p:nvPr/>
          </p:nvSpPr>
          <p:spPr>
            <a:xfrm>
              <a:off x="1959120" y="3200400"/>
              <a:ext cx="807480" cy="6386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w Cen MT"/>
                  <a:ea typeface="DejaVu Sans"/>
                </a:rPr>
                <a:t>NEW</a:t>
              </a:r>
              <a:endParaRPr b="0" lang="en-US" sz="1800" spc="-1" strike="noStrike">
                <a:latin typeface="Arial"/>
              </a:endParaRPr>
            </a:p>
            <a:p>
              <a:pPr>
                <a:lnSpc>
                  <a:spcPct val="100000"/>
                </a:lnSpc>
              </a:pPr>
              <a:r>
                <a:rPr b="0" lang="en-US" sz="1800" spc="-1" strike="noStrike">
                  <a:solidFill>
                    <a:srgbClr val="000000"/>
                  </a:solidFill>
                  <a:latin typeface="Tw Cen MT"/>
                  <a:ea typeface="DejaVu Sans"/>
                </a:rPr>
                <a:t>U = ?</a:t>
              </a:r>
              <a:endParaRPr b="0" lang="en-US" sz="1800" spc="-1" strike="noStrike">
                <a:latin typeface="Arial"/>
              </a:endParaRPr>
            </a:p>
          </p:txBody>
        </p:sp>
        <p:sp>
          <p:nvSpPr>
            <p:cNvPr id="283" name="CustomShape 13"/>
            <p:cNvSpPr/>
            <p:nvPr/>
          </p:nvSpPr>
          <p:spPr>
            <a:xfrm>
              <a:off x="4086720" y="3162240"/>
              <a:ext cx="1130760" cy="6386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w Cen MT"/>
                  <a:ea typeface="DejaVu Sans"/>
                </a:rPr>
                <a:t>OLD</a:t>
              </a:r>
              <a:endParaRPr b="0" lang="en-US" sz="1800" spc="-1" strike="noStrike">
                <a:latin typeface="Arial"/>
              </a:endParaRPr>
            </a:p>
            <a:p>
              <a:pPr>
                <a:lnSpc>
                  <a:spcPct val="100000"/>
                </a:lnSpc>
              </a:pPr>
              <a:r>
                <a:rPr b="0" lang="en-US" sz="1800" spc="-1" strike="noStrike">
                  <a:solidFill>
                    <a:srgbClr val="000000"/>
                  </a:solidFill>
                  <a:latin typeface="Tw Cen MT"/>
                  <a:ea typeface="DejaVu Sans"/>
                </a:rPr>
                <a:t>U = -0.8</a:t>
              </a:r>
              <a:endParaRPr b="0" lang="en-US" sz="1800" spc="-1" strike="noStrike">
                <a:latin typeface="Arial"/>
              </a:endParaRPr>
            </a:p>
          </p:txBody>
        </p:sp>
        <p:sp>
          <p:nvSpPr>
            <p:cNvPr id="284" name="CustomShape 14"/>
            <p:cNvSpPr/>
            <p:nvPr/>
          </p:nvSpPr>
          <p:spPr>
            <a:xfrm>
              <a:off x="5275440" y="2529000"/>
              <a:ext cx="87156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w Cen MT"/>
                  <a:ea typeface="DejaVu Sans"/>
                </a:rPr>
                <a:t>P=0.9</a:t>
              </a:r>
              <a:endParaRPr b="0" lang="en-US" sz="1800" spc="-1" strike="noStrike">
                <a:latin typeface="Arial"/>
              </a:endParaRPr>
            </a:p>
          </p:txBody>
        </p:sp>
        <p:sp>
          <p:nvSpPr>
            <p:cNvPr id="285" name="CustomShape 15"/>
            <p:cNvSpPr/>
            <p:nvPr/>
          </p:nvSpPr>
          <p:spPr>
            <a:xfrm>
              <a:off x="5291280" y="4114800"/>
              <a:ext cx="87156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w Cen MT"/>
                  <a:ea typeface="DejaVu Sans"/>
                </a:rPr>
                <a:t>P=0.1</a:t>
              </a:r>
              <a:endParaRPr b="0" lang="en-US" sz="1800" spc="-1" strike="noStrike">
                <a:latin typeface="Arial"/>
              </a:endParaRPr>
            </a:p>
          </p:txBody>
        </p:sp>
        <p:sp>
          <p:nvSpPr>
            <p:cNvPr id="286" name="CustomShape 16"/>
            <p:cNvSpPr/>
            <p:nvPr/>
          </p:nvSpPr>
          <p:spPr>
            <a:xfrm>
              <a:off x="6743520" y="2631960"/>
              <a:ext cx="482760" cy="455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400" spc="-1" strike="noStrike">
                  <a:solidFill>
                    <a:srgbClr val="000000"/>
                  </a:solidFill>
                  <a:latin typeface="Tw Cen MT"/>
                  <a:ea typeface="DejaVu Sans"/>
                </a:rPr>
                <a:t>-1</a:t>
              </a:r>
              <a:endParaRPr b="0" lang="en-US" sz="2400" spc="-1" strike="noStrike">
                <a:latin typeface="Arial"/>
              </a:endParaRPr>
            </a:p>
          </p:txBody>
        </p:sp>
        <p:sp>
          <p:nvSpPr>
            <p:cNvPr id="287" name="CustomShape 17"/>
            <p:cNvSpPr/>
            <p:nvPr/>
          </p:nvSpPr>
          <p:spPr>
            <a:xfrm>
              <a:off x="6720840" y="4038480"/>
              <a:ext cx="629280" cy="455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400" spc="-1" strike="noStrike">
                  <a:solidFill>
                    <a:srgbClr val="000000"/>
                  </a:solidFill>
                  <a:latin typeface="Tw Cen MT"/>
                  <a:ea typeface="DejaVu Sans"/>
                </a:rPr>
                <a:t>+1</a:t>
              </a:r>
              <a:endParaRPr b="0" lang="en-US" sz="2400" spc="-1" strike="noStrike">
                <a:latin typeface="Arial"/>
              </a:endParaRPr>
            </a:p>
          </p:txBody>
        </p:sp>
      </p:grpSp>
      <p:sp>
        <p:nvSpPr>
          <p:cNvPr id="288" name="CustomShape 18"/>
          <p:cNvSpPr/>
          <p:nvPr/>
        </p:nvSpPr>
        <p:spPr>
          <a:xfrm>
            <a:off x="914400" y="2133720"/>
            <a:ext cx="7543080" cy="2894760"/>
          </a:xfrm>
          <a:prstGeom prst="rect">
            <a:avLst/>
          </a:prstGeom>
          <a:noFill/>
          <a:ln w="12600">
            <a:solidFill>
              <a:schemeClr val="bg1"/>
            </a:solidFill>
            <a:miter/>
          </a:ln>
        </p:spPr>
        <p:style>
          <a:lnRef idx="0"/>
          <a:fillRef idx="0"/>
          <a:effectRef idx="0"/>
          <a:fontRef idx="minor"/>
        </p:style>
      </p:sp>
      <p:sp>
        <p:nvSpPr>
          <p:cNvPr id="289" name="CustomShape 19"/>
          <p:cNvSpPr/>
          <p:nvPr/>
        </p:nvSpPr>
        <p:spPr>
          <a:xfrm>
            <a:off x="914400" y="5105520"/>
            <a:ext cx="7543080" cy="1187280"/>
          </a:xfrm>
          <a:prstGeom prst="rect">
            <a:avLst/>
          </a:prstGeom>
          <a:noFill/>
          <a:ln w="12600">
            <a:solidFill>
              <a:schemeClr val="bg1"/>
            </a:solidFill>
            <a:miter/>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Estrangelo Edessa"/>
                <a:ea typeface="DejaVu Sans"/>
              </a:rPr>
              <a:t>An example where Direct Utility Estimation does poorly.  A new state is reached for the first time, and then follows the path marked by the dashed lines, reaching a terminal state with reward +1.  , even though for the neighboring node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rmAutofit fontScale="30000"/>
          </a:bodyPr>
          <a:p>
            <a:pPr>
              <a:lnSpc>
                <a:spcPct val="100000"/>
              </a:lnSpc>
            </a:pPr>
            <a:r>
              <a:rPr b="0" lang="en-US" sz="4400" spc="-1" strike="noStrike">
                <a:solidFill>
                  <a:srgbClr val="564b3c"/>
                </a:solidFill>
                <a:latin typeface="Estrangelo Edessa"/>
              </a:rPr>
              <a:t>Approach 2:</a:t>
            </a:r>
            <a:br/>
            <a:r>
              <a:rPr b="0" lang="en-US" sz="4400" spc="-1" strike="noStrike">
                <a:solidFill>
                  <a:srgbClr val="564b3c"/>
                </a:solidFill>
                <a:latin typeface="Estrangelo Edessa"/>
              </a:rPr>
              <a:t>Adaptive Dynamic Programming</a:t>
            </a:r>
            <a:endParaRPr b="0" lang="en-US" sz="4400" spc="-1" strike="noStrike">
              <a:latin typeface="Arial"/>
            </a:endParaRPr>
          </a:p>
        </p:txBody>
      </p:sp>
      <p:sp>
        <p:nvSpPr>
          <p:cNvPr id="291" name="CustomShape 2"/>
          <p:cNvSpPr/>
          <p:nvPr/>
        </p:nvSpPr>
        <p:spPr>
          <a:xfrm>
            <a:off x="612720" y="1600200"/>
            <a:ext cx="8152560" cy="4525560"/>
          </a:xfrm>
          <a:prstGeom prst="rect">
            <a:avLst/>
          </a:prstGeom>
          <a:noFill/>
          <a:ln>
            <a:noFill/>
          </a:ln>
        </p:spPr>
        <p:style>
          <a:lnRef idx="0"/>
          <a:fillRef idx="0"/>
          <a:effectRef idx="0"/>
          <a:fontRef idx="minor"/>
        </p:style>
        <p:txBody>
          <a:bodyPr lIns="90000" rIns="90000" tIns="45000" bIns="45000">
            <a:noAutofit/>
          </a:bodyPr>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Learns transition probability function  and reward function  from observations.</a:t>
            </a:r>
            <a:endParaRPr b="0" lang="en-US" sz="29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Plugs values into Bellman equations.</a:t>
            </a:r>
            <a:endParaRPr b="0" lang="en-US" sz="29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Solves equations policy evaluation (or linear algebra)</a:t>
            </a:r>
            <a:endParaRPr b="0" lang="en-US" sz="2900" spc="-1" strike="noStrike">
              <a:latin typeface="Arial"/>
            </a:endParaRPr>
          </a:p>
        </p:txBody>
      </p:sp>
      <p:sp>
        <p:nvSpPr>
          <p:cNvPr id="292" name="CustomShape 3"/>
          <p:cNvSpPr/>
          <p:nvPr/>
        </p:nvSpPr>
        <p:spPr>
          <a:xfrm>
            <a:off x="7284960" y="152280"/>
            <a:ext cx="2019240" cy="394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0000"/>
                </a:solidFill>
                <a:latin typeface="Tw Cen MT"/>
                <a:ea typeface="DejaVu Sans"/>
              </a:rPr>
              <a:t>(model based)</a:t>
            </a:r>
            <a:endParaRPr b="0" lang="en-US" sz="2000" spc="-1" strike="noStrike">
              <a:latin typeface="Arial"/>
            </a:endParaRPr>
          </a:p>
        </p:txBody>
      </p:sp>
      <p:pic>
        <p:nvPicPr>
          <p:cNvPr id="293" name="" descr=""/>
          <p:cNvPicPr/>
          <p:nvPr/>
        </p:nvPicPr>
        <p:blipFill>
          <a:blip r:embed="rId1"/>
          <a:stretch/>
        </p:blipFill>
        <p:spPr>
          <a:xfrm>
            <a:off x="1295280" y="4343400"/>
            <a:ext cx="6692400" cy="110448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564b3c"/>
                </a:solidFill>
                <a:latin typeface="Estrangelo Edessa"/>
              </a:rPr>
              <a:t>Adaptive Dynamic Programming</a:t>
            </a:r>
            <a:endParaRPr b="0" lang="en-US" sz="4400" spc="-1" strike="noStrike">
              <a:latin typeface="Arial"/>
            </a:endParaRPr>
          </a:p>
        </p:txBody>
      </p:sp>
      <p:sp>
        <p:nvSpPr>
          <p:cNvPr id="295" name="CustomShape 2"/>
          <p:cNvSpPr/>
          <p:nvPr/>
        </p:nvSpPr>
        <p:spPr>
          <a:xfrm>
            <a:off x="612720" y="1600200"/>
            <a:ext cx="8152560" cy="4494960"/>
          </a:xfrm>
          <a:prstGeom prst="rect">
            <a:avLst/>
          </a:prstGeom>
          <a:noFill/>
          <a:ln>
            <a:noFill/>
          </a:ln>
        </p:spPr>
        <p:style>
          <a:lnRef idx="0"/>
          <a:fillRef idx="0"/>
          <a:effectRef idx="0"/>
          <a:fontRef idx="minor"/>
        </p:style>
        <p:txBody>
          <a:bodyPr lIns="90000" rIns="90000" tIns="45000" bIns="45000">
            <a:normAutofit/>
          </a:bodyPr>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Learning the reward function :</a:t>
            </a:r>
            <a:endParaRPr b="0" lang="en-US" sz="29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Easy because the function is deterministic. Whenever you see a new state, store the observed reward value as </a:t>
            </a:r>
            <a:endParaRPr b="0" lang="en-US" sz="26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Learning the transition model :</a:t>
            </a:r>
            <a:endParaRPr b="0" lang="en-US" sz="29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Keep track of how often you get to state  given that you are in state  and do action .</a:t>
            </a:r>
            <a:endParaRPr b="0" lang="en-US" sz="2600" spc="-1" strike="noStrike">
              <a:latin typeface="Arial"/>
            </a:endParaRPr>
          </a:p>
          <a:p>
            <a:pPr lvl="2" marL="914400" indent="-227880">
              <a:lnSpc>
                <a:spcPct val="100000"/>
              </a:lnSpc>
              <a:spcBef>
                <a:spcPts val="499"/>
              </a:spcBef>
              <a:buClr>
                <a:srgbClr val="cf543f"/>
              </a:buClr>
              <a:buSzPct val="75000"/>
              <a:buFont typeface="Wingdings" charset="2"/>
              <a:buChar char=""/>
            </a:pPr>
            <a:r>
              <a:rPr b="0" lang="en-US" sz="2300" spc="-1" strike="noStrike">
                <a:solidFill>
                  <a:srgbClr val="000000"/>
                </a:solidFill>
                <a:latin typeface="Estrangelo Edessa"/>
              </a:rPr>
              <a:t>eg. if you are in  and you execute three times and you end up in twice, then .</a:t>
            </a:r>
            <a:endParaRPr b="0" lang="en-US" sz="23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564b3c"/>
                </a:solidFill>
                <a:latin typeface="Estrangelo Edessa"/>
              </a:rPr>
              <a:t>ADP Algorithm</a:t>
            </a:r>
            <a:endParaRPr b="0" lang="en-US" sz="4400" spc="-1" strike="noStrike">
              <a:latin typeface="Arial"/>
            </a:endParaRPr>
          </a:p>
        </p:txBody>
      </p:sp>
      <p:pic>
        <p:nvPicPr>
          <p:cNvPr id="297" name="Picture 2" descr=""/>
          <p:cNvPicPr/>
          <p:nvPr/>
        </p:nvPicPr>
        <p:blipFill>
          <a:blip r:embed="rId1"/>
          <a:stretch/>
        </p:blipFill>
        <p:spPr>
          <a:xfrm>
            <a:off x="1152720" y="1828800"/>
            <a:ext cx="6800040" cy="452376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564b3c"/>
                </a:solidFill>
                <a:latin typeface="Estrangelo Edessa"/>
              </a:rPr>
              <a:t>The Problem with ADP</a:t>
            </a:r>
            <a:endParaRPr b="0" lang="en-US" sz="4400" spc="-1" strike="noStrike">
              <a:latin typeface="Arial"/>
            </a:endParaRPr>
          </a:p>
        </p:txBody>
      </p:sp>
      <p:sp>
        <p:nvSpPr>
          <p:cNvPr id="299" name="CustomShape 2"/>
          <p:cNvSpPr/>
          <p:nvPr/>
        </p:nvSpPr>
        <p:spPr>
          <a:xfrm>
            <a:off x="612720" y="1600200"/>
            <a:ext cx="8152560" cy="4494960"/>
          </a:xfrm>
          <a:prstGeom prst="rect">
            <a:avLst/>
          </a:prstGeom>
          <a:noFill/>
          <a:ln>
            <a:noFill/>
          </a:ln>
        </p:spPr>
        <p:style>
          <a:lnRef idx="0"/>
          <a:fillRef idx="0"/>
          <a:effectRef idx="0"/>
          <a:fontRef idx="minor"/>
        </p:style>
        <p:txBody>
          <a:bodyPr lIns="90000" rIns="90000" tIns="45000" bIns="45000">
            <a:noAutofit/>
          </a:bodyPr>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Need to solve a system of simultaneous equations – costs </a:t>
            </a:r>
            <a:endParaRPr b="0" lang="en-US" sz="29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Very hard to do if you have states like in Backgammon</a:t>
            </a:r>
            <a:endParaRPr b="0" lang="en-US" sz="2600" spc="-1" strike="noStrike">
              <a:latin typeface="Arial"/>
            </a:endParaRPr>
          </a:p>
          <a:p>
            <a:pPr>
              <a:lnSpc>
                <a:spcPct val="100000"/>
              </a:lnSpc>
              <a:spcBef>
                <a:spcPts val="700"/>
              </a:spcBef>
            </a:pPr>
            <a:endParaRPr b="0" lang="en-US" sz="26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Can we avoid the computational expense of full policy evaluation?</a:t>
            </a:r>
            <a:endParaRPr b="0" lang="en-US" sz="29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rmAutofit fontScale="30000"/>
          </a:bodyPr>
          <a:p>
            <a:pPr>
              <a:lnSpc>
                <a:spcPct val="100000"/>
              </a:lnSpc>
            </a:pPr>
            <a:r>
              <a:rPr b="0" lang="en-US" sz="4400" spc="-1" strike="noStrike">
                <a:solidFill>
                  <a:srgbClr val="564b3c"/>
                </a:solidFill>
                <a:latin typeface="Estrangelo Edessa"/>
              </a:rPr>
              <a:t>Approach 3:</a:t>
            </a:r>
            <a:br/>
            <a:r>
              <a:rPr b="0" lang="en-US" sz="4400" spc="-1" strike="noStrike">
                <a:solidFill>
                  <a:srgbClr val="564b3c"/>
                </a:solidFill>
                <a:latin typeface="Estrangelo Edessa"/>
              </a:rPr>
              <a:t>Temporal Difference Learning</a:t>
            </a:r>
            <a:endParaRPr b="0" lang="en-US" sz="4400" spc="-1" strike="noStrike">
              <a:latin typeface="Arial"/>
            </a:endParaRPr>
          </a:p>
        </p:txBody>
      </p:sp>
      <p:sp>
        <p:nvSpPr>
          <p:cNvPr id="301" name="CustomShape 2"/>
          <p:cNvSpPr/>
          <p:nvPr/>
        </p:nvSpPr>
        <p:spPr>
          <a:xfrm>
            <a:off x="612720" y="1600200"/>
            <a:ext cx="8152560" cy="4494960"/>
          </a:xfrm>
          <a:prstGeom prst="rect">
            <a:avLst/>
          </a:prstGeom>
          <a:noFill/>
          <a:ln>
            <a:noFill/>
          </a:ln>
        </p:spPr>
        <p:style>
          <a:lnRef idx="0"/>
          <a:fillRef idx="0"/>
          <a:effectRef idx="0"/>
          <a:fontRef idx="minor"/>
        </p:style>
        <p:txBody>
          <a:bodyPr lIns="90000" rIns="90000" tIns="45000" bIns="45000">
            <a:normAutofit/>
          </a:bodyPr>
          <a:p>
            <a:pPr marL="320040" indent="-319320">
              <a:lnSpc>
                <a:spcPct val="100000"/>
              </a:lnSpc>
              <a:spcBef>
                <a:spcPts val="700"/>
              </a:spcBef>
              <a:buClr>
                <a:srgbClr val="cf543f"/>
              </a:buClr>
              <a:buSzPct val="60000"/>
              <a:buFont typeface="Wingdings" charset="2"/>
              <a:buChar char=""/>
            </a:pPr>
            <a:r>
              <a:rPr b="0" lang="en-US" sz="2400" spc="-1" strike="noStrike">
                <a:solidFill>
                  <a:srgbClr val="000000"/>
                </a:solidFill>
                <a:latin typeface="Estrangelo Edessa"/>
              </a:rPr>
              <a:t>Instead of calculating the exact utility for a state can we </a:t>
            </a:r>
            <a:r>
              <a:rPr b="0" lang="en-US" sz="2400" spc="-1" strike="noStrike" u="sng">
                <a:solidFill>
                  <a:srgbClr val="000000"/>
                </a:solidFill>
                <a:uFillTx/>
                <a:latin typeface="Estrangelo Edessa"/>
              </a:rPr>
              <a:t>approximate</a:t>
            </a:r>
            <a:r>
              <a:rPr b="0" lang="en-US" sz="2400" spc="-1" strike="noStrike">
                <a:solidFill>
                  <a:srgbClr val="000000"/>
                </a:solidFill>
                <a:latin typeface="Estrangelo Edessa"/>
              </a:rPr>
              <a:t> it and possibly make it less computationally expensive?</a:t>
            </a:r>
            <a:endParaRPr b="0" lang="en-US" sz="2400" spc="-1" strike="noStrike">
              <a:latin typeface="Arial"/>
            </a:endParaRPr>
          </a:p>
          <a:p>
            <a:pPr>
              <a:lnSpc>
                <a:spcPct val="100000"/>
              </a:lnSpc>
              <a:spcBef>
                <a:spcPts val="700"/>
              </a:spcBef>
            </a:pPr>
            <a:endParaRPr b="0" lang="en-US" sz="24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400" spc="-1" strike="noStrike">
                <a:solidFill>
                  <a:srgbClr val="000000"/>
                </a:solidFill>
                <a:latin typeface="Estrangelo Edessa"/>
              </a:rPr>
              <a:t>The idea behind Temporal Difference (TD) learning:</a:t>
            </a:r>
            <a:endParaRPr b="0" lang="en-US" sz="2400" spc="-1" strike="noStrike">
              <a:latin typeface="Arial"/>
            </a:endParaRPr>
          </a:p>
          <a:p>
            <a:pPr>
              <a:lnSpc>
                <a:spcPct val="100000"/>
              </a:lnSpc>
              <a:spcBef>
                <a:spcPts val="700"/>
              </a:spcBef>
            </a:pPr>
            <a:endParaRPr b="0" lang="en-US" sz="2400" spc="-1" strike="noStrike">
              <a:latin typeface="Arial"/>
            </a:endParaRPr>
          </a:p>
          <a:p>
            <a:pPr>
              <a:lnSpc>
                <a:spcPct val="100000"/>
              </a:lnSpc>
              <a:spcBef>
                <a:spcPts val="700"/>
              </a:spcBef>
            </a:pPr>
            <a:endParaRPr b="0" lang="en-US" sz="2400" spc="-1" strike="noStrike">
              <a:latin typeface="Arial"/>
            </a:endParaRPr>
          </a:p>
        </p:txBody>
      </p:sp>
      <p:sp>
        <p:nvSpPr>
          <p:cNvPr id="302" name="CustomShape 3"/>
          <p:cNvSpPr/>
          <p:nvPr/>
        </p:nvSpPr>
        <p:spPr>
          <a:xfrm>
            <a:off x="7389000" y="152280"/>
            <a:ext cx="1753920" cy="394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0000"/>
                </a:solidFill>
                <a:latin typeface="Tw Cen MT"/>
                <a:ea typeface="DejaVu Sans"/>
              </a:rPr>
              <a:t>(model free)</a:t>
            </a:r>
            <a:endParaRPr b="0" lang="en-US" sz="2000" spc="-1" strike="noStrike">
              <a:latin typeface="Arial"/>
            </a:endParaRPr>
          </a:p>
        </p:txBody>
      </p:sp>
      <p:sp>
        <p:nvSpPr>
          <p:cNvPr id="303" name="CustomShape 4"/>
          <p:cNvSpPr/>
          <p:nvPr/>
        </p:nvSpPr>
        <p:spPr>
          <a:xfrm>
            <a:off x="685800" y="5059800"/>
            <a:ext cx="7695360" cy="15530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Estrangelo Edessa"/>
                <a:ea typeface="DejaVu Sans"/>
              </a:rPr>
              <a:t>Instead of doing this sum over all successors, only adjust the utility of the state based on the successor observed in the trial.</a:t>
            </a:r>
            <a:endParaRPr b="0" lang="en-US" sz="2400" spc="-1" strike="noStrike">
              <a:latin typeface="Arial"/>
            </a:endParaRPr>
          </a:p>
          <a:p>
            <a:pPr marL="457200">
              <a:lnSpc>
                <a:spcPct val="100000"/>
              </a:lnSpc>
            </a:pPr>
            <a:r>
              <a:rPr b="0" lang="en-US" sz="2400" spc="-1" strike="noStrike">
                <a:solidFill>
                  <a:srgbClr val="000000"/>
                </a:solidFill>
                <a:latin typeface="Estrangelo Edessa"/>
                <a:ea typeface="DejaVu Sans"/>
              </a:rPr>
              <a:t>(No need to estimate the transition model!)</a:t>
            </a:r>
            <a:endParaRPr b="0" lang="en-US" sz="2400" spc="-1" strike="noStrike">
              <a:latin typeface="Arial"/>
            </a:endParaRPr>
          </a:p>
        </p:txBody>
      </p:sp>
      <p:sp>
        <p:nvSpPr>
          <p:cNvPr id="304" name="CustomShape 5"/>
          <p:cNvSpPr/>
          <p:nvPr/>
        </p:nvSpPr>
        <p:spPr>
          <a:xfrm flipV="1">
            <a:off x="4533840" y="4678200"/>
            <a:ext cx="457920" cy="380160"/>
          </a:xfrm>
          <a:custGeom>
            <a:avLst/>
            <a:gdLst/>
            <a:ahLst/>
            <a:rect l="l" t="t" r="r" b="b"/>
            <a:pathLst>
              <a:path w="21600" h="21600">
                <a:moveTo>
                  <a:pt x="0" y="0"/>
                </a:moveTo>
                <a:lnTo>
                  <a:pt x="21600" y="21600"/>
                </a:lnTo>
              </a:path>
            </a:pathLst>
          </a:custGeom>
          <a:noFill/>
          <a:ln>
            <a:round/>
            <a:tailEnd len="med" type="arrow" w="med"/>
          </a:ln>
          <a:effectLst>
            <a:outerShdw blurRad="38100" dir="5400000" dist="29880" rotWithShape="0">
              <a:srgbClr val="000000">
                <a:alpha val="45000"/>
              </a:srgbClr>
            </a:outerShdw>
          </a:effectLst>
        </p:spPr>
        <p:style>
          <a:lnRef idx="2">
            <a:schemeClr val="dk1"/>
          </a:lnRef>
          <a:fillRef idx="0">
            <a:schemeClr val="dk1"/>
          </a:fillRef>
          <a:effectRef idx="1">
            <a:schemeClr val="dk1"/>
          </a:effectRef>
          <a:fontRef idx="minor"/>
        </p:style>
      </p:sp>
      <p:pic>
        <p:nvPicPr>
          <p:cNvPr id="305" name="" descr=""/>
          <p:cNvPicPr/>
          <p:nvPr/>
        </p:nvPicPr>
        <p:blipFill>
          <a:blip r:embed="rId1"/>
          <a:stretch/>
        </p:blipFill>
        <p:spPr>
          <a:xfrm>
            <a:off x="1282680" y="3543480"/>
            <a:ext cx="6692400" cy="110448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564b3c"/>
                </a:solidFill>
                <a:latin typeface="Estrangelo Edessa"/>
              </a:rPr>
              <a:t>TD Learning Example</a:t>
            </a:r>
            <a:endParaRPr b="0" lang="en-US" sz="4400" spc="-1" strike="noStrike">
              <a:latin typeface="Arial"/>
            </a:endParaRPr>
          </a:p>
        </p:txBody>
      </p:sp>
      <p:sp>
        <p:nvSpPr>
          <p:cNvPr id="307" name="CustomShape 2"/>
          <p:cNvSpPr/>
          <p:nvPr/>
        </p:nvSpPr>
        <p:spPr>
          <a:xfrm>
            <a:off x="612720" y="1600200"/>
            <a:ext cx="8152560" cy="4494960"/>
          </a:xfrm>
          <a:prstGeom prst="rect">
            <a:avLst/>
          </a:prstGeom>
          <a:noFill/>
          <a:ln>
            <a:noFill/>
          </a:ln>
        </p:spPr>
        <p:style>
          <a:lnRef idx="0"/>
          <a:fillRef idx="0"/>
          <a:effectRef idx="0"/>
          <a:fontRef idx="minor"/>
        </p:style>
        <p:txBody>
          <a:bodyPr lIns="90000" rIns="90000" tIns="45000" bIns="45000">
            <a:normAutofit fontScale="65000"/>
          </a:bodyPr>
          <a:p>
            <a:pPr>
              <a:lnSpc>
                <a:spcPct val="100000"/>
              </a:lnSpc>
              <a:spcBef>
                <a:spcPts val="700"/>
              </a:spcBef>
            </a:pPr>
            <a:endParaRPr b="0" lang="en-US" sz="1800" spc="-1" strike="noStrike">
              <a:latin typeface="Arial"/>
            </a:endParaRPr>
          </a:p>
          <a:p>
            <a:pPr>
              <a:lnSpc>
                <a:spcPct val="100000"/>
              </a:lnSpc>
              <a:spcBef>
                <a:spcPts val="700"/>
              </a:spcBef>
              <a:tabLst>
                <a:tab algn="l" pos="0"/>
              </a:tabLst>
            </a:pPr>
            <a:r>
              <a:rPr b="0" lang="en-US" sz="2900" spc="-1" strike="noStrike">
                <a:solidFill>
                  <a:srgbClr val="000000"/>
                </a:solidFill>
                <a:latin typeface="Estrangelo Edessa"/>
              </a:rPr>
              <a:t>Suppose you see that  and  after the first trial.</a:t>
            </a:r>
            <a:endParaRPr b="0" lang="en-US" sz="2900" spc="-1" strike="noStrike">
              <a:latin typeface="Arial"/>
            </a:endParaRPr>
          </a:p>
          <a:p>
            <a:pPr>
              <a:lnSpc>
                <a:spcPct val="100000"/>
              </a:lnSpc>
              <a:spcBef>
                <a:spcPts val="700"/>
              </a:spcBef>
              <a:tabLst>
                <a:tab algn="l" pos="0"/>
              </a:tabLst>
            </a:pPr>
            <a:r>
              <a:rPr b="0" lang="en-US" sz="2900" spc="-1" strike="noStrike">
                <a:solidFill>
                  <a:srgbClr val="000000"/>
                </a:solidFill>
                <a:latin typeface="Estrangelo Edessa"/>
              </a:rPr>
              <a:t>If the transition happens all the time, you would expect to see:</a:t>
            </a:r>
            <a:endParaRPr b="0" lang="en-US" sz="2900" spc="-1" strike="noStrike">
              <a:latin typeface="Arial"/>
            </a:endParaRPr>
          </a:p>
          <a:p>
            <a:pPr>
              <a:lnSpc>
                <a:spcPct val="100000"/>
              </a:lnSpc>
              <a:spcBef>
                <a:spcPts val="700"/>
              </a:spcBef>
              <a:tabLst>
                <a:tab algn="l" pos="0"/>
              </a:tabLst>
            </a:pPr>
            <a:endParaRPr b="0" lang="en-US" sz="2900" spc="-1" strike="noStrike">
              <a:latin typeface="Arial"/>
            </a:endParaRPr>
          </a:p>
          <a:p>
            <a:pPr>
              <a:lnSpc>
                <a:spcPct val="100000"/>
              </a:lnSpc>
              <a:spcBef>
                <a:spcPts val="700"/>
              </a:spcBef>
              <a:tabLst>
                <a:tab algn="l" pos="0"/>
              </a:tabLst>
            </a:pPr>
            <a:endParaRPr b="0" lang="en-US" sz="2900" spc="-1" strike="noStrike">
              <a:latin typeface="Arial"/>
            </a:endParaRPr>
          </a:p>
          <a:p>
            <a:pPr>
              <a:lnSpc>
                <a:spcPct val="100000"/>
              </a:lnSpc>
              <a:spcBef>
                <a:spcPts val="700"/>
              </a:spcBef>
              <a:tabLst>
                <a:tab algn="l" pos="0"/>
              </a:tabLst>
            </a:pPr>
            <a:endParaRPr b="0" lang="en-US" sz="2900" spc="-1" strike="noStrike">
              <a:latin typeface="Arial"/>
            </a:endParaRPr>
          </a:p>
          <a:p>
            <a:pPr>
              <a:lnSpc>
                <a:spcPct val="100000"/>
              </a:lnSpc>
              <a:spcBef>
                <a:spcPts val="700"/>
              </a:spcBef>
              <a:tabLst>
                <a:tab algn="l" pos="0"/>
              </a:tabLst>
            </a:pPr>
            <a:endParaRPr b="0" lang="en-US" sz="2900" spc="-1" strike="noStrike">
              <a:latin typeface="Arial"/>
            </a:endParaRPr>
          </a:p>
          <a:p>
            <a:pPr>
              <a:lnSpc>
                <a:spcPct val="100000"/>
              </a:lnSpc>
              <a:spcBef>
                <a:spcPts val="700"/>
              </a:spcBef>
              <a:tabLst>
                <a:tab algn="l" pos="0"/>
              </a:tabLst>
            </a:pPr>
            <a:r>
              <a:rPr b="0" lang="en-US" sz="2900" spc="-1" strike="noStrike">
                <a:solidFill>
                  <a:srgbClr val="000000"/>
                </a:solidFill>
                <a:latin typeface="Estrangelo Edessa"/>
              </a:rPr>
              <a:t>Since you observe  in the first trial, it is a little lower than 0.88, so you might want to “bump” it towards 0.88.</a:t>
            </a:r>
            <a:endParaRPr b="0" lang="en-US" sz="29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4" name="Picture 1" descr=""/>
          <p:cNvPicPr/>
          <p:nvPr/>
        </p:nvPicPr>
        <p:blipFill>
          <a:blip r:embed="rId1"/>
          <a:stretch/>
        </p:blipFill>
        <p:spPr>
          <a:xfrm>
            <a:off x="4989240" y="343080"/>
            <a:ext cx="3961800" cy="2952360"/>
          </a:xfrm>
          <a:prstGeom prst="rect">
            <a:avLst/>
          </a:prstGeom>
          <a:ln w="9360">
            <a:noFill/>
          </a:ln>
        </p:spPr>
      </p:pic>
      <p:sp>
        <p:nvSpPr>
          <p:cNvPr id="185" name="CustomShape 1"/>
          <p:cNvSpPr/>
          <p:nvPr/>
        </p:nvSpPr>
        <p:spPr>
          <a:xfrm>
            <a:off x="1245600" y="3297600"/>
            <a:ext cx="990000" cy="456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86" name="CustomShape 2"/>
          <p:cNvSpPr/>
          <p:nvPr/>
        </p:nvSpPr>
        <p:spPr>
          <a:xfrm>
            <a:off x="2362320" y="3343680"/>
            <a:ext cx="990000" cy="456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87" name="CustomShape 3"/>
          <p:cNvSpPr/>
          <p:nvPr/>
        </p:nvSpPr>
        <p:spPr>
          <a:xfrm>
            <a:off x="3531600" y="3276720"/>
            <a:ext cx="990000" cy="456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88" name="CustomShape 4"/>
          <p:cNvSpPr/>
          <p:nvPr/>
        </p:nvSpPr>
        <p:spPr>
          <a:xfrm>
            <a:off x="4724280" y="3343680"/>
            <a:ext cx="900000" cy="456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89" name="CustomShape 5"/>
          <p:cNvSpPr/>
          <p:nvPr/>
        </p:nvSpPr>
        <p:spPr>
          <a:xfrm>
            <a:off x="667440" y="914400"/>
            <a:ext cx="115596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w Cen MT"/>
                <a:ea typeface="DejaVu Sans"/>
              </a:rPr>
              <a:t>Assume </a:t>
            </a:r>
            <a:endParaRPr b="0" lang="en-US" sz="1800" spc="-1" strike="noStrike">
              <a:latin typeface="Arial"/>
            </a:endParaRPr>
          </a:p>
        </p:txBody>
      </p:sp>
      <p:sp>
        <p:nvSpPr>
          <p:cNvPr id="190" name="CustomShape 6"/>
          <p:cNvSpPr/>
          <p:nvPr/>
        </p:nvSpPr>
        <p:spPr>
          <a:xfrm>
            <a:off x="457200" y="2819520"/>
            <a:ext cx="453132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w Cen MT"/>
                <a:ea typeface="DejaVu Sans"/>
              </a:rPr>
              <a:t>Initialize </a:t>
            </a:r>
            <a:endParaRPr b="0" lang="en-US" sz="1800" spc="-1" strike="noStrike">
              <a:latin typeface="Arial"/>
            </a:endParaRPr>
          </a:p>
        </p:txBody>
      </p:sp>
      <p:graphicFrame>
        <p:nvGraphicFramePr>
          <p:cNvPr id="191" name="Table 7"/>
          <p:cNvGraphicFramePr/>
          <p:nvPr/>
        </p:nvGraphicFramePr>
        <p:xfrm>
          <a:off x="152280" y="3310200"/>
          <a:ext cx="6095160" cy="2595240"/>
        </p:xfrm>
        <a:graphic>
          <a:graphicData uri="http://schemas.openxmlformats.org/drawingml/2006/table">
            <a:tbl>
              <a:tblPr/>
              <a:tblGrid>
                <a:gridCol w="1218960"/>
                <a:gridCol w="1218960"/>
                <a:gridCol w="1218960"/>
                <a:gridCol w="1218960"/>
                <a:gridCol w="1219680"/>
              </a:tblGrid>
              <a:tr h="370800">
                <a:tc>
                  <a:txBody>
                    <a:bodyPr>
                      <a:noAutofit/>
                    </a:bodyPr>
                    <a:p>
                      <a:pPr>
                        <a:lnSpc>
                          <a:spcPct val="100000"/>
                        </a:lnSpc>
                      </a:pPr>
                      <a:r>
                        <a:rPr b="0" lang="en-US" sz="1800" spc="-1" strike="noStrike">
                          <a:solidFill>
                            <a:srgbClr val="000000"/>
                          </a:solidFill>
                          <a:latin typeface="Estrangelo Edessa"/>
                        </a:rPr>
                        <a:t>i</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Estrangelo Edessa"/>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Estrangelo Edessa"/>
                        </a:rPr>
                        <a:t>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Estrangelo Edessa"/>
                        </a:rPr>
                        <a:t>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Estrangelo Edessa"/>
                        </a:rPr>
                        <a:t>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Estrangelo Edessa"/>
                        </a:rPr>
                        <a:t>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Estrangelo Edessa"/>
                        </a:rPr>
                        <a:t>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mc:AlternateContent>
        <mc:Choice xmlns:a14="http://schemas.microsoft.com/office/drawing/2010/main" Requires="a14">
          <p:sp>
            <p:nvSpPr>
              <p:cNvPr id="192" name="Formula 8"/>
              <p:cNvSpPr txBox="1"/>
              <p:nvPr/>
            </p:nvSpPr>
            <p:spPr>
              <a:xfrm>
                <a:off x="1600200" y="3352680"/>
                <a:ext cx="4379040" cy="368640"/>
              </a:xfrm>
              <a:prstGeom prst="rect">
                <a:avLst/>
              </a:prstGeom>
            </p:spPr>
            <p:txBody>
              <a:bodyPr/>
              <a:p>
                <a14:m>
                  <m:oMath xmlns:m="http://schemas.openxmlformats.org/officeDocument/2006/math">
                    <m:r>
                      <m:t xml:space="preserve">𝑈</m:t>
                    </m:r>
                    <m:d>
                      <m:dPr>
                        <m:begChr m:val="("/>
                        <m:endChr m:val=")"/>
                      </m:dPr>
                      <m:e>
                        <m:r>
                          <m:t xml:space="preserve">𝑃𝑈</m:t>
                        </m:r>
                      </m:e>
                    </m:d>
                    <m:r>
                      <m:t xml:space="preserve">𝑈</m:t>
                    </m:r>
                    <m:d>
                      <m:dPr>
                        <m:begChr m:val="("/>
                        <m:endChr m:val=")"/>
                      </m:dPr>
                      <m:e>
                        <m:r>
                          <m:t xml:space="preserve">𝑃𝐹</m:t>
                        </m:r>
                      </m:e>
                    </m:d>
                    <m:r>
                      <m:t xml:space="preserve">𝑈</m:t>
                    </m:r>
                    <m:d>
                      <m:dPr>
                        <m:begChr m:val="("/>
                        <m:endChr m:val=")"/>
                      </m:dPr>
                      <m:e>
                        <m:r>
                          <m:t xml:space="preserve">𝑅𝑈</m:t>
                        </m:r>
                      </m:e>
                    </m:d>
                    <m:r>
                      <m:t xml:space="preserve">𝑈</m:t>
                    </m:r>
                    <m:d>
                      <m:dPr>
                        <m:begChr m:val="("/>
                        <m:endChr m:val=")"/>
                      </m:dPr>
                      <m:e>
                        <m:r>
                          <m:t xml:space="preserve">𝑅𝐹</m:t>
                        </m:r>
                      </m:e>
                    </m:d>
                  </m:oMath>
                </a14:m>
              </a:p>
            </p:txBody>
          </p:sp>
        </mc:Choice>
        <mc:Fallback/>
      </mc:AlternateContent>
      <p:pic>
        <p:nvPicPr>
          <p:cNvPr id="193" name="" descr=""/>
          <p:cNvPicPr/>
          <p:nvPr/>
        </p:nvPicPr>
        <p:blipFill>
          <a:blip r:embed="rId2"/>
          <a:stretch/>
        </p:blipFill>
        <p:spPr>
          <a:xfrm>
            <a:off x="546120" y="1473120"/>
            <a:ext cx="3962160" cy="685440"/>
          </a:xfrm>
          <a:prstGeom prst="rect">
            <a:avLst/>
          </a:prstGeom>
          <a:ln>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564b3c"/>
                </a:solidFill>
                <a:latin typeface="Estrangelo Edessa"/>
              </a:rPr>
              <a:t>Aside: Online Mean Estimation </a:t>
            </a:r>
            <a:endParaRPr b="0" lang="en-US" sz="4400" spc="-1" strike="noStrike">
              <a:latin typeface="Arial"/>
            </a:endParaRPr>
          </a:p>
        </p:txBody>
      </p:sp>
      <p:sp>
        <p:nvSpPr>
          <p:cNvPr id="309" name="CustomShape 2"/>
          <p:cNvSpPr/>
          <p:nvPr/>
        </p:nvSpPr>
        <p:spPr>
          <a:xfrm>
            <a:off x="612720" y="1600200"/>
            <a:ext cx="8152560" cy="5028480"/>
          </a:xfrm>
          <a:prstGeom prst="rect">
            <a:avLst/>
          </a:prstGeom>
          <a:noFill/>
          <a:ln>
            <a:noFill/>
          </a:ln>
        </p:spPr>
        <p:style>
          <a:lnRef idx="0"/>
          <a:fillRef idx="0"/>
          <a:effectRef idx="0"/>
          <a:fontRef idx="minor"/>
        </p:style>
        <p:txBody>
          <a:bodyPr lIns="90000" rIns="90000" tIns="45000" bIns="45000">
            <a:normAutofit fontScale="88000"/>
          </a:bodyPr>
          <a:p>
            <a:pPr marL="320040" indent="-319320">
              <a:lnSpc>
                <a:spcPct val="100000"/>
              </a:lnSpc>
              <a:spcBef>
                <a:spcPts val="700"/>
              </a:spcBef>
              <a:buClr>
                <a:srgbClr val="cf543f"/>
              </a:buClr>
              <a:buSzPct val="60000"/>
              <a:buFont typeface="Wingdings" charset="2"/>
              <a:buChar char=""/>
            </a:pPr>
            <a:r>
              <a:rPr b="0" lang="en-US" sz="2400" spc="-1" strike="noStrike">
                <a:solidFill>
                  <a:srgbClr val="000000"/>
                </a:solidFill>
                <a:latin typeface="Estrangelo Edessa"/>
              </a:rPr>
              <a:t>Suppose we want to incrementally compute the mean of a sequence of numbers</a:t>
            </a:r>
            <a:endParaRPr b="0" lang="en-US" sz="2400" spc="-1" strike="noStrike">
              <a:latin typeface="Arial"/>
            </a:endParaRPr>
          </a:p>
          <a:p>
            <a:pPr>
              <a:lnSpc>
                <a:spcPct val="100000"/>
              </a:lnSpc>
              <a:spcBef>
                <a:spcPts val="700"/>
              </a:spcBef>
            </a:pPr>
            <a:endParaRPr b="0" lang="en-US" sz="2400" spc="-1" strike="noStrike">
              <a:latin typeface="Arial"/>
            </a:endParaRPr>
          </a:p>
          <a:p>
            <a:pPr>
              <a:lnSpc>
                <a:spcPct val="100000"/>
              </a:lnSpc>
              <a:spcBef>
                <a:spcPts val="700"/>
              </a:spcBef>
            </a:pPr>
            <a:endParaRPr b="0" lang="en-US" sz="2400" spc="-1" strike="noStrike">
              <a:latin typeface="Arial"/>
            </a:endParaRPr>
          </a:p>
          <a:p>
            <a:pPr>
              <a:lnSpc>
                <a:spcPct val="100000"/>
              </a:lnSpc>
              <a:spcBef>
                <a:spcPts val="700"/>
              </a:spcBef>
            </a:pPr>
            <a:endParaRPr b="0" lang="en-US" sz="2400" spc="-1" strike="noStrike">
              <a:latin typeface="Arial"/>
            </a:endParaRPr>
          </a:p>
          <a:p>
            <a:pPr>
              <a:lnSpc>
                <a:spcPct val="100000"/>
              </a:lnSpc>
              <a:spcBef>
                <a:spcPts val="700"/>
              </a:spcBef>
            </a:pPr>
            <a:endParaRPr b="0" lang="en-US" sz="2400" spc="-1" strike="noStrike">
              <a:latin typeface="Arial"/>
            </a:endParaRPr>
          </a:p>
          <a:p>
            <a:pPr>
              <a:lnSpc>
                <a:spcPct val="100000"/>
              </a:lnSpc>
              <a:spcBef>
                <a:spcPts val="700"/>
              </a:spcBef>
            </a:pPr>
            <a:endParaRPr b="0" lang="en-US" sz="2400" spc="-1" strike="noStrike">
              <a:latin typeface="Arial"/>
            </a:endParaRPr>
          </a:p>
          <a:p>
            <a:pPr>
              <a:lnSpc>
                <a:spcPct val="100000"/>
              </a:lnSpc>
              <a:spcBef>
                <a:spcPts val="700"/>
              </a:spcBef>
            </a:pPr>
            <a:endParaRPr b="0" lang="en-US" sz="2400" spc="-1" strike="noStrike">
              <a:latin typeface="Arial"/>
            </a:endParaRPr>
          </a:p>
          <a:p>
            <a:pPr>
              <a:lnSpc>
                <a:spcPct val="100000"/>
              </a:lnSpc>
              <a:spcBef>
                <a:spcPts val="700"/>
              </a:spcBef>
            </a:pPr>
            <a:endParaRPr b="0" lang="en-US" sz="24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400" spc="-1" strike="noStrike">
                <a:solidFill>
                  <a:srgbClr val="000000"/>
                </a:solidFill>
                <a:latin typeface="Estrangelo Edessa"/>
              </a:rPr>
              <a:t>Given a new sample , the new mean is the old estimate (for n samples), plus the weighted difference between the new sample and the old estimate</a:t>
            </a:r>
            <a:endParaRPr b="0" lang="en-US" sz="2400" spc="-1" strike="noStrike">
              <a:latin typeface="Arial"/>
            </a:endParaRPr>
          </a:p>
        </p:txBody>
      </p:sp>
      <p:pic>
        <p:nvPicPr>
          <p:cNvPr id="310" name="Picture 2" descr=""/>
          <p:cNvPicPr/>
          <p:nvPr/>
        </p:nvPicPr>
        <p:blipFill>
          <a:blip r:embed="rId1"/>
          <a:stretch/>
        </p:blipFill>
        <p:spPr>
          <a:xfrm>
            <a:off x="380880" y="2514600"/>
            <a:ext cx="8232120" cy="254628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564b3c"/>
                </a:solidFill>
                <a:latin typeface="Estrangelo Edessa"/>
              </a:rPr>
              <a:t>Temporal Difference Learning</a:t>
            </a:r>
            <a:endParaRPr b="0" lang="en-US" sz="4400" spc="-1" strike="noStrike">
              <a:latin typeface="Arial"/>
            </a:endParaRPr>
          </a:p>
        </p:txBody>
      </p:sp>
      <p:sp>
        <p:nvSpPr>
          <p:cNvPr id="312" name="CustomShape 2"/>
          <p:cNvSpPr/>
          <p:nvPr/>
        </p:nvSpPr>
        <p:spPr>
          <a:xfrm>
            <a:off x="612720" y="1600200"/>
            <a:ext cx="8152560" cy="4494960"/>
          </a:xfrm>
          <a:prstGeom prst="rect">
            <a:avLst/>
          </a:prstGeom>
          <a:noFill/>
          <a:ln>
            <a:noFill/>
          </a:ln>
        </p:spPr>
        <p:style>
          <a:lnRef idx="0"/>
          <a:fillRef idx="0"/>
          <a:effectRef idx="0"/>
          <a:fontRef idx="minor"/>
        </p:style>
        <p:txBody>
          <a:bodyPr lIns="90000" rIns="90000" tIns="45000" bIns="45000">
            <a:normAutofit fontScale="75000"/>
          </a:bodyPr>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TD update for transition from s to s’:</a:t>
            </a:r>
            <a:endParaRPr b="0" lang="en-US" sz="2900" spc="-1" strike="noStrike">
              <a:latin typeface="Arial"/>
            </a:endParaRPr>
          </a:p>
          <a:p>
            <a:pPr>
              <a:lnSpc>
                <a:spcPct val="100000"/>
              </a:lnSpc>
              <a:spcBef>
                <a:spcPts val="700"/>
              </a:spcBef>
            </a:pPr>
            <a:endParaRPr b="0" lang="en-US" sz="2900" spc="-1" strike="noStrike">
              <a:latin typeface="Arial"/>
            </a:endParaRPr>
          </a:p>
          <a:p>
            <a:pPr>
              <a:lnSpc>
                <a:spcPct val="100000"/>
              </a:lnSpc>
              <a:spcBef>
                <a:spcPts val="700"/>
              </a:spcBef>
            </a:pPr>
            <a:endParaRPr b="0" lang="en-US" sz="2900" spc="-1" strike="noStrike">
              <a:latin typeface="Arial"/>
            </a:endParaRPr>
          </a:p>
          <a:p>
            <a:pPr>
              <a:lnSpc>
                <a:spcPct val="100000"/>
              </a:lnSpc>
              <a:spcBef>
                <a:spcPts val="700"/>
              </a:spcBef>
            </a:pPr>
            <a:endParaRPr b="0" lang="en-US" sz="2900" spc="-1" strike="noStrike">
              <a:latin typeface="Arial"/>
            </a:endParaRPr>
          </a:p>
          <a:p>
            <a:pPr>
              <a:lnSpc>
                <a:spcPct val="100000"/>
              </a:lnSpc>
              <a:spcBef>
                <a:spcPts val="700"/>
              </a:spcBef>
            </a:pPr>
            <a:endParaRPr b="0" lang="en-US" sz="29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This equation calculates a “mean” of the (noisy) utility observations</a:t>
            </a:r>
            <a:endParaRPr b="0" lang="en-US" sz="29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If the learning rate decreases with the number of samples (e.g. ), then the utility estimates will eventually converge to their true values!</a:t>
            </a:r>
            <a:endParaRPr b="0" lang="en-US" sz="2900" spc="-1" strike="noStrike">
              <a:latin typeface="Arial"/>
            </a:endParaRPr>
          </a:p>
        </p:txBody>
      </p:sp>
      <p:pic>
        <p:nvPicPr>
          <p:cNvPr id="313" name="Picture 4" descr=""/>
          <p:cNvPicPr/>
          <p:nvPr/>
        </p:nvPicPr>
        <p:blipFill>
          <a:blip r:embed="rId1"/>
          <a:stretch/>
        </p:blipFill>
        <p:spPr>
          <a:xfrm>
            <a:off x="914400" y="2286000"/>
            <a:ext cx="6895440" cy="140544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564b3c"/>
                </a:solidFill>
                <a:latin typeface="Estrangelo Edessa"/>
              </a:rPr>
              <a:t>ADP and TD comparison</a:t>
            </a:r>
            <a:endParaRPr b="0" lang="en-US" sz="4400" spc="-1" strike="noStrike">
              <a:latin typeface="Arial"/>
            </a:endParaRPr>
          </a:p>
        </p:txBody>
      </p:sp>
      <p:pic>
        <p:nvPicPr>
          <p:cNvPr id="315" name="Picture 2" descr=""/>
          <p:cNvPicPr/>
          <p:nvPr/>
        </p:nvPicPr>
        <p:blipFill>
          <a:blip r:embed="rId1"/>
          <a:stretch/>
        </p:blipFill>
        <p:spPr>
          <a:xfrm>
            <a:off x="4495680" y="2362320"/>
            <a:ext cx="4207680" cy="2949840"/>
          </a:xfrm>
          <a:prstGeom prst="rect">
            <a:avLst/>
          </a:prstGeom>
          <a:ln>
            <a:noFill/>
          </a:ln>
        </p:spPr>
      </p:pic>
      <p:pic>
        <p:nvPicPr>
          <p:cNvPr id="316" name="Picture 3" descr=""/>
          <p:cNvPicPr/>
          <p:nvPr/>
        </p:nvPicPr>
        <p:blipFill>
          <a:blip r:embed="rId2"/>
          <a:stretch/>
        </p:blipFill>
        <p:spPr>
          <a:xfrm>
            <a:off x="304920" y="2362320"/>
            <a:ext cx="4207680" cy="2949840"/>
          </a:xfrm>
          <a:prstGeom prst="rect">
            <a:avLst/>
          </a:prstGeom>
          <a:ln>
            <a:noFill/>
          </a:ln>
        </p:spPr>
      </p:pic>
      <p:sp>
        <p:nvSpPr>
          <p:cNvPr id="317" name="CustomShape 2"/>
          <p:cNvSpPr/>
          <p:nvPr/>
        </p:nvSpPr>
        <p:spPr>
          <a:xfrm>
            <a:off x="2124720" y="1967400"/>
            <a:ext cx="65052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w Cen MT"/>
                <a:ea typeface="DejaVu Sans"/>
              </a:rPr>
              <a:t>ADP</a:t>
            </a:r>
            <a:endParaRPr b="0" lang="en-US" sz="1800" spc="-1" strike="noStrike">
              <a:latin typeface="Arial"/>
            </a:endParaRPr>
          </a:p>
        </p:txBody>
      </p:sp>
      <p:sp>
        <p:nvSpPr>
          <p:cNvPr id="318" name="CustomShape 3"/>
          <p:cNvSpPr/>
          <p:nvPr/>
        </p:nvSpPr>
        <p:spPr>
          <a:xfrm>
            <a:off x="6274440" y="1967400"/>
            <a:ext cx="49680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w Cen MT"/>
                <a:ea typeface="DejaVu Sans"/>
              </a:rPr>
              <a:t>TD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564b3c"/>
                </a:solidFill>
                <a:latin typeface="Estrangelo Edessa"/>
              </a:rPr>
              <a:t>ADP and TD comparison</a:t>
            </a:r>
            <a:endParaRPr b="0" lang="en-US" sz="4400" spc="-1" strike="noStrike">
              <a:latin typeface="Arial"/>
            </a:endParaRPr>
          </a:p>
        </p:txBody>
      </p:sp>
      <p:sp>
        <p:nvSpPr>
          <p:cNvPr id="320" name="CustomShape 2"/>
          <p:cNvSpPr/>
          <p:nvPr/>
        </p:nvSpPr>
        <p:spPr>
          <a:xfrm>
            <a:off x="612720" y="1600200"/>
            <a:ext cx="8152560" cy="4494960"/>
          </a:xfrm>
          <a:prstGeom prst="rect">
            <a:avLst/>
          </a:prstGeom>
          <a:noFill/>
          <a:ln>
            <a:noFill/>
          </a:ln>
        </p:spPr>
        <p:style>
          <a:lnRef idx="0"/>
          <a:fillRef idx="0"/>
          <a:effectRef idx="0"/>
          <a:fontRef idx="minor"/>
        </p:style>
        <p:txBody>
          <a:bodyPr lIns="90000" rIns="90000" tIns="45000" bIns="45000">
            <a:normAutofit fontScale="63000"/>
          </a:bodyPr>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Advantages of ADP:</a:t>
            </a:r>
            <a:endParaRPr b="0" lang="en-US" sz="29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Converges to the true utilities faster</a:t>
            </a:r>
            <a:endParaRPr b="0" lang="en-US" sz="26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Utility estimates don’t vary as much from the true utilities</a:t>
            </a:r>
            <a:endParaRPr b="0" lang="en-US" sz="26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Advantages of TD:</a:t>
            </a:r>
            <a:endParaRPr b="0" lang="en-US" sz="29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Simpler, less computation per observation</a:t>
            </a:r>
            <a:endParaRPr b="0" lang="en-US" sz="26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Crude but efficient first approximation to ADP</a:t>
            </a:r>
            <a:endParaRPr b="0" lang="en-US" sz="26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Don’t need to build a transition model in order to perform its updates (this is important because we can interleave computation with exploration rather than having to wait for the whole model to be built first)</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rmAutofit fontScale="56000"/>
          </a:bodyPr>
          <a:p>
            <a:pPr>
              <a:lnSpc>
                <a:spcPct val="100000"/>
              </a:lnSpc>
            </a:pPr>
            <a:r>
              <a:rPr b="0" lang="en-US" sz="4400" spc="-1" strike="noStrike">
                <a:solidFill>
                  <a:srgbClr val="564b3c"/>
                </a:solidFill>
                <a:latin typeface="Estrangelo Edessa"/>
              </a:rPr>
              <a:t>Summary of Passive RL– </a:t>
            </a:r>
            <a:br/>
            <a:r>
              <a:rPr b="0" lang="en-US" sz="4400" spc="-1" strike="noStrike">
                <a:solidFill>
                  <a:srgbClr val="564b3c"/>
                </a:solidFill>
                <a:latin typeface="Estrangelo Edessa"/>
              </a:rPr>
              <a:t>What to remember:</a:t>
            </a:r>
            <a:endParaRPr b="0" lang="en-US" sz="4400" spc="-1" strike="noStrike">
              <a:latin typeface="Arial"/>
            </a:endParaRPr>
          </a:p>
        </p:txBody>
      </p:sp>
      <p:sp>
        <p:nvSpPr>
          <p:cNvPr id="322" name="CustomShape 2"/>
          <p:cNvSpPr/>
          <p:nvPr/>
        </p:nvSpPr>
        <p:spPr>
          <a:xfrm>
            <a:off x="612720" y="1600200"/>
            <a:ext cx="8152560" cy="4494960"/>
          </a:xfrm>
          <a:prstGeom prst="rect">
            <a:avLst/>
          </a:prstGeom>
          <a:noFill/>
          <a:ln>
            <a:noFill/>
          </a:ln>
        </p:spPr>
        <p:style>
          <a:lnRef idx="0"/>
          <a:fillRef idx="0"/>
          <a:effectRef idx="0"/>
          <a:fontRef idx="minor"/>
        </p:style>
        <p:txBody>
          <a:bodyPr lIns="90000" rIns="90000" tIns="45000" bIns="45000">
            <a:noAutofit/>
          </a:bodyPr>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How reinforcement learning differs from supervised learning and from MDPs</a:t>
            </a:r>
            <a:endParaRPr b="0" lang="en-US" sz="29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 </a:t>
            </a:r>
            <a:r>
              <a:rPr b="0" lang="en-US" sz="2900" spc="-1" strike="noStrike">
                <a:solidFill>
                  <a:srgbClr val="000000"/>
                </a:solidFill>
                <a:latin typeface="Estrangelo Edessa"/>
              </a:rPr>
              <a:t>Pros and cons of:</a:t>
            </a:r>
            <a:endParaRPr b="0" lang="en-US" sz="29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Direct Utility Estimation</a:t>
            </a:r>
            <a:endParaRPr b="0" lang="en-US" sz="26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Adaptive Dynamic Programming</a:t>
            </a:r>
            <a:endParaRPr b="0" lang="en-US" sz="26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Temporal Difference Learning</a:t>
            </a:r>
            <a:endParaRPr b="0" lang="en-US" sz="26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Which methods are model free and which are model based.</a:t>
            </a:r>
            <a:endParaRPr b="0" lang="en-US" sz="29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rmAutofit fontScale="56000"/>
          </a:bodyPr>
          <a:p>
            <a:pPr>
              <a:lnSpc>
                <a:spcPct val="100000"/>
              </a:lnSpc>
            </a:pPr>
            <a:r>
              <a:rPr b="0" lang="en-US" sz="4400" spc="-1" strike="noStrike">
                <a:solidFill>
                  <a:srgbClr val="564b3c"/>
                </a:solidFill>
                <a:latin typeface="Estrangelo Edessa"/>
              </a:rPr>
              <a:t>Reinforcement Learning + Shaping in Action</a:t>
            </a:r>
            <a:endParaRPr b="0" lang="en-US" sz="4400" spc="-1" strike="noStrike">
              <a:latin typeface="Arial"/>
            </a:endParaRPr>
          </a:p>
        </p:txBody>
      </p:sp>
      <p:sp>
        <p:nvSpPr>
          <p:cNvPr id="324" name="CustomShape 2"/>
          <p:cNvSpPr/>
          <p:nvPr/>
        </p:nvSpPr>
        <p:spPr>
          <a:xfrm>
            <a:off x="612720" y="1600200"/>
            <a:ext cx="8152560" cy="4494960"/>
          </a:xfrm>
          <a:prstGeom prst="rect">
            <a:avLst/>
          </a:prstGeom>
          <a:noFill/>
          <a:ln>
            <a:noFill/>
          </a:ln>
        </p:spPr>
        <p:style>
          <a:lnRef idx="0"/>
          <a:fillRef idx="0"/>
          <a:effectRef idx="0"/>
          <a:fontRef idx="minor"/>
        </p:style>
        <p:txBody>
          <a:bodyPr lIns="90000" rIns="90000" tIns="45000" bIns="45000">
            <a:noAutofit/>
          </a:bodyPr>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TAMER by Brad Knox and Peter Stone</a:t>
            </a:r>
            <a:endParaRPr b="0" lang="en-US" sz="2900" spc="-1" strike="noStrike">
              <a:latin typeface="Arial"/>
            </a:endParaRPr>
          </a:p>
          <a:p>
            <a:pPr>
              <a:lnSpc>
                <a:spcPct val="100000"/>
              </a:lnSpc>
              <a:spcBef>
                <a:spcPts val="700"/>
              </a:spcBef>
            </a:pPr>
            <a:endParaRPr b="0" lang="en-US" sz="29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http://www.cs.utexas.edu/~bradknox/TAMER_in_Action.html</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564b3c"/>
                </a:solidFill>
                <a:latin typeface="Estrangelo Edessa"/>
              </a:rPr>
              <a:t>Autonomous Helicopter Flight</a:t>
            </a:r>
            <a:endParaRPr b="0" lang="en-US" sz="4400" spc="-1" strike="noStrike">
              <a:latin typeface="Arial"/>
            </a:endParaRPr>
          </a:p>
        </p:txBody>
      </p:sp>
      <p:sp>
        <p:nvSpPr>
          <p:cNvPr id="326" name="CustomShape 2"/>
          <p:cNvSpPr/>
          <p:nvPr/>
        </p:nvSpPr>
        <p:spPr>
          <a:xfrm>
            <a:off x="612720" y="1600200"/>
            <a:ext cx="8152560" cy="4494960"/>
          </a:xfrm>
          <a:prstGeom prst="rect">
            <a:avLst/>
          </a:prstGeom>
          <a:noFill/>
          <a:ln>
            <a:noFill/>
          </a:ln>
        </p:spPr>
        <p:style>
          <a:lnRef idx="0"/>
          <a:fillRef idx="0"/>
          <a:effectRef idx="0"/>
          <a:fontRef idx="minor"/>
        </p:style>
        <p:txBody>
          <a:bodyPr lIns="90000" rIns="90000" tIns="45000" bIns="45000">
            <a:noAutofit/>
          </a:bodyPr>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Combination of reinforcement learning with human demonstration, and several smart optimizations and tricks.</a:t>
            </a:r>
            <a:endParaRPr b="0" lang="en-US" sz="2900" spc="-1" strike="noStrike">
              <a:latin typeface="Arial"/>
            </a:endParaRPr>
          </a:p>
          <a:p>
            <a:pPr>
              <a:lnSpc>
                <a:spcPct val="100000"/>
              </a:lnSpc>
              <a:spcBef>
                <a:spcPts val="700"/>
              </a:spcBef>
            </a:pPr>
            <a:endParaRPr b="0" lang="en-US" sz="29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http://www.youtube.com/stanfordhelicopter</a:t>
            </a:r>
            <a:endParaRPr b="0" lang="en-US" sz="29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rmAutofit fontScale="30000"/>
          </a:bodyPr>
          <a:p>
            <a:pPr>
              <a:lnSpc>
                <a:spcPct val="100000"/>
              </a:lnSpc>
            </a:pPr>
            <a:r>
              <a:rPr b="0" lang="en-US" sz="4400" spc="-1" strike="noStrike">
                <a:solidFill>
                  <a:srgbClr val="564b3c"/>
                </a:solidFill>
                <a:latin typeface="Estrangelo Edessa"/>
              </a:rPr>
              <a:t>Active Reinforcement Learning</a:t>
            </a:r>
            <a:br/>
            <a:r>
              <a:rPr b="0" lang="en-US" sz="4400" spc="-1" strike="noStrike">
                <a:solidFill>
                  <a:srgbClr val="564b3c"/>
                </a:solidFill>
                <a:latin typeface="Estrangelo Edessa"/>
              </a:rPr>
              <a:t>Agents</a:t>
            </a:r>
            <a:endParaRPr b="0" lang="en-US" sz="4400" spc="-1" strike="noStrike">
              <a:latin typeface="Arial"/>
            </a:endParaRPr>
          </a:p>
        </p:txBody>
      </p:sp>
      <p:sp>
        <p:nvSpPr>
          <p:cNvPr id="328" name="CustomShape 2"/>
          <p:cNvSpPr/>
          <p:nvPr/>
        </p:nvSpPr>
        <p:spPr>
          <a:xfrm>
            <a:off x="612720" y="1600200"/>
            <a:ext cx="8152560" cy="4494960"/>
          </a:xfrm>
          <a:prstGeom prst="rect">
            <a:avLst/>
          </a:prstGeom>
          <a:noFill/>
          <a:ln>
            <a:noFill/>
          </a:ln>
        </p:spPr>
        <p:style>
          <a:lnRef idx="0"/>
          <a:fillRef idx="0"/>
          <a:effectRef idx="0"/>
          <a:fontRef idx="minor"/>
        </p:style>
        <p:txBody>
          <a:bodyPr lIns="90000" rIns="90000" tIns="45000" bIns="45000">
            <a:noAutofit/>
          </a:bodyPr>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We will talk about two types of Active Reinforcement Learning agents:</a:t>
            </a:r>
            <a:endParaRPr b="0" lang="en-US" sz="29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Active ADP</a:t>
            </a:r>
            <a:endParaRPr b="0" lang="en-US" sz="26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Q‐learning</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564b3c"/>
                </a:solidFill>
                <a:latin typeface="Estrangelo Edessa"/>
              </a:rPr>
              <a:t>Goal of active learning</a:t>
            </a:r>
            <a:endParaRPr b="0" lang="en-US" sz="4400" spc="-1" strike="noStrike">
              <a:latin typeface="Arial"/>
            </a:endParaRPr>
          </a:p>
        </p:txBody>
      </p:sp>
      <p:sp>
        <p:nvSpPr>
          <p:cNvPr id="330" name="CustomShape 2"/>
          <p:cNvSpPr/>
          <p:nvPr/>
        </p:nvSpPr>
        <p:spPr>
          <a:xfrm>
            <a:off x="612720" y="1600200"/>
            <a:ext cx="8152560" cy="4494960"/>
          </a:xfrm>
          <a:prstGeom prst="rect">
            <a:avLst/>
          </a:prstGeom>
          <a:noFill/>
          <a:ln>
            <a:noFill/>
          </a:ln>
        </p:spPr>
        <p:style>
          <a:lnRef idx="0"/>
          <a:fillRef idx="0"/>
          <a:effectRef idx="0"/>
          <a:fontRef idx="minor"/>
        </p:style>
        <p:txBody>
          <a:bodyPr lIns="90000" rIns="90000" tIns="45000" bIns="45000">
            <a:noAutofit/>
          </a:bodyPr>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Let’s suppose we still have access to some sequence of trials performed by the agent</a:t>
            </a:r>
            <a:endParaRPr b="0" lang="en-US" sz="29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The goal is to learn an optimal policy</a:t>
            </a:r>
            <a:endParaRPr b="0" lang="en-US" sz="2900" spc="-1" strike="noStrike">
              <a:latin typeface="Arial"/>
            </a:endParaRPr>
          </a:p>
        </p:txBody>
      </p:sp>
      <p:pic>
        <p:nvPicPr>
          <p:cNvPr id="331" name="Picture 2" descr=""/>
          <p:cNvPicPr/>
          <p:nvPr/>
        </p:nvPicPr>
        <p:blipFill>
          <a:blip r:embed="rId1"/>
          <a:stretch/>
        </p:blipFill>
        <p:spPr>
          <a:xfrm>
            <a:off x="2730240" y="3505320"/>
            <a:ext cx="3876120" cy="2961720"/>
          </a:xfrm>
          <a:prstGeom prst="rect">
            <a:avLst/>
          </a:prstGeom>
          <a:ln>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rmAutofit fontScale="56000"/>
          </a:bodyPr>
          <a:p>
            <a:pPr>
              <a:lnSpc>
                <a:spcPct val="100000"/>
              </a:lnSpc>
            </a:pPr>
            <a:r>
              <a:rPr b="0" lang="en-US" sz="4400" spc="-1" strike="noStrike">
                <a:solidFill>
                  <a:srgbClr val="564b3c"/>
                </a:solidFill>
                <a:latin typeface="Estrangelo Edessa"/>
              </a:rPr>
              <a:t>Approach 1:</a:t>
            </a:r>
            <a:br/>
            <a:r>
              <a:rPr b="0" lang="en-US" sz="4400" spc="-1" strike="noStrike">
                <a:solidFill>
                  <a:srgbClr val="564b3c"/>
                </a:solidFill>
                <a:latin typeface="Estrangelo Edessa"/>
              </a:rPr>
              <a:t>Active ADP Agent</a:t>
            </a:r>
            <a:endParaRPr b="0" lang="en-US" sz="4400" spc="-1" strike="noStrike">
              <a:latin typeface="Arial"/>
            </a:endParaRPr>
          </a:p>
        </p:txBody>
      </p:sp>
      <p:sp>
        <p:nvSpPr>
          <p:cNvPr id="333" name="CustomShape 2"/>
          <p:cNvSpPr/>
          <p:nvPr/>
        </p:nvSpPr>
        <p:spPr>
          <a:xfrm>
            <a:off x="612720" y="1600200"/>
            <a:ext cx="8152560" cy="4494960"/>
          </a:xfrm>
          <a:prstGeom prst="rect">
            <a:avLst/>
          </a:prstGeom>
          <a:noFill/>
          <a:ln>
            <a:noFill/>
          </a:ln>
        </p:spPr>
        <p:style>
          <a:lnRef idx="0"/>
          <a:fillRef idx="0"/>
          <a:effectRef idx="0"/>
          <a:fontRef idx="minor"/>
        </p:style>
        <p:txBody>
          <a:bodyPr lIns="90000" rIns="90000" tIns="45000" bIns="45000">
            <a:noAutofit/>
          </a:bodyPr>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Using the data from its passive trials, the agent learns a transition model  and a reward function  </a:t>
            </a:r>
            <a:endParaRPr b="0" lang="en-US" sz="29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With and , it has an estimate of the underlying MDP</a:t>
            </a:r>
            <a:endParaRPr b="0" lang="en-US" sz="29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Compute the optimal policy by solving the Bellman equations using value iteration or policy iteration</a:t>
            </a:r>
            <a:endParaRPr b="0" lang="en-US" sz="2900" spc="-1" strike="noStrike">
              <a:latin typeface="Arial"/>
            </a:endParaRPr>
          </a:p>
        </p:txBody>
      </p:sp>
      <p:sp>
        <p:nvSpPr>
          <p:cNvPr id="334" name="CustomShape 3"/>
          <p:cNvSpPr/>
          <p:nvPr/>
        </p:nvSpPr>
        <p:spPr>
          <a:xfrm>
            <a:off x="7361280" y="152280"/>
            <a:ext cx="2019240" cy="394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0000"/>
                </a:solidFill>
                <a:latin typeface="Tw Cen MT"/>
                <a:ea typeface="DejaVu Sans"/>
              </a:rPr>
              <a:t>(model based)</a:t>
            </a:r>
            <a:endParaRPr b="0" lang="en-US" sz="2000" spc="-1" strike="noStrike">
              <a:latin typeface="Arial"/>
            </a:endParaRPr>
          </a:p>
        </p:txBody>
      </p:sp>
      <p:pic>
        <p:nvPicPr>
          <p:cNvPr id="335" name="" descr=""/>
          <p:cNvPicPr/>
          <p:nvPr/>
        </p:nvPicPr>
        <p:blipFill>
          <a:blip r:embed="rId1"/>
          <a:stretch/>
        </p:blipFill>
        <p:spPr>
          <a:xfrm>
            <a:off x="2438280" y="4800600"/>
            <a:ext cx="3962160" cy="68544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4" name="Picture 1" descr=""/>
          <p:cNvPicPr/>
          <p:nvPr/>
        </p:nvPicPr>
        <p:blipFill>
          <a:blip r:embed="rId1"/>
          <a:stretch/>
        </p:blipFill>
        <p:spPr>
          <a:xfrm>
            <a:off x="4989240" y="343080"/>
            <a:ext cx="3961800" cy="2952360"/>
          </a:xfrm>
          <a:prstGeom prst="rect">
            <a:avLst/>
          </a:prstGeom>
          <a:ln w="9360">
            <a:noFill/>
          </a:ln>
        </p:spPr>
      </p:pic>
      <p:sp>
        <p:nvSpPr>
          <p:cNvPr id="195" name="CustomShape 1"/>
          <p:cNvSpPr/>
          <p:nvPr/>
        </p:nvSpPr>
        <p:spPr>
          <a:xfrm>
            <a:off x="2362320" y="3343680"/>
            <a:ext cx="990000" cy="456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96" name="CustomShape 2"/>
          <p:cNvSpPr/>
          <p:nvPr/>
        </p:nvSpPr>
        <p:spPr>
          <a:xfrm>
            <a:off x="4724280" y="3343680"/>
            <a:ext cx="900000" cy="456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97" name="CustomShape 3"/>
          <p:cNvSpPr/>
          <p:nvPr/>
        </p:nvSpPr>
        <p:spPr>
          <a:xfrm>
            <a:off x="667440" y="914400"/>
            <a:ext cx="115596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w Cen MT"/>
                <a:ea typeface="DejaVu Sans"/>
              </a:rPr>
              <a:t>Assume </a:t>
            </a:r>
            <a:endParaRPr b="0" lang="en-US" sz="1800" spc="-1" strike="noStrike">
              <a:latin typeface="Arial"/>
            </a:endParaRPr>
          </a:p>
        </p:txBody>
      </p:sp>
      <p:sp>
        <p:nvSpPr>
          <p:cNvPr id="198" name="CustomShape 4"/>
          <p:cNvSpPr/>
          <p:nvPr/>
        </p:nvSpPr>
        <p:spPr>
          <a:xfrm>
            <a:off x="457200" y="2819520"/>
            <a:ext cx="453132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w Cen MT"/>
                <a:ea typeface="DejaVu Sans"/>
              </a:rPr>
              <a:t>Initialize </a:t>
            </a:r>
            <a:endParaRPr b="0" lang="en-US" sz="1800" spc="-1" strike="noStrike">
              <a:latin typeface="Arial"/>
            </a:endParaRPr>
          </a:p>
        </p:txBody>
      </p:sp>
      <p:sp>
        <p:nvSpPr>
          <p:cNvPr id="199" name="CustomShape 5"/>
          <p:cNvSpPr/>
          <p:nvPr/>
        </p:nvSpPr>
        <p:spPr>
          <a:xfrm flipH="1" flipV="1">
            <a:off x="5624280" y="3961800"/>
            <a:ext cx="394200" cy="107640"/>
          </a:xfrm>
          <a:custGeom>
            <a:avLst/>
            <a:gdLst/>
            <a:ahLst/>
            <a:rect l="l" t="t" r="r" b="b"/>
            <a:pathLst>
              <a:path w="21600" h="21600">
                <a:moveTo>
                  <a:pt x="0" y="0"/>
                </a:moveTo>
                <a:lnTo>
                  <a:pt x="21600" y="21600"/>
                </a:lnTo>
              </a:path>
            </a:pathLst>
          </a:custGeom>
          <a:noFill/>
          <a:ln>
            <a:round/>
            <a:tailEnd len="med" type="arrow" w="med"/>
          </a:ln>
          <a:effectLst>
            <a:outerShdw blurRad="38100" dir="5400000" dist="29880" rotWithShape="0">
              <a:srgbClr val="000000">
                <a:alpha val="45000"/>
              </a:srgbClr>
            </a:outerShdw>
          </a:effectLst>
        </p:spPr>
        <p:style>
          <a:lnRef idx="2">
            <a:schemeClr val="dk1"/>
          </a:lnRef>
          <a:fillRef idx="0">
            <a:schemeClr val="dk1"/>
          </a:fillRef>
          <a:effectRef idx="1">
            <a:schemeClr val="dk1"/>
          </a:effectRef>
          <a:fontRef idx="minor"/>
        </p:style>
      </p:sp>
      <p:graphicFrame>
        <p:nvGraphicFramePr>
          <p:cNvPr id="200" name="Table 6"/>
          <p:cNvGraphicFramePr/>
          <p:nvPr/>
        </p:nvGraphicFramePr>
        <p:xfrm>
          <a:off x="152280" y="3310200"/>
          <a:ext cx="6095160" cy="2595240"/>
        </p:xfrm>
        <a:graphic>
          <a:graphicData uri="http://schemas.openxmlformats.org/drawingml/2006/table">
            <a:tbl>
              <a:tblPr/>
              <a:tblGrid>
                <a:gridCol w="1218960"/>
                <a:gridCol w="1218960"/>
                <a:gridCol w="1218960"/>
                <a:gridCol w="1218960"/>
                <a:gridCol w="1219680"/>
              </a:tblGrid>
              <a:tr h="370800">
                <a:tc>
                  <a:txBody>
                    <a:bodyPr>
                      <a:noAutofit/>
                    </a:bodyPr>
                    <a:p>
                      <a:pPr>
                        <a:lnSpc>
                          <a:spcPct val="100000"/>
                        </a:lnSpc>
                      </a:pPr>
                      <a:r>
                        <a:rPr b="0" lang="en-US" sz="1800" spc="-1" strike="noStrike">
                          <a:solidFill>
                            <a:srgbClr val="000000"/>
                          </a:solidFill>
                          <a:latin typeface="Estrangelo Edessa"/>
                        </a:rPr>
                        <a:t>i</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Estrangelo Edessa"/>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Estrangelo Edessa"/>
                        </a:rPr>
                        <a:t>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Estrangelo Edessa"/>
                        </a:rPr>
                        <a:t>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Estrangelo Edessa"/>
                        </a:rPr>
                        <a:t>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Estrangelo Edessa"/>
                        </a:rPr>
                        <a:t>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Estrangelo Edessa"/>
                        </a:rPr>
                        <a:t>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mc:AlternateContent>
        <mc:Choice xmlns:a14="http://schemas.microsoft.com/office/drawing/2010/main" Requires="a14">
          <p:sp>
            <p:nvSpPr>
              <p:cNvPr id="201" name="Formula 7"/>
              <p:cNvSpPr txBox="1"/>
              <p:nvPr/>
            </p:nvSpPr>
            <p:spPr>
              <a:xfrm>
                <a:off x="1600200" y="3352680"/>
                <a:ext cx="4379040" cy="368640"/>
              </a:xfrm>
              <a:prstGeom prst="rect">
                <a:avLst/>
              </a:prstGeom>
            </p:spPr>
            <p:txBody>
              <a:bodyPr/>
              <a:p>
                <a14:m>
                  <m:oMath xmlns:m="http://schemas.openxmlformats.org/officeDocument/2006/math">
                    <m:r>
                      <m:t xml:space="preserve">𝑈</m:t>
                    </m:r>
                    <m:d>
                      <m:dPr>
                        <m:begChr m:val="("/>
                        <m:endChr m:val=")"/>
                      </m:dPr>
                      <m:e>
                        <m:r>
                          <m:t xml:space="preserve">𝑃𝑈</m:t>
                        </m:r>
                      </m:e>
                    </m:d>
                    <m:r>
                      <m:t xml:space="preserve">𝑈</m:t>
                    </m:r>
                    <m:d>
                      <m:dPr>
                        <m:begChr m:val="("/>
                        <m:endChr m:val=")"/>
                      </m:dPr>
                      <m:e>
                        <m:r>
                          <m:t xml:space="preserve">𝑃𝐹</m:t>
                        </m:r>
                      </m:e>
                    </m:d>
                    <m:r>
                      <m:t xml:space="preserve">𝑈</m:t>
                    </m:r>
                    <m:d>
                      <m:dPr>
                        <m:begChr m:val="("/>
                        <m:endChr m:val=")"/>
                      </m:dPr>
                      <m:e>
                        <m:r>
                          <m:t xml:space="preserve">𝑅𝑈</m:t>
                        </m:r>
                      </m:e>
                    </m:d>
                    <m:r>
                      <m:t xml:space="preserve">𝑈</m:t>
                    </m:r>
                    <m:d>
                      <m:dPr>
                        <m:begChr m:val="("/>
                        <m:endChr m:val=")"/>
                      </m:dPr>
                      <m:e>
                        <m:r>
                          <m:t xml:space="preserve">𝑅𝐹</m:t>
                        </m:r>
                      </m:e>
                    </m:d>
                  </m:oMath>
                </a14:m>
              </a:p>
            </p:txBody>
          </p:sp>
        </mc:Choice>
        <mc:Fallback/>
      </mc:AlternateContent>
      <mc:AlternateContent>
        <mc:Choice xmlns:a14="http://schemas.microsoft.com/office/drawing/2010/main" Requires="a14">
          <p:sp>
            <p:nvSpPr>
              <p:cNvPr id="202" name="Formula 8"/>
              <p:cNvSpPr txBox="1"/>
              <p:nvPr/>
            </p:nvSpPr>
            <p:spPr>
              <a:xfrm>
                <a:off x="6019920" y="3886200"/>
                <a:ext cx="2464920" cy="368640"/>
              </a:xfrm>
              <a:prstGeom prst="rect">
                <a:avLst/>
              </a:prstGeom>
            </p:spPr>
            <p:txBody>
              <a:bodyPr/>
              <a:p>
                <a14:m>
                  <m:oMath xmlns:m="http://schemas.openxmlformats.org/officeDocument/2006/math">
                    <m:sSub>
                      <m:e>
                        <m:r>
                          <m:t xml:space="preserve">𝑈</m:t>
                        </m:r>
                      </m:e>
                      <m:sub>
                        <m:r>
                          <m:t xml:space="preserve">1</m:t>
                        </m:r>
                      </m:sub>
                    </m:sSub>
                    <m:d>
                      <m:dPr>
                        <m:begChr m:val="("/>
                        <m:endChr m:val=")"/>
                      </m:dPr>
                      <m:e>
                        <m:r>
                          <m:t xml:space="preserve">𝑅𝐹</m:t>
                        </m:r>
                      </m:e>
                    </m:d>
                    <m:r>
                      <m:t xml:space="preserve">=</m:t>
                    </m:r>
                    <m:r>
                      <m:t xml:space="preserve">10</m:t>
                    </m:r>
                    <m:r>
                      <m:t xml:space="preserve">+</m:t>
                    </m:r>
                    <m:r>
                      <m:t xml:space="preserve">0.9</m:t>
                    </m:r>
                    <m:r>
                      <m:t xml:space="preserve">∗</m:t>
                    </m:r>
                    <m:r>
                      <m:t xml:space="preserve">0</m:t>
                    </m:r>
                  </m:oMath>
                </a14:m>
              </a:p>
            </p:txBody>
          </p:sp>
        </mc:Choice>
        <mc:Fallback/>
      </mc:AlternateContent>
      <p:pic>
        <p:nvPicPr>
          <p:cNvPr id="203" name="" descr=""/>
          <p:cNvPicPr/>
          <p:nvPr/>
        </p:nvPicPr>
        <p:blipFill>
          <a:blip r:embed="rId2"/>
          <a:stretch/>
        </p:blipFill>
        <p:spPr>
          <a:xfrm>
            <a:off x="546120" y="1473120"/>
            <a:ext cx="3962160" cy="685440"/>
          </a:xfrm>
          <a:prstGeom prst="rect">
            <a:avLst/>
          </a:prstGeom>
          <a:ln>
            <a:noFill/>
          </a:ln>
        </p:spPr>
      </p:pic>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564b3c"/>
                </a:solidFill>
                <a:latin typeface="Estrangelo Edessa"/>
              </a:rPr>
              <a:t>Active ADP Agent</a:t>
            </a:r>
            <a:endParaRPr b="0" lang="en-US" sz="4400" spc="-1" strike="noStrike">
              <a:latin typeface="Arial"/>
            </a:endParaRPr>
          </a:p>
        </p:txBody>
      </p:sp>
      <p:sp>
        <p:nvSpPr>
          <p:cNvPr id="337" name="CustomShape 2"/>
          <p:cNvSpPr/>
          <p:nvPr/>
        </p:nvSpPr>
        <p:spPr>
          <a:xfrm>
            <a:off x="612720" y="1600200"/>
            <a:ext cx="8152560" cy="4494960"/>
          </a:xfrm>
          <a:prstGeom prst="rect">
            <a:avLst/>
          </a:prstGeom>
          <a:noFill/>
          <a:ln>
            <a:noFill/>
          </a:ln>
        </p:spPr>
        <p:style>
          <a:lnRef idx="0"/>
          <a:fillRef idx="0"/>
          <a:effectRef idx="0"/>
          <a:fontRef idx="minor"/>
        </p:style>
        <p:txBody>
          <a:bodyPr lIns="90000" rIns="90000" tIns="45000" bIns="45000">
            <a:noAutofit/>
          </a:bodyPr>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Now that we’ve got a policy that is optimal based on our current understanding of the world</a:t>
            </a:r>
            <a:endParaRPr b="0" lang="en-US" sz="29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Greedy agent: an agent that executes the optimal policy for the learned model at each time step</a:t>
            </a:r>
            <a:endParaRPr b="0" lang="en-US" sz="29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rmAutofit fontScale="56000"/>
          </a:bodyPr>
          <a:p>
            <a:pPr>
              <a:lnSpc>
                <a:spcPct val="100000"/>
              </a:lnSpc>
            </a:pPr>
            <a:r>
              <a:rPr b="0" lang="en-US" sz="4400" spc="-1" strike="noStrike">
                <a:solidFill>
                  <a:srgbClr val="564b3c"/>
                </a:solidFill>
                <a:latin typeface="Estrangelo Edessa"/>
              </a:rPr>
              <a:t>Problem with Greedily Exploiting the Current Policy</a:t>
            </a:r>
            <a:endParaRPr b="0" lang="en-US" sz="4400" spc="-1" strike="noStrike">
              <a:latin typeface="Arial"/>
            </a:endParaRPr>
          </a:p>
        </p:txBody>
      </p:sp>
      <p:sp>
        <p:nvSpPr>
          <p:cNvPr id="339" name="CustomShape 2"/>
          <p:cNvSpPr/>
          <p:nvPr/>
        </p:nvSpPr>
        <p:spPr>
          <a:xfrm>
            <a:off x="609480" y="5105520"/>
            <a:ext cx="8152560" cy="1980360"/>
          </a:xfrm>
          <a:prstGeom prst="rect">
            <a:avLst/>
          </a:prstGeom>
          <a:noFill/>
          <a:ln>
            <a:noFill/>
          </a:ln>
        </p:spPr>
        <p:style>
          <a:lnRef idx="0"/>
          <a:fillRef idx="0"/>
          <a:effectRef idx="0"/>
          <a:fontRef idx="minor"/>
        </p:style>
        <p:txBody>
          <a:bodyPr lIns="90000" rIns="90000" tIns="45000" bIns="45000">
            <a:normAutofit/>
          </a:bodyPr>
          <a:p>
            <a:pPr marL="320040" indent="-319320">
              <a:lnSpc>
                <a:spcPct val="100000"/>
              </a:lnSpc>
              <a:spcBef>
                <a:spcPts val="700"/>
              </a:spcBef>
              <a:buClr>
                <a:srgbClr val="cf543f"/>
              </a:buClr>
              <a:buSzPct val="60000"/>
              <a:buFont typeface="Wingdings" charset="2"/>
              <a:buChar char=""/>
            </a:pPr>
            <a:r>
              <a:rPr b="0" lang="en-US" sz="2400" spc="-1" strike="noStrike">
                <a:solidFill>
                  <a:srgbClr val="000000"/>
                </a:solidFill>
                <a:latin typeface="Estrangelo Edessa"/>
              </a:rPr>
              <a:t>The agent finds the lower route to get to the goal state but never finds the optimal upper route. The agent is stubborn and doesn’t change so it doesn’t learn the true utilities or the true optimal policy</a:t>
            </a:r>
            <a:endParaRPr b="0" lang="en-US" sz="2400" spc="-1" strike="noStrike">
              <a:latin typeface="Arial"/>
            </a:endParaRPr>
          </a:p>
        </p:txBody>
      </p:sp>
      <p:pic>
        <p:nvPicPr>
          <p:cNvPr id="340" name="Picture 2" descr=""/>
          <p:cNvPicPr/>
          <p:nvPr/>
        </p:nvPicPr>
        <p:blipFill>
          <a:blip r:embed="rId1"/>
          <a:stretch/>
        </p:blipFill>
        <p:spPr>
          <a:xfrm>
            <a:off x="2514600" y="1628640"/>
            <a:ext cx="4085640" cy="3151440"/>
          </a:xfrm>
          <a:prstGeom prst="rect">
            <a:avLst/>
          </a:prstGeom>
          <a:ln>
            <a:noFill/>
          </a:ln>
        </p:spPr>
      </p:pic>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rmAutofit fontScale="30000"/>
          </a:bodyPr>
          <a:p>
            <a:pPr>
              <a:lnSpc>
                <a:spcPct val="100000"/>
              </a:lnSpc>
            </a:pPr>
            <a:r>
              <a:rPr b="0" lang="en-US" sz="4400" spc="-1" strike="noStrike">
                <a:solidFill>
                  <a:srgbClr val="564b3c"/>
                </a:solidFill>
                <a:latin typeface="Estrangelo Edessa"/>
              </a:rPr>
              <a:t>Why does choosing an optimal action lead to suboptimal results?</a:t>
            </a:r>
            <a:endParaRPr b="0" lang="en-US" sz="4400" spc="-1" strike="noStrike">
              <a:latin typeface="Arial"/>
            </a:endParaRPr>
          </a:p>
        </p:txBody>
      </p:sp>
      <p:sp>
        <p:nvSpPr>
          <p:cNvPr id="342" name="CustomShape 2"/>
          <p:cNvSpPr/>
          <p:nvPr/>
        </p:nvSpPr>
        <p:spPr>
          <a:xfrm>
            <a:off x="612720" y="1600200"/>
            <a:ext cx="8152560" cy="4494960"/>
          </a:xfrm>
          <a:prstGeom prst="rect">
            <a:avLst/>
          </a:prstGeom>
          <a:noFill/>
          <a:ln>
            <a:noFill/>
          </a:ln>
        </p:spPr>
        <p:style>
          <a:lnRef idx="0"/>
          <a:fillRef idx="0"/>
          <a:effectRef idx="0"/>
          <a:fontRef idx="minor"/>
        </p:style>
        <p:txBody>
          <a:bodyPr lIns="90000" rIns="90000" tIns="45000" bIns="45000">
            <a:noAutofit/>
          </a:bodyPr>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The learned model is not the same as the true environment</a:t>
            </a:r>
            <a:endParaRPr b="0" lang="en-US" sz="2900" spc="-1" strike="noStrike">
              <a:latin typeface="Arial"/>
            </a:endParaRPr>
          </a:p>
          <a:p>
            <a:pPr>
              <a:lnSpc>
                <a:spcPct val="100000"/>
              </a:lnSpc>
              <a:spcBef>
                <a:spcPts val="700"/>
              </a:spcBef>
            </a:pPr>
            <a:endParaRPr b="0" lang="en-US" sz="2900" spc="-1" strike="noStrike">
              <a:latin typeface="Arial"/>
            </a:endParaRPr>
          </a:p>
          <a:p>
            <a:pPr>
              <a:lnSpc>
                <a:spcPct val="100000"/>
              </a:lnSpc>
              <a:spcBef>
                <a:spcPts val="700"/>
              </a:spcBef>
            </a:pPr>
            <a:endParaRPr b="0" lang="en-US" sz="29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We need more training experience …</a:t>
            </a:r>
            <a:endParaRPr b="0" lang="en-US" sz="2900" spc="-1" strike="noStrike">
              <a:latin typeface="Arial"/>
            </a:endParaRPr>
          </a:p>
          <a:p>
            <a:pPr>
              <a:lnSpc>
                <a:spcPct val="100000"/>
              </a:lnSpc>
              <a:spcBef>
                <a:spcPts val="700"/>
              </a:spcBef>
              <a:tabLst>
                <a:tab algn="l" pos="0"/>
              </a:tabLst>
            </a:pPr>
            <a:r>
              <a:rPr b="0" lang="en-US" sz="2900" spc="-1" strike="noStrike">
                <a:solidFill>
                  <a:srgbClr val="000000"/>
                </a:solidFill>
                <a:latin typeface="Estrangelo Edessa"/>
              </a:rPr>
              <a:t>	</a:t>
            </a:r>
            <a:r>
              <a:rPr b="0" lang="en-US" sz="2900" spc="-1" strike="noStrike">
                <a:solidFill>
                  <a:srgbClr val="000000"/>
                </a:solidFill>
                <a:latin typeface="Estrangelo Edessa"/>
              </a:rPr>
              <a:t>	</a:t>
            </a:r>
            <a:r>
              <a:rPr b="0" lang="en-US" sz="2900" spc="-1" strike="noStrike">
                <a:solidFill>
                  <a:srgbClr val="000000"/>
                </a:solidFill>
                <a:latin typeface="Estrangelo Edessa"/>
              </a:rPr>
              <a:t>	</a:t>
            </a:r>
            <a:r>
              <a:rPr b="0" lang="en-US" sz="2900" spc="-1" strike="noStrike">
                <a:solidFill>
                  <a:srgbClr val="000000"/>
                </a:solidFill>
                <a:latin typeface="Estrangelo Edessa"/>
              </a:rPr>
              <a:t>	</a:t>
            </a:r>
            <a:r>
              <a:rPr b="0" lang="en-US" sz="2900" spc="-1" strike="noStrike">
                <a:solidFill>
                  <a:srgbClr val="000000"/>
                </a:solidFill>
                <a:latin typeface="Estrangelo Edessa"/>
              </a:rPr>
              <a:t>	</a:t>
            </a:r>
            <a:r>
              <a:rPr b="0" lang="en-US" sz="2900" spc="-1" strike="noStrike">
                <a:solidFill>
                  <a:srgbClr val="000000"/>
                </a:solidFill>
                <a:latin typeface="Estrangelo Edessa"/>
              </a:rPr>
              <a:t>    </a:t>
            </a:r>
            <a:endParaRPr b="0" lang="en-US" sz="2900" spc="-1" strike="noStrike">
              <a:latin typeface="Arial"/>
            </a:endParaRPr>
          </a:p>
        </p:txBody>
      </p:sp>
    </p:spTree>
  </p:cSld>
  <mc:AlternateContent>
    <mc:Choice Requires="p14">
      <p:transition spd="slow" p14:dur="2000"/>
    </mc:Choice>
    <mc:Fallback>
      <p:transition spd="slow"/>
    </mc:Fallback>
  </mc:AlternateContent>
  <p:timing>
    <p:tnLst>
      <p:par>
        <p:cTn id="55" dur="indefinite" restart="never" nodeType="tmRoot">
          <p:childTnLst>
            <p:seq>
              <p:cTn id="56" dur="indefinite" nodeType="mainSeq">
                <p:childTnLst>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342">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1">
                                  <p:stCondLst>
                                    <p:cond delay="0"/>
                                  </p:stCondLst>
                                  <p:childTnLst>
                                    <p:set>
                                      <p:cBhvr>
                                        <p:cTn id="64" dur="1" fill="hold">
                                          <p:stCondLst>
                                            <p:cond delay="0"/>
                                          </p:stCondLst>
                                        </p:cTn>
                                        <p:tgtEl>
                                          <p:spTgt spid="342">
                                            <p:txEl>
                                              <p:pRg st="3" end="3"/>
                                            </p:txEl>
                                          </p:spTgt>
                                        </p:tgtEl>
                                        <p:attrNameLst>
                                          <p:attrName>style.visibility</p:attrName>
                                        </p:attrNameLst>
                                      </p:cBhvr>
                                      <p:to>
                                        <p:strVal val="visible"/>
                                      </p:to>
                                    </p:set>
                                  </p:childTnLst>
                                </p:cTn>
                              </p:par>
                              <p:par>
                                <p:cTn id="65" nodeType="withEffect" fill="hold" presetClass="entr" presetID="1">
                                  <p:stCondLst>
                                    <p:cond delay="0"/>
                                  </p:stCondLst>
                                  <p:childTnLst>
                                    <p:set>
                                      <p:cBhvr>
                                        <p:cTn id="66" dur="1" fill="hold">
                                          <p:stCondLst>
                                            <p:cond delay="0"/>
                                          </p:stCondLst>
                                        </p:cTn>
                                        <p:tgtEl>
                                          <p:spTgt spid="342">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564b3c"/>
                </a:solidFill>
                <a:latin typeface="Estrangelo Edessa"/>
              </a:rPr>
              <a:t>Exploitation vs Exploration</a:t>
            </a:r>
            <a:endParaRPr b="0" lang="en-US" sz="4400" spc="-1" strike="noStrike">
              <a:latin typeface="Arial"/>
            </a:endParaRPr>
          </a:p>
        </p:txBody>
      </p:sp>
      <p:sp>
        <p:nvSpPr>
          <p:cNvPr id="344" name="CustomShape 2"/>
          <p:cNvSpPr/>
          <p:nvPr/>
        </p:nvSpPr>
        <p:spPr>
          <a:xfrm>
            <a:off x="612720" y="1600200"/>
            <a:ext cx="8152560" cy="4494960"/>
          </a:xfrm>
          <a:prstGeom prst="rect">
            <a:avLst/>
          </a:prstGeom>
          <a:noFill/>
          <a:ln>
            <a:noFill/>
          </a:ln>
        </p:spPr>
        <p:style>
          <a:lnRef idx="0"/>
          <a:fillRef idx="0"/>
          <a:effectRef idx="0"/>
          <a:fontRef idx="minor"/>
        </p:style>
        <p:txBody>
          <a:bodyPr lIns="90000" rIns="90000" tIns="45000" bIns="45000">
            <a:normAutofit fontScale="78000"/>
          </a:bodyPr>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Actions are always taken for one of the two following purposes:</a:t>
            </a:r>
            <a:endParaRPr b="0" lang="en-US" sz="29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c00000"/>
                </a:solidFill>
                <a:latin typeface="Estrangelo Edessa"/>
              </a:rPr>
              <a:t>Exploitation</a:t>
            </a:r>
            <a:r>
              <a:rPr b="0" lang="en-US" sz="2600" spc="-1" strike="noStrike">
                <a:solidFill>
                  <a:srgbClr val="000000"/>
                </a:solidFill>
                <a:latin typeface="Estrangelo Edessa"/>
              </a:rPr>
              <a:t>: Execute the current optimal policy to get high payoff</a:t>
            </a:r>
            <a:endParaRPr b="0" lang="en-US" sz="26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c00000"/>
                </a:solidFill>
                <a:latin typeface="Estrangelo Edessa"/>
              </a:rPr>
              <a:t>Exploration</a:t>
            </a:r>
            <a:r>
              <a:rPr b="0" lang="en-US" sz="2600" spc="-1" strike="noStrike">
                <a:solidFill>
                  <a:srgbClr val="000000"/>
                </a:solidFill>
                <a:latin typeface="Estrangelo Edessa"/>
              </a:rPr>
              <a:t>: Try new sequences of (possibly random) actions to improve the agent’s knowledge of the environment even though current model doesn’t believe they have high payoff</a:t>
            </a:r>
            <a:endParaRPr b="0" lang="en-US" sz="26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Pure exploitation: gets stuck in a rut</a:t>
            </a:r>
            <a:endParaRPr b="0" lang="en-US" sz="29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Pure exploration: not much use if you don’t put that knowledge </a:t>
            </a:r>
            <a:endParaRPr b="0" lang="en-US" sz="2900" spc="-1" strike="noStrike">
              <a:latin typeface="Arial"/>
            </a:endParaRPr>
          </a:p>
        </p:txBody>
      </p:sp>
    </p:spTree>
  </p:cSld>
  <mc:AlternateContent>
    <mc:Choice Requires="p14">
      <p:transition spd="slow" p14:dur="2000"/>
    </mc:Choice>
    <mc:Fallback>
      <p:transition spd="slow"/>
    </mc:Fallback>
  </mc:AlternateContent>
  <p:timing>
    <p:tnLst>
      <p:par>
        <p:cTn id="67" dur="indefinite" restart="never" nodeType="tmRoot">
          <p:childTnLst>
            <p:seq>
              <p:cTn id="68" dur="indefinite" nodeType="mainSeq">
                <p:childTnLst>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344">
                                            <p:txEl>
                                              <p:pRg st="3" end="3"/>
                                            </p:txEl>
                                          </p:spTgt>
                                        </p:tgtEl>
                                        <p:attrNameLst>
                                          <p:attrName>style.visibility</p:attrName>
                                        </p:attrNameLst>
                                      </p:cBhvr>
                                      <p:to>
                                        <p:strVal val="visible"/>
                                      </p:to>
                                    </p:set>
                                  </p:childTnLst>
                                </p:cTn>
                              </p:par>
                              <p:par>
                                <p:cTn id="73" nodeType="withEffect" fill="hold" presetClass="entr" presetID="1">
                                  <p:stCondLst>
                                    <p:cond delay="0"/>
                                  </p:stCondLst>
                                  <p:childTnLst>
                                    <p:set>
                                      <p:cBhvr>
                                        <p:cTn id="74" dur="1" fill="hold">
                                          <p:stCondLst>
                                            <p:cond delay="0"/>
                                          </p:stCondLst>
                                        </p:cTn>
                                        <p:tgtEl>
                                          <p:spTgt spid="344">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564b3c"/>
                </a:solidFill>
                <a:latin typeface="Estrangelo Edessa"/>
              </a:rPr>
              <a:t>Optimal Exploration Strategy?</a:t>
            </a:r>
            <a:endParaRPr b="0" lang="en-US" sz="4400" spc="-1" strike="noStrike">
              <a:latin typeface="Arial"/>
            </a:endParaRPr>
          </a:p>
        </p:txBody>
      </p:sp>
      <p:sp>
        <p:nvSpPr>
          <p:cNvPr id="346" name="CustomShape 2"/>
          <p:cNvSpPr/>
          <p:nvPr/>
        </p:nvSpPr>
        <p:spPr>
          <a:xfrm>
            <a:off x="612720" y="1600200"/>
            <a:ext cx="8152560" cy="4494960"/>
          </a:xfrm>
          <a:prstGeom prst="rect">
            <a:avLst/>
          </a:prstGeom>
          <a:noFill/>
          <a:ln>
            <a:noFill/>
          </a:ln>
        </p:spPr>
        <p:style>
          <a:lnRef idx="0"/>
          <a:fillRef idx="0"/>
          <a:effectRef idx="0"/>
          <a:fontRef idx="minor"/>
        </p:style>
        <p:txBody>
          <a:bodyPr lIns="90000" rIns="90000" tIns="45000" bIns="45000">
            <a:noAutofit/>
          </a:bodyPr>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What is the optimal exploration strategy?</a:t>
            </a:r>
            <a:endParaRPr b="0" lang="en-US" sz="29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Greedy?</a:t>
            </a:r>
            <a:endParaRPr b="0" lang="en-US" sz="26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Random?</a:t>
            </a:r>
            <a:endParaRPr b="0" lang="en-US" sz="26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Mixed? (Sometimes use greedy sometimes use random)</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l-GR" sz="4400" spc="-1" strike="noStrike">
                <a:solidFill>
                  <a:srgbClr val="564b3c"/>
                </a:solidFill>
                <a:latin typeface="Estrangelo Edessa"/>
              </a:rPr>
              <a:t>ε‐</a:t>
            </a:r>
            <a:r>
              <a:rPr b="0" lang="en-US" sz="4400" spc="-1" strike="noStrike">
                <a:solidFill>
                  <a:srgbClr val="564b3c"/>
                </a:solidFill>
                <a:latin typeface="Estrangelo Edessa"/>
              </a:rPr>
              <a:t>greedy exploration</a:t>
            </a:r>
            <a:endParaRPr b="0" lang="en-US" sz="4400" spc="-1" strike="noStrike">
              <a:latin typeface="Arial"/>
            </a:endParaRPr>
          </a:p>
        </p:txBody>
      </p:sp>
      <p:sp>
        <p:nvSpPr>
          <p:cNvPr id="348" name="CustomShape 2"/>
          <p:cNvSpPr/>
          <p:nvPr/>
        </p:nvSpPr>
        <p:spPr>
          <a:xfrm>
            <a:off x="612720" y="1600200"/>
            <a:ext cx="8152560" cy="4494960"/>
          </a:xfrm>
          <a:prstGeom prst="rect">
            <a:avLst/>
          </a:prstGeom>
          <a:noFill/>
          <a:ln>
            <a:noFill/>
          </a:ln>
        </p:spPr>
        <p:style>
          <a:lnRef idx="0"/>
          <a:fillRef idx="0"/>
          <a:effectRef idx="0"/>
          <a:fontRef idx="minor"/>
        </p:style>
        <p:txBody>
          <a:bodyPr lIns="90000" rIns="90000" tIns="45000" bIns="45000">
            <a:normAutofit/>
          </a:bodyPr>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Choose optimal action with probability </a:t>
            </a:r>
            <a:endParaRPr b="0" lang="en-US" sz="29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Choose a random action with probability  </a:t>
            </a:r>
            <a:endParaRPr b="0" lang="en-US" sz="29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Chance of any single action being selected: </a:t>
            </a:r>
            <a:endParaRPr b="0" lang="en-US" sz="2600" spc="-1" strike="noStrike">
              <a:latin typeface="Arial"/>
            </a:endParaRPr>
          </a:p>
          <a:p>
            <a:pPr>
              <a:lnSpc>
                <a:spcPct val="100000"/>
              </a:lnSpc>
            </a:pPr>
            <a:endParaRPr b="0" lang="en-US" sz="26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Decrease  over time</a:t>
            </a:r>
            <a:endParaRPr b="0" lang="en-US" sz="29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564b3c"/>
                </a:solidFill>
                <a:latin typeface="Estrangelo Edessa"/>
              </a:rPr>
              <a:t>Active </a:t>
            </a:r>
            <a:r>
              <a:rPr b="0" lang="el-GR" sz="4400" spc="-1" strike="noStrike">
                <a:solidFill>
                  <a:srgbClr val="564b3c"/>
                </a:solidFill>
                <a:latin typeface="Estrangelo Edessa"/>
              </a:rPr>
              <a:t>ε‐</a:t>
            </a:r>
            <a:r>
              <a:rPr b="0" lang="en-US" sz="4400" spc="-1" strike="noStrike">
                <a:solidFill>
                  <a:srgbClr val="564b3c"/>
                </a:solidFill>
                <a:latin typeface="Estrangelo Edessa"/>
              </a:rPr>
              <a:t>greedy ADP agent</a:t>
            </a:r>
            <a:endParaRPr b="0" lang="en-US" sz="4400" spc="-1" strike="noStrike">
              <a:latin typeface="Arial"/>
            </a:endParaRPr>
          </a:p>
        </p:txBody>
      </p:sp>
      <p:sp>
        <p:nvSpPr>
          <p:cNvPr id="350" name="CustomShape 2"/>
          <p:cNvSpPr/>
          <p:nvPr/>
        </p:nvSpPr>
        <p:spPr>
          <a:xfrm>
            <a:off x="612720" y="1600200"/>
            <a:ext cx="8152560" cy="4494960"/>
          </a:xfrm>
          <a:prstGeom prst="rect">
            <a:avLst/>
          </a:prstGeom>
          <a:noFill/>
          <a:ln>
            <a:noFill/>
          </a:ln>
        </p:spPr>
        <p:style>
          <a:lnRef idx="0"/>
          <a:fillRef idx="0"/>
          <a:effectRef idx="0"/>
          <a:fontRef idx="minor"/>
        </p:style>
        <p:txBody>
          <a:bodyPr lIns="90000" rIns="90000" tIns="45000" bIns="45000">
            <a:normAutofit/>
          </a:bodyPr>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1. Start with initial T and R learned from the original sequence of trials</a:t>
            </a:r>
            <a:endParaRPr b="0" lang="en-US" sz="29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2. Compute the utilities of states  using value iteration</a:t>
            </a:r>
            <a:endParaRPr b="0" lang="en-US" sz="29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3. Take action use the ε‐greedy exploitation‐exploration strategy</a:t>
            </a:r>
            <a:endParaRPr b="0" lang="en-US" sz="29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4. Update  and , go to 2</a:t>
            </a:r>
            <a:endParaRPr b="0" lang="en-US" sz="2900" spc="-1" strike="noStrike">
              <a:latin typeface="Arial"/>
            </a:endParaRPr>
          </a:p>
          <a:p>
            <a:pPr>
              <a:lnSpc>
                <a:spcPct val="100000"/>
              </a:lnSpc>
              <a:spcBef>
                <a:spcPts val="700"/>
              </a:spcBef>
            </a:pPr>
            <a:endParaRPr b="0" lang="en-US" sz="29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564b3c"/>
                </a:solidFill>
                <a:latin typeface="Estrangelo Edessa"/>
              </a:rPr>
              <a:t>Another approach</a:t>
            </a:r>
            <a:endParaRPr b="0" lang="en-US" sz="4400" spc="-1" strike="noStrike">
              <a:latin typeface="Arial"/>
            </a:endParaRPr>
          </a:p>
        </p:txBody>
      </p:sp>
      <p:sp>
        <p:nvSpPr>
          <p:cNvPr id="352" name="CustomShape 2"/>
          <p:cNvSpPr/>
          <p:nvPr/>
        </p:nvSpPr>
        <p:spPr>
          <a:xfrm>
            <a:off x="612720" y="1600200"/>
            <a:ext cx="8152560" cy="4494960"/>
          </a:xfrm>
          <a:prstGeom prst="rect">
            <a:avLst/>
          </a:prstGeom>
          <a:noFill/>
          <a:ln>
            <a:noFill/>
          </a:ln>
        </p:spPr>
        <p:style>
          <a:lnRef idx="0"/>
          <a:fillRef idx="0"/>
          <a:effectRef idx="0"/>
          <a:fontRef idx="minor"/>
        </p:style>
        <p:txBody>
          <a:bodyPr lIns="90000" rIns="90000" tIns="45000" bIns="45000">
            <a:noAutofit/>
          </a:bodyPr>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Favor actions the agent has not tried very often, avoid actions believed to be of low utility</a:t>
            </a:r>
            <a:endParaRPr b="0" lang="en-US" sz="2900" spc="-1" strike="noStrike">
              <a:latin typeface="Arial"/>
            </a:endParaRPr>
          </a:p>
          <a:p>
            <a:pPr>
              <a:lnSpc>
                <a:spcPct val="100000"/>
              </a:lnSpc>
              <a:spcBef>
                <a:spcPts val="700"/>
              </a:spcBef>
            </a:pPr>
            <a:endParaRPr b="0" lang="en-US" sz="29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Achieved by altering value iteration to use , which is an optimistic estimate of the utility of the state s (using an </a:t>
            </a:r>
            <a:r>
              <a:rPr b="1" i="1" lang="en-US" sz="2900" spc="-1" strike="noStrike">
                <a:solidFill>
                  <a:srgbClr val="000000"/>
                </a:solidFill>
                <a:latin typeface="Estrangelo Edessa"/>
              </a:rPr>
              <a:t>exploration function</a:t>
            </a:r>
            <a:r>
              <a:rPr b="0" lang="en-US" sz="2900" spc="-1" strike="noStrike">
                <a:solidFill>
                  <a:srgbClr val="000000"/>
                </a:solidFill>
                <a:latin typeface="Estrangelo Edessa"/>
              </a:rPr>
              <a:t>)</a:t>
            </a:r>
            <a:endParaRPr b="0" lang="en-US" sz="29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564b3c"/>
                </a:solidFill>
                <a:latin typeface="Estrangelo Edessa"/>
              </a:rPr>
              <a:t>Exploration Function</a:t>
            </a:r>
            <a:endParaRPr b="0" lang="en-US" sz="4400" spc="-1" strike="noStrike">
              <a:latin typeface="Arial"/>
            </a:endParaRPr>
          </a:p>
        </p:txBody>
      </p:sp>
      <p:sp>
        <p:nvSpPr>
          <p:cNvPr id="354" name="CustomShape 2"/>
          <p:cNvSpPr/>
          <p:nvPr/>
        </p:nvSpPr>
        <p:spPr>
          <a:xfrm>
            <a:off x="612720" y="1600200"/>
            <a:ext cx="8152560" cy="4494960"/>
          </a:xfrm>
          <a:prstGeom prst="rect">
            <a:avLst/>
          </a:prstGeom>
          <a:noFill/>
          <a:ln>
            <a:noFill/>
          </a:ln>
        </p:spPr>
        <p:style>
          <a:lnRef idx="0"/>
          <a:fillRef idx="0"/>
          <a:effectRef idx="0"/>
          <a:fontRef idx="minor"/>
        </p:style>
        <p:txBody>
          <a:bodyPr lIns="90000" rIns="90000" tIns="45000" bIns="45000">
            <a:noAutofit/>
          </a:bodyPr>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Originally:</a:t>
            </a:r>
            <a:endParaRPr b="0" lang="en-US" sz="2900" spc="-1" strike="noStrike">
              <a:latin typeface="Arial"/>
            </a:endParaRPr>
          </a:p>
          <a:p>
            <a:pPr>
              <a:lnSpc>
                <a:spcPct val="100000"/>
              </a:lnSpc>
              <a:spcBef>
                <a:spcPts val="700"/>
              </a:spcBef>
            </a:pPr>
            <a:endParaRPr b="0" lang="en-US" sz="29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With exploration function:</a:t>
            </a:r>
            <a:endParaRPr b="0" lang="en-US" sz="2900" spc="-1" strike="noStrike">
              <a:latin typeface="Arial"/>
            </a:endParaRPr>
          </a:p>
          <a:p>
            <a:pPr>
              <a:lnSpc>
                <a:spcPct val="100000"/>
              </a:lnSpc>
              <a:spcBef>
                <a:spcPts val="700"/>
              </a:spcBef>
            </a:pPr>
            <a:endParaRPr b="0" lang="en-US" sz="2900" spc="-1" strike="noStrike">
              <a:latin typeface="Arial"/>
            </a:endParaRPr>
          </a:p>
          <a:p>
            <a:pPr>
              <a:lnSpc>
                <a:spcPct val="100000"/>
              </a:lnSpc>
              <a:spcBef>
                <a:spcPts val="700"/>
              </a:spcBef>
            </a:pPr>
            <a:endParaRPr b="0" lang="en-US" sz="29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 </a:t>
            </a:r>
            <a:r>
              <a:rPr b="0" lang="en-US" sz="2600" spc="-1" strike="noStrike">
                <a:solidFill>
                  <a:srgbClr val="000000"/>
                </a:solidFill>
                <a:latin typeface="Estrangelo Edessa"/>
              </a:rPr>
              <a:t>= number of times action  tried in state </a:t>
            </a:r>
            <a:endParaRPr b="0" lang="en-US" sz="26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 </a:t>
            </a:r>
            <a:r>
              <a:rPr b="0" lang="en-US" sz="2600" spc="-1" strike="noStrike">
                <a:solidFill>
                  <a:srgbClr val="000000"/>
                </a:solidFill>
                <a:latin typeface="Estrangelo Edessa"/>
              </a:rPr>
              <a:t>= optimistic estimate of the utility of state </a:t>
            </a:r>
            <a:endParaRPr b="0" lang="en-US" sz="26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 </a:t>
            </a:r>
            <a:r>
              <a:rPr b="0" lang="en-US" sz="2600" spc="-1" strike="noStrike">
                <a:solidFill>
                  <a:srgbClr val="000000"/>
                </a:solidFill>
                <a:latin typeface="Estrangelo Edessa"/>
              </a:rPr>
              <a:t>= exploration function</a:t>
            </a:r>
            <a:endParaRPr b="0" lang="en-US" sz="2600" spc="-1" strike="noStrike">
              <a:latin typeface="Arial"/>
            </a:endParaRPr>
          </a:p>
        </p:txBody>
      </p:sp>
      <p:grpSp>
        <p:nvGrpSpPr>
          <p:cNvPr id="355" name="Group 3"/>
          <p:cNvGrpSpPr/>
          <p:nvPr/>
        </p:nvGrpSpPr>
        <p:grpSpPr>
          <a:xfrm>
            <a:off x="3812760" y="2304000"/>
            <a:ext cx="3430800" cy="2026080"/>
            <a:chOff x="3812760" y="2304000"/>
            <a:chExt cx="3430800" cy="2026080"/>
          </a:xfrm>
        </p:grpSpPr>
        <p:sp>
          <p:nvSpPr>
            <p:cNvPr id="356" name="CustomShape 4"/>
            <p:cNvSpPr/>
            <p:nvPr/>
          </p:nvSpPr>
          <p:spPr>
            <a:xfrm>
              <a:off x="4151880" y="3795120"/>
              <a:ext cx="2269440" cy="267120"/>
            </a:xfrm>
            <a:custGeom>
              <a:avLst/>
              <a:gdLst/>
              <a:ahLst/>
              <a:rect l="l" t="t" r="r" b="b"/>
              <a:pathLst>
                <a:path w="2270106" h="267891">
                  <a:moveTo>
                    <a:pt x="0" y="125015"/>
                  </a:moveTo>
                  <a:lnTo>
                    <a:pt x="0" y="116086"/>
                  </a:lnTo>
                  <a:lnTo>
                    <a:pt x="0" y="120826"/>
                  </a:lnTo>
                  <a:lnTo>
                    <a:pt x="993" y="123215"/>
                  </a:lnTo>
                  <a:lnTo>
                    <a:pt x="6142" y="131317"/>
                  </a:lnTo>
                  <a:lnTo>
                    <a:pt x="7695" y="137076"/>
                  </a:lnTo>
                  <a:lnTo>
                    <a:pt x="8385" y="142943"/>
                  </a:lnTo>
                  <a:lnTo>
                    <a:pt x="8569" y="145897"/>
                  </a:lnTo>
                  <a:lnTo>
                    <a:pt x="9685" y="148858"/>
                  </a:lnTo>
                  <a:lnTo>
                    <a:pt x="13573" y="154794"/>
                  </a:lnTo>
                  <a:lnTo>
                    <a:pt x="15963" y="160740"/>
                  </a:lnTo>
                  <a:lnTo>
                    <a:pt x="17025" y="167682"/>
                  </a:lnTo>
                  <a:lnTo>
                    <a:pt x="17309" y="172311"/>
                  </a:lnTo>
                  <a:lnTo>
                    <a:pt x="17623" y="182747"/>
                  </a:lnTo>
                  <a:lnTo>
                    <a:pt x="17763" y="193999"/>
                  </a:lnTo>
                  <a:lnTo>
                    <a:pt x="18794" y="198786"/>
                  </a:lnTo>
                  <a:lnTo>
                    <a:pt x="23995" y="210263"/>
                  </a:lnTo>
                  <a:lnTo>
                    <a:pt x="25561" y="216812"/>
                  </a:lnTo>
                  <a:lnTo>
                    <a:pt x="26256" y="223030"/>
                  </a:lnTo>
                  <a:lnTo>
                    <a:pt x="26565" y="229101"/>
                  </a:lnTo>
                  <a:lnTo>
                    <a:pt x="26803" y="240575"/>
                  </a:lnTo>
                  <a:lnTo>
                    <a:pt x="26812" y="249649"/>
                  </a:lnTo>
                  <a:lnTo>
                    <a:pt x="65952" y="250031"/>
                  </a:lnTo>
                  <a:lnTo>
                    <a:pt x="68794" y="251023"/>
                  </a:lnTo>
                  <a:lnTo>
                    <a:pt x="78708" y="257719"/>
                  </a:lnTo>
                  <a:lnTo>
                    <a:pt x="82316" y="258409"/>
                  </a:lnTo>
                  <a:lnTo>
                    <a:pt x="127130" y="258958"/>
                  </a:lnTo>
                  <a:lnTo>
                    <a:pt x="130433" y="259950"/>
                  </a:lnTo>
                  <a:lnTo>
                    <a:pt x="139828" y="265097"/>
                  </a:lnTo>
                  <a:lnTo>
                    <a:pt x="145893" y="266648"/>
                  </a:lnTo>
                  <a:lnTo>
                    <a:pt x="216126" y="267889"/>
                  </a:lnTo>
                  <a:lnTo>
                    <a:pt x="230759" y="267890"/>
                  </a:lnTo>
                  <a:lnTo>
                    <a:pt x="241917" y="265244"/>
                  </a:lnTo>
                  <a:lnTo>
                    <a:pt x="256717" y="260822"/>
                  </a:lnTo>
                  <a:lnTo>
                    <a:pt x="280891" y="259206"/>
                  </a:lnTo>
                  <a:lnTo>
                    <a:pt x="349116" y="258961"/>
                  </a:lnTo>
                  <a:lnTo>
                    <a:pt x="457466" y="258960"/>
                  </a:lnTo>
                  <a:lnTo>
                    <a:pt x="471772" y="256315"/>
                  </a:lnTo>
                  <a:lnTo>
                    <a:pt x="484750" y="252823"/>
                  </a:lnTo>
                  <a:lnTo>
                    <a:pt x="552242" y="247433"/>
                  </a:lnTo>
                  <a:lnTo>
                    <a:pt x="566195" y="243915"/>
                  </a:lnTo>
                  <a:lnTo>
                    <a:pt x="642583" y="240182"/>
                  </a:lnTo>
                  <a:lnTo>
                    <a:pt x="672186" y="234048"/>
                  </a:lnTo>
                  <a:lnTo>
                    <a:pt x="714248" y="231426"/>
                  </a:lnTo>
                  <a:lnTo>
                    <a:pt x="746366" y="225152"/>
                  </a:lnTo>
                  <a:lnTo>
                    <a:pt x="815930" y="222324"/>
                  </a:lnTo>
                  <a:lnTo>
                    <a:pt x="858338" y="215563"/>
                  </a:lnTo>
                  <a:lnTo>
                    <a:pt x="921120" y="214361"/>
                  </a:lnTo>
                  <a:lnTo>
                    <a:pt x="996625" y="214313"/>
                  </a:lnTo>
                  <a:lnTo>
                    <a:pt x="1009312" y="211666"/>
                  </a:lnTo>
                  <a:lnTo>
                    <a:pt x="1022564" y="208175"/>
                  </a:lnTo>
                  <a:lnTo>
                    <a:pt x="1090297" y="205455"/>
                  </a:lnTo>
                  <a:lnTo>
                    <a:pt x="1198892" y="205382"/>
                  </a:lnTo>
                  <a:lnTo>
                    <a:pt x="1213409" y="202737"/>
                  </a:lnTo>
                  <a:lnTo>
                    <a:pt x="1227475" y="199246"/>
                  </a:lnTo>
                  <a:lnTo>
                    <a:pt x="1296834" y="195533"/>
                  </a:lnTo>
                  <a:lnTo>
                    <a:pt x="1343488" y="188357"/>
                  </a:lnTo>
                  <a:lnTo>
                    <a:pt x="1394490" y="186604"/>
                  </a:lnTo>
                  <a:lnTo>
                    <a:pt x="1447885" y="178435"/>
                  </a:lnTo>
                  <a:lnTo>
                    <a:pt x="1492552" y="171015"/>
                  </a:lnTo>
                  <a:lnTo>
                    <a:pt x="1555111" y="169742"/>
                  </a:lnTo>
                  <a:lnTo>
                    <a:pt x="1581923" y="168695"/>
                  </a:lnTo>
                  <a:lnTo>
                    <a:pt x="1635548" y="161563"/>
                  </a:lnTo>
                  <a:lnTo>
                    <a:pt x="1689172" y="159815"/>
                  </a:lnTo>
                  <a:lnTo>
                    <a:pt x="1733860" y="153055"/>
                  </a:lnTo>
                  <a:lnTo>
                    <a:pt x="1749086" y="155006"/>
                  </a:lnTo>
                  <a:lnTo>
                    <a:pt x="1755927" y="156915"/>
                  </a:lnTo>
                  <a:lnTo>
                    <a:pt x="1771473" y="156391"/>
                  </a:lnTo>
                  <a:lnTo>
                    <a:pt x="1813549" y="152408"/>
                  </a:lnTo>
                  <a:lnTo>
                    <a:pt x="1879442" y="151814"/>
                  </a:lnTo>
                  <a:lnTo>
                    <a:pt x="1894888" y="152801"/>
                  </a:lnTo>
                  <a:lnTo>
                    <a:pt x="1927133" y="159493"/>
                  </a:lnTo>
                  <a:lnTo>
                    <a:pt x="1993040" y="160720"/>
                  </a:lnTo>
                  <a:lnTo>
                    <a:pt x="2175107" y="160734"/>
                  </a:lnTo>
                  <a:lnTo>
                    <a:pt x="2177975" y="159742"/>
                  </a:lnTo>
                  <a:lnTo>
                    <a:pt x="2187932" y="153046"/>
                  </a:lnTo>
                  <a:lnTo>
                    <a:pt x="2191545" y="152356"/>
                  </a:lnTo>
                  <a:lnTo>
                    <a:pt x="2202937" y="151836"/>
                  </a:lnTo>
                  <a:lnTo>
                    <a:pt x="2205466" y="150833"/>
                  </a:lnTo>
                  <a:lnTo>
                    <a:pt x="2215992" y="143243"/>
                  </a:lnTo>
                  <a:lnTo>
                    <a:pt x="2221081" y="138243"/>
                  </a:lnTo>
                  <a:lnTo>
                    <a:pt x="2222526" y="135818"/>
                  </a:lnTo>
                  <a:lnTo>
                    <a:pt x="2224133" y="130478"/>
                  </a:lnTo>
                  <a:lnTo>
                    <a:pt x="2224847" y="124797"/>
                  </a:lnTo>
                  <a:lnTo>
                    <a:pt x="2225037" y="121893"/>
                  </a:lnTo>
                  <a:lnTo>
                    <a:pt x="2226157" y="118965"/>
                  </a:lnTo>
                  <a:lnTo>
                    <a:pt x="2230050" y="113066"/>
                  </a:lnTo>
                  <a:lnTo>
                    <a:pt x="2232441" y="107136"/>
                  </a:lnTo>
                  <a:lnTo>
                    <a:pt x="2233505" y="101194"/>
                  </a:lnTo>
                  <a:lnTo>
                    <a:pt x="2233977" y="95246"/>
                  </a:lnTo>
                  <a:lnTo>
                    <a:pt x="2235096" y="92270"/>
                  </a:lnTo>
                  <a:lnTo>
                    <a:pt x="2238987" y="86319"/>
                  </a:lnTo>
                  <a:lnTo>
                    <a:pt x="2241379" y="80366"/>
                  </a:lnTo>
                  <a:lnTo>
                    <a:pt x="2242017" y="77389"/>
                  </a:lnTo>
                  <a:lnTo>
                    <a:pt x="2241449" y="74414"/>
                  </a:lnTo>
                  <a:lnTo>
                    <a:pt x="2238170" y="68461"/>
                  </a:lnTo>
                  <a:lnTo>
                    <a:pt x="2236050" y="62507"/>
                  </a:lnTo>
                  <a:lnTo>
                    <a:pt x="2234690" y="55342"/>
                  </a:lnTo>
                  <a:lnTo>
                    <a:pt x="2234454" y="49360"/>
                  </a:lnTo>
                  <a:lnTo>
                    <a:pt x="2234356" y="31123"/>
                  </a:lnTo>
                  <a:lnTo>
                    <a:pt x="2235349" y="28686"/>
                  </a:lnTo>
                  <a:lnTo>
                    <a:pt x="2239100" y="23332"/>
                  </a:lnTo>
                  <a:lnTo>
                    <a:pt x="2241491" y="21508"/>
                  </a:lnTo>
                  <a:lnTo>
                    <a:pt x="2244077" y="20291"/>
                  </a:lnTo>
                  <a:lnTo>
                    <a:pt x="2246795" y="19481"/>
                  </a:lnTo>
                  <a:lnTo>
                    <a:pt x="2252462" y="15934"/>
                  </a:lnTo>
                  <a:lnTo>
                    <a:pt x="2261236" y="8359"/>
                  </a:lnTo>
                  <a:lnTo>
                    <a:pt x="2270105" y="0"/>
                  </a:lnTo>
                </a:path>
              </a:pathLst>
            </a:custGeom>
            <a:noFill/>
            <a:ln w="38160">
              <a:solidFill>
                <a:srgbClr val="0000ff"/>
              </a:solidFill>
              <a:round/>
            </a:ln>
          </p:spPr>
          <p:style>
            <a:lnRef idx="1">
              <a:schemeClr val="accent1"/>
            </a:lnRef>
            <a:fillRef idx="0">
              <a:schemeClr val="accent1"/>
            </a:fillRef>
            <a:effectRef idx="0">
              <a:schemeClr val="accent1"/>
            </a:effectRef>
            <a:fontRef idx="minor"/>
          </p:style>
        </p:sp>
        <p:sp>
          <p:nvSpPr>
            <p:cNvPr id="357" name="CustomShape 5"/>
            <p:cNvSpPr/>
            <p:nvPr/>
          </p:nvSpPr>
          <p:spPr>
            <a:xfrm>
              <a:off x="5814720" y="3375360"/>
              <a:ext cx="184680" cy="226080"/>
            </a:xfrm>
            <a:custGeom>
              <a:avLst/>
              <a:gdLst/>
              <a:ahLst/>
              <a:rect l="l" t="t" r="r" b="b"/>
              <a:pathLst>
                <a:path w="185337" h="226839">
                  <a:moveTo>
                    <a:pt x="115651" y="8930"/>
                  </a:moveTo>
                  <a:lnTo>
                    <a:pt x="107956" y="8930"/>
                  </a:lnTo>
                  <a:lnTo>
                    <a:pt x="102337" y="4189"/>
                  </a:lnTo>
                  <a:lnTo>
                    <a:pt x="99824" y="3785"/>
                  </a:lnTo>
                  <a:lnTo>
                    <a:pt x="97155" y="4508"/>
                  </a:lnTo>
                  <a:lnTo>
                    <a:pt x="94383" y="5982"/>
                  </a:lnTo>
                  <a:lnTo>
                    <a:pt x="90549" y="6965"/>
                  </a:lnTo>
                  <a:lnTo>
                    <a:pt x="86006" y="7620"/>
                  </a:lnTo>
                  <a:lnTo>
                    <a:pt x="80992" y="8056"/>
                  </a:lnTo>
                  <a:lnTo>
                    <a:pt x="76657" y="9340"/>
                  </a:lnTo>
                  <a:lnTo>
                    <a:pt x="72773" y="11187"/>
                  </a:lnTo>
                  <a:lnTo>
                    <a:pt x="69191" y="13411"/>
                  </a:lnTo>
                  <a:lnTo>
                    <a:pt x="64817" y="15886"/>
                  </a:lnTo>
                  <a:lnTo>
                    <a:pt x="54661" y="21282"/>
                  </a:lnTo>
                  <a:lnTo>
                    <a:pt x="37776" y="29898"/>
                  </a:lnTo>
                  <a:lnTo>
                    <a:pt x="32950" y="33822"/>
                  </a:lnTo>
                  <a:lnTo>
                    <a:pt x="28740" y="38423"/>
                  </a:lnTo>
                  <a:lnTo>
                    <a:pt x="24939" y="43475"/>
                  </a:lnTo>
                  <a:lnTo>
                    <a:pt x="21413" y="49819"/>
                  </a:lnTo>
                  <a:lnTo>
                    <a:pt x="18069" y="57025"/>
                  </a:lnTo>
                  <a:lnTo>
                    <a:pt x="14847" y="64806"/>
                  </a:lnTo>
                  <a:lnTo>
                    <a:pt x="11705" y="72970"/>
                  </a:lnTo>
                  <a:lnTo>
                    <a:pt x="5567" y="89978"/>
                  </a:lnTo>
                  <a:lnTo>
                    <a:pt x="3533" y="98680"/>
                  </a:lnTo>
                  <a:lnTo>
                    <a:pt x="2177" y="107459"/>
                  </a:lnTo>
                  <a:lnTo>
                    <a:pt x="1272" y="116288"/>
                  </a:lnTo>
                  <a:lnTo>
                    <a:pt x="670" y="124158"/>
                  </a:lnTo>
                  <a:lnTo>
                    <a:pt x="269" y="131389"/>
                  </a:lnTo>
                  <a:lnTo>
                    <a:pt x="0" y="138194"/>
                  </a:lnTo>
                  <a:lnTo>
                    <a:pt x="815" y="145708"/>
                  </a:lnTo>
                  <a:lnTo>
                    <a:pt x="2351" y="153693"/>
                  </a:lnTo>
                  <a:lnTo>
                    <a:pt x="4367" y="161993"/>
                  </a:lnTo>
                  <a:lnTo>
                    <a:pt x="7699" y="169511"/>
                  </a:lnTo>
                  <a:lnTo>
                    <a:pt x="11905" y="176507"/>
                  </a:lnTo>
                  <a:lnTo>
                    <a:pt x="16695" y="183156"/>
                  </a:lnTo>
                  <a:lnTo>
                    <a:pt x="21876" y="189572"/>
                  </a:lnTo>
                  <a:lnTo>
                    <a:pt x="27315" y="195835"/>
                  </a:lnTo>
                  <a:lnTo>
                    <a:pt x="32927" y="201994"/>
                  </a:lnTo>
                  <a:lnTo>
                    <a:pt x="38655" y="207092"/>
                  </a:lnTo>
                  <a:lnTo>
                    <a:pt x="44460" y="211483"/>
                  </a:lnTo>
                  <a:lnTo>
                    <a:pt x="50315" y="215403"/>
                  </a:lnTo>
                  <a:lnTo>
                    <a:pt x="56205" y="219008"/>
                  </a:lnTo>
                  <a:lnTo>
                    <a:pt x="62117" y="222404"/>
                  </a:lnTo>
                  <a:lnTo>
                    <a:pt x="68046" y="225660"/>
                  </a:lnTo>
                  <a:lnTo>
                    <a:pt x="73984" y="226838"/>
                  </a:lnTo>
                  <a:lnTo>
                    <a:pt x="79929" y="226632"/>
                  </a:lnTo>
                  <a:lnTo>
                    <a:pt x="85878" y="225502"/>
                  </a:lnTo>
                  <a:lnTo>
                    <a:pt x="92823" y="224749"/>
                  </a:lnTo>
                  <a:lnTo>
                    <a:pt x="100433" y="224246"/>
                  </a:lnTo>
                  <a:lnTo>
                    <a:pt x="108484" y="223912"/>
                  </a:lnTo>
                  <a:lnTo>
                    <a:pt x="115839" y="221704"/>
                  </a:lnTo>
                  <a:lnTo>
                    <a:pt x="122728" y="218248"/>
                  </a:lnTo>
                  <a:lnTo>
                    <a:pt x="129306" y="213960"/>
                  </a:lnTo>
                  <a:lnTo>
                    <a:pt x="135678" y="209116"/>
                  </a:lnTo>
                  <a:lnTo>
                    <a:pt x="141912" y="203903"/>
                  </a:lnTo>
                  <a:lnTo>
                    <a:pt x="148054" y="198443"/>
                  </a:lnTo>
                  <a:lnTo>
                    <a:pt x="153142" y="192819"/>
                  </a:lnTo>
                  <a:lnTo>
                    <a:pt x="157527" y="187085"/>
                  </a:lnTo>
                  <a:lnTo>
                    <a:pt x="161443" y="181278"/>
                  </a:lnTo>
                  <a:lnTo>
                    <a:pt x="165047" y="174430"/>
                  </a:lnTo>
                  <a:lnTo>
                    <a:pt x="168443" y="166888"/>
                  </a:lnTo>
                  <a:lnTo>
                    <a:pt x="171700" y="158884"/>
                  </a:lnTo>
                  <a:lnTo>
                    <a:pt x="174864" y="150571"/>
                  </a:lnTo>
                  <a:lnTo>
                    <a:pt x="181028" y="133397"/>
                  </a:lnTo>
                  <a:lnTo>
                    <a:pt x="183068" y="124650"/>
                  </a:lnTo>
                  <a:lnTo>
                    <a:pt x="184429" y="115842"/>
                  </a:lnTo>
                  <a:lnTo>
                    <a:pt x="185336" y="106994"/>
                  </a:lnTo>
                  <a:lnTo>
                    <a:pt x="184948" y="98118"/>
                  </a:lnTo>
                  <a:lnTo>
                    <a:pt x="183697" y="89225"/>
                  </a:lnTo>
                  <a:lnTo>
                    <a:pt x="181869" y="80319"/>
                  </a:lnTo>
                  <a:lnTo>
                    <a:pt x="178663" y="71406"/>
                  </a:lnTo>
                  <a:lnTo>
                    <a:pt x="174542" y="62486"/>
                  </a:lnTo>
                  <a:lnTo>
                    <a:pt x="169807" y="53564"/>
                  </a:lnTo>
                  <a:lnTo>
                    <a:pt x="164665" y="45631"/>
                  </a:lnTo>
                  <a:lnTo>
                    <a:pt x="159250" y="38358"/>
                  </a:lnTo>
                  <a:lnTo>
                    <a:pt x="153655" y="31525"/>
                  </a:lnTo>
                  <a:lnTo>
                    <a:pt x="146945" y="25978"/>
                  </a:lnTo>
                  <a:lnTo>
                    <a:pt x="139493" y="21287"/>
                  </a:lnTo>
                  <a:lnTo>
                    <a:pt x="131546" y="17168"/>
                  </a:lnTo>
                  <a:lnTo>
                    <a:pt x="123268" y="13430"/>
                  </a:lnTo>
                  <a:lnTo>
                    <a:pt x="114771" y="9945"/>
                  </a:lnTo>
                  <a:lnTo>
                    <a:pt x="106126" y="6630"/>
                  </a:lnTo>
                  <a:lnTo>
                    <a:pt x="97385" y="4420"/>
                  </a:lnTo>
                  <a:lnTo>
                    <a:pt x="88578" y="2947"/>
                  </a:lnTo>
                  <a:lnTo>
                    <a:pt x="79727" y="1965"/>
                  </a:lnTo>
                  <a:lnTo>
                    <a:pt x="70848" y="1310"/>
                  </a:lnTo>
                  <a:lnTo>
                    <a:pt x="61950" y="873"/>
                  </a:lnTo>
                  <a:lnTo>
                    <a:pt x="35214" y="0"/>
                  </a:lnTo>
                </a:path>
              </a:pathLst>
            </a:custGeom>
            <a:noFill/>
            <a:ln w="38160">
              <a:solidFill>
                <a:srgbClr val="0000ff"/>
              </a:solidFill>
              <a:round/>
            </a:ln>
          </p:spPr>
          <p:style>
            <a:lnRef idx="1">
              <a:schemeClr val="accent1"/>
            </a:lnRef>
            <a:fillRef idx="0">
              <a:schemeClr val="accent1"/>
            </a:fillRef>
            <a:effectRef idx="0">
              <a:schemeClr val="accent1"/>
            </a:effectRef>
            <a:fontRef idx="minor"/>
          </p:style>
        </p:sp>
        <p:sp>
          <p:nvSpPr>
            <p:cNvPr id="358" name="CustomShape 6"/>
            <p:cNvSpPr/>
            <p:nvPr/>
          </p:nvSpPr>
          <p:spPr>
            <a:xfrm>
              <a:off x="3848040" y="3955680"/>
              <a:ext cx="34920" cy="342360"/>
            </a:xfrm>
            <a:custGeom>
              <a:avLst/>
              <a:gdLst/>
              <a:ahLst/>
              <a:rect l="l" t="t" r="r" b="b"/>
              <a:pathLst>
                <a:path w="35751" h="343163">
                  <a:moveTo>
                    <a:pt x="35750" y="0"/>
                  </a:moveTo>
                  <a:lnTo>
                    <a:pt x="35750" y="72410"/>
                  </a:lnTo>
                  <a:lnTo>
                    <a:pt x="34757" y="82008"/>
                  </a:lnTo>
                  <a:lnTo>
                    <a:pt x="33102" y="92375"/>
                  </a:lnTo>
                  <a:lnTo>
                    <a:pt x="31005" y="103255"/>
                  </a:lnTo>
                  <a:lnTo>
                    <a:pt x="29607" y="114477"/>
                  </a:lnTo>
                  <a:lnTo>
                    <a:pt x="28676" y="125928"/>
                  </a:lnTo>
                  <a:lnTo>
                    <a:pt x="28055" y="137530"/>
                  </a:lnTo>
                  <a:lnTo>
                    <a:pt x="27364" y="158359"/>
                  </a:lnTo>
                  <a:lnTo>
                    <a:pt x="26922" y="200724"/>
                  </a:lnTo>
                  <a:lnTo>
                    <a:pt x="26845" y="230792"/>
                  </a:lnTo>
                  <a:lnTo>
                    <a:pt x="25841" y="240181"/>
                  </a:lnTo>
                  <a:lnTo>
                    <a:pt x="24179" y="249418"/>
                  </a:lnTo>
                  <a:lnTo>
                    <a:pt x="22078" y="258552"/>
                  </a:lnTo>
                  <a:lnTo>
                    <a:pt x="20677" y="267618"/>
                  </a:lnTo>
                  <a:lnTo>
                    <a:pt x="19743" y="276638"/>
                  </a:lnTo>
                  <a:lnTo>
                    <a:pt x="19120" y="285629"/>
                  </a:lnTo>
                  <a:lnTo>
                    <a:pt x="18429" y="300910"/>
                  </a:lnTo>
                  <a:lnTo>
                    <a:pt x="17985" y="322148"/>
                  </a:lnTo>
                  <a:lnTo>
                    <a:pt x="16955" y="325890"/>
                  </a:lnTo>
                  <a:lnTo>
                    <a:pt x="15275" y="329378"/>
                  </a:lnTo>
                  <a:lnTo>
                    <a:pt x="13163" y="332694"/>
                  </a:lnTo>
                  <a:lnTo>
                    <a:pt x="11754" y="335898"/>
                  </a:lnTo>
                  <a:lnTo>
                    <a:pt x="10816" y="339025"/>
                  </a:lnTo>
                  <a:lnTo>
                    <a:pt x="10190" y="342103"/>
                  </a:lnTo>
                  <a:lnTo>
                    <a:pt x="9772" y="343162"/>
                  </a:lnTo>
                  <a:lnTo>
                    <a:pt x="9494" y="342876"/>
                  </a:lnTo>
                  <a:lnTo>
                    <a:pt x="9309" y="341693"/>
                  </a:lnTo>
                  <a:lnTo>
                    <a:pt x="8192" y="339913"/>
                  </a:lnTo>
                  <a:lnTo>
                    <a:pt x="6454" y="337734"/>
                  </a:lnTo>
                  <a:lnTo>
                    <a:pt x="0" y="330398"/>
                  </a:lnTo>
                </a:path>
              </a:pathLst>
            </a:custGeom>
            <a:noFill/>
            <a:ln w="38160">
              <a:solidFill>
                <a:srgbClr val="0000ff"/>
              </a:solidFill>
              <a:round/>
            </a:ln>
          </p:spPr>
          <p:style>
            <a:lnRef idx="1">
              <a:schemeClr val="accent1"/>
            </a:lnRef>
            <a:fillRef idx="0">
              <a:schemeClr val="accent1"/>
            </a:fillRef>
            <a:effectRef idx="0">
              <a:schemeClr val="accent1"/>
            </a:effectRef>
            <a:fontRef idx="minor"/>
          </p:style>
        </p:sp>
        <p:sp>
          <p:nvSpPr>
            <p:cNvPr id="359" name="CustomShape 7"/>
            <p:cNvSpPr/>
            <p:nvPr/>
          </p:nvSpPr>
          <p:spPr>
            <a:xfrm>
              <a:off x="3812760" y="3982680"/>
              <a:ext cx="97200" cy="77760"/>
            </a:xfrm>
            <a:custGeom>
              <a:avLst/>
              <a:gdLst/>
              <a:ahLst/>
              <a:rect l="l" t="t" r="r" b="b"/>
              <a:pathLst>
                <a:path w="97899" h="78487">
                  <a:moveTo>
                    <a:pt x="44273" y="0"/>
                  </a:moveTo>
                  <a:lnTo>
                    <a:pt x="30960" y="13303"/>
                  </a:lnTo>
                  <a:lnTo>
                    <a:pt x="28446" y="16806"/>
                  </a:lnTo>
                  <a:lnTo>
                    <a:pt x="25778" y="21125"/>
                  </a:lnTo>
                  <a:lnTo>
                    <a:pt x="23006" y="25990"/>
                  </a:lnTo>
                  <a:lnTo>
                    <a:pt x="20164" y="30225"/>
                  </a:lnTo>
                  <a:lnTo>
                    <a:pt x="17277" y="34041"/>
                  </a:lnTo>
                  <a:lnTo>
                    <a:pt x="14360" y="37577"/>
                  </a:lnTo>
                  <a:lnTo>
                    <a:pt x="12415" y="41918"/>
                  </a:lnTo>
                  <a:lnTo>
                    <a:pt x="11118" y="46797"/>
                  </a:lnTo>
                  <a:lnTo>
                    <a:pt x="10253" y="52034"/>
                  </a:lnTo>
                  <a:lnTo>
                    <a:pt x="8683" y="56517"/>
                  </a:lnTo>
                  <a:lnTo>
                    <a:pt x="6644" y="60498"/>
                  </a:lnTo>
                  <a:lnTo>
                    <a:pt x="4292" y="64145"/>
                  </a:lnTo>
                  <a:lnTo>
                    <a:pt x="2723" y="67568"/>
                  </a:lnTo>
                  <a:lnTo>
                    <a:pt x="1678" y="70842"/>
                  </a:lnTo>
                  <a:lnTo>
                    <a:pt x="0" y="78486"/>
                  </a:lnTo>
                  <a:lnTo>
                    <a:pt x="855" y="78121"/>
                  </a:lnTo>
                  <a:lnTo>
                    <a:pt x="2418" y="76885"/>
                  </a:lnTo>
                  <a:lnTo>
                    <a:pt x="4453" y="75069"/>
                  </a:lnTo>
                  <a:lnTo>
                    <a:pt x="9363" y="70406"/>
                  </a:lnTo>
                  <a:lnTo>
                    <a:pt x="20606" y="59327"/>
                  </a:lnTo>
                  <a:lnTo>
                    <a:pt x="23530" y="55426"/>
                  </a:lnTo>
                  <a:lnTo>
                    <a:pt x="26473" y="50841"/>
                  </a:lnTo>
                  <a:lnTo>
                    <a:pt x="29427" y="45801"/>
                  </a:lnTo>
                  <a:lnTo>
                    <a:pt x="32390" y="40455"/>
                  </a:lnTo>
                  <a:lnTo>
                    <a:pt x="38330" y="29225"/>
                  </a:lnTo>
                  <a:lnTo>
                    <a:pt x="41304" y="24445"/>
                  </a:lnTo>
                  <a:lnTo>
                    <a:pt x="44280" y="20265"/>
                  </a:lnTo>
                  <a:lnTo>
                    <a:pt x="47257" y="16486"/>
                  </a:lnTo>
                  <a:lnTo>
                    <a:pt x="50235" y="13968"/>
                  </a:lnTo>
                  <a:lnTo>
                    <a:pt x="53213" y="12288"/>
                  </a:lnTo>
                  <a:lnTo>
                    <a:pt x="56191" y="11169"/>
                  </a:lnTo>
                  <a:lnTo>
                    <a:pt x="59170" y="10422"/>
                  </a:lnTo>
                  <a:lnTo>
                    <a:pt x="62149" y="9925"/>
                  </a:lnTo>
                  <a:lnTo>
                    <a:pt x="65128" y="9593"/>
                  </a:lnTo>
                  <a:lnTo>
                    <a:pt x="68107" y="11356"/>
                  </a:lnTo>
                  <a:lnTo>
                    <a:pt x="71086" y="14516"/>
                  </a:lnTo>
                  <a:lnTo>
                    <a:pt x="74065" y="18607"/>
                  </a:lnTo>
                  <a:lnTo>
                    <a:pt x="77044" y="23319"/>
                  </a:lnTo>
                  <a:lnTo>
                    <a:pt x="80023" y="28444"/>
                  </a:lnTo>
                  <a:lnTo>
                    <a:pt x="85981" y="39431"/>
                  </a:lnTo>
                  <a:lnTo>
                    <a:pt x="91940" y="50928"/>
                  </a:lnTo>
                  <a:lnTo>
                    <a:pt x="93926" y="55781"/>
                  </a:lnTo>
                  <a:lnTo>
                    <a:pt x="95250" y="60007"/>
                  </a:lnTo>
                  <a:lnTo>
                    <a:pt x="97898" y="71438"/>
                  </a:lnTo>
                </a:path>
              </a:pathLst>
            </a:custGeom>
            <a:noFill/>
            <a:ln w="38160">
              <a:solidFill>
                <a:srgbClr val="0000ff"/>
              </a:solidFill>
              <a:round/>
            </a:ln>
          </p:spPr>
          <p:style>
            <a:lnRef idx="1">
              <a:schemeClr val="accent1"/>
            </a:lnRef>
            <a:fillRef idx="0">
              <a:schemeClr val="accent1"/>
            </a:fillRef>
            <a:effectRef idx="0">
              <a:schemeClr val="accent1"/>
            </a:effectRef>
            <a:fontRef idx="minor"/>
          </p:style>
        </p:sp>
        <p:sp>
          <p:nvSpPr>
            <p:cNvPr id="360" name="CustomShape 8"/>
            <p:cNvSpPr/>
            <p:nvPr/>
          </p:nvSpPr>
          <p:spPr>
            <a:xfrm>
              <a:off x="5099400" y="4125960"/>
              <a:ext cx="96120" cy="195120"/>
            </a:xfrm>
            <a:custGeom>
              <a:avLst/>
              <a:gdLst/>
              <a:ahLst/>
              <a:rect l="l" t="t" r="r" b="b"/>
              <a:pathLst>
                <a:path w="96912" h="195928">
                  <a:moveTo>
                    <a:pt x="0" y="97701"/>
                  </a:moveTo>
                  <a:lnTo>
                    <a:pt x="7695" y="97701"/>
                  </a:lnTo>
                  <a:lnTo>
                    <a:pt x="9102" y="96708"/>
                  </a:lnTo>
                  <a:lnTo>
                    <a:pt x="11034" y="95055"/>
                  </a:lnTo>
                  <a:lnTo>
                    <a:pt x="16524" y="90012"/>
                  </a:lnTo>
                  <a:lnTo>
                    <a:pt x="18960" y="88606"/>
                  </a:lnTo>
                  <a:lnTo>
                    <a:pt x="26963" y="84398"/>
                  </a:lnTo>
                  <a:lnTo>
                    <a:pt x="30885" y="80895"/>
                  </a:lnTo>
                  <a:lnTo>
                    <a:pt x="34493" y="76575"/>
                  </a:lnTo>
                  <a:lnTo>
                    <a:pt x="37890" y="71711"/>
                  </a:lnTo>
                  <a:lnTo>
                    <a:pt x="42143" y="67475"/>
                  </a:lnTo>
                  <a:lnTo>
                    <a:pt x="46963" y="63660"/>
                  </a:lnTo>
                  <a:lnTo>
                    <a:pt x="52162" y="60124"/>
                  </a:lnTo>
                  <a:lnTo>
                    <a:pt x="56622" y="55783"/>
                  </a:lnTo>
                  <a:lnTo>
                    <a:pt x="60588" y="50904"/>
                  </a:lnTo>
                  <a:lnTo>
                    <a:pt x="64225" y="45667"/>
                  </a:lnTo>
                  <a:lnTo>
                    <a:pt x="67643" y="41183"/>
                  </a:lnTo>
                  <a:lnTo>
                    <a:pt x="70914" y="37202"/>
                  </a:lnTo>
                  <a:lnTo>
                    <a:pt x="74089" y="33555"/>
                  </a:lnTo>
                  <a:lnTo>
                    <a:pt x="77197" y="30133"/>
                  </a:lnTo>
                  <a:lnTo>
                    <a:pt x="83301" y="23683"/>
                  </a:lnTo>
                  <a:lnTo>
                    <a:pt x="85325" y="20574"/>
                  </a:lnTo>
                  <a:lnTo>
                    <a:pt x="87575" y="14474"/>
                  </a:lnTo>
                  <a:lnTo>
                    <a:pt x="89168" y="11459"/>
                  </a:lnTo>
                  <a:lnTo>
                    <a:pt x="91222" y="8456"/>
                  </a:lnTo>
                  <a:lnTo>
                    <a:pt x="96911" y="1248"/>
                  </a:lnTo>
                  <a:lnTo>
                    <a:pt x="96385" y="657"/>
                  </a:lnTo>
                  <a:lnTo>
                    <a:pt x="95041" y="262"/>
                  </a:lnTo>
                  <a:lnTo>
                    <a:pt x="93153" y="0"/>
                  </a:lnTo>
                  <a:lnTo>
                    <a:pt x="91893" y="817"/>
                  </a:lnTo>
                  <a:lnTo>
                    <a:pt x="91053" y="2354"/>
                  </a:lnTo>
                  <a:lnTo>
                    <a:pt x="89706" y="7208"/>
                  </a:lnTo>
                  <a:lnTo>
                    <a:pt x="89521" y="13164"/>
                  </a:lnTo>
                  <a:lnTo>
                    <a:pt x="89472" y="17530"/>
                  </a:lnTo>
                  <a:lnTo>
                    <a:pt x="88447" y="22425"/>
                  </a:lnTo>
                  <a:lnTo>
                    <a:pt x="86770" y="27673"/>
                  </a:lnTo>
                  <a:lnTo>
                    <a:pt x="84659" y="33156"/>
                  </a:lnTo>
                  <a:lnTo>
                    <a:pt x="83252" y="38796"/>
                  </a:lnTo>
                  <a:lnTo>
                    <a:pt x="82313" y="44540"/>
                  </a:lnTo>
                  <a:lnTo>
                    <a:pt x="81688" y="50354"/>
                  </a:lnTo>
                  <a:lnTo>
                    <a:pt x="81271" y="56214"/>
                  </a:lnTo>
                  <a:lnTo>
                    <a:pt x="80993" y="62106"/>
                  </a:lnTo>
                  <a:lnTo>
                    <a:pt x="80684" y="74935"/>
                  </a:lnTo>
                  <a:lnTo>
                    <a:pt x="80440" y="148194"/>
                  </a:lnTo>
                  <a:lnTo>
                    <a:pt x="79446" y="153191"/>
                  </a:lnTo>
                  <a:lnTo>
                    <a:pt x="77790" y="157514"/>
                  </a:lnTo>
                  <a:lnTo>
                    <a:pt x="75693" y="161389"/>
                  </a:lnTo>
                  <a:lnTo>
                    <a:pt x="74295" y="165956"/>
                  </a:lnTo>
                  <a:lnTo>
                    <a:pt x="73363" y="170986"/>
                  </a:lnTo>
                  <a:lnTo>
                    <a:pt x="71609" y="186060"/>
                  </a:lnTo>
                  <a:lnTo>
                    <a:pt x="71532" y="191460"/>
                  </a:lnTo>
                  <a:lnTo>
                    <a:pt x="71499" y="195927"/>
                  </a:lnTo>
                </a:path>
              </a:pathLst>
            </a:custGeom>
            <a:noFill/>
            <a:ln w="38160">
              <a:solidFill>
                <a:srgbClr val="0000ff"/>
              </a:solidFill>
              <a:round/>
            </a:ln>
          </p:spPr>
          <p:style>
            <a:lnRef idx="1">
              <a:schemeClr val="accent1"/>
            </a:lnRef>
            <a:fillRef idx="0">
              <a:schemeClr val="accent1"/>
            </a:fillRef>
            <a:effectRef idx="0">
              <a:schemeClr val="accent1"/>
            </a:effectRef>
            <a:fontRef idx="minor"/>
          </p:style>
        </p:sp>
        <p:sp>
          <p:nvSpPr>
            <p:cNvPr id="361" name="CustomShape 9"/>
            <p:cNvSpPr/>
            <p:nvPr/>
          </p:nvSpPr>
          <p:spPr>
            <a:xfrm>
              <a:off x="5100480" y="4304160"/>
              <a:ext cx="114120" cy="25920"/>
            </a:xfrm>
            <a:custGeom>
              <a:avLst/>
              <a:gdLst/>
              <a:ahLst/>
              <a:rect l="l" t="t" r="r" b="b"/>
              <a:pathLst>
                <a:path w="114836" h="26790">
                  <a:moveTo>
                    <a:pt x="16524" y="26789"/>
                  </a:moveTo>
                  <a:lnTo>
                    <a:pt x="0" y="26789"/>
                  </a:lnTo>
                  <a:lnTo>
                    <a:pt x="11207" y="26789"/>
                  </a:lnTo>
                  <a:lnTo>
                    <a:pt x="14965" y="25797"/>
                  </a:lnTo>
                  <a:lnTo>
                    <a:pt x="19457" y="24143"/>
                  </a:lnTo>
                  <a:lnTo>
                    <a:pt x="24437" y="22048"/>
                  </a:lnTo>
                  <a:lnTo>
                    <a:pt x="29744" y="20652"/>
                  </a:lnTo>
                  <a:lnTo>
                    <a:pt x="35267" y="19721"/>
                  </a:lnTo>
                  <a:lnTo>
                    <a:pt x="40936" y="19101"/>
                  </a:lnTo>
                  <a:lnTo>
                    <a:pt x="47695" y="17694"/>
                  </a:lnTo>
                  <a:lnTo>
                    <a:pt x="55179" y="15765"/>
                  </a:lnTo>
                  <a:lnTo>
                    <a:pt x="63148" y="13486"/>
                  </a:lnTo>
                  <a:lnTo>
                    <a:pt x="70447" y="11967"/>
                  </a:lnTo>
                  <a:lnTo>
                    <a:pt x="77299" y="10955"/>
                  </a:lnTo>
                  <a:lnTo>
                    <a:pt x="83852" y="10279"/>
                  </a:lnTo>
                  <a:lnTo>
                    <a:pt x="90207" y="8837"/>
                  </a:lnTo>
                  <a:lnTo>
                    <a:pt x="96431" y="6883"/>
                  </a:lnTo>
                  <a:lnTo>
                    <a:pt x="114835" y="0"/>
                  </a:lnTo>
                </a:path>
              </a:pathLst>
            </a:custGeom>
            <a:noFill/>
            <a:ln w="38160">
              <a:solidFill>
                <a:srgbClr val="0000ff"/>
              </a:solidFill>
              <a:round/>
            </a:ln>
          </p:spPr>
          <p:style>
            <a:lnRef idx="1">
              <a:schemeClr val="accent1"/>
            </a:lnRef>
            <a:fillRef idx="0">
              <a:schemeClr val="accent1"/>
            </a:fillRef>
            <a:effectRef idx="0">
              <a:schemeClr val="accent1"/>
            </a:effectRef>
            <a:fontRef idx="minor"/>
          </p:style>
        </p:sp>
        <p:sp>
          <p:nvSpPr>
            <p:cNvPr id="362" name="CustomShape 10"/>
            <p:cNvSpPr/>
            <p:nvPr/>
          </p:nvSpPr>
          <p:spPr>
            <a:xfrm>
              <a:off x="6547320" y="3723840"/>
              <a:ext cx="696240" cy="195840"/>
            </a:xfrm>
            <a:custGeom>
              <a:avLst/>
              <a:gdLst/>
              <a:ahLst/>
              <a:rect l="l" t="t" r="r" b="b"/>
              <a:pathLst>
                <a:path w="697120" h="196451">
                  <a:moveTo>
                    <a:pt x="8937" y="53578"/>
                  </a:moveTo>
                  <a:lnTo>
                    <a:pt x="8937" y="79309"/>
                  </a:lnTo>
                  <a:lnTo>
                    <a:pt x="7944" y="84623"/>
                  </a:lnTo>
                  <a:lnTo>
                    <a:pt x="6290" y="90149"/>
                  </a:lnTo>
                  <a:lnTo>
                    <a:pt x="4193" y="95818"/>
                  </a:lnTo>
                  <a:lnTo>
                    <a:pt x="2795" y="101582"/>
                  </a:lnTo>
                  <a:lnTo>
                    <a:pt x="1863" y="107409"/>
                  </a:lnTo>
                  <a:lnTo>
                    <a:pt x="1242" y="113278"/>
                  </a:lnTo>
                  <a:lnTo>
                    <a:pt x="828" y="119175"/>
                  </a:lnTo>
                  <a:lnTo>
                    <a:pt x="552" y="125090"/>
                  </a:lnTo>
                  <a:lnTo>
                    <a:pt x="245" y="136955"/>
                  </a:lnTo>
                  <a:lnTo>
                    <a:pt x="0" y="195011"/>
                  </a:lnTo>
                  <a:lnTo>
                    <a:pt x="993" y="195492"/>
                  </a:lnTo>
                  <a:lnTo>
                    <a:pt x="7695" y="196326"/>
                  </a:lnTo>
                  <a:lnTo>
                    <a:pt x="26997" y="196448"/>
                  </a:lnTo>
                  <a:lnTo>
                    <a:pt x="29914" y="196450"/>
                  </a:lnTo>
                  <a:lnTo>
                    <a:pt x="48867" y="190316"/>
                  </a:lnTo>
                  <a:lnTo>
                    <a:pt x="66890" y="188351"/>
                  </a:lnTo>
                  <a:lnTo>
                    <a:pt x="82361" y="187891"/>
                  </a:lnTo>
                  <a:lnTo>
                    <a:pt x="138975" y="187556"/>
                  </a:lnTo>
                  <a:lnTo>
                    <a:pt x="150247" y="186553"/>
                  </a:lnTo>
                  <a:lnTo>
                    <a:pt x="161734" y="184892"/>
                  </a:lnTo>
                  <a:lnTo>
                    <a:pt x="173363" y="182792"/>
                  </a:lnTo>
                  <a:lnTo>
                    <a:pt x="185088" y="181393"/>
                  </a:lnTo>
                  <a:lnTo>
                    <a:pt x="196878" y="180460"/>
                  </a:lnTo>
                  <a:lnTo>
                    <a:pt x="208709" y="179838"/>
                  </a:lnTo>
                  <a:lnTo>
                    <a:pt x="235097" y="179146"/>
                  </a:lnTo>
                  <a:lnTo>
                    <a:pt x="336802" y="178626"/>
                  </a:lnTo>
                  <a:lnTo>
                    <a:pt x="351645" y="177623"/>
                  </a:lnTo>
                  <a:lnTo>
                    <a:pt x="366505" y="175962"/>
                  </a:lnTo>
                  <a:lnTo>
                    <a:pt x="381377" y="173863"/>
                  </a:lnTo>
                  <a:lnTo>
                    <a:pt x="395264" y="172463"/>
                  </a:lnTo>
                  <a:lnTo>
                    <a:pt x="408495" y="171530"/>
                  </a:lnTo>
                  <a:lnTo>
                    <a:pt x="421287" y="170908"/>
                  </a:lnTo>
                  <a:lnTo>
                    <a:pt x="446092" y="170217"/>
                  </a:lnTo>
                  <a:lnTo>
                    <a:pt x="458268" y="170032"/>
                  </a:lnTo>
                  <a:lnTo>
                    <a:pt x="479742" y="167182"/>
                  </a:lnTo>
                  <a:lnTo>
                    <a:pt x="500209" y="163600"/>
                  </a:lnTo>
                  <a:lnTo>
                    <a:pt x="511229" y="162645"/>
                  </a:lnTo>
                  <a:lnTo>
                    <a:pt x="522547" y="162008"/>
                  </a:lnTo>
                  <a:lnTo>
                    <a:pt x="543066" y="161300"/>
                  </a:lnTo>
                  <a:lnTo>
                    <a:pt x="575770" y="160846"/>
                  </a:lnTo>
                  <a:lnTo>
                    <a:pt x="621206" y="160744"/>
                  </a:lnTo>
                  <a:lnTo>
                    <a:pt x="633920" y="158093"/>
                  </a:lnTo>
                  <a:lnTo>
                    <a:pt x="645198" y="153607"/>
                  </a:lnTo>
                  <a:lnTo>
                    <a:pt x="653519" y="148306"/>
                  </a:lnTo>
                  <a:lnTo>
                    <a:pt x="660529" y="145289"/>
                  </a:lnTo>
                  <a:lnTo>
                    <a:pt x="663788" y="144484"/>
                  </a:lnTo>
                  <a:lnTo>
                    <a:pt x="665961" y="142956"/>
                  </a:lnTo>
                  <a:lnTo>
                    <a:pt x="667410" y="140945"/>
                  </a:lnTo>
                  <a:lnTo>
                    <a:pt x="670013" y="135071"/>
                  </a:lnTo>
                  <a:lnTo>
                    <a:pt x="674479" y="125847"/>
                  </a:lnTo>
                  <a:lnTo>
                    <a:pt x="676067" y="121601"/>
                  </a:lnTo>
                  <a:lnTo>
                    <a:pt x="677125" y="117779"/>
                  </a:lnTo>
                  <a:lnTo>
                    <a:pt x="677832" y="114238"/>
                  </a:lnTo>
                  <a:lnTo>
                    <a:pt x="678303" y="109893"/>
                  </a:lnTo>
                  <a:lnTo>
                    <a:pt x="678617" y="105012"/>
                  </a:lnTo>
                  <a:lnTo>
                    <a:pt x="678825" y="99773"/>
                  </a:lnTo>
                  <a:lnTo>
                    <a:pt x="679958" y="94297"/>
                  </a:lnTo>
                  <a:lnTo>
                    <a:pt x="681707" y="88661"/>
                  </a:lnTo>
                  <a:lnTo>
                    <a:pt x="683865" y="82920"/>
                  </a:lnTo>
                  <a:lnTo>
                    <a:pt x="685304" y="77108"/>
                  </a:lnTo>
                  <a:lnTo>
                    <a:pt x="686263" y="71249"/>
                  </a:lnTo>
                  <a:lnTo>
                    <a:pt x="686902" y="65359"/>
                  </a:lnTo>
                  <a:lnTo>
                    <a:pt x="687329" y="59448"/>
                  </a:lnTo>
                  <a:lnTo>
                    <a:pt x="687613" y="53522"/>
                  </a:lnTo>
                  <a:lnTo>
                    <a:pt x="687802" y="47587"/>
                  </a:lnTo>
                  <a:lnTo>
                    <a:pt x="688922" y="41647"/>
                  </a:lnTo>
                  <a:lnTo>
                    <a:pt x="690662" y="35702"/>
                  </a:lnTo>
                  <a:lnTo>
                    <a:pt x="692814" y="29754"/>
                  </a:lnTo>
                  <a:lnTo>
                    <a:pt x="694249" y="24797"/>
                  </a:lnTo>
                  <a:lnTo>
                    <a:pt x="695206" y="20500"/>
                  </a:lnTo>
                  <a:lnTo>
                    <a:pt x="695843" y="16644"/>
                  </a:lnTo>
                  <a:lnTo>
                    <a:pt x="696268" y="13080"/>
                  </a:lnTo>
                  <a:lnTo>
                    <a:pt x="696552" y="9712"/>
                  </a:lnTo>
                  <a:lnTo>
                    <a:pt x="697119" y="0"/>
                  </a:lnTo>
                </a:path>
              </a:pathLst>
            </a:custGeom>
            <a:noFill/>
            <a:ln w="38160">
              <a:solidFill>
                <a:srgbClr val="0000ff"/>
              </a:solidFill>
              <a:round/>
            </a:ln>
          </p:spPr>
          <p:style>
            <a:lnRef idx="1">
              <a:schemeClr val="accent1"/>
            </a:lnRef>
            <a:fillRef idx="0">
              <a:schemeClr val="accent1"/>
            </a:fillRef>
            <a:effectRef idx="0">
              <a:schemeClr val="accent1"/>
            </a:effectRef>
            <a:fontRef idx="minor"/>
          </p:style>
        </p:sp>
        <p:sp>
          <p:nvSpPr>
            <p:cNvPr id="363" name="CustomShape 11"/>
            <p:cNvSpPr/>
            <p:nvPr/>
          </p:nvSpPr>
          <p:spPr>
            <a:xfrm>
              <a:off x="6797520" y="4046400"/>
              <a:ext cx="231480" cy="149760"/>
            </a:xfrm>
            <a:custGeom>
              <a:avLst/>
              <a:gdLst/>
              <a:ahLst/>
              <a:rect l="l" t="t" r="r" b="b"/>
              <a:pathLst>
                <a:path w="232374" h="150552">
                  <a:moveTo>
                    <a:pt x="0" y="7688"/>
                  </a:moveTo>
                  <a:lnTo>
                    <a:pt x="4744" y="7688"/>
                  </a:lnTo>
                  <a:lnTo>
                    <a:pt x="7135" y="6696"/>
                  </a:lnTo>
                  <a:lnTo>
                    <a:pt x="12438" y="2948"/>
                  </a:lnTo>
                  <a:lnTo>
                    <a:pt x="15244" y="1551"/>
                  </a:lnTo>
                  <a:lnTo>
                    <a:pt x="21008" y="0"/>
                  </a:lnTo>
                  <a:lnTo>
                    <a:pt x="24928" y="578"/>
                  </a:lnTo>
                  <a:lnTo>
                    <a:pt x="29528" y="1956"/>
                  </a:lnTo>
                  <a:lnTo>
                    <a:pt x="34581" y="3867"/>
                  </a:lnTo>
                  <a:lnTo>
                    <a:pt x="38943" y="5141"/>
                  </a:lnTo>
                  <a:lnTo>
                    <a:pt x="42843" y="5990"/>
                  </a:lnTo>
                  <a:lnTo>
                    <a:pt x="46437" y="6556"/>
                  </a:lnTo>
                  <a:lnTo>
                    <a:pt x="53078" y="9831"/>
                  </a:lnTo>
                  <a:lnTo>
                    <a:pt x="56239" y="12093"/>
                  </a:lnTo>
                  <a:lnTo>
                    <a:pt x="60333" y="14594"/>
                  </a:lnTo>
                  <a:lnTo>
                    <a:pt x="65048" y="17253"/>
                  </a:lnTo>
                  <a:lnTo>
                    <a:pt x="70178" y="20018"/>
                  </a:lnTo>
                  <a:lnTo>
                    <a:pt x="74590" y="22853"/>
                  </a:lnTo>
                  <a:lnTo>
                    <a:pt x="78525" y="25735"/>
                  </a:lnTo>
                  <a:lnTo>
                    <a:pt x="82141" y="28650"/>
                  </a:lnTo>
                  <a:lnTo>
                    <a:pt x="84553" y="32577"/>
                  </a:lnTo>
                  <a:lnTo>
                    <a:pt x="86160" y="37179"/>
                  </a:lnTo>
                  <a:lnTo>
                    <a:pt x="87232" y="42231"/>
                  </a:lnTo>
                  <a:lnTo>
                    <a:pt x="87945" y="46592"/>
                  </a:lnTo>
                  <a:lnTo>
                    <a:pt x="88421" y="50491"/>
                  </a:lnTo>
                  <a:lnTo>
                    <a:pt x="88739" y="54083"/>
                  </a:lnTo>
                  <a:lnTo>
                    <a:pt x="87958" y="57470"/>
                  </a:lnTo>
                  <a:lnTo>
                    <a:pt x="86443" y="60719"/>
                  </a:lnTo>
                  <a:lnTo>
                    <a:pt x="84442" y="63878"/>
                  </a:lnTo>
                  <a:lnTo>
                    <a:pt x="82113" y="67969"/>
                  </a:lnTo>
                  <a:lnTo>
                    <a:pt x="76878" y="77805"/>
                  </a:lnTo>
                  <a:lnTo>
                    <a:pt x="74092" y="82214"/>
                  </a:lnTo>
                  <a:lnTo>
                    <a:pt x="71241" y="86146"/>
                  </a:lnTo>
                  <a:lnTo>
                    <a:pt x="68348" y="89759"/>
                  </a:lnTo>
                  <a:lnTo>
                    <a:pt x="65427" y="93160"/>
                  </a:lnTo>
                  <a:lnTo>
                    <a:pt x="62485" y="96420"/>
                  </a:lnTo>
                  <a:lnTo>
                    <a:pt x="59532" y="99584"/>
                  </a:lnTo>
                  <a:lnTo>
                    <a:pt x="57563" y="102687"/>
                  </a:lnTo>
                  <a:lnTo>
                    <a:pt x="56249" y="105747"/>
                  </a:lnTo>
                  <a:lnTo>
                    <a:pt x="55375" y="108780"/>
                  </a:lnTo>
                  <a:lnTo>
                    <a:pt x="53798" y="111793"/>
                  </a:lnTo>
                  <a:lnTo>
                    <a:pt x="51754" y="114795"/>
                  </a:lnTo>
                  <a:lnTo>
                    <a:pt x="49398" y="117788"/>
                  </a:lnTo>
                  <a:lnTo>
                    <a:pt x="47828" y="120775"/>
                  </a:lnTo>
                  <a:lnTo>
                    <a:pt x="46781" y="123759"/>
                  </a:lnTo>
                  <a:lnTo>
                    <a:pt x="46082" y="126741"/>
                  </a:lnTo>
                  <a:lnTo>
                    <a:pt x="46611" y="128728"/>
                  </a:lnTo>
                  <a:lnTo>
                    <a:pt x="47955" y="130054"/>
                  </a:lnTo>
                  <a:lnTo>
                    <a:pt x="49845" y="130937"/>
                  </a:lnTo>
                  <a:lnTo>
                    <a:pt x="54592" y="134564"/>
                  </a:lnTo>
                  <a:lnTo>
                    <a:pt x="57249" y="136921"/>
                  </a:lnTo>
                  <a:lnTo>
                    <a:pt x="61005" y="139484"/>
                  </a:lnTo>
                  <a:lnTo>
                    <a:pt x="65496" y="142185"/>
                  </a:lnTo>
                  <a:lnTo>
                    <a:pt x="70477" y="144977"/>
                  </a:lnTo>
                  <a:lnTo>
                    <a:pt x="76776" y="146840"/>
                  </a:lnTo>
                  <a:lnTo>
                    <a:pt x="83954" y="148081"/>
                  </a:lnTo>
                  <a:lnTo>
                    <a:pt x="91719" y="148908"/>
                  </a:lnTo>
                  <a:lnTo>
                    <a:pt x="99875" y="149460"/>
                  </a:lnTo>
                  <a:lnTo>
                    <a:pt x="108291" y="149828"/>
                  </a:lnTo>
                  <a:lnTo>
                    <a:pt x="125587" y="150236"/>
                  </a:lnTo>
                  <a:lnTo>
                    <a:pt x="196641" y="150551"/>
                  </a:lnTo>
                  <a:lnTo>
                    <a:pt x="204580" y="149563"/>
                  </a:lnTo>
                  <a:lnTo>
                    <a:pt x="211858" y="147912"/>
                  </a:lnTo>
                  <a:lnTo>
                    <a:pt x="232373" y="141633"/>
                  </a:lnTo>
                </a:path>
              </a:pathLst>
            </a:custGeom>
            <a:noFill/>
            <a:ln w="38160">
              <a:solidFill>
                <a:srgbClr val="0000ff"/>
              </a:solidFill>
              <a:round/>
            </a:ln>
          </p:spPr>
          <p:style>
            <a:lnRef idx="1">
              <a:schemeClr val="accent1"/>
            </a:lnRef>
            <a:fillRef idx="0">
              <a:schemeClr val="accent1"/>
            </a:fillRef>
            <a:effectRef idx="0">
              <a:schemeClr val="accent1"/>
            </a:effectRef>
            <a:fontRef idx="minor"/>
          </p:style>
        </p:sp>
        <p:sp>
          <p:nvSpPr>
            <p:cNvPr id="364" name="CustomShape 12"/>
            <p:cNvSpPr/>
            <p:nvPr/>
          </p:nvSpPr>
          <p:spPr>
            <a:xfrm>
              <a:off x="5304960" y="2304000"/>
              <a:ext cx="1773720" cy="392040"/>
            </a:xfrm>
            <a:custGeom>
              <a:avLst/>
              <a:gdLst/>
              <a:ahLst/>
              <a:rect l="l" t="t" r="r" b="b"/>
              <a:pathLst>
                <a:path w="1774410" h="392860">
                  <a:moveTo>
                    <a:pt x="0" y="267890"/>
                  </a:moveTo>
                  <a:lnTo>
                    <a:pt x="0" y="367702"/>
                  </a:lnTo>
                  <a:lnTo>
                    <a:pt x="993" y="371142"/>
                  </a:lnTo>
                  <a:lnTo>
                    <a:pt x="4745" y="377611"/>
                  </a:lnTo>
                  <a:lnTo>
                    <a:pt x="12440" y="386830"/>
                  </a:lnTo>
                  <a:lnTo>
                    <a:pt x="15245" y="388855"/>
                  </a:lnTo>
                  <a:lnTo>
                    <a:pt x="21009" y="391106"/>
                  </a:lnTo>
                  <a:lnTo>
                    <a:pt x="29837" y="392372"/>
                  </a:lnTo>
                  <a:lnTo>
                    <a:pt x="64855" y="392859"/>
                  </a:lnTo>
                  <a:lnTo>
                    <a:pt x="110200" y="385832"/>
                  </a:lnTo>
                  <a:lnTo>
                    <a:pt x="160243" y="379602"/>
                  </a:lnTo>
                  <a:lnTo>
                    <a:pt x="208022" y="371656"/>
                  </a:lnTo>
                  <a:lnTo>
                    <a:pt x="259915" y="367758"/>
                  </a:lnTo>
                  <a:lnTo>
                    <a:pt x="331822" y="354167"/>
                  </a:lnTo>
                  <a:lnTo>
                    <a:pt x="411935" y="346779"/>
                  </a:lnTo>
                  <a:lnTo>
                    <a:pt x="473925" y="338890"/>
                  </a:lnTo>
                  <a:lnTo>
                    <a:pt x="632115" y="318466"/>
                  </a:lnTo>
                  <a:lnTo>
                    <a:pt x="707981" y="309554"/>
                  </a:lnTo>
                  <a:lnTo>
                    <a:pt x="760536" y="306251"/>
                  </a:lnTo>
                  <a:lnTo>
                    <a:pt x="812692" y="304783"/>
                  </a:lnTo>
                  <a:lnTo>
                    <a:pt x="862354" y="304131"/>
                  </a:lnTo>
                  <a:lnTo>
                    <a:pt x="913556" y="301195"/>
                  </a:lnTo>
                  <a:lnTo>
                    <a:pt x="966103" y="297575"/>
                  </a:lnTo>
                  <a:lnTo>
                    <a:pt x="1019249" y="295966"/>
                  </a:lnTo>
                  <a:lnTo>
                    <a:pt x="1094672" y="295060"/>
                  </a:lnTo>
                  <a:lnTo>
                    <a:pt x="1145904" y="292203"/>
                  </a:lnTo>
                  <a:lnTo>
                    <a:pt x="1196479" y="287625"/>
                  </a:lnTo>
                  <a:lnTo>
                    <a:pt x="1242129" y="282284"/>
                  </a:lnTo>
                  <a:lnTo>
                    <a:pt x="1288236" y="279248"/>
                  </a:lnTo>
                  <a:lnTo>
                    <a:pt x="1333224" y="276907"/>
                  </a:lnTo>
                  <a:lnTo>
                    <a:pt x="1373079" y="272559"/>
                  </a:lnTo>
                  <a:lnTo>
                    <a:pt x="1410653" y="267319"/>
                  </a:lnTo>
                  <a:lnTo>
                    <a:pt x="1462657" y="258792"/>
                  </a:lnTo>
                  <a:lnTo>
                    <a:pt x="1524711" y="247021"/>
                  </a:lnTo>
                  <a:lnTo>
                    <a:pt x="1577648" y="240286"/>
                  </a:lnTo>
                  <a:lnTo>
                    <a:pt x="1613317" y="228181"/>
                  </a:lnTo>
                  <a:lnTo>
                    <a:pt x="1642202" y="216878"/>
                  </a:lnTo>
                  <a:lnTo>
                    <a:pt x="1657043" y="206854"/>
                  </a:lnTo>
                  <a:lnTo>
                    <a:pt x="1672906" y="195784"/>
                  </a:lnTo>
                  <a:lnTo>
                    <a:pt x="1687901" y="184249"/>
                  </a:lnTo>
                  <a:lnTo>
                    <a:pt x="1697876" y="172508"/>
                  </a:lnTo>
                  <a:lnTo>
                    <a:pt x="1708267" y="160675"/>
                  </a:lnTo>
                  <a:lnTo>
                    <a:pt x="1718513" y="148802"/>
                  </a:lnTo>
                  <a:lnTo>
                    <a:pt x="1726377" y="136910"/>
                  </a:lnTo>
                  <a:lnTo>
                    <a:pt x="1733183" y="125010"/>
                  </a:lnTo>
                  <a:lnTo>
                    <a:pt x="1736387" y="119058"/>
                  </a:lnTo>
                  <a:lnTo>
                    <a:pt x="1739518" y="112114"/>
                  </a:lnTo>
                  <a:lnTo>
                    <a:pt x="1742596" y="104508"/>
                  </a:lnTo>
                  <a:lnTo>
                    <a:pt x="1745642" y="96461"/>
                  </a:lnTo>
                  <a:lnTo>
                    <a:pt x="1748667" y="89112"/>
                  </a:lnTo>
                  <a:lnTo>
                    <a:pt x="1751676" y="82228"/>
                  </a:lnTo>
                  <a:lnTo>
                    <a:pt x="1757666" y="69288"/>
                  </a:lnTo>
                  <a:lnTo>
                    <a:pt x="1763639" y="56922"/>
                  </a:lnTo>
                  <a:lnTo>
                    <a:pt x="1766956" y="44811"/>
                  </a:lnTo>
                  <a:lnTo>
                    <a:pt x="1769423" y="32814"/>
                  </a:lnTo>
                  <a:lnTo>
                    <a:pt x="1773830" y="20868"/>
                  </a:lnTo>
                  <a:lnTo>
                    <a:pt x="1774409" y="15896"/>
                  </a:lnTo>
                  <a:lnTo>
                    <a:pt x="1773802" y="11589"/>
                  </a:lnTo>
                  <a:lnTo>
                    <a:pt x="1769609" y="0"/>
                  </a:lnTo>
                </a:path>
              </a:pathLst>
            </a:custGeom>
            <a:noFill/>
            <a:ln w="38160">
              <a:solidFill>
                <a:srgbClr val="0000ff"/>
              </a:solidFill>
              <a:round/>
            </a:ln>
          </p:spPr>
          <p:style>
            <a:lnRef idx="1">
              <a:schemeClr val="accent1"/>
            </a:lnRef>
            <a:fillRef idx="0">
              <a:schemeClr val="accent1"/>
            </a:fillRef>
            <a:effectRef idx="0">
              <a:schemeClr val="accent1"/>
            </a:effectRef>
            <a:fontRef idx="minor"/>
          </p:style>
        </p:sp>
      </p:grpSp>
      <p:pic>
        <p:nvPicPr>
          <p:cNvPr id="365" name="" descr=""/>
          <p:cNvPicPr/>
          <p:nvPr/>
        </p:nvPicPr>
        <p:blipFill>
          <a:blip r:embed="rId1"/>
          <a:stretch/>
        </p:blipFill>
        <p:spPr>
          <a:xfrm>
            <a:off x="2895480" y="1600200"/>
            <a:ext cx="4533480" cy="837720"/>
          </a:xfrm>
          <a:prstGeom prst="rect">
            <a:avLst/>
          </a:prstGeom>
          <a:ln>
            <a:noFill/>
          </a:ln>
        </p:spPr>
      </p:pic>
      <p:pic>
        <p:nvPicPr>
          <p:cNvPr id="366" name="" descr=""/>
          <p:cNvPicPr/>
          <p:nvPr/>
        </p:nvPicPr>
        <p:blipFill>
          <a:blip r:embed="rId2"/>
          <a:stretch/>
        </p:blipFill>
        <p:spPr>
          <a:xfrm>
            <a:off x="1295280" y="3124080"/>
            <a:ext cx="6159240" cy="837720"/>
          </a:xfrm>
          <a:prstGeom prst="rect">
            <a:avLst/>
          </a:prstGeom>
          <a:ln>
            <a:noFill/>
          </a:ln>
        </p:spPr>
      </p:pic>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564b3c"/>
                </a:solidFill>
                <a:latin typeface="Estrangelo Edessa"/>
              </a:rPr>
              <a:t>Exploration Function</a:t>
            </a:r>
            <a:endParaRPr b="0" lang="en-US" sz="4400" spc="-1" strike="noStrike">
              <a:latin typeface="Arial"/>
            </a:endParaRPr>
          </a:p>
        </p:txBody>
      </p:sp>
      <p:sp>
        <p:nvSpPr>
          <p:cNvPr id="368" name="CustomShape 2"/>
          <p:cNvSpPr/>
          <p:nvPr/>
        </p:nvSpPr>
        <p:spPr>
          <a:xfrm>
            <a:off x="612720" y="2971800"/>
            <a:ext cx="8152560" cy="3504600"/>
          </a:xfrm>
          <a:prstGeom prst="rect">
            <a:avLst/>
          </a:prstGeom>
          <a:noFill/>
          <a:ln>
            <a:noFill/>
          </a:ln>
        </p:spPr>
        <p:style>
          <a:lnRef idx="0"/>
          <a:fillRef idx="0"/>
          <a:effectRef idx="0"/>
          <a:fontRef idx="minor"/>
        </p:style>
        <p:txBody>
          <a:bodyPr lIns="90000" rIns="90000" tIns="45000" bIns="45000">
            <a:normAutofit fontScale="48000"/>
          </a:bodyPr>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 </a:t>
            </a:r>
            <a:r>
              <a:rPr b="0" lang="en-US" sz="2900" spc="-1" strike="noStrike">
                <a:solidFill>
                  <a:srgbClr val="000000"/>
                </a:solidFill>
                <a:latin typeface="Estrangelo Edessa"/>
              </a:rPr>
              <a:t>is a limit on the number of tries for a state-action pair</a:t>
            </a:r>
            <a:endParaRPr b="0" lang="en-US" sz="29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 </a:t>
            </a:r>
            <a:r>
              <a:rPr b="0" lang="en-US" sz="2900" spc="-1" strike="noStrike">
                <a:solidFill>
                  <a:srgbClr val="000000"/>
                </a:solidFill>
                <a:latin typeface="Estrangelo Edessa"/>
              </a:rPr>
              <a:t>is an optimistic estimate of the best possible reward obtainable in any state</a:t>
            </a:r>
            <a:endParaRPr b="0" lang="en-US" sz="29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If </a:t>
            </a:r>
            <a:r>
              <a:rPr b="0" i="1" lang="en-US" sz="2900" spc="-1" strike="noStrike">
                <a:solidFill>
                  <a:srgbClr val="000000"/>
                </a:solidFill>
                <a:latin typeface="Estrangelo Edessa"/>
              </a:rPr>
              <a:t> </a:t>
            </a:r>
            <a:r>
              <a:rPr b="0" lang="en-US" sz="2900" spc="-1" strike="noStrike">
                <a:solidFill>
                  <a:srgbClr val="000000"/>
                </a:solidFill>
                <a:latin typeface="Estrangelo Edessa"/>
              </a:rPr>
              <a:t>hasn’t been tried enough in , you assume it will somehow lead to </a:t>
            </a:r>
            <a:r>
              <a:rPr b="0" i="1" lang="en-US" sz="2900" spc="-1" strike="noStrike">
                <a:solidFill>
                  <a:srgbClr val="000000"/>
                </a:solidFill>
                <a:latin typeface="Estrangelo Edessa"/>
              </a:rPr>
              <a:t>high reward– </a:t>
            </a:r>
            <a:r>
              <a:rPr b="0" lang="en-US" sz="2900" spc="-1" strike="noStrike">
                <a:solidFill>
                  <a:srgbClr val="000000"/>
                </a:solidFill>
                <a:latin typeface="Estrangelo Edessa"/>
              </a:rPr>
              <a:t>optimistic strategy</a:t>
            </a:r>
            <a:endParaRPr b="0" lang="en-US" sz="2900" spc="-1" strike="noStrike">
              <a:latin typeface="Arial"/>
            </a:endParaRPr>
          </a:p>
          <a:p>
            <a:pPr>
              <a:lnSpc>
                <a:spcPct val="100000"/>
              </a:lnSpc>
              <a:spcBef>
                <a:spcPts val="700"/>
              </a:spcBef>
            </a:pPr>
            <a:endParaRPr b="0" lang="en-US" sz="29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Trades off greedy (preference for high utilities ) against curiosity (preference for low values of n – the number of times a state-action pair has been tried)</a:t>
            </a:r>
            <a:endParaRPr b="0" lang="en-US" sz="2900" spc="-1" strike="noStrike">
              <a:latin typeface="Arial"/>
            </a:endParaRPr>
          </a:p>
        </p:txBody>
      </p:sp>
      <p:pic>
        <p:nvPicPr>
          <p:cNvPr id="369" name="Picture 2" descr=""/>
          <p:cNvPicPr/>
          <p:nvPr/>
        </p:nvPicPr>
        <p:blipFill>
          <a:blip r:embed="rId1"/>
          <a:stretch/>
        </p:blipFill>
        <p:spPr>
          <a:xfrm>
            <a:off x="3048120" y="1828800"/>
            <a:ext cx="2894760" cy="828000"/>
          </a:xfrm>
          <a:prstGeom prst="rect">
            <a:avLst/>
          </a:prstGeom>
          <a:ln>
            <a:noFill/>
          </a:ln>
        </p:spPr>
      </p:pic>
      <p:sp>
        <p:nvSpPr>
          <p:cNvPr id="370" name="CustomShape 3"/>
          <p:cNvSpPr/>
          <p:nvPr/>
        </p:nvSpPr>
        <p:spPr>
          <a:xfrm>
            <a:off x="2286000" y="1752480"/>
            <a:ext cx="1142280" cy="380160"/>
          </a:xfrm>
          <a:custGeom>
            <a:avLst/>
            <a:gdLst/>
            <a:ahLst/>
            <a:rect l="l" t="t" r="r" b="b"/>
            <a:pathLst>
              <a:path w="21600" h="21600">
                <a:moveTo>
                  <a:pt x="0" y="0"/>
                </a:moveTo>
                <a:lnTo>
                  <a:pt x="21600" y="21600"/>
                </a:lnTo>
              </a:path>
            </a:pathLst>
          </a:custGeom>
          <a:noFill/>
          <a:ln>
            <a:round/>
            <a:tailEnd len="med" type="arrow" w="med"/>
          </a:ln>
          <a:effectLst>
            <a:outerShdw blurRad="38100" dir="5400000" dist="29880" rotWithShape="0">
              <a:srgbClr val="000000">
                <a:alpha val="45000"/>
              </a:srgbClr>
            </a:outerShdw>
          </a:effectLst>
        </p:spPr>
        <p:style>
          <a:lnRef idx="2">
            <a:schemeClr val="dk1"/>
          </a:lnRef>
          <a:fillRef idx="0">
            <a:schemeClr val="dk1"/>
          </a:fillRef>
          <a:effectRef idx="1">
            <a:schemeClr val="dk1"/>
          </a:effectRef>
          <a:fontRef idx="minor"/>
        </p:style>
      </p:sp>
      <p:sp>
        <p:nvSpPr>
          <p:cNvPr id="371" name="CustomShape 4"/>
          <p:cNvSpPr/>
          <p:nvPr/>
        </p:nvSpPr>
        <p:spPr>
          <a:xfrm>
            <a:off x="346320" y="1350360"/>
            <a:ext cx="1980360" cy="638640"/>
          </a:xfrm>
          <a:prstGeom prst="rect">
            <a:avLst/>
          </a:prstGeom>
          <a:solidFill>
            <a:schemeClr val="bg2"/>
          </a:solid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w Cen MT"/>
                <a:ea typeface="DejaVu Sans"/>
              </a:rPr>
              <a:t>The usual utility value.</a:t>
            </a:r>
            <a:endParaRPr b="0" lang="en-US" sz="1800" spc="-1" strike="noStrike">
              <a:latin typeface="Arial"/>
            </a:endParaRPr>
          </a:p>
        </p:txBody>
      </p:sp>
      <p:sp>
        <p:nvSpPr>
          <p:cNvPr id="372" name="CustomShape 5"/>
          <p:cNvSpPr/>
          <p:nvPr/>
        </p:nvSpPr>
        <p:spPr>
          <a:xfrm>
            <a:off x="5486400" y="990720"/>
            <a:ext cx="2590200" cy="638640"/>
          </a:xfrm>
          <a:prstGeom prst="rect">
            <a:avLst/>
          </a:prstGeom>
          <a:solidFill>
            <a:schemeClr val="bg2"/>
          </a:solid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w Cen MT"/>
                <a:ea typeface="DejaVu Sans"/>
              </a:rPr>
              <a:t>Number of times  has been tried.</a:t>
            </a:r>
            <a:endParaRPr b="0" lang="en-US" sz="1800" spc="-1" strike="noStrike">
              <a:latin typeface="Arial"/>
            </a:endParaRPr>
          </a:p>
        </p:txBody>
      </p:sp>
      <p:sp>
        <p:nvSpPr>
          <p:cNvPr id="373" name="CustomShape 6"/>
          <p:cNvSpPr/>
          <p:nvPr/>
        </p:nvSpPr>
        <p:spPr>
          <a:xfrm flipH="1">
            <a:off x="3809160" y="1313640"/>
            <a:ext cx="1675800" cy="819000"/>
          </a:xfrm>
          <a:custGeom>
            <a:avLst/>
            <a:gdLst/>
            <a:ahLst/>
            <a:rect l="l" t="t" r="r" b="b"/>
            <a:pathLst>
              <a:path w="21600" h="21600">
                <a:moveTo>
                  <a:pt x="0" y="0"/>
                </a:moveTo>
                <a:lnTo>
                  <a:pt x="21600" y="21600"/>
                </a:lnTo>
              </a:path>
            </a:pathLst>
          </a:custGeom>
          <a:noFill/>
          <a:ln>
            <a:round/>
            <a:tailEnd len="med" type="arrow" w="med"/>
          </a:ln>
          <a:effectLst>
            <a:outerShdw blurRad="38100" dir="5400000" dist="29880" rotWithShape="0">
              <a:srgbClr val="000000">
                <a:alpha val="45000"/>
              </a:srgbClr>
            </a:outerShdw>
          </a:effectLst>
        </p:spPr>
        <p:style>
          <a:lnRef idx="2">
            <a:schemeClr val="dk1"/>
          </a:lnRef>
          <a:fillRef idx="0">
            <a:schemeClr val="dk1"/>
          </a:fillRef>
          <a:effectRef idx="1">
            <a:schemeClr val="dk1"/>
          </a:effectRef>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4" name="Picture 1" descr=""/>
          <p:cNvPicPr/>
          <p:nvPr/>
        </p:nvPicPr>
        <p:blipFill>
          <a:blip r:embed="rId1"/>
          <a:stretch/>
        </p:blipFill>
        <p:spPr>
          <a:xfrm>
            <a:off x="4989240" y="343080"/>
            <a:ext cx="3961800" cy="2952360"/>
          </a:xfrm>
          <a:prstGeom prst="rect">
            <a:avLst/>
          </a:prstGeom>
          <a:ln w="9360">
            <a:noFill/>
          </a:ln>
        </p:spPr>
      </p:pic>
      <p:sp>
        <p:nvSpPr>
          <p:cNvPr id="205" name="CustomShape 1"/>
          <p:cNvSpPr/>
          <p:nvPr/>
        </p:nvSpPr>
        <p:spPr>
          <a:xfrm>
            <a:off x="667440" y="914400"/>
            <a:ext cx="115596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w Cen MT"/>
                <a:ea typeface="DejaVu Sans"/>
              </a:rPr>
              <a:t>Assume </a:t>
            </a:r>
            <a:endParaRPr b="0" lang="en-US" sz="1800" spc="-1" strike="noStrike">
              <a:latin typeface="Arial"/>
            </a:endParaRPr>
          </a:p>
        </p:txBody>
      </p:sp>
      <p:sp>
        <p:nvSpPr>
          <p:cNvPr id="206" name="CustomShape 2"/>
          <p:cNvSpPr/>
          <p:nvPr/>
        </p:nvSpPr>
        <p:spPr>
          <a:xfrm>
            <a:off x="457200" y="2819520"/>
            <a:ext cx="453132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w Cen MT"/>
                <a:ea typeface="DejaVu Sans"/>
              </a:rPr>
              <a:t>Initialize </a:t>
            </a:r>
            <a:endParaRPr b="0" lang="en-US" sz="1800" spc="-1" strike="noStrike">
              <a:latin typeface="Arial"/>
            </a:endParaRPr>
          </a:p>
        </p:txBody>
      </p:sp>
      <p:sp>
        <p:nvSpPr>
          <p:cNvPr id="207" name="CustomShape 3"/>
          <p:cNvSpPr/>
          <p:nvPr/>
        </p:nvSpPr>
        <p:spPr>
          <a:xfrm flipH="1" flipV="1">
            <a:off x="5624280" y="4266360"/>
            <a:ext cx="698760" cy="469080"/>
          </a:xfrm>
          <a:custGeom>
            <a:avLst/>
            <a:gdLst/>
            <a:ahLst/>
            <a:rect l="l" t="t" r="r" b="b"/>
            <a:pathLst>
              <a:path w="21600" h="21600">
                <a:moveTo>
                  <a:pt x="0" y="0"/>
                </a:moveTo>
                <a:lnTo>
                  <a:pt x="21600" y="21600"/>
                </a:lnTo>
              </a:path>
            </a:pathLst>
          </a:custGeom>
          <a:noFill/>
          <a:ln>
            <a:round/>
            <a:tailEnd len="med" type="arrow" w="med"/>
          </a:ln>
          <a:effectLst>
            <a:outerShdw blurRad="38100" dir="5400000" dist="29880" rotWithShape="0">
              <a:srgbClr val="000000">
                <a:alpha val="45000"/>
              </a:srgbClr>
            </a:outerShdw>
          </a:effectLst>
        </p:spPr>
        <p:style>
          <a:lnRef idx="2">
            <a:schemeClr val="dk1"/>
          </a:lnRef>
          <a:fillRef idx="0">
            <a:schemeClr val="dk1"/>
          </a:fillRef>
          <a:effectRef idx="1">
            <a:schemeClr val="dk1"/>
          </a:effectRef>
          <a:fontRef idx="minor"/>
        </p:style>
      </p:sp>
      <p:graphicFrame>
        <p:nvGraphicFramePr>
          <p:cNvPr id="208" name="Table 4"/>
          <p:cNvGraphicFramePr/>
          <p:nvPr/>
        </p:nvGraphicFramePr>
        <p:xfrm>
          <a:off x="152280" y="3310200"/>
          <a:ext cx="6095160" cy="2595240"/>
        </p:xfrm>
        <a:graphic>
          <a:graphicData uri="http://schemas.openxmlformats.org/drawingml/2006/table">
            <a:tbl>
              <a:tblPr/>
              <a:tblGrid>
                <a:gridCol w="1218960"/>
                <a:gridCol w="1218960"/>
                <a:gridCol w="1218960"/>
                <a:gridCol w="1218960"/>
                <a:gridCol w="1219680"/>
              </a:tblGrid>
              <a:tr h="370800">
                <a:tc>
                  <a:txBody>
                    <a:bodyPr>
                      <a:noAutofit/>
                    </a:bodyPr>
                    <a:p>
                      <a:pPr>
                        <a:lnSpc>
                          <a:spcPct val="100000"/>
                        </a:lnSpc>
                      </a:pPr>
                      <a:r>
                        <a:rPr b="0" lang="en-US" sz="1800" spc="-1" strike="noStrike">
                          <a:solidFill>
                            <a:srgbClr val="000000"/>
                          </a:solidFill>
                          <a:latin typeface="Estrangelo Edessa"/>
                        </a:rPr>
                        <a:t>i</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Estrangelo Edessa"/>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Estrangelo Edessa"/>
                        </a:rPr>
                        <a:t>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Estrangelo Edessa"/>
                        </a:rPr>
                        <a:t>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Estrangelo Edessa"/>
                        </a:rPr>
                        <a:t>10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Estrangelo Edessa"/>
                        </a:rPr>
                        <a:t>10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Estrangelo Edessa"/>
                        </a:rPr>
                        <a:t>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Estrangelo Edessa"/>
                        </a:rPr>
                        <a:t>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Estrangelo Edessa"/>
                        </a:rPr>
                        <a:t>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Estrangelo Edessa"/>
                        </a:rPr>
                        <a:t>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Estrangelo Edessa"/>
                        </a:rPr>
                        <a:t>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09" name="CustomShape 5"/>
          <p:cNvSpPr/>
          <p:nvPr/>
        </p:nvSpPr>
        <p:spPr>
          <a:xfrm>
            <a:off x="5563080" y="4762800"/>
            <a:ext cx="180720" cy="1187280"/>
          </a:xfrm>
          <a:prstGeom prst="rect">
            <a:avLst/>
          </a:prstGeom>
          <a:solidFill>
            <a:schemeClr val="bg2"/>
          </a:solidFill>
          <a:ln>
            <a:noFill/>
          </a:ln>
        </p:spPr>
        <p:style>
          <a:lnRef idx="0"/>
          <a:fillRef idx="0"/>
          <a:effectRef idx="0"/>
          <a:fontRef idx="minor"/>
        </p:style>
        <p:txBody>
          <a:bodyPr wrap="none" lIns="90000" rIns="90000" tIns="45000" bIns="45000">
            <a:sp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mc:AlternateContent>
        <mc:Choice xmlns:a14="http://schemas.microsoft.com/office/drawing/2010/main" Requires="a14">
          <p:sp>
            <p:nvSpPr>
              <p:cNvPr id="210" name="Formula 6"/>
              <p:cNvSpPr txBox="1"/>
              <p:nvPr/>
            </p:nvSpPr>
            <p:spPr>
              <a:xfrm>
                <a:off x="1563840" y="3364560"/>
                <a:ext cx="4379040" cy="368640"/>
              </a:xfrm>
              <a:prstGeom prst="rect">
                <a:avLst/>
              </a:prstGeom>
            </p:spPr>
            <p:txBody>
              <a:bodyPr/>
              <a:p>
                <a14:m>
                  <m:oMath xmlns:m="http://schemas.openxmlformats.org/officeDocument/2006/math">
                    <m:r>
                      <m:t xml:space="preserve">𝑈</m:t>
                    </m:r>
                    <m:d>
                      <m:dPr>
                        <m:begChr m:val="("/>
                        <m:endChr m:val=")"/>
                      </m:dPr>
                      <m:e>
                        <m:r>
                          <m:t xml:space="preserve">𝑃𝑈</m:t>
                        </m:r>
                      </m:e>
                    </m:d>
                    <m:r>
                      <m:t xml:space="preserve">𝑈</m:t>
                    </m:r>
                    <m:d>
                      <m:dPr>
                        <m:begChr m:val="("/>
                        <m:endChr m:val=")"/>
                      </m:dPr>
                      <m:e>
                        <m:r>
                          <m:t xml:space="preserve">𝑃𝐹</m:t>
                        </m:r>
                      </m:e>
                    </m:d>
                    <m:r>
                      <m:t xml:space="preserve">𝑈</m:t>
                    </m:r>
                    <m:d>
                      <m:dPr>
                        <m:begChr m:val="("/>
                        <m:endChr m:val=")"/>
                      </m:dPr>
                      <m:e>
                        <m:r>
                          <m:t xml:space="preserve">𝑅𝑈</m:t>
                        </m:r>
                      </m:e>
                    </m:d>
                    <m:r>
                      <m:t xml:space="preserve">𝑈</m:t>
                    </m:r>
                    <m:d>
                      <m:dPr>
                        <m:begChr m:val="("/>
                        <m:endChr m:val=")"/>
                      </m:dPr>
                      <m:e>
                        <m:r>
                          <m:t xml:space="preserve">𝑅𝐹</m:t>
                        </m:r>
                      </m:e>
                    </m:d>
                  </m:oMath>
                </a14:m>
              </a:p>
            </p:txBody>
          </p:sp>
        </mc:Choice>
        <mc:Fallback/>
      </mc:AlternateContent>
      <p:pic>
        <p:nvPicPr>
          <p:cNvPr id="211" name="" descr=""/>
          <p:cNvPicPr/>
          <p:nvPr/>
        </p:nvPicPr>
        <p:blipFill>
          <a:blip r:embed="rId2"/>
          <a:stretch/>
        </p:blipFill>
        <p:spPr>
          <a:xfrm>
            <a:off x="546120" y="1473120"/>
            <a:ext cx="3962160" cy="685440"/>
          </a:xfrm>
          <a:prstGeom prst="rect">
            <a:avLst/>
          </a:prstGeom>
          <a:ln>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207"/>
                                        </p:tgtEl>
                                        <p:attrNameLst>
                                          <p:attrName>style.visibility</p:attrName>
                                        </p:attrNameLst>
                                      </p:cBhvr>
                                      <p:to>
                                        <p:strVal val="visible"/>
                                      </p:to>
                                    </p:set>
                                  </p:childTnLst>
                                </p:cTn>
                              </p:par>
                              <p:par>
                                <p:cTn id="7" nodeType="withEffect" fill="hold" presetClass="entr" presetID="1">
                                  <p:stCondLst>
                                    <p:cond delay="0"/>
                                  </p:stCondLst>
                                  <p:childTnLst>
                                    <p:set>
                                      <p:cBhvr>
                                        <p:cTn id="8" dur="1" fill="hold">
                                          <p:stCondLst>
                                            <p:cond delay="0"/>
                                          </p:stCondLst>
                                        </p:cTn>
                                        <p:tgtEl>
                                          <p:spTgt spid="2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564b3c"/>
                </a:solidFill>
                <a:latin typeface="Estrangelo Edessa"/>
              </a:rPr>
              <a:t>Using Exploration Functions</a:t>
            </a:r>
            <a:endParaRPr b="0" lang="en-US" sz="4400" spc="-1" strike="noStrike">
              <a:latin typeface="Arial"/>
            </a:endParaRPr>
          </a:p>
        </p:txBody>
      </p:sp>
      <p:sp>
        <p:nvSpPr>
          <p:cNvPr id="375" name="CustomShape 2"/>
          <p:cNvSpPr/>
          <p:nvPr/>
        </p:nvSpPr>
        <p:spPr>
          <a:xfrm>
            <a:off x="612720" y="1600200"/>
            <a:ext cx="8152560" cy="4494960"/>
          </a:xfrm>
          <a:prstGeom prst="rect">
            <a:avLst/>
          </a:prstGeom>
          <a:noFill/>
          <a:ln>
            <a:noFill/>
          </a:ln>
        </p:spPr>
        <p:style>
          <a:lnRef idx="0"/>
          <a:fillRef idx="0"/>
          <a:effectRef idx="0"/>
          <a:fontRef idx="minor"/>
        </p:style>
        <p:txBody>
          <a:bodyPr lIns="90000" rIns="90000" tIns="45000" bIns="45000">
            <a:noAutofit/>
          </a:bodyPr>
          <a:p>
            <a:pPr marL="514440" indent="-513720">
              <a:lnSpc>
                <a:spcPct val="100000"/>
              </a:lnSpc>
              <a:spcBef>
                <a:spcPts val="700"/>
              </a:spcBef>
              <a:buClr>
                <a:srgbClr val="cf543f"/>
              </a:buClr>
              <a:buSzPct val="60000"/>
              <a:buFont typeface="Tw Cen MT"/>
              <a:buAutoNum type="arabicPeriod"/>
            </a:pPr>
            <a:r>
              <a:rPr b="0" lang="en-US" sz="2900" spc="-1" strike="noStrike">
                <a:solidFill>
                  <a:srgbClr val="000000"/>
                </a:solidFill>
                <a:latin typeface="Estrangelo Edessa"/>
              </a:rPr>
              <a:t>Start with initial  and  learned from the original sequence of trials</a:t>
            </a:r>
            <a:endParaRPr b="0" lang="en-US" sz="2900" spc="-1" strike="noStrike">
              <a:latin typeface="Arial"/>
            </a:endParaRPr>
          </a:p>
          <a:p>
            <a:pPr marL="514440" indent="-513720">
              <a:lnSpc>
                <a:spcPct val="100000"/>
              </a:lnSpc>
              <a:spcBef>
                <a:spcPts val="700"/>
              </a:spcBef>
              <a:buClr>
                <a:srgbClr val="cf543f"/>
              </a:buClr>
              <a:buSzPct val="60000"/>
              <a:buFont typeface="Tw Cen MT"/>
              <a:buAutoNum type="arabicPeriod"/>
            </a:pPr>
            <a:r>
              <a:rPr b="0" lang="en-US" sz="2900" spc="-1" strike="noStrike">
                <a:solidFill>
                  <a:srgbClr val="000000"/>
                </a:solidFill>
                <a:latin typeface="Estrangelo Edessa"/>
              </a:rPr>
              <a:t>Perform value iteration to compute  using the exploration function</a:t>
            </a:r>
            <a:endParaRPr b="0" lang="en-US" sz="2900" spc="-1" strike="noStrike">
              <a:latin typeface="Arial"/>
            </a:endParaRPr>
          </a:p>
          <a:p>
            <a:pPr marL="514440" indent="-513720">
              <a:lnSpc>
                <a:spcPct val="100000"/>
              </a:lnSpc>
              <a:spcBef>
                <a:spcPts val="700"/>
              </a:spcBef>
              <a:buClr>
                <a:srgbClr val="cf543f"/>
              </a:buClr>
              <a:buSzPct val="60000"/>
              <a:buFont typeface="Tw Cen MT"/>
              <a:buAutoNum type="arabicPeriod"/>
            </a:pPr>
            <a:r>
              <a:rPr b="0" lang="en-US" sz="2900" spc="-1" strike="noStrike">
                <a:solidFill>
                  <a:srgbClr val="000000"/>
                </a:solidFill>
                <a:latin typeface="Estrangelo Edessa"/>
              </a:rPr>
              <a:t>Take the greedy action</a:t>
            </a:r>
            <a:endParaRPr b="0" lang="en-US" sz="2900" spc="-1" strike="noStrike">
              <a:latin typeface="Arial"/>
            </a:endParaRPr>
          </a:p>
          <a:p>
            <a:pPr marL="514440" indent="-513720">
              <a:lnSpc>
                <a:spcPct val="100000"/>
              </a:lnSpc>
              <a:spcBef>
                <a:spcPts val="700"/>
              </a:spcBef>
              <a:buClr>
                <a:srgbClr val="cf543f"/>
              </a:buClr>
              <a:buSzPct val="60000"/>
              <a:buFont typeface="Tw Cen MT"/>
              <a:buAutoNum type="arabicPeriod"/>
            </a:pPr>
            <a:r>
              <a:rPr b="0" lang="en-US" sz="2900" spc="-1" strike="noStrike">
                <a:solidFill>
                  <a:srgbClr val="000000"/>
                </a:solidFill>
                <a:latin typeface="Estrangelo Edessa"/>
              </a:rPr>
              <a:t>Update estimated model and go to 2</a:t>
            </a:r>
            <a:endParaRPr b="0" lang="en-US" sz="29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564b3c"/>
                </a:solidFill>
                <a:latin typeface="Estrangelo Edessa"/>
              </a:rPr>
              <a:t>Questions on Active ADP?</a:t>
            </a:r>
            <a:endParaRPr b="0" lang="en-US" sz="4400" spc="-1" strike="noStrike">
              <a:latin typeface="Arial"/>
            </a:endParaRPr>
          </a:p>
        </p:txBody>
      </p:sp>
      <p:sp>
        <p:nvSpPr>
          <p:cNvPr id="377" name="CustomShape 2"/>
          <p:cNvSpPr/>
          <p:nvPr/>
        </p:nvSpPr>
        <p:spPr>
          <a:xfrm>
            <a:off x="612720" y="1600200"/>
            <a:ext cx="8152560" cy="44949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564b3c"/>
                </a:solidFill>
                <a:latin typeface="Estrangelo Edessa"/>
              </a:rPr>
              <a:t>Approach 2: Q‐learning</a:t>
            </a:r>
            <a:endParaRPr b="0" lang="en-US" sz="4400" spc="-1" strike="noStrike">
              <a:latin typeface="Arial"/>
            </a:endParaRPr>
          </a:p>
        </p:txBody>
      </p:sp>
      <p:sp>
        <p:nvSpPr>
          <p:cNvPr id="379" name="CustomShape 2"/>
          <p:cNvSpPr/>
          <p:nvPr/>
        </p:nvSpPr>
        <p:spPr>
          <a:xfrm>
            <a:off x="612720" y="1600200"/>
            <a:ext cx="8152560" cy="4494960"/>
          </a:xfrm>
          <a:prstGeom prst="rect">
            <a:avLst/>
          </a:prstGeom>
          <a:noFill/>
          <a:ln>
            <a:noFill/>
          </a:ln>
        </p:spPr>
        <p:style>
          <a:lnRef idx="0"/>
          <a:fillRef idx="0"/>
          <a:effectRef idx="0"/>
          <a:fontRef idx="minor"/>
        </p:style>
        <p:txBody>
          <a:bodyPr lIns="90000" rIns="90000" tIns="45000" bIns="45000">
            <a:normAutofit fontScale="97000"/>
          </a:bodyPr>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Previously, we needed to store utility values for a state </a:t>
            </a:r>
            <a:endParaRPr b="0" lang="en-US" sz="29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ie.  = utility of state </a:t>
            </a:r>
            <a:endParaRPr b="0" lang="en-US" sz="2600" spc="-1" strike="noStrike">
              <a:latin typeface="Arial"/>
            </a:endParaRPr>
          </a:p>
          <a:p>
            <a:pPr lvl="1" marL="640080" indent="-273600">
              <a:lnSpc>
                <a:spcPct val="100000"/>
              </a:lnSpc>
              <a:spcBef>
                <a:spcPts val="550"/>
              </a:spcBef>
              <a:buClr>
                <a:srgbClr val="93a299"/>
              </a:buClr>
              <a:buSzPct val="70000"/>
              <a:buFont typeface="Wingdings 2" charset="2"/>
              <a:buChar char=""/>
            </a:pPr>
            <a:r>
              <a:rPr b="0" i="1" lang="en-US" sz="2600" spc="-1" strike="noStrike">
                <a:solidFill>
                  <a:srgbClr val="000000"/>
                </a:solidFill>
                <a:latin typeface="Estrangelo Edessa"/>
              </a:rPr>
              <a:t>Equal to: </a:t>
            </a:r>
            <a:r>
              <a:rPr b="0" lang="en-US" sz="2600" spc="-1" strike="noStrike">
                <a:solidFill>
                  <a:srgbClr val="000000"/>
                </a:solidFill>
                <a:latin typeface="Estrangelo Edessa"/>
              </a:rPr>
              <a:t>expected sum of future rewards</a:t>
            </a:r>
            <a:endParaRPr b="0" lang="en-US" sz="2600" spc="-1" strike="noStrike">
              <a:latin typeface="Arial"/>
            </a:endParaRPr>
          </a:p>
          <a:p>
            <a:pPr>
              <a:lnSpc>
                <a:spcPct val="100000"/>
              </a:lnSpc>
              <a:spcBef>
                <a:spcPts val="700"/>
              </a:spcBef>
            </a:pPr>
            <a:endParaRPr b="0" lang="en-US" sz="26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Now, we will store Q‐values, which are defined as:</a:t>
            </a:r>
            <a:endParaRPr b="0" lang="en-US" sz="29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c00000"/>
                </a:solidFill>
                <a:latin typeface="Estrangelo Edessa"/>
              </a:rPr>
              <a:t> </a:t>
            </a:r>
            <a:r>
              <a:rPr b="0" lang="en-US" sz="2600" spc="-1" strike="noStrike">
                <a:solidFill>
                  <a:srgbClr val="000000"/>
                </a:solidFill>
                <a:latin typeface="Estrangelo Edessa"/>
              </a:rPr>
              <a:t>= value of taking action  at state </a:t>
            </a:r>
            <a:endParaRPr b="0" lang="en-US" sz="2600" spc="-1" strike="noStrike">
              <a:latin typeface="Arial"/>
            </a:endParaRPr>
          </a:p>
          <a:p>
            <a:pPr lvl="1" marL="640080" indent="-273600">
              <a:lnSpc>
                <a:spcPct val="100000"/>
              </a:lnSpc>
              <a:spcBef>
                <a:spcPts val="550"/>
              </a:spcBef>
              <a:buClr>
                <a:srgbClr val="93a299"/>
              </a:buClr>
              <a:buSzPct val="70000"/>
              <a:buFont typeface="Wingdings 2" charset="2"/>
              <a:buChar char=""/>
            </a:pPr>
            <a:r>
              <a:rPr b="0" i="1" lang="en-US" sz="2600" spc="-1" strike="noStrike">
                <a:solidFill>
                  <a:srgbClr val="000000"/>
                </a:solidFill>
                <a:latin typeface="Estrangelo Edessa"/>
              </a:rPr>
              <a:t>Equal to: </a:t>
            </a:r>
            <a:r>
              <a:rPr b="0" lang="en-US" sz="2600" spc="-1" strike="noStrike">
                <a:solidFill>
                  <a:srgbClr val="000000"/>
                </a:solidFill>
                <a:latin typeface="Estrangelo Edessa"/>
              </a:rPr>
              <a:t>expected maximum sum of future discounted rewards </a:t>
            </a:r>
            <a:endParaRPr b="0" lang="en-US" sz="2600" spc="-1" strike="noStrike">
              <a:latin typeface="Arial"/>
            </a:endParaRPr>
          </a:p>
        </p:txBody>
      </p:sp>
      <p:sp>
        <p:nvSpPr>
          <p:cNvPr id="380" name="CustomShape 3"/>
          <p:cNvSpPr/>
          <p:nvPr/>
        </p:nvSpPr>
        <p:spPr>
          <a:xfrm>
            <a:off x="7389000" y="152280"/>
            <a:ext cx="1753920" cy="394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0000"/>
                </a:solidFill>
                <a:latin typeface="Tw Cen MT"/>
                <a:ea typeface="DejaVu Sans"/>
              </a:rPr>
              <a:t>(model free)</a:t>
            </a: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75" dur="indefinite" restart="never" nodeType="tmRoot">
          <p:childTnLst>
            <p:seq>
              <p:cTn id="76" dur="indefinite" nodeType="mainSeq">
                <p:childTnLst>
                  <p:par>
                    <p:cTn id="77" fill="hold">
                      <p:stCondLst>
                        <p:cond delay="indefinite"/>
                      </p:stCondLst>
                      <p:childTnLst>
                        <p:par>
                          <p:cTn id="78" fill="hold">
                            <p:stCondLst>
                              <p:cond delay="0"/>
                            </p:stCondLst>
                            <p:childTnLst>
                              <p:par>
                                <p:cTn id="79" nodeType="clickEffect" fill="hold" presetClass="entr" presetID="1">
                                  <p:stCondLst>
                                    <p:cond delay="0"/>
                                  </p:stCondLst>
                                  <p:childTnLst>
                                    <p:set>
                                      <p:cBhvr>
                                        <p:cTn id="80" dur="1" fill="hold">
                                          <p:stCondLst>
                                            <p:cond delay="0"/>
                                          </p:stCondLst>
                                        </p:cTn>
                                        <p:tgtEl>
                                          <p:spTgt spid="379">
                                            <p:txEl>
                                              <p:pRg st="4" end="4"/>
                                            </p:txEl>
                                          </p:spTgt>
                                        </p:tgtEl>
                                        <p:attrNameLst>
                                          <p:attrName>style.visibility</p:attrName>
                                        </p:attrNameLst>
                                      </p:cBhvr>
                                      <p:to>
                                        <p:strVal val="visible"/>
                                      </p:to>
                                    </p:set>
                                  </p:childTnLst>
                                </p:cTn>
                              </p:par>
                              <p:par>
                                <p:cTn id="81" nodeType="withEffect" fill="hold" presetClass="entr" presetID="1">
                                  <p:stCondLst>
                                    <p:cond delay="0"/>
                                  </p:stCondLst>
                                  <p:childTnLst>
                                    <p:set>
                                      <p:cBhvr>
                                        <p:cTn id="82" dur="1" fill="hold">
                                          <p:stCondLst>
                                            <p:cond delay="0"/>
                                          </p:stCondLst>
                                        </p:cTn>
                                        <p:tgtEl>
                                          <p:spTgt spid="379">
                                            <p:txEl>
                                              <p:pRg st="5" end="5"/>
                                            </p:txEl>
                                          </p:spTgt>
                                        </p:tgtEl>
                                        <p:attrNameLst>
                                          <p:attrName>style.visibility</p:attrName>
                                        </p:attrNameLst>
                                      </p:cBhvr>
                                      <p:to>
                                        <p:strVal val="visible"/>
                                      </p:to>
                                    </p:set>
                                  </p:childTnLst>
                                </p:cTn>
                              </p:par>
                              <p:par>
                                <p:cTn id="83" nodeType="withEffect" fill="hold" presetClass="entr" presetID="1">
                                  <p:stCondLst>
                                    <p:cond delay="0"/>
                                  </p:stCondLst>
                                  <p:childTnLst>
                                    <p:set>
                                      <p:cBhvr>
                                        <p:cTn id="84" dur="1" fill="hold">
                                          <p:stCondLst>
                                            <p:cond delay="0"/>
                                          </p:stCondLst>
                                        </p:cTn>
                                        <p:tgtEl>
                                          <p:spTgt spid="379">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564b3c"/>
                </a:solidFill>
                <a:latin typeface="Estrangelo Edessa"/>
              </a:rPr>
              <a:t>Q‐learning</a:t>
            </a:r>
            <a:endParaRPr b="0" lang="en-US" sz="4400" spc="-1" strike="noStrike">
              <a:latin typeface="Arial"/>
            </a:endParaRPr>
          </a:p>
        </p:txBody>
      </p:sp>
      <p:sp>
        <p:nvSpPr>
          <p:cNvPr id="382" name="CustomShape 2"/>
          <p:cNvSpPr/>
          <p:nvPr/>
        </p:nvSpPr>
        <p:spPr>
          <a:xfrm>
            <a:off x="612720" y="1600200"/>
            <a:ext cx="8152560" cy="4494960"/>
          </a:xfrm>
          <a:prstGeom prst="rect">
            <a:avLst/>
          </a:prstGeom>
          <a:noFill/>
          <a:ln>
            <a:noFill/>
          </a:ln>
        </p:spPr>
        <p:style>
          <a:lnRef idx="0"/>
          <a:fillRef idx="0"/>
          <a:effectRef idx="0"/>
          <a:fontRef idx="minor"/>
        </p:style>
        <p:txBody>
          <a:bodyPr lIns="90000" rIns="90000" tIns="45000" bIns="45000">
            <a:noAutofit/>
          </a:bodyPr>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For each state </a:t>
            </a:r>
            <a:endParaRPr b="0" lang="en-US" sz="29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Instead of storing a table with </a:t>
            </a:r>
            <a:endParaRPr b="0" lang="en-US" sz="26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Store table with </a:t>
            </a:r>
            <a:endParaRPr b="0" lang="en-US" sz="2600" spc="-1" strike="noStrike">
              <a:latin typeface="Arial"/>
            </a:endParaRPr>
          </a:p>
          <a:p>
            <a:pPr>
              <a:lnSpc>
                <a:spcPct val="100000"/>
              </a:lnSpc>
              <a:spcBef>
                <a:spcPts val="700"/>
              </a:spcBef>
            </a:pPr>
            <a:endParaRPr b="0" lang="en-US" sz="26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Relationship between the models:</a:t>
            </a:r>
            <a:endParaRPr b="0" lang="en-US" sz="2900" spc="-1" strike="noStrike">
              <a:latin typeface="Arial"/>
            </a:endParaRPr>
          </a:p>
        </p:txBody>
      </p:sp>
      <p:pic>
        <p:nvPicPr>
          <p:cNvPr id="383" name="Picture 2" descr=""/>
          <p:cNvPicPr/>
          <p:nvPr/>
        </p:nvPicPr>
        <p:blipFill>
          <a:blip r:embed="rId1"/>
          <a:stretch/>
        </p:blipFill>
        <p:spPr>
          <a:xfrm>
            <a:off x="2666880" y="4191120"/>
            <a:ext cx="3361680" cy="742320"/>
          </a:xfrm>
          <a:prstGeom prst="rect">
            <a:avLst/>
          </a:prstGeom>
          <a:ln>
            <a:noFill/>
          </a:ln>
        </p:spPr>
      </p:pic>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564b3c"/>
                </a:solidFill>
                <a:latin typeface="Estrangelo Edessa"/>
              </a:rPr>
              <a:t>Example</a:t>
            </a:r>
            <a:endParaRPr b="0" lang="en-US" sz="4400" spc="-1" strike="noStrike">
              <a:latin typeface="Arial"/>
            </a:endParaRPr>
          </a:p>
        </p:txBody>
      </p:sp>
      <p:sp>
        <p:nvSpPr>
          <p:cNvPr id="385" name="CustomShape 2"/>
          <p:cNvSpPr/>
          <p:nvPr/>
        </p:nvSpPr>
        <p:spPr>
          <a:xfrm>
            <a:off x="612720" y="1600200"/>
            <a:ext cx="8152560" cy="4494960"/>
          </a:xfrm>
          <a:prstGeom prst="rect">
            <a:avLst/>
          </a:prstGeom>
          <a:noFill/>
          <a:ln>
            <a:noFill/>
          </a:ln>
        </p:spPr>
        <p:style>
          <a:lnRef idx="0"/>
          <a:fillRef idx="0"/>
          <a:effectRef idx="0"/>
          <a:fontRef idx="minor"/>
        </p:style>
        <p:txBody>
          <a:bodyPr lIns="90000" rIns="90000" tIns="45000" bIns="45000">
            <a:normAutofit/>
          </a:bodyPr>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Example of how we can get the utility U(s) from the Q-table:</a:t>
            </a:r>
            <a:endParaRPr b="0" lang="en-US" sz="2900" spc="-1" strike="noStrike">
              <a:latin typeface="Arial"/>
            </a:endParaRPr>
          </a:p>
          <a:p>
            <a:pPr>
              <a:lnSpc>
                <a:spcPct val="100000"/>
              </a:lnSpc>
              <a:spcBef>
                <a:spcPts val="700"/>
              </a:spcBef>
            </a:pPr>
            <a:endParaRPr b="0" lang="en-US" sz="2900" spc="-1" strike="noStrike">
              <a:latin typeface="Arial"/>
            </a:endParaRPr>
          </a:p>
          <a:p>
            <a:pPr>
              <a:lnSpc>
                <a:spcPct val="100000"/>
              </a:lnSpc>
            </a:pPr>
            <a:endParaRPr b="0" lang="en-US" sz="29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5</a:t>
            </a:r>
            <a:endParaRPr b="0" lang="en-US" sz="2600" spc="-1" strike="noStrike">
              <a:latin typeface="Arial"/>
            </a:endParaRPr>
          </a:p>
          <a:p>
            <a:pPr>
              <a:lnSpc>
                <a:spcPct val="100000"/>
              </a:lnSpc>
            </a:pPr>
            <a:endParaRPr b="0" lang="en-US" sz="2600" spc="-1" strike="noStrike">
              <a:latin typeface="Arial"/>
            </a:endParaRPr>
          </a:p>
          <a:p>
            <a:pPr>
              <a:lnSpc>
                <a:spcPct val="100000"/>
              </a:lnSpc>
            </a:pPr>
            <a:endParaRPr b="0" lang="en-US" sz="2600" spc="-1" strike="noStrike">
              <a:latin typeface="Arial"/>
            </a:endParaRPr>
          </a:p>
          <a:p>
            <a:pPr>
              <a:lnSpc>
                <a:spcPct val="100000"/>
              </a:lnSpc>
            </a:pPr>
            <a:endParaRPr b="0" lang="en-US" sz="26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The utility represents the “goodness” of the best action</a:t>
            </a:r>
            <a:endParaRPr b="0" lang="en-US" sz="2900" spc="-1" strike="noStrike">
              <a:latin typeface="Arial"/>
            </a:endParaRPr>
          </a:p>
          <a:p>
            <a:pPr>
              <a:lnSpc>
                <a:spcPct val="100000"/>
              </a:lnSpc>
            </a:pPr>
            <a:endParaRPr b="0" lang="en-US" sz="2900" spc="-1" strike="noStrike">
              <a:latin typeface="Arial"/>
            </a:endParaRPr>
          </a:p>
        </p:txBody>
      </p:sp>
      <p:pic>
        <p:nvPicPr>
          <p:cNvPr id="386" name="Picture 2" descr=""/>
          <p:cNvPicPr/>
          <p:nvPr/>
        </p:nvPicPr>
        <p:blipFill>
          <a:blip r:embed="rId1"/>
          <a:stretch/>
        </p:blipFill>
        <p:spPr>
          <a:xfrm>
            <a:off x="6781680" y="609480"/>
            <a:ext cx="2129040" cy="469800"/>
          </a:xfrm>
          <a:prstGeom prst="rect">
            <a:avLst/>
          </a:prstGeom>
          <a:ln>
            <a:noFill/>
          </a:ln>
        </p:spPr>
      </p:pic>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rmAutofit fontScale="56000"/>
          </a:bodyPr>
          <a:p>
            <a:pPr>
              <a:lnSpc>
                <a:spcPct val="100000"/>
              </a:lnSpc>
            </a:pPr>
            <a:r>
              <a:rPr b="0" lang="en-US" sz="4400" spc="-1" strike="noStrike">
                <a:solidFill>
                  <a:srgbClr val="564b3c"/>
                </a:solidFill>
                <a:latin typeface="Estrangelo Edessa"/>
              </a:rPr>
              <a:t>What is the benefit of calculating ?</a:t>
            </a:r>
            <a:endParaRPr b="0" lang="en-US" sz="4400" spc="-1" strike="noStrike">
              <a:latin typeface="Arial"/>
            </a:endParaRPr>
          </a:p>
        </p:txBody>
      </p:sp>
      <p:sp>
        <p:nvSpPr>
          <p:cNvPr id="388" name="CustomShape 2"/>
          <p:cNvSpPr/>
          <p:nvPr/>
        </p:nvSpPr>
        <p:spPr>
          <a:xfrm>
            <a:off x="612720" y="1600200"/>
            <a:ext cx="8152560" cy="4494960"/>
          </a:xfrm>
          <a:prstGeom prst="rect">
            <a:avLst/>
          </a:prstGeom>
          <a:noFill/>
          <a:ln>
            <a:noFill/>
          </a:ln>
        </p:spPr>
        <p:style>
          <a:lnRef idx="0"/>
          <a:fillRef idx="0"/>
          <a:effectRef idx="0"/>
          <a:fontRef idx="minor"/>
        </p:style>
        <p:txBody>
          <a:bodyPr lIns="90000" rIns="90000" tIns="45000" bIns="45000">
            <a:noAutofit/>
          </a:bodyPr>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If you estimate Q(a,s) for all  and , you can simply choose the action that maximize , without needing to derive a model of the environment and solve an MDP.</a:t>
            </a:r>
            <a:endParaRPr b="0" lang="en-US" sz="29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564b3c"/>
                </a:solidFill>
                <a:latin typeface="Estrangelo Edessa"/>
              </a:rPr>
              <a:t>Q‐learning</a:t>
            </a:r>
            <a:endParaRPr b="0" lang="en-US" sz="4400" spc="-1" strike="noStrike">
              <a:latin typeface="Arial"/>
            </a:endParaRPr>
          </a:p>
        </p:txBody>
      </p:sp>
      <p:pic>
        <p:nvPicPr>
          <p:cNvPr id="390" name="Picture 2" descr=""/>
          <p:cNvPicPr/>
          <p:nvPr/>
        </p:nvPicPr>
        <p:blipFill>
          <a:blip r:embed="rId1"/>
          <a:stretch/>
        </p:blipFill>
        <p:spPr>
          <a:xfrm>
            <a:off x="1391040" y="1828800"/>
            <a:ext cx="6390720" cy="3009240"/>
          </a:xfrm>
          <a:prstGeom prst="rect">
            <a:avLst/>
          </a:prstGeom>
          <a:ln>
            <a:noFill/>
          </a:ln>
        </p:spPr>
      </p:pic>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564b3c"/>
                </a:solidFill>
                <a:latin typeface="Estrangelo Edessa"/>
              </a:rPr>
              <a:t>Q‐learning</a:t>
            </a:r>
            <a:endParaRPr b="0" lang="en-US" sz="4400" spc="-1" strike="noStrike">
              <a:latin typeface="Arial"/>
            </a:endParaRPr>
          </a:p>
        </p:txBody>
      </p:sp>
      <p:pic>
        <p:nvPicPr>
          <p:cNvPr id="392" name="Picture 2" descr=""/>
          <p:cNvPicPr/>
          <p:nvPr/>
        </p:nvPicPr>
        <p:blipFill>
          <a:blip r:embed="rId1"/>
          <a:srcRect l="0" t="0" r="0" b="41619"/>
          <a:stretch/>
        </p:blipFill>
        <p:spPr>
          <a:xfrm>
            <a:off x="1295280" y="2057400"/>
            <a:ext cx="6266880" cy="1967760"/>
          </a:xfrm>
          <a:prstGeom prst="rect">
            <a:avLst/>
          </a:prstGeom>
          <a:ln>
            <a:noFill/>
          </a:ln>
        </p:spPr>
      </p:pic>
      <p:sp>
        <p:nvSpPr>
          <p:cNvPr id="393" name="CustomShape 2"/>
          <p:cNvSpPr/>
          <p:nvPr/>
        </p:nvSpPr>
        <p:spPr>
          <a:xfrm>
            <a:off x="4572000" y="3733920"/>
            <a:ext cx="380160" cy="76140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564b3c"/>
                </a:solidFill>
                <a:latin typeface="Estrangelo Edessa"/>
              </a:rPr>
              <a:t>Q‐learning</a:t>
            </a:r>
            <a:endParaRPr b="0" lang="en-US" sz="4400" spc="-1" strike="noStrike">
              <a:latin typeface="Arial"/>
            </a:endParaRPr>
          </a:p>
        </p:txBody>
      </p:sp>
      <p:pic>
        <p:nvPicPr>
          <p:cNvPr id="395" name="Picture 2" descr=""/>
          <p:cNvPicPr/>
          <p:nvPr/>
        </p:nvPicPr>
        <p:blipFill>
          <a:blip r:embed="rId1"/>
          <a:stretch/>
        </p:blipFill>
        <p:spPr>
          <a:xfrm>
            <a:off x="1202040" y="1981080"/>
            <a:ext cx="6695280" cy="3542760"/>
          </a:xfrm>
          <a:prstGeom prst="rect">
            <a:avLst/>
          </a:prstGeom>
          <a:ln>
            <a:noFill/>
          </a:ln>
        </p:spPr>
      </p:pic>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564b3c"/>
                </a:solidFill>
                <a:latin typeface="Estrangelo Edessa"/>
              </a:rPr>
              <a:t>Q‐learning</a:t>
            </a:r>
            <a:endParaRPr b="0" lang="en-US" sz="4400" spc="-1" strike="noStrike">
              <a:latin typeface="Arial"/>
            </a:endParaRPr>
          </a:p>
        </p:txBody>
      </p:sp>
      <p:pic>
        <p:nvPicPr>
          <p:cNvPr id="397" name="Picture 2" descr=""/>
          <p:cNvPicPr/>
          <p:nvPr/>
        </p:nvPicPr>
        <p:blipFill>
          <a:blip r:embed="rId1"/>
          <a:stretch/>
        </p:blipFill>
        <p:spPr>
          <a:xfrm>
            <a:off x="1202040" y="1981080"/>
            <a:ext cx="6695280" cy="3542760"/>
          </a:xfrm>
          <a:prstGeom prst="rect">
            <a:avLst/>
          </a:prstGeom>
          <a:ln>
            <a:noFill/>
          </a:ln>
        </p:spPr>
      </p:pic>
      <p:sp>
        <p:nvSpPr>
          <p:cNvPr id="398" name="CustomShape 2"/>
          <p:cNvSpPr/>
          <p:nvPr/>
        </p:nvSpPr>
        <p:spPr>
          <a:xfrm>
            <a:off x="3809880" y="5791320"/>
            <a:ext cx="4571280" cy="912600"/>
          </a:xfrm>
          <a:prstGeom prst="rect">
            <a:avLst/>
          </a:prstGeom>
          <a:solidFill>
            <a:schemeClr val="bg2"/>
          </a:solid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Estrangelo Edessa"/>
                <a:ea typeface="DejaVu Sans"/>
              </a:rPr>
              <a:t>But this still requires a transition function.  Can we do this calculation in a model-free way?</a:t>
            </a:r>
            <a:endParaRPr b="0" lang="en-US" sz="1800" spc="-1" strike="noStrike">
              <a:latin typeface="Arial"/>
            </a:endParaRPr>
          </a:p>
        </p:txBody>
      </p:sp>
      <p:sp>
        <p:nvSpPr>
          <p:cNvPr id="399" name="CustomShape 3"/>
          <p:cNvSpPr/>
          <p:nvPr/>
        </p:nvSpPr>
        <p:spPr>
          <a:xfrm flipH="1" flipV="1">
            <a:off x="4799160" y="2666160"/>
            <a:ext cx="1294560" cy="3123360"/>
          </a:xfrm>
          <a:custGeom>
            <a:avLst/>
            <a:gdLst/>
            <a:ahLst/>
            <a:rect l="l" t="t" r="r" b="b"/>
            <a:pathLst>
              <a:path w="21600" h="21600">
                <a:moveTo>
                  <a:pt x="0" y="0"/>
                </a:moveTo>
                <a:lnTo>
                  <a:pt x="21600" y="21600"/>
                </a:lnTo>
              </a:path>
            </a:pathLst>
          </a:custGeom>
          <a:noFill/>
          <a:ln>
            <a:round/>
            <a:tailEnd len="med" type="arrow" w="med"/>
          </a:ln>
          <a:effectLst>
            <a:outerShdw blurRad="38100" dir="5400000" dist="29880" rotWithShape="0">
              <a:srgbClr val="000000">
                <a:alpha val="45000"/>
              </a:srgbClr>
            </a:outerShdw>
          </a:effectLst>
        </p:spPr>
        <p:style>
          <a:lnRef idx="2">
            <a:schemeClr val="dk1"/>
          </a:lnRef>
          <a:fillRef idx="0">
            <a:schemeClr val="dk1"/>
          </a:fillRef>
          <a:effectRef idx="1">
            <a:schemeClr val="dk1"/>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2" name="Picture 1" descr=""/>
          <p:cNvPicPr/>
          <p:nvPr/>
        </p:nvPicPr>
        <p:blipFill>
          <a:blip r:embed="rId1"/>
          <a:stretch/>
        </p:blipFill>
        <p:spPr>
          <a:xfrm>
            <a:off x="4989240" y="343080"/>
            <a:ext cx="3961800" cy="2952360"/>
          </a:xfrm>
          <a:prstGeom prst="rect">
            <a:avLst/>
          </a:prstGeom>
          <a:ln w="9360">
            <a:noFill/>
          </a:ln>
        </p:spPr>
      </p:pic>
      <p:sp>
        <p:nvSpPr>
          <p:cNvPr id="213" name="CustomShape 1"/>
          <p:cNvSpPr/>
          <p:nvPr/>
        </p:nvSpPr>
        <p:spPr>
          <a:xfrm>
            <a:off x="667440" y="914400"/>
            <a:ext cx="115596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w Cen MT"/>
                <a:ea typeface="DejaVu Sans"/>
              </a:rPr>
              <a:t>Assume </a:t>
            </a:r>
            <a:endParaRPr b="0" lang="en-US" sz="1800" spc="-1" strike="noStrike">
              <a:latin typeface="Arial"/>
            </a:endParaRPr>
          </a:p>
        </p:txBody>
      </p:sp>
      <p:sp>
        <p:nvSpPr>
          <p:cNvPr id="214" name="CustomShape 2"/>
          <p:cNvSpPr/>
          <p:nvPr/>
        </p:nvSpPr>
        <p:spPr>
          <a:xfrm>
            <a:off x="457200" y="2819520"/>
            <a:ext cx="453132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w Cen MT"/>
                <a:ea typeface="DejaVu Sans"/>
              </a:rPr>
              <a:t>Initialize </a:t>
            </a:r>
            <a:endParaRPr b="0" lang="en-US" sz="1800" spc="-1" strike="noStrike">
              <a:latin typeface="Arial"/>
            </a:endParaRPr>
          </a:p>
        </p:txBody>
      </p:sp>
      <p:sp>
        <p:nvSpPr>
          <p:cNvPr id="215" name="CustomShape 3"/>
          <p:cNvSpPr/>
          <p:nvPr/>
        </p:nvSpPr>
        <p:spPr>
          <a:xfrm flipH="1" flipV="1">
            <a:off x="4145040" y="4342680"/>
            <a:ext cx="698760" cy="469080"/>
          </a:xfrm>
          <a:custGeom>
            <a:avLst/>
            <a:gdLst/>
            <a:ahLst/>
            <a:rect l="l" t="t" r="r" b="b"/>
            <a:pathLst>
              <a:path w="21600" h="21600">
                <a:moveTo>
                  <a:pt x="0" y="0"/>
                </a:moveTo>
                <a:lnTo>
                  <a:pt x="21600" y="21600"/>
                </a:lnTo>
              </a:path>
            </a:pathLst>
          </a:custGeom>
          <a:noFill/>
          <a:ln>
            <a:round/>
            <a:tailEnd len="med" type="arrow" w="med"/>
          </a:ln>
          <a:effectLst>
            <a:outerShdw blurRad="38100" dir="5400000" dist="29880" rotWithShape="0">
              <a:srgbClr val="000000">
                <a:alpha val="45000"/>
              </a:srgbClr>
            </a:outerShdw>
          </a:effectLst>
        </p:spPr>
        <p:style>
          <a:lnRef idx="2">
            <a:schemeClr val="dk1"/>
          </a:lnRef>
          <a:fillRef idx="0">
            <a:schemeClr val="dk1"/>
          </a:fillRef>
          <a:effectRef idx="1">
            <a:schemeClr val="dk1"/>
          </a:effectRef>
          <a:fontRef idx="minor"/>
        </p:style>
      </p:sp>
      <p:graphicFrame>
        <p:nvGraphicFramePr>
          <p:cNvPr id="216" name="Table 4"/>
          <p:cNvGraphicFramePr/>
          <p:nvPr/>
        </p:nvGraphicFramePr>
        <p:xfrm>
          <a:off x="152280" y="3310200"/>
          <a:ext cx="6095160" cy="2595240"/>
        </p:xfrm>
        <a:graphic>
          <a:graphicData uri="http://schemas.openxmlformats.org/drawingml/2006/table">
            <a:tbl>
              <a:tblPr/>
              <a:tblGrid>
                <a:gridCol w="1218960"/>
                <a:gridCol w="1218960"/>
                <a:gridCol w="1218960"/>
                <a:gridCol w="1218960"/>
                <a:gridCol w="1219680"/>
              </a:tblGrid>
              <a:tr h="370800">
                <a:tc>
                  <a:txBody>
                    <a:bodyPr>
                      <a:noAutofit/>
                    </a:bodyPr>
                    <a:p>
                      <a:pPr>
                        <a:lnSpc>
                          <a:spcPct val="100000"/>
                        </a:lnSpc>
                      </a:pPr>
                      <a:r>
                        <a:rPr b="0" lang="en-US" sz="1800" spc="-1" strike="noStrike">
                          <a:solidFill>
                            <a:srgbClr val="000000"/>
                          </a:solidFill>
                          <a:latin typeface="Estrangelo Edessa"/>
                        </a:rPr>
                        <a:t>i</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Estrangelo Edessa"/>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Estrangelo Edessa"/>
                        </a:rPr>
                        <a:t>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Estrangelo Edessa"/>
                        </a:rPr>
                        <a:t>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Estrangelo Edessa"/>
                        </a:rPr>
                        <a:t>10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Estrangelo Edessa"/>
                        </a:rPr>
                        <a:t>10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Estrangelo Edessa"/>
                        </a:rPr>
                        <a:t>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Estrangelo Edessa"/>
                        </a:rPr>
                        <a:t>19</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Estrangelo Edessa"/>
                        </a:rPr>
                        <a:t>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Estrangelo Edessa"/>
                        </a:rPr>
                        <a:t>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Estrangelo Edessa"/>
                        </a:rPr>
                        <a:t>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Estrangelo Edessa"/>
                        </a:rPr>
                        <a:t>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17" name="CustomShape 5"/>
          <p:cNvSpPr/>
          <p:nvPr/>
        </p:nvSpPr>
        <p:spPr>
          <a:xfrm>
            <a:off x="5947920" y="4800600"/>
            <a:ext cx="180720" cy="1187280"/>
          </a:xfrm>
          <a:prstGeom prst="rect">
            <a:avLst/>
          </a:prstGeom>
          <a:solidFill>
            <a:schemeClr val="bg2"/>
          </a:solidFill>
          <a:ln>
            <a:noFill/>
          </a:ln>
        </p:spPr>
        <p:style>
          <a:lnRef idx="0"/>
          <a:fillRef idx="0"/>
          <a:effectRef idx="0"/>
          <a:fontRef idx="minor"/>
        </p:style>
        <p:txBody>
          <a:bodyPr wrap="none" lIns="90000" rIns="90000" tIns="45000" bIns="45000">
            <a:sp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mc:AlternateContent>
        <mc:Choice xmlns:a14="http://schemas.microsoft.com/office/drawing/2010/main" Requires="a14">
          <p:sp>
            <p:nvSpPr>
              <p:cNvPr id="218" name="Formula 6"/>
              <p:cNvSpPr txBox="1"/>
              <p:nvPr/>
            </p:nvSpPr>
            <p:spPr>
              <a:xfrm>
                <a:off x="1600200" y="3364560"/>
                <a:ext cx="4379040" cy="368640"/>
              </a:xfrm>
              <a:prstGeom prst="rect">
                <a:avLst/>
              </a:prstGeom>
            </p:spPr>
            <p:txBody>
              <a:bodyPr/>
              <a:p>
                <a14:m>
                  <m:oMath xmlns:m="http://schemas.openxmlformats.org/officeDocument/2006/math">
                    <m:r>
                      <m:t xml:space="preserve">𝑈</m:t>
                    </m:r>
                    <m:d>
                      <m:dPr>
                        <m:begChr m:val="("/>
                        <m:endChr m:val=")"/>
                      </m:dPr>
                      <m:e>
                        <m:r>
                          <m:t xml:space="preserve">𝑃𝑈</m:t>
                        </m:r>
                      </m:e>
                    </m:d>
                    <m:r>
                      <m:t xml:space="preserve">𝑈</m:t>
                    </m:r>
                    <m:d>
                      <m:dPr>
                        <m:begChr m:val="("/>
                        <m:endChr m:val=")"/>
                      </m:dPr>
                      <m:e>
                        <m:r>
                          <m:t xml:space="preserve">𝑃𝐹</m:t>
                        </m:r>
                      </m:e>
                    </m:d>
                    <m:r>
                      <m:t xml:space="preserve">𝑈</m:t>
                    </m:r>
                    <m:d>
                      <m:dPr>
                        <m:begChr m:val="("/>
                        <m:endChr m:val=")"/>
                      </m:dPr>
                      <m:e>
                        <m:r>
                          <m:t xml:space="preserve">𝑅𝑈</m:t>
                        </m:r>
                      </m:e>
                    </m:d>
                    <m:r>
                      <m:t xml:space="preserve">𝑈</m:t>
                    </m:r>
                    <m:d>
                      <m:dPr>
                        <m:begChr m:val="("/>
                        <m:endChr m:val=")"/>
                      </m:dPr>
                      <m:e>
                        <m:r>
                          <m:t xml:space="preserve">𝑅𝐹</m:t>
                        </m:r>
                      </m:e>
                    </m:d>
                  </m:oMath>
                </a14:m>
              </a:p>
            </p:txBody>
          </p:sp>
        </mc:Choice>
        <mc:Fallback/>
      </mc:AlternateContent>
      <p:pic>
        <p:nvPicPr>
          <p:cNvPr id="219" name="" descr=""/>
          <p:cNvPicPr/>
          <p:nvPr/>
        </p:nvPicPr>
        <p:blipFill>
          <a:blip r:embed="rId2"/>
          <a:stretch/>
        </p:blipFill>
        <p:spPr>
          <a:xfrm>
            <a:off x="546120" y="1473120"/>
            <a:ext cx="3962160" cy="685440"/>
          </a:xfrm>
          <a:prstGeom prst="rect">
            <a:avLst/>
          </a:prstGeom>
          <a:ln>
            <a:noFill/>
          </a:ln>
        </p:spPr>
      </p:pic>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childTnLst>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215"/>
                                        </p:tgtEl>
                                        <p:attrNameLst>
                                          <p:attrName>style.visibility</p:attrName>
                                        </p:attrNameLst>
                                      </p:cBhvr>
                                      <p:to>
                                        <p:strVal val="visible"/>
                                      </p:to>
                                    </p:set>
                                  </p:childTnLst>
                                </p:cTn>
                              </p:par>
                              <p:par>
                                <p:cTn id="15" nodeType="withEffect" fill="hold" presetClass="entr" presetID="1">
                                  <p:stCondLst>
                                    <p:cond delay="0"/>
                                  </p:stCondLst>
                                  <p:childTnLst>
                                    <p:set>
                                      <p:cBhvr>
                                        <p:cTn id="16" dur="1" fill="hold">
                                          <p:stCondLst>
                                            <p:cond delay="0"/>
                                          </p:stCondLst>
                                        </p:cTn>
                                        <p:tgtEl>
                                          <p:spTgt spid="2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564b3c"/>
                </a:solidFill>
                <a:latin typeface="Estrangelo Edessa"/>
              </a:rPr>
              <a:t>Q‐learning without a model</a:t>
            </a:r>
            <a:endParaRPr b="0" lang="en-US" sz="4400" spc="-1" strike="noStrike">
              <a:latin typeface="Arial"/>
            </a:endParaRPr>
          </a:p>
        </p:txBody>
      </p:sp>
      <p:sp>
        <p:nvSpPr>
          <p:cNvPr id="401" name="CustomShape 2"/>
          <p:cNvSpPr/>
          <p:nvPr/>
        </p:nvSpPr>
        <p:spPr>
          <a:xfrm>
            <a:off x="612720" y="1600200"/>
            <a:ext cx="8152560" cy="4494960"/>
          </a:xfrm>
          <a:prstGeom prst="rect">
            <a:avLst/>
          </a:prstGeom>
          <a:noFill/>
          <a:ln>
            <a:noFill/>
          </a:ln>
        </p:spPr>
        <p:style>
          <a:lnRef idx="0"/>
          <a:fillRef idx="0"/>
          <a:effectRef idx="0"/>
          <a:fontRef idx="minor"/>
        </p:style>
        <p:txBody>
          <a:bodyPr lIns="90000" rIns="90000" tIns="45000" bIns="45000">
            <a:noAutofit/>
          </a:bodyPr>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We can use a temporal differencing approach which is model‐free</a:t>
            </a:r>
            <a:endParaRPr b="0" lang="en-US" sz="29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Q-Update: after moving from state  to state  using action :</a:t>
            </a:r>
            <a:endParaRPr b="0" lang="en-US" sz="2900" spc="-1" strike="noStrike">
              <a:latin typeface="Arial"/>
            </a:endParaRPr>
          </a:p>
        </p:txBody>
      </p:sp>
      <p:pic>
        <p:nvPicPr>
          <p:cNvPr id="402" name="Picture 2" descr=""/>
          <p:cNvPicPr/>
          <p:nvPr/>
        </p:nvPicPr>
        <p:blipFill>
          <a:blip r:embed="rId1"/>
          <a:stretch/>
        </p:blipFill>
        <p:spPr>
          <a:xfrm>
            <a:off x="981000" y="3591000"/>
            <a:ext cx="7228800" cy="3037680"/>
          </a:xfrm>
          <a:prstGeom prst="rect">
            <a:avLst/>
          </a:prstGeom>
          <a:ln>
            <a:noFill/>
          </a:ln>
        </p:spPr>
      </p:pic>
      <p:sp>
        <p:nvSpPr>
          <p:cNvPr id="403" name="CustomShape 3"/>
          <p:cNvSpPr/>
          <p:nvPr/>
        </p:nvSpPr>
        <p:spPr>
          <a:xfrm>
            <a:off x="6553080" y="5791320"/>
            <a:ext cx="837360" cy="380160"/>
          </a:xfrm>
          <a:prstGeom prst="rect">
            <a:avLst/>
          </a:prstGeom>
          <a:ln>
            <a:solidFill>
              <a:schemeClr val="bg1"/>
            </a:solidFill>
            <a:round/>
          </a:ln>
        </p:spPr>
        <p:style>
          <a:lnRef idx="2">
            <a:schemeClr val="dk1"/>
          </a:lnRef>
          <a:fillRef idx="1">
            <a:schemeClr val="lt1"/>
          </a:fillRef>
          <a:effectRef idx="0">
            <a:schemeClr val="dk1"/>
          </a:effectRef>
          <a:fontRef idx="minor"/>
        </p:style>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564b3c"/>
                </a:solidFill>
                <a:latin typeface="Estrangelo Edessa"/>
              </a:rPr>
              <a:t>Q‐learning Summary</a:t>
            </a:r>
            <a:endParaRPr b="0" lang="en-US" sz="4400" spc="-1" strike="noStrike">
              <a:latin typeface="Arial"/>
            </a:endParaRPr>
          </a:p>
        </p:txBody>
      </p:sp>
      <p:sp>
        <p:nvSpPr>
          <p:cNvPr id="405" name="CustomShape 2"/>
          <p:cNvSpPr/>
          <p:nvPr/>
        </p:nvSpPr>
        <p:spPr>
          <a:xfrm>
            <a:off x="612720" y="1600200"/>
            <a:ext cx="8152560" cy="4494960"/>
          </a:xfrm>
          <a:prstGeom prst="rect">
            <a:avLst/>
          </a:prstGeom>
          <a:noFill/>
          <a:ln>
            <a:noFill/>
          </a:ln>
        </p:spPr>
        <p:style>
          <a:lnRef idx="0"/>
          <a:fillRef idx="0"/>
          <a:effectRef idx="0"/>
          <a:fontRef idx="minor"/>
        </p:style>
        <p:txBody>
          <a:bodyPr lIns="90000" rIns="90000" tIns="45000" bIns="45000">
            <a:noAutofit/>
          </a:bodyPr>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Q-Update: after moving from state  to state  using action :</a:t>
            </a:r>
            <a:endParaRPr b="0" lang="en-US" sz="2900" spc="-1" strike="noStrike">
              <a:latin typeface="Arial"/>
            </a:endParaRPr>
          </a:p>
          <a:p>
            <a:pPr>
              <a:lnSpc>
                <a:spcPct val="100000"/>
              </a:lnSpc>
              <a:spcBef>
                <a:spcPts val="700"/>
              </a:spcBef>
            </a:pPr>
            <a:endParaRPr b="0" lang="en-US" sz="2900" spc="-1" strike="noStrike">
              <a:latin typeface="Arial"/>
            </a:endParaRPr>
          </a:p>
          <a:p>
            <a:pPr>
              <a:lnSpc>
                <a:spcPct val="100000"/>
              </a:lnSpc>
              <a:spcBef>
                <a:spcPts val="700"/>
              </a:spcBef>
            </a:pPr>
            <a:endParaRPr b="0" lang="en-US" sz="29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Policy estimation:</a:t>
            </a:r>
            <a:endParaRPr b="0" lang="en-US" sz="2900" spc="-1" strike="noStrike">
              <a:latin typeface="Arial"/>
            </a:endParaRPr>
          </a:p>
        </p:txBody>
      </p:sp>
      <p:pic>
        <p:nvPicPr>
          <p:cNvPr id="406" name="Picture 2" descr=""/>
          <p:cNvPicPr/>
          <p:nvPr/>
        </p:nvPicPr>
        <p:blipFill>
          <a:blip r:embed="rId1"/>
          <a:stretch/>
        </p:blipFill>
        <p:spPr>
          <a:xfrm>
            <a:off x="1057320" y="2800440"/>
            <a:ext cx="7028640" cy="627840"/>
          </a:xfrm>
          <a:prstGeom prst="rect">
            <a:avLst/>
          </a:prstGeom>
          <a:ln>
            <a:noFill/>
          </a:ln>
        </p:spPr>
      </p:pic>
      <p:pic>
        <p:nvPicPr>
          <p:cNvPr id="407" name="Picture 3" descr=""/>
          <p:cNvPicPr/>
          <p:nvPr/>
        </p:nvPicPr>
        <p:blipFill>
          <a:blip r:embed="rId2"/>
          <a:stretch/>
        </p:blipFill>
        <p:spPr>
          <a:xfrm>
            <a:off x="1057320" y="4419720"/>
            <a:ext cx="2790000" cy="646920"/>
          </a:xfrm>
          <a:prstGeom prst="rect">
            <a:avLst/>
          </a:prstGeom>
          <a:ln>
            <a:noFill/>
          </a:ln>
        </p:spPr>
      </p:pic>
      <p:pic>
        <p:nvPicPr>
          <p:cNvPr id="408" name="Picture 4" descr=""/>
          <p:cNvPicPr/>
          <p:nvPr/>
        </p:nvPicPr>
        <p:blipFill>
          <a:blip r:embed="rId3"/>
          <a:stretch/>
        </p:blipFill>
        <p:spPr>
          <a:xfrm>
            <a:off x="4952880" y="4876920"/>
            <a:ext cx="3818880" cy="1323360"/>
          </a:xfrm>
          <a:prstGeom prst="rect">
            <a:avLst/>
          </a:prstGeom>
          <a:ln>
            <a:noFill/>
          </a:ln>
        </p:spPr>
      </p:pic>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564b3c"/>
                </a:solidFill>
                <a:latin typeface="Estrangelo Edessa"/>
              </a:rPr>
              <a:t>Q‐learning Convergence</a:t>
            </a:r>
            <a:endParaRPr b="0" lang="en-US" sz="4400" spc="-1" strike="noStrike">
              <a:latin typeface="Arial"/>
            </a:endParaRPr>
          </a:p>
        </p:txBody>
      </p:sp>
      <p:sp>
        <p:nvSpPr>
          <p:cNvPr id="410" name="CustomShape 2"/>
          <p:cNvSpPr/>
          <p:nvPr/>
        </p:nvSpPr>
        <p:spPr>
          <a:xfrm>
            <a:off x="612720" y="1600200"/>
            <a:ext cx="8152560" cy="4494960"/>
          </a:xfrm>
          <a:prstGeom prst="rect">
            <a:avLst/>
          </a:prstGeom>
          <a:noFill/>
          <a:ln>
            <a:noFill/>
          </a:ln>
        </p:spPr>
        <p:style>
          <a:lnRef idx="0"/>
          <a:fillRef idx="0"/>
          <a:effectRef idx="0"/>
          <a:fontRef idx="minor"/>
        </p:style>
        <p:txBody>
          <a:bodyPr lIns="90000" rIns="90000" tIns="45000" bIns="45000">
            <a:noAutofit/>
          </a:bodyPr>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Guaranteed to converge to an optimal policy </a:t>
            </a:r>
            <a:endParaRPr b="0" lang="en-US" sz="29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Very general procedure, widely used</a:t>
            </a:r>
            <a:endParaRPr b="0" lang="en-US" sz="2900" spc="-1" strike="noStrike">
              <a:latin typeface="Arial"/>
            </a:endParaRPr>
          </a:p>
          <a:p>
            <a:pPr>
              <a:lnSpc>
                <a:spcPct val="100000"/>
              </a:lnSpc>
              <a:spcBef>
                <a:spcPts val="700"/>
              </a:spcBef>
            </a:pPr>
            <a:endParaRPr b="0" lang="en-US" sz="29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Converges slower than ADP agent </a:t>
            </a:r>
            <a:endParaRPr b="0" lang="en-US" sz="2900" spc="-1" strike="noStrike">
              <a:latin typeface="Arial"/>
            </a:endParaRPr>
          </a:p>
          <a:p>
            <a:pPr lvl="1" marL="640080" indent="-273600">
              <a:lnSpc>
                <a:spcPct val="100000"/>
              </a:lnSpc>
              <a:spcBef>
                <a:spcPts val="550"/>
              </a:spcBef>
              <a:buClr>
                <a:srgbClr val="93a299"/>
              </a:buClr>
              <a:buSzPct val="70000"/>
              <a:buFont typeface="Wingdings 2" charset="2"/>
              <a:buChar char=""/>
            </a:pPr>
            <a:r>
              <a:rPr b="0" lang="en-US" sz="2600" spc="-1" strike="noStrike">
                <a:solidFill>
                  <a:srgbClr val="000000"/>
                </a:solidFill>
                <a:latin typeface="Estrangelo Edessa"/>
              </a:rPr>
              <a:t>completely model free and does not enforce consistency among values through the model</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564b3c"/>
                </a:solidFill>
                <a:latin typeface="Estrangelo Edessa"/>
              </a:rPr>
              <a:t>What You Should Know</a:t>
            </a:r>
            <a:endParaRPr b="0" lang="en-US" sz="4400" spc="-1" strike="noStrike">
              <a:latin typeface="Arial"/>
            </a:endParaRPr>
          </a:p>
        </p:txBody>
      </p:sp>
      <p:sp>
        <p:nvSpPr>
          <p:cNvPr id="412" name="CustomShape 2"/>
          <p:cNvSpPr/>
          <p:nvPr/>
        </p:nvSpPr>
        <p:spPr>
          <a:xfrm>
            <a:off x="612720" y="1600200"/>
            <a:ext cx="8152560" cy="4494960"/>
          </a:xfrm>
          <a:prstGeom prst="rect">
            <a:avLst/>
          </a:prstGeom>
          <a:noFill/>
          <a:ln>
            <a:noFill/>
          </a:ln>
        </p:spPr>
        <p:style>
          <a:lnRef idx="0"/>
          <a:fillRef idx="0"/>
          <a:effectRef idx="0"/>
          <a:fontRef idx="minor"/>
        </p:style>
        <p:txBody>
          <a:bodyPr lIns="90000" rIns="90000" tIns="45000" bIns="45000">
            <a:normAutofit/>
          </a:bodyPr>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Direct Utility Estimation</a:t>
            </a:r>
            <a:endParaRPr b="0" lang="en-US" sz="29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ADP (passive, active)</a:t>
            </a:r>
            <a:endParaRPr b="0" lang="en-US" sz="29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TD-learning (passive, Q-Learning)</a:t>
            </a:r>
            <a:endParaRPr b="0" lang="en-US" sz="2900" spc="-1" strike="noStrike">
              <a:latin typeface="Arial"/>
            </a:endParaRPr>
          </a:p>
          <a:p>
            <a:pPr>
              <a:lnSpc>
                <a:spcPct val="100000"/>
              </a:lnSpc>
              <a:spcBef>
                <a:spcPts val="700"/>
              </a:spcBef>
            </a:pPr>
            <a:endParaRPr b="0" lang="en-US" sz="29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Exploration vs exploitation</a:t>
            </a:r>
            <a:endParaRPr b="0" lang="en-US" sz="29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Exploration schemes</a:t>
            </a:r>
            <a:endParaRPr b="0" lang="en-US" sz="29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000000"/>
                </a:solidFill>
                <a:latin typeface="Estrangelo Edessa"/>
              </a:rPr>
              <a:t>Difference between model‐free and model-based methods</a:t>
            </a:r>
            <a:endParaRPr b="0" lang="en-US" sz="29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564b3c"/>
                </a:solidFill>
                <a:latin typeface="Estrangelo Edessa"/>
              </a:rPr>
              <a:t>Summary of Methods</a:t>
            </a:r>
            <a:endParaRPr b="0" lang="en-US" sz="4400" spc="-1" strike="noStrike">
              <a:latin typeface="Arial"/>
            </a:endParaRPr>
          </a:p>
        </p:txBody>
      </p:sp>
      <p:sp>
        <p:nvSpPr>
          <p:cNvPr id="414" name="CustomShape 2"/>
          <p:cNvSpPr/>
          <p:nvPr/>
        </p:nvSpPr>
        <p:spPr>
          <a:xfrm>
            <a:off x="612720" y="1600200"/>
            <a:ext cx="8152560" cy="4494960"/>
          </a:xfrm>
          <a:prstGeom prst="rect">
            <a:avLst/>
          </a:prstGeom>
          <a:noFill/>
          <a:ln>
            <a:noFill/>
          </a:ln>
        </p:spPr>
        <p:style>
          <a:lnRef idx="0"/>
          <a:fillRef idx="0"/>
          <a:effectRef idx="0"/>
          <a:fontRef idx="minor"/>
        </p:style>
        <p:txBody>
          <a:bodyPr lIns="90000" rIns="90000" tIns="45000" bIns="45000">
            <a:normAutofit fontScale="66000"/>
          </a:bodyPr>
          <a:p>
            <a:pPr marL="320040" indent="-319320">
              <a:lnSpc>
                <a:spcPct val="100000"/>
              </a:lnSpc>
              <a:spcBef>
                <a:spcPts val="700"/>
              </a:spcBef>
              <a:buClr>
                <a:srgbClr val="cf543f"/>
              </a:buClr>
              <a:buSzPct val="60000"/>
              <a:buFont typeface="Wingdings" charset="2"/>
              <a:buChar char=""/>
            </a:pPr>
            <a:r>
              <a:rPr b="0" lang="en-US" sz="2900" spc="-1" strike="noStrike">
                <a:solidFill>
                  <a:srgbClr val="c00000"/>
                </a:solidFill>
                <a:latin typeface="Estrangelo Edessa"/>
              </a:rPr>
              <a:t>DUE</a:t>
            </a:r>
            <a:r>
              <a:rPr b="0" lang="en-US" sz="2900" spc="-1" strike="noStrike">
                <a:solidFill>
                  <a:srgbClr val="000000"/>
                </a:solidFill>
                <a:latin typeface="Estrangelo Edessa"/>
              </a:rPr>
              <a:t>: Directly estimate the utility of the states Uπ(s) by averaging </a:t>
            </a:r>
            <a:r>
              <a:rPr b="1" i="1" lang="en-US" sz="2900" spc="-1" strike="noStrike">
                <a:solidFill>
                  <a:srgbClr val="000000"/>
                </a:solidFill>
                <a:latin typeface="Estrangelo Edessa"/>
              </a:rPr>
              <a:t>“reward‐to‐go” from each state </a:t>
            </a:r>
            <a:r>
              <a:rPr b="0" lang="en-US" sz="2900" spc="-1" strike="noStrike">
                <a:solidFill>
                  <a:srgbClr val="000000"/>
                </a:solidFill>
                <a:latin typeface="Estrangelo Edessa"/>
              </a:rPr>
              <a:t>– slow convergence, not using the Bellman equation constraints</a:t>
            </a:r>
            <a:endParaRPr b="0" lang="en-US" sz="29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c00000"/>
                </a:solidFill>
                <a:latin typeface="Estrangelo Edessa"/>
              </a:rPr>
              <a:t>ADP</a:t>
            </a:r>
            <a:r>
              <a:rPr b="0" lang="en-US" sz="2900" spc="-1" strike="noStrike">
                <a:solidFill>
                  <a:srgbClr val="000000"/>
                </a:solidFill>
                <a:latin typeface="Estrangelo Edessa"/>
              </a:rPr>
              <a:t>: learn the transition model </a:t>
            </a:r>
            <a:r>
              <a:rPr b="1" lang="en-US" sz="2900" spc="-1" strike="noStrike">
                <a:solidFill>
                  <a:srgbClr val="000000"/>
                </a:solidFill>
                <a:latin typeface="Estrangelo Edessa"/>
              </a:rPr>
              <a:t>T </a:t>
            </a:r>
            <a:r>
              <a:rPr b="0" lang="en-US" sz="2900" spc="-1" strike="noStrike">
                <a:solidFill>
                  <a:srgbClr val="000000"/>
                </a:solidFill>
                <a:latin typeface="Estrangelo Edessa"/>
              </a:rPr>
              <a:t>and the reward function </a:t>
            </a:r>
            <a:r>
              <a:rPr b="1" lang="en-US" sz="2900" spc="-1" strike="noStrike">
                <a:solidFill>
                  <a:srgbClr val="000000"/>
                </a:solidFill>
                <a:latin typeface="Estrangelo Edessa"/>
              </a:rPr>
              <a:t>R, </a:t>
            </a:r>
            <a:r>
              <a:rPr b="0" lang="en-US" sz="2900" spc="-1" strike="noStrike">
                <a:solidFill>
                  <a:srgbClr val="000000"/>
                </a:solidFill>
                <a:latin typeface="Estrangelo Edessa"/>
              </a:rPr>
              <a:t>then do </a:t>
            </a:r>
            <a:r>
              <a:rPr b="1" i="1" lang="en-US" sz="2900" spc="-1" strike="noStrike">
                <a:solidFill>
                  <a:srgbClr val="000000"/>
                </a:solidFill>
                <a:latin typeface="Estrangelo Edessa"/>
              </a:rPr>
              <a:t>policy evaluation </a:t>
            </a:r>
            <a:r>
              <a:rPr b="0" lang="en-US" sz="2900" spc="-1" strike="noStrike">
                <a:solidFill>
                  <a:srgbClr val="000000"/>
                </a:solidFill>
                <a:latin typeface="Estrangelo Edessa"/>
              </a:rPr>
              <a:t>to learn Uπ(s) – few updates, but each update is expensive ()</a:t>
            </a:r>
            <a:endParaRPr b="0" lang="en-US" sz="2900" spc="-1" strike="noStrike">
              <a:latin typeface="Arial"/>
            </a:endParaRPr>
          </a:p>
          <a:p>
            <a:pPr marL="320040" indent="-319320">
              <a:lnSpc>
                <a:spcPct val="100000"/>
              </a:lnSpc>
              <a:spcBef>
                <a:spcPts val="700"/>
              </a:spcBef>
              <a:buClr>
                <a:srgbClr val="cf543f"/>
              </a:buClr>
              <a:buSzPct val="60000"/>
              <a:buFont typeface="Wingdings" charset="2"/>
              <a:buChar char=""/>
            </a:pPr>
            <a:r>
              <a:rPr b="0" lang="en-US" sz="2900" spc="-1" strike="noStrike">
                <a:solidFill>
                  <a:srgbClr val="c00000"/>
                </a:solidFill>
                <a:latin typeface="Estrangelo Edessa"/>
              </a:rPr>
              <a:t>TD learning</a:t>
            </a:r>
            <a:r>
              <a:rPr b="0" lang="en-US" sz="2900" spc="-1" strike="noStrike">
                <a:solidFill>
                  <a:srgbClr val="000000"/>
                </a:solidFill>
                <a:latin typeface="Estrangelo Edessa"/>
              </a:rPr>
              <a:t>: maintain a running average of the state utilities by doing </a:t>
            </a:r>
            <a:r>
              <a:rPr b="1" i="1" lang="en-US" sz="2900" spc="-1" strike="noStrike">
                <a:solidFill>
                  <a:srgbClr val="000000"/>
                </a:solidFill>
                <a:latin typeface="Estrangelo Edessa"/>
              </a:rPr>
              <a:t>online mean estimation </a:t>
            </a:r>
            <a:r>
              <a:rPr b="0" lang="en-US" sz="2900" spc="-1" strike="noStrike">
                <a:solidFill>
                  <a:srgbClr val="000000"/>
                </a:solidFill>
                <a:latin typeface="Estrangelo Edessa"/>
              </a:rPr>
              <a:t>– cheap updates but needs more updates than ADP</a:t>
            </a:r>
            <a:endParaRPr b="0" lang="en-US" sz="29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0" name="Picture 1" descr=""/>
          <p:cNvPicPr/>
          <p:nvPr/>
        </p:nvPicPr>
        <p:blipFill>
          <a:blip r:embed="rId1"/>
          <a:stretch/>
        </p:blipFill>
        <p:spPr>
          <a:xfrm>
            <a:off x="4989240" y="343080"/>
            <a:ext cx="3961800" cy="2952360"/>
          </a:xfrm>
          <a:prstGeom prst="rect">
            <a:avLst/>
          </a:prstGeom>
          <a:ln w="9360">
            <a:noFill/>
          </a:ln>
        </p:spPr>
      </p:pic>
      <p:sp>
        <p:nvSpPr>
          <p:cNvPr id="221" name="CustomShape 1"/>
          <p:cNvSpPr/>
          <p:nvPr/>
        </p:nvSpPr>
        <p:spPr>
          <a:xfrm>
            <a:off x="667440" y="914400"/>
            <a:ext cx="115596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w Cen MT"/>
                <a:ea typeface="DejaVu Sans"/>
              </a:rPr>
              <a:t>Assume </a:t>
            </a:r>
            <a:endParaRPr b="0" lang="en-US" sz="1800" spc="-1" strike="noStrike">
              <a:latin typeface="Arial"/>
            </a:endParaRPr>
          </a:p>
        </p:txBody>
      </p:sp>
      <p:sp>
        <p:nvSpPr>
          <p:cNvPr id="222" name="CustomShape 2"/>
          <p:cNvSpPr/>
          <p:nvPr/>
        </p:nvSpPr>
        <p:spPr>
          <a:xfrm>
            <a:off x="457200" y="2819520"/>
            <a:ext cx="453132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w Cen MT"/>
                <a:ea typeface="DejaVu Sans"/>
              </a:rPr>
              <a:t>Initialize </a:t>
            </a:r>
            <a:endParaRPr b="0" lang="en-US" sz="1800" spc="-1" strike="noStrike">
              <a:latin typeface="Arial"/>
            </a:endParaRPr>
          </a:p>
        </p:txBody>
      </p:sp>
      <p:sp>
        <p:nvSpPr>
          <p:cNvPr id="223" name="CustomShape 3"/>
          <p:cNvSpPr/>
          <p:nvPr/>
        </p:nvSpPr>
        <p:spPr>
          <a:xfrm flipH="1" flipV="1">
            <a:off x="4145040" y="4647600"/>
            <a:ext cx="698760" cy="469080"/>
          </a:xfrm>
          <a:custGeom>
            <a:avLst/>
            <a:gdLst/>
            <a:ahLst/>
            <a:rect l="l" t="t" r="r" b="b"/>
            <a:pathLst>
              <a:path w="21600" h="21600">
                <a:moveTo>
                  <a:pt x="0" y="0"/>
                </a:moveTo>
                <a:lnTo>
                  <a:pt x="21600" y="21600"/>
                </a:lnTo>
              </a:path>
            </a:pathLst>
          </a:custGeom>
          <a:noFill/>
          <a:ln>
            <a:round/>
            <a:tailEnd len="med" type="arrow" w="med"/>
          </a:ln>
          <a:effectLst>
            <a:outerShdw blurRad="38100" dir="5400000" dist="29880" rotWithShape="0">
              <a:srgbClr val="000000">
                <a:alpha val="45000"/>
              </a:srgbClr>
            </a:outerShdw>
          </a:effectLst>
        </p:spPr>
        <p:style>
          <a:lnRef idx="2">
            <a:schemeClr val="dk1"/>
          </a:lnRef>
          <a:fillRef idx="0">
            <a:schemeClr val="dk1"/>
          </a:fillRef>
          <a:effectRef idx="1">
            <a:schemeClr val="dk1"/>
          </a:effectRef>
          <a:fontRef idx="minor"/>
        </p:style>
      </p:sp>
      <p:graphicFrame>
        <p:nvGraphicFramePr>
          <p:cNvPr id="224" name="Table 4"/>
          <p:cNvGraphicFramePr/>
          <p:nvPr/>
        </p:nvGraphicFramePr>
        <p:xfrm>
          <a:off x="152280" y="3310200"/>
          <a:ext cx="6095160" cy="2595240"/>
        </p:xfrm>
        <a:graphic>
          <a:graphicData uri="http://schemas.openxmlformats.org/drawingml/2006/table">
            <a:tbl>
              <a:tblPr/>
              <a:tblGrid>
                <a:gridCol w="1218960"/>
                <a:gridCol w="1218960"/>
                <a:gridCol w="1218960"/>
                <a:gridCol w="1218960"/>
                <a:gridCol w="1219680"/>
              </a:tblGrid>
              <a:tr h="370800">
                <a:tc>
                  <a:txBody>
                    <a:bodyPr>
                      <a:noAutofit/>
                    </a:bodyPr>
                    <a:p>
                      <a:pPr>
                        <a:lnSpc>
                          <a:spcPct val="100000"/>
                        </a:lnSpc>
                      </a:pPr>
                      <a:r>
                        <a:rPr b="0" lang="en-US" sz="1800" spc="-1" strike="noStrike">
                          <a:solidFill>
                            <a:srgbClr val="000000"/>
                          </a:solidFill>
                          <a:latin typeface="Estrangelo Edessa"/>
                        </a:rPr>
                        <a:t>i</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Estrangelo Edessa"/>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Estrangelo Edessa"/>
                        </a:rPr>
                        <a:t>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Estrangelo Edessa"/>
                        </a:rPr>
                        <a:t>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Estrangelo Edessa"/>
                        </a:rPr>
                        <a:t>10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Estrangelo Edessa"/>
                        </a:rPr>
                        <a:t>10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Estrangelo Edessa"/>
                        </a:rPr>
                        <a:t>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Estrangelo Edessa"/>
                        </a:rPr>
                        <a:t>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Estrangelo Edessa"/>
                        </a:rPr>
                        <a:t>4.5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Estrangelo Edessa"/>
                        </a:rPr>
                        <a:t>14.5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Estrangelo Edessa"/>
                        </a:rPr>
                        <a:t>19</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Estrangelo Edessa"/>
                        </a:rPr>
                        <a:t>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Estrangelo Edessa"/>
                        </a:rPr>
                        <a:t>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Estrangelo Edessa"/>
                        </a:rPr>
                        <a:t>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Estrangelo Edessa"/>
                        </a:rPr>
                        <a:t>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25" name="CustomShape 5"/>
          <p:cNvSpPr/>
          <p:nvPr/>
        </p:nvSpPr>
        <p:spPr>
          <a:xfrm>
            <a:off x="4978440" y="5093640"/>
            <a:ext cx="180720" cy="1461600"/>
          </a:xfrm>
          <a:prstGeom prst="rect">
            <a:avLst/>
          </a:prstGeom>
          <a:solidFill>
            <a:schemeClr val="bg2"/>
          </a:solidFill>
          <a:ln>
            <a:noFill/>
          </a:ln>
        </p:spPr>
        <p:style>
          <a:lnRef idx="0"/>
          <a:fillRef idx="0"/>
          <a:effectRef idx="0"/>
          <a:fontRef idx="minor"/>
        </p:style>
        <p:txBody>
          <a:bodyPr wrap="none" lIns="90000" rIns="90000" tIns="45000" bIns="45000">
            <a:sp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mc:AlternateContent>
        <mc:Choice xmlns:a14="http://schemas.microsoft.com/office/drawing/2010/main" Requires="a14">
          <p:sp>
            <p:nvSpPr>
              <p:cNvPr id="226" name="Formula 6"/>
              <p:cNvSpPr txBox="1"/>
              <p:nvPr/>
            </p:nvSpPr>
            <p:spPr>
              <a:xfrm>
                <a:off x="1487520" y="3364560"/>
                <a:ext cx="4379040" cy="368640"/>
              </a:xfrm>
              <a:prstGeom prst="rect">
                <a:avLst/>
              </a:prstGeom>
            </p:spPr>
            <p:txBody>
              <a:bodyPr/>
              <a:p>
                <a14:m>
                  <m:oMath xmlns:m="http://schemas.openxmlformats.org/officeDocument/2006/math">
                    <m:r>
                      <m:t xml:space="preserve">𝑈</m:t>
                    </m:r>
                    <m:d>
                      <m:dPr>
                        <m:begChr m:val="("/>
                        <m:endChr m:val=")"/>
                      </m:dPr>
                      <m:e>
                        <m:r>
                          <m:t xml:space="preserve">𝑃𝑈</m:t>
                        </m:r>
                      </m:e>
                    </m:d>
                    <m:r>
                      <m:t xml:space="preserve">𝑈</m:t>
                    </m:r>
                    <m:d>
                      <m:dPr>
                        <m:begChr m:val="("/>
                        <m:endChr m:val=")"/>
                      </m:dPr>
                      <m:e>
                        <m:r>
                          <m:t xml:space="preserve">𝑃𝐹</m:t>
                        </m:r>
                      </m:e>
                    </m:d>
                    <m:r>
                      <m:t xml:space="preserve">𝑈</m:t>
                    </m:r>
                    <m:d>
                      <m:dPr>
                        <m:begChr m:val="("/>
                        <m:endChr m:val=")"/>
                      </m:dPr>
                      <m:e>
                        <m:r>
                          <m:t xml:space="preserve">𝑅𝑈</m:t>
                        </m:r>
                      </m:e>
                    </m:d>
                    <m:r>
                      <m:t xml:space="preserve">𝑈</m:t>
                    </m:r>
                    <m:d>
                      <m:dPr>
                        <m:begChr m:val="("/>
                        <m:endChr m:val=")"/>
                      </m:dPr>
                      <m:e>
                        <m:r>
                          <m:t xml:space="preserve">𝑅𝐹</m:t>
                        </m:r>
                      </m:e>
                    </m:d>
                  </m:oMath>
                </a14:m>
              </a:p>
            </p:txBody>
          </p:sp>
        </mc:Choice>
        <mc:Fallback/>
      </mc:AlternateContent>
      <p:pic>
        <p:nvPicPr>
          <p:cNvPr id="227" name="" descr=""/>
          <p:cNvPicPr/>
          <p:nvPr/>
        </p:nvPicPr>
        <p:blipFill>
          <a:blip r:embed="rId2"/>
          <a:stretch/>
        </p:blipFill>
        <p:spPr>
          <a:xfrm>
            <a:off x="546120" y="1473120"/>
            <a:ext cx="3962160" cy="685440"/>
          </a:xfrm>
          <a:prstGeom prst="rect">
            <a:avLst/>
          </a:prstGeom>
          <a:ln>
            <a:noFill/>
          </a:ln>
        </p:spPr>
      </p:pic>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childTnLst>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223"/>
                                        </p:tgtEl>
                                        <p:attrNameLst>
                                          <p:attrName>style.visibility</p:attrName>
                                        </p:attrNameLst>
                                      </p:cBhvr>
                                      <p:to>
                                        <p:strVal val="visible"/>
                                      </p:to>
                                    </p:set>
                                  </p:childTnLst>
                                </p:cTn>
                              </p:par>
                              <p:par>
                                <p:cTn id="23" nodeType="withEffect" fill="hold" presetClass="entr" presetID="1">
                                  <p:stCondLst>
                                    <p:cond delay="0"/>
                                  </p:stCondLst>
                                  <p:childTnLst>
                                    <p:set>
                                      <p:cBhvr>
                                        <p:cTn id="24" dur="1" fill="hold">
                                          <p:stCondLst>
                                            <p:cond delay="0"/>
                                          </p:stCondLst>
                                        </p:cTn>
                                        <p:tgtEl>
                                          <p:spTgt spid="2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8" name="Picture 1" descr=""/>
          <p:cNvPicPr/>
          <p:nvPr/>
        </p:nvPicPr>
        <p:blipFill>
          <a:blip r:embed="rId1"/>
          <a:stretch/>
        </p:blipFill>
        <p:spPr>
          <a:xfrm>
            <a:off x="4989240" y="343080"/>
            <a:ext cx="3961800" cy="2952360"/>
          </a:xfrm>
          <a:prstGeom prst="rect">
            <a:avLst/>
          </a:prstGeom>
          <a:ln w="9360">
            <a:noFill/>
          </a:ln>
        </p:spPr>
      </p:pic>
      <mc:AlternateContent>
        <mc:Choice xmlns:a14="http://schemas.microsoft.com/office/drawing/2010/main" Requires="a14">
          <p:sp>
            <p:nvSpPr>
              <p:cNvPr id="229" name="Formula 1"/>
              <p:cNvSpPr txBox="1"/>
              <p:nvPr/>
            </p:nvSpPr>
            <p:spPr>
              <a:xfrm>
                <a:off x="1693440" y="3874320"/>
                <a:ext cx="4379040" cy="368640"/>
              </a:xfrm>
              <a:prstGeom prst="rect">
                <a:avLst/>
              </a:prstGeom>
            </p:spPr>
            <p:txBody>
              <a:bodyPr/>
              <a:p>
                <a14:m>
                  <m:oMath xmlns:m="http://schemas.openxmlformats.org/officeDocument/2006/math">
                    <m:r>
                      <m:t xml:space="preserve">𝑈</m:t>
                    </m:r>
                    <m:d>
                      <m:dPr>
                        <m:begChr m:val="("/>
                        <m:endChr m:val=")"/>
                      </m:dPr>
                      <m:e>
                        <m:r>
                          <m:t xml:space="preserve">𝑃𝑈</m:t>
                        </m:r>
                      </m:e>
                    </m:d>
                    <m:r>
                      <m:t xml:space="preserve">𝑈</m:t>
                    </m:r>
                    <m:d>
                      <m:dPr>
                        <m:begChr m:val="("/>
                        <m:endChr m:val=")"/>
                      </m:dPr>
                      <m:e>
                        <m:r>
                          <m:t xml:space="preserve">𝑃𝐹</m:t>
                        </m:r>
                      </m:e>
                    </m:d>
                    <m:r>
                      <m:t xml:space="preserve">𝑈</m:t>
                    </m:r>
                    <m:d>
                      <m:dPr>
                        <m:begChr m:val="("/>
                        <m:endChr m:val=")"/>
                      </m:dPr>
                      <m:e>
                        <m:r>
                          <m:t xml:space="preserve">𝑅𝑈</m:t>
                        </m:r>
                      </m:e>
                    </m:d>
                    <m:r>
                      <m:t xml:space="preserve">𝑈</m:t>
                    </m:r>
                    <m:d>
                      <m:dPr>
                        <m:begChr m:val="("/>
                        <m:endChr m:val=")"/>
                      </m:dPr>
                      <m:e>
                        <m:r>
                          <m:t xml:space="preserve">𝑅𝐹</m:t>
                        </m:r>
                      </m:e>
                    </m:d>
                  </m:oMath>
                </a14:m>
              </a:p>
            </p:txBody>
          </p:sp>
        </mc:Choice>
        <mc:Fallback/>
      </mc:AlternateContent>
      <p:sp>
        <p:nvSpPr>
          <p:cNvPr id="230" name="CustomShape 2"/>
          <p:cNvSpPr/>
          <p:nvPr/>
        </p:nvSpPr>
        <p:spPr>
          <a:xfrm>
            <a:off x="667440" y="914400"/>
            <a:ext cx="115596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w Cen MT"/>
                <a:ea typeface="DejaVu Sans"/>
              </a:rPr>
              <a:t>Assume </a:t>
            </a:r>
            <a:endParaRPr b="0" lang="en-US" sz="1800" spc="-1" strike="noStrike">
              <a:latin typeface="Arial"/>
            </a:endParaRPr>
          </a:p>
        </p:txBody>
      </p:sp>
      <p:sp>
        <p:nvSpPr>
          <p:cNvPr id="231" name="CustomShape 3"/>
          <p:cNvSpPr/>
          <p:nvPr/>
        </p:nvSpPr>
        <p:spPr>
          <a:xfrm>
            <a:off x="457200" y="2819520"/>
            <a:ext cx="453132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w Cen MT"/>
                <a:ea typeface="DejaVu Sans"/>
              </a:rPr>
              <a:t>Initialize </a:t>
            </a:r>
            <a:endParaRPr b="0" lang="en-US" sz="1800" spc="-1" strike="noStrike">
              <a:latin typeface="Arial"/>
            </a:endParaRPr>
          </a:p>
        </p:txBody>
      </p:sp>
      <p:graphicFrame>
        <p:nvGraphicFramePr>
          <p:cNvPr id="232" name="Table 4"/>
          <p:cNvGraphicFramePr/>
          <p:nvPr/>
        </p:nvGraphicFramePr>
        <p:xfrm>
          <a:off x="228600" y="3813120"/>
          <a:ext cx="6095160" cy="2595240"/>
        </p:xfrm>
        <a:graphic>
          <a:graphicData uri="http://schemas.openxmlformats.org/drawingml/2006/table">
            <a:tbl>
              <a:tblPr/>
              <a:tblGrid>
                <a:gridCol w="1218960"/>
                <a:gridCol w="1218960"/>
                <a:gridCol w="1218960"/>
                <a:gridCol w="1218960"/>
                <a:gridCol w="1219680"/>
              </a:tblGrid>
              <a:tr h="370800">
                <a:tc>
                  <a:txBody>
                    <a:bodyPr>
                      <a:noAutofit/>
                    </a:bodyPr>
                    <a:p>
                      <a:pPr>
                        <a:lnSpc>
                          <a:spcPct val="100000"/>
                        </a:lnSpc>
                      </a:pPr>
                      <a:r>
                        <a:rPr b="0" lang="en-US" sz="1800" spc="-1" strike="noStrike">
                          <a:solidFill>
                            <a:srgbClr val="000000"/>
                          </a:solidFill>
                          <a:latin typeface="Estrangelo Edessa"/>
                        </a:rPr>
                        <a:t>i</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Estrangelo Edessa"/>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Estrangelo Edessa"/>
                        </a:rPr>
                        <a:t>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Estrangelo Edessa"/>
                        </a:rPr>
                        <a:t>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Estrangelo Edessa"/>
                        </a:rPr>
                        <a:t>10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Estrangelo Edessa"/>
                        </a:rPr>
                        <a:t>10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Estrangelo Edessa"/>
                        </a:rPr>
                        <a:t>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Estrangelo Edessa"/>
                        </a:rPr>
                        <a:t>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Estrangelo Edessa"/>
                        </a:rPr>
                        <a:t>4.5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Estrangelo Edessa"/>
                        </a:rPr>
                        <a:t>14.5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Estrangelo Edessa"/>
                        </a:rPr>
                        <a:t>19</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Estrangelo Edessa"/>
                        </a:rPr>
                        <a:t>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Estrangelo Edessa"/>
                        </a:rPr>
                        <a:t>2.03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Estrangelo Edessa"/>
                        </a:rPr>
                        <a:t>8.55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Estrangelo Edessa"/>
                        </a:rPr>
                        <a:t>16.53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Estrangelo Edessa"/>
                        </a:rPr>
                        <a:t>25.08</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Estrangelo Edessa"/>
                        </a:rPr>
                        <a:t>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Estrangelo Edessa"/>
                        </a:rPr>
                        <a:t>4.76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Estrangelo Edessa"/>
                        </a:rPr>
                        <a:t>12.20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Estrangelo Edessa"/>
                        </a:rPr>
                        <a:t>18.35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Estrangelo Edessa"/>
                        </a:rPr>
                        <a:t>28.72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Estrangelo Edessa"/>
                        </a:rPr>
                        <a:t>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Estrangelo Edessa"/>
                        </a:rPr>
                        <a:t>7.63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Estrangelo Edessa"/>
                        </a:rPr>
                        <a:t>15.07</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Estrangelo Edessa"/>
                        </a:rPr>
                        <a:t>20.40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Estrangelo Edessa"/>
                        </a:rPr>
                        <a:t>31.18</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US" sz="1800" spc="-1" strike="noStrike">
                          <a:solidFill>
                            <a:srgbClr val="000000"/>
                          </a:solidFill>
                          <a:latin typeface="Estrangelo Edessa"/>
                        </a:rPr>
                        <a:t>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Estrangelo Edessa"/>
                        </a:rPr>
                        <a:t>10.21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Estrangelo Edessa"/>
                        </a:rPr>
                        <a:t>17.46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Estrangelo Edessa"/>
                        </a:rPr>
                        <a:t>22.61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Estrangelo Edessa"/>
                        </a:rPr>
                        <a:t>33.21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pic>
        <p:nvPicPr>
          <p:cNvPr id="233" name="" descr=""/>
          <p:cNvPicPr/>
          <p:nvPr/>
        </p:nvPicPr>
        <p:blipFill>
          <a:blip r:embed="rId2"/>
          <a:stretch/>
        </p:blipFill>
        <p:spPr>
          <a:xfrm>
            <a:off x="457200" y="1473120"/>
            <a:ext cx="4140000" cy="68544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612720" y="228600"/>
            <a:ext cx="8152560" cy="990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564b3c"/>
                </a:solidFill>
                <a:latin typeface="Estrangelo Edessa"/>
              </a:rPr>
              <a:t>Questions on MDPs?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Theme2</Template>
  <TotalTime>4465</TotalTime>
  <Application>LibreOffice/6.4.7.2$Linux_X86_64 LibreOffice_project/40$Build-2</Application>
  <Words>3068</Words>
  <Paragraphs>423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2012-01-11T16:23:23Z</dcterms:created>
  <dc:creator>Sonia Chernova</dc:creator>
  <dc:description/>
  <dc:language>en-US</dc:language>
  <cp:lastModifiedBy/>
  <dcterms:modified xsi:type="dcterms:W3CDTF">2021-12-19T08:57:32Z</dcterms:modified>
  <cp:revision>632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64</vt:i4>
  </property>
</Properties>
</file>