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7" r:id="rId4"/>
    <p:sldId id="278" r:id="rId5"/>
    <p:sldId id="273" r:id="rId6"/>
    <p:sldId id="274" r:id="rId7"/>
    <p:sldId id="275" r:id="rId8"/>
    <p:sldId id="256" r:id="rId9"/>
    <p:sldId id="258" r:id="rId10"/>
    <p:sldId id="257" r:id="rId11"/>
    <p:sldId id="260" r:id="rId12"/>
    <p:sldId id="259" r:id="rId13"/>
    <p:sldId id="262" r:id="rId14"/>
    <p:sldId id="261" r:id="rId15"/>
    <p:sldId id="26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72B6-8341-4462-A393-2729FC2E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0C96D-7EAC-4B31-8A07-C79CF76D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50630-1BE6-4E67-A83A-6852551D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C35D-6B16-40E6-B479-E73140E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973C-A41D-4362-9216-EBEB59CB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B9-0338-43CA-9533-87945CA4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A9D84-02F6-4674-88BF-287EF043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8AD8-3022-4B05-A1A8-78DB3B04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E713-4389-4749-B1A4-B86C02E5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5A0E-B2C7-47B6-926C-C6B529C5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7E02F-6A3E-4B5B-BF1C-2FB658F5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CDB8-AC47-4DC9-9A3A-C0F9DFB6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A8DB-D6AB-4093-BB09-17EDFE97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D2C7-3BC7-4DBA-905A-B0684EF6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8367-C921-4F2B-8838-0E93CBD6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C3C-636A-41BF-87D8-34469D549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2C97-A56A-469C-A785-88A55C5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112F-245C-4CD2-8184-CB84EB4C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964A-A592-4CE4-988B-75BF48B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BC9F-F983-4836-AEB6-5214AD75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B268-A239-428F-BDC4-A11F188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0036-5B77-45DA-A31F-1399F35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D35A-E896-4F50-917E-05A5E05C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644A-089D-448C-8C36-E5D841AC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2519-F3A5-41CA-92E4-B25B6196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AE64-1826-4CFD-938A-7BC660A0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DA6-DF9A-4D2D-ACCE-0F0C60D9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9E82-D352-44B5-86E5-774897793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5EC9-275D-4456-911D-1AC741374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A568-3A09-4879-9610-78FFB36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89C8-9DC2-40CA-BB33-CDF54166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41AA-D7D0-431D-99A8-FC3407C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19D-8441-45F3-BB2C-D11DA8AC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5263-2143-4421-AFB4-02635EA9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2C91-4FE8-4BDF-832D-8B9E62F4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F8F95-A1C8-429C-95DA-6E7F91721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8F1BF-7622-4A8B-B17C-A376F2819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1CD2-B9FD-4781-A6B4-85B1B4EA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9CEAC-B02F-4951-A170-3D51E97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401-307C-4961-91B0-521EE04D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60A3-1702-4668-A7D8-68F59B48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F1E21-86A2-41AC-AA71-5C5DCC10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50D0-F9E4-4A90-B608-42C30CBD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D335-4B4F-4976-A213-CAE2AB7C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D5A8E-D288-4A77-9DB7-7878A008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C328F-64DE-46B5-A753-E3694E94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ACDC-471A-4737-9226-A60054E5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396F-1224-4719-A2CB-8750429A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3FE-FC7A-4D20-A296-51FFCA58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25FDC-56A2-4D19-8F6F-748D417B4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D8FD0-A5AA-4A10-A0B3-31762CB7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E6B1-D1F4-40FA-8874-BFBB978F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087D-F146-4FA3-8171-741FA6D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DE3-B508-4073-8510-8F6FF530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11D22-AF15-4B19-AE8D-0AE6E7CA7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93C8-DA2E-4750-A4B9-883C0407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4B2C8-CA4B-41D5-A543-98221D96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FD4A-6C2E-4466-8766-D9F92F43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1226-EA64-41F3-9018-F83B22F5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B0E2F-C8E0-4FD5-A90A-865A83E1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B58B-26D0-43F5-AFFC-BFFBA763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DB64-1330-4C9E-992C-9F4C7771D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4201-3A7F-4BAF-A442-3DC37F3BA2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D817-5F95-4890-B347-CF9EC3AA4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BB59-DAA8-48C9-93C3-258A21F1F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FA10-2D0A-441E-B2CF-E90926C3F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620" y="1672590"/>
            <a:ext cx="7726680" cy="3512820"/>
          </a:xfrm>
        </p:spPr>
        <p:txBody>
          <a:bodyPr/>
          <a:lstStyle/>
          <a:p>
            <a:r>
              <a:rPr lang="en-US" sz="7200" b="1" dirty="0">
                <a:latin typeface="Algerian" panose="04020705040A02060702" pitchFamily="82" charset="0"/>
              </a:rPr>
              <a:t>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9763-7D28-4126-8705-999F50F3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C826-749B-4EB8-905B-B7354CA5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observable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agent’s policy π is fixed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s, new  state s`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action  π(s)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  U</a:t>
            </a:r>
            <a:r>
              <a:rPr lang="el-G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  R(s)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does not know the transition model P(s’| s, a)</a:t>
            </a:r>
          </a:p>
        </p:txBody>
      </p:sp>
    </p:spTree>
    <p:extLst>
      <p:ext uri="{BB962C8B-B14F-4D97-AF65-F5344CB8AC3E}">
        <p14:creationId xmlns:p14="http://schemas.microsoft.com/office/powerpoint/2010/main" val="58923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B274-0469-4843-B469-2A1A638E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0F36-E499-4691-9DCD-64D8A5B3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R(s) is the reward for a state, S</a:t>
            </a:r>
            <a:r>
              <a:rPr lang="en-US" baseline="-25000" dirty="0"/>
              <a:t>t </a:t>
            </a:r>
            <a:r>
              <a:rPr lang="en-US" dirty="0"/>
              <a:t>(a random variable) is the state reached at time t when executing policy π, and S</a:t>
            </a:r>
            <a:r>
              <a:rPr lang="en-US" baseline="-25000" dirty="0"/>
              <a:t>0</a:t>
            </a:r>
            <a:r>
              <a:rPr lang="en-US" dirty="0"/>
              <a:t> = s. We will include a discount factor γ in all of our equations, but for the 4 × 3 world we will set γ =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58C19-43A0-48E1-AA77-1C5AD66E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2153285"/>
            <a:ext cx="4739640" cy="10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CAE-8A23-4BC2-B912-9402CBF7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21203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(4*3) world Example of PRL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B3F2C7-FDF7-4903-B018-8CD41E2E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81" y="1757984"/>
            <a:ext cx="9463596" cy="34312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A15FD-C3E1-429C-AE79-649ECCC52444}"/>
              </a:ext>
            </a:extLst>
          </p:cNvPr>
          <p:cNvSpPr txBox="1"/>
          <p:nvPr/>
        </p:nvSpPr>
        <p:spPr>
          <a:xfrm>
            <a:off x="1630532" y="5353235"/>
            <a:ext cx="91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A policy π for the 4 × 3 world; this policy happens to be optimal with rewards of R(s) = − 0.04 in the nonterminal states and no discounting. (b) The utilities of the states in the 4 ×3 world, given policy π.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00A4A2-ACF6-4239-95D7-FDBA45F1E155}"/>
              </a:ext>
            </a:extLst>
          </p:cNvPr>
          <p:cNvGrpSpPr/>
          <p:nvPr/>
        </p:nvGrpSpPr>
        <p:grpSpPr>
          <a:xfrm>
            <a:off x="5669453" y="2596402"/>
            <a:ext cx="1119423" cy="611521"/>
            <a:chOff x="5799286" y="2718093"/>
            <a:chExt cx="1119423" cy="6115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105D8-B8C9-4B7E-B1D0-F3EEF9EA9E3D}"/>
                </a:ext>
              </a:extLst>
            </p:cNvPr>
            <p:cNvSpPr txBox="1"/>
            <p:nvPr/>
          </p:nvSpPr>
          <p:spPr>
            <a:xfrm>
              <a:off x="5903064" y="2718093"/>
              <a:ext cx="1015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Penalty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D7970F4-D888-465E-A68E-0BDC380D1BC1}"/>
                </a:ext>
              </a:extLst>
            </p:cNvPr>
            <p:cNvSpPr/>
            <p:nvPr/>
          </p:nvSpPr>
          <p:spPr>
            <a:xfrm rot="7657572">
              <a:off x="5591331" y="3053189"/>
              <a:ext cx="484380" cy="6847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EB0C7B-FE3C-4D88-997C-BF2EACA06BB4}"/>
              </a:ext>
            </a:extLst>
          </p:cNvPr>
          <p:cNvGrpSpPr/>
          <p:nvPr/>
        </p:nvGrpSpPr>
        <p:grpSpPr>
          <a:xfrm>
            <a:off x="5678613" y="1514184"/>
            <a:ext cx="1204880" cy="741315"/>
            <a:chOff x="5868827" y="1422908"/>
            <a:chExt cx="1204880" cy="741315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D287E6-9059-4BF4-BAE6-46EFCE40F26A}"/>
                </a:ext>
              </a:extLst>
            </p:cNvPr>
            <p:cNvSpPr/>
            <p:nvPr/>
          </p:nvSpPr>
          <p:spPr>
            <a:xfrm rot="7657572">
              <a:off x="5660872" y="1887798"/>
              <a:ext cx="484380" cy="6847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1F5D05-7458-41C8-A906-CEAEBD75DFD7}"/>
                </a:ext>
              </a:extLst>
            </p:cNvPr>
            <p:cNvSpPr txBox="1"/>
            <p:nvPr/>
          </p:nvSpPr>
          <p:spPr>
            <a:xfrm>
              <a:off x="5903063" y="1422908"/>
              <a:ext cx="1170644" cy="37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8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583-AA84-4AE4-AD76-1FA0D16B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42" y="68103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0D30-7F40-4566-9BEB-C318B9DD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620"/>
            <a:ext cx="10356542" cy="38833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executes a set of trials in the environment using its policy π.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2)-1</a:t>
            </a:r>
          </a:p>
        </p:txBody>
      </p:sp>
    </p:spTree>
    <p:extLst>
      <p:ext uri="{BB962C8B-B14F-4D97-AF65-F5344CB8AC3E}">
        <p14:creationId xmlns:p14="http://schemas.microsoft.com/office/powerpoint/2010/main" val="24597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3E93-9316-44D1-8E8F-9E6261A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Direct utility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854E-ECCA-4650-8340-B9B4C88B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 the utility estimation of a state is the expected total reward from that state onward (called the expected reward-to-go), and each trial provides a sample of this quantity for each state visited.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trial in the set of three given earlier provides a sample total reward of 0.72 for state (1,1), two samples of 0.76 and 0.84 for (1,2), two samples of 0.80 and 0.88 for (1,3)</a:t>
            </a:r>
          </a:p>
        </p:txBody>
      </p:sp>
    </p:spTree>
    <p:extLst>
      <p:ext uri="{BB962C8B-B14F-4D97-AF65-F5344CB8AC3E}">
        <p14:creationId xmlns:p14="http://schemas.microsoft.com/office/powerpoint/2010/main" val="185675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1634-E141-48D9-8ABB-5E0071DD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Utility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D785-909F-4C26-983B-B3F17AEE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(1,1): (-.04*7)+1=0.72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(1,2): (-.04*6)+1=0.76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(1,2): (-.04*4)+1=0.84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--&gt;(4, 3)+1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(1,3): (-.04*3)+1=0.88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--&gt;(2,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--&gt;(3, 3)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-&gt;(4, 3)+1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(1,3): (-.04*5)+1=0.80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7F0A-7F86-416C-A244-1F86993F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780" y="20313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rgbClr val="00B05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759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36C4F-B589-4AAA-8C0C-FC9C7603B21B}"/>
              </a:ext>
            </a:extLst>
          </p:cNvPr>
          <p:cNvSpPr txBox="1"/>
          <p:nvPr/>
        </p:nvSpPr>
        <p:spPr>
          <a:xfrm>
            <a:off x="1563846" y="2413337"/>
            <a:ext cx="2558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to:</a:t>
            </a:r>
          </a:p>
          <a:p>
            <a:pPr algn="ctr"/>
            <a:r>
              <a:rPr lang="en-US" dirty="0" err="1"/>
              <a:t>Dipanita</a:t>
            </a:r>
            <a:r>
              <a:rPr lang="en-US" dirty="0"/>
              <a:t> </a:t>
            </a:r>
            <a:r>
              <a:rPr lang="en-US" dirty="0" err="1"/>
              <a:t>Saha</a:t>
            </a:r>
            <a:endParaRPr lang="en-US" dirty="0"/>
          </a:p>
          <a:p>
            <a:pPr algn="ctr"/>
            <a:r>
              <a:rPr lang="en-US" dirty="0"/>
              <a:t>Assistant Professor of IIT,NSTU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78C19-B676-4CC0-AB31-38686BEF259A}"/>
              </a:ext>
            </a:extLst>
          </p:cNvPr>
          <p:cNvSpPr txBox="1"/>
          <p:nvPr/>
        </p:nvSpPr>
        <p:spPr>
          <a:xfrm>
            <a:off x="7932420" y="3634740"/>
            <a:ext cx="317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Nishat tasnim(06)</a:t>
            </a:r>
          </a:p>
          <a:p>
            <a:r>
              <a:rPr lang="en-US" dirty="0" err="1"/>
              <a:t>Mynuddin</a:t>
            </a:r>
            <a:r>
              <a:rPr lang="en-US" dirty="0"/>
              <a:t>(07)</a:t>
            </a:r>
          </a:p>
        </p:txBody>
      </p:sp>
    </p:spTree>
    <p:extLst>
      <p:ext uri="{BB962C8B-B14F-4D97-AF65-F5344CB8AC3E}">
        <p14:creationId xmlns:p14="http://schemas.microsoft.com/office/powerpoint/2010/main" val="381804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7F4C-A8D9-432B-96C3-A8FCFEDC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DD44-B0F2-4B1F-B45C-3DC80EEB76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413" y="1635574"/>
            <a:ext cx="10363827" cy="342410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Reinforcement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(4*3)  World design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621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93" y="251460"/>
            <a:ext cx="7085013" cy="106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020" y="1552873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 is the training of machine learning models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a sequence of decisions</a:t>
            </a:r>
          </a:p>
          <a:p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2642533"/>
            <a:ext cx="5562600" cy="260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76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Agent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960120" y="1635234"/>
            <a:ext cx="701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1.Utility Based Agent :Select actions to maximize the utility.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Ex.Route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by reducing distance and increase comfort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 learning agent: Find the best action to take given the current state.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Ex.Take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or right direction based on traffic.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3.Reflex agent : Maps directly from state to actions.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Ex.Vaccum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cleaner clean based on dust.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147084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1.Policy : Agents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maps from state to actions.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2.Value: Prediction of future rewards evaluate good/bad.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3.Model: Predicts what the environment will do next.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0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32" y="397539"/>
            <a:ext cx="7773338" cy="75308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1371601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1.Passive Learning :Agent policy is fixed learn utilities of states learning a model of the environment.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:Students listening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lectures,seeing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2.Active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Learning:Agent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what to do exploration by experience.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Lab/Project Work Active agent must decide what actions to take.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First,the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 will need to learn a complete model with outcome probabilities for all actions,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Next,we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take into account the fact that the agent has a choice of actions. Agent can extract an optimal action by one step look ahead to maximize the expected utility ; alternatively, if it uses policy iteration.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9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1A5-759D-4E85-BB31-FDEC82C4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725" y="434519"/>
            <a:ext cx="11242089" cy="116572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Passive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6C1B-1FCD-4218-94A4-2E446E4B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725" y="2393148"/>
            <a:ext cx="5663954" cy="294080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reinforcement learning is when an agent  want to learn about the utilities of various states under a fixed policy. 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goal of the agent is to evaluate how good an optimal policy is, the agent needs to learn the expected utility 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 for each state 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E3EA3-A443-421B-9253-C1B3819D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79" y="2393148"/>
            <a:ext cx="4554661" cy="25509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49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6AC3-BD3B-4263-A0B1-33F53E4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70" y="50380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Markov decision processes (MDP)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5D7EF4-55D0-4389-BE69-5B6B80CDC3C9}"/>
              </a:ext>
            </a:extLst>
          </p:cNvPr>
          <p:cNvGrpSpPr/>
          <p:nvPr/>
        </p:nvGrpSpPr>
        <p:grpSpPr>
          <a:xfrm>
            <a:off x="1974334" y="2207581"/>
            <a:ext cx="6472023" cy="2934579"/>
            <a:chOff x="1988390" y="2405849"/>
            <a:chExt cx="6472023" cy="29345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85138F-F229-40E7-889A-9ACF3AA73C92}"/>
                </a:ext>
              </a:extLst>
            </p:cNvPr>
            <p:cNvSpPr/>
            <p:nvPr/>
          </p:nvSpPr>
          <p:spPr>
            <a:xfrm>
              <a:off x="3906174" y="2405849"/>
              <a:ext cx="2521259" cy="701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2CFDB5-8129-4956-9049-5AB686CE06A9}"/>
                </a:ext>
              </a:extLst>
            </p:cNvPr>
            <p:cNvSpPr/>
            <p:nvPr/>
          </p:nvSpPr>
          <p:spPr>
            <a:xfrm>
              <a:off x="3906173" y="4639092"/>
              <a:ext cx="2521259" cy="701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4E0A7B-D539-4178-9A2A-6809E05BB737}"/>
                </a:ext>
              </a:extLst>
            </p:cNvPr>
            <p:cNvGrpSpPr/>
            <p:nvPr/>
          </p:nvGrpSpPr>
          <p:grpSpPr>
            <a:xfrm>
              <a:off x="6427432" y="2756517"/>
              <a:ext cx="887766" cy="2233243"/>
              <a:chOff x="6418556" y="2756517"/>
              <a:chExt cx="887766" cy="223324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5961C6-9663-42DF-88FB-75098A175A2C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6427433" y="2756517"/>
                <a:ext cx="8700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362EC9-1C93-4930-9BD9-9545C7592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322" y="2756517"/>
                <a:ext cx="0" cy="22332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94D4D6A-2BA5-46E7-BEBA-17B87EBED0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8556" y="4989760"/>
                <a:ext cx="887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B67607-19B9-445C-BA74-6D063F49177D}"/>
                </a:ext>
              </a:extLst>
            </p:cNvPr>
            <p:cNvGrpSpPr/>
            <p:nvPr/>
          </p:nvGrpSpPr>
          <p:grpSpPr>
            <a:xfrm rot="10800000">
              <a:off x="2698827" y="2601157"/>
              <a:ext cx="1198469" cy="2565646"/>
              <a:chOff x="6418556" y="2756517"/>
              <a:chExt cx="887766" cy="223324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68D177-26E9-41B1-9C3E-2126193F8F26}"/>
                  </a:ext>
                </a:extLst>
              </p:cNvPr>
              <p:cNvCxnSpPr/>
              <p:nvPr/>
            </p:nvCxnSpPr>
            <p:spPr>
              <a:xfrm>
                <a:off x="6427433" y="2756517"/>
                <a:ext cx="8700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DEDC6ED-88C6-4AC6-860B-4703B85F6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322" y="2756517"/>
                <a:ext cx="0" cy="22332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63BAD4E-F1A2-409A-B8D7-37137B139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8556" y="4989760"/>
                <a:ext cx="887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3ABC97-91C2-45F3-B2CD-FE695B5527C1}"/>
                </a:ext>
              </a:extLst>
            </p:cNvPr>
            <p:cNvGrpSpPr/>
            <p:nvPr/>
          </p:nvGrpSpPr>
          <p:grpSpPr>
            <a:xfrm rot="10800000">
              <a:off x="3161929" y="3032245"/>
              <a:ext cx="726489" cy="1761689"/>
              <a:chOff x="6418556" y="2756517"/>
              <a:chExt cx="887766" cy="22332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F5BD-81F2-4C95-ADCC-FEECA62C2B50}"/>
                  </a:ext>
                </a:extLst>
              </p:cNvPr>
              <p:cNvCxnSpPr/>
              <p:nvPr/>
            </p:nvCxnSpPr>
            <p:spPr>
              <a:xfrm>
                <a:off x="6427433" y="2756517"/>
                <a:ext cx="8700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F4FB175-25BC-41E9-A65C-A1BCBCC80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322" y="2756517"/>
                <a:ext cx="0" cy="22332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A4988E3-CD25-40B9-A673-3DEF8520C3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8556" y="4989760"/>
                <a:ext cx="8877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03CDEE-9675-4483-84ED-DA2983658EAA}"/>
                </a:ext>
              </a:extLst>
            </p:cNvPr>
            <p:cNvSpPr txBox="1"/>
            <p:nvPr/>
          </p:nvSpPr>
          <p:spPr>
            <a:xfrm>
              <a:off x="7324076" y="3688472"/>
              <a:ext cx="113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E3317-E185-450C-9BAA-E3D20CB5D44D}"/>
                </a:ext>
              </a:extLst>
            </p:cNvPr>
            <p:cNvSpPr txBox="1"/>
            <p:nvPr/>
          </p:nvSpPr>
          <p:spPr>
            <a:xfrm flipH="1">
              <a:off x="1988390" y="3633466"/>
              <a:ext cx="74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292D20-0AA9-4B49-8099-DE9E7128242A}"/>
                </a:ext>
              </a:extLst>
            </p:cNvPr>
            <p:cNvSpPr txBox="1"/>
            <p:nvPr/>
          </p:nvSpPr>
          <p:spPr>
            <a:xfrm flipH="1">
              <a:off x="3201065" y="3657934"/>
              <a:ext cx="1410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992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 Contents</vt:lpstr>
      <vt:lpstr>Reinforcement Learning</vt:lpstr>
      <vt:lpstr>Agent Design</vt:lpstr>
      <vt:lpstr>Components </vt:lpstr>
      <vt:lpstr>Types</vt:lpstr>
      <vt:lpstr>Passive Reinforcement Learning</vt:lpstr>
      <vt:lpstr>Markov decision processes (MDP)</vt:lpstr>
      <vt:lpstr>Cont..</vt:lpstr>
      <vt:lpstr>Cont..</vt:lpstr>
      <vt:lpstr>(4*3) world Example of PRL</vt:lpstr>
      <vt:lpstr>Cont..</vt:lpstr>
      <vt:lpstr>Direct utility estimation</vt:lpstr>
      <vt:lpstr>Utility estimation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Reinforcement Learning</dc:title>
  <dc:creator>nishat</dc:creator>
  <cp:lastModifiedBy>nishat</cp:lastModifiedBy>
  <cp:revision>20</cp:revision>
  <dcterms:created xsi:type="dcterms:W3CDTF">2021-06-05T10:22:14Z</dcterms:created>
  <dcterms:modified xsi:type="dcterms:W3CDTF">2021-06-05T13:44:32Z</dcterms:modified>
</cp:coreProperties>
</file>