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2.jpeg" ContentType="image/jpeg"/>
  <Override PartName="/ppt/media/image3.jpeg" ContentType="image/jpeg"/>
  <Override PartName="/ppt/media/image4.png" ContentType="image/png"/>
  <Override PartName="/ppt/media/image8.jpeg" ContentType="image/jpeg"/>
  <Override PartName="/ppt/media/image6.png" ContentType="image/png"/>
  <Override PartName="/ppt/media/image7.jpeg" ContentType="image/jpeg"/>
  <Override PartName="/ppt/media/image12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25.xml.rels" ContentType="application/vnd.openxmlformats-package.relationships+xml"/>
  <Override PartName="/ppt/slides/_rels/slide16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Master title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BD274CC-1166-4342-B187-E31A79FD20E0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12/22/21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3E82013-A11E-429A-964C-C1E8B43F0EC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7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D8694E7C-96A7-4E56-974A-B4444B0F1674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12/22/21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4CE3632-9FA7-4CCA-B6EA-E2A72F67A22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EE4A842-CE0E-4680-9FDC-B794752C159E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12/22/21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7B0179A-17C8-42F3-8A7D-2935CB7A86E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Remote Invocation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Tasniya Ahmed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Lecturer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IIT, NSTU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1590120" y="0"/>
            <a:ext cx="9016200" cy="67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0880" bIns="0">
            <a:spAutoFit/>
          </a:bodyPr>
          <a:p>
            <a:pPr marL="21960">
              <a:lnSpc>
                <a:spcPct val="100000"/>
              </a:lnSpc>
              <a:spcBef>
                <a:spcPts val="164"/>
              </a:spcBef>
              <a:tabLst>
                <a:tab algn="l" pos="6475680"/>
              </a:tabLst>
            </a:pPr>
            <a:r>
              <a:rPr b="1" lang="en-US" sz="2080" spc="-9" strike="noStrike">
                <a:solidFill>
                  <a:srgbClr val="00aeef"/>
                </a:solidFill>
                <a:latin typeface="Times New Roman"/>
              </a:rPr>
              <a:t>202</a:t>
            </a:r>
            <a:r>
              <a:rPr b="1" lang="en-US" sz="2080" spc="-9" strike="noStrike">
                <a:solidFill>
                  <a:srgbClr val="1900ff"/>
                </a:solidFill>
                <a:latin typeface="Times New Roman"/>
              </a:rPr>
              <a:t>Remote</a:t>
            </a:r>
            <a:r>
              <a:rPr b="1" lang="en-US" sz="2080" spc="15" strike="noStrike">
                <a:solidFill>
                  <a:srgbClr val="1900ff"/>
                </a:solidFill>
                <a:latin typeface="Times New Roman"/>
              </a:rPr>
              <a:t> </a:t>
            </a:r>
            <a:r>
              <a:rPr b="1" lang="en-US" sz="2080" spc="-18" strike="noStrike">
                <a:solidFill>
                  <a:srgbClr val="1900ff"/>
                </a:solidFill>
                <a:latin typeface="Times New Roman"/>
              </a:rPr>
              <a:t>invocation</a:t>
            </a:r>
            <a:r>
              <a:rPr b="1" lang="en-US" sz="2080" spc="-18" strike="noStrike">
                <a:solidFill>
                  <a:srgbClr val="d90e81"/>
                </a:solidFill>
                <a:latin typeface="Times New Roman"/>
              </a:rPr>
              <a:t>5.2</a:t>
            </a:r>
            <a:r>
              <a:rPr b="1" lang="en-US" sz="2080" spc="-18" strike="noStrike">
                <a:solidFill>
                  <a:srgbClr val="d90e81"/>
                </a:solidFill>
                <a:latin typeface="Times New Roman"/>
              </a:rPr>
              <a:t>	</a:t>
            </a:r>
            <a:r>
              <a:rPr b="0" lang="en-US" sz="2080" spc="-9" strike="noStrike">
                <a:solidFill>
                  <a:srgbClr val="d90e81"/>
                </a:solidFill>
                <a:latin typeface="Times New Roman"/>
              </a:rPr>
              <a:t>Request-reply</a:t>
            </a:r>
            <a:r>
              <a:rPr b="0" lang="en-US" sz="2080" spc="-43" strike="noStrike">
                <a:solidFill>
                  <a:srgbClr val="d90e81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d90e81"/>
                </a:solidFill>
                <a:latin typeface="Times New Roman"/>
              </a:rPr>
              <a:t>protocols</a:t>
            </a:r>
            <a:endParaRPr b="0" lang="en-US" sz="2080" spc="-1" strike="noStrike">
              <a:latin typeface="Arial"/>
            </a:endParaRPr>
          </a:p>
          <a:p>
            <a:pPr marL="21960">
              <a:lnSpc>
                <a:spcPct val="100000"/>
              </a:lnSpc>
              <a:spcBef>
                <a:spcPts val="1800"/>
              </a:spcBef>
              <a:tabLst>
                <a:tab algn="l" pos="6475680"/>
              </a:tabLst>
            </a:pPr>
            <a:r>
              <a:rPr b="1" lang="en-US" sz="2080" spc="-9" strike="noStrike">
                <a:solidFill>
                  <a:srgbClr val="000000"/>
                </a:solidFill>
                <a:latin typeface="Times New Roman"/>
              </a:rPr>
              <a:t>Example: HTTP </a:t>
            </a:r>
            <a:r>
              <a:rPr b="1" lang="en-US" sz="2080" spc="-18" strike="noStrike">
                <a:solidFill>
                  <a:srgbClr val="000000"/>
                </a:solidFill>
                <a:latin typeface="Times New Roman"/>
              </a:rPr>
              <a:t>request-reply</a:t>
            </a:r>
            <a:r>
              <a:rPr b="1" lang="en-US" sz="2080" spc="12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080" spc="-18" strike="noStrike">
                <a:solidFill>
                  <a:srgbClr val="000000"/>
                </a:solidFill>
                <a:latin typeface="Times New Roman"/>
              </a:rPr>
              <a:t>protocol</a:t>
            </a:r>
            <a:endParaRPr b="0" lang="en-US" sz="2080" spc="-1" strike="noStrike">
              <a:latin typeface="Arial"/>
            </a:endParaRPr>
          </a:p>
          <a:p>
            <a:pPr marL="21960">
              <a:lnSpc>
                <a:spcPct val="100000"/>
              </a:lnSpc>
              <a:spcBef>
                <a:spcPts val="1905"/>
              </a:spcBef>
              <a:tabLst>
                <a:tab algn="l" pos="6475680"/>
              </a:tabLst>
            </a:pPr>
            <a:r>
              <a:rPr b="0" lang="en-US" sz="2080" spc="-35" strike="noStrike">
                <a:solidFill>
                  <a:srgbClr val="000000"/>
                </a:solidFill>
                <a:latin typeface="Times New Roman"/>
              </a:rPr>
              <a:t>fixed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set of methods </a:t>
            </a:r>
            <a:r>
              <a:rPr b="0" lang="en-US" sz="2080" spc="-43" strike="noStrike">
                <a:solidFill>
                  <a:srgbClr val="000000"/>
                </a:solidFill>
                <a:latin typeface="Times New Roman"/>
              </a:rPr>
              <a:t>(GET, PUT,POST,</a:t>
            </a:r>
            <a:r>
              <a:rPr b="0" lang="en-US" sz="2080" spc="4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etc)</a:t>
            </a:r>
            <a:endParaRPr b="0" lang="en-US" sz="2080" spc="-1" strike="noStrike">
              <a:latin typeface="Arial"/>
            </a:endParaRPr>
          </a:p>
          <a:p>
            <a:pPr marL="407880">
              <a:lnSpc>
                <a:spcPct val="100000"/>
              </a:lnSpc>
              <a:spcBef>
                <a:spcPts val="502"/>
              </a:spcBef>
              <a:tabLst>
                <a:tab algn="l" pos="647568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In addition to </a:t>
            </a:r>
            <a:r>
              <a:rPr b="0" lang="en-US" sz="2080" spc="-26" strike="noStrike">
                <a:solidFill>
                  <a:srgbClr val="000000"/>
                </a:solidFill>
                <a:latin typeface="Times New Roman"/>
              </a:rPr>
              <a:t>invoking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methods on web</a:t>
            </a:r>
            <a:r>
              <a:rPr b="0" lang="en-US" sz="2080" spc="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resources:</a:t>
            </a:r>
            <a:endParaRPr b="0" lang="en-US" sz="2080" spc="-1" strike="noStrike">
              <a:latin typeface="Arial"/>
            </a:endParaRPr>
          </a:p>
          <a:p>
            <a:pPr marL="664920" indent="-220680">
              <a:lnSpc>
                <a:spcPct val="120000"/>
              </a:lnSpc>
              <a:spcBef>
                <a:spcPts val="1446"/>
              </a:spcBef>
              <a:buClr>
                <a:srgbClr val="000000"/>
              </a:buClr>
              <a:buFont typeface="Times New Roman"/>
              <a:buChar char="•"/>
              <a:tabLst>
                <a:tab algn="l" pos="666000"/>
              </a:tabLst>
            </a:pPr>
            <a:r>
              <a:rPr b="0" i="1" lang="en-US" sz="2080" spc="-9" strike="noStrike">
                <a:solidFill>
                  <a:srgbClr val="000000"/>
                </a:solidFill>
                <a:latin typeface="Times New Roman"/>
              </a:rPr>
              <a:t>Content </a:t>
            </a:r>
            <a:r>
              <a:rPr b="0" i="1" lang="en-US" sz="2080" spc="-18" strike="noStrike">
                <a:solidFill>
                  <a:srgbClr val="000000"/>
                </a:solidFill>
                <a:latin typeface="Times New Roman"/>
              </a:rPr>
              <a:t>negotiation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: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information – what data representations client can accept  (e.g, language, media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type)</a:t>
            </a:r>
            <a:endParaRPr b="0" lang="en-US" sz="2080" spc="-1" strike="noStrike">
              <a:latin typeface="Arial"/>
            </a:endParaRPr>
          </a:p>
          <a:p>
            <a:pPr marL="664920" indent="-220680">
              <a:lnSpc>
                <a:spcPct val="120000"/>
              </a:lnSpc>
              <a:spcBef>
                <a:spcPts val="1627"/>
              </a:spcBef>
              <a:buClr>
                <a:srgbClr val="000000"/>
              </a:buClr>
              <a:buFont typeface="Times New Roman"/>
              <a:buChar char="•"/>
              <a:tabLst>
                <a:tab algn="l" pos="666000"/>
                <a:tab algn="l" pos="2661840"/>
              </a:tabLst>
            </a:pPr>
            <a:r>
              <a:rPr b="0" i="1" lang="en-US" sz="2080" spc="-9" strike="noStrike">
                <a:solidFill>
                  <a:srgbClr val="000000"/>
                </a:solidFill>
                <a:latin typeface="Times New Roman"/>
              </a:rPr>
              <a:t>Authentication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: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Credentials and challenges to support password-style  authentication</a:t>
            </a:r>
            <a:endParaRPr b="0" lang="en-US" sz="2080" spc="-1" strike="noStrike">
              <a:latin typeface="Arial"/>
            </a:endParaRPr>
          </a:p>
          <a:p>
            <a:pPr marL="1230840" indent="-260280">
              <a:lnSpc>
                <a:spcPct val="120000"/>
              </a:lnSpc>
              <a:spcBef>
                <a:spcPts val="2052"/>
              </a:spcBef>
              <a:tabLst>
                <a:tab algn="l" pos="0"/>
              </a:tabLst>
            </a:pPr>
            <a:r>
              <a:rPr b="1" lang="en-US" sz="2080" spc="-9" strike="noStrike">
                <a:solidFill>
                  <a:srgbClr val="000000"/>
                </a:solidFill>
                <a:latin typeface="Times New Roman"/>
              </a:rPr>
              <a:t>–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When a client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receives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a challenge, it gets the user to type a name and  password and submits the associated credentials with subsequent</a:t>
            </a:r>
            <a:r>
              <a:rPr b="0" lang="en-US" sz="2080" spc="12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requests</a:t>
            </a:r>
            <a:endParaRPr b="0" lang="en-US" sz="208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8"/>
              </a:spcBef>
              <a:tabLst>
                <a:tab algn="l" pos="0"/>
              </a:tabLst>
            </a:pPr>
            <a:endParaRPr b="0" lang="en-US" sz="2080" spc="-1" strike="noStrike">
              <a:latin typeface="Arial"/>
            </a:endParaRPr>
          </a:p>
          <a:p>
            <a:pPr marL="21960" indent="-260280">
              <a:lnSpc>
                <a:spcPct val="100000"/>
              </a:lnSpc>
              <a:tabLst>
                <a:tab algn="l" pos="0"/>
              </a:tabLst>
            </a:pPr>
            <a:r>
              <a:rPr b="0" i="1" lang="en-US" sz="2080" spc="-9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HTTP – implemented </a:t>
            </a:r>
            <a:r>
              <a:rPr b="0" i="1" lang="en-US" sz="2080" spc="-18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over </a:t>
            </a:r>
            <a:r>
              <a:rPr b="0" i="1" lang="en-US" sz="2080" spc="-9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TCP</a:t>
            </a:r>
            <a:r>
              <a:rPr b="0" i="1" lang="en-US" sz="2080" spc="3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endParaRPr b="0" lang="en-US" sz="2080" spc="-1" strike="noStrike">
              <a:latin typeface="Arial"/>
            </a:endParaRPr>
          </a:p>
          <a:p>
            <a:pPr marL="407880" indent="-260280">
              <a:lnSpc>
                <a:spcPct val="100000"/>
              </a:lnSpc>
              <a:spcBef>
                <a:spcPts val="510"/>
              </a:spcBef>
              <a:tabLst>
                <a:tab algn="l" pos="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Original version of the protocol – client-server interaction</a:t>
            </a:r>
            <a:r>
              <a:rPr b="0" lang="en-US" sz="2080" spc="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steps:</a:t>
            </a:r>
            <a:endParaRPr b="0" lang="en-US" sz="2080" spc="-1" strike="noStrike">
              <a:latin typeface="Arial"/>
            </a:endParaRPr>
          </a:p>
          <a:p>
            <a:pPr marL="664920" indent="-220680">
              <a:lnSpc>
                <a:spcPct val="120000"/>
              </a:lnSpc>
              <a:spcBef>
                <a:spcPts val="1437"/>
              </a:spcBef>
              <a:buClr>
                <a:srgbClr val="000000"/>
              </a:buClr>
              <a:buFont typeface="Times New Roman"/>
              <a:buChar char="•"/>
              <a:tabLst>
                <a:tab algn="l" pos="53856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The client requests and the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server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accepts a connection at the default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server</a:t>
            </a:r>
            <a:r>
              <a:rPr b="0" lang="en-US" sz="2080" spc="-26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port  or at a port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specified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in the URL</a:t>
            </a:r>
            <a:endParaRPr b="0" lang="en-US" sz="20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1590120" y="0"/>
            <a:ext cx="2848320" cy="33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0880" bIns="0">
            <a:spAutoFit/>
          </a:bodyPr>
          <a:p>
            <a:pPr marL="21960">
              <a:lnSpc>
                <a:spcPct val="100000"/>
              </a:lnSpc>
              <a:spcBef>
                <a:spcPts val="164"/>
              </a:spcBef>
            </a:pPr>
            <a:r>
              <a:rPr b="1" lang="en-US" sz="2080" spc="-9" strike="noStrike">
                <a:solidFill>
                  <a:srgbClr val="00aeef"/>
                </a:solidFill>
                <a:latin typeface="Times New Roman"/>
              </a:rPr>
              <a:t>203</a:t>
            </a:r>
            <a:r>
              <a:rPr b="1" lang="en-US" sz="2080" spc="-9" strike="noStrike">
                <a:solidFill>
                  <a:srgbClr val="1900ff"/>
                </a:solidFill>
                <a:latin typeface="Times New Roman"/>
              </a:rPr>
              <a:t>Remote</a:t>
            </a:r>
            <a:r>
              <a:rPr b="1" lang="en-US" sz="2080" spc="-63" strike="noStrike">
                <a:solidFill>
                  <a:srgbClr val="1900ff"/>
                </a:solidFill>
                <a:latin typeface="Times New Roman"/>
              </a:rPr>
              <a:t> </a:t>
            </a:r>
            <a:r>
              <a:rPr b="1" lang="en-US" sz="2080" spc="-18" strike="noStrike">
                <a:solidFill>
                  <a:srgbClr val="1900ff"/>
                </a:solidFill>
                <a:latin typeface="Times New Roman"/>
              </a:rPr>
              <a:t>invocation</a:t>
            </a:r>
            <a:r>
              <a:rPr b="1" lang="en-US" sz="2080" spc="-18" strike="noStrike">
                <a:solidFill>
                  <a:srgbClr val="d90e81"/>
                </a:solidFill>
                <a:latin typeface="Times New Roman"/>
              </a:rPr>
              <a:t>5.2</a:t>
            </a:r>
            <a:endParaRPr b="0" lang="en-US" sz="2080" spc="-1" strike="noStrike">
              <a:latin typeface="Arial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8044200" y="-1171800"/>
            <a:ext cx="2562480" cy="2702520"/>
          </a:xfrm>
          <a:prstGeom prst="rect">
            <a:avLst/>
          </a:prstGeom>
          <a:noFill/>
          <a:ln>
            <a:noFill/>
          </a:ln>
        </p:spPr>
        <p:txBody>
          <a:bodyPr lIns="0" rIns="0" tIns="20880" bIns="0" anchor="ctr">
            <a:noAutofit/>
          </a:bodyPr>
          <a:p>
            <a:pPr marL="21960">
              <a:lnSpc>
                <a:spcPct val="100000"/>
              </a:lnSpc>
              <a:spcBef>
                <a:spcPts val="164"/>
              </a:spcBef>
            </a:pPr>
            <a:r>
              <a:rPr b="0" lang="en-US" sz="4400" spc="-9" strike="noStrike">
                <a:solidFill>
                  <a:srgbClr val="000000"/>
                </a:solidFill>
                <a:latin typeface="Calibri Light"/>
              </a:rPr>
              <a:t>Request-reply</a:t>
            </a:r>
            <a:r>
              <a:rPr b="0" lang="en-US" sz="4400" spc="-52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4400" spc="-9" strike="noStrike">
                <a:solidFill>
                  <a:srgbClr val="000000"/>
                </a:solidFill>
                <a:latin typeface="Calibri Light"/>
              </a:rPr>
              <a:t>protocols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1612080" y="378360"/>
            <a:ext cx="8972280" cy="360"/>
          </a:xfrm>
          <a:custGeom>
            <a:avLst/>
            <a:gdLst/>
            <a:ahLst/>
            <a:rect l="l" t="t" r="r" b="b"/>
            <a:pathLst>
              <a:path w="5184140" h="0">
                <a:moveTo>
                  <a:pt x="0" y="0"/>
                </a:moveTo>
                <a:lnTo>
                  <a:pt x="5184000" y="0"/>
                </a:lnTo>
              </a:path>
            </a:pathLst>
          </a:custGeom>
          <a:noFill/>
          <a:ln w="50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4"/>
          <p:cNvSpPr/>
          <p:nvPr/>
        </p:nvSpPr>
        <p:spPr>
          <a:xfrm>
            <a:off x="1568160" y="538920"/>
            <a:ext cx="9104040" cy="61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0880" bIns="0">
            <a:spAutoFit/>
          </a:bodyPr>
          <a:p>
            <a:pPr marL="559440" indent="-94320">
              <a:lnSpc>
                <a:spcPct val="100000"/>
              </a:lnSpc>
              <a:spcBef>
                <a:spcPts val="164"/>
              </a:spcBef>
              <a:buClr>
                <a:srgbClr val="000000"/>
              </a:buClr>
              <a:buSzPct val="92000"/>
              <a:buFont typeface="Symbol" charset="2"/>
              <a:buChar char=""/>
              <a:tabLst>
                <a:tab algn="l" pos="56052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The client sends a request message to the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server</a:t>
            </a:r>
            <a:endParaRPr b="0" lang="en-US" sz="208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"/>
              </a:spcBef>
              <a:tabLst>
                <a:tab algn="l" pos="560520"/>
              </a:tabLst>
            </a:pPr>
            <a:endParaRPr b="0" lang="en-US" sz="2080" spc="-1" strike="noStrike">
              <a:latin typeface="Arial"/>
            </a:endParaRPr>
          </a:p>
          <a:p>
            <a:pPr marL="559440" indent="-94320">
              <a:lnSpc>
                <a:spcPct val="100000"/>
              </a:lnSpc>
              <a:buClr>
                <a:srgbClr val="000000"/>
              </a:buClr>
              <a:buSzPct val="92000"/>
              <a:buFont typeface="Times New Roman"/>
              <a:buChar char="•"/>
              <a:tabLst>
                <a:tab algn="l" pos="56052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The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server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sends a reply message to the</a:t>
            </a:r>
            <a:r>
              <a:rPr b="0" lang="en-US" sz="208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client</a:t>
            </a:r>
            <a:endParaRPr b="0" lang="en-US" sz="2080" spc="-1" strike="noStrike">
              <a:latin typeface="Arial"/>
            </a:endParaRPr>
          </a:p>
          <a:p>
            <a:pPr marL="43920" indent="421920">
              <a:lnSpc>
                <a:spcPct val="189000"/>
              </a:lnSpc>
              <a:buClr>
                <a:srgbClr val="000000"/>
              </a:buClr>
              <a:buSzPct val="92000"/>
              <a:buFont typeface="Times New Roman"/>
              <a:buChar char="•"/>
              <a:tabLst>
                <a:tab algn="l" pos="56052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The connection is</a:t>
            </a:r>
            <a:r>
              <a:rPr b="0" lang="en-US" sz="2080" spc="-8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closed  Later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version</a:t>
            </a:r>
            <a:endParaRPr b="0" lang="en-US" sz="2080" spc="-1" strike="noStrike">
              <a:latin typeface="Arial"/>
            </a:endParaRPr>
          </a:p>
          <a:p>
            <a:pPr marL="686880" indent="-220680">
              <a:lnSpc>
                <a:spcPct val="120000"/>
              </a:lnSpc>
              <a:spcBef>
                <a:spcPts val="1721"/>
              </a:spcBef>
              <a:buClr>
                <a:srgbClr val="000000"/>
              </a:buClr>
              <a:buSzPct val="92000"/>
              <a:buFont typeface="Times New Roman"/>
              <a:buChar char="•"/>
              <a:tabLst>
                <a:tab algn="l" pos="687960"/>
              </a:tabLst>
            </a:pPr>
            <a:r>
              <a:rPr b="0" i="1" lang="en-US" sz="2080" spc="-9" strike="noStrike">
                <a:solidFill>
                  <a:srgbClr val="000000"/>
                </a:solidFill>
                <a:latin typeface="Times New Roman"/>
              </a:rPr>
              <a:t>persistent connections –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connections remain open ofer a series of request-reply  exchanges</a:t>
            </a:r>
            <a:endParaRPr b="0" lang="en-US" sz="208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tabLst>
                <a:tab algn="l" pos="687960"/>
              </a:tabLst>
            </a:pPr>
            <a:endParaRPr b="0" lang="en-US" sz="2080" spc="-1" strike="noStrike">
              <a:latin typeface="Arial"/>
            </a:endParaRPr>
          </a:p>
          <a:p>
            <a:pPr lvl="1" marL="1252800" indent="-260280">
              <a:lnSpc>
                <a:spcPct val="120000"/>
              </a:lnSpc>
              <a:buClr>
                <a:srgbClr val="000000"/>
              </a:buClr>
              <a:buFont typeface="Times New Roman"/>
              <a:buChar char="–"/>
              <a:tabLst>
                <a:tab algn="l" pos="125388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client may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receive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a message from the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server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saying that the connection is  closed while it is in the middle of sending another request or</a:t>
            </a:r>
            <a:r>
              <a:rPr b="0" lang="en-US" sz="2080" spc="7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requests</a:t>
            </a:r>
            <a:endParaRPr b="0" lang="en-US" sz="2080" spc="-1" strike="noStrike">
              <a:latin typeface="Arial"/>
            </a:endParaRPr>
          </a:p>
          <a:p>
            <a:pPr lvl="2" marL="1734480" indent="-260280">
              <a:lnSpc>
                <a:spcPct val="120000"/>
              </a:lnSpc>
              <a:spcBef>
                <a:spcPts val="1029"/>
              </a:spcBef>
              <a:buClr>
                <a:srgbClr val="000000"/>
              </a:buClr>
              <a:buFont typeface="StarSymbol"/>
              <a:buChar char="*"/>
              <a:tabLst>
                <a:tab algn="l" pos="1735560"/>
              </a:tabLst>
            </a:pP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browser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will resend the requests without user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involvement,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provided  that the operations </a:t>
            </a:r>
            <a:r>
              <a:rPr b="0" lang="en-US" sz="2080" spc="-26" strike="noStrike">
                <a:solidFill>
                  <a:srgbClr val="000000"/>
                </a:solidFill>
                <a:latin typeface="Times New Roman"/>
              </a:rPr>
              <a:t>involved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are </a:t>
            </a:r>
            <a:r>
              <a:rPr b="0" i="1" lang="en-US" sz="2080" spc="-9" strike="noStrike">
                <a:solidFill>
                  <a:srgbClr val="000000"/>
                </a:solidFill>
                <a:latin typeface="Times New Roman"/>
              </a:rPr>
              <a:t>idempotent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(like</a:t>
            </a:r>
            <a:r>
              <a:rPr b="0" lang="en-US" sz="2080" spc="7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26" strike="noStrike">
                <a:solidFill>
                  <a:srgbClr val="000000"/>
                </a:solidFill>
                <a:latin typeface="Times New Roman"/>
              </a:rPr>
              <a:t>GET-method)</a:t>
            </a:r>
            <a:endParaRPr b="0" lang="en-US" sz="2080" spc="-1" strike="noStrike">
              <a:latin typeface="Arial"/>
            </a:endParaRPr>
          </a:p>
          <a:p>
            <a:pPr lvl="2" marL="1734480" indent="-261360">
              <a:lnSpc>
                <a:spcPct val="100000"/>
              </a:lnSpc>
              <a:spcBef>
                <a:spcPts val="944"/>
              </a:spcBef>
              <a:buClr>
                <a:srgbClr val="000000"/>
              </a:buClr>
              <a:buFont typeface="StarSymbol"/>
              <a:buChar char="*"/>
              <a:tabLst>
                <a:tab algn="l" pos="173556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otherwise – consult with the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user</a:t>
            </a:r>
            <a:endParaRPr b="0" lang="en-US" sz="208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"/>
              </a:spcBef>
              <a:tabLst>
                <a:tab algn="l" pos="1735560"/>
              </a:tabLst>
            </a:pPr>
            <a:endParaRPr b="0" lang="en-US" sz="2080" spc="-1" strike="noStrike">
              <a:latin typeface="Arial"/>
            </a:endParaRPr>
          </a:p>
          <a:p>
            <a:pPr marL="559440" indent="-94320">
              <a:lnSpc>
                <a:spcPct val="100000"/>
              </a:lnSpc>
              <a:buClr>
                <a:srgbClr val="000000"/>
              </a:buClr>
              <a:buSzPct val="92000"/>
              <a:buFont typeface="Times New Roman"/>
              <a:buChar char="•"/>
              <a:tabLst>
                <a:tab algn="l" pos="56052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Requests and replies are marshalled into messages as ASCII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text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strings,</a:t>
            </a:r>
            <a:r>
              <a:rPr b="0" lang="en-US" sz="2080" spc="9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26" strike="noStrike">
                <a:solidFill>
                  <a:srgbClr val="000000"/>
                </a:solidFill>
                <a:latin typeface="Times New Roman"/>
              </a:rPr>
              <a:t>but</a:t>
            </a:r>
            <a:endParaRPr b="0" lang="en-US" sz="20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1590120" y="0"/>
            <a:ext cx="9016200" cy="673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0880" bIns="0">
            <a:spAutoFit/>
          </a:bodyPr>
          <a:p>
            <a:pPr marL="21960">
              <a:lnSpc>
                <a:spcPct val="100000"/>
              </a:lnSpc>
              <a:spcBef>
                <a:spcPts val="164"/>
              </a:spcBef>
              <a:tabLst>
                <a:tab algn="l" pos="6475680"/>
              </a:tabLst>
            </a:pPr>
            <a:r>
              <a:rPr b="1" lang="en-US" sz="2080" spc="-9" strike="noStrike">
                <a:solidFill>
                  <a:srgbClr val="00aeef"/>
                </a:solidFill>
                <a:latin typeface="Times New Roman"/>
              </a:rPr>
              <a:t>204</a:t>
            </a:r>
            <a:r>
              <a:rPr b="1" lang="en-US" sz="2080" spc="-9" strike="noStrike">
                <a:solidFill>
                  <a:srgbClr val="1900ff"/>
                </a:solidFill>
                <a:latin typeface="Times New Roman"/>
              </a:rPr>
              <a:t>Remote</a:t>
            </a:r>
            <a:r>
              <a:rPr b="1" lang="en-US" sz="2080" spc="15" strike="noStrike">
                <a:solidFill>
                  <a:srgbClr val="1900ff"/>
                </a:solidFill>
                <a:latin typeface="Times New Roman"/>
              </a:rPr>
              <a:t> </a:t>
            </a:r>
            <a:r>
              <a:rPr b="1" lang="en-US" sz="2080" spc="-18" strike="noStrike">
                <a:solidFill>
                  <a:srgbClr val="1900ff"/>
                </a:solidFill>
                <a:latin typeface="Times New Roman"/>
              </a:rPr>
              <a:t>invocation</a:t>
            </a:r>
            <a:r>
              <a:rPr b="1" lang="en-US" sz="2080" spc="-18" strike="noStrike">
                <a:solidFill>
                  <a:srgbClr val="d90e81"/>
                </a:solidFill>
                <a:latin typeface="Times New Roman"/>
              </a:rPr>
              <a:t>5.2</a:t>
            </a:r>
            <a:r>
              <a:rPr b="1" lang="en-US" sz="2080" spc="-18" strike="noStrike">
                <a:solidFill>
                  <a:srgbClr val="d90e81"/>
                </a:solidFill>
                <a:latin typeface="Times New Roman"/>
              </a:rPr>
              <a:t>	</a:t>
            </a:r>
            <a:r>
              <a:rPr b="0" lang="en-US" sz="2080" spc="-9" strike="noStrike">
                <a:solidFill>
                  <a:srgbClr val="d90e81"/>
                </a:solidFill>
                <a:latin typeface="Times New Roman"/>
              </a:rPr>
              <a:t>Request-reply</a:t>
            </a:r>
            <a:r>
              <a:rPr b="0" lang="en-US" sz="2080" spc="-43" strike="noStrike">
                <a:solidFill>
                  <a:srgbClr val="d90e81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d90e81"/>
                </a:solidFill>
                <a:latin typeface="Times New Roman"/>
              </a:rPr>
              <a:t>protocols</a:t>
            </a:r>
            <a:endParaRPr b="0" lang="en-US" sz="2080" spc="-1" strike="noStrike">
              <a:latin typeface="Arial"/>
            </a:endParaRPr>
          </a:p>
          <a:p>
            <a:pPr marL="970560">
              <a:lnSpc>
                <a:spcPct val="100000"/>
              </a:lnSpc>
              <a:spcBef>
                <a:spcPts val="1800"/>
              </a:spcBef>
              <a:tabLst>
                <a:tab algn="l" pos="6475680"/>
              </a:tabLst>
            </a:pPr>
            <a:r>
              <a:rPr b="1" lang="en-US" sz="2080" spc="-9" strike="noStrike">
                <a:solidFill>
                  <a:srgbClr val="000000"/>
                </a:solidFill>
                <a:latin typeface="Times New Roman"/>
              </a:rPr>
              <a:t>–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resources can be represented as byte sequences and may be</a:t>
            </a:r>
            <a:r>
              <a:rPr b="0" lang="en-US" sz="2080" spc="7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compressed</a:t>
            </a:r>
            <a:endParaRPr b="0" lang="en-US" sz="2080" spc="-1" strike="noStrike">
              <a:latin typeface="Arial"/>
            </a:endParaRPr>
          </a:p>
          <a:p>
            <a:pPr marL="664920" indent="-220680">
              <a:lnSpc>
                <a:spcPct val="120000"/>
              </a:lnSpc>
              <a:spcBef>
                <a:spcPts val="2242"/>
              </a:spcBef>
              <a:buClr>
                <a:srgbClr val="000000"/>
              </a:buClr>
              <a:buSzPct val="92000"/>
              <a:buFont typeface="Symbol" charset="2"/>
              <a:buChar char=""/>
              <a:tabLst>
                <a:tab algn="l" pos="53856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Multipurpose Internet Mail Extensions (MIME) – RFC 2045 – standard for  sending multipart data containing, for example,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text,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images and</a:t>
            </a:r>
            <a:r>
              <a:rPr b="0" lang="en-US" sz="2080" spc="4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sound</a:t>
            </a:r>
            <a:endParaRPr b="0" lang="en-US" sz="208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"/>
              </a:spcBef>
              <a:tabLst>
                <a:tab algn="l" pos="538560"/>
              </a:tabLst>
            </a:pPr>
            <a:endParaRPr b="0" lang="en-US" sz="2080" spc="-1" strike="noStrike">
              <a:latin typeface="Arial"/>
            </a:endParaRPr>
          </a:p>
          <a:p>
            <a:pPr marL="21960">
              <a:lnSpc>
                <a:spcPct val="100000"/>
              </a:lnSpc>
              <a:spcBef>
                <a:spcPts val="9"/>
              </a:spcBef>
              <a:tabLst>
                <a:tab algn="l" pos="538560"/>
              </a:tabLst>
            </a:pPr>
            <a:r>
              <a:rPr b="1" lang="en-US" sz="2080" spc="-9" strike="noStrike">
                <a:solidFill>
                  <a:srgbClr val="000000"/>
                </a:solidFill>
                <a:latin typeface="Times New Roman"/>
              </a:rPr>
              <a:t>HTTP</a:t>
            </a:r>
            <a:r>
              <a:rPr b="1" lang="en-US" sz="2080" spc="-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080" spc="-9" strike="noStrike">
                <a:solidFill>
                  <a:srgbClr val="000000"/>
                </a:solidFill>
                <a:latin typeface="Times New Roman"/>
              </a:rPr>
              <a:t>methods</a:t>
            </a:r>
            <a:endParaRPr b="0" lang="en-US" sz="2080" spc="-1" strike="noStrike">
              <a:latin typeface="Arial"/>
            </a:endParaRPr>
          </a:p>
          <a:p>
            <a:pPr marL="664920" indent="-220680">
              <a:lnSpc>
                <a:spcPct val="120000"/>
              </a:lnSpc>
              <a:spcBef>
                <a:spcPts val="1392"/>
              </a:spcBef>
              <a:buClr>
                <a:srgbClr val="000000"/>
              </a:buClr>
              <a:buFont typeface="Times New Roman"/>
              <a:buChar char="•"/>
              <a:tabLst>
                <a:tab algn="l" pos="666000"/>
              </a:tabLst>
            </a:pPr>
            <a:r>
              <a:rPr b="1" lang="en-US" sz="1910" spc="-9" strike="noStrike">
                <a:solidFill>
                  <a:srgbClr val="000000"/>
                </a:solidFill>
                <a:latin typeface="Arial"/>
              </a:rPr>
              <a:t>GET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: Requests the resource whose URL is </a:t>
            </a:r>
            <a:r>
              <a:rPr b="0" lang="en-US" sz="2080" spc="-26" strike="noStrike">
                <a:solidFill>
                  <a:srgbClr val="000000"/>
                </a:solidFill>
                <a:latin typeface="Times New Roman"/>
              </a:rPr>
              <a:t>given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as its argument. If the URL  refers to data, then the web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server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replies by returning the data</a:t>
            </a:r>
            <a:r>
              <a:rPr b="0" lang="en-US" sz="2080" spc="8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identified</a:t>
            </a:r>
            <a:endParaRPr b="0" lang="en-US" sz="208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tabLst>
                <a:tab algn="l" pos="666000"/>
              </a:tabLst>
            </a:pPr>
            <a:endParaRPr b="0" lang="en-US" sz="2080" spc="-1" strike="noStrike">
              <a:latin typeface="Arial"/>
            </a:endParaRPr>
          </a:p>
          <a:p>
            <a:pPr marL="1230840" indent="-260280">
              <a:lnSpc>
                <a:spcPct val="120000"/>
              </a:lnSpc>
              <a:tabLst>
                <a:tab algn="l" pos="0"/>
              </a:tabLst>
            </a:pPr>
            <a:r>
              <a:rPr b="1" lang="en-US" sz="2080" spc="-9" strike="noStrike">
                <a:solidFill>
                  <a:srgbClr val="000000"/>
                </a:solidFill>
                <a:latin typeface="Times New Roman"/>
              </a:rPr>
              <a:t>–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Arguments may be added to the URL; for example, GET can be used to  send the contents of a form to a program as an</a:t>
            </a:r>
            <a:r>
              <a:rPr b="0" lang="en-US" sz="2080" spc="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argument</a:t>
            </a:r>
            <a:endParaRPr b="0" lang="en-US" sz="208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tabLst>
                <a:tab algn="l" pos="0"/>
              </a:tabLst>
            </a:pPr>
            <a:endParaRPr b="0" lang="en-US" sz="2080" spc="-1" strike="noStrike">
              <a:latin typeface="Arial"/>
            </a:endParaRPr>
          </a:p>
          <a:p>
            <a:pPr marL="664920" indent="-220680">
              <a:lnSpc>
                <a:spcPct val="120000"/>
              </a:lnSpc>
              <a:buClr>
                <a:srgbClr val="000000"/>
              </a:buClr>
              <a:buFont typeface="Times New Roman"/>
              <a:buChar char="•"/>
              <a:tabLst>
                <a:tab algn="l" pos="666000"/>
              </a:tabLst>
            </a:pPr>
            <a:r>
              <a:rPr b="1" lang="en-US" sz="1910" spc="-9" strike="noStrike">
                <a:solidFill>
                  <a:srgbClr val="000000"/>
                </a:solidFill>
                <a:latin typeface="Arial"/>
              </a:rPr>
              <a:t>HEAD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: identical to </a:t>
            </a:r>
            <a:r>
              <a:rPr b="0" lang="en-US" sz="1910" spc="-9" strike="noStrike">
                <a:solidFill>
                  <a:srgbClr val="000000"/>
                </a:solidFill>
                <a:latin typeface="Arial"/>
              </a:rPr>
              <a:t>GET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, </a:t>
            </a:r>
            <a:r>
              <a:rPr b="0" lang="en-US" sz="2080" spc="-26" strike="noStrike">
                <a:solidFill>
                  <a:srgbClr val="000000"/>
                </a:solidFill>
                <a:latin typeface="Times New Roman"/>
              </a:rPr>
              <a:t>but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does not return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any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data </a:t>
            </a:r>
            <a:r>
              <a:rPr b="0" lang="en-US" sz="2080" spc="-26" strike="noStrike">
                <a:solidFill>
                  <a:srgbClr val="000000"/>
                </a:solidFill>
                <a:latin typeface="Times New Roman"/>
              </a:rPr>
              <a:t>but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instead, all the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infor- 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mation about the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data</a:t>
            </a:r>
            <a:endParaRPr b="0" lang="en-US" sz="2080" spc="-1" strike="noStrike">
              <a:latin typeface="Arial"/>
            </a:endParaRPr>
          </a:p>
          <a:p>
            <a:pPr marL="664920" indent="-220680">
              <a:lnSpc>
                <a:spcPct val="120000"/>
              </a:lnSpc>
              <a:spcBef>
                <a:spcPts val="1721"/>
              </a:spcBef>
              <a:buClr>
                <a:srgbClr val="000000"/>
              </a:buClr>
              <a:buFont typeface="Times New Roman"/>
              <a:buChar char="•"/>
              <a:tabLst>
                <a:tab algn="l" pos="666000"/>
              </a:tabLst>
            </a:pPr>
            <a:r>
              <a:rPr b="1" lang="en-US" sz="1910" spc="-9" strike="noStrike">
                <a:solidFill>
                  <a:srgbClr val="000000"/>
                </a:solidFill>
                <a:latin typeface="Arial"/>
              </a:rPr>
              <a:t>POST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: data supplied in the body of the request, action may change data on the 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server</a:t>
            </a:r>
            <a:endParaRPr b="0" lang="en-US" sz="20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1590120" y="0"/>
            <a:ext cx="9016200" cy="526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0880" bIns="0">
            <a:spAutoFit/>
          </a:bodyPr>
          <a:p>
            <a:pPr marL="21960" algn="just">
              <a:lnSpc>
                <a:spcPct val="100000"/>
              </a:lnSpc>
              <a:spcBef>
                <a:spcPts val="164"/>
              </a:spcBef>
              <a:tabLst>
                <a:tab algn="l" pos="6475680"/>
              </a:tabLst>
            </a:pPr>
            <a:r>
              <a:rPr b="1" lang="en-US" sz="2080" spc="-9" strike="noStrike">
                <a:solidFill>
                  <a:srgbClr val="00aeef"/>
                </a:solidFill>
                <a:latin typeface="Times New Roman"/>
              </a:rPr>
              <a:t>205</a:t>
            </a:r>
            <a:r>
              <a:rPr b="1" lang="en-US" sz="2080" spc="-9" strike="noStrike">
                <a:solidFill>
                  <a:srgbClr val="1900ff"/>
                </a:solidFill>
                <a:latin typeface="Times New Roman"/>
              </a:rPr>
              <a:t>Remote</a:t>
            </a:r>
            <a:r>
              <a:rPr b="1" lang="en-US" sz="2080" spc="15" strike="noStrike">
                <a:solidFill>
                  <a:srgbClr val="1900ff"/>
                </a:solidFill>
                <a:latin typeface="Times New Roman"/>
              </a:rPr>
              <a:t> </a:t>
            </a:r>
            <a:r>
              <a:rPr b="1" lang="en-US" sz="2080" spc="-18" strike="noStrike">
                <a:solidFill>
                  <a:srgbClr val="1900ff"/>
                </a:solidFill>
                <a:latin typeface="Times New Roman"/>
              </a:rPr>
              <a:t>invocation</a:t>
            </a:r>
            <a:r>
              <a:rPr b="1" lang="en-US" sz="2080" spc="-18" strike="noStrike">
                <a:solidFill>
                  <a:srgbClr val="d90e81"/>
                </a:solidFill>
                <a:latin typeface="Times New Roman"/>
              </a:rPr>
              <a:t>5.2</a:t>
            </a:r>
            <a:r>
              <a:rPr b="1" lang="en-US" sz="2080" spc="-18" strike="noStrike">
                <a:solidFill>
                  <a:srgbClr val="d90e81"/>
                </a:solidFill>
                <a:latin typeface="Times New Roman"/>
              </a:rPr>
              <a:t>	</a:t>
            </a:r>
            <a:r>
              <a:rPr b="0" lang="en-US" sz="2080" spc="-9" strike="noStrike">
                <a:solidFill>
                  <a:srgbClr val="d90e81"/>
                </a:solidFill>
                <a:latin typeface="Times New Roman"/>
              </a:rPr>
              <a:t>Request-reply</a:t>
            </a:r>
            <a:r>
              <a:rPr b="0" lang="en-US" sz="2080" spc="-43" strike="noStrike">
                <a:solidFill>
                  <a:srgbClr val="d90e81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d90e81"/>
                </a:solidFill>
                <a:latin typeface="Times New Roman"/>
              </a:rPr>
              <a:t>protocols</a:t>
            </a:r>
            <a:endParaRPr b="0" lang="en-US" sz="2080" spc="-1" strike="noStrike">
              <a:latin typeface="Arial"/>
            </a:endParaRPr>
          </a:p>
          <a:p>
            <a:pPr marL="664920" indent="-220680" algn="just">
              <a:lnSpc>
                <a:spcPct val="120000"/>
              </a:lnSpc>
              <a:spcBef>
                <a:spcPts val="1290"/>
              </a:spcBef>
              <a:buClr>
                <a:srgbClr val="000000"/>
              </a:buClr>
              <a:buSzPct val="109000"/>
              <a:buFont typeface="Times New Roman"/>
              <a:buChar char="•"/>
              <a:tabLst>
                <a:tab algn="l" pos="666000"/>
              </a:tabLst>
            </a:pPr>
            <a:r>
              <a:rPr b="1" lang="en-US" sz="1910" spc="-9" strike="noStrike">
                <a:solidFill>
                  <a:srgbClr val="000000"/>
                </a:solidFill>
                <a:latin typeface="Arial"/>
              </a:rPr>
              <a:t>PUT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: Requests that the data supplied in the request is stored with the </a:t>
            </a:r>
            <a:r>
              <a:rPr b="0" lang="en-US" sz="2080" spc="-26" strike="noStrike">
                <a:solidFill>
                  <a:srgbClr val="000000"/>
                </a:solidFill>
                <a:latin typeface="Times New Roman"/>
              </a:rPr>
              <a:t>given 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URL</a:t>
            </a:r>
            <a:r>
              <a:rPr b="0" lang="en-US" sz="2080" spc="-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as</a:t>
            </a:r>
            <a:r>
              <a:rPr b="0" lang="en-US" sz="2080" spc="-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its</a:t>
            </a:r>
            <a:r>
              <a:rPr b="0" lang="en-US" sz="2080" spc="-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26" strike="noStrike">
                <a:solidFill>
                  <a:srgbClr val="000000"/>
                </a:solidFill>
                <a:latin typeface="Times New Roman"/>
              </a:rPr>
              <a:t>identifier,</a:t>
            </a:r>
            <a:r>
              <a:rPr b="0" lang="en-US" sz="208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either</a:t>
            </a:r>
            <a:r>
              <a:rPr b="0" lang="en-US" sz="2080" spc="-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as</a:t>
            </a:r>
            <a:r>
              <a:rPr b="0" lang="en-US" sz="2080" spc="-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US" sz="2080" spc="-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modification</a:t>
            </a:r>
            <a:r>
              <a:rPr b="0" lang="en-US" sz="208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US" sz="2080" spc="-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an</a:t>
            </a:r>
            <a:r>
              <a:rPr b="0" lang="en-US" sz="2080" spc="-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existing</a:t>
            </a:r>
            <a:r>
              <a:rPr b="0" lang="en-US" sz="2080" spc="-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resource</a:t>
            </a:r>
            <a:r>
              <a:rPr b="0" lang="en-US" sz="2080" spc="-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or</a:t>
            </a:r>
            <a:r>
              <a:rPr b="0" lang="en-US" sz="2080" spc="-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as</a:t>
            </a:r>
            <a:r>
              <a:rPr b="0" lang="en-US" sz="2080" spc="-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US" sz="2080" spc="-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26" strike="noStrike">
                <a:solidFill>
                  <a:srgbClr val="000000"/>
                </a:solidFill>
                <a:latin typeface="Times New Roman"/>
              </a:rPr>
              <a:t>new 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resource</a:t>
            </a:r>
            <a:endParaRPr b="0" lang="en-US" sz="208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"/>
              </a:spcBef>
              <a:tabLst>
                <a:tab algn="l" pos="666000"/>
              </a:tabLst>
            </a:pPr>
            <a:endParaRPr b="0" lang="en-US" sz="2080" spc="-1" strike="noStrike">
              <a:latin typeface="Arial"/>
            </a:endParaRPr>
          </a:p>
          <a:p>
            <a:pPr marL="664920" indent="-221760">
              <a:lnSpc>
                <a:spcPct val="100000"/>
              </a:lnSpc>
              <a:buClr>
                <a:srgbClr val="000000"/>
              </a:buClr>
              <a:buSzPct val="109000"/>
              <a:buFont typeface="Times New Roman"/>
              <a:buChar char="•"/>
              <a:tabLst>
                <a:tab algn="l" pos="666000"/>
              </a:tabLst>
            </a:pPr>
            <a:r>
              <a:rPr b="1" lang="en-US" sz="1910" spc="-9" strike="noStrike">
                <a:solidFill>
                  <a:srgbClr val="000000"/>
                </a:solidFill>
                <a:latin typeface="Arial"/>
              </a:rPr>
              <a:t>DELETE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: deletes the resource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identified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by the </a:t>
            </a:r>
            <a:r>
              <a:rPr b="0" lang="en-US" sz="2080" spc="-26" strike="noStrike">
                <a:solidFill>
                  <a:srgbClr val="000000"/>
                </a:solidFill>
                <a:latin typeface="Times New Roman"/>
              </a:rPr>
              <a:t>given</a:t>
            </a:r>
            <a:r>
              <a:rPr b="0" lang="en-US" sz="2080" spc="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URL</a:t>
            </a:r>
            <a:endParaRPr b="0" lang="en-US" sz="2080" spc="-1" strike="noStrike">
              <a:latin typeface="Arial"/>
            </a:endParaRPr>
          </a:p>
          <a:p>
            <a:pPr marL="664920" indent="-220680" algn="just">
              <a:lnSpc>
                <a:spcPct val="120000"/>
              </a:lnSpc>
              <a:spcBef>
                <a:spcPts val="1721"/>
              </a:spcBef>
              <a:buClr>
                <a:srgbClr val="000000"/>
              </a:buClr>
              <a:buSzPct val="109000"/>
              <a:buFont typeface="Times New Roman"/>
              <a:buChar char="•"/>
              <a:tabLst>
                <a:tab algn="l" pos="666000"/>
              </a:tabLst>
            </a:pPr>
            <a:r>
              <a:rPr b="1" lang="en-US" sz="1910" spc="-9" strike="noStrike">
                <a:solidFill>
                  <a:srgbClr val="000000"/>
                </a:solidFill>
                <a:latin typeface="Arial"/>
              </a:rPr>
              <a:t>OPTIONS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: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server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supplies the client with a list of methods it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allows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to be  applied to the </a:t>
            </a:r>
            <a:r>
              <a:rPr b="0" lang="en-US" sz="2080" spc="-26" strike="noStrike">
                <a:solidFill>
                  <a:srgbClr val="000000"/>
                </a:solidFill>
                <a:latin typeface="Times New Roman"/>
              </a:rPr>
              <a:t>given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URL (for example </a:t>
            </a:r>
            <a:r>
              <a:rPr b="0" lang="en-US" sz="2080" spc="-43" strike="noStrike">
                <a:solidFill>
                  <a:srgbClr val="000000"/>
                </a:solidFill>
                <a:latin typeface="Times New Roman"/>
              </a:rPr>
              <a:t>GET,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HEAD, PUT) and its special  requirements</a:t>
            </a:r>
            <a:endParaRPr b="0" lang="en-US" sz="2080" spc="-1" strike="noStrike">
              <a:latin typeface="Arial"/>
            </a:endParaRPr>
          </a:p>
          <a:p>
            <a:pPr marL="664920" indent="-220680" algn="just">
              <a:lnSpc>
                <a:spcPct val="120000"/>
              </a:lnSpc>
              <a:spcBef>
                <a:spcPts val="1721"/>
              </a:spcBef>
              <a:buClr>
                <a:srgbClr val="000000"/>
              </a:buClr>
              <a:buSzPct val="109000"/>
              <a:buFont typeface="Times New Roman"/>
              <a:buChar char="•"/>
              <a:tabLst>
                <a:tab algn="l" pos="666000"/>
              </a:tabLst>
            </a:pPr>
            <a:r>
              <a:rPr b="1" lang="en-US" sz="1910" spc="-18" strike="noStrike">
                <a:solidFill>
                  <a:srgbClr val="000000"/>
                </a:solidFill>
                <a:latin typeface="Arial"/>
              </a:rPr>
              <a:t>TRACE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: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The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server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sends back the request message. Used for diagnostic  purposes</a:t>
            </a:r>
            <a:endParaRPr b="0" lang="en-US" sz="208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"/>
              </a:spcBef>
              <a:tabLst>
                <a:tab algn="l" pos="666000"/>
              </a:tabLst>
            </a:pPr>
            <a:endParaRPr b="0" lang="en-US" sz="2080" spc="-1" strike="noStrike">
              <a:latin typeface="Arial"/>
            </a:endParaRPr>
          </a:p>
          <a:p>
            <a:pPr marL="21960" algn="just">
              <a:lnSpc>
                <a:spcPct val="100000"/>
              </a:lnSpc>
              <a:spcBef>
                <a:spcPts val="9"/>
              </a:spcBef>
              <a:tabLst>
                <a:tab algn="l" pos="66600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operations PUT and DELETE – idempotent, </a:t>
            </a:r>
            <a:r>
              <a:rPr b="0" lang="en-US" sz="2080" spc="-26" strike="noStrike">
                <a:solidFill>
                  <a:srgbClr val="000000"/>
                </a:solidFill>
                <a:latin typeface="Times New Roman"/>
              </a:rPr>
              <a:t>but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POST is not</a:t>
            </a:r>
            <a:r>
              <a:rPr b="0" lang="en-US" sz="2080" spc="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necessarily</a:t>
            </a:r>
            <a:endParaRPr b="0" lang="en-US" sz="20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1590120" y="0"/>
            <a:ext cx="2848320" cy="33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0880" bIns="0">
            <a:spAutoFit/>
          </a:bodyPr>
          <a:p>
            <a:pPr marL="21960">
              <a:lnSpc>
                <a:spcPct val="100000"/>
              </a:lnSpc>
              <a:spcBef>
                <a:spcPts val="164"/>
              </a:spcBef>
            </a:pPr>
            <a:r>
              <a:rPr b="1" lang="en-US" sz="2080" spc="-9" strike="noStrike">
                <a:solidFill>
                  <a:srgbClr val="00aeef"/>
                </a:solidFill>
                <a:latin typeface="Times New Roman"/>
              </a:rPr>
              <a:t>206</a:t>
            </a:r>
            <a:r>
              <a:rPr b="1" lang="en-US" sz="2080" spc="-9" strike="noStrike">
                <a:solidFill>
                  <a:srgbClr val="1900ff"/>
                </a:solidFill>
                <a:latin typeface="Times New Roman"/>
              </a:rPr>
              <a:t>Remote</a:t>
            </a:r>
            <a:r>
              <a:rPr b="1" lang="en-US" sz="2080" spc="-63" strike="noStrike">
                <a:solidFill>
                  <a:srgbClr val="1900ff"/>
                </a:solidFill>
                <a:latin typeface="Times New Roman"/>
              </a:rPr>
              <a:t> </a:t>
            </a:r>
            <a:r>
              <a:rPr b="1" lang="en-US" sz="2080" spc="-18" strike="noStrike">
                <a:solidFill>
                  <a:srgbClr val="1900ff"/>
                </a:solidFill>
                <a:latin typeface="Times New Roman"/>
              </a:rPr>
              <a:t>invocation</a:t>
            </a:r>
            <a:r>
              <a:rPr b="1" lang="en-US" sz="2080" spc="-18" strike="noStrike">
                <a:solidFill>
                  <a:srgbClr val="d90e81"/>
                </a:solidFill>
                <a:latin typeface="Times New Roman"/>
              </a:rPr>
              <a:t>5.2</a:t>
            </a:r>
            <a:endParaRPr b="0" lang="en-US" sz="2080" spc="-1" strike="noStrike">
              <a:latin typeface="Arial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8044200" y="-1171800"/>
            <a:ext cx="2562480" cy="2702520"/>
          </a:xfrm>
          <a:prstGeom prst="rect">
            <a:avLst/>
          </a:prstGeom>
          <a:noFill/>
          <a:ln>
            <a:noFill/>
          </a:ln>
        </p:spPr>
        <p:txBody>
          <a:bodyPr lIns="0" rIns="0" tIns="20880" bIns="0" anchor="ctr">
            <a:noAutofit/>
          </a:bodyPr>
          <a:p>
            <a:pPr marL="21960">
              <a:lnSpc>
                <a:spcPct val="100000"/>
              </a:lnSpc>
              <a:spcBef>
                <a:spcPts val="164"/>
              </a:spcBef>
            </a:pPr>
            <a:r>
              <a:rPr b="0" lang="en-US" sz="4400" spc="-9" strike="noStrike">
                <a:solidFill>
                  <a:srgbClr val="000000"/>
                </a:solidFill>
                <a:latin typeface="Calibri Light"/>
              </a:rPr>
              <a:t>Request-reply</a:t>
            </a:r>
            <a:r>
              <a:rPr b="0" lang="en-US" sz="4400" spc="-52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4400" spc="-9" strike="noStrike">
                <a:solidFill>
                  <a:srgbClr val="000000"/>
                </a:solidFill>
                <a:latin typeface="Calibri Light"/>
              </a:rPr>
              <a:t>protocols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1612080" y="378360"/>
            <a:ext cx="8972280" cy="360"/>
          </a:xfrm>
          <a:custGeom>
            <a:avLst/>
            <a:gdLst/>
            <a:ahLst/>
            <a:rect l="l" t="t" r="r" b="b"/>
            <a:pathLst>
              <a:path w="5184140" h="0">
                <a:moveTo>
                  <a:pt x="0" y="0"/>
                </a:moveTo>
                <a:lnTo>
                  <a:pt x="5184000" y="0"/>
                </a:lnTo>
              </a:path>
            </a:pathLst>
          </a:custGeom>
          <a:noFill/>
          <a:ln w="50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4"/>
          <p:cNvSpPr/>
          <p:nvPr/>
        </p:nvSpPr>
        <p:spPr>
          <a:xfrm>
            <a:off x="1590120" y="538920"/>
            <a:ext cx="3705480" cy="89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0880" bIns="0">
            <a:spAutoFit/>
          </a:bodyPr>
          <a:p>
            <a:pPr marL="21960">
              <a:lnSpc>
                <a:spcPct val="100000"/>
              </a:lnSpc>
              <a:spcBef>
                <a:spcPts val="164"/>
              </a:spcBef>
            </a:pPr>
            <a:r>
              <a:rPr b="1" lang="en-US" sz="2080" spc="-9" strike="noStrike">
                <a:solidFill>
                  <a:srgbClr val="000000"/>
                </a:solidFill>
                <a:latin typeface="Times New Roman"/>
              </a:rPr>
              <a:t>Message</a:t>
            </a:r>
            <a:r>
              <a:rPr b="1" lang="en-US" sz="2080" spc="-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080" spc="-9" strike="noStrike">
                <a:solidFill>
                  <a:srgbClr val="000000"/>
                </a:solidFill>
                <a:latin typeface="Times New Roman"/>
              </a:rPr>
              <a:t>contents</a:t>
            </a:r>
            <a:endParaRPr b="0" lang="en-US" sz="2080" spc="-1" strike="noStrike">
              <a:latin typeface="Arial"/>
            </a:endParaRPr>
          </a:p>
          <a:p>
            <a:pPr marL="21960">
              <a:lnSpc>
                <a:spcPct val="100000"/>
              </a:lnSpc>
              <a:spcBef>
                <a:spcPts val="1905"/>
              </a:spcBef>
            </a:pPr>
            <a:r>
              <a:rPr b="0" lang="en-US" sz="2080" spc="-9" strike="noStrike">
                <a:solidFill>
                  <a:srgbClr val="ec008c"/>
                </a:solidFill>
                <a:latin typeface="Times New Roman"/>
              </a:rPr>
              <a:t>Figure 5.6 HTTP </a:t>
            </a:r>
            <a:r>
              <a:rPr b="0" i="1" lang="en-US" sz="2080" spc="-9" strike="noStrike">
                <a:solidFill>
                  <a:srgbClr val="ec008c"/>
                </a:solidFill>
                <a:latin typeface="Times New Roman"/>
              </a:rPr>
              <a:t>Request</a:t>
            </a:r>
            <a:r>
              <a:rPr b="0" i="1" lang="en-US" sz="2080" spc="-1" strike="noStrike">
                <a:solidFill>
                  <a:srgbClr val="ec008c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ec008c"/>
                </a:solidFill>
                <a:latin typeface="Times New Roman"/>
              </a:rPr>
              <a:t>message</a:t>
            </a:r>
            <a:endParaRPr b="0" lang="en-US" sz="2080" spc="-1" strike="noStrike">
              <a:latin typeface="Arial"/>
            </a:endParaRPr>
          </a:p>
        </p:txBody>
      </p:sp>
      <p:sp>
        <p:nvSpPr>
          <p:cNvPr id="187" name="CustomShape 5"/>
          <p:cNvSpPr/>
          <p:nvPr/>
        </p:nvSpPr>
        <p:spPr>
          <a:xfrm>
            <a:off x="2041920" y="1482840"/>
            <a:ext cx="8008920" cy="7164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6"/>
          <p:cNvSpPr/>
          <p:nvPr/>
        </p:nvSpPr>
        <p:spPr>
          <a:xfrm>
            <a:off x="1976040" y="2346840"/>
            <a:ext cx="3467160" cy="33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0880" bIns="0">
            <a:spAutoFit/>
          </a:bodyPr>
          <a:p>
            <a:pPr marL="21960">
              <a:lnSpc>
                <a:spcPct val="100000"/>
              </a:lnSpc>
              <a:spcBef>
                <a:spcPts val="164"/>
              </a:spcBef>
            </a:pPr>
            <a:r>
              <a:rPr b="0" lang="en-US" sz="2080" spc="-9" strike="noStrike">
                <a:solidFill>
                  <a:srgbClr val="ec008c"/>
                </a:solidFill>
                <a:latin typeface="Times New Roman"/>
              </a:rPr>
              <a:t>Figure 5.7 HTTP </a:t>
            </a:r>
            <a:r>
              <a:rPr b="0" i="1" lang="en-US" sz="2080" spc="-9" strike="noStrike">
                <a:solidFill>
                  <a:srgbClr val="ec008c"/>
                </a:solidFill>
                <a:latin typeface="Times New Roman"/>
              </a:rPr>
              <a:t>Reply</a:t>
            </a:r>
            <a:r>
              <a:rPr b="0" i="1" lang="en-US" sz="2080" spc="-52" strike="noStrike">
                <a:solidFill>
                  <a:srgbClr val="ec008c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ec008c"/>
                </a:solidFill>
                <a:latin typeface="Times New Roman"/>
              </a:rPr>
              <a:t>message</a:t>
            </a:r>
            <a:endParaRPr b="0" lang="en-US" sz="2080" spc="-1" strike="noStrike">
              <a:latin typeface="Arial"/>
            </a:endParaRPr>
          </a:p>
        </p:txBody>
      </p:sp>
      <p:sp>
        <p:nvSpPr>
          <p:cNvPr id="189" name="CustomShape 7"/>
          <p:cNvSpPr/>
          <p:nvPr/>
        </p:nvSpPr>
        <p:spPr>
          <a:xfrm>
            <a:off x="2049120" y="2739600"/>
            <a:ext cx="8001360" cy="8539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7445880" y="0"/>
            <a:ext cx="3160440" cy="33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0880" bIns="0">
            <a:spAutoFit/>
          </a:bodyPr>
          <a:p>
            <a:pPr marL="21960">
              <a:lnSpc>
                <a:spcPct val="100000"/>
              </a:lnSpc>
              <a:spcBef>
                <a:spcPts val="164"/>
              </a:spcBef>
            </a:pPr>
            <a:r>
              <a:rPr b="0" lang="en-US" sz="2080" spc="-9" strike="noStrike">
                <a:solidFill>
                  <a:srgbClr val="d90e81"/>
                </a:solidFill>
                <a:latin typeface="Times New Roman"/>
              </a:rPr>
              <a:t>Remote procedure call</a:t>
            </a:r>
            <a:r>
              <a:rPr b="0" lang="en-US" sz="2080" spc="-52" strike="noStrike">
                <a:solidFill>
                  <a:srgbClr val="d90e81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d90e81"/>
                </a:solidFill>
                <a:latin typeface="Times New Roman"/>
              </a:rPr>
              <a:t>(RPC)</a:t>
            </a:r>
            <a:endParaRPr b="0" lang="en-US" sz="2080" spc="-1" strike="noStrike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1612080" y="378360"/>
            <a:ext cx="8972280" cy="360"/>
          </a:xfrm>
          <a:custGeom>
            <a:avLst/>
            <a:gdLst/>
            <a:ahLst/>
            <a:rect l="l" t="t" r="r" b="b"/>
            <a:pathLst>
              <a:path w="5184140" h="0">
                <a:moveTo>
                  <a:pt x="0" y="0"/>
                </a:moveTo>
                <a:lnTo>
                  <a:pt x="5184000" y="0"/>
                </a:lnTo>
              </a:path>
            </a:pathLst>
          </a:custGeom>
          <a:noFill/>
          <a:ln w="50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3"/>
          <p:cNvSpPr/>
          <p:nvPr/>
        </p:nvSpPr>
        <p:spPr>
          <a:xfrm>
            <a:off x="1590120" y="486360"/>
            <a:ext cx="9016200" cy="626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9520" bIns="0">
            <a:spAutoFit/>
          </a:bodyPr>
          <a:p>
            <a:pPr lvl="1" marL="730800" indent="-709560">
              <a:lnSpc>
                <a:spcPct val="100000"/>
              </a:lnSpc>
              <a:spcBef>
                <a:spcPts val="235"/>
              </a:spcBef>
              <a:buClr>
                <a:srgbClr val="000000"/>
              </a:buClr>
              <a:buFont typeface="Times New Roman"/>
              <a:buAutoNum type="arabicPeriod" startAt="3"/>
              <a:tabLst>
                <a:tab algn="l" pos="730800"/>
                <a:tab algn="l" pos="731880"/>
              </a:tabLst>
            </a:pPr>
            <a:r>
              <a:rPr b="1" lang="en-US" sz="2430" spc="24" strike="noStrike">
                <a:solidFill>
                  <a:srgbClr val="000000"/>
                </a:solidFill>
                <a:latin typeface="Times New Roman"/>
              </a:rPr>
              <a:t>Remote </a:t>
            </a:r>
            <a:r>
              <a:rPr b="1" lang="en-US" sz="2430" spc="15" strike="noStrike">
                <a:solidFill>
                  <a:srgbClr val="000000"/>
                </a:solidFill>
                <a:latin typeface="Times New Roman"/>
              </a:rPr>
              <a:t>procedure call</a:t>
            </a:r>
            <a:r>
              <a:rPr b="1" lang="en-US" sz="243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430" spc="24" strike="noStrike">
                <a:solidFill>
                  <a:srgbClr val="000000"/>
                </a:solidFill>
                <a:latin typeface="Times New Roman"/>
              </a:rPr>
              <a:t>(RPC)</a:t>
            </a:r>
            <a:endParaRPr b="0" lang="en-US" sz="2430" spc="-1" strike="noStrike">
              <a:latin typeface="Arial"/>
            </a:endParaRPr>
          </a:p>
          <a:p>
            <a:pPr lvl="2" marL="537480" indent="-94320">
              <a:lnSpc>
                <a:spcPct val="100000"/>
              </a:lnSpc>
              <a:spcBef>
                <a:spcPts val="1834"/>
              </a:spcBef>
              <a:buClr>
                <a:srgbClr val="000000"/>
              </a:buClr>
              <a:buSzPct val="92000"/>
              <a:buFont typeface="Symbol" charset="2"/>
              <a:buChar char=""/>
              <a:tabLst>
                <a:tab algn="l" pos="53856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Concept by Birrell and Nelson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[1984]</a:t>
            </a:r>
            <a:endParaRPr b="0" lang="en-US" sz="208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"/>
              </a:spcBef>
              <a:tabLst>
                <a:tab algn="l" pos="538560"/>
              </a:tabLst>
            </a:pPr>
            <a:endParaRPr b="0" lang="en-US" sz="2080" spc="-1" strike="noStrike">
              <a:latin typeface="Arial"/>
            </a:endParaRPr>
          </a:p>
          <a:p>
            <a:pPr lvl="2" marL="810000" indent="-788760">
              <a:lnSpc>
                <a:spcPct val="100000"/>
              </a:lnSpc>
              <a:buClr>
                <a:srgbClr val="000000"/>
              </a:buClr>
              <a:buFont typeface="Times New Roman"/>
              <a:buAutoNum type="arabicPeriod"/>
              <a:tabLst>
                <a:tab algn="l" pos="810000"/>
                <a:tab algn="l" pos="811080"/>
              </a:tabLst>
            </a:pPr>
            <a:r>
              <a:rPr b="1" lang="en-US" sz="2080" spc="-9" strike="noStrike">
                <a:solidFill>
                  <a:srgbClr val="000000"/>
                </a:solidFill>
                <a:latin typeface="Times New Roman"/>
              </a:rPr>
              <a:t>Design issues </a:t>
            </a:r>
            <a:r>
              <a:rPr b="1" lang="en-US" sz="2080" spc="-26" strike="noStrike">
                <a:solidFill>
                  <a:srgbClr val="000000"/>
                </a:solidFill>
                <a:latin typeface="Times New Roman"/>
              </a:rPr>
              <a:t>for</a:t>
            </a:r>
            <a:r>
              <a:rPr b="1" lang="en-US" sz="2080" spc="-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080" spc="-9" strike="noStrike">
                <a:solidFill>
                  <a:srgbClr val="000000"/>
                </a:solidFill>
                <a:latin typeface="Times New Roman"/>
              </a:rPr>
              <a:t>RPC</a:t>
            </a:r>
            <a:endParaRPr b="0" lang="en-US" sz="2080" spc="-1" strike="noStrike">
              <a:latin typeface="Arial"/>
            </a:endParaRPr>
          </a:p>
          <a:p>
            <a:pPr marL="407880">
              <a:lnSpc>
                <a:spcPct val="100000"/>
              </a:lnSpc>
              <a:tabLst>
                <a:tab algn="l" pos="810000"/>
                <a:tab algn="l" pos="81108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Three issues we will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look:</a:t>
            </a:r>
            <a:endParaRPr b="0" lang="en-US" sz="2080" spc="-1" strike="noStrike">
              <a:latin typeface="Arial"/>
            </a:endParaRPr>
          </a:p>
          <a:p>
            <a:pPr lvl="3" marL="537480" indent="-94320">
              <a:lnSpc>
                <a:spcPct val="100000"/>
              </a:lnSpc>
              <a:spcBef>
                <a:spcPts val="1981"/>
              </a:spcBef>
              <a:buClr>
                <a:srgbClr val="000000"/>
              </a:buClr>
              <a:buSzPct val="92000"/>
              <a:buFont typeface="Symbol" charset="2"/>
              <a:buChar char=""/>
              <a:tabLst>
                <a:tab algn="l" pos="53856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the style of programming promoted by RPC – programming with</a:t>
            </a:r>
            <a:r>
              <a:rPr b="0" lang="en-US" sz="2080" spc="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interfaces</a:t>
            </a:r>
            <a:endParaRPr b="0" lang="en-US" sz="2080" spc="-1" strike="noStrike">
              <a:latin typeface="Arial"/>
            </a:endParaRPr>
          </a:p>
          <a:p>
            <a:pPr lvl="3" marL="537480" indent="-94320">
              <a:lnSpc>
                <a:spcPct val="100000"/>
              </a:lnSpc>
              <a:spcBef>
                <a:spcPts val="2146"/>
              </a:spcBef>
              <a:buClr>
                <a:srgbClr val="000000"/>
              </a:buClr>
              <a:buSzPct val="92000"/>
              <a:buFont typeface="Symbol" charset="2"/>
              <a:buChar char=""/>
              <a:tabLst>
                <a:tab algn="l" pos="53856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the call semantics associated with RPC</a:t>
            </a:r>
            <a:endParaRPr b="0" lang="en-US" sz="2080" spc="-1" strike="noStrike">
              <a:latin typeface="Arial"/>
            </a:endParaRPr>
          </a:p>
          <a:p>
            <a:pPr lvl="3" marL="537480" indent="-94320">
              <a:lnSpc>
                <a:spcPct val="100000"/>
              </a:lnSpc>
              <a:spcBef>
                <a:spcPts val="2154"/>
              </a:spcBef>
              <a:buClr>
                <a:srgbClr val="000000"/>
              </a:buClr>
              <a:buSzPct val="92000"/>
              <a:buFont typeface="Symbol" charset="2"/>
              <a:buChar char=""/>
              <a:tabLst>
                <a:tab algn="l" pos="53856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the </a:t>
            </a:r>
            <a:r>
              <a:rPr b="0" lang="en-US" sz="2080" spc="-26" strike="noStrike">
                <a:solidFill>
                  <a:srgbClr val="000000"/>
                </a:solidFill>
                <a:latin typeface="Times New Roman"/>
              </a:rPr>
              <a:t>key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issue of transparency and </a:t>
            </a:r>
            <a:r>
              <a:rPr b="0" lang="en-US" sz="2080" spc="-26" strike="noStrike">
                <a:solidFill>
                  <a:srgbClr val="000000"/>
                </a:solidFill>
                <a:latin typeface="Times New Roman"/>
              </a:rPr>
              <a:t>how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it relates to remote procedure</a:t>
            </a:r>
            <a:r>
              <a:rPr b="0" lang="en-US" sz="2080" spc="8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calls</a:t>
            </a:r>
            <a:endParaRPr b="0" lang="en-US" sz="208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538560"/>
              </a:tabLst>
            </a:pPr>
            <a:endParaRPr b="0" lang="en-US" sz="2080" spc="-1" strike="noStrike">
              <a:latin typeface="Arial"/>
            </a:endParaRPr>
          </a:p>
          <a:p>
            <a:pPr marL="21960">
              <a:lnSpc>
                <a:spcPct val="100000"/>
              </a:lnSpc>
              <a:tabLst>
                <a:tab algn="l" pos="538560"/>
              </a:tabLst>
            </a:pPr>
            <a:r>
              <a:rPr b="1" lang="en-US" sz="2080" spc="-9" strike="noStrike">
                <a:solidFill>
                  <a:srgbClr val="000000"/>
                </a:solidFill>
                <a:latin typeface="Times New Roman"/>
              </a:rPr>
              <a:t>Programming with</a:t>
            </a:r>
            <a:r>
              <a:rPr b="1" lang="en-US" sz="2080" spc="-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080" spc="-9" strike="noStrike">
                <a:solidFill>
                  <a:srgbClr val="000000"/>
                </a:solidFill>
                <a:latin typeface="Times New Roman"/>
              </a:rPr>
              <a:t>interfaces</a:t>
            </a:r>
            <a:endParaRPr b="0" lang="en-US" sz="2080" spc="-1" strike="noStrike">
              <a:latin typeface="Arial"/>
            </a:endParaRPr>
          </a:p>
          <a:p>
            <a:pPr marL="21960">
              <a:lnSpc>
                <a:spcPct val="120000"/>
              </a:lnSpc>
              <a:spcBef>
                <a:spcPts val="1403"/>
              </a:spcBef>
              <a:tabLst>
                <a:tab algn="l" pos="53856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Interfaces in distributed systems: In a distributed program, the modules can run in  separate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processes</a:t>
            </a:r>
            <a:endParaRPr b="0" lang="en-US" sz="2080" spc="-1" strike="noStrike">
              <a:latin typeface="Arial"/>
            </a:endParaRPr>
          </a:p>
          <a:p>
            <a:pPr marL="21960" indent="385920">
              <a:lnSpc>
                <a:spcPct val="120000"/>
              </a:lnSpc>
              <a:tabLst>
                <a:tab algn="l" pos="0"/>
              </a:tabLst>
            </a:pPr>
            <a:r>
              <a:rPr b="0" i="1" lang="en-US" sz="2080" spc="-9" strike="noStrike">
                <a:solidFill>
                  <a:srgbClr val="000000"/>
                </a:solidFill>
                <a:latin typeface="Times New Roman"/>
              </a:rPr>
              <a:t>service interface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–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specification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of the procedures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offered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by a </a:t>
            </a:r>
            <a:r>
              <a:rPr b="0" lang="en-US" sz="2080" spc="-26" strike="noStrike">
                <a:solidFill>
                  <a:srgbClr val="000000"/>
                </a:solidFill>
                <a:latin typeface="Times New Roman"/>
              </a:rPr>
              <a:t>server,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defining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the  types of the arguments of each of the procedures</a:t>
            </a:r>
            <a:endParaRPr b="0" lang="en-US" sz="2080" spc="-1" strike="noStrike">
              <a:latin typeface="Arial"/>
            </a:endParaRPr>
          </a:p>
        </p:txBody>
      </p:sp>
      <p:sp>
        <p:nvSpPr>
          <p:cNvPr id="193" name="TextShape 4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1590120" y="0"/>
            <a:ext cx="9016200" cy="669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0880" bIns="0">
            <a:spAutoFit/>
          </a:bodyPr>
          <a:p>
            <a:pPr marL="21960">
              <a:lnSpc>
                <a:spcPct val="100000"/>
              </a:lnSpc>
              <a:spcBef>
                <a:spcPts val="164"/>
              </a:spcBef>
              <a:tabLst>
                <a:tab algn="l" pos="5877720"/>
              </a:tabLst>
            </a:pPr>
            <a:r>
              <a:rPr b="1" lang="en-US" sz="2080" spc="-9" strike="noStrike">
                <a:solidFill>
                  <a:srgbClr val="00aeef"/>
                </a:solidFill>
                <a:latin typeface="Times New Roman"/>
              </a:rPr>
              <a:t>208</a:t>
            </a:r>
            <a:r>
              <a:rPr b="1" lang="en-US" sz="2080" spc="-9" strike="noStrike">
                <a:solidFill>
                  <a:srgbClr val="1900ff"/>
                </a:solidFill>
                <a:latin typeface="Times New Roman"/>
              </a:rPr>
              <a:t>Remote</a:t>
            </a:r>
            <a:r>
              <a:rPr b="1" lang="en-US" sz="2080" spc="15" strike="noStrike">
                <a:solidFill>
                  <a:srgbClr val="1900ff"/>
                </a:solidFill>
                <a:latin typeface="Times New Roman"/>
              </a:rPr>
              <a:t> </a:t>
            </a:r>
            <a:r>
              <a:rPr b="1" lang="en-US" sz="2080" spc="-18" strike="noStrike">
                <a:solidFill>
                  <a:srgbClr val="1900ff"/>
                </a:solidFill>
                <a:latin typeface="Times New Roman"/>
              </a:rPr>
              <a:t>invocation</a:t>
            </a:r>
            <a:r>
              <a:rPr b="1" lang="en-US" sz="2080" spc="-18" strike="noStrike">
                <a:solidFill>
                  <a:srgbClr val="d90e81"/>
                </a:solidFill>
                <a:latin typeface="Times New Roman"/>
              </a:rPr>
              <a:t>5.3</a:t>
            </a:r>
            <a:r>
              <a:rPr b="1" lang="en-US" sz="2080" spc="-18" strike="noStrike">
                <a:solidFill>
                  <a:srgbClr val="d90e81"/>
                </a:solidFill>
                <a:latin typeface="Times New Roman"/>
              </a:rPr>
              <a:t>	</a:t>
            </a:r>
            <a:r>
              <a:rPr b="0" lang="en-US" sz="2080" spc="-9" strike="noStrike">
                <a:solidFill>
                  <a:srgbClr val="d90e81"/>
                </a:solidFill>
                <a:latin typeface="Times New Roman"/>
              </a:rPr>
              <a:t>Remote procedure call</a:t>
            </a:r>
            <a:r>
              <a:rPr b="0" lang="en-US" sz="2080" spc="-52" strike="noStrike">
                <a:solidFill>
                  <a:srgbClr val="d90e81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d90e81"/>
                </a:solidFill>
                <a:latin typeface="Times New Roman"/>
              </a:rPr>
              <a:t>(RPC)</a:t>
            </a:r>
            <a:endParaRPr b="0" lang="en-US" sz="2080" spc="-1" strike="noStrike">
              <a:latin typeface="Arial"/>
            </a:endParaRPr>
          </a:p>
          <a:p>
            <a:pPr marL="21960" indent="385920">
              <a:lnSpc>
                <a:spcPct val="120000"/>
              </a:lnSpc>
              <a:spcBef>
                <a:spcPts val="1290"/>
              </a:spcBef>
              <a:tabLst>
                <a:tab algn="l" pos="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number of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benefits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to programming with interfaces in distributed systems</a:t>
            </a:r>
            <a:r>
              <a:rPr b="0" lang="en-US" sz="2080" spc="-16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(separa-  tion between interface and implementation):</a:t>
            </a:r>
            <a:endParaRPr b="0" lang="en-US" sz="2080" spc="-1" strike="noStrike">
              <a:latin typeface="Arial"/>
            </a:endParaRPr>
          </a:p>
          <a:p>
            <a:pPr marL="664920" indent="-220680">
              <a:lnSpc>
                <a:spcPct val="120000"/>
              </a:lnSpc>
              <a:spcBef>
                <a:spcPts val="890"/>
              </a:spcBef>
              <a:buClr>
                <a:srgbClr val="000000"/>
              </a:buClr>
              <a:buSzPct val="92000"/>
              <a:buFont typeface="Symbol" charset="2"/>
              <a:buChar char=""/>
              <a:tabLst>
                <a:tab algn="l" pos="53856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programmers are concerned only with the abstraction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offered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by the service  interface and need not be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aware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of implementation</a:t>
            </a:r>
            <a:r>
              <a:rPr b="0" lang="en-US" sz="2080" spc="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details</a:t>
            </a:r>
            <a:endParaRPr b="0" lang="en-US" sz="2080" spc="-1" strike="noStrike">
              <a:latin typeface="Arial"/>
            </a:endParaRPr>
          </a:p>
          <a:p>
            <a:pPr marL="664920" indent="-220680">
              <a:lnSpc>
                <a:spcPct val="120000"/>
              </a:lnSpc>
              <a:spcBef>
                <a:spcPts val="1446"/>
              </a:spcBef>
              <a:buClr>
                <a:srgbClr val="000000"/>
              </a:buClr>
              <a:buSzPct val="92000"/>
              <a:buFont typeface="Symbol" charset="2"/>
              <a:buChar char=""/>
              <a:tabLst>
                <a:tab algn="l" pos="53856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not need to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know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the programming language or underlying platform used to  implement the service (heterogeneity)</a:t>
            </a:r>
            <a:endParaRPr b="0" lang="en-US" sz="2080" spc="-1" strike="noStrike">
              <a:latin typeface="Arial"/>
            </a:endParaRPr>
          </a:p>
          <a:p>
            <a:pPr marL="664920" indent="-220680">
              <a:lnSpc>
                <a:spcPct val="120000"/>
              </a:lnSpc>
              <a:spcBef>
                <a:spcPts val="1446"/>
              </a:spcBef>
              <a:buClr>
                <a:srgbClr val="000000"/>
              </a:buClr>
              <a:buSzPct val="92000"/>
              <a:buFont typeface="Symbol" charset="2"/>
              <a:buChar char=""/>
              <a:tabLst>
                <a:tab algn="l" pos="53856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implementations can change as long as  the interface (the external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view) 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remains the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same</a:t>
            </a:r>
            <a:endParaRPr b="0" lang="en-US" sz="2080" spc="-1" strike="noStrike">
              <a:latin typeface="Arial"/>
            </a:endParaRPr>
          </a:p>
          <a:p>
            <a:pPr marL="21960">
              <a:lnSpc>
                <a:spcPct val="100000"/>
              </a:lnSpc>
              <a:spcBef>
                <a:spcPts val="1392"/>
              </a:spcBef>
              <a:tabLst>
                <a:tab algn="l" pos="53856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Distributed nature of the underlying infrastructure:</a:t>
            </a:r>
            <a:endParaRPr b="0" lang="en-US" sz="2080" spc="-1" strike="noStrike">
              <a:latin typeface="Arial"/>
            </a:endParaRPr>
          </a:p>
          <a:p>
            <a:pPr marL="664920" indent="-220680">
              <a:lnSpc>
                <a:spcPct val="120000"/>
              </a:lnSpc>
              <a:spcBef>
                <a:spcPts val="890"/>
              </a:spcBef>
              <a:buClr>
                <a:srgbClr val="000000"/>
              </a:buClr>
              <a:buSzPct val="92000"/>
              <a:buFont typeface="Symbol" charset="2"/>
              <a:buChar char=""/>
              <a:tabLst>
                <a:tab algn="l" pos="53856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not possible for a client module running in one process to access the variables  in a module in another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process</a:t>
            </a:r>
            <a:endParaRPr b="0" lang="en-US" sz="2080" spc="-1" strike="noStrike">
              <a:latin typeface="Arial"/>
            </a:endParaRPr>
          </a:p>
          <a:p>
            <a:pPr marL="664920" indent="-220680">
              <a:lnSpc>
                <a:spcPct val="120000"/>
              </a:lnSpc>
              <a:spcBef>
                <a:spcPts val="1446"/>
              </a:spcBef>
              <a:buClr>
                <a:srgbClr val="000000"/>
              </a:buClr>
              <a:buSzPct val="92000"/>
              <a:buFont typeface="Symbol" charset="2"/>
              <a:buChar char=""/>
              <a:tabLst>
                <a:tab algn="l" pos="53856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parameter-passing mechanisms used in local procedure calls (e.g., call by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value; 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call by reference) – not suitable when the caller and procedure are in different  processes</a:t>
            </a:r>
            <a:endParaRPr b="0" lang="en-US" sz="20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1590120" y="0"/>
            <a:ext cx="2848320" cy="33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0880" bIns="0">
            <a:spAutoFit/>
          </a:bodyPr>
          <a:p>
            <a:pPr marL="21960">
              <a:lnSpc>
                <a:spcPct val="100000"/>
              </a:lnSpc>
              <a:spcBef>
                <a:spcPts val="164"/>
              </a:spcBef>
            </a:pPr>
            <a:r>
              <a:rPr b="1" lang="en-US" sz="2080" spc="-9" strike="noStrike">
                <a:solidFill>
                  <a:srgbClr val="00aeef"/>
                </a:solidFill>
                <a:latin typeface="Times New Roman"/>
              </a:rPr>
              <a:t>209</a:t>
            </a:r>
            <a:r>
              <a:rPr b="1" lang="en-US" sz="2080" spc="-9" strike="noStrike">
                <a:solidFill>
                  <a:srgbClr val="1900ff"/>
                </a:solidFill>
                <a:latin typeface="Times New Roman"/>
              </a:rPr>
              <a:t>Remote</a:t>
            </a:r>
            <a:r>
              <a:rPr b="1" lang="en-US" sz="2080" spc="-63" strike="noStrike">
                <a:solidFill>
                  <a:srgbClr val="1900ff"/>
                </a:solidFill>
                <a:latin typeface="Times New Roman"/>
              </a:rPr>
              <a:t> </a:t>
            </a:r>
            <a:r>
              <a:rPr b="1" lang="en-US" sz="2080" spc="-18" strike="noStrike">
                <a:solidFill>
                  <a:srgbClr val="1900ff"/>
                </a:solidFill>
                <a:latin typeface="Times New Roman"/>
              </a:rPr>
              <a:t>invocation</a:t>
            </a:r>
            <a:r>
              <a:rPr b="1" lang="en-US" sz="2080" spc="-18" strike="noStrike">
                <a:solidFill>
                  <a:srgbClr val="d90e81"/>
                </a:solidFill>
                <a:latin typeface="Times New Roman"/>
              </a:rPr>
              <a:t>5.3</a:t>
            </a:r>
            <a:endParaRPr b="0" lang="en-US" sz="2080" spc="-1" strike="noStrike">
              <a:latin typeface="Arial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2875680" y="1195920"/>
            <a:ext cx="18199800" cy="1166040"/>
          </a:xfrm>
          <a:prstGeom prst="rect">
            <a:avLst/>
          </a:prstGeom>
          <a:noFill/>
          <a:ln>
            <a:noFill/>
          </a:ln>
        </p:spPr>
        <p:txBody>
          <a:bodyPr lIns="0" rIns="0" tIns="20880" bIns="0" anchor="ctr">
            <a:noAutofit/>
          </a:bodyPr>
          <a:p>
            <a:pPr marL="5871240">
              <a:lnSpc>
                <a:spcPct val="100000"/>
              </a:lnSpc>
              <a:spcBef>
                <a:spcPts val="164"/>
              </a:spcBef>
            </a:pPr>
            <a:r>
              <a:rPr b="0" lang="en-US" sz="4400" spc="-9" strike="noStrike">
                <a:solidFill>
                  <a:srgbClr val="000000"/>
                </a:solidFill>
                <a:latin typeface="Calibri Light"/>
              </a:rPr>
              <a:t>Remote procedure call</a:t>
            </a:r>
            <a:r>
              <a:rPr b="0" lang="en-US" sz="4400" spc="-52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4400" spc="-9" strike="noStrike">
                <a:solidFill>
                  <a:srgbClr val="000000"/>
                </a:solidFill>
                <a:latin typeface="Calibri Light"/>
              </a:rPr>
              <a:t>(RPC)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1612080" y="378360"/>
            <a:ext cx="8972280" cy="360"/>
          </a:xfrm>
          <a:custGeom>
            <a:avLst/>
            <a:gdLst/>
            <a:ahLst/>
            <a:rect l="l" t="t" r="r" b="b"/>
            <a:pathLst>
              <a:path w="5184140" h="0">
                <a:moveTo>
                  <a:pt x="0" y="0"/>
                </a:moveTo>
                <a:lnTo>
                  <a:pt x="5184000" y="0"/>
                </a:lnTo>
              </a:path>
            </a:pathLst>
          </a:custGeom>
          <a:noFill/>
          <a:ln w="50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4"/>
          <p:cNvSpPr/>
          <p:nvPr/>
        </p:nvSpPr>
        <p:spPr>
          <a:xfrm>
            <a:off x="1590120" y="538920"/>
            <a:ext cx="9016200" cy="445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0880" bIns="0">
            <a:spAutoFit/>
          </a:bodyPr>
          <a:p>
            <a:pPr marL="970560">
              <a:lnSpc>
                <a:spcPct val="100000"/>
              </a:lnSpc>
              <a:spcBef>
                <a:spcPts val="164"/>
              </a:spcBef>
            </a:pPr>
            <a:r>
              <a:rPr b="1" lang="en-US" sz="2080" spc="-9" strike="noStrike">
                <a:solidFill>
                  <a:srgbClr val="000000"/>
                </a:solidFill>
                <a:latin typeface="Times New Roman"/>
              </a:rPr>
              <a:t>–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parameters as input or</a:t>
            </a:r>
            <a:r>
              <a:rPr b="0" lang="en-US" sz="208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output</a:t>
            </a:r>
            <a:endParaRPr b="0" lang="en-US" sz="2080" spc="-1" strike="noStrike">
              <a:latin typeface="Arial"/>
            </a:endParaRPr>
          </a:p>
          <a:p>
            <a:pPr marL="664920" indent="-220680">
              <a:lnSpc>
                <a:spcPct val="120000"/>
              </a:lnSpc>
              <a:spcBef>
                <a:spcPts val="2242"/>
              </a:spcBef>
              <a:buClr>
                <a:srgbClr val="000000"/>
              </a:buClr>
              <a:buSzPct val="92000"/>
              <a:buFont typeface="Symbol" charset="2"/>
              <a:buChar char=""/>
              <a:tabLst>
                <a:tab algn="l" pos="53856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addresses</a:t>
            </a:r>
            <a:r>
              <a:rPr b="0" lang="en-US" sz="2080" spc="-6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cannot</a:t>
            </a:r>
            <a:r>
              <a:rPr b="0" lang="en-US" sz="2080" spc="-6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be</a:t>
            </a:r>
            <a:r>
              <a:rPr b="0" lang="en-US" sz="2080" spc="-8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passed</a:t>
            </a:r>
            <a:r>
              <a:rPr b="0" lang="en-US" sz="2080" spc="-6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as</a:t>
            </a:r>
            <a:r>
              <a:rPr b="0" lang="en-US" sz="2080" spc="-8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arguments</a:t>
            </a:r>
            <a:r>
              <a:rPr b="0" lang="en-US" sz="2080" spc="-6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or</a:t>
            </a:r>
            <a:r>
              <a:rPr b="0" lang="en-US" sz="2080" spc="-6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returned</a:t>
            </a:r>
            <a:r>
              <a:rPr b="0" lang="en-US" sz="2080" spc="-6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as</a:t>
            </a:r>
            <a:r>
              <a:rPr b="0" lang="en-US" sz="2080" spc="-6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results</a:t>
            </a:r>
            <a:r>
              <a:rPr b="0" lang="en-US" sz="2080" spc="-8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US" sz="2080" spc="-6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calls</a:t>
            </a:r>
            <a:r>
              <a:rPr b="0" lang="en-US" sz="2080" spc="-8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US" sz="2080" spc="-6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remote  modules</a:t>
            </a:r>
            <a:endParaRPr b="0" lang="en-US" sz="208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tabLst>
                <a:tab algn="l" pos="538560"/>
              </a:tabLst>
            </a:pPr>
            <a:endParaRPr b="0" lang="en-US" sz="2080" spc="-1" strike="noStrike">
              <a:latin typeface="Arial"/>
            </a:endParaRPr>
          </a:p>
          <a:p>
            <a:pPr marL="21960">
              <a:lnSpc>
                <a:spcPct val="100000"/>
              </a:lnSpc>
              <a:tabLst>
                <a:tab algn="l" pos="538560"/>
              </a:tabLst>
            </a:pPr>
            <a:r>
              <a:rPr b="1" lang="en-US" sz="2080" spc="-9" strike="noStrike">
                <a:solidFill>
                  <a:srgbClr val="000000"/>
                </a:solidFill>
                <a:latin typeface="Times New Roman"/>
              </a:rPr>
              <a:t>Interface </a:t>
            </a:r>
            <a:r>
              <a:rPr b="1" lang="en-US" sz="2080" spc="-18" strike="noStrike">
                <a:solidFill>
                  <a:srgbClr val="000000"/>
                </a:solidFill>
                <a:latin typeface="Times New Roman"/>
              </a:rPr>
              <a:t>definition </a:t>
            </a:r>
            <a:r>
              <a:rPr b="1" lang="en-US" sz="2080" spc="-9" strike="noStrike">
                <a:solidFill>
                  <a:srgbClr val="000000"/>
                </a:solidFill>
                <a:latin typeface="Times New Roman"/>
              </a:rPr>
              <a:t>languages (IDLs)</a:t>
            </a:r>
            <a:endParaRPr b="0" lang="en-US" sz="2080" spc="-1" strike="noStrike">
              <a:latin typeface="Arial"/>
            </a:endParaRPr>
          </a:p>
          <a:p>
            <a:pPr marL="21960">
              <a:lnSpc>
                <a:spcPct val="120000"/>
              </a:lnSpc>
              <a:spcBef>
                <a:spcPts val="1392"/>
              </a:spcBef>
              <a:tabLst>
                <a:tab algn="l" pos="53856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designed to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allow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procedures implemented in different languages to </a:t>
            </a:r>
            <a:r>
              <a:rPr b="0" lang="en-US" sz="2080" spc="-35" strike="noStrike">
                <a:solidFill>
                  <a:srgbClr val="000000"/>
                </a:solidFill>
                <a:latin typeface="Times New Roman"/>
              </a:rPr>
              <a:t>invoke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one  another</a:t>
            </a:r>
            <a:endParaRPr b="0" lang="en-US" sz="2080" spc="-1" strike="noStrike">
              <a:latin typeface="Arial"/>
            </a:endParaRPr>
          </a:p>
          <a:p>
            <a:pPr marL="664920" indent="-220680">
              <a:lnSpc>
                <a:spcPct val="120000"/>
              </a:lnSpc>
              <a:spcBef>
                <a:spcPts val="1721"/>
              </a:spcBef>
              <a:buClr>
                <a:srgbClr val="000000"/>
              </a:buClr>
              <a:buSzPct val="92000"/>
              <a:buFont typeface="Times New Roman"/>
              <a:buChar char="•"/>
              <a:tabLst>
                <a:tab algn="l" pos="53856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IDL provides a notation for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defining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interfaces in which each of the parameters  of an operation may be described as for input or output in addition to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having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its  type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 specified</a:t>
            </a:r>
            <a:endParaRPr b="0" lang="en-US" sz="20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1590120" y="-501480"/>
            <a:ext cx="9016200" cy="1361880"/>
          </a:xfrm>
          <a:prstGeom prst="rect">
            <a:avLst/>
          </a:prstGeom>
          <a:noFill/>
          <a:ln>
            <a:noFill/>
          </a:ln>
        </p:spPr>
        <p:txBody>
          <a:bodyPr lIns="0" rIns="0" tIns="20880" bIns="0" anchor="ctr">
            <a:noAutofit/>
          </a:bodyPr>
          <a:p>
            <a:pPr marL="21960">
              <a:lnSpc>
                <a:spcPct val="100000"/>
              </a:lnSpc>
              <a:spcBef>
                <a:spcPts val="164"/>
              </a:spcBef>
              <a:tabLst>
                <a:tab algn="l" pos="5877720"/>
              </a:tabLst>
            </a:pPr>
            <a:r>
              <a:rPr b="1" lang="en-US" sz="4400" spc="-9" strike="noStrike">
                <a:solidFill>
                  <a:srgbClr val="00aeef"/>
                </a:solidFill>
                <a:latin typeface="Times New Roman"/>
              </a:rPr>
              <a:t>210</a:t>
            </a:r>
            <a:r>
              <a:rPr b="1" lang="en-US" sz="4400" spc="-9" strike="noStrike">
                <a:solidFill>
                  <a:srgbClr val="1900ff"/>
                </a:solidFill>
                <a:latin typeface="Times New Roman"/>
              </a:rPr>
              <a:t>Remote</a:t>
            </a:r>
            <a:r>
              <a:rPr b="1" lang="en-US" sz="4400" spc="15" strike="noStrike">
                <a:solidFill>
                  <a:srgbClr val="1900ff"/>
                </a:solidFill>
                <a:latin typeface="Times New Roman"/>
              </a:rPr>
              <a:t> </a:t>
            </a:r>
            <a:r>
              <a:rPr b="1" lang="en-US" sz="4400" spc="-18" strike="noStrike">
                <a:solidFill>
                  <a:srgbClr val="1900ff"/>
                </a:solidFill>
                <a:latin typeface="Times New Roman"/>
              </a:rPr>
              <a:t>invocation</a:t>
            </a:r>
            <a:r>
              <a:rPr b="1" lang="en-US" sz="4400" spc="-18" strike="noStrike">
                <a:solidFill>
                  <a:srgbClr val="000000"/>
                </a:solidFill>
                <a:latin typeface="Times New Roman"/>
              </a:rPr>
              <a:t>5.3</a:t>
            </a:r>
            <a:r>
              <a:rPr b="1" lang="en-US" sz="4400" spc="-18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4400" spc="-9" strike="noStrike">
                <a:solidFill>
                  <a:srgbClr val="000000"/>
                </a:solidFill>
                <a:latin typeface="Calibri Light"/>
              </a:rPr>
              <a:t>Remote procedure call</a:t>
            </a:r>
            <a:r>
              <a:rPr b="0" lang="en-US" sz="4400" spc="-52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4400" spc="-9" strike="noStrike">
                <a:solidFill>
                  <a:srgbClr val="000000"/>
                </a:solidFill>
                <a:latin typeface="Calibri Light"/>
              </a:rPr>
              <a:t>(RPC)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1612080" y="378360"/>
            <a:ext cx="8972280" cy="360"/>
          </a:xfrm>
          <a:custGeom>
            <a:avLst/>
            <a:gdLst/>
            <a:ahLst/>
            <a:rect l="l" t="t" r="r" b="b"/>
            <a:pathLst>
              <a:path w="5184140" h="0">
                <a:moveTo>
                  <a:pt x="0" y="0"/>
                </a:moveTo>
                <a:lnTo>
                  <a:pt x="5184000" y="0"/>
                </a:lnTo>
              </a:path>
            </a:pathLst>
          </a:custGeom>
          <a:noFill/>
          <a:ln w="50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3"/>
          <p:cNvSpPr/>
          <p:nvPr/>
        </p:nvSpPr>
        <p:spPr>
          <a:xfrm>
            <a:off x="1590120" y="538920"/>
            <a:ext cx="3541680" cy="33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0880" bIns="0">
            <a:spAutoFit/>
          </a:bodyPr>
          <a:p>
            <a:pPr marL="21960">
              <a:lnSpc>
                <a:spcPct val="100000"/>
              </a:lnSpc>
              <a:spcBef>
                <a:spcPts val="164"/>
              </a:spcBef>
            </a:pPr>
            <a:r>
              <a:rPr b="0" lang="en-US" sz="2080" spc="-9" strike="noStrike">
                <a:solidFill>
                  <a:srgbClr val="ec008c"/>
                </a:solidFill>
                <a:latin typeface="Times New Roman"/>
              </a:rPr>
              <a:t>Figure 5.8 </a:t>
            </a:r>
            <a:r>
              <a:rPr b="0" lang="en-US" sz="2080" spc="-26" strike="noStrike">
                <a:solidFill>
                  <a:srgbClr val="ec008c"/>
                </a:solidFill>
                <a:latin typeface="Times New Roman"/>
              </a:rPr>
              <a:t>CORBA </a:t>
            </a:r>
            <a:r>
              <a:rPr b="0" lang="en-US" sz="2080" spc="-9" strike="noStrike">
                <a:solidFill>
                  <a:srgbClr val="ec008c"/>
                </a:solidFill>
                <a:latin typeface="Times New Roman"/>
              </a:rPr>
              <a:t>IDL</a:t>
            </a:r>
            <a:r>
              <a:rPr b="0" lang="en-US" sz="2080" spc="-69" strike="noStrike">
                <a:solidFill>
                  <a:srgbClr val="ec008c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ec008c"/>
                </a:solidFill>
                <a:latin typeface="Times New Roman"/>
              </a:rPr>
              <a:t>example</a:t>
            </a:r>
            <a:endParaRPr b="0" lang="en-US" sz="2080" spc="-1" strike="noStrike">
              <a:latin typeface="Arial"/>
            </a:endParaRPr>
          </a:p>
        </p:txBody>
      </p:sp>
      <p:sp>
        <p:nvSpPr>
          <p:cNvPr id="202" name="CustomShape 4"/>
          <p:cNvSpPr/>
          <p:nvPr/>
        </p:nvSpPr>
        <p:spPr>
          <a:xfrm>
            <a:off x="1612080" y="744480"/>
            <a:ext cx="9248040" cy="28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0880" bIns="0">
            <a:spAutoFit/>
          </a:bodyPr>
          <a:p>
            <a:pPr marL="21960">
              <a:lnSpc>
                <a:spcPct val="100000"/>
              </a:lnSpc>
              <a:spcBef>
                <a:spcPts val="164"/>
              </a:spcBef>
              <a:tabLst>
                <a:tab algn="l" pos="9021240"/>
              </a:tabLst>
            </a:pPr>
            <a:r>
              <a:rPr b="0" lang="en-US" sz="1729" spc="194" strike="noStrike">
                <a:solidFill>
                  <a:srgbClr val="000000"/>
                </a:solidFill>
                <a:latin typeface="Arial"/>
              </a:rPr>
              <a:t>,</a:t>
            </a:r>
            <a:r>
              <a:rPr b="0" lang="en-US" sz="1729" spc="-9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US" sz="1729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	</a:t>
            </a:r>
            <a:r>
              <a:rPr b="0" lang="en-US" sz="1729" spc="-20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729" spc="888" strike="noStrike">
                <a:solidFill>
                  <a:srgbClr val="000000"/>
                </a:solidFill>
                <a:latin typeface="Arial"/>
              </a:rPr>
              <a:t>,</a:t>
            </a:r>
            <a:endParaRPr b="0" lang="en-US" sz="1729" spc="-1" strike="noStrike">
              <a:latin typeface="Arial"/>
            </a:endParaRPr>
          </a:p>
        </p:txBody>
      </p:sp>
      <p:grpSp>
        <p:nvGrpSpPr>
          <p:cNvPr id="203" name="Group 5"/>
          <p:cNvGrpSpPr/>
          <p:nvPr/>
        </p:nvGrpSpPr>
        <p:grpSpPr>
          <a:xfrm>
            <a:off x="1638360" y="1068840"/>
            <a:ext cx="360" cy="4289040"/>
            <a:chOff x="1638360" y="1068840"/>
            <a:chExt cx="360" cy="4289040"/>
          </a:xfrm>
        </p:grpSpPr>
        <p:sp>
          <p:nvSpPr>
            <p:cNvPr id="204" name="CustomShape 6"/>
            <p:cNvSpPr/>
            <p:nvPr/>
          </p:nvSpPr>
          <p:spPr>
            <a:xfrm>
              <a:off x="1638360" y="1068840"/>
              <a:ext cx="360" cy="357840"/>
            </a:xfrm>
            <a:custGeom>
              <a:avLst/>
              <a:gdLst/>
              <a:ahLst/>
              <a:rect l="l" t="t" r="r" b="b"/>
              <a:pathLst>
                <a:path w="0" h="207009">
                  <a:moveTo>
                    <a:pt x="0" y="206489"/>
                  </a:moveTo>
                  <a:lnTo>
                    <a:pt x="0" y="0"/>
                  </a:lnTo>
                </a:path>
              </a:pathLst>
            </a:custGeom>
            <a:noFill/>
            <a:ln w="5040">
              <a:solidFill>
                <a:srgbClr val="fff27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CustomShape 7"/>
            <p:cNvSpPr/>
            <p:nvPr/>
          </p:nvSpPr>
          <p:spPr>
            <a:xfrm>
              <a:off x="1638360" y="1068840"/>
              <a:ext cx="360" cy="357840"/>
            </a:xfrm>
            <a:custGeom>
              <a:avLst/>
              <a:gdLst/>
              <a:ahLst/>
              <a:rect l="l" t="t" r="r" b="b"/>
              <a:pathLst>
                <a:path w="0" h="207009">
                  <a:moveTo>
                    <a:pt x="0" y="206489"/>
                  </a:moveTo>
                  <a:lnTo>
                    <a:pt x="0" y="0"/>
                  </a:lnTo>
                </a:path>
              </a:pathLst>
            </a:custGeom>
            <a:noFill/>
            <a:ln w="50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CustomShape 8"/>
            <p:cNvSpPr/>
            <p:nvPr/>
          </p:nvSpPr>
          <p:spPr>
            <a:xfrm>
              <a:off x="1638360" y="1426320"/>
              <a:ext cx="360" cy="357840"/>
            </a:xfrm>
            <a:custGeom>
              <a:avLst/>
              <a:gdLst/>
              <a:ahLst/>
              <a:rect l="l" t="t" r="r" b="b"/>
              <a:pathLst>
                <a:path w="0" h="207009">
                  <a:moveTo>
                    <a:pt x="0" y="206489"/>
                  </a:moveTo>
                  <a:lnTo>
                    <a:pt x="0" y="0"/>
                  </a:lnTo>
                </a:path>
              </a:pathLst>
            </a:custGeom>
            <a:noFill/>
            <a:ln w="5040">
              <a:solidFill>
                <a:srgbClr val="fff27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CustomShape 9"/>
            <p:cNvSpPr/>
            <p:nvPr/>
          </p:nvSpPr>
          <p:spPr>
            <a:xfrm>
              <a:off x="1638360" y="1426320"/>
              <a:ext cx="360" cy="357840"/>
            </a:xfrm>
            <a:custGeom>
              <a:avLst/>
              <a:gdLst/>
              <a:ahLst/>
              <a:rect l="l" t="t" r="r" b="b"/>
              <a:pathLst>
                <a:path w="0" h="207009">
                  <a:moveTo>
                    <a:pt x="0" y="206489"/>
                  </a:moveTo>
                  <a:lnTo>
                    <a:pt x="0" y="0"/>
                  </a:lnTo>
                </a:path>
              </a:pathLst>
            </a:custGeom>
            <a:noFill/>
            <a:ln w="50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CustomShape 10"/>
            <p:cNvSpPr/>
            <p:nvPr/>
          </p:nvSpPr>
          <p:spPr>
            <a:xfrm>
              <a:off x="1638360" y="1783440"/>
              <a:ext cx="360" cy="357840"/>
            </a:xfrm>
            <a:custGeom>
              <a:avLst/>
              <a:gdLst/>
              <a:ahLst/>
              <a:rect l="l" t="t" r="r" b="b"/>
              <a:pathLst>
                <a:path w="0" h="207009">
                  <a:moveTo>
                    <a:pt x="0" y="206489"/>
                  </a:moveTo>
                  <a:lnTo>
                    <a:pt x="0" y="0"/>
                  </a:lnTo>
                </a:path>
              </a:pathLst>
            </a:custGeom>
            <a:noFill/>
            <a:ln w="5040">
              <a:solidFill>
                <a:srgbClr val="fff27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CustomShape 11"/>
            <p:cNvSpPr/>
            <p:nvPr/>
          </p:nvSpPr>
          <p:spPr>
            <a:xfrm>
              <a:off x="1638360" y="1783440"/>
              <a:ext cx="360" cy="357840"/>
            </a:xfrm>
            <a:custGeom>
              <a:avLst/>
              <a:gdLst/>
              <a:ahLst/>
              <a:rect l="l" t="t" r="r" b="b"/>
              <a:pathLst>
                <a:path w="0" h="207009">
                  <a:moveTo>
                    <a:pt x="0" y="206489"/>
                  </a:moveTo>
                  <a:lnTo>
                    <a:pt x="0" y="0"/>
                  </a:lnTo>
                </a:path>
              </a:pathLst>
            </a:custGeom>
            <a:noFill/>
            <a:ln w="50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CustomShape 12"/>
            <p:cNvSpPr/>
            <p:nvPr/>
          </p:nvSpPr>
          <p:spPr>
            <a:xfrm>
              <a:off x="1638360" y="2140920"/>
              <a:ext cx="360" cy="357840"/>
            </a:xfrm>
            <a:custGeom>
              <a:avLst/>
              <a:gdLst/>
              <a:ahLst/>
              <a:rect l="l" t="t" r="r" b="b"/>
              <a:pathLst>
                <a:path w="0" h="207009">
                  <a:moveTo>
                    <a:pt x="0" y="206489"/>
                  </a:moveTo>
                  <a:lnTo>
                    <a:pt x="0" y="0"/>
                  </a:lnTo>
                </a:path>
              </a:pathLst>
            </a:custGeom>
            <a:noFill/>
            <a:ln w="5040">
              <a:solidFill>
                <a:srgbClr val="fff27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" name="CustomShape 13"/>
            <p:cNvSpPr/>
            <p:nvPr/>
          </p:nvSpPr>
          <p:spPr>
            <a:xfrm>
              <a:off x="1638360" y="2140920"/>
              <a:ext cx="360" cy="357840"/>
            </a:xfrm>
            <a:custGeom>
              <a:avLst/>
              <a:gdLst/>
              <a:ahLst/>
              <a:rect l="l" t="t" r="r" b="b"/>
              <a:pathLst>
                <a:path w="0" h="207009">
                  <a:moveTo>
                    <a:pt x="0" y="206489"/>
                  </a:moveTo>
                  <a:lnTo>
                    <a:pt x="0" y="0"/>
                  </a:lnTo>
                </a:path>
              </a:pathLst>
            </a:custGeom>
            <a:noFill/>
            <a:ln w="50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" name="CustomShape 14"/>
            <p:cNvSpPr/>
            <p:nvPr/>
          </p:nvSpPr>
          <p:spPr>
            <a:xfrm>
              <a:off x="1638360" y="2498400"/>
              <a:ext cx="360" cy="357840"/>
            </a:xfrm>
            <a:custGeom>
              <a:avLst/>
              <a:gdLst/>
              <a:ahLst/>
              <a:rect l="l" t="t" r="r" b="b"/>
              <a:pathLst>
                <a:path w="0" h="207010">
                  <a:moveTo>
                    <a:pt x="0" y="206489"/>
                  </a:moveTo>
                  <a:lnTo>
                    <a:pt x="0" y="0"/>
                  </a:lnTo>
                </a:path>
              </a:pathLst>
            </a:custGeom>
            <a:noFill/>
            <a:ln w="5040">
              <a:solidFill>
                <a:srgbClr val="fff27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" name="CustomShape 15"/>
            <p:cNvSpPr/>
            <p:nvPr/>
          </p:nvSpPr>
          <p:spPr>
            <a:xfrm>
              <a:off x="1638360" y="2498400"/>
              <a:ext cx="360" cy="357840"/>
            </a:xfrm>
            <a:custGeom>
              <a:avLst/>
              <a:gdLst/>
              <a:ahLst/>
              <a:rect l="l" t="t" r="r" b="b"/>
              <a:pathLst>
                <a:path w="0" h="207010">
                  <a:moveTo>
                    <a:pt x="0" y="206489"/>
                  </a:moveTo>
                  <a:lnTo>
                    <a:pt x="0" y="0"/>
                  </a:lnTo>
                </a:path>
              </a:pathLst>
            </a:custGeom>
            <a:noFill/>
            <a:ln w="50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CustomShape 16"/>
            <p:cNvSpPr/>
            <p:nvPr/>
          </p:nvSpPr>
          <p:spPr>
            <a:xfrm>
              <a:off x="1638360" y="2855880"/>
              <a:ext cx="360" cy="357840"/>
            </a:xfrm>
            <a:custGeom>
              <a:avLst/>
              <a:gdLst/>
              <a:ahLst/>
              <a:rect l="l" t="t" r="r" b="b"/>
              <a:pathLst>
                <a:path w="0" h="207010">
                  <a:moveTo>
                    <a:pt x="0" y="206489"/>
                  </a:moveTo>
                  <a:lnTo>
                    <a:pt x="0" y="0"/>
                  </a:lnTo>
                </a:path>
              </a:pathLst>
            </a:custGeom>
            <a:noFill/>
            <a:ln w="5040">
              <a:solidFill>
                <a:srgbClr val="fff27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CustomShape 17"/>
            <p:cNvSpPr/>
            <p:nvPr/>
          </p:nvSpPr>
          <p:spPr>
            <a:xfrm>
              <a:off x="1638360" y="2855880"/>
              <a:ext cx="360" cy="357840"/>
            </a:xfrm>
            <a:custGeom>
              <a:avLst/>
              <a:gdLst/>
              <a:ahLst/>
              <a:rect l="l" t="t" r="r" b="b"/>
              <a:pathLst>
                <a:path w="0" h="207010">
                  <a:moveTo>
                    <a:pt x="0" y="206489"/>
                  </a:moveTo>
                  <a:lnTo>
                    <a:pt x="0" y="0"/>
                  </a:lnTo>
                </a:path>
              </a:pathLst>
            </a:custGeom>
            <a:noFill/>
            <a:ln w="50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CustomShape 18"/>
            <p:cNvSpPr/>
            <p:nvPr/>
          </p:nvSpPr>
          <p:spPr>
            <a:xfrm>
              <a:off x="1638360" y="3213000"/>
              <a:ext cx="360" cy="357840"/>
            </a:xfrm>
            <a:custGeom>
              <a:avLst/>
              <a:gdLst/>
              <a:ahLst/>
              <a:rect l="l" t="t" r="r" b="b"/>
              <a:pathLst>
                <a:path w="0" h="207010">
                  <a:moveTo>
                    <a:pt x="0" y="206489"/>
                  </a:moveTo>
                  <a:lnTo>
                    <a:pt x="0" y="0"/>
                  </a:lnTo>
                </a:path>
              </a:pathLst>
            </a:custGeom>
            <a:noFill/>
            <a:ln w="5040">
              <a:solidFill>
                <a:srgbClr val="fff27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CustomShape 19"/>
            <p:cNvSpPr/>
            <p:nvPr/>
          </p:nvSpPr>
          <p:spPr>
            <a:xfrm>
              <a:off x="1638360" y="3213000"/>
              <a:ext cx="360" cy="357840"/>
            </a:xfrm>
            <a:custGeom>
              <a:avLst/>
              <a:gdLst/>
              <a:ahLst/>
              <a:rect l="l" t="t" r="r" b="b"/>
              <a:pathLst>
                <a:path w="0" h="207010">
                  <a:moveTo>
                    <a:pt x="0" y="206489"/>
                  </a:moveTo>
                  <a:lnTo>
                    <a:pt x="0" y="0"/>
                  </a:lnTo>
                </a:path>
              </a:pathLst>
            </a:custGeom>
            <a:noFill/>
            <a:ln w="50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" name="CustomShape 20"/>
            <p:cNvSpPr/>
            <p:nvPr/>
          </p:nvSpPr>
          <p:spPr>
            <a:xfrm>
              <a:off x="1638360" y="3570480"/>
              <a:ext cx="360" cy="357840"/>
            </a:xfrm>
            <a:custGeom>
              <a:avLst/>
              <a:gdLst/>
              <a:ahLst/>
              <a:rect l="l" t="t" r="r" b="b"/>
              <a:pathLst>
                <a:path w="0" h="207010">
                  <a:moveTo>
                    <a:pt x="0" y="206489"/>
                  </a:moveTo>
                  <a:lnTo>
                    <a:pt x="0" y="0"/>
                  </a:lnTo>
                </a:path>
              </a:pathLst>
            </a:custGeom>
            <a:noFill/>
            <a:ln w="5040">
              <a:solidFill>
                <a:srgbClr val="fff27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" name="CustomShape 21"/>
            <p:cNvSpPr/>
            <p:nvPr/>
          </p:nvSpPr>
          <p:spPr>
            <a:xfrm>
              <a:off x="1638360" y="3570480"/>
              <a:ext cx="360" cy="357840"/>
            </a:xfrm>
            <a:custGeom>
              <a:avLst/>
              <a:gdLst/>
              <a:ahLst/>
              <a:rect l="l" t="t" r="r" b="b"/>
              <a:pathLst>
                <a:path w="0" h="207010">
                  <a:moveTo>
                    <a:pt x="0" y="206489"/>
                  </a:moveTo>
                  <a:lnTo>
                    <a:pt x="0" y="0"/>
                  </a:lnTo>
                </a:path>
              </a:pathLst>
            </a:custGeom>
            <a:noFill/>
            <a:ln w="50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CustomShape 22"/>
            <p:cNvSpPr/>
            <p:nvPr/>
          </p:nvSpPr>
          <p:spPr>
            <a:xfrm>
              <a:off x="1638360" y="3927960"/>
              <a:ext cx="360" cy="357840"/>
            </a:xfrm>
            <a:custGeom>
              <a:avLst/>
              <a:gdLst/>
              <a:ahLst/>
              <a:rect l="l" t="t" r="r" b="b"/>
              <a:pathLst>
                <a:path w="0" h="207010">
                  <a:moveTo>
                    <a:pt x="0" y="206489"/>
                  </a:moveTo>
                  <a:lnTo>
                    <a:pt x="0" y="0"/>
                  </a:lnTo>
                </a:path>
              </a:pathLst>
            </a:custGeom>
            <a:noFill/>
            <a:ln w="5040">
              <a:solidFill>
                <a:srgbClr val="fff27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CustomShape 23"/>
            <p:cNvSpPr/>
            <p:nvPr/>
          </p:nvSpPr>
          <p:spPr>
            <a:xfrm>
              <a:off x="1638360" y="3927960"/>
              <a:ext cx="360" cy="357840"/>
            </a:xfrm>
            <a:custGeom>
              <a:avLst/>
              <a:gdLst/>
              <a:ahLst/>
              <a:rect l="l" t="t" r="r" b="b"/>
              <a:pathLst>
                <a:path w="0" h="207010">
                  <a:moveTo>
                    <a:pt x="0" y="206489"/>
                  </a:moveTo>
                  <a:lnTo>
                    <a:pt x="0" y="0"/>
                  </a:lnTo>
                </a:path>
              </a:pathLst>
            </a:custGeom>
            <a:noFill/>
            <a:ln w="50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CustomShape 24"/>
            <p:cNvSpPr/>
            <p:nvPr/>
          </p:nvSpPr>
          <p:spPr>
            <a:xfrm>
              <a:off x="1638360" y="4285440"/>
              <a:ext cx="360" cy="357840"/>
            </a:xfrm>
            <a:custGeom>
              <a:avLst/>
              <a:gdLst/>
              <a:ahLst/>
              <a:rect l="l" t="t" r="r" b="b"/>
              <a:pathLst>
                <a:path w="0" h="207010">
                  <a:moveTo>
                    <a:pt x="0" y="206489"/>
                  </a:moveTo>
                  <a:lnTo>
                    <a:pt x="0" y="0"/>
                  </a:lnTo>
                </a:path>
              </a:pathLst>
            </a:custGeom>
            <a:noFill/>
            <a:ln w="5040">
              <a:solidFill>
                <a:srgbClr val="fff27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CustomShape 25"/>
            <p:cNvSpPr/>
            <p:nvPr/>
          </p:nvSpPr>
          <p:spPr>
            <a:xfrm>
              <a:off x="1638360" y="4285440"/>
              <a:ext cx="360" cy="357840"/>
            </a:xfrm>
            <a:custGeom>
              <a:avLst/>
              <a:gdLst/>
              <a:ahLst/>
              <a:rect l="l" t="t" r="r" b="b"/>
              <a:pathLst>
                <a:path w="0" h="207010">
                  <a:moveTo>
                    <a:pt x="0" y="206489"/>
                  </a:moveTo>
                  <a:lnTo>
                    <a:pt x="0" y="0"/>
                  </a:lnTo>
                </a:path>
              </a:pathLst>
            </a:custGeom>
            <a:noFill/>
            <a:ln w="50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CustomShape 26"/>
            <p:cNvSpPr/>
            <p:nvPr/>
          </p:nvSpPr>
          <p:spPr>
            <a:xfrm>
              <a:off x="1638360" y="4642560"/>
              <a:ext cx="360" cy="357840"/>
            </a:xfrm>
            <a:custGeom>
              <a:avLst/>
              <a:gdLst/>
              <a:ahLst/>
              <a:rect l="l" t="t" r="r" b="b"/>
              <a:pathLst>
                <a:path w="0" h="207010">
                  <a:moveTo>
                    <a:pt x="0" y="206489"/>
                  </a:moveTo>
                  <a:lnTo>
                    <a:pt x="0" y="0"/>
                  </a:lnTo>
                </a:path>
              </a:pathLst>
            </a:custGeom>
            <a:noFill/>
            <a:ln w="5040">
              <a:solidFill>
                <a:srgbClr val="fff27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CustomShape 27"/>
            <p:cNvSpPr/>
            <p:nvPr/>
          </p:nvSpPr>
          <p:spPr>
            <a:xfrm>
              <a:off x="1638360" y="4642560"/>
              <a:ext cx="360" cy="357840"/>
            </a:xfrm>
            <a:custGeom>
              <a:avLst/>
              <a:gdLst/>
              <a:ahLst/>
              <a:rect l="l" t="t" r="r" b="b"/>
              <a:pathLst>
                <a:path w="0" h="207010">
                  <a:moveTo>
                    <a:pt x="0" y="206489"/>
                  </a:moveTo>
                  <a:lnTo>
                    <a:pt x="0" y="0"/>
                  </a:lnTo>
                </a:path>
              </a:pathLst>
            </a:custGeom>
            <a:noFill/>
            <a:ln w="50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CustomShape 28"/>
            <p:cNvSpPr/>
            <p:nvPr/>
          </p:nvSpPr>
          <p:spPr>
            <a:xfrm>
              <a:off x="1638360" y="5000040"/>
              <a:ext cx="360" cy="357840"/>
            </a:xfrm>
            <a:custGeom>
              <a:avLst/>
              <a:gdLst/>
              <a:ahLst/>
              <a:rect l="l" t="t" r="r" b="b"/>
              <a:pathLst>
                <a:path w="0" h="207010">
                  <a:moveTo>
                    <a:pt x="0" y="206489"/>
                  </a:moveTo>
                  <a:lnTo>
                    <a:pt x="0" y="0"/>
                  </a:lnTo>
                </a:path>
              </a:pathLst>
            </a:custGeom>
            <a:noFill/>
            <a:ln w="5040">
              <a:solidFill>
                <a:srgbClr val="fff27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CustomShape 29"/>
            <p:cNvSpPr/>
            <p:nvPr/>
          </p:nvSpPr>
          <p:spPr>
            <a:xfrm>
              <a:off x="1638360" y="5000040"/>
              <a:ext cx="360" cy="357840"/>
            </a:xfrm>
            <a:custGeom>
              <a:avLst/>
              <a:gdLst/>
              <a:ahLst/>
              <a:rect l="l" t="t" r="r" b="b"/>
              <a:pathLst>
                <a:path w="0" h="207010">
                  <a:moveTo>
                    <a:pt x="0" y="206489"/>
                  </a:moveTo>
                  <a:lnTo>
                    <a:pt x="0" y="0"/>
                  </a:lnTo>
                </a:path>
              </a:pathLst>
            </a:custGeom>
            <a:noFill/>
            <a:ln w="50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28" name="Group 30"/>
          <p:cNvGrpSpPr/>
          <p:nvPr/>
        </p:nvGrpSpPr>
        <p:grpSpPr>
          <a:xfrm>
            <a:off x="1721520" y="1068840"/>
            <a:ext cx="9038160" cy="4464000"/>
            <a:chOff x="1721520" y="1068840"/>
            <a:chExt cx="9038160" cy="4464000"/>
          </a:xfrm>
        </p:grpSpPr>
        <p:sp>
          <p:nvSpPr>
            <p:cNvPr id="229" name="CustomShape 31"/>
            <p:cNvSpPr/>
            <p:nvPr/>
          </p:nvSpPr>
          <p:spPr>
            <a:xfrm>
              <a:off x="10663200" y="1068840"/>
              <a:ext cx="96480" cy="357840"/>
            </a:xfrm>
            <a:custGeom>
              <a:avLst/>
              <a:gdLst/>
              <a:ahLst/>
              <a:rect l="l" t="t" r="r" b="b"/>
              <a:pathLst>
                <a:path w="55879" h="207009">
                  <a:moveTo>
                    <a:pt x="55676" y="0"/>
                  </a:moveTo>
                  <a:lnTo>
                    <a:pt x="0" y="0"/>
                  </a:lnTo>
                  <a:lnTo>
                    <a:pt x="0" y="206489"/>
                  </a:lnTo>
                  <a:lnTo>
                    <a:pt x="55676" y="206489"/>
                  </a:lnTo>
                  <a:lnTo>
                    <a:pt x="55676" y="0"/>
                  </a:lnTo>
                  <a:close/>
                </a:path>
              </a:pathLst>
            </a:custGeom>
            <a:solidFill>
              <a:srgbClr val="fff2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CustomShape 32"/>
            <p:cNvSpPr/>
            <p:nvPr/>
          </p:nvSpPr>
          <p:spPr>
            <a:xfrm>
              <a:off x="10667520" y="1068840"/>
              <a:ext cx="360" cy="357840"/>
            </a:xfrm>
            <a:custGeom>
              <a:avLst/>
              <a:gdLst/>
              <a:ahLst/>
              <a:rect l="l" t="t" r="r" b="b"/>
              <a:pathLst>
                <a:path w="0" h="207009">
                  <a:moveTo>
                    <a:pt x="0" y="206489"/>
                  </a:moveTo>
                  <a:lnTo>
                    <a:pt x="0" y="0"/>
                  </a:lnTo>
                </a:path>
              </a:pathLst>
            </a:custGeom>
            <a:noFill/>
            <a:ln w="50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CustomShape 33"/>
            <p:cNvSpPr/>
            <p:nvPr/>
          </p:nvSpPr>
          <p:spPr>
            <a:xfrm>
              <a:off x="10755000" y="1068840"/>
              <a:ext cx="360" cy="357840"/>
            </a:xfrm>
            <a:custGeom>
              <a:avLst/>
              <a:gdLst/>
              <a:ahLst/>
              <a:rect l="l" t="t" r="r" b="b"/>
              <a:pathLst>
                <a:path w="0" h="207009">
                  <a:moveTo>
                    <a:pt x="0" y="206489"/>
                  </a:moveTo>
                  <a:lnTo>
                    <a:pt x="0" y="0"/>
                  </a:lnTo>
                </a:path>
              </a:pathLst>
            </a:custGeom>
            <a:noFill/>
            <a:ln w="5040">
              <a:solidFill>
                <a:srgbClr val="fff27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" name="CustomShape 34"/>
            <p:cNvSpPr/>
            <p:nvPr/>
          </p:nvSpPr>
          <p:spPr>
            <a:xfrm>
              <a:off x="10663200" y="1426320"/>
              <a:ext cx="96480" cy="357840"/>
            </a:xfrm>
            <a:custGeom>
              <a:avLst/>
              <a:gdLst/>
              <a:ahLst/>
              <a:rect l="l" t="t" r="r" b="b"/>
              <a:pathLst>
                <a:path w="55879" h="207009">
                  <a:moveTo>
                    <a:pt x="55676" y="0"/>
                  </a:moveTo>
                  <a:lnTo>
                    <a:pt x="0" y="0"/>
                  </a:lnTo>
                  <a:lnTo>
                    <a:pt x="0" y="206489"/>
                  </a:lnTo>
                  <a:lnTo>
                    <a:pt x="55676" y="206489"/>
                  </a:lnTo>
                  <a:lnTo>
                    <a:pt x="55676" y="0"/>
                  </a:lnTo>
                  <a:close/>
                </a:path>
              </a:pathLst>
            </a:custGeom>
            <a:solidFill>
              <a:srgbClr val="fff2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CustomShape 35"/>
            <p:cNvSpPr/>
            <p:nvPr/>
          </p:nvSpPr>
          <p:spPr>
            <a:xfrm>
              <a:off x="10667520" y="1426320"/>
              <a:ext cx="360" cy="357840"/>
            </a:xfrm>
            <a:custGeom>
              <a:avLst/>
              <a:gdLst/>
              <a:ahLst/>
              <a:rect l="l" t="t" r="r" b="b"/>
              <a:pathLst>
                <a:path w="0" h="207009">
                  <a:moveTo>
                    <a:pt x="0" y="206489"/>
                  </a:moveTo>
                  <a:lnTo>
                    <a:pt x="0" y="0"/>
                  </a:lnTo>
                </a:path>
              </a:pathLst>
            </a:custGeom>
            <a:noFill/>
            <a:ln w="50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" name="CustomShape 36"/>
            <p:cNvSpPr/>
            <p:nvPr/>
          </p:nvSpPr>
          <p:spPr>
            <a:xfrm>
              <a:off x="10755000" y="1426320"/>
              <a:ext cx="360" cy="357840"/>
            </a:xfrm>
            <a:custGeom>
              <a:avLst/>
              <a:gdLst/>
              <a:ahLst/>
              <a:rect l="l" t="t" r="r" b="b"/>
              <a:pathLst>
                <a:path w="0" h="207009">
                  <a:moveTo>
                    <a:pt x="0" y="206489"/>
                  </a:moveTo>
                  <a:lnTo>
                    <a:pt x="0" y="0"/>
                  </a:lnTo>
                </a:path>
              </a:pathLst>
            </a:custGeom>
            <a:noFill/>
            <a:ln w="5040">
              <a:solidFill>
                <a:srgbClr val="fff27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" name="CustomShape 37"/>
            <p:cNvSpPr/>
            <p:nvPr/>
          </p:nvSpPr>
          <p:spPr>
            <a:xfrm>
              <a:off x="10663200" y="1783440"/>
              <a:ext cx="96480" cy="357840"/>
            </a:xfrm>
            <a:custGeom>
              <a:avLst/>
              <a:gdLst/>
              <a:ahLst/>
              <a:rect l="l" t="t" r="r" b="b"/>
              <a:pathLst>
                <a:path w="55879" h="207009">
                  <a:moveTo>
                    <a:pt x="55676" y="0"/>
                  </a:moveTo>
                  <a:lnTo>
                    <a:pt x="0" y="0"/>
                  </a:lnTo>
                  <a:lnTo>
                    <a:pt x="0" y="206489"/>
                  </a:lnTo>
                  <a:lnTo>
                    <a:pt x="55676" y="206489"/>
                  </a:lnTo>
                  <a:lnTo>
                    <a:pt x="55676" y="0"/>
                  </a:lnTo>
                  <a:close/>
                </a:path>
              </a:pathLst>
            </a:custGeom>
            <a:solidFill>
              <a:srgbClr val="fff2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" name="CustomShape 38"/>
            <p:cNvSpPr/>
            <p:nvPr/>
          </p:nvSpPr>
          <p:spPr>
            <a:xfrm>
              <a:off x="10667520" y="1783440"/>
              <a:ext cx="360" cy="357840"/>
            </a:xfrm>
            <a:custGeom>
              <a:avLst/>
              <a:gdLst/>
              <a:ahLst/>
              <a:rect l="l" t="t" r="r" b="b"/>
              <a:pathLst>
                <a:path w="0" h="207009">
                  <a:moveTo>
                    <a:pt x="0" y="206489"/>
                  </a:moveTo>
                  <a:lnTo>
                    <a:pt x="0" y="0"/>
                  </a:lnTo>
                </a:path>
              </a:pathLst>
            </a:custGeom>
            <a:noFill/>
            <a:ln w="50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" name="CustomShape 39"/>
            <p:cNvSpPr/>
            <p:nvPr/>
          </p:nvSpPr>
          <p:spPr>
            <a:xfrm>
              <a:off x="10755000" y="1783440"/>
              <a:ext cx="360" cy="357840"/>
            </a:xfrm>
            <a:custGeom>
              <a:avLst/>
              <a:gdLst/>
              <a:ahLst/>
              <a:rect l="l" t="t" r="r" b="b"/>
              <a:pathLst>
                <a:path w="0" h="207009">
                  <a:moveTo>
                    <a:pt x="0" y="206489"/>
                  </a:moveTo>
                  <a:lnTo>
                    <a:pt x="0" y="0"/>
                  </a:lnTo>
                </a:path>
              </a:pathLst>
            </a:custGeom>
            <a:noFill/>
            <a:ln w="5040">
              <a:solidFill>
                <a:srgbClr val="fff27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CustomShape 40"/>
            <p:cNvSpPr/>
            <p:nvPr/>
          </p:nvSpPr>
          <p:spPr>
            <a:xfrm>
              <a:off x="10663200" y="2140920"/>
              <a:ext cx="96480" cy="357840"/>
            </a:xfrm>
            <a:custGeom>
              <a:avLst/>
              <a:gdLst/>
              <a:ahLst/>
              <a:rect l="l" t="t" r="r" b="b"/>
              <a:pathLst>
                <a:path w="55879" h="207009">
                  <a:moveTo>
                    <a:pt x="55676" y="0"/>
                  </a:moveTo>
                  <a:lnTo>
                    <a:pt x="0" y="0"/>
                  </a:lnTo>
                  <a:lnTo>
                    <a:pt x="0" y="206489"/>
                  </a:lnTo>
                  <a:lnTo>
                    <a:pt x="55676" y="206489"/>
                  </a:lnTo>
                  <a:lnTo>
                    <a:pt x="55676" y="0"/>
                  </a:lnTo>
                  <a:close/>
                </a:path>
              </a:pathLst>
            </a:custGeom>
            <a:solidFill>
              <a:srgbClr val="fff2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" name="CustomShape 41"/>
            <p:cNvSpPr/>
            <p:nvPr/>
          </p:nvSpPr>
          <p:spPr>
            <a:xfrm>
              <a:off x="10667520" y="2140920"/>
              <a:ext cx="360" cy="357840"/>
            </a:xfrm>
            <a:custGeom>
              <a:avLst/>
              <a:gdLst/>
              <a:ahLst/>
              <a:rect l="l" t="t" r="r" b="b"/>
              <a:pathLst>
                <a:path w="0" h="207009">
                  <a:moveTo>
                    <a:pt x="0" y="206489"/>
                  </a:moveTo>
                  <a:lnTo>
                    <a:pt x="0" y="0"/>
                  </a:lnTo>
                </a:path>
              </a:pathLst>
            </a:custGeom>
            <a:noFill/>
            <a:ln w="50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" name="CustomShape 42"/>
            <p:cNvSpPr/>
            <p:nvPr/>
          </p:nvSpPr>
          <p:spPr>
            <a:xfrm>
              <a:off x="10755000" y="2140920"/>
              <a:ext cx="360" cy="357840"/>
            </a:xfrm>
            <a:custGeom>
              <a:avLst/>
              <a:gdLst/>
              <a:ahLst/>
              <a:rect l="l" t="t" r="r" b="b"/>
              <a:pathLst>
                <a:path w="0" h="207009">
                  <a:moveTo>
                    <a:pt x="0" y="206489"/>
                  </a:moveTo>
                  <a:lnTo>
                    <a:pt x="0" y="0"/>
                  </a:lnTo>
                </a:path>
              </a:pathLst>
            </a:custGeom>
            <a:noFill/>
            <a:ln w="5040">
              <a:solidFill>
                <a:srgbClr val="fff27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" name="CustomShape 43"/>
            <p:cNvSpPr/>
            <p:nvPr/>
          </p:nvSpPr>
          <p:spPr>
            <a:xfrm>
              <a:off x="10663200" y="2498400"/>
              <a:ext cx="96480" cy="357840"/>
            </a:xfrm>
            <a:custGeom>
              <a:avLst/>
              <a:gdLst/>
              <a:ahLst/>
              <a:rect l="l" t="t" r="r" b="b"/>
              <a:pathLst>
                <a:path w="55879" h="207010">
                  <a:moveTo>
                    <a:pt x="55676" y="0"/>
                  </a:moveTo>
                  <a:lnTo>
                    <a:pt x="0" y="0"/>
                  </a:lnTo>
                  <a:lnTo>
                    <a:pt x="0" y="206489"/>
                  </a:lnTo>
                  <a:lnTo>
                    <a:pt x="55676" y="206489"/>
                  </a:lnTo>
                  <a:lnTo>
                    <a:pt x="55676" y="0"/>
                  </a:lnTo>
                  <a:close/>
                </a:path>
              </a:pathLst>
            </a:custGeom>
            <a:solidFill>
              <a:srgbClr val="fff2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" name="CustomShape 44"/>
            <p:cNvSpPr/>
            <p:nvPr/>
          </p:nvSpPr>
          <p:spPr>
            <a:xfrm>
              <a:off x="10667520" y="2498400"/>
              <a:ext cx="360" cy="357840"/>
            </a:xfrm>
            <a:custGeom>
              <a:avLst/>
              <a:gdLst/>
              <a:ahLst/>
              <a:rect l="l" t="t" r="r" b="b"/>
              <a:pathLst>
                <a:path w="0" h="207010">
                  <a:moveTo>
                    <a:pt x="0" y="206489"/>
                  </a:moveTo>
                  <a:lnTo>
                    <a:pt x="0" y="0"/>
                  </a:lnTo>
                </a:path>
              </a:pathLst>
            </a:custGeom>
            <a:noFill/>
            <a:ln w="50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" name="CustomShape 45"/>
            <p:cNvSpPr/>
            <p:nvPr/>
          </p:nvSpPr>
          <p:spPr>
            <a:xfrm>
              <a:off x="10755000" y="2498400"/>
              <a:ext cx="360" cy="357840"/>
            </a:xfrm>
            <a:custGeom>
              <a:avLst/>
              <a:gdLst/>
              <a:ahLst/>
              <a:rect l="l" t="t" r="r" b="b"/>
              <a:pathLst>
                <a:path w="0" h="207010">
                  <a:moveTo>
                    <a:pt x="0" y="206489"/>
                  </a:moveTo>
                  <a:lnTo>
                    <a:pt x="0" y="0"/>
                  </a:lnTo>
                </a:path>
              </a:pathLst>
            </a:custGeom>
            <a:noFill/>
            <a:ln w="5040">
              <a:solidFill>
                <a:srgbClr val="fff27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" name="CustomShape 46"/>
            <p:cNvSpPr/>
            <p:nvPr/>
          </p:nvSpPr>
          <p:spPr>
            <a:xfrm>
              <a:off x="10663200" y="2855880"/>
              <a:ext cx="96480" cy="357840"/>
            </a:xfrm>
            <a:custGeom>
              <a:avLst/>
              <a:gdLst/>
              <a:ahLst/>
              <a:rect l="l" t="t" r="r" b="b"/>
              <a:pathLst>
                <a:path w="55879" h="207010">
                  <a:moveTo>
                    <a:pt x="55676" y="0"/>
                  </a:moveTo>
                  <a:lnTo>
                    <a:pt x="0" y="0"/>
                  </a:lnTo>
                  <a:lnTo>
                    <a:pt x="0" y="206489"/>
                  </a:lnTo>
                  <a:lnTo>
                    <a:pt x="55676" y="206489"/>
                  </a:lnTo>
                  <a:lnTo>
                    <a:pt x="55676" y="0"/>
                  </a:lnTo>
                  <a:close/>
                </a:path>
              </a:pathLst>
            </a:custGeom>
            <a:solidFill>
              <a:srgbClr val="fff2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" name="CustomShape 47"/>
            <p:cNvSpPr/>
            <p:nvPr/>
          </p:nvSpPr>
          <p:spPr>
            <a:xfrm>
              <a:off x="10667520" y="2855880"/>
              <a:ext cx="360" cy="357840"/>
            </a:xfrm>
            <a:custGeom>
              <a:avLst/>
              <a:gdLst/>
              <a:ahLst/>
              <a:rect l="l" t="t" r="r" b="b"/>
              <a:pathLst>
                <a:path w="0" h="207010">
                  <a:moveTo>
                    <a:pt x="0" y="206489"/>
                  </a:moveTo>
                  <a:lnTo>
                    <a:pt x="0" y="0"/>
                  </a:lnTo>
                </a:path>
              </a:pathLst>
            </a:custGeom>
            <a:noFill/>
            <a:ln w="50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" name="CustomShape 48"/>
            <p:cNvSpPr/>
            <p:nvPr/>
          </p:nvSpPr>
          <p:spPr>
            <a:xfrm>
              <a:off x="10755000" y="2855880"/>
              <a:ext cx="360" cy="357840"/>
            </a:xfrm>
            <a:custGeom>
              <a:avLst/>
              <a:gdLst/>
              <a:ahLst/>
              <a:rect l="l" t="t" r="r" b="b"/>
              <a:pathLst>
                <a:path w="0" h="207010">
                  <a:moveTo>
                    <a:pt x="0" y="206489"/>
                  </a:moveTo>
                  <a:lnTo>
                    <a:pt x="0" y="0"/>
                  </a:lnTo>
                </a:path>
              </a:pathLst>
            </a:custGeom>
            <a:noFill/>
            <a:ln w="5040">
              <a:solidFill>
                <a:srgbClr val="fff27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" name="CustomShape 49"/>
            <p:cNvSpPr/>
            <p:nvPr/>
          </p:nvSpPr>
          <p:spPr>
            <a:xfrm>
              <a:off x="10663200" y="3213000"/>
              <a:ext cx="96480" cy="357840"/>
            </a:xfrm>
            <a:custGeom>
              <a:avLst/>
              <a:gdLst/>
              <a:ahLst/>
              <a:rect l="l" t="t" r="r" b="b"/>
              <a:pathLst>
                <a:path w="55879" h="207010">
                  <a:moveTo>
                    <a:pt x="55676" y="0"/>
                  </a:moveTo>
                  <a:lnTo>
                    <a:pt x="0" y="0"/>
                  </a:lnTo>
                  <a:lnTo>
                    <a:pt x="0" y="206489"/>
                  </a:lnTo>
                  <a:lnTo>
                    <a:pt x="55676" y="206489"/>
                  </a:lnTo>
                  <a:lnTo>
                    <a:pt x="55676" y="0"/>
                  </a:lnTo>
                  <a:close/>
                </a:path>
              </a:pathLst>
            </a:custGeom>
            <a:solidFill>
              <a:srgbClr val="fff2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" name="CustomShape 50"/>
            <p:cNvSpPr/>
            <p:nvPr/>
          </p:nvSpPr>
          <p:spPr>
            <a:xfrm>
              <a:off x="10667520" y="3213000"/>
              <a:ext cx="360" cy="357840"/>
            </a:xfrm>
            <a:custGeom>
              <a:avLst/>
              <a:gdLst/>
              <a:ahLst/>
              <a:rect l="l" t="t" r="r" b="b"/>
              <a:pathLst>
                <a:path w="0" h="207010">
                  <a:moveTo>
                    <a:pt x="0" y="206489"/>
                  </a:moveTo>
                  <a:lnTo>
                    <a:pt x="0" y="0"/>
                  </a:lnTo>
                </a:path>
              </a:pathLst>
            </a:custGeom>
            <a:noFill/>
            <a:ln w="50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" name="CustomShape 51"/>
            <p:cNvSpPr/>
            <p:nvPr/>
          </p:nvSpPr>
          <p:spPr>
            <a:xfrm>
              <a:off x="10755000" y="3213000"/>
              <a:ext cx="360" cy="357840"/>
            </a:xfrm>
            <a:custGeom>
              <a:avLst/>
              <a:gdLst/>
              <a:ahLst/>
              <a:rect l="l" t="t" r="r" b="b"/>
              <a:pathLst>
                <a:path w="0" h="207010">
                  <a:moveTo>
                    <a:pt x="0" y="206489"/>
                  </a:moveTo>
                  <a:lnTo>
                    <a:pt x="0" y="0"/>
                  </a:lnTo>
                </a:path>
              </a:pathLst>
            </a:custGeom>
            <a:noFill/>
            <a:ln w="5040">
              <a:solidFill>
                <a:srgbClr val="fff27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" name="CustomShape 52"/>
            <p:cNvSpPr/>
            <p:nvPr/>
          </p:nvSpPr>
          <p:spPr>
            <a:xfrm>
              <a:off x="10663200" y="3570480"/>
              <a:ext cx="96480" cy="357840"/>
            </a:xfrm>
            <a:custGeom>
              <a:avLst/>
              <a:gdLst/>
              <a:ahLst/>
              <a:rect l="l" t="t" r="r" b="b"/>
              <a:pathLst>
                <a:path w="55879" h="207010">
                  <a:moveTo>
                    <a:pt x="55676" y="0"/>
                  </a:moveTo>
                  <a:lnTo>
                    <a:pt x="0" y="0"/>
                  </a:lnTo>
                  <a:lnTo>
                    <a:pt x="0" y="206489"/>
                  </a:lnTo>
                  <a:lnTo>
                    <a:pt x="55676" y="206489"/>
                  </a:lnTo>
                  <a:lnTo>
                    <a:pt x="55676" y="0"/>
                  </a:lnTo>
                  <a:close/>
                </a:path>
              </a:pathLst>
            </a:custGeom>
            <a:solidFill>
              <a:srgbClr val="fff2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" name="CustomShape 53"/>
            <p:cNvSpPr/>
            <p:nvPr/>
          </p:nvSpPr>
          <p:spPr>
            <a:xfrm>
              <a:off x="10667520" y="3570480"/>
              <a:ext cx="360" cy="357840"/>
            </a:xfrm>
            <a:custGeom>
              <a:avLst/>
              <a:gdLst/>
              <a:ahLst/>
              <a:rect l="l" t="t" r="r" b="b"/>
              <a:pathLst>
                <a:path w="0" h="207010">
                  <a:moveTo>
                    <a:pt x="0" y="206489"/>
                  </a:moveTo>
                  <a:lnTo>
                    <a:pt x="0" y="0"/>
                  </a:lnTo>
                </a:path>
              </a:pathLst>
            </a:custGeom>
            <a:noFill/>
            <a:ln w="50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" name="CustomShape 54"/>
            <p:cNvSpPr/>
            <p:nvPr/>
          </p:nvSpPr>
          <p:spPr>
            <a:xfrm>
              <a:off x="10755000" y="3570480"/>
              <a:ext cx="360" cy="357840"/>
            </a:xfrm>
            <a:custGeom>
              <a:avLst/>
              <a:gdLst/>
              <a:ahLst/>
              <a:rect l="l" t="t" r="r" b="b"/>
              <a:pathLst>
                <a:path w="0" h="207010">
                  <a:moveTo>
                    <a:pt x="0" y="206489"/>
                  </a:moveTo>
                  <a:lnTo>
                    <a:pt x="0" y="0"/>
                  </a:lnTo>
                </a:path>
              </a:pathLst>
            </a:custGeom>
            <a:noFill/>
            <a:ln w="5040">
              <a:solidFill>
                <a:srgbClr val="fff27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" name="CustomShape 55"/>
            <p:cNvSpPr/>
            <p:nvPr/>
          </p:nvSpPr>
          <p:spPr>
            <a:xfrm>
              <a:off x="10663200" y="3927960"/>
              <a:ext cx="96480" cy="357840"/>
            </a:xfrm>
            <a:custGeom>
              <a:avLst/>
              <a:gdLst/>
              <a:ahLst/>
              <a:rect l="l" t="t" r="r" b="b"/>
              <a:pathLst>
                <a:path w="55879" h="207010">
                  <a:moveTo>
                    <a:pt x="55676" y="0"/>
                  </a:moveTo>
                  <a:lnTo>
                    <a:pt x="0" y="0"/>
                  </a:lnTo>
                  <a:lnTo>
                    <a:pt x="0" y="206489"/>
                  </a:lnTo>
                  <a:lnTo>
                    <a:pt x="55676" y="206489"/>
                  </a:lnTo>
                  <a:lnTo>
                    <a:pt x="55676" y="0"/>
                  </a:lnTo>
                  <a:close/>
                </a:path>
              </a:pathLst>
            </a:custGeom>
            <a:solidFill>
              <a:srgbClr val="fff2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" name="CustomShape 56"/>
            <p:cNvSpPr/>
            <p:nvPr/>
          </p:nvSpPr>
          <p:spPr>
            <a:xfrm>
              <a:off x="10667520" y="3927960"/>
              <a:ext cx="360" cy="357840"/>
            </a:xfrm>
            <a:custGeom>
              <a:avLst/>
              <a:gdLst/>
              <a:ahLst/>
              <a:rect l="l" t="t" r="r" b="b"/>
              <a:pathLst>
                <a:path w="0" h="207010">
                  <a:moveTo>
                    <a:pt x="0" y="206489"/>
                  </a:moveTo>
                  <a:lnTo>
                    <a:pt x="0" y="0"/>
                  </a:lnTo>
                </a:path>
              </a:pathLst>
            </a:custGeom>
            <a:noFill/>
            <a:ln w="50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" name="CustomShape 57"/>
            <p:cNvSpPr/>
            <p:nvPr/>
          </p:nvSpPr>
          <p:spPr>
            <a:xfrm>
              <a:off x="10755000" y="3927960"/>
              <a:ext cx="360" cy="357840"/>
            </a:xfrm>
            <a:custGeom>
              <a:avLst/>
              <a:gdLst/>
              <a:ahLst/>
              <a:rect l="l" t="t" r="r" b="b"/>
              <a:pathLst>
                <a:path w="0" h="207010">
                  <a:moveTo>
                    <a:pt x="0" y="206489"/>
                  </a:moveTo>
                  <a:lnTo>
                    <a:pt x="0" y="0"/>
                  </a:lnTo>
                </a:path>
              </a:pathLst>
            </a:custGeom>
            <a:noFill/>
            <a:ln w="5040">
              <a:solidFill>
                <a:srgbClr val="fff27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" name="CustomShape 58"/>
            <p:cNvSpPr/>
            <p:nvPr/>
          </p:nvSpPr>
          <p:spPr>
            <a:xfrm>
              <a:off x="10663200" y="4285440"/>
              <a:ext cx="96480" cy="357840"/>
            </a:xfrm>
            <a:custGeom>
              <a:avLst/>
              <a:gdLst/>
              <a:ahLst/>
              <a:rect l="l" t="t" r="r" b="b"/>
              <a:pathLst>
                <a:path w="55879" h="207010">
                  <a:moveTo>
                    <a:pt x="55676" y="0"/>
                  </a:moveTo>
                  <a:lnTo>
                    <a:pt x="0" y="0"/>
                  </a:lnTo>
                  <a:lnTo>
                    <a:pt x="0" y="206489"/>
                  </a:lnTo>
                  <a:lnTo>
                    <a:pt x="55676" y="206489"/>
                  </a:lnTo>
                  <a:lnTo>
                    <a:pt x="55676" y="0"/>
                  </a:lnTo>
                  <a:close/>
                </a:path>
              </a:pathLst>
            </a:custGeom>
            <a:solidFill>
              <a:srgbClr val="fff2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" name="CustomShape 59"/>
            <p:cNvSpPr/>
            <p:nvPr/>
          </p:nvSpPr>
          <p:spPr>
            <a:xfrm>
              <a:off x="10667520" y="4285440"/>
              <a:ext cx="360" cy="357840"/>
            </a:xfrm>
            <a:custGeom>
              <a:avLst/>
              <a:gdLst/>
              <a:ahLst/>
              <a:rect l="l" t="t" r="r" b="b"/>
              <a:pathLst>
                <a:path w="0" h="207010">
                  <a:moveTo>
                    <a:pt x="0" y="206489"/>
                  </a:moveTo>
                  <a:lnTo>
                    <a:pt x="0" y="0"/>
                  </a:lnTo>
                </a:path>
              </a:pathLst>
            </a:custGeom>
            <a:noFill/>
            <a:ln w="50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" name="CustomShape 60"/>
            <p:cNvSpPr/>
            <p:nvPr/>
          </p:nvSpPr>
          <p:spPr>
            <a:xfrm>
              <a:off x="10755000" y="4285440"/>
              <a:ext cx="360" cy="357840"/>
            </a:xfrm>
            <a:custGeom>
              <a:avLst/>
              <a:gdLst/>
              <a:ahLst/>
              <a:rect l="l" t="t" r="r" b="b"/>
              <a:pathLst>
                <a:path w="0" h="207010">
                  <a:moveTo>
                    <a:pt x="0" y="206489"/>
                  </a:moveTo>
                  <a:lnTo>
                    <a:pt x="0" y="0"/>
                  </a:lnTo>
                </a:path>
              </a:pathLst>
            </a:custGeom>
            <a:noFill/>
            <a:ln w="5040">
              <a:solidFill>
                <a:srgbClr val="fff27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" name="CustomShape 61"/>
            <p:cNvSpPr/>
            <p:nvPr/>
          </p:nvSpPr>
          <p:spPr>
            <a:xfrm>
              <a:off x="10663200" y="4642560"/>
              <a:ext cx="96480" cy="357840"/>
            </a:xfrm>
            <a:custGeom>
              <a:avLst/>
              <a:gdLst/>
              <a:ahLst/>
              <a:rect l="l" t="t" r="r" b="b"/>
              <a:pathLst>
                <a:path w="55879" h="207010">
                  <a:moveTo>
                    <a:pt x="55676" y="0"/>
                  </a:moveTo>
                  <a:lnTo>
                    <a:pt x="0" y="0"/>
                  </a:lnTo>
                  <a:lnTo>
                    <a:pt x="0" y="206489"/>
                  </a:lnTo>
                  <a:lnTo>
                    <a:pt x="55676" y="206489"/>
                  </a:lnTo>
                  <a:lnTo>
                    <a:pt x="55676" y="0"/>
                  </a:lnTo>
                  <a:close/>
                </a:path>
              </a:pathLst>
            </a:custGeom>
            <a:solidFill>
              <a:srgbClr val="fff2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" name="CustomShape 62"/>
            <p:cNvSpPr/>
            <p:nvPr/>
          </p:nvSpPr>
          <p:spPr>
            <a:xfrm>
              <a:off x="10667520" y="4642560"/>
              <a:ext cx="360" cy="357840"/>
            </a:xfrm>
            <a:custGeom>
              <a:avLst/>
              <a:gdLst/>
              <a:ahLst/>
              <a:rect l="l" t="t" r="r" b="b"/>
              <a:pathLst>
                <a:path w="0" h="207010">
                  <a:moveTo>
                    <a:pt x="0" y="206489"/>
                  </a:moveTo>
                  <a:lnTo>
                    <a:pt x="0" y="0"/>
                  </a:lnTo>
                </a:path>
              </a:pathLst>
            </a:custGeom>
            <a:noFill/>
            <a:ln w="50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" name="CustomShape 63"/>
            <p:cNvSpPr/>
            <p:nvPr/>
          </p:nvSpPr>
          <p:spPr>
            <a:xfrm>
              <a:off x="10755000" y="4642560"/>
              <a:ext cx="360" cy="357840"/>
            </a:xfrm>
            <a:custGeom>
              <a:avLst/>
              <a:gdLst/>
              <a:ahLst/>
              <a:rect l="l" t="t" r="r" b="b"/>
              <a:pathLst>
                <a:path w="0" h="207010">
                  <a:moveTo>
                    <a:pt x="0" y="206489"/>
                  </a:moveTo>
                  <a:lnTo>
                    <a:pt x="0" y="0"/>
                  </a:lnTo>
                </a:path>
              </a:pathLst>
            </a:custGeom>
            <a:noFill/>
            <a:ln w="5040">
              <a:solidFill>
                <a:srgbClr val="fff27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" name="CustomShape 64"/>
            <p:cNvSpPr/>
            <p:nvPr/>
          </p:nvSpPr>
          <p:spPr>
            <a:xfrm>
              <a:off x="10663200" y="5000040"/>
              <a:ext cx="96480" cy="357840"/>
            </a:xfrm>
            <a:custGeom>
              <a:avLst/>
              <a:gdLst/>
              <a:ahLst/>
              <a:rect l="l" t="t" r="r" b="b"/>
              <a:pathLst>
                <a:path w="55879" h="207010">
                  <a:moveTo>
                    <a:pt x="55676" y="0"/>
                  </a:moveTo>
                  <a:lnTo>
                    <a:pt x="0" y="0"/>
                  </a:lnTo>
                  <a:lnTo>
                    <a:pt x="0" y="206489"/>
                  </a:lnTo>
                  <a:lnTo>
                    <a:pt x="55676" y="206489"/>
                  </a:lnTo>
                  <a:lnTo>
                    <a:pt x="55676" y="0"/>
                  </a:lnTo>
                  <a:close/>
                </a:path>
              </a:pathLst>
            </a:custGeom>
            <a:solidFill>
              <a:srgbClr val="fff2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" name="CustomShape 65"/>
            <p:cNvSpPr/>
            <p:nvPr/>
          </p:nvSpPr>
          <p:spPr>
            <a:xfrm>
              <a:off x="10667520" y="5000040"/>
              <a:ext cx="360" cy="357840"/>
            </a:xfrm>
            <a:custGeom>
              <a:avLst/>
              <a:gdLst/>
              <a:ahLst/>
              <a:rect l="l" t="t" r="r" b="b"/>
              <a:pathLst>
                <a:path w="0" h="207010">
                  <a:moveTo>
                    <a:pt x="0" y="206489"/>
                  </a:moveTo>
                  <a:lnTo>
                    <a:pt x="0" y="0"/>
                  </a:lnTo>
                </a:path>
              </a:pathLst>
            </a:custGeom>
            <a:noFill/>
            <a:ln w="50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" name="CustomShape 66"/>
            <p:cNvSpPr/>
            <p:nvPr/>
          </p:nvSpPr>
          <p:spPr>
            <a:xfrm>
              <a:off x="10755000" y="5000040"/>
              <a:ext cx="360" cy="357840"/>
            </a:xfrm>
            <a:custGeom>
              <a:avLst/>
              <a:gdLst/>
              <a:ahLst/>
              <a:rect l="l" t="t" r="r" b="b"/>
              <a:pathLst>
                <a:path w="0" h="207010">
                  <a:moveTo>
                    <a:pt x="0" y="206489"/>
                  </a:moveTo>
                  <a:lnTo>
                    <a:pt x="0" y="0"/>
                  </a:lnTo>
                </a:path>
              </a:pathLst>
            </a:custGeom>
            <a:noFill/>
            <a:ln w="5040">
              <a:solidFill>
                <a:srgbClr val="fff27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" name="CustomShape 67"/>
            <p:cNvSpPr/>
            <p:nvPr/>
          </p:nvSpPr>
          <p:spPr>
            <a:xfrm>
              <a:off x="1721520" y="5357520"/>
              <a:ext cx="9038160" cy="175320"/>
            </a:xfrm>
            <a:custGeom>
              <a:avLst/>
              <a:gdLst/>
              <a:ahLst/>
              <a:rect l="l" t="t" r="r" b="b"/>
              <a:pathLst>
                <a:path w="5222240" h="101600">
                  <a:moveTo>
                    <a:pt x="5221960" y="0"/>
                  </a:moveTo>
                  <a:lnTo>
                    <a:pt x="5171351" y="0"/>
                  </a:lnTo>
                  <a:lnTo>
                    <a:pt x="5171351" y="50609"/>
                  </a:lnTo>
                  <a:lnTo>
                    <a:pt x="0" y="50609"/>
                  </a:lnTo>
                  <a:lnTo>
                    <a:pt x="0" y="101219"/>
                  </a:lnTo>
                  <a:lnTo>
                    <a:pt x="5221960" y="101219"/>
                  </a:lnTo>
                  <a:lnTo>
                    <a:pt x="5221960" y="50609"/>
                  </a:lnTo>
                  <a:lnTo>
                    <a:pt x="5221960" y="0"/>
                  </a:lnTo>
                  <a:close/>
                </a:path>
              </a:pathLst>
            </a:custGeom>
            <a:solidFill>
              <a:srgbClr val="fff27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" name="CustomShape 68"/>
            <p:cNvSpPr/>
            <p:nvPr/>
          </p:nvSpPr>
          <p:spPr>
            <a:xfrm>
              <a:off x="1721520" y="5528160"/>
              <a:ext cx="8863560" cy="360"/>
            </a:xfrm>
            <a:custGeom>
              <a:avLst/>
              <a:gdLst/>
              <a:ahLst/>
              <a:rect l="l" t="t" r="r" b="b"/>
              <a:pathLst>
                <a:path w="5121275" h="0">
                  <a:moveTo>
                    <a:pt x="0" y="0"/>
                  </a:moveTo>
                  <a:lnTo>
                    <a:pt x="5120741" y="0"/>
                  </a:lnTo>
                </a:path>
              </a:pathLst>
            </a:custGeom>
            <a:noFill/>
            <a:ln w="5040">
              <a:solidFill>
                <a:srgbClr val="fff27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" name="CustomShape 69"/>
            <p:cNvSpPr/>
            <p:nvPr/>
          </p:nvSpPr>
          <p:spPr>
            <a:xfrm>
              <a:off x="10584360" y="5528160"/>
              <a:ext cx="175320" cy="360"/>
            </a:xfrm>
            <a:custGeom>
              <a:avLst/>
              <a:gdLst/>
              <a:ahLst/>
              <a:rect l="l" t="t" r="r" b="b"/>
              <a:pathLst>
                <a:path w="101600" h="0">
                  <a:moveTo>
                    <a:pt x="0" y="0"/>
                  </a:moveTo>
                  <a:lnTo>
                    <a:pt x="101219" y="0"/>
                  </a:lnTo>
                </a:path>
              </a:pathLst>
            </a:custGeom>
            <a:noFill/>
            <a:ln w="5040">
              <a:solidFill>
                <a:srgbClr val="fff27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" name="CustomShape 70"/>
            <p:cNvSpPr/>
            <p:nvPr/>
          </p:nvSpPr>
          <p:spPr>
            <a:xfrm>
              <a:off x="10755000" y="5357520"/>
              <a:ext cx="360" cy="175320"/>
            </a:xfrm>
            <a:custGeom>
              <a:avLst/>
              <a:gdLst/>
              <a:ahLst/>
              <a:rect l="l" t="t" r="r" b="b"/>
              <a:pathLst>
                <a:path w="0" h="101600">
                  <a:moveTo>
                    <a:pt x="0" y="101219"/>
                  </a:moveTo>
                  <a:lnTo>
                    <a:pt x="0" y="0"/>
                  </a:lnTo>
                </a:path>
              </a:pathLst>
            </a:custGeom>
            <a:noFill/>
            <a:ln w="5040">
              <a:solidFill>
                <a:srgbClr val="fff27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9" name="CustomShape 71"/>
          <p:cNvSpPr/>
          <p:nvPr/>
        </p:nvSpPr>
        <p:spPr>
          <a:xfrm>
            <a:off x="1737360" y="987480"/>
            <a:ext cx="2989080" cy="21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8920" bIns="0">
            <a:spAutoFit/>
          </a:bodyPr>
          <a:p>
            <a:pPr marL="35280">
              <a:lnSpc>
                <a:spcPct val="100000"/>
              </a:lnSpc>
              <a:spcBef>
                <a:spcPts val="700"/>
              </a:spcBef>
            </a:pPr>
            <a:r>
              <a:rPr b="0" i="1" lang="en-US" sz="1910" spc="-9" strike="noStrike">
                <a:solidFill>
                  <a:srgbClr val="0000ff"/>
                </a:solidFill>
                <a:latin typeface="Times New Roman"/>
              </a:rPr>
              <a:t>/</a:t>
            </a:r>
            <a:r>
              <a:rPr b="0" i="1" lang="en-US" sz="1910" spc="-106" strike="noStrike">
                <a:solidFill>
                  <a:srgbClr val="0000ff"/>
                </a:solidFill>
                <a:latin typeface="Times New Roman"/>
              </a:rPr>
              <a:t> </a:t>
            </a:r>
            <a:r>
              <a:rPr b="0" i="1" lang="en-US" sz="1910" spc="-9" strike="noStrike">
                <a:solidFill>
                  <a:srgbClr val="0000ff"/>
                </a:solidFill>
                <a:latin typeface="Times New Roman"/>
              </a:rPr>
              <a:t>/I</a:t>
            </a:r>
            <a:r>
              <a:rPr b="0" i="1" lang="en-US" sz="1910" spc="-262" strike="noStrike">
                <a:solidFill>
                  <a:srgbClr val="0000ff"/>
                </a:solidFill>
                <a:latin typeface="Times New Roman"/>
              </a:rPr>
              <a:t> </a:t>
            </a:r>
            <a:r>
              <a:rPr b="0" i="1" lang="en-US" sz="1910" spc="-9" strike="noStrike">
                <a:solidFill>
                  <a:srgbClr val="0000ff"/>
                </a:solidFill>
                <a:latin typeface="Times New Roman"/>
              </a:rPr>
              <a:t>nf</a:t>
            </a:r>
            <a:r>
              <a:rPr b="0" i="1" lang="en-US" sz="1910" spc="-80" strike="noStrike">
                <a:solidFill>
                  <a:srgbClr val="0000ff"/>
                </a:solidFill>
                <a:latin typeface="Times New Roman"/>
              </a:rPr>
              <a:t> </a:t>
            </a:r>
            <a:r>
              <a:rPr b="0" i="1" lang="en-US" sz="1910" spc="-9" strike="noStrike">
                <a:solidFill>
                  <a:srgbClr val="0000ff"/>
                </a:solidFill>
                <a:latin typeface="Times New Roman"/>
              </a:rPr>
              <a:t>i</a:t>
            </a:r>
            <a:r>
              <a:rPr b="0" i="1" lang="en-US" sz="1910" spc="-69" strike="noStrike">
                <a:solidFill>
                  <a:srgbClr val="0000ff"/>
                </a:solidFill>
                <a:latin typeface="Times New Roman"/>
              </a:rPr>
              <a:t> </a:t>
            </a:r>
            <a:r>
              <a:rPr b="0" i="1" lang="en-US" sz="1910" spc="-9" strike="noStrike">
                <a:solidFill>
                  <a:srgbClr val="0000ff"/>
                </a:solidFill>
                <a:latin typeface="Times New Roman"/>
              </a:rPr>
              <a:t>l</a:t>
            </a:r>
            <a:r>
              <a:rPr b="0" i="1" lang="en-US" sz="1910" spc="-80" strike="noStrike">
                <a:solidFill>
                  <a:srgbClr val="0000ff"/>
                </a:solidFill>
                <a:latin typeface="Times New Roman"/>
              </a:rPr>
              <a:t> </a:t>
            </a:r>
            <a:r>
              <a:rPr b="0" i="1" lang="en-US" sz="1910" spc="103" strike="noStrike">
                <a:solidFill>
                  <a:srgbClr val="0000ff"/>
                </a:solidFill>
                <a:latin typeface="Times New Roman"/>
              </a:rPr>
              <a:t>ePerson.i</a:t>
            </a:r>
            <a:r>
              <a:rPr b="0" i="1" lang="en-US" sz="1910" spc="-148" strike="noStrike">
                <a:solidFill>
                  <a:srgbClr val="0000ff"/>
                </a:solidFill>
                <a:latin typeface="Times New Roman"/>
              </a:rPr>
              <a:t> </a:t>
            </a:r>
            <a:r>
              <a:rPr b="0" i="1" lang="en-US" sz="1910" spc="-9" strike="noStrike">
                <a:solidFill>
                  <a:srgbClr val="0000ff"/>
                </a:solidFill>
                <a:latin typeface="Times New Roman"/>
              </a:rPr>
              <a:t>d</a:t>
            </a:r>
            <a:r>
              <a:rPr b="0" i="1" lang="en-US" sz="1910" spc="-148" strike="noStrike">
                <a:solidFill>
                  <a:srgbClr val="0000ff"/>
                </a:solidFill>
                <a:latin typeface="Times New Roman"/>
              </a:rPr>
              <a:t> </a:t>
            </a:r>
            <a:r>
              <a:rPr b="0" i="1" lang="en-US" sz="1910" spc="-9" strike="noStrike">
                <a:solidFill>
                  <a:srgbClr val="0000ff"/>
                </a:solidFill>
                <a:latin typeface="Times New Roman"/>
              </a:rPr>
              <a:t>l</a:t>
            </a:r>
            <a:endParaRPr b="0" lang="en-US" sz="1910" spc="-1" strike="noStrike">
              <a:latin typeface="Arial"/>
            </a:endParaRPr>
          </a:p>
          <a:p>
            <a:pPr marL="21960">
              <a:lnSpc>
                <a:spcPct val="100000"/>
              </a:lnSpc>
              <a:spcBef>
                <a:spcPts val="527"/>
              </a:spcBef>
              <a:tabLst>
                <a:tab algn="l" pos="2012400"/>
              </a:tabLst>
            </a:pPr>
            <a:r>
              <a:rPr b="1" lang="en-US" sz="1910" spc="-9" strike="noStrike">
                <a:solidFill>
                  <a:srgbClr val="ed2891"/>
                </a:solidFill>
                <a:latin typeface="Times New Roman"/>
              </a:rPr>
              <a:t>s</a:t>
            </a:r>
            <a:r>
              <a:rPr b="1" lang="en-US" sz="1910" spc="-182" strike="noStrike">
                <a:solidFill>
                  <a:srgbClr val="ed2891"/>
                </a:solidFill>
                <a:latin typeface="Times New Roman"/>
              </a:rPr>
              <a:t> </a:t>
            </a:r>
            <a:r>
              <a:rPr b="1" lang="en-US" sz="1910" spc="-9" strike="noStrike">
                <a:solidFill>
                  <a:srgbClr val="ed2891"/>
                </a:solidFill>
                <a:latin typeface="Times New Roman"/>
              </a:rPr>
              <a:t>t</a:t>
            </a:r>
            <a:r>
              <a:rPr b="1" lang="en-US" sz="1910" spc="-174" strike="noStrike">
                <a:solidFill>
                  <a:srgbClr val="ed2891"/>
                </a:solidFill>
                <a:latin typeface="Times New Roman"/>
              </a:rPr>
              <a:t> </a:t>
            </a:r>
            <a:r>
              <a:rPr b="1" lang="en-US" sz="1910" spc="-9" strike="noStrike">
                <a:solidFill>
                  <a:srgbClr val="ed2891"/>
                </a:solidFill>
                <a:latin typeface="Times New Roman"/>
              </a:rPr>
              <a:t>r</a:t>
            </a:r>
            <a:r>
              <a:rPr b="1" lang="en-US" sz="1910" spc="-182" strike="noStrike">
                <a:solidFill>
                  <a:srgbClr val="ed2891"/>
                </a:solidFill>
                <a:latin typeface="Times New Roman"/>
              </a:rPr>
              <a:t> </a:t>
            </a:r>
            <a:r>
              <a:rPr b="1" lang="en-US" sz="1910" spc="-18" strike="noStrike">
                <a:solidFill>
                  <a:srgbClr val="ed2891"/>
                </a:solidFill>
                <a:latin typeface="Times New Roman"/>
              </a:rPr>
              <a:t>u</a:t>
            </a:r>
            <a:r>
              <a:rPr b="1" lang="en-US" sz="1910" spc="-174" strike="noStrike">
                <a:solidFill>
                  <a:srgbClr val="ed2891"/>
                </a:solidFill>
                <a:latin typeface="Times New Roman"/>
              </a:rPr>
              <a:t> </a:t>
            </a:r>
            <a:r>
              <a:rPr b="1" lang="en-US" sz="1910" spc="-9" strike="noStrike">
                <a:solidFill>
                  <a:srgbClr val="ed2891"/>
                </a:solidFill>
                <a:latin typeface="Times New Roman"/>
              </a:rPr>
              <a:t>c</a:t>
            </a:r>
            <a:r>
              <a:rPr b="1" lang="en-US" sz="1910" spc="-182" strike="noStrike">
                <a:solidFill>
                  <a:srgbClr val="ed2891"/>
                </a:solidFill>
                <a:latin typeface="Times New Roman"/>
              </a:rPr>
              <a:t> </a:t>
            </a:r>
            <a:r>
              <a:rPr b="1" lang="en-US" sz="1910" spc="111" strike="noStrike">
                <a:solidFill>
                  <a:srgbClr val="ed2891"/>
                </a:solidFill>
                <a:latin typeface="Times New Roman"/>
              </a:rPr>
              <a:t>tPerson</a:t>
            </a:r>
            <a:r>
              <a:rPr b="1" lang="en-US" sz="1910" spc="111" strike="noStrike">
                <a:solidFill>
                  <a:srgbClr val="ed2891"/>
                </a:solidFill>
                <a:latin typeface="Times New Roman"/>
              </a:rPr>
              <a:t>	</a:t>
            </a:r>
            <a:r>
              <a:rPr b="0" lang="en-US" sz="1910" spc="-9" strike="noStrike">
                <a:solidFill>
                  <a:srgbClr val="000000"/>
                </a:solidFill>
                <a:latin typeface="Times New Roman"/>
              </a:rPr>
              <a:t>{</a:t>
            </a:r>
            <a:endParaRPr b="0" lang="en-US" sz="1910" spc="-1" strike="noStrike">
              <a:latin typeface="Arial"/>
            </a:endParaRPr>
          </a:p>
          <a:p>
            <a:pPr marL="1161720" indent="9720">
              <a:lnSpc>
                <a:spcPct val="123000"/>
              </a:lnSpc>
              <a:tabLst>
                <a:tab algn="l" pos="0"/>
              </a:tabLst>
            </a:pPr>
            <a:r>
              <a:rPr b="1" lang="en-US" sz="1910" spc="-9" strike="noStrike">
                <a:solidFill>
                  <a:srgbClr val="ed2891"/>
                </a:solidFill>
                <a:latin typeface="Times New Roman"/>
              </a:rPr>
              <a:t>s</a:t>
            </a:r>
            <a:r>
              <a:rPr b="1" lang="en-US" sz="1910" spc="-182" strike="noStrike">
                <a:solidFill>
                  <a:srgbClr val="ed2891"/>
                </a:solidFill>
                <a:latin typeface="Times New Roman"/>
              </a:rPr>
              <a:t> </a:t>
            </a:r>
            <a:r>
              <a:rPr b="1" lang="en-US" sz="1910" spc="-9" strike="noStrike">
                <a:solidFill>
                  <a:srgbClr val="ed2891"/>
                </a:solidFill>
                <a:latin typeface="Times New Roman"/>
              </a:rPr>
              <a:t>t</a:t>
            </a:r>
            <a:r>
              <a:rPr b="1" lang="en-US" sz="1910" spc="-174" strike="noStrike">
                <a:solidFill>
                  <a:srgbClr val="ed2891"/>
                </a:solidFill>
                <a:latin typeface="Times New Roman"/>
              </a:rPr>
              <a:t> </a:t>
            </a:r>
            <a:r>
              <a:rPr b="1" lang="en-US" sz="1910" spc="-9" strike="noStrike">
                <a:solidFill>
                  <a:srgbClr val="ed2891"/>
                </a:solidFill>
                <a:latin typeface="Times New Roman"/>
              </a:rPr>
              <a:t>r</a:t>
            </a:r>
            <a:r>
              <a:rPr b="1" lang="en-US" sz="1910" spc="-174" strike="noStrike">
                <a:solidFill>
                  <a:srgbClr val="ed2891"/>
                </a:solidFill>
                <a:latin typeface="Times New Roman"/>
              </a:rPr>
              <a:t> </a:t>
            </a:r>
            <a:r>
              <a:rPr b="1" lang="en-US" sz="1910" spc="-9" strike="noStrike">
                <a:solidFill>
                  <a:srgbClr val="ed2891"/>
                </a:solidFill>
                <a:latin typeface="Times New Roman"/>
              </a:rPr>
              <a:t>i</a:t>
            </a:r>
            <a:r>
              <a:rPr b="1" lang="en-US" sz="1910" spc="-182" strike="noStrike">
                <a:solidFill>
                  <a:srgbClr val="ed2891"/>
                </a:solidFill>
                <a:latin typeface="Times New Roman"/>
              </a:rPr>
              <a:t> </a:t>
            </a:r>
            <a:r>
              <a:rPr b="1" lang="en-US" sz="1910" spc="-18" strike="noStrike">
                <a:solidFill>
                  <a:srgbClr val="ed2891"/>
                </a:solidFill>
                <a:latin typeface="Times New Roman"/>
              </a:rPr>
              <a:t>n</a:t>
            </a:r>
            <a:r>
              <a:rPr b="1" lang="en-US" sz="1910" spc="-174" strike="noStrike">
                <a:solidFill>
                  <a:srgbClr val="ed2891"/>
                </a:solidFill>
                <a:latin typeface="Times New Roman"/>
              </a:rPr>
              <a:t> </a:t>
            </a:r>
            <a:r>
              <a:rPr b="1" lang="en-US" sz="1910" spc="-1" strike="noStrike">
                <a:solidFill>
                  <a:srgbClr val="ed2891"/>
                </a:solidFill>
                <a:latin typeface="Times New Roman"/>
              </a:rPr>
              <a:t>gname</a:t>
            </a:r>
            <a:r>
              <a:rPr b="1" lang="en-US" sz="1910" spc="-1" strike="noStrike">
                <a:solidFill>
                  <a:srgbClr val="ed2891"/>
                </a:solidFill>
                <a:latin typeface="Times New Roman"/>
              </a:rPr>
              <a:t>	</a:t>
            </a:r>
            <a:r>
              <a:rPr b="0" lang="en-US" sz="1910" spc="-9" strike="noStrike">
                <a:solidFill>
                  <a:srgbClr val="000000"/>
                </a:solidFill>
                <a:latin typeface="Times New Roman"/>
              </a:rPr>
              <a:t>;  </a:t>
            </a:r>
            <a:r>
              <a:rPr b="1" lang="en-US" sz="1910" spc="-9" strike="noStrike">
                <a:solidFill>
                  <a:srgbClr val="ed2891"/>
                </a:solidFill>
                <a:latin typeface="Times New Roman"/>
              </a:rPr>
              <a:t>s</a:t>
            </a:r>
            <a:r>
              <a:rPr b="1" lang="en-US" sz="1910" spc="-182" strike="noStrike">
                <a:solidFill>
                  <a:srgbClr val="ed2891"/>
                </a:solidFill>
                <a:latin typeface="Times New Roman"/>
              </a:rPr>
              <a:t> </a:t>
            </a:r>
            <a:r>
              <a:rPr b="1" lang="en-US" sz="1910" spc="-9" strike="noStrike">
                <a:solidFill>
                  <a:srgbClr val="ed2891"/>
                </a:solidFill>
                <a:latin typeface="Times New Roman"/>
              </a:rPr>
              <a:t>t</a:t>
            </a:r>
            <a:r>
              <a:rPr b="1" lang="en-US" sz="1910" spc="-182" strike="noStrike">
                <a:solidFill>
                  <a:srgbClr val="ed2891"/>
                </a:solidFill>
                <a:latin typeface="Times New Roman"/>
              </a:rPr>
              <a:t> </a:t>
            </a:r>
            <a:r>
              <a:rPr b="1" lang="en-US" sz="1910" spc="-9" strike="noStrike">
                <a:solidFill>
                  <a:srgbClr val="ed2891"/>
                </a:solidFill>
                <a:latin typeface="Times New Roman"/>
              </a:rPr>
              <a:t>r</a:t>
            </a:r>
            <a:r>
              <a:rPr b="1" lang="en-US" sz="1910" spc="-182" strike="noStrike">
                <a:solidFill>
                  <a:srgbClr val="ed2891"/>
                </a:solidFill>
                <a:latin typeface="Times New Roman"/>
              </a:rPr>
              <a:t> </a:t>
            </a:r>
            <a:r>
              <a:rPr b="1" lang="en-US" sz="1910" spc="-9" strike="noStrike">
                <a:solidFill>
                  <a:srgbClr val="ed2891"/>
                </a:solidFill>
                <a:latin typeface="Times New Roman"/>
              </a:rPr>
              <a:t>i</a:t>
            </a:r>
            <a:r>
              <a:rPr b="1" lang="en-US" sz="1910" spc="-182" strike="noStrike">
                <a:solidFill>
                  <a:srgbClr val="ed2891"/>
                </a:solidFill>
                <a:latin typeface="Times New Roman"/>
              </a:rPr>
              <a:t> </a:t>
            </a:r>
            <a:r>
              <a:rPr b="1" lang="en-US" sz="1910" spc="-18" strike="noStrike">
                <a:solidFill>
                  <a:srgbClr val="ed2891"/>
                </a:solidFill>
                <a:latin typeface="Times New Roman"/>
              </a:rPr>
              <a:t>n</a:t>
            </a:r>
            <a:r>
              <a:rPr b="1" lang="en-US" sz="1910" spc="-182" strike="noStrike">
                <a:solidFill>
                  <a:srgbClr val="ed2891"/>
                </a:solidFill>
                <a:latin typeface="Times New Roman"/>
              </a:rPr>
              <a:t> </a:t>
            </a:r>
            <a:r>
              <a:rPr b="1" lang="en-US" sz="1910" spc="-9" strike="noStrike">
                <a:solidFill>
                  <a:srgbClr val="ed2891"/>
                </a:solidFill>
                <a:latin typeface="Times New Roman"/>
              </a:rPr>
              <a:t>g</a:t>
            </a:r>
            <a:r>
              <a:rPr b="1" lang="en-US" sz="1910" spc="-18" strike="noStrike">
                <a:solidFill>
                  <a:srgbClr val="ed2891"/>
                </a:solidFill>
                <a:latin typeface="Times New Roman"/>
              </a:rPr>
              <a:t>p</a:t>
            </a:r>
            <a:r>
              <a:rPr b="1" lang="en-US" sz="1910" spc="-236" strike="noStrike">
                <a:solidFill>
                  <a:srgbClr val="ed2891"/>
                </a:solidFill>
                <a:latin typeface="Times New Roman"/>
              </a:rPr>
              <a:t> </a:t>
            </a:r>
            <a:r>
              <a:rPr b="1" lang="en-US" sz="1910" spc="-9" strike="noStrike">
                <a:solidFill>
                  <a:srgbClr val="ed2891"/>
                </a:solidFill>
                <a:latin typeface="Times New Roman"/>
              </a:rPr>
              <a:t>l</a:t>
            </a:r>
            <a:r>
              <a:rPr b="1" lang="en-US" sz="1910" spc="-236" strike="noStrike">
                <a:solidFill>
                  <a:srgbClr val="ed2891"/>
                </a:solidFill>
                <a:latin typeface="Times New Roman"/>
              </a:rPr>
              <a:t> </a:t>
            </a:r>
            <a:r>
              <a:rPr b="1" lang="en-US" sz="1910" spc="-9" strike="noStrike">
                <a:solidFill>
                  <a:srgbClr val="ed2891"/>
                </a:solidFill>
                <a:latin typeface="Times New Roman"/>
              </a:rPr>
              <a:t>a</a:t>
            </a:r>
            <a:r>
              <a:rPr b="1" lang="en-US" sz="1910" spc="-236" strike="noStrike">
                <a:solidFill>
                  <a:srgbClr val="ed2891"/>
                </a:solidFill>
                <a:latin typeface="Times New Roman"/>
              </a:rPr>
              <a:t> </a:t>
            </a:r>
            <a:r>
              <a:rPr b="1" lang="en-US" sz="1910" spc="-9" strike="noStrike">
                <a:solidFill>
                  <a:srgbClr val="ed2891"/>
                </a:solidFill>
                <a:latin typeface="Times New Roman"/>
              </a:rPr>
              <a:t>c</a:t>
            </a:r>
            <a:r>
              <a:rPr b="1" lang="en-US" sz="1910" spc="-236" strike="noStrike">
                <a:solidFill>
                  <a:srgbClr val="ed2891"/>
                </a:solidFill>
                <a:latin typeface="Times New Roman"/>
              </a:rPr>
              <a:t> </a:t>
            </a:r>
            <a:r>
              <a:rPr b="1" lang="en-US" sz="1910" spc="-9" strike="noStrike">
                <a:solidFill>
                  <a:srgbClr val="ed2891"/>
                </a:solidFill>
                <a:latin typeface="Times New Roman"/>
              </a:rPr>
              <a:t>e</a:t>
            </a:r>
            <a:r>
              <a:rPr b="1" lang="en-US" sz="1910" spc="-1" strike="noStrike">
                <a:solidFill>
                  <a:srgbClr val="ed2891"/>
                </a:solidFill>
                <a:latin typeface="Times New Roman"/>
              </a:rPr>
              <a:t>	</a:t>
            </a:r>
            <a:r>
              <a:rPr b="1" lang="en-US" sz="1910" spc="-1" strike="noStrike">
                <a:solidFill>
                  <a:srgbClr val="ed2891"/>
                </a:solidFill>
                <a:latin typeface="Times New Roman"/>
              </a:rPr>
              <a:t>	</a:t>
            </a:r>
            <a:r>
              <a:rPr b="0" lang="en-US" sz="1910" spc="-9" strike="noStrike">
                <a:solidFill>
                  <a:srgbClr val="000000"/>
                </a:solidFill>
                <a:latin typeface="Times New Roman"/>
              </a:rPr>
              <a:t>;  </a:t>
            </a:r>
            <a:r>
              <a:rPr b="1" lang="en-US" sz="1910" spc="137" strike="noStrike">
                <a:solidFill>
                  <a:srgbClr val="009900"/>
                </a:solidFill>
                <a:latin typeface="Times New Roman"/>
              </a:rPr>
              <a:t>long</a:t>
            </a:r>
            <a:r>
              <a:rPr b="1" lang="en-US" sz="1910" spc="137" strike="noStrike">
                <a:solidFill>
                  <a:srgbClr val="ed2891"/>
                </a:solidFill>
                <a:latin typeface="Times New Roman"/>
              </a:rPr>
              <a:t>year</a:t>
            </a:r>
            <a:r>
              <a:rPr b="1" lang="en-US" sz="1910" spc="137" strike="noStrike">
                <a:solidFill>
                  <a:srgbClr val="ed2891"/>
                </a:solidFill>
                <a:latin typeface="Times New Roman"/>
              </a:rPr>
              <a:t>	</a:t>
            </a:r>
            <a:r>
              <a:rPr b="0" lang="en-US" sz="1910" spc="-9" strike="noStrike">
                <a:solidFill>
                  <a:srgbClr val="000000"/>
                </a:solidFill>
                <a:latin typeface="Times New Roman"/>
              </a:rPr>
              <a:t>;</a:t>
            </a:r>
            <a:endParaRPr b="0" lang="en-US" sz="1910" spc="-1" strike="noStrike">
              <a:latin typeface="Arial"/>
            </a:endParaRPr>
          </a:p>
        </p:txBody>
      </p:sp>
      <p:sp>
        <p:nvSpPr>
          <p:cNvPr id="270" name="CustomShape 72"/>
          <p:cNvSpPr/>
          <p:nvPr/>
        </p:nvSpPr>
        <p:spPr>
          <a:xfrm>
            <a:off x="1713960" y="2774520"/>
            <a:ext cx="5397120" cy="13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8920" bIns="0">
            <a:spAutoFit/>
          </a:bodyPr>
          <a:p>
            <a:pPr marL="21960">
              <a:lnSpc>
                <a:spcPct val="100000"/>
              </a:lnSpc>
              <a:spcBef>
                <a:spcPts val="700"/>
              </a:spcBef>
            </a:pPr>
            <a:r>
              <a:rPr b="0" lang="en-US" sz="1910" spc="-9" strike="noStrike">
                <a:solidFill>
                  <a:srgbClr val="000000"/>
                </a:solidFill>
                <a:latin typeface="Times New Roman"/>
              </a:rPr>
              <a:t>}</a:t>
            </a:r>
            <a:r>
              <a:rPr b="0" lang="en-US" sz="1910" spc="12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910" spc="-9" strike="noStrike">
                <a:solidFill>
                  <a:srgbClr val="000000"/>
                </a:solidFill>
                <a:latin typeface="Times New Roman"/>
              </a:rPr>
              <a:t>;</a:t>
            </a:r>
            <a:endParaRPr b="0" lang="en-US" sz="1910" spc="-1" strike="noStrike">
              <a:latin typeface="Arial"/>
            </a:endParaRPr>
          </a:p>
          <a:p>
            <a:pPr marL="46080">
              <a:lnSpc>
                <a:spcPct val="100000"/>
              </a:lnSpc>
              <a:spcBef>
                <a:spcPts val="527"/>
              </a:spcBef>
              <a:tabLst>
                <a:tab algn="l" pos="3043440"/>
              </a:tabLst>
            </a:pPr>
            <a:r>
              <a:rPr b="1" lang="en-US" sz="1910" spc="-9" strike="noStrike">
                <a:solidFill>
                  <a:srgbClr val="009900"/>
                </a:solidFill>
                <a:latin typeface="Times New Roman"/>
              </a:rPr>
              <a:t>i</a:t>
            </a:r>
            <a:r>
              <a:rPr b="1" lang="en-US" sz="1910" spc="-174" strike="noStrike">
                <a:solidFill>
                  <a:srgbClr val="009900"/>
                </a:solidFill>
                <a:latin typeface="Times New Roman"/>
              </a:rPr>
              <a:t> </a:t>
            </a:r>
            <a:r>
              <a:rPr b="1" lang="en-US" sz="1910" spc="-18" strike="noStrike">
                <a:solidFill>
                  <a:srgbClr val="009900"/>
                </a:solidFill>
                <a:latin typeface="Times New Roman"/>
              </a:rPr>
              <a:t>n</a:t>
            </a:r>
            <a:r>
              <a:rPr b="1" lang="en-US" sz="1910" spc="-174" strike="noStrike">
                <a:solidFill>
                  <a:srgbClr val="009900"/>
                </a:solidFill>
                <a:latin typeface="Times New Roman"/>
              </a:rPr>
              <a:t> </a:t>
            </a:r>
            <a:r>
              <a:rPr b="1" lang="en-US" sz="1910" spc="-9" strike="noStrike">
                <a:solidFill>
                  <a:srgbClr val="009900"/>
                </a:solidFill>
                <a:latin typeface="Times New Roman"/>
              </a:rPr>
              <a:t>t</a:t>
            </a:r>
            <a:r>
              <a:rPr b="1" lang="en-US" sz="1910" spc="-165" strike="noStrike">
                <a:solidFill>
                  <a:srgbClr val="009900"/>
                </a:solidFill>
                <a:latin typeface="Times New Roman"/>
              </a:rPr>
              <a:t> </a:t>
            </a:r>
            <a:r>
              <a:rPr b="1" lang="en-US" sz="1910" spc="-9" strike="noStrike">
                <a:solidFill>
                  <a:srgbClr val="009900"/>
                </a:solidFill>
                <a:latin typeface="Times New Roman"/>
              </a:rPr>
              <a:t>e</a:t>
            </a:r>
            <a:r>
              <a:rPr b="1" lang="en-US" sz="1910" spc="-174" strike="noStrike">
                <a:solidFill>
                  <a:srgbClr val="009900"/>
                </a:solidFill>
                <a:latin typeface="Times New Roman"/>
              </a:rPr>
              <a:t> </a:t>
            </a:r>
            <a:r>
              <a:rPr b="1" lang="en-US" sz="1910" spc="-9" strike="noStrike">
                <a:solidFill>
                  <a:srgbClr val="009900"/>
                </a:solidFill>
                <a:latin typeface="Times New Roman"/>
              </a:rPr>
              <a:t>r</a:t>
            </a:r>
            <a:r>
              <a:rPr b="1" lang="en-US" sz="1910" spc="-174" strike="noStrike">
                <a:solidFill>
                  <a:srgbClr val="009900"/>
                </a:solidFill>
                <a:latin typeface="Times New Roman"/>
              </a:rPr>
              <a:t> </a:t>
            </a:r>
            <a:r>
              <a:rPr b="1" lang="en-US" sz="1910" spc="-9" strike="noStrike">
                <a:solidFill>
                  <a:srgbClr val="009900"/>
                </a:solidFill>
                <a:latin typeface="Times New Roman"/>
              </a:rPr>
              <a:t>f</a:t>
            </a:r>
            <a:r>
              <a:rPr b="1" lang="en-US" sz="1910" spc="-165" strike="noStrike">
                <a:solidFill>
                  <a:srgbClr val="009900"/>
                </a:solidFill>
                <a:latin typeface="Times New Roman"/>
              </a:rPr>
              <a:t> </a:t>
            </a:r>
            <a:r>
              <a:rPr b="1" lang="en-US" sz="1910" spc="-9" strike="noStrike">
                <a:solidFill>
                  <a:srgbClr val="009900"/>
                </a:solidFill>
                <a:latin typeface="Times New Roman"/>
              </a:rPr>
              <a:t>a</a:t>
            </a:r>
            <a:r>
              <a:rPr b="1" lang="en-US" sz="1910" spc="-174" strike="noStrike">
                <a:solidFill>
                  <a:srgbClr val="009900"/>
                </a:solidFill>
                <a:latin typeface="Times New Roman"/>
              </a:rPr>
              <a:t> </a:t>
            </a:r>
            <a:r>
              <a:rPr b="1" lang="en-US" sz="1910" spc="-9" strike="noStrike">
                <a:solidFill>
                  <a:srgbClr val="009900"/>
                </a:solidFill>
                <a:latin typeface="Times New Roman"/>
              </a:rPr>
              <a:t>c</a:t>
            </a:r>
            <a:r>
              <a:rPr b="1" lang="en-US" sz="1910" spc="-174" strike="noStrike">
                <a:solidFill>
                  <a:srgbClr val="009900"/>
                </a:solidFill>
                <a:latin typeface="Times New Roman"/>
              </a:rPr>
              <a:t> </a:t>
            </a:r>
            <a:r>
              <a:rPr b="1" lang="en-US" sz="1910" spc="-9" strike="noStrike">
                <a:solidFill>
                  <a:srgbClr val="009900"/>
                </a:solidFill>
                <a:latin typeface="Times New Roman"/>
              </a:rPr>
              <a:t>e</a:t>
            </a:r>
            <a:r>
              <a:rPr b="1" lang="en-US" sz="1910" spc="-9" strike="noStrike">
                <a:solidFill>
                  <a:srgbClr val="ed2891"/>
                </a:solidFill>
                <a:latin typeface="Times New Roman"/>
              </a:rPr>
              <a:t>P</a:t>
            </a:r>
            <a:r>
              <a:rPr b="1" lang="en-US" sz="1910" spc="-236" strike="noStrike">
                <a:solidFill>
                  <a:srgbClr val="ed2891"/>
                </a:solidFill>
                <a:latin typeface="Times New Roman"/>
              </a:rPr>
              <a:t> </a:t>
            </a:r>
            <a:r>
              <a:rPr b="1" lang="en-US" sz="1910" spc="-9" strike="noStrike">
                <a:solidFill>
                  <a:srgbClr val="ed2891"/>
                </a:solidFill>
                <a:latin typeface="Times New Roman"/>
              </a:rPr>
              <a:t>e</a:t>
            </a:r>
            <a:r>
              <a:rPr b="1" lang="en-US" sz="1910" spc="-242" strike="noStrike">
                <a:solidFill>
                  <a:srgbClr val="ed2891"/>
                </a:solidFill>
                <a:latin typeface="Times New Roman"/>
              </a:rPr>
              <a:t> </a:t>
            </a:r>
            <a:r>
              <a:rPr b="1" lang="en-US" sz="1910" spc="-9" strike="noStrike">
                <a:solidFill>
                  <a:srgbClr val="ed2891"/>
                </a:solidFill>
                <a:latin typeface="Times New Roman"/>
              </a:rPr>
              <a:t>r</a:t>
            </a:r>
            <a:r>
              <a:rPr b="1" lang="en-US" sz="1910" spc="-242" strike="noStrike">
                <a:solidFill>
                  <a:srgbClr val="ed2891"/>
                </a:solidFill>
                <a:latin typeface="Times New Roman"/>
              </a:rPr>
              <a:t> </a:t>
            </a:r>
            <a:r>
              <a:rPr b="1" lang="en-US" sz="1910" spc="-9" strike="noStrike">
                <a:solidFill>
                  <a:srgbClr val="ed2891"/>
                </a:solidFill>
                <a:latin typeface="Times New Roman"/>
              </a:rPr>
              <a:t>s</a:t>
            </a:r>
            <a:r>
              <a:rPr b="1" lang="en-US" sz="1910" spc="-236" strike="noStrike">
                <a:solidFill>
                  <a:srgbClr val="ed2891"/>
                </a:solidFill>
                <a:latin typeface="Times New Roman"/>
              </a:rPr>
              <a:t> </a:t>
            </a:r>
            <a:r>
              <a:rPr b="1" lang="en-US" sz="1910" spc="-9" strike="noStrike">
                <a:solidFill>
                  <a:srgbClr val="ed2891"/>
                </a:solidFill>
                <a:latin typeface="Times New Roman"/>
              </a:rPr>
              <a:t>o</a:t>
            </a:r>
            <a:r>
              <a:rPr b="1" lang="en-US" sz="1910" spc="-242" strike="noStrike">
                <a:solidFill>
                  <a:srgbClr val="ed2891"/>
                </a:solidFill>
                <a:latin typeface="Times New Roman"/>
              </a:rPr>
              <a:t> </a:t>
            </a:r>
            <a:r>
              <a:rPr b="1" lang="en-US" sz="1910" spc="-18" strike="noStrike">
                <a:solidFill>
                  <a:srgbClr val="ed2891"/>
                </a:solidFill>
                <a:latin typeface="Times New Roman"/>
              </a:rPr>
              <a:t>n</a:t>
            </a:r>
            <a:r>
              <a:rPr b="1" lang="en-US" sz="1910" spc="-242" strike="noStrike">
                <a:solidFill>
                  <a:srgbClr val="ed2891"/>
                </a:solidFill>
                <a:latin typeface="Times New Roman"/>
              </a:rPr>
              <a:t> </a:t>
            </a:r>
            <a:r>
              <a:rPr b="1" lang="en-US" sz="1910" spc="-18" strike="noStrike">
                <a:solidFill>
                  <a:srgbClr val="ed2891"/>
                </a:solidFill>
                <a:latin typeface="Times New Roman"/>
              </a:rPr>
              <a:t>L</a:t>
            </a:r>
            <a:r>
              <a:rPr b="1" lang="en-US" sz="1910" spc="-236" strike="noStrike">
                <a:solidFill>
                  <a:srgbClr val="ed2891"/>
                </a:solidFill>
                <a:latin typeface="Times New Roman"/>
              </a:rPr>
              <a:t> </a:t>
            </a:r>
            <a:r>
              <a:rPr b="1" lang="en-US" sz="1910" spc="-9" strike="noStrike">
                <a:solidFill>
                  <a:srgbClr val="ed2891"/>
                </a:solidFill>
                <a:latin typeface="Times New Roman"/>
              </a:rPr>
              <a:t>i</a:t>
            </a:r>
            <a:r>
              <a:rPr b="1" lang="en-US" sz="1910" spc="-242" strike="noStrike">
                <a:solidFill>
                  <a:srgbClr val="ed2891"/>
                </a:solidFill>
                <a:latin typeface="Times New Roman"/>
              </a:rPr>
              <a:t> </a:t>
            </a:r>
            <a:r>
              <a:rPr b="1" lang="en-US" sz="1910" spc="-9" strike="noStrike">
                <a:solidFill>
                  <a:srgbClr val="ed2891"/>
                </a:solidFill>
                <a:latin typeface="Times New Roman"/>
              </a:rPr>
              <a:t>s</a:t>
            </a:r>
            <a:r>
              <a:rPr b="1" lang="en-US" sz="1910" spc="-242" strike="noStrike">
                <a:solidFill>
                  <a:srgbClr val="ed2891"/>
                </a:solidFill>
                <a:latin typeface="Times New Roman"/>
              </a:rPr>
              <a:t> </a:t>
            </a:r>
            <a:r>
              <a:rPr b="1" lang="en-US" sz="1910" spc="-9" strike="noStrike">
                <a:solidFill>
                  <a:srgbClr val="ed2891"/>
                </a:solidFill>
                <a:latin typeface="Times New Roman"/>
              </a:rPr>
              <a:t>t</a:t>
            </a:r>
            <a:r>
              <a:rPr b="1" lang="en-US" sz="1910" spc="-9" strike="noStrike">
                <a:solidFill>
                  <a:srgbClr val="ed2891"/>
                </a:solidFill>
                <a:latin typeface="Times New Roman"/>
              </a:rPr>
              <a:t>	</a:t>
            </a:r>
            <a:r>
              <a:rPr b="0" lang="en-US" sz="1910" spc="-9" strike="noStrike">
                <a:solidFill>
                  <a:srgbClr val="000000"/>
                </a:solidFill>
                <a:latin typeface="Times New Roman"/>
              </a:rPr>
              <a:t>{</a:t>
            </a:r>
            <a:endParaRPr b="0" lang="en-US" sz="1910" spc="-1" strike="noStrike">
              <a:latin typeface="Arial"/>
            </a:endParaRPr>
          </a:p>
          <a:p>
            <a:pPr marL="1184760">
              <a:lnSpc>
                <a:spcPct val="100000"/>
              </a:lnSpc>
              <a:spcBef>
                <a:spcPts val="536"/>
              </a:spcBef>
              <a:tabLst>
                <a:tab algn="l" pos="3043440"/>
              </a:tabLst>
            </a:pPr>
            <a:r>
              <a:rPr b="1" lang="en-US" sz="1910" spc="145" strike="noStrike">
                <a:solidFill>
                  <a:srgbClr val="ed2891"/>
                </a:solidFill>
                <a:latin typeface="Times New Roman"/>
              </a:rPr>
              <a:t>readonlya</a:t>
            </a:r>
            <a:r>
              <a:rPr b="1" lang="en-US" sz="1910" spc="-182" strike="noStrike">
                <a:solidFill>
                  <a:srgbClr val="ed2891"/>
                </a:solidFill>
                <a:latin typeface="Times New Roman"/>
              </a:rPr>
              <a:t> </a:t>
            </a:r>
            <a:r>
              <a:rPr b="1" lang="en-US" sz="1910" spc="-9" strike="noStrike">
                <a:solidFill>
                  <a:srgbClr val="ed2891"/>
                </a:solidFill>
                <a:latin typeface="Times New Roman"/>
              </a:rPr>
              <a:t>t</a:t>
            </a:r>
            <a:r>
              <a:rPr b="1" lang="en-US" sz="1910" spc="-174" strike="noStrike">
                <a:solidFill>
                  <a:srgbClr val="ed2891"/>
                </a:solidFill>
                <a:latin typeface="Times New Roman"/>
              </a:rPr>
              <a:t> </a:t>
            </a:r>
            <a:r>
              <a:rPr b="1" lang="en-US" sz="1910" spc="-9" strike="noStrike">
                <a:solidFill>
                  <a:srgbClr val="ed2891"/>
                </a:solidFill>
                <a:latin typeface="Times New Roman"/>
              </a:rPr>
              <a:t>t</a:t>
            </a:r>
            <a:r>
              <a:rPr b="1" lang="en-US" sz="1910" spc="-174" strike="noStrike">
                <a:solidFill>
                  <a:srgbClr val="ed2891"/>
                </a:solidFill>
                <a:latin typeface="Times New Roman"/>
              </a:rPr>
              <a:t> </a:t>
            </a:r>
            <a:r>
              <a:rPr b="1" lang="en-US" sz="1910" spc="-9" strike="noStrike">
                <a:solidFill>
                  <a:srgbClr val="ed2891"/>
                </a:solidFill>
                <a:latin typeface="Times New Roman"/>
              </a:rPr>
              <a:t>r</a:t>
            </a:r>
            <a:r>
              <a:rPr b="1" lang="en-US" sz="1910" spc="-174" strike="noStrike">
                <a:solidFill>
                  <a:srgbClr val="ed2891"/>
                </a:solidFill>
                <a:latin typeface="Times New Roman"/>
              </a:rPr>
              <a:t> </a:t>
            </a:r>
            <a:r>
              <a:rPr b="1" lang="en-US" sz="1910" spc="-9" strike="noStrike">
                <a:solidFill>
                  <a:srgbClr val="ed2891"/>
                </a:solidFill>
                <a:latin typeface="Times New Roman"/>
              </a:rPr>
              <a:t>i</a:t>
            </a:r>
            <a:r>
              <a:rPr b="1" lang="en-US" sz="1910" spc="-174" strike="noStrike">
                <a:solidFill>
                  <a:srgbClr val="ed2891"/>
                </a:solidFill>
                <a:latin typeface="Times New Roman"/>
              </a:rPr>
              <a:t> </a:t>
            </a:r>
            <a:r>
              <a:rPr b="1" lang="en-US" sz="1910" spc="-18" strike="noStrike">
                <a:solidFill>
                  <a:srgbClr val="ed2891"/>
                </a:solidFill>
                <a:latin typeface="Times New Roman"/>
              </a:rPr>
              <a:t>b</a:t>
            </a:r>
            <a:r>
              <a:rPr b="1" lang="en-US" sz="1910" spc="-174" strike="noStrike">
                <a:solidFill>
                  <a:srgbClr val="ed2891"/>
                </a:solidFill>
                <a:latin typeface="Times New Roman"/>
              </a:rPr>
              <a:t> </a:t>
            </a:r>
            <a:r>
              <a:rPr b="1" lang="en-US" sz="1910" spc="-18" strike="noStrike">
                <a:solidFill>
                  <a:srgbClr val="ed2891"/>
                </a:solidFill>
                <a:latin typeface="Times New Roman"/>
              </a:rPr>
              <a:t>u</a:t>
            </a:r>
            <a:r>
              <a:rPr b="1" lang="en-US" sz="1910" spc="-174" strike="noStrike">
                <a:solidFill>
                  <a:srgbClr val="ed2891"/>
                </a:solidFill>
                <a:latin typeface="Times New Roman"/>
              </a:rPr>
              <a:t> </a:t>
            </a:r>
            <a:r>
              <a:rPr b="1" lang="en-US" sz="1910" spc="-9" strike="noStrike">
                <a:solidFill>
                  <a:srgbClr val="ed2891"/>
                </a:solidFill>
                <a:latin typeface="Times New Roman"/>
              </a:rPr>
              <a:t>t</a:t>
            </a:r>
            <a:r>
              <a:rPr b="1" lang="en-US" sz="1910" spc="-182" strike="noStrike">
                <a:solidFill>
                  <a:srgbClr val="ed2891"/>
                </a:solidFill>
                <a:latin typeface="Times New Roman"/>
              </a:rPr>
              <a:t> </a:t>
            </a:r>
            <a:r>
              <a:rPr b="1" lang="en-US" sz="1910" spc="-9" strike="noStrike">
                <a:solidFill>
                  <a:srgbClr val="ed2891"/>
                </a:solidFill>
                <a:latin typeface="Times New Roman"/>
              </a:rPr>
              <a:t>es</a:t>
            </a:r>
            <a:r>
              <a:rPr b="1" lang="en-US" sz="1910" spc="-182" strike="noStrike">
                <a:solidFill>
                  <a:srgbClr val="ed2891"/>
                </a:solidFill>
                <a:latin typeface="Times New Roman"/>
              </a:rPr>
              <a:t> </a:t>
            </a:r>
            <a:r>
              <a:rPr b="1" lang="en-US" sz="1910" spc="-9" strike="noStrike">
                <a:solidFill>
                  <a:srgbClr val="ed2891"/>
                </a:solidFill>
                <a:latin typeface="Times New Roman"/>
              </a:rPr>
              <a:t>t</a:t>
            </a:r>
            <a:r>
              <a:rPr b="1" lang="en-US" sz="1910" spc="-182" strike="noStrike">
                <a:solidFill>
                  <a:srgbClr val="ed2891"/>
                </a:solidFill>
                <a:latin typeface="Times New Roman"/>
              </a:rPr>
              <a:t> </a:t>
            </a:r>
            <a:r>
              <a:rPr b="1" lang="en-US" sz="1910" spc="-9" strike="noStrike">
                <a:solidFill>
                  <a:srgbClr val="ed2891"/>
                </a:solidFill>
                <a:latin typeface="Times New Roman"/>
              </a:rPr>
              <a:t>r</a:t>
            </a:r>
            <a:r>
              <a:rPr b="1" lang="en-US" sz="1910" spc="-182" strike="noStrike">
                <a:solidFill>
                  <a:srgbClr val="ed2891"/>
                </a:solidFill>
                <a:latin typeface="Times New Roman"/>
              </a:rPr>
              <a:t> </a:t>
            </a:r>
            <a:r>
              <a:rPr b="1" lang="en-US" sz="1910" spc="-9" strike="noStrike">
                <a:solidFill>
                  <a:srgbClr val="ed2891"/>
                </a:solidFill>
                <a:latin typeface="Times New Roman"/>
              </a:rPr>
              <a:t>i</a:t>
            </a:r>
            <a:r>
              <a:rPr b="1" lang="en-US" sz="1910" spc="-182" strike="noStrike">
                <a:solidFill>
                  <a:srgbClr val="ed2891"/>
                </a:solidFill>
                <a:latin typeface="Times New Roman"/>
              </a:rPr>
              <a:t> </a:t>
            </a:r>
            <a:r>
              <a:rPr b="1" lang="en-US" sz="1910" spc="-18" strike="noStrike">
                <a:solidFill>
                  <a:srgbClr val="ed2891"/>
                </a:solidFill>
                <a:latin typeface="Times New Roman"/>
              </a:rPr>
              <a:t>n</a:t>
            </a:r>
            <a:r>
              <a:rPr b="1" lang="en-US" sz="1910" spc="-182" strike="noStrike">
                <a:solidFill>
                  <a:srgbClr val="ed2891"/>
                </a:solidFill>
                <a:latin typeface="Times New Roman"/>
              </a:rPr>
              <a:t> </a:t>
            </a:r>
            <a:r>
              <a:rPr b="1" lang="en-US" sz="1910" spc="-9" strike="noStrike">
                <a:solidFill>
                  <a:srgbClr val="ed2891"/>
                </a:solidFill>
                <a:latin typeface="Times New Roman"/>
              </a:rPr>
              <a:t>gl</a:t>
            </a:r>
            <a:r>
              <a:rPr b="1" lang="en-US" sz="1910" spc="-236" strike="noStrike">
                <a:solidFill>
                  <a:srgbClr val="ed2891"/>
                </a:solidFill>
                <a:latin typeface="Times New Roman"/>
              </a:rPr>
              <a:t> </a:t>
            </a:r>
            <a:r>
              <a:rPr b="1" lang="en-US" sz="1910" spc="-9" strike="noStrike">
                <a:solidFill>
                  <a:srgbClr val="ed2891"/>
                </a:solidFill>
                <a:latin typeface="Times New Roman"/>
              </a:rPr>
              <a:t>i</a:t>
            </a:r>
            <a:r>
              <a:rPr b="1" lang="en-US" sz="1910" spc="-242" strike="noStrike">
                <a:solidFill>
                  <a:srgbClr val="ed2891"/>
                </a:solidFill>
                <a:latin typeface="Times New Roman"/>
              </a:rPr>
              <a:t> </a:t>
            </a:r>
            <a:r>
              <a:rPr b="1" lang="en-US" sz="1910" spc="-9" strike="noStrike">
                <a:solidFill>
                  <a:srgbClr val="ed2891"/>
                </a:solidFill>
                <a:latin typeface="Times New Roman"/>
              </a:rPr>
              <a:t>s</a:t>
            </a:r>
            <a:r>
              <a:rPr b="1" lang="en-US" sz="1910" spc="-236" strike="noStrike">
                <a:solidFill>
                  <a:srgbClr val="ed2891"/>
                </a:solidFill>
                <a:latin typeface="Times New Roman"/>
              </a:rPr>
              <a:t> </a:t>
            </a:r>
            <a:r>
              <a:rPr b="1" lang="en-US" sz="1910" spc="-9" strike="noStrike">
                <a:solidFill>
                  <a:srgbClr val="ed2891"/>
                </a:solidFill>
                <a:latin typeface="Times New Roman"/>
              </a:rPr>
              <a:t>t</a:t>
            </a:r>
            <a:r>
              <a:rPr b="1" lang="en-US" sz="1910" spc="-236" strike="noStrike">
                <a:solidFill>
                  <a:srgbClr val="ed2891"/>
                </a:solidFill>
                <a:latin typeface="Times New Roman"/>
              </a:rPr>
              <a:t> </a:t>
            </a:r>
            <a:r>
              <a:rPr b="1" lang="en-US" sz="1910" spc="-18" strike="noStrike">
                <a:solidFill>
                  <a:srgbClr val="ed2891"/>
                </a:solidFill>
                <a:latin typeface="Times New Roman"/>
              </a:rPr>
              <a:t>n</a:t>
            </a:r>
            <a:r>
              <a:rPr b="1" lang="en-US" sz="1910" spc="-236" strike="noStrike">
                <a:solidFill>
                  <a:srgbClr val="ed2891"/>
                </a:solidFill>
                <a:latin typeface="Times New Roman"/>
              </a:rPr>
              <a:t> </a:t>
            </a:r>
            <a:r>
              <a:rPr b="1" lang="en-US" sz="1910" spc="-9" strike="noStrike">
                <a:solidFill>
                  <a:srgbClr val="ed2891"/>
                </a:solidFill>
                <a:latin typeface="Times New Roman"/>
              </a:rPr>
              <a:t>a</a:t>
            </a:r>
            <a:r>
              <a:rPr b="1" lang="en-US" sz="1910" spc="-236" strike="noStrike">
                <a:solidFill>
                  <a:srgbClr val="ed2891"/>
                </a:solidFill>
                <a:latin typeface="Times New Roman"/>
              </a:rPr>
              <a:t> </a:t>
            </a:r>
            <a:r>
              <a:rPr b="1" lang="en-US" sz="1910" spc="-18" strike="noStrike">
                <a:solidFill>
                  <a:srgbClr val="ed2891"/>
                </a:solidFill>
                <a:latin typeface="Times New Roman"/>
              </a:rPr>
              <a:t>m</a:t>
            </a:r>
            <a:r>
              <a:rPr b="1" lang="en-US" sz="1910" spc="-225" strike="noStrike">
                <a:solidFill>
                  <a:srgbClr val="ed2891"/>
                </a:solidFill>
                <a:latin typeface="Times New Roman"/>
              </a:rPr>
              <a:t> </a:t>
            </a:r>
            <a:r>
              <a:rPr b="1" lang="en-US" sz="1910" spc="-9" strike="noStrike">
                <a:solidFill>
                  <a:srgbClr val="ed2891"/>
                </a:solidFill>
                <a:latin typeface="Times New Roman"/>
              </a:rPr>
              <a:t>e</a:t>
            </a:r>
            <a:endParaRPr b="0" lang="en-US" sz="1910" spc="-1" strike="noStrike">
              <a:latin typeface="Arial"/>
            </a:endParaRPr>
          </a:p>
        </p:txBody>
      </p:sp>
      <p:sp>
        <p:nvSpPr>
          <p:cNvPr id="271" name="CustomShape 73"/>
          <p:cNvSpPr/>
          <p:nvPr/>
        </p:nvSpPr>
        <p:spPr>
          <a:xfrm>
            <a:off x="7781040" y="3558960"/>
            <a:ext cx="110520" cy="31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800" bIns="0">
            <a:spAutoFit/>
          </a:bodyPr>
          <a:p>
            <a:pPr marL="21960">
              <a:lnSpc>
                <a:spcPct val="100000"/>
              </a:lnSpc>
              <a:spcBef>
                <a:spcPts val="156"/>
              </a:spcBef>
            </a:pPr>
            <a:r>
              <a:rPr b="0" lang="en-US" sz="1910" spc="-9" strike="noStrike">
                <a:solidFill>
                  <a:srgbClr val="000000"/>
                </a:solidFill>
                <a:latin typeface="Times New Roman"/>
              </a:rPr>
              <a:t>;</a:t>
            </a:r>
            <a:endParaRPr b="0" lang="en-US" sz="1910" spc="-1" strike="noStrike">
              <a:latin typeface="Arial"/>
            </a:endParaRPr>
          </a:p>
        </p:txBody>
      </p:sp>
      <p:sp>
        <p:nvSpPr>
          <p:cNvPr id="272" name="CustomShape 74"/>
          <p:cNvSpPr/>
          <p:nvPr/>
        </p:nvSpPr>
        <p:spPr>
          <a:xfrm>
            <a:off x="7065000" y="4273560"/>
            <a:ext cx="2265840" cy="31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800" bIns="0">
            <a:spAutoFit/>
          </a:bodyPr>
          <a:p>
            <a:pPr marL="21960">
              <a:lnSpc>
                <a:spcPct val="100000"/>
              </a:lnSpc>
              <a:spcBef>
                <a:spcPts val="156"/>
              </a:spcBef>
              <a:tabLst>
                <a:tab algn="l" pos="2025720"/>
              </a:tabLst>
            </a:pPr>
            <a:r>
              <a:rPr b="0" lang="en-US" sz="1910" spc="-9" strike="noStrike">
                <a:solidFill>
                  <a:srgbClr val="000000"/>
                </a:solidFill>
                <a:latin typeface="Times New Roman"/>
              </a:rPr>
              <a:t>,  </a:t>
            </a:r>
            <a:r>
              <a:rPr b="0" lang="en-US" sz="1910" spc="26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1910" spc="111" strike="noStrike">
                <a:solidFill>
                  <a:srgbClr val="009900"/>
                </a:solidFill>
                <a:latin typeface="Times New Roman"/>
              </a:rPr>
              <a:t>out</a:t>
            </a:r>
            <a:r>
              <a:rPr b="1" lang="en-US" sz="1910" spc="111" strike="noStrike">
                <a:solidFill>
                  <a:srgbClr val="ed2891"/>
                </a:solidFill>
                <a:latin typeface="Times New Roman"/>
              </a:rPr>
              <a:t>Personp</a:t>
            </a:r>
            <a:r>
              <a:rPr b="1" lang="en-US" sz="1910" spc="111" strike="noStrike">
                <a:solidFill>
                  <a:srgbClr val="ed2891"/>
                </a:solidFill>
                <a:latin typeface="Times New Roman"/>
              </a:rPr>
              <a:t>	</a:t>
            </a:r>
            <a:r>
              <a:rPr b="0" lang="en-US" sz="1910" spc="-9" strike="noStrike">
                <a:solidFill>
                  <a:srgbClr val="000000"/>
                </a:solidFill>
                <a:latin typeface="Times New Roman"/>
              </a:rPr>
              <a:t>)</a:t>
            </a:r>
            <a:r>
              <a:rPr b="0" lang="en-US" sz="1910" spc="-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910" spc="-9" strike="noStrike">
                <a:solidFill>
                  <a:srgbClr val="000000"/>
                </a:solidFill>
                <a:latin typeface="Times New Roman"/>
              </a:rPr>
              <a:t>;</a:t>
            </a:r>
            <a:endParaRPr b="0" lang="en-US" sz="1910" spc="-1" strike="noStrike">
              <a:latin typeface="Arial"/>
            </a:endParaRPr>
          </a:p>
        </p:txBody>
      </p:sp>
      <p:sp>
        <p:nvSpPr>
          <p:cNvPr id="273" name="CustomShape 75"/>
          <p:cNvSpPr/>
          <p:nvPr/>
        </p:nvSpPr>
        <p:spPr>
          <a:xfrm>
            <a:off x="2877840" y="3846600"/>
            <a:ext cx="4150800" cy="109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8920" bIns="0">
            <a:spAutoFit/>
          </a:bodyPr>
          <a:p>
            <a:pPr marL="21960">
              <a:lnSpc>
                <a:spcPct val="100000"/>
              </a:lnSpc>
              <a:spcBef>
                <a:spcPts val="700"/>
              </a:spcBef>
              <a:tabLst>
                <a:tab algn="l" pos="2040840"/>
                <a:tab algn="l" pos="3767400"/>
              </a:tabLst>
            </a:pPr>
            <a:r>
              <a:rPr b="1" lang="en-US" sz="1910" spc="128" strike="noStrike">
                <a:solidFill>
                  <a:srgbClr val="009900"/>
                </a:solidFill>
                <a:latin typeface="Times New Roman"/>
              </a:rPr>
              <a:t>void</a:t>
            </a:r>
            <a:r>
              <a:rPr b="1" lang="en-US" sz="1910" spc="128" strike="noStrike">
                <a:solidFill>
                  <a:srgbClr val="ed2891"/>
                </a:solidFill>
                <a:latin typeface="Times New Roman"/>
              </a:rPr>
              <a:t>addPerson</a:t>
            </a:r>
            <a:r>
              <a:rPr b="1" lang="en-US" sz="1910" spc="128" strike="noStrike">
                <a:solidFill>
                  <a:srgbClr val="ed2891"/>
                </a:solidFill>
                <a:latin typeface="Times New Roman"/>
              </a:rPr>
              <a:t>	</a:t>
            </a:r>
            <a:r>
              <a:rPr b="0" lang="en-US" sz="1910" spc="-9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US" sz="191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1910" spc="111" strike="noStrike">
                <a:solidFill>
                  <a:srgbClr val="009900"/>
                </a:solidFill>
                <a:latin typeface="Times New Roman"/>
              </a:rPr>
              <a:t>in</a:t>
            </a:r>
            <a:r>
              <a:rPr b="1" lang="en-US" sz="1910" spc="111" strike="noStrike">
                <a:solidFill>
                  <a:srgbClr val="ed2891"/>
                </a:solidFill>
                <a:latin typeface="Times New Roman"/>
              </a:rPr>
              <a:t>Personp</a:t>
            </a:r>
            <a:r>
              <a:rPr b="1" lang="en-US" sz="1910" spc="111" strike="noStrike">
                <a:solidFill>
                  <a:srgbClr val="ed2891"/>
                </a:solidFill>
                <a:latin typeface="Times New Roman"/>
              </a:rPr>
              <a:t>	</a:t>
            </a:r>
            <a:r>
              <a:rPr b="0" lang="en-US" sz="1910" spc="-9" strike="noStrike">
                <a:solidFill>
                  <a:srgbClr val="000000"/>
                </a:solidFill>
                <a:latin typeface="Times New Roman"/>
              </a:rPr>
              <a:t>)</a:t>
            </a:r>
            <a:r>
              <a:rPr b="0" lang="en-US" sz="1910" spc="12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910" spc="-9" strike="noStrike">
                <a:solidFill>
                  <a:srgbClr val="000000"/>
                </a:solidFill>
                <a:latin typeface="Times New Roman"/>
              </a:rPr>
              <a:t>;</a:t>
            </a:r>
            <a:endParaRPr b="0" lang="en-US" sz="1910" spc="-1" strike="noStrike">
              <a:latin typeface="Arial"/>
            </a:endParaRPr>
          </a:p>
          <a:p>
            <a:pPr marL="21960">
              <a:lnSpc>
                <a:spcPct val="123000"/>
              </a:lnSpc>
              <a:tabLst>
                <a:tab algn="l" pos="1620000"/>
                <a:tab algn="l" pos="2040840"/>
              </a:tabLst>
            </a:pPr>
            <a:r>
              <a:rPr b="1" lang="en-US" sz="1910" spc="137" strike="noStrike">
                <a:solidFill>
                  <a:srgbClr val="009900"/>
                </a:solidFill>
                <a:latin typeface="Times New Roman"/>
              </a:rPr>
              <a:t>void</a:t>
            </a:r>
            <a:r>
              <a:rPr b="1" lang="en-US" sz="1910" spc="137" strike="noStrike">
                <a:solidFill>
                  <a:srgbClr val="ed2891"/>
                </a:solidFill>
                <a:latin typeface="Times New Roman"/>
              </a:rPr>
              <a:t>get</a:t>
            </a:r>
            <a:r>
              <a:rPr b="1" lang="en-US" sz="1910" spc="-236" strike="noStrike">
                <a:solidFill>
                  <a:srgbClr val="ed2891"/>
                </a:solidFill>
                <a:latin typeface="Times New Roman"/>
              </a:rPr>
              <a:t> </a:t>
            </a:r>
            <a:r>
              <a:rPr b="1" lang="en-US" sz="1910" spc="162" strike="noStrike">
                <a:solidFill>
                  <a:srgbClr val="ed2891"/>
                </a:solidFill>
                <a:latin typeface="Times New Roman"/>
              </a:rPr>
              <a:t>Person</a:t>
            </a:r>
            <a:r>
              <a:rPr b="1" lang="en-US" sz="1910" spc="162" strike="noStrike">
                <a:solidFill>
                  <a:srgbClr val="ed2891"/>
                </a:solidFill>
                <a:latin typeface="Times New Roman"/>
              </a:rPr>
              <a:t>	</a:t>
            </a:r>
            <a:r>
              <a:rPr b="0" lang="en-US" sz="1910" spc="-9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US" sz="191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1910" spc="60" strike="noStrike">
                <a:solidFill>
                  <a:srgbClr val="009900"/>
                </a:solidFill>
                <a:latin typeface="Times New Roman"/>
              </a:rPr>
              <a:t>in</a:t>
            </a:r>
            <a:r>
              <a:rPr b="1" lang="en-US" sz="1910" spc="60" strike="noStrike">
                <a:solidFill>
                  <a:srgbClr val="ed2891"/>
                </a:solidFill>
                <a:latin typeface="Times New Roman"/>
              </a:rPr>
              <a:t>s</a:t>
            </a:r>
            <a:r>
              <a:rPr b="1" lang="en-US" sz="1910" spc="-197" strike="noStrike">
                <a:solidFill>
                  <a:srgbClr val="ed2891"/>
                </a:solidFill>
                <a:latin typeface="Times New Roman"/>
              </a:rPr>
              <a:t> </a:t>
            </a:r>
            <a:r>
              <a:rPr b="1" lang="en-US" sz="1910" spc="-9" strike="noStrike">
                <a:solidFill>
                  <a:srgbClr val="ed2891"/>
                </a:solidFill>
                <a:latin typeface="Times New Roman"/>
              </a:rPr>
              <a:t>t</a:t>
            </a:r>
            <a:r>
              <a:rPr b="1" lang="en-US" sz="1910" spc="-197" strike="noStrike">
                <a:solidFill>
                  <a:srgbClr val="ed2891"/>
                </a:solidFill>
                <a:latin typeface="Times New Roman"/>
              </a:rPr>
              <a:t> </a:t>
            </a:r>
            <a:r>
              <a:rPr b="1" lang="en-US" sz="1910" spc="-9" strike="noStrike">
                <a:solidFill>
                  <a:srgbClr val="ed2891"/>
                </a:solidFill>
                <a:latin typeface="Times New Roman"/>
              </a:rPr>
              <a:t>r</a:t>
            </a:r>
            <a:r>
              <a:rPr b="1" lang="en-US" sz="1910" spc="-208" strike="noStrike">
                <a:solidFill>
                  <a:srgbClr val="ed2891"/>
                </a:solidFill>
                <a:latin typeface="Times New Roman"/>
              </a:rPr>
              <a:t> </a:t>
            </a:r>
            <a:r>
              <a:rPr b="1" lang="en-US" sz="1910" spc="-9" strike="noStrike">
                <a:solidFill>
                  <a:srgbClr val="ed2891"/>
                </a:solidFill>
                <a:latin typeface="Times New Roman"/>
              </a:rPr>
              <a:t>i</a:t>
            </a:r>
            <a:r>
              <a:rPr b="1" lang="en-US" sz="1910" spc="-197" strike="noStrike">
                <a:solidFill>
                  <a:srgbClr val="ed2891"/>
                </a:solidFill>
                <a:latin typeface="Times New Roman"/>
              </a:rPr>
              <a:t> </a:t>
            </a:r>
            <a:r>
              <a:rPr b="1" lang="en-US" sz="1910" spc="-18" strike="noStrike">
                <a:solidFill>
                  <a:srgbClr val="ed2891"/>
                </a:solidFill>
                <a:latin typeface="Times New Roman"/>
              </a:rPr>
              <a:t>n</a:t>
            </a:r>
            <a:r>
              <a:rPr b="1" lang="en-US" sz="1910" spc="-197" strike="noStrike">
                <a:solidFill>
                  <a:srgbClr val="ed2891"/>
                </a:solidFill>
                <a:latin typeface="Times New Roman"/>
              </a:rPr>
              <a:t> </a:t>
            </a:r>
            <a:r>
              <a:rPr b="1" lang="en-US" sz="1910" spc="-1" strike="noStrike">
                <a:solidFill>
                  <a:srgbClr val="ed2891"/>
                </a:solidFill>
                <a:latin typeface="Times New Roman"/>
              </a:rPr>
              <a:t>gname  </a:t>
            </a:r>
            <a:r>
              <a:rPr b="1" lang="en-US" sz="1910" spc="77" strike="noStrike">
                <a:solidFill>
                  <a:srgbClr val="009900"/>
                </a:solidFill>
                <a:latin typeface="Times New Roman"/>
              </a:rPr>
              <a:t>long</a:t>
            </a:r>
            <a:r>
              <a:rPr b="1" lang="en-US" sz="1910" spc="77" strike="noStrike">
                <a:solidFill>
                  <a:srgbClr val="ed2891"/>
                </a:solidFill>
                <a:latin typeface="Times New Roman"/>
              </a:rPr>
              <a:t>number</a:t>
            </a:r>
            <a:r>
              <a:rPr b="1" lang="en-US" sz="1910" spc="77" strike="noStrike">
                <a:solidFill>
                  <a:srgbClr val="ed2891"/>
                </a:solidFill>
                <a:latin typeface="Times New Roman"/>
              </a:rPr>
              <a:t>	</a:t>
            </a:r>
            <a:r>
              <a:rPr b="0" lang="en-US" sz="1910" spc="-9" strike="noStrike">
                <a:solidFill>
                  <a:srgbClr val="000000"/>
                </a:solidFill>
                <a:latin typeface="Times New Roman"/>
              </a:rPr>
              <a:t>( )</a:t>
            </a:r>
            <a:r>
              <a:rPr b="0" lang="en-US" sz="191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910" spc="-9" strike="noStrike">
                <a:solidFill>
                  <a:srgbClr val="000000"/>
                </a:solidFill>
                <a:latin typeface="Times New Roman"/>
              </a:rPr>
              <a:t>;</a:t>
            </a:r>
            <a:endParaRPr b="0" lang="en-US" sz="1910" spc="-1" strike="noStrike">
              <a:latin typeface="Arial"/>
            </a:endParaRPr>
          </a:p>
        </p:txBody>
      </p:sp>
      <p:sp>
        <p:nvSpPr>
          <p:cNvPr id="274" name="CustomShape 76"/>
          <p:cNvSpPr/>
          <p:nvPr/>
        </p:nvSpPr>
        <p:spPr>
          <a:xfrm>
            <a:off x="1612080" y="4988520"/>
            <a:ext cx="384480" cy="76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800" bIns="0">
            <a:spAutoFit/>
          </a:bodyPr>
          <a:p>
            <a:pPr marL="144000">
              <a:lnSpc>
                <a:spcPts val="2015"/>
              </a:lnSpc>
              <a:spcBef>
                <a:spcPts val="156"/>
              </a:spcBef>
            </a:pPr>
            <a:r>
              <a:rPr b="0" lang="en-US" sz="1910" spc="-9" strike="noStrike">
                <a:solidFill>
                  <a:srgbClr val="000000"/>
                </a:solidFill>
                <a:latin typeface="Times New Roman"/>
              </a:rPr>
              <a:t>}</a:t>
            </a:r>
            <a:r>
              <a:rPr b="0" lang="en-US" sz="1910" spc="-30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910" spc="-9" strike="noStrike">
                <a:solidFill>
                  <a:srgbClr val="000000"/>
                </a:solidFill>
                <a:latin typeface="Times New Roman"/>
              </a:rPr>
              <a:t>;</a:t>
            </a:r>
            <a:endParaRPr b="0" lang="en-US" sz="1910" spc="-1" strike="noStrike">
              <a:latin typeface="Arial"/>
            </a:endParaRPr>
          </a:p>
          <a:p>
            <a:pPr marL="21960">
              <a:lnSpc>
                <a:spcPts val="1809"/>
              </a:lnSpc>
            </a:pPr>
            <a:r>
              <a:rPr b="0" lang="en-US" sz="1729" spc="508" strike="noStrike">
                <a:solidFill>
                  <a:srgbClr val="000000"/>
                </a:solidFill>
                <a:latin typeface="Arial"/>
              </a:rPr>
              <a:t>z</a:t>
            </a:r>
            <a:endParaRPr b="0" lang="en-US" sz="1729" spc="-1" strike="noStrike">
              <a:latin typeface="Arial"/>
            </a:endParaRPr>
          </a:p>
        </p:txBody>
      </p:sp>
      <p:grpSp>
        <p:nvGrpSpPr>
          <p:cNvPr id="275" name="Group 77"/>
          <p:cNvGrpSpPr/>
          <p:nvPr/>
        </p:nvGrpSpPr>
        <p:grpSpPr>
          <a:xfrm>
            <a:off x="1721520" y="5361840"/>
            <a:ext cx="8950320" cy="87480"/>
            <a:chOff x="1721520" y="5361840"/>
            <a:chExt cx="8950320" cy="87480"/>
          </a:xfrm>
        </p:grpSpPr>
        <p:sp>
          <p:nvSpPr>
            <p:cNvPr id="276" name="CustomShape 78"/>
            <p:cNvSpPr/>
            <p:nvPr/>
          </p:nvSpPr>
          <p:spPr>
            <a:xfrm>
              <a:off x="1721520" y="5445000"/>
              <a:ext cx="8863560" cy="360"/>
            </a:xfrm>
            <a:custGeom>
              <a:avLst/>
              <a:gdLst/>
              <a:ahLst/>
              <a:rect l="l" t="t" r="r" b="b"/>
              <a:pathLst>
                <a:path w="5121275" h="0">
                  <a:moveTo>
                    <a:pt x="0" y="0"/>
                  </a:moveTo>
                  <a:lnTo>
                    <a:pt x="5120741" y="0"/>
                  </a:lnTo>
                </a:path>
              </a:pathLst>
            </a:custGeom>
            <a:noFill/>
            <a:ln w="50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" name="CustomShape 79"/>
            <p:cNvSpPr/>
            <p:nvPr/>
          </p:nvSpPr>
          <p:spPr>
            <a:xfrm>
              <a:off x="10584360" y="5445000"/>
              <a:ext cx="87480" cy="360"/>
            </a:xfrm>
            <a:custGeom>
              <a:avLst/>
              <a:gdLst/>
              <a:ahLst/>
              <a:rect l="l" t="t" r="r" b="b"/>
              <a:pathLst>
                <a:path w="50800" h="0">
                  <a:moveTo>
                    <a:pt x="0" y="0"/>
                  </a:moveTo>
                  <a:lnTo>
                    <a:pt x="50609" y="0"/>
                  </a:lnTo>
                </a:path>
              </a:pathLst>
            </a:custGeom>
            <a:noFill/>
            <a:ln w="50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" name="CustomShape 80"/>
            <p:cNvSpPr/>
            <p:nvPr/>
          </p:nvSpPr>
          <p:spPr>
            <a:xfrm>
              <a:off x="10667520" y="5361840"/>
              <a:ext cx="360" cy="87480"/>
            </a:xfrm>
            <a:custGeom>
              <a:avLst/>
              <a:gdLst/>
              <a:ahLst/>
              <a:rect l="l" t="t" r="r" b="b"/>
              <a:pathLst>
                <a:path w="0" h="50800">
                  <a:moveTo>
                    <a:pt x="0" y="50609"/>
                  </a:moveTo>
                  <a:lnTo>
                    <a:pt x="0" y="0"/>
                  </a:lnTo>
                </a:path>
              </a:pathLst>
            </a:custGeom>
            <a:noFill/>
            <a:ln w="50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1590120" y="0"/>
            <a:ext cx="9016200" cy="355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0880" bIns="0">
            <a:spAutoFit/>
          </a:bodyPr>
          <a:p>
            <a:pPr marL="21960">
              <a:lnSpc>
                <a:spcPct val="100000"/>
              </a:lnSpc>
              <a:spcBef>
                <a:spcPts val="164"/>
              </a:spcBef>
              <a:tabLst>
                <a:tab algn="l" pos="5877720"/>
              </a:tabLst>
            </a:pPr>
            <a:r>
              <a:rPr b="1" lang="en-US" sz="2080" spc="-9" strike="noStrike">
                <a:solidFill>
                  <a:srgbClr val="00aeef"/>
                </a:solidFill>
                <a:latin typeface="Times New Roman"/>
              </a:rPr>
              <a:t>211</a:t>
            </a:r>
            <a:r>
              <a:rPr b="1" lang="en-US" sz="2080" spc="-9" strike="noStrike">
                <a:solidFill>
                  <a:srgbClr val="1900ff"/>
                </a:solidFill>
                <a:latin typeface="Times New Roman"/>
              </a:rPr>
              <a:t>Remote</a:t>
            </a:r>
            <a:r>
              <a:rPr b="1" lang="en-US" sz="2080" spc="15" strike="noStrike">
                <a:solidFill>
                  <a:srgbClr val="1900ff"/>
                </a:solidFill>
                <a:latin typeface="Times New Roman"/>
              </a:rPr>
              <a:t> </a:t>
            </a:r>
            <a:r>
              <a:rPr b="1" lang="en-US" sz="2080" spc="-18" strike="noStrike">
                <a:solidFill>
                  <a:srgbClr val="1900ff"/>
                </a:solidFill>
                <a:latin typeface="Times New Roman"/>
              </a:rPr>
              <a:t>invocation</a:t>
            </a:r>
            <a:r>
              <a:rPr b="1" lang="en-US" sz="2080" spc="-18" strike="noStrike">
                <a:solidFill>
                  <a:srgbClr val="d90e81"/>
                </a:solidFill>
                <a:latin typeface="Times New Roman"/>
              </a:rPr>
              <a:t>5.3</a:t>
            </a:r>
            <a:r>
              <a:rPr b="1" lang="en-US" sz="2080" spc="-18" strike="noStrike">
                <a:solidFill>
                  <a:srgbClr val="d90e81"/>
                </a:solidFill>
                <a:latin typeface="Times New Roman"/>
              </a:rPr>
              <a:t>	</a:t>
            </a:r>
            <a:r>
              <a:rPr b="0" lang="en-US" sz="2080" spc="-9" strike="noStrike">
                <a:solidFill>
                  <a:srgbClr val="d90e81"/>
                </a:solidFill>
                <a:latin typeface="Times New Roman"/>
              </a:rPr>
              <a:t>Remote procedure call</a:t>
            </a:r>
            <a:r>
              <a:rPr b="0" lang="en-US" sz="2080" spc="-52" strike="noStrike">
                <a:solidFill>
                  <a:srgbClr val="d90e81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d90e81"/>
                </a:solidFill>
                <a:latin typeface="Times New Roman"/>
              </a:rPr>
              <a:t>(RPC)</a:t>
            </a:r>
            <a:endParaRPr b="0" lang="en-US" sz="2080" spc="-1" strike="noStrike">
              <a:latin typeface="Arial"/>
            </a:endParaRPr>
          </a:p>
          <a:p>
            <a:pPr marL="21960">
              <a:lnSpc>
                <a:spcPct val="100000"/>
              </a:lnSpc>
              <a:spcBef>
                <a:spcPts val="1800"/>
              </a:spcBef>
              <a:tabLst>
                <a:tab algn="l" pos="5877720"/>
              </a:tabLst>
            </a:pPr>
            <a:r>
              <a:rPr b="1" lang="en-US" sz="2080" spc="-9" strike="noStrike">
                <a:solidFill>
                  <a:srgbClr val="000000"/>
                </a:solidFill>
                <a:latin typeface="Times New Roman"/>
              </a:rPr>
              <a:t>RPC call</a:t>
            </a:r>
            <a:r>
              <a:rPr b="1" lang="en-US" sz="2080" spc="-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080" spc="-9" strike="noStrike">
                <a:solidFill>
                  <a:srgbClr val="000000"/>
                </a:solidFill>
                <a:latin typeface="Times New Roman"/>
              </a:rPr>
              <a:t>semantics</a:t>
            </a:r>
            <a:endParaRPr b="0" lang="en-US" sz="2080" spc="-1" strike="noStrike">
              <a:latin typeface="Arial"/>
            </a:endParaRPr>
          </a:p>
          <a:p>
            <a:pPr marL="21960">
              <a:lnSpc>
                <a:spcPct val="100000"/>
              </a:lnSpc>
              <a:spcBef>
                <a:spcPts val="1905"/>
              </a:spcBef>
              <a:tabLst>
                <a:tab algn="l" pos="5877720"/>
              </a:tabLst>
            </a:pPr>
            <a:r>
              <a:rPr b="0" i="1" lang="en-US" sz="2080" spc="-9" strike="noStrike">
                <a:solidFill>
                  <a:srgbClr val="000000"/>
                </a:solidFill>
                <a:latin typeface="Times New Roman"/>
              </a:rPr>
              <a:t>doOperation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implementations with different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delivery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 guarantees:</a:t>
            </a:r>
            <a:endParaRPr b="0" lang="en-US" sz="2080" spc="-1" strike="noStrike">
              <a:latin typeface="Arial"/>
            </a:endParaRPr>
          </a:p>
          <a:p>
            <a:pPr marL="537480" indent="-94320">
              <a:lnSpc>
                <a:spcPct val="100000"/>
              </a:lnSpc>
              <a:spcBef>
                <a:spcPts val="1392"/>
              </a:spcBef>
              <a:buClr>
                <a:srgbClr val="000000"/>
              </a:buClr>
              <a:buSzPct val="92000"/>
              <a:buFont typeface="Symbol" charset="2"/>
              <a:buChar char=""/>
              <a:tabLst>
                <a:tab algn="l" pos="53856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Retry request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message</a:t>
            </a:r>
            <a:endParaRPr b="0" lang="en-US" sz="2080" spc="-1" strike="noStrike">
              <a:latin typeface="Arial"/>
            </a:endParaRPr>
          </a:p>
          <a:p>
            <a:pPr marL="537480" indent="-94320">
              <a:lnSpc>
                <a:spcPct val="100000"/>
              </a:lnSpc>
              <a:spcBef>
                <a:spcPts val="1956"/>
              </a:spcBef>
              <a:buClr>
                <a:srgbClr val="000000"/>
              </a:buClr>
              <a:buSzPct val="92000"/>
              <a:buFont typeface="Symbol" charset="2"/>
              <a:buChar char=""/>
              <a:tabLst>
                <a:tab algn="l" pos="53856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Duplicate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 filtering</a:t>
            </a:r>
            <a:endParaRPr b="0" lang="en-US" sz="2080" spc="-1" strike="noStrike">
              <a:latin typeface="Arial"/>
            </a:endParaRPr>
          </a:p>
          <a:p>
            <a:pPr marL="21960" indent="421920">
              <a:lnSpc>
                <a:spcPct val="156000"/>
              </a:lnSpc>
              <a:spcBef>
                <a:spcPts val="553"/>
              </a:spcBef>
              <a:buClr>
                <a:srgbClr val="000000"/>
              </a:buClr>
              <a:buSzPct val="92000"/>
              <a:buFont typeface="Symbol" charset="2"/>
              <a:buChar char=""/>
              <a:tabLst>
                <a:tab algn="l" pos="53856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Retransmission of</a:t>
            </a:r>
            <a:r>
              <a:rPr b="0" lang="en-US" sz="2080" spc="-6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results </a:t>
            </a:r>
            <a:r>
              <a:rPr b="0" lang="en-US" sz="2080" spc="-9" strike="noStrike">
                <a:solidFill>
                  <a:srgbClr val="ec008c"/>
                </a:solidFill>
                <a:latin typeface="Times New Roman"/>
              </a:rPr>
              <a:t> Figure 5.9 Call</a:t>
            </a:r>
            <a:r>
              <a:rPr b="0" lang="en-US" sz="2080" spc="-26" strike="noStrike">
                <a:solidFill>
                  <a:srgbClr val="ec008c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ec008c"/>
                </a:solidFill>
                <a:latin typeface="Times New Roman"/>
              </a:rPr>
              <a:t>semantics</a:t>
            </a:r>
            <a:endParaRPr b="0" lang="en-US" sz="2080" spc="-1" strike="noStrike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2065320" y="3634560"/>
            <a:ext cx="7950960" cy="29984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1590120" y="-403560"/>
            <a:ext cx="9016200" cy="1166040"/>
          </a:xfrm>
          <a:prstGeom prst="rect">
            <a:avLst/>
          </a:prstGeom>
          <a:noFill/>
          <a:ln>
            <a:noFill/>
          </a:ln>
        </p:spPr>
        <p:txBody>
          <a:bodyPr lIns="0" rIns="0" tIns="20880" bIns="0" anchor="ctr">
            <a:noAutofit/>
          </a:bodyPr>
          <a:p>
            <a:pPr marL="21960">
              <a:lnSpc>
                <a:spcPct val="100000"/>
              </a:lnSpc>
              <a:spcBef>
                <a:spcPts val="164"/>
              </a:spcBef>
              <a:tabLst>
                <a:tab algn="l" pos="7226280"/>
              </a:tabLst>
            </a:pPr>
            <a:r>
              <a:rPr b="1" lang="en-US" sz="4400" spc="-9" strike="noStrike">
                <a:solidFill>
                  <a:srgbClr val="1900ff"/>
                </a:solidFill>
                <a:latin typeface="Times New Roman"/>
              </a:rPr>
              <a:t>Remote</a:t>
            </a:r>
            <a:r>
              <a:rPr b="1" lang="en-US" sz="4400" spc="15" strike="noStrike">
                <a:solidFill>
                  <a:srgbClr val="1900ff"/>
                </a:solidFill>
                <a:latin typeface="Times New Roman"/>
              </a:rPr>
              <a:t> </a:t>
            </a:r>
            <a:r>
              <a:rPr b="1" lang="en-US" sz="4400" spc="-18" strike="noStrike">
                <a:solidFill>
                  <a:srgbClr val="1900ff"/>
                </a:solidFill>
                <a:latin typeface="Times New Roman"/>
              </a:rPr>
              <a:t>invocation</a:t>
            </a:r>
            <a:r>
              <a:rPr b="1" lang="en-US" sz="4400" spc="-18" strike="noStrike">
                <a:solidFill>
                  <a:srgbClr val="000000"/>
                </a:solidFill>
                <a:latin typeface="Times New Roman"/>
              </a:rPr>
              <a:t>	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1612080" y="378360"/>
            <a:ext cx="8972280" cy="360"/>
          </a:xfrm>
          <a:custGeom>
            <a:avLst/>
            <a:gdLst/>
            <a:ahLst/>
            <a:rect l="l" t="t" r="r" b="b"/>
            <a:pathLst>
              <a:path w="5184140" h="0">
                <a:moveTo>
                  <a:pt x="0" y="0"/>
                </a:moveTo>
                <a:lnTo>
                  <a:pt x="5184000" y="0"/>
                </a:lnTo>
              </a:path>
            </a:pathLst>
          </a:custGeom>
          <a:noFill/>
          <a:ln w="50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3"/>
          <p:cNvSpPr/>
          <p:nvPr/>
        </p:nvSpPr>
        <p:spPr>
          <a:xfrm>
            <a:off x="2012760" y="1234440"/>
            <a:ext cx="136080" cy="33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0880" bIns="0">
            <a:spAutoFit/>
          </a:bodyPr>
          <a:p>
            <a:pPr marL="21960">
              <a:lnSpc>
                <a:spcPct val="100000"/>
              </a:lnSpc>
              <a:spcBef>
                <a:spcPts val="164"/>
              </a:spcBef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•</a:t>
            </a:r>
            <a:endParaRPr b="0" lang="en-US" sz="2080" spc="-1" strike="noStrike"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1590120" y="423000"/>
            <a:ext cx="9016200" cy="19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6280" bIns="0">
            <a:spAutoFit/>
          </a:bodyPr>
          <a:p>
            <a:pPr marL="21960">
              <a:lnSpc>
                <a:spcPct val="100000"/>
              </a:lnSpc>
              <a:spcBef>
                <a:spcPts val="207"/>
              </a:spcBef>
              <a:tabLst>
                <a:tab algn="l" pos="588960"/>
              </a:tabLst>
            </a:pPr>
            <a:r>
              <a:rPr b="1" lang="en-US" sz="2940" spc="15" strike="noStrike">
                <a:solidFill>
                  <a:srgbClr val="000000"/>
                </a:solidFill>
                <a:latin typeface="Times New Roman"/>
              </a:rPr>
              <a:t>5</a:t>
            </a:r>
            <a:r>
              <a:rPr b="1" lang="en-US" sz="2940" spc="15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940" spc="15" strike="noStrike">
                <a:solidFill>
                  <a:srgbClr val="000000"/>
                </a:solidFill>
                <a:latin typeface="Times New Roman"/>
              </a:rPr>
              <a:t>Remote</a:t>
            </a:r>
            <a:r>
              <a:rPr b="1" lang="en-US" sz="2940" spc="-1" strike="noStrike">
                <a:solidFill>
                  <a:srgbClr val="000000"/>
                </a:solidFill>
                <a:latin typeface="Times New Roman"/>
              </a:rPr>
              <a:t> invocation</a:t>
            </a:r>
            <a:endParaRPr b="0" lang="en-US" sz="2940" spc="-1" strike="noStrike">
              <a:latin typeface="Arial"/>
            </a:endParaRPr>
          </a:p>
          <a:p>
            <a:pPr marL="664920" indent="1359360">
              <a:lnSpc>
                <a:spcPct val="120000"/>
              </a:lnSpc>
              <a:spcBef>
                <a:spcPts val="2302"/>
              </a:spcBef>
              <a:tabLst>
                <a:tab algn="l" pos="0"/>
              </a:tabLst>
            </a:pPr>
            <a:r>
              <a:rPr b="0" lang="en-US" sz="2080" spc="-9" strike="noStrike">
                <a:solidFill>
                  <a:srgbClr val="020202"/>
                </a:solidFill>
                <a:latin typeface="Times New Roman"/>
              </a:rPr>
              <a:t>The remote procedure call (RPC) approach extends the common  abstraction of the procedure call to distributed </a:t>
            </a:r>
            <a:r>
              <a:rPr b="0" lang="en-US" sz="2080" spc="-18" strike="noStrike">
                <a:solidFill>
                  <a:srgbClr val="020202"/>
                </a:solidFill>
                <a:latin typeface="Times New Roman"/>
              </a:rPr>
              <a:t>environments, allowing </a:t>
            </a:r>
            <a:r>
              <a:rPr b="0" lang="en-US" sz="2080" spc="-9" strike="noStrike">
                <a:solidFill>
                  <a:srgbClr val="020202"/>
                </a:solidFill>
                <a:latin typeface="Times New Roman"/>
              </a:rPr>
              <a:t>a calling  process to call a procedure in a remote node as if it is</a:t>
            </a:r>
            <a:r>
              <a:rPr b="0" lang="en-US" sz="2080" spc="15" strike="noStrike">
                <a:solidFill>
                  <a:srgbClr val="020202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20202"/>
                </a:solidFill>
                <a:latin typeface="Times New Roman"/>
              </a:rPr>
              <a:t>local.</a:t>
            </a:r>
            <a:endParaRPr b="0" lang="en-US" sz="2080" spc="-1" strike="noStrike">
              <a:latin typeface="Arial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2012760" y="2596680"/>
            <a:ext cx="136080" cy="33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0880" bIns="0">
            <a:spAutoFit/>
          </a:bodyPr>
          <a:p>
            <a:pPr marL="21960">
              <a:lnSpc>
                <a:spcPct val="100000"/>
              </a:lnSpc>
              <a:spcBef>
                <a:spcPts val="164"/>
              </a:spcBef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•</a:t>
            </a:r>
            <a:endParaRPr b="0" lang="en-US" sz="2080" spc="-1" strike="noStrike">
              <a:latin typeface="Arial"/>
            </a:endParaRPr>
          </a:p>
        </p:txBody>
      </p:sp>
      <p:sp>
        <p:nvSpPr>
          <p:cNvPr id="130" name="CustomShape 6"/>
          <p:cNvSpPr/>
          <p:nvPr/>
        </p:nvSpPr>
        <p:spPr>
          <a:xfrm>
            <a:off x="3593520" y="2596680"/>
            <a:ext cx="7234560" cy="33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0880" bIns="0">
            <a:spAutoFit/>
          </a:bodyPr>
          <a:p>
            <a:pPr marL="21960">
              <a:lnSpc>
                <a:spcPct val="100000"/>
              </a:lnSpc>
              <a:spcBef>
                <a:spcPts val="164"/>
              </a:spcBef>
            </a:pPr>
            <a:r>
              <a:rPr b="0" lang="en-US" sz="2080" spc="-9" strike="noStrike">
                <a:solidFill>
                  <a:srgbClr val="020202"/>
                </a:solidFill>
                <a:latin typeface="Times New Roman"/>
              </a:rPr>
              <a:t>Remote method </a:t>
            </a:r>
            <a:r>
              <a:rPr b="0" lang="en-US" sz="2080" spc="-18" strike="noStrike">
                <a:solidFill>
                  <a:srgbClr val="020202"/>
                </a:solidFill>
                <a:latin typeface="Times New Roman"/>
              </a:rPr>
              <a:t>invocation </a:t>
            </a:r>
            <a:r>
              <a:rPr b="0" lang="en-US" sz="2080" spc="-9" strike="noStrike">
                <a:solidFill>
                  <a:srgbClr val="020202"/>
                </a:solidFill>
                <a:latin typeface="Times New Roman"/>
              </a:rPr>
              <a:t>(RMI) is similar to RPC </a:t>
            </a:r>
            <a:r>
              <a:rPr b="0" lang="en-US" sz="2080" spc="-26" strike="noStrike">
                <a:solidFill>
                  <a:srgbClr val="020202"/>
                </a:solidFill>
                <a:latin typeface="Times New Roman"/>
              </a:rPr>
              <a:t>but </a:t>
            </a:r>
            <a:r>
              <a:rPr b="0" lang="en-US" sz="2080" spc="-9" strike="noStrike">
                <a:solidFill>
                  <a:srgbClr val="020202"/>
                </a:solidFill>
                <a:latin typeface="Times New Roman"/>
              </a:rPr>
              <a:t>for</a:t>
            </a:r>
            <a:r>
              <a:rPr b="0" lang="en-US" sz="2080" spc="491" strike="noStrike">
                <a:solidFill>
                  <a:srgbClr val="020202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20202"/>
                </a:solidFill>
                <a:latin typeface="Times New Roman"/>
              </a:rPr>
              <a:t>distribut</a:t>
            </a:r>
            <a:endParaRPr b="0" lang="en-US" sz="2080" spc="-1" strike="noStrike">
              <a:latin typeface="Arial"/>
            </a:endParaRPr>
          </a:p>
        </p:txBody>
      </p:sp>
      <p:sp>
        <p:nvSpPr>
          <p:cNvPr id="131" name="CustomShape 7"/>
          <p:cNvSpPr/>
          <p:nvPr/>
        </p:nvSpPr>
        <p:spPr>
          <a:xfrm>
            <a:off x="1590120" y="2912040"/>
            <a:ext cx="9016200" cy="185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1960" bIns="0">
            <a:spAutoFit/>
          </a:bodyPr>
          <a:p>
            <a:pPr marL="664920" algn="just">
              <a:lnSpc>
                <a:spcPct val="120000"/>
              </a:lnSpc>
              <a:spcBef>
                <a:spcPts val="173"/>
              </a:spcBef>
            </a:pPr>
            <a:r>
              <a:rPr b="0" lang="en-US" sz="2080" spc="-9" strike="noStrike">
                <a:solidFill>
                  <a:srgbClr val="020202"/>
                </a:solidFill>
                <a:latin typeface="Times New Roman"/>
              </a:rPr>
              <a:t>with added </a:t>
            </a:r>
            <a:r>
              <a:rPr b="0" lang="en-US" sz="2080" spc="-18" strike="noStrike">
                <a:solidFill>
                  <a:srgbClr val="020202"/>
                </a:solidFill>
                <a:latin typeface="Times New Roman"/>
              </a:rPr>
              <a:t>benefits </a:t>
            </a:r>
            <a:r>
              <a:rPr b="0" lang="en-US" sz="2080" spc="-9" strike="noStrike">
                <a:solidFill>
                  <a:srgbClr val="020202"/>
                </a:solidFill>
                <a:latin typeface="Times New Roman"/>
              </a:rPr>
              <a:t>in terms of using object-oriented programming concepts in  distributed systems and also extending the concept of an object reference to the  global distributed </a:t>
            </a:r>
            <a:r>
              <a:rPr b="0" lang="en-US" sz="2080" spc="-18" strike="noStrike">
                <a:solidFill>
                  <a:srgbClr val="020202"/>
                </a:solidFill>
                <a:latin typeface="Times New Roman"/>
              </a:rPr>
              <a:t>environments, </a:t>
            </a:r>
            <a:r>
              <a:rPr b="0" lang="en-US" sz="2080" spc="-9" strike="noStrike">
                <a:solidFill>
                  <a:srgbClr val="020202"/>
                </a:solidFill>
                <a:latin typeface="Times New Roman"/>
              </a:rPr>
              <a:t>and </a:t>
            </a:r>
            <a:r>
              <a:rPr b="0" lang="en-US" sz="2080" spc="-18" strike="noStrike">
                <a:solidFill>
                  <a:srgbClr val="020202"/>
                </a:solidFill>
                <a:latin typeface="Times New Roman"/>
              </a:rPr>
              <a:t>allowing </a:t>
            </a:r>
            <a:r>
              <a:rPr b="0" lang="en-US" sz="2080" spc="-9" strike="noStrike">
                <a:solidFill>
                  <a:srgbClr val="020202"/>
                </a:solidFill>
                <a:latin typeface="Times New Roman"/>
              </a:rPr>
              <a:t>the use of object references as  parameters in remote</a:t>
            </a:r>
            <a:r>
              <a:rPr b="0" lang="en-US" sz="2080" spc="-18" strike="noStrike">
                <a:solidFill>
                  <a:srgbClr val="020202"/>
                </a:solidFill>
                <a:latin typeface="Times New Roman"/>
              </a:rPr>
              <a:t> invocations.</a:t>
            </a:r>
            <a:endParaRPr b="0" lang="en-US" sz="2080" spc="-1" strike="noStrike">
              <a:latin typeface="Arial"/>
            </a:endParaRPr>
          </a:p>
          <a:p>
            <a:pPr marL="21960">
              <a:lnSpc>
                <a:spcPct val="100000"/>
              </a:lnSpc>
            </a:pPr>
            <a:r>
              <a:rPr b="0" lang="en-US" sz="2080" spc="-9" strike="noStrike">
                <a:solidFill>
                  <a:srgbClr val="ec008c"/>
                </a:solidFill>
                <a:latin typeface="Times New Roman"/>
              </a:rPr>
              <a:t>Figure 5.1 </a:t>
            </a:r>
            <a:r>
              <a:rPr b="0" lang="en-US" sz="2080" spc="-18" strike="noStrike">
                <a:solidFill>
                  <a:srgbClr val="ec008c"/>
                </a:solidFill>
                <a:latin typeface="Times New Roman"/>
              </a:rPr>
              <a:t>Middleware </a:t>
            </a:r>
            <a:r>
              <a:rPr b="0" lang="en-US" sz="2080" spc="-9" strike="noStrike">
                <a:solidFill>
                  <a:srgbClr val="ec008c"/>
                </a:solidFill>
                <a:latin typeface="Times New Roman"/>
              </a:rPr>
              <a:t>layers</a:t>
            </a:r>
            <a:endParaRPr b="0" lang="en-US" sz="2080" spc="-1" strike="noStrike">
              <a:latin typeface="Arial"/>
            </a:endParaRPr>
          </a:p>
        </p:txBody>
      </p:sp>
      <p:sp>
        <p:nvSpPr>
          <p:cNvPr id="132" name="CustomShape 8"/>
          <p:cNvSpPr/>
          <p:nvPr/>
        </p:nvSpPr>
        <p:spPr>
          <a:xfrm>
            <a:off x="1998000" y="4887360"/>
            <a:ext cx="7634520" cy="14104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1590120" y="0"/>
            <a:ext cx="9016200" cy="673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0880" bIns="0">
            <a:spAutoFit/>
          </a:bodyPr>
          <a:p>
            <a:pPr marL="21960">
              <a:lnSpc>
                <a:spcPct val="100000"/>
              </a:lnSpc>
              <a:spcBef>
                <a:spcPts val="164"/>
              </a:spcBef>
              <a:tabLst>
                <a:tab algn="l" pos="5877720"/>
              </a:tabLst>
            </a:pPr>
            <a:r>
              <a:rPr b="1" lang="en-US" sz="2080" spc="-9" strike="noStrike">
                <a:solidFill>
                  <a:srgbClr val="00aeef"/>
                </a:solidFill>
                <a:latin typeface="Times New Roman"/>
              </a:rPr>
              <a:t>212</a:t>
            </a:r>
            <a:r>
              <a:rPr b="1" lang="en-US" sz="2080" spc="-9" strike="noStrike">
                <a:solidFill>
                  <a:srgbClr val="1900ff"/>
                </a:solidFill>
                <a:latin typeface="Times New Roman"/>
              </a:rPr>
              <a:t>Remote</a:t>
            </a:r>
            <a:r>
              <a:rPr b="1" lang="en-US" sz="2080" spc="15" strike="noStrike">
                <a:solidFill>
                  <a:srgbClr val="1900ff"/>
                </a:solidFill>
                <a:latin typeface="Times New Roman"/>
              </a:rPr>
              <a:t> </a:t>
            </a:r>
            <a:r>
              <a:rPr b="1" lang="en-US" sz="2080" spc="-18" strike="noStrike">
                <a:solidFill>
                  <a:srgbClr val="1900ff"/>
                </a:solidFill>
                <a:latin typeface="Times New Roman"/>
              </a:rPr>
              <a:t>invocation</a:t>
            </a:r>
            <a:r>
              <a:rPr b="1" lang="en-US" sz="2080" spc="-18" strike="noStrike">
                <a:solidFill>
                  <a:srgbClr val="d90e81"/>
                </a:solidFill>
                <a:latin typeface="Times New Roman"/>
              </a:rPr>
              <a:t>5.3</a:t>
            </a:r>
            <a:r>
              <a:rPr b="1" lang="en-US" sz="2080" spc="-18" strike="noStrike">
                <a:solidFill>
                  <a:srgbClr val="d90e81"/>
                </a:solidFill>
                <a:latin typeface="Times New Roman"/>
              </a:rPr>
              <a:t>	</a:t>
            </a:r>
            <a:r>
              <a:rPr b="0" lang="en-US" sz="2080" spc="-9" strike="noStrike">
                <a:solidFill>
                  <a:srgbClr val="d90e81"/>
                </a:solidFill>
                <a:latin typeface="Times New Roman"/>
              </a:rPr>
              <a:t>Remote procedure call</a:t>
            </a:r>
            <a:r>
              <a:rPr b="0" lang="en-US" sz="2080" spc="-52" strike="noStrike">
                <a:solidFill>
                  <a:srgbClr val="d90e81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d90e81"/>
                </a:solidFill>
                <a:latin typeface="Times New Roman"/>
              </a:rPr>
              <a:t>(RPC)</a:t>
            </a:r>
            <a:endParaRPr b="0" lang="en-US" sz="2080" spc="-1" strike="noStrike">
              <a:latin typeface="Arial"/>
            </a:endParaRPr>
          </a:p>
          <a:p>
            <a:pPr marL="21960">
              <a:lnSpc>
                <a:spcPct val="100000"/>
              </a:lnSpc>
              <a:spcBef>
                <a:spcPts val="1800"/>
              </a:spcBef>
              <a:tabLst>
                <a:tab algn="l" pos="5877720"/>
              </a:tabLst>
            </a:pPr>
            <a:r>
              <a:rPr b="1" lang="en-US" sz="2080" spc="-9" strike="noStrike">
                <a:solidFill>
                  <a:srgbClr val="000000"/>
                </a:solidFill>
                <a:latin typeface="Times New Roman"/>
              </a:rPr>
              <a:t>Maybe semantics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– remote procedure call may be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executed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once or not at</a:t>
            </a:r>
            <a:r>
              <a:rPr b="0" lang="en-US" sz="2080" spc="6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all</a:t>
            </a:r>
            <a:endParaRPr b="0" lang="en-US" sz="2080" spc="-1" strike="noStrike">
              <a:latin typeface="Arial"/>
            </a:endParaRPr>
          </a:p>
          <a:p>
            <a:pPr marL="537480" indent="-94320">
              <a:lnSpc>
                <a:spcPct val="100000"/>
              </a:lnSpc>
              <a:spcBef>
                <a:spcPts val="1851"/>
              </a:spcBef>
              <a:buClr>
                <a:srgbClr val="000000"/>
              </a:buClr>
              <a:buSzPct val="92000"/>
              <a:buFont typeface="Symbol" charset="2"/>
              <a:buChar char=""/>
              <a:tabLst>
                <a:tab algn="l" pos="53856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when no fault-tolerance measures applied, can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suffer</a:t>
            </a:r>
            <a:r>
              <a:rPr b="0" lang="en-US" sz="208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from</a:t>
            </a:r>
            <a:endParaRPr b="0" lang="en-US" sz="208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"/>
              </a:spcBef>
              <a:tabLst>
                <a:tab algn="l" pos="538560"/>
              </a:tabLst>
            </a:pPr>
            <a:endParaRPr b="0" lang="en-US" sz="2080" spc="-1" strike="noStrike">
              <a:latin typeface="Arial"/>
            </a:endParaRPr>
          </a:p>
          <a:p>
            <a:pPr lvl="1" marL="1230840" indent="-261360">
              <a:lnSpc>
                <a:spcPct val="100000"/>
              </a:lnSpc>
              <a:buClr>
                <a:srgbClr val="000000"/>
              </a:buClr>
              <a:buFont typeface="Times New Roman"/>
              <a:buChar char="–"/>
              <a:tabLst>
                <a:tab algn="l" pos="123192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omission failures (the request or result message</a:t>
            </a:r>
            <a:r>
              <a:rPr b="0" lang="en-US" sz="208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lost)</a:t>
            </a:r>
            <a:endParaRPr b="0" lang="en-US" sz="2080" spc="-1" strike="noStrike">
              <a:latin typeface="Arial"/>
            </a:endParaRPr>
          </a:p>
          <a:p>
            <a:pPr lvl="1" marL="1230840" indent="-261360">
              <a:lnSpc>
                <a:spcPct val="100000"/>
              </a:lnSpc>
              <a:spcBef>
                <a:spcPts val="1151"/>
              </a:spcBef>
              <a:buClr>
                <a:srgbClr val="000000"/>
              </a:buClr>
              <a:buFont typeface="Times New Roman"/>
              <a:buChar char="–"/>
              <a:tabLst>
                <a:tab algn="l" pos="123192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crash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failures</a:t>
            </a:r>
            <a:endParaRPr b="0" lang="en-US" sz="2080" spc="-1" strike="noStrike">
              <a:latin typeface="Arial"/>
            </a:endParaRPr>
          </a:p>
          <a:p>
            <a:pPr marL="21960">
              <a:lnSpc>
                <a:spcPct val="100000"/>
              </a:lnSpc>
              <a:spcBef>
                <a:spcPts val="2302"/>
              </a:spcBef>
              <a:tabLst>
                <a:tab algn="l" pos="1231920"/>
              </a:tabLst>
            </a:pPr>
            <a:r>
              <a:rPr b="1" lang="en-US" sz="2080" spc="-9" strike="noStrike">
                <a:solidFill>
                  <a:srgbClr val="000000"/>
                </a:solidFill>
                <a:latin typeface="Times New Roman"/>
              </a:rPr>
              <a:t>At-least-once semantics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– can be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achieved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by retransmission of request</a:t>
            </a:r>
            <a:r>
              <a:rPr b="0" lang="en-US" sz="2080" spc="11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messages</a:t>
            </a:r>
            <a:endParaRPr b="0" lang="en-US" sz="2080" spc="-1" strike="noStrike">
              <a:latin typeface="Arial"/>
            </a:endParaRPr>
          </a:p>
          <a:p>
            <a:pPr marL="537480" indent="-94320">
              <a:lnSpc>
                <a:spcPct val="100000"/>
              </a:lnSpc>
              <a:spcBef>
                <a:spcPts val="1862"/>
              </a:spcBef>
              <a:buClr>
                <a:srgbClr val="000000"/>
              </a:buClr>
              <a:buSzPct val="92000"/>
              <a:buFont typeface="Times New Roman"/>
              <a:buChar char="•"/>
              <a:tabLst>
                <a:tab algn="l" pos="53856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types of</a:t>
            </a:r>
            <a:r>
              <a:rPr b="0" lang="en-US" sz="2080" spc="-14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failures</a:t>
            </a:r>
            <a:endParaRPr b="0" lang="en-US" sz="208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"/>
              </a:spcBef>
              <a:tabLst>
                <a:tab algn="l" pos="538560"/>
              </a:tabLst>
            </a:pPr>
            <a:endParaRPr b="0" lang="en-US" sz="2080" spc="-1" strike="noStrike">
              <a:latin typeface="Arial"/>
            </a:endParaRPr>
          </a:p>
          <a:p>
            <a:pPr lvl="1" marL="1230840" indent="-261360" algn="just">
              <a:lnSpc>
                <a:spcPct val="100000"/>
              </a:lnSpc>
              <a:spcBef>
                <a:spcPts val="9"/>
              </a:spcBef>
              <a:buClr>
                <a:srgbClr val="000000"/>
              </a:buClr>
              <a:buFont typeface="Times New Roman"/>
              <a:buChar char="–"/>
              <a:tabLst>
                <a:tab algn="l" pos="123192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crash failures when the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server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containing the remote procedure</a:t>
            </a:r>
            <a:r>
              <a:rPr b="0" lang="en-US" sz="2080" spc="11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fails</a:t>
            </a:r>
            <a:endParaRPr b="0" lang="en-US" sz="2080" spc="-1" strike="noStrike">
              <a:latin typeface="Arial"/>
            </a:endParaRPr>
          </a:p>
          <a:p>
            <a:pPr lvl="1" marL="1230840" indent="-260280" algn="just">
              <a:lnSpc>
                <a:spcPct val="120000"/>
              </a:lnSpc>
              <a:spcBef>
                <a:spcPts val="632"/>
              </a:spcBef>
              <a:buClr>
                <a:srgbClr val="000000"/>
              </a:buClr>
              <a:buFont typeface="Times New Roman"/>
              <a:buChar char="–"/>
              <a:tabLst>
                <a:tab algn="l" pos="123192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arbitrary failures – in cases when the request message is retransmitted, the  remote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server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may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receive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it and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execute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the procedure more than once,  possibly causing wrong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values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stored or</a:t>
            </a:r>
            <a:r>
              <a:rPr b="0" lang="en-US" sz="208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returned</a:t>
            </a:r>
            <a:endParaRPr b="0" lang="en-US" sz="2080" spc="-1" strike="noStrike">
              <a:latin typeface="Arial"/>
            </a:endParaRPr>
          </a:p>
          <a:p>
            <a:pPr lvl="1" marL="1230840" indent="-260280" algn="just">
              <a:lnSpc>
                <a:spcPct val="120000"/>
              </a:lnSpc>
              <a:spcBef>
                <a:spcPts val="641"/>
              </a:spcBef>
              <a:buClr>
                <a:srgbClr val="000000"/>
              </a:buClr>
              <a:buFont typeface="Times New Roman"/>
              <a:buChar char="–"/>
              <a:tabLst>
                <a:tab algn="l" pos="123192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If</a:t>
            </a:r>
            <a:r>
              <a:rPr b="0" lang="en-US" sz="208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US" sz="208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operations</a:t>
            </a:r>
            <a:r>
              <a:rPr b="0" lang="en-US" sz="208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in</a:t>
            </a:r>
            <a:r>
              <a:rPr b="0" lang="en-US" sz="2080" spc="-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US" sz="208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server</a:t>
            </a:r>
            <a:r>
              <a:rPr b="0" lang="en-US" sz="208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can</a:t>
            </a:r>
            <a:r>
              <a:rPr b="0" lang="en-US" sz="208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be</a:t>
            </a:r>
            <a:r>
              <a:rPr b="0" lang="en-US" sz="2080" spc="-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designed</a:t>
            </a:r>
            <a:r>
              <a:rPr b="0" lang="en-US" sz="208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so</a:t>
            </a:r>
            <a:r>
              <a:rPr b="0" lang="en-US" sz="208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that</a:t>
            </a:r>
            <a:r>
              <a:rPr b="0" lang="en-US" sz="2080" spc="-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all</a:t>
            </a:r>
            <a:r>
              <a:rPr b="0" lang="en-US" sz="208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US" sz="208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US" sz="208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procedures</a:t>
            </a:r>
            <a:r>
              <a:rPr b="0" lang="en-US" sz="2080" spc="-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in  their service interfaces are idempotent operations, then at-least-once call  semantics may be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acceptable</a:t>
            </a:r>
            <a:endParaRPr b="0" lang="en-US" sz="20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299520" y="0"/>
            <a:ext cx="10306800" cy="454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0880" bIns="0">
            <a:spAutoFit/>
          </a:bodyPr>
          <a:p>
            <a:pPr marL="21960">
              <a:lnSpc>
                <a:spcPct val="100000"/>
              </a:lnSpc>
              <a:spcBef>
                <a:spcPts val="164"/>
              </a:spcBef>
              <a:tabLst>
                <a:tab algn="l" pos="5877720"/>
              </a:tabLst>
            </a:pPr>
            <a:r>
              <a:rPr b="1" lang="en-US" sz="2080" spc="-9" strike="noStrike">
                <a:solidFill>
                  <a:srgbClr val="00aeef"/>
                </a:solidFill>
                <a:latin typeface="Times New Roman"/>
              </a:rPr>
              <a:t>213</a:t>
            </a:r>
            <a:r>
              <a:rPr b="1" lang="en-US" sz="2080" spc="-9" strike="noStrike">
                <a:solidFill>
                  <a:srgbClr val="1900ff"/>
                </a:solidFill>
                <a:latin typeface="Times New Roman"/>
              </a:rPr>
              <a:t>Remote</a:t>
            </a:r>
            <a:r>
              <a:rPr b="1" lang="en-US" sz="2080" spc="15" strike="noStrike">
                <a:solidFill>
                  <a:srgbClr val="1900ff"/>
                </a:solidFill>
                <a:latin typeface="Times New Roman"/>
              </a:rPr>
              <a:t> </a:t>
            </a:r>
            <a:r>
              <a:rPr b="1" lang="en-US" sz="2080" spc="-18" strike="noStrike">
                <a:solidFill>
                  <a:srgbClr val="1900ff"/>
                </a:solidFill>
                <a:latin typeface="Times New Roman"/>
              </a:rPr>
              <a:t>invocation</a:t>
            </a:r>
            <a:r>
              <a:rPr b="1" lang="en-US" sz="2080" spc="-18" strike="noStrike">
                <a:solidFill>
                  <a:srgbClr val="d90e81"/>
                </a:solidFill>
                <a:latin typeface="Times New Roman"/>
              </a:rPr>
              <a:t>5.3</a:t>
            </a:r>
            <a:r>
              <a:rPr b="1" lang="en-US" sz="2080" spc="-18" strike="noStrike">
                <a:solidFill>
                  <a:srgbClr val="d90e81"/>
                </a:solidFill>
                <a:latin typeface="Times New Roman"/>
              </a:rPr>
              <a:t>	</a:t>
            </a:r>
            <a:r>
              <a:rPr b="0" lang="en-US" sz="2080" spc="-9" strike="noStrike">
                <a:solidFill>
                  <a:srgbClr val="d90e81"/>
                </a:solidFill>
                <a:latin typeface="Times New Roman"/>
              </a:rPr>
              <a:t>Remote procedure call</a:t>
            </a:r>
            <a:r>
              <a:rPr b="0" lang="en-US" sz="2080" spc="-52" strike="noStrike">
                <a:solidFill>
                  <a:srgbClr val="d90e81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d90e81"/>
                </a:solidFill>
                <a:latin typeface="Times New Roman"/>
              </a:rPr>
              <a:t>(RPC)</a:t>
            </a:r>
            <a:endParaRPr b="0" lang="en-US" sz="2080" spc="-1" strike="noStrike">
              <a:latin typeface="Arial"/>
            </a:endParaRPr>
          </a:p>
          <a:p>
            <a:pPr marL="21960">
              <a:lnSpc>
                <a:spcPct val="100000"/>
              </a:lnSpc>
              <a:spcBef>
                <a:spcPts val="1800"/>
              </a:spcBef>
              <a:tabLst>
                <a:tab algn="l" pos="5877720"/>
              </a:tabLst>
            </a:pPr>
            <a:r>
              <a:rPr b="1" lang="en-US" sz="2080" spc="-9" strike="noStrike">
                <a:solidFill>
                  <a:srgbClr val="000000"/>
                </a:solidFill>
                <a:latin typeface="Times New Roman"/>
              </a:rPr>
              <a:t>At-most-once semantics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– caller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receives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either a result or an</a:t>
            </a:r>
            <a:r>
              <a:rPr b="0" lang="en-US" sz="208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exception</a:t>
            </a:r>
            <a:endParaRPr b="0" lang="en-US" sz="208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"/>
              </a:spcBef>
              <a:tabLst>
                <a:tab algn="l" pos="5877720"/>
              </a:tabLst>
            </a:pPr>
            <a:endParaRPr b="0" lang="en-US" sz="2080" spc="-1" strike="noStrike">
              <a:latin typeface="Arial"/>
            </a:endParaRPr>
          </a:p>
          <a:p>
            <a:pPr marL="21960">
              <a:lnSpc>
                <a:spcPct val="100000"/>
              </a:lnSpc>
              <a:spcBef>
                <a:spcPts val="9"/>
              </a:spcBef>
              <a:tabLst>
                <a:tab algn="l" pos="5877720"/>
              </a:tabLst>
            </a:pPr>
            <a:r>
              <a:rPr b="1" lang="en-US" sz="2080" spc="-26" strike="noStrike">
                <a:solidFill>
                  <a:srgbClr val="000000"/>
                </a:solidFill>
                <a:latin typeface="Times New Roman"/>
              </a:rPr>
              <a:t>Transparency</a:t>
            </a:r>
            <a:endParaRPr b="0" lang="en-US" sz="2080" spc="-1" strike="noStrike">
              <a:latin typeface="Arial"/>
            </a:endParaRPr>
          </a:p>
          <a:p>
            <a:pPr marL="21960" algn="just">
              <a:lnSpc>
                <a:spcPct val="100000"/>
              </a:lnSpc>
              <a:spcBef>
                <a:spcPts val="1905"/>
              </a:spcBef>
              <a:tabLst>
                <a:tab algn="l" pos="587772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at least location and access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transparency</a:t>
            </a:r>
            <a:endParaRPr b="0" lang="en-US" sz="2080" spc="-1" strike="noStrike">
              <a:latin typeface="Arial"/>
            </a:endParaRPr>
          </a:p>
          <a:p>
            <a:pPr marL="21960" indent="385920" algn="just">
              <a:lnSpc>
                <a:spcPct val="120000"/>
              </a:lnSpc>
              <a:tabLst>
                <a:tab algn="l" pos="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consensus is that remote calls should be made transparent in the sense that the  syntax of a remote call is the same as that of a local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invocation, </a:t>
            </a:r>
            <a:r>
              <a:rPr b="0" lang="en-US" sz="2080" spc="-26" strike="noStrike">
                <a:solidFill>
                  <a:srgbClr val="000000"/>
                </a:solidFill>
                <a:latin typeface="Times New Roman"/>
              </a:rPr>
              <a:t>but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that the difference  between local and remote calls should be expressed in their</a:t>
            </a:r>
            <a:r>
              <a:rPr b="0" lang="en-US" sz="2080" spc="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interfaces</a:t>
            </a:r>
            <a:endParaRPr b="0" lang="en-US" sz="2080" spc="-1" strike="noStrike">
              <a:latin typeface="Arial"/>
            </a:endParaRPr>
          </a:p>
          <a:p>
            <a:pPr marL="21960" indent="385920" algn="just">
              <a:lnSpc>
                <a:spcPct val="120000"/>
              </a:lnSpc>
              <a:tabLst>
                <a:tab algn="l" pos="0"/>
              </a:tabLst>
            </a:pPr>
            <a:endParaRPr b="0" lang="en-US" sz="2080" spc="-1" strike="noStrike">
              <a:latin typeface="Arial"/>
            </a:endParaRPr>
          </a:p>
          <a:p>
            <a:pPr marL="21960" indent="385920">
              <a:lnSpc>
                <a:spcPct val="100000"/>
              </a:lnSpc>
              <a:tabLst>
                <a:tab algn="l" pos="810000"/>
              </a:tabLst>
            </a:pPr>
            <a:r>
              <a:rPr b="1" lang="en-US" sz="2080" spc="-9" strike="noStrike">
                <a:solidFill>
                  <a:srgbClr val="000000"/>
                </a:solidFill>
                <a:latin typeface="Times New Roman"/>
              </a:rPr>
              <a:t>5.3.2</a:t>
            </a:r>
            <a:r>
              <a:rPr b="1" lang="en-US" sz="2080" spc="-9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080" spc="-9" strike="noStrike">
                <a:solidFill>
                  <a:srgbClr val="000000"/>
                </a:solidFill>
                <a:latin typeface="Times New Roman"/>
              </a:rPr>
              <a:t>Implementation of</a:t>
            </a:r>
            <a:r>
              <a:rPr b="1" lang="en-US" sz="2080" spc="-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080" spc="-9" strike="noStrike">
                <a:solidFill>
                  <a:srgbClr val="000000"/>
                </a:solidFill>
                <a:latin typeface="Times New Roman"/>
              </a:rPr>
              <a:t>RPC</a:t>
            </a:r>
            <a:endParaRPr b="0" lang="en-US" sz="2080" spc="-1" strike="noStrike">
              <a:latin typeface="Arial"/>
            </a:endParaRPr>
          </a:p>
          <a:p>
            <a:pPr marL="407880" indent="385920" algn="just">
              <a:lnSpc>
                <a:spcPct val="100000"/>
              </a:lnSpc>
              <a:tabLst>
                <a:tab algn="l" pos="810000"/>
              </a:tabLst>
            </a:pPr>
            <a:r>
              <a:rPr b="0" lang="en-US" sz="2080" spc="-9" strike="noStrike">
                <a:solidFill>
                  <a:srgbClr val="ec008c"/>
                </a:solidFill>
                <a:latin typeface="Times New Roman"/>
              </a:rPr>
              <a:t>Figure 5.10 Role of client and </a:t>
            </a:r>
            <a:r>
              <a:rPr b="0" lang="en-US" sz="2080" spc="-18" strike="noStrike">
                <a:solidFill>
                  <a:srgbClr val="ec008c"/>
                </a:solidFill>
                <a:latin typeface="Times New Roman"/>
              </a:rPr>
              <a:t>server </a:t>
            </a:r>
            <a:r>
              <a:rPr b="0" lang="en-US" sz="2080" spc="-9" strike="noStrike">
                <a:solidFill>
                  <a:srgbClr val="ec008c"/>
                </a:solidFill>
                <a:latin typeface="Times New Roman"/>
              </a:rPr>
              <a:t>stub procedures in</a:t>
            </a:r>
            <a:r>
              <a:rPr b="0" lang="en-US" sz="2080" spc="15" strike="noStrike">
                <a:solidFill>
                  <a:srgbClr val="ec008c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ec008c"/>
                </a:solidFill>
                <a:latin typeface="Times New Roman"/>
              </a:rPr>
              <a:t>RPC</a:t>
            </a:r>
            <a:endParaRPr b="0" lang="en-US" sz="2080" spc="-1" strike="noStrike"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2014560" y="4745520"/>
            <a:ext cx="7838640" cy="17848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1590120" y="0"/>
            <a:ext cx="9016200" cy="432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0880" bIns="0">
            <a:spAutoFit/>
          </a:bodyPr>
          <a:p>
            <a:pPr marL="21960" algn="just">
              <a:lnSpc>
                <a:spcPct val="100000"/>
              </a:lnSpc>
              <a:spcBef>
                <a:spcPts val="164"/>
              </a:spcBef>
              <a:tabLst>
                <a:tab algn="l" pos="5877720"/>
              </a:tabLst>
            </a:pPr>
            <a:r>
              <a:rPr b="1" lang="en-US" sz="2080" spc="-9" strike="noStrike">
                <a:solidFill>
                  <a:srgbClr val="00aeef"/>
                </a:solidFill>
                <a:latin typeface="Times New Roman"/>
              </a:rPr>
              <a:t>214</a:t>
            </a:r>
            <a:r>
              <a:rPr b="1" lang="en-US" sz="2080" spc="-9" strike="noStrike">
                <a:solidFill>
                  <a:srgbClr val="1900ff"/>
                </a:solidFill>
                <a:latin typeface="Times New Roman"/>
              </a:rPr>
              <a:t>Remote</a:t>
            </a:r>
            <a:r>
              <a:rPr b="1" lang="en-US" sz="2080" spc="15" strike="noStrike">
                <a:solidFill>
                  <a:srgbClr val="1900ff"/>
                </a:solidFill>
                <a:latin typeface="Times New Roman"/>
              </a:rPr>
              <a:t> </a:t>
            </a:r>
            <a:r>
              <a:rPr b="1" lang="en-US" sz="2080" spc="-18" strike="noStrike">
                <a:solidFill>
                  <a:srgbClr val="1900ff"/>
                </a:solidFill>
                <a:latin typeface="Times New Roman"/>
              </a:rPr>
              <a:t>invocation</a:t>
            </a:r>
            <a:r>
              <a:rPr b="1" lang="en-US" sz="2080" spc="-18" strike="noStrike">
                <a:solidFill>
                  <a:srgbClr val="d90e81"/>
                </a:solidFill>
                <a:latin typeface="Times New Roman"/>
              </a:rPr>
              <a:t>5.3</a:t>
            </a:r>
            <a:r>
              <a:rPr b="1" lang="en-US" sz="2080" spc="-18" strike="noStrike">
                <a:solidFill>
                  <a:srgbClr val="d90e81"/>
                </a:solidFill>
                <a:latin typeface="Times New Roman"/>
              </a:rPr>
              <a:t>	</a:t>
            </a:r>
            <a:r>
              <a:rPr b="0" lang="en-US" sz="2080" spc="-9" strike="noStrike">
                <a:solidFill>
                  <a:srgbClr val="d90e81"/>
                </a:solidFill>
                <a:latin typeface="Times New Roman"/>
              </a:rPr>
              <a:t>Remote procedure call</a:t>
            </a:r>
            <a:r>
              <a:rPr b="0" lang="en-US" sz="2080" spc="-52" strike="noStrike">
                <a:solidFill>
                  <a:srgbClr val="d90e81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d90e81"/>
                </a:solidFill>
                <a:latin typeface="Times New Roman"/>
              </a:rPr>
              <a:t>(RPC)</a:t>
            </a:r>
            <a:endParaRPr b="0" lang="en-US" sz="2080" spc="-1" strike="noStrike">
              <a:latin typeface="Arial"/>
            </a:endParaRPr>
          </a:p>
          <a:p>
            <a:pPr marL="21960" indent="385920" algn="just">
              <a:lnSpc>
                <a:spcPct val="120000"/>
              </a:lnSpc>
              <a:spcBef>
                <a:spcPts val="1290"/>
              </a:spcBef>
              <a:tabLst>
                <a:tab algn="l" pos="0"/>
              </a:tabLst>
            </a:pPr>
            <a:r>
              <a:rPr b="0" i="1" lang="en-US" sz="2080" spc="-9" strike="noStrike">
                <a:solidFill>
                  <a:srgbClr val="000000"/>
                </a:solidFill>
                <a:latin typeface="Times New Roman"/>
              </a:rPr>
              <a:t>stub</a:t>
            </a:r>
            <a:r>
              <a:rPr b="0" i="1" lang="en-US" sz="2080" spc="-9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US" sz="2080" spc="-26" strike="noStrike">
                <a:solidFill>
                  <a:srgbClr val="000000"/>
                </a:solidFill>
                <a:latin typeface="Times New Roman"/>
              </a:rPr>
              <a:t>procedure</a:t>
            </a:r>
            <a:r>
              <a:rPr b="0" i="1" lang="en-US" sz="2080" spc="-8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behaves</a:t>
            </a:r>
            <a:r>
              <a:rPr b="0" lang="en-US" sz="2080" spc="-8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like</a:t>
            </a:r>
            <a:r>
              <a:rPr b="0" lang="en-US" sz="2080" spc="-8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US" sz="2080" spc="-8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local</a:t>
            </a:r>
            <a:r>
              <a:rPr b="0" lang="en-US" sz="2080" spc="-8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procedure</a:t>
            </a:r>
            <a:r>
              <a:rPr b="0" lang="en-US" sz="2080" spc="-8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US" sz="2080" spc="-8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US" sz="2080" spc="-9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client,</a:t>
            </a:r>
            <a:r>
              <a:rPr b="0" lang="en-US" sz="2080" spc="-6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26" strike="noStrike">
                <a:solidFill>
                  <a:srgbClr val="000000"/>
                </a:solidFill>
                <a:latin typeface="Times New Roman"/>
              </a:rPr>
              <a:t>but</a:t>
            </a:r>
            <a:r>
              <a:rPr b="0" lang="en-US" sz="2080" spc="-8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instead</a:t>
            </a:r>
            <a:r>
              <a:rPr b="0" lang="en-US" sz="2080" spc="-8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US" sz="2080" spc="-8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executing 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the call, it marshals the procedure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identifier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and the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arguments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into a request</a:t>
            </a:r>
            <a:r>
              <a:rPr b="0" lang="en-US" sz="2080" spc="-31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message,  which it sends via its communication module to the</a:t>
            </a:r>
            <a:r>
              <a:rPr b="0" lang="en-US" sz="2080" spc="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server</a:t>
            </a:r>
            <a:endParaRPr b="0" lang="en-US" sz="2080" spc="-1" strike="noStrike">
              <a:latin typeface="Arial"/>
            </a:endParaRPr>
          </a:p>
          <a:p>
            <a:pPr marL="537480" indent="-94320">
              <a:lnSpc>
                <a:spcPct val="100000"/>
              </a:lnSpc>
              <a:spcBef>
                <a:spcPts val="1763"/>
              </a:spcBef>
              <a:buClr>
                <a:srgbClr val="000000"/>
              </a:buClr>
              <a:buSzPct val="92000"/>
              <a:buFont typeface="Symbol" charset="2"/>
              <a:buChar char=""/>
              <a:tabLst>
                <a:tab algn="l" pos="53856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RPC generally implemented </a:t>
            </a:r>
            <a:r>
              <a:rPr b="0" lang="en-US" sz="2080" spc="-26" strike="noStrike">
                <a:solidFill>
                  <a:srgbClr val="000000"/>
                </a:solidFill>
                <a:latin typeface="Times New Roman"/>
              </a:rPr>
              <a:t>over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request-reply</a:t>
            </a:r>
            <a:r>
              <a:rPr b="0" lang="en-US" sz="2080" spc="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protocol</a:t>
            </a:r>
            <a:endParaRPr b="0" lang="en-US" sz="2080" spc="-1" strike="noStrike">
              <a:latin typeface="Arial"/>
            </a:endParaRPr>
          </a:p>
          <a:p>
            <a:pPr marL="537480" indent="-94320">
              <a:lnSpc>
                <a:spcPct val="100000"/>
              </a:lnSpc>
              <a:spcBef>
                <a:spcPts val="2078"/>
              </a:spcBef>
              <a:buClr>
                <a:srgbClr val="000000"/>
              </a:buClr>
              <a:buSzPct val="92000"/>
              <a:buFont typeface="Symbol" charset="2"/>
              <a:buChar char=""/>
              <a:tabLst>
                <a:tab algn="l" pos="53856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general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choices:</a:t>
            </a:r>
            <a:endParaRPr b="0" lang="en-US" sz="208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"/>
              </a:spcBef>
              <a:tabLst>
                <a:tab algn="l" pos="538560"/>
              </a:tabLst>
            </a:pPr>
            <a:endParaRPr b="0" lang="en-US" sz="2080" spc="-1" strike="noStrike">
              <a:latin typeface="Arial"/>
            </a:endParaRPr>
          </a:p>
          <a:p>
            <a:pPr lvl="1" marL="1230840" indent="-261360">
              <a:lnSpc>
                <a:spcPct val="100000"/>
              </a:lnSpc>
              <a:buClr>
                <a:srgbClr val="000000"/>
              </a:buClr>
              <a:buFont typeface="Times New Roman"/>
              <a:buChar char="–"/>
              <a:tabLst>
                <a:tab algn="l" pos="1231920"/>
              </a:tabLst>
            </a:pPr>
            <a:r>
              <a:rPr b="0" i="1" lang="en-US" sz="2080" spc="-9" strike="noStrike">
                <a:solidFill>
                  <a:srgbClr val="000000"/>
                </a:solidFill>
                <a:latin typeface="Times New Roman"/>
              </a:rPr>
              <a:t>at-least-once</a:t>
            </a:r>
            <a:r>
              <a:rPr b="0" i="1" lang="en-US" sz="2080" spc="-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or</a:t>
            </a:r>
            <a:endParaRPr b="0" lang="en-US" sz="2080" spc="-1" strike="noStrike">
              <a:latin typeface="Arial"/>
            </a:endParaRPr>
          </a:p>
          <a:p>
            <a:pPr lvl="1" marL="1230840" indent="-261360">
              <a:lnSpc>
                <a:spcPct val="100000"/>
              </a:lnSpc>
              <a:spcBef>
                <a:spcPts val="1219"/>
              </a:spcBef>
              <a:buClr>
                <a:srgbClr val="000000"/>
              </a:buClr>
              <a:buFont typeface="Times New Roman"/>
              <a:buChar char="–"/>
              <a:tabLst>
                <a:tab algn="l" pos="1231920"/>
              </a:tabLst>
            </a:pPr>
            <a:r>
              <a:rPr b="0" i="1" lang="en-US" sz="2080" spc="-9" strike="noStrike">
                <a:solidFill>
                  <a:srgbClr val="000000"/>
                </a:solidFill>
                <a:latin typeface="Times New Roman"/>
              </a:rPr>
              <a:t>at-most-once</a:t>
            </a:r>
            <a:endParaRPr b="0" lang="en-US" sz="208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"/>
              </a:spcBef>
              <a:tabLst>
                <a:tab algn="l" pos="1231920"/>
              </a:tabLst>
            </a:pPr>
            <a:endParaRPr b="0" lang="en-US" sz="20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1590120" y="-836640"/>
            <a:ext cx="2848320" cy="2032200"/>
          </a:xfrm>
          <a:prstGeom prst="rect">
            <a:avLst/>
          </a:prstGeom>
          <a:noFill/>
          <a:ln>
            <a:noFill/>
          </a:ln>
        </p:spPr>
        <p:txBody>
          <a:bodyPr lIns="0" rIns="0" tIns="20880" bIns="0" anchor="ctr">
            <a:noAutofit/>
          </a:bodyPr>
          <a:p>
            <a:pPr marL="21960">
              <a:lnSpc>
                <a:spcPct val="100000"/>
              </a:lnSpc>
              <a:spcBef>
                <a:spcPts val="164"/>
              </a:spcBef>
            </a:pPr>
            <a:r>
              <a:rPr b="1" lang="en-US" sz="4400" spc="-9" strike="noStrike">
                <a:solidFill>
                  <a:srgbClr val="00aeef"/>
                </a:solidFill>
                <a:latin typeface="Times New Roman"/>
              </a:rPr>
              <a:t>217</a:t>
            </a:r>
            <a:r>
              <a:rPr b="1" lang="en-US" sz="4400" spc="-9" strike="noStrike">
                <a:solidFill>
                  <a:srgbClr val="1900ff"/>
                </a:solidFill>
                <a:latin typeface="Times New Roman"/>
              </a:rPr>
              <a:t>Remote</a:t>
            </a:r>
            <a:r>
              <a:rPr b="1" lang="en-US" sz="4400" spc="-63" strike="noStrike">
                <a:solidFill>
                  <a:srgbClr val="1900ff"/>
                </a:solidFill>
                <a:latin typeface="Times New Roman"/>
              </a:rPr>
              <a:t> </a:t>
            </a:r>
            <a:r>
              <a:rPr b="1" lang="en-US" sz="4400" spc="-18" strike="noStrike">
                <a:solidFill>
                  <a:srgbClr val="1900ff"/>
                </a:solidFill>
                <a:latin typeface="Times New Roman"/>
              </a:rPr>
              <a:t>invocation</a:t>
            </a:r>
            <a:r>
              <a:rPr b="1" lang="en-US" sz="4400" spc="-18" strike="noStrike">
                <a:solidFill>
                  <a:srgbClr val="000000"/>
                </a:solidFill>
                <a:latin typeface="Times New Roman"/>
              </a:rPr>
              <a:t>5.4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6994440" y="0"/>
            <a:ext cx="3612240" cy="33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0880" bIns="0">
            <a:spAutoFit/>
          </a:bodyPr>
          <a:p>
            <a:pPr marL="21960">
              <a:lnSpc>
                <a:spcPct val="100000"/>
              </a:lnSpc>
              <a:spcBef>
                <a:spcPts val="164"/>
              </a:spcBef>
            </a:pPr>
            <a:r>
              <a:rPr b="0" lang="en-US" sz="2080" spc="-9" strike="noStrike">
                <a:solidFill>
                  <a:srgbClr val="d90e81"/>
                </a:solidFill>
                <a:latin typeface="Times New Roman"/>
              </a:rPr>
              <a:t>Remote method </a:t>
            </a:r>
            <a:r>
              <a:rPr b="0" lang="en-US" sz="2080" spc="-18" strike="noStrike">
                <a:solidFill>
                  <a:srgbClr val="d90e81"/>
                </a:solidFill>
                <a:latin typeface="Times New Roman"/>
              </a:rPr>
              <a:t>invocation</a:t>
            </a:r>
            <a:r>
              <a:rPr b="0" lang="en-US" sz="2080" spc="-89" strike="noStrike">
                <a:solidFill>
                  <a:srgbClr val="d90e81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d90e81"/>
                </a:solidFill>
                <a:latin typeface="Times New Roman"/>
              </a:rPr>
              <a:t>(RMI)</a:t>
            </a:r>
            <a:endParaRPr b="0" lang="en-US" sz="2080" spc="-1" strike="noStrike">
              <a:latin typeface="Arial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1612080" y="378360"/>
            <a:ext cx="8972280" cy="360"/>
          </a:xfrm>
          <a:custGeom>
            <a:avLst/>
            <a:gdLst/>
            <a:ahLst/>
            <a:rect l="l" t="t" r="r" b="b"/>
            <a:pathLst>
              <a:path w="5184140" h="0">
                <a:moveTo>
                  <a:pt x="0" y="0"/>
                </a:moveTo>
                <a:lnTo>
                  <a:pt x="5184000" y="0"/>
                </a:lnTo>
              </a:path>
            </a:pathLst>
          </a:custGeom>
          <a:noFill/>
          <a:ln w="50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4"/>
          <p:cNvSpPr/>
          <p:nvPr/>
        </p:nvSpPr>
        <p:spPr>
          <a:xfrm>
            <a:off x="1590120" y="486360"/>
            <a:ext cx="9016200" cy="627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9520" bIns="0">
            <a:spAutoFit/>
          </a:bodyPr>
          <a:p>
            <a:pPr lvl="1" marL="730800" indent="-709560">
              <a:lnSpc>
                <a:spcPts val="2874"/>
              </a:lnSpc>
              <a:spcBef>
                <a:spcPts val="235"/>
              </a:spcBef>
              <a:buClr>
                <a:srgbClr val="000000"/>
              </a:buClr>
              <a:buFont typeface="Times New Roman"/>
              <a:buAutoNum type="arabicPeriod" startAt="4"/>
              <a:tabLst>
                <a:tab algn="l" pos="730800"/>
                <a:tab algn="l" pos="731880"/>
              </a:tabLst>
            </a:pPr>
            <a:r>
              <a:rPr b="1" lang="en-US" sz="2430" spc="24" strike="noStrike">
                <a:solidFill>
                  <a:srgbClr val="000000"/>
                </a:solidFill>
                <a:latin typeface="Times New Roman"/>
              </a:rPr>
              <a:t>Remote method </a:t>
            </a:r>
            <a:r>
              <a:rPr b="1" lang="en-US" sz="2430" spc="7" strike="noStrike">
                <a:solidFill>
                  <a:srgbClr val="000000"/>
                </a:solidFill>
                <a:latin typeface="Times New Roman"/>
              </a:rPr>
              <a:t>invocation</a:t>
            </a:r>
            <a:r>
              <a:rPr b="1" lang="en-US" sz="243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430" spc="24" strike="noStrike">
                <a:solidFill>
                  <a:srgbClr val="000000"/>
                </a:solidFill>
                <a:latin typeface="Times New Roman"/>
              </a:rPr>
              <a:t>(RMI)</a:t>
            </a:r>
            <a:endParaRPr b="0" lang="en-US" sz="2430" spc="-1" strike="noStrike">
              <a:latin typeface="Arial"/>
            </a:endParaRPr>
          </a:p>
          <a:p>
            <a:pPr marL="407880">
              <a:lnSpc>
                <a:spcPts val="2458"/>
              </a:lnSpc>
              <a:tabLst>
                <a:tab algn="l" pos="730800"/>
                <a:tab algn="l" pos="73188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Remote</a:t>
            </a:r>
            <a:r>
              <a:rPr b="0" lang="en-US" sz="2080" spc="23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method</a:t>
            </a:r>
            <a:r>
              <a:rPr b="0" lang="en-US" sz="2080" spc="22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invocation</a:t>
            </a:r>
            <a:r>
              <a:rPr b="0" lang="en-US" sz="2080" spc="23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(RMI)</a:t>
            </a:r>
            <a:r>
              <a:rPr b="0" lang="en-US" sz="2080" spc="23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closely</a:t>
            </a:r>
            <a:r>
              <a:rPr b="0" lang="en-US" sz="2080" spc="23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related</a:t>
            </a:r>
            <a:r>
              <a:rPr b="0" lang="en-US" sz="2080" spc="23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US" sz="2080" spc="23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RPC</a:t>
            </a:r>
            <a:r>
              <a:rPr b="0" lang="en-US" sz="2080" spc="23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26" strike="noStrike">
                <a:solidFill>
                  <a:srgbClr val="000000"/>
                </a:solidFill>
                <a:latin typeface="Times New Roman"/>
              </a:rPr>
              <a:t>but</a:t>
            </a:r>
            <a:r>
              <a:rPr b="0" lang="en-US" sz="2080" spc="23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extended</a:t>
            </a:r>
            <a:r>
              <a:rPr b="0" lang="en-US" sz="2080" spc="23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into</a:t>
            </a:r>
            <a:r>
              <a:rPr b="0" lang="en-US" sz="2080" spc="23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the</a:t>
            </a:r>
            <a:endParaRPr b="0" lang="en-US" sz="2080" spc="-1" strike="noStrike">
              <a:latin typeface="Arial"/>
            </a:endParaRPr>
          </a:p>
          <a:p>
            <a:pPr marL="21960">
              <a:lnSpc>
                <a:spcPct val="100000"/>
              </a:lnSpc>
              <a:spcBef>
                <a:spcPts val="502"/>
              </a:spcBef>
              <a:tabLst>
                <a:tab algn="l" pos="730800"/>
                <a:tab algn="l" pos="731880"/>
              </a:tabLst>
            </a:pP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world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of distributed objects</a:t>
            </a:r>
            <a:endParaRPr b="0" lang="en-US" sz="2080" spc="-1" strike="noStrike">
              <a:latin typeface="Arial"/>
            </a:endParaRPr>
          </a:p>
          <a:p>
            <a:pPr lvl="2" marL="664920" indent="-220680">
              <a:lnSpc>
                <a:spcPct val="120000"/>
              </a:lnSpc>
              <a:spcBef>
                <a:spcPts val="1644"/>
              </a:spcBef>
              <a:buClr>
                <a:srgbClr val="000000"/>
              </a:buClr>
              <a:buSzPct val="92000"/>
              <a:buFont typeface="Symbol" charset="2"/>
              <a:buChar char=""/>
              <a:tabLst>
                <a:tab algn="l" pos="53856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a calling object can </a:t>
            </a:r>
            <a:r>
              <a:rPr b="0" lang="en-US" sz="2080" spc="-35" strike="noStrike">
                <a:solidFill>
                  <a:srgbClr val="000000"/>
                </a:solidFill>
                <a:latin typeface="Times New Roman"/>
              </a:rPr>
              <a:t>invoke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a method in a potentially remote object. As with  RPC, the underlying details are generally hidden from the</a:t>
            </a:r>
            <a:r>
              <a:rPr b="0" lang="en-US" sz="2080" spc="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user</a:t>
            </a:r>
            <a:endParaRPr b="0" lang="en-US" sz="2080" spc="-1" strike="noStrike">
              <a:latin typeface="Arial"/>
            </a:endParaRPr>
          </a:p>
          <a:p>
            <a:pPr marL="21960">
              <a:lnSpc>
                <a:spcPct val="100000"/>
              </a:lnSpc>
              <a:spcBef>
                <a:spcPts val="2146"/>
              </a:spcBef>
              <a:tabLst>
                <a:tab algn="l" pos="53856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Similarities between RMI and RPC,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they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 both:</a:t>
            </a:r>
            <a:endParaRPr b="0" lang="en-US" sz="2080" spc="-1" strike="noStrike">
              <a:latin typeface="Arial"/>
            </a:endParaRPr>
          </a:p>
          <a:p>
            <a:pPr lvl="2" marL="537480" indent="-94320">
              <a:lnSpc>
                <a:spcPct val="100000"/>
              </a:lnSpc>
              <a:spcBef>
                <a:spcPts val="2146"/>
              </a:spcBef>
              <a:buClr>
                <a:srgbClr val="000000"/>
              </a:buClr>
              <a:buSzPct val="92000"/>
              <a:buFont typeface="Symbol" charset="2"/>
              <a:buChar char=""/>
              <a:tabLst>
                <a:tab algn="l" pos="53856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support programming with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interfaces</a:t>
            </a:r>
            <a:endParaRPr b="0" lang="en-US" sz="208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"/>
              </a:spcBef>
              <a:tabLst>
                <a:tab algn="l" pos="538560"/>
              </a:tabLst>
            </a:pPr>
            <a:endParaRPr b="0" lang="en-US" sz="2080" spc="-1" strike="noStrike">
              <a:latin typeface="Arial"/>
            </a:endParaRPr>
          </a:p>
          <a:p>
            <a:pPr lvl="2" marL="537480" indent="-94320">
              <a:lnSpc>
                <a:spcPct val="100000"/>
              </a:lnSpc>
              <a:buClr>
                <a:srgbClr val="000000"/>
              </a:buClr>
              <a:buSzPct val="92000"/>
              <a:buFont typeface="Times New Roman"/>
              <a:buChar char="•"/>
              <a:tabLst>
                <a:tab algn="l" pos="53856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typically constructed on top of request-reply</a:t>
            </a:r>
            <a:r>
              <a:rPr b="0" lang="en-US" sz="208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protocols</a:t>
            </a:r>
            <a:endParaRPr b="0" lang="en-US" sz="208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"/>
              </a:spcBef>
              <a:tabLst>
                <a:tab algn="l" pos="538560"/>
              </a:tabLst>
            </a:pPr>
            <a:endParaRPr b="0" lang="en-US" sz="2080" spc="-1" strike="noStrike">
              <a:latin typeface="Arial"/>
            </a:endParaRPr>
          </a:p>
          <a:p>
            <a:pPr lvl="2" marL="537480" indent="-94320">
              <a:lnSpc>
                <a:spcPct val="100000"/>
              </a:lnSpc>
              <a:spcBef>
                <a:spcPts val="9"/>
              </a:spcBef>
              <a:buClr>
                <a:srgbClr val="000000"/>
              </a:buClr>
              <a:buSzPct val="92000"/>
              <a:buFont typeface="Times New Roman"/>
              <a:buChar char="•"/>
              <a:tabLst>
                <a:tab algn="l" pos="53856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can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offer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a range of call semantics, such</a:t>
            </a:r>
            <a:r>
              <a:rPr b="0" lang="en-US" sz="208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as</a:t>
            </a:r>
            <a:endParaRPr b="0" lang="en-US" sz="208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538560"/>
              </a:tabLst>
            </a:pPr>
            <a:endParaRPr b="0" lang="en-US" sz="2080" spc="-1" strike="noStrike">
              <a:latin typeface="Arial"/>
            </a:endParaRPr>
          </a:p>
          <a:p>
            <a:pPr lvl="3" marL="1230840" indent="-261360">
              <a:lnSpc>
                <a:spcPct val="100000"/>
              </a:lnSpc>
              <a:buClr>
                <a:srgbClr val="000000"/>
              </a:buClr>
              <a:buFont typeface="Times New Roman"/>
              <a:buChar char="–"/>
              <a:tabLst>
                <a:tab algn="l" pos="1231920"/>
              </a:tabLst>
            </a:pPr>
            <a:r>
              <a:rPr b="0" i="1" lang="en-US" sz="2080" spc="-9" strike="noStrike">
                <a:solidFill>
                  <a:srgbClr val="000000"/>
                </a:solidFill>
                <a:latin typeface="Times New Roman"/>
              </a:rPr>
              <a:t>at-least-once</a:t>
            </a:r>
            <a:endParaRPr b="0" lang="en-US" sz="2080" spc="-1" strike="noStrike">
              <a:latin typeface="Arial"/>
            </a:endParaRPr>
          </a:p>
          <a:p>
            <a:pPr lvl="3" marL="1230840" indent="-261360">
              <a:lnSpc>
                <a:spcPct val="100000"/>
              </a:lnSpc>
              <a:spcBef>
                <a:spcPts val="1341"/>
              </a:spcBef>
              <a:buClr>
                <a:srgbClr val="000000"/>
              </a:buClr>
              <a:buFont typeface="Times New Roman"/>
              <a:buChar char="–"/>
              <a:tabLst>
                <a:tab algn="l" pos="1231920"/>
              </a:tabLst>
            </a:pPr>
            <a:r>
              <a:rPr b="0" i="1" lang="en-US" sz="2080" spc="-9" strike="noStrike">
                <a:solidFill>
                  <a:srgbClr val="000000"/>
                </a:solidFill>
                <a:latin typeface="Times New Roman"/>
              </a:rPr>
              <a:t>at-most-once</a:t>
            </a:r>
            <a:endParaRPr b="0" lang="en-US" sz="208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"/>
              </a:spcBef>
              <a:tabLst>
                <a:tab algn="l" pos="1231920"/>
              </a:tabLst>
            </a:pPr>
            <a:endParaRPr b="0" lang="en-US" sz="2080" spc="-1" strike="noStrike">
              <a:latin typeface="Arial"/>
            </a:endParaRPr>
          </a:p>
          <a:p>
            <a:pPr lvl="2" marL="537480" indent="-94320">
              <a:lnSpc>
                <a:spcPct val="100000"/>
              </a:lnSpc>
              <a:buClr>
                <a:srgbClr val="000000"/>
              </a:buClr>
              <a:buSzPct val="92000"/>
              <a:buFont typeface="Times New Roman"/>
              <a:buChar char="•"/>
              <a:tabLst>
                <a:tab algn="l" pos="53856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similar </a:t>
            </a:r>
            <a:r>
              <a:rPr b="0" lang="en-US" sz="2080" spc="-26" strike="noStrike">
                <a:solidFill>
                  <a:srgbClr val="000000"/>
                </a:solidFill>
                <a:latin typeface="Times New Roman"/>
              </a:rPr>
              <a:t>level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of transparency</a:t>
            </a:r>
            <a:r>
              <a:rPr b="0" lang="en-US" sz="208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–</a:t>
            </a:r>
            <a:endParaRPr b="0" lang="en-US" sz="20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1458000" y="0"/>
            <a:ext cx="9302040" cy="68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0880" bIns="0">
            <a:spAutoFit/>
          </a:bodyPr>
          <a:p>
            <a:pPr marL="153720">
              <a:lnSpc>
                <a:spcPct val="100000"/>
              </a:lnSpc>
              <a:spcBef>
                <a:spcPts val="164"/>
              </a:spcBef>
              <a:tabLst>
                <a:tab algn="l" pos="5558040"/>
              </a:tabLst>
            </a:pPr>
            <a:r>
              <a:rPr b="1" lang="en-US" sz="2080" spc="-9" strike="noStrike">
                <a:solidFill>
                  <a:srgbClr val="00aeef"/>
                </a:solidFill>
                <a:latin typeface="Times New Roman"/>
              </a:rPr>
              <a:t>218</a:t>
            </a:r>
            <a:r>
              <a:rPr b="1" lang="en-US" sz="2080" spc="-9" strike="noStrike">
                <a:solidFill>
                  <a:srgbClr val="1900ff"/>
                </a:solidFill>
                <a:latin typeface="Times New Roman"/>
              </a:rPr>
              <a:t>Remote</a:t>
            </a:r>
            <a:r>
              <a:rPr b="1" lang="en-US" sz="2080" spc="15" strike="noStrike">
                <a:solidFill>
                  <a:srgbClr val="1900ff"/>
                </a:solidFill>
                <a:latin typeface="Times New Roman"/>
              </a:rPr>
              <a:t> </a:t>
            </a:r>
            <a:r>
              <a:rPr b="1" lang="en-US" sz="2080" spc="-18" strike="noStrike">
                <a:solidFill>
                  <a:srgbClr val="1900ff"/>
                </a:solidFill>
                <a:latin typeface="Times New Roman"/>
              </a:rPr>
              <a:t>invocation</a:t>
            </a:r>
            <a:r>
              <a:rPr b="1" lang="en-US" sz="2080" spc="-18" strike="noStrike">
                <a:solidFill>
                  <a:srgbClr val="d90e81"/>
                </a:solidFill>
                <a:latin typeface="Times New Roman"/>
              </a:rPr>
              <a:t>5.4</a:t>
            </a:r>
            <a:r>
              <a:rPr b="1" lang="en-US" sz="2080" spc="-18" strike="noStrike">
                <a:solidFill>
                  <a:srgbClr val="d90e81"/>
                </a:solidFill>
                <a:latin typeface="Times New Roman"/>
              </a:rPr>
              <a:t>	</a:t>
            </a:r>
            <a:r>
              <a:rPr b="0" lang="en-US" sz="2080" spc="-9" strike="noStrike">
                <a:solidFill>
                  <a:srgbClr val="d90e81"/>
                </a:solidFill>
                <a:latin typeface="Times New Roman"/>
              </a:rPr>
              <a:t>Remote method </a:t>
            </a:r>
            <a:r>
              <a:rPr b="0" lang="en-US" sz="2080" spc="-18" strike="noStrike">
                <a:solidFill>
                  <a:srgbClr val="d90e81"/>
                </a:solidFill>
                <a:latin typeface="Times New Roman"/>
              </a:rPr>
              <a:t>invocation</a:t>
            </a:r>
            <a:r>
              <a:rPr b="0" lang="en-US" sz="2080" spc="-43" strike="noStrike">
                <a:solidFill>
                  <a:srgbClr val="d90e81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d90e81"/>
                </a:solidFill>
                <a:latin typeface="Times New Roman"/>
              </a:rPr>
              <a:t>(RMI)</a:t>
            </a:r>
            <a:endParaRPr b="0" lang="en-US" sz="2080" spc="-1" strike="noStrike">
              <a:latin typeface="Arial"/>
            </a:endParaRPr>
          </a:p>
          <a:p>
            <a:pPr marL="1362960" indent="-26136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Font typeface="Times New Roman"/>
              <a:buChar char="–"/>
              <a:tabLst>
                <a:tab algn="l" pos="136404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local and remote calls employ the same syntax</a:t>
            </a:r>
            <a:endParaRPr b="0" lang="en-US" sz="2080" spc="-1" strike="noStrike">
              <a:latin typeface="Arial"/>
            </a:endParaRPr>
          </a:p>
          <a:p>
            <a:pPr marL="1362960" indent="-261360">
              <a:lnSpc>
                <a:spcPct val="100000"/>
              </a:lnSpc>
              <a:spcBef>
                <a:spcPts val="1100"/>
              </a:spcBef>
              <a:buClr>
                <a:srgbClr val="000000"/>
              </a:buClr>
              <a:buFont typeface="Times New Roman"/>
              <a:buChar char="–"/>
              <a:tabLst>
                <a:tab algn="l" pos="136404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remote</a:t>
            </a:r>
            <a:r>
              <a:rPr b="0" lang="en-US" sz="2080" spc="-12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interfaces</a:t>
            </a:r>
            <a:endParaRPr b="0" lang="en-US" sz="2080" spc="-1" strike="noStrike">
              <a:latin typeface="Arial"/>
            </a:endParaRPr>
          </a:p>
          <a:p>
            <a:pPr marL="1844280" indent="-260280">
              <a:lnSpc>
                <a:spcPct val="120000"/>
              </a:lnSpc>
              <a:spcBef>
                <a:spcPts val="632"/>
              </a:spcBef>
              <a:tabLst>
                <a:tab algn="l" pos="0"/>
              </a:tabLst>
            </a:pPr>
            <a:r>
              <a:rPr b="0" lang="en-US" sz="3118" spc="-12" strike="noStrike" baseline="-11000">
                <a:solidFill>
                  <a:srgbClr val="000000"/>
                </a:solidFill>
                <a:latin typeface="Times New Roman"/>
              </a:rPr>
              <a:t>*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typically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expose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the distributed nature of the underlying call e.g. sup-  porting remote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exceptions</a:t>
            </a:r>
            <a:endParaRPr b="0" lang="en-US" sz="2080" spc="-1" strike="noStrike">
              <a:latin typeface="Arial"/>
            </a:endParaRPr>
          </a:p>
          <a:p>
            <a:pPr marL="153720" indent="-260280">
              <a:lnSpc>
                <a:spcPct val="120000"/>
              </a:lnSpc>
              <a:spcBef>
                <a:spcPts val="1704"/>
              </a:spcBef>
              <a:tabLst>
                <a:tab algn="l" pos="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RMI added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expressiveness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for programming of complex distributed applications and  services:</a:t>
            </a:r>
            <a:endParaRPr b="0" lang="en-US" sz="2080" spc="-1" strike="noStrike">
              <a:latin typeface="Arial"/>
            </a:endParaRPr>
          </a:p>
          <a:p>
            <a:pPr marL="669240" indent="-94320">
              <a:lnSpc>
                <a:spcPct val="100000"/>
              </a:lnSpc>
              <a:spcBef>
                <a:spcPts val="1429"/>
              </a:spcBef>
              <a:buClr>
                <a:srgbClr val="000000"/>
              </a:buClr>
              <a:buSzPct val="92000"/>
              <a:buFont typeface="Times New Roman"/>
              <a:buChar char="•"/>
              <a:tabLst>
                <a:tab algn="l" pos="67032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full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expressive power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of object-oriented</a:t>
            </a:r>
            <a:r>
              <a:rPr b="0" lang="en-US" sz="2080" spc="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programming</a:t>
            </a:r>
            <a:endParaRPr b="0" lang="en-US" sz="208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"/>
              </a:spcBef>
              <a:tabLst>
                <a:tab algn="l" pos="670320"/>
              </a:tabLst>
            </a:pPr>
            <a:endParaRPr b="0" lang="en-US" sz="2080" spc="-1" strike="noStrike">
              <a:latin typeface="Arial"/>
            </a:endParaRPr>
          </a:p>
          <a:p>
            <a:pPr lvl="1" marL="1362960" indent="-261360">
              <a:lnSpc>
                <a:spcPct val="100000"/>
              </a:lnSpc>
              <a:spcBef>
                <a:spcPts val="9"/>
              </a:spcBef>
              <a:buClr>
                <a:srgbClr val="000000"/>
              </a:buClr>
              <a:buFont typeface="Times New Roman"/>
              <a:buChar char="–"/>
              <a:tabLst>
                <a:tab algn="l" pos="136404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use of objects, classes and inheritance</a:t>
            </a:r>
            <a:endParaRPr b="0" lang="en-US" sz="2080" spc="-1" strike="noStrike">
              <a:latin typeface="Arial"/>
            </a:endParaRPr>
          </a:p>
          <a:p>
            <a:pPr lvl="1" marL="1362960" indent="-261360">
              <a:lnSpc>
                <a:spcPct val="100000"/>
              </a:lnSpc>
              <a:spcBef>
                <a:spcPts val="1100"/>
              </a:spcBef>
              <a:buClr>
                <a:srgbClr val="000000"/>
              </a:buClr>
              <a:buFont typeface="Times New Roman"/>
              <a:buChar char="–"/>
              <a:tabLst>
                <a:tab algn="l" pos="136404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objectoriented design methodologies and associated</a:t>
            </a:r>
            <a:r>
              <a:rPr b="0" lang="en-US" sz="208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tools</a:t>
            </a:r>
            <a:endParaRPr b="0" lang="en-US" sz="2080" spc="-1" strike="noStrike">
              <a:latin typeface="Arial"/>
            </a:endParaRPr>
          </a:p>
          <a:p>
            <a:pPr marL="796680" indent="-220680">
              <a:lnSpc>
                <a:spcPct val="120000"/>
              </a:lnSpc>
              <a:spcBef>
                <a:spcPts val="1704"/>
              </a:spcBef>
              <a:buClr>
                <a:srgbClr val="000000"/>
              </a:buClr>
              <a:buSzPct val="92000"/>
              <a:buFont typeface="Times New Roman"/>
              <a:buChar char="•"/>
              <a:tabLst>
                <a:tab algn="l" pos="67032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all objects in an RMI-based system </a:t>
            </a:r>
            <a:r>
              <a:rPr b="0" lang="en-US" sz="2080" spc="-26" strike="noStrike">
                <a:solidFill>
                  <a:srgbClr val="000000"/>
                </a:solidFill>
                <a:latin typeface="Times New Roman"/>
              </a:rPr>
              <a:t>have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unique object references (independent  of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they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are local or remote)</a:t>
            </a:r>
            <a:endParaRPr b="0" lang="en-US" sz="2080" spc="-1" strike="noStrike">
              <a:latin typeface="Arial"/>
            </a:endParaRPr>
          </a:p>
          <a:p>
            <a:pPr lvl="1" marL="1362960" indent="-260280">
              <a:lnSpc>
                <a:spcPct val="120000"/>
              </a:lnSpc>
              <a:spcBef>
                <a:spcPts val="1704"/>
              </a:spcBef>
              <a:buClr>
                <a:srgbClr val="000000"/>
              </a:buClr>
              <a:buFont typeface="Times New Roman"/>
              <a:buChar char="–"/>
              <a:tabLst>
                <a:tab algn="l" pos="136404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object</a:t>
            </a:r>
            <a:r>
              <a:rPr b="0" lang="en-US" sz="2080" spc="-8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references</a:t>
            </a:r>
            <a:r>
              <a:rPr b="0" lang="en-US" sz="2080" spc="-8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can</a:t>
            </a:r>
            <a:r>
              <a:rPr b="0" lang="en-US" sz="2080" spc="-8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also</a:t>
            </a:r>
            <a:r>
              <a:rPr b="0" lang="en-US" sz="2080" spc="-8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be</a:t>
            </a:r>
            <a:r>
              <a:rPr b="0" lang="en-US" sz="2080" spc="-8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passed</a:t>
            </a:r>
            <a:r>
              <a:rPr b="0" lang="en-US" sz="2080" spc="-8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as</a:t>
            </a:r>
            <a:r>
              <a:rPr b="0" lang="en-US" sz="2080" spc="-8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parameters</a:t>
            </a:r>
            <a:r>
              <a:rPr b="0" lang="en-US" sz="2080" spc="-8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US" sz="2080" spc="500" strike="noStrike">
                <a:solidFill>
                  <a:srgbClr val="000000"/>
                </a:solidFill>
                <a:latin typeface="DejaVu Sans Condensed"/>
              </a:rPr>
              <a:t>⇒</a:t>
            </a:r>
            <a:r>
              <a:rPr b="0" i="1" lang="en-US" sz="2080" spc="-165" strike="noStrike">
                <a:solidFill>
                  <a:srgbClr val="000000"/>
                </a:solidFill>
                <a:latin typeface="DejaVu Sans Condensed"/>
              </a:rPr>
              <a:t>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offering</a:t>
            </a:r>
            <a:r>
              <a:rPr b="0" lang="en-US" sz="2080" spc="-8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significantly 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richer parameter-passing semantics than in RPC</a:t>
            </a:r>
            <a:endParaRPr b="0" lang="en-US" sz="20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1590120" y="0"/>
            <a:ext cx="2848320" cy="33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0880" bIns="0">
            <a:spAutoFit/>
          </a:bodyPr>
          <a:p>
            <a:pPr marL="21960">
              <a:lnSpc>
                <a:spcPct val="100000"/>
              </a:lnSpc>
              <a:spcBef>
                <a:spcPts val="164"/>
              </a:spcBef>
            </a:pPr>
            <a:r>
              <a:rPr b="1" lang="en-US" sz="2080" spc="-9" strike="noStrike">
                <a:solidFill>
                  <a:srgbClr val="00aeef"/>
                </a:solidFill>
                <a:latin typeface="Times New Roman"/>
              </a:rPr>
              <a:t>219</a:t>
            </a:r>
            <a:r>
              <a:rPr b="1" lang="en-US" sz="2080" spc="-9" strike="noStrike">
                <a:solidFill>
                  <a:srgbClr val="1900ff"/>
                </a:solidFill>
                <a:latin typeface="Times New Roman"/>
              </a:rPr>
              <a:t>Remote</a:t>
            </a:r>
            <a:r>
              <a:rPr b="1" lang="en-US" sz="2080" spc="-63" strike="noStrike">
                <a:solidFill>
                  <a:srgbClr val="1900ff"/>
                </a:solidFill>
                <a:latin typeface="Times New Roman"/>
              </a:rPr>
              <a:t> </a:t>
            </a:r>
            <a:r>
              <a:rPr b="1" lang="en-US" sz="2080" spc="-18" strike="noStrike">
                <a:solidFill>
                  <a:srgbClr val="1900ff"/>
                </a:solidFill>
                <a:latin typeface="Times New Roman"/>
              </a:rPr>
              <a:t>invocation</a:t>
            </a:r>
            <a:r>
              <a:rPr b="1" lang="en-US" sz="2080" spc="-18" strike="noStrike">
                <a:solidFill>
                  <a:srgbClr val="d90e81"/>
                </a:solidFill>
                <a:latin typeface="Times New Roman"/>
              </a:rPr>
              <a:t>5.4</a:t>
            </a:r>
            <a:endParaRPr b="0" lang="en-US" sz="2080" spc="-1" strike="noStrike"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1612080" y="378360"/>
            <a:ext cx="8972280" cy="360"/>
          </a:xfrm>
          <a:custGeom>
            <a:avLst/>
            <a:gdLst/>
            <a:ahLst/>
            <a:rect l="l" t="t" r="r" b="b"/>
            <a:pathLst>
              <a:path w="5184140" h="0">
                <a:moveTo>
                  <a:pt x="0" y="0"/>
                </a:moveTo>
                <a:lnTo>
                  <a:pt x="5184000" y="0"/>
                </a:lnTo>
              </a:path>
            </a:pathLst>
          </a:custGeom>
          <a:noFill/>
          <a:ln w="50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3"/>
          <p:cNvSpPr/>
          <p:nvPr/>
        </p:nvSpPr>
        <p:spPr>
          <a:xfrm>
            <a:off x="1590120" y="538920"/>
            <a:ext cx="9016200" cy="563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0880" bIns="0">
            <a:spAutoFit/>
          </a:bodyPr>
          <a:p>
            <a:pPr lvl="2" marL="810000" indent="-788760">
              <a:lnSpc>
                <a:spcPct val="100000"/>
              </a:lnSpc>
              <a:spcBef>
                <a:spcPts val="164"/>
              </a:spcBef>
              <a:buClr>
                <a:srgbClr val="000000"/>
              </a:buClr>
              <a:buFont typeface="Times New Roman"/>
              <a:buAutoNum type="arabicPeriod"/>
              <a:tabLst>
                <a:tab algn="l" pos="810000"/>
                <a:tab algn="l" pos="811080"/>
              </a:tabLst>
            </a:pPr>
            <a:r>
              <a:rPr b="1" lang="en-US" sz="2080" spc="-9" strike="noStrike">
                <a:solidFill>
                  <a:srgbClr val="000000"/>
                </a:solidFill>
                <a:latin typeface="Times New Roman"/>
              </a:rPr>
              <a:t>Design issues </a:t>
            </a:r>
            <a:r>
              <a:rPr b="1" lang="en-US" sz="2080" spc="-26" strike="noStrike">
                <a:solidFill>
                  <a:srgbClr val="000000"/>
                </a:solidFill>
                <a:latin typeface="Times New Roman"/>
              </a:rPr>
              <a:t>for</a:t>
            </a:r>
            <a:r>
              <a:rPr b="1" lang="en-US" sz="2080" spc="-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080" spc="-9" strike="noStrike">
                <a:solidFill>
                  <a:srgbClr val="000000"/>
                </a:solidFill>
                <a:latin typeface="Times New Roman"/>
              </a:rPr>
              <a:t>RMI</a:t>
            </a:r>
            <a:endParaRPr b="0" lang="en-US" sz="208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"/>
              </a:spcBef>
              <a:tabLst>
                <a:tab algn="l" pos="810000"/>
                <a:tab algn="l" pos="811080"/>
              </a:tabLst>
            </a:pPr>
            <a:endParaRPr b="0" lang="en-US" sz="2080" spc="-1" strike="noStrike">
              <a:latin typeface="Arial"/>
            </a:endParaRPr>
          </a:p>
          <a:p>
            <a:pPr marL="407880" algn="just">
              <a:lnSpc>
                <a:spcPct val="100000"/>
              </a:lnSpc>
              <a:tabLst>
                <a:tab algn="l" pos="810000"/>
                <a:tab algn="l" pos="811080"/>
              </a:tabLst>
            </a:pP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Transition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from </a:t>
            </a:r>
            <a:r>
              <a:rPr b="0" i="1" lang="en-US" sz="2080" spc="-9" strike="noStrike">
                <a:solidFill>
                  <a:srgbClr val="000000"/>
                </a:solidFill>
                <a:latin typeface="Times New Roman"/>
              </a:rPr>
              <a:t>objects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to </a:t>
            </a:r>
            <a:r>
              <a:rPr b="0" i="1" lang="en-US" sz="2080" spc="-9" strike="noStrike">
                <a:solidFill>
                  <a:srgbClr val="000000"/>
                </a:solidFill>
                <a:latin typeface="Times New Roman"/>
              </a:rPr>
              <a:t>distributed</a:t>
            </a:r>
            <a:r>
              <a:rPr b="0" i="1" lang="en-US" sz="208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US" sz="2080" spc="-9" strike="noStrike">
                <a:solidFill>
                  <a:srgbClr val="000000"/>
                </a:solidFill>
                <a:latin typeface="Times New Roman"/>
              </a:rPr>
              <a:t>objects</a:t>
            </a:r>
            <a:endParaRPr b="0" lang="en-US" sz="2080" spc="-1" strike="noStrike">
              <a:latin typeface="Arial"/>
            </a:endParaRPr>
          </a:p>
          <a:p>
            <a:pPr marL="21960" algn="just">
              <a:lnSpc>
                <a:spcPct val="100000"/>
              </a:lnSpc>
              <a:spcBef>
                <a:spcPts val="1083"/>
              </a:spcBef>
              <a:tabLst>
                <a:tab algn="l" pos="810000"/>
                <a:tab algn="l" pos="811080"/>
              </a:tabLst>
            </a:pPr>
            <a:r>
              <a:rPr b="1" lang="en-US" sz="2080" spc="-9" strike="noStrike">
                <a:solidFill>
                  <a:srgbClr val="000000"/>
                </a:solidFill>
                <a:latin typeface="Times New Roman"/>
              </a:rPr>
              <a:t>The object</a:t>
            </a:r>
            <a:r>
              <a:rPr b="1" lang="en-US" sz="2080" spc="-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080" spc="-9" strike="noStrike">
                <a:solidFill>
                  <a:srgbClr val="000000"/>
                </a:solidFill>
                <a:latin typeface="Times New Roman"/>
              </a:rPr>
              <a:t>model</a:t>
            </a:r>
            <a:endParaRPr b="0" lang="en-US" sz="2080" spc="-1" strike="noStrike">
              <a:latin typeface="Arial"/>
            </a:endParaRPr>
          </a:p>
          <a:p>
            <a:pPr marL="21960" algn="just">
              <a:lnSpc>
                <a:spcPct val="120000"/>
              </a:lnSpc>
              <a:spcBef>
                <a:spcPts val="1392"/>
              </a:spcBef>
              <a:tabLst>
                <a:tab algn="l" pos="810000"/>
                <a:tab algn="l" pos="81108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some langueages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allow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accessing object instance variables directly (C++, </a:t>
            </a:r>
            <a:r>
              <a:rPr b="0" lang="en-US" sz="2080" spc="-26" strike="noStrike">
                <a:solidFill>
                  <a:srgbClr val="000000"/>
                </a:solidFill>
                <a:latin typeface="Times New Roman"/>
              </a:rPr>
              <a:t>Java)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–  in distributed object system, </a:t>
            </a:r>
            <a:r>
              <a:rPr b="0" lang="en-US" sz="2080" spc="-26" strike="noStrike">
                <a:solidFill>
                  <a:srgbClr val="000000"/>
                </a:solidFill>
                <a:latin typeface="Times New Roman"/>
              </a:rPr>
              <a:t>object’s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data can be accessed only with the help of its  methods</a:t>
            </a:r>
            <a:endParaRPr b="0" lang="en-US" sz="2080" spc="-1" strike="noStrike">
              <a:latin typeface="Arial"/>
            </a:endParaRPr>
          </a:p>
          <a:p>
            <a:pPr marL="21960" indent="385920" algn="just">
              <a:lnSpc>
                <a:spcPct val="120000"/>
              </a:lnSpc>
              <a:tabLst>
                <a:tab algn="l" pos="0"/>
              </a:tabLst>
            </a:pPr>
            <a:r>
              <a:rPr b="0" lang="en-US" sz="191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</a:rPr>
              <a:t>Object </a:t>
            </a:r>
            <a:r>
              <a:rPr b="0" lang="en-US" sz="1910" spc="-9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</a:rPr>
              <a:t>references:</a:t>
            </a:r>
            <a:r>
              <a:rPr b="0" lang="en-US" sz="1910" spc="-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to </a:t>
            </a:r>
            <a:r>
              <a:rPr b="0" lang="en-US" sz="2080" spc="-35" strike="noStrike">
                <a:solidFill>
                  <a:srgbClr val="000000"/>
                </a:solidFill>
                <a:latin typeface="Times New Roman"/>
              </a:rPr>
              <a:t>invoke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a method </a:t>
            </a:r>
            <a:r>
              <a:rPr b="0" lang="en-US" sz="2080" spc="-26" strike="noStrike">
                <a:solidFill>
                  <a:srgbClr val="000000"/>
                </a:solidFill>
                <a:latin typeface="Times New Roman"/>
              </a:rPr>
              <a:t>object’s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reference and method name are  </a:t>
            </a:r>
            <a:r>
              <a:rPr b="0" lang="en-US" sz="2080" spc="-26" strike="noStrike">
                <a:solidFill>
                  <a:srgbClr val="000000"/>
                </a:solidFill>
                <a:latin typeface="Times New Roman"/>
              </a:rPr>
              <a:t>given</a:t>
            </a:r>
            <a:endParaRPr b="0" lang="en-US" sz="2080" spc="-1" strike="noStrike">
              <a:latin typeface="Arial"/>
            </a:endParaRPr>
          </a:p>
          <a:p>
            <a:pPr marL="21960" indent="385920" algn="just">
              <a:lnSpc>
                <a:spcPct val="120000"/>
              </a:lnSpc>
              <a:tabLst>
                <a:tab algn="l" pos="0"/>
              </a:tabLst>
            </a:pPr>
            <a:r>
              <a:rPr b="0" lang="en-US" sz="1910" spc="-9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</a:rPr>
              <a:t>Interfaces:</a:t>
            </a:r>
            <a:r>
              <a:rPr b="0" lang="en-US" sz="1910" spc="-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definition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of the signatures of a set of methods without their  implementation</a:t>
            </a:r>
            <a:endParaRPr b="0" lang="en-US" sz="2080" spc="-1" strike="noStrike">
              <a:latin typeface="Arial"/>
            </a:endParaRPr>
          </a:p>
          <a:p>
            <a:pPr marL="670320" indent="-263520" algn="just">
              <a:lnSpc>
                <a:spcPct val="120000"/>
              </a:lnSpc>
              <a:tabLst>
                <a:tab algn="l" pos="0"/>
              </a:tabLst>
            </a:pPr>
            <a:r>
              <a:rPr b="0" lang="en-US" sz="191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</a:rPr>
              <a:t>Actions:</a:t>
            </a:r>
            <a:r>
              <a:rPr b="0" lang="en-US" sz="191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initiated by an object </a:t>
            </a:r>
            <a:r>
              <a:rPr b="0" lang="en-US" sz="2080" spc="-26" strike="noStrike">
                <a:solidFill>
                  <a:srgbClr val="000000"/>
                </a:solidFill>
                <a:latin typeface="Times New Roman"/>
              </a:rPr>
              <a:t>invoking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a method in another object  three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effects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of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invocation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of a</a:t>
            </a:r>
            <a:r>
              <a:rPr b="0" lang="en-US" sz="208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method:</a:t>
            </a:r>
            <a:endParaRPr b="0" lang="en-US" sz="208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"/>
              </a:spcBef>
              <a:tabLst>
                <a:tab algn="l" pos="0"/>
              </a:tabLst>
            </a:pPr>
            <a:endParaRPr b="0" lang="en-US" sz="2080" spc="-1" strike="noStrike">
              <a:latin typeface="Arial"/>
            </a:endParaRPr>
          </a:p>
          <a:p>
            <a:pPr lvl="3" marL="537480" indent="-199800" algn="just">
              <a:lnSpc>
                <a:spcPct val="100000"/>
              </a:lnSpc>
              <a:buClr>
                <a:srgbClr val="000000"/>
              </a:buClr>
              <a:buSzPct val="92000"/>
              <a:buFont typeface="StarSymbol"/>
              <a:buAutoNum type="arabicPeriod"/>
              <a:tabLst>
                <a:tab algn="l" pos="53856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The state of the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receiver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may be changed</a:t>
            </a:r>
            <a:endParaRPr b="0" lang="en-US" sz="2080" spc="-1" strike="noStrike">
              <a:latin typeface="Arial"/>
            </a:endParaRPr>
          </a:p>
        </p:txBody>
      </p:sp>
      <p:sp>
        <p:nvSpPr>
          <p:cNvPr id="293" name="TextShape 4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1590120" y="0"/>
            <a:ext cx="9016200" cy="660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0880" bIns="0">
            <a:spAutoFit/>
          </a:bodyPr>
          <a:p>
            <a:pPr marL="21960">
              <a:lnSpc>
                <a:spcPct val="100000"/>
              </a:lnSpc>
              <a:spcBef>
                <a:spcPts val="164"/>
              </a:spcBef>
              <a:tabLst>
                <a:tab algn="l" pos="5425920"/>
              </a:tabLst>
            </a:pPr>
            <a:r>
              <a:rPr b="1" lang="en-US" sz="2080" spc="-9" strike="noStrike">
                <a:solidFill>
                  <a:srgbClr val="00aeef"/>
                </a:solidFill>
                <a:latin typeface="Times New Roman"/>
              </a:rPr>
              <a:t>220</a:t>
            </a:r>
            <a:r>
              <a:rPr b="1" lang="en-US" sz="2080" spc="-9" strike="noStrike">
                <a:solidFill>
                  <a:srgbClr val="1900ff"/>
                </a:solidFill>
                <a:latin typeface="Times New Roman"/>
              </a:rPr>
              <a:t>Remote</a:t>
            </a:r>
            <a:r>
              <a:rPr b="1" lang="en-US" sz="2080" spc="15" strike="noStrike">
                <a:solidFill>
                  <a:srgbClr val="1900ff"/>
                </a:solidFill>
                <a:latin typeface="Times New Roman"/>
              </a:rPr>
              <a:t> </a:t>
            </a:r>
            <a:r>
              <a:rPr b="1" lang="en-US" sz="2080" spc="-18" strike="noStrike">
                <a:solidFill>
                  <a:srgbClr val="1900ff"/>
                </a:solidFill>
                <a:latin typeface="Times New Roman"/>
              </a:rPr>
              <a:t>invocation</a:t>
            </a:r>
            <a:r>
              <a:rPr b="1" lang="en-US" sz="2080" spc="-18" strike="noStrike">
                <a:solidFill>
                  <a:srgbClr val="d90e81"/>
                </a:solidFill>
                <a:latin typeface="Times New Roman"/>
              </a:rPr>
              <a:t>5.4</a:t>
            </a:r>
            <a:r>
              <a:rPr b="1" lang="en-US" sz="2080" spc="-18" strike="noStrike">
                <a:solidFill>
                  <a:srgbClr val="d90e81"/>
                </a:solidFill>
                <a:latin typeface="Times New Roman"/>
              </a:rPr>
              <a:t>	</a:t>
            </a:r>
            <a:r>
              <a:rPr b="0" lang="en-US" sz="2080" spc="-9" strike="noStrike">
                <a:solidFill>
                  <a:srgbClr val="d90e81"/>
                </a:solidFill>
                <a:latin typeface="Times New Roman"/>
              </a:rPr>
              <a:t>Remote method </a:t>
            </a:r>
            <a:r>
              <a:rPr b="0" lang="en-US" sz="2080" spc="-18" strike="noStrike">
                <a:solidFill>
                  <a:srgbClr val="d90e81"/>
                </a:solidFill>
                <a:latin typeface="Times New Roman"/>
              </a:rPr>
              <a:t>invocation</a:t>
            </a:r>
            <a:r>
              <a:rPr b="0" lang="en-US" sz="2080" spc="-80" strike="noStrike">
                <a:solidFill>
                  <a:srgbClr val="d90e81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d90e81"/>
                </a:solidFill>
                <a:latin typeface="Times New Roman"/>
              </a:rPr>
              <a:t>(RMI)</a:t>
            </a:r>
            <a:endParaRPr b="0" lang="en-US" sz="2080" spc="-1" strike="noStrike">
              <a:latin typeface="Arial"/>
            </a:endParaRPr>
          </a:p>
          <a:p>
            <a:pPr marL="664920" indent="-326160">
              <a:lnSpc>
                <a:spcPct val="120000"/>
              </a:lnSpc>
              <a:spcBef>
                <a:spcPts val="1290"/>
              </a:spcBef>
              <a:buClr>
                <a:srgbClr val="000000"/>
              </a:buClr>
              <a:buSzPct val="92000"/>
              <a:buFont typeface="StarSymbol"/>
              <a:buAutoNum type="arabicPeriod" startAt="2"/>
              <a:tabLst>
                <a:tab algn="l" pos="53748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A </a:t>
            </a:r>
            <a:r>
              <a:rPr b="0" lang="en-US" sz="2080" spc="-26" strike="noStrike">
                <a:solidFill>
                  <a:srgbClr val="000000"/>
                </a:solidFill>
                <a:latin typeface="Times New Roman"/>
              </a:rPr>
              <a:t>new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object may be instantiated, for example, by using a constructor in </a:t>
            </a:r>
            <a:r>
              <a:rPr b="0" lang="en-US" sz="2080" spc="-35" strike="noStrike">
                <a:solidFill>
                  <a:srgbClr val="000000"/>
                </a:solidFill>
                <a:latin typeface="Times New Roman"/>
              </a:rPr>
              <a:t>Java 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or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C++</a:t>
            </a:r>
            <a:endParaRPr b="0" lang="en-US" sz="208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"/>
              </a:spcBef>
              <a:tabLst>
                <a:tab algn="l" pos="537480"/>
              </a:tabLst>
            </a:pPr>
            <a:endParaRPr b="0" lang="en-US" sz="2080" spc="-1" strike="noStrike">
              <a:latin typeface="Arial"/>
            </a:endParaRPr>
          </a:p>
          <a:p>
            <a:pPr marL="537480" indent="-199800">
              <a:lnSpc>
                <a:spcPct val="100000"/>
              </a:lnSpc>
              <a:buClr>
                <a:srgbClr val="000000"/>
              </a:buClr>
              <a:buSzPct val="92000"/>
              <a:buFont typeface="Times New Roman"/>
              <a:buAutoNum type="arabicPeriod" startAt="2"/>
              <a:tabLst>
                <a:tab algn="l" pos="53856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Further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invocations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on methods in other objects may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take</a:t>
            </a:r>
            <a:r>
              <a:rPr b="0" lang="en-US" sz="2080" spc="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place</a:t>
            </a:r>
            <a:endParaRPr b="0" lang="en-US" sz="2080" spc="-1" strike="noStrike">
              <a:latin typeface="Arial"/>
            </a:endParaRPr>
          </a:p>
          <a:p>
            <a:pPr marL="407880">
              <a:lnSpc>
                <a:spcPct val="100000"/>
              </a:lnSpc>
              <a:spcBef>
                <a:spcPts val="1307"/>
              </a:spcBef>
              <a:tabLst>
                <a:tab algn="l" pos="538560"/>
              </a:tabLst>
            </a:pPr>
            <a:r>
              <a:rPr b="0" lang="en-US" sz="191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</a:rPr>
              <a:t>Exceptions:</a:t>
            </a:r>
            <a:r>
              <a:rPr b="0" lang="en-US" sz="191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a block of code may be </a:t>
            </a:r>
            <a:r>
              <a:rPr b="0" lang="en-US" sz="2080" spc="-26" strike="noStrike">
                <a:solidFill>
                  <a:srgbClr val="000000"/>
                </a:solidFill>
                <a:latin typeface="Times New Roman"/>
              </a:rPr>
              <a:t>defined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to </a:t>
            </a:r>
            <a:r>
              <a:rPr b="0" i="1" lang="en-US" sz="2080" spc="-26" strike="noStrike">
                <a:solidFill>
                  <a:srgbClr val="000000"/>
                </a:solidFill>
                <a:latin typeface="Times New Roman"/>
              </a:rPr>
              <a:t>throw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an exception; another</a:t>
            </a:r>
            <a:r>
              <a:rPr b="0" lang="en-US" sz="2080" spc="18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block</a:t>
            </a:r>
            <a:endParaRPr b="0" lang="en-US" sz="2080" spc="-1" strike="noStrike">
              <a:latin typeface="Arial"/>
            </a:endParaRPr>
          </a:p>
          <a:p>
            <a:pPr marL="21960">
              <a:lnSpc>
                <a:spcPct val="100000"/>
              </a:lnSpc>
              <a:spcBef>
                <a:spcPts val="510"/>
              </a:spcBef>
              <a:tabLst>
                <a:tab algn="l" pos="538560"/>
              </a:tabLst>
            </a:pPr>
            <a:r>
              <a:rPr b="0" i="1" lang="en-US" sz="2080" spc="-9" strike="noStrike">
                <a:solidFill>
                  <a:srgbClr val="000000"/>
                </a:solidFill>
                <a:latin typeface="Times New Roman"/>
              </a:rPr>
              <a:t>catches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exception</a:t>
            </a:r>
            <a:endParaRPr b="0" lang="en-US" sz="2080" spc="-1" strike="noStrike">
              <a:latin typeface="Arial"/>
            </a:endParaRPr>
          </a:p>
          <a:p>
            <a:pPr marL="407880">
              <a:lnSpc>
                <a:spcPct val="100000"/>
              </a:lnSpc>
              <a:spcBef>
                <a:spcPts val="502"/>
              </a:spcBef>
              <a:tabLst>
                <a:tab algn="l" pos="538560"/>
              </a:tabLst>
            </a:pPr>
            <a:r>
              <a:rPr b="0" lang="en-US" sz="1910" spc="-9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</a:rPr>
              <a:t>Garbage collection:</a:t>
            </a:r>
            <a:r>
              <a:rPr b="0" lang="en-US" sz="1910" spc="-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...Java </a:t>
            </a:r>
            <a:r>
              <a:rPr b="0" i="1" lang="en-US" sz="2080" spc="-9" strike="noStrike">
                <a:solidFill>
                  <a:srgbClr val="000000"/>
                </a:solidFill>
                <a:latin typeface="Times New Roman"/>
              </a:rPr>
              <a:t>vs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C++</a:t>
            </a:r>
            <a:r>
              <a:rPr b="0" lang="en-US" sz="208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case...</a:t>
            </a:r>
            <a:endParaRPr b="0" lang="en-US" sz="208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tabLst>
                <a:tab algn="l" pos="538560"/>
              </a:tabLst>
            </a:pPr>
            <a:endParaRPr b="0" lang="en-US" sz="2080" spc="-1" strike="noStrike">
              <a:latin typeface="Arial"/>
            </a:endParaRPr>
          </a:p>
          <a:p>
            <a:pPr marL="21960">
              <a:lnSpc>
                <a:spcPct val="100000"/>
              </a:lnSpc>
              <a:tabLst>
                <a:tab algn="l" pos="538560"/>
              </a:tabLst>
            </a:pPr>
            <a:r>
              <a:rPr b="1" lang="en-US" sz="2080" spc="-9" strike="noStrike">
                <a:solidFill>
                  <a:srgbClr val="000000"/>
                </a:solidFill>
                <a:latin typeface="Times New Roman"/>
              </a:rPr>
              <a:t>Distributed</a:t>
            </a:r>
            <a:r>
              <a:rPr b="1" lang="en-US" sz="2080" spc="-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080" spc="-9" strike="noStrike">
                <a:solidFill>
                  <a:srgbClr val="000000"/>
                </a:solidFill>
                <a:latin typeface="Times New Roman"/>
              </a:rPr>
              <a:t>objects</a:t>
            </a:r>
            <a:endParaRPr b="0" lang="en-US" sz="2080" spc="-1" strike="noStrike">
              <a:latin typeface="Arial"/>
            </a:endParaRPr>
          </a:p>
          <a:p>
            <a:pPr marL="21960">
              <a:lnSpc>
                <a:spcPct val="100000"/>
              </a:lnSpc>
              <a:spcBef>
                <a:spcPts val="1905"/>
              </a:spcBef>
              <a:tabLst>
                <a:tab algn="l" pos="53856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Distributed object systems – different possible architectures</a:t>
            </a:r>
            <a:endParaRPr b="0" lang="en-US" sz="208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"/>
              </a:spcBef>
              <a:tabLst>
                <a:tab algn="l" pos="538560"/>
              </a:tabLst>
            </a:pPr>
            <a:endParaRPr b="0" lang="en-US" sz="2080" spc="-1" strike="noStrike">
              <a:latin typeface="Arial"/>
            </a:endParaRPr>
          </a:p>
          <a:p>
            <a:pPr marL="537480" indent="-94320">
              <a:lnSpc>
                <a:spcPct val="100000"/>
              </a:lnSpc>
              <a:buClr>
                <a:srgbClr val="000000"/>
              </a:buClr>
              <a:buSzPct val="92000"/>
              <a:buFont typeface="Times New Roman"/>
              <a:buChar char="•"/>
              <a:tabLst>
                <a:tab algn="l" pos="538560"/>
                <a:tab algn="l" pos="413676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client-server</a:t>
            </a:r>
            <a:r>
              <a:rPr b="0" lang="en-US" sz="2080" spc="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architecture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... </a:t>
            </a:r>
            <a:r>
              <a:rPr b="0" lang="en-US" sz="2080" spc="-26" strike="noStrike">
                <a:solidFill>
                  <a:srgbClr val="000000"/>
                </a:solidFill>
                <a:latin typeface="Times New Roman"/>
              </a:rPr>
              <a:t>but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also</a:t>
            </a:r>
            <a:r>
              <a:rPr b="0" lang="en-US" sz="2080" spc="12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possibly:</a:t>
            </a:r>
            <a:endParaRPr b="0" lang="en-US" sz="208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"/>
              </a:spcBef>
              <a:tabLst>
                <a:tab algn="l" pos="538560"/>
                <a:tab algn="l" pos="4136760"/>
              </a:tabLst>
            </a:pPr>
            <a:endParaRPr b="0" lang="en-US" sz="2080" spc="-1" strike="noStrike">
              <a:latin typeface="Arial"/>
            </a:endParaRPr>
          </a:p>
          <a:p>
            <a:pPr marL="537480" indent="-94320">
              <a:lnSpc>
                <a:spcPct val="100000"/>
              </a:lnSpc>
              <a:buClr>
                <a:srgbClr val="000000"/>
              </a:buClr>
              <a:buSzPct val="92000"/>
              <a:buFont typeface="Times New Roman"/>
              <a:buChar char="•"/>
              <a:tabLst>
                <a:tab algn="l" pos="53856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replicated objects – for enhanced performance and</a:t>
            </a:r>
            <a:r>
              <a:rPr b="0" lang="en-US" sz="2080" spc="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fault-tolerance</a:t>
            </a:r>
            <a:endParaRPr b="0" lang="en-US" sz="208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"/>
              </a:spcBef>
              <a:tabLst>
                <a:tab algn="l" pos="538560"/>
              </a:tabLst>
            </a:pPr>
            <a:endParaRPr b="0" lang="en-US" sz="2080" spc="-1" strike="noStrike">
              <a:latin typeface="Arial"/>
            </a:endParaRPr>
          </a:p>
          <a:p>
            <a:pPr marL="537480" indent="-94320">
              <a:lnSpc>
                <a:spcPct val="100000"/>
              </a:lnSpc>
              <a:buClr>
                <a:srgbClr val="000000"/>
              </a:buClr>
              <a:buSzPct val="92000"/>
              <a:buFont typeface="Times New Roman"/>
              <a:buChar char="•"/>
              <a:tabLst>
                <a:tab algn="l" pos="53856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migrated objects – enhanced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availability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US" sz="2080" spc="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performance</a:t>
            </a:r>
            <a:endParaRPr b="0" lang="en-US" sz="20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1590120" y="0"/>
            <a:ext cx="9016200" cy="220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0880" bIns="0">
            <a:spAutoFit/>
          </a:bodyPr>
          <a:p>
            <a:pPr marL="21960">
              <a:lnSpc>
                <a:spcPct val="100000"/>
              </a:lnSpc>
              <a:spcBef>
                <a:spcPts val="164"/>
              </a:spcBef>
              <a:tabLst>
                <a:tab algn="l" pos="5425920"/>
              </a:tabLst>
            </a:pPr>
            <a:r>
              <a:rPr b="1" lang="en-US" sz="2080" spc="-9" strike="noStrike">
                <a:solidFill>
                  <a:srgbClr val="00aeef"/>
                </a:solidFill>
                <a:latin typeface="Times New Roman"/>
              </a:rPr>
              <a:t>221</a:t>
            </a:r>
            <a:r>
              <a:rPr b="1" lang="en-US" sz="2080" spc="-9" strike="noStrike">
                <a:solidFill>
                  <a:srgbClr val="1900ff"/>
                </a:solidFill>
                <a:latin typeface="Times New Roman"/>
              </a:rPr>
              <a:t>Remote</a:t>
            </a:r>
            <a:r>
              <a:rPr b="1" lang="en-US" sz="2080" spc="15" strike="noStrike">
                <a:solidFill>
                  <a:srgbClr val="1900ff"/>
                </a:solidFill>
                <a:latin typeface="Times New Roman"/>
              </a:rPr>
              <a:t> </a:t>
            </a:r>
            <a:r>
              <a:rPr b="1" lang="en-US" sz="2080" spc="-18" strike="noStrike">
                <a:solidFill>
                  <a:srgbClr val="1900ff"/>
                </a:solidFill>
                <a:latin typeface="Times New Roman"/>
              </a:rPr>
              <a:t>invocation</a:t>
            </a:r>
            <a:r>
              <a:rPr b="1" lang="en-US" sz="2080" spc="-18" strike="noStrike">
                <a:solidFill>
                  <a:srgbClr val="d90e81"/>
                </a:solidFill>
                <a:latin typeface="Times New Roman"/>
              </a:rPr>
              <a:t>5.4</a:t>
            </a:r>
            <a:r>
              <a:rPr b="1" lang="en-US" sz="2080" spc="-18" strike="noStrike">
                <a:solidFill>
                  <a:srgbClr val="d90e81"/>
                </a:solidFill>
                <a:latin typeface="Times New Roman"/>
              </a:rPr>
              <a:t>	</a:t>
            </a:r>
            <a:r>
              <a:rPr b="0" lang="en-US" sz="2080" spc="-9" strike="noStrike">
                <a:solidFill>
                  <a:srgbClr val="d90e81"/>
                </a:solidFill>
                <a:latin typeface="Times New Roman"/>
              </a:rPr>
              <a:t>Remote method </a:t>
            </a:r>
            <a:r>
              <a:rPr b="0" lang="en-US" sz="2080" spc="-18" strike="noStrike">
                <a:solidFill>
                  <a:srgbClr val="d90e81"/>
                </a:solidFill>
                <a:latin typeface="Times New Roman"/>
              </a:rPr>
              <a:t>invocation</a:t>
            </a:r>
            <a:r>
              <a:rPr b="0" lang="en-US" sz="2080" spc="-80" strike="noStrike">
                <a:solidFill>
                  <a:srgbClr val="d90e81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d90e81"/>
                </a:solidFill>
                <a:latin typeface="Times New Roman"/>
              </a:rPr>
              <a:t>(RMI)</a:t>
            </a:r>
            <a:endParaRPr b="0" lang="en-US" sz="2080" spc="-1" strike="noStrike">
              <a:latin typeface="Arial"/>
            </a:endParaRPr>
          </a:p>
          <a:p>
            <a:pPr marL="21960">
              <a:lnSpc>
                <a:spcPct val="100000"/>
              </a:lnSpc>
              <a:spcBef>
                <a:spcPts val="1800"/>
              </a:spcBef>
              <a:tabLst>
                <a:tab algn="l" pos="5425920"/>
              </a:tabLst>
            </a:pPr>
            <a:r>
              <a:rPr b="1" lang="en-US" sz="2080" spc="-9" strike="noStrike">
                <a:solidFill>
                  <a:srgbClr val="000000"/>
                </a:solidFill>
                <a:latin typeface="Times New Roman"/>
              </a:rPr>
              <a:t>The distributed object</a:t>
            </a:r>
            <a:r>
              <a:rPr b="1" lang="en-US" sz="2080" spc="-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080" spc="-9" strike="noStrike">
                <a:solidFill>
                  <a:srgbClr val="000000"/>
                </a:solidFill>
                <a:latin typeface="Times New Roman"/>
              </a:rPr>
              <a:t>model</a:t>
            </a:r>
            <a:endParaRPr b="0" lang="en-US" sz="2080" spc="-1" strike="noStrike">
              <a:latin typeface="Arial"/>
            </a:endParaRPr>
          </a:p>
          <a:p>
            <a:pPr marL="21960">
              <a:lnSpc>
                <a:spcPct val="100000"/>
              </a:lnSpc>
              <a:spcBef>
                <a:spcPts val="1905"/>
              </a:spcBef>
              <a:tabLst>
                <a:tab algn="l" pos="542592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Each process contains a collection of objects</a:t>
            </a:r>
            <a:endParaRPr b="0" lang="en-US" sz="2080" spc="-1" strike="noStrike">
              <a:latin typeface="Arial"/>
            </a:endParaRPr>
          </a:p>
          <a:p>
            <a:pPr marL="407880">
              <a:lnSpc>
                <a:spcPct val="100000"/>
              </a:lnSpc>
              <a:spcBef>
                <a:spcPts val="502"/>
              </a:spcBef>
              <a:tabLst>
                <a:tab algn="l" pos="542592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objects that can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receive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remote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invocations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– </a:t>
            </a:r>
            <a:r>
              <a:rPr b="1" i="1" lang="en-US" sz="2080" spc="-9" strike="noStrike">
                <a:solidFill>
                  <a:srgbClr val="000000"/>
                </a:solidFill>
                <a:latin typeface="Times New Roman"/>
              </a:rPr>
              <a:t>remote</a:t>
            </a:r>
            <a:r>
              <a:rPr b="1" i="1" lang="en-US" sz="2080" spc="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i="1" lang="en-US" sz="2080" spc="-9" strike="noStrike">
                <a:solidFill>
                  <a:srgbClr val="000000"/>
                </a:solidFill>
                <a:latin typeface="Times New Roman"/>
              </a:rPr>
              <a:t>objects</a:t>
            </a:r>
            <a:endParaRPr b="0" lang="en-US" sz="2080" spc="-1" strike="noStrike">
              <a:latin typeface="Arial"/>
            </a:endParaRPr>
          </a:p>
          <a:p>
            <a:pPr marL="407880">
              <a:lnSpc>
                <a:spcPct val="100000"/>
              </a:lnSpc>
              <a:spcBef>
                <a:spcPts val="510"/>
              </a:spcBef>
              <a:tabLst>
                <a:tab algn="l" pos="5425920"/>
              </a:tabLst>
            </a:pPr>
            <a:r>
              <a:rPr b="0" lang="en-US" sz="2080" spc="-9" strike="noStrike">
                <a:solidFill>
                  <a:srgbClr val="ec008c"/>
                </a:solidFill>
                <a:latin typeface="Times New Roman"/>
              </a:rPr>
              <a:t>Figure 5.12 Remote and local method </a:t>
            </a:r>
            <a:r>
              <a:rPr b="0" lang="en-US" sz="2080" spc="-18" strike="noStrike">
                <a:solidFill>
                  <a:srgbClr val="ec008c"/>
                </a:solidFill>
                <a:latin typeface="Times New Roman"/>
              </a:rPr>
              <a:t>invocations</a:t>
            </a:r>
            <a:endParaRPr b="0" lang="en-US" sz="2080" spc="-1" strike="noStrike"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2039760" y="2271240"/>
            <a:ext cx="7970760" cy="17132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3"/>
          <p:cNvSpPr/>
          <p:nvPr/>
        </p:nvSpPr>
        <p:spPr>
          <a:xfrm>
            <a:off x="1590120" y="4078080"/>
            <a:ext cx="9016200" cy="22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1960" bIns="0">
            <a:spAutoFit/>
          </a:bodyPr>
          <a:p>
            <a:pPr marL="21960" indent="385920">
              <a:lnSpc>
                <a:spcPct val="120000"/>
              </a:lnSpc>
              <a:spcBef>
                <a:spcPts val="173"/>
              </a:spcBef>
              <a:tabLst>
                <a:tab algn="l" pos="0"/>
              </a:tabLst>
            </a:pPr>
            <a:r>
              <a:rPr b="0" lang="en-US" sz="1910" spc="-9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</a:rPr>
              <a:t>Remote object reference:</a:t>
            </a:r>
            <a:r>
              <a:rPr b="0" lang="en-US" sz="1910" spc="-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identifier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that can be used throughout a distributed sys-  tem to refer to a particular unique remote object</a:t>
            </a:r>
            <a:endParaRPr b="0" lang="en-US" sz="2080" spc="-1" strike="noStrike">
              <a:latin typeface="Arial"/>
            </a:endParaRPr>
          </a:p>
          <a:p>
            <a:pPr marL="664920" indent="-220680">
              <a:lnSpc>
                <a:spcPct val="120000"/>
              </a:lnSpc>
              <a:spcBef>
                <a:spcPts val="1721"/>
              </a:spcBef>
              <a:buClr>
                <a:srgbClr val="000000"/>
              </a:buClr>
              <a:buSzPct val="92000"/>
              <a:buFont typeface="Symbol" charset="2"/>
              <a:buChar char=""/>
              <a:tabLst>
                <a:tab algn="l" pos="53856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Remote object references may be passed as arguments and results of remote  method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 invocations</a:t>
            </a:r>
            <a:endParaRPr b="0" lang="en-US" sz="2080" spc="-1" strike="noStrike">
              <a:latin typeface="Arial"/>
            </a:endParaRPr>
          </a:p>
          <a:p>
            <a:pPr marL="407880">
              <a:lnSpc>
                <a:spcPct val="100000"/>
              </a:lnSpc>
              <a:spcBef>
                <a:spcPts val="1307"/>
              </a:spcBef>
              <a:tabLst>
                <a:tab algn="l" pos="538560"/>
              </a:tabLst>
            </a:pPr>
            <a:r>
              <a:rPr b="0" lang="en-US" sz="1910" spc="-9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</a:rPr>
              <a:t>Remote interfaces:</a:t>
            </a:r>
            <a:r>
              <a:rPr b="0" lang="en-US" sz="1910" spc="-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which of the object methods can be </a:t>
            </a:r>
            <a:r>
              <a:rPr b="0" lang="en-US" sz="2080" spc="-26" strike="noStrike">
                <a:solidFill>
                  <a:srgbClr val="000000"/>
                </a:solidFill>
                <a:latin typeface="Times New Roman"/>
              </a:rPr>
              <a:t>invoked</a:t>
            </a:r>
            <a:r>
              <a:rPr b="0" lang="en-US" sz="2080" spc="15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remotely</a:t>
            </a:r>
            <a:endParaRPr b="0" lang="en-US" sz="20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1612080" y="378360"/>
            <a:ext cx="8972280" cy="360"/>
          </a:xfrm>
          <a:custGeom>
            <a:avLst/>
            <a:gdLst/>
            <a:ahLst/>
            <a:rect l="l" t="t" r="r" b="b"/>
            <a:pathLst>
              <a:path w="5184140" h="0">
                <a:moveTo>
                  <a:pt x="0" y="0"/>
                </a:moveTo>
                <a:lnTo>
                  <a:pt x="5184000" y="0"/>
                </a:lnTo>
              </a:path>
            </a:pathLst>
          </a:custGeom>
          <a:noFill/>
          <a:ln w="50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TextShape 2"/>
          <p:cNvSpPr txBox="1"/>
          <p:nvPr/>
        </p:nvSpPr>
        <p:spPr>
          <a:xfrm>
            <a:off x="1590120" y="-899280"/>
            <a:ext cx="9016200" cy="2702520"/>
          </a:xfrm>
          <a:prstGeom prst="rect">
            <a:avLst/>
          </a:prstGeom>
          <a:noFill/>
          <a:ln>
            <a:noFill/>
          </a:ln>
        </p:spPr>
        <p:txBody>
          <a:bodyPr lIns="0" rIns="0" tIns="20880" bIns="0" anchor="ctr">
            <a:noAutofit/>
          </a:bodyPr>
          <a:p>
            <a:pPr marL="21960">
              <a:lnSpc>
                <a:spcPct val="100000"/>
              </a:lnSpc>
              <a:spcBef>
                <a:spcPts val="164"/>
              </a:spcBef>
              <a:tabLst>
                <a:tab algn="l" pos="5425920"/>
              </a:tabLst>
            </a:pPr>
            <a:r>
              <a:rPr b="1" lang="en-US" sz="4400" spc="-9" strike="noStrike">
                <a:solidFill>
                  <a:srgbClr val="00aeef"/>
                </a:solidFill>
                <a:latin typeface="Times New Roman"/>
              </a:rPr>
              <a:t>222</a:t>
            </a:r>
            <a:r>
              <a:rPr b="1" lang="en-US" sz="4400" spc="-9" strike="noStrike">
                <a:solidFill>
                  <a:srgbClr val="1900ff"/>
                </a:solidFill>
                <a:latin typeface="Times New Roman"/>
              </a:rPr>
              <a:t>Remote</a:t>
            </a:r>
            <a:r>
              <a:rPr b="1" lang="en-US" sz="4400" spc="15" strike="noStrike">
                <a:solidFill>
                  <a:srgbClr val="1900ff"/>
                </a:solidFill>
                <a:latin typeface="Times New Roman"/>
              </a:rPr>
              <a:t> </a:t>
            </a:r>
            <a:r>
              <a:rPr b="1" lang="en-US" sz="4400" spc="-18" strike="noStrike">
                <a:solidFill>
                  <a:srgbClr val="1900ff"/>
                </a:solidFill>
                <a:latin typeface="Times New Roman"/>
              </a:rPr>
              <a:t>invocation</a:t>
            </a:r>
            <a:r>
              <a:rPr b="1" lang="en-US" sz="4400" spc="-18" strike="noStrike">
                <a:solidFill>
                  <a:srgbClr val="000000"/>
                </a:solidFill>
                <a:latin typeface="Times New Roman"/>
              </a:rPr>
              <a:t>5.4</a:t>
            </a:r>
            <a:r>
              <a:rPr b="1" lang="en-US" sz="4400" spc="-18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4400" spc="-9" strike="noStrike">
                <a:solidFill>
                  <a:srgbClr val="000000"/>
                </a:solidFill>
                <a:latin typeface="Calibri Light"/>
              </a:rPr>
              <a:t>Remote method </a:t>
            </a:r>
            <a:r>
              <a:rPr b="0" lang="en-US" sz="4400" spc="-18" strike="noStrike">
                <a:solidFill>
                  <a:srgbClr val="000000"/>
                </a:solidFill>
                <a:latin typeface="Calibri Light"/>
              </a:rPr>
              <a:t>invocation</a:t>
            </a:r>
            <a:r>
              <a:rPr b="0" lang="en-US" sz="4400" spc="-80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4400" spc="-9" strike="noStrike">
                <a:solidFill>
                  <a:srgbClr val="000000"/>
                </a:solidFill>
                <a:latin typeface="Calibri Light"/>
              </a:rPr>
              <a:t>(RMI)</a:t>
            </a:r>
            <a:br/>
            <a:r>
              <a:rPr b="0" lang="en-US" sz="2400" spc="-9" strike="noStrike">
                <a:solidFill>
                  <a:srgbClr val="ec008c"/>
                </a:solidFill>
                <a:latin typeface="Calibri Light"/>
              </a:rPr>
              <a:t>Figure 5.12 A remote object and its </a:t>
            </a:r>
            <a:r>
              <a:rPr b="0" lang="en-US" sz="4400" spc="-9" strike="noStrike">
                <a:solidFill>
                  <a:srgbClr val="ec008c"/>
                </a:solidFill>
                <a:latin typeface="Calibri Light"/>
              </a:rPr>
              <a:t>remote interface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2012400" y="916560"/>
            <a:ext cx="8060400" cy="25902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4"/>
          <p:cNvSpPr/>
          <p:nvPr/>
        </p:nvSpPr>
        <p:spPr>
          <a:xfrm>
            <a:off x="2850480" y="5142240"/>
            <a:ext cx="360" cy="154440"/>
          </a:xfrm>
          <a:custGeom>
            <a:avLst/>
            <a:gdLst/>
            <a:ahLst/>
            <a:rect l="l" t="t" r="r" b="b"/>
            <a:pathLst>
              <a:path w="0" h="89535">
                <a:moveTo>
                  <a:pt x="0" y="89268"/>
                </a:moveTo>
                <a:lnTo>
                  <a:pt x="0" y="0"/>
                </a:lnTo>
              </a:path>
            </a:pathLst>
          </a:custGeom>
          <a:noFill/>
          <a:ln w="10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5"/>
          <p:cNvSpPr/>
          <p:nvPr/>
        </p:nvSpPr>
        <p:spPr>
          <a:xfrm>
            <a:off x="2012760" y="3822480"/>
            <a:ext cx="7455600" cy="182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0880" bIns="0">
            <a:spAutoFit/>
          </a:bodyPr>
          <a:p>
            <a:pPr marL="114480" indent="-93240">
              <a:lnSpc>
                <a:spcPct val="100000"/>
              </a:lnSpc>
              <a:spcBef>
                <a:spcPts val="164"/>
              </a:spcBef>
              <a:buClr>
                <a:srgbClr val="000000"/>
              </a:buClr>
              <a:buSzPct val="92000"/>
              <a:buFont typeface="Symbol" charset="2"/>
              <a:buChar char=""/>
              <a:tabLst>
                <a:tab algn="l" pos="115560"/>
              </a:tabLst>
            </a:pPr>
            <a:r>
              <a:rPr b="0" lang="en-US" sz="2080" spc="-26" strike="noStrike">
                <a:solidFill>
                  <a:srgbClr val="000000"/>
                </a:solidFill>
                <a:latin typeface="Times New Roman"/>
              </a:rPr>
              <a:t>CORBA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interface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definition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language</a:t>
            </a:r>
            <a:r>
              <a:rPr b="0" lang="en-US" sz="2080" spc="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(IDL)</a:t>
            </a:r>
            <a:endParaRPr b="0" lang="en-US" sz="208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"/>
              </a:spcBef>
              <a:tabLst>
                <a:tab algn="l" pos="115560"/>
              </a:tabLst>
            </a:pPr>
            <a:endParaRPr b="0" lang="en-US" sz="2080" spc="-1" strike="noStrike">
              <a:latin typeface="Arial"/>
            </a:endParaRPr>
          </a:p>
          <a:p>
            <a:pPr marL="114480" indent="-93240">
              <a:lnSpc>
                <a:spcPct val="100000"/>
              </a:lnSpc>
              <a:buClr>
                <a:srgbClr val="000000"/>
              </a:buClr>
              <a:buSzPct val="92000"/>
              <a:buFont typeface="Times New Roman"/>
              <a:buChar char="•"/>
              <a:tabLst>
                <a:tab algn="l" pos="115560"/>
              </a:tabLst>
            </a:pPr>
            <a:r>
              <a:rPr b="0" lang="en-US" sz="2080" spc="-35" strike="noStrike">
                <a:solidFill>
                  <a:srgbClr val="000000"/>
                </a:solidFill>
                <a:latin typeface="Times New Roman"/>
              </a:rPr>
              <a:t>Java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RMI –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keyword:</a:t>
            </a:r>
            <a:r>
              <a:rPr b="0" lang="en-US" sz="2080" spc="14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US" sz="2080" spc="-9" strike="noStrike">
                <a:solidFill>
                  <a:srgbClr val="000000"/>
                </a:solidFill>
                <a:latin typeface="Times New Roman"/>
              </a:rPr>
              <a:t>Remote</a:t>
            </a:r>
            <a:endParaRPr b="0" lang="en-US" sz="2080" spc="-1" strike="noStrike">
              <a:latin typeface="Arial"/>
            </a:endParaRPr>
          </a:p>
          <a:p>
            <a:pPr marL="828720">
              <a:lnSpc>
                <a:spcPct val="100000"/>
              </a:lnSpc>
              <a:spcBef>
                <a:spcPts val="658"/>
              </a:spcBef>
              <a:tabLst>
                <a:tab algn="l" pos="7228440"/>
              </a:tabLst>
            </a:pPr>
            <a:r>
              <a:rPr b="1" lang="en-US" sz="1729" spc="267" strike="noStrike">
                <a:solidFill>
                  <a:srgbClr val="000000"/>
                </a:solidFill>
                <a:latin typeface="Arial"/>
              </a:rPr>
              <a:t>,</a:t>
            </a:r>
            <a:r>
              <a:rPr b="0" lang="en-US" sz="1729" spc="-9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US" sz="1729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	</a:t>
            </a:r>
            <a:r>
              <a:rPr b="0" lang="en-US" sz="1729" spc="-20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1729" spc="888" strike="noStrike">
                <a:solidFill>
                  <a:srgbClr val="000000"/>
                </a:solidFill>
                <a:latin typeface="Arial"/>
              </a:rPr>
              <a:t>,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303" name="CustomShape 6"/>
          <p:cNvSpPr/>
          <p:nvPr/>
        </p:nvSpPr>
        <p:spPr>
          <a:xfrm>
            <a:off x="9280080" y="5142240"/>
            <a:ext cx="360" cy="154440"/>
          </a:xfrm>
          <a:custGeom>
            <a:avLst/>
            <a:gdLst/>
            <a:ahLst/>
            <a:rect l="l" t="t" r="r" b="b"/>
            <a:pathLst>
              <a:path w="0" h="89535">
                <a:moveTo>
                  <a:pt x="0" y="89268"/>
                </a:moveTo>
                <a:lnTo>
                  <a:pt x="0" y="0"/>
                </a:lnTo>
              </a:path>
            </a:pathLst>
          </a:custGeom>
          <a:noFill/>
          <a:ln w="10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7"/>
          <p:cNvSpPr/>
          <p:nvPr/>
        </p:nvSpPr>
        <p:spPr>
          <a:xfrm>
            <a:off x="2819880" y="5152320"/>
            <a:ext cx="6648840" cy="28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0880" bIns="0">
            <a:spAutoFit/>
          </a:bodyPr>
          <a:p>
            <a:pPr marL="21960">
              <a:lnSpc>
                <a:spcPct val="100000"/>
              </a:lnSpc>
              <a:spcBef>
                <a:spcPts val="164"/>
              </a:spcBef>
              <a:tabLst>
                <a:tab algn="l" pos="6451560"/>
              </a:tabLst>
            </a:pPr>
            <a:r>
              <a:rPr b="1" lang="en-US" sz="1729" spc="508" strike="noStrike">
                <a:solidFill>
                  <a:srgbClr val="000000"/>
                </a:solidFill>
                <a:latin typeface="Arial"/>
              </a:rPr>
              <a:t>z</a:t>
            </a:r>
            <a:r>
              <a:rPr b="1" lang="en-US" sz="1729" spc="508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729" spc="698" strike="noStrike">
                <a:solidFill>
                  <a:srgbClr val="000000"/>
                </a:solidFill>
                <a:latin typeface="Arial"/>
              </a:rPr>
              <a:t>r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305" name="CustomShape 8"/>
          <p:cNvSpPr/>
          <p:nvPr/>
        </p:nvSpPr>
        <p:spPr>
          <a:xfrm>
            <a:off x="2938320" y="5384520"/>
            <a:ext cx="6254280" cy="360"/>
          </a:xfrm>
          <a:custGeom>
            <a:avLst/>
            <a:gdLst/>
            <a:ahLst/>
            <a:rect l="l" t="t" r="r" b="b"/>
            <a:pathLst>
              <a:path w="3613785" h="0">
                <a:moveTo>
                  <a:pt x="0" y="0"/>
                </a:moveTo>
                <a:lnTo>
                  <a:pt x="3613607" y="0"/>
                </a:lnTo>
              </a:path>
            </a:pathLst>
          </a:custGeom>
          <a:noFill/>
          <a:ln w="10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9"/>
          <p:cNvSpPr/>
          <p:nvPr/>
        </p:nvSpPr>
        <p:spPr>
          <a:xfrm>
            <a:off x="3311640" y="5022720"/>
            <a:ext cx="5508000" cy="33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0880" bIns="0">
            <a:spAutoFit/>
          </a:bodyPr>
          <a:p>
            <a:pPr marL="21960">
              <a:lnSpc>
                <a:spcPct val="100000"/>
              </a:lnSpc>
              <a:spcBef>
                <a:spcPts val="164"/>
              </a:spcBef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NB! Remote interfaces cannot contain</a:t>
            </a:r>
            <a:r>
              <a:rPr b="0" lang="en-US" sz="208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constructors!</a:t>
            </a:r>
            <a:endParaRPr b="0" lang="en-US" sz="2080" spc="-1" strike="noStrike">
              <a:latin typeface="Arial"/>
            </a:endParaRPr>
          </a:p>
        </p:txBody>
      </p:sp>
      <p:sp>
        <p:nvSpPr>
          <p:cNvPr id="307" name="CustomShape 10"/>
          <p:cNvSpPr/>
          <p:nvPr/>
        </p:nvSpPr>
        <p:spPr>
          <a:xfrm>
            <a:off x="1590120" y="5788080"/>
            <a:ext cx="7110360" cy="89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0880" bIns="0">
            <a:spAutoFit/>
          </a:bodyPr>
          <a:p>
            <a:pPr marL="21960">
              <a:lnSpc>
                <a:spcPct val="100000"/>
              </a:lnSpc>
              <a:spcBef>
                <a:spcPts val="164"/>
              </a:spcBef>
            </a:pPr>
            <a:r>
              <a:rPr b="1" lang="en-US" sz="2080" spc="-9" strike="noStrike">
                <a:solidFill>
                  <a:srgbClr val="000000"/>
                </a:solidFill>
                <a:latin typeface="Times New Roman"/>
              </a:rPr>
              <a:t>Actions in a distributed object</a:t>
            </a:r>
            <a:r>
              <a:rPr b="1" lang="en-US" sz="2080" spc="-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080" spc="-9" strike="noStrike">
                <a:solidFill>
                  <a:srgbClr val="000000"/>
                </a:solidFill>
                <a:latin typeface="Times New Roman"/>
              </a:rPr>
              <a:t>system</a:t>
            </a:r>
            <a:endParaRPr b="0" lang="en-US" sz="2080" spc="-1" strike="noStrike">
              <a:latin typeface="Arial"/>
            </a:endParaRPr>
          </a:p>
          <a:p>
            <a:pPr marL="537480" indent="-94320">
              <a:lnSpc>
                <a:spcPct val="100000"/>
              </a:lnSpc>
              <a:spcBef>
                <a:spcPts val="1905"/>
              </a:spcBef>
              <a:buClr>
                <a:srgbClr val="000000"/>
              </a:buClr>
              <a:buSzPct val="92000"/>
              <a:buFont typeface="Symbol" charset="2"/>
              <a:buChar char=""/>
              <a:tabLst>
                <a:tab algn="l" pos="53856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remote reference of the object must be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available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to the</a:t>
            </a:r>
            <a:r>
              <a:rPr b="0" lang="en-US" sz="2080" spc="4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26" strike="noStrike">
                <a:solidFill>
                  <a:srgbClr val="000000"/>
                </a:solidFill>
                <a:latin typeface="Times New Roman"/>
              </a:rPr>
              <a:t>invoker</a:t>
            </a:r>
            <a:endParaRPr b="0" lang="en-US" sz="20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1612080" y="378360"/>
            <a:ext cx="8972280" cy="360"/>
          </a:xfrm>
          <a:custGeom>
            <a:avLst/>
            <a:gdLst/>
            <a:ahLst/>
            <a:rect l="l" t="t" r="r" b="b"/>
            <a:pathLst>
              <a:path w="5184140" h="0">
                <a:moveTo>
                  <a:pt x="0" y="0"/>
                </a:moveTo>
                <a:lnTo>
                  <a:pt x="5184000" y="0"/>
                </a:lnTo>
              </a:path>
            </a:pathLst>
          </a:custGeom>
          <a:noFill/>
          <a:ln w="50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TextShape 2"/>
          <p:cNvSpPr txBox="1"/>
          <p:nvPr/>
        </p:nvSpPr>
        <p:spPr>
          <a:xfrm>
            <a:off x="1590120" y="-594720"/>
            <a:ext cx="9808200" cy="2093400"/>
          </a:xfrm>
          <a:prstGeom prst="rect">
            <a:avLst/>
          </a:prstGeom>
          <a:noFill/>
          <a:ln>
            <a:noFill/>
          </a:ln>
        </p:spPr>
        <p:txBody>
          <a:bodyPr lIns="0" rIns="0" tIns="20880" bIns="0" anchor="ctr">
            <a:noAutofit/>
          </a:bodyPr>
          <a:p>
            <a:pPr marL="21960">
              <a:lnSpc>
                <a:spcPct val="100000"/>
              </a:lnSpc>
              <a:spcBef>
                <a:spcPts val="164"/>
              </a:spcBef>
              <a:tabLst>
                <a:tab algn="l" pos="5425920"/>
              </a:tabLst>
            </a:pPr>
            <a:r>
              <a:rPr b="1" lang="en-US" sz="4400" spc="-18" strike="noStrike">
                <a:solidFill>
                  <a:srgbClr val="000000"/>
                </a:solidFill>
                <a:latin typeface="Times New Roman"/>
              </a:rPr>
              <a:t>5.4</a:t>
            </a:r>
            <a:r>
              <a:rPr b="0" lang="en-US" sz="4400" spc="-9" strike="noStrike">
                <a:solidFill>
                  <a:srgbClr val="000000"/>
                </a:solidFill>
                <a:latin typeface="Calibri Light"/>
              </a:rPr>
              <a:t>Remote method </a:t>
            </a:r>
            <a:r>
              <a:rPr b="0" lang="en-US" sz="4400" spc="-18" strike="noStrike">
                <a:solidFill>
                  <a:srgbClr val="000000"/>
                </a:solidFill>
                <a:latin typeface="Calibri Light"/>
              </a:rPr>
              <a:t>invocation</a:t>
            </a:r>
            <a:r>
              <a:rPr b="0" lang="en-US" sz="4400" spc="-89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4400" spc="-9" strike="noStrike">
                <a:solidFill>
                  <a:srgbClr val="000000"/>
                </a:solidFill>
                <a:latin typeface="Calibri Light"/>
              </a:rPr>
              <a:t>(RMI)</a:t>
            </a:r>
            <a:br/>
            <a:r>
              <a:rPr b="0" lang="en-US" sz="2400" spc="-9" strike="noStrike">
                <a:solidFill>
                  <a:srgbClr val="000000"/>
                </a:solidFill>
                <a:latin typeface="Calibri Light"/>
              </a:rPr>
              <a:t>Remote</a:t>
            </a:r>
            <a:r>
              <a:rPr b="0" lang="en-US" sz="2400" spc="-80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2400" spc="-9" strike="noStrike">
                <a:solidFill>
                  <a:srgbClr val="000000"/>
                </a:solidFill>
                <a:latin typeface="Calibri Light"/>
              </a:rPr>
              <a:t>object</a:t>
            </a:r>
            <a:r>
              <a:rPr b="0" lang="en-US" sz="2400" spc="-69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2400" spc="-9" strike="noStrike">
                <a:solidFill>
                  <a:srgbClr val="000000"/>
                </a:solidFill>
                <a:latin typeface="Calibri Light"/>
              </a:rPr>
              <a:t>references</a:t>
            </a:r>
            <a:r>
              <a:rPr b="0" lang="en-US" sz="2400" spc="-69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2400" spc="-9" strike="noStrike">
                <a:solidFill>
                  <a:srgbClr val="000000"/>
                </a:solidFill>
                <a:latin typeface="Calibri Light"/>
              </a:rPr>
              <a:t>may</a:t>
            </a:r>
            <a:r>
              <a:rPr b="0" lang="en-US" sz="2400" spc="-80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2400" spc="-9" strike="noStrike">
                <a:solidFill>
                  <a:srgbClr val="000000"/>
                </a:solidFill>
                <a:latin typeface="Calibri Light"/>
              </a:rPr>
              <a:t>be</a:t>
            </a:r>
            <a:r>
              <a:rPr b="0" lang="en-US" sz="2400" spc="-69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2400" spc="-9" strike="noStrike">
                <a:solidFill>
                  <a:srgbClr val="000000"/>
                </a:solidFill>
                <a:latin typeface="Calibri Light"/>
              </a:rPr>
              <a:t>obtained</a:t>
            </a:r>
            <a:r>
              <a:rPr b="0" lang="en-US" sz="2400" spc="-69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2400" spc="-9" strike="noStrike">
                <a:solidFill>
                  <a:srgbClr val="000000"/>
                </a:solidFill>
                <a:latin typeface="Calibri Light"/>
              </a:rPr>
              <a:t>as</a:t>
            </a:r>
            <a:r>
              <a:rPr b="0" lang="en-US" sz="2400" spc="-69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2400" spc="-9" strike="noStrike">
                <a:solidFill>
                  <a:srgbClr val="000000"/>
                </a:solidFill>
                <a:latin typeface="Calibri Light"/>
              </a:rPr>
              <a:t>the</a:t>
            </a:r>
            <a:r>
              <a:rPr b="0" lang="en-US" sz="2400" spc="-80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2400" spc="-9" strike="noStrike">
                <a:solidFill>
                  <a:srgbClr val="000000"/>
                </a:solidFill>
                <a:latin typeface="Calibri Light"/>
              </a:rPr>
              <a:t>results</a:t>
            </a:r>
            <a:r>
              <a:rPr b="0" lang="en-US" sz="2400" spc="-69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2400" spc="-9" strike="noStrike">
                <a:solidFill>
                  <a:srgbClr val="000000"/>
                </a:solidFill>
                <a:latin typeface="Calibri Light"/>
              </a:rPr>
              <a:t>of</a:t>
            </a:r>
            <a:r>
              <a:rPr b="0" lang="en-US" sz="2400" spc="-69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2400" spc="-9" strike="noStrike">
                <a:solidFill>
                  <a:srgbClr val="000000"/>
                </a:solidFill>
                <a:latin typeface="Calibri Light"/>
              </a:rPr>
              <a:t>remote</a:t>
            </a:r>
            <a:r>
              <a:rPr b="0" lang="en-US" sz="2400" spc="-69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2400" spc="-9" strike="noStrike">
                <a:solidFill>
                  <a:srgbClr val="000000"/>
                </a:solidFill>
                <a:latin typeface="Calibri Light"/>
              </a:rPr>
              <a:t>method</a:t>
            </a:r>
            <a:r>
              <a:rPr b="0" lang="en-US" sz="2400" spc="-80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2400" spc="-18" strike="noStrike">
                <a:solidFill>
                  <a:srgbClr val="000000"/>
                </a:solidFill>
                <a:latin typeface="Calibri Light"/>
              </a:rPr>
              <a:t>invocations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0" name="CustomShape 3"/>
          <p:cNvSpPr/>
          <p:nvPr/>
        </p:nvSpPr>
        <p:spPr>
          <a:xfrm>
            <a:off x="2827440" y="3088440"/>
            <a:ext cx="4525560" cy="33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0880" bIns="0">
            <a:spAutoFit/>
          </a:bodyPr>
          <a:p>
            <a:pPr marL="21960">
              <a:lnSpc>
                <a:spcPct val="100000"/>
              </a:lnSpc>
              <a:spcBef>
                <a:spcPts val="164"/>
              </a:spcBef>
            </a:pPr>
            <a:r>
              <a:rPr b="0" lang="en-US" sz="2080" spc="-9" strike="noStrike">
                <a:solidFill>
                  <a:srgbClr val="ec008c"/>
                </a:solidFill>
                <a:latin typeface="Times New Roman"/>
              </a:rPr>
              <a:t>Figure 5.14 Instantiation of remote</a:t>
            </a:r>
            <a:r>
              <a:rPr b="0" lang="en-US" sz="2080" spc="24" strike="noStrike">
                <a:solidFill>
                  <a:srgbClr val="ec008c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ec008c"/>
                </a:solidFill>
                <a:latin typeface="Times New Roman"/>
              </a:rPr>
              <a:t>objects</a:t>
            </a:r>
            <a:endParaRPr b="0" lang="en-US" sz="2080" spc="-1" strike="noStrike">
              <a:latin typeface="Arial"/>
            </a:endParaRPr>
          </a:p>
        </p:txBody>
      </p:sp>
      <p:sp>
        <p:nvSpPr>
          <p:cNvPr id="311" name="CustomShape 4"/>
          <p:cNvSpPr/>
          <p:nvPr/>
        </p:nvSpPr>
        <p:spPr>
          <a:xfrm>
            <a:off x="2010960" y="1322640"/>
            <a:ext cx="8061480" cy="16920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5"/>
          <p:cNvSpPr/>
          <p:nvPr/>
        </p:nvSpPr>
        <p:spPr>
          <a:xfrm>
            <a:off x="1568160" y="3959640"/>
            <a:ext cx="9016200" cy="151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5680" bIns="0">
            <a:spAutoFit/>
          </a:bodyPr>
          <a:p>
            <a:pPr marL="407880">
              <a:lnSpc>
                <a:spcPct val="100000"/>
              </a:lnSpc>
              <a:spcBef>
                <a:spcPts val="675"/>
              </a:spcBef>
            </a:pPr>
            <a:r>
              <a:rPr b="0" lang="en-US" sz="1910" spc="-9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</a:rPr>
              <a:t>Garbage collection in a distributed-object</a:t>
            </a:r>
            <a:r>
              <a:rPr b="0" lang="en-US" sz="1910" spc="4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</a:rPr>
              <a:t> </a:t>
            </a:r>
            <a:r>
              <a:rPr b="0" lang="en-US" sz="191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</a:rPr>
              <a:t>system:</a:t>
            </a:r>
            <a:endParaRPr b="0" lang="en-US" sz="1910" spc="-1" strike="noStrike">
              <a:latin typeface="Arial"/>
            </a:endParaRPr>
          </a:p>
          <a:p>
            <a:pPr marL="21960" indent="385920">
              <a:lnSpc>
                <a:spcPct val="120000"/>
              </a:lnSpc>
              <a:spcBef>
                <a:spcPts val="34"/>
              </a:spcBef>
              <a:tabLst>
                <a:tab algn="l" pos="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if garbage collection supported by the language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i="1" lang="en-US" sz="2080" spc="-18" strike="noStrike">
                <a:solidFill>
                  <a:srgbClr val="000000"/>
                </a:solidFill>
                <a:latin typeface="Times New Roman"/>
              </a:rPr>
              <a:t>e.g. </a:t>
            </a:r>
            <a:r>
              <a:rPr b="0" lang="en-US" sz="2080" spc="-26" strike="noStrike">
                <a:solidFill>
                  <a:srgbClr val="000000"/>
                </a:solidFill>
                <a:latin typeface="Times New Roman"/>
              </a:rPr>
              <a:t>Java)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– also RMI should 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allow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it + a module for distributed reference</a:t>
            </a:r>
            <a:r>
              <a:rPr b="0" lang="en-US" sz="208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counting</a:t>
            </a:r>
            <a:endParaRPr b="0" lang="en-US" sz="2080" spc="-1" strike="noStrike">
              <a:latin typeface="Arial"/>
            </a:endParaRPr>
          </a:p>
          <a:p>
            <a:pPr marL="407880" indent="385920">
              <a:lnSpc>
                <a:spcPct val="100000"/>
              </a:lnSpc>
              <a:spcBef>
                <a:spcPts val="510"/>
              </a:spcBef>
              <a:tabLst>
                <a:tab algn="l" pos="0"/>
              </a:tabLst>
            </a:pPr>
            <a:r>
              <a:rPr b="0" lang="en-US" sz="191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</a:rPr>
              <a:t>Exceptions:</a:t>
            </a:r>
            <a:r>
              <a:rPr b="0" lang="en-US" sz="191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usual exceptions + </a:t>
            </a:r>
            <a:r>
              <a:rPr b="0" i="1" lang="en-US" sz="2080" spc="-26" strike="noStrike">
                <a:solidFill>
                  <a:srgbClr val="000000"/>
                </a:solidFill>
                <a:latin typeface="Times New Roman"/>
              </a:rPr>
              <a:t>e.g.</a:t>
            </a:r>
            <a:r>
              <a:rPr b="0" i="1" lang="en-US" sz="2080" spc="8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timeouts</a:t>
            </a:r>
            <a:endParaRPr b="0" lang="en-US" sz="20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8044200" y="0"/>
            <a:ext cx="2562480" cy="33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0880" bIns="0">
            <a:spAutoFit/>
          </a:bodyPr>
          <a:p>
            <a:pPr marL="21960">
              <a:lnSpc>
                <a:spcPct val="100000"/>
              </a:lnSpc>
              <a:spcBef>
                <a:spcPts val="164"/>
              </a:spcBef>
            </a:pPr>
            <a:r>
              <a:rPr b="0" lang="en-US" sz="2080" spc="-9" strike="noStrike">
                <a:solidFill>
                  <a:srgbClr val="d90e81"/>
                </a:solidFill>
                <a:latin typeface="Times New Roman"/>
              </a:rPr>
              <a:t>Request-reply</a:t>
            </a:r>
            <a:r>
              <a:rPr b="0" lang="en-US" sz="2080" spc="-52" strike="noStrike">
                <a:solidFill>
                  <a:srgbClr val="d90e81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d90e81"/>
                </a:solidFill>
                <a:latin typeface="Times New Roman"/>
              </a:rPr>
              <a:t>protocols</a:t>
            </a:r>
            <a:endParaRPr b="0" lang="en-US" sz="208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1612080" y="378360"/>
            <a:ext cx="8972280" cy="360"/>
          </a:xfrm>
          <a:custGeom>
            <a:avLst/>
            <a:gdLst/>
            <a:ahLst/>
            <a:rect l="l" t="t" r="r" b="b"/>
            <a:pathLst>
              <a:path w="5184140" h="0">
                <a:moveTo>
                  <a:pt x="0" y="0"/>
                </a:moveTo>
                <a:lnTo>
                  <a:pt x="5184000" y="0"/>
                </a:lnTo>
              </a:path>
            </a:pathLst>
          </a:custGeom>
          <a:noFill/>
          <a:ln w="50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3"/>
          <p:cNvSpPr/>
          <p:nvPr/>
        </p:nvSpPr>
        <p:spPr>
          <a:xfrm>
            <a:off x="1590120" y="486360"/>
            <a:ext cx="8887680" cy="540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9520" bIns="0">
            <a:spAutoFit/>
          </a:bodyPr>
          <a:p>
            <a:pPr lvl="1" marL="730800" indent="-709560">
              <a:lnSpc>
                <a:spcPct val="100000"/>
              </a:lnSpc>
              <a:spcBef>
                <a:spcPts val="235"/>
              </a:spcBef>
              <a:buClr>
                <a:srgbClr val="000000"/>
              </a:buClr>
              <a:buFont typeface="Times New Roman"/>
              <a:buAutoNum type="arabicPeriod"/>
              <a:tabLst>
                <a:tab algn="l" pos="730800"/>
                <a:tab algn="l" pos="731880"/>
              </a:tabLst>
            </a:pPr>
            <a:r>
              <a:rPr b="1" lang="en-US" sz="2430" spc="15" strike="noStrike">
                <a:solidFill>
                  <a:srgbClr val="000000"/>
                </a:solidFill>
                <a:latin typeface="Times New Roman"/>
              </a:rPr>
              <a:t>Introduction</a:t>
            </a:r>
            <a:endParaRPr b="0" lang="en-US" sz="2430" spc="-1" strike="noStrike">
              <a:latin typeface="Arial"/>
            </a:endParaRPr>
          </a:p>
          <a:p>
            <a:pPr lvl="2" marL="338400" indent="-216000">
              <a:lnSpc>
                <a:spcPts val="4725"/>
              </a:lnSpc>
              <a:spcBef>
                <a:spcPts val="468"/>
              </a:spcBef>
              <a:buClr>
                <a:srgbClr val="000000"/>
              </a:buClr>
              <a:buSzPct val="92000"/>
              <a:buFont typeface="StarSymbol"/>
              <a:buAutoNum type="arabicPeriod"/>
              <a:tabLst>
                <a:tab algn="l" pos="53856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Request-reply</a:t>
            </a:r>
            <a:r>
              <a:rPr b="0" lang="en-US" sz="2080" spc="-6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protocols  2.RPC</a:t>
            </a:r>
            <a:endParaRPr b="0" lang="en-US" sz="2080" spc="-1" strike="noStrike">
              <a:latin typeface="Arial"/>
            </a:endParaRPr>
          </a:p>
          <a:p>
            <a:pPr marL="664920" indent="-326160">
              <a:lnSpc>
                <a:spcPct val="120000"/>
              </a:lnSpc>
              <a:spcBef>
                <a:spcPts val="1193"/>
              </a:spcBef>
              <a:tabLst>
                <a:tab algn="l" pos="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3.RMI – in 1990s – RMI extension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allowing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a local object to </a:t>
            </a:r>
            <a:r>
              <a:rPr b="0" lang="en-US" sz="2080" spc="-35" strike="noStrike">
                <a:solidFill>
                  <a:srgbClr val="000000"/>
                </a:solidFill>
                <a:latin typeface="Times New Roman"/>
              </a:rPr>
              <a:t>invoke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methods of  remote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objects</a:t>
            </a:r>
            <a:endParaRPr b="0" lang="en-US" sz="208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tabLst>
                <a:tab algn="l" pos="0"/>
              </a:tabLst>
            </a:pPr>
            <a:endParaRPr b="0" lang="en-US" sz="2080" spc="-1" strike="noStrike">
              <a:latin typeface="Arial"/>
            </a:endParaRPr>
          </a:p>
          <a:p>
            <a:pPr lvl="1" marL="730800" indent="-709560">
              <a:lnSpc>
                <a:spcPct val="100000"/>
              </a:lnSpc>
              <a:buClr>
                <a:srgbClr val="000000"/>
              </a:buClr>
              <a:buFont typeface="Times New Roman"/>
              <a:buAutoNum type="arabicPeriod" startAt="2"/>
              <a:tabLst>
                <a:tab algn="l" pos="730800"/>
                <a:tab algn="l" pos="731880"/>
              </a:tabLst>
            </a:pPr>
            <a:r>
              <a:rPr b="1" lang="en-US" sz="2430" spc="15" strike="noStrike">
                <a:solidFill>
                  <a:srgbClr val="000000"/>
                </a:solidFill>
                <a:latin typeface="Times New Roman"/>
              </a:rPr>
              <a:t>Request-reply</a:t>
            </a:r>
            <a:r>
              <a:rPr b="1" lang="en-US" sz="243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430" spc="15" strike="noStrike">
                <a:solidFill>
                  <a:srgbClr val="000000"/>
                </a:solidFill>
                <a:latin typeface="Times New Roman"/>
              </a:rPr>
              <a:t>protocols</a:t>
            </a:r>
            <a:endParaRPr b="0" lang="en-US" sz="2430" spc="-1" strike="noStrike">
              <a:latin typeface="Arial"/>
            </a:endParaRPr>
          </a:p>
          <a:p>
            <a:pPr lvl="2" marL="664920" indent="-220680">
              <a:lnSpc>
                <a:spcPct val="120000"/>
              </a:lnSpc>
              <a:spcBef>
                <a:spcPts val="1661"/>
              </a:spcBef>
              <a:buClr>
                <a:srgbClr val="000000"/>
              </a:buClr>
              <a:buSzPct val="92000"/>
              <a:buFont typeface="Symbol" charset="2"/>
              <a:buChar char=""/>
              <a:tabLst>
                <a:tab algn="l" pos="53856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typical client-server interactions – request-reply communication is</a:t>
            </a:r>
            <a:r>
              <a:rPr b="0" lang="en-US" sz="2080" spc="-12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synchronous  because the client process blocks until the reply</a:t>
            </a:r>
            <a:r>
              <a:rPr b="0" lang="en-US" sz="208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arrives</a:t>
            </a:r>
            <a:endParaRPr b="0" lang="en-US" sz="2080" spc="-1" strike="noStrike">
              <a:latin typeface="Arial"/>
            </a:endParaRPr>
          </a:p>
          <a:p>
            <a:pPr lvl="2" marL="664920" indent="-220680">
              <a:lnSpc>
                <a:spcPct val="120000"/>
              </a:lnSpc>
              <a:spcBef>
                <a:spcPts val="1732"/>
              </a:spcBef>
              <a:buClr>
                <a:srgbClr val="000000"/>
              </a:buClr>
              <a:buSzPct val="92000"/>
              <a:buFont typeface="Symbol" charset="2"/>
              <a:buChar char=""/>
              <a:tabLst>
                <a:tab algn="l" pos="53856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Asynchronous request-reply communication – an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alternative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that may be useful  in situations where clients can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afford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to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retrieve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replies</a:t>
            </a:r>
            <a:r>
              <a:rPr b="0" lang="en-US" sz="2080" spc="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later</a:t>
            </a:r>
            <a:endParaRPr b="0" lang="en-US" sz="2080" spc="-1" strike="noStrike">
              <a:latin typeface="Arial"/>
            </a:endParaRPr>
          </a:p>
        </p:txBody>
      </p:sp>
      <p:sp>
        <p:nvSpPr>
          <p:cNvPr id="136" name="TextShape 4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Shape 1"/>
          <p:cNvSpPr txBox="1"/>
          <p:nvPr/>
        </p:nvSpPr>
        <p:spPr>
          <a:xfrm>
            <a:off x="1590120" y="-501480"/>
            <a:ext cx="9016200" cy="1361880"/>
          </a:xfrm>
          <a:prstGeom prst="rect">
            <a:avLst/>
          </a:prstGeom>
          <a:noFill/>
          <a:ln>
            <a:noFill/>
          </a:ln>
        </p:spPr>
        <p:txBody>
          <a:bodyPr lIns="0" rIns="0" tIns="20880" bIns="0" anchor="ctr">
            <a:noAutofit/>
          </a:bodyPr>
          <a:p>
            <a:pPr marL="21960">
              <a:lnSpc>
                <a:spcPct val="100000"/>
              </a:lnSpc>
              <a:spcBef>
                <a:spcPts val="164"/>
              </a:spcBef>
              <a:tabLst>
                <a:tab algn="l" pos="5425920"/>
              </a:tabLst>
            </a:pPr>
            <a:r>
              <a:rPr b="1" lang="en-US" sz="4400" spc="-9" strike="noStrike">
                <a:solidFill>
                  <a:srgbClr val="00aeef"/>
                </a:solidFill>
                <a:latin typeface="Times New Roman"/>
              </a:rPr>
              <a:t>224</a:t>
            </a:r>
            <a:r>
              <a:rPr b="1" lang="en-US" sz="4400" spc="-9" strike="noStrike">
                <a:solidFill>
                  <a:srgbClr val="1900ff"/>
                </a:solidFill>
                <a:latin typeface="Times New Roman"/>
              </a:rPr>
              <a:t>Remote</a:t>
            </a:r>
            <a:r>
              <a:rPr b="1" lang="en-US" sz="4400" spc="15" strike="noStrike">
                <a:solidFill>
                  <a:srgbClr val="1900ff"/>
                </a:solidFill>
                <a:latin typeface="Times New Roman"/>
              </a:rPr>
              <a:t> </a:t>
            </a:r>
            <a:r>
              <a:rPr b="1" lang="en-US" sz="4400" spc="-18" strike="noStrike">
                <a:solidFill>
                  <a:srgbClr val="1900ff"/>
                </a:solidFill>
                <a:latin typeface="Times New Roman"/>
              </a:rPr>
              <a:t>invocation</a:t>
            </a:r>
            <a:r>
              <a:rPr b="1" lang="en-US" sz="4400" spc="-18" strike="noStrike">
                <a:solidFill>
                  <a:srgbClr val="000000"/>
                </a:solidFill>
                <a:latin typeface="Times New Roman"/>
              </a:rPr>
              <a:t>5.4</a:t>
            </a:r>
            <a:r>
              <a:rPr b="1" lang="en-US" sz="4400" spc="-18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4400" spc="-9" strike="noStrike">
                <a:solidFill>
                  <a:srgbClr val="000000"/>
                </a:solidFill>
                <a:latin typeface="Calibri Light"/>
              </a:rPr>
              <a:t>Remote method </a:t>
            </a:r>
            <a:r>
              <a:rPr b="0" lang="en-US" sz="4400" spc="-18" strike="noStrike">
                <a:solidFill>
                  <a:srgbClr val="000000"/>
                </a:solidFill>
                <a:latin typeface="Calibri Light"/>
              </a:rPr>
              <a:t>invocation</a:t>
            </a:r>
            <a:r>
              <a:rPr b="0" lang="en-US" sz="4400" spc="-80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4400" spc="-9" strike="noStrike">
                <a:solidFill>
                  <a:srgbClr val="000000"/>
                </a:solidFill>
                <a:latin typeface="Calibri Light"/>
              </a:rPr>
              <a:t>(RMI)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4" name="CustomShape 2"/>
          <p:cNvSpPr/>
          <p:nvPr/>
        </p:nvSpPr>
        <p:spPr>
          <a:xfrm>
            <a:off x="1612080" y="378360"/>
            <a:ext cx="8972280" cy="360"/>
          </a:xfrm>
          <a:custGeom>
            <a:avLst/>
            <a:gdLst/>
            <a:ahLst/>
            <a:rect l="l" t="t" r="r" b="b"/>
            <a:pathLst>
              <a:path w="5184140" h="0">
                <a:moveTo>
                  <a:pt x="0" y="0"/>
                </a:moveTo>
                <a:lnTo>
                  <a:pt x="5184000" y="0"/>
                </a:lnTo>
              </a:path>
            </a:pathLst>
          </a:custGeom>
          <a:noFill/>
          <a:ln w="50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3"/>
          <p:cNvSpPr/>
          <p:nvPr/>
        </p:nvSpPr>
        <p:spPr>
          <a:xfrm>
            <a:off x="1590120" y="538920"/>
            <a:ext cx="8017200" cy="6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0880" bIns="0">
            <a:spAutoFit/>
          </a:bodyPr>
          <a:p>
            <a:pPr marL="21960">
              <a:lnSpc>
                <a:spcPct val="100000"/>
              </a:lnSpc>
              <a:spcBef>
                <a:spcPts val="164"/>
              </a:spcBef>
              <a:tabLst>
                <a:tab algn="l" pos="810000"/>
              </a:tabLst>
            </a:pPr>
            <a:r>
              <a:rPr b="1" lang="en-US" sz="2080" spc="-9" strike="noStrike">
                <a:solidFill>
                  <a:srgbClr val="000000"/>
                </a:solidFill>
                <a:latin typeface="Times New Roman"/>
              </a:rPr>
              <a:t>5.4.2</a:t>
            </a:r>
            <a:r>
              <a:rPr b="1" lang="en-US" sz="2080" spc="-9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080" spc="-9" strike="noStrike">
                <a:solidFill>
                  <a:srgbClr val="000000"/>
                </a:solidFill>
                <a:latin typeface="Times New Roman"/>
              </a:rPr>
              <a:t>Implementation of</a:t>
            </a:r>
            <a:r>
              <a:rPr b="1" lang="en-US" sz="2080" spc="-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080" spc="-9" strike="noStrike">
                <a:solidFill>
                  <a:srgbClr val="000000"/>
                </a:solidFill>
                <a:latin typeface="Times New Roman"/>
              </a:rPr>
              <a:t>RMI</a:t>
            </a:r>
            <a:endParaRPr b="0" lang="en-US" sz="2080" spc="-1" strike="noStrike">
              <a:latin typeface="Arial"/>
            </a:endParaRPr>
          </a:p>
          <a:p>
            <a:pPr marL="407880">
              <a:lnSpc>
                <a:spcPct val="100000"/>
              </a:lnSpc>
              <a:tabLst>
                <a:tab algn="l" pos="810000"/>
              </a:tabLst>
            </a:pPr>
            <a:r>
              <a:rPr b="0" lang="en-US" sz="2080" spc="-9" strike="noStrike">
                <a:solidFill>
                  <a:srgbClr val="ec008c"/>
                </a:solidFill>
                <a:latin typeface="Times New Roman"/>
              </a:rPr>
              <a:t>Figure 5.15 The role of proxy and skeleton in remote method</a:t>
            </a:r>
            <a:r>
              <a:rPr b="0" lang="en-US" sz="2080" spc="60" strike="noStrike">
                <a:solidFill>
                  <a:srgbClr val="ec008c"/>
                </a:solidFill>
                <a:latin typeface="Times New Roman"/>
              </a:rPr>
              <a:t> </a:t>
            </a:r>
            <a:r>
              <a:rPr b="0" lang="en-US" sz="2080" spc="-18" strike="noStrike">
                <a:solidFill>
                  <a:srgbClr val="ec008c"/>
                </a:solidFill>
                <a:latin typeface="Times New Roman"/>
              </a:rPr>
              <a:t>invocation</a:t>
            </a:r>
            <a:endParaRPr b="0" lang="en-US" sz="2080" spc="-1" strike="noStrike">
              <a:latin typeface="Arial"/>
            </a:endParaRPr>
          </a:p>
        </p:txBody>
      </p:sp>
      <p:sp>
        <p:nvSpPr>
          <p:cNvPr id="316" name="CustomShape 4"/>
          <p:cNvSpPr/>
          <p:nvPr/>
        </p:nvSpPr>
        <p:spPr>
          <a:xfrm>
            <a:off x="3150720" y="1238760"/>
            <a:ext cx="6280560" cy="24217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5"/>
          <p:cNvSpPr/>
          <p:nvPr/>
        </p:nvSpPr>
        <p:spPr>
          <a:xfrm>
            <a:off x="1976040" y="3731400"/>
            <a:ext cx="4034160" cy="29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800" bIns="0">
            <a:spAutoFit/>
          </a:bodyPr>
          <a:p>
            <a:pPr marL="21960">
              <a:lnSpc>
                <a:spcPct val="100000"/>
              </a:lnSpc>
              <a:spcBef>
                <a:spcPts val="156"/>
              </a:spcBef>
            </a:pPr>
            <a:r>
              <a:rPr b="0" lang="en-US" sz="1910" spc="-97" strike="noStrike">
                <a:solidFill>
                  <a:srgbClr val="000000"/>
                </a:solidFill>
                <a:latin typeface="Times New Roman"/>
              </a:rPr>
              <a:t>We </a:t>
            </a:r>
            <a:r>
              <a:rPr b="0" lang="en-US" sz="1910" spc="-9" strike="noStrike">
                <a:solidFill>
                  <a:srgbClr val="000000"/>
                </a:solidFill>
                <a:latin typeface="Times New Roman"/>
              </a:rPr>
              <a:t>will</a:t>
            </a:r>
            <a:r>
              <a:rPr b="0" lang="en-US" sz="1910" spc="6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910" spc="-9" strike="noStrike">
                <a:solidFill>
                  <a:srgbClr val="000000"/>
                </a:solidFill>
                <a:latin typeface="Times New Roman"/>
              </a:rPr>
              <a:t>discuss:</a:t>
            </a:r>
            <a:endParaRPr b="0" lang="en-US" sz="1910" spc="-1" strike="noStrike">
              <a:latin typeface="Arial"/>
            </a:endParaRPr>
          </a:p>
          <a:p>
            <a:pPr marL="279000" indent="-220680">
              <a:lnSpc>
                <a:spcPct val="123000"/>
              </a:lnSpc>
              <a:spcBef>
                <a:spcPts val="1193"/>
              </a:spcBef>
              <a:buClr>
                <a:srgbClr val="000000"/>
              </a:buClr>
              <a:buSzPct val="109000"/>
              <a:buFont typeface="Symbol" charset="2"/>
              <a:buChar char=""/>
              <a:tabLst>
                <a:tab algn="l" pos="280440"/>
              </a:tabLst>
            </a:pPr>
            <a:r>
              <a:rPr b="0" lang="en-US" sz="1910" spc="-9" strike="noStrike">
                <a:solidFill>
                  <a:srgbClr val="ff0000"/>
                </a:solidFill>
                <a:latin typeface="Times New Roman"/>
              </a:rPr>
              <a:t>What are the roles of each of the com-  ponents?</a:t>
            </a:r>
            <a:endParaRPr b="0" lang="en-US" sz="1910" spc="-1" strike="noStrike">
              <a:latin typeface="Arial"/>
            </a:endParaRPr>
          </a:p>
          <a:p>
            <a:pPr marL="279000" indent="-220680">
              <a:lnSpc>
                <a:spcPct val="123000"/>
              </a:lnSpc>
              <a:spcBef>
                <a:spcPts val="1463"/>
              </a:spcBef>
              <a:buClr>
                <a:srgbClr val="000000"/>
              </a:buClr>
              <a:buSzPct val="109000"/>
              <a:buFont typeface="Symbol" charset="2"/>
              <a:buChar char=""/>
              <a:tabLst>
                <a:tab algn="l" pos="280440"/>
              </a:tabLst>
            </a:pPr>
            <a:r>
              <a:rPr b="0" lang="en-US" sz="1910" spc="-9" strike="noStrike">
                <a:solidFill>
                  <a:srgbClr val="ff0000"/>
                </a:solidFill>
                <a:latin typeface="Times New Roman"/>
              </a:rPr>
              <a:t>What are communication and remote  reference</a:t>
            </a:r>
            <a:r>
              <a:rPr b="0" lang="en-US" sz="1910" spc="-18" strike="noStrike">
                <a:solidFill>
                  <a:srgbClr val="ff0000"/>
                </a:solidFill>
                <a:latin typeface="Times New Roman"/>
              </a:rPr>
              <a:t> </a:t>
            </a:r>
            <a:r>
              <a:rPr b="0" lang="en-US" sz="1910" spc="-9" strike="noStrike">
                <a:solidFill>
                  <a:srgbClr val="ff0000"/>
                </a:solidFill>
                <a:latin typeface="Times New Roman"/>
              </a:rPr>
              <a:t>modules?</a:t>
            </a:r>
            <a:endParaRPr b="0" lang="en-US" sz="1910" spc="-1" strike="noStrike">
              <a:latin typeface="Arial"/>
            </a:endParaRPr>
          </a:p>
          <a:p>
            <a:pPr marL="279000" indent="-220680">
              <a:lnSpc>
                <a:spcPct val="123000"/>
              </a:lnSpc>
              <a:spcBef>
                <a:spcPts val="1454"/>
              </a:spcBef>
              <a:buClr>
                <a:srgbClr val="000000"/>
              </a:buClr>
              <a:buSzPct val="109000"/>
              <a:buFont typeface="Symbol" charset="2"/>
              <a:buChar char=""/>
              <a:tabLst>
                <a:tab algn="l" pos="280440"/>
              </a:tabLst>
            </a:pPr>
            <a:r>
              <a:rPr b="0" lang="en-US" sz="1910" spc="-9" strike="noStrike">
                <a:solidFill>
                  <a:srgbClr val="ff0000"/>
                </a:solidFill>
                <a:latin typeface="Times New Roman"/>
              </a:rPr>
              <a:t>What is the role of </a:t>
            </a:r>
            <a:r>
              <a:rPr b="0" lang="en-US" sz="1910" spc="-18" strike="noStrike">
                <a:solidFill>
                  <a:srgbClr val="ff0000"/>
                </a:solidFill>
                <a:latin typeface="Times New Roman"/>
              </a:rPr>
              <a:t>RMI software </a:t>
            </a:r>
            <a:r>
              <a:rPr b="0" lang="en-US" sz="1910" spc="-9" strike="noStrike">
                <a:solidFill>
                  <a:srgbClr val="ff0000"/>
                </a:solidFill>
                <a:latin typeface="Times New Roman"/>
              </a:rPr>
              <a:t>that  runs </a:t>
            </a:r>
            <a:r>
              <a:rPr b="0" lang="en-US" sz="1910" spc="-26" strike="noStrike">
                <a:solidFill>
                  <a:srgbClr val="ff0000"/>
                </a:solidFill>
                <a:latin typeface="Times New Roman"/>
              </a:rPr>
              <a:t>over</a:t>
            </a:r>
            <a:r>
              <a:rPr b="0" lang="en-US" sz="1910" spc="-18" strike="noStrike">
                <a:solidFill>
                  <a:srgbClr val="ff0000"/>
                </a:solidFill>
                <a:latin typeface="Times New Roman"/>
              </a:rPr>
              <a:t> </a:t>
            </a:r>
            <a:r>
              <a:rPr b="0" lang="en-US" sz="1910" spc="-9" strike="noStrike">
                <a:solidFill>
                  <a:srgbClr val="ff0000"/>
                </a:solidFill>
                <a:latin typeface="Times New Roman"/>
              </a:rPr>
              <a:t>them?</a:t>
            </a:r>
            <a:endParaRPr b="0" lang="en-US" sz="1910" spc="-1" strike="noStrike">
              <a:latin typeface="Arial"/>
            </a:endParaRPr>
          </a:p>
        </p:txBody>
      </p:sp>
      <p:sp>
        <p:nvSpPr>
          <p:cNvPr id="318" name="CustomShape 6"/>
          <p:cNvSpPr/>
          <p:nvPr/>
        </p:nvSpPr>
        <p:spPr>
          <a:xfrm>
            <a:off x="6608160" y="3661920"/>
            <a:ext cx="3997800" cy="73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1960" bIns="0">
            <a:spAutoFit/>
          </a:bodyPr>
          <a:p>
            <a:pPr marL="241920" indent="-220680">
              <a:lnSpc>
                <a:spcPct val="123000"/>
              </a:lnSpc>
              <a:spcBef>
                <a:spcPts val="173"/>
              </a:spcBef>
              <a:buClr>
                <a:srgbClr val="000000"/>
              </a:buClr>
              <a:buSzPct val="109000"/>
              <a:buFont typeface="Symbol" charset="2"/>
              <a:buChar char=""/>
              <a:tabLst>
                <a:tab algn="l" pos="243000"/>
              </a:tabLst>
            </a:pPr>
            <a:r>
              <a:rPr b="0" lang="en-US" sz="1910" spc="-9" strike="noStrike">
                <a:solidFill>
                  <a:srgbClr val="ff0000"/>
                </a:solidFill>
                <a:latin typeface="Times New Roman"/>
              </a:rPr>
              <a:t>What is generation of proxies </a:t>
            </a:r>
            <a:r>
              <a:rPr b="0" lang="en-US" sz="1910" spc="-18" strike="noStrike">
                <a:solidFill>
                  <a:srgbClr val="ff0000"/>
                </a:solidFill>
                <a:latin typeface="Times New Roman"/>
              </a:rPr>
              <a:t>and why  </a:t>
            </a:r>
            <a:r>
              <a:rPr b="0" lang="en-US" sz="1910" spc="-9" strike="noStrike">
                <a:solidFill>
                  <a:srgbClr val="ff0000"/>
                </a:solidFill>
                <a:latin typeface="Times New Roman"/>
              </a:rPr>
              <a:t>is it</a:t>
            </a:r>
            <a:r>
              <a:rPr b="0" lang="en-US" sz="1910" spc="-18" strike="noStrike">
                <a:solidFill>
                  <a:srgbClr val="ff0000"/>
                </a:solidFill>
                <a:latin typeface="Times New Roman"/>
              </a:rPr>
              <a:t> </a:t>
            </a:r>
            <a:r>
              <a:rPr b="0" lang="en-US" sz="1910" spc="-9" strike="noStrike">
                <a:solidFill>
                  <a:srgbClr val="ff0000"/>
                </a:solidFill>
                <a:latin typeface="Times New Roman"/>
              </a:rPr>
              <a:t>needed?</a:t>
            </a:r>
            <a:endParaRPr b="0" lang="en-US" sz="1910" spc="-1" strike="noStrike">
              <a:latin typeface="Arial"/>
            </a:endParaRPr>
          </a:p>
        </p:txBody>
      </p:sp>
      <p:sp>
        <p:nvSpPr>
          <p:cNvPr id="319" name="CustomShape 7"/>
          <p:cNvSpPr/>
          <p:nvPr/>
        </p:nvSpPr>
        <p:spPr>
          <a:xfrm>
            <a:off x="6608160" y="4816800"/>
            <a:ext cx="3997800" cy="73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1960" bIns="0">
            <a:spAutoFit/>
          </a:bodyPr>
          <a:p>
            <a:pPr marL="241920" indent="-220680">
              <a:lnSpc>
                <a:spcPct val="123000"/>
              </a:lnSpc>
              <a:spcBef>
                <a:spcPts val="173"/>
              </a:spcBef>
              <a:buClr>
                <a:srgbClr val="000000"/>
              </a:buClr>
              <a:buSzPct val="109000"/>
              <a:buFont typeface="Symbol" charset="2"/>
              <a:buChar char=""/>
              <a:tabLst>
                <a:tab algn="l" pos="243000"/>
              </a:tabLst>
            </a:pPr>
            <a:r>
              <a:rPr b="0" lang="en-US" sz="1910" spc="-9" strike="noStrike">
                <a:solidFill>
                  <a:srgbClr val="ff0000"/>
                </a:solidFill>
                <a:latin typeface="Times New Roman"/>
              </a:rPr>
              <a:t>What is binding of names to their re-  mote object</a:t>
            </a:r>
            <a:r>
              <a:rPr b="0" lang="en-US" sz="1910" spc="-26" strike="noStrike">
                <a:solidFill>
                  <a:srgbClr val="ff0000"/>
                </a:solidFill>
                <a:latin typeface="Times New Roman"/>
              </a:rPr>
              <a:t> </a:t>
            </a:r>
            <a:r>
              <a:rPr b="0" lang="en-US" sz="1910" spc="-9" strike="noStrike">
                <a:solidFill>
                  <a:srgbClr val="ff0000"/>
                </a:solidFill>
                <a:latin typeface="Times New Roman"/>
              </a:rPr>
              <a:t>references?</a:t>
            </a:r>
            <a:endParaRPr b="0" lang="en-US" sz="1910" spc="-1" strike="noStrike">
              <a:latin typeface="Arial"/>
            </a:endParaRPr>
          </a:p>
        </p:txBody>
      </p:sp>
      <p:sp>
        <p:nvSpPr>
          <p:cNvPr id="320" name="CustomShape 8"/>
          <p:cNvSpPr/>
          <p:nvPr/>
        </p:nvSpPr>
        <p:spPr>
          <a:xfrm>
            <a:off x="6608160" y="5971680"/>
            <a:ext cx="3997800" cy="73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1960" bIns="0">
            <a:spAutoFit/>
          </a:bodyPr>
          <a:p>
            <a:pPr marL="241920" indent="-220680">
              <a:lnSpc>
                <a:spcPct val="123000"/>
              </a:lnSpc>
              <a:spcBef>
                <a:spcPts val="173"/>
              </a:spcBef>
              <a:buClr>
                <a:srgbClr val="000000"/>
              </a:buClr>
              <a:buSzPct val="109000"/>
              <a:buFont typeface="Symbol" charset="2"/>
              <a:buChar char=""/>
              <a:tabLst>
                <a:tab algn="l" pos="243000"/>
              </a:tabLst>
            </a:pPr>
            <a:r>
              <a:rPr b="0" lang="en-US" sz="1910" spc="-9" strike="noStrike">
                <a:solidFill>
                  <a:srgbClr val="ff0000"/>
                </a:solidFill>
                <a:latin typeface="Times New Roman"/>
              </a:rPr>
              <a:t>What is the </a:t>
            </a:r>
            <a:r>
              <a:rPr b="0" lang="en-US" sz="1910" spc="-18" strike="noStrike">
                <a:solidFill>
                  <a:srgbClr val="ff0000"/>
                </a:solidFill>
                <a:latin typeface="Times New Roman"/>
              </a:rPr>
              <a:t>activation </a:t>
            </a:r>
            <a:r>
              <a:rPr b="0" lang="en-US" sz="1910" spc="-9" strike="noStrike">
                <a:solidFill>
                  <a:srgbClr val="ff0000"/>
                </a:solidFill>
                <a:latin typeface="Times New Roman"/>
              </a:rPr>
              <a:t>and </a:t>
            </a:r>
            <a:r>
              <a:rPr b="0" lang="en-US" sz="1910" spc="-18" strike="noStrike">
                <a:solidFill>
                  <a:srgbClr val="ff0000"/>
                </a:solidFill>
                <a:latin typeface="Times New Roman"/>
              </a:rPr>
              <a:t>passivation  </a:t>
            </a:r>
            <a:r>
              <a:rPr b="0" lang="en-US" sz="1910" spc="-9" strike="noStrike">
                <a:solidFill>
                  <a:srgbClr val="ff0000"/>
                </a:solidFill>
                <a:latin typeface="Times New Roman"/>
              </a:rPr>
              <a:t>of</a:t>
            </a:r>
            <a:r>
              <a:rPr b="0" lang="en-US" sz="1910" spc="-18" strike="noStrike">
                <a:solidFill>
                  <a:srgbClr val="ff0000"/>
                </a:solidFill>
                <a:latin typeface="Times New Roman"/>
              </a:rPr>
              <a:t> </a:t>
            </a:r>
            <a:r>
              <a:rPr b="0" lang="en-US" sz="1910" spc="-9" strike="noStrike">
                <a:solidFill>
                  <a:srgbClr val="ff0000"/>
                </a:solidFill>
                <a:latin typeface="Times New Roman"/>
              </a:rPr>
              <a:t>objects?</a:t>
            </a:r>
            <a:endParaRPr b="0" lang="en-US" sz="191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1590120" y="0"/>
            <a:ext cx="9016200" cy="66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0880" bIns="0">
            <a:spAutoFit/>
          </a:bodyPr>
          <a:p>
            <a:pPr marL="21960" algn="just">
              <a:lnSpc>
                <a:spcPct val="100000"/>
              </a:lnSpc>
              <a:spcBef>
                <a:spcPts val="164"/>
              </a:spcBef>
              <a:tabLst>
                <a:tab algn="l" pos="5425920"/>
              </a:tabLst>
            </a:pPr>
            <a:r>
              <a:rPr b="1" lang="en-US" sz="2080" spc="-9" strike="noStrike">
                <a:solidFill>
                  <a:srgbClr val="00aeef"/>
                </a:solidFill>
                <a:latin typeface="Times New Roman"/>
              </a:rPr>
              <a:t>225</a:t>
            </a:r>
            <a:r>
              <a:rPr b="1" lang="en-US" sz="2080" spc="-9" strike="noStrike">
                <a:solidFill>
                  <a:srgbClr val="1900ff"/>
                </a:solidFill>
                <a:latin typeface="Times New Roman"/>
              </a:rPr>
              <a:t>Remote</a:t>
            </a:r>
            <a:r>
              <a:rPr b="1" lang="en-US" sz="2080" spc="15" strike="noStrike">
                <a:solidFill>
                  <a:srgbClr val="1900ff"/>
                </a:solidFill>
                <a:latin typeface="Times New Roman"/>
              </a:rPr>
              <a:t> </a:t>
            </a:r>
            <a:r>
              <a:rPr b="1" lang="en-US" sz="2080" spc="-18" strike="noStrike">
                <a:solidFill>
                  <a:srgbClr val="1900ff"/>
                </a:solidFill>
                <a:latin typeface="Times New Roman"/>
              </a:rPr>
              <a:t>invocation</a:t>
            </a:r>
            <a:r>
              <a:rPr b="1" lang="en-US" sz="2080" spc="-18" strike="noStrike">
                <a:solidFill>
                  <a:srgbClr val="d90e81"/>
                </a:solidFill>
                <a:latin typeface="Times New Roman"/>
              </a:rPr>
              <a:t>5.4</a:t>
            </a:r>
            <a:r>
              <a:rPr b="1" lang="en-US" sz="2080" spc="-18" strike="noStrike">
                <a:solidFill>
                  <a:srgbClr val="d90e81"/>
                </a:solidFill>
                <a:latin typeface="Times New Roman"/>
              </a:rPr>
              <a:t>	</a:t>
            </a:r>
            <a:r>
              <a:rPr b="0" lang="en-US" sz="2080" spc="-9" strike="noStrike">
                <a:solidFill>
                  <a:srgbClr val="d90e81"/>
                </a:solidFill>
                <a:latin typeface="Times New Roman"/>
              </a:rPr>
              <a:t>Remote method </a:t>
            </a:r>
            <a:r>
              <a:rPr b="0" lang="en-US" sz="2080" spc="-18" strike="noStrike">
                <a:solidFill>
                  <a:srgbClr val="d90e81"/>
                </a:solidFill>
                <a:latin typeface="Times New Roman"/>
              </a:rPr>
              <a:t>invocation</a:t>
            </a:r>
            <a:r>
              <a:rPr b="0" lang="en-US" sz="2080" spc="-80" strike="noStrike">
                <a:solidFill>
                  <a:srgbClr val="d90e81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d90e81"/>
                </a:solidFill>
                <a:latin typeface="Times New Roman"/>
              </a:rPr>
              <a:t>(RMI)</a:t>
            </a:r>
            <a:endParaRPr b="0" lang="en-US" sz="2080" spc="-1" strike="noStrike">
              <a:latin typeface="Arial"/>
            </a:endParaRPr>
          </a:p>
          <a:p>
            <a:pPr marL="21960" algn="just">
              <a:lnSpc>
                <a:spcPct val="100000"/>
              </a:lnSpc>
              <a:spcBef>
                <a:spcPts val="1800"/>
              </a:spcBef>
              <a:tabLst>
                <a:tab algn="l" pos="5425920"/>
              </a:tabLst>
            </a:pPr>
            <a:r>
              <a:rPr b="1" lang="en-US" sz="2080" spc="-9" strike="noStrike">
                <a:solidFill>
                  <a:srgbClr val="000000"/>
                </a:solidFill>
                <a:latin typeface="Times New Roman"/>
              </a:rPr>
              <a:t>Communication</a:t>
            </a:r>
            <a:r>
              <a:rPr b="1" lang="en-US" sz="2080" spc="-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080" spc="-9" strike="noStrike">
                <a:solidFill>
                  <a:srgbClr val="000000"/>
                </a:solidFill>
                <a:latin typeface="Times New Roman"/>
              </a:rPr>
              <a:t>module</a:t>
            </a:r>
            <a:endParaRPr b="0" lang="en-US" sz="2080" spc="-1" strike="noStrike">
              <a:latin typeface="Arial"/>
            </a:endParaRPr>
          </a:p>
          <a:p>
            <a:pPr marL="21960" algn="just">
              <a:lnSpc>
                <a:spcPct val="120000"/>
              </a:lnSpc>
              <a:spcBef>
                <a:spcPts val="1392"/>
              </a:spcBef>
              <a:tabLst>
                <a:tab algn="l" pos="5425920"/>
              </a:tabLst>
            </a:pPr>
            <a:r>
              <a:rPr b="0" i="1" lang="en-US" sz="2080" spc="-9" strike="noStrike">
                <a:solidFill>
                  <a:srgbClr val="000000"/>
                </a:solidFill>
                <a:latin typeface="Times New Roman"/>
              </a:rPr>
              <a:t>–</a:t>
            </a:r>
            <a:r>
              <a:rPr b="0" i="1" lang="en-US" sz="2080" spc="-6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responsible</a:t>
            </a:r>
            <a:r>
              <a:rPr b="0" lang="en-US" sz="2080" spc="-6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for</a:t>
            </a:r>
            <a:r>
              <a:rPr b="0" lang="en-US" sz="2080" spc="-6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transfering</a:t>
            </a:r>
            <a:r>
              <a:rPr b="0" lang="en-US" sz="2080" spc="-6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US" sz="2080" spc="-18" strike="noStrike">
                <a:solidFill>
                  <a:srgbClr val="000000"/>
                </a:solidFill>
                <a:latin typeface="Times New Roman"/>
              </a:rPr>
              <a:t>request</a:t>
            </a:r>
            <a:r>
              <a:rPr b="0" i="1" lang="en-US" sz="208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US" sz="2080" spc="-6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US" sz="2080" spc="-26" strike="noStrike">
                <a:solidFill>
                  <a:srgbClr val="000000"/>
                </a:solidFill>
                <a:latin typeface="Times New Roman"/>
              </a:rPr>
              <a:t>reply</a:t>
            </a:r>
            <a:r>
              <a:rPr b="0" i="1" lang="en-US" sz="2080" spc="-6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messages</a:t>
            </a:r>
            <a:r>
              <a:rPr b="0" lang="en-US" sz="2080" spc="-6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between</a:t>
            </a:r>
            <a:r>
              <a:rPr b="0" lang="en-US" sz="2080" spc="-6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US" sz="208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client</a:t>
            </a:r>
            <a:r>
              <a:rPr b="0" lang="en-US" sz="2080" spc="-6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US" sz="2080" spc="-6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server 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uses only 3 </a:t>
            </a:r>
            <a:r>
              <a:rPr b="0" lang="en-US" sz="2080" spc="-26" strike="noStrike">
                <a:solidFill>
                  <a:srgbClr val="000000"/>
                </a:solidFill>
                <a:latin typeface="Times New Roman"/>
              </a:rPr>
              <a:t>fields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of the messages: </a:t>
            </a:r>
            <a:r>
              <a:rPr b="0" i="1" lang="en-US" sz="2080" spc="-18" strike="noStrike">
                <a:solidFill>
                  <a:srgbClr val="000000"/>
                </a:solidFill>
                <a:latin typeface="Times New Roman"/>
              </a:rPr>
              <a:t>message </a:t>
            </a:r>
            <a:r>
              <a:rPr b="0" i="1" lang="en-US" sz="2080" spc="-9" strike="noStrike">
                <a:solidFill>
                  <a:srgbClr val="000000"/>
                </a:solidFill>
                <a:latin typeface="Times New Roman"/>
              </a:rPr>
              <a:t>type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, </a:t>
            </a:r>
            <a:r>
              <a:rPr b="0" i="1" lang="en-US" sz="2080" spc="-18" strike="noStrike">
                <a:solidFill>
                  <a:srgbClr val="000000"/>
                </a:solidFill>
                <a:latin typeface="Times New Roman"/>
              </a:rPr>
              <a:t>requestId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and </a:t>
            </a:r>
            <a:r>
              <a:rPr b="0" i="1" lang="en-US" sz="2080" spc="-18" strike="noStrike">
                <a:solidFill>
                  <a:srgbClr val="000000"/>
                </a:solidFill>
                <a:latin typeface="Times New Roman"/>
              </a:rPr>
              <a:t>remote </a:t>
            </a:r>
            <a:r>
              <a:rPr b="0" i="1" lang="en-US" sz="2080" spc="-26" strike="noStrike">
                <a:solidFill>
                  <a:srgbClr val="000000"/>
                </a:solidFill>
                <a:latin typeface="Times New Roman"/>
              </a:rPr>
              <a:t>reference</a:t>
            </a:r>
            <a:r>
              <a:rPr b="0" i="1" lang="en-US" sz="2080" spc="-16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ec008c"/>
                </a:solidFill>
                <a:latin typeface="Times New Roman"/>
              </a:rPr>
              <a:t>(Fig.  5.4)</a:t>
            </a:r>
            <a:endParaRPr b="0" lang="en-US" sz="2080" spc="-1" strike="noStrike">
              <a:latin typeface="Arial"/>
            </a:endParaRPr>
          </a:p>
          <a:p>
            <a:pPr marL="21960" indent="385920" algn="just">
              <a:lnSpc>
                <a:spcPct val="120000"/>
              </a:lnSpc>
              <a:tabLst>
                <a:tab algn="l" pos="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communication modules are together responsible for providing a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specified</a:t>
            </a:r>
            <a:r>
              <a:rPr b="0" lang="en-US" sz="2080" spc="-27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26" strike="noStrike">
                <a:solidFill>
                  <a:srgbClr val="000000"/>
                </a:solidFill>
                <a:latin typeface="Times New Roman"/>
              </a:rPr>
              <a:t>invoca- 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tion semantics, for example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US" sz="2080" spc="-9" strike="noStrike">
                <a:solidFill>
                  <a:srgbClr val="000000"/>
                </a:solidFill>
                <a:latin typeface="Times New Roman"/>
              </a:rPr>
              <a:t>at-most-once</a:t>
            </a:r>
            <a:endParaRPr b="0" lang="en-US" sz="208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tabLst>
                <a:tab algn="l" pos="0"/>
              </a:tabLst>
            </a:pPr>
            <a:endParaRPr b="0" lang="en-US" sz="2080" spc="-1" strike="noStrike">
              <a:latin typeface="Arial"/>
            </a:endParaRPr>
          </a:p>
          <a:p>
            <a:pPr marL="21960" indent="385920">
              <a:lnSpc>
                <a:spcPct val="100000"/>
              </a:lnSpc>
              <a:tabLst>
                <a:tab algn="l" pos="0"/>
              </a:tabLst>
            </a:pPr>
            <a:r>
              <a:rPr b="1" lang="en-US" sz="2080" spc="-9" strike="noStrike">
                <a:solidFill>
                  <a:srgbClr val="000000"/>
                </a:solidFill>
                <a:latin typeface="Times New Roman"/>
              </a:rPr>
              <a:t>Remote </a:t>
            </a:r>
            <a:r>
              <a:rPr b="1" lang="en-US" sz="2080" spc="-18" strike="noStrike">
                <a:solidFill>
                  <a:srgbClr val="000000"/>
                </a:solidFill>
                <a:latin typeface="Times New Roman"/>
              </a:rPr>
              <a:t>reference </a:t>
            </a:r>
            <a:r>
              <a:rPr b="1" lang="en-US" sz="2080" spc="-9" strike="noStrike">
                <a:solidFill>
                  <a:srgbClr val="000000"/>
                </a:solidFill>
                <a:latin typeface="Times New Roman"/>
              </a:rPr>
              <a:t>module</a:t>
            </a:r>
            <a:endParaRPr b="0" lang="en-US" sz="2080" spc="-1" strike="noStrike">
              <a:latin typeface="Arial"/>
            </a:endParaRPr>
          </a:p>
          <a:p>
            <a:pPr marL="21960" indent="-216000">
              <a:lnSpc>
                <a:spcPct val="120000"/>
              </a:lnSpc>
              <a:spcBef>
                <a:spcPts val="1392"/>
              </a:spcBef>
              <a:buClr>
                <a:srgbClr val="000000"/>
              </a:buClr>
              <a:buFont typeface="Symbol" charset="2"/>
              <a:buChar char=""/>
              <a:tabLst>
                <a:tab algn="l" pos="23076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responsible for translating between local and remote object references and for cre-  ating remote object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references</a:t>
            </a:r>
            <a:endParaRPr b="0" lang="en-US" sz="2080" spc="-1" strike="noStrike">
              <a:latin typeface="Arial"/>
            </a:endParaRPr>
          </a:p>
          <a:p>
            <a:pPr marL="21960" indent="385920">
              <a:lnSpc>
                <a:spcPct val="120000"/>
              </a:lnSpc>
              <a:tabLst>
                <a:tab algn="l" pos="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using</a:t>
            </a:r>
            <a:r>
              <a:rPr b="0" lang="en-US" sz="2080" spc="-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US" sz="2080" spc="-18" strike="noStrike">
                <a:solidFill>
                  <a:srgbClr val="000000"/>
                </a:solidFill>
                <a:latin typeface="Times New Roman"/>
              </a:rPr>
              <a:t>remote</a:t>
            </a:r>
            <a:r>
              <a:rPr b="0" i="1" lang="en-US" sz="208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US" sz="2080" spc="-9" strike="noStrike">
                <a:solidFill>
                  <a:srgbClr val="000000"/>
                </a:solidFill>
                <a:latin typeface="Times New Roman"/>
              </a:rPr>
              <a:t>object</a:t>
            </a:r>
            <a:r>
              <a:rPr b="0" i="1" lang="en-US" sz="2080" spc="-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US" sz="2080" spc="-9" strike="noStrike">
                <a:solidFill>
                  <a:srgbClr val="000000"/>
                </a:solidFill>
                <a:latin typeface="Times New Roman"/>
              </a:rPr>
              <a:t>table</a:t>
            </a:r>
            <a:r>
              <a:rPr b="0" i="1" lang="en-US" sz="2080" spc="-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–</a:t>
            </a:r>
            <a:r>
              <a:rPr b="0" lang="en-US" sz="2080" spc="-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correspondence</a:t>
            </a:r>
            <a:r>
              <a:rPr b="0" lang="en-US" sz="2080" spc="-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between</a:t>
            </a:r>
            <a:r>
              <a:rPr b="0" lang="en-US" sz="2080" spc="-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local</a:t>
            </a:r>
            <a:r>
              <a:rPr b="0" lang="en-US" sz="2080" spc="-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object</a:t>
            </a:r>
            <a:r>
              <a:rPr b="0" lang="en-US" sz="2080" spc="-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references</a:t>
            </a:r>
            <a:r>
              <a:rPr b="0" lang="en-US" sz="2080" spc="-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in</a:t>
            </a:r>
            <a:r>
              <a:rPr b="0" lang="en-US" sz="2080" spc="-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that  process and remote object references</a:t>
            </a:r>
            <a:endParaRPr b="0" lang="en-US" sz="208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"/>
              </a:spcBef>
              <a:tabLst>
                <a:tab algn="l" pos="0"/>
              </a:tabLst>
            </a:pPr>
            <a:endParaRPr b="0" lang="en-US" sz="2080" spc="-1" strike="noStrike">
              <a:latin typeface="Arial"/>
            </a:endParaRPr>
          </a:p>
          <a:p>
            <a:pPr lvl="1" marL="537480" indent="-94320">
              <a:lnSpc>
                <a:spcPct val="100000"/>
              </a:lnSpc>
              <a:buClr>
                <a:srgbClr val="000000"/>
              </a:buClr>
              <a:buSzPct val="92000"/>
              <a:buFont typeface="Symbol" charset="2"/>
              <a:buChar char=""/>
              <a:tabLst>
                <a:tab algn="l" pos="53856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An entry for all the remote objects held by the</a:t>
            </a:r>
            <a:r>
              <a:rPr b="0" lang="en-US" sz="208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process</a:t>
            </a:r>
            <a:endParaRPr b="0" lang="en-US" sz="208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"/>
              </a:spcBef>
              <a:tabLst>
                <a:tab algn="l" pos="538560"/>
              </a:tabLst>
            </a:pPr>
            <a:endParaRPr b="0" lang="en-US" sz="2080" spc="-1" strike="noStrike">
              <a:latin typeface="Arial"/>
            </a:endParaRPr>
          </a:p>
          <a:p>
            <a:pPr lvl="1" marL="537480" indent="-94320">
              <a:lnSpc>
                <a:spcPct val="100000"/>
              </a:lnSpc>
              <a:buClr>
                <a:srgbClr val="000000"/>
              </a:buClr>
              <a:buSzPct val="92000"/>
              <a:buFont typeface="Times New Roman"/>
              <a:buChar char="•"/>
              <a:tabLst>
                <a:tab algn="l" pos="53856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An entry for each local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proxy</a:t>
            </a:r>
            <a:endParaRPr b="0" lang="en-US" sz="20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1590120" y="0"/>
            <a:ext cx="9016200" cy="67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0880" bIns="0">
            <a:spAutoFit/>
          </a:bodyPr>
          <a:p>
            <a:pPr marL="21960">
              <a:lnSpc>
                <a:spcPct val="100000"/>
              </a:lnSpc>
              <a:spcBef>
                <a:spcPts val="164"/>
              </a:spcBef>
              <a:tabLst>
                <a:tab algn="l" pos="5425920"/>
              </a:tabLst>
            </a:pPr>
            <a:r>
              <a:rPr b="1" lang="en-US" sz="2080" spc="-9" strike="noStrike">
                <a:solidFill>
                  <a:srgbClr val="00aeef"/>
                </a:solidFill>
                <a:latin typeface="Times New Roman"/>
              </a:rPr>
              <a:t>226</a:t>
            </a:r>
            <a:r>
              <a:rPr b="1" lang="en-US" sz="2080" spc="-9" strike="noStrike">
                <a:solidFill>
                  <a:srgbClr val="1900ff"/>
                </a:solidFill>
                <a:latin typeface="Times New Roman"/>
              </a:rPr>
              <a:t>Remote</a:t>
            </a:r>
            <a:r>
              <a:rPr b="1" lang="en-US" sz="2080" spc="15" strike="noStrike">
                <a:solidFill>
                  <a:srgbClr val="1900ff"/>
                </a:solidFill>
                <a:latin typeface="Times New Roman"/>
              </a:rPr>
              <a:t> </a:t>
            </a:r>
            <a:r>
              <a:rPr b="1" lang="en-US" sz="2080" spc="-18" strike="noStrike">
                <a:solidFill>
                  <a:srgbClr val="1900ff"/>
                </a:solidFill>
                <a:latin typeface="Times New Roman"/>
              </a:rPr>
              <a:t>invocation</a:t>
            </a:r>
            <a:r>
              <a:rPr b="1" lang="en-US" sz="2080" spc="-18" strike="noStrike">
                <a:solidFill>
                  <a:srgbClr val="d90e81"/>
                </a:solidFill>
                <a:latin typeface="Times New Roman"/>
              </a:rPr>
              <a:t>5.4</a:t>
            </a:r>
            <a:r>
              <a:rPr b="1" lang="en-US" sz="2080" spc="-18" strike="noStrike">
                <a:solidFill>
                  <a:srgbClr val="d90e81"/>
                </a:solidFill>
                <a:latin typeface="Times New Roman"/>
              </a:rPr>
              <a:t>	</a:t>
            </a:r>
            <a:r>
              <a:rPr b="0" lang="en-US" sz="2080" spc="-9" strike="noStrike">
                <a:solidFill>
                  <a:srgbClr val="d90e81"/>
                </a:solidFill>
                <a:latin typeface="Times New Roman"/>
              </a:rPr>
              <a:t>Remote method </a:t>
            </a:r>
            <a:r>
              <a:rPr b="0" lang="en-US" sz="2080" spc="-18" strike="noStrike">
                <a:solidFill>
                  <a:srgbClr val="d90e81"/>
                </a:solidFill>
                <a:latin typeface="Times New Roman"/>
              </a:rPr>
              <a:t>invocation</a:t>
            </a:r>
            <a:r>
              <a:rPr b="0" lang="en-US" sz="2080" spc="-80" strike="noStrike">
                <a:solidFill>
                  <a:srgbClr val="d90e81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d90e81"/>
                </a:solidFill>
                <a:latin typeface="Times New Roman"/>
              </a:rPr>
              <a:t>(RMI)</a:t>
            </a:r>
            <a:endParaRPr b="0" lang="en-US" sz="2080" spc="-1" strike="noStrike">
              <a:latin typeface="Arial"/>
            </a:endParaRPr>
          </a:p>
          <a:p>
            <a:pPr marL="21960">
              <a:lnSpc>
                <a:spcPct val="100000"/>
              </a:lnSpc>
              <a:spcBef>
                <a:spcPts val="1800"/>
              </a:spcBef>
              <a:tabLst>
                <a:tab algn="l" pos="542592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Actions of the remote reference module:</a:t>
            </a:r>
            <a:endParaRPr b="0" lang="en-US" sz="2080" spc="-1" strike="noStrike">
              <a:latin typeface="Arial"/>
            </a:endParaRPr>
          </a:p>
          <a:p>
            <a:pPr marL="664920" indent="-220680">
              <a:lnSpc>
                <a:spcPct val="120000"/>
              </a:lnSpc>
              <a:spcBef>
                <a:spcPts val="1142"/>
              </a:spcBef>
              <a:buClr>
                <a:srgbClr val="000000"/>
              </a:buClr>
              <a:buSzPct val="92000"/>
              <a:buFont typeface="Symbol" charset="2"/>
              <a:buChar char=""/>
              <a:tabLst>
                <a:tab algn="l" pos="53856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When</a:t>
            </a:r>
            <a:r>
              <a:rPr b="0" lang="en-US" sz="2080" spc="-8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US" sz="2080" spc="-8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remote</a:t>
            </a:r>
            <a:r>
              <a:rPr b="0" lang="en-US" sz="2080" spc="-8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object</a:t>
            </a:r>
            <a:r>
              <a:rPr b="0" lang="en-US" sz="2080" spc="-8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US" sz="2080" spc="-8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US" sz="2080" spc="-8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be</a:t>
            </a:r>
            <a:r>
              <a:rPr b="0" lang="en-US" sz="2080" spc="-8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passed</a:t>
            </a:r>
            <a:r>
              <a:rPr b="0" lang="en-US" sz="2080" spc="-8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as</a:t>
            </a:r>
            <a:r>
              <a:rPr b="0" lang="en-US" sz="2080" spc="-8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an</a:t>
            </a:r>
            <a:r>
              <a:rPr b="0" lang="en-US" sz="2080" spc="-8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argument</a:t>
            </a:r>
            <a:r>
              <a:rPr b="0" lang="en-US" sz="2080" spc="-8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or</a:t>
            </a:r>
            <a:r>
              <a:rPr b="0" lang="en-US" sz="2080" spc="-8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US" sz="2080" spc="-8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result</a:t>
            </a:r>
            <a:r>
              <a:rPr b="0" lang="en-US" sz="2080" spc="-8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for</a:t>
            </a:r>
            <a:r>
              <a:rPr b="0" lang="en-US" sz="2080" spc="-8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US" sz="2080" spc="-8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26" strike="noStrike">
                <a:solidFill>
                  <a:srgbClr val="000000"/>
                </a:solidFill>
                <a:latin typeface="Times New Roman"/>
              </a:rPr>
              <a:t>first</a:t>
            </a:r>
            <a:r>
              <a:rPr b="0" lang="en-US" sz="2080" spc="-6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time,  the remote reference module creates a remote object reference, and adds it to</a:t>
            </a:r>
            <a:r>
              <a:rPr b="0" lang="en-US" sz="2080" spc="-25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its  table</a:t>
            </a:r>
            <a:endParaRPr b="0" lang="en-US" sz="2080" spc="-1" strike="noStrike">
              <a:latin typeface="Arial"/>
            </a:endParaRPr>
          </a:p>
          <a:p>
            <a:pPr marL="664920" indent="-220680">
              <a:lnSpc>
                <a:spcPct val="120000"/>
              </a:lnSpc>
              <a:spcBef>
                <a:spcPts val="1531"/>
              </a:spcBef>
              <a:buClr>
                <a:srgbClr val="000000"/>
              </a:buClr>
              <a:buSzPct val="92000"/>
              <a:buFont typeface="Symbol" charset="2"/>
              <a:buChar char=""/>
              <a:tabLst>
                <a:tab algn="l" pos="53856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When</a:t>
            </a:r>
            <a:r>
              <a:rPr b="0" lang="en-US" sz="2080" spc="-10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US" sz="2080" spc="-10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remote</a:t>
            </a:r>
            <a:r>
              <a:rPr b="0" lang="en-US" sz="2080" spc="-10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object</a:t>
            </a:r>
            <a:r>
              <a:rPr b="0" lang="en-US" sz="2080" spc="-10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reference</a:t>
            </a:r>
            <a:r>
              <a:rPr b="0" lang="en-US" sz="2080" spc="-9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arrives</a:t>
            </a:r>
            <a:r>
              <a:rPr b="0" lang="en-US" sz="2080" spc="-10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in</a:t>
            </a:r>
            <a:r>
              <a:rPr b="0" lang="en-US" sz="2080" spc="-10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US" sz="2080" spc="-10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request</a:t>
            </a:r>
            <a:r>
              <a:rPr b="0" lang="en-US" sz="2080" spc="-10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or</a:t>
            </a:r>
            <a:r>
              <a:rPr b="0" lang="en-US" sz="2080" spc="-9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reply</a:t>
            </a:r>
            <a:r>
              <a:rPr b="0" lang="en-US" sz="2080" spc="-10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message,</a:t>
            </a:r>
            <a:r>
              <a:rPr b="0" lang="en-US" sz="2080" spc="-8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US" sz="2080" spc="-10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remote  reference module is asked for the corresponding local object reference, which  may refer either to a proxy or to a remote object</a:t>
            </a:r>
            <a:endParaRPr b="0" lang="en-US" sz="2080" spc="-1" strike="noStrike">
              <a:latin typeface="Arial"/>
            </a:endParaRPr>
          </a:p>
          <a:p>
            <a:pPr marL="1230840" indent="-260280" algn="just">
              <a:lnSpc>
                <a:spcPct val="120000"/>
              </a:lnSpc>
              <a:spcBef>
                <a:spcPts val="1862"/>
              </a:spcBef>
              <a:tabLst>
                <a:tab algn="l" pos="0"/>
              </a:tabLst>
            </a:pPr>
            <a:r>
              <a:rPr b="1" lang="en-US" sz="2080" spc="-9" strike="noStrike">
                <a:solidFill>
                  <a:srgbClr val="000000"/>
                </a:solidFill>
                <a:latin typeface="Times New Roman"/>
              </a:rPr>
              <a:t>–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In the case that the remote object reference is not in the table, the RMI  software creates a </a:t>
            </a:r>
            <a:r>
              <a:rPr b="0" lang="en-US" sz="2080" spc="-26" strike="noStrike">
                <a:solidFill>
                  <a:srgbClr val="000000"/>
                </a:solidFill>
                <a:latin typeface="Times New Roman"/>
              </a:rPr>
              <a:t>new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proxy and asks the remote reference module to</a:t>
            </a:r>
            <a:r>
              <a:rPr b="0" lang="en-US" sz="2080" spc="-29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add  it to the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table</a:t>
            </a:r>
            <a:endParaRPr b="0" lang="en-US" sz="208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"/>
              </a:spcBef>
              <a:tabLst>
                <a:tab algn="l" pos="0"/>
              </a:tabLst>
            </a:pPr>
            <a:endParaRPr b="0" lang="en-US" sz="2080" spc="-1" strike="noStrike">
              <a:latin typeface="Arial"/>
            </a:endParaRPr>
          </a:p>
          <a:p>
            <a:pPr marL="21960" indent="-260280">
              <a:lnSpc>
                <a:spcPct val="100000"/>
              </a:lnSpc>
              <a:spcBef>
                <a:spcPts val="9"/>
              </a:spcBef>
              <a:tabLst>
                <a:tab algn="l" pos="0"/>
              </a:tabLst>
            </a:pPr>
            <a:r>
              <a:rPr b="1" lang="en-US" sz="2080" spc="-18" strike="noStrike">
                <a:solidFill>
                  <a:srgbClr val="000000"/>
                </a:solidFill>
                <a:latin typeface="Times New Roman"/>
              </a:rPr>
              <a:t>Servants</a:t>
            </a:r>
            <a:endParaRPr b="0" lang="en-US" sz="2080" spc="-1" strike="noStrike">
              <a:latin typeface="Arial"/>
            </a:endParaRPr>
          </a:p>
          <a:p>
            <a:pPr marL="218880" indent="-197640">
              <a:lnSpc>
                <a:spcPct val="100000"/>
              </a:lnSpc>
              <a:spcBef>
                <a:spcPts val="1905"/>
              </a:spcBef>
              <a:buClr>
                <a:srgbClr val="000000"/>
              </a:buClr>
              <a:buFont typeface="Symbol" charset="2"/>
              <a:buChar char=""/>
              <a:tabLst>
                <a:tab algn="l" pos="21996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instance of a class providing the body of a remote</a:t>
            </a:r>
            <a:r>
              <a:rPr b="0" lang="en-US" sz="208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object</a:t>
            </a:r>
            <a:endParaRPr b="0" lang="en-US" sz="2080" spc="-1" strike="noStrike">
              <a:latin typeface="Arial"/>
            </a:endParaRPr>
          </a:p>
          <a:p>
            <a:pPr lvl="1" marL="537480" indent="-94320">
              <a:lnSpc>
                <a:spcPct val="100000"/>
              </a:lnSpc>
              <a:spcBef>
                <a:spcPts val="1653"/>
              </a:spcBef>
              <a:buClr>
                <a:srgbClr val="000000"/>
              </a:buClr>
              <a:buSzPct val="92000"/>
              <a:buFont typeface="Symbol" charset="2"/>
              <a:buChar char=""/>
              <a:tabLst>
                <a:tab algn="l" pos="53856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handles the remote requests passed on by the corresponding</a:t>
            </a:r>
            <a:r>
              <a:rPr b="0" lang="en-US" sz="2080" spc="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skeleton</a:t>
            </a:r>
            <a:endParaRPr b="0" lang="en-US" sz="20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1590120" y="0"/>
            <a:ext cx="2848320" cy="33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0880" bIns="0">
            <a:spAutoFit/>
          </a:bodyPr>
          <a:p>
            <a:pPr marL="21960">
              <a:lnSpc>
                <a:spcPct val="100000"/>
              </a:lnSpc>
              <a:spcBef>
                <a:spcPts val="164"/>
              </a:spcBef>
            </a:pPr>
            <a:r>
              <a:rPr b="1" lang="en-US" sz="2080" spc="-9" strike="noStrike">
                <a:solidFill>
                  <a:srgbClr val="00aeef"/>
                </a:solidFill>
                <a:latin typeface="Times New Roman"/>
              </a:rPr>
              <a:t>227</a:t>
            </a:r>
            <a:r>
              <a:rPr b="1" lang="en-US" sz="2080" spc="-9" strike="noStrike">
                <a:solidFill>
                  <a:srgbClr val="1900ff"/>
                </a:solidFill>
                <a:latin typeface="Times New Roman"/>
              </a:rPr>
              <a:t>Remote</a:t>
            </a:r>
            <a:r>
              <a:rPr b="1" lang="en-US" sz="2080" spc="-63" strike="noStrike">
                <a:solidFill>
                  <a:srgbClr val="1900ff"/>
                </a:solidFill>
                <a:latin typeface="Times New Roman"/>
              </a:rPr>
              <a:t> </a:t>
            </a:r>
            <a:r>
              <a:rPr b="1" lang="en-US" sz="2080" spc="-18" strike="noStrike">
                <a:solidFill>
                  <a:srgbClr val="1900ff"/>
                </a:solidFill>
                <a:latin typeface="Times New Roman"/>
              </a:rPr>
              <a:t>invocation</a:t>
            </a:r>
            <a:r>
              <a:rPr b="1" lang="en-US" sz="2080" spc="-18" strike="noStrike">
                <a:solidFill>
                  <a:srgbClr val="d90e81"/>
                </a:solidFill>
                <a:latin typeface="Times New Roman"/>
              </a:rPr>
              <a:t>5.4</a:t>
            </a:r>
            <a:endParaRPr b="0" lang="en-US" sz="2080" spc="-1" strike="noStrike">
              <a:latin typeface="Arial"/>
            </a:endParaRPr>
          </a:p>
        </p:txBody>
      </p:sp>
      <p:sp>
        <p:nvSpPr>
          <p:cNvPr id="324" name="TextShape 2"/>
          <p:cNvSpPr txBox="1"/>
          <p:nvPr/>
        </p:nvSpPr>
        <p:spPr>
          <a:xfrm>
            <a:off x="2875680" y="1195920"/>
            <a:ext cx="18199800" cy="1166040"/>
          </a:xfrm>
          <a:prstGeom prst="rect">
            <a:avLst/>
          </a:prstGeom>
          <a:noFill/>
          <a:ln>
            <a:noFill/>
          </a:ln>
        </p:spPr>
        <p:txBody>
          <a:bodyPr lIns="0" rIns="0" tIns="20880" bIns="0" anchor="ctr">
            <a:noAutofit/>
          </a:bodyPr>
          <a:p>
            <a:pPr marL="5419440">
              <a:lnSpc>
                <a:spcPct val="100000"/>
              </a:lnSpc>
              <a:spcBef>
                <a:spcPts val="164"/>
              </a:spcBef>
            </a:pPr>
            <a:r>
              <a:rPr b="0" lang="en-US" sz="4400" spc="-9" strike="noStrike">
                <a:solidFill>
                  <a:srgbClr val="000000"/>
                </a:solidFill>
                <a:latin typeface="Calibri Light"/>
              </a:rPr>
              <a:t>Remote method </a:t>
            </a:r>
            <a:r>
              <a:rPr b="0" lang="en-US" sz="4400" spc="-18" strike="noStrike">
                <a:solidFill>
                  <a:srgbClr val="000000"/>
                </a:solidFill>
                <a:latin typeface="Calibri Light"/>
              </a:rPr>
              <a:t>invocation</a:t>
            </a:r>
            <a:r>
              <a:rPr b="0" lang="en-US" sz="4400" spc="-89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4400" spc="-9" strike="noStrike">
                <a:solidFill>
                  <a:srgbClr val="000000"/>
                </a:solidFill>
                <a:latin typeface="Calibri Light"/>
              </a:rPr>
              <a:t>(RMI)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5" name="CustomShape 3"/>
          <p:cNvSpPr/>
          <p:nvPr/>
        </p:nvSpPr>
        <p:spPr>
          <a:xfrm>
            <a:off x="1612080" y="378360"/>
            <a:ext cx="8972280" cy="360"/>
          </a:xfrm>
          <a:custGeom>
            <a:avLst/>
            <a:gdLst/>
            <a:ahLst/>
            <a:rect l="l" t="t" r="r" b="b"/>
            <a:pathLst>
              <a:path w="5184140" h="0">
                <a:moveTo>
                  <a:pt x="0" y="0"/>
                </a:moveTo>
                <a:lnTo>
                  <a:pt x="5184000" y="0"/>
                </a:lnTo>
              </a:path>
            </a:pathLst>
          </a:custGeom>
          <a:noFill/>
          <a:ln w="50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4"/>
          <p:cNvSpPr/>
          <p:nvPr/>
        </p:nvSpPr>
        <p:spPr>
          <a:xfrm>
            <a:off x="1590120" y="538920"/>
            <a:ext cx="9016200" cy="60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0880" bIns="0">
            <a:spAutoFit/>
          </a:bodyPr>
          <a:p>
            <a:pPr marL="537480" indent="-94320">
              <a:lnSpc>
                <a:spcPct val="100000"/>
              </a:lnSpc>
              <a:spcBef>
                <a:spcPts val="164"/>
              </a:spcBef>
              <a:buClr>
                <a:srgbClr val="000000"/>
              </a:buClr>
              <a:buSzPct val="92000"/>
              <a:buFont typeface="Symbol" charset="2"/>
              <a:buChar char=""/>
              <a:tabLst>
                <a:tab algn="l" pos="538560"/>
              </a:tabLst>
            </a:pP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living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within a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server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 process</a:t>
            </a:r>
            <a:endParaRPr b="0" lang="en-US" sz="208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"/>
              </a:spcBef>
              <a:tabLst>
                <a:tab algn="l" pos="538560"/>
              </a:tabLst>
            </a:pPr>
            <a:endParaRPr b="0" lang="en-US" sz="2080" spc="-1" strike="noStrike">
              <a:latin typeface="Arial"/>
            </a:endParaRPr>
          </a:p>
          <a:p>
            <a:pPr marL="537480" indent="-94320">
              <a:lnSpc>
                <a:spcPct val="100000"/>
              </a:lnSpc>
              <a:buClr>
                <a:srgbClr val="000000"/>
              </a:buClr>
              <a:buSzPct val="92000"/>
              <a:buFont typeface="Times New Roman"/>
              <a:buChar char="•"/>
              <a:tabLst>
                <a:tab algn="l" pos="53856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created when remote objects instantiated</a:t>
            </a:r>
            <a:endParaRPr b="0" lang="en-US" sz="2080" spc="-1" strike="noStrike">
              <a:latin typeface="Arial"/>
            </a:endParaRPr>
          </a:p>
          <a:p>
            <a:pPr marL="664920" indent="-220680">
              <a:lnSpc>
                <a:spcPct val="120000"/>
              </a:lnSpc>
              <a:spcBef>
                <a:spcPts val="1721"/>
              </a:spcBef>
              <a:buClr>
                <a:srgbClr val="000000"/>
              </a:buClr>
              <a:buSzPct val="92000"/>
              <a:buFont typeface="Times New Roman"/>
              <a:buChar char="•"/>
              <a:tabLst>
                <a:tab algn="l" pos="53856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remain</a:t>
            </a:r>
            <a:r>
              <a:rPr b="0" lang="en-US" sz="2080" spc="-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in</a:t>
            </a:r>
            <a:r>
              <a:rPr b="0" lang="en-US" sz="2080" spc="-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use</a:t>
            </a:r>
            <a:r>
              <a:rPr b="0" lang="en-US" sz="2080" spc="-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until</a:t>
            </a:r>
            <a:r>
              <a:rPr b="0" lang="en-US" sz="2080" spc="-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they</a:t>
            </a:r>
            <a:r>
              <a:rPr b="0" lang="en-US" sz="2080" spc="-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are</a:t>
            </a:r>
            <a:r>
              <a:rPr b="0" lang="en-US" sz="208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no</a:t>
            </a:r>
            <a:r>
              <a:rPr b="0" lang="en-US" sz="2080" spc="-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longer</a:t>
            </a:r>
            <a:r>
              <a:rPr b="0" lang="en-US" sz="2080" spc="-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needed</a:t>
            </a:r>
            <a:r>
              <a:rPr b="0" lang="en-US" sz="2080" spc="-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(finally</a:t>
            </a:r>
            <a:r>
              <a:rPr b="0" lang="en-US" sz="2080" spc="-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being</a:t>
            </a:r>
            <a:r>
              <a:rPr b="0" lang="en-US" sz="2080" spc="-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garbage</a:t>
            </a:r>
            <a:r>
              <a:rPr b="0" lang="en-US" sz="2080" spc="-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collected</a:t>
            </a:r>
            <a:r>
              <a:rPr b="0" lang="en-US" sz="208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or  deleted)</a:t>
            </a:r>
            <a:endParaRPr b="0" lang="en-US" sz="208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tabLst>
                <a:tab algn="l" pos="538560"/>
              </a:tabLst>
            </a:pPr>
            <a:endParaRPr b="0" lang="en-US" sz="2080" spc="-1" strike="noStrike">
              <a:latin typeface="Arial"/>
            </a:endParaRPr>
          </a:p>
          <a:p>
            <a:pPr marL="21960">
              <a:lnSpc>
                <a:spcPct val="100000"/>
              </a:lnSpc>
              <a:tabLst>
                <a:tab algn="l" pos="538560"/>
              </a:tabLst>
            </a:pPr>
            <a:r>
              <a:rPr b="1" lang="en-US" sz="2080" spc="-9" strike="noStrike">
                <a:solidFill>
                  <a:srgbClr val="000000"/>
                </a:solidFill>
                <a:latin typeface="Times New Roman"/>
              </a:rPr>
              <a:t>The RMI</a:t>
            </a:r>
            <a:r>
              <a:rPr b="1" lang="en-US" sz="2080" spc="-18" strike="noStrike">
                <a:solidFill>
                  <a:srgbClr val="000000"/>
                </a:solidFill>
                <a:latin typeface="Times New Roman"/>
              </a:rPr>
              <a:t> software</a:t>
            </a:r>
            <a:endParaRPr b="0" lang="en-US" sz="2080" spc="-1" strike="noStrike">
              <a:latin typeface="Arial"/>
            </a:endParaRPr>
          </a:p>
          <a:p>
            <a:pPr marL="21960">
              <a:lnSpc>
                <a:spcPct val="120000"/>
              </a:lnSpc>
              <a:spcBef>
                <a:spcPts val="1392"/>
              </a:spcBef>
              <a:tabLst>
                <a:tab algn="l" pos="538560"/>
              </a:tabLst>
            </a:pPr>
            <a:r>
              <a:rPr b="0" i="1" lang="en-US" sz="1910" spc="-18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</a:rPr>
              <a:t>Proxy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: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making remote method </a:t>
            </a:r>
            <a:r>
              <a:rPr b="0" lang="en-US" sz="2080" spc="-26" strike="noStrike">
                <a:solidFill>
                  <a:srgbClr val="000000"/>
                </a:solidFill>
                <a:latin typeface="Times New Roman"/>
              </a:rPr>
              <a:t>invocation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transparent to clients –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behaving like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US" sz="2080" spc="-15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local  object to the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26" strike="noStrike">
                <a:solidFill>
                  <a:srgbClr val="000000"/>
                </a:solidFill>
                <a:latin typeface="Times New Roman"/>
              </a:rPr>
              <a:t>invoker</a:t>
            </a:r>
            <a:endParaRPr b="0" lang="en-US" sz="208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"/>
              </a:spcBef>
              <a:tabLst>
                <a:tab algn="l" pos="538560"/>
              </a:tabLst>
            </a:pPr>
            <a:endParaRPr b="0" lang="en-US" sz="2080" spc="-1" strike="noStrike">
              <a:latin typeface="Arial"/>
            </a:endParaRPr>
          </a:p>
          <a:p>
            <a:pPr marL="537480" indent="-94320">
              <a:lnSpc>
                <a:spcPct val="100000"/>
              </a:lnSpc>
              <a:buClr>
                <a:srgbClr val="000000"/>
              </a:buClr>
              <a:buSzPct val="92000"/>
              <a:buFont typeface="Times New Roman"/>
              <a:buChar char="•"/>
              <a:tabLst>
                <a:tab algn="l" pos="53856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forwards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invocation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in a message to a remote object</a:t>
            </a:r>
            <a:endParaRPr b="0" lang="en-US" sz="208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"/>
              </a:spcBef>
              <a:tabLst>
                <a:tab algn="l" pos="538560"/>
              </a:tabLst>
            </a:pPr>
            <a:endParaRPr b="0" lang="en-US" sz="2080" spc="-1" strike="noStrike">
              <a:latin typeface="Arial"/>
            </a:endParaRPr>
          </a:p>
          <a:p>
            <a:pPr marL="537480" indent="-94320">
              <a:lnSpc>
                <a:spcPct val="100000"/>
              </a:lnSpc>
              <a:buClr>
                <a:srgbClr val="000000"/>
              </a:buClr>
              <a:buSzPct val="92000"/>
              <a:buFont typeface="Times New Roman"/>
              <a:buChar char="•"/>
              <a:tabLst>
                <a:tab algn="l" pos="53856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hides the details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of:</a:t>
            </a:r>
            <a:endParaRPr b="0" lang="en-US" sz="208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"/>
              </a:spcBef>
              <a:tabLst>
                <a:tab algn="l" pos="538560"/>
              </a:tabLst>
            </a:pPr>
            <a:endParaRPr b="0" lang="en-US" sz="2080" spc="-1" strike="noStrike">
              <a:latin typeface="Arial"/>
            </a:endParaRPr>
          </a:p>
          <a:p>
            <a:pPr lvl="1" marL="1230840" indent="-261360">
              <a:lnSpc>
                <a:spcPct val="100000"/>
              </a:lnSpc>
              <a:buClr>
                <a:srgbClr val="000000"/>
              </a:buClr>
              <a:buFont typeface="Times New Roman"/>
              <a:buChar char="–"/>
              <a:tabLst>
                <a:tab algn="l" pos="123192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remote object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reference</a:t>
            </a:r>
            <a:endParaRPr b="0" lang="en-US" sz="2080" spc="-1" strike="noStrike">
              <a:latin typeface="Arial"/>
            </a:endParaRPr>
          </a:p>
          <a:p>
            <a:pPr lvl="1" marL="1230840" indent="-261360">
              <a:lnSpc>
                <a:spcPct val="100000"/>
              </a:lnSpc>
              <a:spcBef>
                <a:spcPts val="1375"/>
              </a:spcBef>
              <a:buClr>
                <a:srgbClr val="000000"/>
              </a:buClr>
              <a:buFont typeface="Times New Roman"/>
              <a:buChar char="–"/>
              <a:tabLst>
                <a:tab algn="l" pos="123192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marshalling of arguments, unmarshalling of results</a:t>
            </a:r>
            <a:endParaRPr b="0" lang="en-US" sz="20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1524240" y="0"/>
            <a:ext cx="9147960" cy="65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0880" bIns="0">
            <a:spAutoFit/>
          </a:bodyPr>
          <a:p>
            <a:pPr marL="87840">
              <a:lnSpc>
                <a:spcPct val="100000"/>
              </a:lnSpc>
              <a:spcBef>
                <a:spcPts val="164"/>
              </a:spcBef>
              <a:tabLst>
                <a:tab algn="l" pos="5492160"/>
              </a:tabLst>
            </a:pPr>
            <a:r>
              <a:rPr b="1" lang="en-US" sz="2080" spc="-9" strike="noStrike">
                <a:solidFill>
                  <a:srgbClr val="00aeef"/>
                </a:solidFill>
                <a:latin typeface="Times New Roman"/>
              </a:rPr>
              <a:t>228</a:t>
            </a:r>
            <a:r>
              <a:rPr b="1" lang="en-US" sz="2080" spc="-9" strike="noStrike">
                <a:solidFill>
                  <a:srgbClr val="1900ff"/>
                </a:solidFill>
                <a:latin typeface="Times New Roman"/>
              </a:rPr>
              <a:t>Remote</a:t>
            </a:r>
            <a:r>
              <a:rPr b="1" lang="en-US" sz="2080" spc="15" strike="noStrike">
                <a:solidFill>
                  <a:srgbClr val="1900ff"/>
                </a:solidFill>
                <a:latin typeface="Times New Roman"/>
              </a:rPr>
              <a:t> </a:t>
            </a:r>
            <a:r>
              <a:rPr b="1" lang="en-US" sz="2080" spc="-18" strike="noStrike">
                <a:solidFill>
                  <a:srgbClr val="1900ff"/>
                </a:solidFill>
                <a:latin typeface="Times New Roman"/>
              </a:rPr>
              <a:t>invocation</a:t>
            </a:r>
            <a:r>
              <a:rPr b="1" lang="en-US" sz="2080" spc="-18" strike="noStrike">
                <a:solidFill>
                  <a:srgbClr val="d90e81"/>
                </a:solidFill>
                <a:latin typeface="Times New Roman"/>
              </a:rPr>
              <a:t>5.4</a:t>
            </a:r>
            <a:r>
              <a:rPr b="1" lang="en-US" sz="2080" spc="-18" strike="noStrike">
                <a:solidFill>
                  <a:srgbClr val="d90e81"/>
                </a:solidFill>
                <a:latin typeface="Times New Roman"/>
              </a:rPr>
              <a:t>	</a:t>
            </a:r>
            <a:r>
              <a:rPr b="0" lang="en-US" sz="2080" spc="-9" strike="noStrike">
                <a:solidFill>
                  <a:srgbClr val="d90e81"/>
                </a:solidFill>
                <a:latin typeface="Times New Roman"/>
              </a:rPr>
              <a:t>Remote method </a:t>
            </a:r>
            <a:r>
              <a:rPr b="0" lang="en-US" sz="2080" spc="-18" strike="noStrike">
                <a:solidFill>
                  <a:srgbClr val="d90e81"/>
                </a:solidFill>
                <a:latin typeface="Times New Roman"/>
              </a:rPr>
              <a:t>invocation</a:t>
            </a:r>
            <a:r>
              <a:rPr b="0" lang="en-US" sz="2080" spc="-63" strike="noStrike">
                <a:solidFill>
                  <a:srgbClr val="d90e81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d90e81"/>
                </a:solidFill>
                <a:latin typeface="Times New Roman"/>
              </a:rPr>
              <a:t>(RMI)</a:t>
            </a:r>
            <a:endParaRPr b="0" lang="en-US" sz="2080" spc="-1" strike="noStrike">
              <a:latin typeface="Arial"/>
            </a:endParaRPr>
          </a:p>
          <a:p>
            <a:pPr marL="1036440">
              <a:lnSpc>
                <a:spcPct val="100000"/>
              </a:lnSpc>
              <a:spcBef>
                <a:spcPts val="1800"/>
              </a:spcBef>
              <a:tabLst>
                <a:tab algn="l" pos="5492160"/>
              </a:tabLst>
            </a:pPr>
            <a:r>
              <a:rPr b="1" lang="en-US" sz="2080" spc="-9" strike="noStrike">
                <a:solidFill>
                  <a:srgbClr val="000000"/>
                </a:solidFill>
                <a:latin typeface="Times New Roman"/>
              </a:rPr>
              <a:t>–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sending and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receiving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of messages from the</a:t>
            </a:r>
            <a:r>
              <a:rPr b="0" lang="en-US" sz="208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client</a:t>
            </a:r>
            <a:endParaRPr b="0" lang="en-US" sz="2080" spc="-1" strike="noStrike">
              <a:latin typeface="Arial"/>
            </a:endParaRPr>
          </a:p>
          <a:p>
            <a:pPr marL="730800" indent="-220680">
              <a:lnSpc>
                <a:spcPct val="120000"/>
              </a:lnSpc>
              <a:spcBef>
                <a:spcPts val="2242"/>
              </a:spcBef>
              <a:buClr>
                <a:srgbClr val="000000"/>
              </a:buClr>
              <a:buSzPct val="92000"/>
              <a:buFont typeface="Symbol" charset="2"/>
              <a:buChar char=""/>
              <a:tabLst>
                <a:tab algn="l" pos="60444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just one proxy for each remote object for which a process holds a remote</a:t>
            </a:r>
            <a:r>
              <a:rPr b="0" lang="en-US" sz="2080" spc="-8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object  reference</a:t>
            </a:r>
            <a:endParaRPr b="0" lang="en-US" sz="208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"/>
              </a:spcBef>
              <a:tabLst>
                <a:tab algn="l" pos="604440"/>
              </a:tabLst>
            </a:pPr>
            <a:endParaRPr b="0" lang="en-US" sz="2080" spc="-1" strike="noStrike">
              <a:latin typeface="Arial"/>
            </a:endParaRPr>
          </a:p>
          <a:p>
            <a:pPr marL="603360" indent="-94320">
              <a:lnSpc>
                <a:spcPct val="100000"/>
              </a:lnSpc>
              <a:spcBef>
                <a:spcPts val="9"/>
              </a:spcBef>
              <a:buClr>
                <a:srgbClr val="000000"/>
              </a:buClr>
              <a:buSzPct val="92000"/>
              <a:buFont typeface="Times New Roman"/>
              <a:buChar char="•"/>
              <a:tabLst>
                <a:tab algn="l" pos="60444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implements:</a:t>
            </a:r>
            <a:endParaRPr b="0" lang="en-US" sz="208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"/>
              </a:spcBef>
              <a:tabLst>
                <a:tab algn="l" pos="604440"/>
              </a:tabLst>
            </a:pPr>
            <a:endParaRPr b="0" lang="en-US" sz="2080" spc="-1" strike="noStrike">
              <a:latin typeface="Arial"/>
            </a:endParaRPr>
          </a:p>
          <a:p>
            <a:pPr lvl="1" marL="1296720" indent="-261360">
              <a:lnSpc>
                <a:spcPct val="100000"/>
              </a:lnSpc>
              <a:buClr>
                <a:srgbClr val="000000"/>
              </a:buClr>
              <a:buFont typeface="Times New Roman"/>
              <a:buChar char="–"/>
              <a:tabLst>
                <a:tab algn="l" pos="129816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the methods in the remote interface of the remote object it</a:t>
            </a:r>
            <a:r>
              <a:rPr b="0" lang="en-US" sz="2080" spc="4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represents</a:t>
            </a:r>
            <a:endParaRPr b="0" lang="en-US" sz="2080" spc="-1" strike="noStrike">
              <a:latin typeface="Arial"/>
            </a:endParaRPr>
          </a:p>
          <a:p>
            <a:pPr lvl="1" marL="1296720" indent="-261360">
              <a:lnSpc>
                <a:spcPct val="100000"/>
              </a:lnSpc>
              <a:spcBef>
                <a:spcPts val="1366"/>
              </a:spcBef>
              <a:buClr>
                <a:srgbClr val="000000"/>
              </a:buClr>
              <a:buFont typeface="Times New Roman"/>
              <a:buChar char="–"/>
              <a:tabLst>
                <a:tab algn="l" pos="129816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each method of the proxy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marshals:</a:t>
            </a:r>
            <a:endParaRPr b="0" lang="en-US" sz="2080" spc="-1" strike="noStrike">
              <a:latin typeface="Arial"/>
            </a:endParaRPr>
          </a:p>
          <a:p>
            <a:pPr lvl="2" marL="1778400" indent="-261360">
              <a:lnSpc>
                <a:spcPct val="100000"/>
              </a:lnSpc>
              <a:spcBef>
                <a:spcPts val="1539"/>
              </a:spcBef>
              <a:buClr>
                <a:srgbClr val="000000"/>
              </a:buClr>
              <a:buFont typeface="StarSymbol"/>
              <a:buChar char="*"/>
              <a:tabLst>
                <a:tab algn="l" pos="177948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a reference to the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target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object</a:t>
            </a:r>
            <a:endParaRPr b="0" lang="en-US" sz="2080" spc="-1" strike="noStrike">
              <a:latin typeface="Arial"/>
            </a:endParaRPr>
          </a:p>
          <a:p>
            <a:pPr lvl="2" marL="1778400" indent="-261360">
              <a:lnSpc>
                <a:spcPct val="100000"/>
              </a:lnSpc>
              <a:spcBef>
                <a:spcPts val="944"/>
              </a:spcBef>
              <a:buClr>
                <a:srgbClr val="000000"/>
              </a:buClr>
              <a:buFont typeface="StarSymbol"/>
              <a:buChar char="*"/>
              <a:tabLst>
                <a:tab algn="l" pos="177948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its </a:t>
            </a:r>
            <a:r>
              <a:rPr b="0" lang="en-US" sz="2080" spc="-26" strike="noStrike">
                <a:solidFill>
                  <a:srgbClr val="000000"/>
                </a:solidFill>
                <a:latin typeface="Times New Roman"/>
              </a:rPr>
              <a:t>own </a:t>
            </a:r>
            <a:r>
              <a:rPr b="0" i="1" lang="en-US" sz="2080" spc="-9" strike="noStrike">
                <a:solidFill>
                  <a:srgbClr val="000000"/>
                </a:solidFill>
                <a:latin typeface="Times New Roman"/>
              </a:rPr>
              <a:t>operationId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and its</a:t>
            </a:r>
            <a:r>
              <a:rPr b="0" lang="en-US" sz="2080" spc="6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arguments</a:t>
            </a:r>
            <a:endParaRPr b="0" lang="en-US" sz="2080" spc="-1" strike="noStrike">
              <a:latin typeface="Arial"/>
            </a:endParaRPr>
          </a:p>
          <a:p>
            <a:pPr lvl="1" marL="1296720" indent="-261360">
              <a:lnSpc>
                <a:spcPct val="100000"/>
              </a:lnSpc>
              <a:spcBef>
                <a:spcPts val="1539"/>
              </a:spcBef>
              <a:buClr>
                <a:srgbClr val="000000"/>
              </a:buClr>
              <a:buFont typeface="Times New Roman"/>
              <a:buChar char="–"/>
              <a:tabLst>
                <a:tab algn="l" pos="129816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... into a request message and sends it to the</a:t>
            </a:r>
            <a:r>
              <a:rPr b="0" lang="en-US" sz="2080" spc="12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target</a:t>
            </a:r>
            <a:endParaRPr b="0" lang="en-US" sz="208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"/>
              </a:spcBef>
              <a:tabLst>
                <a:tab algn="l" pos="1298160"/>
              </a:tabLst>
            </a:pPr>
            <a:endParaRPr b="0" lang="en-US" sz="2080" spc="-1" strike="noStrike">
              <a:latin typeface="Arial"/>
            </a:endParaRPr>
          </a:p>
          <a:p>
            <a:pPr marL="603360" indent="-94320">
              <a:lnSpc>
                <a:spcPct val="100000"/>
              </a:lnSpc>
              <a:buClr>
                <a:srgbClr val="000000"/>
              </a:buClr>
              <a:buSzPct val="92000"/>
              <a:buFont typeface="Times New Roman"/>
              <a:buChar char="•"/>
              <a:tabLst>
                <a:tab algn="l" pos="60444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then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awaits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the reply message</a:t>
            </a:r>
            <a:endParaRPr b="0" lang="en-US" sz="208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8"/>
              </a:spcBef>
              <a:tabLst>
                <a:tab algn="l" pos="604440"/>
              </a:tabLst>
            </a:pPr>
            <a:endParaRPr b="0" lang="en-US" sz="2080" spc="-1" strike="noStrike">
              <a:latin typeface="Arial"/>
            </a:endParaRPr>
          </a:p>
          <a:p>
            <a:pPr lvl="1" marL="1296720" indent="-261360">
              <a:lnSpc>
                <a:spcPct val="100000"/>
              </a:lnSpc>
              <a:buClr>
                <a:srgbClr val="000000"/>
              </a:buClr>
              <a:buFont typeface="Times New Roman"/>
              <a:buChar char="–"/>
              <a:tabLst>
                <a:tab algn="l" pos="129816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unmarshals it and returns the results to the </a:t>
            </a:r>
            <a:r>
              <a:rPr b="0" lang="en-US" sz="2080" spc="-26" strike="noStrike">
                <a:solidFill>
                  <a:srgbClr val="000000"/>
                </a:solidFill>
                <a:latin typeface="Times New Roman"/>
              </a:rPr>
              <a:t>invoker</a:t>
            </a:r>
            <a:endParaRPr b="0" lang="en-US" sz="20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1590120" y="0"/>
            <a:ext cx="9016200" cy="673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0880" bIns="0">
            <a:spAutoFit/>
          </a:bodyPr>
          <a:p>
            <a:pPr marL="21960">
              <a:lnSpc>
                <a:spcPct val="100000"/>
              </a:lnSpc>
              <a:spcBef>
                <a:spcPts val="164"/>
              </a:spcBef>
              <a:tabLst>
                <a:tab algn="l" pos="5425920"/>
              </a:tabLst>
            </a:pPr>
            <a:r>
              <a:rPr b="1" lang="en-US" sz="2080" spc="-9" strike="noStrike">
                <a:solidFill>
                  <a:srgbClr val="00aeef"/>
                </a:solidFill>
                <a:latin typeface="Times New Roman"/>
              </a:rPr>
              <a:t>229</a:t>
            </a:r>
            <a:r>
              <a:rPr b="1" lang="en-US" sz="2080" spc="-9" strike="noStrike">
                <a:solidFill>
                  <a:srgbClr val="1900ff"/>
                </a:solidFill>
                <a:latin typeface="Times New Roman"/>
              </a:rPr>
              <a:t>Remote</a:t>
            </a:r>
            <a:r>
              <a:rPr b="1" lang="en-US" sz="2080" spc="15" strike="noStrike">
                <a:solidFill>
                  <a:srgbClr val="1900ff"/>
                </a:solidFill>
                <a:latin typeface="Times New Roman"/>
              </a:rPr>
              <a:t> </a:t>
            </a:r>
            <a:r>
              <a:rPr b="1" lang="en-US" sz="2080" spc="-18" strike="noStrike">
                <a:solidFill>
                  <a:srgbClr val="1900ff"/>
                </a:solidFill>
                <a:latin typeface="Times New Roman"/>
              </a:rPr>
              <a:t>invocation</a:t>
            </a:r>
            <a:r>
              <a:rPr b="1" lang="en-US" sz="2080" spc="-18" strike="noStrike">
                <a:solidFill>
                  <a:srgbClr val="d90e81"/>
                </a:solidFill>
                <a:latin typeface="Times New Roman"/>
              </a:rPr>
              <a:t>5.4</a:t>
            </a:r>
            <a:r>
              <a:rPr b="1" lang="en-US" sz="2080" spc="-18" strike="noStrike">
                <a:solidFill>
                  <a:srgbClr val="d90e81"/>
                </a:solidFill>
                <a:latin typeface="Times New Roman"/>
              </a:rPr>
              <a:t>	</a:t>
            </a:r>
            <a:r>
              <a:rPr b="0" lang="en-US" sz="2080" spc="-9" strike="noStrike">
                <a:solidFill>
                  <a:srgbClr val="d90e81"/>
                </a:solidFill>
                <a:latin typeface="Times New Roman"/>
              </a:rPr>
              <a:t>Remote method </a:t>
            </a:r>
            <a:r>
              <a:rPr b="0" lang="en-US" sz="2080" spc="-18" strike="noStrike">
                <a:solidFill>
                  <a:srgbClr val="d90e81"/>
                </a:solidFill>
                <a:latin typeface="Times New Roman"/>
              </a:rPr>
              <a:t>invocation</a:t>
            </a:r>
            <a:r>
              <a:rPr b="0" lang="en-US" sz="2080" spc="-89" strike="noStrike">
                <a:solidFill>
                  <a:srgbClr val="d90e81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d90e81"/>
                </a:solidFill>
                <a:latin typeface="Times New Roman"/>
              </a:rPr>
              <a:t>(RMI)</a:t>
            </a:r>
            <a:endParaRPr b="0" lang="en-US" sz="2080" spc="-1" strike="noStrike">
              <a:latin typeface="Arial"/>
            </a:endParaRPr>
          </a:p>
          <a:p>
            <a:pPr marL="21960">
              <a:lnSpc>
                <a:spcPct val="100000"/>
              </a:lnSpc>
              <a:spcBef>
                <a:spcPts val="1800"/>
              </a:spcBef>
              <a:tabLst>
                <a:tab algn="l" pos="5425920"/>
              </a:tabLst>
            </a:pP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server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has one dispatcher and one skeleton for each class representing a remote</a:t>
            </a:r>
            <a:r>
              <a:rPr b="0" lang="en-US" sz="2080" spc="-12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object</a:t>
            </a:r>
            <a:endParaRPr b="0" lang="en-US" sz="2080" spc="-1" strike="noStrike">
              <a:latin typeface="Arial"/>
            </a:endParaRPr>
          </a:p>
          <a:p>
            <a:pPr marL="407880">
              <a:lnSpc>
                <a:spcPct val="100000"/>
              </a:lnSpc>
              <a:spcBef>
                <a:spcPts val="502"/>
              </a:spcBef>
              <a:tabLst>
                <a:tab algn="l" pos="5425920"/>
              </a:tabLst>
            </a:pPr>
            <a:r>
              <a:rPr b="0" i="1" lang="en-US" sz="191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</a:rPr>
              <a:t>Dispatcher:</a:t>
            </a:r>
            <a:r>
              <a:rPr b="0" i="1" lang="en-US" sz="191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receives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request messages from the communication</a:t>
            </a:r>
            <a:r>
              <a:rPr b="0" lang="en-US" sz="2080" spc="13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module</a:t>
            </a:r>
            <a:endParaRPr b="0" lang="en-US" sz="2080" spc="-1" strike="noStrike">
              <a:latin typeface="Arial"/>
            </a:endParaRPr>
          </a:p>
          <a:p>
            <a:pPr marL="664920" indent="-220680">
              <a:lnSpc>
                <a:spcPct val="120000"/>
              </a:lnSpc>
              <a:spcBef>
                <a:spcPts val="1307"/>
              </a:spcBef>
              <a:buClr>
                <a:srgbClr val="000000"/>
              </a:buClr>
              <a:buSzPct val="92000"/>
              <a:buFont typeface="Symbol" charset="2"/>
              <a:buChar char=""/>
              <a:tabLst>
                <a:tab algn="l" pos="53856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uses the </a:t>
            </a:r>
            <a:r>
              <a:rPr b="0" i="1" lang="en-US" sz="2080" spc="-9" strike="noStrike">
                <a:solidFill>
                  <a:srgbClr val="000000"/>
                </a:solidFill>
                <a:latin typeface="Times New Roman"/>
              </a:rPr>
              <a:t>operationId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to select the appropriate method in the skeleton, passing  on the request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message</a:t>
            </a:r>
            <a:endParaRPr b="0" lang="en-US" sz="2080" spc="-1" strike="noStrike">
              <a:latin typeface="Arial"/>
            </a:endParaRPr>
          </a:p>
          <a:p>
            <a:pPr marL="21960">
              <a:lnSpc>
                <a:spcPct val="100000"/>
              </a:lnSpc>
              <a:spcBef>
                <a:spcPts val="1809"/>
              </a:spcBef>
              <a:tabLst>
                <a:tab algn="l" pos="538560"/>
              </a:tabLst>
            </a:pPr>
            <a:r>
              <a:rPr b="0" i="1" lang="en-US" sz="1910" spc="-9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</a:rPr>
              <a:t>Skeleton:</a:t>
            </a:r>
            <a:r>
              <a:rPr b="0" i="1" lang="en-US" sz="1910" spc="-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implements the methods in the remote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interface</a:t>
            </a:r>
            <a:endParaRPr b="0" lang="en-US" sz="2080" spc="-1" strike="noStrike">
              <a:latin typeface="Arial"/>
            </a:endParaRPr>
          </a:p>
          <a:p>
            <a:pPr marL="537480" indent="-94320">
              <a:lnSpc>
                <a:spcPct val="100000"/>
              </a:lnSpc>
              <a:spcBef>
                <a:spcPts val="1809"/>
              </a:spcBef>
              <a:buClr>
                <a:srgbClr val="000000"/>
              </a:buClr>
              <a:buSzPct val="92000"/>
              <a:buFont typeface="Symbol" charset="2"/>
              <a:buChar char=""/>
              <a:tabLst>
                <a:tab algn="l" pos="53856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unmarshals the arguments in the request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message</a:t>
            </a:r>
            <a:endParaRPr b="0" lang="en-US" sz="2080" spc="-1" strike="noStrike">
              <a:latin typeface="Arial"/>
            </a:endParaRPr>
          </a:p>
          <a:p>
            <a:pPr marL="537480" indent="-94320">
              <a:lnSpc>
                <a:spcPct val="100000"/>
              </a:lnSpc>
              <a:spcBef>
                <a:spcPts val="2095"/>
              </a:spcBef>
              <a:buClr>
                <a:srgbClr val="000000"/>
              </a:buClr>
              <a:buSzPct val="92000"/>
              <a:buFont typeface="Symbol" charset="2"/>
              <a:buChar char=""/>
              <a:tabLst>
                <a:tab algn="l" pos="538560"/>
              </a:tabLst>
            </a:pPr>
            <a:r>
              <a:rPr b="0" lang="en-US" sz="2080" spc="-26" strike="noStrike">
                <a:solidFill>
                  <a:srgbClr val="000000"/>
                </a:solidFill>
                <a:latin typeface="Times New Roman"/>
              </a:rPr>
              <a:t>invokes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the corresponding method in the</a:t>
            </a:r>
            <a:r>
              <a:rPr b="0" lang="en-US" sz="2080" spc="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servant</a:t>
            </a:r>
            <a:endParaRPr b="0" lang="en-US" sz="2080" spc="-1" strike="noStrike">
              <a:latin typeface="Arial"/>
            </a:endParaRPr>
          </a:p>
          <a:p>
            <a:pPr marL="537480" indent="-94320">
              <a:lnSpc>
                <a:spcPct val="100000"/>
              </a:lnSpc>
              <a:spcBef>
                <a:spcPts val="2095"/>
              </a:spcBef>
              <a:buClr>
                <a:srgbClr val="000000"/>
              </a:buClr>
              <a:buSzPct val="92000"/>
              <a:buFont typeface="Symbol" charset="2"/>
              <a:buChar char=""/>
              <a:tabLst>
                <a:tab algn="l" pos="53856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waits for the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invocation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to complete</a:t>
            </a:r>
            <a:endParaRPr b="0" lang="en-US" sz="2080" spc="-1" strike="noStrike">
              <a:latin typeface="Arial"/>
            </a:endParaRPr>
          </a:p>
          <a:p>
            <a:pPr marL="664920" indent="-220680">
              <a:lnSpc>
                <a:spcPct val="120000"/>
              </a:lnSpc>
              <a:spcBef>
                <a:spcPts val="1585"/>
              </a:spcBef>
              <a:buClr>
                <a:srgbClr val="000000"/>
              </a:buClr>
              <a:buSzPct val="92000"/>
              <a:buFont typeface="Symbol" charset="2"/>
              <a:buChar char=""/>
              <a:tabLst>
                <a:tab algn="l" pos="53856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marshals</a:t>
            </a:r>
            <a:r>
              <a:rPr b="0" lang="en-US" sz="2080" spc="-6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US" sz="2080" spc="-6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result</a:t>
            </a:r>
            <a:r>
              <a:rPr b="0" lang="en-US" sz="2080" spc="-6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(together</a:t>
            </a:r>
            <a:r>
              <a:rPr b="0" lang="en-US" sz="2080" spc="-6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with</a:t>
            </a:r>
            <a:r>
              <a:rPr b="0" lang="en-US" sz="2080" spc="-6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any</a:t>
            </a:r>
            <a:r>
              <a:rPr b="0" lang="en-US" sz="2080" spc="-6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exceptions</a:t>
            </a:r>
            <a:r>
              <a:rPr b="0" lang="en-US" sz="2080" spc="-6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in</a:t>
            </a:r>
            <a:r>
              <a:rPr b="0" lang="en-US" sz="2080" spc="-6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US" sz="2080" spc="-6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reply</a:t>
            </a:r>
            <a:r>
              <a:rPr b="0" lang="en-US" sz="2080" spc="-6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message</a:t>
            </a:r>
            <a:r>
              <a:rPr b="0" lang="en-US" sz="2080" spc="-6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US" sz="2080" spc="-6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US" sz="2080" spc="-6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send-  ing proxy’s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method)</a:t>
            </a:r>
            <a:endParaRPr b="0" lang="en-US" sz="208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8"/>
              </a:spcBef>
              <a:tabLst>
                <a:tab algn="l" pos="538560"/>
              </a:tabLst>
            </a:pPr>
            <a:endParaRPr b="0" lang="en-US" sz="2080" spc="-1" strike="noStrike">
              <a:latin typeface="Arial"/>
            </a:endParaRPr>
          </a:p>
          <a:p>
            <a:pPr marL="21960">
              <a:lnSpc>
                <a:spcPct val="100000"/>
              </a:lnSpc>
              <a:tabLst>
                <a:tab algn="l" pos="538560"/>
              </a:tabLst>
            </a:pPr>
            <a:r>
              <a:rPr b="1" lang="en-US" sz="2080" spc="-9" strike="noStrike">
                <a:solidFill>
                  <a:srgbClr val="000000"/>
                </a:solidFill>
                <a:latin typeface="Times New Roman"/>
              </a:rPr>
              <a:t>Generation of the classes </a:t>
            </a:r>
            <a:r>
              <a:rPr b="1" lang="en-US" sz="2080" spc="-26" strike="noStrike">
                <a:solidFill>
                  <a:srgbClr val="000000"/>
                </a:solidFill>
                <a:latin typeface="Times New Roman"/>
              </a:rPr>
              <a:t>for </a:t>
            </a:r>
            <a:r>
              <a:rPr b="1" lang="en-US" sz="2080" spc="-9" strike="noStrike">
                <a:solidFill>
                  <a:srgbClr val="000000"/>
                </a:solidFill>
                <a:latin typeface="Times New Roman"/>
              </a:rPr>
              <a:t>proxies, dispatchers and</a:t>
            </a:r>
            <a:r>
              <a:rPr b="1" lang="en-US" sz="2080" spc="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080" spc="-9" strike="noStrike">
                <a:solidFill>
                  <a:srgbClr val="000000"/>
                </a:solidFill>
                <a:latin typeface="Times New Roman"/>
              </a:rPr>
              <a:t>skeletons</a:t>
            </a:r>
            <a:endParaRPr b="0" lang="en-US" sz="2080" spc="-1" strike="noStrike">
              <a:latin typeface="Arial"/>
            </a:endParaRPr>
          </a:p>
          <a:p>
            <a:pPr marL="21960">
              <a:lnSpc>
                <a:spcPct val="100000"/>
              </a:lnSpc>
              <a:spcBef>
                <a:spcPts val="1913"/>
              </a:spcBef>
              <a:tabLst>
                <a:tab algn="l" pos="53856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–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generated automatically by an interface compiler</a:t>
            </a:r>
            <a:endParaRPr b="0" lang="en-US" sz="20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1590120" y="0"/>
            <a:ext cx="9016200" cy="672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0880" bIns="0">
            <a:spAutoFit/>
          </a:bodyPr>
          <a:p>
            <a:pPr marL="21960">
              <a:lnSpc>
                <a:spcPct val="100000"/>
              </a:lnSpc>
              <a:spcBef>
                <a:spcPts val="164"/>
              </a:spcBef>
              <a:tabLst>
                <a:tab algn="l" pos="5425920"/>
              </a:tabLst>
            </a:pPr>
            <a:r>
              <a:rPr b="1" lang="en-US" sz="2080" spc="-9" strike="noStrike">
                <a:solidFill>
                  <a:srgbClr val="00aeef"/>
                </a:solidFill>
                <a:latin typeface="Times New Roman"/>
              </a:rPr>
              <a:t>230</a:t>
            </a:r>
            <a:r>
              <a:rPr b="1" lang="en-US" sz="2080" spc="-9" strike="noStrike">
                <a:solidFill>
                  <a:srgbClr val="1900ff"/>
                </a:solidFill>
                <a:latin typeface="Times New Roman"/>
              </a:rPr>
              <a:t>Remote</a:t>
            </a:r>
            <a:r>
              <a:rPr b="1" lang="en-US" sz="2080" spc="15" strike="noStrike">
                <a:solidFill>
                  <a:srgbClr val="1900ff"/>
                </a:solidFill>
                <a:latin typeface="Times New Roman"/>
              </a:rPr>
              <a:t> </a:t>
            </a:r>
            <a:r>
              <a:rPr b="1" lang="en-US" sz="2080" spc="-18" strike="noStrike">
                <a:solidFill>
                  <a:srgbClr val="1900ff"/>
                </a:solidFill>
                <a:latin typeface="Times New Roman"/>
              </a:rPr>
              <a:t>invocation</a:t>
            </a:r>
            <a:r>
              <a:rPr b="1" lang="en-US" sz="2080" spc="-18" strike="noStrike">
                <a:solidFill>
                  <a:srgbClr val="d90e81"/>
                </a:solidFill>
                <a:latin typeface="Times New Roman"/>
              </a:rPr>
              <a:t>5.4</a:t>
            </a:r>
            <a:r>
              <a:rPr b="1" lang="en-US" sz="2080" spc="-18" strike="noStrike">
                <a:solidFill>
                  <a:srgbClr val="d90e81"/>
                </a:solidFill>
                <a:latin typeface="Times New Roman"/>
              </a:rPr>
              <a:t>	</a:t>
            </a:r>
            <a:r>
              <a:rPr b="0" lang="en-US" sz="2080" spc="-9" strike="noStrike">
                <a:solidFill>
                  <a:srgbClr val="d90e81"/>
                </a:solidFill>
                <a:latin typeface="Times New Roman"/>
              </a:rPr>
              <a:t>Remote method </a:t>
            </a:r>
            <a:r>
              <a:rPr b="0" lang="en-US" sz="2080" spc="-18" strike="noStrike">
                <a:solidFill>
                  <a:srgbClr val="d90e81"/>
                </a:solidFill>
                <a:latin typeface="Times New Roman"/>
              </a:rPr>
              <a:t>invocation</a:t>
            </a:r>
            <a:r>
              <a:rPr b="0" lang="en-US" sz="2080" spc="-80" strike="noStrike">
                <a:solidFill>
                  <a:srgbClr val="d90e81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d90e81"/>
                </a:solidFill>
                <a:latin typeface="Times New Roman"/>
              </a:rPr>
              <a:t>(RMI)</a:t>
            </a:r>
            <a:endParaRPr b="0" lang="en-US" sz="2080" spc="-1" strike="noStrike">
              <a:latin typeface="Arial"/>
            </a:endParaRPr>
          </a:p>
          <a:p>
            <a:pPr marL="21960">
              <a:lnSpc>
                <a:spcPct val="100000"/>
              </a:lnSpc>
              <a:spcBef>
                <a:spcPts val="1800"/>
              </a:spcBef>
              <a:tabLst>
                <a:tab algn="l" pos="5425920"/>
              </a:tabLst>
            </a:pPr>
            <a:r>
              <a:rPr b="1" lang="en-US" sz="2080" spc="-9" strike="noStrike">
                <a:solidFill>
                  <a:srgbClr val="000000"/>
                </a:solidFill>
                <a:latin typeface="Times New Roman"/>
              </a:rPr>
              <a:t>Dynamic </a:t>
            </a:r>
            <a:r>
              <a:rPr b="1" lang="en-US" sz="2080" spc="-18" strike="noStrike">
                <a:solidFill>
                  <a:srgbClr val="000000"/>
                </a:solidFill>
                <a:latin typeface="Times New Roman"/>
              </a:rPr>
              <a:t>invocation: </a:t>
            </a:r>
            <a:r>
              <a:rPr b="1" lang="en-US" sz="2080" spc="-9" strike="noStrike">
                <a:solidFill>
                  <a:srgbClr val="000000"/>
                </a:solidFill>
                <a:latin typeface="Times New Roman"/>
              </a:rPr>
              <a:t>An </a:t>
            </a:r>
            <a:r>
              <a:rPr b="1" lang="en-US" sz="2080" spc="-18" strike="noStrike">
                <a:solidFill>
                  <a:srgbClr val="000000"/>
                </a:solidFill>
                <a:latin typeface="Times New Roman"/>
              </a:rPr>
              <a:t>alternative </a:t>
            </a:r>
            <a:r>
              <a:rPr b="1" lang="en-US" sz="2080" spc="-9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1" lang="en-US" sz="2080" spc="13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080" spc="-18" strike="noStrike">
                <a:solidFill>
                  <a:srgbClr val="000000"/>
                </a:solidFill>
                <a:latin typeface="Times New Roman"/>
              </a:rPr>
              <a:t>proxies</a:t>
            </a:r>
            <a:endParaRPr b="0" lang="en-US" sz="2080" spc="-1" strike="noStrike">
              <a:latin typeface="Arial"/>
            </a:endParaRPr>
          </a:p>
          <a:p>
            <a:pPr marL="21960" indent="-216000">
              <a:lnSpc>
                <a:spcPct val="120000"/>
              </a:lnSpc>
              <a:spcBef>
                <a:spcPts val="1392"/>
              </a:spcBef>
              <a:buClr>
                <a:srgbClr val="000000"/>
              </a:buClr>
              <a:buFont typeface="Symbol" charset="2"/>
              <a:buChar char=""/>
              <a:tabLst>
                <a:tab algn="l" pos="22536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useful in applications where some of the interfaces of the remote objects cannot be  predicted at design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time</a:t>
            </a:r>
            <a:endParaRPr b="0" lang="en-US" sz="2080" spc="-1" strike="noStrike">
              <a:latin typeface="Arial"/>
            </a:endParaRPr>
          </a:p>
          <a:p>
            <a:pPr lvl="1" marL="664920" indent="-220680">
              <a:lnSpc>
                <a:spcPct val="120000"/>
              </a:lnSpc>
              <a:spcBef>
                <a:spcPts val="1412"/>
              </a:spcBef>
              <a:buClr>
                <a:srgbClr val="000000"/>
              </a:buClr>
              <a:buSzPct val="92000"/>
              <a:buFont typeface="Symbol" charset="2"/>
              <a:buChar char=""/>
              <a:tabLst>
                <a:tab algn="l" pos="53856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dynamic downloading of classes to clients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(available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in </a:t>
            </a:r>
            <a:r>
              <a:rPr b="0" lang="en-US" sz="2080" spc="-35" strike="noStrike">
                <a:solidFill>
                  <a:srgbClr val="000000"/>
                </a:solidFill>
                <a:latin typeface="Times New Roman"/>
              </a:rPr>
              <a:t>Java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RMI) – an alterna-  </a:t>
            </a:r>
            <a:r>
              <a:rPr b="0" lang="en-US" sz="2080" spc="-26" strike="noStrike">
                <a:solidFill>
                  <a:srgbClr val="000000"/>
                </a:solidFill>
                <a:latin typeface="Times New Roman"/>
              </a:rPr>
              <a:t>tive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to dynamic</a:t>
            </a:r>
            <a:r>
              <a:rPr b="0" lang="en-US" sz="208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invocation</a:t>
            </a:r>
            <a:endParaRPr b="0" lang="en-US" sz="2080" spc="-1" strike="noStrike">
              <a:latin typeface="Arial"/>
            </a:endParaRPr>
          </a:p>
          <a:p>
            <a:pPr lvl="1" marL="537480" indent="-94320">
              <a:lnSpc>
                <a:spcPct val="100000"/>
              </a:lnSpc>
              <a:spcBef>
                <a:spcPts val="2129"/>
              </a:spcBef>
              <a:buClr>
                <a:srgbClr val="000000"/>
              </a:buClr>
              <a:buSzPct val="92000"/>
              <a:buFont typeface="Symbol" charset="2"/>
              <a:buChar char=""/>
              <a:tabLst>
                <a:tab algn="l" pos="53856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Dynamic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skeletons</a:t>
            </a:r>
            <a:endParaRPr b="0" lang="en-US" sz="2080" spc="-1" strike="noStrike">
              <a:latin typeface="Arial"/>
            </a:endParaRPr>
          </a:p>
          <a:p>
            <a:pPr lvl="2" marL="1230840" indent="-260280">
              <a:lnSpc>
                <a:spcPct val="120000"/>
              </a:lnSpc>
              <a:spcBef>
                <a:spcPts val="2041"/>
              </a:spcBef>
              <a:buClr>
                <a:srgbClr val="000000"/>
              </a:buClr>
              <a:buFont typeface="Times New Roman"/>
              <a:buChar char="–"/>
              <a:tabLst>
                <a:tab algn="l" pos="1231920"/>
              </a:tabLst>
            </a:pPr>
            <a:r>
              <a:rPr b="0" lang="en-US" sz="2080" spc="-35" strike="noStrike">
                <a:solidFill>
                  <a:srgbClr val="000000"/>
                </a:solidFill>
                <a:latin typeface="Times New Roman"/>
              </a:rPr>
              <a:t>Java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RMI generic dispatcher and the dynamic downloading of classes to  the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 server</a:t>
            </a:r>
            <a:endParaRPr b="0" lang="en-US" sz="2080" spc="-1" strike="noStrike">
              <a:latin typeface="Arial"/>
            </a:endParaRPr>
          </a:p>
          <a:p>
            <a:pPr lvl="2" marL="1230840" indent="-261360">
              <a:lnSpc>
                <a:spcPct val="100000"/>
              </a:lnSpc>
              <a:spcBef>
                <a:spcPts val="1264"/>
              </a:spcBef>
              <a:buClr>
                <a:srgbClr val="000000"/>
              </a:buClr>
              <a:buFont typeface="Times New Roman"/>
              <a:buChar char="–"/>
              <a:tabLst>
                <a:tab algn="l" pos="123192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(book Chapter 8 on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26" strike="noStrike">
                <a:solidFill>
                  <a:srgbClr val="000000"/>
                </a:solidFill>
                <a:latin typeface="Times New Roman"/>
              </a:rPr>
              <a:t>CORBA)</a:t>
            </a:r>
            <a:endParaRPr b="0" lang="en-US" sz="208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6"/>
              </a:spcBef>
              <a:tabLst>
                <a:tab algn="l" pos="1231920"/>
              </a:tabLst>
            </a:pPr>
            <a:endParaRPr b="0" lang="en-US" sz="2080" spc="-1" strike="noStrike">
              <a:latin typeface="Arial"/>
            </a:endParaRPr>
          </a:p>
          <a:p>
            <a:pPr marL="21960">
              <a:lnSpc>
                <a:spcPct val="100000"/>
              </a:lnSpc>
              <a:tabLst>
                <a:tab algn="l" pos="1231920"/>
              </a:tabLst>
            </a:pPr>
            <a:r>
              <a:rPr b="1" lang="en-US" sz="2080" spc="-18" strike="noStrike">
                <a:solidFill>
                  <a:srgbClr val="000000"/>
                </a:solidFill>
                <a:latin typeface="Times New Roman"/>
              </a:rPr>
              <a:t>Server </a:t>
            </a:r>
            <a:r>
              <a:rPr b="1" lang="en-US" sz="2080" spc="-9" strike="noStrike">
                <a:solidFill>
                  <a:srgbClr val="000000"/>
                </a:solidFill>
                <a:latin typeface="Times New Roman"/>
              </a:rPr>
              <a:t>and client </a:t>
            </a:r>
            <a:r>
              <a:rPr b="1" lang="en-US" sz="2080" spc="-18" strike="noStrike">
                <a:solidFill>
                  <a:srgbClr val="000000"/>
                </a:solidFill>
                <a:latin typeface="Times New Roman"/>
              </a:rPr>
              <a:t>programs</a:t>
            </a:r>
            <a:endParaRPr b="0" lang="en-US" sz="2080" spc="-1" strike="noStrike">
              <a:latin typeface="Arial"/>
            </a:endParaRPr>
          </a:p>
          <a:p>
            <a:pPr marL="21960">
              <a:lnSpc>
                <a:spcPct val="100000"/>
              </a:lnSpc>
              <a:spcBef>
                <a:spcPts val="1905"/>
              </a:spcBef>
              <a:tabLst>
                <a:tab algn="l" pos="1231920"/>
              </a:tabLst>
            </a:pP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Server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program : classes</a:t>
            </a:r>
            <a:r>
              <a:rPr b="0" lang="en-US" sz="2080" spc="12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for</a:t>
            </a:r>
            <a:endParaRPr b="0" lang="en-US" sz="2080" spc="-1" strike="noStrike">
              <a:latin typeface="Arial"/>
            </a:endParaRPr>
          </a:p>
          <a:p>
            <a:pPr lvl="1" marL="537480" indent="-94320">
              <a:lnSpc>
                <a:spcPct val="100000"/>
              </a:lnSpc>
              <a:spcBef>
                <a:spcPts val="1922"/>
              </a:spcBef>
              <a:buClr>
                <a:srgbClr val="000000"/>
              </a:buClr>
              <a:buSzPct val="92000"/>
              <a:buFont typeface="Symbol" charset="2"/>
              <a:buChar char=""/>
              <a:tabLst>
                <a:tab algn="l" pos="53856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dispatchers, skeletons, supported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servants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 +</a:t>
            </a:r>
            <a:endParaRPr b="0" lang="en-US" sz="20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1590120" y="0"/>
            <a:ext cx="2848320" cy="33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0880" bIns="0">
            <a:spAutoFit/>
          </a:bodyPr>
          <a:p>
            <a:pPr marL="21960">
              <a:lnSpc>
                <a:spcPct val="100000"/>
              </a:lnSpc>
              <a:spcBef>
                <a:spcPts val="164"/>
              </a:spcBef>
            </a:pPr>
            <a:r>
              <a:rPr b="1" lang="en-US" sz="2080" spc="-9" strike="noStrike">
                <a:solidFill>
                  <a:srgbClr val="00aeef"/>
                </a:solidFill>
                <a:latin typeface="Times New Roman"/>
              </a:rPr>
              <a:t>231</a:t>
            </a:r>
            <a:r>
              <a:rPr b="1" lang="en-US" sz="2080" spc="-9" strike="noStrike">
                <a:solidFill>
                  <a:srgbClr val="1900ff"/>
                </a:solidFill>
                <a:latin typeface="Times New Roman"/>
              </a:rPr>
              <a:t>Remote</a:t>
            </a:r>
            <a:r>
              <a:rPr b="1" lang="en-US" sz="2080" spc="-63" strike="noStrike">
                <a:solidFill>
                  <a:srgbClr val="1900ff"/>
                </a:solidFill>
                <a:latin typeface="Times New Roman"/>
              </a:rPr>
              <a:t> </a:t>
            </a:r>
            <a:r>
              <a:rPr b="1" lang="en-US" sz="2080" spc="-18" strike="noStrike">
                <a:solidFill>
                  <a:srgbClr val="1900ff"/>
                </a:solidFill>
                <a:latin typeface="Times New Roman"/>
              </a:rPr>
              <a:t>invocation</a:t>
            </a:r>
            <a:r>
              <a:rPr b="1" lang="en-US" sz="2080" spc="-18" strike="noStrike">
                <a:solidFill>
                  <a:srgbClr val="d90e81"/>
                </a:solidFill>
                <a:latin typeface="Times New Roman"/>
              </a:rPr>
              <a:t>5.4</a:t>
            </a:r>
            <a:endParaRPr b="0" lang="en-US" sz="2080" spc="-1" strike="noStrike">
              <a:latin typeface="Arial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1612080" y="378360"/>
            <a:ext cx="8972280" cy="360"/>
          </a:xfrm>
          <a:custGeom>
            <a:avLst/>
            <a:gdLst/>
            <a:ahLst/>
            <a:rect l="l" t="t" r="r" b="b"/>
            <a:pathLst>
              <a:path w="5184140" h="0">
                <a:moveTo>
                  <a:pt x="0" y="0"/>
                </a:moveTo>
                <a:lnTo>
                  <a:pt x="5184000" y="0"/>
                </a:lnTo>
              </a:path>
            </a:pathLst>
          </a:custGeom>
          <a:noFill/>
          <a:ln w="50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3"/>
          <p:cNvSpPr/>
          <p:nvPr/>
        </p:nvSpPr>
        <p:spPr>
          <a:xfrm>
            <a:off x="1590120" y="538920"/>
            <a:ext cx="9016200" cy="619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0880" bIns="0">
            <a:spAutoFit/>
          </a:bodyPr>
          <a:p>
            <a:pPr marL="537480" indent="-94320">
              <a:lnSpc>
                <a:spcPct val="100000"/>
              </a:lnSpc>
              <a:spcBef>
                <a:spcPts val="164"/>
              </a:spcBef>
              <a:buClr>
                <a:srgbClr val="000000"/>
              </a:buClr>
              <a:buSzPct val="92000"/>
              <a:buFont typeface="Symbol" charset="2"/>
              <a:buChar char=""/>
              <a:tabLst>
                <a:tab algn="l" pos="53856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initialization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section</a:t>
            </a:r>
            <a:endParaRPr b="0" lang="en-US" sz="2080" spc="-1" strike="noStrike">
              <a:latin typeface="Arial"/>
            </a:endParaRPr>
          </a:p>
          <a:p>
            <a:pPr lvl="1" marL="1230840" indent="-260280">
              <a:lnSpc>
                <a:spcPct val="120000"/>
              </a:lnSpc>
              <a:spcBef>
                <a:spcPts val="2163"/>
              </a:spcBef>
              <a:buClr>
                <a:srgbClr val="000000"/>
              </a:buClr>
              <a:buFont typeface="Times New Roman"/>
              <a:buChar char="–"/>
              <a:tabLst>
                <a:tab algn="l" pos="123192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creating and initializing at least one of the hosted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servants,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which can be  used to access the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rest</a:t>
            </a:r>
            <a:endParaRPr b="0" lang="en-US" sz="2080" spc="-1" strike="noStrike">
              <a:latin typeface="Arial"/>
            </a:endParaRPr>
          </a:p>
          <a:p>
            <a:pPr lvl="1" marL="1230840" indent="-261360">
              <a:lnSpc>
                <a:spcPct val="100000"/>
              </a:lnSpc>
              <a:spcBef>
                <a:spcPts val="1341"/>
              </a:spcBef>
              <a:buClr>
                <a:srgbClr val="000000"/>
              </a:buClr>
              <a:buFont typeface="Times New Roman"/>
              <a:buChar char="–"/>
              <a:tabLst>
                <a:tab algn="l" pos="123192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may also register some of its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servants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with a</a:t>
            </a:r>
            <a:r>
              <a:rPr b="0" lang="en-US" sz="2080" spc="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binder</a:t>
            </a:r>
            <a:endParaRPr b="0" lang="en-US" sz="208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8"/>
              </a:spcBef>
              <a:tabLst>
                <a:tab algn="l" pos="1231920"/>
              </a:tabLst>
            </a:pPr>
            <a:endParaRPr b="0" lang="en-US" sz="2080" spc="-1" strike="noStrike">
              <a:latin typeface="Arial"/>
            </a:endParaRPr>
          </a:p>
          <a:p>
            <a:pPr marL="21960">
              <a:lnSpc>
                <a:spcPct val="100000"/>
              </a:lnSpc>
              <a:tabLst>
                <a:tab algn="l" pos="1231920"/>
              </a:tabLst>
            </a:pPr>
            <a:r>
              <a:rPr b="0" lang="en-US" sz="2080" spc="-9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Client program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: classes for proxies for all of the remote objects that it will</a:t>
            </a:r>
            <a:r>
              <a:rPr b="0" lang="en-US" sz="2080" spc="26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35" strike="noStrike">
                <a:solidFill>
                  <a:srgbClr val="000000"/>
                </a:solidFill>
                <a:latin typeface="Times New Roman"/>
              </a:rPr>
              <a:t>invoke</a:t>
            </a:r>
            <a:endParaRPr b="0" lang="en-US" sz="2080" spc="-1" strike="noStrike">
              <a:latin typeface="Arial"/>
            </a:endParaRPr>
          </a:p>
          <a:p>
            <a:pPr marL="537480" indent="-94320">
              <a:lnSpc>
                <a:spcPct val="100000"/>
              </a:lnSpc>
              <a:spcBef>
                <a:spcPts val="2120"/>
              </a:spcBef>
              <a:buClr>
                <a:srgbClr val="000000"/>
              </a:buClr>
              <a:buSzPct val="92000"/>
              <a:buFont typeface="Symbol" charset="2"/>
              <a:buChar char=""/>
              <a:tabLst>
                <a:tab algn="l" pos="53856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can use a binder to look up remote object references</a:t>
            </a:r>
            <a:endParaRPr b="0" lang="en-US" sz="2080" spc="-1" strike="noStrike">
              <a:latin typeface="Arial"/>
            </a:endParaRPr>
          </a:p>
          <a:p>
            <a:pPr marL="21960">
              <a:lnSpc>
                <a:spcPct val="100000"/>
              </a:lnSpc>
              <a:spcBef>
                <a:spcPts val="2129"/>
              </a:spcBef>
              <a:tabLst>
                <a:tab algn="l" pos="538560"/>
              </a:tabLst>
            </a:pPr>
            <a:r>
              <a:rPr b="0" lang="en-US" sz="1910" spc="-9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</a:rPr>
              <a:t>Factory methods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:</a:t>
            </a:r>
            <a:endParaRPr b="0" lang="en-US" sz="2080" spc="-1" strike="noStrike">
              <a:latin typeface="Arial"/>
            </a:endParaRPr>
          </a:p>
          <a:p>
            <a:pPr marL="21960" indent="385920">
              <a:lnSpc>
                <a:spcPct val="120000"/>
              </a:lnSpc>
              <a:tabLst>
                <a:tab algn="l" pos="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remote object interfaces cannot include constructors </a:t>
            </a:r>
            <a:r>
              <a:rPr b="0" i="1" lang="en-US" sz="2080" spc="500" strike="noStrike">
                <a:solidFill>
                  <a:srgbClr val="000000"/>
                </a:solidFill>
                <a:latin typeface="DejaVu Sans Condensed"/>
              </a:rPr>
              <a:t>⇒</a:t>
            </a:r>
            <a:r>
              <a:rPr b="0" i="1" lang="en-US" sz="2080" spc="-216" strike="noStrike">
                <a:solidFill>
                  <a:srgbClr val="000000"/>
                </a:solidFill>
                <a:latin typeface="DejaVu Sans Condensed"/>
              </a:rPr>
              <a:t>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servants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cannot be created  this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 way</a:t>
            </a:r>
            <a:endParaRPr b="0" lang="en-US" sz="2080" spc="-1" strike="noStrike">
              <a:latin typeface="Arial"/>
            </a:endParaRPr>
          </a:p>
          <a:p>
            <a:pPr marL="537480" indent="-94320">
              <a:lnSpc>
                <a:spcPct val="100000"/>
              </a:lnSpc>
              <a:spcBef>
                <a:spcPts val="2120"/>
              </a:spcBef>
              <a:buClr>
                <a:srgbClr val="000000"/>
              </a:buClr>
              <a:buSzPct val="92000"/>
              <a:buFont typeface="Symbol" charset="2"/>
              <a:buChar char=""/>
              <a:tabLst>
                <a:tab algn="l" pos="538560"/>
              </a:tabLst>
            </a:pP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Servants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created either in</a:t>
            </a:r>
            <a:endParaRPr b="0" lang="en-US" sz="208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8"/>
              </a:spcBef>
              <a:tabLst>
                <a:tab algn="l" pos="538560"/>
              </a:tabLst>
            </a:pPr>
            <a:endParaRPr b="0" lang="en-US" sz="2080" spc="-1" strike="noStrike">
              <a:latin typeface="Arial"/>
            </a:endParaRPr>
          </a:p>
          <a:p>
            <a:pPr lvl="1" marL="1230840" indent="-261360">
              <a:lnSpc>
                <a:spcPct val="100000"/>
              </a:lnSpc>
              <a:spcBef>
                <a:spcPts val="9"/>
              </a:spcBef>
              <a:buClr>
                <a:srgbClr val="000000"/>
              </a:buClr>
              <a:buFont typeface="Times New Roman"/>
              <a:buChar char="–"/>
              <a:tabLst>
                <a:tab algn="l" pos="123192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the initialization section or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by</a:t>
            </a:r>
            <a:endParaRPr b="0" lang="en-US" sz="2080" spc="-1" strike="noStrike">
              <a:latin typeface="Arial"/>
            </a:endParaRPr>
          </a:p>
          <a:p>
            <a:pPr lvl="1" marL="1230840" indent="-261360">
              <a:lnSpc>
                <a:spcPct val="100000"/>
              </a:lnSpc>
              <a:spcBef>
                <a:spcPts val="1332"/>
              </a:spcBef>
              <a:buClr>
                <a:srgbClr val="000000"/>
              </a:buClr>
              <a:buFont typeface="Times New Roman"/>
              <a:buChar char="–"/>
              <a:tabLst>
                <a:tab algn="l" pos="123192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factory methods – methods that create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servants</a:t>
            </a:r>
            <a:endParaRPr b="0" lang="en-US" sz="2080" spc="-1" strike="noStrike">
              <a:latin typeface="Arial"/>
            </a:endParaRPr>
          </a:p>
        </p:txBody>
      </p:sp>
      <p:sp>
        <p:nvSpPr>
          <p:cNvPr id="333" name="TextShape 4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1590120" y="0"/>
            <a:ext cx="2848320" cy="33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0880" bIns="0">
            <a:spAutoFit/>
          </a:bodyPr>
          <a:p>
            <a:pPr marL="21960">
              <a:lnSpc>
                <a:spcPct val="100000"/>
              </a:lnSpc>
              <a:spcBef>
                <a:spcPts val="164"/>
              </a:spcBef>
            </a:pPr>
            <a:r>
              <a:rPr b="1" lang="en-US" sz="2080" spc="-9" strike="noStrike">
                <a:solidFill>
                  <a:srgbClr val="00aeef"/>
                </a:solidFill>
                <a:latin typeface="Times New Roman"/>
              </a:rPr>
              <a:t>232</a:t>
            </a:r>
            <a:r>
              <a:rPr b="1" lang="en-US" sz="2080" spc="-9" strike="noStrike">
                <a:solidFill>
                  <a:srgbClr val="1900ff"/>
                </a:solidFill>
                <a:latin typeface="Times New Roman"/>
              </a:rPr>
              <a:t>Remote</a:t>
            </a:r>
            <a:r>
              <a:rPr b="1" lang="en-US" sz="2080" spc="-63" strike="noStrike">
                <a:solidFill>
                  <a:srgbClr val="1900ff"/>
                </a:solidFill>
                <a:latin typeface="Times New Roman"/>
              </a:rPr>
              <a:t> </a:t>
            </a:r>
            <a:r>
              <a:rPr b="1" lang="en-US" sz="2080" spc="-18" strike="noStrike">
                <a:solidFill>
                  <a:srgbClr val="1900ff"/>
                </a:solidFill>
                <a:latin typeface="Times New Roman"/>
              </a:rPr>
              <a:t>invocation</a:t>
            </a:r>
            <a:r>
              <a:rPr b="1" lang="en-US" sz="2080" spc="-18" strike="noStrike">
                <a:solidFill>
                  <a:srgbClr val="d90e81"/>
                </a:solidFill>
                <a:latin typeface="Times New Roman"/>
              </a:rPr>
              <a:t>5.4</a:t>
            </a:r>
            <a:endParaRPr b="0" lang="en-US" sz="2080" spc="-1" strike="noStrike">
              <a:latin typeface="Arial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6994440" y="0"/>
            <a:ext cx="3612240" cy="33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0880" bIns="0">
            <a:spAutoFit/>
          </a:bodyPr>
          <a:p>
            <a:pPr marL="21960">
              <a:lnSpc>
                <a:spcPct val="100000"/>
              </a:lnSpc>
              <a:spcBef>
                <a:spcPts val="164"/>
              </a:spcBef>
            </a:pPr>
            <a:r>
              <a:rPr b="0" lang="en-US" sz="2080" spc="-9" strike="noStrike">
                <a:solidFill>
                  <a:srgbClr val="d90e81"/>
                </a:solidFill>
                <a:latin typeface="Times New Roman"/>
              </a:rPr>
              <a:t>Remote method </a:t>
            </a:r>
            <a:r>
              <a:rPr b="0" lang="en-US" sz="2080" spc="-18" strike="noStrike">
                <a:solidFill>
                  <a:srgbClr val="d90e81"/>
                </a:solidFill>
                <a:latin typeface="Times New Roman"/>
              </a:rPr>
              <a:t>invocation</a:t>
            </a:r>
            <a:r>
              <a:rPr b="0" lang="en-US" sz="2080" spc="-89" strike="noStrike">
                <a:solidFill>
                  <a:srgbClr val="d90e81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d90e81"/>
                </a:solidFill>
                <a:latin typeface="Times New Roman"/>
              </a:rPr>
              <a:t>(RMI)</a:t>
            </a:r>
            <a:endParaRPr b="0" lang="en-US" sz="2080" spc="-1" strike="noStrike">
              <a:latin typeface="Arial"/>
            </a:endParaRPr>
          </a:p>
        </p:txBody>
      </p:sp>
      <p:sp>
        <p:nvSpPr>
          <p:cNvPr id="336" name="CustomShape 3"/>
          <p:cNvSpPr/>
          <p:nvPr/>
        </p:nvSpPr>
        <p:spPr>
          <a:xfrm>
            <a:off x="1612080" y="378360"/>
            <a:ext cx="8972280" cy="360"/>
          </a:xfrm>
          <a:custGeom>
            <a:avLst/>
            <a:gdLst/>
            <a:ahLst/>
            <a:rect l="l" t="t" r="r" b="b"/>
            <a:pathLst>
              <a:path w="5184140" h="0">
                <a:moveTo>
                  <a:pt x="0" y="0"/>
                </a:moveTo>
                <a:lnTo>
                  <a:pt x="5184000" y="0"/>
                </a:lnTo>
              </a:path>
            </a:pathLst>
          </a:custGeom>
          <a:noFill/>
          <a:ln w="50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4"/>
          <p:cNvSpPr/>
          <p:nvPr/>
        </p:nvSpPr>
        <p:spPr>
          <a:xfrm>
            <a:off x="2012760" y="538920"/>
            <a:ext cx="5100120" cy="33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0880" bIns="0">
            <a:spAutoFit/>
          </a:bodyPr>
          <a:p>
            <a:pPr marL="114480" indent="-93240">
              <a:lnSpc>
                <a:spcPct val="100000"/>
              </a:lnSpc>
              <a:spcBef>
                <a:spcPts val="164"/>
              </a:spcBef>
              <a:buClr>
                <a:srgbClr val="000000"/>
              </a:buClr>
              <a:buSzPct val="92000"/>
              <a:buFont typeface="Symbol" charset="2"/>
              <a:buChar char=""/>
              <a:tabLst>
                <a:tab algn="l" pos="11556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factory object – an object with factory</a:t>
            </a:r>
            <a:r>
              <a:rPr b="0" lang="en-US" sz="208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methods</a:t>
            </a:r>
            <a:endParaRPr b="0" lang="en-US" sz="2080" spc="-1" strike="noStrike">
              <a:latin typeface="Arial"/>
            </a:endParaRPr>
          </a:p>
        </p:txBody>
      </p:sp>
      <p:sp>
        <p:nvSpPr>
          <p:cNvPr id="338" name="CustomShape 5"/>
          <p:cNvSpPr/>
          <p:nvPr/>
        </p:nvSpPr>
        <p:spPr>
          <a:xfrm>
            <a:off x="1612080" y="1419120"/>
            <a:ext cx="8918280" cy="1503000"/>
          </a:xfrm>
          <a:custGeom>
            <a:avLst/>
            <a:gdLst/>
            <a:ahLst/>
            <a:rect l="l" t="t" r="r" b="b"/>
            <a:pathLst>
              <a:path w="5153025" h="868680">
                <a:moveTo>
                  <a:pt x="5152529" y="0"/>
                </a:moveTo>
                <a:lnTo>
                  <a:pt x="0" y="0"/>
                </a:lnTo>
                <a:lnTo>
                  <a:pt x="0" y="868438"/>
                </a:lnTo>
                <a:lnTo>
                  <a:pt x="5152529" y="868438"/>
                </a:lnTo>
                <a:lnTo>
                  <a:pt x="5152529" y="0"/>
                </a:lnTo>
                <a:close/>
              </a:path>
            </a:pathLst>
          </a:cu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6"/>
          <p:cNvSpPr/>
          <p:nvPr/>
        </p:nvSpPr>
        <p:spPr>
          <a:xfrm>
            <a:off x="1612080" y="1419120"/>
            <a:ext cx="8918280" cy="80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6080" bIns="0">
            <a:spAutoFit/>
          </a:bodyPr>
          <a:p>
            <a:pPr marL="196560">
              <a:lnSpc>
                <a:spcPct val="120000"/>
              </a:lnSpc>
              <a:spcBef>
                <a:spcPts val="363"/>
              </a:spcBef>
            </a:pP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Any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remote object that needs to be able to create </a:t>
            </a:r>
            <a:r>
              <a:rPr b="0" lang="en-US" sz="2080" spc="-26" strike="noStrike">
                <a:solidFill>
                  <a:srgbClr val="000000"/>
                </a:solidFill>
                <a:latin typeface="Times New Roman"/>
              </a:rPr>
              <a:t>new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remote objects on demand  for clients must provide methods in its remote interface for this</a:t>
            </a:r>
            <a:r>
              <a:rPr b="0" lang="en-US" sz="2080" spc="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purpose.</a:t>
            </a:r>
            <a:endParaRPr b="0" lang="en-US" sz="2080" spc="-1" strike="noStrike">
              <a:latin typeface="Arial"/>
            </a:endParaRPr>
          </a:p>
        </p:txBody>
      </p:sp>
      <p:sp>
        <p:nvSpPr>
          <p:cNvPr id="340" name="CustomShape 7"/>
          <p:cNvSpPr/>
          <p:nvPr/>
        </p:nvSpPr>
        <p:spPr>
          <a:xfrm>
            <a:off x="3191400" y="2225160"/>
            <a:ext cx="5671800" cy="33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0880" bIns="0">
            <a:spAutoFit/>
          </a:bodyPr>
          <a:p>
            <a:pPr marL="64800">
              <a:lnSpc>
                <a:spcPct val="100000"/>
              </a:lnSpc>
              <a:spcBef>
                <a:spcPts val="164"/>
              </a:spcBef>
            </a:pPr>
            <a:r>
              <a:rPr b="0" lang="en-US" sz="2080" spc="1081" strike="noStrike">
                <a:solidFill>
                  <a:srgbClr val="000000"/>
                </a:solidFill>
                <a:latin typeface="Arial"/>
              </a:rPr>
              <a:t>&gt;</a:t>
            </a:r>
            <a:r>
              <a:rPr b="0" lang="en-US" sz="2080" spc="-63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Such methods are called </a:t>
            </a:r>
            <a:r>
              <a:rPr b="1" lang="en-US" sz="2080" spc="-9" strike="noStrike">
                <a:solidFill>
                  <a:srgbClr val="ff0000"/>
                </a:solidFill>
                <a:latin typeface="Times New Roman"/>
              </a:rPr>
              <a:t>factory methods</a:t>
            </a:r>
            <a:endParaRPr b="0" lang="en-US" sz="2080" spc="-1" strike="noStrike">
              <a:latin typeface="Arial"/>
            </a:endParaRPr>
          </a:p>
        </p:txBody>
      </p:sp>
      <p:grpSp>
        <p:nvGrpSpPr>
          <p:cNvPr id="341" name="Group 8"/>
          <p:cNvGrpSpPr/>
          <p:nvPr/>
        </p:nvGrpSpPr>
        <p:grpSpPr>
          <a:xfrm>
            <a:off x="3182400" y="2258640"/>
            <a:ext cx="5777280" cy="466200"/>
            <a:chOff x="3182400" y="2258640"/>
            <a:chExt cx="5777280" cy="466200"/>
          </a:xfrm>
        </p:grpSpPr>
        <p:sp>
          <p:nvSpPr>
            <p:cNvPr id="342" name="CustomShape 9"/>
            <p:cNvSpPr/>
            <p:nvPr/>
          </p:nvSpPr>
          <p:spPr>
            <a:xfrm>
              <a:off x="3182400" y="2258640"/>
              <a:ext cx="5689440" cy="360"/>
            </a:xfrm>
            <a:custGeom>
              <a:avLst/>
              <a:gdLst/>
              <a:ahLst/>
              <a:rect l="l" t="t" r="r" b="b"/>
              <a:pathLst>
                <a:path w="3287395" h="0">
                  <a:moveTo>
                    <a:pt x="0" y="0"/>
                  </a:moveTo>
                  <a:lnTo>
                    <a:pt x="3287115" y="0"/>
                  </a:lnTo>
                </a:path>
              </a:pathLst>
            </a:custGeom>
            <a:noFill/>
            <a:ln w="50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3" name="CustomShape 10"/>
            <p:cNvSpPr/>
            <p:nvPr/>
          </p:nvSpPr>
          <p:spPr>
            <a:xfrm>
              <a:off x="3186720" y="2258640"/>
              <a:ext cx="360" cy="374400"/>
            </a:xfrm>
            <a:custGeom>
              <a:avLst/>
              <a:gdLst/>
              <a:ahLst/>
              <a:rect l="l" t="t" r="r" b="b"/>
              <a:pathLst>
                <a:path w="0" h="216534">
                  <a:moveTo>
                    <a:pt x="0" y="216407"/>
                  </a:moveTo>
                  <a:lnTo>
                    <a:pt x="0" y="0"/>
                  </a:lnTo>
                </a:path>
              </a:pathLst>
            </a:custGeom>
            <a:noFill/>
            <a:ln w="50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4" name="CustomShape 11"/>
            <p:cNvSpPr/>
            <p:nvPr/>
          </p:nvSpPr>
          <p:spPr>
            <a:xfrm>
              <a:off x="8867520" y="2258640"/>
              <a:ext cx="360" cy="374400"/>
            </a:xfrm>
            <a:custGeom>
              <a:avLst/>
              <a:gdLst/>
              <a:ahLst/>
              <a:rect l="l" t="t" r="r" b="b"/>
              <a:pathLst>
                <a:path w="0" h="216534">
                  <a:moveTo>
                    <a:pt x="0" y="216407"/>
                  </a:moveTo>
                  <a:lnTo>
                    <a:pt x="0" y="0"/>
                  </a:lnTo>
                </a:path>
              </a:pathLst>
            </a:custGeom>
            <a:noFill/>
            <a:ln w="50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5" name="CustomShape 12"/>
            <p:cNvSpPr/>
            <p:nvPr/>
          </p:nvSpPr>
          <p:spPr>
            <a:xfrm>
              <a:off x="3182400" y="2633040"/>
              <a:ext cx="5689440" cy="360"/>
            </a:xfrm>
            <a:custGeom>
              <a:avLst/>
              <a:gdLst/>
              <a:ahLst/>
              <a:rect l="l" t="t" r="r" b="b"/>
              <a:pathLst>
                <a:path w="3287395" h="0">
                  <a:moveTo>
                    <a:pt x="0" y="0"/>
                  </a:moveTo>
                  <a:lnTo>
                    <a:pt x="3287115" y="0"/>
                  </a:lnTo>
                </a:path>
              </a:pathLst>
            </a:custGeom>
            <a:noFill/>
            <a:ln w="50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6" name="CustomShape 13"/>
            <p:cNvSpPr/>
            <p:nvPr/>
          </p:nvSpPr>
          <p:spPr>
            <a:xfrm>
              <a:off x="3270240" y="2341800"/>
              <a:ext cx="5689440" cy="383040"/>
            </a:xfrm>
            <a:custGeom>
              <a:avLst/>
              <a:gdLst/>
              <a:ahLst/>
              <a:rect l="l" t="t" r="r" b="b"/>
              <a:pathLst>
                <a:path w="3287395" h="221615">
                  <a:moveTo>
                    <a:pt x="3287115" y="0"/>
                  </a:moveTo>
                  <a:lnTo>
                    <a:pt x="3233978" y="0"/>
                  </a:lnTo>
                  <a:lnTo>
                    <a:pt x="3233978" y="168325"/>
                  </a:lnTo>
                  <a:lnTo>
                    <a:pt x="0" y="168325"/>
                  </a:lnTo>
                  <a:lnTo>
                    <a:pt x="0" y="221462"/>
                  </a:lnTo>
                  <a:lnTo>
                    <a:pt x="3233978" y="221462"/>
                  </a:lnTo>
                  <a:lnTo>
                    <a:pt x="3287115" y="221462"/>
                  </a:lnTo>
                  <a:lnTo>
                    <a:pt x="3287115" y="168325"/>
                  </a:lnTo>
                  <a:lnTo>
                    <a:pt x="32871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47" name="Group 14"/>
          <p:cNvGrpSpPr/>
          <p:nvPr/>
        </p:nvGrpSpPr>
        <p:grpSpPr>
          <a:xfrm>
            <a:off x="1612080" y="3408480"/>
            <a:ext cx="9159840" cy="848880"/>
            <a:chOff x="1612080" y="3408480"/>
            <a:chExt cx="9159840" cy="848880"/>
          </a:xfrm>
        </p:grpSpPr>
        <p:sp>
          <p:nvSpPr>
            <p:cNvPr id="348" name="CustomShape 15"/>
            <p:cNvSpPr/>
            <p:nvPr/>
          </p:nvSpPr>
          <p:spPr>
            <a:xfrm>
              <a:off x="1612080" y="3408480"/>
              <a:ext cx="9121680" cy="360"/>
            </a:xfrm>
            <a:custGeom>
              <a:avLst/>
              <a:gdLst/>
              <a:ahLst/>
              <a:rect l="l" t="t" r="r" b="b"/>
              <a:pathLst>
                <a:path w="5270500" h="0">
                  <a:moveTo>
                    <a:pt x="0" y="0"/>
                  </a:moveTo>
                  <a:lnTo>
                    <a:pt x="5270042" y="0"/>
                  </a:lnTo>
                </a:path>
              </a:pathLst>
            </a:custGeom>
            <a:noFill/>
            <a:ln w="50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9" name="CustomShape 16"/>
            <p:cNvSpPr/>
            <p:nvPr/>
          </p:nvSpPr>
          <p:spPr>
            <a:xfrm>
              <a:off x="1616400" y="3408480"/>
              <a:ext cx="360" cy="756720"/>
            </a:xfrm>
            <a:custGeom>
              <a:avLst/>
              <a:gdLst/>
              <a:ahLst/>
              <a:rect l="l" t="t" r="r" b="b"/>
              <a:pathLst>
                <a:path w="0" h="437514">
                  <a:moveTo>
                    <a:pt x="0" y="436943"/>
                  </a:moveTo>
                  <a:lnTo>
                    <a:pt x="0" y="0"/>
                  </a:lnTo>
                </a:path>
              </a:pathLst>
            </a:custGeom>
            <a:noFill/>
            <a:ln w="50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0" name="CustomShape 17"/>
            <p:cNvSpPr/>
            <p:nvPr/>
          </p:nvSpPr>
          <p:spPr>
            <a:xfrm>
              <a:off x="10728720" y="3408480"/>
              <a:ext cx="360" cy="756720"/>
            </a:xfrm>
            <a:custGeom>
              <a:avLst/>
              <a:gdLst/>
              <a:ahLst/>
              <a:rect l="l" t="t" r="r" b="b"/>
              <a:pathLst>
                <a:path w="0" h="437514">
                  <a:moveTo>
                    <a:pt x="0" y="436943"/>
                  </a:moveTo>
                  <a:lnTo>
                    <a:pt x="0" y="0"/>
                  </a:lnTo>
                </a:path>
              </a:pathLst>
            </a:custGeom>
            <a:noFill/>
            <a:ln w="50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1" name="CustomShape 18"/>
            <p:cNvSpPr/>
            <p:nvPr/>
          </p:nvSpPr>
          <p:spPr>
            <a:xfrm>
              <a:off x="1612080" y="4164480"/>
              <a:ext cx="9121680" cy="360"/>
            </a:xfrm>
            <a:custGeom>
              <a:avLst/>
              <a:gdLst/>
              <a:ahLst/>
              <a:rect l="l" t="t" r="r" b="b"/>
              <a:pathLst>
                <a:path w="5270500" h="0">
                  <a:moveTo>
                    <a:pt x="0" y="0"/>
                  </a:moveTo>
                  <a:lnTo>
                    <a:pt x="5270042" y="0"/>
                  </a:lnTo>
                </a:path>
              </a:pathLst>
            </a:custGeom>
            <a:noFill/>
            <a:ln w="50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2" name="CustomShape 19"/>
            <p:cNvSpPr/>
            <p:nvPr/>
          </p:nvSpPr>
          <p:spPr>
            <a:xfrm>
              <a:off x="1699560" y="3491640"/>
              <a:ext cx="9072360" cy="765720"/>
            </a:xfrm>
            <a:custGeom>
              <a:avLst/>
              <a:gdLst/>
              <a:ahLst/>
              <a:rect l="l" t="t" r="r" b="b"/>
              <a:pathLst>
                <a:path w="5241925" h="442594">
                  <a:moveTo>
                    <a:pt x="5241379" y="0"/>
                  </a:moveTo>
                  <a:lnTo>
                    <a:pt x="5216893" y="0"/>
                  </a:lnTo>
                  <a:lnTo>
                    <a:pt x="5216893" y="388861"/>
                  </a:lnTo>
                  <a:lnTo>
                    <a:pt x="0" y="388861"/>
                  </a:lnTo>
                  <a:lnTo>
                    <a:pt x="0" y="441998"/>
                  </a:lnTo>
                  <a:lnTo>
                    <a:pt x="5216893" y="441998"/>
                  </a:lnTo>
                  <a:lnTo>
                    <a:pt x="5241379" y="441998"/>
                  </a:lnTo>
                  <a:lnTo>
                    <a:pt x="5241379" y="388861"/>
                  </a:lnTo>
                  <a:lnTo>
                    <a:pt x="52413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53" name="CustomShape 20"/>
          <p:cNvSpPr/>
          <p:nvPr/>
        </p:nvSpPr>
        <p:spPr>
          <a:xfrm>
            <a:off x="1620720" y="3024360"/>
            <a:ext cx="9104040" cy="374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360" bIns="0">
            <a:spAutoFit/>
          </a:bodyPr>
          <a:p>
            <a:pPr marL="376920">
              <a:lnSpc>
                <a:spcPct val="100000"/>
              </a:lnSpc>
              <a:spcBef>
                <a:spcPts val="286"/>
              </a:spcBef>
            </a:pPr>
            <a:r>
              <a:rPr b="1" lang="en-US" sz="2080" spc="-9" strike="noStrike">
                <a:solidFill>
                  <a:srgbClr val="000000"/>
                </a:solidFill>
                <a:latin typeface="Times New Roman"/>
              </a:rPr>
              <a:t>The binder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in a distributed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system</a:t>
            </a:r>
            <a:endParaRPr b="0" lang="en-US" sz="2080" spc="-1" strike="noStrike">
              <a:latin typeface="Arial"/>
            </a:endParaRPr>
          </a:p>
          <a:p>
            <a:pPr marL="64800">
              <a:lnSpc>
                <a:spcPct val="100000"/>
              </a:lnSpc>
              <a:spcBef>
                <a:spcPts val="122"/>
              </a:spcBef>
            </a:pPr>
            <a:r>
              <a:rPr b="0" i="1" lang="en-US" sz="2080" spc="-9" strike="noStrike">
                <a:solidFill>
                  <a:srgbClr val="000000"/>
                </a:solidFill>
                <a:latin typeface="Times New Roman"/>
              </a:rPr>
              <a:t>binder</a:t>
            </a:r>
            <a:r>
              <a:rPr b="0" i="1" lang="en-US" sz="2080" spc="20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–</a:t>
            </a:r>
            <a:r>
              <a:rPr b="0" lang="en-US" sz="2080" spc="17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US" sz="2080" spc="16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separate</a:t>
            </a:r>
            <a:r>
              <a:rPr b="0" lang="en-US" sz="2080" spc="16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service</a:t>
            </a:r>
            <a:r>
              <a:rPr b="0" lang="en-US" sz="2080" spc="16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that</a:t>
            </a:r>
            <a:r>
              <a:rPr b="0" lang="en-US" sz="2080" spc="16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maintains</a:t>
            </a:r>
            <a:r>
              <a:rPr b="0" lang="en-US" sz="2080" spc="16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US" sz="2080" spc="17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table</a:t>
            </a:r>
            <a:r>
              <a:rPr b="0" lang="en-US" sz="2080" spc="15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containing</a:t>
            </a:r>
            <a:r>
              <a:rPr b="0" lang="en-US" sz="2080" spc="17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mappings</a:t>
            </a:r>
            <a:r>
              <a:rPr b="0" lang="en-US" sz="2080" spc="16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from</a:t>
            </a:r>
            <a:r>
              <a:rPr b="0" lang="en-US" sz="2080" spc="16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textual</a:t>
            </a:r>
            <a:endParaRPr b="0" lang="en-US" sz="2080" spc="-1" strike="noStrike">
              <a:latin typeface="Arial"/>
            </a:endParaRPr>
          </a:p>
          <a:p>
            <a:pPr marL="64800">
              <a:lnSpc>
                <a:spcPct val="100000"/>
              </a:lnSpc>
              <a:spcBef>
                <a:spcPts val="510"/>
              </a:spcBef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names to remote object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references</a:t>
            </a:r>
            <a:endParaRPr b="0" lang="en-US" sz="208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b="0" lang="en-US" sz="2080" spc="-1" strike="noStrike">
              <a:latin typeface="Arial"/>
            </a:endParaRPr>
          </a:p>
          <a:p>
            <a:pPr marL="506520" indent="-94320">
              <a:lnSpc>
                <a:spcPct val="100000"/>
              </a:lnSpc>
              <a:buClr>
                <a:srgbClr val="000000"/>
              </a:buClr>
              <a:buSzPct val="92000"/>
              <a:buFont typeface="Symbol" charset="2"/>
              <a:buChar char=""/>
              <a:tabLst>
                <a:tab algn="l" pos="50760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binder used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by:</a:t>
            </a:r>
            <a:endParaRPr b="0" lang="en-US" sz="208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"/>
              </a:spcBef>
              <a:tabLst>
                <a:tab algn="l" pos="507600"/>
              </a:tabLst>
            </a:pPr>
            <a:endParaRPr b="0" lang="en-US" sz="2080" spc="-1" strike="noStrike">
              <a:latin typeface="Arial"/>
            </a:endParaRPr>
          </a:p>
          <a:p>
            <a:pPr lvl="1" marL="1200240" indent="-261360">
              <a:lnSpc>
                <a:spcPct val="100000"/>
              </a:lnSpc>
              <a:buClr>
                <a:srgbClr val="000000"/>
              </a:buClr>
              <a:buFont typeface="Times New Roman"/>
              <a:buChar char="–"/>
              <a:tabLst>
                <a:tab algn="l" pos="120132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servers to register their remote objects by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name</a:t>
            </a:r>
            <a:endParaRPr b="0" lang="en-US" sz="2080" spc="-1" strike="noStrike">
              <a:latin typeface="Arial"/>
            </a:endParaRPr>
          </a:p>
          <a:p>
            <a:pPr lvl="1" marL="1200240" indent="-261360">
              <a:lnSpc>
                <a:spcPct val="100000"/>
              </a:lnSpc>
              <a:spcBef>
                <a:spcPts val="1358"/>
              </a:spcBef>
              <a:buClr>
                <a:srgbClr val="000000"/>
              </a:buClr>
              <a:buFont typeface="Times New Roman"/>
              <a:buChar char="–"/>
              <a:tabLst>
                <a:tab algn="l" pos="120132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clients to look them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up</a:t>
            </a:r>
            <a:endParaRPr b="0" lang="en-US" sz="208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"/>
              </a:spcBef>
              <a:tabLst>
                <a:tab algn="l" pos="1201320"/>
              </a:tabLst>
            </a:pPr>
            <a:endParaRPr b="0" lang="en-US" sz="2080" spc="-1" strike="noStrike">
              <a:latin typeface="Arial"/>
            </a:endParaRPr>
          </a:p>
          <a:p>
            <a:pPr marL="184680">
              <a:lnSpc>
                <a:spcPct val="100000"/>
              </a:lnSpc>
              <a:spcBef>
                <a:spcPts val="9"/>
              </a:spcBef>
              <a:tabLst>
                <a:tab algn="l" pos="1201320"/>
              </a:tabLst>
            </a:pPr>
            <a:r>
              <a:rPr b="0" lang="en-US" sz="2080" spc="-26" strike="noStrike">
                <a:solidFill>
                  <a:srgbClr val="000000"/>
                </a:solidFill>
                <a:latin typeface="Times New Roman"/>
              </a:rPr>
              <a:t>CORBA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Naming Service – Chapter</a:t>
            </a:r>
            <a:r>
              <a:rPr b="0" lang="en-US" sz="208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8</a:t>
            </a:r>
            <a:endParaRPr b="0" lang="en-US" sz="20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CustomShape 1"/>
          <p:cNvSpPr/>
          <p:nvPr/>
        </p:nvSpPr>
        <p:spPr>
          <a:xfrm>
            <a:off x="1590120" y="0"/>
            <a:ext cx="9016200" cy="707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0880" bIns="0">
            <a:spAutoFit/>
          </a:bodyPr>
          <a:p>
            <a:pPr marL="21960">
              <a:lnSpc>
                <a:spcPct val="100000"/>
              </a:lnSpc>
              <a:spcBef>
                <a:spcPts val="164"/>
              </a:spcBef>
              <a:tabLst>
                <a:tab algn="l" pos="5425920"/>
              </a:tabLst>
            </a:pPr>
            <a:r>
              <a:rPr b="1" lang="en-US" sz="2080" spc="-9" strike="noStrike">
                <a:solidFill>
                  <a:srgbClr val="00aeef"/>
                </a:solidFill>
                <a:latin typeface="Times New Roman"/>
              </a:rPr>
              <a:t>233</a:t>
            </a:r>
            <a:r>
              <a:rPr b="1" lang="en-US" sz="2080" spc="-9" strike="noStrike">
                <a:solidFill>
                  <a:srgbClr val="1900ff"/>
                </a:solidFill>
                <a:latin typeface="Times New Roman"/>
              </a:rPr>
              <a:t>Remote</a:t>
            </a:r>
            <a:r>
              <a:rPr b="1" lang="en-US" sz="2080" spc="15" strike="noStrike">
                <a:solidFill>
                  <a:srgbClr val="1900ff"/>
                </a:solidFill>
                <a:latin typeface="Times New Roman"/>
              </a:rPr>
              <a:t> </a:t>
            </a:r>
            <a:r>
              <a:rPr b="1" lang="en-US" sz="2080" spc="-18" strike="noStrike">
                <a:solidFill>
                  <a:srgbClr val="1900ff"/>
                </a:solidFill>
                <a:latin typeface="Times New Roman"/>
              </a:rPr>
              <a:t>invocation</a:t>
            </a:r>
            <a:r>
              <a:rPr b="1" lang="en-US" sz="2080" spc="-18" strike="noStrike">
                <a:solidFill>
                  <a:srgbClr val="d90e81"/>
                </a:solidFill>
                <a:latin typeface="Times New Roman"/>
              </a:rPr>
              <a:t>5.4</a:t>
            </a:r>
            <a:r>
              <a:rPr b="1" lang="en-US" sz="2080" spc="-18" strike="noStrike">
                <a:solidFill>
                  <a:srgbClr val="d90e81"/>
                </a:solidFill>
                <a:latin typeface="Times New Roman"/>
              </a:rPr>
              <a:t>	</a:t>
            </a:r>
            <a:r>
              <a:rPr b="0" lang="en-US" sz="2080" spc="-9" strike="noStrike">
                <a:solidFill>
                  <a:srgbClr val="d90e81"/>
                </a:solidFill>
                <a:latin typeface="Times New Roman"/>
              </a:rPr>
              <a:t>Remote method </a:t>
            </a:r>
            <a:r>
              <a:rPr b="0" lang="en-US" sz="2080" spc="-18" strike="noStrike">
                <a:solidFill>
                  <a:srgbClr val="d90e81"/>
                </a:solidFill>
                <a:latin typeface="Times New Roman"/>
              </a:rPr>
              <a:t>invocation</a:t>
            </a:r>
            <a:r>
              <a:rPr b="0" lang="en-US" sz="2080" spc="-80" strike="noStrike">
                <a:solidFill>
                  <a:srgbClr val="d90e81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d90e81"/>
                </a:solidFill>
                <a:latin typeface="Times New Roman"/>
              </a:rPr>
              <a:t>(RMI)</a:t>
            </a:r>
            <a:endParaRPr b="0" lang="en-US" sz="208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800"/>
              </a:spcBef>
              <a:tabLst>
                <a:tab algn="l" pos="542592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The </a:t>
            </a:r>
            <a:r>
              <a:rPr b="0" lang="en-US" sz="2080" spc="-35" strike="noStrike">
                <a:solidFill>
                  <a:srgbClr val="000000"/>
                </a:solidFill>
                <a:latin typeface="Times New Roman"/>
              </a:rPr>
              <a:t>Java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binder – </a:t>
            </a:r>
            <a:r>
              <a:rPr b="0" lang="en-US" sz="2080" spc="-26" strike="noStrike">
                <a:solidFill>
                  <a:srgbClr val="000000"/>
                </a:solidFill>
                <a:latin typeface="Times New Roman"/>
              </a:rPr>
              <a:t>RMIregistry,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see case study on </a:t>
            </a:r>
            <a:r>
              <a:rPr b="0" lang="en-US" sz="2080" spc="-35" strike="noStrike">
                <a:solidFill>
                  <a:srgbClr val="000000"/>
                </a:solidFill>
                <a:latin typeface="Times New Roman"/>
              </a:rPr>
              <a:t>Java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RMI in Section</a:t>
            </a:r>
            <a:r>
              <a:rPr b="0" lang="en-US" sz="2080" spc="20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5.5</a:t>
            </a:r>
            <a:endParaRPr b="0" lang="en-US" sz="208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"/>
              </a:spcBef>
              <a:tabLst>
                <a:tab algn="l" pos="5425920"/>
              </a:tabLst>
            </a:pPr>
            <a:endParaRPr b="0" lang="en-US" sz="2080" spc="-1" strike="noStrike">
              <a:latin typeface="Arial"/>
            </a:endParaRPr>
          </a:p>
          <a:p>
            <a:pPr marL="21960">
              <a:lnSpc>
                <a:spcPct val="100000"/>
              </a:lnSpc>
              <a:spcBef>
                <a:spcPts val="9"/>
              </a:spcBef>
              <a:tabLst>
                <a:tab algn="l" pos="5425920"/>
              </a:tabLst>
            </a:pPr>
            <a:r>
              <a:rPr b="1" lang="en-US" sz="2080" spc="-18" strike="noStrike">
                <a:solidFill>
                  <a:srgbClr val="000000"/>
                </a:solidFill>
                <a:latin typeface="Times New Roman"/>
              </a:rPr>
              <a:t>Server threads</a:t>
            </a:r>
            <a:endParaRPr b="0" lang="en-US" sz="2080" spc="-1" strike="noStrike">
              <a:latin typeface="Arial"/>
            </a:endParaRPr>
          </a:p>
          <a:p>
            <a:pPr marL="218880" indent="-219600">
              <a:lnSpc>
                <a:spcPct val="100000"/>
              </a:lnSpc>
              <a:spcBef>
                <a:spcPts val="1905"/>
              </a:spcBef>
              <a:buClr>
                <a:srgbClr val="000000"/>
              </a:buClr>
              <a:buFont typeface="Symbol" charset="2"/>
              <a:buChar char=""/>
              <a:tabLst>
                <a:tab algn="l" pos="21996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each remote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invocation executed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on a separate thread – (to </a:t>
            </a:r>
            <a:r>
              <a:rPr b="0" lang="en-US" sz="2080" spc="-26" strike="noStrike">
                <a:solidFill>
                  <a:srgbClr val="000000"/>
                </a:solidFill>
                <a:latin typeface="Times New Roman"/>
              </a:rPr>
              <a:t>avoid</a:t>
            </a:r>
            <a:r>
              <a:rPr b="0" lang="en-US" sz="2080" spc="12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blocking)</a:t>
            </a:r>
            <a:endParaRPr b="0" lang="en-US" sz="2080" spc="-1" strike="noStrike">
              <a:latin typeface="Arial"/>
            </a:endParaRPr>
          </a:p>
          <a:p>
            <a:pPr marL="407880">
              <a:lnSpc>
                <a:spcPct val="100000"/>
              </a:lnSpc>
              <a:spcBef>
                <a:spcPts val="502"/>
              </a:spcBef>
              <a:tabLst>
                <a:tab algn="l" pos="21996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... programmer has to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take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it into</a:t>
            </a:r>
            <a:r>
              <a:rPr b="0" lang="en-US" sz="2080" spc="12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account...</a:t>
            </a:r>
            <a:endParaRPr b="0" lang="en-US" sz="208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tabLst>
                <a:tab algn="l" pos="219960"/>
              </a:tabLst>
            </a:pPr>
            <a:endParaRPr b="0" lang="en-US" sz="2080" spc="-1" strike="noStrike">
              <a:latin typeface="Arial"/>
            </a:endParaRPr>
          </a:p>
          <a:p>
            <a:pPr marL="21960">
              <a:lnSpc>
                <a:spcPct val="100000"/>
              </a:lnSpc>
              <a:tabLst>
                <a:tab algn="l" pos="219960"/>
              </a:tabLst>
            </a:pPr>
            <a:r>
              <a:rPr b="1" lang="en-US" sz="2080" spc="-9" strike="noStrike">
                <a:solidFill>
                  <a:srgbClr val="000000"/>
                </a:solidFill>
                <a:latin typeface="Times New Roman"/>
              </a:rPr>
              <a:t>Activation of </a:t>
            </a:r>
            <a:r>
              <a:rPr b="1" lang="en-US" sz="2080" spc="-18" strike="noStrike">
                <a:solidFill>
                  <a:srgbClr val="000000"/>
                </a:solidFill>
                <a:latin typeface="Times New Roman"/>
              </a:rPr>
              <a:t>remote </a:t>
            </a:r>
            <a:r>
              <a:rPr b="1" lang="en-US" sz="2080" spc="-9" strike="noStrike">
                <a:solidFill>
                  <a:srgbClr val="000000"/>
                </a:solidFill>
                <a:latin typeface="Times New Roman"/>
              </a:rPr>
              <a:t>objects</a:t>
            </a:r>
            <a:endParaRPr b="0" lang="en-US" sz="2080" spc="-1" strike="noStrike">
              <a:latin typeface="Arial"/>
            </a:endParaRPr>
          </a:p>
          <a:p>
            <a:pPr marL="21960">
              <a:lnSpc>
                <a:spcPct val="100000"/>
              </a:lnSpc>
              <a:spcBef>
                <a:spcPts val="1905"/>
              </a:spcBef>
              <a:tabLst>
                <a:tab algn="l" pos="219960"/>
              </a:tabLst>
            </a:pPr>
            <a:r>
              <a:rPr b="0" lang="en-US" sz="2080" spc="-18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active-passive </a:t>
            </a:r>
            <a:r>
              <a:rPr b="0" lang="en-US" sz="2080" spc="-9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modes of service objects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 – to economise on</a:t>
            </a:r>
            <a:r>
              <a:rPr b="0" lang="en-US" sz="2080" spc="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resources</a:t>
            </a:r>
            <a:endParaRPr b="0" lang="en-US" sz="208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"/>
              </a:spcBef>
              <a:tabLst>
                <a:tab algn="l" pos="219960"/>
              </a:tabLst>
            </a:pPr>
            <a:endParaRPr b="0" lang="en-US" sz="2080" spc="-1" strike="noStrike">
              <a:latin typeface="Arial"/>
            </a:endParaRPr>
          </a:p>
          <a:p>
            <a:pPr lvl="1" marL="664920" indent="-22176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  <a:tabLst>
                <a:tab algn="l" pos="666000"/>
              </a:tabLst>
            </a:pPr>
            <a:r>
              <a:rPr b="0" i="1" lang="en-US" sz="2080" spc="-9" strike="noStrike">
                <a:solidFill>
                  <a:srgbClr val="000000"/>
                </a:solidFill>
                <a:latin typeface="Times New Roman"/>
              </a:rPr>
              <a:t>active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object -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available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for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invocation</a:t>
            </a:r>
            <a:endParaRPr b="0" lang="en-US" sz="208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"/>
              </a:spcBef>
              <a:tabLst>
                <a:tab algn="l" pos="666000"/>
              </a:tabLst>
            </a:pPr>
            <a:endParaRPr b="0" lang="en-US" sz="2080" spc="-1" strike="noStrike">
              <a:latin typeface="Arial"/>
            </a:endParaRPr>
          </a:p>
          <a:p>
            <a:pPr lvl="1" marL="664920" indent="-22176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  <a:tabLst>
                <a:tab algn="l" pos="666000"/>
              </a:tabLst>
            </a:pPr>
            <a:r>
              <a:rPr b="0" i="1" lang="en-US" sz="2080" spc="-9" strike="noStrike">
                <a:solidFill>
                  <a:srgbClr val="000000"/>
                </a:solidFill>
                <a:latin typeface="Times New Roman"/>
              </a:rPr>
              <a:t>passive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object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-</a:t>
            </a:r>
            <a:endParaRPr b="0" lang="en-US" sz="2080" spc="-1" strike="noStrike">
              <a:latin typeface="Arial"/>
            </a:endParaRPr>
          </a:p>
          <a:p>
            <a:pPr lvl="2" marL="942840" indent="-278640">
              <a:lnSpc>
                <a:spcPct val="100000"/>
              </a:lnSpc>
              <a:spcBef>
                <a:spcPts val="1375"/>
              </a:spcBef>
              <a:buClr>
                <a:srgbClr val="000000"/>
              </a:buClr>
              <a:buFont typeface="StarSymbol"/>
              <a:buAutoNum type="arabicPeriod"/>
              <a:tabLst>
                <a:tab algn="l" pos="94392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the implementation of its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methods</a:t>
            </a:r>
            <a:endParaRPr b="0" lang="en-US" sz="2080" spc="-1" strike="noStrike">
              <a:latin typeface="Arial"/>
            </a:endParaRPr>
          </a:p>
          <a:p>
            <a:pPr lvl="2" marL="942840" indent="-278640">
              <a:lnSpc>
                <a:spcPct val="100000"/>
              </a:lnSpc>
              <a:spcBef>
                <a:spcPts val="1366"/>
              </a:spcBef>
              <a:buClr>
                <a:srgbClr val="000000"/>
              </a:buClr>
              <a:buFont typeface="StarSymbol"/>
              <a:buAutoNum type="arabicPeriod"/>
              <a:tabLst>
                <a:tab algn="l" pos="94392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its state in the marshalled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form</a:t>
            </a:r>
            <a:endParaRPr b="0" lang="en-US" sz="208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"/>
              </a:spcBef>
              <a:tabLst>
                <a:tab algn="l" pos="943920"/>
              </a:tabLst>
            </a:pPr>
            <a:endParaRPr b="0" lang="en-US" sz="2080" spc="-1" strike="noStrike">
              <a:latin typeface="Arial"/>
            </a:endParaRPr>
          </a:p>
          <a:p>
            <a:pPr marL="21960">
              <a:lnSpc>
                <a:spcPct val="100000"/>
              </a:lnSpc>
              <a:tabLst>
                <a:tab algn="l" pos="943920"/>
              </a:tabLst>
            </a:pPr>
            <a:r>
              <a:rPr b="0" i="1" lang="en-US" sz="1910" spc="-9" strike="noStrike">
                <a:solidFill>
                  <a:srgbClr val="000000"/>
                </a:solidFill>
                <a:latin typeface="Arial"/>
              </a:rPr>
              <a:t>Activation</a:t>
            </a:r>
            <a:r>
              <a:rPr b="0" i="1" lang="en-US" sz="2080" spc="-9" strike="noStrike">
                <a:solidFill>
                  <a:srgbClr val="000000"/>
                </a:solidFill>
                <a:latin typeface="Times New Roman"/>
              </a:rPr>
              <a:t>: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creating an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active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object from the corresponding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passive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object</a:t>
            </a:r>
            <a:r>
              <a:rPr b="0" lang="en-US" sz="2080" spc="19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by</a:t>
            </a:r>
            <a:endParaRPr b="0" lang="en-US" sz="20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1590120" y="0"/>
            <a:ext cx="2848320" cy="33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0880" bIns="0">
            <a:spAutoFit/>
          </a:bodyPr>
          <a:p>
            <a:pPr marL="21960">
              <a:lnSpc>
                <a:spcPct val="100000"/>
              </a:lnSpc>
              <a:spcBef>
                <a:spcPts val="164"/>
              </a:spcBef>
            </a:pPr>
            <a:r>
              <a:rPr b="1" lang="en-US" sz="2080" spc="-9" strike="noStrike">
                <a:solidFill>
                  <a:srgbClr val="00aeef"/>
                </a:solidFill>
                <a:latin typeface="Times New Roman"/>
              </a:rPr>
              <a:t>196</a:t>
            </a:r>
            <a:r>
              <a:rPr b="1" lang="en-US" sz="2080" spc="-9" strike="noStrike">
                <a:solidFill>
                  <a:srgbClr val="1900ff"/>
                </a:solidFill>
                <a:latin typeface="Times New Roman"/>
              </a:rPr>
              <a:t>Remote</a:t>
            </a:r>
            <a:r>
              <a:rPr b="1" lang="en-US" sz="2080" spc="-63" strike="noStrike">
                <a:solidFill>
                  <a:srgbClr val="1900ff"/>
                </a:solidFill>
                <a:latin typeface="Times New Roman"/>
              </a:rPr>
              <a:t> </a:t>
            </a:r>
            <a:r>
              <a:rPr b="1" lang="en-US" sz="2080" spc="-18" strike="noStrike">
                <a:solidFill>
                  <a:srgbClr val="1900ff"/>
                </a:solidFill>
                <a:latin typeface="Times New Roman"/>
              </a:rPr>
              <a:t>invocation</a:t>
            </a:r>
            <a:r>
              <a:rPr b="1" lang="en-US" sz="2080" spc="-18" strike="noStrike">
                <a:solidFill>
                  <a:srgbClr val="d90e81"/>
                </a:solidFill>
                <a:latin typeface="Times New Roman"/>
              </a:rPr>
              <a:t>5.2</a:t>
            </a:r>
            <a:endParaRPr b="0" lang="en-US" sz="2080" spc="-1" strike="noStrike">
              <a:latin typeface="Arial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8044200" y="-1171800"/>
            <a:ext cx="2562480" cy="2702520"/>
          </a:xfrm>
          <a:prstGeom prst="rect">
            <a:avLst/>
          </a:prstGeom>
          <a:noFill/>
          <a:ln>
            <a:noFill/>
          </a:ln>
        </p:spPr>
        <p:txBody>
          <a:bodyPr lIns="0" rIns="0" tIns="20880" bIns="0" anchor="ctr">
            <a:noAutofit/>
          </a:bodyPr>
          <a:p>
            <a:pPr marL="21960">
              <a:lnSpc>
                <a:spcPct val="100000"/>
              </a:lnSpc>
              <a:spcBef>
                <a:spcPts val="164"/>
              </a:spcBef>
            </a:pPr>
            <a:r>
              <a:rPr b="0" lang="en-US" sz="4400" spc="-9" strike="noStrike">
                <a:solidFill>
                  <a:srgbClr val="000000"/>
                </a:solidFill>
                <a:latin typeface="Calibri Light"/>
              </a:rPr>
              <a:t>Request-reply</a:t>
            </a:r>
            <a:r>
              <a:rPr b="0" lang="en-US" sz="4400" spc="-52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4400" spc="-9" strike="noStrike">
                <a:solidFill>
                  <a:srgbClr val="000000"/>
                </a:solidFill>
                <a:latin typeface="Calibri Light"/>
              </a:rPr>
              <a:t>protocols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1612080" y="378360"/>
            <a:ext cx="8972280" cy="360"/>
          </a:xfrm>
          <a:custGeom>
            <a:avLst/>
            <a:gdLst/>
            <a:ahLst/>
            <a:rect l="l" t="t" r="r" b="b"/>
            <a:pathLst>
              <a:path w="5184140" h="0">
                <a:moveTo>
                  <a:pt x="0" y="0"/>
                </a:moveTo>
                <a:lnTo>
                  <a:pt x="5184000" y="0"/>
                </a:lnTo>
              </a:path>
            </a:pathLst>
          </a:custGeom>
          <a:noFill/>
          <a:ln w="50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4"/>
          <p:cNvSpPr/>
          <p:nvPr/>
        </p:nvSpPr>
        <p:spPr>
          <a:xfrm>
            <a:off x="1590120" y="538920"/>
            <a:ext cx="4750920" cy="12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0880" bIns="0">
            <a:spAutoFit/>
          </a:bodyPr>
          <a:p>
            <a:pPr marL="21960">
              <a:lnSpc>
                <a:spcPct val="100000"/>
              </a:lnSpc>
              <a:spcBef>
                <a:spcPts val="164"/>
              </a:spcBef>
            </a:pPr>
            <a:r>
              <a:rPr b="1" lang="en-US" sz="2080" spc="-9" strike="noStrike">
                <a:solidFill>
                  <a:srgbClr val="000000"/>
                </a:solidFill>
                <a:latin typeface="Times New Roman"/>
              </a:rPr>
              <a:t>The </a:t>
            </a:r>
            <a:r>
              <a:rPr b="1" lang="en-US" sz="2080" spc="-18" strike="noStrike">
                <a:solidFill>
                  <a:srgbClr val="000000"/>
                </a:solidFill>
                <a:latin typeface="Times New Roman"/>
              </a:rPr>
              <a:t>request-reply</a:t>
            </a:r>
            <a:r>
              <a:rPr b="1" lang="en-US" sz="2080" spc="-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080" spc="-18" strike="noStrike">
                <a:solidFill>
                  <a:srgbClr val="000000"/>
                </a:solidFill>
                <a:latin typeface="Times New Roman"/>
              </a:rPr>
              <a:t>protocol</a:t>
            </a:r>
            <a:endParaRPr b="0" lang="en-US" sz="2080" spc="-1" strike="noStrike">
              <a:latin typeface="Arial"/>
            </a:endParaRPr>
          </a:p>
          <a:p>
            <a:pPr marL="21960">
              <a:lnSpc>
                <a:spcPct val="100000"/>
              </a:lnSpc>
              <a:spcBef>
                <a:spcPts val="1905"/>
              </a:spcBef>
            </a:pPr>
            <a:r>
              <a:rPr b="0" i="1" lang="en-US" sz="2080" spc="-9" strike="noStrike">
                <a:solidFill>
                  <a:srgbClr val="000000"/>
                </a:solidFill>
                <a:latin typeface="Times New Roman"/>
              </a:rPr>
              <a:t>doOperation, getRequest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US" sz="208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US" sz="2080" spc="-9" strike="noStrike">
                <a:solidFill>
                  <a:srgbClr val="000000"/>
                </a:solidFill>
                <a:latin typeface="Times New Roman"/>
              </a:rPr>
              <a:t>sendReply</a:t>
            </a:r>
            <a:endParaRPr b="0" lang="en-US" sz="2080" spc="-1" strike="noStrike">
              <a:latin typeface="Arial"/>
            </a:endParaRPr>
          </a:p>
          <a:p>
            <a:pPr marL="407880">
              <a:lnSpc>
                <a:spcPct val="100000"/>
              </a:lnSpc>
              <a:spcBef>
                <a:spcPts val="510"/>
              </a:spcBef>
            </a:pPr>
            <a:r>
              <a:rPr b="0" lang="en-US" sz="2080" spc="-9" strike="noStrike">
                <a:solidFill>
                  <a:srgbClr val="ec008c"/>
                </a:solidFill>
                <a:latin typeface="Times New Roman"/>
              </a:rPr>
              <a:t>Figure 5.2 Request-reply</a:t>
            </a:r>
            <a:r>
              <a:rPr b="0" lang="en-US" sz="2080" spc="-1" strike="noStrike">
                <a:solidFill>
                  <a:srgbClr val="ec008c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ec008c"/>
                </a:solidFill>
                <a:latin typeface="Times New Roman"/>
              </a:rPr>
              <a:t>communication</a:t>
            </a:r>
            <a:endParaRPr b="0" lang="en-US" sz="2080" spc="-1" strike="noStrike">
              <a:latin typeface="Arial"/>
            </a:endParaRPr>
          </a:p>
        </p:txBody>
      </p:sp>
      <p:sp>
        <p:nvSpPr>
          <p:cNvPr id="141" name="CustomShape 5"/>
          <p:cNvSpPr/>
          <p:nvPr/>
        </p:nvSpPr>
        <p:spPr>
          <a:xfrm>
            <a:off x="2060280" y="1862280"/>
            <a:ext cx="7073640" cy="2780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6"/>
          <p:cNvSpPr/>
          <p:nvPr/>
        </p:nvSpPr>
        <p:spPr>
          <a:xfrm>
            <a:off x="1590120" y="4810680"/>
            <a:ext cx="9016200" cy="19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1960" bIns="0">
            <a:spAutoFit/>
          </a:bodyPr>
          <a:p>
            <a:pPr marL="664920" indent="-643680">
              <a:lnSpc>
                <a:spcPct val="120000"/>
              </a:lnSpc>
              <a:spcBef>
                <a:spcPts val="173"/>
              </a:spcBef>
              <a:tabLst>
                <a:tab algn="l" pos="0"/>
              </a:tabLst>
            </a:pPr>
            <a:r>
              <a:rPr b="1" i="1" lang="en-US" sz="2080" spc="-9" strike="noStrike">
                <a:solidFill>
                  <a:srgbClr val="000000"/>
                </a:solidFill>
                <a:latin typeface="Times New Roman"/>
              </a:rPr>
              <a:t>doOperation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by clients to </a:t>
            </a:r>
            <a:r>
              <a:rPr b="0" lang="en-US" sz="2080" spc="-35" strike="noStrike">
                <a:solidFill>
                  <a:srgbClr val="000000"/>
                </a:solidFill>
                <a:latin typeface="Times New Roman"/>
              </a:rPr>
              <a:t>invoke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remote op.; together with additional arguments;  return a byte </a:t>
            </a:r>
            <a:r>
              <a:rPr b="0" lang="en-US" sz="2080" spc="-26" strike="noStrike">
                <a:solidFill>
                  <a:srgbClr val="000000"/>
                </a:solidFill>
                <a:latin typeface="Times New Roman"/>
              </a:rPr>
              <a:t>array.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Marshaling and</a:t>
            </a:r>
            <a:r>
              <a:rPr b="0" lang="en-US" sz="2080" spc="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unmarshaling!</a:t>
            </a:r>
            <a:endParaRPr b="0" lang="en-US" sz="2080" spc="-1" strike="noStrike">
              <a:latin typeface="Arial"/>
            </a:endParaRPr>
          </a:p>
          <a:p>
            <a:pPr marL="21960" indent="-643680">
              <a:lnSpc>
                <a:spcPct val="100000"/>
              </a:lnSpc>
              <a:spcBef>
                <a:spcPts val="1930"/>
              </a:spcBef>
              <a:tabLst>
                <a:tab algn="l" pos="0"/>
              </a:tabLst>
            </a:pPr>
            <a:r>
              <a:rPr b="1" i="1" lang="en-US" sz="2080" spc="-9" strike="noStrike">
                <a:solidFill>
                  <a:srgbClr val="000000"/>
                </a:solidFill>
                <a:latin typeface="Times New Roman"/>
              </a:rPr>
              <a:t>getRequest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by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server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process to acquire service requests;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followed</a:t>
            </a:r>
            <a:r>
              <a:rPr b="0" lang="en-US" sz="2080" spc="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by</a:t>
            </a:r>
            <a:endParaRPr b="0" lang="en-US" sz="2080" spc="-1" strike="noStrike">
              <a:latin typeface="Arial"/>
            </a:endParaRPr>
          </a:p>
          <a:p>
            <a:pPr marL="21960" indent="-643680">
              <a:lnSpc>
                <a:spcPct val="100000"/>
              </a:lnSpc>
              <a:spcBef>
                <a:spcPts val="1939"/>
              </a:spcBef>
              <a:tabLst>
                <a:tab algn="l" pos="0"/>
              </a:tabLst>
            </a:pPr>
            <a:r>
              <a:rPr b="1" i="1" lang="en-US" sz="2080" spc="-9" strike="noStrike">
                <a:solidFill>
                  <a:srgbClr val="000000"/>
                </a:solidFill>
                <a:latin typeface="Times New Roman"/>
              </a:rPr>
              <a:t>sendReply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send reply to the</a:t>
            </a:r>
            <a:r>
              <a:rPr b="0" lang="en-US" sz="208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client</a:t>
            </a:r>
            <a:endParaRPr b="0" lang="en-US" sz="20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1590120" y="0"/>
            <a:ext cx="9016200" cy="49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0880" bIns="0">
            <a:spAutoFit/>
          </a:bodyPr>
          <a:p>
            <a:pPr marL="21960">
              <a:lnSpc>
                <a:spcPct val="100000"/>
              </a:lnSpc>
              <a:spcBef>
                <a:spcPts val="164"/>
              </a:spcBef>
              <a:tabLst>
                <a:tab algn="l" pos="5425920"/>
              </a:tabLst>
            </a:pPr>
            <a:r>
              <a:rPr b="1" lang="en-US" sz="2080" spc="-9" strike="noStrike">
                <a:solidFill>
                  <a:srgbClr val="00aeef"/>
                </a:solidFill>
                <a:latin typeface="Times New Roman"/>
              </a:rPr>
              <a:t>234</a:t>
            </a:r>
            <a:r>
              <a:rPr b="1" lang="en-US" sz="2080" spc="-9" strike="noStrike">
                <a:solidFill>
                  <a:srgbClr val="1900ff"/>
                </a:solidFill>
                <a:latin typeface="Times New Roman"/>
              </a:rPr>
              <a:t>Remote</a:t>
            </a:r>
            <a:r>
              <a:rPr b="1" lang="en-US" sz="2080" spc="15" strike="noStrike">
                <a:solidFill>
                  <a:srgbClr val="1900ff"/>
                </a:solidFill>
                <a:latin typeface="Times New Roman"/>
              </a:rPr>
              <a:t> </a:t>
            </a:r>
            <a:r>
              <a:rPr b="1" lang="en-US" sz="2080" spc="-18" strike="noStrike">
                <a:solidFill>
                  <a:srgbClr val="1900ff"/>
                </a:solidFill>
                <a:latin typeface="Times New Roman"/>
              </a:rPr>
              <a:t>invocation</a:t>
            </a:r>
            <a:r>
              <a:rPr b="1" lang="en-US" sz="2080" spc="-18" strike="noStrike">
                <a:solidFill>
                  <a:srgbClr val="d90e81"/>
                </a:solidFill>
                <a:latin typeface="Times New Roman"/>
              </a:rPr>
              <a:t>5.4</a:t>
            </a:r>
            <a:r>
              <a:rPr b="1" lang="en-US" sz="2080" spc="-18" strike="noStrike">
                <a:solidFill>
                  <a:srgbClr val="d90e81"/>
                </a:solidFill>
                <a:latin typeface="Times New Roman"/>
              </a:rPr>
              <a:t>	</a:t>
            </a:r>
            <a:r>
              <a:rPr b="0" lang="en-US" sz="2080" spc="-9" strike="noStrike">
                <a:solidFill>
                  <a:srgbClr val="d90e81"/>
                </a:solidFill>
                <a:latin typeface="Times New Roman"/>
              </a:rPr>
              <a:t>Remote method </a:t>
            </a:r>
            <a:r>
              <a:rPr b="0" lang="en-US" sz="2080" spc="-18" strike="noStrike">
                <a:solidFill>
                  <a:srgbClr val="d90e81"/>
                </a:solidFill>
                <a:latin typeface="Times New Roman"/>
              </a:rPr>
              <a:t>invocation</a:t>
            </a:r>
            <a:r>
              <a:rPr b="0" lang="en-US" sz="2080" spc="-80" strike="noStrike">
                <a:solidFill>
                  <a:srgbClr val="d90e81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d90e81"/>
                </a:solidFill>
                <a:latin typeface="Times New Roman"/>
              </a:rPr>
              <a:t>(RMI)</a:t>
            </a:r>
            <a:endParaRPr b="0" lang="en-US" sz="2080" spc="-1" strike="noStrike">
              <a:latin typeface="Arial"/>
            </a:endParaRPr>
          </a:p>
          <a:p>
            <a:pPr marL="537480" indent="-9432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SzPct val="92000"/>
              <a:buFont typeface="Symbol" charset="2"/>
              <a:buChar char=""/>
              <a:tabLst>
                <a:tab algn="l" pos="53856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creating a </a:t>
            </a:r>
            <a:r>
              <a:rPr b="0" lang="en-US" sz="2080" spc="-26" strike="noStrike">
                <a:solidFill>
                  <a:srgbClr val="000000"/>
                </a:solidFill>
                <a:latin typeface="Times New Roman"/>
              </a:rPr>
              <a:t>new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instance of its</a:t>
            </a:r>
            <a:r>
              <a:rPr b="0" lang="en-US" sz="208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class</a:t>
            </a:r>
            <a:endParaRPr b="0" lang="en-US" sz="2080" spc="-1" strike="noStrike">
              <a:latin typeface="Arial"/>
            </a:endParaRPr>
          </a:p>
          <a:p>
            <a:pPr marL="21960" indent="421920">
              <a:lnSpc>
                <a:spcPct val="180000"/>
              </a:lnSpc>
              <a:spcBef>
                <a:spcPts val="147"/>
              </a:spcBef>
              <a:buClr>
                <a:srgbClr val="000000"/>
              </a:buClr>
              <a:buSzPct val="92000"/>
              <a:buFont typeface="Symbol" charset="2"/>
              <a:buChar char=""/>
              <a:tabLst>
                <a:tab algn="l" pos="53856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initializing its instance variables from the stored state  An </a:t>
            </a:r>
            <a:r>
              <a:rPr b="0" i="1" lang="en-US" sz="1910" spc="-9" strike="noStrike">
                <a:solidFill>
                  <a:srgbClr val="000000"/>
                </a:solidFill>
                <a:latin typeface="Arial"/>
              </a:rPr>
              <a:t>activator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is responsible</a:t>
            </a:r>
            <a:r>
              <a:rPr b="0" lang="en-US" sz="2080" spc="-33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for:</a:t>
            </a:r>
            <a:endParaRPr b="0" lang="en-US" sz="2080" spc="-1" strike="noStrike">
              <a:latin typeface="Arial"/>
            </a:endParaRPr>
          </a:p>
          <a:p>
            <a:pPr marL="664920" indent="-220680">
              <a:lnSpc>
                <a:spcPct val="120000"/>
              </a:lnSpc>
              <a:spcBef>
                <a:spcPts val="1497"/>
              </a:spcBef>
              <a:buClr>
                <a:srgbClr val="000000"/>
              </a:buClr>
              <a:buSzPct val="92000"/>
              <a:buFont typeface="Symbol" charset="2"/>
              <a:buChar char=""/>
              <a:tabLst>
                <a:tab algn="l" pos="53856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registering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passive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objects that are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available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for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activation </a:t>
            </a:r>
            <a:r>
              <a:rPr b="0" lang="en-US" sz="2080" spc="-26" strike="noStrike">
                <a:solidFill>
                  <a:srgbClr val="000000"/>
                </a:solidFill>
                <a:latin typeface="Times New Roman"/>
              </a:rPr>
              <a:t>(involves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recording  the</a:t>
            </a:r>
            <a:r>
              <a:rPr b="0" lang="en-US" sz="2080" spc="-13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names</a:t>
            </a:r>
            <a:r>
              <a:rPr b="0" lang="en-US" sz="2080" spc="-12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US" sz="2080" spc="-12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servers</a:t>
            </a:r>
            <a:r>
              <a:rPr b="0" lang="en-US" sz="2080" spc="-12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against</a:t>
            </a:r>
            <a:r>
              <a:rPr b="0" lang="en-US" sz="2080" spc="-12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US" sz="2080" spc="-12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URLs</a:t>
            </a:r>
            <a:r>
              <a:rPr b="0" lang="en-US" sz="2080" spc="-13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or</a:t>
            </a:r>
            <a:r>
              <a:rPr b="0" lang="en-US" sz="2080" spc="-12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35" strike="noStrike">
                <a:solidFill>
                  <a:srgbClr val="000000"/>
                </a:solidFill>
                <a:latin typeface="Times New Roman"/>
              </a:rPr>
              <a:t>file</a:t>
            </a:r>
            <a:r>
              <a:rPr b="0" lang="en-US" sz="2080" spc="-12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names</a:t>
            </a:r>
            <a:r>
              <a:rPr b="0" lang="en-US" sz="2080" spc="-12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US" sz="2080" spc="-12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US" sz="2080" spc="-12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corresponding</a:t>
            </a:r>
            <a:r>
              <a:rPr b="0" lang="en-US" sz="2080" spc="-12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passive 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objects)</a:t>
            </a:r>
            <a:endParaRPr b="0" lang="en-US" sz="2080" spc="-1" strike="noStrike">
              <a:latin typeface="Arial"/>
            </a:endParaRPr>
          </a:p>
          <a:p>
            <a:pPr marL="537480" indent="-94320">
              <a:lnSpc>
                <a:spcPct val="100000"/>
              </a:lnSpc>
              <a:spcBef>
                <a:spcPts val="2154"/>
              </a:spcBef>
              <a:buClr>
                <a:srgbClr val="000000"/>
              </a:buClr>
              <a:buSzPct val="92000"/>
              <a:buFont typeface="Symbol" charset="2"/>
              <a:buChar char=""/>
              <a:tabLst>
                <a:tab algn="l" pos="53856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starting named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server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processes and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activating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remote objects in</a:t>
            </a:r>
            <a:r>
              <a:rPr b="0" lang="en-US" sz="2080" spc="4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them</a:t>
            </a:r>
            <a:endParaRPr b="0" lang="en-US" sz="2080" spc="-1" strike="noStrike">
              <a:latin typeface="Arial"/>
            </a:endParaRPr>
          </a:p>
          <a:p>
            <a:pPr marL="664920" indent="-220680">
              <a:lnSpc>
                <a:spcPct val="120000"/>
              </a:lnSpc>
              <a:spcBef>
                <a:spcPts val="1653"/>
              </a:spcBef>
              <a:buClr>
                <a:srgbClr val="000000"/>
              </a:buClr>
              <a:buSzPct val="92000"/>
              <a:buFont typeface="Symbol" charset="2"/>
              <a:buChar char=""/>
              <a:tabLst>
                <a:tab algn="l" pos="53856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keeping</a:t>
            </a:r>
            <a:r>
              <a:rPr b="0" lang="en-US" sz="2080" spc="-8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track</a:t>
            </a:r>
            <a:r>
              <a:rPr b="0" lang="en-US" sz="2080" spc="-8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US" sz="2080" spc="-8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US" sz="2080" spc="-8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locations</a:t>
            </a:r>
            <a:r>
              <a:rPr b="0" lang="en-US" sz="2080" spc="-8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US" sz="2080" spc="-8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US" sz="2080" spc="-8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servers</a:t>
            </a:r>
            <a:r>
              <a:rPr b="0" lang="en-US" sz="2080" spc="-8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for</a:t>
            </a:r>
            <a:r>
              <a:rPr b="0" lang="en-US" sz="2080" spc="-8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remote</a:t>
            </a:r>
            <a:r>
              <a:rPr b="0" lang="en-US" sz="2080" spc="-8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objects</a:t>
            </a:r>
            <a:r>
              <a:rPr b="0" lang="en-US" sz="2080" spc="-8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that</a:t>
            </a:r>
            <a:r>
              <a:rPr b="0" lang="en-US" sz="2080" spc="-8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it</a:t>
            </a:r>
            <a:r>
              <a:rPr b="0" lang="en-US" sz="2080" spc="-8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has</a:t>
            </a:r>
            <a:r>
              <a:rPr b="0" lang="en-US" sz="2080" spc="-8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already 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activated</a:t>
            </a:r>
            <a:endParaRPr b="0" lang="en-US" sz="2080" spc="-1" strike="noStrike"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2012760" y="5735880"/>
            <a:ext cx="8131320" cy="99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0880" bIns="0">
            <a:spAutoFit/>
          </a:bodyPr>
          <a:p>
            <a:pPr marL="114480" indent="-93240">
              <a:lnSpc>
                <a:spcPct val="100000"/>
              </a:lnSpc>
              <a:spcBef>
                <a:spcPts val="164"/>
              </a:spcBef>
              <a:buClr>
                <a:srgbClr val="000000"/>
              </a:buClr>
              <a:buSzPct val="92000"/>
              <a:buFont typeface="Symbol" charset="2"/>
              <a:buChar char=""/>
              <a:tabLst>
                <a:tab algn="l" pos="115560"/>
              </a:tabLst>
            </a:pPr>
            <a:r>
              <a:rPr b="0" lang="en-US" sz="2080" spc="-35" strike="noStrike">
                <a:solidFill>
                  <a:srgbClr val="000000"/>
                </a:solidFill>
                <a:latin typeface="Times New Roman"/>
              </a:rPr>
              <a:t>Java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RMI – the ability to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make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remote objects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activatable [java.sun.com</a:t>
            </a:r>
            <a:r>
              <a:rPr b="0" lang="en-US" sz="2080" spc="21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IX]</a:t>
            </a:r>
            <a:endParaRPr b="0" lang="en-US" sz="208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"/>
              </a:spcBef>
              <a:tabLst>
                <a:tab algn="l" pos="115560"/>
              </a:tabLst>
            </a:pPr>
            <a:endParaRPr b="0" lang="en-US" sz="2080" spc="-1" strike="noStrike">
              <a:latin typeface="Arial"/>
            </a:endParaRPr>
          </a:p>
          <a:p>
            <a:pPr marL="548280">
              <a:lnSpc>
                <a:spcPct val="100000"/>
              </a:lnSpc>
              <a:tabLst>
                <a:tab algn="l" pos="115560"/>
              </a:tabLst>
            </a:pPr>
            <a:r>
              <a:rPr b="1" lang="en-US" sz="2080" spc="-9" strike="noStrike">
                <a:solidFill>
                  <a:srgbClr val="000000"/>
                </a:solidFill>
                <a:latin typeface="Times New Roman"/>
              </a:rPr>
              <a:t>–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uses one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activator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on each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server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 computer</a:t>
            </a:r>
            <a:endParaRPr b="0" lang="en-US" sz="20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1590120" y="0"/>
            <a:ext cx="9016200" cy="635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0880" bIns="0">
            <a:spAutoFit/>
          </a:bodyPr>
          <a:p>
            <a:pPr marL="21960">
              <a:lnSpc>
                <a:spcPct val="100000"/>
              </a:lnSpc>
              <a:spcBef>
                <a:spcPts val="164"/>
              </a:spcBef>
              <a:tabLst>
                <a:tab algn="l" pos="5425920"/>
              </a:tabLst>
            </a:pPr>
            <a:r>
              <a:rPr b="1" lang="en-US" sz="2080" spc="-9" strike="noStrike">
                <a:solidFill>
                  <a:srgbClr val="00aeef"/>
                </a:solidFill>
                <a:latin typeface="Times New Roman"/>
              </a:rPr>
              <a:t>235</a:t>
            </a:r>
            <a:r>
              <a:rPr b="1" lang="en-US" sz="2080" spc="-9" strike="noStrike">
                <a:solidFill>
                  <a:srgbClr val="1900ff"/>
                </a:solidFill>
                <a:latin typeface="Times New Roman"/>
              </a:rPr>
              <a:t>Remote</a:t>
            </a:r>
            <a:r>
              <a:rPr b="1" lang="en-US" sz="2080" spc="15" strike="noStrike">
                <a:solidFill>
                  <a:srgbClr val="1900ff"/>
                </a:solidFill>
                <a:latin typeface="Times New Roman"/>
              </a:rPr>
              <a:t> </a:t>
            </a:r>
            <a:r>
              <a:rPr b="1" lang="en-US" sz="2080" spc="-18" strike="noStrike">
                <a:solidFill>
                  <a:srgbClr val="1900ff"/>
                </a:solidFill>
                <a:latin typeface="Times New Roman"/>
              </a:rPr>
              <a:t>invocation</a:t>
            </a:r>
            <a:r>
              <a:rPr b="1" lang="en-US" sz="2080" spc="-18" strike="noStrike">
                <a:solidFill>
                  <a:srgbClr val="d90e81"/>
                </a:solidFill>
                <a:latin typeface="Times New Roman"/>
              </a:rPr>
              <a:t>5.4</a:t>
            </a:r>
            <a:r>
              <a:rPr b="1" lang="en-US" sz="2080" spc="-18" strike="noStrike">
                <a:solidFill>
                  <a:srgbClr val="d90e81"/>
                </a:solidFill>
                <a:latin typeface="Times New Roman"/>
              </a:rPr>
              <a:t>	</a:t>
            </a:r>
            <a:r>
              <a:rPr b="0" lang="en-US" sz="2080" spc="-9" strike="noStrike">
                <a:solidFill>
                  <a:srgbClr val="d90e81"/>
                </a:solidFill>
                <a:latin typeface="Times New Roman"/>
              </a:rPr>
              <a:t>Remote method </a:t>
            </a:r>
            <a:r>
              <a:rPr b="0" lang="en-US" sz="2080" spc="-18" strike="noStrike">
                <a:solidFill>
                  <a:srgbClr val="d90e81"/>
                </a:solidFill>
                <a:latin typeface="Times New Roman"/>
              </a:rPr>
              <a:t>invocation</a:t>
            </a:r>
            <a:r>
              <a:rPr b="0" lang="en-US" sz="2080" spc="-80" strike="noStrike">
                <a:solidFill>
                  <a:srgbClr val="d90e81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d90e81"/>
                </a:solidFill>
                <a:latin typeface="Times New Roman"/>
              </a:rPr>
              <a:t>(RMI)</a:t>
            </a:r>
            <a:endParaRPr b="0" lang="en-US" sz="2080" spc="-1" strike="noStrike">
              <a:latin typeface="Arial"/>
            </a:endParaRPr>
          </a:p>
          <a:p>
            <a:pPr marL="537480" indent="-9432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SzPct val="92000"/>
              <a:buFont typeface="Symbol" charset="2"/>
              <a:buChar char=""/>
              <a:tabLst>
                <a:tab algn="l" pos="538560"/>
              </a:tabLst>
            </a:pPr>
            <a:r>
              <a:rPr b="0" lang="en-US" sz="2080" spc="-26" strike="noStrike">
                <a:solidFill>
                  <a:srgbClr val="000000"/>
                </a:solidFill>
                <a:latin typeface="Times New Roman"/>
              </a:rPr>
              <a:t>CORBA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case study in Chapter 8 describes the implementation</a:t>
            </a:r>
            <a:r>
              <a:rPr b="0" lang="en-US" sz="2080" spc="6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repository</a:t>
            </a:r>
            <a:endParaRPr b="0" lang="en-US" sz="208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"/>
              </a:spcBef>
              <a:tabLst>
                <a:tab algn="l" pos="538560"/>
              </a:tabLst>
            </a:pPr>
            <a:endParaRPr b="0" lang="en-US" sz="2080" spc="-1" strike="noStrike">
              <a:latin typeface="Arial"/>
            </a:endParaRPr>
          </a:p>
          <a:p>
            <a:pPr marL="1230840" indent="-260280">
              <a:lnSpc>
                <a:spcPct val="120000"/>
              </a:lnSpc>
              <a:spcBef>
                <a:spcPts val="9"/>
              </a:spcBef>
              <a:tabLst>
                <a:tab algn="l" pos="0"/>
              </a:tabLst>
            </a:pPr>
            <a:r>
              <a:rPr b="1" lang="en-US" sz="2080" spc="-9" strike="noStrike">
                <a:solidFill>
                  <a:srgbClr val="000000"/>
                </a:solidFill>
                <a:latin typeface="Times New Roman"/>
              </a:rPr>
              <a:t>–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a weak form of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activator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that starts services containing objects in an</a:t>
            </a:r>
            <a:r>
              <a:rPr b="0" lang="en-US" sz="2080" spc="-16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initial  state</a:t>
            </a:r>
            <a:endParaRPr b="0" lang="en-US" sz="208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"/>
              </a:spcBef>
              <a:tabLst>
                <a:tab algn="l" pos="0"/>
              </a:tabLst>
            </a:pPr>
            <a:endParaRPr b="0" lang="en-US" sz="2080" spc="-1" strike="noStrike">
              <a:latin typeface="Arial"/>
            </a:endParaRPr>
          </a:p>
          <a:p>
            <a:pPr marL="21960" indent="-260280">
              <a:lnSpc>
                <a:spcPct val="100000"/>
              </a:lnSpc>
              <a:spcBef>
                <a:spcPts val="9"/>
              </a:spcBef>
              <a:tabLst>
                <a:tab algn="l" pos="0"/>
              </a:tabLst>
            </a:pPr>
            <a:r>
              <a:rPr b="1" lang="en-US" sz="2080" spc="-9" strike="noStrike">
                <a:solidFill>
                  <a:srgbClr val="000000"/>
                </a:solidFill>
                <a:latin typeface="Times New Roman"/>
              </a:rPr>
              <a:t>Persistent object</a:t>
            </a:r>
            <a:r>
              <a:rPr b="1" lang="en-US" sz="2080" spc="-18" strike="noStrike">
                <a:solidFill>
                  <a:srgbClr val="000000"/>
                </a:solidFill>
                <a:latin typeface="Times New Roman"/>
              </a:rPr>
              <a:t> stores</a:t>
            </a:r>
            <a:endParaRPr b="0" lang="en-US" sz="2080" spc="-1" strike="noStrike">
              <a:latin typeface="Arial"/>
            </a:endParaRPr>
          </a:p>
          <a:p>
            <a:pPr marL="21960" indent="-260280">
              <a:lnSpc>
                <a:spcPct val="120000"/>
              </a:lnSpc>
              <a:spcBef>
                <a:spcPts val="1392"/>
              </a:spcBef>
              <a:tabLst>
                <a:tab algn="l" pos="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An object that is guaranteed to </a:t>
            </a:r>
            <a:r>
              <a:rPr b="0" lang="en-US" sz="2080" spc="-26" strike="noStrike">
                <a:solidFill>
                  <a:srgbClr val="000000"/>
                </a:solidFill>
                <a:latin typeface="Times New Roman"/>
              </a:rPr>
              <a:t>live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between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activations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of processes is called a</a:t>
            </a:r>
            <a:r>
              <a:rPr b="0" lang="en-US" sz="2080" spc="-26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persis-  tent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object</a:t>
            </a:r>
            <a:endParaRPr b="0" lang="en-US" sz="2080" spc="-1" strike="noStrike">
              <a:latin typeface="Arial"/>
            </a:endParaRPr>
          </a:p>
          <a:p>
            <a:pPr marL="664920" indent="-220680">
              <a:lnSpc>
                <a:spcPct val="120000"/>
              </a:lnSpc>
              <a:spcBef>
                <a:spcPts val="1721"/>
              </a:spcBef>
              <a:buClr>
                <a:srgbClr val="000000"/>
              </a:buClr>
              <a:buSzPct val="92000"/>
              <a:buFont typeface="Times New Roman"/>
              <a:buChar char="•"/>
              <a:tabLst>
                <a:tab algn="l" pos="53856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generally managed by persistent object stores, which store their state in a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mar- 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shalled form on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disk</a:t>
            </a:r>
            <a:endParaRPr b="0" lang="en-US" sz="208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tabLst>
                <a:tab algn="l" pos="538560"/>
              </a:tabLst>
            </a:pPr>
            <a:endParaRPr b="0" lang="en-US" sz="2080" spc="-1" strike="noStrike">
              <a:latin typeface="Arial"/>
            </a:endParaRPr>
          </a:p>
          <a:p>
            <a:pPr marL="21960">
              <a:lnSpc>
                <a:spcPct val="100000"/>
              </a:lnSpc>
              <a:tabLst>
                <a:tab algn="l" pos="538560"/>
              </a:tabLst>
            </a:pPr>
            <a:r>
              <a:rPr b="1" lang="en-US" sz="2080" spc="-9" strike="noStrike">
                <a:solidFill>
                  <a:srgbClr val="000000"/>
                </a:solidFill>
                <a:latin typeface="Times New Roman"/>
              </a:rPr>
              <a:t>Object</a:t>
            </a:r>
            <a:r>
              <a:rPr b="1" lang="en-US" sz="2080" spc="-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080" spc="-9" strike="noStrike">
                <a:solidFill>
                  <a:srgbClr val="000000"/>
                </a:solidFill>
                <a:latin typeface="Times New Roman"/>
              </a:rPr>
              <a:t>location</a:t>
            </a:r>
            <a:endParaRPr b="0" lang="en-US" sz="2080" spc="-1" strike="noStrike">
              <a:latin typeface="Arial"/>
            </a:endParaRPr>
          </a:p>
          <a:p>
            <a:pPr marL="21960">
              <a:lnSpc>
                <a:spcPct val="120000"/>
              </a:lnSpc>
              <a:spcBef>
                <a:spcPts val="1392"/>
              </a:spcBef>
              <a:tabLst>
                <a:tab algn="l" pos="53856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remote object reference – Internet address and port number of the process that</a:t>
            </a:r>
            <a:r>
              <a:rPr b="0" lang="en-US" sz="2080" spc="-23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created  the remote object – to quarantee uniqueness</a:t>
            </a:r>
            <a:endParaRPr b="0" lang="en-US" sz="20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1"/>
          <p:cNvSpPr/>
          <p:nvPr/>
        </p:nvSpPr>
        <p:spPr>
          <a:xfrm>
            <a:off x="1590120" y="0"/>
            <a:ext cx="9016200" cy="699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0880" bIns="0">
            <a:spAutoFit/>
          </a:bodyPr>
          <a:p>
            <a:pPr marL="21960">
              <a:lnSpc>
                <a:spcPct val="100000"/>
              </a:lnSpc>
              <a:spcBef>
                <a:spcPts val="164"/>
              </a:spcBef>
              <a:tabLst>
                <a:tab algn="l" pos="5425920"/>
              </a:tabLst>
            </a:pPr>
            <a:r>
              <a:rPr b="1" lang="en-US" sz="2080" spc="-9" strike="noStrike">
                <a:solidFill>
                  <a:srgbClr val="00aeef"/>
                </a:solidFill>
                <a:latin typeface="Times New Roman"/>
              </a:rPr>
              <a:t>236</a:t>
            </a:r>
            <a:r>
              <a:rPr b="1" lang="en-US" sz="2080" spc="-9" strike="noStrike">
                <a:solidFill>
                  <a:srgbClr val="1900ff"/>
                </a:solidFill>
                <a:latin typeface="Times New Roman"/>
              </a:rPr>
              <a:t>Remote</a:t>
            </a:r>
            <a:r>
              <a:rPr b="1" lang="en-US" sz="2080" spc="15" strike="noStrike">
                <a:solidFill>
                  <a:srgbClr val="1900ff"/>
                </a:solidFill>
                <a:latin typeface="Times New Roman"/>
              </a:rPr>
              <a:t> </a:t>
            </a:r>
            <a:r>
              <a:rPr b="1" lang="en-US" sz="2080" spc="-18" strike="noStrike">
                <a:solidFill>
                  <a:srgbClr val="1900ff"/>
                </a:solidFill>
                <a:latin typeface="Times New Roman"/>
              </a:rPr>
              <a:t>invocation</a:t>
            </a:r>
            <a:r>
              <a:rPr b="1" lang="en-US" sz="2080" spc="-18" strike="noStrike">
                <a:solidFill>
                  <a:srgbClr val="d90e81"/>
                </a:solidFill>
                <a:latin typeface="Times New Roman"/>
              </a:rPr>
              <a:t>5.4</a:t>
            </a:r>
            <a:r>
              <a:rPr b="1" lang="en-US" sz="2080" spc="-18" strike="noStrike">
                <a:solidFill>
                  <a:srgbClr val="d90e81"/>
                </a:solidFill>
                <a:latin typeface="Times New Roman"/>
              </a:rPr>
              <a:t>	</a:t>
            </a:r>
            <a:r>
              <a:rPr b="0" lang="en-US" sz="2080" spc="-9" strike="noStrike">
                <a:solidFill>
                  <a:srgbClr val="d90e81"/>
                </a:solidFill>
                <a:latin typeface="Times New Roman"/>
              </a:rPr>
              <a:t>Remote method </a:t>
            </a:r>
            <a:r>
              <a:rPr b="0" lang="en-US" sz="2080" spc="-18" strike="noStrike">
                <a:solidFill>
                  <a:srgbClr val="d90e81"/>
                </a:solidFill>
                <a:latin typeface="Times New Roman"/>
              </a:rPr>
              <a:t>invocation</a:t>
            </a:r>
            <a:r>
              <a:rPr b="0" lang="en-US" sz="2080" spc="-80" strike="noStrike">
                <a:solidFill>
                  <a:srgbClr val="d90e81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d90e81"/>
                </a:solidFill>
                <a:latin typeface="Times New Roman"/>
              </a:rPr>
              <a:t>(RMI)</a:t>
            </a:r>
            <a:endParaRPr b="0" lang="en-US" sz="2080" spc="-1" strike="noStrike">
              <a:latin typeface="Arial"/>
            </a:endParaRPr>
          </a:p>
          <a:p>
            <a:pPr marL="21960" indent="385920">
              <a:lnSpc>
                <a:spcPct val="120000"/>
              </a:lnSpc>
              <a:spcBef>
                <a:spcPts val="1290"/>
              </a:spcBef>
              <a:tabLst>
                <a:tab algn="l" pos="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some remote objects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exist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in series of different processes, possibly on different  computers, throughout their lifetime</a:t>
            </a:r>
            <a:endParaRPr b="0" lang="en-US" sz="2080" spc="-1" strike="noStrike">
              <a:latin typeface="Arial"/>
            </a:endParaRPr>
          </a:p>
          <a:p>
            <a:pPr marL="21960" indent="385920">
              <a:lnSpc>
                <a:spcPct val="120000"/>
              </a:lnSpc>
              <a:tabLst>
                <a:tab algn="l" pos="0"/>
              </a:tabLst>
            </a:pPr>
            <a:r>
              <a:rPr b="0" i="1" lang="en-US" sz="2080" spc="-9" strike="noStrike">
                <a:solidFill>
                  <a:srgbClr val="000000"/>
                </a:solidFill>
                <a:latin typeface="Times New Roman"/>
              </a:rPr>
              <a:t>location</a:t>
            </a:r>
            <a:r>
              <a:rPr b="0" i="1" lang="en-US" sz="2080" spc="-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US" sz="2080" spc="-9" strike="noStrike">
                <a:solidFill>
                  <a:srgbClr val="000000"/>
                </a:solidFill>
                <a:latin typeface="Times New Roman"/>
              </a:rPr>
              <a:t>service</a:t>
            </a:r>
            <a:r>
              <a:rPr b="0" i="1" lang="en-US" sz="2080" spc="-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US" sz="2080" spc="-9" strike="noStrike">
                <a:solidFill>
                  <a:srgbClr val="000000"/>
                </a:solidFill>
                <a:latin typeface="Times New Roman"/>
              </a:rPr>
              <a:t>–</a:t>
            </a:r>
            <a:r>
              <a:rPr b="0" i="1" lang="en-US" sz="2080" spc="-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helping</a:t>
            </a:r>
            <a:r>
              <a:rPr b="0" lang="en-US" sz="2080" spc="-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clients</a:t>
            </a:r>
            <a:r>
              <a:rPr b="0" lang="en-US" sz="2080" spc="-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US" sz="2080" spc="-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locate</a:t>
            </a:r>
            <a:r>
              <a:rPr b="0" lang="en-US" sz="2080" spc="-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remote</a:t>
            </a:r>
            <a:r>
              <a:rPr b="0" lang="en-US" sz="2080" spc="-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objects</a:t>
            </a:r>
            <a:r>
              <a:rPr b="0" lang="en-US" sz="2080" spc="-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from</a:t>
            </a:r>
            <a:r>
              <a:rPr b="0" lang="en-US" sz="208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their</a:t>
            </a:r>
            <a:r>
              <a:rPr b="0" lang="en-US" sz="2080" spc="-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remote</a:t>
            </a:r>
            <a:r>
              <a:rPr b="0" lang="en-US" sz="2080" spc="-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object  references</a:t>
            </a:r>
            <a:endParaRPr b="0" lang="en-US" sz="208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"/>
              </a:spcBef>
              <a:tabLst>
                <a:tab algn="l" pos="0"/>
              </a:tabLst>
            </a:pPr>
            <a:endParaRPr b="0" lang="en-US" sz="2080" spc="-1" strike="noStrike">
              <a:latin typeface="Arial"/>
            </a:endParaRPr>
          </a:p>
          <a:p>
            <a:pPr marL="537480" indent="-94320">
              <a:lnSpc>
                <a:spcPct val="100000"/>
              </a:lnSpc>
              <a:buClr>
                <a:srgbClr val="000000"/>
              </a:buClr>
              <a:buSzPct val="92000"/>
              <a:buFont typeface="Symbol" charset="2"/>
              <a:buChar char=""/>
              <a:tabLst>
                <a:tab algn="l" pos="53856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using database: remote object reference </a:t>
            </a:r>
            <a:r>
              <a:rPr b="0" i="1" lang="en-US" sz="2080" spc="94" strike="noStrike">
                <a:solidFill>
                  <a:srgbClr val="000000"/>
                </a:solidFill>
                <a:latin typeface="DejaVu Sans Condensed"/>
              </a:rPr>
              <a:t>−→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probable current</a:t>
            </a:r>
            <a:r>
              <a:rPr b="0" lang="en-US" sz="208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location</a:t>
            </a:r>
            <a:endParaRPr b="0" lang="en-US" sz="208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tabLst>
                <a:tab algn="l" pos="538560"/>
              </a:tabLst>
            </a:pPr>
            <a:endParaRPr b="0" lang="en-US" sz="2080" spc="-1" strike="noStrike">
              <a:latin typeface="Arial"/>
            </a:endParaRPr>
          </a:p>
          <a:p>
            <a:pPr lvl="2" marL="810000" indent="-788760">
              <a:lnSpc>
                <a:spcPct val="100000"/>
              </a:lnSpc>
              <a:buClr>
                <a:srgbClr val="000000"/>
              </a:buClr>
              <a:buFont typeface="Times New Roman"/>
              <a:buAutoNum type="arabicPeriod" startAt="3"/>
              <a:tabLst>
                <a:tab algn="l" pos="810000"/>
                <a:tab algn="l" pos="811080"/>
              </a:tabLst>
            </a:pPr>
            <a:r>
              <a:rPr b="1" lang="en-US" sz="2080" spc="-9" strike="noStrike">
                <a:solidFill>
                  <a:srgbClr val="000000"/>
                </a:solidFill>
                <a:latin typeface="Times New Roman"/>
              </a:rPr>
              <a:t>Distributed garbage</a:t>
            </a:r>
            <a:r>
              <a:rPr b="1" lang="en-US" sz="2080" spc="-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080" spc="-9" strike="noStrike">
                <a:solidFill>
                  <a:srgbClr val="000000"/>
                </a:solidFill>
                <a:latin typeface="Times New Roman"/>
              </a:rPr>
              <a:t>collection</a:t>
            </a:r>
            <a:endParaRPr b="0" lang="en-US" sz="2080" spc="-1" strike="noStrike">
              <a:latin typeface="Arial"/>
            </a:endParaRPr>
          </a:p>
          <a:p>
            <a:pPr marL="407880">
              <a:lnSpc>
                <a:spcPct val="100000"/>
              </a:lnSpc>
              <a:tabLst>
                <a:tab algn="l" pos="810000"/>
                <a:tab algn="l" pos="811080"/>
              </a:tabLst>
            </a:pPr>
            <a:r>
              <a:rPr b="0" lang="en-US" sz="2080" spc="-35" strike="noStrike">
                <a:solidFill>
                  <a:srgbClr val="000000"/>
                </a:solidFill>
                <a:latin typeface="Times New Roman"/>
              </a:rPr>
              <a:t>Java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distributed garbage collection</a:t>
            </a:r>
            <a:r>
              <a:rPr b="0" lang="en-US" sz="2080" spc="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algorithm</a:t>
            </a:r>
            <a:endParaRPr b="0" lang="en-US" sz="208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"/>
              </a:spcBef>
              <a:tabLst>
                <a:tab algn="l" pos="810000"/>
                <a:tab algn="l" pos="811080"/>
              </a:tabLst>
            </a:pPr>
            <a:endParaRPr b="0" lang="en-US" sz="2080" spc="-1" strike="noStrike">
              <a:latin typeface="Arial"/>
            </a:endParaRPr>
          </a:p>
          <a:p>
            <a:pPr lvl="3" marL="537480" indent="-94320">
              <a:lnSpc>
                <a:spcPct val="100000"/>
              </a:lnSpc>
              <a:spcBef>
                <a:spcPts val="9"/>
              </a:spcBef>
              <a:buClr>
                <a:srgbClr val="000000"/>
              </a:buClr>
              <a:buSzPct val="92000"/>
              <a:buFont typeface="Symbol" charset="2"/>
              <a:buChar char=""/>
              <a:tabLst>
                <a:tab algn="l" pos="538560"/>
              </a:tabLst>
            </a:pP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server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keeping track, which of its objects are proxied at which</a:t>
            </a:r>
            <a:r>
              <a:rPr b="0" lang="en-US" sz="2080" spc="4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clients</a:t>
            </a:r>
            <a:endParaRPr b="0" lang="en-US" sz="208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"/>
              </a:spcBef>
              <a:tabLst>
                <a:tab algn="l" pos="538560"/>
              </a:tabLst>
            </a:pPr>
            <a:endParaRPr b="0" lang="en-US" sz="2080" spc="-1" strike="noStrike">
              <a:latin typeface="Arial"/>
            </a:endParaRPr>
          </a:p>
          <a:p>
            <a:pPr marL="970560">
              <a:lnSpc>
                <a:spcPct val="100000"/>
              </a:lnSpc>
              <a:tabLst>
                <a:tab algn="l" pos="538560"/>
              </a:tabLst>
            </a:pPr>
            <a:r>
              <a:rPr b="1" lang="en-US" sz="2080" spc="-9" strike="noStrike">
                <a:solidFill>
                  <a:srgbClr val="000000"/>
                </a:solidFill>
                <a:latin typeface="Times New Roman"/>
              </a:rPr>
              <a:t>–</a:t>
            </a:r>
            <a:r>
              <a:rPr b="1" lang="en-US" sz="2080" spc="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protocol</a:t>
            </a:r>
            <a:r>
              <a:rPr b="0" lang="en-US" sz="2080" spc="-8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for</a:t>
            </a:r>
            <a:r>
              <a:rPr b="0" lang="en-US" sz="2080" spc="-9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creation</a:t>
            </a:r>
            <a:r>
              <a:rPr b="0" lang="en-US" sz="2080" spc="-8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US" sz="2080" spc="-8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removal</a:t>
            </a:r>
            <a:r>
              <a:rPr b="0" lang="en-US" sz="2080" spc="-9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US" sz="2080" spc="-8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proxies</a:t>
            </a:r>
            <a:r>
              <a:rPr b="0" lang="en-US" sz="2080" spc="-9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with</a:t>
            </a:r>
            <a:r>
              <a:rPr b="0" lang="en-US" sz="2080" spc="-8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notifications</a:t>
            </a:r>
            <a:r>
              <a:rPr b="0" lang="en-US" sz="2080" spc="-9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US" sz="2080" spc="-8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US" sz="2080" spc="-8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server</a:t>
            </a:r>
            <a:endParaRPr b="0" lang="en-US" sz="2080" spc="-1" strike="noStrike">
              <a:latin typeface="Arial"/>
            </a:endParaRPr>
          </a:p>
          <a:p>
            <a:pPr lvl="3" marL="664920" indent="-220680">
              <a:lnSpc>
                <a:spcPct val="120000"/>
              </a:lnSpc>
              <a:spcBef>
                <a:spcPts val="2242"/>
              </a:spcBef>
              <a:buClr>
                <a:srgbClr val="000000"/>
              </a:buClr>
              <a:buSzPct val="92000"/>
              <a:buFont typeface="Times New Roman"/>
              <a:buChar char="•"/>
              <a:tabLst>
                <a:tab algn="l" pos="53856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based on no client proxies to an object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exist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and no local references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either, 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garbage collection can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remove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the object at the</a:t>
            </a:r>
            <a:r>
              <a:rPr b="0" lang="en-US" sz="2080" spc="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server</a:t>
            </a:r>
            <a:endParaRPr b="0" lang="en-US" sz="208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"/>
              </a:spcBef>
              <a:tabLst>
                <a:tab algn="l" pos="538560"/>
              </a:tabLst>
            </a:pPr>
            <a:endParaRPr b="0" lang="en-US" sz="2080" spc="-1" strike="noStrike">
              <a:latin typeface="Arial"/>
            </a:endParaRPr>
          </a:p>
          <a:p>
            <a:pPr marL="21960">
              <a:lnSpc>
                <a:spcPct val="100000"/>
              </a:lnSpc>
              <a:tabLst>
                <a:tab algn="l" pos="53856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(more details in </a:t>
            </a:r>
            <a:r>
              <a:rPr b="0" lang="en-US" sz="2080" spc="-35" strike="noStrike">
                <a:solidFill>
                  <a:srgbClr val="000000"/>
                </a:solidFill>
                <a:latin typeface="Times New Roman"/>
              </a:rPr>
              <a:t>TextBook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Section</a:t>
            </a:r>
            <a:r>
              <a:rPr b="0" lang="en-US" sz="2080" spc="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5.4.3)</a:t>
            </a:r>
            <a:endParaRPr b="0" lang="en-US" sz="20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1"/>
          <p:cNvSpPr/>
          <p:nvPr/>
        </p:nvSpPr>
        <p:spPr>
          <a:xfrm>
            <a:off x="1590120" y="0"/>
            <a:ext cx="9016200" cy="26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0880" bIns="0">
            <a:spAutoFit/>
          </a:bodyPr>
          <a:p>
            <a:pPr marL="21960">
              <a:lnSpc>
                <a:spcPct val="100000"/>
              </a:lnSpc>
              <a:spcBef>
                <a:spcPts val="164"/>
              </a:spcBef>
              <a:tabLst>
                <a:tab algn="l" pos="5425920"/>
              </a:tabLst>
            </a:pPr>
            <a:r>
              <a:rPr b="1" lang="en-US" sz="2080" spc="-9" strike="noStrike">
                <a:solidFill>
                  <a:srgbClr val="00aeef"/>
                </a:solidFill>
                <a:latin typeface="Times New Roman"/>
              </a:rPr>
              <a:t>237</a:t>
            </a:r>
            <a:r>
              <a:rPr b="1" lang="en-US" sz="2080" spc="-9" strike="noStrike">
                <a:solidFill>
                  <a:srgbClr val="1900ff"/>
                </a:solidFill>
                <a:latin typeface="Times New Roman"/>
              </a:rPr>
              <a:t>Remote</a:t>
            </a:r>
            <a:r>
              <a:rPr b="1" lang="en-US" sz="2080" spc="15" strike="noStrike">
                <a:solidFill>
                  <a:srgbClr val="1900ff"/>
                </a:solidFill>
                <a:latin typeface="Times New Roman"/>
              </a:rPr>
              <a:t> </a:t>
            </a:r>
            <a:r>
              <a:rPr b="1" lang="en-US" sz="2080" spc="-18" strike="noStrike">
                <a:solidFill>
                  <a:srgbClr val="1900ff"/>
                </a:solidFill>
                <a:latin typeface="Times New Roman"/>
              </a:rPr>
              <a:t>invocation</a:t>
            </a:r>
            <a:r>
              <a:rPr b="1" lang="en-US" sz="2080" spc="-18" strike="noStrike">
                <a:solidFill>
                  <a:srgbClr val="d90e81"/>
                </a:solidFill>
                <a:latin typeface="Times New Roman"/>
              </a:rPr>
              <a:t>5.4</a:t>
            </a:r>
            <a:r>
              <a:rPr b="1" lang="en-US" sz="2080" spc="-18" strike="noStrike">
                <a:solidFill>
                  <a:srgbClr val="d90e81"/>
                </a:solidFill>
                <a:latin typeface="Times New Roman"/>
              </a:rPr>
              <a:t>	</a:t>
            </a:r>
            <a:r>
              <a:rPr b="0" lang="en-US" sz="2080" spc="-9" strike="noStrike">
                <a:solidFill>
                  <a:srgbClr val="d90e81"/>
                </a:solidFill>
                <a:latin typeface="Times New Roman"/>
              </a:rPr>
              <a:t>Remote method </a:t>
            </a:r>
            <a:r>
              <a:rPr b="0" lang="en-US" sz="2080" spc="-18" strike="noStrike">
                <a:solidFill>
                  <a:srgbClr val="d90e81"/>
                </a:solidFill>
                <a:latin typeface="Times New Roman"/>
              </a:rPr>
              <a:t>invocation</a:t>
            </a:r>
            <a:r>
              <a:rPr b="0" lang="en-US" sz="2080" spc="-80" strike="noStrike">
                <a:solidFill>
                  <a:srgbClr val="d90e81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d90e81"/>
                </a:solidFill>
                <a:latin typeface="Times New Roman"/>
              </a:rPr>
              <a:t>(RMI)</a:t>
            </a:r>
            <a:endParaRPr b="0" lang="en-US" sz="2080" spc="-1" strike="noStrike">
              <a:latin typeface="Arial"/>
            </a:endParaRPr>
          </a:p>
          <a:p>
            <a:pPr marL="21960">
              <a:lnSpc>
                <a:spcPct val="100000"/>
              </a:lnSpc>
              <a:spcBef>
                <a:spcPts val="1800"/>
              </a:spcBef>
              <a:tabLst>
                <a:tab algn="l" pos="5425920"/>
              </a:tabLst>
            </a:pPr>
            <a:r>
              <a:rPr b="1" lang="en-US" sz="2080" spc="-9" strike="noStrike">
                <a:solidFill>
                  <a:srgbClr val="000000"/>
                </a:solidFill>
                <a:latin typeface="Times New Roman"/>
              </a:rPr>
              <a:t>Leases in</a:t>
            </a:r>
            <a:r>
              <a:rPr b="1" lang="en-US" sz="2080" spc="-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080" spc="-9" strike="noStrike">
                <a:solidFill>
                  <a:srgbClr val="000000"/>
                </a:solidFill>
                <a:latin typeface="Times New Roman"/>
              </a:rPr>
              <a:t>Jini</a:t>
            </a:r>
            <a:endParaRPr b="0" lang="en-US" sz="2080" spc="-1" strike="noStrike">
              <a:latin typeface="Arial"/>
            </a:endParaRPr>
          </a:p>
          <a:p>
            <a:pPr marL="537480" indent="-94320">
              <a:lnSpc>
                <a:spcPct val="100000"/>
              </a:lnSpc>
              <a:spcBef>
                <a:spcPts val="1905"/>
              </a:spcBef>
              <a:buClr>
                <a:srgbClr val="000000"/>
              </a:buClr>
              <a:buSzPct val="92000"/>
              <a:buFont typeface="Symbol" charset="2"/>
              <a:buChar char=""/>
              <a:tabLst>
                <a:tab algn="l" pos="53856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references to a certain object are </a:t>
            </a:r>
            <a:r>
              <a:rPr b="0" i="1" lang="en-US" sz="2080" spc="-9" strike="noStrike">
                <a:solidFill>
                  <a:srgbClr val="000000"/>
                </a:solidFill>
                <a:latin typeface="Times New Roman"/>
              </a:rPr>
              <a:t>leased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to other (outside)</a:t>
            </a:r>
            <a:r>
              <a:rPr b="0" lang="en-US" sz="2080" spc="10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processes</a:t>
            </a:r>
            <a:endParaRPr b="0" lang="en-US" sz="208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"/>
              </a:spcBef>
              <a:tabLst>
                <a:tab algn="l" pos="538560"/>
              </a:tabLst>
            </a:pPr>
            <a:endParaRPr b="0" lang="en-US" sz="2080" spc="-1" strike="noStrike">
              <a:latin typeface="Arial"/>
            </a:endParaRPr>
          </a:p>
          <a:p>
            <a:pPr marL="537480" indent="-94320">
              <a:lnSpc>
                <a:spcPct val="100000"/>
              </a:lnSpc>
              <a:buClr>
                <a:srgbClr val="000000"/>
              </a:buClr>
              <a:buSzPct val="92000"/>
              <a:buFont typeface="Times New Roman"/>
              <a:buChar char="•"/>
              <a:tabLst>
                <a:tab algn="l" pos="53856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leases </a:t>
            </a:r>
            <a:r>
              <a:rPr b="0" lang="en-US" sz="2080" spc="-26" strike="noStrike">
                <a:solidFill>
                  <a:srgbClr val="000000"/>
                </a:solidFill>
                <a:latin typeface="Times New Roman"/>
              </a:rPr>
              <a:t>have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a certain pre-negotiated time</a:t>
            </a:r>
            <a:r>
              <a:rPr b="0" lang="en-US" sz="2080" spc="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period</a:t>
            </a:r>
            <a:endParaRPr b="0" lang="en-US" sz="208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"/>
              </a:spcBef>
              <a:tabLst>
                <a:tab algn="l" pos="538560"/>
              </a:tabLst>
            </a:pPr>
            <a:endParaRPr b="0" lang="en-US" sz="2080" spc="-1" strike="noStrike">
              <a:latin typeface="Arial"/>
            </a:endParaRPr>
          </a:p>
          <a:p>
            <a:pPr marL="537480" indent="-94320">
              <a:lnSpc>
                <a:spcPct val="100000"/>
              </a:lnSpc>
              <a:buClr>
                <a:srgbClr val="000000"/>
              </a:buClr>
              <a:buSzPct val="92000"/>
              <a:buFont typeface="Times New Roman"/>
              <a:buChar char="•"/>
              <a:tabLst>
                <a:tab algn="l" pos="53856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before the lease is about to expire, the client must request a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renewal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if</a:t>
            </a:r>
            <a:r>
              <a:rPr b="0" lang="en-US" sz="2080" spc="9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needed</a:t>
            </a:r>
            <a:endParaRPr b="0" lang="en-US" sz="20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590120" y="0"/>
            <a:ext cx="2848320" cy="33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0880" bIns="0">
            <a:spAutoFit/>
          </a:bodyPr>
          <a:p>
            <a:pPr marL="21960">
              <a:lnSpc>
                <a:spcPct val="100000"/>
              </a:lnSpc>
              <a:spcBef>
                <a:spcPts val="164"/>
              </a:spcBef>
            </a:pPr>
            <a:r>
              <a:rPr b="1" lang="en-US" sz="2080" spc="-9" strike="noStrike">
                <a:solidFill>
                  <a:srgbClr val="00aeef"/>
                </a:solidFill>
                <a:latin typeface="Times New Roman"/>
              </a:rPr>
              <a:t>197</a:t>
            </a:r>
            <a:r>
              <a:rPr b="1" lang="en-US" sz="2080" spc="-9" strike="noStrike">
                <a:solidFill>
                  <a:srgbClr val="1900ff"/>
                </a:solidFill>
                <a:latin typeface="Times New Roman"/>
              </a:rPr>
              <a:t>Remote</a:t>
            </a:r>
            <a:r>
              <a:rPr b="1" lang="en-US" sz="2080" spc="-63" strike="noStrike">
                <a:solidFill>
                  <a:srgbClr val="1900ff"/>
                </a:solidFill>
                <a:latin typeface="Times New Roman"/>
              </a:rPr>
              <a:t> </a:t>
            </a:r>
            <a:r>
              <a:rPr b="1" lang="en-US" sz="2080" spc="-18" strike="noStrike">
                <a:solidFill>
                  <a:srgbClr val="1900ff"/>
                </a:solidFill>
                <a:latin typeface="Times New Roman"/>
              </a:rPr>
              <a:t>invocation</a:t>
            </a:r>
            <a:r>
              <a:rPr b="1" lang="en-US" sz="2080" spc="-18" strike="noStrike">
                <a:solidFill>
                  <a:srgbClr val="d90e81"/>
                </a:solidFill>
                <a:latin typeface="Times New Roman"/>
              </a:rPr>
              <a:t>5.2</a:t>
            </a:r>
            <a:endParaRPr b="0" lang="en-US" sz="2080" spc="-1" strike="noStrike">
              <a:latin typeface="Arial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8044200" y="-1171800"/>
            <a:ext cx="2562480" cy="2702520"/>
          </a:xfrm>
          <a:prstGeom prst="rect">
            <a:avLst/>
          </a:prstGeom>
          <a:noFill/>
          <a:ln>
            <a:noFill/>
          </a:ln>
        </p:spPr>
        <p:txBody>
          <a:bodyPr lIns="0" rIns="0" tIns="20880" bIns="0" anchor="ctr">
            <a:noAutofit/>
          </a:bodyPr>
          <a:p>
            <a:pPr marL="21960">
              <a:lnSpc>
                <a:spcPct val="100000"/>
              </a:lnSpc>
              <a:spcBef>
                <a:spcPts val="164"/>
              </a:spcBef>
            </a:pPr>
            <a:r>
              <a:rPr b="0" lang="en-US" sz="4400" spc="-9" strike="noStrike">
                <a:solidFill>
                  <a:srgbClr val="000000"/>
                </a:solidFill>
                <a:latin typeface="Calibri Light"/>
              </a:rPr>
              <a:t>Request-reply</a:t>
            </a:r>
            <a:r>
              <a:rPr b="0" lang="en-US" sz="4400" spc="-52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4400" spc="-9" strike="noStrike">
                <a:solidFill>
                  <a:srgbClr val="000000"/>
                </a:solidFill>
                <a:latin typeface="Calibri Light"/>
              </a:rPr>
              <a:t>protocols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1612080" y="378360"/>
            <a:ext cx="8972280" cy="360"/>
          </a:xfrm>
          <a:custGeom>
            <a:avLst/>
            <a:gdLst/>
            <a:ahLst/>
            <a:rect l="l" t="t" r="r" b="b"/>
            <a:pathLst>
              <a:path w="5184140" h="0">
                <a:moveTo>
                  <a:pt x="0" y="0"/>
                </a:moveTo>
                <a:lnTo>
                  <a:pt x="5184000" y="0"/>
                </a:lnTo>
              </a:path>
            </a:pathLst>
          </a:custGeom>
          <a:noFill/>
          <a:ln w="50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4"/>
          <p:cNvSpPr/>
          <p:nvPr/>
        </p:nvSpPr>
        <p:spPr>
          <a:xfrm>
            <a:off x="1590120" y="538920"/>
            <a:ext cx="5407920" cy="33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0880" bIns="0">
            <a:spAutoFit/>
          </a:bodyPr>
          <a:p>
            <a:pPr marL="21960">
              <a:lnSpc>
                <a:spcPct val="100000"/>
              </a:lnSpc>
              <a:spcBef>
                <a:spcPts val="164"/>
              </a:spcBef>
            </a:pPr>
            <a:r>
              <a:rPr b="0" lang="en-US" sz="2080" spc="-9" strike="noStrike">
                <a:solidFill>
                  <a:srgbClr val="ec008c"/>
                </a:solidFill>
                <a:latin typeface="Times New Roman"/>
              </a:rPr>
              <a:t>Figure 5.3 Operations of the request-reply</a:t>
            </a:r>
            <a:r>
              <a:rPr b="0" lang="en-US" sz="2080" spc="49" strike="noStrike">
                <a:solidFill>
                  <a:srgbClr val="ec008c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ec008c"/>
                </a:solidFill>
                <a:latin typeface="Times New Roman"/>
              </a:rPr>
              <a:t>protocol</a:t>
            </a:r>
            <a:endParaRPr b="0" lang="en-US" sz="2080" spc="-1" strike="noStrike">
              <a:latin typeface="Arial"/>
            </a:endParaRPr>
          </a:p>
        </p:txBody>
      </p:sp>
      <p:sp>
        <p:nvSpPr>
          <p:cNvPr id="147" name="CustomShape 5"/>
          <p:cNvSpPr/>
          <p:nvPr/>
        </p:nvSpPr>
        <p:spPr>
          <a:xfrm>
            <a:off x="2084040" y="920880"/>
            <a:ext cx="7963560" cy="25927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6"/>
          <p:cNvSpPr/>
          <p:nvPr/>
        </p:nvSpPr>
        <p:spPr>
          <a:xfrm>
            <a:off x="1976040" y="3647160"/>
            <a:ext cx="4605840" cy="33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0880" bIns="0">
            <a:spAutoFit/>
          </a:bodyPr>
          <a:p>
            <a:pPr marL="21960">
              <a:lnSpc>
                <a:spcPct val="100000"/>
              </a:lnSpc>
              <a:spcBef>
                <a:spcPts val="164"/>
              </a:spcBef>
            </a:pPr>
            <a:r>
              <a:rPr b="0" lang="en-US" sz="2080" spc="-9" strike="noStrike">
                <a:solidFill>
                  <a:srgbClr val="ec008c"/>
                </a:solidFill>
                <a:latin typeface="Times New Roman"/>
              </a:rPr>
              <a:t>Figure 5.4 Request-reply message</a:t>
            </a:r>
            <a:r>
              <a:rPr b="0" lang="en-US" sz="2080" spc="15" strike="noStrike">
                <a:solidFill>
                  <a:srgbClr val="ec008c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ec008c"/>
                </a:solidFill>
                <a:latin typeface="Times New Roman"/>
              </a:rPr>
              <a:t>structure</a:t>
            </a:r>
            <a:endParaRPr b="0" lang="en-US" sz="2080" spc="-1" strike="noStrike">
              <a:latin typeface="Arial"/>
            </a:endParaRPr>
          </a:p>
        </p:txBody>
      </p:sp>
      <p:sp>
        <p:nvSpPr>
          <p:cNvPr id="149" name="CustomShape 7"/>
          <p:cNvSpPr/>
          <p:nvPr/>
        </p:nvSpPr>
        <p:spPr>
          <a:xfrm>
            <a:off x="2009880" y="4030560"/>
            <a:ext cx="5358960" cy="18730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1590120" y="0"/>
            <a:ext cx="2848320" cy="33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0880" bIns="0">
            <a:spAutoFit/>
          </a:bodyPr>
          <a:p>
            <a:pPr marL="21960">
              <a:lnSpc>
                <a:spcPct val="100000"/>
              </a:lnSpc>
              <a:spcBef>
                <a:spcPts val="164"/>
              </a:spcBef>
            </a:pPr>
            <a:r>
              <a:rPr b="1" lang="en-US" sz="2080" spc="-9" strike="noStrike">
                <a:solidFill>
                  <a:srgbClr val="00aeef"/>
                </a:solidFill>
                <a:latin typeface="Times New Roman"/>
              </a:rPr>
              <a:t>198</a:t>
            </a:r>
            <a:r>
              <a:rPr b="1" lang="en-US" sz="2080" spc="-9" strike="noStrike">
                <a:solidFill>
                  <a:srgbClr val="1900ff"/>
                </a:solidFill>
                <a:latin typeface="Times New Roman"/>
              </a:rPr>
              <a:t>Remote</a:t>
            </a:r>
            <a:r>
              <a:rPr b="1" lang="en-US" sz="2080" spc="-63" strike="noStrike">
                <a:solidFill>
                  <a:srgbClr val="1900ff"/>
                </a:solidFill>
                <a:latin typeface="Times New Roman"/>
              </a:rPr>
              <a:t> </a:t>
            </a:r>
            <a:r>
              <a:rPr b="1" lang="en-US" sz="2080" spc="-18" strike="noStrike">
                <a:solidFill>
                  <a:srgbClr val="1900ff"/>
                </a:solidFill>
                <a:latin typeface="Times New Roman"/>
              </a:rPr>
              <a:t>invocation</a:t>
            </a:r>
            <a:r>
              <a:rPr b="1" lang="en-US" sz="2080" spc="-18" strike="noStrike">
                <a:solidFill>
                  <a:srgbClr val="d90e81"/>
                </a:solidFill>
                <a:latin typeface="Times New Roman"/>
              </a:rPr>
              <a:t>5.2</a:t>
            </a:r>
            <a:endParaRPr b="0" lang="en-US" sz="2080" spc="-1" strike="noStrike">
              <a:latin typeface="Arial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8044200" y="-1171800"/>
            <a:ext cx="2562480" cy="2702520"/>
          </a:xfrm>
          <a:prstGeom prst="rect">
            <a:avLst/>
          </a:prstGeom>
          <a:noFill/>
          <a:ln>
            <a:noFill/>
          </a:ln>
        </p:spPr>
        <p:txBody>
          <a:bodyPr lIns="0" rIns="0" tIns="20880" bIns="0" anchor="ctr">
            <a:noAutofit/>
          </a:bodyPr>
          <a:p>
            <a:pPr marL="21960">
              <a:lnSpc>
                <a:spcPct val="100000"/>
              </a:lnSpc>
              <a:spcBef>
                <a:spcPts val="164"/>
              </a:spcBef>
            </a:pPr>
            <a:r>
              <a:rPr b="0" lang="en-US" sz="4400" spc="-9" strike="noStrike">
                <a:solidFill>
                  <a:srgbClr val="000000"/>
                </a:solidFill>
                <a:latin typeface="Calibri Light"/>
              </a:rPr>
              <a:t>Request-reply</a:t>
            </a:r>
            <a:r>
              <a:rPr b="0" lang="en-US" sz="4400" spc="-52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4400" spc="-9" strike="noStrike">
                <a:solidFill>
                  <a:srgbClr val="000000"/>
                </a:solidFill>
                <a:latin typeface="Calibri Light"/>
              </a:rPr>
              <a:t>protocols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1612080" y="378360"/>
            <a:ext cx="8972280" cy="360"/>
          </a:xfrm>
          <a:custGeom>
            <a:avLst/>
            <a:gdLst/>
            <a:ahLst/>
            <a:rect l="l" t="t" r="r" b="b"/>
            <a:pathLst>
              <a:path w="5184140" h="0">
                <a:moveTo>
                  <a:pt x="0" y="0"/>
                </a:moveTo>
                <a:lnTo>
                  <a:pt x="5184000" y="0"/>
                </a:lnTo>
              </a:path>
            </a:pathLst>
          </a:custGeom>
          <a:noFill/>
          <a:ln w="50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4"/>
          <p:cNvSpPr/>
          <p:nvPr/>
        </p:nvSpPr>
        <p:spPr>
          <a:xfrm>
            <a:off x="1590120" y="538920"/>
            <a:ext cx="9016200" cy="59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0880" bIns="0">
            <a:spAutoFit/>
          </a:bodyPr>
          <a:p>
            <a:pPr marL="21960">
              <a:lnSpc>
                <a:spcPct val="100000"/>
              </a:lnSpc>
              <a:spcBef>
                <a:spcPts val="164"/>
              </a:spcBef>
            </a:pPr>
            <a:r>
              <a:rPr b="1" lang="en-US" sz="2080" spc="-9" strike="noStrike">
                <a:solidFill>
                  <a:srgbClr val="000000"/>
                </a:solidFill>
                <a:latin typeface="Times New Roman"/>
              </a:rPr>
              <a:t>Message</a:t>
            </a:r>
            <a:r>
              <a:rPr b="1" lang="en-US" sz="2080" spc="-18" strike="noStrike">
                <a:solidFill>
                  <a:srgbClr val="000000"/>
                </a:solidFill>
                <a:latin typeface="Times New Roman"/>
              </a:rPr>
              <a:t> identifiers</a:t>
            </a:r>
            <a:endParaRPr b="0" lang="en-US" sz="2080" spc="-1" strike="noStrike">
              <a:latin typeface="Arial"/>
            </a:endParaRPr>
          </a:p>
          <a:p>
            <a:pPr marL="338400">
              <a:lnSpc>
                <a:spcPct val="189000"/>
              </a:lnSpc>
              <a:spcBef>
                <a:spcPts val="510"/>
              </a:spcBef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1. </a:t>
            </a:r>
            <a:r>
              <a:rPr b="0" i="1" lang="en-US" sz="2080" spc="-18" strike="noStrike">
                <a:solidFill>
                  <a:srgbClr val="000000"/>
                </a:solidFill>
                <a:latin typeface="Times New Roman"/>
              </a:rPr>
              <a:t>requestID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– increasing sequence of integers by the sender  2.server process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identifier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– e.g. internet address and</a:t>
            </a:r>
            <a:r>
              <a:rPr b="0" lang="en-US" sz="2080" spc="15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port</a:t>
            </a:r>
            <a:endParaRPr b="0" lang="en-US" sz="208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b="0" lang="en-US" sz="2080" spc="-1" strike="noStrike">
              <a:latin typeface="Arial"/>
            </a:endParaRPr>
          </a:p>
          <a:p>
            <a:pPr marL="21960">
              <a:lnSpc>
                <a:spcPct val="100000"/>
              </a:lnSpc>
            </a:pPr>
            <a:r>
              <a:rPr b="1" lang="en-US" sz="2080" spc="-18" strike="noStrike">
                <a:solidFill>
                  <a:srgbClr val="000000"/>
                </a:solidFill>
                <a:latin typeface="Times New Roman"/>
              </a:rPr>
              <a:t>Failure </a:t>
            </a:r>
            <a:r>
              <a:rPr b="1" lang="en-US" sz="2080" spc="-9" strike="noStrike">
                <a:solidFill>
                  <a:srgbClr val="000000"/>
                </a:solidFill>
                <a:latin typeface="Times New Roman"/>
              </a:rPr>
              <a:t>model of the </a:t>
            </a:r>
            <a:r>
              <a:rPr b="1" lang="en-US" sz="2080" spc="-18" strike="noStrike">
                <a:solidFill>
                  <a:srgbClr val="000000"/>
                </a:solidFill>
                <a:latin typeface="Times New Roman"/>
              </a:rPr>
              <a:t>request-reply</a:t>
            </a:r>
            <a:r>
              <a:rPr b="1" lang="en-US" sz="208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080" spc="-18" strike="noStrike">
                <a:solidFill>
                  <a:srgbClr val="000000"/>
                </a:solidFill>
                <a:latin typeface="Times New Roman"/>
              </a:rPr>
              <a:t>protocol</a:t>
            </a:r>
            <a:endParaRPr b="0" lang="en-US" sz="2080" spc="-1" strike="noStrike">
              <a:latin typeface="Arial"/>
            </a:endParaRPr>
          </a:p>
          <a:p>
            <a:pPr marL="21960">
              <a:lnSpc>
                <a:spcPct val="100000"/>
              </a:lnSpc>
              <a:spcBef>
                <a:spcPts val="1905"/>
              </a:spcBef>
            </a:pPr>
            <a:r>
              <a:rPr b="1" lang="en-US" sz="2080" spc="-9" strike="noStrike">
                <a:solidFill>
                  <a:srgbClr val="0000ff"/>
                </a:solidFill>
                <a:latin typeface="Times New Roman"/>
              </a:rPr>
              <a:t>A. UDP</a:t>
            </a:r>
            <a:r>
              <a:rPr b="1" lang="en-US" sz="2080" spc="-18" strike="noStrike">
                <a:solidFill>
                  <a:srgbClr val="0000ff"/>
                </a:solidFill>
                <a:latin typeface="Times New Roman"/>
              </a:rPr>
              <a:t> </a:t>
            </a:r>
            <a:r>
              <a:rPr b="1" lang="en-US" sz="2080" spc="-9" strike="noStrike">
                <a:solidFill>
                  <a:srgbClr val="0000ff"/>
                </a:solidFill>
                <a:latin typeface="Times New Roman"/>
              </a:rPr>
              <a:t>datagrams</a:t>
            </a:r>
            <a:endParaRPr b="0" lang="en-US" sz="2080" spc="-1" strike="noStrike">
              <a:latin typeface="Arial"/>
            </a:endParaRPr>
          </a:p>
          <a:p>
            <a:pPr marL="407880">
              <a:lnSpc>
                <a:spcPct val="100000"/>
              </a:lnSpc>
              <a:spcBef>
                <a:spcPts val="510"/>
              </a:spcBef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communication failures (omission failures; sender order not guaranteed</a:t>
            </a:r>
            <a:r>
              <a:rPr b="0" lang="en-US" sz="2080" spc="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)</a:t>
            </a:r>
            <a:endParaRPr b="0" lang="en-US" sz="2080" spc="-1" strike="noStrike">
              <a:latin typeface="Arial"/>
            </a:endParaRPr>
          </a:p>
          <a:p>
            <a:pPr marL="21960">
              <a:lnSpc>
                <a:spcPct val="100000"/>
              </a:lnSpc>
              <a:spcBef>
                <a:spcPts val="510"/>
              </a:spcBef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+ possible crash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failures</a:t>
            </a:r>
            <a:endParaRPr b="0" lang="en-US" sz="2080" spc="-1" strike="noStrike">
              <a:latin typeface="Arial"/>
            </a:endParaRPr>
          </a:p>
          <a:p>
            <a:pPr marL="21960" indent="385920">
              <a:lnSpc>
                <a:spcPct val="120000"/>
              </a:lnSpc>
              <a:tabLst>
                <a:tab algn="l" pos="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action taken when a timeout occurs depends upon the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delivery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guarantees being 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offered</a:t>
            </a:r>
            <a:endParaRPr b="0" lang="en-US" sz="208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"/>
              </a:spcBef>
              <a:tabLst>
                <a:tab algn="l" pos="0"/>
              </a:tabLst>
            </a:pPr>
            <a:endParaRPr b="0" lang="en-US" sz="2080" spc="-1" strike="noStrike">
              <a:latin typeface="Arial"/>
            </a:endParaRPr>
          </a:p>
          <a:p>
            <a:pPr marL="21960" indent="385920">
              <a:lnSpc>
                <a:spcPct val="100000"/>
              </a:lnSpc>
              <a:tabLst>
                <a:tab algn="l" pos="0"/>
              </a:tabLst>
            </a:pPr>
            <a:r>
              <a:rPr b="1" lang="en-US" sz="2080" spc="-18" strike="noStrike">
                <a:solidFill>
                  <a:srgbClr val="000000"/>
                </a:solidFill>
                <a:latin typeface="Times New Roman"/>
              </a:rPr>
              <a:t>Timeouts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– scenarious for a client</a:t>
            </a:r>
            <a:r>
              <a:rPr b="0" lang="en-US" sz="208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bahaviour</a:t>
            </a:r>
            <a:endParaRPr b="0" lang="en-US" sz="2080" spc="-1" strike="noStrike">
              <a:latin typeface="Arial"/>
            </a:endParaRPr>
          </a:p>
          <a:p>
            <a:pPr marL="21960" indent="385920">
              <a:lnSpc>
                <a:spcPct val="100000"/>
              </a:lnSpc>
              <a:spcBef>
                <a:spcPts val="2234"/>
              </a:spcBef>
              <a:tabLst>
                <a:tab algn="l" pos="0"/>
              </a:tabLst>
            </a:pPr>
            <a:r>
              <a:rPr b="1" lang="en-US" sz="2080" spc="-9" strike="noStrike">
                <a:solidFill>
                  <a:srgbClr val="000000"/>
                </a:solidFill>
                <a:latin typeface="Times New Roman"/>
              </a:rPr>
              <a:t>Discarding duplicate </a:t>
            </a:r>
            <a:r>
              <a:rPr b="1" lang="en-US" sz="2080" spc="-18" strike="noStrike">
                <a:solidFill>
                  <a:srgbClr val="000000"/>
                </a:solidFill>
                <a:latin typeface="Times New Roman"/>
              </a:rPr>
              <a:t>request </a:t>
            </a:r>
            <a:r>
              <a:rPr b="1" lang="en-US" sz="2080" spc="-9" strike="noStrike">
                <a:solidFill>
                  <a:srgbClr val="000000"/>
                </a:solidFill>
                <a:latin typeface="Times New Roman"/>
              </a:rPr>
              <a:t>messages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–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server filtering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out</a:t>
            </a:r>
            <a:r>
              <a:rPr b="0" lang="en-US" sz="2080" spc="4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duplicates</a:t>
            </a:r>
            <a:endParaRPr b="0" lang="en-US" sz="20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1590120" y="0"/>
            <a:ext cx="2848320" cy="33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0880" bIns="0">
            <a:spAutoFit/>
          </a:bodyPr>
          <a:p>
            <a:pPr marL="21960">
              <a:lnSpc>
                <a:spcPct val="100000"/>
              </a:lnSpc>
              <a:spcBef>
                <a:spcPts val="164"/>
              </a:spcBef>
            </a:pPr>
            <a:r>
              <a:rPr b="1" lang="en-US" sz="2080" spc="-9" strike="noStrike">
                <a:solidFill>
                  <a:srgbClr val="00aeef"/>
                </a:solidFill>
                <a:latin typeface="Times New Roman"/>
              </a:rPr>
              <a:t>199</a:t>
            </a:r>
            <a:r>
              <a:rPr b="1" lang="en-US" sz="2080" spc="-9" strike="noStrike">
                <a:solidFill>
                  <a:srgbClr val="1900ff"/>
                </a:solidFill>
                <a:latin typeface="Times New Roman"/>
              </a:rPr>
              <a:t>Remote</a:t>
            </a:r>
            <a:r>
              <a:rPr b="1" lang="en-US" sz="2080" spc="-63" strike="noStrike">
                <a:solidFill>
                  <a:srgbClr val="1900ff"/>
                </a:solidFill>
                <a:latin typeface="Times New Roman"/>
              </a:rPr>
              <a:t> </a:t>
            </a:r>
            <a:r>
              <a:rPr b="1" lang="en-US" sz="2080" spc="-18" strike="noStrike">
                <a:solidFill>
                  <a:srgbClr val="1900ff"/>
                </a:solidFill>
                <a:latin typeface="Times New Roman"/>
              </a:rPr>
              <a:t>invocation</a:t>
            </a:r>
            <a:r>
              <a:rPr b="1" lang="en-US" sz="2080" spc="-18" strike="noStrike">
                <a:solidFill>
                  <a:srgbClr val="d90e81"/>
                </a:solidFill>
                <a:latin typeface="Times New Roman"/>
              </a:rPr>
              <a:t>5.2</a:t>
            </a:r>
            <a:endParaRPr b="0" lang="en-US" sz="2080" spc="-1" strike="noStrike">
              <a:latin typeface="Arial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4663440" y="-91440"/>
            <a:ext cx="9144000" cy="1361880"/>
          </a:xfrm>
          <a:prstGeom prst="rect">
            <a:avLst/>
          </a:prstGeom>
          <a:noFill/>
          <a:ln>
            <a:noFill/>
          </a:ln>
        </p:spPr>
        <p:txBody>
          <a:bodyPr lIns="0" rIns="0" tIns="20880" bIns="0" anchor="ctr">
            <a:noAutofit/>
          </a:bodyPr>
          <a:p>
            <a:pPr marL="21960">
              <a:lnSpc>
                <a:spcPct val="100000"/>
              </a:lnSpc>
              <a:spcBef>
                <a:spcPts val="164"/>
              </a:spcBef>
            </a:pPr>
            <a:r>
              <a:rPr b="0" lang="en-US" sz="4400" spc="-9" strike="noStrike">
                <a:solidFill>
                  <a:srgbClr val="000000"/>
                </a:solidFill>
                <a:latin typeface="Calibri Light"/>
              </a:rPr>
              <a:t>Request-reply</a:t>
            </a:r>
            <a:r>
              <a:rPr b="0" lang="en-US" sz="4400" spc="-52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4400" spc="-9" strike="noStrike">
                <a:solidFill>
                  <a:srgbClr val="000000"/>
                </a:solidFill>
                <a:latin typeface="Calibri Light"/>
              </a:rPr>
              <a:t>protocols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1612080" y="378360"/>
            <a:ext cx="8972280" cy="360"/>
          </a:xfrm>
          <a:custGeom>
            <a:avLst/>
            <a:gdLst/>
            <a:ahLst/>
            <a:rect l="l" t="t" r="r" b="b"/>
            <a:pathLst>
              <a:path w="5184140" h="0">
                <a:moveTo>
                  <a:pt x="0" y="0"/>
                </a:moveTo>
                <a:lnTo>
                  <a:pt x="5184000" y="0"/>
                </a:lnTo>
              </a:path>
            </a:pathLst>
          </a:custGeom>
          <a:noFill/>
          <a:ln w="50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4"/>
          <p:cNvSpPr/>
          <p:nvPr/>
        </p:nvSpPr>
        <p:spPr>
          <a:xfrm>
            <a:off x="1590120" y="538920"/>
            <a:ext cx="2272320" cy="33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0880" bIns="0">
            <a:spAutoFit/>
          </a:bodyPr>
          <a:p>
            <a:pPr marL="21960">
              <a:lnSpc>
                <a:spcPct val="100000"/>
              </a:lnSpc>
              <a:spcBef>
                <a:spcPts val="164"/>
              </a:spcBef>
            </a:pPr>
            <a:r>
              <a:rPr b="1" lang="en-US" sz="2080" spc="-9" strike="noStrike">
                <a:solidFill>
                  <a:srgbClr val="000000"/>
                </a:solidFill>
                <a:latin typeface="Times New Roman"/>
              </a:rPr>
              <a:t>Lost </a:t>
            </a:r>
            <a:r>
              <a:rPr b="1" lang="en-US" sz="2080" spc="-18" strike="noStrike">
                <a:solidFill>
                  <a:srgbClr val="000000"/>
                </a:solidFill>
                <a:latin typeface="Times New Roman"/>
              </a:rPr>
              <a:t>reply</a:t>
            </a:r>
            <a:r>
              <a:rPr b="1" lang="en-US" sz="2080" spc="-8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080" spc="-9" strike="noStrike">
                <a:solidFill>
                  <a:srgbClr val="000000"/>
                </a:solidFill>
                <a:latin typeface="Times New Roman"/>
              </a:rPr>
              <a:t>messages</a:t>
            </a:r>
            <a:endParaRPr b="0" lang="en-US" sz="2080" spc="-1" strike="noStrike">
              <a:latin typeface="Arial"/>
            </a:endParaRPr>
          </a:p>
        </p:txBody>
      </p:sp>
      <p:sp>
        <p:nvSpPr>
          <p:cNvPr id="158" name="CustomShape 5"/>
          <p:cNvSpPr/>
          <p:nvPr/>
        </p:nvSpPr>
        <p:spPr>
          <a:xfrm>
            <a:off x="9273240" y="1064160"/>
            <a:ext cx="1546920" cy="33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0880" bIns="0">
            <a:spAutoFit/>
          </a:bodyPr>
          <a:p>
            <a:pPr marL="21960">
              <a:lnSpc>
                <a:spcPct val="100000"/>
              </a:lnSpc>
              <a:spcBef>
                <a:spcPts val="164"/>
              </a:spcBef>
            </a:pPr>
            <a:r>
              <a:rPr b="1" lang="en-US" sz="2080" spc="-9" strike="noStrike">
                <a:solidFill>
                  <a:srgbClr val="020202"/>
                </a:solidFill>
                <a:latin typeface="Times New Roman"/>
              </a:rPr>
              <a:t>– </a:t>
            </a:r>
            <a:r>
              <a:rPr b="1" lang="en-US" sz="2080" spc="-9" strike="noStrike">
                <a:solidFill>
                  <a:srgbClr val="020202"/>
                </a:solidFill>
                <a:latin typeface="Times New Roman"/>
              </a:rPr>
              <a:t>an</a:t>
            </a:r>
            <a:r>
              <a:rPr b="1" lang="en-US" sz="2080" spc="111" strike="noStrike">
                <a:solidFill>
                  <a:srgbClr val="020202"/>
                </a:solidFill>
                <a:latin typeface="Times New Roman"/>
              </a:rPr>
              <a:t> </a:t>
            </a:r>
            <a:r>
              <a:rPr b="1" lang="en-US" sz="2080" spc="-9" strike="noStrike">
                <a:solidFill>
                  <a:srgbClr val="020202"/>
                </a:solidFill>
                <a:latin typeface="Times New Roman"/>
              </a:rPr>
              <a:t>operatio</a:t>
            </a:r>
            <a:endParaRPr b="0" lang="en-US" sz="2080" spc="-1" strike="noStrike">
              <a:latin typeface="Arial"/>
            </a:endParaRPr>
          </a:p>
        </p:txBody>
      </p:sp>
      <p:sp>
        <p:nvSpPr>
          <p:cNvPr id="159" name="CustomShape 6"/>
          <p:cNvSpPr/>
          <p:nvPr/>
        </p:nvSpPr>
        <p:spPr>
          <a:xfrm>
            <a:off x="2190240" y="998640"/>
            <a:ext cx="6788520" cy="7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760" bIns="0">
            <a:spAutoFit/>
          </a:bodyPr>
          <a:p>
            <a:pPr marL="21960">
              <a:lnSpc>
                <a:spcPct val="100000"/>
              </a:lnSpc>
              <a:spcBef>
                <a:spcPts val="683"/>
              </a:spcBef>
            </a:pPr>
            <a:r>
              <a:rPr b="1" i="1" lang="en-US" sz="2080" spc="-9" strike="noStrike">
                <a:solidFill>
                  <a:srgbClr val="000000"/>
                </a:solidFill>
                <a:latin typeface="Times New Roman"/>
              </a:rPr>
              <a:t>idempotent</a:t>
            </a:r>
            <a:r>
              <a:rPr b="1" i="1" lang="en-US" sz="2080" spc="10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080" spc="-9" strike="noStrike">
                <a:solidFill>
                  <a:srgbClr val="000000"/>
                </a:solidFill>
                <a:latin typeface="Times New Roman"/>
              </a:rPr>
              <a:t>operation</a:t>
            </a:r>
            <a:endParaRPr b="0" lang="en-US" sz="2080" spc="-1" strike="noStrike">
              <a:latin typeface="Arial"/>
            </a:endParaRPr>
          </a:p>
          <a:p>
            <a:pPr marL="21960">
              <a:lnSpc>
                <a:spcPct val="100000"/>
              </a:lnSpc>
              <a:spcBef>
                <a:spcPts val="502"/>
              </a:spcBef>
            </a:pPr>
            <a:r>
              <a:rPr b="1" lang="en-US" sz="2080" spc="-9" strike="noStrike">
                <a:solidFill>
                  <a:srgbClr val="020202"/>
                </a:solidFill>
                <a:latin typeface="Times New Roman"/>
              </a:rPr>
              <a:t>with the same effect as if it had been </a:t>
            </a:r>
            <a:r>
              <a:rPr b="1" lang="en-US" sz="2080" spc="-18" strike="noStrike">
                <a:solidFill>
                  <a:srgbClr val="020202"/>
                </a:solidFill>
                <a:latin typeface="Times New Roman"/>
              </a:rPr>
              <a:t>performed </a:t>
            </a:r>
            <a:r>
              <a:rPr b="1" lang="en-US" sz="2080" spc="-9" strike="noStrike">
                <a:solidFill>
                  <a:srgbClr val="020202"/>
                </a:solidFill>
                <a:latin typeface="Times New Roman"/>
              </a:rPr>
              <a:t>exactly</a:t>
            </a:r>
            <a:r>
              <a:rPr b="1" lang="en-US" sz="2080" spc="103" strike="noStrike">
                <a:solidFill>
                  <a:srgbClr val="020202"/>
                </a:solidFill>
                <a:latin typeface="Times New Roman"/>
              </a:rPr>
              <a:t> </a:t>
            </a:r>
            <a:r>
              <a:rPr b="1" lang="en-US" sz="2080" spc="-9" strike="noStrike">
                <a:solidFill>
                  <a:srgbClr val="020202"/>
                </a:solidFill>
                <a:latin typeface="Times New Roman"/>
              </a:rPr>
              <a:t>once</a:t>
            </a:r>
            <a:endParaRPr b="0" lang="en-US" sz="2080" spc="-1" strike="noStrike">
              <a:latin typeface="Arial"/>
            </a:endParaRPr>
          </a:p>
        </p:txBody>
      </p:sp>
      <p:grpSp>
        <p:nvGrpSpPr>
          <p:cNvPr id="160" name="Group 7"/>
          <p:cNvGrpSpPr/>
          <p:nvPr/>
        </p:nvGrpSpPr>
        <p:grpSpPr>
          <a:xfrm>
            <a:off x="2137680" y="1098000"/>
            <a:ext cx="8311320" cy="847800"/>
            <a:chOff x="2137680" y="1098000"/>
            <a:chExt cx="8311320" cy="847800"/>
          </a:xfrm>
        </p:grpSpPr>
        <p:sp>
          <p:nvSpPr>
            <p:cNvPr id="161" name="CustomShape 8"/>
            <p:cNvSpPr/>
            <p:nvPr/>
          </p:nvSpPr>
          <p:spPr>
            <a:xfrm>
              <a:off x="2137680" y="1098000"/>
              <a:ext cx="8223840" cy="360"/>
            </a:xfrm>
            <a:custGeom>
              <a:avLst/>
              <a:gdLst/>
              <a:ahLst/>
              <a:rect l="l" t="t" r="r" b="b"/>
              <a:pathLst>
                <a:path w="4751705" h="0">
                  <a:moveTo>
                    <a:pt x="0" y="0"/>
                  </a:moveTo>
                  <a:lnTo>
                    <a:pt x="4751603" y="0"/>
                  </a:lnTo>
                </a:path>
              </a:pathLst>
            </a:custGeom>
            <a:noFill/>
            <a:ln w="50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CustomShape 9"/>
            <p:cNvSpPr/>
            <p:nvPr/>
          </p:nvSpPr>
          <p:spPr>
            <a:xfrm>
              <a:off x="2142000" y="1098000"/>
              <a:ext cx="360" cy="755640"/>
            </a:xfrm>
            <a:custGeom>
              <a:avLst/>
              <a:gdLst/>
              <a:ahLst/>
              <a:rect l="l" t="t" r="r" b="b"/>
              <a:pathLst>
                <a:path w="0" h="436880">
                  <a:moveTo>
                    <a:pt x="0" y="436562"/>
                  </a:moveTo>
                  <a:lnTo>
                    <a:pt x="0" y="0"/>
                  </a:lnTo>
                </a:path>
              </a:pathLst>
            </a:custGeom>
            <a:noFill/>
            <a:ln w="50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CustomShape 10"/>
            <p:cNvSpPr/>
            <p:nvPr/>
          </p:nvSpPr>
          <p:spPr>
            <a:xfrm>
              <a:off x="10357200" y="1098000"/>
              <a:ext cx="360" cy="755640"/>
            </a:xfrm>
            <a:custGeom>
              <a:avLst/>
              <a:gdLst/>
              <a:ahLst/>
              <a:rect l="l" t="t" r="r" b="b"/>
              <a:pathLst>
                <a:path w="0" h="436880">
                  <a:moveTo>
                    <a:pt x="0" y="436562"/>
                  </a:moveTo>
                  <a:lnTo>
                    <a:pt x="0" y="0"/>
                  </a:lnTo>
                </a:path>
              </a:pathLst>
            </a:custGeom>
            <a:noFill/>
            <a:ln w="50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CustomShape 11"/>
            <p:cNvSpPr/>
            <p:nvPr/>
          </p:nvSpPr>
          <p:spPr>
            <a:xfrm>
              <a:off x="2137680" y="1853640"/>
              <a:ext cx="8223840" cy="360"/>
            </a:xfrm>
            <a:custGeom>
              <a:avLst/>
              <a:gdLst/>
              <a:ahLst/>
              <a:rect l="l" t="t" r="r" b="b"/>
              <a:pathLst>
                <a:path w="4751705" h="0">
                  <a:moveTo>
                    <a:pt x="0" y="0"/>
                  </a:moveTo>
                  <a:lnTo>
                    <a:pt x="4751603" y="0"/>
                  </a:lnTo>
                </a:path>
              </a:pathLst>
            </a:custGeom>
            <a:noFill/>
            <a:ln w="50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CustomShape 12"/>
            <p:cNvSpPr/>
            <p:nvPr/>
          </p:nvSpPr>
          <p:spPr>
            <a:xfrm>
              <a:off x="2225160" y="1181160"/>
              <a:ext cx="8223840" cy="764640"/>
            </a:xfrm>
            <a:custGeom>
              <a:avLst/>
              <a:gdLst/>
              <a:ahLst/>
              <a:rect l="l" t="t" r="r" b="b"/>
              <a:pathLst>
                <a:path w="4751705" h="441959">
                  <a:moveTo>
                    <a:pt x="4751603" y="0"/>
                  </a:moveTo>
                  <a:lnTo>
                    <a:pt x="4698466" y="0"/>
                  </a:lnTo>
                  <a:lnTo>
                    <a:pt x="4698466" y="388480"/>
                  </a:lnTo>
                  <a:lnTo>
                    <a:pt x="0" y="388480"/>
                  </a:lnTo>
                  <a:lnTo>
                    <a:pt x="0" y="441617"/>
                  </a:lnTo>
                  <a:lnTo>
                    <a:pt x="4698466" y="441617"/>
                  </a:lnTo>
                  <a:lnTo>
                    <a:pt x="4751603" y="441617"/>
                  </a:lnTo>
                  <a:lnTo>
                    <a:pt x="4751603" y="388480"/>
                  </a:lnTo>
                  <a:lnTo>
                    <a:pt x="47516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6" name="CustomShape 13"/>
          <p:cNvSpPr/>
          <p:nvPr/>
        </p:nvSpPr>
        <p:spPr>
          <a:xfrm>
            <a:off x="1590120" y="2617560"/>
            <a:ext cx="9016200" cy="408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0880" bIns="0">
            <a:spAutoFit/>
          </a:bodyPr>
          <a:p>
            <a:pPr marL="21960">
              <a:lnSpc>
                <a:spcPct val="100000"/>
              </a:lnSpc>
              <a:spcBef>
                <a:spcPts val="164"/>
              </a:spcBef>
            </a:pPr>
            <a:r>
              <a:rPr b="1" lang="en-US" sz="2080" spc="-9" strike="noStrike">
                <a:solidFill>
                  <a:srgbClr val="000000"/>
                </a:solidFill>
                <a:latin typeface="Times New Roman"/>
              </a:rPr>
              <a:t>History</a:t>
            </a:r>
            <a:endParaRPr b="0" lang="en-US" sz="2080" spc="-1" strike="noStrike">
              <a:latin typeface="Arial"/>
            </a:endParaRPr>
          </a:p>
          <a:p>
            <a:pPr marL="21960">
              <a:lnSpc>
                <a:spcPct val="120000"/>
              </a:lnSpc>
              <a:spcBef>
                <a:spcPts val="1151"/>
              </a:spcBef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retransmission by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server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... problem with memory size ... </a:t>
            </a:r>
            <a:r>
              <a:rPr b="0" i="1" lang="en-US" sz="2080" spc="94" strike="noStrike">
                <a:solidFill>
                  <a:srgbClr val="000000"/>
                </a:solidFill>
                <a:latin typeface="DejaVu Sans Condensed"/>
              </a:rPr>
              <a:t>←−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can be cured by the 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knowledge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that the message has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arrived,</a:t>
            </a:r>
            <a:r>
              <a:rPr b="0" lang="en-US" sz="208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e.g.:</a:t>
            </a:r>
            <a:endParaRPr b="0" lang="en-US" sz="2080" spc="-1" strike="noStrike">
              <a:latin typeface="Arial"/>
            </a:endParaRPr>
          </a:p>
          <a:p>
            <a:pPr marL="21960" indent="385920">
              <a:lnSpc>
                <a:spcPct val="120000"/>
              </a:lnSpc>
              <a:tabLst>
                <a:tab algn="l" pos="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clients can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make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only one request at a time </a:t>
            </a:r>
            <a:r>
              <a:rPr b="0" i="1" lang="en-US" sz="2080" spc="500" strike="noStrike">
                <a:solidFill>
                  <a:srgbClr val="000000"/>
                </a:solidFill>
                <a:latin typeface="DejaVu Sans Condensed"/>
              </a:rPr>
              <a:t>⇒</a:t>
            </a:r>
            <a:r>
              <a:rPr b="0" i="1" lang="en-US" sz="2080" spc="137" strike="noStrike">
                <a:solidFill>
                  <a:srgbClr val="000000"/>
                </a:solidFill>
                <a:latin typeface="DejaVu Sans Condensed"/>
              </a:rPr>
              <a:t>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server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can interpret each request as  an acknowledgement of its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previous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reply!</a:t>
            </a:r>
            <a:endParaRPr b="0" lang="en-US" sz="2080" spc="-1" strike="noStrike">
              <a:latin typeface="Arial"/>
            </a:endParaRPr>
          </a:p>
          <a:p>
            <a:pPr marL="21960" indent="385920">
              <a:lnSpc>
                <a:spcPct val="100000"/>
              </a:lnSpc>
              <a:spcBef>
                <a:spcPts val="1661"/>
              </a:spcBef>
              <a:tabLst>
                <a:tab algn="l" pos="0"/>
              </a:tabLst>
            </a:pPr>
            <a:r>
              <a:rPr b="1" lang="en-US" sz="2080" spc="-9" strike="noStrike">
                <a:solidFill>
                  <a:srgbClr val="000000"/>
                </a:solidFill>
                <a:latin typeface="Times New Roman"/>
              </a:rPr>
              <a:t>Styles of exchange protocols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Three different types of protocols (Spector</a:t>
            </a:r>
            <a:r>
              <a:rPr b="0" lang="en-US" sz="2080" spc="6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[1982]):</a:t>
            </a:r>
            <a:endParaRPr b="0" lang="en-US" sz="2080" spc="-1" strike="noStrike">
              <a:latin typeface="Arial"/>
            </a:endParaRPr>
          </a:p>
          <a:p>
            <a:pPr marL="537480" indent="-94320">
              <a:lnSpc>
                <a:spcPct val="100000"/>
              </a:lnSpc>
              <a:spcBef>
                <a:spcPts val="1981"/>
              </a:spcBef>
              <a:buClr>
                <a:srgbClr val="000000"/>
              </a:buClr>
              <a:buSzPct val="92000"/>
              <a:buFont typeface="Symbol" charset="2"/>
              <a:buChar char=""/>
              <a:tabLst>
                <a:tab algn="l" pos="53856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the request (R)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protocol</a:t>
            </a:r>
            <a:endParaRPr b="0" lang="en-US" sz="2080" spc="-1" strike="noStrike">
              <a:latin typeface="Arial"/>
            </a:endParaRPr>
          </a:p>
          <a:p>
            <a:pPr marL="1230840" indent="-260280">
              <a:lnSpc>
                <a:spcPct val="120000"/>
              </a:lnSpc>
              <a:spcBef>
                <a:spcPts val="1862"/>
              </a:spcBef>
              <a:tabLst>
                <a:tab algn="l" pos="0"/>
              </a:tabLst>
            </a:pPr>
            <a:r>
              <a:rPr b="1" lang="en-US" sz="2080" spc="-9" strike="noStrike">
                <a:solidFill>
                  <a:srgbClr val="000000"/>
                </a:solidFill>
                <a:latin typeface="Times New Roman"/>
              </a:rPr>
              <a:t>–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No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confirmation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needed from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server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- client can continue right </a:t>
            </a:r>
            <a:r>
              <a:rPr b="0" lang="en-US" sz="2080" spc="-26" strike="noStrike">
                <a:solidFill>
                  <a:srgbClr val="000000"/>
                </a:solidFill>
                <a:latin typeface="Times New Roman"/>
              </a:rPr>
              <a:t>away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–  UDP-implementation</a:t>
            </a:r>
            <a:endParaRPr b="0" lang="en-US" sz="20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1590120" y="0"/>
            <a:ext cx="2848320" cy="33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0880" bIns="0">
            <a:spAutoFit/>
          </a:bodyPr>
          <a:p>
            <a:pPr marL="21960">
              <a:lnSpc>
                <a:spcPct val="100000"/>
              </a:lnSpc>
              <a:spcBef>
                <a:spcPts val="164"/>
              </a:spcBef>
            </a:pPr>
            <a:r>
              <a:rPr b="1" lang="en-US" sz="2080" spc="-9" strike="noStrike">
                <a:solidFill>
                  <a:srgbClr val="00aeef"/>
                </a:solidFill>
                <a:latin typeface="Times New Roman"/>
              </a:rPr>
              <a:t>200</a:t>
            </a:r>
            <a:r>
              <a:rPr b="1" lang="en-US" sz="2080" spc="-9" strike="noStrike">
                <a:solidFill>
                  <a:srgbClr val="1900ff"/>
                </a:solidFill>
                <a:latin typeface="Times New Roman"/>
              </a:rPr>
              <a:t>Remote</a:t>
            </a:r>
            <a:r>
              <a:rPr b="1" lang="en-US" sz="2080" spc="-63" strike="noStrike">
                <a:solidFill>
                  <a:srgbClr val="1900ff"/>
                </a:solidFill>
                <a:latin typeface="Times New Roman"/>
              </a:rPr>
              <a:t> </a:t>
            </a:r>
            <a:r>
              <a:rPr b="1" lang="en-US" sz="2080" spc="-18" strike="noStrike">
                <a:solidFill>
                  <a:srgbClr val="1900ff"/>
                </a:solidFill>
                <a:latin typeface="Times New Roman"/>
              </a:rPr>
              <a:t>invocation</a:t>
            </a:r>
            <a:r>
              <a:rPr b="1" lang="en-US" sz="2080" spc="-18" strike="noStrike">
                <a:solidFill>
                  <a:srgbClr val="d90e81"/>
                </a:solidFill>
                <a:latin typeface="Times New Roman"/>
              </a:rPr>
              <a:t>5.2</a:t>
            </a:r>
            <a:endParaRPr b="0" lang="en-US" sz="2080" spc="-1" strike="noStrike">
              <a:latin typeface="Arial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8044200" y="-1171800"/>
            <a:ext cx="2562480" cy="2702520"/>
          </a:xfrm>
          <a:prstGeom prst="rect">
            <a:avLst/>
          </a:prstGeom>
          <a:noFill/>
          <a:ln>
            <a:noFill/>
          </a:ln>
        </p:spPr>
        <p:txBody>
          <a:bodyPr lIns="0" rIns="0" tIns="20880" bIns="0" anchor="ctr">
            <a:noAutofit/>
          </a:bodyPr>
          <a:p>
            <a:pPr marL="21960">
              <a:lnSpc>
                <a:spcPct val="100000"/>
              </a:lnSpc>
              <a:spcBef>
                <a:spcPts val="164"/>
              </a:spcBef>
            </a:pPr>
            <a:r>
              <a:rPr b="0" lang="en-US" sz="4400" spc="-9" strike="noStrike">
                <a:solidFill>
                  <a:srgbClr val="000000"/>
                </a:solidFill>
                <a:latin typeface="Calibri Light"/>
              </a:rPr>
              <a:t>Request-reply</a:t>
            </a:r>
            <a:r>
              <a:rPr b="0" lang="en-US" sz="4400" spc="-52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4400" spc="-9" strike="noStrike">
                <a:solidFill>
                  <a:srgbClr val="000000"/>
                </a:solidFill>
                <a:latin typeface="Calibri Light"/>
              </a:rPr>
              <a:t>protocols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1612080" y="378360"/>
            <a:ext cx="8972280" cy="360"/>
          </a:xfrm>
          <a:custGeom>
            <a:avLst/>
            <a:gdLst/>
            <a:ahLst/>
            <a:rect l="l" t="t" r="r" b="b"/>
            <a:pathLst>
              <a:path w="5184140" h="0">
                <a:moveTo>
                  <a:pt x="0" y="0"/>
                </a:moveTo>
                <a:lnTo>
                  <a:pt x="5184000" y="0"/>
                </a:lnTo>
              </a:path>
            </a:pathLst>
          </a:custGeom>
          <a:noFill/>
          <a:ln w="50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4"/>
          <p:cNvSpPr/>
          <p:nvPr/>
        </p:nvSpPr>
        <p:spPr>
          <a:xfrm>
            <a:off x="1590120" y="538920"/>
            <a:ext cx="6127920" cy="234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0880" bIns="0">
            <a:spAutoFit/>
          </a:bodyPr>
          <a:p>
            <a:pPr marL="537480" indent="-94320">
              <a:lnSpc>
                <a:spcPct val="100000"/>
              </a:lnSpc>
              <a:spcBef>
                <a:spcPts val="164"/>
              </a:spcBef>
              <a:buClr>
                <a:srgbClr val="000000"/>
              </a:buClr>
              <a:buSzPct val="92000"/>
              <a:buFont typeface="Symbol" charset="2"/>
              <a:buChar char=""/>
              <a:tabLst>
                <a:tab algn="l" pos="53856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the request-reply (RR)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protocol</a:t>
            </a:r>
            <a:endParaRPr b="0" lang="en-US" sz="208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"/>
              </a:spcBef>
              <a:tabLst>
                <a:tab algn="l" pos="538560"/>
              </a:tabLst>
            </a:pPr>
            <a:endParaRPr b="0" lang="en-US" sz="2080" spc="-1" strike="noStrike">
              <a:latin typeface="Arial"/>
            </a:endParaRPr>
          </a:p>
          <a:p>
            <a:pPr marL="970560">
              <a:lnSpc>
                <a:spcPct val="100000"/>
              </a:lnSpc>
              <a:tabLst>
                <a:tab algn="l" pos="538560"/>
              </a:tabLst>
            </a:pPr>
            <a:r>
              <a:rPr b="1" lang="en-US" sz="2080" spc="-9" strike="noStrike">
                <a:solidFill>
                  <a:srgbClr val="000000"/>
                </a:solidFill>
                <a:latin typeface="Times New Roman"/>
              </a:rPr>
              <a:t>–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most client-server</a:t>
            </a:r>
            <a:r>
              <a:rPr b="0" lang="en-US" sz="208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exchanges</a:t>
            </a:r>
            <a:endParaRPr b="0" lang="en-US" sz="2080" spc="-1" strike="noStrike">
              <a:latin typeface="Arial"/>
            </a:endParaRPr>
          </a:p>
          <a:p>
            <a:pPr marL="21960" indent="421920">
              <a:lnSpc>
                <a:spcPct val="210000"/>
              </a:lnSpc>
              <a:buClr>
                <a:srgbClr val="000000"/>
              </a:buClr>
              <a:buSzPct val="92000"/>
              <a:buFont typeface="Times New Roman"/>
              <a:buChar char="•"/>
              <a:tabLst>
                <a:tab algn="l" pos="53856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the request-reply-acknowledge reply (RRA) protocol </a:t>
            </a:r>
            <a:r>
              <a:rPr b="0" lang="en-US" sz="2080" spc="-9" strike="noStrike">
                <a:solidFill>
                  <a:srgbClr val="ec008c"/>
                </a:solidFill>
                <a:latin typeface="Times New Roman"/>
              </a:rPr>
              <a:t> Figure 5.5 RPC exchange</a:t>
            </a:r>
            <a:r>
              <a:rPr b="0" lang="en-US" sz="2080" spc="-18" strike="noStrike">
                <a:solidFill>
                  <a:srgbClr val="ec008c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ec008c"/>
                </a:solidFill>
                <a:latin typeface="Times New Roman"/>
              </a:rPr>
              <a:t>protocols</a:t>
            </a:r>
            <a:endParaRPr b="0" lang="en-US" sz="2080" spc="-1" strike="noStrike">
              <a:latin typeface="Arial"/>
            </a:endParaRPr>
          </a:p>
        </p:txBody>
      </p:sp>
      <p:graphicFrame>
        <p:nvGraphicFramePr>
          <p:cNvPr id="171" name="Table 5"/>
          <p:cNvGraphicFramePr/>
          <p:nvPr/>
        </p:nvGraphicFramePr>
        <p:xfrm>
          <a:off x="1998000" y="2899440"/>
          <a:ext cx="5279400" cy="1983600"/>
        </p:xfrm>
        <a:graphic>
          <a:graphicData uri="http://schemas.openxmlformats.org/drawingml/2006/table">
            <a:tbl>
              <a:tblPr/>
              <a:tblGrid>
                <a:gridCol w="898920"/>
                <a:gridCol w="1147320"/>
                <a:gridCol w="977040"/>
                <a:gridCol w="2256120"/>
              </a:tblGrid>
              <a:tr h="415800">
                <a:tc>
                  <a:txBody>
                    <a:bodyPr lIns="0" rIns="0" tIns="6480" bIns="0">
                      <a:noAutofit/>
                    </a:bodyPr>
                    <a:p>
                      <a:pPr marL="78120">
                        <a:lnSpc>
                          <a:spcPct val="100000"/>
                        </a:lnSpc>
                        <a:spcBef>
                          <a:spcPts val="31"/>
                        </a:spcBef>
                      </a:pPr>
                      <a:r>
                        <a:rPr b="0" lang="en-US" sz="21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Name</a:t>
                      </a:r>
                      <a:endParaRPr b="0" lang="en-US" sz="2100" spc="-1" strike="noStrike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 gridSpan="3">
                  <a:txBody>
                    <a:bodyPr lIns="0" rIns="0" tIns="6480" bIns="0">
                      <a:noAutofit/>
                    </a:bodyPr>
                    <a:p>
                      <a:pPr marL="729720">
                        <a:lnSpc>
                          <a:spcPct val="100000"/>
                        </a:lnSpc>
                        <a:spcBef>
                          <a:spcPts val="31"/>
                        </a:spcBef>
                      </a:pPr>
                      <a:r>
                        <a:rPr b="1" i="1" lang="en-US" sz="21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Messages sent</a:t>
                      </a:r>
                      <a:r>
                        <a:rPr b="1" i="1" lang="en-US" sz="2100" spc="-15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1" i="1" lang="en-US" sz="21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by</a:t>
                      </a:r>
                      <a:endParaRPr b="0" lang="en-US" sz="2100" spc="-1" strike="noStrike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415800">
                <a:tc>
                  <a:tcPr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32760" bIns="0">
                      <a:noAutofit/>
                    </a:bodyPr>
                    <a:p>
                      <a:pPr marL="1472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b="1" i="1" lang="en-US" sz="21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Client</a:t>
                      </a:r>
                      <a:endParaRPr b="0" lang="en-US" sz="2100" spc="-1" strike="noStrike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0000"/>
                      </a:solidFill>
                    </a:lnL>
                    <a:lnR w="12240">
                      <a:noFill/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32760" bIns="0">
                      <a:noAutofit/>
                    </a:bodyPr>
                    <a:p>
                      <a:pPr marL="8568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b="1" i="1" lang="en-US" sz="2100" spc="-12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Server</a:t>
                      </a:r>
                      <a:endParaRPr b="0" lang="en-US" sz="2100" spc="-1" strike="noStrike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3276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b="1" i="1" lang="en-US" sz="21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Client</a:t>
                      </a:r>
                      <a:endParaRPr b="0" lang="en-US" sz="2100" spc="-1" strike="noStrike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152000">
                <a:tc>
                  <a:txBody>
                    <a:bodyPr lIns="0" rIns="0" tIns="648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1"/>
                        </a:spcBef>
                      </a:pPr>
                      <a:r>
                        <a:rPr b="1" i="1" lang="en-US" sz="2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R</a:t>
                      </a:r>
                      <a:endParaRPr b="0" lang="en-US" sz="2100" spc="-1" strike="noStrike">
                        <a:latin typeface="Arial"/>
                      </a:endParaRPr>
                    </a:p>
                    <a:p>
                      <a:pPr marL="107280" algn="ctr">
                        <a:lnSpc>
                          <a:spcPct val="120000"/>
                        </a:lnSpc>
                      </a:pPr>
                      <a:r>
                        <a:rPr b="1" i="1" lang="en-US" sz="21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RR  </a:t>
                      </a:r>
                      <a:r>
                        <a:rPr b="1" i="1" lang="en-US" sz="2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RRA</a:t>
                      </a:r>
                      <a:endParaRPr b="0" lang="en-US" sz="2100" spc="-1" strike="noStrike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6480" bIns="0">
                      <a:noAutofit/>
                    </a:bodyPr>
                    <a:p>
                      <a:pPr marL="78120">
                        <a:lnSpc>
                          <a:spcPct val="100000"/>
                        </a:lnSpc>
                        <a:spcBef>
                          <a:spcPts val="31"/>
                        </a:spcBef>
                      </a:pPr>
                      <a:r>
                        <a:rPr b="0" i="1" lang="en-US" sz="21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Request</a:t>
                      </a:r>
                      <a:endParaRPr b="0" lang="en-US" sz="2100" spc="-1" strike="noStrike">
                        <a:latin typeface="Arial"/>
                      </a:endParaRPr>
                    </a:p>
                    <a:p>
                      <a:pPr marL="95760">
                        <a:lnSpc>
                          <a:spcPct val="120000"/>
                        </a:lnSpc>
                      </a:pPr>
                      <a:r>
                        <a:rPr b="0" i="1" lang="en-US" sz="2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Request  Request</a:t>
                      </a:r>
                      <a:endParaRPr b="0" lang="en-US" sz="2100" spc="-1" strike="noStrike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0000"/>
                      </a:solidFill>
                    </a:lnL>
                    <a:lnR w="12240">
                      <a:noFill/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756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"/>
                        </a:spcBef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 marL="114480" indent="-18720">
                        <a:lnSpc>
                          <a:spcPct val="120000"/>
                        </a:lnSpc>
                        <a:tabLst>
                          <a:tab algn="l" pos="0"/>
                        </a:tabLst>
                      </a:pPr>
                      <a:r>
                        <a:rPr b="0" i="1" lang="en-US" sz="21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Reply  </a:t>
                      </a:r>
                      <a:r>
                        <a:rPr b="0" i="1" lang="en-US" sz="2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Reply</a:t>
                      </a:r>
                      <a:endParaRPr b="0" lang="en-US" sz="2100" spc="-1" strike="noStrike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1"/>
                        </a:spcBef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en-US" sz="2100" spc="-12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Acknowledge</a:t>
                      </a:r>
                      <a:r>
                        <a:rPr b="0" i="1" lang="en-US" sz="2100" spc="-2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0" i="1" lang="en-US" sz="2100" spc="-15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reply</a:t>
                      </a:r>
                      <a:endParaRPr b="0" lang="en-US" sz="2100" spc="-1" strike="noStrike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1590120" y="0"/>
            <a:ext cx="2848320" cy="33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0880" bIns="0">
            <a:spAutoFit/>
          </a:bodyPr>
          <a:p>
            <a:pPr marL="21960">
              <a:lnSpc>
                <a:spcPct val="100000"/>
              </a:lnSpc>
              <a:spcBef>
                <a:spcPts val="164"/>
              </a:spcBef>
            </a:pPr>
            <a:r>
              <a:rPr b="1" lang="en-US" sz="2080" spc="-9" strike="noStrike">
                <a:solidFill>
                  <a:srgbClr val="00aeef"/>
                </a:solidFill>
                <a:latin typeface="Times New Roman"/>
              </a:rPr>
              <a:t>201</a:t>
            </a:r>
            <a:r>
              <a:rPr b="1" lang="en-US" sz="2080" spc="-9" strike="noStrike">
                <a:solidFill>
                  <a:srgbClr val="1900ff"/>
                </a:solidFill>
                <a:latin typeface="Times New Roman"/>
              </a:rPr>
              <a:t>Remote</a:t>
            </a:r>
            <a:r>
              <a:rPr b="1" lang="en-US" sz="2080" spc="-63" strike="noStrike">
                <a:solidFill>
                  <a:srgbClr val="1900ff"/>
                </a:solidFill>
                <a:latin typeface="Times New Roman"/>
              </a:rPr>
              <a:t> </a:t>
            </a:r>
            <a:r>
              <a:rPr b="1" lang="en-US" sz="2080" spc="-18" strike="noStrike">
                <a:solidFill>
                  <a:srgbClr val="1900ff"/>
                </a:solidFill>
                <a:latin typeface="Times New Roman"/>
              </a:rPr>
              <a:t>invocation</a:t>
            </a:r>
            <a:r>
              <a:rPr b="1" lang="en-US" sz="2080" spc="-18" strike="noStrike">
                <a:solidFill>
                  <a:srgbClr val="d90e81"/>
                </a:solidFill>
                <a:latin typeface="Times New Roman"/>
              </a:rPr>
              <a:t>5.2</a:t>
            </a:r>
            <a:endParaRPr b="0" lang="en-US" sz="2080" spc="-1" strike="noStrike">
              <a:latin typeface="Arial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8044200" y="-1171800"/>
            <a:ext cx="2562480" cy="2702520"/>
          </a:xfrm>
          <a:prstGeom prst="rect">
            <a:avLst/>
          </a:prstGeom>
          <a:noFill/>
          <a:ln>
            <a:noFill/>
          </a:ln>
        </p:spPr>
        <p:txBody>
          <a:bodyPr lIns="0" rIns="0" tIns="20880" bIns="0" anchor="ctr">
            <a:noAutofit/>
          </a:bodyPr>
          <a:p>
            <a:pPr marL="21960">
              <a:lnSpc>
                <a:spcPct val="100000"/>
              </a:lnSpc>
              <a:spcBef>
                <a:spcPts val="164"/>
              </a:spcBef>
            </a:pPr>
            <a:r>
              <a:rPr b="0" lang="en-US" sz="4400" spc="-9" strike="noStrike">
                <a:solidFill>
                  <a:srgbClr val="000000"/>
                </a:solidFill>
                <a:latin typeface="Calibri Light"/>
              </a:rPr>
              <a:t>Request-reply</a:t>
            </a:r>
            <a:r>
              <a:rPr b="0" lang="en-US" sz="4400" spc="-52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4400" spc="-9" strike="noStrike">
                <a:solidFill>
                  <a:srgbClr val="000000"/>
                </a:solidFill>
                <a:latin typeface="Calibri Light"/>
              </a:rPr>
              <a:t>protocols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1612080" y="378360"/>
            <a:ext cx="8972280" cy="360"/>
          </a:xfrm>
          <a:custGeom>
            <a:avLst/>
            <a:gdLst/>
            <a:ahLst/>
            <a:rect l="l" t="t" r="r" b="b"/>
            <a:pathLst>
              <a:path w="5184140" h="0">
                <a:moveTo>
                  <a:pt x="0" y="0"/>
                </a:moveTo>
                <a:lnTo>
                  <a:pt x="5184000" y="0"/>
                </a:lnTo>
              </a:path>
            </a:pathLst>
          </a:custGeom>
          <a:noFill/>
          <a:ln w="50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4"/>
          <p:cNvSpPr/>
          <p:nvPr/>
        </p:nvSpPr>
        <p:spPr>
          <a:xfrm>
            <a:off x="1910160" y="538920"/>
            <a:ext cx="8740440" cy="53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0880" bIns="0">
            <a:spAutoFit/>
          </a:bodyPr>
          <a:p>
            <a:pPr marL="87840">
              <a:lnSpc>
                <a:spcPct val="100000"/>
              </a:lnSpc>
              <a:spcBef>
                <a:spcPts val="164"/>
              </a:spcBef>
            </a:pPr>
            <a:r>
              <a:rPr b="1" lang="en-US" sz="2080" spc="-9" strike="noStrike">
                <a:solidFill>
                  <a:srgbClr val="0000ff"/>
                </a:solidFill>
                <a:latin typeface="Times New Roman"/>
              </a:rPr>
              <a:t>B. TCP </a:t>
            </a:r>
            <a:r>
              <a:rPr b="1" lang="en-US" sz="2080" spc="-18" strike="noStrike">
                <a:solidFill>
                  <a:srgbClr val="0000ff"/>
                </a:solidFill>
                <a:latin typeface="Times New Roman"/>
              </a:rPr>
              <a:t>streams </a:t>
            </a:r>
            <a:r>
              <a:rPr b="1" lang="en-US" sz="2080" spc="-9" strike="noStrike">
                <a:solidFill>
                  <a:srgbClr val="0000ff"/>
                </a:solidFill>
                <a:latin typeface="Times New Roman"/>
              </a:rPr>
              <a:t>to implement </a:t>
            </a:r>
            <a:r>
              <a:rPr b="1" lang="en-US" sz="2080" spc="-18" strike="noStrike">
                <a:solidFill>
                  <a:srgbClr val="0000ff"/>
                </a:solidFill>
                <a:latin typeface="Times New Roman"/>
              </a:rPr>
              <a:t>request-reply</a:t>
            </a:r>
            <a:r>
              <a:rPr b="1" lang="en-US" sz="2080" spc="7" strike="noStrike">
                <a:solidFill>
                  <a:srgbClr val="0000ff"/>
                </a:solidFill>
                <a:latin typeface="Times New Roman"/>
              </a:rPr>
              <a:t> </a:t>
            </a:r>
            <a:r>
              <a:rPr b="1" lang="en-US" sz="2080" spc="-18" strike="noStrike">
                <a:solidFill>
                  <a:srgbClr val="0000ff"/>
                </a:solidFill>
                <a:latin typeface="Times New Roman"/>
              </a:rPr>
              <a:t>protocol</a:t>
            </a:r>
            <a:endParaRPr b="0" lang="en-US" sz="2080" spc="-1" strike="noStrike">
              <a:latin typeface="Arial"/>
            </a:endParaRPr>
          </a:p>
          <a:p>
            <a:pPr marL="217440" indent="-94320">
              <a:lnSpc>
                <a:spcPct val="100000"/>
              </a:lnSpc>
              <a:spcBef>
                <a:spcPts val="2234"/>
              </a:spcBef>
              <a:buClr>
                <a:srgbClr val="000000"/>
              </a:buClr>
              <a:buSzPct val="92000"/>
              <a:buFont typeface="Symbol" charset="2"/>
              <a:buChar char=""/>
              <a:tabLst>
                <a:tab algn="l" pos="21888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TCP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streams</a:t>
            </a:r>
            <a:endParaRPr b="0" lang="en-US" sz="208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"/>
              </a:spcBef>
              <a:tabLst>
                <a:tab algn="l" pos="218880"/>
              </a:tabLst>
            </a:pPr>
            <a:endParaRPr b="0" lang="en-US" sz="2080" spc="-1" strike="noStrike">
              <a:latin typeface="Arial"/>
            </a:endParaRPr>
          </a:p>
          <a:p>
            <a:pPr lvl="1" marL="911160" indent="-261360">
              <a:lnSpc>
                <a:spcPct val="100000"/>
              </a:lnSpc>
              <a:buClr>
                <a:srgbClr val="000000"/>
              </a:buClr>
              <a:buFont typeface="Times New Roman"/>
              <a:buChar char="–"/>
              <a:tabLst>
                <a:tab algn="l" pos="91224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transmission of arguments and results of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any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 size</a:t>
            </a:r>
            <a:endParaRPr b="0" lang="en-US" sz="2080" spc="-1" strike="noStrike">
              <a:latin typeface="Arial"/>
            </a:endParaRPr>
          </a:p>
          <a:p>
            <a:pPr lvl="2" marL="1391400" indent="-260280">
              <a:lnSpc>
                <a:spcPct val="100000"/>
              </a:lnSpc>
              <a:spcBef>
                <a:spcPts val="1539"/>
              </a:spcBef>
              <a:buClr>
                <a:srgbClr val="000000"/>
              </a:buClr>
              <a:buFont typeface="StarSymbol"/>
              <a:buChar char="*"/>
              <a:tabLst>
                <a:tab algn="l" pos="1392480"/>
              </a:tabLst>
            </a:pP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flow-control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mechanism</a:t>
            </a:r>
            <a:endParaRPr b="0" lang="en-US" sz="2080" spc="-1" strike="noStrike">
              <a:latin typeface="Arial"/>
            </a:endParaRPr>
          </a:p>
          <a:p>
            <a:pPr lvl="3" marL="1828800" indent="-194040">
              <a:lnSpc>
                <a:spcPct val="120000"/>
              </a:lnSpc>
              <a:spcBef>
                <a:spcPts val="607"/>
              </a:spcBef>
              <a:buClr>
                <a:srgbClr val="000000"/>
              </a:buClr>
              <a:buFont typeface="Times New Roman"/>
              <a:buChar char="·"/>
              <a:tabLst>
                <a:tab algn="l" pos="1829880"/>
              </a:tabLst>
            </a:pPr>
            <a:r>
              <a:rPr b="0" i="1" lang="en-US" sz="2080" spc="500" strike="noStrike">
                <a:solidFill>
                  <a:srgbClr val="000000"/>
                </a:solidFill>
                <a:latin typeface="DejaVu Sans Condensed"/>
              </a:rPr>
              <a:t>⇒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no need for special measures to </a:t>
            </a:r>
            <a:r>
              <a:rPr b="0" lang="en-US" sz="2080" spc="-26" strike="noStrike">
                <a:solidFill>
                  <a:srgbClr val="000000"/>
                </a:solidFill>
                <a:latin typeface="Times New Roman"/>
              </a:rPr>
              <a:t>avoid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overwhelming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the  recipient</a:t>
            </a:r>
            <a:endParaRPr b="0" lang="en-US" sz="2080" spc="-1" strike="noStrike">
              <a:latin typeface="Arial"/>
            </a:endParaRPr>
          </a:p>
          <a:p>
            <a:pPr lvl="1" marL="911160" indent="-261360">
              <a:lnSpc>
                <a:spcPct val="100000"/>
              </a:lnSpc>
              <a:spcBef>
                <a:spcPts val="1539"/>
              </a:spcBef>
              <a:buClr>
                <a:srgbClr val="000000"/>
              </a:buClr>
              <a:buFont typeface="Times New Roman"/>
              <a:buChar char="–"/>
              <a:tabLst>
                <a:tab algn="l" pos="91224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request and reply messages are </a:t>
            </a: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delivered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 reliably</a:t>
            </a:r>
            <a:endParaRPr b="0" lang="en-US" sz="2080" spc="-1" strike="noStrike">
              <a:latin typeface="Arial"/>
            </a:endParaRPr>
          </a:p>
          <a:p>
            <a:pPr lvl="2" marL="1391400" indent="-260280">
              <a:lnSpc>
                <a:spcPct val="100000"/>
              </a:lnSpc>
              <a:spcBef>
                <a:spcPts val="1539"/>
              </a:spcBef>
              <a:buClr>
                <a:srgbClr val="000000"/>
              </a:buClr>
              <a:buFont typeface="Times New Roman"/>
              <a:buChar char="*"/>
              <a:tabLst>
                <a:tab algn="l" pos="1392480"/>
              </a:tabLst>
            </a:pPr>
            <a:r>
              <a:rPr b="0" i="1" lang="en-US" sz="2080" spc="500" strike="noStrike">
                <a:solidFill>
                  <a:srgbClr val="000000"/>
                </a:solidFill>
                <a:latin typeface="DejaVu Sans Condensed"/>
              </a:rPr>
              <a:t>⇒</a:t>
            </a:r>
            <a:r>
              <a:rPr b="0" i="1" lang="en-US" sz="2080" spc="-89" strike="noStrike">
                <a:solidFill>
                  <a:srgbClr val="000000"/>
                </a:solidFill>
                <a:latin typeface="DejaVu Sans Condensed"/>
              </a:rPr>
              <a:t>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no need for</a:t>
            </a:r>
            <a:endParaRPr b="0" lang="en-US" sz="2080" spc="-1" strike="noStrike">
              <a:latin typeface="Arial"/>
            </a:endParaRPr>
          </a:p>
          <a:p>
            <a:pPr lvl="3" marL="1701360" indent="-66600">
              <a:lnSpc>
                <a:spcPct val="100000"/>
              </a:lnSpc>
              <a:spcBef>
                <a:spcPts val="1117"/>
              </a:spcBef>
              <a:buClr>
                <a:srgbClr val="000000"/>
              </a:buClr>
              <a:buFont typeface="Times New Roman"/>
              <a:buChar char="·"/>
              <a:tabLst>
                <a:tab algn="l" pos="170244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retransmission</a:t>
            </a:r>
            <a:endParaRPr b="0" lang="en-US" sz="2080" spc="-1" strike="noStrike">
              <a:latin typeface="Arial"/>
            </a:endParaRPr>
          </a:p>
          <a:p>
            <a:pPr lvl="3" marL="1701360" indent="-66600">
              <a:lnSpc>
                <a:spcPct val="100000"/>
              </a:lnSpc>
              <a:spcBef>
                <a:spcPts val="935"/>
              </a:spcBef>
              <a:buClr>
                <a:srgbClr val="000000"/>
              </a:buClr>
              <a:buFont typeface="Times New Roman"/>
              <a:buChar char="·"/>
              <a:tabLst>
                <a:tab algn="l" pos="1702440"/>
              </a:tabLst>
            </a:pPr>
            <a:r>
              <a:rPr b="0" lang="en-US" sz="2080" spc="-18" strike="noStrike">
                <a:solidFill>
                  <a:srgbClr val="000000"/>
                </a:solidFill>
                <a:latin typeface="Times New Roman"/>
              </a:rPr>
              <a:t>filtering </a:t>
            </a: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of duplicates</a:t>
            </a:r>
            <a:endParaRPr b="0" lang="en-US" sz="2080" spc="-1" strike="noStrike">
              <a:latin typeface="Arial"/>
            </a:endParaRPr>
          </a:p>
          <a:p>
            <a:pPr lvl="3" marL="1701360" indent="-66600">
              <a:lnSpc>
                <a:spcPct val="100000"/>
              </a:lnSpc>
              <a:spcBef>
                <a:spcPts val="944"/>
              </a:spcBef>
              <a:buClr>
                <a:srgbClr val="000000"/>
              </a:buClr>
              <a:buFont typeface="Times New Roman"/>
              <a:buChar char="·"/>
              <a:tabLst>
                <a:tab algn="l" pos="1702440"/>
              </a:tabLst>
            </a:pPr>
            <a:r>
              <a:rPr b="0" lang="en-US" sz="2080" spc="-9" strike="noStrike">
                <a:solidFill>
                  <a:srgbClr val="000000"/>
                </a:solidFill>
                <a:latin typeface="Times New Roman"/>
              </a:rPr>
              <a:t>histories</a:t>
            </a:r>
            <a:endParaRPr b="0" lang="en-US" sz="20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</TotalTime>
  <Application>LibreOffice/6.4.7.2$Linux_X86_64 LibreOffice_project/40$Build-2</Application>
  <Words>1593</Words>
  <Paragraphs>467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2021-06-03T12:45:11Z</dcterms:created>
  <dc:creator>Windows User</dc:creator>
  <dc:description/>
  <dc:language>en-US</dc:language>
  <cp:lastModifiedBy/>
  <dcterms:modified xsi:type="dcterms:W3CDTF">2021-12-22T23:26:24Z</dcterms:modified>
  <cp:revision>12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43</vt:i4>
  </property>
</Properties>
</file>