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60680" y="163800"/>
            <a:ext cx="7622280" cy="632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60680" y="163800"/>
            <a:ext cx="7622280" cy="632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60680" y="163800"/>
            <a:ext cx="7622280" cy="632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60680" y="163800"/>
            <a:ext cx="7622280" cy="6327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26160"/>
            <a:ext cx="7772040" cy="1341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595320" y="6473160"/>
            <a:ext cx="194904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A230F58B-A76A-4CC0-91D4-56AF09D9B980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11/4/21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03480" y="6472080"/>
            <a:ext cx="23076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33C92246-08A9-4A22-815C-FBD87E1FEB1B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36040" y="1633320"/>
            <a:ext cx="8061480" cy="4614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595320" y="6473160"/>
            <a:ext cx="194904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333D8263-FC23-4B08-B91B-D3675464822A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11/4/21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403480" y="6472080"/>
            <a:ext cx="23076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D69CCD9A-802D-4380-B7D9-E2DB2D56F6F1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/>
          </p:nvPr>
        </p:nvSpPr>
        <p:spPr>
          <a:xfrm>
            <a:off x="3595320" y="6473160"/>
            <a:ext cx="194904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73BE11E-369F-4C73-8039-F3DBCB7AA45F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11/4/21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403480" y="6472080"/>
            <a:ext cx="23076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7C82C2B8-FF4E-447A-B4CA-2186A23E4C3C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60680" y="163800"/>
            <a:ext cx="7622280" cy="13647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/>
          </p:nvPr>
        </p:nvSpPr>
        <p:spPr>
          <a:xfrm>
            <a:off x="3595320" y="6473160"/>
            <a:ext cx="194904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B60D3189-B151-4B86-8865-EAC5F1B3121C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11/4/21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403480" y="6472080"/>
            <a:ext cx="230760" cy="17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5BD0F225-2F14-4184-991C-372D821645C7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2126160"/>
            <a:ext cx="777204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400" spc="-131" strike="noStrike">
                <a:solidFill>
                  <a:srgbClr val="000000"/>
                </a:solidFill>
                <a:latin typeface="Arial"/>
              </a:rPr>
              <a:t>Interprocess Communication (IPC)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1371600" y="3840480"/>
            <a:ext cx="6400440" cy="196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Tasniya Ahmed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Lecturer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NSTU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097280" y="365760"/>
            <a:ext cx="7575120" cy="683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71" strike="noStrike">
                <a:solidFill>
                  <a:srgbClr val="000000"/>
                </a:solidFill>
                <a:latin typeface="Arial"/>
              </a:rPr>
              <a:t>Communication</a:t>
            </a:r>
            <a:r>
              <a:rPr b="0" lang="en-US" sz="4400" spc="-29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86" strike="noStrike">
                <a:solidFill>
                  <a:srgbClr val="000000"/>
                </a:solidFill>
                <a:latin typeface="Arial"/>
              </a:rPr>
              <a:t>primitives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44600" y="1121040"/>
            <a:ext cx="8607960" cy="545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4240" indent="-341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3520"/>
                <a:tab algn="l" pos="354240"/>
                <a:tab algn="l" pos="172908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public </a:t>
            </a:r>
            <a:r>
              <a:rPr b="1" lang="en-US" sz="2000" spc="4" strike="noStrike">
                <a:solidFill>
                  <a:srgbClr val="000000"/>
                </a:solidFill>
                <a:latin typeface="Times New Roman"/>
              </a:rPr>
              <a:t>byte[]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doOperation (RemoteRef </a:t>
            </a: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s, int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operationId, </a:t>
            </a:r>
            <a:r>
              <a:rPr b="1" lang="en-US" sz="2000" spc="4" strike="noStrike">
                <a:solidFill>
                  <a:srgbClr val="000000"/>
                </a:solidFill>
                <a:latin typeface="Times New Roman"/>
              </a:rPr>
              <a:t>byte[] 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arguments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 sends a request message to the remote server and returns the reply.</a:t>
            </a:r>
            <a:endParaRPr b="0" lang="en-US" sz="2000" spc="-1" strike="noStrike">
              <a:latin typeface="Arial"/>
            </a:endParaRPr>
          </a:p>
          <a:p>
            <a:pPr marL="354240" indent="-3412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3520"/>
                <a:tab algn="l" pos="354240"/>
                <a:tab algn="l" pos="17290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Used by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clients to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invoke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0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operations.</a:t>
            </a:r>
            <a:endParaRPr b="0" lang="en-US" sz="2000" spc="-1" strike="noStrike">
              <a:latin typeface="Arial"/>
            </a:endParaRPr>
          </a:p>
          <a:p>
            <a:pPr marL="12600" indent="63360">
              <a:lnSpc>
                <a:spcPct val="12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arguments specify the remote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server,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operation to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 invoked and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 arguments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operation.</a:t>
            </a:r>
            <a:endParaRPr b="0" lang="en-US" sz="2000" spc="-1" strike="noStrike">
              <a:latin typeface="Arial"/>
            </a:endParaRPr>
          </a:p>
          <a:p>
            <a:pPr marL="12600" indent="6336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Result 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byte of array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containing</a:t>
            </a:r>
            <a:r>
              <a:rPr b="0" lang="en-US" sz="20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result.</a:t>
            </a:r>
            <a:endParaRPr b="0" lang="en-US" sz="2000" spc="-1" strike="noStrike">
              <a:latin typeface="Arial"/>
            </a:endParaRPr>
          </a:p>
          <a:p>
            <a:pPr marL="354240" indent="-34128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is instance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class RemoteRef which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provides a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method </a:t>
            </a:r>
            <a:r>
              <a:rPr b="0" lang="en-US" sz="2000" spc="4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getting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internet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address and port of server. The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caller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this operation is blocked  until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reply is</a:t>
            </a:r>
            <a:r>
              <a:rPr b="0" lang="en-US" sz="20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received.</a:t>
            </a:r>
            <a:endParaRPr b="0" lang="en-US" sz="2000" spc="-1" strike="noStrike">
              <a:latin typeface="Arial"/>
            </a:endParaRPr>
          </a:p>
          <a:p>
            <a:pPr marL="35424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353520"/>
                <a:tab algn="l" pos="35424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public </a:t>
            </a:r>
            <a:r>
              <a:rPr b="1" lang="en-US" sz="2000" spc="4" strike="noStrike">
                <a:solidFill>
                  <a:srgbClr val="000000"/>
                </a:solidFill>
                <a:latin typeface="Times New Roman"/>
              </a:rPr>
              <a:t>byte[]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getRequest</a:t>
            </a:r>
            <a:r>
              <a:rPr b="1" lang="en-US" sz="20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();</a:t>
            </a:r>
            <a:endParaRPr b="0" lang="en-US" sz="2000" spc="-1" strike="noStrike">
              <a:latin typeface="Arial"/>
            </a:endParaRPr>
          </a:p>
          <a:p>
            <a:pPr marL="76320">
              <a:lnSpc>
                <a:spcPct val="100000"/>
              </a:lnSpc>
              <a:spcBef>
                <a:spcPts val="601"/>
              </a:spcBef>
              <a:tabLst>
                <a:tab algn="l" pos="353520"/>
                <a:tab algn="l" pos="354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Used by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server to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acquire a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client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request via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US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port.</a:t>
            </a:r>
            <a:endParaRPr b="0" lang="en-US" sz="2000" spc="-1" strike="noStrike">
              <a:latin typeface="Arial"/>
            </a:endParaRPr>
          </a:p>
          <a:p>
            <a:pPr marL="354240" indent="-3412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353520"/>
                <a:tab algn="l" pos="354240"/>
              </a:tabLst>
            </a:pP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public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void </a:t>
            </a: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sendReply </a:t>
            </a:r>
            <a:r>
              <a:rPr b="1" lang="en-US" sz="2000" spc="4" strike="noStrike">
                <a:solidFill>
                  <a:srgbClr val="000000"/>
                </a:solidFill>
                <a:latin typeface="Times New Roman"/>
              </a:rPr>
              <a:t>(byte[]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reply, </a:t>
            </a: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InetAddress clientHost, int  clientPort);</a:t>
            </a:r>
            <a:endParaRPr b="0" lang="en-US" sz="2000" spc="-1" strike="noStrike">
              <a:latin typeface="Arial"/>
            </a:endParaRPr>
          </a:p>
          <a:p>
            <a:pPr marL="354240" indent="-34128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Server invokes the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required operation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and sends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reply message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client  at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its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Internet address and port.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31520" y="315000"/>
            <a:ext cx="8147160" cy="690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ctr">
            <a:noAutofit/>
          </a:bodyPr>
          <a:p>
            <a:pPr algn="ctr">
              <a:lnSpc>
                <a:spcPct val="100000"/>
              </a:lnSpc>
              <a:spcBef>
                <a:spcPts val="354"/>
              </a:spcBef>
              <a:spcAft>
                <a:spcPts val="428"/>
              </a:spcAft>
            </a:pPr>
            <a:r>
              <a:rPr b="0" lang="en-US" sz="3200" spc="-191" strike="noStrike">
                <a:solidFill>
                  <a:srgbClr val="000000"/>
                </a:solidFill>
                <a:latin typeface="Arial"/>
              </a:rPr>
              <a:t>Request-</a:t>
            </a:r>
            <a:r>
              <a:rPr b="0" lang="en-US" sz="3200" spc="-191" strike="noStrike">
                <a:solidFill>
                  <a:srgbClr val="000000"/>
                </a:solidFill>
                <a:latin typeface="Arial"/>
              </a:rPr>
              <a:t>reply </a:t>
            </a:r>
            <a:r>
              <a:rPr b="0" lang="en-US" sz="3200" spc="-335" strike="noStrike">
                <a:solidFill>
                  <a:srgbClr val="000000"/>
                </a:solidFill>
                <a:latin typeface="Arial"/>
              </a:rPr>
              <a:t>message</a:t>
            </a:r>
            <a:r>
              <a:rPr b="0" lang="en-US" sz="3200" spc="-30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86" strike="noStrike">
                <a:solidFill>
                  <a:srgbClr val="000000"/>
                </a:solidFill>
                <a:latin typeface="Arial"/>
              </a:rPr>
              <a:t>structure</a:t>
            </a:r>
            <a:endParaRPr b="0" lang="en-US" sz="32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  <p:graphicFrame>
        <p:nvGraphicFramePr>
          <p:cNvPr id="204" name="Table 2"/>
          <p:cNvGraphicFramePr/>
          <p:nvPr/>
        </p:nvGraphicFramePr>
        <p:xfrm>
          <a:off x="433440" y="1576440"/>
          <a:ext cx="4497840" cy="3961800"/>
        </p:xfrm>
        <a:graphic>
          <a:graphicData uri="http://schemas.openxmlformats.org/drawingml/2006/table">
            <a:tbl>
              <a:tblPr/>
              <a:tblGrid>
                <a:gridCol w="4498200"/>
              </a:tblGrid>
              <a:tr h="785160">
                <a:tc>
                  <a:txBody>
                    <a:bodyPr lIns="0" rIns="0" tIns="150840" bIns="0">
                      <a:noAutofit/>
                    </a:bodyPr>
                    <a:p>
                      <a:pPr marL="120600" algn="ctr">
                        <a:lnSpc>
                          <a:spcPct val="100000"/>
                        </a:lnSpc>
                        <a:spcBef>
                          <a:spcPts val="1191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messageType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54000">
                      <a:solidFill>
                        <a:srgbClr val="000000"/>
                      </a:solidFill>
                    </a:lnL>
                    <a:lnR w="54000">
                      <a:solidFill>
                        <a:srgbClr val="000000"/>
                      </a:solidFill>
                    </a:lnR>
                    <a:lnT w="54000">
                      <a:solidFill>
                        <a:srgbClr val="000000"/>
                      </a:solidFill>
                    </a:lnT>
                    <a:lnB w="540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1560">
                <a:tc>
                  <a:txBody>
                    <a:bodyPr lIns="0" rIns="0" tIns="149040" bIns="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requestId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54000">
                      <a:solidFill>
                        <a:srgbClr val="000000"/>
                      </a:solidFill>
                    </a:lnL>
                    <a:lnR w="54000">
                      <a:solidFill>
                        <a:srgbClr val="000000"/>
                      </a:solidFill>
                    </a:lnR>
                    <a:lnT w="54000">
                      <a:solidFill>
                        <a:srgbClr val="000000"/>
                      </a:solidFill>
                    </a:lnT>
                    <a:lnB w="540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4080">
                <a:tc>
                  <a:txBody>
                    <a:bodyPr lIns="0" rIns="0" tIns="194040" bIns="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remoteReference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54000">
                      <a:solidFill>
                        <a:srgbClr val="000000"/>
                      </a:solidFill>
                    </a:lnL>
                    <a:lnR w="54000">
                      <a:solidFill>
                        <a:srgbClr val="000000"/>
                      </a:solidFill>
                    </a:lnR>
                    <a:lnT w="54000">
                      <a:solidFill>
                        <a:srgbClr val="000000"/>
                      </a:solidFill>
                    </a:lnT>
                    <a:lnB w="540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84800">
                <a:tc>
                  <a:txBody>
                    <a:bodyPr lIns="0" rIns="0" tIns="150480" bIns="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operationId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54000">
                      <a:solidFill>
                        <a:srgbClr val="000000"/>
                      </a:solidFill>
                    </a:lnL>
                    <a:lnR w="54000">
                      <a:solidFill>
                        <a:srgbClr val="000000"/>
                      </a:solidFill>
                    </a:lnR>
                    <a:lnT w="54000">
                      <a:solidFill>
                        <a:srgbClr val="000000"/>
                      </a:solidFill>
                    </a:lnT>
                    <a:lnB w="540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6560">
                <a:tc>
                  <a:txBody>
                    <a:bodyPr lIns="0" rIns="0" tIns="149040" bIns="0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arguments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>
                    <a:lnL w="54000">
                      <a:solidFill>
                        <a:srgbClr val="000000"/>
                      </a:solidFill>
                    </a:lnL>
                    <a:lnR w="54000">
                      <a:solidFill>
                        <a:srgbClr val="000000"/>
                      </a:solidFill>
                    </a:lnR>
                    <a:lnT w="54000">
                      <a:solidFill>
                        <a:srgbClr val="000000"/>
                      </a:solidFill>
                    </a:lnT>
                    <a:lnB w="540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CustomShape 3"/>
          <p:cNvSpPr/>
          <p:nvPr/>
        </p:nvSpPr>
        <p:spPr>
          <a:xfrm>
            <a:off x="457200" y="1005840"/>
            <a:ext cx="8398800" cy="56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4434840">
              <a:lnSpc>
                <a:spcPct val="100000"/>
              </a:lnSpc>
              <a:spcBef>
                <a:spcPts val="99"/>
              </a:spcBef>
              <a:tabLst>
                <a:tab algn="l" pos="5056560"/>
              </a:tabLst>
            </a:pPr>
            <a:r>
              <a:rPr b="0" i="1" lang="en-US" sz="2600" spc="-7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0" i="1" lang="en-US" sz="2600" spc="-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(0=Request, </a:t>
            </a:r>
            <a:r>
              <a:rPr b="0" i="1" lang="en-US" sz="2600" spc="4" strike="noStrike">
                <a:solidFill>
                  <a:srgbClr val="000000"/>
                </a:solidFill>
                <a:latin typeface="Arial"/>
              </a:rPr>
              <a:t>1=</a:t>
            </a:r>
            <a:r>
              <a:rPr b="0" i="1" lang="en-US" sz="26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Reply)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5056560"/>
              </a:tabLst>
            </a:pPr>
            <a:endParaRPr b="0" lang="en-US" sz="2600" spc="-1" strike="noStrike">
              <a:latin typeface="Arial"/>
            </a:endParaRPr>
          </a:p>
          <a:p>
            <a:pPr marL="4697640">
              <a:lnSpc>
                <a:spcPct val="100000"/>
              </a:lnSpc>
              <a:tabLst>
                <a:tab algn="l" pos="5056560"/>
              </a:tabLst>
            </a:pPr>
            <a:r>
              <a:rPr b="0" i="1" lang="en-US" sz="2600" spc="-7" strike="noStrike">
                <a:solidFill>
                  <a:srgbClr val="000000"/>
                </a:solidFill>
                <a:latin typeface="Arial"/>
              </a:rPr>
              <a:t>int// message</a:t>
            </a:r>
            <a:r>
              <a:rPr b="0" i="1" lang="en-US" sz="2600" spc="-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600" spc="-7" strike="noStrike">
                <a:solidFill>
                  <a:srgbClr val="000000"/>
                </a:solidFill>
                <a:latin typeface="Arial"/>
              </a:rPr>
              <a:t>identifier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tabLst>
                <a:tab algn="l" pos="5056560"/>
              </a:tabLst>
            </a:pPr>
            <a:endParaRPr b="0" lang="en-US" sz="2600" spc="-1" strike="noStrike">
              <a:latin typeface="Arial"/>
            </a:endParaRPr>
          </a:p>
          <a:p>
            <a:pPr marL="4682520">
              <a:lnSpc>
                <a:spcPct val="100000"/>
              </a:lnSpc>
              <a:tabLst>
                <a:tab algn="l" pos="5056560"/>
              </a:tabLst>
            </a:pPr>
            <a:r>
              <a:rPr b="0" i="1" lang="en-US" sz="2400" spc="-12" strike="noStrike">
                <a:solidFill>
                  <a:srgbClr val="000000"/>
                </a:solidFill>
                <a:latin typeface="Arial"/>
              </a:rPr>
              <a:t>RemoteRef</a:t>
            </a:r>
            <a:endParaRPr b="0" lang="en-US" sz="2400" spc="-1" strike="noStrike">
              <a:latin typeface="Arial"/>
            </a:endParaRPr>
          </a:p>
          <a:p>
            <a:pPr marL="4672440">
              <a:lnSpc>
                <a:spcPct val="100000"/>
              </a:lnSpc>
              <a:spcBef>
                <a:spcPts val="1621"/>
              </a:spcBef>
              <a:tabLst>
                <a:tab algn="l" pos="5056560"/>
              </a:tabLst>
            </a:pPr>
            <a:r>
              <a:rPr b="0" i="1" lang="en-US" sz="2400" spc="-7" strike="noStrike">
                <a:solidFill>
                  <a:srgbClr val="000000"/>
                </a:solidFill>
                <a:latin typeface="Arial"/>
              </a:rPr>
              <a:t>int or Operation// </a:t>
            </a:r>
            <a:r>
              <a:rPr b="0" i="1" lang="en-US" sz="2400" spc="-12" strike="noStrike">
                <a:solidFill>
                  <a:srgbClr val="000000"/>
                </a:solidFill>
                <a:latin typeface="Arial"/>
              </a:rPr>
              <a:t>identifier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for the </a:t>
            </a:r>
            <a:r>
              <a:rPr b="0" i="1" lang="en-US" sz="2400" spc="-7" strike="noStrike">
                <a:solidFill>
                  <a:srgbClr val="000000"/>
                </a:solidFill>
                <a:latin typeface="Arial"/>
              </a:rPr>
              <a:t>operation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to be  </a:t>
            </a:r>
            <a:r>
              <a:rPr b="0" i="1" lang="en-US" sz="2400" spc="-7" strike="noStrike">
                <a:solidFill>
                  <a:srgbClr val="000000"/>
                </a:solidFill>
                <a:latin typeface="Arial"/>
              </a:rPr>
              <a:t>invoked</a:t>
            </a:r>
            <a:endParaRPr b="0" lang="en-US" sz="2400" spc="-1" strike="noStrike">
              <a:latin typeface="Arial"/>
            </a:endParaRPr>
          </a:p>
          <a:p>
            <a:pPr marL="4546440">
              <a:lnSpc>
                <a:spcPts val="2310"/>
              </a:lnSpc>
              <a:tabLst>
                <a:tab algn="l" pos="5056560"/>
              </a:tabLst>
            </a:pPr>
            <a:r>
              <a:rPr b="0" i="1" lang="en-US" sz="2600" spc="-7" strike="noStrike">
                <a:solidFill>
                  <a:srgbClr val="000000"/>
                </a:solidFill>
                <a:latin typeface="Arial"/>
              </a:rPr>
              <a:t>array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i="1" lang="en-US" sz="26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</a:rPr>
              <a:t>bytes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5056560"/>
              </a:tabLst>
            </a:pPr>
            <a:endParaRPr b="0" lang="en-US" sz="2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905"/>
              </a:spcBef>
              <a:tabLst>
                <a:tab algn="l" pos="5056560"/>
              </a:tabLst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requestID- taken from increasing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sequence of integers 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Identifier for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sender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process= port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+</a:t>
            </a:r>
            <a:r>
              <a:rPr b="0" lang="en-US" sz="1800" spc="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FE960DD6-003E-48A7-9D3E-8CAD00FAF1B8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1845360" y="223560"/>
            <a:ext cx="6567120" cy="690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85" strike="noStrike">
                <a:solidFill>
                  <a:srgbClr val="000000"/>
                </a:solidFill>
                <a:latin typeface="Arial"/>
              </a:rPr>
              <a:t>Failure </a:t>
            </a:r>
            <a:r>
              <a:rPr b="0" lang="en-US" sz="4400" spc="-205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US" sz="4400" spc="-3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80" strike="noStrike">
                <a:solidFill>
                  <a:srgbClr val="000000"/>
                </a:solidFill>
                <a:latin typeface="Arial"/>
              </a:rPr>
              <a:t>timeouts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12000" y="1101240"/>
            <a:ext cx="114480" cy="22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>
            <a:spAutoFit/>
          </a:bodyPr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7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955080" y="1112400"/>
            <a:ext cx="7719840" cy="57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>
            <a:spAutoFit/>
          </a:bodyPr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Types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0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failure: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Omission</a:t>
            </a:r>
            <a:r>
              <a:rPr b="0" lang="en-US" sz="20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12600">
              <a:lnSpc>
                <a:spcPct val="12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No gaurantee 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message delivery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Process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After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timeout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return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doOperation method to stop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000" spc="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method.</a:t>
            </a:r>
            <a:endParaRPr b="0" lang="en-US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Discarding duplicate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request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message-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avoid re-executing the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same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procedure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repeatedly because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getting the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same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request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repeatedly,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server rejects the requests with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same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identifier</a:t>
            </a:r>
            <a:r>
              <a:rPr b="0" lang="en-US" sz="2000" spc="5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number.</a:t>
            </a:r>
            <a:endParaRPr b="0" lang="en-US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1" lang="en-US" sz="2000" spc="-7" strike="noStrike">
                <a:solidFill>
                  <a:srgbClr val="000000"/>
                </a:solidFill>
                <a:latin typeface="Times New Roman"/>
              </a:rPr>
              <a:t>Lost reply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message-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Once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execution 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over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,its result must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stored  in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server side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so that it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retransmit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result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whenever</a:t>
            </a:r>
            <a:r>
              <a:rPr b="0" lang="en-US" sz="20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required.</a:t>
            </a:r>
            <a:endParaRPr b="0" lang="en-US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Idempotent operation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operation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that can be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performed repeatedly with  the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same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effect as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if it had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been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performed exactly</a:t>
            </a:r>
            <a:r>
              <a:rPr b="0" lang="en-US" sz="2000" spc="4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once.</a:t>
            </a:r>
            <a:endParaRPr b="0" lang="en-US" sz="2000" spc="-1" strike="noStrike">
              <a:latin typeface="Arial"/>
            </a:endParaRPr>
          </a:p>
          <a:p>
            <a:pPr marL="12600" algn="just">
              <a:lnSpc>
                <a:spcPct val="100000"/>
              </a:lnSpc>
              <a:spcBef>
                <a:spcPts val="49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If any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operation is idempotent then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any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number </a:t>
            </a:r>
            <a:r>
              <a:rPr b="0" lang="en-US" sz="2000" spc="-12" strike="noStrike">
                <a:solidFill>
                  <a:srgbClr val="000000"/>
                </a:solidFill>
                <a:latin typeface="Times New Roman"/>
              </a:rPr>
              <a:t>times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request can be  done but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otherwise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step should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 stopped to prevent wrong values and 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also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overhead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000" spc="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Times New Roman"/>
              </a:rPr>
              <a:t>more.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612000" y="3981600"/>
            <a:ext cx="114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612000" y="4654440"/>
            <a:ext cx="114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8"/>
          <p:cNvSpPr/>
          <p:nvPr/>
        </p:nvSpPr>
        <p:spPr>
          <a:xfrm>
            <a:off x="612000" y="5327640"/>
            <a:ext cx="114480" cy="31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506440" y="6472080"/>
            <a:ext cx="102600" cy="1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12600">
              <a:lnSpc>
                <a:spcPts val="1239"/>
              </a:lnSpc>
            </a:pPr>
            <a:r>
              <a:rPr b="0" lang="en-US" sz="1200" spc="-60" strike="noStrike">
                <a:solidFill>
                  <a:srgbClr val="888888"/>
                </a:solidFill>
                <a:latin typeface="Arial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1330920" y="497880"/>
            <a:ext cx="64684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tabLst>
                <a:tab algn="l" pos="212544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Styles of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exchange</a:t>
            </a:r>
            <a:r>
              <a:rPr b="0" lang="en-US" sz="4400" spc="-4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protocols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536040" y="1633320"/>
            <a:ext cx="8040600" cy="48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Request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(R) protocol-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requirement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reply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or 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acknowledgment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 Soon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after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request,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client  carries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out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with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other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application.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Implemented 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over datagram</a:t>
            </a:r>
            <a:r>
              <a:rPr b="0" lang="en-US" sz="28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protocol.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Request-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reply protocol(RR)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ACK required  because reply acts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as ACK. Implemented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28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UDP.</a:t>
            </a:r>
            <a:endParaRPr b="0" lang="en-US" sz="28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  <a:tab algn="l" pos="6223680"/>
              </a:tabLst>
            </a:pP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Request-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reply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US" sz="28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2" strike="noStrike">
                <a:solidFill>
                  <a:srgbClr val="000000"/>
                </a:solidFill>
                <a:latin typeface="Times New Roman"/>
              </a:rPr>
              <a:t>ACK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protocol(RRA)-</a:t>
            </a:r>
            <a:r>
              <a:rPr b="1" lang="en-US" sz="2800" spc="-7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The ACK 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contains requestId from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reply </a:t>
            </a:r>
            <a:r>
              <a:rPr b="0" lang="en-US" sz="2800" spc="-12" strike="noStrike">
                <a:solidFill>
                  <a:srgbClr val="000000"/>
                </a:solidFill>
                <a:latin typeface="Times New Roman"/>
              </a:rPr>
              <a:t>message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being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acknowledged. The arrival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requestId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ACK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interpreted as ACK receipt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800" spc="-7" strike="noStrike">
                <a:solidFill>
                  <a:srgbClr val="000000"/>
                </a:solidFill>
                <a:latin typeface="Times New Roman"/>
              </a:rPr>
              <a:t>all reply messages  with lower</a:t>
            </a:r>
            <a:r>
              <a:rPr b="0" lang="en-US" sz="28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requestId.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760680" y="163800"/>
            <a:ext cx="8383320" cy="1353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363120" indent="-3349800" algn="ctr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3200" spc="-372" strike="noStrike">
                <a:solidFill>
                  <a:srgbClr val="000000"/>
                </a:solidFill>
                <a:latin typeface="Fira Code"/>
              </a:rPr>
              <a:t>Use </a:t>
            </a:r>
            <a:r>
              <a:rPr b="0" lang="en-US" sz="3200" spc="-7" strike="noStrike">
                <a:solidFill>
                  <a:srgbClr val="000000"/>
                </a:solidFill>
                <a:latin typeface="Fira Code"/>
              </a:rPr>
              <a:t>of </a:t>
            </a:r>
            <a:r>
              <a:rPr b="0" lang="en-US" sz="3200" spc="-687" strike="noStrike">
                <a:solidFill>
                  <a:srgbClr val="000000"/>
                </a:solidFill>
                <a:latin typeface="Fira Code"/>
              </a:rPr>
              <a:t>TCP </a:t>
            </a:r>
            <a:r>
              <a:rPr b="0" lang="en-US" sz="3200" spc="-202" strike="noStrike">
                <a:solidFill>
                  <a:srgbClr val="000000"/>
                </a:solidFill>
                <a:latin typeface="Fira Code"/>
              </a:rPr>
              <a:t>streams </a:t>
            </a:r>
            <a:r>
              <a:rPr b="0" lang="en-US" sz="3200" spc="58" strike="noStrike">
                <a:solidFill>
                  <a:srgbClr val="000000"/>
                </a:solidFill>
                <a:latin typeface="Fira Code"/>
              </a:rPr>
              <a:t>to </a:t>
            </a:r>
            <a:r>
              <a:rPr b="0" lang="en-US" sz="3200" spc="-92" strike="noStrike">
                <a:solidFill>
                  <a:srgbClr val="000000"/>
                </a:solidFill>
                <a:latin typeface="Fira Code"/>
              </a:rPr>
              <a:t>implement  </a:t>
            </a:r>
            <a:r>
              <a:rPr b="0" lang="en-US" sz="3200" spc="-755" strike="noStrike">
                <a:solidFill>
                  <a:srgbClr val="000000"/>
                </a:solidFill>
                <a:latin typeface="Fira Code"/>
              </a:rPr>
              <a:t>RR</a:t>
            </a:r>
            <a:r>
              <a:rPr b="0" lang="en-US" sz="3200" spc="-755" strike="noStrike">
                <a:solidFill>
                  <a:srgbClr val="000000"/>
                </a:solidFill>
                <a:latin typeface="Fira Code"/>
              </a:rPr>
              <a:t>P</a:t>
            </a:r>
            <a:endParaRPr b="0" lang="en-US" sz="3200" spc="-1" strike="noStrike">
              <a:solidFill>
                <a:srgbClr val="000000"/>
              </a:solidFill>
              <a:latin typeface="Fira Code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536040" y="1616760"/>
            <a:ext cx="132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78760" y="1633320"/>
            <a:ext cx="7677360" cy="52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Use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limited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length of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datagrams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 always acceptable in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RMI/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RPC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because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argument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result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 of any</a:t>
            </a:r>
            <a:r>
              <a:rPr b="0" lang="en-US" sz="2400" spc="2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size.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TCP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guarantees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delivery, no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need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400" spc="3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retransmissions.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No need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create connection if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subsequent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request- reply goes  on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between same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server.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  <a:tabLst>
                <a:tab algn="l" pos="40824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Example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Times New Roman"/>
              </a:rPr>
              <a:t>HTTP, FTP, SMTP,telnet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9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specifies messages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involved 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methods, arguments,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results,  rules of</a:t>
            </a:r>
            <a:r>
              <a:rPr b="0" lang="en-US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marshalling.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It supports a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fixed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set of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methods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applicable to all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server’s  resources.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Allows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invoking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methods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web resources,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content  negotiation,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password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style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authentication.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36040" y="2349360"/>
            <a:ext cx="132480" cy="8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>
            <a:spAutoFit/>
          </a:bodyPr>
          <a:p>
            <a:pPr marL="12600">
              <a:lnSpc>
                <a:spcPct val="100000"/>
              </a:lnSpc>
              <a:spcBef>
                <a:spcPts val="68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9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36040" y="3599280"/>
            <a:ext cx="132480" cy="89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536040" y="4920120"/>
            <a:ext cx="1267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536040" y="5726520"/>
            <a:ext cx="1267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177200" y="497880"/>
            <a:ext cx="677952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RPC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(Remote 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procedure</a:t>
            </a:r>
            <a:r>
              <a:rPr b="0" lang="en-US" sz="4400" spc="-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Call)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536040" y="1616760"/>
            <a:ext cx="132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78760" y="1633320"/>
            <a:ext cx="7411320" cy="11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Based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 extending the idea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of conventional local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procedure  calling,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where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called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calling procedure are 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different  address space.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838080" y="2819520"/>
            <a:ext cx="7644960" cy="3775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9" name="TextShape 6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A9AC78A3-CDD9-49A9-AAD3-1CA3D2786565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94394916-905A-472A-A43F-A81D5967DAD6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760680" y="163800"/>
            <a:ext cx="7622280" cy="1353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369800" indent="-84528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Difference between local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and  remote 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procedure</a:t>
            </a:r>
            <a:r>
              <a:rPr b="0" lang="en-US" sz="4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536040" y="1616760"/>
            <a:ext cx="132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536040" y="1633320"/>
            <a:ext cx="8061480" cy="38998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5496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Local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procedure call is done either by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call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by value or call by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address/ reference.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5496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procedure call , this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possible because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address space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procedure calling and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one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that is called are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different.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536040" y="2424600"/>
            <a:ext cx="1324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536040" y="3538080"/>
            <a:ext cx="7984800" cy="236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12600">
              <a:lnSpc>
                <a:spcPct val="100000"/>
              </a:lnSpc>
              <a:spcBef>
                <a:spcPts val="700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So RPC can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 done by *stubs- proxies,</a:t>
            </a:r>
            <a:r>
              <a:rPr b="0" lang="en-US" sz="2400" spc="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Flattening-marshalling.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*Stubs-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stub is a piece of code that is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used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convert  parameters during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RPC.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Since RPC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allows a client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computer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call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remote procedures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server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 local procedures, the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parameters used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function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call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have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be converted.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Stub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libraries are installed on the client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and</a:t>
            </a:r>
            <a:r>
              <a:rPr b="0" lang="en-US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server.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375CB0C6-39A1-4216-BBD8-DB15BB778305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121560" y="497880"/>
            <a:ext cx="2895840" cy="1353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316" strike="noStrike">
                <a:solidFill>
                  <a:srgbClr val="000000"/>
                </a:solidFill>
                <a:latin typeface="Arial"/>
              </a:rPr>
              <a:t>Goals </a:t>
            </a:r>
            <a:r>
              <a:rPr b="0" lang="en-US" sz="4400" spc="-7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4400" spc="-20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766" strike="noStrike">
                <a:solidFill>
                  <a:srgbClr val="000000"/>
                </a:solidFill>
                <a:latin typeface="Arial"/>
              </a:rPr>
              <a:t>RPC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536040" y="1633320"/>
            <a:ext cx="7765200" cy="30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The message passing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nature of network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communication is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hidden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from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user.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user  does not open a connection and close  connection.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Often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omits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many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protocol layers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to improve  performance.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69F8A279-09DD-408A-A136-296F0ABCEBC3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2031840" y="497880"/>
            <a:ext cx="507204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Design issues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for</a:t>
            </a:r>
            <a:r>
              <a:rPr b="0" lang="en-US" sz="4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RPC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536040" y="1633320"/>
            <a:ext cx="8017200" cy="49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5680" indent="-34272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Programming with Interfaces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Communication within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modules(program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divided into modules)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interact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means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of  procedure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call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or direct access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variables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in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another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module.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So every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module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has an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interface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which provides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specific methods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and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variables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that can be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made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available.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99000"/>
              </a:lnSpc>
              <a:spcBef>
                <a:spcPts val="79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- Each server provides a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set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of procedures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for  clients through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an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interface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called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as 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Service  Interface.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2762280" y="528480"/>
            <a:ext cx="36172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000" spc="-7" strike="noStrike">
                <a:solidFill>
                  <a:srgbClr val="000000"/>
                </a:solidFill>
                <a:latin typeface="Times New Roman"/>
              </a:rPr>
              <a:t>Adv. Of</a:t>
            </a:r>
            <a:r>
              <a:rPr b="0" lang="en-US" sz="4000" spc="-8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000" spc="-7" strike="noStrike">
                <a:solidFill>
                  <a:srgbClr val="000000"/>
                </a:solidFill>
                <a:latin typeface="Times New Roman"/>
              </a:rPr>
              <a:t>Interface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536040" y="1633320"/>
            <a:ext cx="8061480" cy="50691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355680" indent="-34272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Programmers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are concerned only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with the idea  offered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by service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interface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and not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implementation.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 algn="just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Programmers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need not know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the programming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language or underlying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platform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used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to 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implement the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service.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55680" indent="-342720" algn="just">
              <a:lnSpc>
                <a:spcPct val="99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variables of one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module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cannot be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directly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accessed 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the client module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running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in 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another</a:t>
            </a:r>
            <a:r>
              <a:rPr b="0" lang="en-US" sz="3200" spc="4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process,</a:t>
            </a:r>
            <a:r>
              <a:rPr b="0" lang="en-US" sz="3200" spc="4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US" sz="3200" spc="4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it</a:t>
            </a:r>
            <a:r>
              <a:rPr b="0" lang="en-US" sz="3200" spc="47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is</a:t>
            </a:r>
            <a:r>
              <a:rPr b="0" lang="en-US" sz="3200" spc="4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done</a:t>
            </a:r>
            <a:r>
              <a:rPr b="0" lang="en-US" sz="3200" spc="48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by</a:t>
            </a:r>
            <a:r>
              <a:rPr b="0" lang="en-US" sz="3200" spc="4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some</a:t>
            </a:r>
            <a:r>
              <a:rPr b="0" lang="en-US" sz="3200" spc="48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getter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853560" y="6222960"/>
            <a:ext cx="617868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nd</a:t>
            </a:r>
            <a:r>
              <a:rPr b="0" lang="en-US" sz="32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tt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 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ro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0" lang="en-US" sz="3200" spc="-517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60" strike="noStrike" baseline="16000">
                <a:solidFill>
                  <a:srgbClr val="888888"/>
                </a:solidFill>
                <a:latin typeface="Arial"/>
              </a:rPr>
              <a:t>I</a:t>
            </a:r>
            <a:r>
              <a:rPr b="0" lang="en-US" sz="1800" spc="-585" strike="noStrike" baseline="16000">
                <a:solidFill>
                  <a:srgbClr val="888888"/>
                </a:solidFill>
                <a:latin typeface="Arial"/>
              </a:rPr>
              <a:t>s</a:t>
            </a:r>
            <a:r>
              <a:rPr b="0" lang="en-US" sz="3200" spc="-1350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US" sz="1800" spc="-97" strike="noStrike" baseline="16000">
                <a:solidFill>
                  <a:srgbClr val="888888"/>
                </a:solidFill>
                <a:latin typeface="Arial"/>
              </a:rPr>
              <a:t>ha</a:t>
            </a:r>
            <a:r>
              <a:rPr b="0" lang="en-US" sz="1800" spc="-293" strike="noStrike" baseline="16000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3200" spc="-93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1800" spc="-69" strike="noStrike" baseline="16000">
                <a:solidFill>
                  <a:srgbClr val="888888"/>
                </a:solidFill>
                <a:latin typeface="Arial"/>
              </a:rPr>
              <a:t>p</a:t>
            </a:r>
            <a:r>
              <a:rPr b="0" lang="en-US" sz="1800" spc="-562" strike="noStrike" baseline="16000">
                <a:solidFill>
                  <a:srgbClr val="888888"/>
                </a:solidFill>
                <a:latin typeface="Arial"/>
              </a:rPr>
              <a:t>a</a:t>
            </a:r>
            <a:r>
              <a:rPr b="0" lang="en-US" sz="3200" spc="-1140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-52" strike="noStrike" baseline="16000">
                <a:solidFill>
                  <a:srgbClr val="888888"/>
                </a:solidFill>
                <a:latin typeface="Arial"/>
              </a:rPr>
              <a:t>d</a:t>
            </a:r>
            <a:r>
              <a:rPr b="0" lang="en-US" sz="1800" spc="-248" strike="noStrike" baseline="16000">
                <a:solidFill>
                  <a:srgbClr val="888888"/>
                </a:solidFill>
                <a:latin typeface="Arial"/>
              </a:rPr>
              <a:t>h</a:t>
            </a:r>
            <a:r>
              <a:rPr b="0" lang="en-US" sz="3200" spc="-1126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800" spc="-97" strike="noStrike" baseline="16000">
                <a:solidFill>
                  <a:srgbClr val="888888"/>
                </a:solidFill>
                <a:latin typeface="Arial"/>
              </a:rPr>
              <a:t>y</a:t>
            </a:r>
            <a:r>
              <a:rPr b="0" lang="en-US" sz="1800" spc="-52" strike="noStrike" baseline="16000">
                <a:solidFill>
                  <a:srgbClr val="888888"/>
                </a:solidFill>
                <a:latin typeface="Arial"/>
              </a:rPr>
              <a:t>,</a:t>
            </a:r>
            <a:r>
              <a:rPr b="0" lang="en-US" sz="1800" spc="-89" strike="noStrike" baseline="16000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800" spc="-197" strike="noStrike" baseline="16000">
                <a:solidFill>
                  <a:srgbClr val="888888"/>
                </a:solidFill>
                <a:latin typeface="Arial"/>
              </a:rPr>
              <a:t>D</a:t>
            </a:r>
            <a:r>
              <a:rPr b="0" lang="en-US" sz="1800" spc="-908" strike="noStrike" baseline="16000">
                <a:solidFill>
                  <a:srgbClr val="888888"/>
                </a:solidFill>
                <a:latin typeface="Arial"/>
              </a:rPr>
              <a:t>e</a:t>
            </a:r>
            <a:r>
              <a:rPr b="0" lang="en-US" sz="3200" spc="-36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1800" spc="-474" strike="noStrike" baseline="16000">
                <a:solidFill>
                  <a:srgbClr val="888888"/>
                </a:solidFill>
                <a:latin typeface="Arial"/>
              </a:rPr>
              <a:t>p</a:t>
            </a:r>
            <a:r>
              <a:rPr b="0" lang="en-US" sz="3200" spc="-1325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1800" spc="-151" strike="noStrike" baseline="16000">
                <a:solidFill>
                  <a:srgbClr val="888888"/>
                </a:solidFill>
                <a:latin typeface="Arial"/>
              </a:rPr>
              <a:t>a</a:t>
            </a:r>
            <a:r>
              <a:rPr b="0" lang="en-US" sz="1800" spc="21" strike="noStrike" baseline="16000">
                <a:solidFill>
                  <a:srgbClr val="888888"/>
                </a:solidFill>
                <a:latin typeface="Arial"/>
              </a:rPr>
              <a:t>r</a:t>
            </a:r>
            <a:r>
              <a:rPr b="0" lang="en-US" sz="1800" spc="103" strike="noStrike" baseline="16000">
                <a:solidFill>
                  <a:srgbClr val="888888"/>
                </a:solidFill>
                <a:latin typeface="Arial"/>
              </a:rPr>
              <a:t>t</a:t>
            </a:r>
            <a:r>
              <a:rPr b="0" lang="en-US" sz="1800" spc="-420" strike="noStrike" baseline="16000">
                <a:solidFill>
                  <a:srgbClr val="888888"/>
                </a:solidFill>
                <a:latin typeface="Arial"/>
              </a:rPr>
              <a:t>m</a:t>
            </a:r>
            <a:r>
              <a:rPr b="0" lang="en-US" sz="3200" spc="-66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1800" spc="-114" strike="noStrike" baseline="16000">
                <a:solidFill>
                  <a:srgbClr val="888888"/>
                </a:solidFill>
                <a:latin typeface="Arial"/>
              </a:rPr>
              <a:t>e</a:t>
            </a:r>
            <a:r>
              <a:rPr b="0" lang="en-US" sz="1800" spc="-931" strike="noStrike" baseline="16000">
                <a:solidFill>
                  <a:srgbClr val="888888"/>
                </a:solidFill>
                <a:latin typeface="Arial"/>
              </a:rPr>
              <a:t>n</a:t>
            </a:r>
            <a:r>
              <a:rPr b="0" lang="en-US" sz="3200" spc="-1019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1800" spc="94" strike="noStrike" baseline="16000">
                <a:solidFill>
                  <a:srgbClr val="888888"/>
                </a:solidFill>
                <a:latin typeface="Arial"/>
              </a:rPr>
              <a:t>t</a:t>
            </a:r>
            <a:r>
              <a:rPr b="0" lang="en-US" sz="1800" spc="-89" strike="noStrike" baseline="16000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800" spc="-494" strike="noStrike" baseline="16000">
                <a:solidFill>
                  <a:srgbClr val="888888"/>
                </a:solidFill>
                <a:latin typeface="Arial"/>
              </a:rPr>
              <a:t>o</a:t>
            </a:r>
            <a:r>
              <a:rPr b="0" lang="en-US" sz="3200" spc="-1126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43" strike="noStrike" baseline="16000">
                <a:solidFill>
                  <a:srgbClr val="888888"/>
                </a:solidFill>
                <a:latin typeface="Arial"/>
              </a:rPr>
              <a:t>f</a:t>
            </a:r>
            <a:r>
              <a:rPr b="0" lang="en-US" sz="1800" spc="-83" strike="noStrike" baseline="16000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800" spc="-361" strike="noStrike" baseline="16000">
                <a:solidFill>
                  <a:srgbClr val="888888"/>
                </a:solidFill>
                <a:latin typeface="Arial"/>
              </a:rPr>
              <a:t>C</a:t>
            </a:r>
            <a:r>
              <a:rPr b="0" lang="en-US" sz="1800" spc="-384" strike="noStrike" baseline="16000">
                <a:solidFill>
                  <a:srgbClr val="888888"/>
                </a:solidFill>
                <a:latin typeface="Arial"/>
              </a:rPr>
              <a:t>S</a:t>
            </a:r>
            <a:r>
              <a:rPr b="0" lang="en-US" sz="1800" spc="-1050" strike="noStrike" baseline="16000">
                <a:solidFill>
                  <a:srgbClr val="888888"/>
                </a:solidFill>
                <a:latin typeface="Arial"/>
              </a:rPr>
              <a:t>E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3200" spc="-12" strike="noStrike">
                <a:solidFill>
                  <a:srgbClr val="000000"/>
                </a:solidFill>
                <a:latin typeface="Times New Roman"/>
              </a:rPr>
              <a:t>f</a:t>
            </a:r>
            <a:r>
              <a:rPr b="0" lang="en-US" sz="3200" spc="-7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3200" spc="4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8429040" y="6433920"/>
            <a:ext cx="18000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200" spc="-60" strike="noStrike">
                <a:solidFill>
                  <a:srgbClr val="888888"/>
                </a:solidFill>
                <a:latin typeface="Arial"/>
              </a:rPr>
              <a:t>13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36600" y="497880"/>
            <a:ext cx="842616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131" strike="noStrike">
                <a:solidFill>
                  <a:srgbClr val="000000"/>
                </a:solidFill>
                <a:latin typeface="Arial"/>
              </a:rPr>
              <a:t>Interprocess Communication (IPC)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2160" y="1193760"/>
            <a:ext cx="8066520" cy="566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1520" bIns="0">
            <a:spAutoFit/>
          </a:bodyPr>
          <a:p>
            <a:pPr marL="3556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Interprocess Communication(IPC)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is a process of exchanging the data between two or more independent process in a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distributed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environment is called as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Interprocess communication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Includes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invoking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elements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Methods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2400" spc="-1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IPC</a:t>
            </a:r>
            <a:endParaRPr b="0" lang="en-US" sz="24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-"/>
              <a:tabLst>
                <a:tab algn="l" pos="35568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Request reply protocol(RRP): Requestor requests  with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gets a</a:t>
            </a:r>
            <a:r>
              <a:rPr b="0" lang="en-US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reply</a:t>
            </a:r>
            <a:endParaRPr b="0" lang="en-US" sz="24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-"/>
              <a:tabLst>
                <a:tab algn="l" pos="355680"/>
              </a:tabLst>
            </a:pP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Procedure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Call(RPC): Extension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normal  function calling where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called and calling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procedure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are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 in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same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address</a:t>
            </a:r>
            <a:r>
              <a:rPr b="0" lang="en-US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space.</a:t>
            </a:r>
            <a:endParaRPr b="0" lang="en-US" sz="2400" spc="-1" strike="noStrike">
              <a:latin typeface="Arial"/>
            </a:endParaRPr>
          </a:p>
          <a:p>
            <a:pPr marL="355680" indent="-342720" algn="just">
              <a:lnSpc>
                <a:spcPct val="100000"/>
              </a:lnSpc>
              <a:spcBef>
                <a:spcPts val="689"/>
              </a:spcBef>
              <a:buClr>
                <a:srgbClr val="000000"/>
              </a:buClr>
              <a:buFont typeface="Arial"/>
              <a:buChar char="-"/>
              <a:tabLst>
                <a:tab algn="l" pos="355680"/>
              </a:tabLst>
            </a:pP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Remote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Method Invocation(RMI): Use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OOP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concept in distributed</a:t>
            </a:r>
            <a:r>
              <a:rPr b="0" lang="en-US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envt.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02416366-9553-4195-A7BB-6886310BBCD5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1FEAB8C0-B1A5-449E-A882-8E7FEA45455D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1120" y="388800"/>
            <a:ext cx="7794360" cy="63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>
            <a:spAutoFit/>
          </a:bodyPr>
          <a:p>
            <a:pPr marL="12600">
              <a:lnSpc>
                <a:spcPct val="100000"/>
              </a:lnSpc>
              <a:spcBef>
                <a:spcPts val="901"/>
              </a:spcBef>
            </a:pPr>
            <a:r>
              <a:rPr b="0" lang="en-US" sz="3200" spc="-126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3200" spc="-557" strike="noStrike">
                <a:solidFill>
                  <a:srgbClr val="000000"/>
                </a:solidFill>
                <a:latin typeface="Arial"/>
              </a:rPr>
              <a:t>RPC </a:t>
            </a:r>
            <a:r>
              <a:rPr b="0" lang="en-US" sz="3200" spc="-114" strike="noStrike">
                <a:solidFill>
                  <a:srgbClr val="000000"/>
                </a:solidFill>
                <a:latin typeface="Arial"/>
              </a:rPr>
              <a:t>call</a:t>
            </a:r>
            <a:r>
              <a:rPr b="0" lang="en-US" sz="3200" spc="-1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57" strike="noStrike">
                <a:solidFill>
                  <a:srgbClr val="000000"/>
                </a:solidFill>
                <a:latin typeface="Arial"/>
              </a:rPr>
              <a:t>semantics-</a:t>
            </a: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There </a:t>
            </a:r>
            <a:r>
              <a:rPr b="0" lang="en-US" sz="3200" spc="-131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3200" spc="-177" strike="noStrike">
                <a:solidFill>
                  <a:srgbClr val="000000"/>
                </a:solidFill>
                <a:latin typeface="Arial"/>
              </a:rPr>
              <a:t>choices </a:t>
            </a:r>
            <a:r>
              <a:rPr b="0" lang="en-US" sz="3200" spc="9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3200" spc="-92" strike="noStrike">
                <a:solidFill>
                  <a:srgbClr val="000000"/>
                </a:solidFill>
                <a:latin typeface="Arial"/>
              </a:rPr>
              <a:t>delivery</a:t>
            </a:r>
            <a:r>
              <a:rPr b="0" lang="en-US" sz="3200" spc="-42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14" strike="noStrike">
                <a:solidFill>
                  <a:srgbClr val="000000"/>
                </a:solidFill>
                <a:latin typeface="Arial"/>
              </a:rPr>
              <a:t>guarantee:-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a.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Retry- </a:t>
            </a:r>
            <a:r>
              <a:rPr b="0" lang="en-US" sz="3200" spc="-106" strike="noStrike">
                <a:solidFill>
                  <a:srgbClr val="000000"/>
                </a:solidFill>
                <a:latin typeface="Arial"/>
              </a:rPr>
              <a:t>request </a:t>
            </a:r>
            <a:r>
              <a:rPr b="0" lang="en-US" sz="3200" spc="-231" strike="noStrike">
                <a:solidFill>
                  <a:srgbClr val="000000"/>
                </a:solidFill>
                <a:latin typeface="Arial"/>
              </a:rPr>
              <a:t>message- </a:t>
            </a:r>
            <a:r>
              <a:rPr b="0" lang="en-US" sz="3200" spc="-131" strike="noStrike">
                <a:solidFill>
                  <a:srgbClr val="000000"/>
                </a:solidFill>
                <a:latin typeface="Arial"/>
              </a:rPr>
              <a:t>Controls </a:t>
            </a:r>
            <a:r>
              <a:rPr b="0" lang="en-US" sz="3200" spc="-55" strike="noStrike">
                <a:solidFill>
                  <a:srgbClr val="000000"/>
                </a:solidFill>
                <a:latin typeface="Arial"/>
              </a:rPr>
              <a:t>whether</a:t>
            </a:r>
            <a:r>
              <a:rPr b="0" lang="en-US" sz="3200" spc="-59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32" strike="noStrike">
                <a:solidFill>
                  <a:srgbClr val="000000"/>
                </a:solidFill>
                <a:latin typeface="Arial"/>
              </a:rPr>
              <a:t>to  </a:t>
            </a:r>
            <a:r>
              <a:rPr b="0" lang="en-US" sz="3200" spc="-55" strike="noStrike">
                <a:solidFill>
                  <a:srgbClr val="000000"/>
                </a:solidFill>
                <a:latin typeface="Arial"/>
              </a:rPr>
              <a:t>retransmit </a:t>
            </a:r>
            <a:r>
              <a:rPr b="0" lang="en-US" sz="3200" spc="-106" strike="noStrike">
                <a:solidFill>
                  <a:srgbClr val="000000"/>
                </a:solidFill>
                <a:latin typeface="Arial"/>
              </a:rPr>
              <a:t>request </a:t>
            </a:r>
            <a:r>
              <a:rPr b="0" lang="en-US" sz="3200" spc="-250" strike="noStrike">
                <a:solidFill>
                  <a:srgbClr val="000000"/>
                </a:solidFill>
                <a:latin typeface="Arial"/>
              </a:rPr>
              <a:t>message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until </a:t>
            </a:r>
            <a:r>
              <a:rPr b="0" lang="en-US" sz="3200" spc="-250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3200" spc="-80" strike="noStrike">
                <a:solidFill>
                  <a:srgbClr val="000000"/>
                </a:solidFill>
                <a:latin typeface="Arial"/>
              </a:rPr>
              <a:t>reply </a:t>
            </a:r>
            <a:r>
              <a:rPr b="0" lang="en-US" sz="3200" spc="-165" strike="noStrike">
                <a:solidFill>
                  <a:srgbClr val="000000"/>
                </a:solidFill>
                <a:latin typeface="Arial"/>
              </a:rPr>
              <a:t>is  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received/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server </a:t>
            </a:r>
            <a:r>
              <a:rPr b="0" lang="en-US" sz="3200" spc="-16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3200" spc="-211" strike="noStrike">
                <a:solidFill>
                  <a:srgbClr val="000000"/>
                </a:solidFill>
                <a:latin typeface="Arial"/>
              </a:rPr>
              <a:t>assumed </a:t>
            </a:r>
            <a:r>
              <a:rPr b="0" lang="en-US" sz="3200" spc="38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200" spc="-177" strike="noStrike">
                <a:solidFill>
                  <a:srgbClr val="000000"/>
                </a:solidFill>
                <a:latin typeface="Arial"/>
              </a:rPr>
              <a:t>have</a:t>
            </a:r>
            <a:r>
              <a:rPr b="0" lang="en-US" sz="3200" spc="-50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failed.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1"/>
              </a:spcBef>
              <a:tabLst>
                <a:tab algn="l" pos="0"/>
              </a:tabLst>
            </a:pPr>
            <a:r>
              <a:rPr b="0" lang="en-US" sz="3200" spc="-97" strike="noStrike">
                <a:solidFill>
                  <a:srgbClr val="000000"/>
                </a:solidFill>
                <a:latin typeface="Arial"/>
              </a:rPr>
              <a:t>b.Duplicate</a:t>
            </a:r>
            <a:r>
              <a:rPr b="0" lang="en-US" sz="3200" spc="-1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32" strike="noStrike">
                <a:solidFill>
                  <a:srgbClr val="000000"/>
                </a:solidFill>
                <a:latin typeface="Arial"/>
              </a:rPr>
              <a:t>filtering-</a:t>
            </a: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Whether</a:t>
            </a:r>
            <a:r>
              <a:rPr b="0" lang="en-US" sz="3200" spc="-1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38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32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24" strike="noStrike">
                <a:solidFill>
                  <a:srgbClr val="000000"/>
                </a:solidFill>
                <a:latin typeface="Arial"/>
              </a:rPr>
              <a:t>filter</a:t>
            </a: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32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41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3200" spc="-92" strike="noStrike">
                <a:solidFill>
                  <a:srgbClr val="000000"/>
                </a:solidFill>
                <a:latin typeface="Arial"/>
              </a:rPr>
              <a:t>duplicate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requests </a:t>
            </a:r>
            <a:r>
              <a:rPr b="0" lang="en-US" sz="3200" spc="-35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en-US" sz="3200" spc="-31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26" strike="noStrike">
                <a:solidFill>
                  <a:srgbClr val="000000"/>
                </a:solidFill>
                <a:latin typeface="Arial"/>
              </a:rPr>
              <a:t>server.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1"/>
              </a:spcBef>
              <a:tabLst>
                <a:tab algn="l" pos="0"/>
              </a:tabLst>
            </a:pP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c.</a:t>
            </a:r>
            <a:r>
              <a:rPr b="0" lang="en-US" sz="3200" spc="-3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60" strike="noStrike">
                <a:solidFill>
                  <a:srgbClr val="000000"/>
                </a:solidFill>
                <a:latin typeface="Arial"/>
              </a:rPr>
              <a:t>Retransmission</a:t>
            </a:r>
            <a:r>
              <a:rPr b="0" lang="en-US" sz="3200" spc="-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32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72" strike="noStrike">
                <a:solidFill>
                  <a:srgbClr val="000000"/>
                </a:solidFill>
                <a:latin typeface="Arial"/>
              </a:rPr>
              <a:t>result</a:t>
            </a:r>
            <a:r>
              <a:rPr b="0" lang="en-US" sz="3200" spc="-191" strike="noStrike">
                <a:solidFill>
                  <a:srgbClr val="000000"/>
                </a:solidFill>
                <a:latin typeface="Arial"/>
              </a:rPr>
              <a:t> –</a:t>
            </a:r>
            <a:r>
              <a:rPr b="0" lang="en-US" sz="3200" spc="-1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55" strike="noStrike">
                <a:solidFill>
                  <a:srgbClr val="000000"/>
                </a:solidFill>
                <a:latin typeface="Arial"/>
              </a:rPr>
              <a:t>whether</a:t>
            </a:r>
            <a:r>
              <a:rPr b="0" lang="en-US" sz="3200" spc="-17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38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3200" spc="-18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60" strike="noStrike">
                <a:solidFill>
                  <a:srgbClr val="000000"/>
                </a:solidFill>
                <a:latin typeface="Arial"/>
              </a:rPr>
              <a:t>keep  </a:t>
            </a:r>
            <a:r>
              <a:rPr b="0" lang="en-US" sz="3200" spc="-72" strike="noStrike">
                <a:solidFill>
                  <a:srgbClr val="000000"/>
                </a:solidFill>
                <a:latin typeface="Arial"/>
              </a:rPr>
              <a:t>history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3200" spc="-72" strike="noStrike">
                <a:solidFill>
                  <a:srgbClr val="000000"/>
                </a:solidFill>
                <a:latin typeface="Arial"/>
              </a:rPr>
              <a:t>result </a:t>
            </a:r>
            <a:r>
              <a:rPr b="0" lang="en-US" sz="3200" spc="38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3200" spc="-120" strike="noStrike">
                <a:solidFill>
                  <a:srgbClr val="000000"/>
                </a:solidFill>
                <a:latin typeface="Arial"/>
              </a:rPr>
              <a:t>avoid </a:t>
            </a:r>
            <a:r>
              <a:rPr b="0" lang="en-US" sz="3200" spc="-114" strike="noStrike">
                <a:solidFill>
                  <a:srgbClr val="000000"/>
                </a:solidFill>
                <a:latin typeface="Arial"/>
              </a:rPr>
              <a:t>re-executing </a:t>
            </a:r>
            <a:r>
              <a:rPr b="0" lang="en-US" sz="3200" spc="-46" strike="noStrike">
                <a:solidFill>
                  <a:srgbClr val="000000"/>
                </a:solidFill>
                <a:latin typeface="Arial"/>
              </a:rPr>
              <a:t>the  </a:t>
            </a:r>
            <a:r>
              <a:rPr b="0" lang="en-US" sz="3200" spc="-97" strike="noStrike">
                <a:solidFill>
                  <a:srgbClr val="000000"/>
                </a:solidFill>
                <a:latin typeface="Arial"/>
              </a:rPr>
              <a:t>operations </a:t>
            </a:r>
            <a:r>
              <a:rPr b="0" lang="en-US" sz="3200" spc="49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3200" spc="-114" strike="noStrike">
                <a:solidFill>
                  <a:srgbClr val="000000"/>
                </a:solidFill>
                <a:latin typeface="Arial"/>
              </a:rPr>
              <a:t>retransmission </a:t>
            </a:r>
            <a:r>
              <a:rPr b="0" lang="en-US" sz="3200" spc="-7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3200" spc="-72" strike="noStrike">
                <a:solidFill>
                  <a:srgbClr val="000000"/>
                </a:solidFill>
                <a:latin typeface="Arial"/>
              </a:rPr>
              <a:t>result </a:t>
            </a:r>
            <a:r>
              <a:rPr b="0" lang="en-US" sz="3200" spc="-165" strike="noStrike">
                <a:solidFill>
                  <a:srgbClr val="000000"/>
                </a:solidFill>
                <a:latin typeface="Arial"/>
              </a:rPr>
              <a:t>is  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required.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C2176EEC-9A32-41B5-BFF0-A6F62F67C98A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2918520" y="497880"/>
            <a:ext cx="3300480" cy="115776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Call</a:t>
            </a:r>
            <a:r>
              <a:rPr b="0" lang="en-US" sz="4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semantics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536040" y="1633320"/>
            <a:ext cx="784440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May- </a:t>
            </a: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be-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semantics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RPC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may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 executed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once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not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536040" y="2054880"/>
            <a:ext cx="12672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1050120" y="2075040"/>
            <a:ext cx="712188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Applicable when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fault-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tolerance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measures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</a:t>
            </a:r>
            <a:r>
              <a:rPr b="0" lang="en-US" sz="2400" spc="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applied.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536040" y="2517120"/>
            <a:ext cx="782784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17520" indent="-3171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Times New Roman"/>
              <a:buAutoNum type="arabicPeriod" startAt="2"/>
              <a:tabLst>
                <a:tab algn="l" pos="31752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At- least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once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The invoker either receives a result or an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exception informing no result was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received. That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means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 procedure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executed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at-least once.</a:t>
            </a:r>
            <a:endParaRPr b="0" lang="en-US" sz="2400" spc="-1" strike="noStrike">
              <a:latin typeface="Arial"/>
            </a:endParaRPr>
          </a:p>
          <a:p>
            <a:pPr marL="317520" indent="-3045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imes New Roman"/>
              <a:buAutoNum type="arabicPeriod" startAt="2"/>
              <a:tabLst>
                <a:tab algn="l" pos="317520"/>
              </a:tabLst>
            </a:pPr>
            <a:r>
              <a:rPr b="1" lang="en-US" sz="2400" spc="-7" strike="noStrike">
                <a:solidFill>
                  <a:srgbClr val="000000"/>
                </a:solidFill>
                <a:latin typeface="Times New Roman"/>
              </a:rPr>
              <a:t>At-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most once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Client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receives either a result/ an</a:t>
            </a:r>
            <a:r>
              <a:rPr b="0" lang="en-US" sz="2400" spc="-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exception.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536040" y="4035960"/>
            <a:ext cx="126720" cy="8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12600">
              <a:lnSpc>
                <a:spcPct val="100000"/>
              </a:lnSpc>
              <a:spcBef>
                <a:spcPts val="700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1050120" y="4055040"/>
            <a:ext cx="6759360" cy="12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12600">
              <a:lnSpc>
                <a:spcPct val="100000"/>
              </a:lnSpc>
              <a:spcBef>
                <a:spcPts val="700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Can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achieved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by using all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fault-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tolerance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measures.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Prevents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arbitrary failures ensuring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for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each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RPC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 procedure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executed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once.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1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BA8014D4-4E56-48BB-B281-1ECA04169C10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731520" y="274320"/>
            <a:ext cx="7602120" cy="7822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  <a:tabLst>
                <a:tab algn="l" pos="1969920"/>
              </a:tabLst>
            </a:pP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eps</a:t>
            </a:r>
            <a:r>
              <a:rPr b="0" lang="en-US" sz="44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of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4400" spc="-7" strike="noStrike">
                <a:solidFill>
                  <a:srgbClr val="000000"/>
                </a:solidFill>
                <a:latin typeface="Times New Roman"/>
              </a:rPr>
              <a:t>PC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536040" y="1557000"/>
            <a:ext cx="8060400" cy="47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8920" bIns="0">
            <a:spAutoFit/>
          </a:bodyPr>
          <a:p>
            <a:pPr marL="355680" indent="-3427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client procedure calls the client stub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normal</a:t>
            </a:r>
            <a:r>
              <a:rPr b="0" lang="en-US" sz="2400" spc="-6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way.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client stub builds a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calls the local operating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system.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client’s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sends the 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remote</a:t>
            </a:r>
            <a:r>
              <a:rPr b="0" lang="en-US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OS.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remote OS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gives 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server</a:t>
            </a:r>
            <a:r>
              <a:rPr b="0" lang="en-US" sz="2400" spc="-2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stub.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90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server stub unpacks 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parameters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calls the</a:t>
            </a:r>
            <a:r>
              <a:rPr b="0" lang="en-US" sz="2400" spc="-55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server.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server does 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work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returns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result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stub.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server stub packs it in a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and calls its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local</a:t>
            </a:r>
            <a:r>
              <a:rPr b="0" lang="en-US" sz="2400" spc="-4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OS.</a:t>
            </a:r>
            <a:endParaRPr b="0" lang="en-US" sz="24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server’s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sends 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to the client’s</a:t>
            </a:r>
            <a:r>
              <a:rPr b="0" lang="en-US" sz="2400" spc="-5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OS.</a:t>
            </a:r>
            <a:endParaRPr b="0" lang="en-US" sz="2400" spc="-1" strike="noStrike">
              <a:latin typeface="Arial"/>
            </a:endParaRPr>
          </a:p>
          <a:p>
            <a:pPr marL="12600" indent="-342720">
              <a:lnSpc>
                <a:spcPct val="120000"/>
              </a:lnSpc>
              <a:spcBef>
                <a:spcPts val="11"/>
              </a:spcBef>
              <a:buClr>
                <a:srgbClr val="000000"/>
              </a:buClr>
              <a:buFont typeface="StarSymbol"/>
              <a:buAutoNum type="arabicPeriod"/>
              <a:tabLst>
                <a:tab algn="l" pos="35568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client’s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gives the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message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client stub.  10.The stub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unpacks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result and returns </a:t>
            </a:r>
            <a:r>
              <a:rPr b="0" lang="en-US" sz="2400" spc="4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400" spc="-7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client.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636120" y="0"/>
            <a:ext cx="7859520" cy="202392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 indent="378360"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4400" spc="-316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225" strike="noStrike">
                <a:solidFill>
                  <a:srgbClr val="000000"/>
                </a:solidFill>
                <a:latin typeface="Arial"/>
              </a:rPr>
              <a:t>steps </a:t>
            </a:r>
            <a:r>
              <a:rPr b="0" lang="en-US" sz="4400" spc="-131" strike="noStrike">
                <a:solidFill>
                  <a:srgbClr val="000000"/>
                </a:solidFill>
                <a:latin typeface="Arial"/>
              </a:rPr>
              <a:t>involved </a:t>
            </a:r>
            <a:r>
              <a:rPr b="0" lang="en-US" sz="4400" spc="-55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4400" spc="-34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4400" spc="-157" strike="noStrike">
                <a:solidFill>
                  <a:srgbClr val="000000"/>
                </a:solidFill>
                <a:latin typeface="Arial"/>
              </a:rPr>
              <a:t>doing </a:t>
            </a:r>
            <a:r>
              <a:rPr b="0" lang="en-US" sz="4400" spc="-341" strike="noStrike">
                <a:solidFill>
                  <a:srgbClr val="000000"/>
                </a:solidFill>
                <a:latin typeface="Arial"/>
              </a:rPr>
              <a:t>a  </a:t>
            </a:r>
            <a:r>
              <a:rPr b="0" lang="en-US" sz="4400" spc="-80" strike="noStrike">
                <a:solidFill>
                  <a:srgbClr val="000000"/>
                </a:solidFill>
                <a:latin typeface="Arial"/>
              </a:rPr>
              <a:t>remote </a:t>
            </a:r>
            <a:r>
              <a:rPr b="0" lang="en-US" sz="4400" spc="-92" strike="noStrike">
                <a:solidFill>
                  <a:srgbClr val="000000"/>
                </a:solidFill>
                <a:latin typeface="Arial"/>
              </a:rPr>
              <a:t>computation </a:t>
            </a:r>
            <a:r>
              <a:rPr b="0" lang="en-US" sz="4400" spc="-86" strike="noStrike">
                <a:solidFill>
                  <a:srgbClr val="000000"/>
                </a:solidFill>
                <a:latin typeface="Arial"/>
              </a:rPr>
              <a:t>through</a:t>
            </a:r>
            <a:r>
              <a:rPr b="0" lang="en-US" sz="4400" spc="-5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605" strike="noStrike">
                <a:solidFill>
                  <a:srgbClr val="000000"/>
                </a:solidFill>
                <a:latin typeface="Arial"/>
              </a:rPr>
              <a:t>RPC.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33520" y="1752480"/>
            <a:ext cx="8305560" cy="44071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Shape 3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TextShape 4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38160">
              <a:lnSpc>
                <a:spcPts val="1239"/>
              </a:lnSpc>
            </a:pPr>
            <a:fld id="{BAEA88F6-DB5B-4739-B06E-610A68B2B4E8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666080" y="2590920"/>
            <a:ext cx="339840" cy="748800"/>
          </a:xfrm>
          <a:custGeom>
            <a:avLst/>
            <a:gdLst/>
            <a:ahLst/>
            <a:rect l="l" t="t" r="r" b="b"/>
            <a:pathLst>
              <a:path w="340360" h="749300">
                <a:moveTo>
                  <a:pt x="170180" y="749300"/>
                </a:moveTo>
                <a:lnTo>
                  <a:pt x="0" y="749300"/>
                </a:lnTo>
                <a:lnTo>
                  <a:pt x="0" y="0"/>
                </a:lnTo>
                <a:lnTo>
                  <a:pt x="340360" y="0"/>
                </a:lnTo>
                <a:lnTo>
                  <a:pt x="340360" y="749300"/>
                </a:lnTo>
                <a:lnTo>
                  <a:pt x="170180" y="749300"/>
                </a:lnTo>
                <a:close/>
              </a:path>
            </a:pathLst>
          </a:custGeom>
          <a:noFill/>
          <a:ln w="42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1687680" y="1996560"/>
            <a:ext cx="6206400" cy="3008160"/>
            <a:chOff x="1687680" y="1996560"/>
            <a:chExt cx="6206400" cy="3008160"/>
          </a:xfrm>
        </p:grpSpPr>
        <p:sp>
          <p:nvSpPr>
            <p:cNvPr id="172" name="CustomShape 3"/>
            <p:cNvSpPr/>
            <p:nvPr/>
          </p:nvSpPr>
          <p:spPr>
            <a:xfrm>
              <a:off x="7550280" y="2655720"/>
              <a:ext cx="343800" cy="1772640"/>
            </a:xfrm>
            <a:custGeom>
              <a:avLst/>
              <a:gdLst/>
              <a:ahLst/>
              <a:rect l="l" t="t" r="r" b="b"/>
              <a:pathLst>
                <a:path w="344170" h="1772920">
                  <a:moveTo>
                    <a:pt x="172720" y="1772919"/>
                  </a:moveTo>
                  <a:lnTo>
                    <a:pt x="0" y="1772919"/>
                  </a:lnTo>
                  <a:lnTo>
                    <a:pt x="0" y="0"/>
                  </a:lnTo>
                  <a:lnTo>
                    <a:pt x="344170" y="0"/>
                  </a:lnTo>
                  <a:lnTo>
                    <a:pt x="344170" y="1772919"/>
                  </a:lnTo>
                  <a:lnTo>
                    <a:pt x="172720" y="1772919"/>
                  </a:lnTo>
                  <a:close/>
                </a:path>
              </a:pathLst>
            </a:custGeom>
            <a:noFill/>
            <a:ln w="428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4"/>
            <p:cNvSpPr/>
            <p:nvPr/>
          </p:nvSpPr>
          <p:spPr>
            <a:xfrm>
              <a:off x="1687680" y="2057400"/>
              <a:ext cx="6075360" cy="2947320"/>
            </a:xfrm>
            <a:custGeom>
              <a:avLst/>
              <a:gdLst/>
              <a:ahLst/>
              <a:rect l="l" t="t" r="r" b="b"/>
              <a:pathLst>
                <a:path w="6075680" h="2947670">
                  <a:moveTo>
                    <a:pt x="6075680" y="0"/>
                  </a:moveTo>
                  <a:lnTo>
                    <a:pt x="0" y="0"/>
                  </a:lnTo>
                  <a:lnTo>
                    <a:pt x="0" y="2947670"/>
                  </a:lnTo>
                  <a:lnTo>
                    <a:pt x="6075680" y="2947670"/>
                  </a:lnTo>
                  <a:close/>
                </a:path>
              </a:pathLst>
            </a:custGeom>
            <a:solidFill>
              <a:srgbClr val="ffdb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5"/>
            <p:cNvSpPr/>
            <p:nvPr/>
          </p:nvSpPr>
          <p:spPr>
            <a:xfrm>
              <a:off x="1710720" y="1996560"/>
              <a:ext cx="6127560" cy="3005640"/>
            </a:xfrm>
            <a:custGeom>
              <a:avLst/>
              <a:gdLst/>
              <a:ahLst/>
              <a:rect l="l" t="t" r="r" b="b"/>
              <a:pathLst>
                <a:path w="6127750" h="3006090">
                  <a:moveTo>
                    <a:pt x="3064510" y="3006090"/>
                  </a:moveTo>
                  <a:lnTo>
                    <a:pt x="0" y="3006090"/>
                  </a:lnTo>
                  <a:lnTo>
                    <a:pt x="0" y="0"/>
                  </a:lnTo>
                  <a:lnTo>
                    <a:pt x="6127750" y="0"/>
                  </a:lnTo>
                  <a:lnTo>
                    <a:pt x="6127750" y="3006090"/>
                  </a:lnTo>
                  <a:lnTo>
                    <a:pt x="3064510" y="3006090"/>
                  </a:lnTo>
                  <a:close/>
                </a:path>
              </a:pathLst>
            </a:custGeom>
            <a:noFill/>
            <a:ln w="712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6"/>
            <p:cNvSpPr/>
            <p:nvPr/>
          </p:nvSpPr>
          <p:spPr>
            <a:xfrm>
              <a:off x="1738800" y="3312000"/>
              <a:ext cx="6075360" cy="1058760"/>
            </a:xfrm>
            <a:custGeom>
              <a:avLst/>
              <a:gdLst/>
              <a:ahLst/>
              <a:rect l="l" t="t" r="r" b="b"/>
              <a:pathLst>
                <a:path w="6075680" h="1059179">
                  <a:moveTo>
                    <a:pt x="6075680" y="0"/>
                  </a:moveTo>
                  <a:lnTo>
                    <a:pt x="0" y="0"/>
                  </a:lnTo>
                  <a:lnTo>
                    <a:pt x="0" y="1059179"/>
                  </a:lnTo>
                  <a:lnTo>
                    <a:pt x="6075680" y="1059179"/>
                  </a:lnTo>
                  <a:close/>
                </a:path>
              </a:pathLst>
            </a:custGeom>
            <a:solidFill>
              <a:srgbClr val="ffdb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7"/>
            <p:cNvSpPr/>
            <p:nvPr/>
          </p:nvSpPr>
          <p:spPr>
            <a:xfrm>
              <a:off x="1710720" y="3284280"/>
              <a:ext cx="6127560" cy="1116000"/>
            </a:xfrm>
            <a:custGeom>
              <a:avLst/>
              <a:gdLst/>
              <a:ahLst/>
              <a:rect l="l" t="t" r="r" b="b"/>
              <a:pathLst>
                <a:path w="6127750" h="1116329">
                  <a:moveTo>
                    <a:pt x="3064510" y="1116329"/>
                  </a:moveTo>
                  <a:lnTo>
                    <a:pt x="0" y="1116329"/>
                  </a:lnTo>
                  <a:lnTo>
                    <a:pt x="0" y="0"/>
                  </a:lnTo>
                  <a:lnTo>
                    <a:pt x="6127750" y="0"/>
                  </a:lnTo>
                  <a:lnTo>
                    <a:pt x="6127750" y="1116329"/>
                  </a:lnTo>
                  <a:lnTo>
                    <a:pt x="3064510" y="1116329"/>
                  </a:lnTo>
                  <a:close/>
                </a:path>
              </a:pathLst>
            </a:custGeom>
            <a:noFill/>
            <a:ln w="712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7" name="CustomShape 8"/>
          <p:cNvSpPr/>
          <p:nvPr/>
        </p:nvSpPr>
        <p:spPr>
          <a:xfrm>
            <a:off x="8083440" y="3543480"/>
            <a:ext cx="62964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9"/>
          <p:cNvSpPr/>
          <p:nvPr/>
        </p:nvSpPr>
        <p:spPr>
          <a:xfrm>
            <a:off x="2656800" y="3513960"/>
            <a:ext cx="51030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Underlying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interprocess communication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primitives: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0"/>
          <p:cNvSpPr/>
          <p:nvPr/>
        </p:nvSpPr>
        <p:spPr>
          <a:xfrm>
            <a:off x="1838880" y="4001760"/>
            <a:ext cx="64195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Sockets, message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passing,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multicast support, overlay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 networks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US" sz="1800" spc="-1" strike="noStrike">
              <a:latin typeface="Arial"/>
            </a:endParaRPr>
          </a:p>
          <a:p>
            <a:pPr marL="2114640">
              <a:lnSpc>
                <a:spcPct val="100000"/>
              </a:lnSpc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UDP </a:t>
            </a: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TCP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0" name="Group 11"/>
          <p:cNvGrpSpPr/>
          <p:nvPr/>
        </p:nvGrpSpPr>
        <p:grpSpPr>
          <a:xfrm>
            <a:off x="1710720" y="2627640"/>
            <a:ext cx="6127560" cy="713520"/>
            <a:chOff x="1710720" y="2627640"/>
            <a:chExt cx="6127560" cy="713520"/>
          </a:xfrm>
        </p:grpSpPr>
        <p:sp>
          <p:nvSpPr>
            <p:cNvPr id="181" name="CustomShape 12"/>
            <p:cNvSpPr/>
            <p:nvPr/>
          </p:nvSpPr>
          <p:spPr>
            <a:xfrm>
              <a:off x="1738800" y="2655720"/>
              <a:ext cx="6075360" cy="657360"/>
            </a:xfrm>
            <a:custGeom>
              <a:avLst/>
              <a:gdLst/>
              <a:ahLst/>
              <a:rect l="l" t="t" r="r" b="b"/>
              <a:pathLst>
                <a:path w="6075680" h="657860">
                  <a:moveTo>
                    <a:pt x="6075680" y="0"/>
                  </a:moveTo>
                  <a:lnTo>
                    <a:pt x="0" y="0"/>
                  </a:lnTo>
                  <a:lnTo>
                    <a:pt x="0" y="657859"/>
                  </a:lnTo>
                  <a:lnTo>
                    <a:pt x="6075680" y="657859"/>
                  </a:lnTo>
                  <a:close/>
                </a:path>
              </a:pathLst>
            </a:custGeom>
            <a:solidFill>
              <a:srgbClr val="ffdb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3"/>
            <p:cNvSpPr/>
            <p:nvPr/>
          </p:nvSpPr>
          <p:spPr>
            <a:xfrm>
              <a:off x="1710720" y="2627640"/>
              <a:ext cx="6127560" cy="713520"/>
            </a:xfrm>
            <a:custGeom>
              <a:avLst/>
              <a:gdLst/>
              <a:ahLst/>
              <a:rect l="l" t="t" r="r" b="b"/>
              <a:pathLst>
                <a:path w="6127750" h="713739">
                  <a:moveTo>
                    <a:pt x="3064510" y="713740"/>
                  </a:moveTo>
                  <a:lnTo>
                    <a:pt x="0" y="713740"/>
                  </a:lnTo>
                  <a:lnTo>
                    <a:pt x="0" y="0"/>
                  </a:lnTo>
                  <a:lnTo>
                    <a:pt x="6127750" y="0"/>
                  </a:lnTo>
                  <a:lnTo>
                    <a:pt x="6127750" y="713740"/>
                  </a:lnTo>
                  <a:lnTo>
                    <a:pt x="3064510" y="713740"/>
                  </a:lnTo>
                  <a:close/>
                </a:path>
              </a:pathLst>
            </a:custGeom>
            <a:noFill/>
            <a:ln w="712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3" name="CustomShape 14"/>
          <p:cNvSpPr/>
          <p:nvPr/>
        </p:nvSpPr>
        <p:spPr>
          <a:xfrm>
            <a:off x="2956680" y="2198520"/>
            <a:ext cx="6239880" cy="13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1800">
              <a:lnSpc>
                <a:spcPct val="100000"/>
              </a:lnSpc>
              <a:spcBef>
                <a:spcPts val="99"/>
              </a:spcBef>
            </a:pPr>
            <a:r>
              <a:rPr b="0" lang="en-US" sz="1800" spc="-12" strike="noStrike">
                <a:solidFill>
                  <a:srgbClr val="000000"/>
                </a:solidFill>
                <a:latin typeface="Arial"/>
              </a:rPr>
              <a:t>Applications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Remote invocation, indirect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communication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210"/>
              </a:spcBef>
            </a:pPr>
            <a:r>
              <a:rPr b="0" lang="en-US" sz="1800" spc="-32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dl</a:t>
            </a:r>
            <a:r>
              <a:rPr b="0" lang="en-US" sz="1800" spc="-15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4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1800" spc="-7" strike="noStrike">
                <a:solidFill>
                  <a:srgbClr val="000000"/>
                </a:solidFill>
                <a:latin typeface="Arial"/>
              </a:rPr>
              <a:t>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Shape 15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TextShape 16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0FEDBD05-8818-4A22-8D36-A9D298D41703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60680" y="163800"/>
            <a:ext cx="7622280" cy="67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Remote Invocation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36040" y="1633320"/>
            <a:ext cx="8061480" cy="393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RMI stands for </a:t>
            </a: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Remote Method Invocation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 It is a mechanism that allows an object residing in one system (JVM) to access/invoke an object running on another JVM.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RMI is used to build distributed applications; it provides remote communication between Java programs.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4920" y="163800"/>
            <a:ext cx="8078040" cy="978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Architecture of an RMI Application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36040" y="1633320"/>
            <a:ext cx="8061480" cy="48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 an RMI application, we write two programs, a 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server program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 (resides on the server) and a 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client program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 (resides on the client).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Inside the server program, a remote object is created and reference of that object is made available for the client (using the registry).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client program requests the remote objects on the server and tries to invoke its methods.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following diagram shows the architecture of an RMI application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60680" y="163800"/>
            <a:ext cx="7622280" cy="1364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1066680" y="1828800"/>
            <a:ext cx="5771880" cy="3960000"/>
          </a:xfrm>
          <a:prstGeom prst="rect">
            <a:avLst/>
          </a:prstGeom>
          <a:ln>
            <a:noFill/>
          </a:ln>
        </p:spPr>
      </p:pic>
      <p:sp>
        <p:nvSpPr>
          <p:cNvPr id="192" name="TextShape 2"/>
          <p:cNvSpPr txBox="1"/>
          <p:nvPr/>
        </p:nvSpPr>
        <p:spPr>
          <a:xfrm>
            <a:off x="536040" y="1633320"/>
            <a:ext cx="8061480" cy="1477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60680" y="163800"/>
            <a:ext cx="7622280" cy="75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536040" y="1066680"/>
            <a:ext cx="8061480" cy="54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Let us now discuss the components of this architecture.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Transport Layer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 − This layer connects the client and the server. It manages the existing connection and also sets up new connections.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Stub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 − A stub is a representation (proxy) of the remote object at client. It resides in the client system; it acts as a gateway for the client program.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Skeleton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 − This is the object which resides on the server side.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stub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 communicates with this skeleton to pass request to the remote object.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RRL(Remote Reference Layer)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 − It is the layer which manages the references made by the client to the remote object.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60680" y="163800"/>
            <a:ext cx="7622280" cy="135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Marshalling and Unmarshalling</a:t>
            </a:r>
            <a:br/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41080" y="990720"/>
            <a:ext cx="8061480" cy="455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Whenever a client invokes a method that accepts parameters on a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remote object, the parameters are bundled into a message before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being sent over the network. These parameters may be of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primitive type or objects. In case of primitive type, the parameters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are put together and a header is attached to it. In case the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parameters are objects, then they are serialized. This process is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known as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marshalling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At the server side, the packed parameters are unbundled and then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the required method is invoked. This process is known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unmarshalling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595320" y="6473160"/>
            <a:ext cx="194904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2600">
              <a:lnSpc>
                <a:spcPts val="1239"/>
              </a:lnSpc>
            </a:pPr>
            <a:r>
              <a:rPr b="0" lang="en-US" sz="1200" spc="-80" strike="noStrike">
                <a:solidFill>
                  <a:srgbClr val="888888"/>
                </a:solidFill>
                <a:latin typeface="Arial"/>
              </a:rPr>
              <a:t>Isha </a:t>
            </a:r>
            <a:r>
              <a:rPr b="0" lang="en-US" sz="1200" spc="-55" strike="noStrike">
                <a:solidFill>
                  <a:srgbClr val="888888"/>
                </a:solidFill>
                <a:latin typeface="Arial"/>
              </a:rPr>
              <a:t>padhy, </a:t>
            </a:r>
            <a:r>
              <a:rPr b="0" lang="en-US" sz="1200" spc="-35" strike="noStrike">
                <a:solidFill>
                  <a:srgbClr val="888888"/>
                </a:solidFill>
                <a:latin typeface="Arial"/>
              </a:rPr>
              <a:t>Department </a:t>
            </a:r>
            <a:r>
              <a:rPr b="0" lang="en-US" sz="1200" spc="-1" strike="noStrike">
                <a:solidFill>
                  <a:srgbClr val="888888"/>
                </a:solidFill>
                <a:latin typeface="Arial"/>
              </a:rPr>
              <a:t>of</a:t>
            </a:r>
            <a:r>
              <a:rPr b="0" lang="en-US" sz="1200" spc="-66" strike="noStrike">
                <a:solidFill>
                  <a:srgbClr val="888888"/>
                </a:solidFill>
                <a:latin typeface="Arial"/>
              </a:rPr>
              <a:t> </a:t>
            </a:r>
            <a:r>
              <a:rPr b="0" lang="en-US" sz="1200" spc="-242" strike="noStrike">
                <a:solidFill>
                  <a:srgbClr val="888888"/>
                </a:solidFill>
                <a:latin typeface="Arial"/>
              </a:rPr>
              <a:t>CSE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403480" y="6472080"/>
            <a:ext cx="230760" cy="39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114840">
              <a:lnSpc>
                <a:spcPts val="1239"/>
              </a:lnSpc>
            </a:pPr>
            <a:fld id="{D0D75D02-5472-4D1A-85C9-286AAD1E30AB}" type="slidenum">
              <a:rPr b="0" lang="en-US" sz="1200" spc="-60" strike="noStrike">
                <a:solidFill>
                  <a:srgbClr val="888888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4110840" y="497880"/>
            <a:ext cx="919080" cy="135360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4400" spc="-755" strike="noStrike">
                <a:solidFill>
                  <a:srgbClr val="000000"/>
                </a:solidFill>
                <a:latin typeface="Arial"/>
              </a:rPr>
              <a:t>RRP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36040" y="1531800"/>
            <a:ext cx="8056440" cy="48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>
            <a:spAutoFit/>
          </a:bodyPr>
          <a:p>
            <a:pPr marL="3556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Symbol" charset="2"/>
              <a:buChar char=""/>
              <a:tabLst>
                <a:tab algn="l" pos="354960"/>
                <a:tab algn="l" pos="355680"/>
              </a:tabLst>
            </a:pPr>
            <a:r>
              <a:rPr b="0" lang="en-US" sz="3200" spc="-145" strike="noStrike">
                <a:solidFill>
                  <a:srgbClr val="000000"/>
                </a:solidFill>
                <a:latin typeface="Arial"/>
              </a:rPr>
              <a:t>Why</a:t>
            </a: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486" strike="noStrike">
                <a:solidFill>
                  <a:srgbClr val="000000"/>
                </a:solidFill>
                <a:latin typeface="Arial"/>
              </a:rPr>
              <a:t>RRP?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Char char="-"/>
              <a:tabLst>
                <a:tab algn="l" pos="354960"/>
                <a:tab algn="l" pos="355680"/>
              </a:tabLst>
            </a:pPr>
            <a:r>
              <a:rPr b="0" lang="en-US" sz="3200" spc="-140" strike="noStrike">
                <a:solidFill>
                  <a:srgbClr val="000000"/>
                </a:solidFill>
                <a:latin typeface="Arial"/>
              </a:rPr>
              <a:t>Acknowledgements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3200" spc="-185" strike="noStrike">
                <a:solidFill>
                  <a:srgbClr val="000000"/>
                </a:solidFill>
                <a:latin typeface="Arial"/>
              </a:rPr>
              <a:t>unnecessary </a:t>
            </a:r>
            <a:r>
              <a:rPr b="0" lang="en-US" sz="3200" spc="49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US" sz="3200" spc="-24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06" strike="noStrike">
                <a:solidFill>
                  <a:srgbClr val="000000"/>
                </a:solidFill>
                <a:latin typeface="Arial"/>
              </a:rPr>
              <a:t>request  </a:t>
            </a:r>
            <a:r>
              <a:rPr b="0" lang="en-US" sz="3200" spc="-15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reply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3200" spc="-126" strike="noStrike">
                <a:solidFill>
                  <a:srgbClr val="000000"/>
                </a:solidFill>
                <a:latin typeface="Arial"/>
              </a:rPr>
              <a:t>done</a:t>
            </a:r>
            <a:r>
              <a:rPr b="0" lang="en-US" sz="3200" spc="-33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86" strike="noStrike">
                <a:solidFill>
                  <a:srgbClr val="000000"/>
                </a:solidFill>
                <a:latin typeface="Arial"/>
              </a:rPr>
              <a:t>immediately.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1"/>
              </a:spcBef>
              <a:buClr>
                <a:srgbClr val="000000"/>
              </a:buClr>
              <a:buFont typeface="StarSymbol"/>
              <a:buChar char="-"/>
              <a:tabLst>
                <a:tab algn="l" pos="354960"/>
                <a:tab algn="l" pos="355680"/>
              </a:tabLst>
            </a:pPr>
            <a:r>
              <a:rPr b="0" lang="en-US" sz="3200" spc="-160" strike="noStrike">
                <a:solidFill>
                  <a:srgbClr val="000000"/>
                </a:solidFill>
                <a:latin typeface="Arial"/>
              </a:rPr>
              <a:t>Establishing </a:t>
            </a:r>
            <a:r>
              <a:rPr b="0" lang="en-US" sz="3200" spc="-100" strike="noStrike">
                <a:solidFill>
                  <a:srgbClr val="000000"/>
                </a:solidFill>
                <a:latin typeface="Arial"/>
              </a:rPr>
              <a:t>connection </a:t>
            </a:r>
            <a:r>
              <a:rPr b="0" lang="en-US" sz="3200" spc="-106" strike="noStrike">
                <a:solidFill>
                  <a:srgbClr val="000000"/>
                </a:solidFill>
                <a:latin typeface="Arial"/>
              </a:rPr>
              <a:t>requires</a:t>
            </a:r>
            <a:r>
              <a:rPr b="0" lang="en-US" sz="3200" spc="-29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92" strike="noStrike">
                <a:solidFill>
                  <a:srgbClr val="000000"/>
                </a:solidFill>
                <a:latin typeface="Arial"/>
              </a:rPr>
              <a:t>extra  </a:t>
            </a:r>
            <a:r>
              <a:rPr b="0" lang="en-US" sz="3200" spc="-245" strike="noStrike">
                <a:solidFill>
                  <a:srgbClr val="000000"/>
                </a:solidFill>
                <a:latin typeface="Arial"/>
              </a:rPr>
              <a:t>message </a:t>
            </a:r>
            <a:r>
              <a:rPr b="0" lang="en-US" sz="3200" spc="-35" strike="noStrike">
                <a:solidFill>
                  <a:srgbClr val="000000"/>
                </a:solidFill>
                <a:latin typeface="Arial"/>
              </a:rPr>
              <a:t>other </a:t>
            </a:r>
            <a:r>
              <a:rPr b="0" lang="en-US" sz="3200" spc="-72" strike="noStrike">
                <a:solidFill>
                  <a:srgbClr val="000000"/>
                </a:solidFill>
                <a:latin typeface="Arial"/>
              </a:rPr>
              <a:t>than </a:t>
            </a:r>
            <a:r>
              <a:rPr b="0" lang="en-US" sz="3200" spc="-171" strike="noStrike">
                <a:solidFill>
                  <a:srgbClr val="000000"/>
                </a:solidFill>
                <a:latin typeface="Arial"/>
              </a:rPr>
              <a:t>send,</a:t>
            </a:r>
            <a:r>
              <a:rPr b="0" lang="en-US" sz="3200" spc="-37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31" strike="noStrike">
                <a:solidFill>
                  <a:srgbClr val="000000"/>
                </a:solidFill>
                <a:latin typeface="Arial"/>
              </a:rPr>
              <a:t>receive</a:t>
            </a:r>
            <a:endParaRPr b="0" lang="en-US" sz="320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StarSymbol"/>
              <a:buChar char="-"/>
              <a:tabLst>
                <a:tab algn="l" pos="354960"/>
                <a:tab algn="l" pos="355680"/>
              </a:tabLst>
            </a:pPr>
            <a:r>
              <a:rPr b="0" lang="en-US" sz="3200" spc="-151" strike="noStrike">
                <a:solidFill>
                  <a:srgbClr val="000000"/>
                </a:solidFill>
                <a:latin typeface="Arial"/>
              </a:rPr>
              <a:t>Flow </a:t>
            </a:r>
            <a:r>
              <a:rPr b="0" lang="en-US" sz="3200" spc="-46" strike="noStrike">
                <a:solidFill>
                  <a:srgbClr val="000000"/>
                </a:solidFill>
                <a:latin typeface="Arial"/>
              </a:rPr>
              <a:t>control </a:t>
            </a:r>
            <a:r>
              <a:rPr b="0" lang="en-US" sz="3200" spc="-165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3200" spc="-12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US" sz="3200" spc="-75" strike="noStrike">
                <a:solidFill>
                  <a:srgbClr val="000000"/>
                </a:solidFill>
                <a:latin typeface="Arial"/>
              </a:rPr>
              <a:t>required </a:t>
            </a:r>
            <a:r>
              <a:rPr b="0" lang="en-US" sz="3200" spc="-4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3200" spc="-66" strike="noStrike">
                <a:solidFill>
                  <a:srgbClr val="000000"/>
                </a:solidFill>
                <a:latin typeface="Arial"/>
              </a:rPr>
              <a:t>remote  </a:t>
            </a:r>
            <a:r>
              <a:rPr b="0" lang="en-US" sz="3200" spc="-111" strike="noStrike">
                <a:solidFill>
                  <a:srgbClr val="000000"/>
                </a:solidFill>
                <a:latin typeface="Arial"/>
              </a:rPr>
              <a:t>invocations </a:t>
            </a:r>
            <a:r>
              <a:rPr b="0" lang="en-US" sz="3200" spc="49" strike="noStrike">
                <a:solidFill>
                  <a:srgbClr val="000000"/>
                </a:solidFill>
                <a:latin typeface="Arial"/>
              </a:rPr>
              <a:t>if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small </a:t>
            </a:r>
            <a:r>
              <a:rPr b="0" lang="en-US" sz="3200" spc="-160" strike="noStrike">
                <a:solidFill>
                  <a:srgbClr val="000000"/>
                </a:solidFill>
                <a:latin typeface="Arial"/>
              </a:rPr>
              <a:t>arg </a:t>
            </a:r>
            <a:r>
              <a:rPr b="0" lang="en-US" sz="3200" spc="-157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3200" spc="-111" strike="noStrike">
                <a:solidFill>
                  <a:srgbClr val="000000"/>
                </a:solidFill>
                <a:latin typeface="Arial"/>
              </a:rPr>
              <a:t>results </a:t>
            </a:r>
            <a:r>
              <a:rPr b="0" lang="en-US" sz="3200" spc="-137" strike="noStrike">
                <a:solidFill>
                  <a:srgbClr val="000000"/>
                </a:solidFill>
                <a:latin typeface="Arial"/>
              </a:rPr>
              <a:t>are</a:t>
            </a:r>
            <a:r>
              <a:rPr b="0" lang="en-US" sz="3200" spc="-5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211" strike="noStrike">
                <a:solidFill>
                  <a:srgbClr val="000000"/>
                </a:solidFill>
                <a:latin typeface="Arial"/>
              </a:rPr>
              <a:t>passed.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LibreOffice/6.4.7.2$Linux_X86_64 LibreOffice_project/40$Build-2</Application>
  <Words>1262</Words>
  <Paragraphs>186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2021-04-22T08:18:06Z</dcterms:created>
  <dc:creator>DIU</dc:creator>
  <dc:description/>
  <dc:language>en-US</dc:language>
  <cp:lastModifiedBy/>
  <dcterms:modified xsi:type="dcterms:W3CDTF">2021-11-04T11:38:45Z</dcterms:modified>
  <cp:revision>15</cp:revision>
  <dc:subject/>
  <dc:title>Remote Invocation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2016-10-03T00:00:00Z</vt:filetime>
  </property>
  <property fmtid="{D5CDD505-2E9C-101B-9397-08002B2CF9AE}" pid="4" name="Creator">
    <vt:lpwstr>pdftk 1.44 - www.pdftk.com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2021-04-22T00:00:00Z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23</vt:i4>
  </property>
</Properties>
</file>