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280" r:id="rId2"/>
    <p:sldId id="279" r:id="rId3"/>
    <p:sldId id="258" r:id="rId4"/>
    <p:sldId id="260" r:id="rId5"/>
    <p:sldId id="261" r:id="rId6"/>
    <p:sldId id="262" r:id="rId7"/>
    <p:sldId id="263" r:id="rId8"/>
    <p:sldId id="264" r:id="rId9"/>
    <p:sldId id="265" r:id="rId10"/>
    <p:sldId id="266" r:id="rId11"/>
    <p:sldId id="267" r:id="rId12"/>
    <p:sldId id="268" r:id="rId13"/>
    <p:sldId id="269" r:id="rId14"/>
    <p:sldId id="270" r:id="rId15"/>
    <p:sldId id="281"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53" autoAdjust="0"/>
    <p:restoredTop sz="96244" autoAdjust="0"/>
  </p:normalViewPr>
  <p:slideViewPr>
    <p:cSldViewPr>
      <p:cViewPr varScale="1">
        <p:scale>
          <a:sx n="104" d="100"/>
          <a:sy n="104" d="100"/>
        </p:scale>
        <p:origin x="-472" y="-96"/>
      </p:cViewPr>
      <p:guideLst>
        <p:guide orient="horz" pos="2160"/>
        <p:guide pos="2880"/>
      </p:guideLst>
    </p:cSldViewPr>
  </p:slideViewPr>
  <p:outlineViewPr>
    <p:cViewPr>
      <p:scale>
        <a:sx n="33" d="100"/>
        <a:sy n="33" d="100"/>
      </p:scale>
      <p:origin x="0" y="246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72D7C-2CBC-9342-90E0-903EEA972905}" type="doc">
      <dgm:prSet loTypeId="urn:microsoft.com/office/officeart/2009/3/layout/BlockDescendingList" loCatId="" qsTypeId="urn:microsoft.com/office/officeart/2005/8/quickstyle/3D3" qsCatId="3D" csTypeId="urn:microsoft.com/office/officeart/2005/8/colors/colorful1" csCatId="colorful" phldr="1"/>
      <dgm:spPr/>
      <dgm:t>
        <a:bodyPr/>
        <a:lstStyle/>
        <a:p>
          <a:endParaRPr lang="en-GB"/>
        </a:p>
      </dgm:t>
    </dgm:pt>
    <dgm:pt modelId="{28E76657-821F-2E4E-A0D0-F2F978660A7A}">
      <dgm:prSet phldrT="[Text]"/>
      <dgm:spPr/>
      <dgm:t>
        <a:bodyPr/>
        <a:lstStyle/>
        <a:p>
          <a:r>
            <a:rPr lang="en-US" dirty="0" smtClean="0"/>
            <a:t>Technical</a:t>
          </a:r>
          <a:endParaRPr lang="en-GB" dirty="0"/>
        </a:p>
      </dgm:t>
    </dgm:pt>
    <dgm:pt modelId="{0CA8B11E-0CCE-D94E-BB8B-6BBB6CCA8399}" type="parTrans" cxnId="{1774B57F-FF76-EE46-93C0-558C804789E4}">
      <dgm:prSet/>
      <dgm:spPr/>
      <dgm:t>
        <a:bodyPr/>
        <a:lstStyle/>
        <a:p>
          <a:endParaRPr lang="en-GB"/>
        </a:p>
      </dgm:t>
    </dgm:pt>
    <dgm:pt modelId="{6900E1A1-57EA-BE44-90AB-E3405112D88B}" type="sibTrans" cxnId="{1774B57F-FF76-EE46-93C0-558C804789E4}">
      <dgm:prSet/>
      <dgm:spPr/>
      <dgm:t>
        <a:bodyPr/>
        <a:lstStyle/>
        <a:p>
          <a:endParaRPr lang="en-GB"/>
        </a:p>
      </dgm:t>
    </dgm:pt>
    <dgm:pt modelId="{F6F1C408-03B0-3148-951E-24B097D631CE}">
      <dgm:prSet/>
      <dgm:spPr/>
      <dgm:t>
        <a:bodyPr/>
        <a:lstStyle/>
        <a:p>
          <a:r>
            <a:rPr lang="en-US" dirty="0" smtClean="0"/>
            <a:t>Project life cycle</a:t>
          </a:r>
          <a:endParaRPr lang="en-US" dirty="0"/>
        </a:p>
      </dgm:t>
    </dgm:pt>
    <dgm:pt modelId="{EE43D92A-13D5-2B4A-85ED-5690FC754271}" type="parTrans" cxnId="{7D7FFE70-58DE-454C-8AC0-AC92B78DDA06}">
      <dgm:prSet/>
      <dgm:spPr/>
      <dgm:t>
        <a:bodyPr/>
        <a:lstStyle/>
        <a:p>
          <a:endParaRPr lang="en-GB"/>
        </a:p>
      </dgm:t>
    </dgm:pt>
    <dgm:pt modelId="{BBDABCF5-7F15-4842-AD2D-8D0BA86B21CD}" type="sibTrans" cxnId="{7D7FFE70-58DE-454C-8AC0-AC92B78DDA06}">
      <dgm:prSet/>
      <dgm:spPr/>
      <dgm:t>
        <a:bodyPr/>
        <a:lstStyle/>
        <a:p>
          <a:endParaRPr lang="en-GB"/>
        </a:p>
      </dgm:t>
    </dgm:pt>
    <dgm:pt modelId="{730681CB-EA98-6B4D-98A0-72F839A39EC3}">
      <dgm:prSet/>
      <dgm:spPr/>
      <dgm:t>
        <a:bodyPr/>
        <a:lstStyle/>
        <a:p>
          <a:r>
            <a:rPr lang="en-US" dirty="0" smtClean="0"/>
            <a:t>Business</a:t>
          </a:r>
          <a:endParaRPr lang="en-US" dirty="0"/>
        </a:p>
      </dgm:t>
    </dgm:pt>
    <dgm:pt modelId="{C622FB3B-AAB0-3E43-B413-8262D68C63B0}" type="parTrans" cxnId="{42FDF4B2-B4C3-0844-8765-34DA8D9508FC}">
      <dgm:prSet/>
      <dgm:spPr/>
      <dgm:t>
        <a:bodyPr/>
        <a:lstStyle/>
        <a:p>
          <a:endParaRPr lang="en-GB"/>
        </a:p>
      </dgm:t>
    </dgm:pt>
    <dgm:pt modelId="{140193E9-46C1-B043-AA90-BAA6DDE29E22}" type="sibTrans" cxnId="{42FDF4B2-B4C3-0844-8765-34DA8D9508FC}">
      <dgm:prSet/>
      <dgm:spPr/>
      <dgm:t>
        <a:bodyPr/>
        <a:lstStyle/>
        <a:p>
          <a:endParaRPr lang="en-GB"/>
        </a:p>
      </dgm:t>
    </dgm:pt>
    <dgm:pt modelId="{683F8D55-7E89-C740-BE99-8BECE6955C1C}">
      <dgm:prSet/>
      <dgm:spPr/>
      <dgm:t>
        <a:bodyPr/>
        <a:lstStyle/>
        <a:p>
          <a:r>
            <a:rPr lang="pl-PL" dirty="0" smtClean="0"/>
            <a:t>Professional</a:t>
          </a:r>
          <a:endParaRPr lang="en-AU" dirty="0"/>
        </a:p>
      </dgm:t>
    </dgm:pt>
    <dgm:pt modelId="{1BD14025-20E7-FE4A-AEB5-7AC423537F3A}" type="parTrans" cxnId="{E0421163-2273-7245-8094-3A7A3698783E}">
      <dgm:prSet/>
      <dgm:spPr/>
      <dgm:t>
        <a:bodyPr/>
        <a:lstStyle/>
        <a:p>
          <a:endParaRPr lang="en-GB"/>
        </a:p>
      </dgm:t>
    </dgm:pt>
    <dgm:pt modelId="{7FCF3C69-07B3-154F-A5D1-54F7898C41BA}" type="sibTrans" cxnId="{E0421163-2273-7245-8094-3A7A3698783E}">
      <dgm:prSet/>
      <dgm:spPr/>
      <dgm:t>
        <a:bodyPr/>
        <a:lstStyle/>
        <a:p>
          <a:endParaRPr lang="en-GB"/>
        </a:p>
      </dgm:t>
    </dgm:pt>
    <dgm:pt modelId="{561D57E1-4DAD-B748-8896-2F5323910545}">
      <dgm:prSet phldrT="[Text]"/>
      <dgm:spPr/>
      <dgm:t>
        <a:bodyPr/>
        <a:lstStyle/>
        <a:p>
          <a:r>
            <a:rPr lang="en-US" dirty="0" smtClean="0"/>
            <a:t>What technical role does the software architecture play in the system or systems of which it’s a part?</a:t>
          </a:r>
          <a:endParaRPr lang="en-GB" dirty="0"/>
        </a:p>
      </dgm:t>
    </dgm:pt>
    <dgm:pt modelId="{CD62BBF2-C044-F34D-8981-5D52B0EF3BD5}" type="parTrans" cxnId="{A42AB40A-5E5A-7E45-A635-AC99BB786F53}">
      <dgm:prSet/>
      <dgm:spPr/>
      <dgm:t>
        <a:bodyPr/>
        <a:lstStyle/>
        <a:p>
          <a:endParaRPr lang="en-GB"/>
        </a:p>
      </dgm:t>
    </dgm:pt>
    <dgm:pt modelId="{0DAF1D1B-E41C-894C-88F2-1D1F59D04B35}" type="sibTrans" cxnId="{A42AB40A-5E5A-7E45-A635-AC99BB786F53}">
      <dgm:prSet/>
      <dgm:spPr/>
      <dgm:t>
        <a:bodyPr/>
        <a:lstStyle/>
        <a:p>
          <a:endParaRPr lang="en-GB"/>
        </a:p>
      </dgm:t>
    </dgm:pt>
    <dgm:pt modelId="{4562C6CF-132D-7940-9504-15ACA82E1AD7}">
      <dgm:prSet/>
      <dgm:spPr/>
      <dgm:t>
        <a:bodyPr/>
        <a:lstStyle/>
        <a:p>
          <a:r>
            <a:rPr lang="en-US" dirty="0" smtClean="0"/>
            <a:t>How does a software architecture relate to the other phases of a software development life cycle?</a:t>
          </a:r>
          <a:endParaRPr lang="en-US" dirty="0"/>
        </a:p>
      </dgm:t>
    </dgm:pt>
    <dgm:pt modelId="{DB77009F-016C-294D-B953-CBEFA27E5BB7}" type="parTrans" cxnId="{91CC165C-6F88-E64D-B677-25F0723FC666}">
      <dgm:prSet/>
      <dgm:spPr/>
      <dgm:t>
        <a:bodyPr/>
        <a:lstStyle/>
        <a:p>
          <a:endParaRPr lang="en-GB"/>
        </a:p>
      </dgm:t>
    </dgm:pt>
    <dgm:pt modelId="{270DDD1A-F69B-FC45-B42D-0A8C111DABE4}" type="sibTrans" cxnId="{91CC165C-6F88-E64D-B677-25F0723FC666}">
      <dgm:prSet/>
      <dgm:spPr/>
      <dgm:t>
        <a:bodyPr/>
        <a:lstStyle/>
        <a:p>
          <a:endParaRPr lang="en-GB"/>
        </a:p>
      </dgm:t>
    </dgm:pt>
    <dgm:pt modelId="{8C7C1407-8421-8049-ACFB-09C39189872F}">
      <dgm:prSet/>
      <dgm:spPr/>
      <dgm:t>
        <a:bodyPr/>
        <a:lstStyle/>
        <a:p>
          <a:r>
            <a:rPr lang="en-US" dirty="0" smtClean="0"/>
            <a:t>How does the presence of a software architecture affect an organization’s business environment?</a:t>
          </a:r>
          <a:endParaRPr lang="en-US" dirty="0"/>
        </a:p>
      </dgm:t>
    </dgm:pt>
    <dgm:pt modelId="{C4F971FB-7BBE-F946-8AEB-764261094F0A}" type="parTrans" cxnId="{68338676-2AA3-EF4F-95A4-08B404FE8F04}">
      <dgm:prSet/>
      <dgm:spPr/>
      <dgm:t>
        <a:bodyPr/>
        <a:lstStyle/>
        <a:p>
          <a:endParaRPr lang="en-GB"/>
        </a:p>
      </dgm:t>
    </dgm:pt>
    <dgm:pt modelId="{3214421A-6BD1-354D-B06F-26D3F2D8126E}" type="sibTrans" cxnId="{68338676-2AA3-EF4F-95A4-08B404FE8F04}">
      <dgm:prSet/>
      <dgm:spPr/>
      <dgm:t>
        <a:bodyPr/>
        <a:lstStyle/>
        <a:p>
          <a:endParaRPr lang="en-GB"/>
        </a:p>
      </dgm:t>
    </dgm:pt>
    <dgm:pt modelId="{E3AF3AAE-4613-B348-9DF1-DB14B5BCF008}">
      <dgm:prSet/>
      <dgm:spPr/>
      <dgm:t>
        <a:bodyPr/>
        <a:lstStyle/>
        <a:p>
          <a:r>
            <a:rPr lang="pl-PL" dirty="0" err="1" smtClean="0"/>
            <a:t>What</a:t>
          </a:r>
          <a:r>
            <a:rPr lang="pl-PL" dirty="0" smtClean="0"/>
            <a:t> </a:t>
          </a:r>
          <a:r>
            <a:rPr lang="pl-PL" dirty="0" err="1" smtClean="0"/>
            <a:t>is</a:t>
          </a:r>
          <a:r>
            <a:rPr lang="pl-PL" dirty="0" smtClean="0"/>
            <a:t> the role of a software </a:t>
          </a:r>
          <a:r>
            <a:rPr lang="pl-PL" dirty="0" err="1" smtClean="0"/>
            <a:t>architect</a:t>
          </a:r>
          <a:r>
            <a:rPr lang="pl-PL" dirty="0" smtClean="0"/>
            <a:t> in </a:t>
          </a:r>
          <a:r>
            <a:rPr lang="pl-PL" dirty="0" err="1" smtClean="0"/>
            <a:t>an</a:t>
          </a:r>
          <a:r>
            <a:rPr lang="pl-PL" dirty="0" smtClean="0"/>
            <a:t> </a:t>
          </a:r>
          <a:r>
            <a:rPr lang="pl-PL" dirty="0" err="1" smtClean="0"/>
            <a:t>organization</a:t>
          </a:r>
          <a:r>
            <a:rPr lang="pl-PL" dirty="0" smtClean="0"/>
            <a:t> </a:t>
          </a:r>
          <a:r>
            <a:rPr lang="pl-PL" dirty="0" err="1" smtClean="0"/>
            <a:t>or</a:t>
          </a:r>
          <a:r>
            <a:rPr lang="pl-PL" dirty="0" smtClean="0"/>
            <a:t> a development </a:t>
          </a:r>
          <a:r>
            <a:rPr lang="pl-PL" dirty="0" err="1" smtClean="0"/>
            <a:t>project</a:t>
          </a:r>
          <a:r>
            <a:rPr lang="pl-PL" dirty="0" smtClean="0"/>
            <a:t>?</a:t>
          </a:r>
          <a:endParaRPr lang="en-AU" dirty="0"/>
        </a:p>
      </dgm:t>
    </dgm:pt>
    <dgm:pt modelId="{1895713F-4F03-F442-AC8C-E8D44C735259}" type="parTrans" cxnId="{8ECB93FD-8D24-BB43-863A-450345483729}">
      <dgm:prSet/>
      <dgm:spPr/>
      <dgm:t>
        <a:bodyPr/>
        <a:lstStyle/>
        <a:p>
          <a:endParaRPr lang="en-GB"/>
        </a:p>
      </dgm:t>
    </dgm:pt>
    <dgm:pt modelId="{B4E5C822-9E20-DE43-B0F2-8D7D0845EF02}" type="sibTrans" cxnId="{8ECB93FD-8D24-BB43-863A-450345483729}">
      <dgm:prSet/>
      <dgm:spPr/>
      <dgm:t>
        <a:bodyPr/>
        <a:lstStyle/>
        <a:p>
          <a:endParaRPr lang="en-GB"/>
        </a:p>
      </dgm:t>
    </dgm:pt>
    <dgm:pt modelId="{52B683EA-B611-D649-ABD5-8A4BCC95FBCE}" type="pres">
      <dgm:prSet presAssocID="{EA272D7C-2CBC-9342-90E0-903EEA972905}" presName="Name0" presStyleCnt="0">
        <dgm:presLayoutVars>
          <dgm:chMax val="7"/>
          <dgm:chPref val="7"/>
          <dgm:dir/>
          <dgm:animLvl val="lvl"/>
        </dgm:presLayoutVars>
      </dgm:prSet>
      <dgm:spPr/>
      <dgm:t>
        <a:bodyPr/>
        <a:lstStyle/>
        <a:p>
          <a:endParaRPr lang="en-GB"/>
        </a:p>
      </dgm:t>
    </dgm:pt>
    <dgm:pt modelId="{621B7C77-5E5C-A745-8AD3-9962853B814F}" type="pres">
      <dgm:prSet presAssocID="{28E76657-821F-2E4E-A0D0-F2F978660A7A}" presName="parentText_1" presStyleLbl="node1" presStyleIdx="0" presStyleCnt="4">
        <dgm:presLayoutVars>
          <dgm:chMax val="1"/>
          <dgm:chPref val="1"/>
          <dgm:bulletEnabled val="1"/>
        </dgm:presLayoutVars>
      </dgm:prSet>
      <dgm:spPr/>
      <dgm:t>
        <a:bodyPr/>
        <a:lstStyle/>
        <a:p>
          <a:endParaRPr lang="en-GB"/>
        </a:p>
      </dgm:t>
    </dgm:pt>
    <dgm:pt modelId="{B35A1048-A5E4-E14A-BE1B-BDD2408B870F}" type="pres">
      <dgm:prSet presAssocID="{28E76657-821F-2E4E-A0D0-F2F978660A7A}" presName="childText_1" presStyleLbl="node1" presStyleIdx="0" presStyleCnt="4">
        <dgm:presLayoutVars>
          <dgm:chMax val="0"/>
          <dgm:chPref val="0"/>
          <dgm:bulletEnabled val="1"/>
        </dgm:presLayoutVars>
      </dgm:prSet>
      <dgm:spPr/>
      <dgm:t>
        <a:bodyPr/>
        <a:lstStyle/>
        <a:p>
          <a:endParaRPr lang="en-GB"/>
        </a:p>
      </dgm:t>
    </dgm:pt>
    <dgm:pt modelId="{C4984E27-5220-4E4B-89E3-32AF1125BCCA}" type="pres">
      <dgm:prSet presAssocID="{28E76657-821F-2E4E-A0D0-F2F978660A7A}" presName="accentShape_1" presStyleCnt="0"/>
      <dgm:spPr/>
    </dgm:pt>
    <dgm:pt modelId="{569C98CE-0E8F-C846-87F2-4D2300E2348F}" type="pres">
      <dgm:prSet presAssocID="{28E76657-821F-2E4E-A0D0-F2F978660A7A}" presName="imageRepeatNode" presStyleLbl="node1" presStyleIdx="0" presStyleCnt="4"/>
      <dgm:spPr/>
      <dgm:t>
        <a:bodyPr/>
        <a:lstStyle/>
        <a:p>
          <a:endParaRPr lang="en-GB"/>
        </a:p>
      </dgm:t>
    </dgm:pt>
    <dgm:pt modelId="{77618E32-A5A6-494D-9CCA-C61ACCFDBBB6}" type="pres">
      <dgm:prSet presAssocID="{F6F1C408-03B0-3148-951E-24B097D631CE}" presName="parentText_2" presStyleLbl="node1" presStyleIdx="0" presStyleCnt="4">
        <dgm:presLayoutVars>
          <dgm:chMax val="1"/>
          <dgm:chPref val="1"/>
          <dgm:bulletEnabled val="1"/>
        </dgm:presLayoutVars>
      </dgm:prSet>
      <dgm:spPr/>
      <dgm:t>
        <a:bodyPr/>
        <a:lstStyle/>
        <a:p>
          <a:endParaRPr lang="en-GB"/>
        </a:p>
      </dgm:t>
    </dgm:pt>
    <dgm:pt modelId="{CE1C69D0-7A16-3444-AD5F-B9D3228255BC}" type="pres">
      <dgm:prSet presAssocID="{F6F1C408-03B0-3148-951E-24B097D631CE}" presName="childText_2" presStyleLbl="node2" presStyleIdx="0" presStyleCnt="0">
        <dgm:presLayoutVars>
          <dgm:chMax val="0"/>
          <dgm:chPref val="0"/>
          <dgm:bulletEnabled val="1"/>
        </dgm:presLayoutVars>
      </dgm:prSet>
      <dgm:spPr/>
      <dgm:t>
        <a:bodyPr/>
        <a:lstStyle/>
        <a:p>
          <a:endParaRPr lang="en-GB"/>
        </a:p>
      </dgm:t>
    </dgm:pt>
    <dgm:pt modelId="{C4EA7D25-F0CC-C145-9C10-CAD29F766FB3}" type="pres">
      <dgm:prSet presAssocID="{F6F1C408-03B0-3148-951E-24B097D631CE}" presName="accentShape_2" presStyleCnt="0"/>
      <dgm:spPr/>
    </dgm:pt>
    <dgm:pt modelId="{E4F24E91-F93E-C743-8E3C-324C02B3374B}" type="pres">
      <dgm:prSet presAssocID="{F6F1C408-03B0-3148-951E-24B097D631CE}" presName="imageRepeatNode" presStyleLbl="node1" presStyleIdx="1" presStyleCnt="4"/>
      <dgm:spPr/>
      <dgm:t>
        <a:bodyPr/>
        <a:lstStyle/>
        <a:p>
          <a:endParaRPr lang="en-GB"/>
        </a:p>
      </dgm:t>
    </dgm:pt>
    <dgm:pt modelId="{7E9B3505-EE4A-5E4C-82D9-39575698AD92}" type="pres">
      <dgm:prSet presAssocID="{730681CB-EA98-6B4D-98A0-72F839A39EC3}" presName="parentText_3" presStyleLbl="node1" presStyleIdx="1" presStyleCnt="4">
        <dgm:presLayoutVars>
          <dgm:chMax val="1"/>
          <dgm:chPref val="1"/>
          <dgm:bulletEnabled val="1"/>
        </dgm:presLayoutVars>
      </dgm:prSet>
      <dgm:spPr/>
      <dgm:t>
        <a:bodyPr/>
        <a:lstStyle/>
        <a:p>
          <a:endParaRPr lang="en-GB"/>
        </a:p>
      </dgm:t>
    </dgm:pt>
    <dgm:pt modelId="{22EA9665-D2D6-CF4B-9D4A-AD4D6506BCD6}" type="pres">
      <dgm:prSet presAssocID="{730681CB-EA98-6B4D-98A0-72F839A39EC3}" presName="childText_3" presStyleLbl="node2" presStyleIdx="0" presStyleCnt="0">
        <dgm:presLayoutVars>
          <dgm:chMax val="0"/>
          <dgm:chPref val="0"/>
          <dgm:bulletEnabled val="1"/>
        </dgm:presLayoutVars>
      </dgm:prSet>
      <dgm:spPr/>
      <dgm:t>
        <a:bodyPr/>
        <a:lstStyle/>
        <a:p>
          <a:endParaRPr lang="en-GB"/>
        </a:p>
      </dgm:t>
    </dgm:pt>
    <dgm:pt modelId="{F825F2F7-E4EC-C64D-856F-C5D6958DF77C}" type="pres">
      <dgm:prSet presAssocID="{730681CB-EA98-6B4D-98A0-72F839A39EC3}" presName="accentShape_3" presStyleCnt="0"/>
      <dgm:spPr/>
    </dgm:pt>
    <dgm:pt modelId="{E99D58A7-056A-6D4D-873B-C683D370CDB7}" type="pres">
      <dgm:prSet presAssocID="{730681CB-EA98-6B4D-98A0-72F839A39EC3}" presName="imageRepeatNode" presStyleLbl="node1" presStyleIdx="2" presStyleCnt="4"/>
      <dgm:spPr/>
      <dgm:t>
        <a:bodyPr/>
        <a:lstStyle/>
        <a:p>
          <a:endParaRPr lang="en-GB"/>
        </a:p>
      </dgm:t>
    </dgm:pt>
    <dgm:pt modelId="{B4EAED9C-71DC-4344-AC8D-7247FF8F7D6E}" type="pres">
      <dgm:prSet presAssocID="{683F8D55-7E89-C740-BE99-8BECE6955C1C}" presName="parentText_4" presStyleLbl="node1" presStyleIdx="2" presStyleCnt="4">
        <dgm:presLayoutVars>
          <dgm:chMax val="1"/>
          <dgm:chPref val="1"/>
          <dgm:bulletEnabled val="1"/>
        </dgm:presLayoutVars>
      </dgm:prSet>
      <dgm:spPr/>
      <dgm:t>
        <a:bodyPr/>
        <a:lstStyle/>
        <a:p>
          <a:endParaRPr lang="en-GB"/>
        </a:p>
      </dgm:t>
    </dgm:pt>
    <dgm:pt modelId="{39F96CE1-2469-FE42-9B80-17B88C43B5DC}" type="pres">
      <dgm:prSet presAssocID="{683F8D55-7E89-C740-BE99-8BECE6955C1C}" presName="childText_4" presStyleLbl="node2" presStyleIdx="0" presStyleCnt="0">
        <dgm:presLayoutVars>
          <dgm:chMax val="0"/>
          <dgm:chPref val="0"/>
          <dgm:bulletEnabled val="1"/>
        </dgm:presLayoutVars>
      </dgm:prSet>
      <dgm:spPr/>
      <dgm:t>
        <a:bodyPr/>
        <a:lstStyle/>
        <a:p>
          <a:endParaRPr lang="en-GB"/>
        </a:p>
      </dgm:t>
    </dgm:pt>
    <dgm:pt modelId="{446CC88A-33F1-1D40-AAAA-6AA5FC2B5711}" type="pres">
      <dgm:prSet presAssocID="{683F8D55-7E89-C740-BE99-8BECE6955C1C}" presName="accentShape_4" presStyleCnt="0"/>
      <dgm:spPr/>
    </dgm:pt>
    <dgm:pt modelId="{7A7662BE-905C-8542-A065-45FC4CBAE4EA}" type="pres">
      <dgm:prSet presAssocID="{683F8D55-7E89-C740-BE99-8BECE6955C1C}" presName="imageRepeatNode" presStyleLbl="node1" presStyleIdx="3" presStyleCnt="4"/>
      <dgm:spPr/>
      <dgm:t>
        <a:bodyPr/>
        <a:lstStyle/>
        <a:p>
          <a:endParaRPr lang="en-GB"/>
        </a:p>
      </dgm:t>
    </dgm:pt>
  </dgm:ptLst>
  <dgm:cxnLst>
    <dgm:cxn modelId="{4C064578-0B93-6C4E-B618-5FB8D934CA84}" type="presOf" srcId="{F6F1C408-03B0-3148-951E-24B097D631CE}" destId="{77618E32-A5A6-494D-9CCA-C61ACCFDBBB6}" srcOrd="0" destOrd="0" presId="urn:microsoft.com/office/officeart/2009/3/layout/BlockDescendingList"/>
    <dgm:cxn modelId="{1774B57F-FF76-EE46-93C0-558C804789E4}" srcId="{EA272D7C-2CBC-9342-90E0-903EEA972905}" destId="{28E76657-821F-2E4E-A0D0-F2F978660A7A}" srcOrd="0" destOrd="0" parTransId="{0CA8B11E-0CCE-D94E-BB8B-6BBB6CCA8399}" sibTransId="{6900E1A1-57EA-BE44-90AB-E3405112D88B}"/>
    <dgm:cxn modelId="{42FDF4B2-B4C3-0844-8765-34DA8D9508FC}" srcId="{EA272D7C-2CBC-9342-90E0-903EEA972905}" destId="{730681CB-EA98-6B4D-98A0-72F839A39EC3}" srcOrd="2" destOrd="0" parTransId="{C622FB3B-AAB0-3E43-B413-8262D68C63B0}" sibTransId="{140193E9-46C1-B043-AA90-BAA6DDE29E22}"/>
    <dgm:cxn modelId="{F983AD0C-B045-4441-9D51-E30BE72435FF}" type="presOf" srcId="{4562C6CF-132D-7940-9504-15ACA82E1AD7}" destId="{CE1C69D0-7A16-3444-AD5F-B9D3228255BC}" srcOrd="0" destOrd="0" presId="urn:microsoft.com/office/officeart/2009/3/layout/BlockDescendingList"/>
    <dgm:cxn modelId="{3870B062-1B6D-164A-8DBC-FAD1C076D654}" type="presOf" srcId="{561D57E1-4DAD-B748-8896-2F5323910545}" destId="{B35A1048-A5E4-E14A-BE1B-BDD2408B870F}" srcOrd="0" destOrd="0" presId="urn:microsoft.com/office/officeart/2009/3/layout/BlockDescendingList"/>
    <dgm:cxn modelId="{91CC165C-6F88-E64D-B677-25F0723FC666}" srcId="{F6F1C408-03B0-3148-951E-24B097D631CE}" destId="{4562C6CF-132D-7940-9504-15ACA82E1AD7}" srcOrd="0" destOrd="0" parTransId="{DB77009F-016C-294D-B953-CBEFA27E5BB7}" sibTransId="{270DDD1A-F69B-FC45-B42D-0A8C111DABE4}"/>
    <dgm:cxn modelId="{54566699-AC5B-6C45-8236-8B51B3723A9F}" type="presOf" srcId="{E3AF3AAE-4613-B348-9DF1-DB14B5BCF008}" destId="{39F96CE1-2469-FE42-9B80-17B88C43B5DC}" srcOrd="0" destOrd="0" presId="urn:microsoft.com/office/officeart/2009/3/layout/BlockDescendingList"/>
    <dgm:cxn modelId="{A42AB40A-5E5A-7E45-A635-AC99BB786F53}" srcId="{28E76657-821F-2E4E-A0D0-F2F978660A7A}" destId="{561D57E1-4DAD-B748-8896-2F5323910545}" srcOrd="0" destOrd="0" parTransId="{CD62BBF2-C044-F34D-8981-5D52B0EF3BD5}" sibTransId="{0DAF1D1B-E41C-894C-88F2-1D1F59D04B35}"/>
    <dgm:cxn modelId="{5397FEEB-ECB2-1744-A968-32013859FAF9}" type="presOf" srcId="{28E76657-821F-2E4E-A0D0-F2F978660A7A}" destId="{569C98CE-0E8F-C846-87F2-4D2300E2348F}" srcOrd="1" destOrd="0" presId="urn:microsoft.com/office/officeart/2009/3/layout/BlockDescendingList"/>
    <dgm:cxn modelId="{96FE5F82-EF4D-3D48-9BE1-A075DACB01BB}" type="presOf" srcId="{8C7C1407-8421-8049-ACFB-09C39189872F}" destId="{22EA9665-D2D6-CF4B-9D4A-AD4D6506BCD6}" srcOrd="0" destOrd="0" presId="urn:microsoft.com/office/officeart/2009/3/layout/BlockDescendingList"/>
    <dgm:cxn modelId="{7D7FFE70-58DE-454C-8AC0-AC92B78DDA06}" srcId="{EA272D7C-2CBC-9342-90E0-903EEA972905}" destId="{F6F1C408-03B0-3148-951E-24B097D631CE}" srcOrd="1" destOrd="0" parTransId="{EE43D92A-13D5-2B4A-85ED-5690FC754271}" sibTransId="{BBDABCF5-7F15-4842-AD2D-8D0BA86B21CD}"/>
    <dgm:cxn modelId="{86711C04-3B75-9343-8EA4-FFE7513AB3BB}" type="presOf" srcId="{F6F1C408-03B0-3148-951E-24B097D631CE}" destId="{E4F24E91-F93E-C743-8E3C-324C02B3374B}" srcOrd="1" destOrd="0" presId="urn:microsoft.com/office/officeart/2009/3/layout/BlockDescendingList"/>
    <dgm:cxn modelId="{E3FB9BC3-0B49-D943-91AD-21ED60EC699F}" type="presOf" srcId="{683F8D55-7E89-C740-BE99-8BECE6955C1C}" destId="{7A7662BE-905C-8542-A065-45FC4CBAE4EA}" srcOrd="1" destOrd="0" presId="urn:microsoft.com/office/officeart/2009/3/layout/BlockDescendingList"/>
    <dgm:cxn modelId="{8ECB93FD-8D24-BB43-863A-450345483729}" srcId="{683F8D55-7E89-C740-BE99-8BECE6955C1C}" destId="{E3AF3AAE-4613-B348-9DF1-DB14B5BCF008}" srcOrd="0" destOrd="0" parTransId="{1895713F-4F03-F442-AC8C-E8D44C735259}" sibTransId="{B4E5C822-9E20-DE43-B0F2-8D7D0845EF02}"/>
    <dgm:cxn modelId="{FEBC983E-F466-CB45-BC86-BA0354105DFE}" type="presOf" srcId="{28E76657-821F-2E4E-A0D0-F2F978660A7A}" destId="{621B7C77-5E5C-A745-8AD3-9962853B814F}" srcOrd="0" destOrd="0" presId="urn:microsoft.com/office/officeart/2009/3/layout/BlockDescendingList"/>
    <dgm:cxn modelId="{36CBE20E-3C55-674C-A928-18E734C5B87E}" type="presOf" srcId="{683F8D55-7E89-C740-BE99-8BECE6955C1C}" destId="{B4EAED9C-71DC-4344-AC8D-7247FF8F7D6E}" srcOrd="0" destOrd="0" presId="urn:microsoft.com/office/officeart/2009/3/layout/BlockDescendingList"/>
    <dgm:cxn modelId="{F24F9D4B-7B8D-054E-B5AF-250D558FA9BF}" type="presOf" srcId="{EA272D7C-2CBC-9342-90E0-903EEA972905}" destId="{52B683EA-B611-D649-ABD5-8A4BCC95FBCE}" srcOrd="0" destOrd="0" presId="urn:microsoft.com/office/officeart/2009/3/layout/BlockDescendingList"/>
    <dgm:cxn modelId="{BDB728D3-8223-254B-A9E9-EEEDBE379348}" type="presOf" srcId="{730681CB-EA98-6B4D-98A0-72F839A39EC3}" destId="{E99D58A7-056A-6D4D-873B-C683D370CDB7}" srcOrd="1" destOrd="0" presId="urn:microsoft.com/office/officeart/2009/3/layout/BlockDescendingList"/>
    <dgm:cxn modelId="{68338676-2AA3-EF4F-95A4-08B404FE8F04}" srcId="{730681CB-EA98-6B4D-98A0-72F839A39EC3}" destId="{8C7C1407-8421-8049-ACFB-09C39189872F}" srcOrd="0" destOrd="0" parTransId="{C4F971FB-7BBE-F946-8AEB-764261094F0A}" sibTransId="{3214421A-6BD1-354D-B06F-26D3F2D8126E}"/>
    <dgm:cxn modelId="{7CEF2B79-CACC-7D4F-8F59-0DBF004EB3DD}" type="presOf" srcId="{730681CB-EA98-6B4D-98A0-72F839A39EC3}" destId="{7E9B3505-EE4A-5E4C-82D9-39575698AD92}" srcOrd="0" destOrd="0" presId="urn:microsoft.com/office/officeart/2009/3/layout/BlockDescendingList"/>
    <dgm:cxn modelId="{E0421163-2273-7245-8094-3A7A3698783E}" srcId="{EA272D7C-2CBC-9342-90E0-903EEA972905}" destId="{683F8D55-7E89-C740-BE99-8BECE6955C1C}" srcOrd="3" destOrd="0" parTransId="{1BD14025-20E7-FE4A-AEB5-7AC423537F3A}" sibTransId="{7FCF3C69-07B3-154F-A5D1-54F7898C41BA}"/>
    <dgm:cxn modelId="{34BB907F-2B7C-E547-ADB4-841450C26E01}" type="presParOf" srcId="{52B683EA-B611-D649-ABD5-8A4BCC95FBCE}" destId="{621B7C77-5E5C-A745-8AD3-9962853B814F}" srcOrd="0" destOrd="0" presId="urn:microsoft.com/office/officeart/2009/3/layout/BlockDescendingList"/>
    <dgm:cxn modelId="{B35BBDBE-A621-AF4D-AA01-56549A0FDEB4}" type="presParOf" srcId="{52B683EA-B611-D649-ABD5-8A4BCC95FBCE}" destId="{B35A1048-A5E4-E14A-BE1B-BDD2408B870F}" srcOrd="1" destOrd="0" presId="urn:microsoft.com/office/officeart/2009/3/layout/BlockDescendingList"/>
    <dgm:cxn modelId="{E622A5FA-98A9-BD4D-96D4-37FE9ADAF21E}" type="presParOf" srcId="{52B683EA-B611-D649-ABD5-8A4BCC95FBCE}" destId="{C4984E27-5220-4E4B-89E3-32AF1125BCCA}" srcOrd="2" destOrd="0" presId="urn:microsoft.com/office/officeart/2009/3/layout/BlockDescendingList"/>
    <dgm:cxn modelId="{82D68F76-A782-F645-8B8B-45C0A99C7015}" type="presParOf" srcId="{C4984E27-5220-4E4B-89E3-32AF1125BCCA}" destId="{569C98CE-0E8F-C846-87F2-4D2300E2348F}" srcOrd="0" destOrd="0" presId="urn:microsoft.com/office/officeart/2009/3/layout/BlockDescendingList"/>
    <dgm:cxn modelId="{25B9E80D-3227-6145-88E1-724D56595874}" type="presParOf" srcId="{52B683EA-B611-D649-ABD5-8A4BCC95FBCE}" destId="{77618E32-A5A6-494D-9CCA-C61ACCFDBBB6}" srcOrd="3" destOrd="0" presId="urn:microsoft.com/office/officeart/2009/3/layout/BlockDescendingList"/>
    <dgm:cxn modelId="{12C71D5D-67C0-B54B-BF30-CEB41F0687D3}" type="presParOf" srcId="{52B683EA-B611-D649-ABD5-8A4BCC95FBCE}" destId="{CE1C69D0-7A16-3444-AD5F-B9D3228255BC}" srcOrd="4" destOrd="0" presId="urn:microsoft.com/office/officeart/2009/3/layout/BlockDescendingList"/>
    <dgm:cxn modelId="{1FF6CBDA-5E8B-B44F-AB61-3A3E22C7C231}" type="presParOf" srcId="{52B683EA-B611-D649-ABD5-8A4BCC95FBCE}" destId="{C4EA7D25-F0CC-C145-9C10-CAD29F766FB3}" srcOrd="5" destOrd="0" presId="urn:microsoft.com/office/officeart/2009/3/layout/BlockDescendingList"/>
    <dgm:cxn modelId="{48EFF297-0017-6F4F-A932-DE2C17581D39}" type="presParOf" srcId="{C4EA7D25-F0CC-C145-9C10-CAD29F766FB3}" destId="{E4F24E91-F93E-C743-8E3C-324C02B3374B}" srcOrd="0" destOrd="0" presId="urn:microsoft.com/office/officeart/2009/3/layout/BlockDescendingList"/>
    <dgm:cxn modelId="{9424A43D-4A61-9D48-8BF1-769FA99F4322}" type="presParOf" srcId="{52B683EA-B611-D649-ABD5-8A4BCC95FBCE}" destId="{7E9B3505-EE4A-5E4C-82D9-39575698AD92}" srcOrd="6" destOrd="0" presId="urn:microsoft.com/office/officeart/2009/3/layout/BlockDescendingList"/>
    <dgm:cxn modelId="{BF947869-4ED3-FE45-B5B7-96FA12269400}" type="presParOf" srcId="{52B683EA-B611-D649-ABD5-8A4BCC95FBCE}" destId="{22EA9665-D2D6-CF4B-9D4A-AD4D6506BCD6}" srcOrd="7" destOrd="0" presId="urn:microsoft.com/office/officeart/2009/3/layout/BlockDescendingList"/>
    <dgm:cxn modelId="{0FA3B9A1-1C99-0645-BDB9-266EEEE3B635}" type="presParOf" srcId="{52B683EA-B611-D649-ABD5-8A4BCC95FBCE}" destId="{F825F2F7-E4EC-C64D-856F-C5D6958DF77C}" srcOrd="8" destOrd="0" presId="urn:microsoft.com/office/officeart/2009/3/layout/BlockDescendingList"/>
    <dgm:cxn modelId="{6FE7B0FF-829E-9A4B-8B1B-90A328D52FD1}" type="presParOf" srcId="{F825F2F7-E4EC-C64D-856F-C5D6958DF77C}" destId="{E99D58A7-056A-6D4D-873B-C683D370CDB7}" srcOrd="0" destOrd="0" presId="urn:microsoft.com/office/officeart/2009/3/layout/BlockDescendingList"/>
    <dgm:cxn modelId="{C0333A96-9847-0748-9AB1-9A6473066DCE}" type="presParOf" srcId="{52B683EA-B611-D649-ABD5-8A4BCC95FBCE}" destId="{B4EAED9C-71DC-4344-AC8D-7247FF8F7D6E}" srcOrd="9" destOrd="0" presId="urn:microsoft.com/office/officeart/2009/3/layout/BlockDescendingList"/>
    <dgm:cxn modelId="{89104BE4-18AE-8E4D-920F-E11443219FDB}" type="presParOf" srcId="{52B683EA-B611-D649-ABD5-8A4BCC95FBCE}" destId="{39F96CE1-2469-FE42-9B80-17B88C43B5DC}" srcOrd="10" destOrd="0" presId="urn:microsoft.com/office/officeart/2009/3/layout/BlockDescendingList"/>
    <dgm:cxn modelId="{1749349C-79D0-164D-AC56-0F894968683D}" type="presParOf" srcId="{52B683EA-B611-D649-ABD5-8A4BCC95FBCE}" destId="{446CC88A-33F1-1D40-AAAA-6AA5FC2B5711}" srcOrd="11" destOrd="0" presId="urn:microsoft.com/office/officeart/2009/3/layout/BlockDescendingList"/>
    <dgm:cxn modelId="{34D5ECC3-8770-FF4A-97A3-333237F6AE71}" type="presParOf" srcId="{446CC88A-33F1-1D40-AAAA-6AA5FC2B5711}" destId="{7A7662BE-905C-8542-A065-45FC4CBAE4EA}" srcOrd="0" destOrd="0" presId="urn:microsoft.com/office/officeart/2009/3/layout/BlockDescending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D58A7-056A-6D4D-873B-C683D370CDB7}">
      <dsp:nvSpPr>
        <dsp:cNvPr id="0" name=""/>
        <dsp:cNvSpPr/>
      </dsp:nvSpPr>
      <dsp:spPr>
        <a:xfrm>
          <a:off x="4122171" y="998524"/>
          <a:ext cx="1601649" cy="3045968"/>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0" rIns="154305" bIns="34290" numCol="1" spcCol="1270" anchor="ctr" anchorCtr="0">
          <a:noAutofit/>
        </a:bodyPr>
        <a:lstStyle/>
        <a:p>
          <a:pPr lvl="0" algn="r" defTabSz="1200150">
            <a:lnSpc>
              <a:spcPct val="90000"/>
            </a:lnSpc>
            <a:spcBef>
              <a:spcPct val="0"/>
            </a:spcBef>
            <a:spcAft>
              <a:spcPct val="35000"/>
            </a:spcAft>
          </a:pPr>
          <a:r>
            <a:rPr lang="en-US" sz="2700" kern="1200" dirty="0" smtClean="0"/>
            <a:t>Business</a:t>
          </a:r>
          <a:endParaRPr lang="en-US" sz="2700" kern="1200" dirty="0"/>
        </a:p>
      </dsp:txBody>
      <dsp:txXfrm rot="16200000">
        <a:off x="4149964" y="2160995"/>
        <a:ext cx="2741371" cy="416428"/>
      </dsp:txXfrm>
    </dsp:sp>
    <dsp:sp modelId="{E4F24E91-F93E-C743-8E3C-324C02B3374B}">
      <dsp:nvSpPr>
        <dsp:cNvPr id="0" name=""/>
        <dsp:cNvSpPr/>
      </dsp:nvSpPr>
      <dsp:spPr>
        <a:xfrm>
          <a:off x="2376946" y="484428"/>
          <a:ext cx="1601649" cy="3560064"/>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0" rIns="154305" bIns="34290" numCol="1" spcCol="1270" anchor="ctr" anchorCtr="0">
          <a:noAutofit/>
        </a:bodyPr>
        <a:lstStyle/>
        <a:p>
          <a:pPr lvl="0" algn="r" defTabSz="1200150">
            <a:lnSpc>
              <a:spcPct val="90000"/>
            </a:lnSpc>
            <a:spcBef>
              <a:spcPct val="0"/>
            </a:spcBef>
            <a:spcAft>
              <a:spcPct val="35000"/>
            </a:spcAft>
          </a:pPr>
          <a:r>
            <a:rPr lang="en-US" sz="2700" kern="1200" dirty="0" smtClean="0"/>
            <a:t>Project life cycle</a:t>
          </a:r>
          <a:endParaRPr lang="en-US" sz="2700" kern="1200" dirty="0"/>
        </a:p>
      </dsp:txBody>
      <dsp:txXfrm rot="16200000">
        <a:off x="2173396" y="1878243"/>
        <a:ext cx="3204057" cy="416428"/>
      </dsp:txXfrm>
    </dsp:sp>
    <dsp:sp modelId="{7A7662BE-905C-8542-A065-45FC4CBAE4EA}">
      <dsp:nvSpPr>
        <dsp:cNvPr id="0" name=""/>
        <dsp:cNvSpPr/>
      </dsp:nvSpPr>
      <dsp:spPr>
        <a:xfrm>
          <a:off x="5831688" y="1502054"/>
          <a:ext cx="1601649" cy="25424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0" rIns="154305" bIns="34290" numCol="1" spcCol="1270" anchor="ctr" anchorCtr="0">
          <a:noAutofit/>
        </a:bodyPr>
        <a:lstStyle/>
        <a:p>
          <a:pPr lvl="0" algn="r" defTabSz="1200150">
            <a:lnSpc>
              <a:spcPct val="90000"/>
            </a:lnSpc>
            <a:spcBef>
              <a:spcPct val="0"/>
            </a:spcBef>
            <a:spcAft>
              <a:spcPct val="35000"/>
            </a:spcAft>
          </a:pPr>
          <a:r>
            <a:rPr lang="pl-PL" sz="2700" kern="1200" dirty="0" smtClean="0"/>
            <a:t>Professional</a:t>
          </a:r>
          <a:endParaRPr lang="en-AU" sz="2700" kern="1200" dirty="0"/>
        </a:p>
      </dsp:txBody>
      <dsp:txXfrm rot="16200000">
        <a:off x="6086070" y="2437937"/>
        <a:ext cx="2288194" cy="416428"/>
      </dsp:txXfrm>
    </dsp:sp>
    <dsp:sp modelId="{569C98CE-0E8F-C846-87F2-4D2300E2348F}">
      <dsp:nvSpPr>
        <dsp:cNvPr id="0" name=""/>
        <dsp:cNvSpPr/>
      </dsp:nvSpPr>
      <dsp:spPr>
        <a:xfrm>
          <a:off x="626514" y="0"/>
          <a:ext cx="1601649" cy="4044492"/>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0" rIns="154305" bIns="34290" numCol="1" spcCol="1270" anchor="ctr" anchorCtr="0">
          <a:noAutofit/>
        </a:bodyPr>
        <a:lstStyle/>
        <a:p>
          <a:pPr lvl="0" algn="r" defTabSz="1200150">
            <a:lnSpc>
              <a:spcPct val="90000"/>
            </a:lnSpc>
            <a:spcBef>
              <a:spcPct val="0"/>
            </a:spcBef>
            <a:spcAft>
              <a:spcPct val="35000"/>
            </a:spcAft>
          </a:pPr>
          <a:r>
            <a:rPr lang="en-US" sz="2700" kern="1200" dirty="0" smtClean="0"/>
            <a:t>Technical</a:t>
          </a:r>
          <a:endParaRPr lang="en-GB" sz="2700" kern="1200" dirty="0"/>
        </a:p>
      </dsp:txBody>
      <dsp:txXfrm rot="16200000">
        <a:off x="204971" y="1611807"/>
        <a:ext cx="3640043" cy="416428"/>
      </dsp:txXfrm>
    </dsp:sp>
    <dsp:sp modelId="{B35A1048-A5E4-E14A-BE1B-BDD2408B870F}">
      <dsp:nvSpPr>
        <dsp:cNvPr id="0" name=""/>
        <dsp:cNvSpPr/>
      </dsp:nvSpPr>
      <dsp:spPr>
        <a:xfrm>
          <a:off x="626514" y="0"/>
          <a:ext cx="1137171" cy="406400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What technical role does the software architecture play in the system or systems of which it’s a part?</a:t>
          </a:r>
          <a:endParaRPr lang="en-GB" sz="1200" kern="1200" dirty="0"/>
        </a:p>
      </dsp:txBody>
      <dsp:txXfrm>
        <a:off x="626514" y="0"/>
        <a:ext cx="1137171" cy="4064000"/>
      </dsp:txXfrm>
    </dsp:sp>
    <dsp:sp modelId="{CE1C69D0-7A16-3444-AD5F-B9D3228255BC}">
      <dsp:nvSpPr>
        <dsp:cNvPr id="0" name=""/>
        <dsp:cNvSpPr/>
      </dsp:nvSpPr>
      <dsp:spPr>
        <a:xfrm>
          <a:off x="2376946" y="484428"/>
          <a:ext cx="1137171" cy="3579571"/>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How does a software architecture relate to the other phases of a software development life cycle?</a:t>
          </a:r>
          <a:endParaRPr lang="en-US" sz="1200" kern="1200" dirty="0"/>
        </a:p>
      </dsp:txBody>
      <dsp:txXfrm>
        <a:off x="2376946" y="484428"/>
        <a:ext cx="1137171" cy="3579571"/>
      </dsp:txXfrm>
    </dsp:sp>
    <dsp:sp modelId="{22EA9665-D2D6-CF4B-9D4A-AD4D6506BCD6}">
      <dsp:nvSpPr>
        <dsp:cNvPr id="0" name=""/>
        <dsp:cNvSpPr/>
      </dsp:nvSpPr>
      <dsp:spPr>
        <a:xfrm>
          <a:off x="4122171" y="998524"/>
          <a:ext cx="1137171" cy="3065475"/>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How does the presence of a software architecture affect an organization’s business environment?</a:t>
          </a:r>
          <a:endParaRPr lang="en-US" sz="1200" kern="1200" dirty="0"/>
        </a:p>
      </dsp:txBody>
      <dsp:txXfrm>
        <a:off x="4122171" y="998524"/>
        <a:ext cx="1137171" cy="3065475"/>
      </dsp:txXfrm>
    </dsp:sp>
    <dsp:sp modelId="{39F96CE1-2469-FE42-9B80-17B88C43B5DC}">
      <dsp:nvSpPr>
        <dsp:cNvPr id="0" name=""/>
        <dsp:cNvSpPr/>
      </dsp:nvSpPr>
      <dsp:spPr>
        <a:xfrm>
          <a:off x="5831688" y="1502054"/>
          <a:ext cx="1137171" cy="254447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pl-PL" sz="1200" kern="1200" dirty="0" err="1" smtClean="0"/>
            <a:t>What</a:t>
          </a:r>
          <a:r>
            <a:rPr lang="pl-PL" sz="1200" kern="1200" dirty="0" smtClean="0"/>
            <a:t> </a:t>
          </a:r>
          <a:r>
            <a:rPr lang="pl-PL" sz="1200" kern="1200" dirty="0" err="1" smtClean="0"/>
            <a:t>is</a:t>
          </a:r>
          <a:r>
            <a:rPr lang="pl-PL" sz="1200" kern="1200" dirty="0" smtClean="0"/>
            <a:t> the role of a software </a:t>
          </a:r>
          <a:r>
            <a:rPr lang="pl-PL" sz="1200" kern="1200" dirty="0" err="1" smtClean="0"/>
            <a:t>architect</a:t>
          </a:r>
          <a:r>
            <a:rPr lang="pl-PL" sz="1200" kern="1200" dirty="0" smtClean="0"/>
            <a:t> in </a:t>
          </a:r>
          <a:r>
            <a:rPr lang="pl-PL" sz="1200" kern="1200" dirty="0" err="1" smtClean="0"/>
            <a:t>an</a:t>
          </a:r>
          <a:r>
            <a:rPr lang="pl-PL" sz="1200" kern="1200" dirty="0" smtClean="0"/>
            <a:t> </a:t>
          </a:r>
          <a:r>
            <a:rPr lang="pl-PL" sz="1200" kern="1200" dirty="0" err="1" smtClean="0"/>
            <a:t>organization</a:t>
          </a:r>
          <a:r>
            <a:rPr lang="pl-PL" sz="1200" kern="1200" dirty="0" smtClean="0"/>
            <a:t> </a:t>
          </a:r>
          <a:r>
            <a:rPr lang="pl-PL" sz="1200" kern="1200" dirty="0" err="1" smtClean="0"/>
            <a:t>or</a:t>
          </a:r>
          <a:r>
            <a:rPr lang="pl-PL" sz="1200" kern="1200" dirty="0" smtClean="0"/>
            <a:t> a development </a:t>
          </a:r>
          <a:r>
            <a:rPr lang="pl-PL" sz="1200" kern="1200" dirty="0" err="1" smtClean="0"/>
            <a:t>project</a:t>
          </a:r>
          <a:r>
            <a:rPr lang="pl-PL" sz="1200" kern="1200" dirty="0" smtClean="0"/>
            <a:t>?</a:t>
          </a:r>
          <a:endParaRPr lang="en-AU" sz="1200" kern="1200" dirty="0"/>
        </a:p>
      </dsp:txBody>
      <dsp:txXfrm>
        <a:off x="5831688" y="1502054"/>
        <a:ext cx="1137171" cy="2544470"/>
      </dsp:txXfrm>
    </dsp:sp>
  </dsp:spTree>
</dsp:drawing>
</file>

<file path=ppt/diagrams/layout1.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1406D0-C15B-E94B-803A-872DF60D4279}" type="datetime1">
              <a:rPr lang="en-US" smtClean="0"/>
              <a:t>9/12/20</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F37CDC-90A9-D848-9CCB-C5EDCAD7E431}" type="slidenum">
              <a:rPr lang="en-GB" smtClean="0"/>
              <a:t>‹#›</a:t>
            </a:fld>
            <a:endParaRPr lang="en-GB"/>
          </a:p>
        </p:txBody>
      </p:sp>
    </p:spTree>
    <p:extLst>
      <p:ext uri="{BB962C8B-B14F-4D97-AF65-F5344CB8AC3E}">
        <p14:creationId xmlns:p14="http://schemas.microsoft.com/office/powerpoint/2010/main" val="27147238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DAA10D-4279-6940-9325-4FB8B32BA577}" type="datetime1">
              <a:rPr lang="en-US" smtClean="0"/>
              <a:t>9/12/20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95789E-32BF-4BCD-9509-3BAE69BCF054}" type="slidenum">
              <a:rPr lang="en-AU" smtClean="0"/>
              <a:t>1</a:t>
            </a:fld>
            <a:endParaRPr lang="en-AU"/>
          </a:p>
        </p:txBody>
      </p:sp>
    </p:spTree>
    <p:extLst>
      <p:ext uri="{BB962C8B-B14F-4D97-AF65-F5344CB8AC3E}">
        <p14:creationId xmlns:p14="http://schemas.microsoft.com/office/powerpoint/2010/main" val="297190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D0E8C58C-0836-46C6-8F9A-AF87B5CA09C9}" type="slidenum">
              <a:rPr lang="en-AU" smtClean="0"/>
              <a:t>‹#›</a:t>
            </a:fld>
            <a:endParaRPr lang="en-AU"/>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x-none" smtClean="0"/>
              <a:t>Click to edit Master title style</a:t>
            </a:r>
            <a:endParaRPr lang="en-US" dirty="0"/>
          </a:p>
        </p:txBody>
      </p:sp>
      <p:pic>
        <p:nvPicPr>
          <p:cNvPr id="15" name="Picture 14" descr="nstu.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7240" y="5437805"/>
            <a:ext cx="876963" cy="1266724"/>
          </a:xfrm>
          <a:prstGeom prst="rect">
            <a:avLst/>
          </a:prstGeom>
        </p:spPr>
      </p:pic>
      <p:pic>
        <p:nvPicPr>
          <p:cNvPr id="16" name="Picture 15" descr="iit nstu.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82598" y="5630466"/>
            <a:ext cx="864485" cy="1136790"/>
          </a:xfrm>
          <a:prstGeom prst="rect">
            <a:avLst/>
          </a:prstGeom>
        </p:spPr>
      </p:pic>
      <p:sp>
        <p:nvSpPr>
          <p:cNvPr id="17" name="TextBox 16"/>
          <p:cNvSpPr txBox="1"/>
          <p:nvPr/>
        </p:nvSpPr>
        <p:spPr>
          <a:xfrm>
            <a:off x="3415273" y="6101928"/>
            <a:ext cx="3584590" cy="523220"/>
          </a:xfrm>
          <a:prstGeom prst="rect">
            <a:avLst/>
          </a:prstGeom>
          <a:noFill/>
        </p:spPr>
        <p:txBody>
          <a:bodyPr wrap="none" rtlCol="0">
            <a:spAutoFit/>
          </a:bodyPr>
          <a:lstStyle/>
          <a:p>
            <a:pPr algn="r"/>
            <a:r>
              <a:rPr lang="en-GB" sz="1400" i="1" dirty="0" smtClean="0">
                <a:solidFill>
                  <a:schemeClr val="tx1">
                    <a:lumMod val="75000"/>
                    <a:lumOff val="25000"/>
                  </a:schemeClr>
                </a:solidFill>
                <a:latin typeface="Arial"/>
                <a:cs typeface="Arial"/>
              </a:rPr>
              <a:t>Institute of Information Technology</a:t>
            </a:r>
          </a:p>
          <a:p>
            <a:pPr algn="r"/>
            <a:r>
              <a:rPr lang="en-GB" sz="1400" i="1" dirty="0" smtClean="0">
                <a:solidFill>
                  <a:schemeClr val="tx1">
                    <a:lumMod val="75000"/>
                    <a:lumOff val="25000"/>
                  </a:schemeClr>
                </a:solidFill>
                <a:latin typeface="Arial"/>
                <a:cs typeface="Arial"/>
              </a:rPr>
              <a:t>Noakhali Science &amp; Technology University</a:t>
            </a:r>
            <a:endParaRPr lang="en-GB" sz="1400" i="1" dirty="0">
              <a:solidFill>
                <a:schemeClr val="tx1">
                  <a:lumMod val="75000"/>
                  <a:lumOff val="25000"/>
                </a:schemeClr>
              </a:solidFill>
              <a:latin typeface="Arial"/>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E0B85C9-519C-B342-B134-3FF39BC66D0B}" type="datetime4">
              <a:rPr lang="en-US" smtClean="0"/>
              <a:t>September 12, 2020</a:t>
            </a:fld>
            <a:endParaRPr lang="en-AU"/>
          </a:p>
        </p:txBody>
      </p:sp>
      <p:sp>
        <p:nvSpPr>
          <p:cNvPr id="5" name="Footer Placeholder 4"/>
          <p:cNvSpPr>
            <a:spLocks noGrp="1"/>
          </p:cNvSpPr>
          <p:nvPr>
            <p:ph type="ftr" sz="quarter" idx="11"/>
          </p:nvPr>
        </p:nvSpPr>
        <p:spPr/>
        <p:txBody>
          <a:bodyPr/>
          <a:lstStyle/>
          <a:p>
            <a:r>
              <a:rPr lang="en-US" smtClean="0"/>
              <a:t>Contexts of Software Architecture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70B09A4B-0E70-CC4A-971A-352F9125E1C9}" type="datetime4">
              <a:rPr lang="en-US" smtClean="0"/>
              <a:t>September 12, 2020</a:t>
            </a:fld>
            <a:endParaRPr lang="en-AU"/>
          </a:p>
        </p:txBody>
      </p:sp>
      <p:sp>
        <p:nvSpPr>
          <p:cNvPr id="5" name="Footer Placeholder 4"/>
          <p:cNvSpPr>
            <a:spLocks noGrp="1"/>
          </p:cNvSpPr>
          <p:nvPr>
            <p:ph type="ftr" sz="quarter" idx="11"/>
          </p:nvPr>
        </p:nvSpPr>
        <p:spPr/>
        <p:txBody>
          <a:bodyPr/>
          <a:lstStyle/>
          <a:p>
            <a:r>
              <a:rPr lang="en-US" smtClean="0"/>
              <a:t>Contexts of Software Architecture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D53BBD88-1B93-1E4A-9C8C-F189026F4E25}" type="datetime4">
              <a:rPr lang="en-US" smtClean="0"/>
              <a:t>September 12, 2020</a:t>
            </a:fld>
            <a:endParaRPr lang="en-US"/>
          </a:p>
        </p:txBody>
      </p:sp>
      <p:sp>
        <p:nvSpPr>
          <p:cNvPr id="5" name="Footer Placeholder 4"/>
          <p:cNvSpPr>
            <a:spLocks noGrp="1"/>
          </p:cNvSpPr>
          <p:nvPr>
            <p:ph type="ftr" sz="quarter" idx="11"/>
          </p:nvPr>
        </p:nvSpPr>
        <p:spPr/>
        <p:txBody>
          <a:bodyPr/>
          <a:lstStyle/>
          <a:p>
            <a:r>
              <a:rPr lang="en-US" smtClean="0"/>
              <a:t>Contexts of Software Architecture</a:t>
            </a:r>
            <a:endParaRPr lang="en-AU"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EACDC50-0ED8-5744-861F-E449657138D0}" type="datetime4">
              <a:rPr lang="en-US" smtClean="0"/>
              <a:t>September 12, 2020</a:t>
            </a:fld>
            <a:endParaRPr lang="en-AU"/>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Contexts of Software Architecture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x-none"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x-none"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F4A5A9BB-DB7F-5544-B491-37DFEF8A0335}" type="datetime4">
              <a:rPr lang="en-US" smtClean="0"/>
              <a:t>September 12, 2020</a:t>
            </a:fld>
            <a:endParaRPr lang="en-AU"/>
          </a:p>
        </p:txBody>
      </p:sp>
      <p:sp>
        <p:nvSpPr>
          <p:cNvPr id="6" name="Footer Placeholder 5"/>
          <p:cNvSpPr>
            <a:spLocks noGrp="1"/>
          </p:cNvSpPr>
          <p:nvPr>
            <p:ph type="ftr" sz="quarter" idx="11"/>
          </p:nvPr>
        </p:nvSpPr>
        <p:spPr/>
        <p:txBody>
          <a:bodyPr/>
          <a:lstStyle/>
          <a:p>
            <a:r>
              <a:rPr lang="en-US" smtClean="0"/>
              <a:t>Contexts of Software Architecture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p>
            <a:fld id="{F3AF4426-ED52-1C44-A23D-226B74D94E59}" type="datetime4">
              <a:rPr lang="en-US" smtClean="0"/>
              <a:t>September 12, 2020</a:t>
            </a:fld>
            <a:endParaRPr lang="en-AU"/>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80F16FFB-4088-F745-843E-A2603BB0A19F}" type="datetime4">
              <a:rPr lang="en-US" smtClean="0"/>
              <a:t>September 12, 2020</a:t>
            </a:fld>
            <a:endParaRPr lang="en-AU"/>
          </a:p>
        </p:txBody>
      </p:sp>
      <p:sp>
        <p:nvSpPr>
          <p:cNvPr id="4" name="Footer Placeholder 3"/>
          <p:cNvSpPr>
            <a:spLocks noGrp="1"/>
          </p:cNvSpPr>
          <p:nvPr>
            <p:ph type="ftr" sz="quarter" idx="11"/>
          </p:nvPr>
        </p:nvSpPr>
        <p:spPr/>
        <p:txBody>
          <a:bodyPr/>
          <a:lstStyle/>
          <a:p>
            <a:r>
              <a:rPr lang="en-US" smtClean="0"/>
              <a:t>Contexts of Software Architecture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904F2CA-0902-F14E-9F6C-3497139FEB2A}" type="datetime4">
              <a:rPr lang="en-US" smtClean="0"/>
              <a:t>September 12, 2020</a:t>
            </a:fld>
            <a:endParaRPr lang="en-AU"/>
          </a:p>
        </p:txBody>
      </p:sp>
      <p:sp>
        <p:nvSpPr>
          <p:cNvPr id="3" name="Footer Placeholder 2"/>
          <p:cNvSpPr>
            <a:spLocks noGrp="1"/>
          </p:cNvSpPr>
          <p:nvPr>
            <p:ph type="ftr" sz="quarter" idx="11"/>
          </p:nvPr>
        </p:nvSpPr>
        <p:spPr/>
        <p:txBody>
          <a:bodyPr/>
          <a:lstStyle/>
          <a:p>
            <a:r>
              <a:rPr lang="en-US" smtClean="0"/>
              <a:t>Contexts of Software Architecture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24C9C0F6-5978-6642-9935-D8869D70C7E5}" type="datetime4">
              <a:rPr lang="en-US" smtClean="0"/>
              <a:t>September 12, 2020</a:t>
            </a:fld>
            <a:endParaRPr lang="en-AU"/>
          </a:p>
        </p:txBody>
      </p:sp>
      <p:sp>
        <p:nvSpPr>
          <p:cNvPr id="6" name="Footer Placeholder 5"/>
          <p:cNvSpPr>
            <a:spLocks noGrp="1"/>
          </p:cNvSpPr>
          <p:nvPr>
            <p:ph type="ftr" sz="quarter" idx="11"/>
          </p:nvPr>
        </p:nvSpPr>
        <p:spPr/>
        <p:txBody>
          <a:bodyPr/>
          <a:lstStyle/>
          <a:p>
            <a:r>
              <a:rPr lang="en-US" smtClean="0"/>
              <a:t>Contexts of Software Architecture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x-none"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5" name="Date Placeholder 4"/>
          <p:cNvSpPr>
            <a:spLocks noGrp="1"/>
          </p:cNvSpPr>
          <p:nvPr>
            <p:ph type="dt" sz="half" idx="10"/>
          </p:nvPr>
        </p:nvSpPr>
        <p:spPr/>
        <p:txBody>
          <a:bodyPr/>
          <a:lstStyle/>
          <a:p>
            <a:fld id="{2360DEA2-2676-074D-8FE0-7CF110C2FE05}" type="datetime4">
              <a:rPr lang="en-US" smtClean="0"/>
              <a:t>September 12, 2020</a:t>
            </a:fld>
            <a:endParaRPr lang="en-AU"/>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Contexts of Software Architecture</a:t>
            </a:r>
            <a:endParaRPr lang="en-AU" dirty="0"/>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x-none"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627756D3-8596-4F45-B645-C54DE4B90FCD}" type="datetime4">
              <a:rPr lang="en-US" smtClean="0"/>
              <a:t>September 12, 2020</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Contexts of Software Architecture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0E8C58C-0836-46C6-8F9A-AF87B5CA09C9}" type="slidenum">
              <a:rPr lang="en-AU" smtClean="0"/>
              <a:t>‹#›</a:t>
            </a:fld>
            <a:endParaRPr lang="en-AU"/>
          </a:p>
        </p:txBody>
      </p:sp>
      <p:sp>
        <p:nvSpPr>
          <p:cNvPr id="9" name="Rectangle 8"/>
          <p:cNvSpPr/>
          <p:nvPr/>
        </p:nvSpPr>
        <p:spPr>
          <a:xfrm>
            <a:off x="274320" y="278166"/>
            <a:ext cx="7769013"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4" y="372862"/>
            <a:ext cx="7573708"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7520444" cy="1039427"/>
          </a:xfrm>
          <a:prstGeom prst="rect">
            <a:avLst/>
          </a:prstGeom>
        </p:spPr>
        <p:txBody>
          <a:bodyPr vert="horz" lIns="91440" tIns="45720" rIns="91440" bIns="45720" rtlCol="0" anchor="ctr">
            <a:normAutofit/>
          </a:bodyPr>
          <a:lstStyle/>
          <a:p>
            <a:r>
              <a:rPr lang="x-none" smtClean="0"/>
              <a:t>Click to edit Master title style</a:t>
            </a:r>
            <a:endParaRPr lang="en-US" dirty="0"/>
          </a:p>
        </p:txBody>
      </p:sp>
      <p:pic>
        <p:nvPicPr>
          <p:cNvPr id="11" name="Picture 10" descr="iit nstu.jpg"/>
          <p:cNvPicPr>
            <a:picLocks noChangeAspect="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332" y="278166"/>
            <a:ext cx="1004235" cy="132055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Times New Roman"/>
          <a:ea typeface="+mn-ea"/>
          <a:cs typeface="Times New Roman"/>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Times New Roman"/>
          <a:ea typeface="+mn-ea"/>
          <a:cs typeface="Times New Roman"/>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Times New Roman"/>
          <a:ea typeface="+mn-ea"/>
          <a:cs typeface="Times New Roman"/>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Times New Roman"/>
          <a:ea typeface="+mn-ea"/>
          <a:cs typeface="Times New Roman"/>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Times New Roman"/>
          <a:ea typeface="+mn-ea"/>
          <a:cs typeface="Times New Roman"/>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Md. Iftekharul Alam Efat</a:t>
            </a:r>
            <a:endParaRPr lang="en-GB" dirty="0"/>
          </a:p>
        </p:txBody>
      </p:sp>
      <p:sp>
        <p:nvSpPr>
          <p:cNvPr id="3" name="Title 2"/>
          <p:cNvSpPr>
            <a:spLocks noGrp="1"/>
          </p:cNvSpPr>
          <p:nvPr>
            <p:ph type="ctrTitle"/>
          </p:nvPr>
        </p:nvSpPr>
        <p:spPr/>
        <p:txBody>
          <a:bodyPr/>
          <a:lstStyle/>
          <a:p>
            <a:r>
              <a:rPr lang="en-AU" dirty="0"/>
              <a:t>Contexts of Software Architecture</a:t>
            </a:r>
            <a:endParaRPr lang="en-GB" dirty="0"/>
          </a:p>
        </p:txBody>
      </p:sp>
    </p:spTree>
    <p:extLst>
      <p:ext uri="{BB962C8B-B14F-4D97-AF65-F5344CB8AC3E}">
        <p14:creationId xmlns:p14="http://schemas.microsoft.com/office/powerpoint/2010/main" val="300605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and business goals</a:t>
            </a:r>
            <a:endParaRPr lang="en-US" dirty="0"/>
          </a:p>
        </p:txBody>
      </p:sp>
      <p:pic>
        <p:nvPicPr>
          <p:cNvPr id="5" name="Picture 4" descr="BG.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700808"/>
            <a:ext cx="8749994" cy="4320480"/>
          </a:xfrm>
          <a:prstGeom prst="rect">
            <a:avLst/>
          </a:prstGeom>
        </p:spPr>
      </p:pic>
      <p:sp>
        <p:nvSpPr>
          <p:cNvPr id="6" name="Slide Number Placeholder 5"/>
          <p:cNvSpPr>
            <a:spLocks noGrp="1"/>
          </p:cNvSpPr>
          <p:nvPr>
            <p:ph type="sldNum" sz="quarter" idx="12"/>
          </p:nvPr>
        </p:nvSpPr>
        <p:spPr/>
        <p:txBody>
          <a:bodyPr/>
          <a:lstStyle/>
          <a:p>
            <a:fld id="{FA84A37A-AFC2-4A01-80A1-FC20F2C0D5BB}" type="slidenum">
              <a:rPr lang="en-US" smtClean="0"/>
              <a:pPr/>
              <a:t>10</a:t>
            </a:fld>
            <a:endParaRPr lang="en-US"/>
          </a:p>
        </p:txBody>
      </p:sp>
      <p:sp>
        <p:nvSpPr>
          <p:cNvPr id="7" name="Date Placeholder 6"/>
          <p:cNvSpPr>
            <a:spLocks noGrp="1"/>
          </p:cNvSpPr>
          <p:nvPr>
            <p:ph type="dt" sz="half" idx="10"/>
          </p:nvPr>
        </p:nvSpPr>
        <p:spPr/>
        <p:txBody>
          <a:bodyPr/>
          <a:lstStyle/>
          <a:p>
            <a:fld id="{3A246ACE-C250-7C48-8B59-C151C5390D96}"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29095674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a:t>
            </a:r>
            <a:r>
              <a:rPr lang="en-US" dirty="0"/>
              <a:t>Context</a:t>
            </a:r>
          </a:p>
        </p:txBody>
      </p:sp>
      <p:sp>
        <p:nvSpPr>
          <p:cNvPr id="3" name="Content Placeholder 2"/>
          <p:cNvSpPr>
            <a:spLocks noGrp="1"/>
          </p:cNvSpPr>
          <p:nvPr>
            <p:ph idx="1"/>
          </p:nvPr>
        </p:nvSpPr>
        <p:spPr/>
        <p:txBody>
          <a:bodyPr>
            <a:normAutofit fontScale="85000" lnSpcReduction="10000"/>
          </a:bodyPr>
          <a:lstStyle/>
          <a:p>
            <a:pPr algn="just"/>
            <a:r>
              <a:rPr lang="en-US" sz="2400" dirty="0"/>
              <a:t>You will perform many </a:t>
            </a:r>
            <a:r>
              <a:rPr lang="en-US" sz="2400" i="1" dirty="0"/>
              <a:t>duties</a:t>
            </a:r>
            <a:r>
              <a:rPr lang="en-US" sz="2400" dirty="0"/>
              <a:t> beyond directly producing an </a:t>
            </a:r>
            <a:r>
              <a:rPr lang="en-US" sz="2400" dirty="0" smtClean="0"/>
              <a:t>architecture</a:t>
            </a:r>
          </a:p>
          <a:p>
            <a:pPr lvl="1" algn="just"/>
            <a:r>
              <a:rPr lang="en-US" sz="2000" dirty="0" smtClean="0"/>
              <a:t>You will need to be involved in supporting management and dealing with customers</a:t>
            </a:r>
          </a:p>
          <a:p>
            <a:pPr algn="just"/>
            <a:r>
              <a:rPr lang="en-US" sz="2400" dirty="0" smtClean="0"/>
              <a:t>Architects </a:t>
            </a:r>
            <a:r>
              <a:rPr lang="en-US" sz="2400" dirty="0"/>
              <a:t>need more than just </a:t>
            </a:r>
            <a:r>
              <a:rPr lang="en-US" sz="2400" dirty="0" smtClean="0"/>
              <a:t>technical </a:t>
            </a:r>
            <a:r>
              <a:rPr lang="en-US" sz="2400" i="1" dirty="0" smtClean="0"/>
              <a:t>skills</a:t>
            </a:r>
            <a:r>
              <a:rPr lang="en-US" sz="2400" dirty="0"/>
              <a:t>. </a:t>
            </a:r>
            <a:endParaRPr lang="en-US" sz="2400" dirty="0" smtClean="0"/>
          </a:p>
          <a:p>
            <a:pPr lvl="1" algn="just"/>
            <a:r>
              <a:rPr lang="en-US" sz="2000" dirty="0" smtClean="0"/>
              <a:t>Architects </a:t>
            </a:r>
            <a:r>
              <a:rPr lang="en-US" sz="2000" dirty="0"/>
              <a:t>need to explain to one stakeholder or another the chosen </a:t>
            </a:r>
            <a:r>
              <a:rPr lang="en-US" sz="2000" dirty="0" smtClean="0"/>
              <a:t>priorities of </a:t>
            </a:r>
            <a:r>
              <a:rPr lang="en-US" sz="2000" dirty="0"/>
              <a:t>different properties, and why particular stakeholders are not having all </a:t>
            </a:r>
            <a:r>
              <a:rPr lang="en-US" sz="2000" dirty="0" smtClean="0"/>
              <a:t>of their </a:t>
            </a:r>
            <a:r>
              <a:rPr lang="en-US" sz="2000" dirty="0"/>
              <a:t>expectations </a:t>
            </a:r>
            <a:r>
              <a:rPr lang="en-US" sz="2000" dirty="0" smtClean="0"/>
              <a:t>fulfilled</a:t>
            </a:r>
          </a:p>
          <a:p>
            <a:pPr lvl="1" algn="just"/>
            <a:r>
              <a:rPr lang="en-US" sz="2000" dirty="0" smtClean="0"/>
              <a:t>Architects need </a:t>
            </a:r>
            <a:r>
              <a:rPr lang="en-US" sz="2000" dirty="0"/>
              <a:t>diplomatic</a:t>
            </a:r>
            <a:r>
              <a:rPr lang="en-US" sz="2000" dirty="0" smtClean="0"/>
              <a:t>, negotiation</a:t>
            </a:r>
            <a:r>
              <a:rPr lang="en-US" sz="2000" dirty="0"/>
              <a:t>, and communication </a:t>
            </a:r>
            <a:r>
              <a:rPr lang="en-US" sz="2000" dirty="0" smtClean="0"/>
              <a:t>skills</a:t>
            </a:r>
            <a:endParaRPr lang="en-US" sz="2000" dirty="0"/>
          </a:p>
          <a:p>
            <a:pPr lvl="1" algn="just"/>
            <a:r>
              <a:rPr lang="en-US" sz="2000" dirty="0"/>
              <a:t>Architects need the ability to communicate ideas clearly </a:t>
            </a:r>
            <a:endParaRPr lang="en-US" sz="2000" dirty="0" smtClean="0"/>
          </a:p>
          <a:p>
            <a:pPr lvl="1" algn="just"/>
            <a:r>
              <a:rPr lang="en-US" sz="2000" dirty="0"/>
              <a:t>You will need to manage a diverse workload and be able to switch contexts </a:t>
            </a:r>
            <a:r>
              <a:rPr lang="en-US" sz="2000" dirty="0" smtClean="0"/>
              <a:t>frequently</a:t>
            </a:r>
          </a:p>
          <a:p>
            <a:pPr lvl="1" algn="just"/>
            <a:r>
              <a:rPr lang="en-US" sz="2000" dirty="0"/>
              <a:t>You will need to be a leader in the eyes of developers and </a:t>
            </a:r>
            <a:r>
              <a:rPr lang="en-US" sz="2000" dirty="0" smtClean="0"/>
              <a:t>management</a:t>
            </a:r>
            <a:endParaRPr lang="en-US" sz="2000" dirty="0"/>
          </a:p>
          <a:p>
            <a:pPr algn="just"/>
            <a:r>
              <a:rPr lang="en-US" sz="2400" dirty="0" smtClean="0"/>
              <a:t>Architects need up</a:t>
            </a:r>
            <a:r>
              <a:rPr lang="en-US" sz="2400" dirty="0"/>
              <a:t>-to-date </a:t>
            </a:r>
            <a:r>
              <a:rPr lang="en-US" sz="2400" i="1" dirty="0" smtClean="0"/>
              <a:t>knowledge. </a:t>
            </a:r>
          </a:p>
          <a:p>
            <a:pPr lvl="1" algn="just"/>
            <a:r>
              <a:rPr lang="en-US" sz="2000" dirty="0" smtClean="0"/>
              <a:t>You will need to know about </a:t>
            </a:r>
            <a:r>
              <a:rPr lang="en-US" sz="2000" dirty="0"/>
              <a:t>(</a:t>
            </a:r>
            <a:r>
              <a:rPr lang="en-US" sz="2000" dirty="0" smtClean="0"/>
              <a:t>for example</a:t>
            </a:r>
            <a:r>
              <a:rPr lang="en-US" sz="2000" dirty="0"/>
              <a:t>) patterns, or database platforms, or web services </a:t>
            </a:r>
            <a:r>
              <a:rPr lang="en-US" sz="2000" dirty="0" smtClean="0"/>
              <a:t>standards</a:t>
            </a:r>
          </a:p>
          <a:p>
            <a:pPr lvl="1" algn="just"/>
            <a:r>
              <a:rPr lang="en-US" sz="2000" dirty="0" smtClean="0"/>
              <a:t>You will need to know business considerations</a:t>
            </a:r>
            <a:endParaRPr lang="en-US" sz="2000"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11</a:t>
            </a:fld>
            <a:endParaRPr lang="en-US"/>
          </a:p>
        </p:txBody>
      </p:sp>
      <p:sp>
        <p:nvSpPr>
          <p:cNvPr id="7" name="Date Placeholder 6"/>
          <p:cNvSpPr>
            <a:spLocks noGrp="1"/>
          </p:cNvSpPr>
          <p:nvPr>
            <p:ph type="dt" sz="half" idx="10"/>
          </p:nvPr>
        </p:nvSpPr>
        <p:spPr/>
        <p:txBody>
          <a:bodyPr/>
          <a:lstStyle/>
          <a:p>
            <a:fld id="{C0BD6C86-E742-814C-94D6-3C4715D514B6}"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8247056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p:txBody>
          <a:bodyPr>
            <a:normAutofit/>
          </a:bodyPr>
          <a:lstStyle/>
          <a:p>
            <a:pPr algn="just"/>
            <a:r>
              <a:rPr lang="en-US" dirty="0"/>
              <a:t> A stakeholder is anyone who has a stake in the success </a:t>
            </a:r>
            <a:r>
              <a:rPr lang="en-US" dirty="0" smtClean="0"/>
              <a:t>of the system</a:t>
            </a:r>
          </a:p>
          <a:p>
            <a:pPr algn="just"/>
            <a:r>
              <a:rPr lang="en-US" dirty="0" smtClean="0"/>
              <a:t>Stakeholders typically have different </a:t>
            </a:r>
            <a:r>
              <a:rPr lang="en-US" dirty="0"/>
              <a:t>specific concerns that they wish the system to guarantee or </a:t>
            </a:r>
            <a:r>
              <a:rPr lang="en-US" dirty="0" smtClean="0"/>
              <a:t>optimize</a:t>
            </a:r>
            <a:endParaRPr lang="en-US" dirty="0"/>
          </a:p>
          <a:p>
            <a:pPr algn="just"/>
            <a:r>
              <a:rPr lang="en-US" dirty="0" smtClean="0"/>
              <a:t>You </a:t>
            </a:r>
            <a:r>
              <a:rPr lang="en-US" dirty="0"/>
              <a:t>will need to know and understand the nature, source, and priority </a:t>
            </a:r>
            <a:r>
              <a:rPr lang="en-US" dirty="0" smtClean="0"/>
              <a:t>of constraints </a:t>
            </a:r>
            <a:r>
              <a:rPr lang="en-US" dirty="0"/>
              <a:t>on the project as early as possible. Therefore, you must identify </a:t>
            </a:r>
            <a:r>
              <a:rPr lang="en-US" dirty="0" smtClean="0"/>
              <a:t>and actively </a:t>
            </a:r>
            <a:r>
              <a:rPr lang="en-US" dirty="0"/>
              <a:t>engage the stakeholders to solicit their needs and </a:t>
            </a:r>
            <a:r>
              <a:rPr lang="en-US" dirty="0" smtClean="0"/>
              <a:t>expectations</a:t>
            </a:r>
          </a:p>
          <a:p>
            <a:pPr algn="just"/>
            <a:r>
              <a:rPr lang="en-US" dirty="0" smtClean="0"/>
              <a:t>Early engagement of </a:t>
            </a:r>
            <a:r>
              <a:rPr lang="en-US" dirty="0"/>
              <a:t>stakeholders allows you to understand the constraints of the task</a:t>
            </a:r>
            <a:r>
              <a:rPr lang="en-US" dirty="0" smtClean="0"/>
              <a:t>, manage </a:t>
            </a:r>
            <a:r>
              <a:rPr lang="en-US" dirty="0"/>
              <a:t>expectations, negotiate priorities, and make </a:t>
            </a:r>
            <a:r>
              <a:rPr lang="en-US" dirty="0" smtClean="0"/>
              <a:t>tradeoffs</a:t>
            </a:r>
          </a:p>
        </p:txBody>
      </p:sp>
      <p:sp>
        <p:nvSpPr>
          <p:cNvPr id="6" name="Slide Number Placeholder 5"/>
          <p:cNvSpPr>
            <a:spLocks noGrp="1"/>
          </p:cNvSpPr>
          <p:nvPr>
            <p:ph type="sldNum" sz="quarter" idx="12"/>
          </p:nvPr>
        </p:nvSpPr>
        <p:spPr/>
        <p:txBody>
          <a:bodyPr/>
          <a:lstStyle/>
          <a:p>
            <a:fld id="{FA84A37A-AFC2-4A01-80A1-FC20F2C0D5BB}" type="slidenum">
              <a:rPr lang="en-US" smtClean="0"/>
              <a:pPr/>
              <a:t>12</a:t>
            </a:fld>
            <a:endParaRPr lang="en-US"/>
          </a:p>
        </p:txBody>
      </p:sp>
      <p:sp>
        <p:nvSpPr>
          <p:cNvPr id="7" name="Date Placeholder 6"/>
          <p:cNvSpPr>
            <a:spLocks noGrp="1"/>
          </p:cNvSpPr>
          <p:nvPr>
            <p:ph type="dt" sz="half" idx="10"/>
          </p:nvPr>
        </p:nvSpPr>
        <p:spPr/>
        <p:txBody>
          <a:bodyPr/>
          <a:lstStyle/>
          <a:p>
            <a:fld id="{3C1434D0-5590-D549-A4E6-E5C1AE11D270}"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21566109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a:t>
            </a:r>
            <a:endParaRPr lang="en-US" dirty="0"/>
          </a:p>
        </p:txBody>
      </p:sp>
      <p:pic>
        <p:nvPicPr>
          <p:cNvPr id="5" name="Picture 4" descr="SH.tiff"/>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9179"/>
          <a:stretch/>
        </p:blipFill>
        <p:spPr>
          <a:xfrm>
            <a:off x="1019618" y="1543698"/>
            <a:ext cx="6864750" cy="4968552"/>
          </a:xfrm>
          <a:prstGeom prst="rect">
            <a:avLst/>
          </a:prstGeom>
        </p:spPr>
      </p:pic>
      <p:sp>
        <p:nvSpPr>
          <p:cNvPr id="6" name="Slide Number Placeholder 5"/>
          <p:cNvSpPr>
            <a:spLocks noGrp="1"/>
          </p:cNvSpPr>
          <p:nvPr>
            <p:ph type="sldNum" sz="quarter" idx="12"/>
          </p:nvPr>
        </p:nvSpPr>
        <p:spPr/>
        <p:txBody>
          <a:bodyPr/>
          <a:lstStyle/>
          <a:p>
            <a:fld id="{FA84A37A-AFC2-4A01-80A1-FC20F2C0D5BB}" type="slidenum">
              <a:rPr lang="en-US" smtClean="0"/>
              <a:pPr/>
              <a:t>13</a:t>
            </a:fld>
            <a:endParaRPr lang="en-US"/>
          </a:p>
        </p:txBody>
      </p:sp>
      <p:sp>
        <p:nvSpPr>
          <p:cNvPr id="7" name="Date Placeholder 6"/>
          <p:cNvSpPr>
            <a:spLocks noGrp="1"/>
          </p:cNvSpPr>
          <p:nvPr>
            <p:ph type="dt" sz="half" idx="10"/>
          </p:nvPr>
        </p:nvSpPr>
        <p:spPr/>
        <p:txBody>
          <a:bodyPr/>
          <a:lstStyle/>
          <a:p>
            <a:fld id="{CC84CD47-3242-AF47-B8AF-C90267A86B05}"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100700113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p:txBody>
          <a:bodyPr/>
          <a:lstStyle/>
          <a:p>
            <a:r>
              <a:rPr lang="en-US" dirty="0" smtClean="0"/>
              <a:t>Know </a:t>
            </a:r>
            <a:r>
              <a:rPr lang="en-US" dirty="0"/>
              <a:t>your </a:t>
            </a:r>
            <a:r>
              <a:rPr lang="en-US" dirty="0" smtClean="0"/>
              <a:t>stakeholders! </a:t>
            </a:r>
          </a:p>
          <a:p>
            <a:r>
              <a:rPr lang="en-US" dirty="0" smtClean="0"/>
              <a:t>Talk </a:t>
            </a:r>
            <a:r>
              <a:rPr lang="en-US" dirty="0"/>
              <a:t>to them, engage them, listen to them, and put </a:t>
            </a:r>
            <a:r>
              <a:rPr lang="en-US" dirty="0" smtClean="0"/>
              <a:t>yourself in </a:t>
            </a:r>
            <a:r>
              <a:rPr lang="en-US" dirty="0"/>
              <a:t>their shoes</a:t>
            </a:r>
            <a:r>
              <a:rPr lang="en-US" dirty="0" smtClean="0"/>
              <a:t>.</a:t>
            </a:r>
          </a:p>
        </p:txBody>
      </p:sp>
      <p:sp>
        <p:nvSpPr>
          <p:cNvPr id="6" name="Slide Number Placeholder 5"/>
          <p:cNvSpPr>
            <a:spLocks noGrp="1"/>
          </p:cNvSpPr>
          <p:nvPr>
            <p:ph type="sldNum" sz="quarter" idx="12"/>
          </p:nvPr>
        </p:nvSpPr>
        <p:spPr/>
        <p:txBody>
          <a:bodyPr/>
          <a:lstStyle/>
          <a:p>
            <a:fld id="{FA84A37A-AFC2-4A01-80A1-FC20F2C0D5BB}" type="slidenum">
              <a:rPr lang="en-US" smtClean="0"/>
              <a:pPr/>
              <a:t>14</a:t>
            </a:fld>
            <a:endParaRPr lang="en-US"/>
          </a:p>
        </p:txBody>
      </p:sp>
      <p:sp>
        <p:nvSpPr>
          <p:cNvPr id="7" name="Date Placeholder 6"/>
          <p:cNvSpPr>
            <a:spLocks noGrp="1"/>
          </p:cNvSpPr>
          <p:nvPr>
            <p:ph type="dt" sz="half" idx="10"/>
          </p:nvPr>
        </p:nvSpPr>
        <p:spPr/>
        <p:txBody>
          <a:bodyPr/>
          <a:lstStyle/>
          <a:p>
            <a:fld id="{C4E1E55F-30E7-794D-81E7-3C757F601695}"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34167573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Stakeholders for a System and Their Interests </a:t>
            </a:r>
            <a:endParaRPr lang="en-GB"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15</a:t>
            </a:fld>
            <a:endParaRPr lang="en-US"/>
          </a:p>
        </p:txBody>
      </p:sp>
      <p:pic>
        <p:nvPicPr>
          <p:cNvPr id="10" name="Picture 9" descr="Screen Shot 2020-09-12 at 10.39.1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700808"/>
            <a:ext cx="8496944" cy="4680116"/>
          </a:xfrm>
          <a:prstGeom prst="rect">
            <a:avLst/>
          </a:prstGeom>
        </p:spPr>
      </p:pic>
      <p:sp>
        <p:nvSpPr>
          <p:cNvPr id="3" name="Date Placeholder 2"/>
          <p:cNvSpPr>
            <a:spLocks noGrp="1"/>
          </p:cNvSpPr>
          <p:nvPr>
            <p:ph type="dt" sz="half" idx="10"/>
          </p:nvPr>
        </p:nvSpPr>
        <p:spPr/>
        <p:txBody>
          <a:bodyPr/>
          <a:lstStyle/>
          <a:p>
            <a:fld id="{926149F7-B8B7-F74C-82C3-D76C63556832}" type="datetime4">
              <a:rPr lang="en-US" smtClean="0"/>
              <a:t>September 12, 2020</a:t>
            </a:fld>
            <a:endParaRPr lang="en-US"/>
          </a:p>
        </p:txBody>
      </p:sp>
      <p:sp>
        <p:nvSpPr>
          <p:cNvPr id="7" name="Footer Placeholder 6"/>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318955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is Architecture Influenced?</a:t>
            </a:r>
            <a:endParaRPr lang="en-US" dirty="0"/>
          </a:p>
        </p:txBody>
      </p:sp>
      <p:sp>
        <p:nvSpPr>
          <p:cNvPr id="3" name="Content Placeholder 2"/>
          <p:cNvSpPr>
            <a:spLocks noGrp="1"/>
          </p:cNvSpPr>
          <p:nvPr>
            <p:ph idx="1"/>
          </p:nvPr>
        </p:nvSpPr>
        <p:spPr/>
        <p:txBody>
          <a:bodyPr>
            <a:normAutofit/>
          </a:bodyPr>
          <a:lstStyle/>
          <a:p>
            <a:pPr algn="just"/>
            <a:r>
              <a:rPr lang="en-US" dirty="0" smtClean="0"/>
              <a:t>Requirements influence the architecture, of course</a:t>
            </a:r>
          </a:p>
          <a:p>
            <a:pPr algn="just"/>
            <a:r>
              <a:rPr lang="en-US" dirty="0" smtClean="0"/>
              <a:t>But the </a:t>
            </a:r>
            <a:r>
              <a:rPr lang="en-US" dirty="0"/>
              <a:t>requirements </a:t>
            </a:r>
            <a:r>
              <a:rPr lang="en-US" dirty="0" smtClean="0"/>
              <a:t>specification only </a:t>
            </a:r>
            <a:r>
              <a:rPr lang="en-US" dirty="0"/>
              <a:t>begins to tell the </a:t>
            </a:r>
            <a:r>
              <a:rPr lang="en-US" dirty="0" smtClean="0"/>
              <a:t>story </a:t>
            </a:r>
          </a:p>
          <a:p>
            <a:pPr algn="just"/>
            <a:r>
              <a:rPr lang="en-US" dirty="0" smtClean="0"/>
              <a:t>A </a:t>
            </a:r>
            <a:r>
              <a:rPr lang="en-US" dirty="0"/>
              <a:t>software architecture is a result of business and social influences, as </a:t>
            </a:r>
            <a:r>
              <a:rPr lang="en-US" dirty="0" smtClean="0"/>
              <a:t>well as </a:t>
            </a:r>
            <a:r>
              <a:rPr lang="en-US" dirty="0"/>
              <a:t>technical </a:t>
            </a:r>
            <a:r>
              <a:rPr lang="en-US" dirty="0" smtClean="0"/>
              <a:t>ones</a:t>
            </a:r>
          </a:p>
          <a:p>
            <a:pPr algn="just"/>
            <a:r>
              <a:rPr lang="en-US" dirty="0" smtClean="0"/>
              <a:t>The </a:t>
            </a:r>
            <a:r>
              <a:rPr lang="en-US" dirty="0"/>
              <a:t>existence of an architecture in turn affects the technical</a:t>
            </a:r>
            <a:r>
              <a:rPr lang="en-US" dirty="0" smtClean="0"/>
              <a:t>, business</a:t>
            </a:r>
            <a:r>
              <a:rPr lang="en-US" dirty="0"/>
              <a:t>, and social environments that subsequently influence future </a:t>
            </a:r>
            <a:r>
              <a:rPr lang="en-US" dirty="0" smtClean="0"/>
              <a:t>architectures</a:t>
            </a:r>
            <a:endParaRPr lang="en-US" dirty="0"/>
          </a:p>
          <a:p>
            <a:pPr algn="just"/>
            <a:r>
              <a:rPr lang="en-US" dirty="0"/>
              <a:t>In particular, each of the contexts for </a:t>
            </a:r>
            <a:r>
              <a:rPr lang="en-US" dirty="0" smtClean="0"/>
              <a:t>architecture plays </a:t>
            </a:r>
            <a:r>
              <a:rPr lang="en-US" dirty="0"/>
              <a:t>a role in influencing an </a:t>
            </a:r>
            <a:r>
              <a:rPr lang="en-US" dirty="0" smtClean="0"/>
              <a:t>architect and </a:t>
            </a:r>
            <a:r>
              <a:rPr lang="en-US" dirty="0"/>
              <a:t>the </a:t>
            </a:r>
            <a:r>
              <a:rPr lang="en-US" dirty="0" smtClean="0"/>
              <a:t>architecture</a:t>
            </a:r>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16</a:t>
            </a:fld>
            <a:endParaRPr lang="en-US"/>
          </a:p>
        </p:txBody>
      </p:sp>
      <p:sp>
        <p:nvSpPr>
          <p:cNvPr id="7" name="Date Placeholder 6"/>
          <p:cNvSpPr>
            <a:spLocks noGrp="1"/>
          </p:cNvSpPr>
          <p:nvPr>
            <p:ph type="dt" sz="half" idx="10"/>
          </p:nvPr>
        </p:nvSpPr>
        <p:spPr/>
        <p:txBody>
          <a:bodyPr/>
          <a:lstStyle/>
          <a:p>
            <a:fld id="{7B720792-5A41-394D-960D-26D5922C2012}"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10487566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is Architecture Influenced?</a:t>
            </a:r>
            <a:endParaRPr lang="en-US" dirty="0"/>
          </a:p>
        </p:txBody>
      </p:sp>
      <p:pic>
        <p:nvPicPr>
          <p:cNvPr id="5" name="Picture 4" descr="archinf.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8" y="1478880"/>
            <a:ext cx="8140700" cy="4470400"/>
          </a:xfrm>
          <a:prstGeom prst="rect">
            <a:avLst/>
          </a:prstGeom>
        </p:spPr>
      </p:pic>
      <p:sp>
        <p:nvSpPr>
          <p:cNvPr id="6" name="Slide Number Placeholder 5"/>
          <p:cNvSpPr>
            <a:spLocks noGrp="1"/>
          </p:cNvSpPr>
          <p:nvPr>
            <p:ph type="sldNum" sz="quarter" idx="12"/>
          </p:nvPr>
        </p:nvSpPr>
        <p:spPr/>
        <p:txBody>
          <a:bodyPr/>
          <a:lstStyle/>
          <a:p>
            <a:fld id="{FA84A37A-AFC2-4A01-80A1-FC20F2C0D5BB}" type="slidenum">
              <a:rPr lang="en-US" smtClean="0"/>
              <a:pPr/>
              <a:t>17</a:t>
            </a:fld>
            <a:endParaRPr lang="en-US"/>
          </a:p>
        </p:txBody>
      </p:sp>
      <p:sp>
        <p:nvSpPr>
          <p:cNvPr id="7" name="Date Placeholder 6"/>
          <p:cNvSpPr>
            <a:spLocks noGrp="1"/>
          </p:cNvSpPr>
          <p:nvPr>
            <p:ph type="dt" sz="half" idx="10"/>
          </p:nvPr>
        </p:nvSpPr>
        <p:spPr/>
        <p:txBody>
          <a:bodyPr/>
          <a:lstStyle/>
          <a:p>
            <a:fld id="{FF9C1E55-5C83-7D4B-BEA7-77ABDC4FD7BD}"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17657324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Architectures Influence?</a:t>
            </a:r>
            <a:endParaRPr lang="en-US" dirty="0"/>
          </a:p>
        </p:txBody>
      </p:sp>
      <p:sp>
        <p:nvSpPr>
          <p:cNvPr id="3" name="Content Placeholder 2"/>
          <p:cNvSpPr>
            <a:spLocks noGrp="1"/>
          </p:cNvSpPr>
          <p:nvPr>
            <p:ph idx="1"/>
          </p:nvPr>
        </p:nvSpPr>
        <p:spPr/>
        <p:txBody>
          <a:bodyPr>
            <a:normAutofit/>
          </a:bodyPr>
          <a:lstStyle/>
          <a:p>
            <a:pPr algn="just"/>
            <a:r>
              <a:rPr lang="en-US" dirty="0" smtClean="0"/>
              <a:t>Technical context</a:t>
            </a:r>
          </a:p>
          <a:p>
            <a:pPr lvl="1" algn="just"/>
            <a:r>
              <a:rPr lang="en-US" dirty="0" smtClean="0"/>
              <a:t>The </a:t>
            </a:r>
            <a:r>
              <a:rPr lang="en-US" dirty="0"/>
              <a:t>architecture can affect stakeholder </a:t>
            </a:r>
            <a:r>
              <a:rPr lang="en-US" dirty="0" smtClean="0"/>
              <a:t>requirements for </a:t>
            </a:r>
            <a:r>
              <a:rPr lang="en-US" dirty="0"/>
              <a:t>the next system </a:t>
            </a:r>
            <a:endParaRPr lang="en-US" dirty="0" smtClean="0"/>
          </a:p>
          <a:p>
            <a:pPr lvl="1" algn="just"/>
            <a:r>
              <a:rPr lang="en-US" dirty="0" smtClean="0"/>
              <a:t>It gives </a:t>
            </a:r>
            <a:r>
              <a:rPr lang="en-US" dirty="0"/>
              <a:t>the customer the opportunity to receive </a:t>
            </a:r>
            <a:r>
              <a:rPr lang="en-US" dirty="0" smtClean="0"/>
              <a:t>a system </a:t>
            </a:r>
            <a:r>
              <a:rPr lang="en-US" dirty="0"/>
              <a:t>(based on the same architecture) in a more reliable, timely, </a:t>
            </a:r>
            <a:r>
              <a:rPr lang="en-US" dirty="0" smtClean="0"/>
              <a:t>and economical </a:t>
            </a:r>
            <a:r>
              <a:rPr lang="en-US" dirty="0"/>
              <a:t>manner than if </a:t>
            </a:r>
            <a:r>
              <a:rPr lang="en-US" dirty="0" smtClean="0"/>
              <a:t>built from scratch</a:t>
            </a:r>
          </a:p>
          <a:p>
            <a:pPr lvl="1" algn="just"/>
            <a:r>
              <a:rPr lang="en-US" dirty="0" smtClean="0"/>
              <a:t>A </a:t>
            </a:r>
            <a:r>
              <a:rPr lang="en-US" dirty="0"/>
              <a:t>customer may in fact be </a:t>
            </a:r>
            <a:r>
              <a:rPr lang="en-US" dirty="0" smtClean="0"/>
              <a:t>willing to </a:t>
            </a:r>
            <a:r>
              <a:rPr lang="en-US" dirty="0"/>
              <a:t>relax some of their requirements to gain these </a:t>
            </a:r>
            <a:r>
              <a:rPr lang="en-US" dirty="0" smtClean="0"/>
              <a:t>economies</a:t>
            </a:r>
          </a:p>
          <a:p>
            <a:pPr lvl="1" algn="just"/>
            <a:r>
              <a:rPr lang="en-US" dirty="0" err="1" smtClean="0"/>
              <a:t>Shrinkwrapped</a:t>
            </a:r>
            <a:r>
              <a:rPr lang="en-US" dirty="0"/>
              <a:t> </a:t>
            </a:r>
            <a:r>
              <a:rPr lang="en-US" dirty="0" smtClean="0"/>
              <a:t>software </a:t>
            </a:r>
            <a:r>
              <a:rPr lang="en-US" dirty="0"/>
              <a:t>has clearly affected people’s requirements by </a:t>
            </a:r>
            <a:r>
              <a:rPr lang="en-US" dirty="0" smtClean="0"/>
              <a:t>providing solutions </a:t>
            </a:r>
            <a:r>
              <a:rPr lang="en-US" dirty="0"/>
              <a:t>that are not tailored to any individual’s precise needs but </a:t>
            </a:r>
            <a:r>
              <a:rPr lang="en-US" dirty="0" smtClean="0"/>
              <a:t>are instead </a:t>
            </a:r>
            <a:r>
              <a:rPr lang="en-US" dirty="0"/>
              <a:t>inexpensive and (in the best of all possible worlds) of high </a:t>
            </a:r>
            <a:r>
              <a:rPr lang="en-US" dirty="0" smtClean="0"/>
              <a:t>quality</a:t>
            </a:r>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18</a:t>
            </a:fld>
            <a:endParaRPr lang="en-US"/>
          </a:p>
        </p:txBody>
      </p:sp>
      <p:sp>
        <p:nvSpPr>
          <p:cNvPr id="7" name="Date Placeholder 6"/>
          <p:cNvSpPr>
            <a:spLocks noGrp="1"/>
          </p:cNvSpPr>
          <p:nvPr>
            <p:ph type="dt" sz="half" idx="10"/>
          </p:nvPr>
        </p:nvSpPr>
        <p:spPr/>
        <p:txBody>
          <a:bodyPr/>
          <a:lstStyle/>
          <a:p>
            <a:fld id="{A3327B21-3C75-D241-B2C2-D277AA36DAEF}"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35376009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 Architectures Influence?</a:t>
            </a:r>
          </a:p>
        </p:txBody>
      </p:sp>
      <p:sp>
        <p:nvSpPr>
          <p:cNvPr id="3" name="Content Placeholder 2"/>
          <p:cNvSpPr>
            <a:spLocks noGrp="1"/>
          </p:cNvSpPr>
          <p:nvPr>
            <p:ph idx="1"/>
          </p:nvPr>
        </p:nvSpPr>
        <p:spPr/>
        <p:txBody>
          <a:bodyPr>
            <a:normAutofit/>
          </a:bodyPr>
          <a:lstStyle/>
          <a:p>
            <a:pPr algn="just"/>
            <a:r>
              <a:rPr lang="en-US" dirty="0" smtClean="0"/>
              <a:t>Project context</a:t>
            </a:r>
          </a:p>
          <a:p>
            <a:pPr lvl="1" algn="just"/>
            <a:r>
              <a:rPr lang="en-US" dirty="0" smtClean="0"/>
              <a:t>The </a:t>
            </a:r>
            <a:r>
              <a:rPr lang="en-US" dirty="0"/>
              <a:t>architecture affects the structure of the </a:t>
            </a:r>
            <a:r>
              <a:rPr lang="en-US" dirty="0" smtClean="0"/>
              <a:t>developing organization</a:t>
            </a:r>
          </a:p>
          <a:p>
            <a:pPr lvl="1" algn="just"/>
            <a:r>
              <a:rPr lang="en-US" dirty="0" smtClean="0"/>
              <a:t>An </a:t>
            </a:r>
            <a:r>
              <a:rPr lang="en-US" dirty="0"/>
              <a:t>architecture </a:t>
            </a:r>
            <a:r>
              <a:rPr lang="en-US" dirty="0" smtClean="0"/>
              <a:t>prescribes </a:t>
            </a:r>
            <a:r>
              <a:rPr lang="en-US" dirty="0"/>
              <a:t>the units of software that must be </a:t>
            </a:r>
            <a:r>
              <a:rPr lang="en-US" dirty="0" smtClean="0"/>
              <a:t>implemented (</a:t>
            </a:r>
            <a:r>
              <a:rPr lang="en-US" dirty="0"/>
              <a:t>or otherwise obtained) and integrated to form the </a:t>
            </a:r>
            <a:r>
              <a:rPr lang="en-US" dirty="0" smtClean="0"/>
              <a:t>system</a:t>
            </a:r>
          </a:p>
          <a:p>
            <a:pPr lvl="1" algn="just"/>
            <a:r>
              <a:rPr lang="en-US" dirty="0" smtClean="0"/>
              <a:t>These units are </a:t>
            </a:r>
            <a:r>
              <a:rPr lang="en-US" dirty="0"/>
              <a:t>the basis for the development project’s </a:t>
            </a:r>
            <a:r>
              <a:rPr lang="en-US" dirty="0" smtClean="0"/>
              <a:t>structure</a:t>
            </a:r>
          </a:p>
          <a:p>
            <a:pPr lvl="1" algn="just"/>
            <a:r>
              <a:rPr lang="en-US" dirty="0" smtClean="0"/>
              <a:t>Teams </a:t>
            </a:r>
            <a:r>
              <a:rPr lang="en-US" dirty="0"/>
              <a:t>are </a:t>
            </a:r>
            <a:r>
              <a:rPr lang="en-US" dirty="0" smtClean="0"/>
              <a:t>formed for </a:t>
            </a:r>
            <a:r>
              <a:rPr lang="en-US" dirty="0"/>
              <a:t>individual software units; and the development, test, and </a:t>
            </a:r>
            <a:r>
              <a:rPr lang="en-US" dirty="0" smtClean="0"/>
              <a:t>integration activities </a:t>
            </a:r>
            <a:r>
              <a:rPr lang="en-US" dirty="0"/>
              <a:t>all revolve around the </a:t>
            </a:r>
            <a:r>
              <a:rPr lang="en-US" dirty="0" smtClean="0"/>
              <a:t>units</a:t>
            </a:r>
          </a:p>
          <a:p>
            <a:pPr lvl="1" algn="just"/>
            <a:r>
              <a:rPr lang="en-US" dirty="0" smtClean="0"/>
              <a:t>Teams </a:t>
            </a:r>
            <a:r>
              <a:rPr lang="en-US" dirty="0"/>
              <a:t>become </a:t>
            </a:r>
            <a:r>
              <a:rPr lang="en-US" dirty="0" smtClean="0"/>
              <a:t>embedded in </a:t>
            </a:r>
            <a:r>
              <a:rPr lang="en-US" dirty="0"/>
              <a:t>the organization’s </a:t>
            </a:r>
            <a:r>
              <a:rPr lang="en-US" dirty="0" smtClean="0"/>
              <a:t>structure</a:t>
            </a:r>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19</a:t>
            </a:fld>
            <a:endParaRPr lang="en-US"/>
          </a:p>
        </p:txBody>
      </p:sp>
      <p:sp>
        <p:nvSpPr>
          <p:cNvPr id="7" name="Date Placeholder 6"/>
          <p:cNvSpPr>
            <a:spLocks noGrp="1"/>
          </p:cNvSpPr>
          <p:nvPr>
            <p:ph type="dt" sz="half" idx="10"/>
          </p:nvPr>
        </p:nvSpPr>
        <p:spPr/>
        <p:txBody>
          <a:bodyPr/>
          <a:lstStyle/>
          <a:p>
            <a:fld id="{3DD25F99-DCA7-874F-9AAF-FE59E0040828}"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35885457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Outline</a:t>
            </a:r>
            <a:endParaRPr lang="en-US" dirty="0"/>
          </a:p>
        </p:txBody>
      </p:sp>
      <p:sp>
        <p:nvSpPr>
          <p:cNvPr id="3" name="Content Placeholder 2"/>
          <p:cNvSpPr>
            <a:spLocks noGrp="1"/>
          </p:cNvSpPr>
          <p:nvPr>
            <p:ph idx="1"/>
          </p:nvPr>
        </p:nvSpPr>
        <p:spPr/>
        <p:txBody>
          <a:bodyPr>
            <a:normAutofit/>
          </a:bodyPr>
          <a:lstStyle/>
          <a:p>
            <a:r>
              <a:rPr lang="en-US" dirty="0" smtClean="0"/>
              <a:t>Architecture </a:t>
            </a:r>
            <a:r>
              <a:rPr lang="en-US" dirty="0"/>
              <a:t>in a Technical </a:t>
            </a:r>
            <a:r>
              <a:rPr lang="en-US" dirty="0" smtClean="0"/>
              <a:t>Context</a:t>
            </a:r>
            <a:endParaRPr lang="en-US" dirty="0"/>
          </a:p>
          <a:p>
            <a:r>
              <a:rPr lang="en-US" dirty="0" smtClean="0"/>
              <a:t>Architecture </a:t>
            </a:r>
            <a:r>
              <a:rPr lang="en-US" dirty="0"/>
              <a:t>in a Project Life-</a:t>
            </a:r>
            <a:r>
              <a:rPr lang="en-US" dirty="0" smtClean="0"/>
              <a:t>Cycle Context</a:t>
            </a:r>
            <a:endParaRPr lang="en-US" dirty="0"/>
          </a:p>
          <a:p>
            <a:r>
              <a:rPr lang="en-US" dirty="0" smtClean="0"/>
              <a:t>Architecture </a:t>
            </a:r>
            <a:r>
              <a:rPr lang="en-US" dirty="0"/>
              <a:t>in a Business Context </a:t>
            </a:r>
          </a:p>
          <a:p>
            <a:r>
              <a:rPr lang="en-US" dirty="0" smtClean="0"/>
              <a:t>Architecture </a:t>
            </a:r>
            <a:r>
              <a:rPr lang="en-US" dirty="0"/>
              <a:t>in a Professional Context </a:t>
            </a:r>
          </a:p>
          <a:p>
            <a:r>
              <a:rPr lang="en-US" dirty="0" smtClean="0"/>
              <a:t>Stakeholders </a:t>
            </a:r>
            <a:endParaRPr lang="en-US" dirty="0"/>
          </a:p>
          <a:p>
            <a:r>
              <a:rPr lang="en-US" dirty="0" smtClean="0"/>
              <a:t>How </a:t>
            </a:r>
            <a:r>
              <a:rPr lang="en-US" dirty="0"/>
              <a:t>Is Architecture Influenced? </a:t>
            </a:r>
          </a:p>
          <a:p>
            <a:r>
              <a:rPr lang="en-US" dirty="0" smtClean="0"/>
              <a:t>What </a:t>
            </a:r>
            <a:r>
              <a:rPr lang="en-US" dirty="0"/>
              <a:t>Do Architectures Influence? </a:t>
            </a:r>
          </a:p>
          <a:p>
            <a:r>
              <a:rPr lang="en-US" dirty="0" smtClean="0"/>
              <a:t>Summary</a:t>
            </a:r>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2</a:t>
            </a:fld>
            <a:endParaRPr lang="en-US"/>
          </a:p>
        </p:txBody>
      </p:sp>
      <p:sp>
        <p:nvSpPr>
          <p:cNvPr id="7" name="Date Placeholder 6"/>
          <p:cNvSpPr>
            <a:spLocks noGrp="1"/>
          </p:cNvSpPr>
          <p:nvPr>
            <p:ph type="dt" sz="half" idx="10"/>
          </p:nvPr>
        </p:nvSpPr>
        <p:spPr/>
        <p:txBody>
          <a:bodyPr/>
          <a:lstStyle/>
          <a:p>
            <a:fld id="{42F51890-CDA2-AE41-9947-506AB670353D}"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40397152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 Architectures Influence?</a:t>
            </a:r>
          </a:p>
        </p:txBody>
      </p:sp>
      <p:sp>
        <p:nvSpPr>
          <p:cNvPr id="3" name="Content Placeholder 2"/>
          <p:cNvSpPr>
            <a:spLocks noGrp="1"/>
          </p:cNvSpPr>
          <p:nvPr>
            <p:ph idx="1"/>
          </p:nvPr>
        </p:nvSpPr>
        <p:spPr/>
        <p:txBody>
          <a:bodyPr>
            <a:normAutofit/>
          </a:bodyPr>
          <a:lstStyle/>
          <a:p>
            <a:pPr algn="just"/>
            <a:r>
              <a:rPr lang="en-US" dirty="0" smtClean="0"/>
              <a:t>Business context</a:t>
            </a:r>
          </a:p>
          <a:p>
            <a:pPr lvl="1" algn="just"/>
            <a:r>
              <a:rPr lang="en-US" dirty="0" smtClean="0"/>
              <a:t>The </a:t>
            </a:r>
            <a:r>
              <a:rPr lang="en-US" dirty="0"/>
              <a:t>architecture can affect the business goals of </a:t>
            </a:r>
            <a:r>
              <a:rPr lang="en-US" dirty="0" smtClean="0"/>
              <a:t>the developing organization</a:t>
            </a:r>
          </a:p>
          <a:p>
            <a:pPr lvl="1" algn="just"/>
            <a:r>
              <a:rPr lang="en-US" dirty="0" smtClean="0"/>
              <a:t>A </a:t>
            </a:r>
            <a:r>
              <a:rPr lang="en-US" dirty="0"/>
              <a:t>successful system built from an architecture </a:t>
            </a:r>
            <a:r>
              <a:rPr lang="en-US" dirty="0" smtClean="0"/>
              <a:t>can enable </a:t>
            </a:r>
            <a:r>
              <a:rPr lang="en-US" dirty="0"/>
              <a:t>a company to establish a foothold in a particular market </a:t>
            </a:r>
            <a:r>
              <a:rPr lang="en-US" dirty="0" smtClean="0"/>
              <a:t>segment</a:t>
            </a:r>
          </a:p>
          <a:p>
            <a:pPr lvl="1" algn="just"/>
            <a:r>
              <a:rPr lang="en-US" dirty="0" smtClean="0"/>
              <a:t>The architecture can provide opportunities for the efficient production and deployment of similar systems, and the organization may adjust its goals to take advantage of its newfound expertise to plumb the market</a:t>
            </a:r>
          </a:p>
        </p:txBody>
      </p:sp>
      <p:sp>
        <p:nvSpPr>
          <p:cNvPr id="6" name="Slide Number Placeholder 5"/>
          <p:cNvSpPr>
            <a:spLocks noGrp="1"/>
          </p:cNvSpPr>
          <p:nvPr>
            <p:ph type="sldNum" sz="quarter" idx="12"/>
          </p:nvPr>
        </p:nvSpPr>
        <p:spPr/>
        <p:txBody>
          <a:bodyPr/>
          <a:lstStyle/>
          <a:p>
            <a:fld id="{FA84A37A-AFC2-4A01-80A1-FC20F2C0D5BB}" type="slidenum">
              <a:rPr lang="en-US" smtClean="0"/>
              <a:pPr/>
              <a:t>20</a:t>
            </a:fld>
            <a:endParaRPr lang="en-US"/>
          </a:p>
        </p:txBody>
      </p:sp>
      <p:sp>
        <p:nvSpPr>
          <p:cNvPr id="7" name="Date Placeholder 6"/>
          <p:cNvSpPr>
            <a:spLocks noGrp="1"/>
          </p:cNvSpPr>
          <p:nvPr>
            <p:ph type="dt" sz="half" idx="10"/>
          </p:nvPr>
        </p:nvSpPr>
        <p:spPr/>
        <p:txBody>
          <a:bodyPr/>
          <a:lstStyle/>
          <a:p>
            <a:fld id="{8EB24EF4-3322-8540-BB9D-402B2471340C}"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3356643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 Architectures Influence?</a:t>
            </a:r>
          </a:p>
        </p:txBody>
      </p:sp>
      <p:sp>
        <p:nvSpPr>
          <p:cNvPr id="3" name="Content Placeholder 2"/>
          <p:cNvSpPr>
            <a:spLocks noGrp="1"/>
          </p:cNvSpPr>
          <p:nvPr>
            <p:ph idx="1"/>
          </p:nvPr>
        </p:nvSpPr>
        <p:spPr/>
        <p:txBody>
          <a:bodyPr>
            <a:normAutofit/>
          </a:bodyPr>
          <a:lstStyle/>
          <a:p>
            <a:pPr algn="just"/>
            <a:r>
              <a:rPr lang="en-US" dirty="0" smtClean="0"/>
              <a:t>Professional context</a:t>
            </a:r>
          </a:p>
          <a:p>
            <a:pPr lvl="1" algn="just"/>
            <a:r>
              <a:rPr lang="en-US" dirty="0" smtClean="0"/>
              <a:t>The </a:t>
            </a:r>
            <a:r>
              <a:rPr lang="en-US" dirty="0"/>
              <a:t>process of system building will affect </a:t>
            </a:r>
            <a:r>
              <a:rPr lang="en-US" dirty="0" smtClean="0"/>
              <a:t>the architect’s </a:t>
            </a:r>
            <a:r>
              <a:rPr lang="en-US" dirty="0"/>
              <a:t>experience with </a:t>
            </a:r>
            <a:r>
              <a:rPr lang="en-US" dirty="0" smtClean="0"/>
              <a:t>subsequent</a:t>
            </a:r>
          </a:p>
          <a:p>
            <a:pPr lvl="1" algn="just"/>
            <a:r>
              <a:rPr lang="en-US" dirty="0" smtClean="0"/>
              <a:t>A </a:t>
            </a:r>
            <a:r>
              <a:rPr lang="en-US" dirty="0"/>
              <a:t>system that was successfully built around a </a:t>
            </a:r>
            <a:r>
              <a:rPr lang="en-US" dirty="0" smtClean="0"/>
              <a:t>particular technical </a:t>
            </a:r>
            <a:r>
              <a:rPr lang="en-US" dirty="0"/>
              <a:t>approach will make the architect more inclined to build </a:t>
            </a:r>
            <a:r>
              <a:rPr lang="en-US" dirty="0" smtClean="0"/>
              <a:t>systems using </a:t>
            </a:r>
            <a:r>
              <a:rPr lang="en-US" dirty="0"/>
              <a:t>the same approach in the </a:t>
            </a:r>
            <a:r>
              <a:rPr lang="en-US" dirty="0" smtClean="0"/>
              <a:t>future</a:t>
            </a:r>
          </a:p>
          <a:p>
            <a:pPr lvl="1" algn="just"/>
            <a:r>
              <a:rPr lang="en-US" dirty="0"/>
              <a:t>A</a:t>
            </a:r>
            <a:r>
              <a:rPr lang="en-US" dirty="0" smtClean="0"/>
              <a:t>rchitectures that fail </a:t>
            </a:r>
            <a:r>
              <a:rPr lang="en-US" dirty="0"/>
              <a:t>are less likely to be chosen for future </a:t>
            </a:r>
            <a:r>
              <a:rPr lang="en-US" dirty="0" smtClean="0"/>
              <a:t>projects</a:t>
            </a:r>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21</a:t>
            </a:fld>
            <a:endParaRPr lang="en-US"/>
          </a:p>
        </p:txBody>
      </p:sp>
      <p:sp>
        <p:nvSpPr>
          <p:cNvPr id="7" name="Date Placeholder 6"/>
          <p:cNvSpPr>
            <a:spLocks noGrp="1"/>
          </p:cNvSpPr>
          <p:nvPr>
            <p:ph type="dt" sz="half" idx="10"/>
          </p:nvPr>
        </p:nvSpPr>
        <p:spPr/>
        <p:txBody>
          <a:bodyPr/>
          <a:lstStyle/>
          <a:p>
            <a:fld id="{13A6B98F-72C9-4A40-8BA6-DDD63DAE95DA}"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190606537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Influence Cycle</a:t>
            </a:r>
            <a:endParaRPr lang="en-US" dirty="0"/>
          </a:p>
        </p:txBody>
      </p:sp>
      <p:pic>
        <p:nvPicPr>
          <p:cNvPr id="4" name="Picture 3" descr="AIC.tiff"/>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6981" b="12226"/>
          <a:stretch/>
        </p:blipFill>
        <p:spPr>
          <a:xfrm>
            <a:off x="506823" y="1785910"/>
            <a:ext cx="8136904" cy="4471620"/>
          </a:xfrm>
          <a:prstGeom prst="rect">
            <a:avLst/>
          </a:prstGeom>
        </p:spPr>
      </p:pic>
      <p:sp>
        <p:nvSpPr>
          <p:cNvPr id="6" name="Slide Number Placeholder 5"/>
          <p:cNvSpPr>
            <a:spLocks noGrp="1"/>
          </p:cNvSpPr>
          <p:nvPr>
            <p:ph type="sldNum" sz="quarter" idx="12"/>
          </p:nvPr>
        </p:nvSpPr>
        <p:spPr/>
        <p:txBody>
          <a:bodyPr/>
          <a:lstStyle/>
          <a:p>
            <a:fld id="{D0E8C58C-0836-46C6-8F9A-AF87B5CA09C9}" type="slidenum">
              <a:rPr lang="en-AU" smtClean="0"/>
              <a:t>22</a:t>
            </a:fld>
            <a:endParaRPr lang="en-AU"/>
          </a:p>
        </p:txBody>
      </p:sp>
      <p:sp>
        <p:nvSpPr>
          <p:cNvPr id="7" name="Date Placeholder 6"/>
          <p:cNvSpPr>
            <a:spLocks noGrp="1"/>
          </p:cNvSpPr>
          <p:nvPr>
            <p:ph type="dt" sz="half" idx="10"/>
          </p:nvPr>
        </p:nvSpPr>
        <p:spPr/>
        <p:txBody>
          <a:bodyPr/>
          <a:lstStyle/>
          <a:p>
            <a:fld id="{E00B7C15-EB91-6A45-B0CF-018E214EAA3C}" type="datetime4">
              <a:rPr lang="en-US" smtClean="0"/>
              <a:t>September 12, 2020</a:t>
            </a:fld>
            <a:endParaRPr lang="en-AU"/>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382677795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323528" y="1700808"/>
            <a:ext cx="8424936" cy="4536504"/>
          </a:xfrm>
        </p:spPr>
        <p:txBody>
          <a:bodyPr>
            <a:normAutofit/>
          </a:bodyPr>
          <a:lstStyle/>
          <a:p>
            <a:pPr algn="just"/>
            <a:r>
              <a:rPr lang="en-US" sz="2000" dirty="0"/>
              <a:t> Architectures exist in four different </a:t>
            </a:r>
            <a:r>
              <a:rPr lang="en-US" sz="2000" dirty="0" smtClean="0"/>
              <a:t>contexts</a:t>
            </a:r>
            <a:endParaRPr lang="en-US" sz="2000" dirty="0"/>
          </a:p>
          <a:p>
            <a:pPr lvl="1" algn="just"/>
            <a:r>
              <a:rPr lang="en-US" sz="1800" dirty="0" smtClean="0"/>
              <a:t>Technical: </a:t>
            </a:r>
            <a:r>
              <a:rPr lang="en-US" sz="1800" dirty="0" smtClean="0"/>
              <a:t>The </a:t>
            </a:r>
            <a:r>
              <a:rPr lang="en-US" sz="1800" dirty="0"/>
              <a:t>technical context includes the achievement of quality </a:t>
            </a:r>
            <a:r>
              <a:rPr lang="en-US" sz="1800" dirty="0" smtClean="0"/>
              <a:t>attribute requirements</a:t>
            </a:r>
          </a:p>
          <a:p>
            <a:pPr lvl="1" algn="just"/>
            <a:r>
              <a:rPr lang="en-US" sz="1800" dirty="0" smtClean="0"/>
              <a:t>Project </a:t>
            </a:r>
            <a:r>
              <a:rPr lang="en-US" sz="1800" dirty="0"/>
              <a:t>life </a:t>
            </a:r>
            <a:r>
              <a:rPr lang="en-US" sz="1800" dirty="0" smtClean="0"/>
              <a:t>cycle:  </a:t>
            </a:r>
            <a:r>
              <a:rPr lang="en-US" sz="1800" dirty="0"/>
              <a:t>Regardless of the software development </a:t>
            </a:r>
            <a:r>
              <a:rPr lang="en-US" sz="1800" dirty="0" smtClean="0"/>
              <a:t>methodology you </a:t>
            </a:r>
            <a:r>
              <a:rPr lang="en-US" sz="1800" dirty="0"/>
              <a:t>use, you </a:t>
            </a:r>
            <a:r>
              <a:rPr lang="en-US" sz="1800" dirty="0" smtClean="0"/>
              <a:t>must perform specific activities</a:t>
            </a:r>
          </a:p>
          <a:p>
            <a:pPr lvl="1" algn="just"/>
            <a:r>
              <a:rPr lang="en-US" sz="1800" dirty="0" smtClean="0"/>
              <a:t>Business</a:t>
            </a:r>
            <a:r>
              <a:rPr lang="en-US" sz="1800" dirty="0"/>
              <a:t>:</a:t>
            </a:r>
            <a:r>
              <a:rPr lang="en-US" sz="1800" dirty="0" smtClean="0"/>
              <a:t>  </a:t>
            </a:r>
            <a:r>
              <a:rPr lang="en-US" sz="1800" dirty="0"/>
              <a:t>The system created from the architecture must satisfy the </a:t>
            </a:r>
            <a:r>
              <a:rPr lang="en-US" sz="1800" dirty="0" smtClean="0"/>
              <a:t>business goals </a:t>
            </a:r>
            <a:r>
              <a:rPr lang="en-US" sz="1800" dirty="0"/>
              <a:t>of a wide variety of </a:t>
            </a:r>
            <a:r>
              <a:rPr lang="en-US" sz="1800" dirty="0" smtClean="0"/>
              <a:t>stakeholders</a:t>
            </a:r>
          </a:p>
          <a:p>
            <a:pPr lvl="1" algn="just"/>
            <a:r>
              <a:rPr lang="en-US" sz="1800" smtClean="0"/>
              <a:t>Professional</a:t>
            </a:r>
            <a:r>
              <a:rPr lang="en-US" sz="1800" dirty="0"/>
              <a:t>:</a:t>
            </a:r>
            <a:r>
              <a:rPr lang="en-US" sz="1800" smtClean="0"/>
              <a:t>  </a:t>
            </a:r>
            <a:r>
              <a:rPr lang="en-US" sz="1800" dirty="0"/>
              <a:t>You must have certain skills and knowledge to be an architect</a:t>
            </a:r>
            <a:r>
              <a:rPr lang="en-US" sz="1800" dirty="0" smtClean="0"/>
              <a:t>, and </a:t>
            </a:r>
            <a:r>
              <a:rPr lang="en-US" sz="1800" dirty="0"/>
              <a:t>there are certain duties that you must perform as an </a:t>
            </a:r>
            <a:r>
              <a:rPr lang="en-US" sz="1800" dirty="0" smtClean="0"/>
              <a:t>architect</a:t>
            </a:r>
            <a:endParaRPr lang="en-US" sz="1800" dirty="0"/>
          </a:p>
          <a:p>
            <a:pPr algn="just"/>
            <a:r>
              <a:rPr lang="en-US" sz="2000" dirty="0"/>
              <a:t>An architecture has </a:t>
            </a:r>
            <a:r>
              <a:rPr lang="en-US" sz="2000" dirty="0" smtClean="0"/>
              <a:t>influences </a:t>
            </a:r>
            <a:r>
              <a:rPr lang="en-US" sz="2000" dirty="0"/>
              <a:t>that lead to its creation, and its </a:t>
            </a:r>
            <a:r>
              <a:rPr lang="en-US" sz="2000" dirty="0" smtClean="0"/>
              <a:t>existence has </a:t>
            </a:r>
            <a:r>
              <a:rPr lang="en-US" sz="2000" dirty="0"/>
              <a:t>an impact on the architect, the organization, and, potentially, the </a:t>
            </a:r>
            <a:r>
              <a:rPr lang="en-US" sz="2000" dirty="0" smtClean="0"/>
              <a:t>industry</a:t>
            </a:r>
          </a:p>
          <a:p>
            <a:pPr algn="just"/>
            <a:r>
              <a:rPr lang="en-US" sz="2000" dirty="0" smtClean="0"/>
              <a:t>We </a:t>
            </a:r>
            <a:r>
              <a:rPr lang="en-US" sz="2000" dirty="0"/>
              <a:t>call this cycle the Architecture Influence </a:t>
            </a:r>
            <a:r>
              <a:rPr lang="en-US" sz="2000" dirty="0" smtClean="0"/>
              <a:t>Cycle</a:t>
            </a:r>
            <a:endParaRPr lang="en-US" sz="2000"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23</a:t>
            </a:fld>
            <a:endParaRPr lang="en-US"/>
          </a:p>
        </p:txBody>
      </p:sp>
      <p:sp>
        <p:nvSpPr>
          <p:cNvPr id="7" name="Date Placeholder 6"/>
          <p:cNvSpPr>
            <a:spLocks noGrp="1"/>
          </p:cNvSpPr>
          <p:nvPr>
            <p:ph type="dt" sz="half" idx="10"/>
          </p:nvPr>
        </p:nvSpPr>
        <p:spPr/>
        <p:txBody>
          <a:bodyPr/>
          <a:lstStyle/>
          <a:p>
            <a:fld id="{45D23CDD-F76E-1A4A-A4A7-CE77EDF4465C}"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35807076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Contexts of Software Architecture</a:t>
            </a:r>
            <a:endParaRPr lang="en-AU" dirty="0"/>
          </a:p>
        </p:txBody>
      </p:sp>
      <p:sp>
        <p:nvSpPr>
          <p:cNvPr id="3" name="Content Placeholder 2"/>
          <p:cNvSpPr>
            <a:spLocks noGrp="1"/>
          </p:cNvSpPr>
          <p:nvPr>
            <p:ph idx="1"/>
          </p:nvPr>
        </p:nvSpPr>
        <p:spPr>
          <a:xfrm>
            <a:off x="251520" y="1628800"/>
            <a:ext cx="8712968" cy="1440160"/>
          </a:xfrm>
        </p:spPr>
        <p:txBody>
          <a:bodyPr>
            <a:normAutofit/>
          </a:bodyPr>
          <a:lstStyle/>
          <a:p>
            <a:pPr marL="114300" indent="0" algn="ctr">
              <a:buNone/>
            </a:pPr>
            <a:r>
              <a:rPr lang="en-AU" dirty="0" smtClean="0"/>
              <a:t>Sometimes we consider software architecture the </a:t>
            </a:r>
            <a:r>
              <a:rPr lang="en-AU" dirty="0" err="1" smtClean="0"/>
              <a:t>center</a:t>
            </a:r>
            <a:r>
              <a:rPr lang="en-AU" dirty="0" smtClean="0"/>
              <a:t> of the universe!</a:t>
            </a:r>
          </a:p>
        </p:txBody>
      </p:sp>
      <p:sp>
        <p:nvSpPr>
          <p:cNvPr id="6" name="Slide Number Placeholder 5"/>
          <p:cNvSpPr>
            <a:spLocks noGrp="1"/>
          </p:cNvSpPr>
          <p:nvPr>
            <p:ph type="sldNum" sz="quarter" idx="12"/>
          </p:nvPr>
        </p:nvSpPr>
        <p:spPr/>
        <p:txBody>
          <a:bodyPr/>
          <a:lstStyle/>
          <a:p>
            <a:fld id="{FA84A37A-AFC2-4A01-80A1-FC20F2C0D5BB}" type="slidenum">
              <a:rPr lang="en-US" smtClean="0"/>
              <a:pPr/>
              <a:t>3</a:t>
            </a:fld>
            <a:endParaRPr lang="en-US"/>
          </a:p>
        </p:txBody>
      </p:sp>
      <p:graphicFrame>
        <p:nvGraphicFramePr>
          <p:cNvPr id="7" name="Diagram 6"/>
          <p:cNvGraphicFramePr/>
          <p:nvPr>
            <p:extLst>
              <p:ext uri="{D42A27DB-BD31-4B8C-83A1-F6EECF244321}">
                <p14:modId xmlns:p14="http://schemas.microsoft.com/office/powerpoint/2010/main" val="3535187205"/>
              </p:ext>
            </p:extLst>
          </p:nvPr>
        </p:nvGraphicFramePr>
        <p:xfrm>
          <a:off x="539552" y="2204864"/>
          <a:ext cx="806489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ate Placeholder 7"/>
          <p:cNvSpPr>
            <a:spLocks noGrp="1"/>
          </p:cNvSpPr>
          <p:nvPr>
            <p:ph type="dt" sz="half" idx="10"/>
          </p:nvPr>
        </p:nvSpPr>
        <p:spPr/>
        <p:txBody>
          <a:bodyPr/>
          <a:lstStyle/>
          <a:p>
            <a:fld id="{A90B736D-C6AA-E244-A783-38012914DF36}" type="datetime4">
              <a:rPr lang="en-US" smtClean="0"/>
              <a:t>September 12, 2020</a:t>
            </a:fld>
            <a:endParaRPr lang="en-US"/>
          </a:p>
        </p:txBody>
      </p:sp>
      <p:sp>
        <p:nvSpPr>
          <p:cNvPr id="9" name="Footer Placeholder 8"/>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22939408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Context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most important technical context factor is the set of quality attributes that the architecture can help to achieve</a:t>
            </a:r>
          </a:p>
          <a:p>
            <a:pPr algn="just"/>
            <a:r>
              <a:rPr lang="en-US" dirty="0" smtClean="0"/>
              <a:t>The architecture’s current technical environment is also an important factor</a:t>
            </a:r>
          </a:p>
          <a:p>
            <a:pPr lvl="1" algn="just"/>
            <a:r>
              <a:rPr lang="en-US" dirty="0"/>
              <a:t>S</a:t>
            </a:r>
            <a:r>
              <a:rPr lang="en-US" dirty="0" smtClean="0"/>
              <a:t>tandard </a:t>
            </a:r>
            <a:r>
              <a:rPr lang="en-US" dirty="0"/>
              <a:t>industry practices </a:t>
            </a:r>
          </a:p>
          <a:p>
            <a:pPr lvl="1" algn="just"/>
            <a:r>
              <a:rPr lang="en-US" dirty="0" smtClean="0"/>
              <a:t>Software</a:t>
            </a:r>
            <a:r>
              <a:rPr lang="en-US" dirty="0"/>
              <a:t> </a:t>
            </a:r>
            <a:r>
              <a:rPr lang="en-US" dirty="0" smtClean="0"/>
              <a:t>engineering </a:t>
            </a:r>
            <a:r>
              <a:rPr lang="en-US" dirty="0"/>
              <a:t>techniques prevalent in the architect’s professional </a:t>
            </a:r>
            <a:r>
              <a:rPr lang="en-US" dirty="0" smtClean="0"/>
              <a:t>community</a:t>
            </a:r>
            <a:endParaRPr lang="en-US" dirty="0"/>
          </a:p>
          <a:p>
            <a:pPr algn="just"/>
            <a:r>
              <a:rPr lang="en-US" dirty="0" smtClean="0"/>
              <a:t>Today’s information systems are web</a:t>
            </a:r>
            <a:r>
              <a:rPr lang="en-US" dirty="0"/>
              <a:t>-based, object-oriented, service-oriented, mobility-aware, cloud-based</a:t>
            </a:r>
            <a:r>
              <a:rPr lang="en-US" dirty="0" smtClean="0"/>
              <a:t>,</a:t>
            </a:r>
            <a:r>
              <a:rPr lang="pl-PL" dirty="0"/>
              <a:t> </a:t>
            </a:r>
            <a:r>
              <a:rPr lang="pl-PL" dirty="0" err="1" smtClean="0"/>
              <a:t>social</a:t>
            </a:r>
            <a:r>
              <a:rPr lang="pl-PL" dirty="0" err="1"/>
              <a:t>-networking-</a:t>
            </a:r>
            <a:r>
              <a:rPr lang="pl-PL" dirty="0" err="1" smtClean="0"/>
              <a:t>friendly</a:t>
            </a:r>
            <a:r>
              <a:rPr lang="pl-PL" dirty="0" smtClean="0"/>
              <a:t> </a:t>
            </a:r>
          </a:p>
          <a:p>
            <a:pPr lvl="1" algn="just"/>
            <a:r>
              <a:rPr lang="pl-PL" dirty="0" smtClean="0"/>
              <a:t>It </a:t>
            </a:r>
            <a:r>
              <a:rPr lang="pl-PL" dirty="0" err="1" smtClean="0"/>
              <a:t>wasn’t</a:t>
            </a:r>
            <a:r>
              <a:rPr lang="pl-PL" dirty="0" smtClean="0"/>
              <a:t> </a:t>
            </a:r>
            <a:r>
              <a:rPr lang="pl-PL" dirty="0" err="1" smtClean="0"/>
              <a:t>always</a:t>
            </a:r>
            <a:r>
              <a:rPr lang="pl-PL" dirty="0" smtClean="0"/>
              <a:t> </a:t>
            </a:r>
            <a:r>
              <a:rPr lang="pl-PL" dirty="0" err="1" smtClean="0"/>
              <a:t>so</a:t>
            </a:r>
            <a:endParaRPr lang="pl-PL" dirty="0" smtClean="0"/>
          </a:p>
          <a:p>
            <a:pPr lvl="1" algn="just"/>
            <a:r>
              <a:rPr lang="pl-PL" dirty="0" smtClean="0"/>
              <a:t>It </a:t>
            </a:r>
            <a:r>
              <a:rPr lang="pl-PL" dirty="0" err="1"/>
              <a:t>won’t</a:t>
            </a:r>
            <a:r>
              <a:rPr lang="pl-PL" dirty="0"/>
              <a:t> be </a:t>
            </a:r>
            <a:r>
              <a:rPr lang="pl-PL" dirty="0" err="1"/>
              <a:t>so</a:t>
            </a:r>
            <a:r>
              <a:rPr lang="pl-PL" dirty="0"/>
              <a:t> </a:t>
            </a:r>
            <a:r>
              <a:rPr lang="pl-PL" dirty="0" smtClean="0"/>
              <a:t>ten </a:t>
            </a:r>
            <a:r>
              <a:rPr lang="pl-PL" dirty="0" err="1" smtClean="0"/>
              <a:t>years</a:t>
            </a:r>
            <a:r>
              <a:rPr lang="pl-PL" dirty="0" smtClean="0"/>
              <a:t> from </a:t>
            </a:r>
            <a:r>
              <a:rPr lang="pl-PL" dirty="0" err="1" smtClean="0"/>
              <a:t>now</a:t>
            </a:r>
            <a:endParaRPr lang="en-US" dirty="0" smtClean="0"/>
          </a:p>
        </p:txBody>
      </p:sp>
      <p:sp>
        <p:nvSpPr>
          <p:cNvPr id="6" name="Slide Number Placeholder 5"/>
          <p:cNvSpPr>
            <a:spLocks noGrp="1"/>
          </p:cNvSpPr>
          <p:nvPr>
            <p:ph type="sldNum" sz="quarter" idx="12"/>
          </p:nvPr>
        </p:nvSpPr>
        <p:spPr/>
        <p:txBody>
          <a:bodyPr/>
          <a:lstStyle/>
          <a:p>
            <a:fld id="{FA84A37A-AFC2-4A01-80A1-FC20F2C0D5BB}" type="slidenum">
              <a:rPr lang="en-US" smtClean="0"/>
              <a:pPr/>
              <a:t>4</a:t>
            </a:fld>
            <a:endParaRPr lang="en-US"/>
          </a:p>
        </p:txBody>
      </p:sp>
      <p:sp>
        <p:nvSpPr>
          <p:cNvPr id="7" name="Date Placeholder 6"/>
          <p:cNvSpPr>
            <a:spLocks noGrp="1"/>
          </p:cNvSpPr>
          <p:nvPr>
            <p:ph type="dt" sz="half" idx="10"/>
          </p:nvPr>
        </p:nvSpPr>
        <p:spPr/>
        <p:txBody>
          <a:bodyPr/>
          <a:lstStyle/>
          <a:p>
            <a:fld id="{8E0EF623-AA04-8A40-8044-73F853B6E282}"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29551249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Life-cycle </a:t>
            </a:r>
            <a:r>
              <a:rPr lang="en-US" dirty="0"/>
              <a:t>Context</a:t>
            </a:r>
          </a:p>
        </p:txBody>
      </p:sp>
      <p:sp>
        <p:nvSpPr>
          <p:cNvPr id="3" name="Content Placeholder 2"/>
          <p:cNvSpPr>
            <a:spLocks noGrp="1"/>
          </p:cNvSpPr>
          <p:nvPr>
            <p:ph idx="1"/>
          </p:nvPr>
        </p:nvSpPr>
        <p:spPr/>
        <p:txBody>
          <a:bodyPr>
            <a:normAutofit/>
          </a:bodyPr>
          <a:lstStyle/>
          <a:p>
            <a:pPr algn="just"/>
            <a:r>
              <a:rPr lang="en-US" dirty="0" smtClean="0"/>
              <a:t>Software </a:t>
            </a:r>
            <a:r>
              <a:rPr lang="en-US" dirty="0"/>
              <a:t>development processes are standard approaches for developing </a:t>
            </a:r>
            <a:r>
              <a:rPr lang="en-US" dirty="0" smtClean="0"/>
              <a:t>software systems</a:t>
            </a:r>
          </a:p>
          <a:p>
            <a:pPr algn="just"/>
            <a:r>
              <a:rPr lang="en-US" dirty="0" smtClean="0"/>
              <a:t>They </a:t>
            </a:r>
            <a:r>
              <a:rPr lang="en-US" dirty="0"/>
              <a:t>impose a discipline on software engineers and, more important</a:t>
            </a:r>
            <a:r>
              <a:rPr lang="en-US" dirty="0" smtClean="0"/>
              <a:t>, teams </a:t>
            </a:r>
            <a:r>
              <a:rPr lang="en-US" dirty="0"/>
              <a:t>of software </a:t>
            </a:r>
            <a:r>
              <a:rPr lang="en-US" dirty="0" smtClean="0"/>
              <a:t>engineers </a:t>
            </a:r>
          </a:p>
          <a:p>
            <a:pPr algn="just"/>
            <a:r>
              <a:rPr lang="en-US" dirty="0" smtClean="0"/>
              <a:t>They </a:t>
            </a:r>
            <a:r>
              <a:rPr lang="en-US" dirty="0"/>
              <a:t>tell the members of the team what to do </a:t>
            </a:r>
            <a:r>
              <a:rPr lang="en-US" dirty="0" smtClean="0"/>
              <a:t>next</a:t>
            </a:r>
            <a:endParaRPr lang="en-US" dirty="0"/>
          </a:p>
          <a:p>
            <a:pPr algn="just"/>
            <a:r>
              <a:rPr lang="en-US" dirty="0"/>
              <a:t>There are four dominant software development </a:t>
            </a:r>
            <a:r>
              <a:rPr lang="en-US" dirty="0" smtClean="0"/>
              <a:t>processes:</a:t>
            </a:r>
            <a:endParaRPr lang="en-US" dirty="0"/>
          </a:p>
          <a:p>
            <a:pPr lvl="1" algn="just"/>
            <a:r>
              <a:rPr lang="en-US" dirty="0" smtClean="0"/>
              <a:t>Waterfall </a:t>
            </a:r>
            <a:endParaRPr lang="en-US" dirty="0"/>
          </a:p>
          <a:p>
            <a:pPr lvl="1" algn="just"/>
            <a:r>
              <a:rPr lang="en-US" dirty="0" smtClean="0"/>
              <a:t>Iterative</a:t>
            </a:r>
            <a:endParaRPr lang="en-US" dirty="0"/>
          </a:p>
          <a:p>
            <a:pPr lvl="1" algn="just"/>
            <a:r>
              <a:rPr lang="en-US" dirty="0" smtClean="0"/>
              <a:t>Agile </a:t>
            </a:r>
            <a:endParaRPr lang="pl-PL" dirty="0"/>
          </a:p>
          <a:p>
            <a:pPr lvl="1" algn="just"/>
            <a:r>
              <a:rPr lang="pl-PL" dirty="0" smtClean="0"/>
              <a:t>Model</a:t>
            </a:r>
            <a:r>
              <a:rPr lang="pl-PL" dirty="0"/>
              <a:t>-</a:t>
            </a:r>
            <a:r>
              <a:rPr lang="pl-PL" dirty="0" err="1"/>
              <a:t>driven</a:t>
            </a:r>
            <a:r>
              <a:rPr lang="pl-PL" dirty="0"/>
              <a:t> development </a:t>
            </a:r>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5</a:t>
            </a:fld>
            <a:endParaRPr lang="en-US"/>
          </a:p>
        </p:txBody>
      </p:sp>
      <p:sp>
        <p:nvSpPr>
          <p:cNvPr id="7" name="Date Placeholder 6"/>
          <p:cNvSpPr>
            <a:spLocks noGrp="1"/>
          </p:cNvSpPr>
          <p:nvPr>
            <p:ph type="dt" sz="half" idx="10"/>
          </p:nvPr>
        </p:nvSpPr>
        <p:spPr/>
        <p:txBody>
          <a:bodyPr/>
          <a:lstStyle/>
          <a:p>
            <a:fld id="{88FB513B-0250-4C43-8F78-61863AF6407E}"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31670391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Activities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All </a:t>
            </a:r>
            <a:r>
              <a:rPr lang="en-US" dirty="0"/>
              <a:t>of these processes include design among their </a:t>
            </a:r>
            <a:r>
              <a:rPr lang="en-US" dirty="0" smtClean="0"/>
              <a:t>obligations</a:t>
            </a:r>
          </a:p>
          <a:p>
            <a:pPr algn="just"/>
            <a:r>
              <a:rPr lang="en-US" dirty="0"/>
              <a:t>A</a:t>
            </a:r>
            <a:r>
              <a:rPr lang="en-US" dirty="0" smtClean="0"/>
              <a:t>rchitecture </a:t>
            </a:r>
            <a:r>
              <a:rPr lang="en-US" dirty="0"/>
              <a:t>is a special kind of design, </a:t>
            </a:r>
            <a:r>
              <a:rPr lang="en-US" dirty="0" smtClean="0"/>
              <a:t>so architecture </a:t>
            </a:r>
            <a:r>
              <a:rPr lang="en-US" dirty="0"/>
              <a:t>finds a home in each </a:t>
            </a:r>
            <a:r>
              <a:rPr lang="en-US" dirty="0" smtClean="0"/>
              <a:t>one</a:t>
            </a:r>
            <a:endParaRPr lang="en-US" dirty="0"/>
          </a:p>
          <a:p>
            <a:pPr algn="just"/>
            <a:r>
              <a:rPr lang="en-US" dirty="0" smtClean="0"/>
              <a:t>No </a:t>
            </a:r>
            <a:r>
              <a:rPr lang="en-US" dirty="0"/>
              <a:t>matter </a:t>
            </a:r>
            <a:r>
              <a:rPr lang="en-US" dirty="0" smtClean="0"/>
              <a:t>the software </a:t>
            </a:r>
            <a:r>
              <a:rPr lang="en-US" dirty="0"/>
              <a:t>development </a:t>
            </a:r>
            <a:r>
              <a:rPr lang="en-US" dirty="0" smtClean="0"/>
              <a:t>process, </a:t>
            </a:r>
            <a:r>
              <a:rPr lang="en-US" dirty="0"/>
              <a:t>there </a:t>
            </a:r>
            <a:r>
              <a:rPr lang="en-US" dirty="0" smtClean="0"/>
              <a:t>are </a:t>
            </a:r>
            <a:r>
              <a:rPr lang="en-US" dirty="0"/>
              <a:t>activities </a:t>
            </a:r>
            <a:r>
              <a:rPr lang="en-US" dirty="0" smtClean="0"/>
              <a:t>involved </a:t>
            </a:r>
            <a:r>
              <a:rPr lang="en-US" dirty="0"/>
              <a:t>in creating a </a:t>
            </a:r>
            <a:r>
              <a:rPr lang="en-US" dirty="0" smtClean="0"/>
              <a:t>software architecture</a:t>
            </a:r>
            <a:r>
              <a:rPr lang="en-US" dirty="0"/>
              <a:t>, using that architecture to realize a complete design, and then </a:t>
            </a:r>
            <a:r>
              <a:rPr lang="en-US" dirty="0" smtClean="0"/>
              <a:t>implementing or </a:t>
            </a:r>
            <a:r>
              <a:rPr lang="en-US" dirty="0"/>
              <a:t>managing the evolution of a target system or </a:t>
            </a:r>
            <a:r>
              <a:rPr lang="en-US" dirty="0" smtClean="0"/>
              <a:t>application: </a:t>
            </a:r>
          </a:p>
          <a:p>
            <a:pPr marL="1143000" lvl="2" indent="-457200" algn="just">
              <a:buFont typeface="+mj-lt"/>
              <a:buAutoNum type="arabicPeriod"/>
            </a:pPr>
            <a:r>
              <a:rPr lang="en-US" dirty="0" smtClean="0"/>
              <a:t>Making </a:t>
            </a:r>
            <a:r>
              <a:rPr lang="en-US" dirty="0"/>
              <a:t>a business case for the system</a:t>
            </a:r>
          </a:p>
          <a:p>
            <a:pPr marL="1143000" lvl="2" indent="-457200" algn="just">
              <a:buFont typeface="+mj-lt"/>
              <a:buAutoNum type="arabicPeriod"/>
            </a:pPr>
            <a:r>
              <a:rPr lang="en-US" dirty="0" smtClean="0"/>
              <a:t>Understanding </a:t>
            </a:r>
            <a:r>
              <a:rPr lang="en-US" dirty="0"/>
              <a:t>the architecturally significant requirements</a:t>
            </a:r>
          </a:p>
          <a:p>
            <a:pPr marL="1143000" lvl="2" indent="-457200" algn="just">
              <a:buFont typeface="+mj-lt"/>
              <a:buAutoNum type="arabicPeriod"/>
            </a:pPr>
            <a:r>
              <a:rPr lang="en-US" dirty="0" smtClean="0"/>
              <a:t>Creating </a:t>
            </a:r>
            <a:r>
              <a:rPr lang="en-US" dirty="0"/>
              <a:t>or selecting the architecture</a:t>
            </a:r>
          </a:p>
          <a:p>
            <a:pPr marL="1143000" lvl="2" indent="-457200" algn="just">
              <a:buFont typeface="+mj-lt"/>
              <a:buAutoNum type="arabicPeriod"/>
            </a:pPr>
            <a:r>
              <a:rPr lang="en-US" dirty="0" smtClean="0"/>
              <a:t>Documenting </a:t>
            </a:r>
            <a:r>
              <a:rPr lang="en-US" dirty="0"/>
              <a:t>and communicating the architecture</a:t>
            </a:r>
          </a:p>
          <a:p>
            <a:pPr marL="1143000" lvl="2" indent="-457200" algn="just">
              <a:buFont typeface="+mj-lt"/>
              <a:buAutoNum type="arabicPeriod"/>
            </a:pPr>
            <a:r>
              <a:rPr lang="en-US" dirty="0" smtClean="0"/>
              <a:t>Analyzing </a:t>
            </a:r>
            <a:r>
              <a:rPr lang="en-US" dirty="0"/>
              <a:t>or evaluating the architecture</a:t>
            </a:r>
          </a:p>
          <a:p>
            <a:pPr marL="1143000" lvl="2" indent="-457200" algn="just">
              <a:buFont typeface="+mj-lt"/>
              <a:buAutoNum type="arabicPeriod"/>
            </a:pPr>
            <a:r>
              <a:rPr lang="en-US" dirty="0" smtClean="0"/>
              <a:t>Implementing </a:t>
            </a:r>
            <a:r>
              <a:rPr lang="en-US" dirty="0"/>
              <a:t>and testing the system based on the architecture</a:t>
            </a:r>
          </a:p>
          <a:p>
            <a:pPr marL="1143000" lvl="2" indent="-457200" algn="just">
              <a:buFont typeface="+mj-lt"/>
              <a:buAutoNum type="arabicPeriod"/>
            </a:pPr>
            <a:r>
              <a:rPr lang="en-US" dirty="0" smtClean="0"/>
              <a:t>Ensuring </a:t>
            </a:r>
            <a:r>
              <a:rPr lang="en-US" dirty="0"/>
              <a:t>that the implementation conforms to the </a:t>
            </a:r>
            <a:r>
              <a:rPr lang="en-US" dirty="0" smtClean="0"/>
              <a:t>architecture</a:t>
            </a:r>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6</a:t>
            </a:fld>
            <a:endParaRPr lang="en-US"/>
          </a:p>
        </p:txBody>
      </p:sp>
      <p:sp>
        <p:nvSpPr>
          <p:cNvPr id="7" name="Date Placeholder 6"/>
          <p:cNvSpPr>
            <a:spLocks noGrp="1"/>
          </p:cNvSpPr>
          <p:nvPr>
            <p:ph type="dt" sz="half" idx="10"/>
          </p:nvPr>
        </p:nvSpPr>
        <p:spPr/>
        <p:txBody>
          <a:bodyPr/>
          <a:lstStyle/>
          <a:p>
            <a:fld id="{CF3F7246-6D4B-FE41-8D58-8133DCFF3C5E}"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31598662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Context</a:t>
            </a:r>
          </a:p>
        </p:txBody>
      </p:sp>
      <p:sp>
        <p:nvSpPr>
          <p:cNvPr id="3" name="Content Placeholder 2"/>
          <p:cNvSpPr>
            <a:spLocks noGrp="1"/>
          </p:cNvSpPr>
          <p:nvPr>
            <p:ph idx="1"/>
          </p:nvPr>
        </p:nvSpPr>
        <p:spPr/>
        <p:txBody>
          <a:bodyPr/>
          <a:lstStyle/>
          <a:p>
            <a:pPr algn="just"/>
            <a:r>
              <a:rPr lang="en-US" dirty="0"/>
              <a:t> Architectures and systems are not constructed </a:t>
            </a:r>
            <a:r>
              <a:rPr lang="en-US" dirty="0" smtClean="0"/>
              <a:t>frivolously</a:t>
            </a:r>
          </a:p>
          <a:p>
            <a:pPr algn="just"/>
            <a:r>
              <a:rPr lang="en-US" dirty="0" smtClean="0"/>
              <a:t>They </a:t>
            </a:r>
            <a:r>
              <a:rPr lang="en-US" dirty="0"/>
              <a:t>serve some </a:t>
            </a:r>
            <a:r>
              <a:rPr lang="en-US" dirty="0" smtClean="0"/>
              <a:t>business purposes</a:t>
            </a:r>
          </a:p>
          <a:p>
            <a:pPr algn="just"/>
            <a:r>
              <a:rPr lang="en-US" dirty="0"/>
              <a:t>T</a:t>
            </a:r>
            <a:r>
              <a:rPr lang="en-US" dirty="0" smtClean="0"/>
              <a:t>hese </a:t>
            </a:r>
            <a:r>
              <a:rPr lang="en-US" dirty="0"/>
              <a:t>purposes may change over </a:t>
            </a:r>
            <a:r>
              <a:rPr lang="en-US" dirty="0" smtClean="0"/>
              <a:t>time</a:t>
            </a:r>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7</a:t>
            </a:fld>
            <a:endParaRPr lang="en-US"/>
          </a:p>
        </p:txBody>
      </p:sp>
      <p:sp>
        <p:nvSpPr>
          <p:cNvPr id="7" name="Date Placeholder 6"/>
          <p:cNvSpPr>
            <a:spLocks noGrp="1"/>
          </p:cNvSpPr>
          <p:nvPr>
            <p:ph type="dt" sz="half" idx="10"/>
          </p:nvPr>
        </p:nvSpPr>
        <p:spPr/>
        <p:txBody>
          <a:bodyPr/>
          <a:lstStyle/>
          <a:p>
            <a:fld id="{EF8A3E8D-45F6-E54B-8D7F-EF352956E962}"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39915309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and </a:t>
            </a:r>
            <a:r>
              <a:rPr lang="en-US" dirty="0"/>
              <a:t>B</a:t>
            </a:r>
            <a:r>
              <a:rPr lang="en-US" dirty="0" smtClean="0"/>
              <a:t>usiness Goals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Systems </a:t>
            </a:r>
            <a:r>
              <a:rPr lang="en-US" dirty="0"/>
              <a:t>are created to satisfy the business goals of one or more </a:t>
            </a:r>
            <a:r>
              <a:rPr lang="en-US" dirty="0" smtClean="0"/>
              <a:t>organizations</a:t>
            </a:r>
            <a:endParaRPr lang="en-US" dirty="0"/>
          </a:p>
          <a:p>
            <a:pPr lvl="1" algn="just"/>
            <a:r>
              <a:rPr lang="en-US" dirty="0"/>
              <a:t>Development organizations want to make a profit, or capture market, or stay </a:t>
            </a:r>
            <a:r>
              <a:rPr lang="en-US" dirty="0" smtClean="0"/>
              <a:t>in business</a:t>
            </a:r>
            <a:r>
              <a:rPr lang="en-US" dirty="0"/>
              <a:t>, or help their customers do their jobs better, or keep their staff </a:t>
            </a:r>
            <a:r>
              <a:rPr lang="en-US" dirty="0" smtClean="0"/>
              <a:t>gainfully employed</a:t>
            </a:r>
            <a:r>
              <a:rPr lang="en-US" dirty="0"/>
              <a:t>, or make their stockholders happy, or a little bit of </a:t>
            </a:r>
            <a:r>
              <a:rPr lang="en-US" dirty="0" smtClean="0"/>
              <a:t>each </a:t>
            </a:r>
            <a:endParaRPr lang="en-US" dirty="0"/>
          </a:p>
          <a:p>
            <a:pPr lvl="1" algn="just"/>
            <a:r>
              <a:rPr lang="en-US" dirty="0" smtClean="0"/>
              <a:t>Customers have </a:t>
            </a:r>
            <a:r>
              <a:rPr lang="en-US" dirty="0"/>
              <a:t>their own goals for acquiring a system, usually involving some aspect </a:t>
            </a:r>
            <a:r>
              <a:rPr lang="en-US" dirty="0" smtClean="0"/>
              <a:t>of making </a:t>
            </a:r>
            <a:r>
              <a:rPr lang="en-US" dirty="0"/>
              <a:t>their lives easier or more productive. Other organizations involved in </a:t>
            </a:r>
            <a:r>
              <a:rPr lang="en-US" dirty="0" smtClean="0"/>
              <a:t>a project’s </a:t>
            </a:r>
            <a:r>
              <a:rPr lang="en-US" dirty="0"/>
              <a:t>life cycle, such as subcontractors or government regulatory agencies</a:t>
            </a:r>
            <a:r>
              <a:rPr lang="en-US" dirty="0" smtClean="0"/>
              <a:t>, have </a:t>
            </a:r>
            <a:r>
              <a:rPr lang="en-US" dirty="0"/>
              <a:t>their own goals dealing with the </a:t>
            </a:r>
            <a:r>
              <a:rPr lang="en-US" dirty="0" smtClean="0"/>
              <a:t>system</a:t>
            </a:r>
            <a:endParaRPr lang="en-US" dirty="0"/>
          </a:p>
          <a:p>
            <a:pPr algn="just"/>
            <a:r>
              <a:rPr lang="en-US" dirty="0"/>
              <a:t>A</a:t>
            </a:r>
            <a:r>
              <a:rPr lang="en-US" dirty="0" smtClean="0"/>
              <a:t>rchitects </a:t>
            </a:r>
            <a:r>
              <a:rPr lang="en-US" dirty="0"/>
              <a:t>need to understand who the vested organizations are and what </a:t>
            </a:r>
            <a:r>
              <a:rPr lang="en-US" dirty="0" smtClean="0"/>
              <a:t>their goals </a:t>
            </a:r>
            <a:r>
              <a:rPr lang="en-US" dirty="0"/>
              <a:t>are. Many of these goals will have a profound influence on the </a:t>
            </a:r>
            <a:r>
              <a:rPr lang="en-US" dirty="0" smtClean="0"/>
              <a:t>architecture</a:t>
            </a:r>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8</a:t>
            </a:fld>
            <a:endParaRPr lang="en-US"/>
          </a:p>
        </p:txBody>
      </p:sp>
      <p:sp>
        <p:nvSpPr>
          <p:cNvPr id="7" name="Date Placeholder 6"/>
          <p:cNvSpPr>
            <a:spLocks noGrp="1"/>
          </p:cNvSpPr>
          <p:nvPr>
            <p:ph type="dt" sz="half" idx="10"/>
          </p:nvPr>
        </p:nvSpPr>
        <p:spPr/>
        <p:txBody>
          <a:bodyPr/>
          <a:lstStyle/>
          <a:p>
            <a:fld id="{617A685A-FB9A-5347-9FFD-A0945FC5DF2F}"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32917308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and Business </a:t>
            </a:r>
            <a:r>
              <a:rPr lang="en-US" dirty="0"/>
              <a:t>G</a:t>
            </a:r>
            <a:r>
              <a:rPr lang="en-US" dirty="0" smtClean="0"/>
              <a:t>oals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Every quality attribute—such as a user-visible response time or platform flexibility or ironclad security or any of a dozen other needs—should originate from some higher purpose that can be described in terms of added </a:t>
            </a:r>
            <a:r>
              <a:rPr lang="en-US" dirty="0" smtClean="0"/>
              <a:t>value</a:t>
            </a:r>
            <a:endParaRPr lang="en-US" dirty="0"/>
          </a:p>
          <a:p>
            <a:pPr lvl="1" algn="just"/>
            <a:r>
              <a:rPr lang="en-US" dirty="0"/>
              <a:t>“Why  do you want this system to have a really fast response time?” </a:t>
            </a:r>
          </a:p>
          <a:p>
            <a:pPr lvl="1" algn="just"/>
            <a:r>
              <a:rPr lang="en-US" dirty="0"/>
              <a:t>This differentiate the product from its competition and let the developing organization capture market </a:t>
            </a:r>
            <a:r>
              <a:rPr lang="en-US" dirty="0" smtClean="0"/>
              <a:t>share</a:t>
            </a:r>
            <a:endParaRPr lang="en-US" dirty="0"/>
          </a:p>
          <a:p>
            <a:pPr algn="just"/>
            <a:r>
              <a:rPr lang="en-US" dirty="0"/>
              <a:t>Some business goals will not show up in the form of </a:t>
            </a:r>
            <a:r>
              <a:rPr lang="en-US" dirty="0" smtClean="0"/>
              <a:t>requirements</a:t>
            </a:r>
            <a:endParaRPr lang="en-US" dirty="0"/>
          </a:p>
          <a:p>
            <a:pPr algn="just"/>
            <a:r>
              <a:rPr lang="en-US" dirty="0"/>
              <a:t>Still other business goals have no effect on the architecture </a:t>
            </a:r>
            <a:r>
              <a:rPr lang="en-US" dirty="0" smtClean="0"/>
              <a:t>whatsoever</a:t>
            </a:r>
            <a:endParaRPr lang="en-US" dirty="0"/>
          </a:p>
          <a:p>
            <a:pPr lvl="1" algn="just"/>
            <a:r>
              <a:rPr lang="en-US" dirty="0"/>
              <a:t>A business goal to lower costs might be realized by asking employees to work from home, or turn the office thermostats down in the winter, or using less paper in the </a:t>
            </a:r>
            <a:r>
              <a:rPr lang="en-US" dirty="0" smtClean="0"/>
              <a:t>printers</a:t>
            </a:r>
            <a:endParaRPr lang="en-US" dirty="0"/>
          </a:p>
          <a:p>
            <a:pPr algn="just"/>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9</a:t>
            </a:fld>
            <a:endParaRPr lang="en-US"/>
          </a:p>
        </p:txBody>
      </p:sp>
      <p:sp>
        <p:nvSpPr>
          <p:cNvPr id="7" name="Date Placeholder 6"/>
          <p:cNvSpPr>
            <a:spLocks noGrp="1"/>
          </p:cNvSpPr>
          <p:nvPr>
            <p:ph type="dt" sz="half" idx="10"/>
          </p:nvPr>
        </p:nvSpPr>
        <p:spPr/>
        <p:txBody>
          <a:bodyPr/>
          <a:lstStyle/>
          <a:p>
            <a:fld id="{C20DB5A5-D04F-0E45-B0AC-55159233ED3A}" type="datetime4">
              <a:rPr lang="en-US" smtClean="0"/>
              <a:t>September 12, 2020</a:t>
            </a:fld>
            <a:endParaRPr lang="en-US"/>
          </a:p>
        </p:txBody>
      </p:sp>
      <p:sp>
        <p:nvSpPr>
          <p:cNvPr id="8" name="Footer Placeholder 7"/>
          <p:cNvSpPr>
            <a:spLocks noGrp="1"/>
          </p:cNvSpPr>
          <p:nvPr>
            <p:ph type="ftr" sz="quarter" idx="11"/>
          </p:nvPr>
        </p:nvSpPr>
        <p:spPr/>
        <p:txBody>
          <a:bodyPr/>
          <a:lstStyle/>
          <a:p>
            <a:r>
              <a:rPr lang="en-US" smtClean="0"/>
              <a:t>Contexts of Software Architecture</a:t>
            </a:r>
            <a:endParaRPr lang="en-AU" dirty="0"/>
          </a:p>
        </p:txBody>
      </p:sp>
    </p:spTree>
    <p:extLst>
      <p:ext uri="{BB962C8B-B14F-4D97-AF65-F5344CB8AC3E}">
        <p14:creationId xmlns:p14="http://schemas.microsoft.com/office/powerpoint/2010/main" val="96414179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STU IIT Theme">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NSTU IIT Theme.thmx</Template>
  <TotalTime>209</TotalTime>
  <Words>1596</Words>
  <Application>Microsoft Macintosh PowerPoint</Application>
  <PresentationFormat>On-screen Show (4:3)</PresentationFormat>
  <Paragraphs>194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NSTU IIT Theme</vt:lpstr>
      <vt:lpstr>Contexts of Software Architecture</vt:lpstr>
      <vt:lpstr>Chapter Outline</vt:lpstr>
      <vt:lpstr>Contexts of Software Architecture</vt:lpstr>
      <vt:lpstr>Technical Context</vt:lpstr>
      <vt:lpstr>Project Life-cycle Context</vt:lpstr>
      <vt:lpstr>Architecture Activities</vt:lpstr>
      <vt:lpstr>Business Context</vt:lpstr>
      <vt:lpstr>Architecture and Business Goals</vt:lpstr>
      <vt:lpstr>Architecture and Business Goals</vt:lpstr>
      <vt:lpstr>Architecture and business goals</vt:lpstr>
      <vt:lpstr>Professional Context</vt:lpstr>
      <vt:lpstr>Stakeholders</vt:lpstr>
      <vt:lpstr>Stakeholders </vt:lpstr>
      <vt:lpstr>Stakeholders</vt:lpstr>
      <vt:lpstr>Stakeholders for a System and Their Interests </vt:lpstr>
      <vt:lpstr>How is Architecture Influenced?</vt:lpstr>
      <vt:lpstr>How is Architecture Influenced?</vt:lpstr>
      <vt:lpstr>What Do Architectures Influence?</vt:lpstr>
      <vt:lpstr>What Do Architectures Influence?</vt:lpstr>
      <vt:lpstr>What Do Architectures Influence?</vt:lpstr>
      <vt:lpstr>What Do Architectures Influence?</vt:lpstr>
      <vt:lpstr>Architecture Influence Cycle</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Md. Iftekhar Alam Efat</cp:lastModifiedBy>
  <cp:revision>33</cp:revision>
  <dcterms:created xsi:type="dcterms:W3CDTF">2012-04-18T22:57:58Z</dcterms:created>
  <dcterms:modified xsi:type="dcterms:W3CDTF">2020-09-12T07:45:50Z</dcterms:modified>
</cp:coreProperties>
</file>