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829" r:id="rId1"/>
  </p:sldMasterIdLst>
  <p:notesMasterIdLst>
    <p:notesMasterId r:id="rId42"/>
  </p:notesMasterIdLst>
  <p:handoutMasterIdLst>
    <p:handoutMasterId r:id="rId43"/>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96" r:id="rId20"/>
    <p:sldId id="275" r:id="rId21"/>
    <p:sldId id="276" r:id="rId22"/>
    <p:sldId id="277" r:id="rId23"/>
    <p:sldId id="278" r:id="rId24"/>
    <p:sldId id="279" r:id="rId25"/>
    <p:sldId id="280" r:id="rId26"/>
    <p:sldId id="284" r:id="rId27"/>
    <p:sldId id="281" r:id="rId28"/>
    <p:sldId id="285" r:id="rId29"/>
    <p:sldId id="286" r:id="rId30"/>
    <p:sldId id="287" r:id="rId31"/>
    <p:sldId id="288" r:id="rId32"/>
    <p:sldId id="289" r:id="rId33"/>
    <p:sldId id="290" r:id="rId34"/>
    <p:sldId id="291" r:id="rId35"/>
    <p:sldId id="292" r:id="rId36"/>
    <p:sldId id="293" r:id="rId37"/>
    <p:sldId id="294" r:id="rId38"/>
    <p:sldId id="295" r:id="rId39"/>
    <p:sldId id="282" r:id="rId40"/>
    <p:sldId id="283" r:id="rId4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20" autoAdjust="0"/>
  </p:normalViewPr>
  <p:slideViewPr>
    <p:cSldViewPr snapToGrid="0" snapToObjects="1">
      <p:cViewPr varScale="1">
        <p:scale>
          <a:sx n="97" d="100"/>
          <a:sy n="97" d="100"/>
        </p:scale>
        <p:origin x="-1832"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93D6E2-F587-0341-ABBA-283070F467B1}" type="doc">
      <dgm:prSet loTypeId="urn:microsoft.com/office/officeart/2005/8/layout/vList5" loCatId="" qsTypeId="urn:microsoft.com/office/officeart/2005/8/quickstyle/simple2" qsCatId="simple" csTypeId="urn:microsoft.com/office/officeart/2005/8/colors/colorful3" csCatId="colorful" phldr="1"/>
      <dgm:spPr/>
      <dgm:t>
        <a:bodyPr/>
        <a:lstStyle/>
        <a:p>
          <a:endParaRPr lang="en-GB"/>
        </a:p>
      </dgm:t>
    </dgm:pt>
    <dgm:pt modelId="{DB7E63C9-6F1E-C245-89B6-EF6215D12790}">
      <dgm:prSet phldrT="[Text]" custT="1"/>
      <dgm:spPr/>
      <dgm:t>
        <a:bodyPr/>
        <a:lstStyle/>
        <a:p>
          <a:pPr algn="ctr"/>
          <a:r>
            <a:rPr lang="en-US" sz="2000" b="1" dirty="0" smtClean="0">
              <a:latin typeface="Times New Roman"/>
              <a:cs typeface="Times New Roman"/>
            </a:rPr>
            <a:t>Discretionary Access Control (DAC)</a:t>
          </a:r>
          <a:endParaRPr lang="en-GB" sz="2000" dirty="0">
            <a:latin typeface="Times New Roman"/>
            <a:cs typeface="Times New Roman"/>
          </a:endParaRPr>
        </a:p>
      </dgm:t>
    </dgm:pt>
    <dgm:pt modelId="{12C378CE-7067-5842-B2AA-0706BC21B3A9}" type="parTrans" cxnId="{46814A1B-FB43-2847-9246-BEF8D28A5429}">
      <dgm:prSet/>
      <dgm:spPr/>
      <dgm:t>
        <a:bodyPr/>
        <a:lstStyle/>
        <a:p>
          <a:endParaRPr lang="en-GB"/>
        </a:p>
      </dgm:t>
    </dgm:pt>
    <dgm:pt modelId="{F02C2777-D28E-174A-B3A1-F930CD3D1A9E}" type="sibTrans" cxnId="{46814A1B-FB43-2847-9246-BEF8D28A5429}">
      <dgm:prSet/>
      <dgm:spPr/>
      <dgm:t>
        <a:bodyPr/>
        <a:lstStyle/>
        <a:p>
          <a:endParaRPr lang="en-GB"/>
        </a:p>
      </dgm:t>
    </dgm:pt>
    <dgm:pt modelId="{49274DF9-ACD0-604D-8FA0-DFA2E25640BC}">
      <dgm:prSet custT="1"/>
      <dgm:spPr/>
      <dgm:t>
        <a:bodyPr/>
        <a:lstStyle/>
        <a:p>
          <a:pPr algn="ctr"/>
          <a:r>
            <a:rPr lang="en-US" sz="2000" b="1" dirty="0" smtClean="0">
              <a:latin typeface="Times New Roman"/>
              <a:cs typeface="Times New Roman"/>
            </a:rPr>
            <a:t>Mandatory Access Control (MAC)</a:t>
          </a:r>
          <a:endParaRPr lang="en-US" sz="2000" dirty="0">
            <a:latin typeface="Times New Roman"/>
            <a:cs typeface="Times New Roman"/>
          </a:endParaRPr>
        </a:p>
      </dgm:t>
    </dgm:pt>
    <dgm:pt modelId="{BF5D21A1-0B79-C649-8A49-9645F9D9995D}" type="parTrans" cxnId="{17110FFB-149C-A14D-A3C1-8DC00F7D9493}">
      <dgm:prSet/>
      <dgm:spPr/>
      <dgm:t>
        <a:bodyPr/>
        <a:lstStyle/>
        <a:p>
          <a:endParaRPr lang="en-GB"/>
        </a:p>
      </dgm:t>
    </dgm:pt>
    <dgm:pt modelId="{12504D8B-8947-AF4B-8D0D-B25141CBEFB5}" type="sibTrans" cxnId="{17110FFB-149C-A14D-A3C1-8DC00F7D9493}">
      <dgm:prSet/>
      <dgm:spPr/>
      <dgm:t>
        <a:bodyPr/>
        <a:lstStyle/>
        <a:p>
          <a:endParaRPr lang="en-GB"/>
        </a:p>
      </dgm:t>
    </dgm:pt>
    <dgm:pt modelId="{2FEF8688-C238-DC48-ACA9-D5833D817FDB}">
      <dgm:prSet custT="1"/>
      <dgm:spPr/>
      <dgm:t>
        <a:bodyPr/>
        <a:lstStyle/>
        <a:p>
          <a:pPr algn="ctr"/>
          <a:r>
            <a:rPr lang="en-US" sz="2000" b="1" dirty="0" smtClean="0">
              <a:latin typeface="Times New Roman"/>
              <a:cs typeface="Times New Roman"/>
            </a:rPr>
            <a:t>Role-based Access Control (RBAC)</a:t>
          </a:r>
          <a:endParaRPr lang="en-US" sz="2000" dirty="0">
            <a:latin typeface="Times New Roman"/>
            <a:cs typeface="Times New Roman"/>
          </a:endParaRPr>
        </a:p>
      </dgm:t>
    </dgm:pt>
    <dgm:pt modelId="{00C9C8F3-15AF-FB4D-B654-7712E7461F03}" type="parTrans" cxnId="{A3BB9A14-E623-8A43-9B77-2C0EDFD96F4E}">
      <dgm:prSet/>
      <dgm:spPr/>
      <dgm:t>
        <a:bodyPr/>
        <a:lstStyle/>
        <a:p>
          <a:endParaRPr lang="en-GB"/>
        </a:p>
      </dgm:t>
    </dgm:pt>
    <dgm:pt modelId="{99712650-BF2A-3C4B-A75B-D4269B77D875}" type="sibTrans" cxnId="{A3BB9A14-E623-8A43-9B77-2C0EDFD96F4E}">
      <dgm:prSet/>
      <dgm:spPr/>
      <dgm:t>
        <a:bodyPr/>
        <a:lstStyle/>
        <a:p>
          <a:endParaRPr lang="en-GB"/>
        </a:p>
      </dgm:t>
    </dgm:pt>
    <dgm:pt modelId="{8ADAC26D-3883-A840-BE0C-1F0883E4AFE1}">
      <dgm:prSet custT="1"/>
      <dgm:spPr/>
      <dgm:t>
        <a:bodyPr/>
        <a:lstStyle/>
        <a:p>
          <a:pPr algn="ctr"/>
          <a:r>
            <a:rPr lang="en-US" sz="2000" b="1" dirty="0" smtClean="0">
              <a:latin typeface="Times New Roman"/>
              <a:cs typeface="Times New Roman"/>
            </a:rPr>
            <a:t>Attribute-based Access Control (ABAC)</a:t>
          </a:r>
          <a:endParaRPr lang="en-US" sz="2000" dirty="0">
            <a:latin typeface="Times New Roman"/>
            <a:cs typeface="Times New Roman"/>
          </a:endParaRPr>
        </a:p>
      </dgm:t>
    </dgm:pt>
    <dgm:pt modelId="{891FFA13-7E4E-6846-90D2-AB28F098B144}" type="parTrans" cxnId="{6E9169F1-20F1-0944-8C55-9D4C29ECA1A6}">
      <dgm:prSet/>
      <dgm:spPr/>
      <dgm:t>
        <a:bodyPr/>
        <a:lstStyle/>
        <a:p>
          <a:endParaRPr lang="en-GB"/>
        </a:p>
      </dgm:t>
    </dgm:pt>
    <dgm:pt modelId="{C03AFF0F-BA59-6648-B777-66E4734FB654}" type="sibTrans" cxnId="{6E9169F1-20F1-0944-8C55-9D4C29ECA1A6}">
      <dgm:prSet/>
      <dgm:spPr/>
      <dgm:t>
        <a:bodyPr/>
        <a:lstStyle/>
        <a:p>
          <a:endParaRPr lang="en-GB"/>
        </a:p>
      </dgm:t>
    </dgm:pt>
    <dgm:pt modelId="{6B68EC16-4E14-7B4F-ABFB-6D70F331070F}">
      <dgm:prSet phldrT="[Text]" custT="1"/>
      <dgm:spPr/>
      <dgm:t>
        <a:bodyPr/>
        <a:lstStyle/>
        <a:p>
          <a:pPr algn="just"/>
          <a:r>
            <a:rPr lang="en-US" sz="1200" dirty="0" smtClean="0">
              <a:latin typeface="Times New Roman"/>
              <a:cs typeface="Times New Roman"/>
            </a:rPr>
            <a:t>Controls access based on the identity of the requestor and on access rules (authorizations) stating what requestors are (or are not) allowed to do. This policy is termed </a:t>
          </a:r>
          <a:r>
            <a:rPr lang="en-US" sz="1200" i="1" dirty="0" smtClean="0">
              <a:latin typeface="Times New Roman"/>
              <a:cs typeface="Times New Roman"/>
            </a:rPr>
            <a:t>discretionary </a:t>
          </a:r>
          <a:r>
            <a:rPr lang="en-US" sz="1200" dirty="0" smtClean="0">
              <a:latin typeface="Times New Roman"/>
              <a:cs typeface="Times New Roman"/>
            </a:rPr>
            <a:t>because an entity might have access rights that permit the entity, by its own volition, to enable another entity to access some resource. </a:t>
          </a:r>
          <a:endParaRPr lang="en-GB" sz="1200" dirty="0">
            <a:latin typeface="Times New Roman"/>
            <a:cs typeface="Times New Roman"/>
          </a:endParaRPr>
        </a:p>
      </dgm:t>
    </dgm:pt>
    <dgm:pt modelId="{04FE9A5D-C42A-6642-8310-9C33D5D98A9A}" type="parTrans" cxnId="{28C2B346-8554-5D47-88D4-5EA2977487D8}">
      <dgm:prSet/>
      <dgm:spPr/>
      <dgm:t>
        <a:bodyPr/>
        <a:lstStyle/>
        <a:p>
          <a:endParaRPr lang="en-GB"/>
        </a:p>
      </dgm:t>
    </dgm:pt>
    <dgm:pt modelId="{9BF1584B-17D5-4144-9AF7-8C1FB8F28DFE}" type="sibTrans" cxnId="{28C2B346-8554-5D47-88D4-5EA2977487D8}">
      <dgm:prSet/>
      <dgm:spPr/>
      <dgm:t>
        <a:bodyPr/>
        <a:lstStyle/>
        <a:p>
          <a:endParaRPr lang="en-GB"/>
        </a:p>
      </dgm:t>
    </dgm:pt>
    <dgm:pt modelId="{E7F59A46-9EAD-8E4D-943D-8F78E3E11390}">
      <dgm:prSet custT="1"/>
      <dgm:spPr/>
      <dgm:t>
        <a:bodyPr/>
        <a:lstStyle/>
        <a:p>
          <a:pPr algn="just"/>
          <a:r>
            <a:rPr lang="en-US" sz="1200" dirty="0" smtClean="0">
              <a:latin typeface="Times New Roman"/>
              <a:cs typeface="Times New Roman"/>
            </a:rPr>
            <a:t>Controls access based on comparing security labels (which indicate how sensitive or critical system resources are) with security clearances (which indicate system entities are eligible to access certain resources). This policy is termed </a:t>
          </a:r>
          <a:r>
            <a:rPr lang="en-US" sz="1200" i="1" dirty="0" smtClean="0">
              <a:latin typeface="Times New Roman"/>
              <a:cs typeface="Times New Roman"/>
            </a:rPr>
            <a:t>mandatory </a:t>
          </a:r>
          <a:r>
            <a:rPr lang="en-US" sz="1200" dirty="0" smtClean="0">
              <a:latin typeface="Times New Roman"/>
              <a:cs typeface="Times New Roman"/>
            </a:rPr>
            <a:t>because an entity that has clearance to access a resource may not, just by its own volition, enable another entity to access that resource. </a:t>
          </a:r>
          <a:endParaRPr lang="en-US" sz="1200" dirty="0">
            <a:latin typeface="Times New Roman"/>
            <a:cs typeface="Times New Roman"/>
          </a:endParaRPr>
        </a:p>
      </dgm:t>
    </dgm:pt>
    <dgm:pt modelId="{76E6280A-9746-1846-ADE4-6FC1E2535500}" type="parTrans" cxnId="{751B8FE5-6E02-054D-A855-EC1C9AE323F7}">
      <dgm:prSet/>
      <dgm:spPr/>
      <dgm:t>
        <a:bodyPr/>
        <a:lstStyle/>
        <a:p>
          <a:endParaRPr lang="en-GB"/>
        </a:p>
      </dgm:t>
    </dgm:pt>
    <dgm:pt modelId="{6B0FC5CF-C8EC-734D-8B61-39468AE08E1D}" type="sibTrans" cxnId="{751B8FE5-6E02-054D-A855-EC1C9AE323F7}">
      <dgm:prSet/>
      <dgm:spPr/>
      <dgm:t>
        <a:bodyPr/>
        <a:lstStyle/>
        <a:p>
          <a:endParaRPr lang="en-GB"/>
        </a:p>
      </dgm:t>
    </dgm:pt>
    <dgm:pt modelId="{ECFCF6AE-3602-0542-A534-FE3DCC5BF8B1}">
      <dgm:prSet custT="1"/>
      <dgm:spPr/>
      <dgm:t>
        <a:bodyPr/>
        <a:lstStyle/>
        <a:p>
          <a:pPr algn="just"/>
          <a:r>
            <a:rPr lang="en-US" sz="1200" dirty="0" smtClean="0">
              <a:latin typeface="Times New Roman"/>
              <a:cs typeface="Times New Roman"/>
            </a:rPr>
            <a:t>Controls access based on the roles that users have within the system and on rules stating what accesses are allowed to users in given roles. </a:t>
          </a:r>
          <a:endParaRPr lang="en-US" sz="1200" dirty="0">
            <a:latin typeface="Times New Roman"/>
            <a:cs typeface="Times New Roman"/>
          </a:endParaRPr>
        </a:p>
      </dgm:t>
    </dgm:pt>
    <dgm:pt modelId="{F662D7D1-3462-0744-9131-ACEF76E78F05}" type="parTrans" cxnId="{C3E26FBF-F966-7B4C-AA43-AF962F378815}">
      <dgm:prSet/>
      <dgm:spPr/>
      <dgm:t>
        <a:bodyPr/>
        <a:lstStyle/>
        <a:p>
          <a:endParaRPr lang="en-GB"/>
        </a:p>
      </dgm:t>
    </dgm:pt>
    <dgm:pt modelId="{DE311D89-E97D-354B-B1B5-04DF9D5438F8}" type="sibTrans" cxnId="{C3E26FBF-F966-7B4C-AA43-AF962F378815}">
      <dgm:prSet/>
      <dgm:spPr/>
      <dgm:t>
        <a:bodyPr/>
        <a:lstStyle/>
        <a:p>
          <a:endParaRPr lang="en-GB"/>
        </a:p>
      </dgm:t>
    </dgm:pt>
    <dgm:pt modelId="{2C1D1B9A-CF89-B347-BB32-754582C30B68}">
      <dgm:prSet custT="1"/>
      <dgm:spPr/>
      <dgm:t>
        <a:bodyPr/>
        <a:lstStyle/>
        <a:p>
          <a:pPr algn="just"/>
          <a:r>
            <a:rPr lang="en-US" sz="1200" dirty="0" smtClean="0">
              <a:latin typeface="Times New Roman"/>
              <a:cs typeface="Times New Roman"/>
            </a:rPr>
            <a:t>Controls access based on attributes of the user, the resource to be accessed, and current environmental conditions. </a:t>
          </a:r>
          <a:endParaRPr lang="en-US" sz="1200" dirty="0">
            <a:latin typeface="Times New Roman"/>
            <a:cs typeface="Times New Roman"/>
          </a:endParaRPr>
        </a:p>
      </dgm:t>
    </dgm:pt>
    <dgm:pt modelId="{0334B16D-A569-DB41-AE17-BF065EFF5FF5}" type="parTrans" cxnId="{B8012E26-F6B5-5941-909F-20C828811304}">
      <dgm:prSet/>
      <dgm:spPr/>
      <dgm:t>
        <a:bodyPr/>
        <a:lstStyle/>
        <a:p>
          <a:endParaRPr lang="en-GB"/>
        </a:p>
      </dgm:t>
    </dgm:pt>
    <dgm:pt modelId="{A7F06AC0-DD06-2E4E-99D7-E427D3C25348}" type="sibTrans" cxnId="{B8012E26-F6B5-5941-909F-20C828811304}">
      <dgm:prSet/>
      <dgm:spPr/>
      <dgm:t>
        <a:bodyPr/>
        <a:lstStyle/>
        <a:p>
          <a:endParaRPr lang="en-GB"/>
        </a:p>
      </dgm:t>
    </dgm:pt>
    <dgm:pt modelId="{3A3A7D19-984A-FE4C-A7E6-873984A0FB8C}" type="pres">
      <dgm:prSet presAssocID="{3E93D6E2-F587-0341-ABBA-283070F467B1}" presName="Name0" presStyleCnt="0">
        <dgm:presLayoutVars>
          <dgm:dir/>
          <dgm:animLvl val="lvl"/>
          <dgm:resizeHandles val="exact"/>
        </dgm:presLayoutVars>
      </dgm:prSet>
      <dgm:spPr/>
      <dgm:t>
        <a:bodyPr/>
        <a:lstStyle/>
        <a:p>
          <a:endParaRPr lang="en-GB"/>
        </a:p>
      </dgm:t>
    </dgm:pt>
    <dgm:pt modelId="{2374160A-A3AE-2843-BD62-854EDB8BCC2A}" type="pres">
      <dgm:prSet presAssocID="{DB7E63C9-6F1E-C245-89B6-EF6215D12790}" presName="linNode" presStyleCnt="0"/>
      <dgm:spPr/>
    </dgm:pt>
    <dgm:pt modelId="{98712B79-BDFE-0C45-B8E4-1CF238EAAA0D}" type="pres">
      <dgm:prSet presAssocID="{DB7E63C9-6F1E-C245-89B6-EF6215D12790}" presName="parentText" presStyleLbl="node1" presStyleIdx="0" presStyleCnt="4">
        <dgm:presLayoutVars>
          <dgm:chMax val="1"/>
          <dgm:bulletEnabled val="1"/>
        </dgm:presLayoutVars>
      </dgm:prSet>
      <dgm:spPr/>
      <dgm:t>
        <a:bodyPr/>
        <a:lstStyle/>
        <a:p>
          <a:endParaRPr lang="en-GB"/>
        </a:p>
      </dgm:t>
    </dgm:pt>
    <dgm:pt modelId="{00EEA57A-11AE-9348-AC75-9AEB655C50FA}" type="pres">
      <dgm:prSet presAssocID="{DB7E63C9-6F1E-C245-89B6-EF6215D12790}" presName="descendantText" presStyleLbl="alignAccFollowNode1" presStyleIdx="0" presStyleCnt="4">
        <dgm:presLayoutVars>
          <dgm:bulletEnabled val="1"/>
        </dgm:presLayoutVars>
      </dgm:prSet>
      <dgm:spPr/>
      <dgm:t>
        <a:bodyPr/>
        <a:lstStyle/>
        <a:p>
          <a:endParaRPr lang="en-GB"/>
        </a:p>
      </dgm:t>
    </dgm:pt>
    <dgm:pt modelId="{EF47D472-749F-C744-80B6-7AE6B7F67A29}" type="pres">
      <dgm:prSet presAssocID="{F02C2777-D28E-174A-B3A1-F930CD3D1A9E}" presName="sp" presStyleCnt="0"/>
      <dgm:spPr/>
    </dgm:pt>
    <dgm:pt modelId="{38D4DC99-9F58-554F-833C-C6D2E3AC8484}" type="pres">
      <dgm:prSet presAssocID="{49274DF9-ACD0-604D-8FA0-DFA2E25640BC}" presName="linNode" presStyleCnt="0"/>
      <dgm:spPr/>
    </dgm:pt>
    <dgm:pt modelId="{6A25AA07-1C8A-A245-95FB-9E3CD3EC18DF}" type="pres">
      <dgm:prSet presAssocID="{49274DF9-ACD0-604D-8FA0-DFA2E25640BC}" presName="parentText" presStyleLbl="node1" presStyleIdx="1" presStyleCnt="4">
        <dgm:presLayoutVars>
          <dgm:chMax val="1"/>
          <dgm:bulletEnabled val="1"/>
        </dgm:presLayoutVars>
      </dgm:prSet>
      <dgm:spPr/>
      <dgm:t>
        <a:bodyPr/>
        <a:lstStyle/>
        <a:p>
          <a:endParaRPr lang="en-GB"/>
        </a:p>
      </dgm:t>
    </dgm:pt>
    <dgm:pt modelId="{C016C2EC-AD4F-4449-991D-961EE71DF16F}" type="pres">
      <dgm:prSet presAssocID="{49274DF9-ACD0-604D-8FA0-DFA2E25640BC}" presName="descendantText" presStyleLbl="alignAccFollowNode1" presStyleIdx="1" presStyleCnt="4" custScaleY="121308">
        <dgm:presLayoutVars>
          <dgm:bulletEnabled val="1"/>
        </dgm:presLayoutVars>
      </dgm:prSet>
      <dgm:spPr/>
      <dgm:t>
        <a:bodyPr/>
        <a:lstStyle/>
        <a:p>
          <a:endParaRPr lang="en-GB"/>
        </a:p>
      </dgm:t>
    </dgm:pt>
    <dgm:pt modelId="{F8601AB6-79F7-9F40-ADA3-84E4CBBD4BE7}" type="pres">
      <dgm:prSet presAssocID="{12504D8B-8947-AF4B-8D0D-B25141CBEFB5}" presName="sp" presStyleCnt="0"/>
      <dgm:spPr/>
    </dgm:pt>
    <dgm:pt modelId="{DC3AF470-24E7-7841-B605-E5D436295BAD}" type="pres">
      <dgm:prSet presAssocID="{2FEF8688-C238-DC48-ACA9-D5833D817FDB}" presName="linNode" presStyleCnt="0"/>
      <dgm:spPr/>
    </dgm:pt>
    <dgm:pt modelId="{3A1E62C8-8D77-7A46-BB1A-7ACE0C5EBA54}" type="pres">
      <dgm:prSet presAssocID="{2FEF8688-C238-DC48-ACA9-D5833D817FDB}" presName="parentText" presStyleLbl="node1" presStyleIdx="2" presStyleCnt="4">
        <dgm:presLayoutVars>
          <dgm:chMax val="1"/>
          <dgm:bulletEnabled val="1"/>
        </dgm:presLayoutVars>
      </dgm:prSet>
      <dgm:spPr/>
      <dgm:t>
        <a:bodyPr/>
        <a:lstStyle/>
        <a:p>
          <a:endParaRPr lang="en-GB"/>
        </a:p>
      </dgm:t>
    </dgm:pt>
    <dgm:pt modelId="{AFB5C485-0A70-344C-A1A4-EAAF079E2EE5}" type="pres">
      <dgm:prSet presAssocID="{2FEF8688-C238-DC48-ACA9-D5833D817FDB}" presName="descendantText" presStyleLbl="alignAccFollowNode1" presStyleIdx="2" presStyleCnt="4">
        <dgm:presLayoutVars>
          <dgm:bulletEnabled val="1"/>
        </dgm:presLayoutVars>
      </dgm:prSet>
      <dgm:spPr/>
      <dgm:t>
        <a:bodyPr/>
        <a:lstStyle/>
        <a:p>
          <a:endParaRPr lang="en-GB"/>
        </a:p>
      </dgm:t>
    </dgm:pt>
    <dgm:pt modelId="{928EAE63-4286-F246-A838-E3B939B9FE75}" type="pres">
      <dgm:prSet presAssocID="{99712650-BF2A-3C4B-A75B-D4269B77D875}" presName="sp" presStyleCnt="0"/>
      <dgm:spPr/>
    </dgm:pt>
    <dgm:pt modelId="{7DB3C5CD-00BE-2643-93E3-E2E4FAE409F9}" type="pres">
      <dgm:prSet presAssocID="{8ADAC26D-3883-A840-BE0C-1F0883E4AFE1}" presName="linNode" presStyleCnt="0"/>
      <dgm:spPr/>
    </dgm:pt>
    <dgm:pt modelId="{2B8C5D7F-AF47-6640-991F-735E16AE9711}" type="pres">
      <dgm:prSet presAssocID="{8ADAC26D-3883-A840-BE0C-1F0883E4AFE1}" presName="parentText" presStyleLbl="node1" presStyleIdx="3" presStyleCnt="4">
        <dgm:presLayoutVars>
          <dgm:chMax val="1"/>
          <dgm:bulletEnabled val="1"/>
        </dgm:presLayoutVars>
      </dgm:prSet>
      <dgm:spPr/>
      <dgm:t>
        <a:bodyPr/>
        <a:lstStyle/>
        <a:p>
          <a:endParaRPr lang="en-GB"/>
        </a:p>
      </dgm:t>
    </dgm:pt>
    <dgm:pt modelId="{F61EFE72-5F83-D748-8C88-792A208B6039}" type="pres">
      <dgm:prSet presAssocID="{8ADAC26D-3883-A840-BE0C-1F0883E4AFE1}" presName="descendantText" presStyleLbl="alignAccFollowNode1" presStyleIdx="3" presStyleCnt="4">
        <dgm:presLayoutVars>
          <dgm:bulletEnabled val="1"/>
        </dgm:presLayoutVars>
      </dgm:prSet>
      <dgm:spPr/>
      <dgm:t>
        <a:bodyPr/>
        <a:lstStyle/>
        <a:p>
          <a:endParaRPr lang="en-GB"/>
        </a:p>
      </dgm:t>
    </dgm:pt>
  </dgm:ptLst>
  <dgm:cxnLst>
    <dgm:cxn modelId="{C3E26FBF-F966-7B4C-AA43-AF962F378815}" srcId="{2FEF8688-C238-DC48-ACA9-D5833D817FDB}" destId="{ECFCF6AE-3602-0542-A534-FE3DCC5BF8B1}" srcOrd="0" destOrd="0" parTransId="{F662D7D1-3462-0744-9131-ACEF76E78F05}" sibTransId="{DE311D89-E97D-354B-B1B5-04DF9D5438F8}"/>
    <dgm:cxn modelId="{1F9DF64A-6483-EA4E-AA1C-CDD888CCABD9}" type="presOf" srcId="{E7F59A46-9EAD-8E4D-943D-8F78E3E11390}" destId="{C016C2EC-AD4F-4449-991D-961EE71DF16F}" srcOrd="0" destOrd="0" presId="urn:microsoft.com/office/officeart/2005/8/layout/vList5"/>
    <dgm:cxn modelId="{46814A1B-FB43-2847-9246-BEF8D28A5429}" srcId="{3E93D6E2-F587-0341-ABBA-283070F467B1}" destId="{DB7E63C9-6F1E-C245-89B6-EF6215D12790}" srcOrd="0" destOrd="0" parTransId="{12C378CE-7067-5842-B2AA-0706BC21B3A9}" sibTransId="{F02C2777-D28E-174A-B3A1-F930CD3D1A9E}"/>
    <dgm:cxn modelId="{15633BA4-D6AA-084C-8862-F07154309228}" type="presOf" srcId="{49274DF9-ACD0-604D-8FA0-DFA2E25640BC}" destId="{6A25AA07-1C8A-A245-95FB-9E3CD3EC18DF}" srcOrd="0" destOrd="0" presId="urn:microsoft.com/office/officeart/2005/8/layout/vList5"/>
    <dgm:cxn modelId="{A3BB9A14-E623-8A43-9B77-2C0EDFD96F4E}" srcId="{3E93D6E2-F587-0341-ABBA-283070F467B1}" destId="{2FEF8688-C238-DC48-ACA9-D5833D817FDB}" srcOrd="2" destOrd="0" parTransId="{00C9C8F3-15AF-FB4D-B654-7712E7461F03}" sibTransId="{99712650-BF2A-3C4B-A75B-D4269B77D875}"/>
    <dgm:cxn modelId="{751B8FE5-6E02-054D-A855-EC1C9AE323F7}" srcId="{49274DF9-ACD0-604D-8FA0-DFA2E25640BC}" destId="{E7F59A46-9EAD-8E4D-943D-8F78E3E11390}" srcOrd="0" destOrd="0" parTransId="{76E6280A-9746-1846-ADE4-6FC1E2535500}" sibTransId="{6B0FC5CF-C8EC-734D-8B61-39468AE08E1D}"/>
    <dgm:cxn modelId="{17110FFB-149C-A14D-A3C1-8DC00F7D9493}" srcId="{3E93D6E2-F587-0341-ABBA-283070F467B1}" destId="{49274DF9-ACD0-604D-8FA0-DFA2E25640BC}" srcOrd="1" destOrd="0" parTransId="{BF5D21A1-0B79-C649-8A49-9645F9D9995D}" sibTransId="{12504D8B-8947-AF4B-8D0D-B25141CBEFB5}"/>
    <dgm:cxn modelId="{D5E03E09-CCE7-D14E-9F39-3A5E719BBC1E}" type="presOf" srcId="{2FEF8688-C238-DC48-ACA9-D5833D817FDB}" destId="{3A1E62C8-8D77-7A46-BB1A-7ACE0C5EBA54}" srcOrd="0" destOrd="0" presId="urn:microsoft.com/office/officeart/2005/8/layout/vList5"/>
    <dgm:cxn modelId="{B8012E26-F6B5-5941-909F-20C828811304}" srcId="{8ADAC26D-3883-A840-BE0C-1F0883E4AFE1}" destId="{2C1D1B9A-CF89-B347-BB32-754582C30B68}" srcOrd="0" destOrd="0" parTransId="{0334B16D-A569-DB41-AE17-BF065EFF5FF5}" sibTransId="{A7F06AC0-DD06-2E4E-99D7-E427D3C25348}"/>
    <dgm:cxn modelId="{E541CBCC-4913-3B47-95AC-8E25222D674B}" type="presOf" srcId="{8ADAC26D-3883-A840-BE0C-1F0883E4AFE1}" destId="{2B8C5D7F-AF47-6640-991F-735E16AE9711}" srcOrd="0" destOrd="0" presId="urn:microsoft.com/office/officeart/2005/8/layout/vList5"/>
    <dgm:cxn modelId="{6E9169F1-20F1-0944-8C55-9D4C29ECA1A6}" srcId="{3E93D6E2-F587-0341-ABBA-283070F467B1}" destId="{8ADAC26D-3883-A840-BE0C-1F0883E4AFE1}" srcOrd="3" destOrd="0" parTransId="{891FFA13-7E4E-6846-90D2-AB28F098B144}" sibTransId="{C03AFF0F-BA59-6648-B777-66E4734FB654}"/>
    <dgm:cxn modelId="{41545A37-8C52-9543-85AD-F772BCBB7495}" type="presOf" srcId="{2C1D1B9A-CF89-B347-BB32-754582C30B68}" destId="{F61EFE72-5F83-D748-8C88-792A208B6039}" srcOrd="0" destOrd="0" presId="urn:microsoft.com/office/officeart/2005/8/layout/vList5"/>
    <dgm:cxn modelId="{599C3DF7-DF67-614F-828A-F4681639C2C2}" type="presOf" srcId="{3E93D6E2-F587-0341-ABBA-283070F467B1}" destId="{3A3A7D19-984A-FE4C-A7E6-873984A0FB8C}" srcOrd="0" destOrd="0" presId="urn:microsoft.com/office/officeart/2005/8/layout/vList5"/>
    <dgm:cxn modelId="{28C2B346-8554-5D47-88D4-5EA2977487D8}" srcId="{DB7E63C9-6F1E-C245-89B6-EF6215D12790}" destId="{6B68EC16-4E14-7B4F-ABFB-6D70F331070F}" srcOrd="0" destOrd="0" parTransId="{04FE9A5D-C42A-6642-8310-9C33D5D98A9A}" sibTransId="{9BF1584B-17D5-4144-9AF7-8C1FB8F28DFE}"/>
    <dgm:cxn modelId="{0F0A42D1-DBED-434F-9325-1347DE1A5C18}" type="presOf" srcId="{6B68EC16-4E14-7B4F-ABFB-6D70F331070F}" destId="{00EEA57A-11AE-9348-AC75-9AEB655C50FA}" srcOrd="0" destOrd="0" presId="urn:microsoft.com/office/officeart/2005/8/layout/vList5"/>
    <dgm:cxn modelId="{107378A4-5981-A24D-AC76-27E2DF6BB545}" type="presOf" srcId="{DB7E63C9-6F1E-C245-89B6-EF6215D12790}" destId="{98712B79-BDFE-0C45-B8E4-1CF238EAAA0D}" srcOrd="0" destOrd="0" presId="urn:microsoft.com/office/officeart/2005/8/layout/vList5"/>
    <dgm:cxn modelId="{24F4D881-B95C-9248-A3B3-59C56209FCB9}" type="presOf" srcId="{ECFCF6AE-3602-0542-A534-FE3DCC5BF8B1}" destId="{AFB5C485-0A70-344C-A1A4-EAAF079E2EE5}" srcOrd="0" destOrd="0" presId="urn:microsoft.com/office/officeart/2005/8/layout/vList5"/>
    <dgm:cxn modelId="{C8F285B4-A454-B949-874E-DF125BEF4DCD}" type="presParOf" srcId="{3A3A7D19-984A-FE4C-A7E6-873984A0FB8C}" destId="{2374160A-A3AE-2843-BD62-854EDB8BCC2A}" srcOrd="0" destOrd="0" presId="urn:microsoft.com/office/officeart/2005/8/layout/vList5"/>
    <dgm:cxn modelId="{42F8E86A-C617-6A43-9665-1A64BE65B638}" type="presParOf" srcId="{2374160A-A3AE-2843-BD62-854EDB8BCC2A}" destId="{98712B79-BDFE-0C45-B8E4-1CF238EAAA0D}" srcOrd="0" destOrd="0" presId="urn:microsoft.com/office/officeart/2005/8/layout/vList5"/>
    <dgm:cxn modelId="{93DDB21C-AEF8-D640-9DA9-6C62A59473E5}" type="presParOf" srcId="{2374160A-A3AE-2843-BD62-854EDB8BCC2A}" destId="{00EEA57A-11AE-9348-AC75-9AEB655C50FA}" srcOrd="1" destOrd="0" presId="urn:microsoft.com/office/officeart/2005/8/layout/vList5"/>
    <dgm:cxn modelId="{8FC6FC3A-2BED-5C4F-A42E-56ED543FCCD2}" type="presParOf" srcId="{3A3A7D19-984A-FE4C-A7E6-873984A0FB8C}" destId="{EF47D472-749F-C744-80B6-7AE6B7F67A29}" srcOrd="1" destOrd="0" presId="urn:microsoft.com/office/officeart/2005/8/layout/vList5"/>
    <dgm:cxn modelId="{56DA8990-D0E6-9145-9193-1828B7D1F4E8}" type="presParOf" srcId="{3A3A7D19-984A-FE4C-A7E6-873984A0FB8C}" destId="{38D4DC99-9F58-554F-833C-C6D2E3AC8484}" srcOrd="2" destOrd="0" presId="urn:microsoft.com/office/officeart/2005/8/layout/vList5"/>
    <dgm:cxn modelId="{F77F59C1-094E-D54D-A747-B377F1F508A4}" type="presParOf" srcId="{38D4DC99-9F58-554F-833C-C6D2E3AC8484}" destId="{6A25AA07-1C8A-A245-95FB-9E3CD3EC18DF}" srcOrd="0" destOrd="0" presId="urn:microsoft.com/office/officeart/2005/8/layout/vList5"/>
    <dgm:cxn modelId="{2EA4DAEA-A368-334B-98FB-188C367C88C4}" type="presParOf" srcId="{38D4DC99-9F58-554F-833C-C6D2E3AC8484}" destId="{C016C2EC-AD4F-4449-991D-961EE71DF16F}" srcOrd="1" destOrd="0" presId="urn:microsoft.com/office/officeart/2005/8/layout/vList5"/>
    <dgm:cxn modelId="{71C95F50-97BD-044C-B276-7DC2614BD76F}" type="presParOf" srcId="{3A3A7D19-984A-FE4C-A7E6-873984A0FB8C}" destId="{F8601AB6-79F7-9F40-ADA3-84E4CBBD4BE7}" srcOrd="3" destOrd="0" presId="urn:microsoft.com/office/officeart/2005/8/layout/vList5"/>
    <dgm:cxn modelId="{1975925C-A15E-F348-8D5D-D81D2F03926E}" type="presParOf" srcId="{3A3A7D19-984A-FE4C-A7E6-873984A0FB8C}" destId="{DC3AF470-24E7-7841-B605-E5D436295BAD}" srcOrd="4" destOrd="0" presId="urn:microsoft.com/office/officeart/2005/8/layout/vList5"/>
    <dgm:cxn modelId="{73A47E7D-EDA6-3840-B5DD-9664E0682EAF}" type="presParOf" srcId="{DC3AF470-24E7-7841-B605-E5D436295BAD}" destId="{3A1E62C8-8D77-7A46-BB1A-7ACE0C5EBA54}" srcOrd="0" destOrd="0" presId="urn:microsoft.com/office/officeart/2005/8/layout/vList5"/>
    <dgm:cxn modelId="{9A4448B8-D9B7-014F-B695-9B5DD8B7B035}" type="presParOf" srcId="{DC3AF470-24E7-7841-B605-E5D436295BAD}" destId="{AFB5C485-0A70-344C-A1A4-EAAF079E2EE5}" srcOrd="1" destOrd="0" presId="urn:microsoft.com/office/officeart/2005/8/layout/vList5"/>
    <dgm:cxn modelId="{65D84EAD-A93D-3349-86AC-97ABBEFFFA1A}" type="presParOf" srcId="{3A3A7D19-984A-FE4C-A7E6-873984A0FB8C}" destId="{928EAE63-4286-F246-A838-E3B939B9FE75}" srcOrd="5" destOrd="0" presId="urn:microsoft.com/office/officeart/2005/8/layout/vList5"/>
    <dgm:cxn modelId="{74BB2AA8-01CC-8340-A989-B82EF3BFCF99}" type="presParOf" srcId="{3A3A7D19-984A-FE4C-A7E6-873984A0FB8C}" destId="{7DB3C5CD-00BE-2643-93E3-E2E4FAE409F9}" srcOrd="6" destOrd="0" presId="urn:microsoft.com/office/officeart/2005/8/layout/vList5"/>
    <dgm:cxn modelId="{D26A2C13-2D3D-A24D-9578-C54AA5ED7538}" type="presParOf" srcId="{7DB3C5CD-00BE-2643-93E3-E2E4FAE409F9}" destId="{2B8C5D7F-AF47-6640-991F-735E16AE9711}" srcOrd="0" destOrd="0" presId="urn:microsoft.com/office/officeart/2005/8/layout/vList5"/>
    <dgm:cxn modelId="{8A926943-F5D2-1547-A034-1402027C2A4C}" type="presParOf" srcId="{7DB3C5CD-00BE-2643-93E3-E2E4FAE409F9}" destId="{F61EFE72-5F83-D748-8C88-792A208B603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C2E223-4D49-944E-A864-E1743D9AB937}" type="doc">
      <dgm:prSet loTypeId="urn:microsoft.com/office/officeart/2005/8/layout/hList6" loCatId="" qsTypeId="urn:microsoft.com/office/officeart/2005/8/quickstyle/simple2" qsCatId="simple" csTypeId="urn:microsoft.com/office/officeart/2005/8/colors/colorful4" csCatId="colorful" phldr="1"/>
      <dgm:spPr/>
      <dgm:t>
        <a:bodyPr/>
        <a:lstStyle/>
        <a:p>
          <a:endParaRPr lang="en-GB"/>
        </a:p>
      </dgm:t>
    </dgm:pt>
    <dgm:pt modelId="{954A3FCC-BBBA-DA45-B331-D97CCCE41FD2}">
      <dgm:prSet phldrT="[Text]"/>
      <dgm:spPr/>
      <dgm:t>
        <a:bodyPr/>
        <a:lstStyle/>
        <a:p>
          <a:r>
            <a:rPr lang="en-US" b="1" dirty="0" smtClean="0">
              <a:latin typeface="Times New Roman"/>
              <a:cs typeface="Times New Roman"/>
            </a:rPr>
            <a:t>Processes</a:t>
          </a:r>
          <a:endParaRPr lang="en-GB" dirty="0">
            <a:latin typeface="Times New Roman"/>
            <a:cs typeface="Times New Roman"/>
          </a:endParaRPr>
        </a:p>
      </dgm:t>
    </dgm:pt>
    <dgm:pt modelId="{39651573-2182-384F-9855-9913FD7A25A4}" type="parTrans" cxnId="{E78AE0F4-AB7C-2D47-9206-07329B993EE2}">
      <dgm:prSet/>
      <dgm:spPr/>
      <dgm:t>
        <a:bodyPr/>
        <a:lstStyle/>
        <a:p>
          <a:endParaRPr lang="en-GB"/>
        </a:p>
      </dgm:t>
    </dgm:pt>
    <dgm:pt modelId="{E125C557-BBE9-4A44-8DCE-FFC71F6575C0}" type="sibTrans" cxnId="{E78AE0F4-AB7C-2D47-9206-07329B993EE2}">
      <dgm:prSet/>
      <dgm:spPr/>
      <dgm:t>
        <a:bodyPr/>
        <a:lstStyle/>
        <a:p>
          <a:endParaRPr lang="en-GB"/>
        </a:p>
      </dgm:t>
    </dgm:pt>
    <dgm:pt modelId="{309C4A00-7442-AA43-BC44-3A29ABEA831A}">
      <dgm:prSet/>
      <dgm:spPr/>
      <dgm:t>
        <a:bodyPr/>
        <a:lstStyle/>
        <a:p>
          <a:r>
            <a:rPr lang="en-US" b="1" dirty="0" smtClean="0">
              <a:latin typeface="Times New Roman"/>
              <a:cs typeface="Times New Roman"/>
            </a:rPr>
            <a:t>Devices</a:t>
          </a:r>
          <a:endParaRPr lang="en-US" dirty="0">
            <a:latin typeface="Times New Roman"/>
            <a:cs typeface="Times New Roman"/>
          </a:endParaRPr>
        </a:p>
      </dgm:t>
    </dgm:pt>
    <dgm:pt modelId="{98E4E761-C03F-CD46-A22B-9342D2F100B9}" type="parTrans" cxnId="{70BCF7FD-50C5-6246-9953-9F1B966B10EF}">
      <dgm:prSet/>
      <dgm:spPr/>
      <dgm:t>
        <a:bodyPr/>
        <a:lstStyle/>
        <a:p>
          <a:endParaRPr lang="en-GB"/>
        </a:p>
      </dgm:t>
    </dgm:pt>
    <dgm:pt modelId="{8835AD7B-57A8-FB4B-8181-497F2E7C9B23}" type="sibTrans" cxnId="{70BCF7FD-50C5-6246-9953-9F1B966B10EF}">
      <dgm:prSet/>
      <dgm:spPr/>
      <dgm:t>
        <a:bodyPr/>
        <a:lstStyle/>
        <a:p>
          <a:endParaRPr lang="en-GB"/>
        </a:p>
      </dgm:t>
    </dgm:pt>
    <dgm:pt modelId="{F37A7C38-8AA6-734B-9454-B304F232B41B}">
      <dgm:prSet/>
      <dgm:spPr/>
      <dgm:t>
        <a:bodyPr/>
        <a:lstStyle/>
        <a:p>
          <a:r>
            <a:rPr lang="en-US" b="1" dirty="0" smtClean="0">
              <a:latin typeface="Times New Roman"/>
              <a:cs typeface="Times New Roman"/>
            </a:rPr>
            <a:t>Memory Locations or Regions</a:t>
          </a:r>
          <a:endParaRPr lang="en-US" dirty="0">
            <a:latin typeface="Times New Roman"/>
            <a:cs typeface="Times New Roman"/>
          </a:endParaRPr>
        </a:p>
      </dgm:t>
    </dgm:pt>
    <dgm:pt modelId="{5EAF7AB6-6B86-424C-9360-61940C289545}" type="parTrans" cxnId="{68636681-62DD-BF43-A557-01F8A6812998}">
      <dgm:prSet/>
      <dgm:spPr/>
      <dgm:t>
        <a:bodyPr/>
        <a:lstStyle/>
        <a:p>
          <a:endParaRPr lang="en-GB"/>
        </a:p>
      </dgm:t>
    </dgm:pt>
    <dgm:pt modelId="{751F0293-015E-D44E-A20F-877C47BDD6F1}" type="sibTrans" cxnId="{68636681-62DD-BF43-A557-01F8A6812998}">
      <dgm:prSet/>
      <dgm:spPr/>
      <dgm:t>
        <a:bodyPr/>
        <a:lstStyle/>
        <a:p>
          <a:endParaRPr lang="en-GB"/>
        </a:p>
      </dgm:t>
    </dgm:pt>
    <dgm:pt modelId="{A8A359A8-8896-D540-A2DF-D8187EFDF8B2}">
      <dgm:prSet phldrT="[Text]"/>
      <dgm:spPr/>
      <dgm:t>
        <a:bodyPr/>
        <a:lstStyle/>
        <a:p>
          <a:r>
            <a:rPr lang="en-US" dirty="0" smtClean="0">
              <a:latin typeface="Times New Roman"/>
              <a:cs typeface="Times New Roman"/>
            </a:rPr>
            <a:t>Access rights include the ability to delete a process, stop (block), and wake up a process</a:t>
          </a:r>
          <a:endParaRPr lang="en-GB" dirty="0">
            <a:latin typeface="Times New Roman"/>
            <a:cs typeface="Times New Roman"/>
          </a:endParaRPr>
        </a:p>
      </dgm:t>
    </dgm:pt>
    <dgm:pt modelId="{2CE82389-9EAC-D541-BA68-B20945CA96BA}" type="parTrans" cxnId="{03ADF843-B390-9546-9E2B-B997E285AF9E}">
      <dgm:prSet/>
      <dgm:spPr/>
      <dgm:t>
        <a:bodyPr/>
        <a:lstStyle/>
        <a:p>
          <a:endParaRPr lang="en-GB"/>
        </a:p>
      </dgm:t>
    </dgm:pt>
    <dgm:pt modelId="{EF0C95CB-EA43-5A41-8B02-978152D3DBC6}" type="sibTrans" cxnId="{03ADF843-B390-9546-9E2B-B997E285AF9E}">
      <dgm:prSet/>
      <dgm:spPr/>
      <dgm:t>
        <a:bodyPr/>
        <a:lstStyle/>
        <a:p>
          <a:endParaRPr lang="en-GB"/>
        </a:p>
      </dgm:t>
    </dgm:pt>
    <dgm:pt modelId="{C1D0E990-4469-C243-ADEC-1381A46B554A}">
      <dgm:prSet/>
      <dgm:spPr/>
      <dgm:t>
        <a:bodyPr/>
        <a:lstStyle/>
        <a:p>
          <a:r>
            <a:rPr lang="en-US" dirty="0" smtClean="0">
              <a:latin typeface="Times New Roman"/>
              <a:cs typeface="Times New Roman"/>
            </a:rPr>
            <a:t>Access rights include the ability to read/write the device, to control its operation (e.g., a disk seek), and to block/unblock the device for use</a:t>
          </a:r>
          <a:endParaRPr lang="en-US" dirty="0">
            <a:latin typeface="Times New Roman"/>
            <a:cs typeface="Times New Roman"/>
          </a:endParaRPr>
        </a:p>
      </dgm:t>
    </dgm:pt>
    <dgm:pt modelId="{722BCC5F-525D-184C-A29C-9F5777C9ACA9}" type="parTrans" cxnId="{CC5C4411-1964-9943-AAF9-855DB57FFE21}">
      <dgm:prSet/>
      <dgm:spPr/>
      <dgm:t>
        <a:bodyPr/>
        <a:lstStyle/>
        <a:p>
          <a:endParaRPr lang="en-GB"/>
        </a:p>
      </dgm:t>
    </dgm:pt>
    <dgm:pt modelId="{8B3058F1-4F3D-4A49-98E2-2CE93E435F43}" type="sibTrans" cxnId="{CC5C4411-1964-9943-AAF9-855DB57FFE21}">
      <dgm:prSet/>
      <dgm:spPr/>
      <dgm:t>
        <a:bodyPr/>
        <a:lstStyle/>
        <a:p>
          <a:endParaRPr lang="en-GB"/>
        </a:p>
      </dgm:t>
    </dgm:pt>
    <dgm:pt modelId="{C59B94EE-CD74-344E-9F6C-4E0D4373306A}">
      <dgm:prSet/>
      <dgm:spPr/>
      <dgm:t>
        <a:bodyPr/>
        <a:lstStyle/>
        <a:p>
          <a:r>
            <a:rPr lang="en-US" dirty="0" smtClean="0">
              <a:latin typeface="Times New Roman"/>
              <a:cs typeface="Times New Roman"/>
            </a:rPr>
            <a:t>Access rights include the ability to read/write certain regions of memory that are protected such that the default is to disallow access</a:t>
          </a:r>
          <a:endParaRPr lang="en-US" dirty="0">
            <a:latin typeface="Times New Roman"/>
            <a:cs typeface="Times New Roman"/>
          </a:endParaRPr>
        </a:p>
      </dgm:t>
    </dgm:pt>
    <dgm:pt modelId="{9FA13154-CD34-864B-B0B9-49DD2D7D6F32}" type="parTrans" cxnId="{E899F457-D259-8646-8FED-85DAF4BB6F01}">
      <dgm:prSet/>
      <dgm:spPr/>
      <dgm:t>
        <a:bodyPr/>
        <a:lstStyle/>
        <a:p>
          <a:endParaRPr lang="en-GB"/>
        </a:p>
      </dgm:t>
    </dgm:pt>
    <dgm:pt modelId="{530F46A4-C1F2-1E4B-9A88-76DAFCF8E83D}" type="sibTrans" cxnId="{E899F457-D259-8646-8FED-85DAF4BB6F01}">
      <dgm:prSet/>
      <dgm:spPr/>
      <dgm:t>
        <a:bodyPr/>
        <a:lstStyle/>
        <a:p>
          <a:endParaRPr lang="en-GB"/>
        </a:p>
      </dgm:t>
    </dgm:pt>
    <dgm:pt modelId="{0060B41F-3D69-AD48-9EF9-FC8182FC463A}">
      <dgm:prSet/>
      <dgm:spPr/>
      <dgm:t>
        <a:bodyPr/>
        <a:lstStyle/>
        <a:p>
          <a:r>
            <a:rPr lang="en-US" b="1" dirty="0" smtClean="0">
              <a:latin typeface="Times New Roman"/>
              <a:cs typeface="Times New Roman"/>
            </a:rPr>
            <a:t>Subjects</a:t>
          </a:r>
          <a:endParaRPr lang="en-US" dirty="0">
            <a:latin typeface="Times New Roman"/>
            <a:cs typeface="Times New Roman"/>
          </a:endParaRPr>
        </a:p>
      </dgm:t>
    </dgm:pt>
    <dgm:pt modelId="{47FFAD37-E6D8-E840-884C-F7E38174A971}" type="parTrans" cxnId="{E1318BFB-7A2C-E14D-AC3D-7382CA90A2C2}">
      <dgm:prSet/>
      <dgm:spPr/>
      <dgm:t>
        <a:bodyPr/>
        <a:lstStyle/>
        <a:p>
          <a:endParaRPr lang="en-GB"/>
        </a:p>
      </dgm:t>
    </dgm:pt>
    <dgm:pt modelId="{2B0499C7-C227-1E42-B5DD-7ABFA19B4718}" type="sibTrans" cxnId="{E1318BFB-7A2C-E14D-AC3D-7382CA90A2C2}">
      <dgm:prSet/>
      <dgm:spPr/>
      <dgm:t>
        <a:bodyPr/>
        <a:lstStyle/>
        <a:p>
          <a:endParaRPr lang="en-GB"/>
        </a:p>
      </dgm:t>
    </dgm:pt>
    <dgm:pt modelId="{F5B468F9-1059-CA4B-8812-5F28C660EDD8}">
      <dgm:prSet/>
      <dgm:spPr/>
      <dgm:t>
        <a:bodyPr/>
        <a:lstStyle/>
        <a:p>
          <a:r>
            <a:rPr lang="en-US" dirty="0" smtClean="0">
              <a:latin typeface="Times New Roman"/>
              <a:cs typeface="Times New Roman"/>
            </a:rPr>
            <a:t>Access rights with respect to a subject have to do with the ability to grant or delete access rights of that subject to other objects, as explained subsequently</a:t>
          </a:r>
          <a:endParaRPr lang="en-US" dirty="0">
            <a:latin typeface="Times New Roman"/>
            <a:cs typeface="Times New Roman"/>
          </a:endParaRPr>
        </a:p>
      </dgm:t>
    </dgm:pt>
    <dgm:pt modelId="{F10236E1-10B3-1E4E-8E11-B18CC04DC7A2}" type="parTrans" cxnId="{C76A7261-5E0E-8449-BFD9-3EBF4C5090EE}">
      <dgm:prSet/>
      <dgm:spPr/>
      <dgm:t>
        <a:bodyPr/>
        <a:lstStyle/>
        <a:p>
          <a:endParaRPr lang="en-GB"/>
        </a:p>
      </dgm:t>
    </dgm:pt>
    <dgm:pt modelId="{E86D24AF-BA19-5F46-9DB0-D957D824504A}" type="sibTrans" cxnId="{C76A7261-5E0E-8449-BFD9-3EBF4C5090EE}">
      <dgm:prSet/>
      <dgm:spPr/>
      <dgm:t>
        <a:bodyPr/>
        <a:lstStyle/>
        <a:p>
          <a:endParaRPr lang="en-GB"/>
        </a:p>
      </dgm:t>
    </dgm:pt>
    <dgm:pt modelId="{1866E8F6-FFF6-9347-B3AC-4DE8735D53F6}" type="pres">
      <dgm:prSet presAssocID="{A6C2E223-4D49-944E-A864-E1743D9AB937}" presName="Name0" presStyleCnt="0">
        <dgm:presLayoutVars>
          <dgm:dir/>
          <dgm:resizeHandles val="exact"/>
        </dgm:presLayoutVars>
      </dgm:prSet>
      <dgm:spPr/>
      <dgm:t>
        <a:bodyPr/>
        <a:lstStyle/>
        <a:p>
          <a:endParaRPr lang="en-GB"/>
        </a:p>
      </dgm:t>
    </dgm:pt>
    <dgm:pt modelId="{F7E3BE67-E20B-2B49-BE0C-12BE08C77441}" type="pres">
      <dgm:prSet presAssocID="{954A3FCC-BBBA-DA45-B331-D97CCCE41FD2}" presName="node" presStyleLbl="node1" presStyleIdx="0" presStyleCnt="4">
        <dgm:presLayoutVars>
          <dgm:bulletEnabled val="1"/>
        </dgm:presLayoutVars>
      </dgm:prSet>
      <dgm:spPr/>
      <dgm:t>
        <a:bodyPr/>
        <a:lstStyle/>
        <a:p>
          <a:endParaRPr lang="en-GB"/>
        </a:p>
      </dgm:t>
    </dgm:pt>
    <dgm:pt modelId="{2883EE2E-C351-364B-AE26-F68115B491E5}" type="pres">
      <dgm:prSet presAssocID="{E125C557-BBE9-4A44-8DCE-FFC71F6575C0}" presName="sibTrans" presStyleCnt="0"/>
      <dgm:spPr/>
    </dgm:pt>
    <dgm:pt modelId="{A2E76EFD-D395-A549-B613-6C17F10F407E}" type="pres">
      <dgm:prSet presAssocID="{309C4A00-7442-AA43-BC44-3A29ABEA831A}" presName="node" presStyleLbl="node1" presStyleIdx="1" presStyleCnt="4">
        <dgm:presLayoutVars>
          <dgm:bulletEnabled val="1"/>
        </dgm:presLayoutVars>
      </dgm:prSet>
      <dgm:spPr/>
      <dgm:t>
        <a:bodyPr/>
        <a:lstStyle/>
        <a:p>
          <a:endParaRPr lang="en-GB"/>
        </a:p>
      </dgm:t>
    </dgm:pt>
    <dgm:pt modelId="{6F1BBDD4-9DA9-B940-9B62-038AB9694F3A}" type="pres">
      <dgm:prSet presAssocID="{8835AD7B-57A8-FB4B-8181-497F2E7C9B23}" presName="sibTrans" presStyleCnt="0"/>
      <dgm:spPr/>
    </dgm:pt>
    <dgm:pt modelId="{3FB925F3-BEC6-9F46-950B-ADE4E02D989A}" type="pres">
      <dgm:prSet presAssocID="{F37A7C38-8AA6-734B-9454-B304F232B41B}" presName="node" presStyleLbl="node1" presStyleIdx="2" presStyleCnt="4">
        <dgm:presLayoutVars>
          <dgm:bulletEnabled val="1"/>
        </dgm:presLayoutVars>
      </dgm:prSet>
      <dgm:spPr/>
      <dgm:t>
        <a:bodyPr/>
        <a:lstStyle/>
        <a:p>
          <a:endParaRPr lang="en-GB"/>
        </a:p>
      </dgm:t>
    </dgm:pt>
    <dgm:pt modelId="{234E8603-2858-4F4D-8D27-84ADF896B62F}" type="pres">
      <dgm:prSet presAssocID="{751F0293-015E-D44E-A20F-877C47BDD6F1}" presName="sibTrans" presStyleCnt="0"/>
      <dgm:spPr/>
    </dgm:pt>
    <dgm:pt modelId="{FD7D51B3-9C68-2341-8D44-F27E4F2AC780}" type="pres">
      <dgm:prSet presAssocID="{0060B41F-3D69-AD48-9EF9-FC8182FC463A}" presName="node" presStyleLbl="node1" presStyleIdx="3" presStyleCnt="4">
        <dgm:presLayoutVars>
          <dgm:bulletEnabled val="1"/>
        </dgm:presLayoutVars>
      </dgm:prSet>
      <dgm:spPr/>
      <dgm:t>
        <a:bodyPr/>
        <a:lstStyle/>
        <a:p>
          <a:endParaRPr lang="en-GB"/>
        </a:p>
      </dgm:t>
    </dgm:pt>
  </dgm:ptLst>
  <dgm:cxnLst>
    <dgm:cxn modelId="{70BCF7FD-50C5-6246-9953-9F1B966B10EF}" srcId="{A6C2E223-4D49-944E-A864-E1743D9AB937}" destId="{309C4A00-7442-AA43-BC44-3A29ABEA831A}" srcOrd="1" destOrd="0" parTransId="{98E4E761-C03F-CD46-A22B-9342D2F100B9}" sibTransId="{8835AD7B-57A8-FB4B-8181-497F2E7C9B23}"/>
    <dgm:cxn modelId="{E1318BFB-7A2C-E14D-AC3D-7382CA90A2C2}" srcId="{A6C2E223-4D49-944E-A864-E1743D9AB937}" destId="{0060B41F-3D69-AD48-9EF9-FC8182FC463A}" srcOrd="3" destOrd="0" parTransId="{47FFAD37-E6D8-E840-884C-F7E38174A971}" sibTransId="{2B0499C7-C227-1E42-B5DD-7ABFA19B4718}"/>
    <dgm:cxn modelId="{E78AE0F4-AB7C-2D47-9206-07329B993EE2}" srcId="{A6C2E223-4D49-944E-A864-E1743D9AB937}" destId="{954A3FCC-BBBA-DA45-B331-D97CCCE41FD2}" srcOrd="0" destOrd="0" parTransId="{39651573-2182-384F-9855-9913FD7A25A4}" sibTransId="{E125C557-BBE9-4A44-8DCE-FFC71F6575C0}"/>
    <dgm:cxn modelId="{68636681-62DD-BF43-A557-01F8A6812998}" srcId="{A6C2E223-4D49-944E-A864-E1743D9AB937}" destId="{F37A7C38-8AA6-734B-9454-B304F232B41B}" srcOrd="2" destOrd="0" parTransId="{5EAF7AB6-6B86-424C-9360-61940C289545}" sibTransId="{751F0293-015E-D44E-A20F-877C47BDD6F1}"/>
    <dgm:cxn modelId="{BF84094E-5BCC-1044-B0C7-88F5D36D046A}" type="presOf" srcId="{A6C2E223-4D49-944E-A864-E1743D9AB937}" destId="{1866E8F6-FFF6-9347-B3AC-4DE8735D53F6}" srcOrd="0" destOrd="0" presId="urn:microsoft.com/office/officeart/2005/8/layout/hList6"/>
    <dgm:cxn modelId="{182CE230-0856-E44A-BE4D-5C6E64021D45}" type="presOf" srcId="{A8A359A8-8896-D540-A2DF-D8187EFDF8B2}" destId="{F7E3BE67-E20B-2B49-BE0C-12BE08C77441}" srcOrd="0" destOrd="1" presId="urn:microsoft.com/office/officeart/2005/8/layout/hList6"/>
    <dgm:cxn modelId="{2846DF71-2C00-6E47-A9AA-2835D88846A8}" type="presOf" srcId="{C59B94EE-CD74-344E-9F6C-4E0D4373306A}" destId="{3FB925F3-BEC6-9F46-950B-ADE4E02D989A}" srcOrd="0" destOrd="1" presId="urn:microsoft.com/office/officeart/2005/8/layout/hList6"/>
    <dgm:cxn modelId="{FD2E8462-C309-4A42-A913-578DA1AA2A41}" type="presOf" srcId="{F5B468F9-1059-CA4B-8812-5F28C660EDD8}" destId="{FD7D51B3-9C68-2341-8D44-F27E4F2AC780}" srcOrd="0" destOrd="1" presId="urn:microsoft.com/office/officeart/2005/8/layout/hList6"/>
    <dgm:cxn modelId="{3B71AE5B-5BB5-0540-A98E-E67AC9C3F97A}" type="presOf" srcId="{C1D0E990-4469-C243-ADEC-1381A46B554A}" destId="{A2E76EFD-D395-A549-B613-6C17F10F407E}" srcOrd="0" destOrd="1" presId="urn:microsoft.com/office/officeart/2005/8/layout/hList6"/>
    <dgm:cxn modelId="{03ADF843-B390-9546-9E2B-B997E285AF9E}" srcId="{954A3FCC-BBBA-DA45-B331-D97CCCE41FD2}" destId="{A8A359A8-8896-D540-A2DF-D8187EFDF8B2}" srcOrd="0" destOrd="0" parTransId="{2CE82389-9EAC-D541-BA68-B20945CA96BA}" sibTransId="{EF0C95CB-EA43-5A41-8B02-978152D3DBC6}"/>
    <dgm:cxn modelId="{F1C00FBB-DCAC-8A4C-8F31-7A7A0D8F80BA}" type="presOf" srcId="{0060B41F-3D69-AD48-9EF9-FC8182FC463A}" destId="{FD7D51B3-9C68-2341-8D44-F27E4F2AC780}" srcOrd="0" destOrd="0" presId="urn:microsoft.com/office/officeart/2005/8/layout/hList6"/>
    <dgm:cxn modelId="{E899F457-D259-8646-8FED-85DAF4BB6F01}" srcId="{F37A7C38-8AA6-734B-9454-B304F232B41B}" destId="{C59B94EE-CD74-344E-9F6C-4E0D4373306A}" srcOrd="0" destOrd="0" parTransId="{9FA13154-CD34-864B-B0B9-49DD2D7D6F32}" sibTransId="{530F46A4-C1F2-1E4B-9A88-76DAFCF8E83D}"/>
    <dgm:cxn modelId="{0BBB9ECD-B260-0846-812F-837D6F1358A2}" type="presOf" srcId="{309C4A00-7442-AA43-BC44-3A29ABEA831A}" destId="{A2E76EFD-D395-A549-B613-6C17F10F407E}" srcOrd="0" destOrd="0" presId="urn:microsoft.com/office/officeart/2005/8/layout/hList6"/>
    <dgm:cxn modelId="{C76A7261-5E0E-8449-BFD9-3EBF4C5090EE}" srcId="{0060B41F-3D69-AD48-9EF9-FC8182FC463A}" destId="{F5B468F9-1059-CA4B-8812-5F28C660EDD8}" srcOrd="0" destOrd="0" parTransId="{F10236E1-10B3-1E4E-8E11-B18CC04DC7A2}" sibTransId="{E86D24AF-BA19-5F46-9DB0-D957D824504A}"/>
    <dgm:cxn modelId="{00E46AC2-A083-C344-A0CC-CCD8EA5E22E1}" type="presOf" srcId="{F37A7C38-8AA6-734B-9454-B304F232B41B}" destId="{3FB925F3-BEC6-9F46-950B-ADE4E02D989A}" srcOrd="0" destOrd="0" presId="urn:microsoft.com/office/officeart/2005/8/layout/hList6"/>
    <dgm:cxn modelId="{9A80683D-5945-7A4B-A504-FCFF800D3CF3}" type="presOf" srcId="{954A3FCC-BBBA-DA45-B331-D97CCCE41FD2}" destId="{F7E3BE67-E20B-2B49-BE0C-12BE08C77441}" srcOrd="0" destOrd="0" presId="urn:microsoft.com/office/officeart/2005/8/layout/hList6"/>
    <dgm:cxn modelId="{CC5C4411-1964-9943-AAF9-855DB57FFE21}" srcId="{309C4A00-7442-AA43-BC44-3A29ABEA831A}" destId="{C1D0E990-4469-C243-ADEC-1381A46B554A}" srcOrd="0" destOrd="0" parTransId="{722BCC5F-525D-184C-A29C-9F5777C9ACA9}" sibTransId="{8B3058F1-4F3D-4A49-98E2-2CE93E435F43}"/>
    <dgm:cxn modelId="{B009403B-FD18-AE41-BF4A-F2D839177C88}" type="presParOf" srcId="{1866E8F6-FFF6-9347-B3AC-4DE8735D53F6}" destId="{F7E3BE67-E20B-2B49-BE0C-12BE08C77441}" srcOrd="0" destOrd="0" presId="urn:microsoft.com/office/officeart/2005/8/layout/hList6"/>
    <dgm:cxn modelId="{3517941D-86E6-4D4D-884C-6325D958A64F}" type="presParOf" srcId="{1866E8F6-FFF6-9347-B3AC-4DE8735D53F6}" destId="{2883EE2E-C351-364B-AE26-F68115B491E5}" srcOrd="1" destOrd="0" presId="urn:microsoft.com/office/officeart/2005/8/layout/hList6"/>
    <dgm:cxn modelId="{41818774-AE5C-CF4E-9FA4-45740CEB1478}" type="presParOf" srcId="{1866E8F6-FFF6-9347-B3AC-4DE8735D53F6}" destId="{A2E76EFD-D395-A549-B613-6C17F10F407E}" srcOrd="2" destOrd="0" presId="urn:microsoft.com/office/officeart/2005/8/layout/hList6"/>
    <dgm:cxn modelId="{282E2B2D-D7BD-0D45-AEFD-002F2B657FAD}" type="presParOf" srcId="{1866E8F6-FFF6-9347-B3AC-4DE8735D53F6}" destId="{6F1BBDD4-9DA9-B940-9B62-038AB9694F3A}" srcOrd="3" destOrd="0" presId="urn:microsoft.com/office/officeart/2005/8/layout/hList6"/>
    <dgm:cxn modelId="{D6A505B7-BE32-0743-A790-4DBB3392269F}" type="presParOf" srcId="{1866E8F6-FFF6-9347-B3AC-4DE8735D53F6}" destId="{3FB925F3-BEC6-9F46-950B-ADE4E02D989A}" srcOrd="4" destOrd="0" presId="urn:microsoft.com/office/officeart/2005/8/layout/hList6"/>
    <dgm:cxn modelId="{D673DA7E-5C0D-1948-84E8-FDCF5053E8BC}" type="presParOf" srcId="{1866E8F6-FFF6-9347-B3AC-4DE8735D53F6}" destId="{234E8603-2858-4F4D-8D27-84ADF896B62F}" srcOrd="5" destOrd="0" presId="urn:microsoft.com/office/officeart/2005/8/layout/hList6"/>
    <dgm:cxn modelId="{64D2BE6E-CE5E-384F-9AD4-017B29467042}" type="presParOf" srcId="{1866E8F6-FFF6-9347-B3AC-4DE8735D53F6}" destId="{FD7D51B3-9C68-2341-8D44-F27E4F2AC780}"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63D721-B6CB-A14F-8F1A-5763870CB248}" type="doc">
      <dgm:prSet loTypeId="urn:microsoft.com/office/officeart/2005/8/layout/funnel1" loCatId="" qsTypeId="urn:microsoft.com/office/officeart/2005/8/quickstyle/simple3" qsCatId="simple" csTypeId="urn:microsoft.com/office/officeart/2005/8/colors/colorful4" csCatId="colorful" phldr="1"/>
      <dgm:spPr/>
      <dgm:t>
        <a:bodyPr/>
        <a:lstStyle/>
        <a:p>
          <a:endParaRPr lang="en-GB"/>
        </a:p>
      </dgm:t>
    </dgm:pt>
    <dgm:pt modelId="{B9AB6F0F-4290-B147-BE59-B2B6965300D1}">
      <dgm:prSet phldrT="[Text]"/>
      <dgm:spPr/>
      <dgm:t>
        <a:bodyPr/>
        <a:lstStyle/>
        <a:p>
          <a:r>
            <a:rPr lang="en-US" b="1" dirty="0" smtClean="0">
              <a:latin typeface="Times New Roman"/>
              <a:cs typeface="Times New Roman"/>
            </a:rPr>
            <a:t>Mutually Exclusive Roles </a:t>
          </a:r>
          <a:endParaRPr lang="en-GB" dirty="0">
            <a:latin typeface="Times New Roman"/>
            <a:cs typeface="Times New Roman"/>
          </a:endParaRPr>
        </a:p>
      </dgm:t>
    </dgm:pt>
    <dgm:pt modelId="{E9945628-2901-0946-ADC3-0E9FB6D1CDCD}" type="parTrans" cxnId="{C05E4D78-2353-4743-BE34-416B4374AFBD}">
      <dgm:prSet/>
      <dgm:spPr/>
      <dgm:t>
        <a:bodyPr/>
        <a:lstStyle/>
        <a:p>
          <a:endParaRPr lang="en-GB"/>
        </a:p>
      </dgm:t>
    </dgm:pt>
    <dgm:pt modelId="{70EC7016-055E-B04F-A9FD-7728D503F0D4}" type="sibTrans" cxnId="{C05E4D78-2353-4743-BE34-416B4374AFBD}">
      <dgm:prSet/>
      <dgm:spPr/>
      <dgm:t>
        <a:bodyPr/>
        <a:lstStyle/>
        <a:p>
          <a:endParaRPr lang="en-GB"/>
        </a:p>
      </dgm:t>
    </dgm:pt>
    <dgm:pt modelId="{4DE7130E-38E2-FD48-B8A5-3461392D240A}">
      <dgm:prSet phldrT="[Text]"/>
      <dgm:spPr/>
      <dgm:t>
        <a:bodyPr/>
        <a:lstStyle/>
        <a:p>
          <a:r>
            <a:rPr lang="en-US" b="1" dirty="0" smtClean="0">
              <a:latin typeface="Times New Roman"/>
              <a:cs typeface="Times New Roman"/>
            </a:rPr>
            <a:t>Cardinality </a:t>
          </a:r>
          <a:endParaRPr lang="en-GB" dirty="0">
            <a:latin typeface="Times New Roman"/>
            <a:cs typeface="Times New Roman"/>
          </a:endParaRPr>
        </a:p>
      </dgm:t>
    </dgm:pt>
    <dgm:pt modelId="{14B94DD7-A318-7045-8D9D-682F88B14E02}" type="parTrans" cxnId="{B3810F22-604E-DC4D-BA04-140E2BCA8637}">
      <dgm:prSet/>
      <dgm:spPr/>
      <dgm:t>
        <a:bodyPr/>
        <a:lstStyle/>
        <a:p>
          <a:endParaRPr lang="en-GB"/>
        </a:p>
      </dgm:t>
    </dgm:pt>
    <dgm:pt modelId="{7F66E566-DD6E-9E48-AADF-3588217A6362}" type="sibTrans" cxnId="{B3810F22-604E-DC4D-BA04-140E2BCA8637}">
      <dgm:prSet/>
      <dgm:spPr/>
      <dgm:t>
        <a:bodyPr/>
        <a:lstStyle/>
        <a:p>
          <a:endParaRPr lang="en-GB"/>
        </a:p>
      </dgm:t>
    </dgm:pt>
    <dgm:pt modelId="{2EDF7D9A-75FF-A042-AD8D-94D86DE43B1A}">
      <dgm:prSet phldrT="[Text]"/>
      <dgm:spPr/>
      <dgm:t>
        <a:bodyPr/>
        <a:lstStyle/>
        <a:p>
          <a:r>
            <a:rPr lang="en-US" b="1" dirty="0" smtClean="0">
              <a:latin typeface="Times New Roman"/>
              <a:cs typeface="Times New Roman"/>
            </a:rPr>
            <a:t>Prerequisite Role </a:t>
          </a:r>
          <a:endParaRPr lang="en-GB" dirty="0">
            <a:latin typeface="Times New Roman"/>
            <a:cs typeface="Times New Roman"/>
          </a:endParaRPr>
        </a:p>
      </dgm:t>
    </dgm:pt>
    <dgm:pt modelId="{4D10D55B-17C7-7540-87C6-33A6426D3103}" type="parTrans" cxnId="{88FEAABB-5171-C345-B9BD-E000E8418AB2}">
      <dgm:prSet/>
      <dgm:spPr/>
      <dgm:t>
        <a:bodyPr/>
        <a:lstStyle/>
        <a:p>
          <a:endParaRPr lang="en-GB"/>
        </a:p>
      </dgm:t>
    </dgm:pt>
    <dgm:pt modelId="{D77AA230-699B-D44B-8398-8048A49276C9}" type="sibTrans" cxnId="{88FEAABB-5171-C345-B9BD-E000E8418AB2}">
      <dgm:prSet/>
      <dgm:spPr/>
      <dgm:t>
        <a:bodyPr/>
        <a:lstStyle/>
        <a:p>
          <a:endParaRPr lang="en-GB"/>
        </a:p>
      </dgm:t>
    </dgm:pt>
    <dgm:pt modelId="{4EF98138-5363-FB4D-ABF4-12532BB394EB}">
      <dgm:prSet phldrT="[Text]"/>
      <dgm:spPr/>
      <dgm:t>
        <a:bodyPr/>
        <a:lstStyle/>
        <a:p>
          <a:r>
            <a:rPr lang="fr-FR" dirty="0" err="1" smtClean="0">
              <a:latin typeface="Times New Roman"/>
              <a:cs typeface="Times New Roman"/>
            </a:rPr>
            <a:t>Constraints</a:t>
          </a:r>
          <a:r>
            <a:rPr lang="fr-FR" dirty="0" smtClean="0">
              <a:latin typeface="Times New Roman"/>
              <a:cs typeface="Times New Roman"/>
            </a:rPr>
            <a:t> </a:t>
          </a:r>
          <a:endParaRPr lang="en-GB" dirty="0">
            <a:latin typeface="Times New Roman"/>
            <a:cs typeface="Times New Roman"/>
          </a:endParaRPr>
        </a:p>
      </dgm:t>
    </dgm:pt>
    <dgm:pt modelId="{16216A79-CC17-2C4F-B287-919A93738982}" type="parTrans" cxnId="{26418328-E420-7048-9C6E-F74BE04FC39C}">
      <dgm:prSet/>
      <dgm:spPr/>
      <dgm:t>
        <a:bodyPr/>
        <a:lstStyle/>
        <a:p>
          <a:endParaRPr lang="en-GB"/>
        </a:p>
      </dgm:t>
    </dgm:pt>
    <dgm:pt modelId="{F4657E4D-52EF-7043-9749-A9DCCB9821B1}" type="sibTrans" cxnId="{26418328-E420-7048-9C6E-F74BE04FC39C}">
      <dgm:prSet/>
      <dgm:spPr/>
      <dgm:t>
        <a:bodyPr/>
        <a:lstStyle/>
        <a:p>
          <a:endParaRPr lang="en-GB"/>
        </a:p>
      </dgm:t>
    </dgm:pt>
    <dgm:pt modelId="{26AC0F10-8AC5-C240-B5B7-EBDC466B915F}" type="pres">
      <dgm:prSet presAssocID="{8463D721-B6CB-A14F-8F1A-5763870CB248}" presName="Name0" presStyleCnt="0">
        <dgm:presLayoutVars>
          <dgm:chMax val="4"/>
          <dgm:resizeHandles val="exact"/>
        </dgm:presLayoutVars>
      </dgm:prSet>
      <dgm:spPr/>
    </dgm:pt>
    <dgm:pt modelId="{8B3EB0BA-4D03-314D-AB0D-D83EAF4CBEA9}" type="pres">
      <dgm:prSet presAssocID="{8463D721-B6CB-A14F-8F1A-5763870CB248}" presName="ellipse" presStyleLbl="trBgShp" presStyleIdx="0" presStyleCnt="1"/>
      <dgm:spPr/>
    </dgm:pt>
    <dgm:pt modelId="{59158FC2-3D71-9D4D-9E42-BF8338411BD1}" type="pres">
      <dgm:prSet presAssocID="{8463D721-B6CB-A14F-8F1A-5763870CB248}" presName="arrow1" presStyleLbl="fgShp" presStyleIdx="0" presStyleCnt="1"/>
      <dgm:spPr/>
    </dgm:pt>
    <dgm:pt modelId="{38656411-FD45-134D-ADD7-D4CCF7DABA9E}" type="pres">
      <dgm:prSet presAssocID="{8463D721-B6CB-A14F-8F1A-5763870CB248}" presName="rectangle" presStyleLbl="revTx" presStyleIdx="0" presStyleCnt="1">
        <dgm:presLayoutVars>
          <dgm:bulletEnabled val="1"/>
        </dgm:presLayoutVars>
      </dgm:prSet>
      <dgm:spPr/>
      <dgm:t>
        <a:bodyPr/>
        <a:lstStyle/>
        <a:p>
          <a:endParaRPr lang="en-GB"/>
        </a:p>
      </dgm:t>
    </dgm:pt>
    <dgm:pt modelId="{0F97F0FA-454F-304E-9ECB-C555B7AF6AB7}" type="pres">
      <dgm:prSet presAssocID="{4DE7130E-38E2-FD48-B8A5-3461392D240A}" presName="item1" presStyleLbl="node1" presStyleIdx="0" presStyleCnt="3">
        <dgm:presLayoutVars>
          <dgm:bulletEnabled val="1"/>
        </dgm:presLayoutVars>
      </dgm:prSet>
      <dgm:spPr/>
      <dgm:t>
        <a:bodyPr/>
        <a:lstStyle/>
        <a:p>
          <a:endParaRPr lang="en-GB"/>
        </a:p>
      </dgm:t>
    </dgm:pt>
    <dgm:pt modelId="{1416F4FE-F478-6A46-97F0-55EDA8894978}" type="pres">
      <dgm:prSet presAssocID="{2EDF7D9A-75FF-A042-AD8D-94D86DE43B1A}" presName="item2" presStyleLbl="node1" presStyleIdx="1" presStyleCnt="3">
        <dgm:presLayoutVars>
          <dgm:bulletEnabled val="1"/>
        </dgm:presLayoutVars>
      </dgm:prSet>
      <dgm:spPr/>
      <dgm:t>
        <a:bodyPr/>
        <a:lstStyle/>
        <a:p>
          <a:endParaRPr lang="en-GB"/>
        </a:p>
      </dgm:t>
    </dgm:pt>
    <dgm:pt modelId="{4A53D5F2-F80A-1841-9E06-F3AB39AD9912}" type="pres">
      <dgm:prSet presAssocID="{4EF98138-5363-FB4D-ABF4-12532BB394EB}" presName="item3" presStyleLbl="node1" presStyleIdx="2" presStyleCnt="3">
        <dgm:presLayoutVars>
          <dgm:bulletEnabled val="1"/>
        </dgm:presLayoutVars>
      </dgm:prSet>
      <dgm:spPr/>
    </dgm:pt>
    <dgm:pt modelId="{8954320A-3491-4740-AEB9-5F138AB369ED}" type="pres">
      <dgm:prSet presAssocID="{8463D721-B6CB-A14F-8F1A-5763870CB248}" presName="funnel" presStyleLbl="trAlignAcc1" presStyleIdx="0" presStyleCnt="1"/>
      <dgm:spPr/>
    </dgm:pt>
  </dgm:ptLst>
  <dgm:cxnLst>
    <dgm:cxn modelId="{B3810F22-604E-DC4D-BA04-140E2BCA8637}" srcId="{8463D721-B6CB-A14F-8F1A-5763870CB248}" destId="{4DE7130E-38E2-FD48-B8A5-3461392D240A}" srcOrd="1" destOrd="0" parTransId="{14B94DD7-A318-7045-8D9D-682F88B14E02}" sibTransId="{7F66E566-DD6E-9E48-AADF-3588217A6362}"/>
    <dgm:cxn modelId="{296E524B-7317-3F4F-972D-5AF08DF7C7FA}" type="presOf" srcId="{8463D721-B6CB-A14F-8F1A-5763870CB248}" destId="{26AC0F10-8AC5-C240-B5B7-EBDC466B915F}" srcOrd="0" destOrd="0" presId="urn:microsoft.com/office/officeart/2005/8/layout/funnel1"/>
    <dgm:cxn modelId="{D407AEE4-860A-A043-A421-A262B4884D0D}" type="presOf" srcId="{4EF98138-5363-FB4D-ABF4-12532BB394EB}" destId="{38656411-FD45-134D-ADD7-D4CCF7DABA9E}" srcOrd="0" destOrd="0" presId="urn:microsoft.com/office/officeart/2005/8/layout/funnel1"/>
    <dgm:cxn modelId="{88FEAABB-5171-C345-B9BD-E000E8418AB2}" srcId="{8463D721-B6CB-A14F-8F1A-5763870CB248}" destId="{2EDF7D9A-75FF-A042-AD8D-94D86DE43B1A}" srcOrd="2" destOrd="0" parTransId="{4D10D55B-17C7-7540-87C6-33A6426D3103}" sibTransId="{D77AA230-699B-D44B-8398-8048A49276C9}"/>
    <dgm:cxn modelId="{C05E4D78-2353-4743-BE34-416B4374AFBD}" srcId="{8463D721-B6CB-A14F-8F1A-5763870CB248}" destId="{B9AB6F0F-4290-B147-BE59-B2B6965300D1}" srcOrd="0" destOrd="0" parTransId="{E9945628-2901-0946-ADC3-0E9FB6D1CDCD}" sibTransId="{70EC7016-055E-B04F-A9FD-7728D503F0D4}"/>
    <dgm:cxn modelId="{EC2D227C-E733-214B-8147-8531C213343C}" type="presOf" srcId="{4DE7130E-38E2-FD48-B8A5-3461392D240A}" destId="{1416F4FE-F478-6A46-97F0-55EDA8894978}" srcOrd="0" destOrd="0" presId="urn:microsoft.com/office/officeart/2005/8/layout/funnel1"/>
    <dgm:cxn modelId="{0F581866-FCD8-454D-9353-BB45969D3C8C}" type="presOf" srcId="{2EDF7D9A-75FF-A042-AD8D-94D86DE43B1A}" destId="{0F97F0FA-454F-304E-9ECB-C555B7AF6AB7}" srcOrd="0" destOrd="0" presId="urn:microsoft.com/office/officeart/2005/8/layout/funnel1"/>
    <dgm:cxn modelId="{26418328-E420-7048-9C6E-F74BE04FC39C}" srcId="{8463D721-B6CB-A14F-8F1A-5763870CB248}" destId="{4EF98138-5363-FB4D-ABF4-12532BB394EB}" srcOrd="3" destOrd="0" parTransId="{16216A79-CC17-2C4F-B287-919A93738982}" sibTransId="{F4657E4D-52EF-7043-9749-A9DCCB9821B1}"/>
    <dgm:cxn modelId="{3DBB4086-DA58-D445-A163-4FBB11444BA5}" type="presOf" srcId="{B9AB6F0F-4290-B147-BE59-B2B6965300D1}" destId="{4A53D5F2-F80A-1841-9E06-F3AB39AD9912}" srcOrd="0" destOrd="0" presId="urn:microsoft.com/office/officeart/2005/8/layout/funnel1"/>
    <dgm:cxn modelId="{6F30B938-83C8-D64C-B85B-1B25139F6764}" type="presParOf" srcId="{26AC0F10-8AC5-C240-B5B7-EBDC466B915F}" destId="{8B3EB0BA-4D03-314D-AB0D-D83EAF4CBEA9}" srcOrd="0" destOrd="0" presId="urn:microsoft.com/office/officeart/2005/8/layout/funnel1"/>
    <dgm:cxn modelId="{649919A1-48E8-074C-B83D-F3323CBFB8DA}" type="presParOf" srcId="{26AC0F10-8AC5-C240-B5B7-EBDC466B915F}" destId="{59158FC2-3D71-9D4D-9E42-BF8338411BD1}" srcOrd="1" destOrd="0" presId="urn:microsoft.com/office/officeart/2005/8/layout/funnel1"/>
    <dgm:cxn modelId="{8AA25CE0-3FD3-5743-A44E-0EBC189A4558}" type="presParOf" srcId="{26AC0F10-8AC5-C240-B5B7-EBDC466B915F}" destId="{38656411-FD45-134D-ADD7-D4CCF7DABA9E}" srcOrd="2" destOrd="0" presId="urn:microsoft.com/office/officeart/2005/8/layout/funnel1"/>
    <dgm:cxn modelId="{E107FDA5-8B00-BA4F-8176-C4CA32605A22}" type="presParOf" srcId="{26AC0F10-8AC5-C240-B5B7-EBDC466B915F}" destId="{0F97F0FA-454F-304E-9ECB-C555B7AF6AB7}" srcOrd="3" destOrd="0" presId="urn:microsoft.com/office/officeart/2005/8/layout/funnel1"/>
    <dgm:cxn modelId="{E2590FD3-1E84-1E47-964F-348402BF846D}" type="presParOf" srcId="{26AC0F10-8AC5-C240-B5B7-EBDC466B915F}" destId="{1416F4FE-F478-6A46-97F0-55EDA8894978}" srcOrd="4" destOrd="0" presId="urn:microsoft.com/office/officeart/2005/8/layout/funnel1"/>
    <dgm:cxn modelId="{8553E59D-1AE5-D74B-A3D0-E9688B442F02}" type="presParOf" srcId="{26AC0F10-8AC5-C240-B5B7-EBDC466B915F}" destId="{4A53D5F2-F80A-1841-9E06-F3AB39AD9912}" srcOrd="5" destOrd="0" presId="urn:microsoft.com/office/officeart/2005/8/layout/funnel1"/>
    <dgm:cxn modelId="{DCA6B9E3-F7CF-A242-B780-0F48E0496790}" type="presParOf" srcId="{26AC0F10-8AC5-C240-B5B7-EBDC466B915F}" destId="{8954320A-3491-4740-AEB9-5F138AB369ED}"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6D091C2-C049-F545-ACC6-4796B01B4988}" type="doc">
      <dgm:prSet loTypeId="urn:microsoft.com/office/officeart/2005/8/layout/hList1" loCatId="" qsTypeId="urn:microsoft.com/office/officeart/2005/8/quickstyle/3D2" qsCatId="3D" csTypeId="urn:microsoft.com/office/officeart/2005/8/colors/colorful4" csCatId="colorful" phldr="1"/>
      <dgm:spPr/>
    </dgm:pt>
    <dgm:pt modelId="{A2A283B2-42F5-BE44-9508-AC118FB359EF}">
      <dgm:prSet phldrT="[Text]"/>
      <dgm:spPr/>
      <dgm:t>
        <a:bodyPr/>
        <a:lstStyle/>
        <a:p>
          <a:pPr algn="ctr"/>
          <a:r>
            <a:rPr lang="en-US" b="1" dirty="0" smtClean="0">
              <a:latin typeface="Times New Roman"/>
              <a:cs typeface="Times New Roman"/>
            </a:rPr>
            <a:t>Subject Attributes</a:t>
          </a:r>
          <a:endParaRPr lang="en-GB" dirty="0">
            <a:latin typeface="Times New Roman"/>
            <a:cs typeface="Times New Roman"/>
          </a:endParaRPr>
        </a:p>
      </dgm:t>
    </dgm:pt>
    <dgm:pt modelId="{FBB0D6F2-9AE4-604A-B633-3677EC38C918}" type="parTrans" cxnId="{DDD5462D-83E4-1246-AFEC-85E4CD41CA38}">
      <dgm:prSet/>
      <dgm:spPr/>
      <dgm:t>
        <a:bodyPr/>
        <a:lstStyle/>
        <a:p>
          <a:endParaRPr lang="en-GB"/>
        </a:p>
      </dgm:t>
    </dgm:pt>
    <dgm:pt modelId="{CBC34422-7FD7-7B49-8912-52CE525A96D4}" type="sibTrans" cxnId="{DDD5462D-83E4-1246-AFEC-85E4CD41CA38}">
      <dgm:prSet/>
      <dgm:spPr/>
      <dgm:t>
        <a:bodyPr/>
        <a:lstStyle/>
        <a:p>
          <a:endParaRPr lang="en-GB"/>
        </a:p>
      </dgm:t>
    </dgm:pt>
    <dgm:pt modelId="{8D010BD7-8129-904F-9BAD-D0810220C5F9}">
      <dgm:prSet/>
      <dgm:spPr/>
      <dgm:t>
        <a:bodyPr/>
        <a:lstStyle/>
        <a:p>
          <a:pPr algn="ctr"/>
          <a:r>
            <a:rPr lang="en-US" b="1" dirty="0" smtClean="0">
              <a:latin typeface="Times New Roman"/>
              <a:cs typeface="Times New Roman"/>
            </a:rPr>
            <a:t>Object Attributes</a:t>
          </a:r>
          <a:endParaRPr lang="en-US" dirty="0">
            <a:latin typeface="Times New Roman"/>
            <a:cs typeface="Times New Roman"/>
          </a:endParaRPr>
        </a:p>
      </dgm:t>
    </dgm:pt>
    <dgm:pt modelId="{F743FA7A-7E69-7141-95E8-203697FC3B83}" type="parTrans" cxnId="{4BEB2F1E-2B75-EC4E-8C18-E902120F69E1}">
      <dgm:prSet/>
      <dgm:spPr/>
      <dgm:t>
        <a:bodyPr/>
        <a:lstStyle/>
        <a:p>
          <a:endParaRPr lang="en-GB"/>
        </a:p>
      </dgm:t>
    </dgm:pt>
    <dgm:pt modelId="{AD8B86AA-4CEB-D343-BAF7-968BF44268F0}" type="sibTrans" cxnId="{4BEB2F1E-2B75-EC4E-8C18-E902120F69E1}">
      <dgm:prSet/>
      <dgm:spPr/>
      <dgm:t>
        <a:bodyPr/>
        <a:lstStyle/>
        <a:p>
          <a:endParaRPr lang="en-GB"/>
        </a:p>
      </dgm:t>
    </dgm:pt>
    <dgm:pt modelId="{D0E14E90-5336-384B-8C6B-A9A735B4B606}">
      <dgm:prSet/>
      <dgm:spPr/>
      <dgm:t>
        <a:bodyPr/>
        <a:lstStyle/>
        <a:p>
          <a:pPr algn="ctr"/>
          <a:r>
            <a:rPr lang="en-US" b="1" dirty="0" smtClean="0">
              <a:latin typeface="Times New Roman"/>
              <a:cs typeface="Times New Roman"/>
            </a:rPr>
            <a:t>Environment Attributes</a:t>
          </a:r>
          <a:endParaRPr lang="en-US" dirty="0">
            <a:latin typeface="Times New Roman"/>
            <a:cs typeface="Times New Roman"/>
          </a:endParaRPr>
        </a:p>
      </dgm:t>
    </dgm:pt>
    <dgm:pt modelId="{F4640908-026A-6944-A23B-E13ECE2AA807}" type="parTrans" cxnId="{75B6DCAA-7929-494D-A190-AC8314B58072}">
      <dgm:prSet/>
      <dgm:spPr/>
      <dgm:t>
        <a:bodyPr/>
        <a:lstStyle/>
        <a:p>
          <a:endParaRPr lang="en-GB"/>
        </a:p>
      </dgm:t>
    </dgm:pt>
    <dgm:pt modelId="{096FD9AB-7175-E54B-8EB2-2173D1CAC2AB}" type="sibTrans" cxnId="{75B6DCAA-7929-494D-A190-AC8314B58072}">
      <dgm:prSet/>
      <dgm:spPr/>
      <dgm:t>
        <a:bodyPr/>
        <a:lstStyle/>
        <a:p>
          <a:endParaRPr lang="en-GB"/>
        </a:p>
      </dgm:t>
    </dgm:pt>
    <dgm:pt modelId="{847C00AC-4EA0-0D4D-84DA-302419FC9E81}">
      <dgm:prSet phldrT="[Text]"/>
      <dgm:spPr/>
      <dgm:t>
        <a:bodyPr/>
        <a:lstStyle/>
        <a:p>
          <a:pPr algn="ctr"/>
          <a:r>
            <a:rPr lang="en-US" dirty="0" smtClean="0">
              <a:latin typeface="Times New Roman"/>
              <a:cs typeface="Times New Roman"/>
            </a:rPr>
            <a:t>A subject is an active entity (e.g., a user, an application, a process, or a device) that causes information to flow among objects or changes the system state. Each subject has associated attributes that define the identity and characteristics of the subject. Such attributes may include the subject’s identifier, name, organization, job title, and so on. A subject’s role can also be viewed as an attribute. </a:t>
          </a:r>
          <a:endParaRPr lang="en-GB" dirty="0">
            <a:latin typeface="Times New Roman"/>
            <a:cs typeface="Times New Roman"/>
          </a:endParaRPr>
        </a:p>
      </dgm:t>
    </dgm:pt>
    <dgm:pt modelId="{4BFBE735-A8FD-5C4E-B892-36EE0CCE4ED9}" type="parTrans" cxnId="{10A68607-7980-6041-9F2A-0886F37CEBDF}">
      <dgm:prSet/>
      <dgm:spPr/>
      <dgm:t>
        <a:bodyPr/>
        <a:lstStyle/>
        <a:p>
          <a:endParaRPr lang="en-GB"/>
        </a:p>
      </dgm:t>
    </dgm:pt>
    <dgm:pt modelId="{B133FDA4-594B-F64D-8A92-7DB589CB0D10}" type="sibTrans" cxnId="{10A68607-7980-6041-9F2A-0886F37CEBDF}">
      <dgm:prSet/>
      <dgm:spPr/>
      <dgm:t>
        <a:bodyPr/>
        <a:lstStyle/>
        <a:p>
          <a:endParaRPr lang="en-GB"/>
        </a:p>
      </dgm:t>
    </dgm:pt>
    <dgm:pt modelId="{1389F721-36AF-D943-BCD9-D91F52BB145B}">
      <dgm:prSet/>
      <dgm:spPr/>
      <dgm:t>
        <a:bodyPr/>
        <a:lstStyle/>
        <a:p>
          <a:pPr algn="ctr"/>
          <a:r>
            <a:rPr lang="en-US" dirty="0" smtClean="0">
              <a:latin typeface="Times New Roman"/>
              <a:cs typeface="Times New Roman"/>
            </a:rPr>
            <a:t>An object, also referred to as a </a:t>
          </a:r>
          <a:r>
            <a:rPr lang="en-US" b="1" dirty="0" smtClean="0">
              <a:latin typeface="Times New Roman"/>
              <a:cs typeface="Times New Roman"/>
            </a:rPr>
            <a:t>resource</a:t>
          </a:r>
          <a:r>
            <a:rPr lang="en-US" dirty="0" smtClean="0">
              <a:latin typeface="Times New Roman"/>
              <a:cs typeface="Times New Roman"/>
            </a:rPr>
            <a:t>, is a passive (in the context of the given request) information system-related entity (e.g., devices, files, records, tables, processes, programs, networks, domains) containing or receiving information. As with subjects, objects have attributes that can be leveraged to make access control decisions. A Microsoft Word document, for example, may have attributes such as title, subject, date, and author. Object attributes can often be extracted from the metadata of the object. In particular, a variety of Web service metadata attributes may be relevant for access control purposes, such as ownership, service taxonomy, or even Quality of Service (</a:t>
          </a:r>
          <a:r>
            <a:rPr lang="en-US" dirty="0" err="1" smtClean="0">
              <a:latin typeface="Times New Roman"/>
              <a:cs typeface="Times New Roman"/>
            </a:rPr>
            <a:t>QoS</a:t>
          </a:r>
          <a:r>
            <a:rPr lang="en-US" dirty="0" smtClean="0">
              <a:latin typeface="Times New Roman"/>
              <a:cs typeface="Times New Roman"/>
            </a:rPr>
            <a:t>) attributes. </a:t>
          </a:r>
          <a:endParaRPr lang="en-US" dirty="0">
            <a:latin typeface="Times New Roman"/>
            <a:cs typeface="Times New Roman"/>
          </a:endParaRPr>
        </a:p>
      </dgm:t>
    </dgm:pt>
    <dgm:pt modelId="{B7F992F1-6775-114A-ADEB-237365523EC0}" type="parTrans" cxnId="{030E7E98-1906-7A4F-9001-039A9238A806}">
      <dgm:prSet/>
      <dgm:spPr/>
      <dgm:t>
        <a:bodyPr/>
        <a:lstStyle/>
        <a:p>
          <a:endParaRPr lang="en-GB"/>
        </a:p>
      </dgm:t>
    </dgm:pt>
    <dgm:pt modelId="{C5011023-2F00-7A44-A69F-CD2DD9B8839B}" type="sibTrans" cxnId="{030E7E98-1906-7A4F-9001-039A9238A806}">
      <dgm:prSet/>
      <dgm:spPr/>
      <dgm:t>
        <a:bodyPr/>
        <a:lstStyle/>
        <a:p>
          <a:endParaRPr lang="en-GB"/>
        </a:p>
      </dgm:t>
    </dgm:pt>
    <dgm:pt modelId="{5AC7473A-BB2D-E848-AA2B-2800B12B4903}">
      <dgm:prSet/>
      <dgm:spPr/>
      <dgm:t>
        <a:bodyPr/>
        <a:lstStyle/>
        <a:p>
          <a:pPr algn="ctr"/>
          <a:r>
            <a:rPr lang="en-US" dirty="0" smtClean="0">
              <a:latin typeface="Times New Roman"/>
              <a:cs typeface="Times New Roman"/>
            </a:rPr>
            <a:t>These attributes have so far been largely ignored in most access control policies. They describe the operational, technical, and even situational environment or context in which the information access occurs. For example, attributes, such as current date and time, the current virus/hacker activities, and the network’s security level (e.g., Internet vs. intranet), are not associated with a particular subject nor a resource, but may nonetheless be relevant in applying an access control policy. </a:t>
          </a:r>
          <a:endParaRPr lang="en-US" dirty="0">
            <a:latin typeface="Times New Roman"/>
            <a:cs typeface="Times New Roman"/>
          </a:endParaRPr>
        </a:p>
      </dgm:t>
    </dgm:pt>
    <dgm:pt modelId="{355459A1-F59E-D342-A1D4-2D17005D698C}" type="parTrans" cxnId="{DB7861D0-C723-604C-8844-204511BF641E}">
      <dgm:prSet/>
      <dgm:spPr/>
      <dgm:t>
        <a:bodyPr/>
        <a:lstStyle/>
        <a:p>
          <a:endParaRPr lang="en-GB"/>
        </a:p>
      </dgm:t>
    </dgm:pt>
    <dgm:pt modelId="{BB6E7253-AA90-1041-9887-C5C3C636F1C9}" type="sibTrans" cxnId="{DB7861D0-C723-604C-8844-204511BF641E}">
      <dgm:prSet/>
      <dgm:spPr/>
      <dgm:t>
        <a:bodyPr/>
        <a:lstStyle/>
        <a:p>
          <a:endParaRPr lang="en-GB"/>
        </a:p>
      </dgm:t>
    </dgm:pt>
    <dgm:pt modelId="{B8DF7288-0BB8-5A47-8AFF-CBE5A40A532E}" type="pres">
      <dgm:prSet presAssocID="{26D091C2-C049-F545-ACC6-4796B01B4988}" presName="Name0" presStyleCnt="0">
        <dgm:presLayoutVars>
          <dgm:dir/>
          <dgm:animLvl val="lvl"/>
          <dgm:resizeHandles val="exact"/>
        </dgm:presLayoutVars>
      </dgm:prSet>
      <dgm:spPr/>
    </dgm:pt>
    <dgm:pt modelId="{4C1F5182-A9F9-E44F-A4D4-9B552F2AD01F}" type="pres">
      <dgm:prSet presAssocID="{A2A283B2-42F5-BE44-9508-AC118FB359EF}" presName="composite" presStyleCnt="0"/>
      <dgm:spPr/>
    </dgm:pt>
    <dgm:pt modelId="{7921C348-F2FB-5443-B6C6-E2B518EEF92B}" type="pres">
      <dgm:prSet presAssocID="{A2A283B2-42F5-BE44-9508-AC118FB359EF}" presName="parTx" presStyleLbl="alignNode1" presStyleIdx="0" presStyleCnt="3">
        <dgm:presLayoutVars>
          <dgm:chMax val="0"/>
          <dgm:chPref val="0"/>
          <dgm:bulletEnabled val="1"/>
        </dgm:presLayoutVars>
      </dgm:prSet>
      <dgm:spPr/>
      <dgm:t>
        <a:bodyPr/>
        <a:lstStyle/>
        <a:p>
          <a:endParaRPr lang="en-GB"/>
        </a:p>
      </dgm:t>
    </dgm:pt>
    <dgm:pt modelId="{2A8F0350-96A0-814E-8EFB-DB2A7190F9E6}" type="pres">
      <dgm:prSet presAssocID="{A2A283B2-42F5-BE44-9508-AC118FB359EF}" presName="desTx" presStyleLbl="alignAccFollowNode1" presStyleIdx="0" presStyleCnt="3">
        <dgm:presLayoutVars>
          <dgm:bulletEnabled val="1"/>
        </dgm:presLayoutVars>
      </dgm:prSet>
      <dgm:spPr/>
    </dgm:pt>
    <dgm:pt modelId="{37D4825F-7DBD-F94A-8871-18D255DCB0BA}" type="pres">
      <dgm:prSet presAssocID="{CBC34422-7FD7-7B49-8912-52CE525A96D4}" presName="space" presStyleCnt="0"/>
      <dgm:spPr/>
    </dgm:pt>
    <dgm:pt modelId="{4B6D1932-A1CB-2748-9213-29AB72D5F134}" type="pres">
      <dgm:prSet presAssocID="{8D010BD7-8129-904F-9BAD-D0810220C5F9}" presName="composite" presStyleCnt="0"/>
      <dgm:spPr/>
    </dgm:pt>
    <dgm:pt modelId="{AEAFC6AB-6DD4-744B-B123-991230C635BC}" type="pres">
      <dgm:prSet presAssocID="{8D010BD7-8129-904F-9BAD-D0810220C5F9}" presName="parTx" presStyleLbl="alignNode1" presStyleIdx="1" presStyleCnt="3">
        <dgm:presLayoutVars>
          <dgm:chMax val="0"/>
          <dgm:chPref val="0"/>
          <dgm:bulletEnabled val="1"/>
        </dgm:presLayoutVars>
      </dgm:prSet>
      <dgm:spPr/>
      <dgm:t>
        <a:bodyPr/>
        <a:lstStyle/>
        <a:p>
          <a:endParaRPr lang="en-GB"/>
        </a:p>
      </dgm:t>
    </dgm:pt>
    <dgm:pt modelId="{1ABDBE38-D02C-DA41-985C-48301319E8D0}" type="pres">
      <dgm:prSet presAssocID="{8D010BD7-8129-904F-9BAD-D0810220C5F9}" presName="desTx" presStyleLbl="alignAccFollowNode1" presStyleIdx="1" presStyleCnt="3">
        <dgm:presLayoutVars>
          <dgm:bulletEnabled val="1"/>
        </dgm:presLayoutVars>
      </dgm:prSet>
      <dgm:spPr/>
    </dgm:pt>
    <dgm:pt modelId="{91C5F4B7-2BED-2D45-B7F4-8AC8F8949125}" type="pres">
      <dgm:prSet presAssocID="{AD8B86AA-4CEB-D343-BAF7-968BF44268F0}" presName="space" presStyleCnt="0"/>
      <dgm:spPr/>
    </dgm:pt>
    <dgm:pt modelId="{CA6372A0-F8FC-6E4C-A111-05FEC6BBD15F}" type="pres">
      <dgm:prSet presAssocID="{D0E14E90-5336-384B-8C6B-A9A735B4B606}" presName="composite" presStyleCnt="0"/>
      <dgm:spPr/>
    </dgm:pt>
    <dgm:pt modelId="{241F9DB1-9E86-9D4E-9C68-CD7AA5ACA834}" type="pres">
      <dgm:prSet presAssocID="{D0E14E90-5336-384B-8C6B-A9A735B4B606}" presName="parTx" presStyleLbl="alignNode1" presStyleIdx="2" presStyleCnt="3">
        <dgm:presLayoutVars>
          <dgm:chMax val="0"/>
          <dgm:chPref val="0"/>
          <dgm:bulletEnabled val="1"/>
        </dgm:presLayoutVars>
      </dgm:prSet>
      <dgm:spPr/>
      <dgm:t>
        <a:bodyPr/>
        <a:lstStyle/>
        <a:p>
          <a:endParaRPr lang="en-GB"/>
        </a:p>
      </dgm:t>
    </dgm:pt>
    <dgm:pt modelId="{D5922DE8-AD9D-A44A-8194-C4F2ACDA9161}" type="pres">
      <dgm:prSet presAssocID="{D0E14E90-5336-384B-8C6B-A9A735B4B606}" presName="desTx" presStyleLbl="alignAccFollowNode1" presStyleIdx="2" presStyleCnt="3">
        <dgm:presLayoutVars>
          <dgm:bulletEnabled val="1"/>
        </dgm:presLayoutVars>
      </dgm:prSet>
      <dgm:spPr/>
    </dgm:pt>
  </dgm:ptLst>
  <dgm:cxnLst>
    <dgm:cxn modelId="{10A68607-7980-6041-9F2A-0886F37CEBDF}" srcId="{A2A283B2-42F5-BE44-9508-AC118FB359EF}" destId="{847C00AC-4EA0-0D4D-84DA-302419FC9E81}" srcOrd="0" destOrd="0" parTransId="{4BFBE735-A8FD-5C4E-B892-36EE0CCE4ED9}" sibTransId="{B133FDA4-594B-F64D-8A92-7DB589CB0D10}"/>
    <dgm:cxn modelId="{DDD5462D-83E4-1246-AFEC-85E4CD41CA38}" srcId="{26D091C2-C049-F545-ACC6-4796B01B4988}" destId="{A2A283B2-42F5-BE44-9508-AC118FB359EF}" srcOrd="0" destOrd="0" parTransId="{FBB0D6F2-9AE4-604A-B633-3677EC38C918}" sibTransId="{CBC34422-7FD7-7B49-8912-52CE525A96D4}"/>
    <dgm:cxn modelId="{030E7E98-1906-7A4F-9001-039A9238A806}" srcId="{8D010BD7-8129-904F-9BAD-D0810220C5F9}" destId="{1389F721-36AF-D943-BCD9-D91F52BB145B}" srcOrd="0" destOrd="0" parTransId="{B7F992F1-6775-114A-ADEB-237365523EC0}" sibTransId="{C5011023-2F00-7A44-A69F-CD2DD9B8839B}"/>
    <dgm:cxn modelId="{BD48B8A4-0616-DC4E-B743-88FEAEA5E3E1}" type="presOf" srcId="{26D091C2-C049-F545-ACC6-4796B01B4988}" destId="{B8DF7288-0BB8-5A47-8AFF-CBE5A40A532E}" srcOrd="0" destOrd="0" presId="urn:microsoft.com/office/officeart/2005/8/layout/hList1"/>
    <dgm:cxn modelId="{DB7861D0-C723-604C-8844-204511BF641E}" srcId="{D0E14E90-5336-384B-8C6B-A9A735B4B606}" destId="{5AC7473A-BB2D-E848-AA2B-2800B12B4903}" srcOrd="0" destOrd="0" parTransId="{355459A1-F59E-D342-A1D4-2D17005D698C}" sibTransId="{BB6E7253-AA90-1041-9887-C5C3C636F1C9}"/>
    <dgm:cxn modelId="{BC7197E3-7265-0941-B262-54E6EE04B18E}" type="presOf" srcId="{847C00AC-4EA0-0D4D-84DA-302419FC9E81}" destId="{2A8F0350-96A0-814E-8EFB-DB2A7190F9E6}" srcOrd="0" destOrd="0" presId="urn:microsoft.com/office/officeart/2005/8/layout/hList1"/>
    <dgm:cxn modelId="{E0AB0C07-2076-3D49-9267-DC418D592AF4}" type="presOf" srcId="{D0E14E90-5336-384B-8C6B-A9A735B4B606}" destId="{241F9DB1-9E86-9D4E-9C68-CD7AA5ACA834}" srcOrd="0" destOrd="0" presId="urn:microsoft.com/office/officeart/2005/8/layout/hList1"/>
    <dgm:cxn modelId="{4BEB2F1E-2B75-EC4E-8C18-E902120F69E1}" srcId="{26D091C2-C049-F545-ACC6-4796B01B4988}" destId="{8D010BD7-8129-904F-9BAD-D0810220C5F9}" srcOrd="1" destOrd="0" parTransId="{F743FA7A-7E69-7141-95E8-203697FC3B83}" sibTransId="{AD8B86AA-4CEB-D343-BAF7-968BF44268F0}"/>
    <dgm:cxn modelId="{E86748CC-B398-F547-A422-F6501591AD13}" type="presOf" srcId="{8D010BD7-8129-904F-9BAD-D0810220C5F9}" destId="{AEAFC6AB-6DD4-744B-B123-991230C635BC}" srcOrd="0" destOrd="0" presId="urn:microsoft.com/office/officeart/2005/8/layout/hList1"/>
    <dgm:cxn modelId="{75B6DCAA-7929-494D-A190-AC8314B58072}" srcId="{26D091C2-C049-F545-ACC6-4796B01B4988}" destId="{D0E14E90-5336-384B-8C6B-A9A735B4B606}" srcOrd="2" destOrd="0" parTransId="{F4640908-026A-6944-A23B-E13ECE2AA807}" sibTransId="{096FD9AB-7175-E54B-8EB2-2173D1CAC2AB}"/>
    <dgm:cxn modelId="{087937A9-1872-9745-B068-0526329086AC}" type="presOf" srcId="{5AC7473A-BB2D-E848-AA2B-2800B12B4903}" destId="{D5922DE8-AD9D-A44A-8194-C4F2ACDA9161}" srcOrd="0" destOrd="0" presId="urn:microsoft.com/office/officeart/2005/8/layout/hList1"/>
    <dgm:cxn modelId="{7F14D976-0FFB-6845-97A7-981FF66D3909}" type="presOf" srcId="{A2A283B2-42F5-BE44-9508-AC118FB359EF}" destId="{7921C348-F2FB-5443-B6C6-E2B518EEF92B}" srcOrd="0" destOrd="0" presId="urn:microsoft.com/office/officeart/2005/8/layout/hList1"/>
    <dgm:cxn modelId="{7A18FF1B-55FD-3C46-81C2-B809C667DCBD}" type="presOf" srcId="{1389F721-36AF-D943-BCD9-D91F52BB145B}" destId="{1ABDBE38-D02C-DA41-985C-48301319E8D0}" srcOrd="0" destOrd="0" presId="urn:microsoft.com/office/officeart/2005/8/layout/hList1"/>
    <dgm:cxn modelId="{395F305F-0D8C-8C4C-AC63-1938131BDBED}" type="presParOf" srcId="{B8DF7288-0BB8-5A47-8AFF-CBE5A40A532E}" destId="{4C1F5182-A9F9-E44F-A4D4-9B552F2AD01F}" srcOrd="0" destOrd="0" presId="urn:microsoft.com/office/officeart/2005/8/layout/hList1"/>
    <dgm:cxn modelId="{AA1B46DF-D4E1-5441-9000-31A3676D07CE}" type="presParOf" srcId="{4C1F5182-A9F9-E44F-A4D4-9B552F2AD01F}" destId="{7921C348-F2FB-5443-B6C6-E2B518EEF92B}" srcOrd="0" destOrd="0" presId="urn:microsoft.com/office/officeart/2005/8/layout/hList1"/>
    <dgm:cxn modelId="{F57E1671-13C1-C648-AF55-CD9F86AC85C0}" type="presParOf" srcId="{4C1F5182-A9F9-E44F-A4D4-9B552F2AD01F}" destId="{2A8F0350-96A0-814E-8EFB-DB2A7190F9E6}" srcOrd="1" destOrd="0" presId="urn:microsoft.com/office/officeart/2005/8/layout/hList1"/>
    <dgm:cxn modelId="{35092BF2-8B11-F643-A87B-1AC1ABA576D6}" type="presParOf" srcId="{B8DF7288-0BB8-5A47-8AFF-CBE5A40A532E}" destId="{37D4825F-7DBD-F94A-8871-18D255DCB0BA}" srcOrd="1" destOrd="0" presId="urn:microsoft.com/office/officeart/2005/8/layout/hList1"/>
    <dgm:cxn modelId="{ED057146-C627-4B40-A9AE-BDE9512F2E34}" type="presParOf" srcId="{B8DF7288-0BB8-5A47-8AFF-CBE5A40A532E}" destId="{4B6D1932-A1CB-2748-9213-29AB72D5F134}" srcOrd="2" destOrd="0" presId="urn:microsoft.com/office/officeart/2005/8/layout/hList1"/>
    <dgm:cxn modelId="{668ECA87-0456-3449-83CD-9BFBA1AE4C8F}" type="presParOf" srcId="{4B6D1932-A1CB-2748-9213-29AB72D5F134}" destId="{AEAFC6AB-6DD4-744B-B123-991230C635BC}" srcOrd="0" destOrd="0" presId="urn:microsoft.com/office/officeart/2005/8/layout/hList1"/>
    <dgm:cxn modelId="{0723D7ED-E6E5-3D4C-99F9-DFD4D0ACF428}" type="presParOf" srcId="{4B6D1932-A1CB-2748-9213-29AB72D5F134}" destId="{1ABDBE38-D02C-DA41-985C-48301319E8D0}" srcOrd="1" destOrd="0" presId="urn:microsoft.com/office/officeart/2005/8/layout/hList1"/>
    <dgm:cxn modelId="{4D3D37AA-AF62-5543-B878-58BFF2C4051A}" type="presParOf" srcId="{B8DF7288-0BB8-5A47-8AFF-CBE5A40A532E}" destId="{91C5F4B7-2BED-2D45-B7F4-8AC8F8949125}" srcOrd="3" destOrd="0" presId="urn:microsoft.com/office/officeart/2005/8/layout/hList1"/>
    <dgm:cxn modelId="{5C5D9EE2-CD67-464F-9F0F-A866631F8B14}" type="presParOf" srcId="{B8DF7288-0BB8-5A47-8AFF-CBE5A40A532E}" destId="{CA6372A0-F8FC-6E4C-A111-05FEC6BBD15F}" srcOrd="4" destOrd="0" presId="urn:microsoft.com/office/officeart/2005/8/layout/hList1"/>
    <dgm:cxn modelId="{950FDDBD-3079-6D4A-BC75-9DEF036D0609}" type="presParOf" srcId="{CA6372A0-F8FC-6E4C-A111-05FEC6BBD15F}" destId="{241F9DB1-9E86-9D4E-9C68-CD7AA5ACA834}" srcOrd="0" destOrd="0" presId="urn:microsoft.com/office/officeart/2005/8/layout/hList1"/>
    <dgm:cxn modelId="{4D953875-1444-A749-9CC6-02F0FE9CA255}" type="presParOf" srcId="{CA6372A0-F8FC-6E4C-A111-05FEC6BBD15F}" destId="{D5922DE8-AD9D-A44A-8194-C4F2ACDA916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41FC210-A17F-FF47-8105-07BDCA353968}" type="doc">
      <dgm:prSet loTypeId="urn:microsoft.com/office/officeart/2005/8/layout/vProcess5" loCatId="" qsTypeId="urn:microsoft.com/office/officeart/2005/8/quickstyle/simple2" qsCatId="simple" csTypeId="urn:microsoft.com/office/officeart/2005/8/colors/colorful4" csCatId="colorful" phldr="1"/>
      <dgm:spPr/>
      <dgm:t>
        <a:bodyPr/>
        <a:lstStyle/>
        <a:p>
          <a:endParaRPr lang="en-GB"/>
        </a:p>
      </dgm:t>
    </dgm:pt>
    <dgm:pt modelId="{4606D2E1-14D7-DE47-8688-B891DE083516}">
      <dgm:prSet phldrT="[Text]" custT="1"/>
      <dgm:spPr/>
      <dgm:t>
        <a:bodyPr/>
        <a:lstStyle/>
        <a:p>
          <a:r>
            <a:rPr lang="en-US" sz="1400" b="0" dirty="0" smtClean="0">
              <a:latin typeface="Times New Roman"/>
              <a:cs typeface="Times New Roman"/>
            </a:rPr>
            <a:t>An authorized individual sponsors an individual or entity for a credential to establish the need for the credential. For example, a department supervisor sponsors a department employee.</a:t>
          </a:r>
          <a:endParaRPr lang="en-GB" sz="1400" b="0" dirty="0">
            <a:latin typeface="Times New Roman"/>
            <a:cs typeface="Times New Roman"/>
          </a:endParaRPr>
        </a:p>
      </dgm:t>
    </dgm:pt>
    <dgm:pt modelId="{265C04DB-E4F9-5C46-815B-8C66436A4353}" type="parTrans" cxnId="{BFBC8DAE-7EC9-164D-9098-00D651C3D1E1}">
      <dgm:prSet/>
      <dgm:spPr/>
      <dgm:t>
        <a:bodyPr/>
        <a:lstStyle/>
        <a:p>
          <a:endParaRPr lang="en-GB"/>
        </a:p>
      </dgm:t>
    </dgm:pt>
    <dgm:pt modelId="{AC514389-D523-2048-9623-EC8DE1C34CE4}" type="sibTrans" cxnId="{BFBC8DAE-7EC9-164D-9098-00D651C3D1E1}">
      <dgm:prSet/>
      <dgm:spPr>
        <a:ln>
          <a:solidFill>
            <a:schemeClr val="tx1">
              <a:alpha val="90000"/>
            </a:schemeClr>
          </a:solidFill>
        </a:ln>
      </dgm:spPr>
      <dgm:t>
        <a:bodyPr/>
        <a:lstStyle/>
        <a:p>
          <a:endParaRPr lang="en-GB"/>
        </a:p>
      </dgm:t>
    </dgm:pt>
    <dgm:pt modelId="{F259B7EA-4D75-914B-9A2D-9A88DF12403D}">
      <dgm:prSet custT="1"/>
      <dgm:spPr/>
      <dgm:t>
        <a:bodyPr/>
        <a:lstStyle/>
        <a:p>
          <a:r>
            <a:rPr lang="en-US" sz="1400" b="0" dirty="0" smtClean="0">
              <a:latin typeface="Times New Roman"/>
              <a:cs typeface="Times New Roman"/>
            </a:rPr>
            <a:t>The sponsored individual enrolls for the credential, a process which typically consists of identity proofing and the capture of biographic and biometric data. This step may also involve incorporating authoritative attribute data, maintained by the identity management component.</a:t>
          </a:r>
          <a:endParaRPr lang="en-US" sz="1400" b="0" dirty="0">
            <a:latin typeface="Times New Roman"/>
            <a:cs typeface="Times New Roman"/>
          </a:endParaRPr>
        </a:p>
      </dgm:t>
    </dgm:pt>
    <dgm:pt modelId="{1F45E988-C9A3-834F-AF4E-DF86CB011933}" type="parTrans" cxnId="{2F9B4A1B-7FE0-254B-BFE2-E4B3B436D50D}">
      <dgm:prSet/>
      <dgm:spPr/>
      <dgm:t>
        <a:bodyPr/>
        <a:lstStyle/>
        <a:p>
          <a:endParaRPr lang="en-GB"/>
        </a:p>
      </dgm:t>
    </dgm:pt>
    <dgm:pt modelId="{47DC983F-6CD0-2243-8DFC-9149F116F875}" type="sibTrans" cxnId="{2F9B4A1B-7FE0-254B-BFE2-E4B3B436D50D}">
      <dgm:prSet/>
      <dgm:spPr>
        <a:ln>
          <a:solidFill>
            <a:srgbClr val="000000">
              <a:alpha val="90000"/>
            </a:srgbClr>
          </a:solidFill>
        </a:ln>
      </dgm:spPr>
      <dgm:t>
        <a:bodyPr/>
        <a:lstStyle/>
        <a:p>
          <a:endParaRPr lang="en-GB"/>
        </a:p>
      </dgm:t>
    </dgm:pt>
    <dgm:pt modelId="{9CBA1BF3-405D-D743-8685-60081601C362}">
      <dgm:prSet custT="1"/>
      <dgm:spPr/>
      <dgm:t>
        <a:bodyPr/>
        <a:lstStyle/>
        <a:p>
          <a:r>
            <a:rPr lang="en-US" sz="1400" b="0" dirty="0" smtClean="0">
              <a:latin typeface="Times New Roman"/>
              <a:cs typeface="Times New Roman"/>
            </a:rPr>
            <a:t>A credential is produced. Depending on the credential type, production may involve encryption, the use of a digital signature, the production of a smart- card, or other functions.</a:t>
          </a:r>
          <a:endParaRPr lang="en-US" sz="1400" b="0" dirty="0">
            <a:latin typeface="Times New Roman"/>
            <a:cs typeface="Times New Roman"/>
          </a:endParaRPr>
        </a:p>
      </dgm:t>
    </dgm:pt>
    <dgm:pt modelId="{48852E4D-9F81-6440-B3AF-C3282255667A}" type="parTrans" cxnId="{CD4DED2A-7062-A445-B826-6D6879324F62}">
      <dgm:prSet/>
      <dgm:spPr/>
      <dgm:t>
        <a:bodyPr/>
        <a:lstStyle/>
        <a:p>
          <a:endParaRPr lang="en-GB"/>
        </a:p>
      </dgm:t>
    </dgm:pt>
    <dgm:pt modelId="{A031DE06-D643-2740-9FA9-60D8149D853F}" type="sibTrans" cxnId="{CD4DED2A-7062-A445-B826-6D6879324F62}">
      <dgm:prSet/>
      <dgm:spPr>
        <a:ln>
          <a:solidFill>
            <a:srgbClr val="000000">
              <a:alpha val="90000"/>
            </a:srgbClr>
          </a:solidFill>
        </a:ln>
      </dgm:spPr>
      <dgm:t>
        <a:bodyPr/>
        <a:lstStyle/>
        <a:p>
          <a:endParaRPr lang="en-GB"/>
        </a:p>
      </dgm:t>
    </dgm:pt>
    <dgm:pt modelId="{D3C331A7-EF39-2846-8C26-530414F40687}">
      <dgm:prSet custT="1"/>
      <dgm:spPr/>
      <dgm:t>
        <a:bodyPr/>
        <a:lstStyle/>
        <a:p>
          <a:r>
            <a:rPr lang="en-US" sz="1400" b="0" dirty="0" smtClean="0">
              <a:latin typeface="Times New Roman"/>
              <a:cs typeface="Times New Roman"/>
            </a:rPr>
            <a:t>The credential is issued to the individual or NPE.</a:t>
          </a:r>
          <a:endParaRPr lang="en-US" sz="1400" b="0" dirty="0">
            <a:latin typeface="Times New Roman"/>
            <a:cs typeface="Times New Roman"/>
          </a:endParaRPr>
        </a:p>
      </dgm:t>
    </dgm:pt>
    <dgm:pt modelId="{BAD30421-C0CF-2943-992E-519E4F86EEF9}" type="parTrans" cxnId="{FA00683C-DAEC-E445-AC9D-FDEA30912775}">
      <dgm:prSet/>
      <dgm:spPr/>
      <dgm:t>
        <a:bodyPr/>
        <a:lstStyle/>
        <a:p>
          <a:endParaRPr lang="en-GB"/>
        </a:p>
      </dgm:t>
    </dgm:pt>
    <dgm:pt modelId="{6BA14784-91C0-514D-8816-7CC22CBC7651}" type="sibTrans" cxnId="{FA00683C-DAEC-E445-AC9D-FDEA30912775}">
      <dgm:prSet/>
      <dgm:spPr>
        <a:ln>
          <a:solidFill>
            <a:srgbClr val="000000">
              <a:alpha val="90000"/>
            </a:srgbClr>
          </a:solidFill>
        </a:ln>
      </dgm:spPr>
      <dgm:t>
        <a:bodyPr/>
        <a:lstStyle/>
        <a:p>
          <a:endParaRPr lang="en-GB"/>
        </a:p>
      </dgm:t>
    </dgm:pt>
    <dgm:pt modelId="{54A7D367-5B75-2841-953F-58D62684F266}">
      <dgm:prSet custT="1"/>
      <dgm:spPr/>
      <dgm:t>
        <a:bodyPr/>
        <a:lstStyle/>
        <a:p>
          <a:r>
            <a:rPr lang="en-US" sz="1400" b="0" dirty="0" smtClean="0">
              <a:latin typeface="Times New Roman"/>
              <a:cs typeface="Times New Roman"/>
            </a:rPr>
            <a:t>Finally, a credential must be maintained over its life cycle, which might include revocation, reissuance/replacement, reenrollment, expiration, personal identification number (PIN) reset, suspension, or reinstatement. </a:t>
          </a:r>
          <a:endParaRPr lang="en-US" sz="1400" b="0" dirty="0">
            <a:latin typeface="Times New Roman"/>
            <a:cs typeface="Times New Roman"/>
          </a:endParaRPr>
        </a:p>
      </dgm:t>
    </dgm:pt>
    <dgm:pt modelId="{670BEB94-62D8-D14A-B925-11EEDE92F5CB}" type="parTrans" cxnId="{1D15F66C-4039-DF46-AD9B-C77AD0BBB714}">
      <dgm:prSet/>
      <dgm:spPr/>
      <dgm:t>
        <a:bodyPr/>
        <a:lstStyle/>
        <a:p>
          <a:endParaRPr lang="en-GB"/>
        </a:p>
      </dgm:t>
    </dgm:pt>
    <dgm:pt modelId="{D18E2CA2-C3AF-4540-BC0A-51751E659CFB}" type="sibTrans" cxnId="{1D15F66C-4039-DF46-AD9B-C77AD0BBB714}">
      <dgm:prSet/>
      <dgm:spPr/>
      <dgm:t>
        <a:bodyPr/>
        <a:lstStyle/>
        <a:p>
          <a:endParaRPr lang="en-GB"/>
        </a:p>
      </dgm:t>
    </dgm:pt>
    <dgm:pt modelId="{D7348A5C-273E-2943-9316-4F4A370FD768}" type="pres">
      <dgm:prSet presAssocID="{F41FC210-A17F-FF47-8105-07BDCA353968}" presName="outerComposite" presStyleCnt="0">
        <dgm:presLayoutVars>
          <dgm:chMax val="5"/>
          <dgm:dir/>
          <dgm:resizeHandles val="exact"/>
        </dgm:presLayoutVars>
      </dgm:prSet>
      <dgm:spPr/>
    </dgm:pt>
    <dgm:pt modelId="{D4A47814-9EF7-E648-A38D-2A55930DF699}" type="pres">
      <dgm:prSet presAssocID="{F41FC210-A17F-FF47-8105-07BDCA353968}" presName="dummyMaxCanvas" presStyleCnt="0">
        <dgm:presLayoutVars/>
      </dgm:prSet>
      <dgm:spPr/>
    </dgm:pt>
    <dgm:pt modelId="{FA4AF131-BA4C-AA4B-B447-CE80038D99E6}" type="pres">
      <dgm:prSet presAssocID="{F41FC210-A17F-FF47-8105-07BDCA353968}" presName="FiveNodes_1" presStyleLbl="node1" presStyleIdx="0" presStyleCnt="5">
        <dgm:presLayoutVars>
          <dgm:bulletEnabled val="1"/>
        </dgm:presLayoutVars>
      </dgm:prSet>
      <dgm:spPr/>
      <dgm:t>
        <a:bodyPr/>
        <a:lstStyle/>
        <a:p>
          <a:endParaRPr lang="en-GB"/>
        </a:p>
      </dgm:t>
    </dgm:pt>
    <dgm:pt modelId="{23037F46-5FCB-754D-BFC8-5B8AFE49D812}" type="pres">
      <dgm:prSet presAssocID="{F41FC210-A17F-FF47-8105-07BDCA353968}" presName="FiveNodes_2" presStyleLbl="node1" presStyleIdx="1" presStyleCnt="5">
        <dgm:presLayoutVars>
          <dgm:bulletEnabled val="1"/>
        </dgm:presLayoutVars>
      </dgm:prSet>
      <dgm:spPr/>
      <dgm:t>
        <a:bodyPr/>
        <a:lstStyle/>
        <a:p>
          <a:endParaRPr lang="en-GB"/>
        </a:p>
      </dgm:t>
    </dgm:pt>
    <dgm:pt modelId="{111F870A-A41E-504C-8220-ACF16DF818A5}" type="pres">
      <dgm:prSet presAssocID="{F41FC210-A17F-FF47-8105-07BDCA353968}" presName="FiveNodes_3" presStyleLbl="node1" presStyleIdx="2" presStyleCnt="5">
        <dgm:presLayoutVars>
          <dgm:bulletEnabled val="1"/>
        </dgm:presLayoutVars>
      </dgm:prSet>
      <dgm:spPr/>
      <dgm:t>
        <a:bodyPr/>
        <a:lstStyle/>
        <a:p>
          <a:endParaRPr lang="en-GB"/>
        </a:p>
      </dgm:t>
    </dgm:pt>
    <dgm:pt modelId="{563FE213-F1D3-714E-A679-E2F86221F544}" type="pres">
      <dgm:prSet presAssocID="{F41FC210-A17F-FF47-8105-07BDCA353968}" presName="FiveNodes_4" presStyleLbl="node1" presStyleIdx="3" presStyleCnt="5">
        <dgm:presLayoutVars>
          <dgm:bulletEnabled val="1"/>
        </dgm:presLayoutVars>
      </dgm:prSet>
      <dgm:spPr/>
      <dgm:t>
        <a:bodyPr/>
        <a:lstStyle/>
        <a:p>
          <a:endParaRPr lang="en-GB"/>
        </a:p>
      </dgm:t>
    </dgm:pt>
    <dgm:pt modelId="{8EB280B7-5E9A-624A-8674-65FF67D1E04C}" type="pres">
      <dgm:prSet presAssocID="{F41FC210-A17F-FF47-8105-07BDCA353968}" presName="FiveNodes_5" presStyleLbl="node1" presStyleIdx="4" presStyleCnt="5">
        <dgm:presLayoutVars>
          <dgm:bulletEnabled val="1"/>
        </dgm:presLayoutVars>
      </dgm:prSet>
      <dgm:spPr/>
      <dgm:t>
        <a:bodyPr/>
        <a:lstStyle/>
        <a:p>
          <a:endParaRPr lang="en-GB"/>
        </a:p>
      </dgm:t>
    </dgm:pt>
    <dgm:pt modelId="{42B7EB5B-524A-BF44-BAD6-05827B78B5B3}" type="pres">
      <dgm:prSet presAssocID="{F41FC210-A17F-FF47-8105-07BDCA353968}" presName="FiveConn_1-2" presStyleLbl="fgAccFollowNode1" presStyleIdx="0" presStyleCnt="4">
        <dgm:presLayoutVars>
          <dgm:bulletEnabled val="1"/>
        </dgm:presLayoutVars>
      </dgm:prSet>
      <dgm:spPr/>
    </dgm:pt>
    <dgm:pt modelId="{F195B15E-CE6A-264D-B2CF-1E7289DFF93A}" type="pres">
      <dgm:prSet presAssocID="{F41FC210-A17F-FF47-8105-07BDCA353968}" presName="FiveConn_2-3" presStyleLbl="fgAccFollowNode1" presStyleIdx="1" presStyleCnt="4">
        <dgm:presLayoutVars>
          <dgm:bulletEnabled val="1"/>
        </dgm:presLayoutVars>
      </dgm:prSet>
      <dgm:spPr/>
    </dgm:pt>
    <dgm:pt modelId="{BCAF4B9A-A6A9-D24D-A6A0-0F521D663751}" type="pres">
      <dgm:prSet presAssocID="{F41FC210-A17F-FF47-8105-07BDCA353968}" presName="FiveConn_3-4" presStyleLbl="fgAccFollowNode1" presStyleIdx="2" presStyleCnt="4">
        <dgm:presLayoutVars>
          <dgm:bulletEnabled val="1"/>
        </dgm:presLayoutVars>
      </dgm:prSet>
      <dgm:spPr/>
    </dgm:pt>
    <dgm:pt modelId="{37A2B977-21EC-A54C-87AB-FF876D5877DA}" type="pres">
      <dgm:prSet presAssocID="{F41FC210-A17F-FF47-8105-07BDCA353968}" presName="FiveConn_4-5" presStyleLbl="fgAccFollowNode1" presStyleIdx="3" presStyleCnt="4">
        <dgm:presLayoutVars>
          <dgm:bulletEnabled val="1"/>
        </dgm:presLayoutVars>
      </dgm:prSet>
      <dgm:spPr/>
    </dgm:pt>
    <dgm:pt modelId="{03729167-B409-B946-B4B0-E013DA7BC819}" type="pres">
      <dgm:prSet presAssocID="{F41FC210-A17F-FF47-8105-07BDCA353968}" presName="FiveNodes_1_text" presStyleLbl="node1" presStyleIdx="4" presStyleCnt="5">
        <dgm:presLayoutVars>
          <dgm:bulletEnabled val="1"/>
        </dgm:presLayoutVars>
      </dgm:prSet>
      <dgm:spPr/>
      <dgm:t>
        <a:bodyPr/>
        <a:lstStyle/>
        <a:p>
          <a:endParaRPr lang="en-GB"/>
        </a:p>
      </dgm:t>
    </dgm:pt>
    <dgm:pt modelId="{52ABCE15-389B-4047-B072-9C2D9022751A}" type="pres">
      <dgm:prSet presAssocID="{F41FC210-A17F-FF47-8105-07BDCA353968}" presName="FiveNodes_2_text" presStyleLbl="node1" presStyleIdx="4" presStyleCnt="5">
        <dgm:presLayoutVars>
          <dgm:bulletEnabled val="1"/>
        </dgm:presLayoutVars>
      </dgm:prSet>
      <dgm:spPr/>
      <dgm:t>
        <a:bodyPr/>
        <a:lstStyle/>
        <a:p>
          <a:endParaRPr lang="en-GB"/>
        </a:p>
      </dgm:t>
    </dgm:pt>
    <dgm:pt modelId="{E5FA407B-9D96-524B-8252-4EF93A5CB967}" type="pres">
      <dgm:prSet presAssocID="{F41FC210-A17F-FF47-8105-07BDCA353968}" presName="FiveNodes_3_text" presStyleLbl="node1" presStyleIdx="4" presStyleCnt="5">
        <dgm:presLayoutVars>
          <dgm:bulletEnabled val="1"/>
        </dgm:presLayoutVars>
      </dgm:prSet>
      <dgm:spPr/>
      <dgm:t>
        <a:bodyPr/>
        <a:lstStyle/>
        <a:p>
          <a:endParaRPr lang="en-GB"/>
        </a:p>
      </dgm:t>
    </dgm:pt>
    <dgm:pt modelId="{546B1FDC-0B29-2C4D-A609-0A6A318D2CED}" type="pres">
      <dgm:prSet presAssocID="{F41FC210-A17F-FF47-8105-07BDCA353968}" presName="FiveNodes_4_text" presStyleLbl="node1" presStyleIdx="4" presStyleCnt="5">
        <dgm:presLayoutVars>
          <dgm:bulletEnabled val="1"/>
        </dgm:presLayoutVars>
      </dgm:prSet>
      <dgm:spPr/>
      <dgm:t>
        <a:bodyPr/>
        <a:lstStyle/>
        <a:p>
          <a:endParaRPr lang="en-GB"/>
        </a:p>
      </dgm:t>
    </dgm:pt>
    <dgm:pt modelId="{D3F27900-D67D-214C-BA70-41AC36180A55}" type="pres">
      <dgm:prSet presAssocID="{F41FC210-A17F-FF47-8105-07BDCA353968}" presName="FiveNodes_5_text" presStyleLbl="node1" presStyleIdx="4" presStyleCnt="5">
        <dgm:presLayoutVars>
          <dgm:bulletEnabled val="1"/>
        </dgm:presLayoutVars>
      </dgm:prSet>
      <dgm:spPr/>
      <dgm:t>
        <a:bodyPr/>
        <a:lstStyle/>
        <a:p>
          <a:endParaRPr lang="en-GB"/>
        </a:p>
      </dgm:t>
    </dgm:pt>
  </dgm:ptLst>
  <dgm:cxnLst>
    <dgm:cxn modelId="{FA00683C-DAEC-E445-AC9D-FDEA30912775}" srcId="{F41FC210-A17F-FF47-8105-07BDCA353968}" destId="{D3C331A7-EF39-2846-8C26-530414F40687}" srcOrd="3" destOrd="0" parTransId="{BAD30421-C0CF-2943-992E-519E4F86EEF9}" sibTransId="{6BA14784-91C0-514D-8816-7CC22CBC7651}"/>
    <dgm:cxn modelId="{1D15F66C-4039-DF46-AD9B-C77AD0BBB714}" srcId="{F41FC210-A17F-FF47-8105-07BDCA353968}" destId="{54A7D367-5B75-2841-953F-58D62684F266}" srcOrd="4" destOrd="0" parTransId="{670BEB94-62D8-D14A-B925-11EEDE92F5CB}" sibTransId="{D18E2CA2-C3AF-4540-BC0A-51751E659CFB}"/>
    <dgm:cxn modelId="{8322F678-4D6E-5E43-BCC7-CC6F2E2EB144}" type="presOf" srcId="{A031DE06-D643-2740-9FA9-60D8149D853F}" destId="{BCAF4B9A-A6A9-D24D-A6A0-0F521D663751}" srcOrd="0" destOrd="0" presId="urn:microsoft.com/office/officeart/2005/8/layout/vProcess5"/>
    <dgm:cxn modelId="{2F9B4A1B-7FE0-254B-BFE2-E4B3B436D50D}" srcId="{F41FC210-A17F-FF47-8105-07BDCA353968}" destId="{F259B7EA-4D75-914B-9A2D-9A88DF12403D}" srcOrd="1" destOrd="0" parTransId="{1F45E988-C9A3-834F-AF4E-DF86CB011933}" sibTransId="{47DC983F-6CD0-2243-8DFC-9149F116F875}"/>
    <dgm:cxn modelId="{A7E44AE9-80C1-684D-972B-65F1521C55F7}" type="presOf" srcId="{47DC983F-6CD0-2243-8DFC-9149F116F875}" destId="{F195B15E-CE6A-264D-B2CF-1E7289DFF93A}" srcOrd="0" destOrd="0" presId="urn:microsoft.com/office/officeart/2005/8/layout/vProcess5"/>
    <dgm:cxn modelId="{467B7ACD-375E-4A4C-8AE6-C25A2951D974}" type="presOf" srcId="{54A7D367-5B75-2841-953F-58D62684F266}" destId="{D3F27900-D67D-214C-BA70-41AC36180A55}" srcOrd="1" destOrd="0" presId="urn:microsoft.com/office/officeart/2005/8/layout/vProcess5"/>
    <dgm:cxn modelId="{1DCB672B-BE1B-E54E-849E-70258654ED06}" type="presOf" srcId="{F259B7EA-4D75-914B-9A2D-9A88DF12403D}" destId="{23037F46-5FCB-754D-BFC8-5B8AFE49D812}" srcOrd="0" destOrd="0" presId="urn:microsoft.com/office/officeart/2005/8/layout/vProcess5"/>
    <dgm:cxn modelId="{2E2042F0-9045-D34E-9D36-9CEC628EB0D2}" type="presOf" srcId="{54A7D367-5B75-2841-953F-58D62684F266}" destId="{8EB280B7-5E9A-624A-8674-65FF67D1E04C}" srcOrd="0" destOrd="0" presId="urn:microsoft.com/office/officeart/2005/8/layout/vProcess5"/>
    <dgm:cxn modelId="{5B90F997-7233-0445-A18F-717F651F5DF6}" type="presOf" srcId="{9CBA1BF3-405D-D743-8685-60081601C362}" destId="{111F870A-A41E-504C-8220-ACF16DF818A5}" srcOrd="0" destOrd="0" presId="urn:microsoft.com/office/officeart/2005/8/layout/vProcess5"/>
    <dgm:cxn modelId="{7ECD430D-7456-474C-9A76-52D7279A7A71}" type="presOf" srcId="{D3C331A7-EF39-2846-8C26-530414F40687}" destId="{563FE213-F1D3-714E-A679-E2F86221F544}" srcOrd="0" destOrd="0" presId="urn:microsoft.com/office/officeart/2005/8/layout/vProcess5"/>
    <dgm:cxn modelId="{18227A1F-B4D3-D94A-A509-A536610D2818}" type="presOf" srcId="{AC514389-D523-2048-9623-EC8DE1C34CE4}" destId="{42B7EB5B-524A-BF44-BAD6-05827B78B5B3}" srcOrd="0" destOrd="0" presId="urn:microsoft.com/office/officeart/2005/8/layout/vProcess5"/>
    <dgm:cxn modelId="{86D5A738-E2F3-ED4D-8693-5732906D8789}" type="presOf" srcId="{9CBA1BF3-405D-D743-8685-60081601C362}" destId="{E5FA407B-9D96-524B-8252-4EF93A5CB967}" srcOrd="1" destOrd="0" presId="urn:microsoft.com/office/officeart/2005/8/layout/vProcess5"/>
    <dgm:cxn modelId="{1D0AEA34-4889-204C-B974-34F099C86CBA}" type="presOf" srcId="{F259B7EA-4D75-914B-9A2D-9A88DF12403D}" destId="{52ABCE15-389B-4047-B072-9C2D9022751A}" srcOrd="1" destOrd="0" presId="urn:microsoft.com/office/officeart/2005/8/layout/vProcess5"/>
    <dgm:cxn modelId="{20BE28E3-F47B-7049-943B-995986502954}" type="presOf" srcId="{6BA14784-91C0-514D-8816-7CC22CBC7651}" destId="{37A2B977-21EC-A54C-87AB-FF876D5877DA}" srcOrd="0" destOrd="0" presId="urn:microsoft.com/office/officeart/2005/8/layout/vProcess5"/>
    <dgm:cxn modelId="{C4BB651F-BAC6-9548-A22F-B55E23446C5C}" type="presOf" srcId="{D3C331A7-EF39-2846-8C26-530414F40687}" destId="{546B1FDC-0B29-2C4D-A609-0A6A318D2CED}" srcOrd="1" destOrd="0" presId="urn:microsoft.com/office/officeart/2005/8/layout/vProcess5"/>
    <dgm:cxn modelId="{60E53DBF-A185-9A47-AA7A-9B7E6527CE7F}" type="presOf" srcId="{F41FC210-A17F-FF47-8105-07BDCA353968}" destId="{D7348A5C-273E-2943-9316-4F4A370FD768}" srcOrd="0" destOrd="0" presId="urn:microsoft.com/office/officeart/2005/8/layout/vProcess5"/>
    <dgm:cxn modelId="{8C52C4A1-DFA9-7C44-ABBF-BD4F88C46A83}" type="presOf" srcId="{4606D2E1-14D7-DE47-8688-B891DE083516}" destId="{03729167-B409-B946-B4B0-E013DA7BC819}" srcOrd="1" destOrd="0" presId="urn:microsoft.com/office/officeart/2005/8/layout/vProcess5"/>
    <dgm:cxn modelId="{BFBC8DAE-7EC9-164D-9098-00D651C3D1E1}" srcId="{F41FC210-A17F-FF47-8105-07BDCA353968}" destId="{4606D2E1-14D7-DE47-8688-B891DE083516}" srcOrd="0" destOrd="0" parTransId="{265C04DB-E4F9-5C46-815B-8C66436A4353}" sibTransId="{AC514389-D523-2048-9623-EC8DE1C34CE4}"/>
    <dgm:cxn modelId="{CD4DED2A-7062-A445-B826-6D6879324F62}" srcId="{F41FC210-A17F-FF47-8105-07BDCA353968}" destId="{9CBA1BF3-405D-D743-8685-60081601C362}" srcOrd="2" destOrd="0" parTransId="{48852E4D-9F81-6440-B3AF-C3282255667A}" sibTransId="{A031DE06-D643-2740-9FA9-60D8149D853F}"/>
    <dgm:cxn modelId="{6AE302B4-49D7-D64C-849B-FBA84EE57C9F}" type="presOf" srcId="{4606D2E1-14D7-DE47-8688-B891DE083516}" destId="{FA4AF131-BA4C-AA4B-B447-CE80038D99E6}" srcOrd="0" destOrd="0" presId="urn:microsoft.com/office/officeart/2005/8/layout/vProcess5"/>
    <dgm:cxn modelId="{0EAC31E2-0E51-2F4E-8C99-57EBA547CD3B}" type="presParOf" srcId="{D7348A5C-273E-2943-9316-4F4A370FD768}" destId="{D4A47814-9EF7-E648-A38D-2A55930DF699}" srcOrd="0" destOrd="0" presId="urn:microsoft.com/office/officeart/2005/8/layout/vProcess5"/>
    <dgm:cxn modelId="{3C23C5AE-BB2D-2949-9C4C-5BF43AC43A1B}" type="presParOf" srcId="{D7348A5C-273E-2943-9316-4F4A370FD768}" destId="{FA4AF131-BA4C-AA4B-B447-CE80038D99E6}" srcOrd="1" destOrd="0" presId="urn:microsoft.com/office/officeart/2005/8/layout/vProcess5"/>
    <dgm:cxn modelId="{8B5BC460-622C-8C4A-9AE0-6AEC8E8928EF}" type="presParOf" srcId="{D7348A5C-273E-2943-9316-4F4A370FD768}" destId="{23037F46-5FCB-754D-BFC8-5B8AFE49D812}" srcOrd="2" destOrd="0" presId="urn:microsoft.com/office/officeart/2005/8/layout/vProcess5"/>
    <dgm:cxn modelId="{7EFE7CC5-77FC-3F46-AF2E-B8446B6F82E5}" type="presParOf" srcId="{D7348A5C-273E-2943-9316-4F4A370FD768}" destId="{111F870A-A41E-504C-8220-ACF16DF818A5}" srcOrd="3" destOrd="0" presId="urn:microsoft.com/office/officeart/2005/8/layout/vProcess5"/>
    <dgm:cxn modelId="{BBDE6EB6-9939-2548-A598-B5D5BF7B7260}" type="presParOf" srcId="{D7348A5C-273E-2943-9316-4F4A370FD768}" destId="{563FE213-F1D3-714E-A679-E2F86221F544}" srcOrd="4" destOrd="0" presId="urn:microsoft.com/office/officeart/2005/8/layout/vProcess5"/>
    <dgm:cxn modelId="{3A9AF6DF-D9FF-3D48-83EE-BCDBD947628A}" type="presParOf" srcId="{D7348A5C-273E-2943-9316-4F4A370FD768}" destId="{8EB280B7-5E9A-624A-8674-65FF67D1E04C}" srcOrd="5" destOrd="0" presId="urn:microsoft.com/office/officeart/2005/8/layout/vProcess5"/>
    <dgm:cxn modelId="{38083606-98C3-AC46-B1C2-CAE87A913251}" type="presParOf" srcId="{D7348A5C-273E-2943-9316-4F4A370FD768}" destId="{42B7EB5B-524A-BF44-BAD6-05827B78B5B3}" srcOrd="6" destOrd="0" presId="urn:microsoft.com/office/officeart/2005/8/layout/vProcess5"/>
    <dgm:cxn modelId="{FF845415-24C1-8144-941D-02D0B1A1EB79}" type="presParOf" srcId="{D7348A5C-273E-2943-9316-4F4A370FD768}" destId="{F195B15E-CE6A-264D-B2CF-1E7289DFF93A}" srcOrd="7" destOrd="0" presId="urn:microsoft.com/office/officeart/2005/8/layout/vProcess5"/>
    <dgm:cxn modelId="{DE4BAE4D-0B74-0E43-911F-B727ED3FA7C0}" type="presParOf" srcId="{D7348A5C-273E-2943-9316-4F4A370FD768}" destId="{BCAF4B9A-A6A9-D24D-A6A0-0F521D663751}" srcOrd="8" destOrd="0" presId="urn:microsoft.com/office/officeart/2005/8/layout/vProcess5"/>
    <dgm:cxn modelId="{7512C770-C1F0-4647-9CAB-30DB2B95F100}" type="presParOf" srcId="{D7348A5C-273E-2943-9316-4F4A370FD768}" destId="{37A2B977-21EC-A54C-87AB-FF876D5877DA}" srcOrd="9" destOrd="0" presId="urn:microsoft.com/office/officeart/2005/8/layout/vProcess5"/>
    <dgm:cxn modelId="{166EB9B9-B184-7545-86FB-F2DFCE85BD72}" type="presParOf" srcId="{D7348A5C-273E-2943-9316-4F4A370FD768}" destId="{03729167-B409-B946-B4B0-E013DA7BC819}" srcOrd="10" destOrd="0" presId="urn:microsoft.com/office/officeart/2005/8/layout/vProcess5"/>
    <dgm:cxn modelId="{24B608B6-04FD-3D42-A3F5-B7F6B68EC7ED}" type="presParOf" srcId="{D7348A5C-273E-2943-9316-4F4A370FD768}" destId="{52ABCE15-389B-4047-B072-9C2D9022751A}" srcOrd="11" destOrd="0" presId="urn:microsoft.com/office/officeart/2005/8/layout/vProcess5"/>
    <dgm:cxn modelId="{DEF3DA36-0563-2C49-B1FD-A5A9059ECB09}" type="presParOf" srcId="{D7348A5C-273E-2943-9316-4F4A370FD768}" destId="{E5FA407B-9D96-524B-8252-4EF93A5CB967}" srcOrd="12" destOrd="0" presId="urn:microsoft.com/office/officeart/2005/8/layout/vProcess5"/>
    <dgm:cxn modelId="{4C481E78-B8B4-1A4F-BEBA-AD7CE47CD201}" type="presParOf" srcId="{D7348A5C-273E-2943-9316-4F4A370FD768}" destId="{546B1FDC-0B29-2C4D-A609-0A6A318D2CED}" srcOrd="13" destOrd="0" presId="urn:microsoft.com/office/officeart/2005/8/layout/vProcess5"/>
    <dgm:cxn modelId="{048A3FD2-E40C-9747-8248-E83015DB0735}" type="presParOf" srcId="{D7348A5C-273E-2943-9316-4F4A370FD768}" destId="{D3F27900-D67D-214C-BA70-41AC36180A55}"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1F58082-CA1C-CA4A-9A83-C48827FC0F0A}" type="doc">
      <dgm:prSet loTypeId="urn:microsoft.com/office/officeart/2005/8/layout/vList6" loCatId="" qsTypeId="urn:microsoft.com/office/officeart/2005/8/quickstyle/simple2" qsCatId="simple" csTypeId="urn:microsoft.com/office/officeart/2005/8/colors/colorful3" csCatId="colorful" phldr="1"/>
      <dgm:spPr/>
      <dgm:t>
        <a:bodyPr/>
        <a:lstStyle/>
        <a:p>
          <a:endParaRPr lang="en-GB"/>
        </a:p>
      </dgm:t>
    </dgm:pt>
    <dgm:pt modelId="{3AA6FDF2-BB24-FB4F-AB74-8B336CEB8F5B}">
      <dgm:prSet phldrT="[Text]" custT="1"/>
      <dgm:spPr/>
      <dgm:t>
        <a:bodyPr/>
        <a:lstStyle/>
        <a:p>
          <a:r>
            <a:rPr lang="en-US" sz="2400" b="1" dirty="0" smtClean="0">
              <a:latin typeface="Times New Roman"/>
              <a:cs typeface="Times New Roman"/>
            </a:rPr>
            <a:t>Resource Management</a:t>
          </a:r>
          <a:endParaRPr lang="en-GB" sz="2400" dirty="0">
            <a:latin typeface="Times New Roman"/>
            <a:cs typeface="Times New Roman"/>
          </a:endParaRPr>
        </a:p>
      </dgm:t>
    </dgm:pt>
    <dgm:pt modelId="{2C1C2B0E-156D-6544-8488-6CACEE357EC0}" type="parTrans" cxnId="{A7034006-82C4-A14B-92A2-E04714DA8CB0}">
      <dgm:prSet/>
      <dgm:spPr/>
      <dgm:t>
        <a:bodyPr/>
        <a:lstStyle/>
        <a:p>
          <a:endParaRPr lang="en-GB"/>
        </a:p>
      </dgm:t>
    </dgm:pt>
    <dgm:pt modelId="{42006532-8536-6C47-9EB0-06E8C334EFEA}" type="sibTrans" cxnId="{A7034006-82C4-A14B-92A2-E04714DA8CB0}">
      <dgm:prSet/>
      <dgm:spPr/>
      <dgm:t>
        <a:bodyPr/>
        <a:lstStyle/>
        <a:p>
          <a:endParaRPr lang="en-GB"/>
        </a:p>
      </dgm:t>
    </dgm:pt>
    <dgm:pt modelId="{93ECE8F5-03A7-D74C-92D3-4D6EA515DD87}">
      <dgm:prSet custT="1"/>
      <dgm:spPr/>
      <dgm:t>
        <a:bodyPr/>
        <a:lstStyle/>
        <a:p>
          <a:r>
            <a:rPr lang="en-US" sz="2400" b="1" dirty="0" smtClean="0">
              <a:latin typeface="Times New Roman"/>
              <a:cs typeface="Times New Roman"/>
            </a:rPr>
            <a:t>Privilege Management</a:t>
          </a:r>
          <a:endParaRPr lang="en-US" sz="2400" dirty="0">
            <a:latin typeface="Times New Roman"/>
            <a:cs typeface="Times New Roman"/>
          </a:endParaRPr>
        </a:p>
      </dgm:t>
    </dgm:pt>
    <dgm:pt modelId="{D7C382FC-4D0C-314F-B256-84226F8723D7}" type="parTrans" cxnId="{1F54DD52-B68F-084C-BDD5-974A159D0ABA}">
      <dgm:prSet/>
      <dgm:spPr/>
      <dgm:t>
        <a:bodyPr/>
        <a:lstStyle/>
        <a:p>
          <a:endParaRPr lang="en-GB"/>
        </a:p>
      </dgm:t>
    </dgm:pt>
    <dgm:pt modelId="{B4B47047-1981-7843-8D0D-5271D2FE9522}" type="sibTrans" cxnId="{1F54DD52-B68F-084C-BDD5-974A159D0ABA}">
      <dgm:prSet/>
      <dgm:spPr/>
      <dgm:t>
        <a:bodyPr/>
        <a:lstStyle/>
        <a:p>
          <a:endParaRPr lang="en-GB"/>
        </a:p>
      </dgm:t>
    </dgm:pt>
    <dgm:pt modelId="{A5489DB4-C9EC-5342-A6D7-9D1EE853E3F7}">
      <dgm:prSet custT="1"/>
      <dgm:spPr/>
      <dgm:t>
        <a:bodyPr/>
        <a:lstStyle/>
        <a:p>
          <a:r>
            <a:rPr lang="en-US" sz="2400" b="1" dirty="0" smtClean="0">
              <a:latin typeface="Times New Roman"/>
              <a:cs typeface="Times New Roman"/>
            </a:rPr>
            <a:t>Policy Management</a:t>
          </a:r>
          <a:endParaRPr lang="en-US" sz="2400" dirty="0">
            <a:latin typeface="Times New Roman"/>
            <a:cs typeface="Times New Roman"/>
          </a:endParaRPr>
        </a:p>
      </dgm:t>
    </dgm:pt>
    <dgm:pt modelId="{A5C18411-2E7D-B045-B0FC-7F0A482CCB43}" type="parTrans" cxnId="{2FA77D56-A8EB-5C4D-85C4-3C33A008BFEC}">
      <dgm:prSet/>
      <dgm:spPr/>
      <dgm:t>
        <a:bodyPr/>
        <a:lstStyle/>
        <a:p>
          <a:endParaRPr lang="en-GB"/>
        </a:p>
      </dgm:t>
    </dgm:pt>
    <dgm:pt modelId="{616B5D86-B38E-8644-B642-942C71ED8CAA}" type="sibTrans" cxnId="{2FA77D56-A8EB-5C4D-85C4-3C33A008BFEC}">
      <dgm:prSet/>
      <dgm:spPr/>
      <dgm:t>
        <a:bodyPr/>
        <a:lstStyle/>
        <a:p>
          <a:endParaRPr lang="en-GB"/>
        </a:p>
      </dgm:t>
    </dgm:pt>
    <dgm:pt modelId="{D32D6B42-9B5D-9848-9180-5D2715195DD0}">
      <dgm:prSet phldrT="[Text]" custT="1"/>
      <dgm:spPr/>
      <dgm:t>
        <a:bodyPr/>
        <a:lstStyle/>
        <a:p>
          <a:r>
            <a:rPr lang="en-US" sz="1400" dirty="0" smtClean="0">
              <a:latin typeface="Times New Roman"/>
              <a:cs typeface="Times New Roman"/>
            </a:rPr>
            <a:t>This element is concerned with defining rules for a resource that requires access control. The rules would include credential requirements and what user attributes, resource attributes, and environmental conditions are required for access of a given resource for a given function. </a:t>
          </a:r>
          <a:endParaRPr lang="en-GB" sz="1400" dirty="0">
            <a:latin typeface="Times New Roman"/>
            <a:cs typeface="Times New Roman"/>
          </a:endParaRPr>
        </a:p>
      </dgm:t>
    </dgm:pt>
    <dgm:pt modelId="{5972A96F-557D-DD4B-8322-BE497D0A0268}" type="parTrans" cxnId="{6C263259-B130-8249-A245-4BF659546B39}">
      <dgm:prSet/>
      <dgm:spPr/>
      <dgm:t>
        <a:bodyPr/>
        <a:lstStyle/>
        <a:p>
          <a:endParaRPr lang="en-GB"/>
        </a:p>
      </dgm:t>
    </dgm:pt>
    <dgm:pt modelId="{2F9E4721-994E-E048-9D8F-D1BC1893C58E}" type="sibTrans" cxnId="{6C263259-B130-8249-A245-4BF659546B39}">
      <dgm:prSet/>
      <dgm:spPr/>
      <dgm:t>
        <a:bodyPr/>
        <a:lstStyle/>
        <a:p>
          <a:endParaRPr lang="en-GB"/>
        </a:p>
      </dgm:t>
    </dgm:pt>
    <dgm:pt modelId="{6D3E4A84-1868-0341-9410-CD1A3FD35FB5}">
      <dgm:prSet custT="1"/>
      <dgm:spPr/>
      <dgm:t>
        <a:bodyPr/>
        <a:lstStyle/>
        <a:p>
          <a:r>
            <a:rPr lang="en-US" sz="1400" dirty="0" smtClean="0">
              <a:latin typeface="Times New Roman"/>
              <a:cs typeface="Times New Roman"/>
            </a:rPr>
            <a:t>This element is concerned with establishing and maintaining the entitlement or privilege attributes that comprise an individual’s access profile. These attributes represent features of an individual that can be used as the basis for determining access decisions to both physical and logical resources. Privileges are considered attributes that can be linked to a digital identity. </a:t>
          </a:r>
          <a:endParaRPr lang="en-US" sz="1400" dirty="0">
            <a:latin typeface="Times New Roman"/>
            <a:cs typeface="Times New Roman"/>
          </a:endParaRPr>
        </a:p>
      </dgm:t>
    </dgm:pt>
    <dgm:pt modelId="{2405A5E8-B974-144A-AE0F-3CC484CD63D0}" type="parTrans" cxnId="{98332292-B48F-1B41-ABA4-7B6B846CAA55}">
      <dgm:prSet/>
      <dgm:spPr/>
      <dgm:t>
        <a:bodyPr/>
        <a:lstStyle/>
        <a:p>
          <a:endParaRPr lang="en-GB"/>
        </a:p>
      </dgm:t>
    </dgm:pt>
    <dgm:pt modelId="{D42156E7-26FC-8646-8247-EAF8AE94EC5E}" type="sibTrans" cxnId="{98332292-B48F-1B41-ABA4-7B6B846CAA55}">
      <dgm:prSet/>
      <dgm:spPr/>
      <dgm:t>
        <a:bodyPr/>
        <a:lstStyle/>
        <a:p>
          <a:endParaRPr lang="en-GB"/>
        </a:p>
      </dgm:t>
    </dgm:pt>
    <dgm:pt modelId="{DECD44DE-C461-4E47-9B05-5ECA1CC1F11E}">
      <dgm:prSet custT="1"/>
      <dgm:spPr/>
      <dgm:t>
        <a:bodyPr/>
        <a:lstStyle/>
        <a:p>
          <a:r>
            <a:rPr lang="en-US" sz="1400" dirty="0" smtClean="0">
              <a:latin typeface="Times New Roman"/>
              <a:cs typeface="Times New Roman"/>
            </a:rPr>
            <a:t>This element governs what is allowable and unallowable in an access transaction. That is, given the identity and attributes of the requestor, the attributes of the resource or object, and environmental conditions, a policy specifies what actions this user can perform on this object. </a:t>
          </a:r>
          <a:endParaRPr lang="en-US" sz="1400" dirty="0">
            <a:latin typeface="Times New Roman"/>
            <a:cs typeface="Times New Roman"/>
          </a:endParaRPr>
        </a:p>
      </dgm:t>
    </dgm:pt>
    <dgm:pt modelId="{38FF593D-AD21-484A-9412-B0E261346A04}" type="parTrans" cxnId="{2754FB49-3B1F-7C4C-8D82-10BF4A1DDE06}">
      <dgm:prSet/>
      <dgm:spPr/>
      <dgm:t>
        <a:bodyPr/>
        <a:lstStyle/>
        <a:p>
          <a:endParaRPr lang="en-GB"/>
        </a:p>
      </dgm:t>
    </dgm:pt>
    <dgm:pt modelId="{AADF0190-7BE8-234E-94DC-25111923278C}" type="sibTrans" cxnId="{2754FB49-3B1F-7C4C-8D82-10BF4A1DDE06}">
      <dgm:prSet/>
      <dgm:spPr/>
      <dgm:t>
        <a:bodyPr/>
        <a:lstStyle/>
        <a:p>
          <a:endParaRPr lang="en-GB"/>
        </a:p>
      </dgm:t>
    </dgm:pt>
    <dgm:pt modelId="{2548CADC-E1E3-C14B-AB3C-2DE46D037C13}" type="pres">
      <dgm:prSet presAssocID="{91F58082-CA1C-CA4A-9A83-C48827FC0F0A}" presName="Name0" presStyleCnt="0">
        <dgm:presLayoutVars>
          <dgm:dir/>
          <dgm:animLvl val="lvl"/>
          <dgm:resizeHandles/>
        </dgm:presLayoutVars>
      </dgm:prSet>
      <dgm:spPr/>
    </dgm:pt>
    <dgm:pt modelId="{D94A4BCD-5119-D04A-BAB4-8BB4E0C7E7A3}" type="pres">
      <dgm:prSet presAssocID="{3AA6FDF2-BB24-FB4F-AB74-8B336CEB8F5B}" presName="linNode" presStyleCnt="0"/>
      <dgm:spPr/>
    </dgm:pt>
    <dgm:pt modelId="{E93DD16E-F7E0-6D47-A966-9BA5D7E8D66B}" type="pres">
      <dgm:prSet presAssocID="{3AA6FDF2-BB24-FB4F-AB74-8B336CEB8F5B}" presName="parentShp" presStyleLbl="node1" presStyleIdx="0" presStyleCnt="3">
        <dgm:presLayoutVars>
          <dgm:bulletEnabled val="1"/>
        </dgm:presLayoutVars>
      </dgm:prSet>
      <dgm:spPr/>
      <dgm:t>
        <a:bodyPr/>
        <a:lstStyle/>
        <a:p>
          <a:endParaRPr lang="en-GB"/>
        </a:p>
      </dgm:t>
    </dgm:pt>
    <dgm:pt modelId="{864BF899-BAEC-9247-B757-40C66369FFCB}" type="pres">
      <dgm:prSet presAssocID="{3AA6FDF2-BB24-FB4F-AB74-8B336CEB8F5B}" presName="childShp" presStyleLbl="bgAccFollowNode1" presStyleIdx="0" presStyleCnt="3" custScaleY="118179">
        <dgm:presLayoutVars>
          <dgm:bulletEnabled val="1"/>
        </dgm:presLayoutVars>
      </dgm:prSet>
      <dgm:spPr/>
      <dgm:t>
        <a:bodyPr/>
        <a:lstStyle/>
        <a:p>
          <a:endParaRPr lang="en-GB"/>
        </a:p>
      </dgm:t>
    </dgm:pt>
    <dgm:pt modelId="{D86EFD37-3460-CD4F-92EF-4ADBB6C9D34F}" type="pres">
      <dgm:prSet presAssocID="{42006532-8536-6C47-9EB0-06E8C334EFEA}" presName="spacing" presStyleCnt="0"/>
      <dgm:spPr/>
    </dgm:pt>
    <dgm:pt modelId="{28A9C260-8987-374E-882F-C248E00F444C}" type="pres">
      <dgm:prSet presAssocID="{93ECE8F5-03A7-D74C-92D3-4D6EA515DD87}" presName="linNode" presStyleCnt="0"/>
      <dgm:spPr/>
    </dgm:pt>
    <dgm:pt modelId="{43C93D85-4F57-844A-8EFD-F6E03BBBAA2F}" type="pres">
      <dgm:prSet presAssocID="{93ECE8F5-03A7-D74C-92D3-4D6EA515DD87}" presName="parentShp" presStyleLbl="node1" presStyleIdx="1" presStyleCnt="3">
        <dgm:presLayoutVars>
          <dgm:bulletEnabled val="1"/>
        </dgm:presLayoutVars>
      </dgm:prSet>
      <dgm:spPr/>
      <dgm:t>
        <a:bodyPr/>
        <a:lstStyle/>
        <a:p>
          <a:endParaRPr lang="en-GB"/>
        </a:p>
      </dgm:t>
    </dgm:pt>
    <dgm:pt modelId="{26E2AD2E-6BF1-D943-AFA3-CAE609C9A5AB}" type="pres">
      <dgm:prSet presAssocID="{93ECE8F5-03A7-D74C-92D3-4D6EA515DD87}" presName="childShp" presStyleLbl="bgAccFollowNode1" presStyleIdx="1" presStyleCnt="3" custScaleY="165363">
        <dgm:presLayoutVars>
          <dgm:bulletEnabled val="1"/>
        </dgm:presLayoutVars>
      </dgm:prSet>
      <dgm:spPr/>
      <dgm:t>
        <a:bodyPr/>
        <a:lstStyle/>
        <a:p>
          <a:endParaRPr lang="en-GB"/>
        </a:p>
      </dgm:t>
    </dgm:pt>
    <dgm:pt modelId="{948B0768-3214-6D41-ADD3-AFE87A29449E}" type="pres">
      <dgm:prSet presAssocID="{B4B47047-1981-7843-8D0D-5271D2FE9522}" presName="spacing" presStyleCnt="0"/>
      <dgm:spPr/>
    </dgm:pt>
    <dgm:pt modelId="{42538072-DC1B-7042-BAB0-7DDA791E57BB}" type="pres">
      <dgm:prSet presAssocID="{A5489DB4-C9EC-5342-A6D7-9D1EE853E3F7}" presName="linNode" presStyleCnt="0"/>
      <dgm:spPr/>
    </dgm:pt>
    <dgm:pt modelId="{48C0AC46-B57D-6241-BE80-EC9024EC52C7}" type="pres">
      <dgm:prSet presAssocID="{A5489DB4-C9EC-5342-A6D7-9D1EE853E3F7}" presName="parentShp" presStyleLbl="node1" presStyleIdx="2" presStyleCnt="3">
        <dgm:presLayoutVars>
          <dgm:bulletEnabled val="1"/>
        </dgm:presLayoutVars>
      </dgm:prSet>
      <dgm:spPr/>
      <dgm:t>
        <a:bodyPr/>
        <a:lstStyle/>
        <a:p>
          <a:endParaRPr lang="en-GB"/>
        </a:p>
      </dgm:t>
    </dgm:pt>
    <dgm:pt modelId="{EF469FF4-4026-2E43-83A9-2A483675E6CE}" type="pres">
      <dgm:prSet presAssocID="{A5489DB4-C9EC-5342-A6D7-9D1EE853E3F7}" presName="childShp" presStyleLbl="bgAccFollowNode1" presStyleIdx="2" presStyleCnt="3" custScaleY="105566">
        <dgm:presLayoutVars>
          <dgm:bulletEnabled val="1"/>
        </dgm:presLayoutVars>
      </dgm:prSet>
      <dgm:spPr/>
      <dgm:t>
        <a:bodyPr/>
        <a:lstStyle/>
        <a:p>
          <a:endParaRPr lang="en-GB"/>
        </a:p>
      </dgm:t>
    </dgm:pt>
  </dgm:ptLst>
  <dgm:cxnLst>
    <dgm:cxn modelId="{0D8B1B37-61CB-ED4F-AB84-B1CE9D70DC17}" type="presOf" srcId="{6D3E4A84-1868-0341-9410-CD1A3FD35FB5}" destId="{26E2AD2E-6BF1-D943-AFA3-CAE609C9A5AB}" srcOrd="0" destOrd="0" presId="urn:microsoft.com/office/officeart/2005/8/layout/vList6"/>
    <dgm:cxn modelId="{6DB44EDB-B6A9-0F4A-AA94-728B71C237D1}" type="presOf" srcId="{91F58082-CA1C-CA4A-9A83-C48827FC0F0A}" destId="{2548CADC-E1E3-C14B-AB3C-2DE46D037C13}" srcOrd="0" destOrd="0" presId="urn:microsoft.com/office/officeart/2005/8/layout/vList6"/>
    <dgm:cxn modelId="{3FD798C9-E6DE-1F4C-A863-4D2782398925}" type="presOf" srcId="{DECD44DE-C461-4E47-9B05-5ECA1CC1F11E}" destId="{EF469FF4-4026-2E43-83A9-2A483675E6CE}" srcOrd="0" destOrd="0" presId="urn:microsoft.com/office/officeart/2005/8/layout/vList6"/>
    <dgm:cxn modelId="{98332292-B48F-1B41-ABA4-7B6B846CAA55}" srcId="{93ECE8F5-03A7-D74C-92D3-4D6EA515DD87}" destId="{6D3E4A84-1868-0341-9410-CD1A3FD35FB5}" srcOrd="0" destOrd="0" parTransId="{2405A5E8-B974-144A-AE0F-3CC484CD63D0}" sibTransId="{D42156E7-26FC-8646-8247-EAF8AE94EC5E}"/>
    <dgm:cxn modelId="{67E29DF6-4895-5C47-8ACF-BA5C2E235D72}" type="presOf" srcId="{93ECE8F5-03A7-D74C-92D3-4D6EA515DD87}" destId="{43C93D85-4F57-844A-8EFD-F6E03BBBAA2F}" srcOrd="0" destOrd="0" presId="urn:microsoft.com/office/officeart/2005/8/layout/vList6"/>
    <dgm:cxn modelId="{889F7BDE-BDEC-6043-8FC2-D6E6486CABEF}" type="presOf" srcId="{D32D6B42-9B5D-9848-9180-5D2715195DD0}" destId="{864BF899-BAEC-9247-B757-40C66369FFCB}" srcOrd="0" destOrd="0" presId="urn:microsoft.com/office/officeart/2005/8/layout/vList6"/>
    <dgm:cxn modelId="{6C263259-B130-8249-A245-4BF659546B39}" srcId="{3AA6FDF2-BB24-FB4F-AB74-8B336CEB8F5B}" destId="{D32D6B42-9B5D-9848-9180-5D2715195DD0}" srcOrd="0" destOrd="0" parTransId="{5972A96F-557D-DD4B-8322-BE497D0A0268}" sibTransId="{2F9E4721-994E-E048-9D8F-D1BC1893C58E}"/>
    <dgm:cxn modelId="{C7D77891-CE13-FC49-AF91-A51B7C101E27}" type="presOf" srcId="{A5489DB4-C9EC-5342-A6D7-9D1EE853E3F7}" destId="{48C0AC46-B57D-6241-BE80-EC9024EC52C7}" srcOrd="0" destOrd="0" presId="urn:microsoft.com/office/officeart/2005/8/layout/vList6"/>
    <dgm:cxn modelId="{2754FB49-3B1F-7C4C-8D82-10BF4A1DDE06}" srcId="{A5489DB4-C9EC-5342-A6D7-9D1EE853E3F7}" destId="{DECD44DE-C461-4E47-9B05-5ECA1CC1F11E}" srcOrd="0" destOrd="0" parTransId="{38FF593D-AD21-484A-9412-B0E261346A04}" sibTransId="{AADF0190-7BE8-234E-94DC-25111923278C}"/>
    <dgm:cxn modelId="{CB473A85-9EC2-C344-9177-7FF5F03EE11D}" type="presOf" srcId="{3AA6FDF2-BB24-FB4F-AB74-8B336CEB8F5B}" destId="{E93DD16E-F7E0-6D47-A966-9BA5D7E8D66B}" srcOrd="0" destOrd="0" presId="urn:microsoft.com/office/officeart/2005/8/layout/vList6"/>
    <dgm:cxn modelId="{2FA77D56-A8EB-5C4D-85C4-3C33A008BFEC}" srcId="{91F58082-CA1C-CA4A-9A83-C48827FC0F0A}" destId="{A5489DB4-C9EC-5342-A6D7-9D1EE853E3F7}" srcOrd="2" destOrd="0" parTransId="{A5C18411-2E7D-B045-B0FC-7F0A482CCB43}" sibTransId="{616B5D86-B38E-8644-B642-942C71ED8CAA}"/>
    <dgm:cxn modelId="{1F54DD52-B68F-084C-BDD5-974A159D0ABA}" srcId="{91F58082-CA1C-CA4A-9A83-C48827FC0F0A}" destId="{93ECE8F5-03A7-D74C-92D3-4D6EA515DD87}" srcOrd="1" destOrd="0" parTransId="{D7C382FC-4D0C-314F-B256-84226F8723D7}" sibTransId="{B4B47047-1981-7843-8D0D-5271D2FE9522}"/>
    <dgm:cxn modelId="{A7034006-82C4-A14B-92A2-E04714DA8CB0}" srcId="{91F58082-CA1C-CA4A-9A83-C48827FC0F0A}" destId="{3AA6FDF2-BB24-FB4F-AB74-8B336CEB8F5B}" srcOrd="0" destOrd="0" parTransId="{2C1C2B0E-156D-6544-8488-6CACEE357EC0}" sibTransId="{42006532-8536-6C47-9EB0-06E8C334EFEA}"/>
    <dgm:cxn modelId="{82B771B5-CB81-AB42-A5DD-9CD3B66BC22B}" type="presParOf" srcId="{2548CADC-E1E3-C14B-AB3C-2DE46D037C13}" destId="{D94A4BCD-5119-D04A-BAB4-8BB4E0C7E7A3}" srcOrd="0" destOrd="0" presId="urn:microsoft.com/office/officeart/2005/8/layout/vList6"/>
    <dgm:cxn modelId="{2E33E417-60BC-3F4A-A33D-193F162A32CB}" type="presParOf" srcId="{D94A4BCD-5119-D04A-BAB4-8BB4E0C7E7A3}" destId="{E93DD16E-F7E0-6D47-A966-9BA5D7E8D66B}" srcOrd="0" destOrd="0" presId="urn:microsoft.com/office/officeart/2005/8/layout/vList6"/>
    <dgm:cxn modelId="{1175BF88-418E-1B4E-92CD-63A26FCC9C2F}" type="presParOf" srcId="{D94A4BCD-5119-D04A-BAB4-8BB4E0C7E7A3}" destId="{864BF899-BAEC-9247-B757-40C66369FFCB}" srcOrd="1" destOrd="0" presId="urn:microsoft.com/office/officeart/2005/8/layout/vList6"/>
    <dgm:cxn modelId="{6100D769-92E5-DF4A-A19D-C55493C2BDF9}" type="presParOf" srcId="{2548CADC-E1E3-C14B-AB3C-2DE46D037C13}" destId="{D86EFD37-3460-CD4F-92EF-4ADBB6C9D34F}" srcOrd="1" destOrd="0" presId="urn:microsoft.com/office/officeart/2005/8/layout/vList6"/>
    <dgm:cxn modelId="{3B22FF7D-D5BC-9E4D-AB6E-2DC5C7037CED}" type="presParOf" srcId="{2548CADC-E1E3-C14B-AB3C-2DE46D037C13}" destId="{28A9C260-8987-374E-882F-C248E00F444C}" srcOrd="2" destOrd="0" presId="urn:microsoft.com/office/officeart/2005/8/layout/vList6"/>
    <dgm:cxn modelId="{D9415BEB-E3C3-614B-AF3F-058BD1A18BC3}" type="presParOf" srcId="{28A9C260-8987-374E-882F-C248E00F444C}" destId="{43C93D85-4F57-844A-8EFD-F6E03BBBAA2F}" srcOrd="0" destOrd="0" presId="urn:microsoft.com/office/officeart/2005/8/layout/vList6"/>
    <dgm:cxn modelId="{2AF0B591-9051-6F49-854C-851DB1C24D95}" type="presParOf" srcId="{28A9C260-8987-374E-882F-C248E00F444C}" destId="{26E2AD2E-6BF1-D943-AFA3-CAE609C9A5AB}" srcOrd="1" destOrd="0" presId="urn:microsoft.com/office/officeart/2005/8/layout/vList6"/>
    <dgm:cxn modelId="{5B5333C5-569A-CE44-8739-698C5142371C}" type="presParOf" srcId="{2548CADC-E1E3-C14B-AB3C-2DE46D037C13}" destId="{948B0768-3214-6D41-ADD3-AFE87A29449E}" srcOrd="3" destOrd="0" presId="urn:microsoft.com/office/officeart/2005/8/layout/vList6"/>
    <dgm:cxn modelId="{E3A2B834-B1DE-D44C-832C-1CBF678368C8}" type="presParOf" srcId="{2548CADC-E1E3-C14B-AB3C-2DE46D037C13}" destId="{42538072-DC1B-7042-BAB0-7DDA791E57BB}" srcOrd="4" destOrd="0" presId="urn:microsoft.com/office/officeart/2005/8/layout/vList6"/>
    <dgm:cxn modelId="{E8B8BA20-66FB-5046-AAE7-D7D70F5A9941}" type="presParOf" srcId="{42538072-DC1B-7042-BAB0-7DDA791E57BB}" destId="{48C0AC46-B57D-6241-BE80-EC9024EC52C7}" srcOrd="0" destOrd="0" presId="urn:microsoft.com/office/officeart/2005/8/layout/vList6"/>
    <dgm:cxn modelId="{FF99A141-E06B-D04E-8907-A5F2F2F083BA}" type="presParOf" srcId="{42538072-DC1B-7042-BAB0-7DDA791E57BB}" destId="{EF469FF4-4026-2E43-83A9-2A483675E6CE}"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52AB6BA-FE37-F540-808F-E36E2C7CF177}" type="doc">
      <dgm:prSet loTypeId="urn:microsoft.com/office/officeart/2005/8/layout/lProcess2" loCatId="" qsTypeId="urn:microsoft.com/office/officeart/2005/8/quickstyle/3D3" qsCatId="3D" csTypeId="urn:microsoft.com/office/officeart/2005/8/colors/colorful1" csCatId="colorful" phldr="1"/>
      <dgm:spPr/>
      <dgm:t>
        <a:bodyPr/>
        <a:lstStyle/>
        <a:p>
          <a:endParaRPr lang="en-GB"/>
        </a:p>
      </dgm:t>
    </dgm:pt>
    <dgm:pt modelId="{60EA3AC4-AE9B-4846-A802-575DEABFDC51}">
      <dgm:prSet phldrT="[Text]" custT="1"/>
      <dgm:spPr/>
      <dgm:t>
        <a:bodyPr/>
        <a:lstStyle/>
        <a:p>
          <a:r>
            <a:rPr lang="en-US" sz="2400" b="1" dirty="0" smtClean="0">
              <a:latin typeface="Times New Roman"/>
              <a:cs typeface="Times New Roman"/>
            </a:rPr>
            <a:t>Relying Parties (RPs)</a:t>
          </a:r>
          <a:endParaRPr lang="en-GB" sz="2400" dirty="0">
            <a:latin typeface="Times New Roman"/>
            <a:cs typeface="Times New Roman"/>
          </a:endParaRPr>
        </a:p>
      </dgm:t>
    </dgm:pt>
    <dgm:pt modelId="{11C3D425-4CA8-3340-9055-0AFEE9CD78AB}" type="parTrans" cxnId="{C60DFC1A-1FDD-A648-A77E-2B6ECEE190D8}">
      <dgm:prSet/>
      <dgm:spPr/>
      <dgm:t>
        <a:bodyPr/>
        <a:lstStyle/>
        <a:p>
          <a:endParaRPr lang="en-GB"/>
        </a:p>
      </dgm:t>
    </dgm:pt>
    <dgm:pt modelId="{3AECC0B7-AA9E-7543-9815-95FC8D4E86E3}" type="sibTrans" cxnId="{C60DFC1A-1FDD-A648-A77E-2B6ECEE190D8}">
      <dgm:prSet/>
      <dgm:spPr/>
      <dgm:t>
        <a:bodyPr/>
        <a:lstStyle/>
        <a:p>
          <a:endParaRPr lang="en-GB"/>
        </a:p>
      </dgm:t>
    </dgm:pt>
    <dgm:pt modelId="{61B5498C-737E-D243-A846-EBE9B8BA021D}">
      <dgm:prSet custT="1"/>
      <dgm:spPr/>
      <dgm:t>
        <a:bodyPr/>
        <a:lstStyle/>
        <a:p>
          <a:r>
            <a:rPr lang="en-US" sz="2400" b="1" dirty="0" smtClean="0">
              <a:latin typeface="Times New Roman"/>
              <a:cs typeface="Times New Roman"/>
            </a:rPr>
            <a:t>Subjects</a:t>
          </a:r>
          <a:endParaRPr lang="en-US" sz="2800" dirty="0">
            <a:latin typeface="Times New Roman"/>
            <a:cs typeface="Times New Roman"/>
          </a:endParaRPr>
        </a:p>
      </dgm:t>
    </dgm:pt>
    <dgm:pt modelId="{5610F76F-6A28-8E43-AAB0-529AFA3C476E}" type="parTrans" cxnId="{038F694B-4DB7-D14C-926C-EF923D1A344A}">
      <dgm:prSet/>
      <dgm:spPr/>
      <dgm:t>
        <a:bodyPr/>
        <a:lstStyle/>
        <a:p>
          <a:endParaRPr lang="en-GB"/>
        </a:p>
      </dgm:t>
    </dgm:pt>
    <dgm:pt modelId="{CBC50AB1-0D5D-C24F-AF90-D4D7858405BD}" type="sibTrans" cxnId="{038F694B-4DB7-D14C-926C-EF923D1A344A}">
      <dgm:prSet/>
      <dgm:spPr/>
      <dgm:t>
        <a:bodyPr/>
        <a:lstStyle/>
        <a:p>
          <a:endParaRPr lang="en-GB"/>
        </a:p>
      </dgm:t>
    </dgm:pt>
    <dgm:pt modelId="{BA33B81D-C1BE-D942-9144-E3766CD7B816}">
      <dgm:prSet custT="1"/>
      <dgm:spPr/>
      <dgm:t>
        <a:bodyPr/>
        <a:lstStyle/>
        <a:p>
          <a:r>
            <a:rPr lang="en-US" sz="2400" b="1" dirty="0" smtClean="0">
              <a:latin typeface="Times New Roman"/>
              <a:cs typeface="Times New Roman"/>
            </a:rPr>
            <a:t>Attribute Providers (APs)</a:t>
          </a:r>
          <a:endParaRPr lang="en-US" sz="2400" dirty="0">
            <a:latin typeface="Times New Roman"/>
            <a:cs typeface="Times New Roman"/>
          </a:endParaRPr>
        </a:p>
      </dgm:t>
    </dgm:pt>
    <dgm:pt modelId="{2942C275-9C44-A64A-AB72-B7B96DB7DA0F}" type="parTrans" cxnId="{5502553B-521A-3141-B0C0-28278090252E}">
      <dgm:prSet/>
      <dgm:spPr/>
      <dgm:t>
        <a:bodyPr/>
        <a:lstStyle/>
        <a:p>
          <a:endParaRPr lang="en-GB"/>
        </a:p>
      </dgm:t>
    </dgm:pt>
    <dgm:pt modelId="{0EAB6C72-485E-F044-85EB-F440B584DB76}" type="sibTrans" cxnId="{5502553B-521A-3141-B0C0-28278090252E}">
      <dgm:prSet/>
      <dgm:spPr/>
      <dgm:t>
        <a:bodyPr/>
        <a:lstStyle/>
        <a:p>
          <a:endParaRPr lang="en-GB"/>
        </a:p>
      </dgm:t>
    </dgm:pt>
    <dgm:pt modelId="{D7C3589B-156F-D94E-AF7A-94934A06B135}">
      <dgm:prSet custT="1"/>
      <dgm:spPr/>
      <dgm:t>
        <a:bodyPr/>
        <a:lstStyle/>
        <a:p>
          <a:r>
            <a:rPr lang="en-US" sz="2400" b="1" dirty="0" smtClean="0">
              <a:latin typeface="Times New Roman"/>
              <a:cs typeface="Times New Roman"/>
            </a:rPr>
            <a:t>Identity Providers (IDPs)</a:t>
          </a:r>
          <a:endParaRPr lang="en-US" sz="2400" dirty="0">
            <a:latin typeface="Times New Roman"/>
            <a:cs typeface="Times New Roman"/>
          </a:endParaRPr>
        </a:p>
      </dgm:t>
    </dgm:pt>
    <dgm:pt modelId="{5D5A8FA8-ACF0-154E-8267-9698A062BC49}" type="parTrans" cxnId="{A167098D-4333-2248-95F0-BB6B9B860203}">
      <dgm:prSet/>
      <dgm:spPr/>
      <dgm:t>
        <a:bodyPr/>
        <a:lstStyle/>
        <a:p>
          <a:endParaRPr lang="en-GB"/>
        </a:p>
      </dgm:t>
    </dgm:pt>
    <dgm:pt modelId="{BFEEC1EA-8FA8-1D4A-A7C1-142E26446AFF}" type="sibTrans" cxnId="{A167098D-4333-2248-95F0-BB6B9B860203}">
      <dgm:prSet/>
      <dgm:spPr/>
      <dgm:t>
        <a:bodyPr/>
        <a:lstStyle/>
        <a:p>
          <a:endParaRPr lang="en-GB"/>
        </a:p>
      </dgm:t>
    </dgm:pt>
    <dgm:pt modelId="{8708EE6F-8F0B-9940-93CF-46B7DCF5798F}">
      <dgm:prSet phldrT="[Text]" custT="1"/>
      <dgm:spPr/>
      <dgm:t>
        <a:bodyPr/>
        <a:lstStyle/>
        <a:p>
          <a:r>
            <a:rPr lang="en-US" sz="1200" dirty="0" smtClean="0">
              <a:latin typeface="Times New Roman"/>
              <a:cs typeface="Times New Roman"/>
            </a:rPr>
            <a:t>Also called service providers, these are entities delivering services to specific users. RPs must have confidence in the identities and/or attributes of their intended users, and must rely upon the various credentials presented to evince those attributes and identities. </a:t>
          </a:r>
          <a:endParaRPr lang="en-GB" sz="1200" dirty="0">
            <a:latin typeface="Times New Roman"/>
            <a:cs typeface="Times New Roman"/>
          </a:endParaRPr>
        </a:p>
      </dgm:t>
    </dgm:pt>
    <dgm:pt modelId="{561DD330-52D2-9146-B5C4-65C80B0E9037}" type="parTrans" cxnId="{52B272F9-362B-CB44-A0E5-59448B9B863F}">
      <dgm:prSet/>
      <dgm:spPr/>
      <dgm:t>
        <a:bodyPr/>
        <a:lstStyle/>
        <a:p>
          <a:endParaRPr lang="en-GB"/>
        </a:p>
      </dgm:t>
    </dgm:pt>
    <dgm:pt modelId="{D95F9B00-DA6B-094F-B988-CCEBEECA63C7}" type="sibTrans" cxnId="{52B272F9-362B-CB44-A0E5-59448B9B863F}">
      <dgm:prSet/>
      <dgm:spPr/>
      <dgm:t>
        <a:bodyPr/>
        <a:lstStyle/>
        <a:p>
          <a:endParaRPr lang="en-GB"/>
        </a:p>
      </dgm:t>
    </dgm:pt>
    <dgm:pt modelId="{0467E318-FC0D-584C-BAD2-40A0614C5904}">
      <dgm:prSet custT="1"/>
      <dgm:spPr/>
      <dgm:t>
        <a:bodyPr/>
        <a:lstStyle/>
        <a:p>
          <a:r>
            <a:rPr lang="en-US" sz="1200" dirty="0" smtClean="0">
              <a:latin typeface="Times New Roman"/>
              <a:cs typeface="Times New Roman"/>
            </a:rPr>
            <a:t>These are users of an RP’s services, including customers, employees, trading partners, and subscribers. </a:t>
          </a:r>
          <a:endParaRPr lang="en-US" sz="1200" dirty="0">
            <a:latin typeface="Times New Roman"/>
            <a:cs typeface="Times New Roman"/>
          </a:endParaRPr>
        </a:p>
      </dgm:t>
    </dgm:pt>
    <dgm:pt modelId="{26234378-6C4D-494F-9E84-BED8B92C78E5}" type="parTrans" cxnId="{7D3C79C0-F52C-394F-837F-89ED883633E9}">
      <dgm:prSet/>
      <dgm:spPr/>
      <dgm:t>
        <a:bodyPr/>
        <a:lstStyle/>
        <a:p>
          <a:endParaRPr lang="en-GB"/>
        </a:p>
      </dgm:t>
    </dgm:pt>
    <dgm:pt modelId="{CBB58876-C6C5-9E4D-82D2-BAC04D9DA537}" type="sibTrans" cxnId="{7D3C79C0-F52C-394F-837F-89ED883633E9}">
      <dgm:prSet/>
      <dgm:spPr/>
      <dgm:t>
        <a:bodyPr/>
        <a:lstStyle/>
        <a:p>
          <a:endParaRPr lang="en-GB"/>
        </a:p>
      </dgm:t>
    </dgm:pt>
    <dgm:pt modelId="{E655C204-B1F9-CF46-8150-12744E67D4B4}">
      <dgm:prSet custT="1"/>
      <dgm:spPr/>
      <dgm:t>
        <a:bodyPr/>
        <a:lstStyle/>
        <a:p>
          <a:r>
            <a:rPr lang="en-US" sz="1200" dirty="0" smtClean="0">
              <a:latin typeface="Times New Roman"/>
              <a:cs typeface="Times New Roman"/>
            </a:rPr>
            <a:t>APs are entities acknowledged by the community of interest as being able to verify given attributes as presented by subjects and which are equipped through the AXN to create conformant attribute credentials according to the rules and agreements of the AXN. Some APs will be sources of authority for certain information; more commonly APs will be brokers of derived attributes. </a:t>
          </a:r>
          <a:endParaRPr lang="en-US" sz="1200" dirty="0">
            <a:latin typeface="Times New Roman"/>
            <a:cs typeface="Times New Roman"/>
          </a:endParaRPr>
        </a:p>
      </dgm:t>
    </dgm:pt>
    <dgm:pt modelId="{120F6E99-2DF9-5E41-A89D-7350E5377C11}" type="parTrans" cxnId="{D6BC1A76-61A2-684C-ABC8-D46C955388B2}">
      <dgm:prSet/>
      <dgm:spPr/>
      <dgm:t>
        <a:bodyPr/>
        <a:lstStyle/>
        <a:p>
          <a:endParaRPr lang="en-GB"/>
        </a:p>
      </dgm:t>
    </dgm:pt>
    <dgm:pt modelId="{26370776-9EA8-A141-8D6B-AF00E66FB803}" type="sibTrans" cxnId="{D6BC1A76-61A2-684C-ABC8-D46C955388B2}">
      <dgm:prSet/>
      <dgm:spPr/>
      <dgm:t>
        <a:bodyPr/>
        <a:lstStyle/>
        <a:p>
          <a:endParaRPr lang="en-GB"/>
        </a:p>
      </dgm:t>
    </dgm:pt>
    <dgm:pt modelId="{633EB489-0AAD-9549-B76D-CD53549D10BE}">
      <dgm:prSet/>
      <dgm:spPr/>
      <dgm:t>
        <a:bodyPr/>
        <a:lstStyle/>
        <a:p>
          <a:r>
            <a:rPr lang="en-US" dirty="0" smtClean="0">
              <a:latin typeface="Times New Roman"/>
              <a:cs typeface="Times New Roman"/>
            </a:rPr>
            <a:t>These are entities able to authenticate user credentials and to vouch for the names (or pseudonyms or handles) of subjects, and which are equipped through the AXN or some other compatible Identity and Access Management (IDAM) system to create digital identities that may be used to index user attributes. </a:t>
          </a:r>
          <a:endParaRPr lang="en-US" dirty="0">
            <a:latin typeface="Times New Roman"/>
            <a:cs typeface="Times New Roman"/>
          </a:endParaRPr>
        </a:p>
      </dgm:t>
    </dgm:pt>
    <dgm:pt modelId="{ECE322ED-FFE9-6048-9E00-5976D1BA21EC}" type="parTrans" cxnId="{E05A62AA-8FC8-1C49-B6E5-8AC40EA585D7}">
      <dgm:prSet/>
      <dgm:spPr/>
      <dgm:t>
        <a:bodyPr/>
        <a:lstStyle/>
        <a:p>
          <a:endParaRPr lang="en-GB"/>
        </a:p>
      </dgm:t>
    </dgm:pt>
    <dgm:pt modelId="{09A61C66-1EE2-9545-92A2-24D701DF3C90}" type="sibTrans" cxnId="{E05A62AA-8FC8-1C49-B6E5-8AC40EA585D7}">
      <dgm:prSet/>
      <dgm:spPr/>
      <dgm:t>
        <a:bodyPr/>
        <a:lstStyle/>
        <a:p>
          <a:endParaRPr lang="en-GB"/>
        </a:p>
      </dgm:t>
    </dgm:pt>
    <dgm:pt modelId="{1A7DD63C-4B20-8F4F-BCE8-183FD1BAEC4B}" type="pres">
      <dgm:prSet presAssocID="{C52AB6BA-FE37-F540-808F-E36E2C7CF177}" presName="theList" presStyleCnt="0">
        <dgm:presLayoutVars>
          <dgm:dir/>
          <dgm:animLvl val="lvl"/>
          <dgm:resizeHandles val="exact"/>
        </dgm:presLayoutVars>
      </dgm:prSet>
      <dgm:spPr/>
    </dgm:pt>
    <dgm:pt modelId="{D14C263F-B1AE-CA42-ACB1-A1C771614328}" type="pres">
      <dgm:prSet presAssocID="{60EA3AC4-AE9B-4846-A802-575DEABFDC51}" presName="compNode" presStyleCnt="0"/>
      <dgm:spPr/>
    </dgm:pt>
    <dgm:pt modelId="{B39C34F3-42B6-A74A-9661-5FBB9F4454D7}" type="pres">
      <dgm:prSet presAssocID="{60EA3AC4-AE9B-4846-A802-575DEABFDC51}" presName="aNode" presStyleLbl="bgShp" presStyleIdx="0" presStyleCnt="4"/>
      <dgm:spPr/>
      <dgm:t>
        <a:bodyPr/>
        <a:lstStyle/>
        <a:p>
          <a:endParaRPr lang="en-GB"/>
        </a:p>
      </dgm:t>
    </dgm:pt>
    <dgm:pt modelId="{AA77D3BA-0640-7D40-83C9-0D48F7D275C4}" type="pres">
      <dgm:prSet presAssocID="{60EA3AC4-AE9B-4846-A802-575DEABFDC51}" presName="textNode" presStyleLbl="bgShp" presStyleIdx="0" presStyleCnt="4"/>
      <dgm:spPr/>
      <dgm:t>
        <a:bodyPr/>
        <a:lstStyle/>
        <a:p>
          <a:endParaRPr lang="en-GB"/>
        </a:p>
      </dgm:t>
    </dgm:pt>
    <dgm:pt modelId="{1C85A3B4-78BE-6049-B5C0-D27A55C0D501}" type="pres">
      <dgm:prSet presAssocID="{60EA3AC4-AE9B-4846-A802-575DEABFDC51}" presName="compChildNode" presStyleCnt="0"/>
      <dgm:spPr/>
    </dgm:pt>
    <dgm:pt modelId="{2582F25E-598F-3841-997B-71A37773EE78}" type="pres">
      <dgm:prSet presAssocID="{60EA3AC4-AE9B-4846-A802-575DEABFDC51}" presName="theInnerList" presStyleCnt="0"/>
      <dgm:spPr/>
    </dgm:pt>
    <dgm:pt modelId="{C1AC1739-FABF-534D-8FFE-D3CE912ADF1E}" type="pres">
      <dgm:prSet presAssocID="{8708EE6F-8F0B-9940-93CF-46B7DCF5798F}" presName="childNode" presStyleLbl="node1" presStyleIdx="0" presStyleCnt="4">
        <dgm:presLayoutVars>
          <dgm:bulletEnabled val="1"/>
        </dgm:presLayoutVars>
      </dgm:prSet>
      <dgm:spPr/>
    </dgm:pt>
    <dgm:pt modelId="{62E43E89-0E5A-8C46-8D87-9BD377D5A8CD}" type="pres">
      <dgm:prSet presAssocID="{60EA3AC4-AE9B-4846-A802-575DEABFDC51}" presName="aSpace" presStyleCnt="0"/>
      <dgm:spPr/>
    </dgm:pt>
    <dgm:pt modelId="{A6AC1F56-E0BE-6548-895D-FA8CB45DC565}" type="pres">
      <dgm:prSet presAssocID="{61B5498C-737E-D243-A846-EBE9B8BA021D}" presName="compNode" presStyleCnt="0"/>
      <dgm:spPr/>
    </dgm:pt>
    <dgm:pt modelId="{DF25A06C-A610-E44C-8146-779203DA62C4}" type="pres">
      <dgm:prSet presAssocID="{61B5498C-737E-D243-A846-EBE9B8BA021D}" presName="aNode" presStyleLbl="bgShp" presStyleIdx="1" presStyleCnt="4"/>
      <dgm:spPr/>
    </dgm:pt>
    <dgm:pt modelId="{13CDD606-E076-ED42-B4E4-5C3E23E6D16C}" type="pres">
      <dgm:prSet presAssocID="{61B5498C-737E-D243-A846-EBE9B8BA021D}" presName="textNode" presStyleLbl="bgShp" presStyleIdx="1" presStyleCnt="4"/>
      <dgm:spPr/>
    </dgm:pt>
    <dgm:pt modelId="{67D2A87A-AF4D-234B-BE08-423B93693A9E}" type="pres">
      <dgm:prSet presAssocID="{61B5498C-737E-D243-A846-EBE9B8BA021D}" presName="compChildNode" presStyleCnt="0"/>
      <dgm:spPr/>
    </dgm:pt>
    <dgm:pt modelId="{FBDD824F-C298-5445-8520-670BBFE0AC47}" type="pres">
      <dgm:prSet presAssocID="{61B5498C-737E-D243-A846-EBE9B8BA021D}" presName="theInnerList" presStyleCnt="0"/>
      <dgm:spPr/>
    </dgm:pt>
    <dgm:pt modelId="{F261EBCA-0636-B74D-B580-FB1A3C85EE14}" type="pres">
      <dgm:prSet presAssocID="{0467E318-FC0D-584C-BAD2-40A0614C5904}" presName="childNode" presStyleLbl="node1" presStyleIdx="1" presStyleCnt="4">
        <dgm:presLayoutVars>
          <dgm:bulletEnabled val="1"/>
        </dgm:presLayoutVars>
      </dgm:prSet>
      <dgm:spPr/>
    </dgm:pt>
    <dgm:pt modelId="{B6B7EF6B-B4FC-7247-83D1-20AF338147AC}" type="pres">
      <dgm:prSet presAssocID="{61B5498C-737E-D243-A846-EBE9B8BA021D}" presName="aSpace" presStyleCnt="0"/>
      <dgm:spPr/>
    </dgm:pt>
    <dgm:pt modelId="{1337E184-72C9-7543-92C8-8B8B8378F992}" type="pres">
      <dgm:prSet presAssocID="{BA33B81D-C1BE-D942-9144-E3766CD7B816}" presName="compNode" presStyleCnt="0"/>
      <dgm:spPr/>
    </dgm:pt>
    <dgm:pt modelId="{D8224563-CC30-AE47-96C3-89F761574C60}" type="pres">
      <dgm:prSet presAssocID="{BA33B81D-C1BE-D942-9144-E3766CD7B816}" presName="aNode" presStyleLbl="bgShp" presStyleIdx="2" presStyleCnt="4"/>
      <dgm:spPr/>
      <dgm:t>
        <a:bodyPr/>
        <a:lstStyle/>
        <a:p>
          <a:endParaRPr lang="en-GB"/>
        </a:p>
      </dgm:t>
    </dgm:pt>
    <dgm:pt modelId="{96E7DAD4-788F-A74B-A864-8DC45E407B8D}" type="pres">
      <dgm:prSet presAssocID="{BA33B81D-C1BE-D942-9144-E3766CD7B816}" presName="textNode" presStyleLbl="bgShp" presStyleIdx="2" presStyleCnt="4"/>
      <dgm:spPr/>
      <dgm:t>
        <a:bodyPr/>
        <a:lstStyle/>
        <a:p>
          <a:endParaRPr lang="en-GB"/>
        </a:p>
      </dgm:t>
    </dgm:pt>
    <dgm:pt modelId="{13FD4A7C-4A76-774D-88A4-526A8652B9E4}" type="pres">
      <dgm:prSet presAssocID="{BA33B81D-C1BE-D942-9144-E3766CD7B816}" presName="compChildNode" presStyleCnt="0"/>
      <dgm:spPr/>
    </dgm:pt>
    <dgm:pt modelId="{716962A8-30B2-7A40-B233-D3FAAFDA8D7D}" type="pres">
      <dgm:prSet presAssocID="{BA33B81D-C1BE-D942-9144-E3766CD7B816}" presName="theInnerList" presStyleCnt="0"/>
      <dgm:spPr/>
    </dgm:pt>
    <dgm:pt modelId="{F9289C88-6F12-9441-9801-3EF060B5C8C1}" type="pres">
      <dgm:prSet presAssocID="{E655C204-B1F9-CF46-8150-12744E67D4B4}" presName="childNode" presStyleLbl="node1" presStyleIdx="2" presStyleCnt="4" custScaleX="108475" custScaleY="101249">
        <dgm:presLayoutVars>
          <dgm:bulletEnabled val="1"/>
        </dgm:presLayoutVars>
      </dgm:prSet>
      <dgm:spPr/>
    </dgm:pt>
    <dgm:pt modelId="{54A63D90-8321-484B-A9E7-E32130D1FD20}" type="pres">
      <dgm:prSet presAssocID="{BA33B81D-C1BE-D942-9144-E3766CD7B816}" presName="aSpace" presStyleCnt="0"/>
      <dgm:spPr/>
    </dgm:pt>
    <dgm:pt modelId="{C7EDB88A-3307-5147-80CA-C632495AB1D9}" type="pres">
      <dgm:prSet presAssocID="{D7C3589B-156F-D94E-AF7A-94934A06B135}" presName="compNode" presStyleCnt="0"/>
      <dgm:spPr/>
    </dgm:pt>
    <dgm:pt modelId="{11B4F870-A6DE-EC41-83D2-7AAF26E079FB}" type="pres">
      <dgm:prSet presAssocID="{D7C3589B-156F-D94E-AF7A-94934A06B135}" presName="aNode" presStyleLbl="bgShp" presStyleIdx="3" presStyleCnt="4"/>
      <dgm:spPr/>
      <dgm:t>
        <a:bodyPr/>
        <a:lstStyle/>
        <a:p>
          <a:endParaRPr lang="en-GB"/>
        </a:p>
      </dgm:t>
    </dgm:pt>
    <dgm:pt modelId="{9F798BAE-A0A0-6B4A-BE81-356FB8E83E26}" type="pres">
      <dgm:prSet presAssocID="{D7C3589B-156F-D94E-AF7A-94934A06B135}" presName="textNode" presStyleLbl="bgShp" presStyleIdx="3" presStyleCnt="4"/>
      <dgm:spPr/>
      <dgm:t>
        <a:bodyPr/>
        <a:lstStyle/>
        <a:p>
          <a:endParaRPr lang="en-GB"/>
        </a:p>
      </dgm:t>
    </dgm:pt>
    <dgm:pt modelId="{F77F5AB9-C1C7-7A41-AD20-F6CF74D70EE1}" type="pres">
      <dgm:prSet presAssocID="{D7C3589B-156F-D94E-AF7A-94934A06B135}" presName="compChildNode" presStyleCnt="0"/>
      <dgm:spPr/>
    </dgm:pt>
    <dgm:pt modelId="{5C770DFC-C015-6945-B9CD-7D8F7B7D22EE}" type="pres">
      <dgm:prSet presAssocID="{D7C3589B-156F-D94E-AF7A-94934A06B135}" presName="theInnerList" presStyleCnt="0"/>
      <dgm:spPr/>
    </dgm:pt>
    <dgm:pt modelId="{BDC51989-057B-A645-BE90-34297255B11C}" type="pres">
      <dgm:prSet presAssocID="{633EB489-0AAD-9549-B76D-CD53549D10BE}" presName="childNode" presStyleLbl="node1" presStyleIdx="3" presStyleCnt="4">
        <dgm:presLayoutVars>
          <dgm:bulletEnabled val="1"/>
        </dgm:presLayoutVars>
      </dgm:prSet>
      <dgm:spPr/>
    </dgm:pt>
  </dgm:ptLst>
  <dgm:cxnLst>
    <dgm:cxn modelId="{074B2946-BE6B-A24F-8E86-5DA7D9796947}" type="presOf" srcId="{8708EE6F-8F0B-9940-93CF-46B7DCF5798F}" destId="{C1AC1739-FABF-534D-8FFE-D3CE912ADF1E}" srcOrd="0" destOrd="0" presId="urn:microsoft.com/office/officeart/2005/8/layout/lProcess2"/>
    <dgm:cxn modelId="{B0637E0A-7D1E-4F4B-B860-F52F948FD82F}" type="presOf" srcId="{61B5498C-737E-D243-A846-EBE9B8BA021D}" destId="{DF25A06C-A610-E44C-8146-779203DA62C4}" srcOrd="0" destOrd="0" presId="urn:microsoft.com/office/officeart/2005/8/layout/lProcess2"/>
    <dgm:cxn modelId="{E55CE941-E752-3C47-8653-57C338F929B5}" type="presOf" srcId="{61B5498C-737E-D243-A846-EBE9B8BA021D}" destId="{13CDD606-E076-ED42-B4E4-5C3E23E6D16C}" srcOrd="1" destOrd="0" presId="urn:microsoft.com/office/officeart/2005/8/layout/lProcess2"/>
    <dgm:cxn modelId="{FA13F0E7-738D-8848-B3A5-64E3AB942A71}" type="presOf" srcId="{C52AB6BA-FE37-F540-808F-E36E2C7CF177}" destId="{1A7DD63C-4B20-8F4F-BCE8-183FD1BAEC4B}" srcOrd="0" destOrd="0" presId="urn:microsoft.com/office/officeart/2005/8/layout/lProcess2"/>
    <dgm:cxn modelId="{73EE3000-D2DA-A14C-A959-20513CABB795}" type="presOf" srcId="{60EA3AC4-AE9B-4846-A802-575DEABFDC51}" destId="{B39C34F3-42B6-A74A-9661-5FBB9F4454D7}" srcOrd="0" destOrd="0" presId="urn:microsoft.com/office/officeart/2005/8/layout/lProcess2"/>
    <dgm:cxn modelId="{8B5633BF-784D-CD4D-972E-A52CAF50A167}" type="presOf" srcId="{BA33B81D-C1BE-D942-9144-E3766CD7B816}" destId="{D8224563-CC30-AE47-96C3-89F761574C60}" srcOrd="0" destOrd="0" presId="urn:microsoft.com/office/officeart/2005/8/layout/lProcess2"/>
    <dgm:cxn modelId="{AD1A93AB-2770-CD4A-B620-C11523EFC6B2}" type="presOf" srcId="{0467E318-FC0D-584C-BAD2-40A0614C5904}" destId="{F261EBCA-0636-B74D-B580-FB1A3C85EE14}" srcOrd="0" destOrd="0" presId="urn:microsoft.com/office/officeart/2005/8/layout/lProcess2"/>
    <dgm:cxn modelId="{6F810CA1-6714-4340-ADA8-BF3A3385F7C3}" type="presOf" srcId="{633EB489-0AAD-9549-B76D-CD53549D10BE}" destId="{BDC51989-057B-A645-BE90-34297255B11C}" srcOrd="0" destOrd="0" presId="urn:microsoft.com/office/officeart/2005/8/layout/lProcess2"/>
    <dgm:cxn modelId="{A167098D-4333-2248-95F0-BB6B9B860203}" srcId="{C52AB6BA-FE37-F540-808F-E36E2C7CF177}" destId="{D7C3589B-156F-D94E-AF7A-94934A06B135}" srcOrd="3" destOrd="0" parTransId="{5D5A8FA8-ACF0-154E-8267-9698A062BC49}" sibTransId="{BFEEC1EA-8FA8-1D4A-A7C1-142E26446AFF}"/>
    <dgm:cxn modelId="{5502553B-521A-3141-B0C0-28278090252E}" srcId="{C52AB6BA-FE37-F540-808F-E36E2C7CF177}" destId="{BA33B81D-C1BE-D942-9144-E3766CD7B816}" srcOrd="2" destOrd="0" parTransId="{2942C275-9C44-A64A-AB72-B7B96DB7DA0F}" sibTransId="{0EAB6C72-485E-F044-85EB-F440B584DB76}"/>
    <dgm:cxn modelId="{C60DFC1A-1FDD-A648-A77E-2B6ECEE190D8}" srcId="{C52AB6BA-FE37-F540-808F-E36E2C7CF177}" destId="{60EA3AC4-AE9B-4846-A802-575DEABFDC51}" srcOrd="0" destOrd="0" parTransId="{11C3D425-4CA8-3340-9055-0AFEE9CD78AB}" sibTransId="{3AECC0B7-AA9E-7543-9815-95FC8D4E86E3}"/>
    <dgm:cxn modelId="{52B272F9-362B-CB44-A0E5-59448B9B863F}" srcId="{60EA3AC4-AE9B-4846-A802-575DEABFDC51}" destId="{8708EE6F-8F0B-9940-93CF-46B7DCF5798F}" srcOrd="0" destOrd="0" parTransId="{561DD330-52D2-9146-B5C4-65C80B0E9037}" sibTransId="{D95F9B00-DA6B-094F-B988-CCEBEECA63C7}"/>
    <dgm:cxn modelId="{0D479D49-129F-4745-8209-C855883AE304}" type="presOf" srcId="{60EA3AC4-AE9B-4846-A802-575DEABFDC51}" destId="{AA77D3BA-0640-7D40-83C9-0D48F7D275C4}" srcOrd="1" destOrd="0" presId="urn:microsoft.com/office/officeart/2005/8/layout/lProcess2"/>
    <dgm:cxn modelId="{E05A62AA-8FC8-1C49-B6E5-8AC40EA585D7}" srcId="{D7C3589B-156F-D94E-AF7A-94934A06B135}" destId="{633EB489-0AAD-9549-B76D-CD53549D10BE}" srcOrd="0" destOrd="0" parTransId="{ECE322ED-FFE9-6048-9E00-5976D1BA21EC}" sibTransId="{09A61C66-1EE2-9545-92A2-24D701DF3C90}"/>
    <dgm:cxn modelId="{7D3C79C0-F52C-394F-837F-89ED883633E9}" srcId="{61B5498C-737E-D243-A846-EBE9B8BA021D}" destId="{0467E318-FC0D-584C-BAD2-40A0614C5904}" srcOrd="0" destOrd="0" parTransId="{26234378-6C4D-494F-9E84-BED8B92C78E5}" sibTransId="{CBB58876-C6C5-9E4D-82D2-BAC04D9DA537}"/>
    <dgm:cxn modelId="{038F694B-4DB7-D14C-926C-EF923D1A344A}" srcId="{C52AB6BA-FE37-F540-808F-E36E2C7CF177}" destId="{61B5498C-737E-D243-A846-EBE9B8BA021D}" srcOrd="1" destOrd="0" parTransId="{5610F76F-6A28-8E43-AAB0-529AFA3C476E}" sibTransId="{CBC50AB1-0D5D-C24F-AF90-D4D7858405BD}"/>
    <dgm:cxn modelId="{885B7EEF-A74D-294D-80FC-25B586595653}" type="presOf" srcId="{BA33B81D-C1BE-D942-9144-E3766CD7B816}" destId="{96E7DAD4-788F-A74B-A864-8DC45E407B8D}" srcOrd="1" destOrd="0" presId="urn:microsoft.com/office/officeart/2005/8/layout/lProcess2"/>
    <dgm:cxn modelId="{D6BC1A76-61A2-684C-ABC8-D46C955388B2}" srcId="{BA33B81D-C1BE-D942-9144-E3766CD7B816}" destId="{E655C204-B1F9-CF46-8150-12744E67D4B4}" srcOrd="0" destOrd="0" parTransId="{120F6E99-2DF9-5E41-A89D-7350E5377C11}" sibTransId="{26370776-9EA8-A141-8D6B-AF00E66FB803}"/>
    <dgm:cxn modelId="{7DEE3C0C-5EFD-674D-82A7-B7EE787108A6}" type="presOf" srcId="{D7C3589B-156F-D94E-AF7A-94934A06B135}" destId="{11B4F870-A6DE-EC41-83D2-7AAF26E079FB}" srcOrd="0" destOrd="0" presId="urn:microsoft.com/office/officeart/2005/8/layout/lProcess2"/>
    <dgm:cxn modelId="{AABC9336-9896-5F4C-BDD1-D9A30F2CF961}" type="presOf" srcId="{E655C204-B1F9-CF46-8150-12744E67D4B4}" destId="{F9289C88-6F12-9441-9801-3EF060B5C8C1}" srcOrd="0" destOrd="0" presId="urn:microsoft.com/office/officeart/2005/8/layout/lProcess2"/>
    <dgm:cxn modelId="{070C8229-065D-EC4C-A529-94693146528C}" type="presOf" srcId="{D7C3589B-156F-D94E-AF7A-94934A06B135}" destId="{9F798BAE-A0A0-6B4A-BE81-356FB8E83E26}" srcOrd="1" destOrd="0" presId="urn:microsoft.com/office/officeart/2005/8/layout/lProcess2"/>
    <dgm:cxn modelId="{42D7789D-99DA-3E4B-AC93-FC1DAD05EFAB}" type="presParOf" srcId="{1A7DD63C-4B20-8F4F-BCE8-183FD1BAEC4B}" destId="{D14C263F-B1AE-CA42-ACB1-A1C771614328}" srcOrd="0" destOrd="0" presId="urn:microsoft.com/office/officeart/2005/8/layout/lProcess2"/>
    <dgm:cxn modelId="{8038E6B4-DC6B-3448-9FAA-D12B4760CD40}" type="presParOf" srcId="{D14C263F-B1AE-CA42-ACB1-A1C771614328}" destId="{B39C34F3-42B6-A74A-9661-5FBB9F4454D7}" srcOrd="0" destOrd="0" presId="urn:microsoft.com/office/officeart/2005/8/layout/lProcess2"/>
    <dgm:cxn modelId="{4C924146-2EE2-7A4F-B0BA-DEADF1301D69}" type="presParOf" srcId="{D14C263F-B1AE-CA42-ACB1-A1C771614328}" destId="{AA77D3BA-0640-7D40-83C9-0D48F7D275C4}" srcOrd="1" destOrd="0" presId="urn:microsoft.com/office/officeart/2005/8/layout/lProcess2"/>
    <dgm:cxn modelId="{B8641263-8CD2-A544-9996-F085F52C117D}" type="presParOf" srcId="{D14C263F-B1AE-CA42-ACB1-A1C771614328}" destId="{1C85A3B4-78BE-6049-B5C0-D27A55C0D501}" srcOrd="2" destOrd="0" presId="urn:microsoft.com/office/officeart/2005/8/layout/lProcess2"/>
    <dgm:cxn modelId="{3A3AE64E-F90A-9945-871A-5DE2872442B4}" type="presParOf" srcId="{1C85A3B4-78BE-6049-B5C0-D27A55C0D501}" destId="{2582F25E-598F-3841-997B-71A37773EE78}" srcOrd="0" destOrd="0" presId="urn:microsoft.com/office/officeart/2005/8/layout/lProcess2"/>
    <dgm:cxn modelId="{16DDA8DA-0831-3E4B-A9A8-D670C87783CD}" type="presParOf" srcId="{2582F25E-598F-3841-997B-71A37773EE78}" destId="{C1AC1739-FABF-534D-8FFE-D3CE912ADF1E}" srcOrd="0" destOrd="0" presId="urn:microsoft.com/office/officeart/2005/8/layout/lProcess2"/>
    <dgm:cxn modelId="{270C43AF-1647-4A48-A7E8-4EB9E6B4136B}" type="presParOf" srcId="{1A7DD63C-4B20-8F4F-BCE8-183FD1BAEC4B}" destId="{62E43E89-0E5A-8C46-8D87-9BD377D5A8CD}" srcOrd="1" destOrd="0" presId="urn:microsoft.com/office/officeart/2005/8/layout/lProcess2"/>
    <dgm:cxn modelId="{56C516A9-3BF3-074F-BB75-4C227BCBE4B2}" type="presParOf" srcId="{1A7DD63C-4B20-8F4F-BCE8-183FD1BAEC4B}" destId="{A6AC1F56-E0BE-6548-895D-FA8CB45DC565}" srcOrd="2" destOrd="0" presId="urn:microsoft.com/office/officeart/2005/8/layout/lProcess2"/>
    <dgm:cxn modelId="{2BAB3E49-CADD-3846-9C12-8DE1CD43F031}" type="presParOf" srcId="{A6AC1F56-E0BE-6548-895D-FA8CB45DC565}" destId="{DF25A06C-A610-E44C-8146-779203DA62C4}" srcOrd="0" destOrd="0" presId="urn:microsoft.com/office/officeart/2005/8/layout/lProcess2"/>
    <dgm:cxn modelId="{372C7155-F8D6-D646-9264-CE618593A6B6}" type="presParOf" srcId="{A6AC1F56-E0BE-6548-895D-FA8CB45DC565}" destId="{13CDD606-E076-ED42-B4E4-5C3E23E6D16C}" srcOrd="1" destOrd="0" presId="urn:microsoft.com/office/officeart/2005/8/layout/lProcess2"/>
    <dgm:cxn modelId="{82E2F06F-2C85-B444-91BD-EE796AFDD16B}" type="presParOf" srcId="{A6AC1F56-E0BE-6548-895D-FA8CB45DC565}" destId="{67D2A87A-AF4D-234B-BE08-423B93693A9E}" srcOrd="2" destOrd="0" presId="urn:microsoft.com/office/officeart/2005/8/layout/lProcess2"/>
    <dgm:cxn modelId="{AEBD2653-75B9-5443-818C-1A7649881C72}" type="presParOf" srcId="{67D2A87A-AF4D-234B-BE08-423B93693A9E}" destId="{FBDD824F-C298-5445-8520-670BBFE0AC47}" srcOrd="0" destOrd="0" presId="urn:microsoft.com/office/officeart/2005/8/layout/lProcess2"/>
    <dgm:cxn modelId="{851C0766-A1D3-4A4C-926B-E54AA852E625}" type="presParOf" srcId="{FBDD824F-C298-5445-8520-670BBFE0AC47}" destId="{F261EBCA-0636-B74D-B580-FB1A3C85EE14}" srcOrd="0" destOrd="0" presId="urn:microsoft.com/office/officeart/2005/8/layout/lProcess2"/>
    <dgm:cxn modelId="{863E7620-27B8-C043-830E-AF589F60F2BA}" type="presParOf" srcId="{1A7DD63C-4B20-8F4F-BCE8-183FD1BAEC4B}" destId="{B6B7EF6B-B4FC-7247-83D1-20AF338147AC}" srcOrd="3" destOrd="0" presId="urn:microsoft.com/office/officeart/2005/8/layout/lProcess2"/>
    <dgm:cxn modelId="{E63AD4EF-31D7-374D-A034-7C7C77D8826F}" type="presParOf" srcId="{1A7DD63C-4B20-8F4F-BCE8-183FD1BAEC4B}" destId="{1337E184-72C9-7543-92C8-8B8B8378F992}" srcOrd="4" destOrd="0" presId="urn:microsoft.com/office/officeart/2005/8/layout/lProcess2"/>
    <dgm:cxn modelId="{E3525616-CCD3-6D47-816F-7A7C6AE0D248}" type="presParOf" srcId="{1337E184-72C9-7543-92C8-8B8B8378F992}" destId="{D8224563-CC30-AE47-96C3-89F761574C60}" srcOrd="0" destOrd="0" presId="urn:microsoft.com/office/officeart/2005/8/layout/lProcess2"/>
    <dgm:cxn modelId="{9612561F-AE0A-6641-9218-62497F851E26}" type="presParOf" srcId="{1337E184-72C9-7543-92C8-8B8B8378F992}" destId="{96E7DAD4-788F-A74B-A864-8DC45E407B8D}" srcOrd="1" destOrd="0" presId="urn:microsoft.com/office/officeart/2005/8/layout/lProcess2"/>
    <dgm:cxn modelId="{F1393E60-0644-DF49-AA9D-32B149FC1476}" type="presParOf" srcId="{1337E184-72C9-7543-92C8-8B8B8378F992}" destId="{13FD4A7C-4A76-774D-88A4-526A8652B9E4}" srcOrd="2" destOrd="0" presId="urn:microsoft.com/office/officeart/2005/8/layout/lProcess2"/>
    <dgm:cxn modelId="{CF21A8DE-4435-0F4A-8C5C-2D752A621748}" type="presParOf" srcId="{13FD4A7C-4A76-774D-88A4-526A8652B9E4}" destId="{716962A8-30B2-7A40-B233-D3FAAFDA8D7D}" srcOrd="0" destOrd="0" presId="urn:microsoft.com/office/officeart/2005/8/layout/lProcess2"/>
    <dgm:cxn modelId="{5414DB69-AC3D-A948-AE60-018C9246DFE6}" type="presParOf" srcId="{716962A8-30B2-7A40-B233-D3FAAFDA8D7D}" destId="{F9289C88-6F12-9441-9801-3EF060B5C8C1}" srcOrd="0" destOrd="0" presId="urn:microsoft.com/office/officeart/2005/8/layout/lProcess2"/>
    <dgm:cxn modelId="{B0B4FBD3-C479-204A-8C23-4742B04F2611}" type="presParOf" srcId="{1A7DD63C-4B20-8F4F-BCE8-183FD1BAEC4B}" destId="{54A63D90-8321-484B-A9E7-E32130D1FD20}" srcOrd="5" destOrd="0" presId="urn:microsoft.com/office/officeart/2005/8/layout/lProcess2"/>
    <dgm:cxn modelId="{B375CB7A-35D4-634B-978A-3F395CE30B3A}" type="presParOf" srcId="{1A7DD63C-4B20-8F4F-BCE8-183FD1BAEC4B}" destId="{C7EDB88A-3307-5147-80CA-C632495AB1D9}" srcOrd="6" destOrd="0" presId="urn:microsoft.com/office/officeart/2005/8/layout/lProcess2"/>
    <dgm:cxn modelId="{090FBB27-F82C-794D-81F6-4EDCAB96F5E8}" type="presParOf" srcId="{C7EDB88A-3307-5147-80CA-C632495AB1D9}" destId="{11B4F870-A6DE-EC41-83D2-7AAF26E079FB}" srcOrd="0" destOrd="0" presId="urn:microsoft.com/office/officeart/2005/8/layout/lProcess2"/>
    <dgm:cxn modelId="{77E3C7F1-0F72-BA44-8264-34D49EF7EE28}" type="presParOf" srcId="{C7EDB88A-3307-5147-80CA-C632495AB1D9}" destId="{9F798BAE-A0A0-6B4A-BE81-356FB8E83E26}" srcOrd="1" destOrd="0" presId="urn:microsoft.com/office/officeart/2005/8/layout/lProcess2"/>
    <dgm:cxn modelId="{939F685D-2B2A-9D43-A0FD-7EA47015AF50}" type="presParOf" srcId="{C7EDB88A-3307-5147-80CA-C632495AB1D9}" destId="{F77F5AB9-C1C7-7A41-AD20-F6CF74D70EE1}" srcOrd="2" destOrd="0" presId="urn:microsoft.com/office/officeart/2005/8/layout/lProcess2"/>
    <dgm:cxn modelId="{35489918-673B-8C4A-ADED-C0904347381E}" type="presParOf" srcId="{F77F5AB9-C1C7-7A41-AD20-F6CF74D70EE1}" destId="{5C770DFC-C015-6945-B9CD-7D8F7B7D22EE}" srcOrd="0" destOrd="0" presId="urn:microsoft.com/office/officeart/2005/8/layout/lProcess2"/>
    <dgm:cxn modelId="{373F9E48-28DF-6545-BB81-80F335F76E19}" type="presParOf" srcId="{5C770DFC-C015-6945-B9CD-7D8F7B7D22EE}" destId="{BDC51989-057B-A645-BE90-34297255B11C}"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EEA57A-11AE-9348-AC75-9AEB655C50FA}">
      <dsp:nvSpPr>
        <dsp:cNvPr id="0" name=""/>
        <dsp:cNvSpPr/>
      </dsp:nvSpPr>
      <dsp:spPr>
        <a:xfrm rot="5400000">
          <a:off x="5063533" y="-2051886"/>
          <a:ext cx="843611" cy="5162672"/>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n-US" sz="1200" kern="1200" dirty="0" smtClean="0">
              <a:latin typeface="Times New Roman"/>
              <a:cs typeface="Times New Roman"/>
            </a:rPr>
            <a:t>Controls access based on the identity of the requestor and on access rules (authorizations) stating what requestors are (or are not) allowed to do. This policy is termed </a:t>
          </a:r>
          <a:r>
            <a:rPr lang="en-US" sz="1200" i="1" kern="1200" dirty="0" smtClean="0">
              <a:latin typeface="Times New Roman"/>
              <a:cs typeface="Times New Roman"/>
            </a:rPr>
            <a:t>discretionary </a:t>
          </a:r>
          <a:r>
            <a:rPr lang="en-US" sz="1200" kern="1200" dirty="0" smtClean="0">
              <a:latin typeface="Times New Roman"/>
              <a:cs typeface="Times New Roman"/>
            </a:rPr>
            <a:t>because an entity might have access rights that permit the entity, by its own volition, to enable another entity to access some resource. </a:t>
          </a:r>
          <a:endParaRPr lang="en-GB" sz="1200" kern="1200" dirty="0">
            <a:latin typeface="Times New Roman"/>
            <a:cs typeface="Times New Roman"/>
          </a:endParaRPr>
        </a:p>
      </dsp:txBody>
      <dsp:txXfrm rot="-5400000">
        <a:off x="2904003" y="148826"/>
        <a:ext cx="5121490" cy="761247"/>
      </dsp:txXfrm>
    </dsp:sp>
    <dsp:sp modelId="{98712B79-BDFE-0C45-B8E4-1CF238EAAA0D}">
      <dsp:nvSpPr>
        <dsp:cNvPr id="0" name=""/>
        <dsp:cNvSpPr/>
      </dsp:nvSpPr>
      <dsp:spPr>
        <a:xfrm>
          <a:off x="0" y="2192"/>
          <a:ext cx="2904003" cy="1054514"/>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smtClean="0">
              <a:latin typeface="Times New Roman"/>
              <a:cs typeface="Times New Roman"/>
            </a:rPr>
            <a:t>Discretionary Access Control (DAC)</a:t>
          </a:r>
          <a:endParaRPr lang="en-GB" sz="2000" kern="1200" dirty="0">
            <a:latin typeface="Times New Roman"/>
            <a:cs typeface="Times New Roman"/>
          </a:endParaRPr>
        </a:p>
      </dsp:txBody>
      <dsp:txXfrm>
        <a:off x="51477" y="53669"/>
        <a:ext cx="2801049" cy="951560"/>
      </dsp:txXfrm>
    </dsp:sp>
    <dsp:sp modelId="{C016C2EC-AD4F-4449-991D-961EE71DF16F}">
      <dsp:nvSpPr>
        <dsp:cNvPr id="0" name=""/>
        <dsp:cNvSpPr/>
      </dsp:nvSpPr>
      <dsp:spPr>
        <a:xfrm rot="5400000">
          <a:off x="4973654" y="-944646"/>
          <a:ext cx="1023368" cy="5162672"/>
        </a:xfrm>
        <a:prstGeom prst="round2SameRect">
          <a:avLst/>
        </a:prstGeom>
        <a:solidFill>
          <a:schemeClr val="accent3">
            <a:tint val="40000"/>
            <a:alpha val="90000"/>
            <a:hueOff val="-848378"/>
            <a:satOff val="-12369"/>
            <a:lumOff val="-1061"/>
            <a:alphaOff val="0"/>
          </a:schemeClr>
        </a:solidFill>
        <a:ln w="25400" cap="flat" cmpd="sng" algn="ctr">
          <a:solidFill>
            <a:schemeClr val="accent3">
              <a:tint val="40000"/>
              <a:alpha val="90000"/>
              <a:hueOff val="-848378"/>
              <a:satOff val="-12369"/>
              <a:lumOff val="-10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n-US" sz="1200" kern="1200" dirty="0" smtClean="0">
              <a:latin typeface="Times New Roman"/>
              <a:cs typeface="Times New Roman"/>
            </a:rPr>
            <a:t>Controls access based on comparing security labels (which indicate how sensitive or critical system resources are) with security clearances (which indicate system entities are eligible to access certain resources). This policy is termed </a:t>
          </a:r>
          <a:r>
            <a:rPr lang="en-US" sz="1200" i="1" kern="1200" dirty="0" smtClean="0">
              <a:latin typeface="Times New Roman"/>
              <a:cs typeface="Times New Roman"/>
            </a:rPr>
            <a:t>mandatory </a:t>
          </a:r>
          <a:r>
            <a:rPr lang="en-US" sz="1200" kern="1200" dirty="0" smtClean="0">
              <a:latin typeface="Times New Roman"/>
              <a:cs typeface="Times New Roman"/>
            </a:rPr>
            <a:t>because an entity that has clearance to access a resource may not, just by its own volition, enable another entity to access that resource. </a:t>
          </a:r>
          <a:endParaRPr lang="en-US" sz="1200" kern="1200" dirty="0">
            <a:latin typeface="Times New Roman"/>
            <a:cs typeface="Times New Roman"/>
          </a:endParaRPr>
        </a:p>
      </dsp:txBody>
      <dsp:txXfrm rot="-5400000">
        <a:off x="2904003" y="1174962"/>
        <a:ext cx="5112715" cy="923454"/>
      </dsp:txXfrm>
    </dsp:sp>
    <dsp:sp modelId="{6A25AA07-1C8A-A245-95FB-9E3CD3EC18DF}">
      <dsp:nvSpPr>
        <dsp:cNvPr id="0" name=""/>
        <dsp:cNvSpPr/>
      </dsp:nvSpPr>
      <dsp:spPr>
        <a:xfrm>
          <a:off x="0" y="1109432"/>
          <a:ext cx="2904003" cy="1054514"/>
        </a:xfrm>
        <a:prstGeom prst="roundRect">
          <a:avLst/>
        </a:prstGeom>
        <a:solidFill>
          <a:schemeClr val="accent3">
            <a:hueOff val="-572036"/>
            <a:satOff val="-7939"/>
            <a:lumOff val="-2353"/>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smtClean="0">
              <a:latin typeface="Times New Roman"/>
              <a:cs typeface="Times New Roman"/>
            </a:rPr>
            <a:t>Mandatory Access Control (MAC)</a:t>
          </a:r>
          <a:endParaRPr lang="en-US" sz="2000" kern="1200" dirty="0">
            <a:latin typeface="Times New Roman"/>
            <a:cs typeface="Times New Roman"/>
          </a:endParaRPr>
        </a:p>
      </dsp:txBody>
      <dsp:txXfrm>
        <a:off x="51477" y="1160909"/>
        <a:ext cx="2801049" cy="951560"/>
      </dsp:txXfrm>
    </dsp:sp>
    <dsp:sp modelId="{AFB5C485-0A70-344C-A1A4-EAAF079E2EE5}">
      <dsp:nvSpPr>
        <dsp:cNvPr id="0" name=""/>
        <dsp:cNvSpPr/>
      </dsp:nvSpPr>
      <dsp:spPr>
        <a:xfrm rot="5400000">
          <a:off x="5063533" y="162594"/>
          <a:ext cx="843611" cy="5162672"/>
        </a:xfrm>
        <a:prstGeom prst="round2SameRect">
          <a:avLst/>
        </a:prstGeom>
        <a:solidFill>
          <a:schemeClr val="accent3">
            <a:tint val="40000"/>
            <a:alpha val="90000"/>
            <a:hueOff val="-1696755"/>
            <a:satOff val="-24739"/>
            <a:lumOff val="-2122"/>
            <a:alphaOff val="0"/>
          </a:schemeClr>
        </a:solidFill>
        <a:ln w="25400" cap="flat" cmpd="sng" algn="ctr">
          <a:solidFill>
            <a:schemeClr val="accent3">
              <a:tint val="40000"/>
              <a:alpha val="90000"/>
              <a:hueOff val="-1696755"/>
              <a:satOff val="-24739"/>
              <a:lumOff val="-21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n-US" sz="1200" kern="1200" dirty="0" smtClean="0">
              <a:latin typeface="Times New Roman"/>
              <a:cs typeface="Times New Roman"/>
            </a:rPr>
            <a:t>Controls access based on the roles that users have within the system and on rules stating what accesses are allowed to users in given roles. </a:t>
          </a:r>
          <a:endParaRPr lang="en-US" sz="1200" kern="1200" dirty="0">
            <a:latin typeface="Times New Roman"/>
            <a:cs typeface="Times New Roman"/>
          </a:endParaRPr>
        </a:p>
      </dsp:txBody>
      <dsp:txXfrm rot="-5400000">
        <a:off x="2904003" y="2363306"/>
        <a:ext cx="5121490" cy="761247"/>
      </dsp:txXfrm>
    </dsp:sp>
    <dsp:sp modelId="{3A1E62C8-8D77-7A46-BB1A-7ACE0C5EBA54}">
      <dsp:nvSpPr>
        <dsp:cNvPr id="0" name=""/>
        <dsp:cNvSpPr/>
      </dsp:nvSpPr>
      <dsp:spPr>
        <a:xfrm>
          <a:off x="0" y="2216672"/>
          <a:ext cx="2904003" cy="1054514"/>
        </a:xfrm>
        <a:prstGeom prst="roundRect">
          <a:avLst/>
        </a:prstGeom>
        <a:solidFill>
          <a:schemeClr val="accent3">
            <a:hueOff val="-1144073"/>
            <a:satOff val="-15878"/>
            <a:lumOff val="-4707"/>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smtClean="0">
              <a:latin typeface="Times New Roman"/>
              <a:cs typeface="Times New Roman"/>
            </a:rPr>
            <a:t>Role-based Access Control (RBAC)</a:t>
          </a:r>
          <a:endParaRPr lang="en-US" sz="2000" kern="1200" dirty="0">
            <a:latin typeface="Times New Roman"/>
            <a:cs typeface="Times New Roman"/>
          </a:endParaRPr>
        </a:p>
      </dsp:txBody>
      <dsp:txXfrm>
        <a:off x="51477" y="2268149"/>
        <a:ext cx="2801049" cy="951560"/>
      </dsp:txXfrm>
    </dsp:sp>
    <dsp:sp modelId="{F61EFE72-5F83-D748-8C88-792A208B6039}">
      <dsp:nvSpPr>
        <dsp:cNvPr id="0" name=""/>
        <dsp:cNvSpPr/>
      </dsp:nvSpPr>
      <dsp:spPr>
        <a:xfrm rot="5400000">
          <a:off x="5063533" y="1269834"/>
          <a:ext cx="843611" cy="5162672"/>
        </a:xfrm>
        <a:prstGeom prst="round2SameRect">
          <a:avLst/>
        </a:prstGeom>
        <a:solidFill>
          <a:schemeClr val="accent3">
            <a:tint val="40000"/>
            <a:alpha val="90000"/>
            <a:hueOff val="-2545133"/>
            <a:satOff val="-37108"/>
            <a:lumOff val="-3183"/>
            <a:alphaOff val="0"/>
          </a:schemeClr>
        </a:solidFill>
        <a:ln w="25400" cap="flat" cmpd="sng" algn="ctr">
          <a:solidFill>
            <a:schemeClr val="accent3">
              <a:tint val="40000"/>
              <a:alpha val="90000"/>
              <a:hueOff val="-2545133"/>
              <a:satOff val="-37108"/>
              <a:lumOff val="-31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n-US" sz="1200" kern="1200" dirty="0" smtClean="0">
              <a:latin typeface="Times New Roman"/>
              <a:cs typeface="Times New Roman"/>
            </a:rPr>
            <a:t>Controls access based on attributes of the user, the resource to be accessed, and current environmental conditions. </a:t>
          </a:r>
          <a:endParaRPr lang="en-US" sz="1200" kern="1200" dirty="0">
            <a:latin typeface="Times New Roman"/>
            <a:cs typeface="Times New Roman"/>
          </a:endParaRPr>
        </a:p>
      </dsp:txBody>
      <dsp:txXfrm rot="-5400000">
        <a:off x="2904003" y="3470546"/>
        <a:ext cx="5121490" cy="761247"/>
      </dsp:txXfrm>
    </dsp:sp>
    <dsp:sp modelId="{2B8C5D7F-AF47-6640-991F-735E16AE9711}">
      <dsp:nvSpPr>
        <dsp:cNvPr id="0" name=""/>
        <dsp:cNvSpPr/>
      </dsp:nvSpPr>
      <dsp:spPr>
        <a:xfrm>
          <a:off x="0" y="3323913"/>
          <a:ext cx="2904003" cy="1054514"/>
        </a:xfrm>
        <a:prstGeom prst="roundRect">
          <a:avLst/>
        </a:prstGeom>
        <a:solidFill>
          <a:schemeClr val="accent3">
            <a:hueOff val="-1716109"/>
            <a:satOff val="-23817"/>
            <a:lumOff val="-706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smtClean="0">
              <a:latin typeface="Times New Roman"/>
              <a:cs typeface="Times New Roman"/>
            </a:rPr>
            <a:t>Attribute-based Access Control (ABAC)</a:t>
          </a:r>
          <a:endParaRPr lang="en-US" sz="2000" kern="1200" dirty="0">
            <a:latin typeface="Times New Roman"/>
            <a:cs typeface="Times New Roman"/>
          </a:endParaRPr>
        </a:p>
      </dsp:txBody>
      <dsp:txXfrm>
        <a:off x="51477" y="3375390"/>
        <a:ext cx="2801049" cy="951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E3BE67-E20B-2B49-BE0C-12BE08C77441}">
      <dsp:nvSpPr>
        <dsp:cNvPr id="0" name=""/>
        <dsp:cNvSpPr/>
      </dsp:nvSpPr>
      <dsp:spPr>
        <a:xfrm rot="16200000">
          <a:off x="-1211349" y="1213333"/>
          <a:ext cx="4373563" cy="1946895"/>
        </a:xfrm>
        <a:prstGeom prst="flowChartManualOperation">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0" tIns="0" rIns="121832" bIns="0" numCol="1" spcCol="1270" anchor="t" anchorCtr="0">
          <a:noAutofit/>
        </a:bodyPr>
        <a:lstStyle/>
        <a:p>
          <a:pPr lvl="0" algn="l" defTabSz="844550">
            <a:lnSpc>
              <a:spcPct val="90000"/>
            </a:lnSpc>
            <a:spcBef>
              <a:spcPct val="0"/>
            </a:spcBef>
            <a:spcAft>
              <a:spcPct val="35000"/>
            </a:spcAft>
          </a:pPr>
          <a:r>
            <a:rPr lang="en-US" sz="1900" b="1" kern="1200" dirty="0" smtClean="0">
              <a:latin typeface="Times New Roman"/>
              <a:cs typeface="Times New Roman"/>
            </a:rPr>
            <a:t>Processes</a:t>
          </a:r>
          <a:endParaRPr lang="en-GB" sz="1900" kern="1200" dirty="0">
            <a:latin typeface="Times New Roman"/>
            <a:cs typeface="Times New Roman"/>
          </a:endParaRPr>
        </a:p>
        <a:p>
          <a:pPr marL="114300" lvl="1" indent="-114300" algn="l" defTabSz="666750">
            <a:lnSpc>
              <a:spcPct val="90000"/>
            </a:lnSpc>
            <a:spcBef>
              <a:spcPct val="0"/>
            </a:spcBef>
            <a:spcAft>
              <a:spcPct val="15000"/>
            </a:spcAft>
            <a:buChar char="••"/>
          </a:pPr>
          <a:r>
            <a:rPr lang="en-US" sz="1500" kern="1200" dirty="0" smtClean="0">
              <a:latin typeface="Times New Roman"/>
              <a:cs typeface="Times New Roman"/>
            </a:rPr>
            <a:t>Access rights include the ability to delete a process, stop (block), and wake up a process</a:t>
          </a:r>
          <a:endParaRPr lang="en-GB" sz="1500" kern="1200" dirty="0">
            <a:latin typeface="Times New Roman"/>
            <a:cs typeface="Times New Roman"/>
          </a:endParaRPr>
        </a:p>
      </dsp:txBody>
      <dsp:txXfrm rot="5400000">
        <a:off x="1985" y="874712"/>
        <a:ext cx="1946895" cy="2624137"/>
      </dsp:txXfrm>
    </dsp:sp>
    <dsp:sp modelId="{A2E76EFD-D395-A549-B613-6C17F10F407E}">
      <dsp:nvSpPr>
        <dsp:cNvPr id="0" name=""/>
        <dsp:cNvSpPr/>
      </dsp:nvSpPr>
      <dsp:spPr>
        <a:xfrm rot="16200000">
          <a:off x="881562" y="1213333"/>
          <a:ext cx="4373563" cy="1946895"/>
        </a:xfrm>
        <a:prstGeom prst="flowChartManualOperation">
          <a:avLst/>
        </a:prstGeom>
        <a:solidFill>
          <a:schemeClr val="accent4">
            <a:hueOff val="1611621"/>
            <a:satOff val="2086"/>
            <a:lumOff val="654"/>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0" tIns="0" rIns="121832" bIns="0" numCol="1" spcCol="1270" anchor="t" anchorCtr="0">
          <a:noAutofit/>
        </a:bodyPr>
        <a:lstStyle/>
        <a:p>
          <a:pPr lvl="0" algn="l" defTabSz="844550">
            <a:lnSpc>
              <a:spcPct val="90000"/>
            </a:lnSpc>
            <a:spcBef>
              <a:spcPct val="0"/>
            </a:spcBef>
            <a:spcAft>
              <a:spcPct val="35000"/>
            </a:spcAft>
          </a:pPr>
          <a:r>
            <a:rPr lang="en-US" sz="1900" b="1" kern="1200" dirty="0" smtClean="0">
              <a:latin typeface="Times New Roman"/>
              <a:cs typeface="Times New Roman"/>
            </a:rPr>
            <a:t>Devices</a:t>
          </a:r>
          <a:endParaRPr lang="en-US" sz="1900" kern="1200" dirty="0">
            <a:latin typeface="Times New Roman"/>
            <a:cs typeface="Times New Roman"/>
          </a:endParaRPr>
        </a:p>
        <a:p>
          <a:pPr marL="114300" lvl="1" indent="-114300" algn="l" defTabSz="666750">
            <a:lnSpc>
              <a:spcPct val="90000"/>
            </a:lnSpc>
            <a:spcBef>
              <a:spcPct val="0"/>
            </a:spcBef>
            <a:spcAft>
              <a:spcPct val="15000"/>
            </a:spcAft>
            <a:buChar char="••"/>
          </a:pPr>
          <a:r>
            <a:rPr lang="en-US" sz="1500" kern="1200" dirty="0" smtClean="0">
              <a:latin typeface="Times New Roman"/>
              <a:cs typeface="Times New Roman"/>
            </a:rPr>
            <a:t>Access rights include the ability to read/write the device, to control its operation (e.g., a disk seek), and to block/unblock the device for use</a:t>
          </a:r>
          <a:endParaRPr lang="en-US" sz="1500" kern="1200" dirty="0">
            <a:latin typeface="Times New Roman"/>
            <a:cs typeface="Times New Roman"/>
          </a:endParaRPr>
        </a:p>
      </dsp:txBody>
      <dsp:txXfrm rot="5400000">
        <a:off x="2094896" y="874712"/>
        <a:ext cx="1946895" cy="2624137"/>
      </dsp:txXfrm>
    </dsp:sp>
    <dsp:sp modelId="{3FB925F3-BEC6-9F46-950B-ADE4E02D989A}">
      <dsp:nvSpPr>
        <dsp:cNvPr id="0" name=""/>
        <dsp:cNvSpPr/>
      </dsp:nvSpPr>
      <dsp:spPr>
        <a:xfrm rot="16200000">
          <a:off x="2974474" y="1213333"/>
          <a:ext cx="4373563" cy="1946895"/>
        </a:xfrm>
        <a:prstGeom prst="flowChartManualOperation">
          <a:avLst/>
        </a:prstGeom>
        <a:solidFill>
          <a:schemeClr val="accent4">
            <a:hueOff val="3223242"/>
            <a:satOff val="4172"/>
            <a:lumOff val="1308"/>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0" tIns="0" rIns="121832" bIns="0" numCol="1" spcCol="1270" anchor="t" anchorCtr="0">
          <a:noAutofit/>
        </a:bodyPr>
        <a:lstStyle/>
        <a:p>
          <a:pPr lvl="0" algn="l" defTabSz="844550">
            <a:lnSpc>
              <a:spcPct val="90000"/>
            </a:lnSpc>
            <a:spcBef>
              <a:spcPct val="0"/>
            </a:spcBef>
            <a:spcAft>
              <a:spcPct val="35000"/>
            </a:spcAft>
          </a:pPr>
          <a:r>
            <a:rPr lang="en-US" sz="1900" b="1" kern="1200" dirty="0" smtClean="0">
              <a:latin typeface="Times New Roman"/>
              <a:cs typeface="Times New Roman"/>
            </a:rPr>
            <a:t>Memory Locations or Regions</a:t>
          </a:r>
          <a:endParaRPr lang="en-US" sz="1900" kern="1200" dirty="0">
            <a:latin typeface="Times New Roman"/>
            <a:cs typeface="Times New Roman"/>
          </a:endParaRPr>
        </a:p>
        <a:p>
          <a:pPr marL="114300" lvl="1" indent="-114300" algn="l" defTabSz="666750">
            <a:lnSpc>
              <a:spcPct val="90000"/>
            </a:lnSpc>
            <a:spcBef>
              <a:spcPct val="0"/>
            </a:spcBef>
            <a:spcAft>
              <a:spcPct val="15000"/>
            </a:spcAft>
            <a:buChar char="••"/>
          </a:pPr>
          <a:r>
            <a:rPr lang="en-US" sz="1500" kern="1200" dirty="0" smtClean="0">
              <a:latin typeface="Times New Roman"/>
              <a:cs typeface="Times New Roman"/>
            </a:rPr>
            <a:t>Access rights include the ability to read/write certain regions of memory that are protected such that the default is to disallow access</a:t>
          </a:r>
          <a:endParaRPr lang="en-US" sz="1500" kern="1200" dirty="0">
            <a:latin typeface="Times New Roman"/>
            <a:cs typeface="Times New Roman"/>
          </a:endParaRPr>
        </a:p>
      </dsp:txBody>
      <dsp:txXfrm rot="5400000">
        <a:off x="4187808" y="874712"/>
        <a:ext cx="1946895" cy="2624137"/>
      </dsp:txXfrm>
    </dsp:sp>
    <dsp:sp modelId="{FD7D51B3-9C68-2341-8D44-F27E4F2AC780}">
      <dsp:nvSpPr>
        <dsp:cNvPr id="0" name=""/>
        <dsp:cNvSpPr/>
      </dsp:nvSpPr>
      <dsp:spPr>
        <a:xfrm rot="16200000">
          <a:off x="5067386" y="1213333"/>
          <a:ext cx="4373563" cy="1946895"/>
        </a:xfrm>
        <a:prstGeom prst="flowChartManualOperation">
          <a:avLst/>
        </a:prstGeom>
        <a:solidFill>
          <a:schemeClr val="accent4">
            <a:hueOff val="4834862"/>
            <a:satOff val="6258"/>
            <a:lumOff val="1962"/>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0" tIns="0" rIns="121832" bIns="0" numCol="1" spcCol="1270" anchor="t" anchorCtr="0">
          <a:noAutofit/>
        </a:bodyPr>
        <a:lstStyle/>
        <a:p>
          <a:pPr lvl="0" algn="l" defTabSz="844550">
            <a:lnSpc>
              <a:spcPct val="90000"/>
            </a:lnSpc>
            <a:spcBef>
              <a:spcPct val="0"/>
            </a:spcBef>
            <a:spcAft>
              <a:spcPct val="35000"/>
            </a:spcAft>
          </a:pPr>
          <a:r>
            <a:rPr lang="en-US" sz="1900" b="1" kern="1200" dirty="0" smtClean="0">
              <a:latin typeface="Times New Roman"/>
              <a:cs typeface="Times New Roman"/>
            </a:rPr>
            <a:t>Subjects</a:t>
          </a:r>
          <a:endParaRPr lang="en-US" sz="1900" kern="1200" dirty="0">
            <a:latin typeface="Times New Roman"/>
            <a:cs typeface="Times New Roman"/>
          </a:endParaRPr>
        </a:p>
        <a:p>
          <a:pPr marL="114300" lvl="1" indent="-114300" algn="l" defTabSz="666750">
            <a:lnSpc>
              <a:spcPct val="90000"/>
            </a:lnSpc>
            <a:spcBef>
              <a:spcPct val="0"/>
            </a:spcBef>
            <a:spcAft>
              <a:spcPct val="15000"/>
            </a:spcAft>
            <a:buChar char="••"/>
          </a:pPr>
          <a:r>
            <a:rPr lang="en-US" sz="1500" kern="1200" dirty="0" smtClean="0">
              <a:latin typeface="Times New Roman"/>
              <a:cs typeface="Times New Roman"/>
            </a:rPr>
            <a:t>Access rights with respect to a subject have to do with the ability to grant or delete access rights of that subject to other objects, as explained subsequently</a:t>
          </a:r>
          <a:endParaRPr lang="en-US" sz="1500" kern="1200" dirty="0">
            <a:latin typeface="Times New Roman"/>
            <a:cs typeface="Times New Roman"/>
          </a:endParaRPr>
        </a:p>
      </dsp:txBody>
      <dsp:txXfrm rot="5400000">
        <a:off x="6280720" y="874712"/>
        <a:ext cx="1946895" cy="26241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3EB0BA-4D03-314D-AB0D-D83EAF4CBEA9}">
      <dsp:nvSpPr>
        <dsp:cNvPr id="0" name=""/>
        <dsp:cNvSpPr/>
      </dsp:nvSpPr>
      <dsp:spPr>
        <a:xfrm>
          <a:off x="1036231" y="113506"/>
          <a:ext cx="2252663" cy="782320"/>
        </a:xfrm>
        <a:prstGeom prst="ellipse">
          <a:avLst/>
        </a:prstGeom>
        <a:solidFill>
          <a:schemeClr val="accent4">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158FC2-3D71-9D4D-9E42-BF8338411BD1}">
      <dsp:nvSpPr>
        <dsp:cNvPr id="0" name=""/>
        <dsp:cNvSpPr/>
      </dsp:nvSpPr>
      <dsp:spPr>
        <a:xfrm>
          <a:off x="1947774" y="2029143"/>
          <a:ext cx="436562" cy="279400"/>
        </a:xfrm>
        <a:prstGeom prst="downArrow">
          <a:avLst/>
        </a:prstGeom>
        <a:gradFill rotWithShape="0">
          <a:gsLst>
            <a:gs pos="0">
              <a:schemeClr val="accent4">
                <a:tint val="40000"/>
                <a:hueOff val="0"/>
                <a:satOff val="0"/>
                <a:lumOff val="0"/>
                <a:alphaOff val="0"/>
                <a:tint val="1000"/>
                <a:satMod val="100000"/>
              </a:schemeClr>
            </a:gs>
            <a:gs pos="68000">
              <a:schemeClr val="accent4">
                <a:tint val="40000"/>
                <a:hueOff val="0"/>
                <a:satOff val="0"/>
                <a:lumOff val="0"/>
                <a:alphaOff val="0"/>
                <a:tint val="77000"/>
                <a:satMod val="100000"/>
              </a:schemeClr>
            </a:gs>
            <a:gs pos="81000">
              <a:schemeClr val="accent4">
                <a:tint val="40000"/>
                <a:hueOff val="0"/>
                <a:satOff val="0"/>
                <a:lumOff val="0"/>
                <a:alphaOff val="0"/>
                <a:tint val="79000"/>
                <a:satMod val="100000"/>
              </a:schemeClr>
            </a:gs>
            <a:gs pos="86000">
              <a:schemeClr val="accent4">
                <a:tint val="40000"/>
                <a:hueOff val="0"/>
                <a:satOff val="0"/>
                <a:lumOff val="0"/>
                <a:alphaOff val="0"/>
                <a:tint val="73000"/>
                <a:satMod val="100000"/>
              </a:schemeClr>
            </a:gs>
            <a:gs pos="100000">
              <a:schemeClr val="accent4">
                <a:tint val="40000"/>
                <a:hueOff val="0"/>
                <a:satOff val="0"/>
                <a:lumOff val="0"/>
                <a:alphaOff val="0"/>
                <a:tint val="35000"/>
                <a:satMod val="100000"/>
              </a:schemeClr>
            </a:gs>
          </a:gsLst>
          <a:lin ang="5400000" scaled="0"/>
        </a:gradFill>
        <a:ln w="9525" cap="flat" cmpd="sng" algn="ctr">
          <a:solidFill>
            <a:schemeClr val="lt1">
              <a:hueOff val="0"/>
              <a:satOff val="0"/>
              <a:lumOff val="0"/>
              <a:alphaOff val="0"/>
            </a:schemeClr>
          </a:solidFill>
          <a:prstDash val="solid"/>
        </a:ln>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 modelId="{38656411-FD45-134D-ADD7-D4CCF7DABA9E}">
      <dsp:nvSpPr>
        <dsp:cNvPr id="0" name=""/>
        <dsp:cNvSpPr/>
      </dsp:nvSpPr>
      <dsp:spPr>
        <a:xfrm>
          <a:off x="1118305" y="2252663"/>
          <a:ext cx="2095500" cy="523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fr-FR" sz="1800" kern="1200" dirty="0" err="1" smtClean="0">
              <a:latin typeface="Times New Roman"/>
              <a:cs typeface="Times New Roman"/>
            </a:rPr>
            <a:t>Constraints</a:t>
          </a:r>
          <a:r>
            <a:rPr lang="fr-FR" sz="1800" kern="1200" dirty="0" smtClean="0">
              <a:latin typeface="Times New Roman"/>
              <a:cs typeface="Times New Roman"/>
            </a:rPr>
            <a:t> </a:t>
          </a:r>
          <a:endParaRPr lang="en-GB" sz="1800" kern="1200" dirty="0">
            <a:latin typeface="Times New Roman"/>
            <a:cs typeface="Times New Roman"/>
          </a:endParaRPr>
        </a:p>
      </dsp:txBody>
      <dsp:txXfrm>
        <a:off x="1118305" y="2252663"/>
        <a:ext cx="2095500" cy="523875"/>
      </dsp:txXfrm>
    </dsp:sp>
    <dsp:sp modelId="{0F97F0FA-454F-304E-9ECB-C555B7AF6AB7}">
      <dsp:nvSpPr>
        <dsp:cNvPr id="0" name=""/>
        <dsp:cNvSpPr/>
      </dsp:nvSpPr>
      <dsp:spPr>
        <a:xfrm>
          <a:off x="1855223" y="956246"/>
          <a:ext cx="785812" cy="785812"/>
        </a:xfrm>
        <a:prstGeom prst="ellipse">
          <a:avLst/>
        </a:prstGeom>
        <a:gradFill rotWithShape="0">
          <a:gsLst>
            <a:gs pos="0">
              <a:schemeClr val="accent4">
                <a:hueOff val="0"/>
                <a:satOff val="0"/>
                <a:lumOff val="0"/>
                <a:alphaOff val="0"/>
                <a:tint val="1000"/>
                <a:satMod val="100000"/>
              </a:schemeClr>
            </a:gs>
            <a:gs pos="68000">
              <a:schemeClr val="accent4">
                <a:hueOff val="0"/>
                <a:satOff val="0"/>
                <a:lumOff val="0"/>
                <a:alphaOff val="0"/>
                <a:tint val="77000"/>
                <a:satMod val="100000"/>
              </a:schemeClr>
            </a:gs>
            <a:gs pos="81000">
              <a:schemeClr val="accent4">
                <a:hueOff val="0"/>
                <a:satOff val="0"/>
                <a:lumOff val="0"/>
                <a:alphaOff val="0"/>
                <a:tint val="79000"/>
                <a:satMod val="100000"/>
              </a:schemeClr>
            </a:gs>
            <a:gs pos="86000">
              <a:schemeClr val="accent4">
                <a:hueOff val="0"/>
                <a:satOff val="0"/>
                <a:lumOff val="0"/>
                <a:alphaOff val="0"/>
                <a:tint val="73000"/>
                <a:satMod val="100000"/>
              </a:schemeClr>
            </a:gs>
            <a:gs pos="100000">
              <a:schemeClr val="accent4">
                <a:hueOff val="0"/>
                <a:satOff val="0"/>
                <a:lumOff val="0"/>
                <a:alphaOff val="0"/>
                <a:tint val="35000"/>
                <a:sat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b="1" kern="1200" dirty="0" smtClean="0">
              <a:latin typeface="Times New Roman"/>
              <a:cs typeface="Times New Roman"/>
            </a:rPr>
            <a:t>Prerequisite Role </a:t>
          </a:r>
          <a:endParaRPr lang="en-GB" sz="800" kern="1200" dirty="0">
            <a:latin typeface="Times New Roman"/>
            <a:cs typeface="Times New Roman"/>
          </a:endParaRPr>
        </a:p>
      </dsp:txBody>
      <dsp:txXfrm>
        <a:off x="1970303" y="1071326"/>
        <a:ext cx="555652" cy="555652"/>
      </dsp:txXfrm>
    </dsp:sp>
    <dsp:sp modelId="{1416F4FE-F478-6A46-97F0-55EDA8894978}">
      <dsp:nvSpPr>
        <dsp:cNvPr id="0" name=""/>
        <dsp:cNvSpPr/>
      </dsp:nvSpPr>
      <dsp:spPr>
        <a:xfrm>
          <a:off x="1292930" y="366712"/>
          <a:ext cx="785812" cy="785812"/>
        </a:xfrm>
        <a:prstGeom prst="ellipse">
          <a:avLst/>
        </a:prstGeom>
        <a:gradFill rotWithShape="0">
          <a:gsLst>
            <a:gs pos="0">
              <a:schemeClr val="accent4">
                <a:hueOff val="2417431"/>
                <a:satOff val="3129"/>
                <a:lumOff val="981"/>
                <a:alphaOff val="0"/>
                <a:tint val="1000"/>
                <a:satMod val="100000"/>
              </a:schemeClr>
            </a:gs>
            <a:gs pos="68000">
              <a:schemeClr val="accent4">
                <a:hueOff val="2417431"/>
                <a:satOff val="3129"/>
                <a:lumOff val="981"/>
                <a:alphaOff val="0"/>
                <a:tint val="77000"/>
                <a:satMod val="100000"/>
              </a:schemeClr>
            </a:gs>
            <a:gs pos="81000">
              <a:schemeClr val="accent4">
                <a:hueOff val="2417431"/>
                <a:satOff val="3129"/>
                <a:lumOff val="981"/>
                <a:alphaOff val="0"/>
                <a:tint val="79000"/>
                <a:satMod val="100000"/>
              </a:schemeClr>
            </a:gs>
            <a:gs pos="86000">
              <a:schemeClr val="accent4">
                <a:hueOff val="2417431"/>
                <a:satOff val="3129"/>
                <a:lumOff val="981"/>
                <a:alphaOff val="0"/>
                <a:tint val="73000"/>
                <a:satMod val="100000"/>
              </a:schemeClr>
            </a:gs>
            <a:gs pos="100000">
              <a:schemeClr val="accent4">
                <a:hueOff val="2417431"/>
                <a:satOff val="3129"/>
                <a:lumOff val="981"/>
                <a:alphaOff val="0"/>
                <a:tint val="35000"/>
                <a:sat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b="1" kern="1200" dirty="0" smtClean="0">
              <a:latin typeface="Times New Roman"/>
              <a:cs typeface="Times New Roman"/>
            </a:rPr>
            <a:t>Cardinality </a:t>
          </a:r>
          <a:endParaRPr lang="en-GB" sz="800" kern="1200" dirty="0">
            <a:latin typeface="Times New Roman"/>
            <a:cs typeface="Times New Roman"/>
          </a:endParaRPr>
        </a:p>
      </dsp:txBody>
      <dsp:txXfrm>
        <a:off x="1408010" y="481792"/>
        <a:ext cx="555652" cy="555652"/>
      </dsp:txXfrm>
    </dsp:sp>
    <dsp:sp modelId="{4A53D5F2-F80A-1841-9E06-F3AB39AD9912}">
      <dsp:nvSpPr>
        <dsp:cNvPr id="0" name=""/>
        <dsp:cNvSpPr/>
      </dsp:nvSpPr>
      <dsp:spPr>
        <a:xfrm>
          <a:off x="2096205" y="176720"/>
          <a:ext cx="785812" cy="785812"/>
        </a:xfrm>
        <a:prstGeom prst="ellipse">
          <a:avLst/>
        </a:prstGeom>
        <a:gradFill rotWithShape="0">
          <a:gsLst>
            <a:gs pos="0">
              <a:schemeClr val="accent4">
                <a:hueOff val="4834862"/>
                <a:satOff val="6258"/>
                <a:lumOff val="1962"/>
                <a:alphaOff val="0"/>
                <a:tint val="1000"/>
                <a:satMod val="100000"/>
              </a:schemeClr>
            </a:gs>
            <a:gs pos="68000">
              <a:schemeClr val="accent4">
                <a:hueOff val="4834862"/>
                <a:satOff val="6258"/>
                <a:lumOff val="1962"/>
                <a:alphaOff val="0"/>
                <a:tint val="77000"/>
                <a:satMod val="100000"/>
              </a:schemeClr>
            </a:gs>
            <a:gs pos="81000">
              <a:schemeClr val="accent4">
                <a:hueOff val="4834862"/>
                <a:satOff val="6258"/>
                <a:lumOff val="1962"/>
                <a:alphaOff val="0"/>
                <a:tint val="79000"/>
                <a:satMod val="100000"/>
              </a:schemeClr>
            </a:gs>
            <a:gs pos="86000">
              <a:schemeClr val="accent4">
                <a:hueOff val="4834862"/>
                <a:satOff val="6258"/>
                <a:lumOff val="1962"/>
                <a:alphaOff val="0"/>
                <a:tint val="73000"/>
                <a:satMod val="100000"/>
              </a:schemeClr>
            </a:gs>
            <a:gs pos="100000">
              <a:schemeClr val="accent4">
                <a:hueOff val="4834862"/>
                <a:satOff val="6258"/>
                <a:lumOff val="1962"/>
                <a:alphaOff val="0"/>
                <a:tint val="35000"/>
                <a:sat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b="1" kern="1200" dirty="0" smtClean="0">
              <a:latin typeface="Times New Roman"/>
              <a:cs typeface="Times New Roman"/>
            </a:rPr>
            <a:t>Mutually Exclusive Roles </a:t>
          </a:r>
          <a:endParaRPr lang="en-GB" sz="800" kern="1200" dirty="0">
            <a:latin typeface="Times New Roman"/>
            <a:cs typeface="Times New Roman"/>
          </a:endParaRPr>
        </a:p>
      </dsp:txBody>
      <dsp:txXfrm>
        <a:off x="2211285" y="291800"/>
        <a:ext cx="555652" cy="555652"/>
      </dsp:txXfrm>
    </dsp:sp>
    <dsp:sp modelId="{8954320A-3491-4740-AEB9-5F138AB369ED}">
      <dsp:nvSpPr>
        <dsp:cNvPr id="0" name=""/>
        <dsp:cNvSpPr/>
      </dsp:nvSpPr>
      <dsp:spPr>
        <a:xfrm>
          <a:off x="943680" y="17462"/>
          <a:ext cx="2444750" cy="1955800"/>
        </a:xfrm>
        <a:prstGeom prst="funnel">
          <a:avLst/>
        </a:prstGeom>
        <a:solidFill>
          <a:schemeClr val="lt1">
            <a:alpha val="4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21C348-F2FB-5443-B6C6-E2B518EEF92B}">
      <dsp:nvSpPr>
        <dsp:cNvPr id="0" name=""/>
        <dsp:cNvSpPr/>
      </dsp:nvSpPr>
      <dsp:spPr>
        <a:xfrm>
          <a:off x="1444" y="30446"/>
          <a:ext cx="1408508" cy="365457"/>
        </a:xfrm>
        <a:prstGeom prst="rect">
          <a:avLst/>
        </a:prstGeom>
        <a:gradFill rotWithShape="0">
          <a:gsLst>
            <a:gs pos="0">
              <a:schemeClr val="accent4">
                <a:hueOff val="0"/>
                <a:satOff val="0"/>
                <a:lumOff val="0"/>
                <a:alphaOff val="0"/>
                <a:tint val="73000"/>
                <a:shade val="100000"/>
                <a:satMod val="150000"/>
              </a:schemeClr>
            </a:gs>
            <a:gs pos="25000">
              <a:schemeClr val="accent4">
                <a:hueOff val="0"/>
                <a:satOff val="0"/>
                <a:lumOff val="0"/>
                <a:alphaOff val="0"/>
                <a:tint val="96000"/>
                <a:shade val="80000"/>
                <a:satMod val="105000"/>
              </a:schemeClr>
            </a:gs>
            <a:gs pos="38000">
              <a:schemeClr val="accent4">
                <a:hueOff val="0"/>
                <a:satOff val="0"/>
                <a:lumOff val="0"/>
                <a:alphaOff val="0"/>
                <a:tint val="96000"/>
                <a:shade val="59000"/>
                <a:satMod val="120000"/>
              </a:schemeClr>
            </a:gs>
            <a:gs pos="55000">
              <a:schemeClr val="accent4">
                <a:hueOff val="0"/>
                <a:satOff val="0"/>
                <a:lumOff val="0"/>
                <a:alphaOff val="0"/>
                <a:tint val="100000"/>
                <a:shade val="57000"/>
                <a:satMod val="120000"/>
              </a:schemeClr>
            </a:gs>
            <a:gs pos="80000">
              <a:schemeClr val="accent4">
                <a:hueOff val="0"/>
                <a:satOff val="0"/>
                <a:lumOff val="0"/>
                <a:alphaOff val="0"/>
                <a:tint val="100000"/>
                <a:shade val="56000"/>
                <a:satMod val="145000"/>
              </a:schemeClr>
            </a:gs>
            <a:gs pos="88000">
              <a:schemeClr val="accent4">
                <a:hueOff val="0"/>
                <a:satOff val="0"/>
                <a:lumOff val="0"/>
                <a:alphaOff val="0"/>
                <a:tint val="100000"/>
                <a:shade val="63000"/>
                <a:satMod val="160000"/>
              </a:schemeClr>
            </a:gs>
            <a:gs pos="100000">
              <a:schemeClr val="accent4">
                <a:hueOff val="0"/>
                <a:satOff val="0"/>
                <a:lumOff val="0"/>
                <a:alphaOff val="0"/>
                <a:tint val="99000"/>
                <a:shade val="100000"/>
                <a:satMod val="155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1120" tIns="40640" rIns="71120" bIns="40640" numCol="1" spcCol="1270" anchor="ctr" anchorCtr="0">
          <a:noAutofit/>
        </a:bodyPr>
        <a:lstStyle/>
        <a:p>
          <a:pPr lvl="0" algn="ctr" defTabSz="444500">
            <a:lnSpc>
              <a:spcPct val="90000"/>
            </a:lnSpc>
            <a:spcBef>
              <a:spcPct val="0"/>
            </a:spcBef>
            <a:spcAft>
              <a:spcPct val="35000"/>
            </a:spcAft>
          </a:pPr>
          <a:r>
            <a:rPr lang="en-US" sz="1000" b="1" kern="1200" dirty="0" smtClean="0">
              <a:latin typeface="Times New Roman"/>
              <a:cs typeface="Times New Roman"/>
            </a:rPr>
            <a:t>Subject Attributes</a:t>
          </a:r>
          <a:endParaRPr lang="en-GB" sz="1000" kern="1200" dirty="0">
            <a:latin typeface="Times New Roman"/>
            <a:cs typeface="Times New Roman"/>
          </a:endParaRPr>
        </a:p>
      </dsp:txBody>
      <dsp:txXfrm>
        <a:off x="1444" y="30446"/>
        <a:ext cx="1408508" cy="365457"/>
      </dsp:txXfrm>
    </dsp:sp>
    <dsp:sp modelId="{2A8F0350-96A0-814E-8EFB-DB2A7190F9E6}">
      <dsp:nvSpPr>
        <dsp:cNvPr id="0" name=""/>
        <dsp:cNvSpPr/>
      </dsp:nvSpPr>
      <dsp:spPr>
        <a:xfrm>
          <a:off x="1444" y="395903"/>
          <a:ext cx="1408508" cy="4546406"/>
        </a:xfrm>
        <a:prstGeom prst="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3340" tIns="53340" rIns="71120" bIns="80010" numCol="1" spcCol="1270" anchor="t" anchorCtr="0">
          <a:noAutofit/>
        </a:bodyPr>
        <a:lstStyle/>
        <a:p>
          <a:pPr marL="57150" lvl="1" indent="-57150" algn="ctr" defTabSz="444500">
            <a:lnSpc>
              <a:spcPct val="90000"/>
            </a:lnSpc>
            <a:spcBef>
              <a:spcPct val="0"/>
            </a:spcBef>
            <a:spcAft>
              <a:spcPct val="15000"/>
            </a:spcAft>
            <a:buChar char="••"/>
          </a:pPr>
          <a:r>
            <a:rPr lang="en-US" sz="1000" kern="1200" dirty="0" smtClean="0">
              <a:latin typeface="Times New Roman"/>
              <a:cs typeface="Times New Roman"/>
            </a:rPr>
            <a:t>A subject is an active entity (e.g., a user, an application, a process, or a device) that causes information to flow among objects or changes the system state. Each subject has associated attributes that define the identity and characteristics of the subject. Such attributes may include the subject’s identifier, name, organization, job title, and so on. A subject’s role can also be viewed as an attribute. </a:t>
          </a:r>
          <a:endParaRPr lang="en-GB" sz="1000" kern="1200" dirty="0">
            <a:latin typeface="Times New Roman"/>
            <a:cs typeface="Times New Roman"/>
          </a:endParaRPr>
        </a:p>
      </dsp:txBody>
      <dsp:txXfrm>
        <a:off x="1444" y="395903"/>
        <a:ext cx="1408508" cy="4546406"/>
      </dsp:txXfrm>
    </dsp:sp>
    <dsp:sp modelId="{AEAFC6AB-6DD4-744B-B123-991230C635BC}">
      <dsp:nvSpPr>
        <dsp:cNvPr id="0" name=""/>
        <dsp:cNvSpPr/>
      </dsp:nvSpPr>
      <dsp:spPr>
        <a:xfrm>
          <a:off x="1607144" y="30446"/>
          <a:ext cx="1408508" cy="365457"/>
        </a:xfrm>
        <a:prstGeom prst="rect">
          <a:avLst/>
        </a:prstGeom>
        <a:gradFill rotWithShape="0">
          <a:gsLst>
            <a:gs pos="0">
              <a:schemeClr val="accent4">
                <a:hueOff val="2417431"/>
                <a:satOff val="3129"/>
                <a:lumOff val="981"/>
                <a:alphaOff val="0"/>
                <a:tint val="73000"/>
                <a:shade val="100000"/>
                <a:satMod val="150000"/>
              </a:schemeClr>
            </a:gs>
            <a:gs pos="25000">
              <a:schemeClr val="accent4">
                <a:hueOff val="2417431"/>
                <a:satOff val="3129"/>
                <a:lumOff val="981"/>
                <a:alphaOff val="0"/>
                <a:tint val="96000"/>
                <a:shade val="80000"/>
                <a:satMod val="105000"/>
              </a:schemeClr>
            </a:gs>
            <a:gs pos="38000">
              <a:schemeClr val="accent4">
                <a:hueOff val="2417431"/>
                <a:satOff val="3129"/>
                <a:lumOff val="981"/>
                <a:alphaOff val="0"/>
                <a:tint val="96000"/>
                <a:shade val="59000"/>
                <a:satMod val="120000"/>
              </a:schemeClr>
            </a:gs>
            <a:gs pos="55000">
              <a:schemeClr val="accent4">
                <a:hueOff val="2417431"/>
                <a:satOff val="3129"/>
                <a:lumOff val="981"/>
                <a:alphaOff val="0"/>
                <a:tint val="100000"/>
                <a:shade val="57000"/>
                <a:satMod val="120000"/>
              </a:schemeClr>
            </a:gs>
            <a:gs pos="80000">
              <a:schemeClr val="accent4">
                <a:hueOff val="2417431"/>
                <a:satOff val="3129"/>
                <a:lumOff val="981"/>
                <a:alphaOff val="0"/>
                <a:tint val="100000"/>
                <a:shade val="56000"/>
                <a:satMod val="145000"/>
              </a:schemeClr>
            </a:gs>
            <a:gs pos="88000">
              <a:schemeClr val="accent4">
                <a:hueOff val="2417431"/>
                <a:satOff val="3129"/>
                <a:lumOff val="981"/>
                <a:alphaOff val="0"/>
                <a:tint val="100000"/>
                <a:shade val="63000"/>
                <a:satMod val="160000"/>
              </a:schemeClr>
            </a:gs>
            <a:gs pos="100000">
              <a:schemeClr val="accent4">
                <a:hueOff val="2417431"/>
                <a:satOff val="3129"/>
                <a:lumOff val="981"/>
                <a:alphaOff val="0"/>
                <a:tint val="99000"/>
                <a:shade val="100000"/>
                <a:satMod val="155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1120" tIns="40640" rIns="71120" bIns="40640" numCol="1" spcCol="1270" anchor="ctr" anchorCtr="0">
          <a:noAutofit/>
        </a:bodyPr>
        <a:lstStyle/>
        <a:p>
          <a:pPr lvl="0" algn="ctr" defTabSz="444500">
            <a:lnSpc>
              <a:spcPct val="90000"/>
            </a:lnSpc>
            <a:spcBef>
              <a:spcPct val="0"/>
            </a:spcBef>
            <a:spcAft>
              <a:spcPct val="35000"/>
            </a:spcAft>
          </a:pPr>
          <a:r>
            <a:rPr lang="en-US" sz="1000" b="1" kern="1200" dirty="0" smtClean="0">
              <a:latin typeface="Times New Roman"/>
              <a:cs typeface="Times New Roman"/>
            </a:rPr>
            <a:t>Object Attributes</a:t>
          </a:r>
          <a:endParaRPr lang="en-US" sz="1000" kern="1200" dirty="0">
            <a:latin typeface="Times New Roman"/>
            <a:cs typeface="Times New Roman"/>
          </a:endParaRPr>
        </a:p>
      </dsp:txBody>
      <dsp:txXfrm>
        <a:off x="1607144" y="30446"/>
        <a:ext cx="1408508" cy="365457"/>
      </dsp:txXfrm>
    </dsp:sp>
    <dsp:sp modelId="{1ABDBE38-D02C-DA41-985C-48301319E8D0}">
      <dsp:nvSpPr>
        <dsp:cNvPr id="0" name=""/>
        <dsp:cNvSpPr/>
      </dsp:nvSpPr>
      <dsp:spPr>
        <a:xfrm>
          <a:off x="1607144" y="395903"/>
          <a:ext cx="1408508" cy="4546406"/>
        </a:xfrm>
        <a:prstGeom prst="rect">
          <a:avLst/>
        </a:prstGeom>
        <a:solidFill>
          <a:schemeClr val="accent4">
            <a:tint val="40000"/>
            <a:alpha val="90000"/>
            <a:hueOff val="2275653"/>
            <a:satOff val="3934"/>
            <a:lumOff val="393"/>
            <a:alphaOff val="0"/>
          </a:schemeClr>
        </a:solidFill>
        <a:ln w="9525" cap="flat" cmpd="sng" algn="ctr">
          <a:solidFill>
            <a:schemeClr val="accent4">
              <a:tint val="40000"/>
              <a:alpha val="90000"/>
              <a:hueOff val="2275653"/>
              <a:satOff val="3934"/>
              <a:lumOff val="393"/>
              <a:alphaOff val="0"/>
            </a:schemeClr>
          </a:solidFill>
          <a:prstDash val="solid"/>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3340" tIns="53340" rIns="71120" bIns="80010" numCol="1" spcCol="1270" anchor="t" anchorCtr="0">
          <a:noAutofit/>
        </a:bodyPr>
        <a:lstStyle/>
        <a:p>
          <a:pPr marL="57150" lvl="1" indent="-57150" algn="ctr" defTabSz="444500">
            <a:lnSpc>
              <a:spcPct val="90000"/>
            </a:lnSpc>
            <a:spcBef>
              <a:spcPct val="0"/>
            </a:spcBef>
            <a:spcAft>
              <a:spcPct val="15000"/>
            </a:spcAft>
            <a:buChar char="••"/>
          </a:pPr>
          <a:r>
            <a:rPr lang="en-US" sz="1000" kern="1200" dirty="0" smtClean="0">
              <a:latin typeface="Times New Roman"/>
              <a:cs typeface="Times New Roman"/>
            </a:rPr>
            <a:t>An object, also referred to as a </a:t>
          </a:r>
          <a:r>
            <a:rPr lang="en-US" sz="1000" b="1" kern="1200" dirty="0" smtClean="0">
              <a:latin typeface="Times New Roman"/>
              <a:cs typeface="Times New Roman"/>
            </a:rPr>
            <a:t>resource</a:t>
          </a:r>
          <a:r>
            <a:rPr lang="en-US" sz="1000" kern="1200" dirty="0" smtClean="0">
              <a:latin typeface="Times New Roman"/>
              <a:cs typeface="Times New Roman"/>
            </a:rPr>
            <a:t>, is a passive (in the context of the given request) information system-related entity (e.g., devices, files, records, tables, processes, programs, networks, domains) containing or receiving information. As with subjects, objects have attributes that can be leveraged to make access control decisions. A Microsoft Word document, for example, may have attributes such as title, subject, date, and author. Object attributes can often be extracted from the metadata of the object. In particular, a variety of Web service metadata attributes may be relevant for access control purposes, such as ownership, service taxonomy, or even Quality of Service (</a:t>
          </a:r>
          <a:r>
            <a:rPr lang="en-US" sz="1000" kern="1200" dirty="0" err="1" smtClean="0">
              <a:latin typeface="Times New Roman"/>
              <a:cs typeface="Times New Roman"/>
            </a:rPr>
            <a:t>QoS</a:t>
          </a:r>
          <a:r>
            <a:rPr lang="en-US" sz="1000" kern="1200" dirty="0" smtClean="0">
              <a:latin typeface="Times New Roman"/>
              <a:cs typeface="Times New Roman"/>
            </a:rPr>
            <a:t>) attributes. </a:t>
          </a:r>
          <a:endParaRPr lang="en-US" sz="1000" kern="1200" dirty="0">
            <a:latin typeface="Times New Roman"/>
            <a:cs typeface="Times New Roman"/>
          </a:endParaRPr>
        </a:p>
      </dsp:txBody>
      <dsp:txXfrm>
        <a:off x="1607144" y="395903"/>
        <a:ext cx="1408508" cy="4546406"/>
      </dsp:txXfrm>
    </dsp:sp>
    <dsp:sp modelId="{241F9DB1-9E86-9D4E-9C68-CD7AA5ACA834}">
      <dsp:nvSpPr>
        <dsp:cNvPr id="0" name=""/>
        <dsp:cNvSpPr/>
      </dsp:nvSpPr>
      <dsp:spPr>
        <a:xfrm>
          <a:off x="3212844" y="30446"/>
          <a:ext cx="1408508" cy="365457"/>
        </a:xfrm>
        <a:prstGeom prst="rect">
          <a:avLst/>
        </a:prstGeom>
        <a:gradFill rotWithShape="0">
          <a:gsLst>
            <a:gs pos="0">
              <a:schemeClr val="accent4">
                <a:hueOff val="4834862"/>
                <a:satOff val="6258"/>
                <a:lumOff val="1962"/>
                <a:alphaOff val="0"/>
                <a:tint val="73000"/>
                <a:shade val="100000"/>
                <a:satMod val="150000"/>
              </a:schemeClr>
            </a:gs>
            <a:gs pos="25000">
              <a:schemeClr val="accent4">
                <a:hueOff val="4834862"/>
                <a:satOff val="6258"/>
                <a:lumOff val="1962"/>
                <a:alphaOff val="0"/>
                <a:tint val="96000"/>
                <a:shade val="80000"/>
                <a:satMod val="105000"/>
              </a:schemeClr>
            </a:gs>
            <a:gs pos="38000">
              <a:schemeClr val="accent4">
                <a:hueOff val="4834862"/>
                <a:satOff val="6258"/>
                <a:lumOff val="1962"/>
                <a:alphaOff val="0"/>
                <a:tint val="96000"/>
                <a:shade val="59000"/>
                <a:satMod val="120000"/>
              </a:schemeClr>
            </a:gs>
            <a:gs pos="55000">
              <a:schemeClr val="accent4">
                <a:hueOff val="4834862"/>
                <a:satOff val="6258"/>
                <a:lumOff val="1962"/>
                <a:alphaOff val="0"/>
                <a:tint val="100000"/>
                <a:shade val="57000"/>
                <a:satMod val="120000"/>
              </a:schemeClr>
            </a:gs>
            <a:gs pos="80000">
              <a:schemeClr val="accent4">
                <a:hueOff val="4834862"/>
                <a:satOff val="6258"/>
                <a:lumOff val="1962"/>
                <a:alphaOff val="0"/>
                <a:tint val="100000"/>
                <a:shade val="56000"/>
                <a:satMod val="145000"/>
              </a:schemeClr>
            </a:gs>
            <a:gs pos="88000">
              <a:schemeClr val="accent4">
                <a:hueOff val="4834862"/>
                <a:satOff val="6258"/>
                <a:lumOff val="1962"/>
                <a:alphaOff val="0"/>
                <a:tint val="100000"/>
                <a:shade val="63000"/>
                <a:satMod val="160000"/>
              </a:schemeClr>
            </a:gs>
            <a:gs pos="100000">
              <a:schemeClr val="accent4">
                <a:hueOff val="4834862"/>
                <a:satOff val="6258"/>
                <a:lumOff val="1962"/>
                <a:alphaOff val="0"/>
                <a:tint val="99000"/>
                <a:shade val="100000"/>
                <a:satMod val="155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1120" tIns="40640" rIns="71120" bIns="40640" numCol="1" spcCol="1270" anchor="ctr" anchorCtr="0">
          <a:noAutofit/>
        </a:bodyPr>
        <a:lstStyle/>
        <a:p>
          <a:pPr lvl="0" algn="ctr" defTabSz="444500">
            <a:lnSpc>
              <a:spcPct val="90000"/>
            </a:lnSpc>
            <a:spcBef>
              <a:spcPct val="0"/>
            </a:spcBef>
            <a:spcAft>
              <a:spcPct val="35000"/>
            </a:spcAft>
          </a:pPr>
          <a:r>
            <a:rPr lang="en-US" sz="1000" b="1" kern="1200" dirty="0" smtClean="0">
              <a:latin typeface="Times New Roman"/>
              <a:cs typeface="Times New Roman"/>
            </a:rPr>
            <a:t>Environment Attributes</a:t>
          </a:r>
          <a:endParaRPr lang="en-US" sz="1000" kern="1200" dirty="0">
            <a:latin typeface="Times New Roman"/>
            <a:cs typeface="Times New Roman"/>
          </a:endParaRPr>
        </a:p>
      </dsp:txBody>
      <dsp:txXfrm>
        <a:off x="3212844" y="30446"/>
        <a:ext cx="1408508" cy="365457"/>
      </dsp:txXfrm>
    </dsp:sp>
    <dsp:sp modelId="{D5922DE8-AD9D-A44A-8194-C4F2ACDA9161}">
      <dsp:nvSpPr>
        <dsp:cNvPr id="0" name=""/>
        <dsp:cNvSpPr/>
      </dsp:nvSpPr>
      <dsp:spPr>
        <a:xfrm>
          <a:off x="3212844" y="395903"/>
          <a:ext cx="1408508" cy="4546406"/>
        </a:xfrm>
        <a:prstGeom prst="rect">
          <a:avLst/>
        </a:prstGeom>
        <a:solidFill>
          <a:schemeClr val="accent4">
            <a:tint val="40000"/>
            <a:alpha val="90000"/>
            <a:hueOff val="4551305"/>
            <a:satOff val="7869"/>
            <a:lumOff val="786"/>
            <a:alphaOff val="0"/>
          </a:schemeClr>
        </a:solidFill>
        <a:ln w="9525" cap="flat" cmpd="sng" algn="ctr">
          <a:solidFill>
            <a:schemeClr val="accent4">
              <a:tint val="40000"/>
              <a:alpha val="90000"/>
              <a:hueOff val="4551305"/>
              <a:satOff val="7869"/>
              <a:lumOff val="786"/>
              <a:alphaOff val="0"/>
            </a:schemeClr>
          </a:solidFill>
          <a:prstDash val="solid"/>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3340" tIns="53340" rIns="71120" bIns="80010" numCol="1" spcCol="1270" anchor="t" anchorCtr="0">
          <a:noAutofit/>
        </a:bodyPr>
        <a:lstStyle/>
        <a:p>
          <a:pPr marL="57150" lvl="1" indent="-57150" algn="ctr" defTabSz="444500">
            <a:lnSpc>
              <a:spcPct val="90000"/>
            </a:lnSpc>
            <a:spcBef>
              <a:spcPct val="0"/>
            </a:spcBef>
            <a:spcAft>
              <a:spcPct val="15000"/>
            </a:spcAft>
            <a:buChar char="••"/>
          </a:pPr>
          <a:r>
            <a:rPr lang="en-US" sz="1000" kern="1200" dirty="0" smtClean="0">
              <a:latin typeface="Times New Roman"/>
              <a:cs typeface="Times New Roman"/>
            </a:rPr>
            <a:t>These attributes have so far been largely ignored in most access control policies. They describe the operational, technical, and even situational environment or context in which the information access occurs. For example, attributes, such as current date and time, the current virus/hacker activities, and the network’s security level (e.g., Internet vs. intranet), are not associated with a particular subject nor a resource, but may nonetheless be relevant in applying an access control policy. </a:t>
          </a:r>
          <a:endParaRPr lang="en-US" sz="1000" kern="1200" dirty="0">
            <a:latin typeface="Times New Roman"/>
            <a:cs typeface="Times New Roman"/>
          </a:endParaRPr>
        </a:p>
      </dsp:txBody>
      <dsp:txXfrm>
        <a:off x="3212844" y="395903"/>
        <a:ext cx="1408508" cy="45464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AF131-BA4C-AA4B-B447-CE80038D99E6}">
      <dsp:nvSpPr>
        <dsp:cNvPr id="0" name=""/>
        <dsp:cNvSpPr/>
      </dsp:nvSpPr>
      <dsp:spPr>
        <a:xfrm>
          <a:off x="0" y="0"/>
          <a:ext cx="6714480" cy="828675"/>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0" kern="1200" dirty="0" smtClean="0">
              <a:latin typeface="Times New Roman"/>
              <a:cs typeface="Times New Roman"/>
            </a:rPr>
            <a:t>An authorized individual sponsors an individual or entity for a credential to establish the need for the credential. For example, a department supervisor sponsors a department employee.</a:t>
          </a:r>
          <a:endParaRPr lang="en-GB" sz="1400" b="0" kern="1200" dirty="0">
            <a:latin typeface="Times New Roman"/>
            <a:cs typeface="Times New Roman"/>
          </a:endParaRPr>
        </a:p>
      </dsp:txBody>
      <dsp:txXfrm>
        <a:off x="24271" y="24271"/>
        <a:ext cx="5723321" cy="780133"/>
      </dsp:txXfrm>
    </dsp:sp>
    <dsp:sp modelId="{23037F46-5FCB-754D-BFC8-5B8AFE49D812}">
      <dsp:nvSpPr>
        <dsp:cNvPr id="0" name=""/>
        <dsp:cNvSpPr/>
      </dsp:nvSpPr>
      <dsp:spPr>
        <a:xfrm>
          <a:off x="501406" y="943768"/>
          <a:ext cx="6714480" cy="828675"/>
        </a:xfrm>
        <a:prstGeom prst="roundRect">
          <a:avLst>
            <a:gd name="adj" fmla="val 10000"/>
          </a:avLst>
        </a:prstGeom>
        <a:solidFill>
          <a:schemeClr val="accent4">
            <a:hueOff val="1208716"/>
            <a:satOff val="1564"/>
            <a:lumOff val="491"/>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0" kern="1200" dirty="0" smtClean="0">
              <a:latin typeface="Times New Roman"/>
              <a:cs typeface="Times New Roman"/>
            </a:rPr>
            <a:t>The sponsored individual enrolls for the credential, a process which typically consists of identity proofing and the capture of biographic and biometric data. This step may also involve incorporating authoritative attribute data, maintained by the identity management component.</a:t>
          </a:r>
          <a:endParaRPr lang="en-US" sz="1400" b="0" kern="1200" dirty="0">
            <a:latin typeface="Times New Roman"/>
            <a:cs typeface="Times New Roman"/>
          </a:endParaRPr>
        </a:p>
      </dsp:txBody>
      <dsp:txXfrm>
        <a:off x="525677" y="968039"/>
        <a:ext cx="5625894" cy="780132"/>
      </dsp:txXfrm>
    </dsp:sp>
    <dsp:sp modelId="{111F870A-A41E-504C-8220-ACF16DF818A5}">
      <dsp:nvSpPr>
        <dsp:cNvPr id="0" name=""/>
        <dsp:cNvSpPr/>
      </dsp:nvSpPr>
      <dsp:spPr>
        <a:xfrm>
          <a:off x="1002812" y="1887537"/>
          <a:ext cx="6714480" cy="828675"/>
        </a:xfrm>
        <a:prstGeom prst="roundRect">
          <a:avLst>
            <a:gd name="adj" fmla="val 10000"/>
          </a:avLst>
        </a:prstGeom>
        <a:solidFill>
          <a:schemeClr val="accent4">
            <a:hueOff val="2417431"/>
            <a:satOff val="3129"/>
            <a:lumOff val="981"/>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0" kern="1200" dirty="0" smtClean="0">
              <a:latin typeface="Times New Roman"/>
              <a:cs typeface="Times New Roman"/>
            </a:rPr>
            <a:t>A credential is produced. Depending on the credential type, production may involve encryption, the use of a digital signature, the production of a smart- card, or other functions.</a:t>
          </a:r>
          <a:endParaRPr lang="en-US" sz="1400" b="0" kern="1200" dirty="0">
            <a:latin typeface="Times New Roman"/>
            <a:cs typeface="Times New Roman"/>
          </a:endParaRPr>
        </a:p>
      </dsp:txBody>
      <dsp:txXfrm>
        <a:off x="1027083" y="1911808"/>
        <a:ext cx="5625894" cy="780132"/>
      </dsp:txXfrm>
    </dsp:sp>
    <dsp:sp modelId="{563FE213-F1D3-714E-A679-E2F86221F544}">
      <dsp:nvSpPr>
        <dsp:cNvPr id="0" name=""/>
        <dsp:cNvSpPr/>
      </dsp:nvSpPr>
      <dsp:spPr>
        <a:xfrm>
          <a:off x="1504218" y="2831306"/>
          <a:ext cx="6714480" cy="828675"/>
        </a:xfrm>
        <a:prstGeom prst="roundRect">
          <a:avLst>
            <a:gd name="adj" fmla="val 10000"/>
          </a:avLst>
        </a:prstGeom>
        <a:solidFill>
          <a:schemeClr val="accent4">
            <a:hueOff val="3626147"/>
            <a:satOff val="4693"/>
            <a:lumOff val="1472"/>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0" kern="1200" dirty="0" smtClean="0">
              <a:latin typeface="Times New Roman"/>
              <a:cs typeface="Times New Roman"/>
            </a:rPr>
            <a:t>The credential is issued to the individual or NPE.</a:t>
          </a:r>
          <a:endParaRPr lang="en-US" sz="1400" b="0" kern="1200" dirty="0">
            <a:latin typeface="Times New Roman"/>
            <a:cs typeface="Times New Roman"/>
          </a:endParaRPr>
        </a:p>
      </dsp:txBody>
      <dsp:txXfrm>
        <a:off x="1528489" y="2855577"/>
        <a:ext cx="5625894" cy="780133"/>
      </dsp:txXfrm>
    </dsp:sp>
    <dsp:sp modelId="{8EB280B7-5E9A-624A-8674-65FF67D1E04C}">
      <dsp:nvSpPr>
        <dsp:cNvPr id="0" name=""/>
        <dsp:cNvSpPr/>
      </dsp:nvSpPr>
      <dsp:spPr>
        <a:xfrm>
          <a:off x="2005624" y="3775075"/>
          <a:ext cx="6714480" cy="828675"/>
        </a:xfrm>
        <a:prstGeom prst="roundRect">
          <a:avLst>
            <a:gd name="adj" fmla="val 10000"/>
          </a:avLst>
        </a:prstGeom>
        <a:solidFill>
          <a:schemeClr val="accent4">
            <a:hueOff val="4834862"/>
            <a:satOff val="6258"/>
            <a:lumOff val="1962"/>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0" kern="1200" dirty="0" smtClean="0">
              <a:latin typeface="Times New Roman"/>
              <a:cs typeface="Times New Roman"/>
            </a:rPr>
            <a:t>Finally, a credential must be maintained over its life cycle, which might include revocation, reissuance/replacement, reenrollment, expiration, personal identification number (PIN) reset, suspension, or reinstatement. </a:t>
          </a:r>
          <a:endParaRPr lang="en-US" sz="1400" b="0" kern="1200" dirty="0">
            <a:latin typeface="Times New Roman"/>
            <a:cs typeface="Times New Roman"/>
          </a:endParaRPr>
        </a:p>
      </dsp:txBody>
      <dsp:txXfrm>
        <a:off x="2029895" y="3799346"/>
        <a:ext cx="5625894" cy="780132"/>
      </dsp:txXfrm>
    </dsp:sp>
    <dsp:sp modelId="{42B7EB5B-524A-BF44-BAD6-05827B78B5B3}">
      <dsp:nvSpPr>
        <dsp:cNvPr id="0" name=""/>
        <dsp:cNvSpPr/>
      </dsp:nvSpPr>
      <dsp:spPr>
        <a:xfrm>
          <a:off x="6175842" y="605393"/>
          <a:ext cx="538638" cy="538638"/>
        </a:xfrm>
        <a:prstGeom prst="downArrow">
          <a:avLst>
            <a:gd name="adj1" fmla="val 55000"/>
            <a:gd name="adj2" fmla="val 45000"/>
          </a:avLst>
        </a:prstGeom>
        <a:solidFill>
          <a:schemeClr val="accent4">
            <a:tint val="40000"/>
            <a:alpha val="90000"/>
            <a:hueOff val="0"/>
            <a:satOff val="0"/>
            <a:lumOff val="0"/>
            <a:alphaOff val="0"/>
          </a:schemeClr>
        </a:solidFill>
        <a:ln w="25400" cap="flat" cmpd="sng" algn="ctr">
          <a:solidFill>
            <a:schemeClr val="tx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GB" sz="2400" kern="1200"/>
        </a:p>
      </dsp:txBody>
      <dsp:txXfrm>
        <a:off x="6297036" y="605393"/>
        <a:ext cx="296250" cy="405325"/>
      </dsp:txXfrm>
    </dsp:sp>
    <dsp:sp modelId="{F195B15E-CE6A-264D-B2CF-1E7289DFF93A}">
      <dsp:nvSpPr>
        <dsp:cNvPr id="0" name=""/>
        <dsp:cNvSpPr/>
      </dsp:nvSpPr>
      <dsp:spPr>
        <a:xfrm>
          <a:off x="6677248" y="1549161"/>
          <a:ext cx="538638" cy="538638"/>
        </a:xfrm>
        <a:prstGeom prst="downArrow">
          <a:avLst>
            <a:gd name="adj1" fmla="val 55000"/>
            <a:gd name="adj2" fmla="val 45000"/>
          </a:avLst>
        </a:prstGeom>
        <a:solidFill>
          <a:schemeClr val="accent4">
            <a:tint val="40000"/>
            <a:alpha val="90000"/>
            <a:hueOff val="1517102"/>
            <a:satOff val="2623"/>
            <a:lumOff val="262"/>
            <a:alphaOff val="0"/>
          </a:schemeClr>
        </a:solidFill>
        <a:ln w="25400" cap="flat" cmpd="sng" algn="ctr">
          <a:solidFill>
            <a:srgbClr val="000000">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GB" sz="2400" kern="1200"/>
        </a:p>
      </dsp:txBody>
      <dsp:txXfrm>
        <a:off x="6798442" y="1549161"/>
        <a:ext cx="296250" cy="405325"/>
      </dsp:txXfrm>
    </dsp:sp>
    <dsp:sp modelId="{BCAF4B9A-A6A9-D24D-A6A0-0F521D663751}">
      <dsp:nvSpPr>
        <dsp:cNvPr id="0" name=""/>
        <dsp:cNvSpPr/>
      </dsp:nvSpPr>
      <dsp:spPr>
        <a:xfrm>
          <a:off x="7178654" y="2479119"/>
          <a:ext cx="538638" cy="538638"/>
        </a:xfrm>
        <a:prstGeom prst="downArrow">
          <a:avLst>
            <a:gd name="adj1" fmla="val 55000"/>
            <a:gd name="adj2" fmla="val 45000"/>
          </a:avLst>
        </a:prstGeom>
        <a:solidFill>
          <a:schemeClr val="accent4">
            <a:tint val="40000"/>
            <a:alpha val="90000"/>
            <a:hueOff val="3034204"/>
            <a:satOff val="5246"/>
            <a:lumOff val="524"/>
            <a:alphaOff val="0"/>
          </a:schemeClr>
        </a:solidFill>
        <a:ln w="25400" cap="flat" cmpd="sng" algn="ctr">
          <a:solidFill>
            <a:srgbClr val="000000">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GB" sz="2400" kern="1200"/>
        </a:p>
      </dsp:txBody>
      <dsp:txXfrm>
        <a:off x="7299848" y="2479119"/>
        <a:ext cx="296250" cy="405325"/>
      </dsp:txXfrm>
    </dsp:sp>
    <dsp:sp modelId="{37A2B977-21EC-A54C-87AB-FF876D5877DA}">
      <dsp:nvSpPr>
        <dsp:cNvPr id="0" name=""/>
        <dsp:cNvSpPr/>
      </dsp:nvSpPr>
      <dsp:spPr>
        <a:xfrm>
          <a:off x="7680060" y="3432095"/>
          <a:ext cx="538638" cy="538638"/>
        </a:xfrm>
        <a:prstGeom prst="downArrow">
          <a:avLst>
            <a:gd name="adj1" fmla="val 55000"/>
            <a:gd name="adj2" fmla="val 45000"/>
          </a:avLst>
        </a:prstGeom>
        <a:solidFill>
          <a:schemeClr val="accent4">
            <a:tint val="40000"/>
            <a:alpha val="90000"/>
            <a:hueOff val="4551305"/>
            <a:satOff val="7869"/>
            <a:lumOff val="786"/>
            <a:alphaOff val="0"/>
          </a:schemeClr>
        </a:solidFill>
        <a:ln w="25400" cap="flat" cmpd="sng" algn="ctr">
          <a:solidFill>
            <a:srgbClr val="000000">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GB" sz="2400" kern="1200"/>
        </a:p>
      </dsp:txBody>
      <dsp:txXfrm>
        <a:off x="7801254" y="3432095"/>
        <a:ext cx="296250" cy="4053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BF899-BAEC-9247-B757-40C66369FFCB}">
      <dsp:nvSpPr>
        <dsp:cNvPr id="0" name=""/>
        <dsp:cNvSpPr/>
      </dsp:nvSpPr>
      <dsp:spPr>
        <a:xfrm>
          <a:off x="3452223" y="465"/>
          <a:ext cx="5172016" cy="1329615"/>
        </a:xfrm>
        <a:prstGeom prst="rightArrow">
          <a:avLst>
            <a:gd name="adj1" fmla="val 75000"/>
            <a:gd name="adj2" fmla="val 50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latin typeface="Times New Roman"/>
              <a:cs typeface="Times New Roman"/>
            </a:rPr>
            <a:t>This element is concerned with defining rules for a resource that requires access control. The rules would include credential requirements and what user attributes, resource attributes, and environmental conditions are required for access of a given resource for a given function. </a:t>
          </a:r>
          <a:endParaRPr lang="en-GB" sz="1400" kern="1200" dirty="0">
            <a:latin typeface="Times New Roman"/>
            <a:cs typeface="Times New Roman"/>
          </a:endParaRPr>
        </a:p>
      </dsp:txBody>
      <dsp:txXfrm>
        <a:off x="3452223" y="166667"/>
        <a:ext cx="4673410" cy="997211"/>
      </dsp:txXfrm>
    </dsp:sp>
    <dsp:sp modelId="{E93DD16E-F7E0-6D47-A966-9BA5D7E8D66B}">
      <dsp:nvSpPr>
        <dsp:cNvPr id="0" name=""/>
        <dsp:cNvSpPr/>
      </dsp:nvSpPr>
      <dsp:spPr>
        <a:xfrm>
          <a:off x="4213" y="102730"/>
          <a:ext cx="3448010" cy="1125086"/>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b="1" kern="1200" dirty="0" smtClean="0">
              <a:latin typeface="Times New Roman"/>
              <a:cs typeface="Times New Roman"/>
            </a:rPr>
            <a:t>Resource Management</a:t>
          </a:r>
          <a:endParaRPr lang="en-GB" sz="2400" kern="1200" dirty="0">
            <a:latin typeface="Times New Roman"/>
            <a:cs typeface="Times New Roman"/>
          </a:endParaRPr>
        </a:p>
      </dsp:txBody>
      <dsp:txXfrm>
        <a:off x="59135" y="157652"/>
        <a:ext cx="3338166" cy="1015242"/>
      </dsp:txXfrm>
    </dsp:sp>
    <dsp:sp modelId="{26E2AD2E-6BF1-D943-AFA3-CAE609C9A5AB}">
      <dsp:nvSpPr>
        <dsp:cNvPr id="0" name=""/>
        <dsp:cNvSpPr/>
      </dsp:nvSpPr>
      <dsp:spPr>
        <a:xfrm>
          <a:off x="3452223" y="1442590"/>
          <a:ext cx="5172016" cy="1860476"/>
        </a:xfrm>
        <a:prstGeom prst="rightArrow">
          <a:avLst>
            <a:gd name="adj1" fmla="val 75000"/>
            <a:gd name="adj2" fmla="val 50000"/>
          </a:avLst>
        </a:prstGeom>
        <a:solidFill>
          <a:schemeClr val="accent3">
            <a:tint val="40000"/>
            <a:alpha val="90000"/>
            <a:hueOff val="-1272567"/>
            <a:satOff val="-18554"/>
            <a:lumOff val="-1592"/>
            <a:alphaOff val="0"/>
          </a:schemeClr>
        </a:solidFill>
        <a:ln w="25400" cap="flat" cmpd="sng" algn="ctr">
          <a:solidFill>
            <a:schemeClr val="accent3">
              <a:tint val="40000"/>
              <a:alpha val="90000"/>
              <a:hueOff val="-1272567"/>
              <a:satOff val="-18554"/>
              <a:lumOff val="-159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latin typeface="Times New Roman"/>
              <a:cs typeface="Times New Roman"/>
            </a:rPr>
            <a:t>This element is concerned with establishing and maintaining the entitlement or privilege attributes that comprise an individual’s access profile. These attributes represent features of an individual that can be used as the basis for determining access decisions to both physical and logical resources. Privileges are considered attributes that can be linked to a digital identity. </a:t>
          </a:r>
          <a:endParaRPr lang="en-US" sz="1400" kern="1200" dirty="0">
            <a:latin typeface="Times New Roman"/>
            <a:cs typeface="Times New Roman"/>
          </a:endParaRPr>
        </a:p>
      </dsp:txBody>
      <dsp:txXfrm>
        <a:off x="3452223" y="1675150"/>
        <a:ext cx="4474338" cy="1395357"/>
      </dsp:txXfrm>
    </dsp:sp>
    <dsp:sp modelId="{43C93D85-4F57-844A-8EFD-F6E03BBBAA2F}">
      <dsp:nvSpPr>
        <dsp:cNvPr id="0" name=""/>
        <dsp:cNvSpPr/>
      </dsp:nvSpPr>
      <dsp:spPr>
        <a:xfrm>
          <a:off x="4213" y="1810285"/>
          <a:ext cx="3448010" cy="1125086"/>
        </a:xfrm>
        <a:prstGeom prst="roundRect">
          <a:avLst/>
        </a:prstGeom>
        <a:solidFill>
          <a:schemeClr val="accent3">
            <a:hueOff val="-858055"/>
            <a:satOff val="-11908"/>
            <a:lumOff val="-353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b="1" kern="1200" dirty="0" smtClean="0">
              <a:latin typeface="Times New Roman"/>
              <a:cs typeface="Times New Roman"/>
            </a:rPr>
            <a:t>Privilege Management</a:t>
          </a:r>
          <a:endParaRPr lang="en-US" sz="2400" kern="1200" dirty="0">
            <a:latin typeface="Times New Roman"/>
            <a:cs typeface="Times New Roman"/>
          </a:endParaRPr>
        </a:p>
      </dsp:txBody>
      <dsp:txXfrm>
        <a:off x="59135" y="1865207"/>
        <a:ext cx="3338166" cy="1015242"/>
      </dsp:txXfrm>
    </dsp:sp>
    <dsp:sp modelId="{EF469FF4-4026-2E43-83A9-2A483675E6CE}">
      <dsp:nvSpPr>
        <dsp:cNvPr id="0" name=""/>
        <dsp:cNvSpPr/>
      </dsp:nvSpPr>
      <dsp:spPr>
        <a:xfrm>
          <a:off x="3452223" y="3415575"/>
          <a:ext cx="5172016" cy="1187708"/>
        </a:xfrm>
        <a:prstGeom prst="rightArrow">
          <a:avLst>
            <a:gd name="adj1" fmla="val 75000"/>
            <a:gd name="adj2" fmla="val 50000"/>
          </a:avLst>
        </a:prstGeom>
        <a:solidFill>
          <a:schemeClr val="accent3">
            <a:tint val="40000"/>
            <a:alpha val="90000"/>
            <a:hueOff val="-2545133"/>
            <a:satOff val="-37108"/>
            <a:lumOff val="-3183"/>
            <a:alphaOff val="0"/>
          </a:schemeClr>
        </a:solidFill>
        <a:ln w="25400" cap="flat" cmpd="sng" algn="ctr">
          <a:solidFill>
            <a:schemeClr val="accent3">
              <a:tint val="40000"/>
              <a:alpha val="90000"/>
              <a:hueOff val="-2545133"/>
              <a:satOff val="-37108"/>
              <a:lumOff val="-31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latin typeface="Times New Roman"/>
              <a:cs typeface="Times New Roman"/>
            </a:rPr>
            <a:t>This element governs what is allowable and unallowable in an access transaction. That is, given the identity and attributes of the requestor, the attributes of the resource or object, and environmental conditions, a policy specifies what actions this user can perform on this object. </a:t>
          </a:r>
          <a:endParaRPr lang="en-US" sz="1400" kern="1200" dirty="0">
            <a:latin typeface="Times New Roman"/>
            <a:cs typeface="Times New Roman"/>
          </a:endParaRPr>
        </a:p>
      </dsp:txBody>
      <dsp:txXfrm>
        <a:off x="3452223" y="3564039"/>
        <a:ext cx="4726626" cy="890781"/>
      </dsp:txXfrm>
    </dsp:sp>
    <dsp:sp modelId="{48C0AC46-B57D-6241-BE80-EC9024EC52C7}">
      <dsp:nvSpPr>
        <dsp:cNvPr id="0" name=""/>
        <dsp:cNvSpPr/>
      </dsp:nvSpPr>
      <dsp:spPr>
        <a:xfrm>
          <a:off x="4213" y="3446886"/>
          <a:ext cx="3448010" cy="1125086"/>
        </a:xfrm>
        <a:prstGeom prst="roundRect">
          <a:avLst/>
        </a:prstGeom>
        <a:solidFill>
          <a:schemeClr val="accent3">
            <a:hueOff val="-1716109"/>
            <a:satOff val="-23817"/>
            <a:lumOff val="-706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b="1" kern="1200" dirty="0" smtClean="0">
              <a:latin typeface="Times New Roman"/>
              <a:cs typeface="Times New Roman"/>
            </a:rPr>
            <a:t>Policy Management</a:t>
          </a:r>
          <a:endParaRPr lang="en-US" sz="2400" kern="1200" dirty="0">
            <a:latin typeface="Times New Roman"/>
            <a:cs typeface="Times New Roman"/>
          </a:endParaRPr>
        </a:p>
      </dsp:txBody>
      <dsp:txXfrm>
        <a:off x="59135" y="3501808"/>
        <a:ext cx="3338166" cy="10152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9C34F3-42B6-A74A-9661-5FBB9F4454D7}">
      <dsp:nvSpPr>
        <dsp:cNvPr id="0" name=""/>
        <dsp:cNvSpPr/>
      </dsp:nvSpPr>
      <dsp:spPr>
        <a:xfrm>
          <a:off x="2070" y="0"/>
          <a:ext cx="2031960" cy="4603750"/>
        </a:xfrm>
        <a:prstGeom prst="roundRect">
          <a:avLst>
            <a:gd name="adj" fmla="val 10000"/>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latin typeface="Times New Roman"/>
              <a:cs typeface="Times New Roman"/>
            </a:rPr>
            <a:t>Relying Parties (RPs)</a:t>
          </a:r>
          <a:endParaRPr lang="en-GB" sz="2400" kern="1200" dirty="0">
            <a:latin typeface="Times New Roman"/>
            <a:cs typeface="Times New Roman"/>
          </a:endParaRPr>
        </a:p>
      </dsp:txBody>
      <dsp:txXfrm>
        <a:off x="2070" y="0"/>
        <a:ext cx="2031960" cy="1381125"/>
      </dsp:txXfrm>
    </dsp:sp>
    <dsp:sp modelId="{C1AC1739-FABF-534D-8FFE-D3CE912ADF1E}">
      <dsp:nvSpPr>
        <dsp:cNvPr id="0" name=""/>
        <dsp:cNvSpPr/>
      </dsp:nvSpPr>
      <dsp:spPr>
        <a:xfrm>
          <a:off x="205266" y="1381125"/>
          <a:ext cx="1625568" cy="2992437"/>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kern="1200" dirty="0" smtClean="0">
              <a:latin typeface="Times New Roman"/>
              <a:cs typeface="Times New Roman"/>
            </a:rPr>
            <a:t>Also called service providers, these are entities delivering services to specific users. RPs must have confidence in the identities and/or attributes of their intended users, and must rely upon the various credentials presented to evince those attributes and identities. </a:t>
          </a:r>
          <a:endParaRPr lang="en-GB" sz="1200" kern="1200" dirty="0">
            <a:latin typeface="Times New Roman"/>
            <a:cs typeface="Times New Roman"/>
          </a:endParaRPr>
        </a:p>
      </dsp:txBody>
      <dsp:txXfrm>
        <a:off x="252877" y="1428736"/>
        <a:ext cx="1530346" cy="2897215"/>
      </dsp:txXfrm>
    </dsp:sp>
    <dsp:sp modelId="{DF25A06C-A610-E44C-8146-779203DA62C4}">
      <dsp:nvSpPr>
        <dsp:cNvPr id="0" name=""/>
        <dsp:cNvSpPr/>
      </dsp:nvSpPr>
      <dsp:spPr>
        <a:xfrm>
          <a:off x="2186427" y="0"/>
          <a:ext cx="2031960" cy="4603750"/>
        </a:xfrm>
        <a:prstGeom prst="roundRect">
          <a:avLst>
            <a:gd name="adj" fmla="val 10000"/>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latin typeface="Times New Roman"/>
              <a:cs typeface="Times New Roman"/>
            </a:rPr>
            <a:t>Subjects</a:t>
          </a:r>
          <a:endParaRPr lang="en-US" sz="2800" kern="1200" dirty="0">
            <a:latin typeface="Times New Roman"/>
            <a:cs typeface="Times New Roman"/>
          </a:endParaRPr>
        </a:p>
      </dsp:txBody>
      <dsp:txXfrm>
        <a:off x="2186427" y="0"/>
        <a:ext cx="2031960" cy="1381125"/>
      </dsp:txXfrm>
    </dsp:sp>
    <dsp:sp modelId="{F261EBCA-0636-B74D-B580-FB1A3C85EE14}">
      <dsp:nvSpPr>
        <dsp:cNvPr id="0" name=""/>
        <dsp:cNvSpPr/>
      </dsp:nvSpPr>
      <dsp:spPr>
        <a:xfrm>
          <a:off x="2389623" y="1381125"/>
          <a:ext cx="1625568" cy="2992437"/>
        </a:xfrm>
        <a:prstGeom prst="roundRect">
          <a:avLst>
            <a:gd name="adj" fmla="val 1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kern="1200" dirty="0" smtClean="0">
              <a:latin typeface="Times New Roman"/>
              <a:cs typeface="Times New Roman"/>
            </a:rPr>
            <a:t>These are users of an RP’s services, including customers, employees, trading partners, and subscribers. </a:t>
          </a:r>
          <a:endParaRPr lang="en-US" sz="1200" kern="1200" dirty="0">
            <a:latin typeface="Times New Roman"/>
            <a:cs typeface="Times New Roman"/>
          </a:endParaRPr>
        </a:p>
      </dsp:txBody>
      <dsp:txXfrm>
        <a:off x="2437234" y="1428736"/>
        <a:ext cx="1530346" cy="2897215"/>
      </dsp:txXfrm>
    </dsp:sp>
    <dsp:sp modelId="{D8224563-CC30-AE47-96C3-89F761574C60}">
      <dsp:nvSpPr>
        <dsp:cNvPr id="0" name=""/>
        <dsp:cNvSpPr/>
      </dsp:nvSpPr>
      <dsp:spPr>
        <a:xfrm>
          <a:off x="4370785" y="0"/>
          <a:ext cx="2031960" cy="4603750"/>
        </a:xfrm>
        <a:prstGeom prst="roundRect">
          <a:avLst>
            <a:gd name="adj" fmla="val 10000"/>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latin typeface="Times New Roman"/>
              <a:cs typeface="Times New Roman"/>
            </a:rPr>
            <a:t>Attribute Providers (APs)</a:t>
          </a:r>
          <a:endParaRPr lang="en-US" sz="2400" kern="1200" dirty="0">
            <a:latin typeface="Times New Roman"/>
            <a:cs typeface="Times New Roman"/>
          </a:endParaRPr>
        </a:p>
      </dsp:txBody>
      <dsp:txXfrm>
        <a:off x="4370785" y="0"/>
        <a:ext cx="2031960" cy="1381125"/>
      </dsp:txXfrm>
    </dsp:sp>
    <dsp:sp modelId="{F9289C88-6F12-9441-9801-3EF060B5C8C1}">
      <dsp:nvSpPr>
        <dsp:cNvPr id="0" name=""/>
        <dsp:cNvSpPr/>
      </dsp:nvSpPr>
      <dsp:spPr>
        <a:xfrm>
          <a:off x="4505097" y="1381669"/>
          <a:ext cx="1763334" cy="2991348"/>
        </a:xfrm>
        <a:prstGeom prst="roundRect">
          <a:avLst>
            <a:gd name="adj" fmla="val 1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kern="1200" dirty="0" smtClean="0">
              <a:latin typeface="Times New Roman"/>
              <a:cs typeface="Times New Roman"/>
            </a:rPr>
            <a:t>APs are entities acknowledged by the community of interest as being able to verify given attributes as presented by subjects and which are equipped through the AXN to create conformant attribute credentials according to the rules and agreements of the AXN. Some APs will be sources of authority for certain information; more commonly APs will be brokers of derived attributes. </a:t>
          </a:r>
          <a:endParaRPr lang="en-US" sz="1200" kern="1200" dirty="0">
            <a:latin typeface="Times New Roman"/>
            <a:cs typeface="Times New Roman"/>
          </a:endParaRPr>
        </a:p>
      </dsp:txBody>
      <dsp:txXfrm>
        <a:off x="4556743" y="1433315"/>
        <a:ext cx="1660042" cy="2888056"/>
      </dsp:txXfrm>
    </dsp:sp>
    <dsp:sp modelId="{11B4F870-A6DE-EC41-83D2-7AAF26E079FB}">
      <dsp:nvSpPr>
        <dsp:cNvPr id="0" name=""/>
        <dsp:cNvSpPr/>
      </dsp:nvSpPr>
      <dsp:spPr>
        <a:xfrm>
          <a:off x="6555142" y="0"/>
          <a:ext cx="2031960" cy="4603750"/>
        </a:xfrm>
        <a:prstGeom prst="roundRect">
          <a:avLst>
            <a:gd name="adj" fmla="val 10000"/>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latin typeface="Times New Roman"/>
              <a:cs typeface="Times New Roman"/>
            </a:rPr>
            <a:t>Identity Providers (IDPs)</a:t>
          </a:r>
          <a:endParaRPr lang="en-US" sz="2400" kern="1200" dirty="0">
            <a:latin typeface="Times New Roman"/>
            <a:cs typeface="Times New Roman"/>
          </a:endParaRPr>
        </a:p>
      </dsp:txBody>
      <dsp:txXfrm>
        <a:off x="6555142" y="0"/>
        <a:ext cx="2031960" cy="1381125"/>
      </dsp:txXfrm>
    </dsp:sp>
    <dsp:sp modelId="{BDC51989-057B-A645-BE90-34297255B11C}">
      <dsp:nvSpPr>
        <dsp:cNvPr id="0" name=""/>
        <dsp:cNvSpPr/>
      </dsp:nvSpPr>
      <dsp:spPr>
        <a:xfrm>
          <a:off x="6758338" y="1381125"/>
          <a:ext cx="1625568" cy="2992437"/>
        </a:xfrm>
        <a:prstGeom prst="roundRect">
          <a:avLst>
            <a:gd name="adj" fmla="val 1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kern="1200" dirty="0" smtClean="0">
              <a:latin typeface="Times New Roman"/>
              <a:cs typeface="Times New Roman"/>
            </a:rPr>
            <a:t>These are entities able to authenticate user credentials and to vouch for the names (or pseudonyms or handles) of subjects, and which are equipped through the AXN or some other compatible Identity and Access Management (IDAM) system to create digital identities that may be used to index user attributes. </a:t>
          </a:r>
          <a:endParaRPr lang="en-US" sz="1200" kern="1200" dirty="0">
            <a:latin typeface="Times New Roman"/>
            <a:cs typeface="Times New Roman"/>
          </a:endParaRPr>
        </a:p>
      </dsp:txBody>
      <dsp:txXfrm>
        <a:off x="6805949" y="1428736"/>
        <a:ext cx="1530346" cy="289721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8095ED81-836B-9349-A041-8951039469F1}" type="datetimeFigureOut">
              <a:rPr lang="en-US" smtClean="0"/>
              <a:t>9/22/20</a:t>
            </a:fld>
            <a:endParaRPr lang="en-GB"/>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C2D8F704-FB18-644F-BF3E-7A1DC8FFCB5B}" type="slidenum">
              <a:rPr lang="en-GB" smtClean="0"/>
              <a:t>‹#›</a:t>
            </a:fld>
            <a:endParaRPr lang="en-GB"/>
          </a:p>
        </p:txBody>
      </p:sp>
    </p:spTree>
    <p:extLst>
      <p:ext uri="{BB962C8B-B14F-4D97-AF65-F5344CB8AC3E}">
        <p14:creationId xmlns:p14="http://schemas.microsoft.com/office/powerpoint/2010/main" val="20353539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83C2DC33-0141-DE45-8F68-A748F678F603}" type="datetimeFigureOut">
              <a:rPr lang="en-US" smtClean="0"/>
              <a:t>9/21/20</a:t>
            </a:fld>
            <a:endParaRPr lang="en-GB"/>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GB"/>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6A3513CA-B4F5-1A4C-9493-F2DB9A6B3412}" type="slidenum">
              <a:rPr lang="en-GB" smtClean="0"/>
              <a:t>‹#›</a:t>
            </a:fld>
            <a:endParaRPr lang="en-GB"/>
          </a:p>
        </p:txBody>
      </p:sp>
    </p:spTree>
    <p:extLst>
      <p:ext uri="{BB962C8B-B14F-4D97-AF65-F5344CB8AC3E}">
        <p14:creationId xmlns:p14="http://schemas.microsoft.com/office/powerpoint/2010/main" val="198457603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90D6C9E-0AA4-374D-B2E3-8F8AE7BD42A8}" type="slidenum">
              <a:rPr lang="en-AU"/>
              <a:pPr>
                <a:defRPr/>
              </a:pPr>
              <a:t>2</a:t>
            </a:fld>
            <a:endParaRPr lang="en-AU"/>
          </a:p>
        </p:txBody>
      </p:sp>
      <p:sp>
        <p:nvSpPr>
          <p:cNvPr id="2078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07875" name="Rectangle 3"/>
          <p:cNvSpPr>
            <a:spLocks noGrp="1" noChangeArrowheads="1"/>
          </p:cNvSpPr>
          <p:nvPr>
            <p:ph type="body" idx="1"/>
          </p:nvPr>
        </p:nvSpPr>
        <p:spPr/>
        <p:txBody>
          <a:bodyPr/>
          <a:lstStyle/>
          <a:p>
            <a:pPr eaLnBrk="1" hangingPunct="1">
              <a:defRPr/>
            </a:pPr>
            <a:r>
              <a:rPr lang="en-US" smtClean="0">
                <a:latin typeface="Times New Roman" charset="0"/>
                <a:cs typeface="+mn-cs"/>
              </a:rPr>
              <a:t>This lesson focuses on access control enforcement within a computer system. We can view access control as the central element of computer security. ITU-T Recommendation X.800 defines access control as shown on the slide. The principal objectives of computer security are to prevent unauthorized users from gaining access to resources, to prevent legitimate users from accessing resources in an unauthorized manner, and to enable legitimate users to access resources in an authorized manner. We consider the situation of a population of users and user groups that are able to authenticated to a system and are then assigned access rights to certain resources on the system.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6755608-32DE-A743-9548-E2D658468A20}" type="slidenum">
              <a:rPr lang="en-AU"/>
              <a:pPr>
                <a:defRPr/>
              </a:pPr>
              <a:t>13</a:t>
            </a:fld>
            <a:endParaRPr lang="en-AU"/>
          </a:p>
        </p:txBody>
      </p:sp>
      <p:sp>
        <p:nvSpPr>
          <p:cNvPr id="2283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28355" name="Rectangle 3"/>
          <p:cNvSpPr>
            <a:spLocks noGrp="1" noChangeArrowheads="1"/>
          </p:cNvSpPr>
          <p:nvPr>
            <p:ph type="body" idx="1"/>
          </p:nvPr>
        </p:nvSpPr>
        <p:spPr/>
        <p:txBody>
          <a:bodyPr/>
          <a:lstStyle/>
          <a:p>
            <a:pPr eaLnBrk="1" hangingPunct="1">
              <a:defRPr/>
            </a:pPr>
            <a:r>
              <a:rPr lang="en-US" smtClean="0">
                <a:latin typeface="Times New Roman" charset="0"/>
                <a:cs typeface="+mn-cs"/>
              </a:rPr>
              <a:t>This section introduces a general model for DAC developed by Lampson, Graham and Denning. The model assumes a set of subjects, a set of objects, and a set of rules that govern the access of subjects to objects. Let us define the protection state of a system to be the set of information, at a given point in time, that specifies the access rights for each subject with respect to each object. We can identify three requirements: representing the protection state, enforcing access rights, and allowing subjects to alter the protection state in certain ways. The model addresses all three requirements, giving a general, logical description of a DAC system. To represent the protection state, we extend the universe of objects in the access control matrix to include the following, as shown in Figure 4.4 :</a:t>
            </a:r>
          </a:p>
          <a:p>
            <a:pPr eaLnBrk="1" hangingPunct="1">
              <a:defRPr/>
            </a:pPr>
            <a:r>
              <a:rPr lang="en-US" smtClean="0">
                <a:latin typeface="Times New Roman" charset="0"/>
                <a:cs typeface="Times New Roman" charset="0"/>
              </a:rPr>
              <a:t>• </a:t>
            </a:r>
            <a:r>
              <a:rPr lang="en-US" b="1" smtClean="0">
                <a:latin typeface="Times New Roman" charset="0"/>
                <a:cs typeface="+mn-cs"/>
              </a:rPr>
              <a:t>processes:</a:t>
            </a:r>
            <a:r>
              <a:rPr lang="en-US" smtClean="0">
                <a:latin typeface="Times New Roman" charset="0"/>
                <a:cs typeface="+mn-cs"/>
              </a:rPr>
              <a:t> Access rights include the ability to delete a process, stop (block), and wakeup a process.</a:t>
            </a:r>
          </a:p>
          <a:p>
            <a:pPr eaLnBrk="1" hangingPunct="1">
              <a:defRPr/>
            </a:pPr>
            <a:r>
              <a:rPr lang="en-US" smtClean="0">
                <a:latin typeface="Times New Roman" charset="0"/>
                <a:cs typeface="Times New Roman" charset="0"/>
              </a:rPr>
              <a:t>• </a:t>
            </a:r>
            <a:r>
              <a:rPr lang="en-US" b="1" smtClean="0">
                <a:latin typeface="Times New Roman" charset="0"/>
                <a:cs typeface="+mn-cs"/>
              </a:rPr>
              <a:t>devices:</a:t>
            </a:r>
            <a:r>
              <a:rPr lang="en-US" smtClean="0">
                <a:latin typeface="Times New Roman" charset="0"/>
                <a:cs typeface="+mn-cs"/>
              </a:rPr>
              <a:t> Access rights include the ability to read/write the device, to control its operation (e.g., a disk seek), and to block/unblock the device for use.</a:t>
            </a:r>
          </a:p>
          <a:p>
            <a:pPr eaLnBrk="1" hangingPunct="1">
              <a:defRPr/>
            </a:pPr>
            <a:r>
              <a:rPr lang="en-US" smtClean="0">
                <a:latin typeface="Times New Roman" charset="0"/>
                <a:cs typeface="Times New Roman" charset="0"/>
              </a:rPr>
              <a:t>• </a:t>
            </a:r>
            <a:r>
              <a:rPr lang="en-US" b="1" smtClean="0">
                <a:latin typeface="Times New Roman" charset="0"/>
                <a:cs typeface="+mn-cs"/>
              </a:rPr>
              <a:t>memory locations or regions:</a:t>
            </a:r>
            <a:r>
              <a:rPr lang="en-US" smtClean="0">
                <a:latin typeface="Times New Roman" charset="0"/>
                <a:cs typeface="+mn-cs"/>
              </a:rPr>
              <a:t> Access rights include the ability to read/write certain locations of regions of memory that are protected so that the default is that access is not allowed.</a:t>
            </a:r>
          </a:p>
          <a:p>
            <a:pPr eaLnBrk="1" hangingPunct="1">
              <a:defRPr/>
            </a:pPr>
            <a:r>
              <a:rPr lang="en-US" smtClean="0">
                <a:latin typeface="Times New Roman" charset="0"/>
                <a:cs typeface="Times New Roman" charset="0"/>
              </a:rPr>
              <a:t>• </a:t>
            </a:r>
            <a:r>
              <a:rPr lang="en-US" b="1" smtClean="0">
                <a:latin typeface="Times New Roman" charset="0"/>
                <a:cs typeface="+mn-cs"/>
              </a:rPr>
              <a:t>subjects:</a:t>
            </a:r>
            <a:r>
              <a:rPr lang="en-US" smtClean="0">
                <a:latin typeface="Times New Roman" charset="0"/>
                <a:cs typeface="+mn-cs"/>
              </a:rPr>
              <a:t> Access rights with respect to a subject have to do with the ability to grant or delete access rights of that subject to other objects, as explained subsequently.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40E5764-A18B-7546-9BB0-57865B4A8A15}" type="slidenum">
              <a:rPr lang="en-AU"/>
              <a:pPr>
                <a:defRPr/>
              </a:pPr>
              <a:t>14</a:t>
            </a:fld>
            <a:endParaRPr lang="en-AU"/>
          </a:p>
        </p:txBody>
      </p:sp>
      <p:sp>
        <p:nvSpPr>
          <p:cNvPr id="2293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29379" name="Rectangle 3"/>
          <p:cNvSpPr>
            <a:spLocks noGrp="1" noChangeArrowheads="1"/>
          </p:cNvSpPr>
          <p:nvPr>
            <p:ph type="body" idx="1"/>
          </p:nvPr>
        </p:nvSpPr>
        <p:spPr>
          <a:xfrm>
            <a:off x="701040" y="4415790"/>
            <a:ext cx="5608320" cy="4415790"/>
          </a:xfrm>
        </p:spPr>
        <p:txBody>
          <a:bodyPr/>
          <a:lstStyle/>
          <a:p>
            <a:pPr eaLnBrk="1" hangingPunct="1">
              <a:defRPr/>
            </a:pPr>
            <a:r>
              <a:rPr lang="en-US" smtClean="0">
                <a:latin typeface="Times New Roman" charset="0"/>
                <a:cs typeface="+mn-cs"/>
              </a:rPr>
              <a:t>From a logical or functional  point of view, a separate access control module is associated with each type of object, as shown in Figure 4.5. The module evaluates each request by a subject to an object to determine if the access right exists. An access attempt triggers the following steps:</a:t>
            </a:r>
          </a:p>
          <a:p>
            <a:pPr eaLnBrk="1" hangingPunct="1">
              <a:buFont typeface="Times" charset="0"/>
              <a:buAutoNum type="arabicPeriod"/>
              <a:defRPr/>
            </a:pPr>
            <a:r>
              <a:rPr lang="en-US" smtClean="0">
                <a:latin typeface="Times New Roman" charset="0"/>
                <a:cs typeface="+mn-cs"/>
              </a:rPr>
              <a:t> A subject </a:t>
            </a:r>
            <a:r>
              <a:rPr lang="en-US" i="1" smtClean="0">
                <a:latin typeface="Times New Roman" charset="0"/>
                <a:cs typeface="+mn-cs"/>
              </a:rPr>
              <a:t>S</a:t>
            </a:r>
            <a:r>
              <a:rPr lang="en-US" baseline="-25000" smtClean="0">
                <a:latin typeface="Times New Roman" charset="0"/>
                <a:cs typeface="+mn-cs"/>
              </a:rPr>
              <a:t>0</a:t>
            </a:r>
            <a:r>
              <a:rPr lang="en-US" smtClean="0">
                <a:latin typeface="Times New Roman" charset="0"/>
                <a:cs typeface="+mn-cs"/>
              </a:rPr>
              <a:t> issues a request of type </a:t>
            </a:r>
            <a:r>
              <a:rPr lang="en-US" smtClean="0">
                <a:latin typeface="Times New Roman" charset="0"/>
                <a:cs typeface="+mn-cs"/>
                <a:sym typeface="Symbol" charset="0"/>
              </a:rPr>
              <a:t></a:t>
            </a:r>
            <a:r>
              <a:rPr lang="en-US" smtClean="0">
                <a:latin typeface="Times New Roman" charset="0"/>
                <a:cs typeface="+mn-cs"/>
              </a:rPr>
              <a:t> for object </a:t>
            </a:r>
            <a:r>
              <a:rPr lang="en-US" i="1" smtClean="0">
                <a:latin typeface="Times New Roman" charset="0"/>
                <a:cs typeface="+mn-cs"/>
              </a:rPr>
              <a:t>X</a:t>
            </a:r>
            <a:r>
              <a:rPr lang="en-US" smtClean="0">
                <a:latin typeface="Times New Roman" charset="0"/>
                <a:cs typeface="+mn-cs"/>
              </a:rPr>
              <a:t>.</a:t>
            </a:r>
          </a:p>
          <a:p>
            <a:pPr eaLnBrk="1" hangingPunct="1">
              <a:buFont typeface="Times" charset="0"/>
              <a:buAutoNum type="arabicPeriod"/>
              <a:defRPr/>
            </a:pPr>
            <a:r>
              <a:rPr lang="en-US" smtClean="0">
                <a:latin typeface="Times New Roman" charset="0"/>
                <a:cs typeface="+mn-cs"/>
              </a:rPr>
              <a:t> The request causes the system (operating system or an access control interface module) to generate a message of the form (</a:t>
            </a:r>
            <a:r>
              <a:rPr lang="en-US" i="1" smtClean="0">
                <a:latin typeface="Times New Roman" charset="0"/>
                <a:cs typeface="+mn-cs"/>
              </a:rPr>
              <a:t>S</a:t>
            </a:r>
            <a:r>
              <a:rPr lang="en-US" baseline="-25000" smtClean="0">
                <a:latin typeface="Times New Roman" charset="0"/>
                <a:cs typeface="+mn-cs"/>
              </a:rPr>
              <a:t>0</a:t>
            </a:r>
            <a:r>
              <a:rPr lang="en-US" smtClean="0">
                <a:latin typeface="Times New Roman" charset="0"/>
                <a:cs typeface="+mn-cs"/>
              </a:rPr>
              <a:t>, </a:t>
            </a:r>
            <a:r>
              <a:rPr lang="en-US" smtClean="0">
                <a:latin typeface="Times New Roman" charset="0"/>
                <a:cs typeface="+mn-cs"/>
                <a:sym typeface="Symbol" charset="0"/>
              </a:rPr>
              <a:t></a:t>
            </a:r>
            <a:r>
              <a:rPr lang="en-US" smtClean="0">
                <a:latin typeface="Times New Roman" charset="0"/>
                <a:cs typeface="+mn-cs"/>
              </a:rPr>
              <a:t>, </a:t>
            </a:r>
            <a:r>
              <a:rPr lang="en-US" i="1" smtClean="0">
                <a:latin typeface="Times New Roman" charset="0"/>
                <a:cs typeface="+mn-cs"/>
              </a:rPr>
              <a:t>X</a:t>
            </a:r>
            <a:r>
              <a:rPr lang="en-US" smtClean="0">
                <a:latin typeface="Times New Roman" charset="0"/>
                <a:cs typeface="+mn-cs"/>
              </a:rPr>
              <a:t>) to the controller for </a:t>
            </a:r>
            <a:r>
              <a:rPr lang="en-US" i="1" smtClean="0">
                <a:latin typeface="Times New Roman" charset="0"/>
                <a:cs typeface="+mn-cs"/>
              </a:rPr>
              <a:t>X</a:t>
            </a:r>
            <a:endParaRPr lang="en-US" smtClean="0">
              <a:latin typeface="Times New Roman" charset="0"/>
              <a:cs typeface="+mn-cs"/>
            </a:endParaRPr>
          </a:p>
          <a:p>
            <a:pPr eaLnBrk="1" hangingPunct="1">
              <a:buFont typeface="Times" charset="0"/>
              <a:buAutoNum type="arabicPeriod"/>
              <a:defRPr/>
            </a:pPr>
            <a:r>
              <a:rPr lang="en-US" smtClean="0">
                <a:latin typeface="Times New Roman" charset="0"/>
                <a:cs typeface="+mn-cs"/>
              </a:rPr>
              <a:t> The controller interrogates the access matrix A to determine if </a:t>
            </a:r>
            <a:r>
              <a:rPr lang="en-US" smtClean="0">
                <a:latin typeface="Times New Roman" charset="0"/>
                <a:cs typeface="+mn-cs"/>
                <a:sym typeface="Symbol" charset="0"/>
              </a:rPr>
              <a:t></a:t>
            </a:r>
            <a:r>
              <a:rPr lang="en-US" smtClean="0">
                <a:latin typeface="Times New Roman" charset="0"/>
                <a:cs typeface="+mn-cs"/>
              </a:rPr>
              <a:t> is in </a:t>
            </a:r>
            <a:r>
              <a:rPr lang="en-US" i="1" smtClean="0">
                <a:latin typeface="Times New Roman" charset="0"/>
                <a:cs typeface="+mn-cs"/>
              </a:rPr>
              <a:t>A</a:t>
            </a:r>
            <a:r>
              <a:rPr lang="en-US" smtClean="0">
                <a:latin typeface="Times New Roman" charset="0"/>
                <a:cs typeface="+mn-cs"/>
              </a:rPr>
              <a:t>[</a:t>
            </a:r>
            <a:r>
              <a:rPr lang="en-US" i="1" smtClean="0">
                <a:latin typeface="Times New Roman" charset="0"/>
                <a:cs typeface="+mn-cs"/>
              </a:rPr>
              <a:t>S</a:t>
            </a:r>
            <a:r>
              <a:rPr lang="en-US" baseline="-25000" smtClean="0">
                <a:latin typeface="Times New Roman" charset="0"/>
                <a:cs typeface="+mn-cs"/>
              </a:rPr>
              <a:t>0</a:t>
            </a:r>
            <a:r>
              <a:rPr lang="en-US" smtClean="0">
                <a:latin typeface="Times New Roman" charset="0"/>
                <a:cs typeface="+mn-cs"/>
              </a:rPr>
              <a:t>, </a:t>
            </a:r>
            <a:r>
              <a:rPr lang="en-US" i="1" smtClean="0">
                <a:latin typeface="Times New Roman" charset="0"/>
                <a:cs typeface="+mn-cs"/>
              </a:rPr>
              <a:t>X</a:t>
            </a:r>
            <a:r>
              <a:rPr lang="en-US" smtClean="0">
                <a:latin typeface="Times New Roman" charset="0"/>
                <a:cs typeface="+mn-cs"/>
              </a:rPr>
              <a:t>]. If so, the access is allowed, if not the access is denied and a protection violation occurs.</a:t>
            </a:r>
          </a:p>
          <a:p>
            <a:pPr eaLnBrk="1" hangingPunct="1">
              <a:defRPr/>
            </a:pPr>
            <a:r>
              <a:rPr lang="en-US" smtClean="0">
                <a:latin typeface="Times New Roman" charset="0"/>
                <a:cs typeface="+mn-cs"/>
              </a:rPr>
              <a:t>Figure 4.5 suggests that every access by a subject to an object is mediated by the controller for that object, and that the controller's decision is based on the current contents of the matrix. In addition, certain subjects have the authority to make specific changes to the access matrix. A request to modify the access matrix is treated as an access to the matrix, with the individual entries in the matrix treated as objects. Such accesses are mediated by an access matrix controller, which controls updates to the matrix. The model also includes a set of rules that govern modifications to the access matrix, such as those shown in Table 4.2 in the text. These include means of accessing, transferring, granting, and deleting access rights; and with who can create and delete subjects and objects. The ability of one subject to create another subject and to have 'owner' access right to that subject can be used to define a hierarchy of subjects. For example, in Figure 4.4 on the previous slide, </a:t>
            </a:r>
            <a:r>
              <a:rPr lang="en-US" i="1" smtClean="0">
                <a:latin typeface="Times New Roman" charset="0"/>
                <a:cs typeface="+mn-cs"/>
              </a:rPr>
              <a:t>S</a:t>
            </a:r>
            <a:r>
              <a:rPr lang="en-US" baseline="-25000" smtClean="0">
                <a:latin typeface="Times New Roman" charset="0"/>
                <a:cs typeface="+mn-cs"/>
              </a:rPr>
              <a:t>1</a:t>
            </a:r>
            <a:r>
              <a:rPr lang="en-US" smtClean="0">
                <a:latin typeface="Times New Roman" charset="0"/>
                <a:cs typeface="+mn-cs"/>
              </a:rPr>
              <a:t> owns </a:t>
            </a:r>
            <a:r>
              <a:rPr lang="en-US" i="1" smtClean="0">
                <a:latin typeface="Times New Roman" charset="0"/>
                <a:cs typeface="+mn-cs"/>
              </a:rPr>
              <a:t>S</a:t>
            </a:r>
            <a:r>
              <a:rPr lang="en-US" baseline="-25000" smtClean="0">
                <a:latin typeface="Times New Roman" charset="0"/>
                <a:cs typeface="+mn-cs"/>
              </a:rPr>
              <a:t>2</a:t>
            </a:r>
            <a:r>
              <a:rPr lang="en-US" smtClean="0">
                <a:latin typeface="Times New Roman" charset="0"/>
                <a:cs typeface="+mn-cs"/>
              </a:rPr>
              <a:t> and </a:t>
            </a:r>
            <a:r>
              <a:rPr lang="en-US" i="1" smtClean="0">
                <a:latin typeface="Times New Roman" charset="0"/>
                <a:cs typeface="+mn-cs"/>
              </a:rPr>
              <a:t>S</a:t>
            </a:r>
            <a:r>
              <a:rPr lang="en-US" baseline="-25000" smtClean="0">
                <a:latin typeface="Times New Roman" charset="0"/>
                <a:cs typeface="+mn-cs"/>
              </a:rPr>
              <a:t>3</a:t>
            </a:r>
            <a:r>
              <a:rPr lang="en-US" smtClean="0">
                <a:latin typeface="Times New Roman" charset="0"/>
                <a:cs typeface="+mn-cs"/>
              </a:rPr>
              <a:t>, so that </a:t>
            </a:r>
            <a:r>
              <a:rPr lang="en-US" i="1" smtClean="0">
                <a:latin typeface="Times New Roman" charset="0"/>
                <a:cs typeface="+mn-cs"/>
              </a:rPr>
              <a:t>S</a:t>
            </a:r>
            <a:r>
              <a:rPr lang="en-US" baseline="-25000" smtClean="0">
                <a:latin typeface="Times New Roman" charset="0"/>
                <a:cs typeface="+mn-cs"/>
              </a:rPr>
              <a:t>2</a:t>
            </a:r>
            <a:r>
              <a:rPr lang="en-US" smtClean="0">
                <a:latin typeface="Times New Roman" charset="0"/>
                <a:cs typeface="+mn-cs"/>
              </a:rPr>
              <a:t> and </a:t>
            </a:r>
            <a:r>
              <a:rPr lang="en-US" i="1" smtClean="0">
                <a:latin typeface="Times New Roman" charset="0"/>
                <a:cs typeface="+mn-cs"/>
              </a:rPr>
              <a:t>S</a:t>
            </a:r>
            <a:r>
              <a:rPr lang="en-US" baseline="-25000" smtClean="0">
                <a:latin typeface="Times New Roman" charset="0"/>
                <a:cs typeface="+mn-cs"/>
              </a:rPr>
              <a:t>3</a:t>
            </a:r>
            <a:r>
              <a:rPr lang="en-US" smtClean="0">
                <a:latin typeface="Times New Roman" charset="0"/>
                <a:cs typeface="+mn-cs"/>
              </a:rPr>
              <a:t> are subordinate to </a:t>
            </a:r>
            <a:r>
              <a:rPr lang="en-US" i="1" smtClean="0">
                <a:latin typeface="Times New Roman" charset="0"/>
                <a:cs typeface="+mn-cs"/>
              </a:rPr>
              <a:t>S</a:t>
            </a:r>
            <a:r>
              <a:rPr lang="en-US" baseline="-25000" smtClean="0">
                <a:latin typeface="Times New Roman" charset="0"/>
                <a:cs typeface="+mn-cs"/>
              </a:rPr>
              <a:t>1</a:t>
            </a:r>
            <a:r>
              <a:rPr lang="en-US" smtClean="0">
                <a:latin typeface="Times New Roman" charset="0"/>
                <a:cs typeface="+mn-cs"/>
              </a:rPr>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ACA32F3-DE47-A54B-A166-A6B9FBC60680}" type="slidenum">
              <a:rPr lang="en-AU"/>
              <a:pPr>
                <a:defRPr/>
              </a:pPr>
              <a:t>16</a:t>
            </a:fld>
            <a:endParaRPr lang="en-AU"/>
          </a:p>
        </p:txBody>
      </p:sp>
      <p:sp>
        <p:nvSpPr>
          <p:cNvPr id="2324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32451" name="Rectangle 3"/>
          <p:cNvSpPr>
            <a:spLocks noGrp="1" noChangeArrowheads="1"/>
          </p:cNvSpPr>
          <p:nvPr>
            <p:ph type="body" idx="1"/>
          </p:nvPr>
        </p:nvSpPr>
        <p:spPr/>
        <p:txBody>
          <a:bodyPr/>
          <a:lstStyle/>
          <a:p>
            <a:pPr eaLnBrk="1" hangingPunct="1">
              <a:defRPr/>
            </a:pPr>
            <a:r>
              <a:rPr lang="en-US" smtClean="0">
                <a:latin typeface="Times New Roman" charset="0"/>
                <a:cs typeface="+mn-cs"/>
              </a:rPr>
              <a:t>The access control matrix model that we have discussed so far associates a set of capabilities with a user. A more general and more flexible approach, proposed in is to associate capabilities with protection domains. A protection domain is a set of objects together with access rights to those objects. In terms of the access matrix, a row defines a protection domain. So far, we have equated each row with a specific user. So, in this limited model, each user has a protection domain, and any processes spawned by the user have access rights defined by the same protection domain.</a:t>
            </a:r>
          </a:p>
          <a:p>
            <a:pPr eaLnBrk="1" hangingPunct="1">
              <a:defRPr/>
            </a:pPr>
            <a:r>
              <a:rPr lang="en-US" smtClean="0">
                <a:latin typeface="Times New Roman" charset="0"/>
                <a:cs typeface="+mn-cs"/>
              </a:rPr>
              <a:t>A more general concept of protection domain provides more flexibility. For example, a user can spawn processes with a subset of the access rights of the user, defined as a new protection domain. This limits the capability of the process. Such a scheme could be used by a server process to spawn processes for different classes of users. Also a user could define a protection domain for a program that is not fully trusted, so that its access is limited to a safe subset of the user's access rights.</a:t>
            </a:r>
          </a:p>
          <a:p>
            <a:pPr eaLnBrk="1" hangingPunct="1">
              <a:defRPr/>
            </a:pPr>
            <a:r>
              <a:rPr lang="en-US" smtClean="0">
                <a:latin typeface="Times New Roman" charset="0"/>
                <a:cs typeface="+mn-cs"/>
              </a:rPr>
              <a:t>The association between a process and a domain can be static or dynamic. For example, a process may execute a sequence of procedures and require different access rights for each procedure, such as read file and write file. In general, we would like to minimize the access rights that any user or process has at any one time; the use of protection domains provides a simple means to satisfy this requirement.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C2E84BB-D24E-0949-AD0B-8A98D3F2472E}" type="slidenum">
              <a:rPr lang="en-AU"/>
              <a:pPr>
                <a:defRPr/>
              </a:pPr>
              <a:t>17</a:t>
            </a:fld>
            <a:endParaRPr lang="en-AU"/>
          </a:p>
        </p:txBody>
      </p:sp>
      <p:sp>
        <p:nvSpPr>
          <p:cNvPr id="2334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33475" name="Rectangle 3"/>
          <p:cNvSpPr>
            <a:spLocks noGrp="1" noChangeArrowheads="1"/>
          </p:cNvSpPr>
          <p:nvPr>
            <p:ph type="body" idx="1"/>
          </p:nvPr>
        </p:nvSpPr>
        <p:spPr/>
        <p:txBody>
          <a:bodyPr/>
          <a:lstStyle/>
          <a:p>
            <a:pPr eaLnBrk="1" hangingPunct="1">
              <a:defRPr/>
            </a:pPr>
            <a:r>
              <a:rPr lang="en-US" smtClean="0">
                <a:latin typeface="Times New Roman" charset="0"/>
                <a:cs typeface="+mn-cs"/>
              </a:rPr>
              <a:t>Now define some basic concepts concerning UNIX files and directories.</a:t>
            </a:r>
          </a:p>
          <a:p>
            <a:pPr eaLnBrk="1" hangingPunct="1">
              <a:defRPr/>
            </a:pPr>
            <a:r>
              <a:rPr lang="en-US" smtClean="0">
                <a:latin typeface="Times New Roman" charset="0"/>
                <a:cs typeface="+mn-cs"/>
              </a:rPr>
              <a:t>All types of UNIX files are administered by the operating system by means of inodes. An inode (index node) is a control structure that contains the key information needed by the operating system for a particular file. Several file names may be associated with a single inode, but an active inode is associated with exactly one file, and each file is controlled by exactly one inode. The attributes of the file as well as its permissions and other control information are stored in the inode. On the disk, there is an inode table, or inode list, that contains the inodes of all the files in the file system. When a file is opened, its inode is brought into main memory and stored in a memory-resident inode table.</a:t>
            </a:r>
          </a:p>
          <a:p>
            <a:pPr eaLnBrk="1" hangingPunct="1">
              <a:defRPr/>
            </a:pPr>
            <a:r>
              <a:rPr lang="en-US" smtClean="0">
                <a:latin typeface="Times New Roman" charset="0"/>
                <a:cs typeface="+mn-cs"/>
              </a:rPr>
              <a:t>Directories are structured in a hierarchical tree. Each directory can contain files and/or other directories. A directory that is inside another directory is referred to as a subdirectory. A directory is simply a file that contains a list of file names plus pointers to associated inodes. Thus, associated with each directory is its own inode.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5E35959-ECC2-224F-93E2-9BFF7011EBBB}" type="slidenum">
              <a:rPr lang="en-AU"/>
              <a:pPr>
                <a:defRPr/>
              </a:pPr>
              <a:t>19</a:t>
            </a:fld>
            <a:endParaRPr lang="en-AU"/>
          </a:p>
        </p:txBody>
      </p:sp>
      <p:sp>
        <p:nvSpPr>
          <p:cNvPr id="2344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34499" name="Rectangle 3"/>
          <p:cNvSpPr>
            <a:spLocks noGrp="1" noChangeArrowheads="1"/>
          </p:cNvSpPr>
          <p:nvPr>
            <p:ph type="body" idx="1"/>
          </p:nvPr>
        </p:nvSpPr>
        <p:spPr/>
        <p:txBody>
          <a:bodyPr/>
          <a:lstStyle/>
          <a:p>
            <a:pPr eaLnBrk="1" hangingPunct="1"/>
            <a:r>
              <a:rPr lang="en-US">
                <a:latin typeface="Times New Roman" charset="0"/>
              </a:rPr>
              <a:t>Most UNIX systems depend on, or at least are based on, the file access control scheme introduced with the early versions of UNIX.Each UNIX user is assigned a unique user identification number (user ID). A user is also a member of a primary group,and possibly a number of other groups, each identified by a group ID. When a file is created, it is designated as owned by a particular user and marked with that user’s ID. It also belongs to a specific group, which initially is either its creator’s primary group, or the group of its parent directory if that directory has SetGID permission set. Associated with each file is a set of 12 protection bits. The owner ID, group ID, and protection bits are part of the file’s inode. Nine of the protection bits specify read, write, and execute permission for the owner of the file, other members of the group to which this file belongs, and all other users. These form a hierarchy of owner, group, and all others, with the highest relevant set of permissions being used. Figure 4.6a from the text shows an example in which the file owner has read and write access; all other members of the file’s group have read access, and users outside the group have no access rights to the file. When applied to a directory,the read and write bits grant the right to list and to create/ rename/ delete files in the directory. The execute bit grants to right to search the directory for a component of a filename. The remaining three bits define special additional behavior for files or directories. Two of these are the “set user ID”(SetUID) and “set group ID”(SetGID) permissions. The final permission bit is the “Sticky”bit.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B6C65A0-6C5F-F743-BE27-C35B8B826E9A}" type="slidenum">
              <a:rPr lang="en-AU"/>
              <a:pPr>
                <a:defRPr/>
              </a:pPr>
              <a:t>20</a:t>
            </a:fld>
            <a:endParaRPr lang="en-AU"/>
          </a:p>
        </p:txBody>
      </p:sp>
      <p:sp>
        <p:nvSpPr>
          <p:cNvPr id="2365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36547" name="Rectangle 3"/>
          <p:cNvSpPr>
            <a:spLocks noGrp="1" noChangeArrowheads="1"/>
          </p:cNvSpPr>
          <p:nvPr>
            <p:ph type="body" idx="1"/>
          </p:nvPr>
        </p:nvSpPr>
        <p:spPr/>
        <p:txBody>
          <a:bodyPr/>
          <a:lstStyle/>
          <a:p>
            <a:pPr eaLnBrk="1" hangingPunct="1"/>
            <a:r>
              <a:rPr lang="en-US">
                <a:latin typeface="Times New Roman" charset="0"/>
              </a:rPr>
              <a:t>If the “set user ID”(SetUID) and “set group ID”(SetGID) are set on an executable file, the operating system functions as follows. When a user (with execute privileges for this file) executes the file,the system temporarily allocates the rights of the user’s ID of the file creator, or the file’s group, respectively, to those of the user executing the file. These are known as the “effective user ID”and “effective group ID” and are used in addition to the “real user ID” and “real group ID” of the executing user when making access control decisions for this program. This change is only effective while the program is being executed. This feature enables the creation and use of privileged programs that may use files normally inaccessible to other users. It enables users to access certain files in a controlled fashion. Alternatively, when applied to a directory, the SetGID permission indicates that newly created files will inherit the group of this directory. The SetUID permission is ignored. The final permission bit is the “Sticky”bit. When set on a file, this originally indicated that the system should retain the file contents in memory following execution. This is no longer used. When applied to a directory, though, it specifies that only the owner of any file in the directory can rename, move, or delete that file. This is useful for managing files in shared temporary directories. </a:t>
            </a:r>
          </a:p>
          <a:p>
            <a:pPr eaLnBrk="1" hangingPunct="1"/>
            <a:r>
              <a:rPr lang="en-US">
                <a:latin typeface="Times New Roman" charset="0"/>
              </a:rPr>
              <a:t>One particular user ID is designated as “superuser.” The superuser is exempt from the usual file access control constraints and has systemwide access. Any program that is owned by, and SetUID to, the “superuser” potentially grants unrestricted access to the system to any user executing that program. Hence great care is needed when writing such programs. This access scheme is adequate when file access requirements align with users and a modest number of groups of users.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57321DC-B28F-EF4A-A0F2-8B088AB177C8}" type="slidenum">
              <a:rPr lang="en-AU"/>
              <a:pPr>
                <a:defRPr/>
              </a:pPr>
              <a:t>21</a:t>
            </a:fld>
            <a:endParaRPr lang="en-AU"/>
          </a:p>
        </p:txBody>
      </p:sp>
      <p:sp>
        <p:nvSpPr>
          <p:cNvPr id="2385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38595" name="Rectangle 3"/>
          <p:cNvSpPr>
            <a:spLocks noGrp="1" noChangeArrowheads="1"/>
          </p:cNvSpPr>
          <p:nvPr>
            <p:ph type="body" idx="1"/>
          </p:nvPr>
        </p:nvSpPr>
        <p:spPr/>
        <p:txBody>
          <a:bodyPr/>
          <a:lstStyle/>
          <a:p>
            <a:pPr eaLnBrk="1" hangingPunct="1">
              <a:defRPr/>
            </a:pPr>
            <a:r>
              <a:rPr lang="en-US" dirty="0" smtClean="0">
                <a:latin typeface="Times New Roman" charset="0"/>
                <a:cs typeface="+mn-cs"/>
              </a:rPr>
              <a:t>Many modern UNIX and UNIX-based operating systems support access control lists, including FreeBSD, </a:t>
            </a:r>
            <a:r>
              <a:rPr lang="en-US" dirty="0" err="1" smtClean="0">
                <a:latin typeface="Times New Roman" charset="0"/>
                <a:cs typeface="+mn-cs"/>
              </a:rPr>
              <a:t>OpenBSD</a:t>
            </a:r>
            <a:r>
              <a:rPr lang="en-US" dirty="0" smtClean="0">
                <a:latin typeface="Times New Roman" charset="0"/>
                <a:cs typeface="+mn-cs"/>
              </a:rPr>
              <a:t>, Linux, and Solaris. FreeBSD allows the administrator to assign a list of UNIX user IDs and groups to a file by using the </a:t>
            </a:r>
            <a:r>
              <a:rPr lang="en-US" dirty="0" err="1" smtClean="0">
                <a:latin typeface="Times New Roman" charset="0"/>
                <a:cs typeface="+mn-cs"/>
              </a:rPr>
              <a:t>setfacl</a:t>
            </a:r>
            <a:r>
              <a:rPr lang="en-US" dirty="0" smtClean="0">
                <a:latin typeface="Times New Roman" charset="0"/>
                <a:cs typeface="+mn-cs"/>
              </a:rPr>
              <a:t> command. Any number of users and groups can be associated with a file, each with three protection bits (read, write, execute), offering a flexible mechanism for assigning access rights. A file need not have an ACL but may be protected solely by the traditional UNIX file access mechanism. FreeBSD files include an additional protection bit that indicates whether the file has an extended ACL. FreeBSD and most UNIX implementations that support extended ACLs use the following strategy: </a:t>
            </a:r>
          </a:p>
          <a:p>
            <a:pPr eaLnBrk="1" hangingPunct="1">
              <a:buFont typeface="Times" charset="0"/>
              <a:buAutoNum type="arabicPeriod"/>
              <a:defRPr/>
            </a:pPr>
            <a:r>
              <a:rPr lang="en-US" dirty="0" smtClean="0">
                <a:latin typeface="Times New Roman" charset="0"/>
                <a:cs typeface="+mn-cs"/>
              </a:rPr>
              <a:t> The owner / other class entries have the same meaning as normal. </a:t>
            </a:r>
          </a:p>
          <a:p>
            <a:pPr eaLnBrk="1" hangingPunct="1">
              <a:buFont typeface="Times" charset="0"/>
              <a:buAutoNum type="arabicPeriod"/>
              <a:defRPr/>
            </a:pPr>
            <a:r>
              <a:rPr lang="en-US" dirty="0" smtClean="0">
                <a:latin typeface="Times New Roman" charset="0"/>
                <a:cs typeface="+mn-cs"/>
              </a:rPr>
              <a:t> The group class entry in specifies group permissions. These permissions represent the maximum permissions that can be assigned to named users or named groups, other than the owning user, and hence functions as a mask.</a:t>
            </a:r>
          </a:p>
          <a:p>
            <a:pPr eaLnBrk="1" hangingPunct="1">
              <a:buFont typeface="Times" charset="0"/>
              <a:buAutoNum type="arabicPeriod"/>
              <a:defRPr/>
            </a:pPr>
            <a:r>
              <a:rPr lang="en-US" dirty="0" smtClean="0">
                <a:latin typeface="Times New Roman" charset="0"/>
                <a:cs typeface="+mn-cs"/>
              </a:rPr>
              <a:t> Additional named users and named groups may be associated with the file, each with a 3-bit permission field.</a:t>
            </a:r>
          </a:p>
          <a:p>
            <a:pPr eaLnBrk="1" hangingPunct="1">
              <a:buFont typeface="Times" charset="0"/>
              <a:buNone/>
              <a:defRPr/>
            </a:pPr>
            <a:r>
              <a:rPr lang="en-US" dirty="0" smtClean="0">
                <a:latin typeface="Times New Roman" charset="0"/>
                <a:cs typeface="+mn-cs"/>
              </a:rPr>
              <a:t>When a process requests access to a file system object, two steps are performed. Step 1 selects the ACL entry that most closely matches the requesting process. The ACL entries are looked at in the following order: owner, named users, (owning or named) groups, others. Only a single entry determines access. Step 2 checks if the matching entry (which may be one of several group entries) contains sufficient permissions.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E4496C2-B377-374E-9E86-C4F24A2914FA}" type="slidenum">
              <a:rPr lang="en-AU"/>
              <a:pPr>
                <a:defRPr/>
              </a:pPr>
              <a:t>22</a:t>
            </a:fld>
            <a:endParaRPr lang="en-AU"/>
          </a:p>
        </p:txBody>
      </p:sp>
      <p:sp>
        <p:nvSpPr>
          <p:cNvPr id="2396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39619" name="Rectangle 3"/>
          <p:cNvSpPr>
            <a:spLocks noGrp="1" noChangeArrowheads="1"/>
          </p:cNvSpPr>
          <p:nvPr>
            <p:ph type="body" idx="1"/>
          </p:nvPr>
        </p:nvSpPr>
        <p:spPr/>
        <p:txBody>
          <a:bodyPr/>
          <a:lstStyle/>
          <a:p>
            <a:pPr eaLnBrk="1" hangingPunct="1">
              <a:defRPr/>
            </a:pPr>
            <a:r>
              <a:rPr lang="en-US" smtClean="0">
                <a:latin typeface="Times New Roman" charset="0"/>
                <a:cs typeface="+mn-cs"/>
              </a:rPr>
              <a:t>Traditional DAC systems define the access rights of individual users and groups of users. In contrast, RBAC is based on the roles that users assume in a system rather than the user's identity. Typically, RBAC models define a role as a job function within an organization. RBAC systems assign access rights to roles instead of individual users. In turn, users are assigned to different roles, either statically or dynamically, according to their responsibilities. RBAC now enjoys widespread commercial use and remains an area of active research. </a:t>
            </a:r>
          </a:p>
          <a:p>
            <a:pPr eaLnBrk="1" hangingPunct="1">
              <a:defRPr/>
            </a:pPr>
            <a:r>
              <a:rPr lang="en-US" smtClean="0">
                <a:latin typeface="Times New Roman" charset="0"/>
                <a:cs typeface="+mn-cs"/>
              </a:rPr>
              <a:t>The relationship of users to roles is many to many, as is the relationship of roles to resources, or system objects, as shown here in Figure 4.7 from the text. The set of users changes, in some environments frequently and the assignment of a user to one or more roles may also be dynamic. The set of roles in the system in most environments is likely to be static, with only occasional additions or deletions. Each role will have specific access rights to one or more resources. The set of resources and the specific access rights associated with a particular role are also likely to change only infrequently.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AD2B548-26D8-D54D-9A51-18A6780FF2FA}" type="slidenum">
              <a:rPr lang="en-AU"/>
              <a:pPr>
                <a:defRPr/>
              </a:pPr>
              <a:t>23</a:t>
            </a:fld>
            <a:endParaRPr lang="en-AU"/>
          </a:p>
        </p:txBody>
      </p:sp>
      <p:sp>
        <p:nvSpPr>
          <p:cNvPr id="2416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41667" name="Rectangle 3"/>
          <p:cNvSpPr>
            <a:spLocks noGrp="1" noChangeArrowheads="1"/>
          </p:cNvSpPr>
          <p:nvPr>
            <p:ph type="body" idx="1"/>
          </p:nvPr>
        </p:nvSpPr>
        <p:spPr/>
        <p:txBody>
          <a:bodyPr/>
          <a:lstStyle/>
          <a:p>
            <a:pPr eaLnBrk="1" hangingPunct="1">
              <a:defRPr/>
            </a:pPr>
            <a:r>
              <a:rPr lang="en-US" smtClean="0">
                <a:latin typeface="Times New Roman" charset="0"/>
                <a:cs typeface="+mn-cs"/>
              </a:rPr>
              <a:t>We can use the access matrix representation to depict the key elements of an RBAC system in simple terms, as shown in Figure 4.8. The upper matrix relates individual users to roles. Typically there are many more users than roles. Each matrix entry is either blank or marked, the latter indicating that this user is assigned to this role. Note that a single user may be assigned multiple roles (more than one mark in a row) and that multiple users may be assigned to a single role (more than one mark in a column). The lower matrix has the same structure as the DAC access control matrix, with roles as subjects. Typically, there are few roles and many objects, or resources. In this matrix the entries are the specific access rights enjoyed by the roles. Note that a role can be treated as an object, allowing the definition of role hierarchies.</a:t>
            </a:r>
          </a:p>
          <a:p>
            <a:pPr eaLnBrk="1" hangingPunct="1">
              <a:defRPr/>
            </a:pPr>
            <a:r>
              <a:rPr lang="en-US" smtClean="0">
                <a:latin typeface="Times New Roman" charset="0"/>
                <a:cs typeface="+mn-cs"/>
              </a:rPr>
              <a:t>RBAC lends itself to an effective implementation of the principle of least privilege. Each role should contain the minimum set of access rights needed for that role. A user is assigned to a role that enables him or her to perform only what is required for that role. Multiple users assigned to the same role, enjoy the same minimal set of access rights.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DDA8F73-C0CC-D94F-9340-0B6086C28972}" type="slidenum">
              <a:rPr lang="en-AU"/>
              <a:pPr>
                <a:defRPr/>
              </a:pPr>
              <a:t>24</a:t>
            </a:fld>
            <a:endParaRPr lang="en-AU"/>
          </a:p>
        </p:txBody>
      </p:sp>
      <p:sp>
        <p:nvSpPr>
          <p:cNvPr id="2426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42691" name="Rectangle 3"/>
          <p:cNvSpPr>
            <a:spLocks noGrp="1" noChangeArrowheads="1"/>
          </p:cNvSpPr>
          <p:nvPr>
            <p:ph type="body" idx="1"/>
          </p:nvPr>
        </p:nvSpPr>
        <p:spPr/>
        <p:txBody>
          <a:bodyPr/>
          <a:lstStyle/>
          <a:p>
            <a:pPr eaLnBrk="1" hangingPunct="1">
              <a:defRPr/>
            </a:pPr>
            <a:r>
              <a:rPr lang="en-US" dirty="0" smtClean="0">
                <a:latin typeface="Times New Roman" charset="0"/>
                <a:cs typeface="+mn-cs"/>
              </a:rPr>
              <a:t>A variety of functions and services can be included under the general RBAC approach. [SAND 96] defines a family of reference models, that consists of four models that are related to each other as shown in Figure 4.9a. and in Table 4.3 in the text. RBAC</a:t>
            </a:r>
            <a:r>
              <a:rPr lang="en-US" baseline="-25000" dirty="0" smtClean="0">
                <a:latin typeface="Times New Roman" charset="0"/>
                <a:cs typeface="+mn-cs"/>
              </a:rPr>
              <a:t>0</a:t>
            </a:r>
            <a:r>
              <a:rPr lang="en-US" dirty="0" smtClean="0">
                <a:latin typeface="Times New Roman" charset="0"/>
                <a:cs typeface="+mn-cs"/>
              </a:rPr>
              <a:t> is contains the minimum functionality for an RBAC system. RBAC</a:t>
            </a:r>
            <a:r>
              <a:rPr lang="en-US" baseline="-25000" dirty="0" smtClean="0">
                <a:latin typeface="Times New Roman" charset="0"/>
                <a:cs typeface="+mn-cs"/>
              </a:rPr>
              <a:t>1</a:t>
            </a:r>
            <a:r>
              <a:rPr lang="en-US" dirty="0" smtClean="0">
                <a:latin typeface="Times New Roman" charset="0"/>
                <a:cs typeface="+mn-cs"/>
              </a:rPr>
              <a:t> includes the RBAC</a:t>
            </a:r>
            <a:r>
              <a:rPr lang="en-US" baseline="-25000" dirty="0" smtClean="0">
                <a:latin typeface="Times New Roman" charset="0"/>
                <a:cs typeface="+mn-cs"/>
              </a:rPr>
              <a:t>0</a:t>
            </a:r>
            <a:r>
              <a:rPr lang="en-US" dirty="0" smtClean="0">
                <a:latin typeface="Times New Roman" charset="0"/>
                <a:cs typeface="+mn-cs"/>
              </a:rPr>
              <a:t> functionality and adds role hierarchies, which enable one role to inherit permissions from another role. RBAC</a:t>
            </a:r>
            <a:r>
              <a:rPr lang="en-US" baseline="-25000" dirty="0" smtClean="0">
                <a:latin typeface="Times New Roman" charset="0"/>
                <a:cs typeface="+mn-cs"/>
              </a:rPr>
              <a:t>2</a:t>
            </a:r>
            <a:r>
              <a:rPr lang="en-US" dirty="0" smtClean="0">
                <a:latin typeface="Times New Roman" charset="0"/>
                <a:cs typeface="+mn-cs"/>
              </a:rPr>
              <a:t> includes RBAC</a:t>
            </a:r>
            <a:r>
              <a:rPr lang="en-US" baseline="-25000" dirty="0" smtClean="0">
                <a:latin typeface="Times New Roman" charset="0"/>
                <a:cs typeface="+mn-cs"/>
              </a:rPr>
              <a:t>0</a:t>
            </a:r>
            <a:r>
              <a:rPr lang="en-US" dirty="0" smtClean="0">
                <a:latin typeface="Times New Roman" charset="0"/>
                <a:cs typeface="+mn-cs"/>
              </a:rPr>
              <a:t> and adds constraints, which restricts the ways in which the components of a RBAC system may be configured. RBAC</a:t>
            </a:r>
            <a:r>
              <a:rPr lang="en-US" baseline="-25000" dirty="0" smtClean="0">
                <a:latin typeface="Times New Roman" charset="0"/>
                <a:cs typeface="+mn-cs"/>
              </a:rPr>
              <a:t>3</a:t>
            </a:r>
            <a:r>
              <a:rPr lang="en-US" dirty="0" smtClean="0">
                <a:latin typeface="Times New Roman" charset="0"/>
                <a:cs typeface="+mn-cs"/>
              </a:rPr>
              <a:t> includes RBAC</a:t>
            </a:r>
            <a:r>
              <a:rPr lang="en-US" baseline="-25000" dirty="0" smtClean="0">
                <a:latin typeface="Times New Roman" charset="0"/>
                <a:cs typeface="+mn-cs"/>
              </a:rPr>
              <a:t>0</a:t>
            </a:r>
            <a:r>
              <a:rPr lang="en-US" dirty="0" smtClean="0">
                <a:latin typeface="Times New Roman" charset="0"/>
                <a:cs typeface="+mn-cs"/>
              </a:rPr>
              <a:t> plus the added functionality of both RBAC</a:t>
            </a:r>
            <a:r>
              <a:rPr lang="en-US" baseline="-25000" dirty="0" smtClean="0">
                <a:latin typeface="Times New Roman" charset="0"/>
                <a:cs typeface="+mn-cs"/>
              </a:rPr>
              <a:t>1</a:t>
            </a:r>
            <a:r>
              <a:rPr lang="en-US" dirty="0" smtClean="0">
                <a:latin typeface="Times New Roman" charset="0"/>
                <a:cs typeface="+mn-cs"/>
              </a:rPr>
              <a:t> and RBAC</a:t>
            </a:r>
            <a:r>
              <a:rPr lang="en-US" baseline="-25000" dirty="0" smtClean="0">
                <a:latin typeface="Times New Roman" charset="0"/>
                <a:cs typeface="+mn-cs"/>
              </a:rPr>
              <a:t>2</a:t>
            </a:r>
            <a:r>
              <a:rPr lang="en-US" dirty="0" smtClean="0">
                <a:latin typeface="Times New Roman" charset="0"/>
                <a:cs typeface="+mn-cs"/>
              </a:rPr>
              <a:t>.  An RBAC</a:t>
            </a:r>
            <a:r>
              <a:rPr lang="en-US" baseline="-25000" dirty="0" smtClean="0">
                <a:latin typeface="Times New Roman" charset="0"/>
                <a:cs typeface="+mn-cs"/>
              </a:rPr>
              <a:t>0</a:t>
            </a:r>
            <a:r>
              <a:rPr lang="en-US" dirty="0" smtClean="0">
                <a:latin typeface="Times New Roman" charset="0"/>
                <a:cs typeface="+mn-cs"/>
              </a:rPr>
              <a:t> system contains the four types of entities:</a:t>
            </a:r>
          </a:p>
          <a:p>
            <a:pPr eaLnBrk="1" hangingPunct="1">
              <a:defRPr/>
            </a:pPr>
            <a:r>
              <a:rPr lang="en-US" dirty="0" smtClean="0">
                <a:latin typeface="Times New Roman" charset="0"/>
                <a:cs typeface="Times New Roman" charset="0"/>
              </a:rPr>
              <a:t>• </a:t>
            </a:r>
            <a:r>
              <a:rPr lang="en-US" b="1" dirty="0" smtClean="0">
                <a:latin typeface="Times New Roman" charset="0"/>
                <a:cs typeface="+mn-cs"/>
              </a:rPr>
              <a:t>User:</a:t>
            </a:r>
            <a:r>
              <a:rPr lang="en-US" dirty="0" smtClean="0">
                <a:latin typeface="Times New Roman" charset="0"/>
                <a:cs typeface="+mn-cs"/>
              </a:rPr>
              <a:t> An individuals that has access to this computer system, &amp; associated user ID.</a:t>
            </a:r>
          </a:p>
          <a:p>
            <a:pPr eaLnBrk="1" hangingPunct="1">
              <a:defRPr/>
            </a:pPr>
            <a:r>
              <a:rPr lang="en-US" dirty="0" smtClean="0">
                <a:latin typeface="Times New Roman" charset="0"/>
                <a:cs typeface="Times New Roman" charset="0"/>
              </a:rPr>
              <a:t>• </a:t>
            </a:r>
            <a:r>
              <a:rPr lang="en-US" b="1" dirty="0" smtClean="0">
                <a:latin typeface="Times New Roman" charset="0"/>
                <a:cs typeface="+mn-cs"/>
              </a:rPr>
              <a:t>Role:</a:t>
            </a:r>
            <a:r>
              <a:rPr lang="en-US" dirty="0" smtClean="0">
                <a:latin typeface="Times New Roman" charset="0"/>
                <a:cs typeface="+mn-cs"/>
              </a:rPr>
              <a:t> A named job function within the organization that controls this computer system. Typically, associated with each role is a description of the authority and responsibility conferred on this role, and on any user who assumes this role. </a:t>
            </a:r>
          </a:p>
          <a:p>
            <a:pPr eaLnBrk="1" hangingPunct="1">
              <a:defRPr/>
            </a:pPr>
            <a:r>
              <a:rPr lang="en-US" dirty="0" smtClean="0">
                <a:latin typeface="Times New Roman" charset="0"/>
                <a:cs typeface="Times New Roman" charset="0"/>
              </a:rPr>
              <a:t>• </a:t>
            </a:r>
            <a:r>
              <a:rPr lang="en-US" b="1" dirty="0" smtClean="0">
                <a:latin typeface="Times New Roman" charset="0"/>
                <a:cs typeface="+mn-cs"/>
              </a:rPr>
              <a:t>Permission:</a:t>
            </a:r>
            <a:r>
              <a:rPr lang="en-US" dirty="0" smtClean="0">
                <a:latin typeface="Times New Roman" charset="0"/>
                <a:cs typeface="+mn-cs"/>
              </a:rPr>
              <a:t> An approval of a particular mode of access to one or more objects. Equivalent terms are </a:t>
            </a:r>
            <a:r>
              <a:rPr lang="en-US" i="1" dirty="0" smtClean="0">
                <a:latin typeface="Times New Roman" charset="0"/>
                <a:cs typeface="+mn-cs"/>
              </a:rPr>
              <a:t>access right</a:t>
            </a:r>
            <a:r>
              <a:rPr lang="en-US" dirty="0" smtClean="0">
                <a:latin typeface="Times New Roman" charset="0"/>
                <a:cs typeface="+mn-cs"/>
              </a:rPr>
              <a:t>, </a:t>
            </a:r>
            <a:r>
              <a:rPr lang="en-US" i="1" dirty="0" smtClean="0">
                <a:latin typeface="Times New Roman" charset="0"/>
                <a:cs typeface="+mn-cs"/>
              </a:rPr>
              <a:t>privilege</a:t>
            </a:r>
            <a:r>
              <a:rPr lang="en-US" dirty="0" smtClean="0">
                <a:latin typeface="Times New Roman" charset="0"/>
                <a:cs typeface="+mn-cs"/>
              </a:rPr>
              <a:t>, and </a:t>
            </a:r>
            <a:r>
              <a:rPr lang="en-US" i="1" dirty="0" smtClean="0">
                <a:latin typeface="Times New Roman" charset="0"/>
                <a:cs typeface="+mn-cs"/>
              </a:rPr>
              <a:t>authorization</a:t>
            </a:r>
            <a:r>
              <a:rPr lang="en-US" dirty="0" smtClean="0">
                <a:latin typeface="Times New Roman" charset="0"/>
                <a:cs typeface="+mn-cs"/>
              </a:rPr>
              <a:t>.</a:t>
            </a:r>
          </a:p>
          <a:p>
            <a:pPr eaLnBrk="1" hangingPunct="1">
              <a:defRPr/>
            </a:pPr>
            <a:r>
              <a:rPr lang="en-US" dirty="0" smtClean="0">
                <a:latin typeface="Times New Roman" charset="0"/>
                <a:cs typeface="Times New Roman" charset="0"/>
              </a:rPr>
              <a:t>• </a:t>
            </a:r>
            <a:r>
              <a:rPr lang="en-US" b="1" dirty="0" smtClean="0">
                <a:latin typeface="Times New Roman" charset="0"/>
                <a:cs typeface="+mn-cs"/>
              </a:rPr>
              <a:t>Session:</a:t>
            </a:r>
            <a:r>
              <a:rPr lang="en-US" dirty="0" smtClean="0">
                <a:latin typeface="Times New Roman" charset="0"/>
                <a:cs typeface="+mn-cs"/>
              </a:rPr>
              <a:t> A mapping between a user and an activated subset of the set of roles to which the user is assigned.</a:t>
            </a:r>
          </a:p>
          <a:p>
            <a:pPr eaLnBrk="1" hangingPunct="1">
              <a:defRPr/>
            </a:pPr>
            <a:r>
              <a:rPr lang="en-US" dirty="0" smtClean="0">
                <a:latin typeface="Times New Roman" charset="0"/>
                <a:cs typeface="+mn-cs"/>
              </a:rPr>
              <a:t>The solid lines in Figure 4.9b indicate relationships, or mappings, with a single arrowhead indicating one and a double arrowhead indicating many. Thus, there is a many-to-many relationship between users and roles: one user may have multiple roles, and multiple users may be assigned to a single role. Similarly, there is a many-to-many relationship between roles and permissions. See text for more details.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8F593BE-E231-804F-92E0-61976E1C4D79}" type="slidenum">
              <a:rPr lang="en-AU"/>
              <a:pPr>
                <a:defRPr/>
              </a:pPr>
              <a:t>4</a:t>
            </a:fld>
            <a:endParaRPr lang="en-AU"/>
          </a:p>
        </p:txBody>
      </p:sp>
      <p:sp>
        <p:nvSpPr>
          <p:cNvPr id="2191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19139" name="Rectangle 3"/>
          <p:cNvSpPr>
            <a:spLocks noGrp="1" noChangeArrowheads="1"/>
          </p:cNvSpPr>
          <p:nvPr>
            <p:ph type="body" idx="1"/>
          </p:nvPr>
        </p:nvSpPr>
        <p:spPr/>
        <p:txBody>
          <a:bodyPr/>
          <a:lstStyle/>
          <a:p>
            <a:pPr eaLnBrk="1" hangingPunct="1">
              <a:defRPr/>
            </a:pPr>
            <a:r>
              <a:rPr lang="en-US" smtClean="0">
                <a:latin typeface="Times New Roman" charset="0"/>
                <a:cs typeface="+mn-cs"/>
              </a:rPr>
              <a:t>This chapter deals with a narrower, more specific concept of access control which  implements a security policy that specifies who or what may have access to each specific system resource and the type of access that is permitted in each instance. Figure 4.1 from the text shows the broader context of access control. In addition to access control, this broader context involves the following entities and functions:</a:t>
            </a:r>
          </a:p>
          <a:p>
            <a:pPr eaLnBrk="1" hangingPunct="1">
              <a:defRPr/>
            </a:pPr>
            <a:r>
              <a:rPr lang="en-US" smtClean="0">
                <a:latin typeface="Times New Roman" charset="0"/>
                <a:cs typeface="Times New Roman" charset="0"/>
              </a:rPr>
              <a:t>• </a:t>
            </a:r>
            <a:r>
              <a:rPr lang="en-US" b="1" smtClean="0">
                <a:latin typeface="Times New Roman" charset="0"/>
                <a:cs typeface="+mn-cs"/>
              </a:rPr>
              <a:t>Authentication:</a:t>
            </a:r>
            <a:r>
              <a:rPr lang="en-US" smtClean="0">
                <a:latin typeface="Times New Roman" charset="0"/>
                <a:cs typeface="+mn-cs"/>
              </a:rPr>
              <a:t> The verification an identity claimed by or for a system entity.</a:t>
            </a:r>
          </a:p>
          <a:p>
            <a:pPr eaLnBrk="1" hangingPunct="1">
              <a:defRPr/>
            </a:pPr>
            <a:r>
              <a:rPr lang="en-US" smtClean="0">
                <a:latin typeface="Times New Roman" charset="0"/>
                <a:cs typeface="Times New Roman" charset="0"/>
              </a:rPr>
              <a:t>• </a:t>
            </a:r>
            <a:r>
              <a:rPr lang="en-US" b="1" smtClean="0">
                <a:latin typeface="Times New Roman" charset="0"/>
                <a:cs typeface="+mn-cs"/>
              </a:rPr>
              <a:t>Authorization:</a:t>
            </a:r>
            <a:r>
              <a:rPr lang="en-US" smtClean="0">
                <a:latin typeface="Times New Roman" charset="0"/>
                <a:cs typeface="+mn-cs"/>
              </a:rPr>
              <a:t> The granting of a right or permission to a system entity to access a system resource. This function determines who is trusted for a given purpose.</a:t>
            </a:r>
          </a:p>
          <a:p>
            <a:pPr eaLnBrk="1" hangingPunct="1">
              <a:defRPr/>
            </a:pPr>
            <a:r>
              <a:rPr lang="en-US" smtClean="0">
                <a:latin typeface="Times New Roman" charset="0"/>
                <a:cs typeface="Times New Roman" charset="0"/>
              </a:rPr>
              <a:t>• </a:t>
            </a:r>
            <a:r>
              <a:rPr lang="en-US" b="1" smtClean="0">
                <a:latin typeface="Times New Roman" charset="0"/>
                <a:cs typeface="+mn-cs"/>
              </a:rPr>
              <a:t>Audit:</a:t>
            </a:r>
            <a:r>
              <a:rPr lang="en-US" smtClean="0">
                <a:latin typeface="Times New Roman" charset="0"/>
                <a:cs typeface="+mn-cs"/>
              </a:rPr>
              <a:t> An independent review and examination of system records and activities in order to test for adequacy of system controls, to ensure compliance with established policy and operational procedures, to detect breaches in security, and to recommend any indicated changes in control, policy and procedures. </a:t>
            </a:r>
          </a:p>
          <a:p>
            <a:pPr eaLnBrk="1" hangingPunct="1">
              <a:defRPr/>
            </a:pPr>
            <a:r>
              <a:rPr lang="en-US" smtClean="0">
                <a:latin typeface="Times New Roman" charset="0"/>
                <a:cs typeface="+mn-cs"/>
              </a:rPr>
              <a:t>An access control mechanism mediates between a user (or a process executing on behalf of a user) and system resources, such as files and database. The system must first authenticate a user seeking access. Then, the access control function determines if the specific requested access by this user is permitted. A security administrator maintains an authorization database that specifies what type of access to which resources is allowed for this user. The access control function consults this database to determine whether to grant access. An auditing function monitors and keeps a record of user accesses to system resources. All operating systems have at least a rudimentary, and in many cases a quite robust, access control component. Particular applications or utilities, such as a database management system, also incorporate access control functions.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162F369-0130-AD4C-BE58-A9B8C050E6F7}" type="slidenum">
              <a:rPr lang="en-AU"/>
              <a:pPr>
                <a:defRPr/>
              </a:pPr>
              <a:t>26</a:t>
            </a:fld>
            <a:endParaRPr lang="en-AU"/>
          </a:p>
        </p:txBody>
      </p:sp>
      <p:sp>
        <p:nvSpPr>
          <p:cNvPr id="2437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43715" name="Rectangle 3"/>
          <p:cNvSpPr>
            <a:spLocks noGrp="1" noChangeArrowheads="1"/>
          </p:cNvSpPr>
          <p:nvPr>
            <p:ph type="body" idx="1"/>
          </p:nvPr>
        </p:nvSpPr>
        <p:spPr/>
        <p:txBody>
          <a:bodyPr/>
          <a:lstStyle/>
          <a:p>
            <a:pPr eaLnBrk="1" hangingPunct="1">
              <a:defRPr/>
            </a:pPr>
            <a:r>
              <a:rPr lang="en-US" smtClean="0">
                <a:latin typeface="Times New Roman" charset="0"/>
                <a:cs typeface="+mn-cs"/>
              </a:rPr>
              <a:t>In 2001, NIST proposed a consensus model for RBAC, and has been adopted as ANSI INCITS 359-2004. The main innovation of the NIST standard is the introduction of the </a:t>
            </a:r>
            <a:r>
              <a:rPr lang="en-US" i="1" smtClean="0">
                <a:latin typeface="Times New Roman" charset="0"/>
                <a:cs typeface="+mn-cs"/>
              </a:rPr>
              <a:t>RBAC System and Administrative Functional Specification</a:t>
            </a:r>
            <a:r>
              <a:rPr lang="en-US" smtClean="0">
                <a:latin typeface="Times New Roman" charset="0"/>
                <a:cs typeface="+mn-cs"/>
              </a:rPr>
              <a:t>, which defines the features required for an RBAC system in three categories:</a:t>
            </a:r>
          </a:p>
          <a:p>
            <a:pPr eaLnBrk="1" hangingPunct="1">
              <a:defRPr/>
            </a:pPr>
            <a:r>
              <a:rPr lang="en-US" smtClean="0">
                <a:latin typeface="Times New Roman" charset="0"/>
                <a:cs typeface="Times New Roman" charset="0"/>
              </a:rPr>
              <a:t>• </a:t>
            </a:r>
            <a:r>
              <a:rPr lang="en-US" b="1" smtClean="0">
                <a:latin typeface="Times New Roman" charset="0"/>
                <a:cs typeface="+mn-cs"/>
              </a:rPr>
              <a:t>Administrative functions:</a:t>
            </a:r>
            <a:r>
              <a:rPr lang="en-US" smtClean="0">
                <a:latin typeface="Times New Roman" charset="0"/>
                <a:cs typeface="+mn-cs"/>
              </a:rPr>
              <a:t> provide the capability to create, delete, and maintain RBAC elements and relations</a:t>
            </a:r>
          </a:p>
          <a:p>
            <a:pPr eaLnBrk="1" hangingPunct="1">
              <a:defRPr/>
            </a:pPr>
            <a:r>
              <a:rPr lang="en-US" smtClean="0">
                <a:latin typeface="Times New Roman" charset="0"/>
                <a:cs typeface="Times New Roman" charset="0"/>
              </a:rPr>
              <a:t>• </a:t>
            </a:r>
            <a:r>
              <a:rPr lang="en-US" b="1" smtClean="0">
                <a:latin typeface="Times New Roman" charset="0"/>
                <a:cs typeface="+mn-cs"/>
              </a:rPr>
              <a:t>Supporting system functions:</a:t>
            </a:r>
            <a:r>
              <a:rPr lang="en-US" smtClean="0">
                <a:latin typeface="Times New Roman" charset="0"/>
                <a:cs typeface="+mn-cs"/>
              </a:rPr>
              <a:t> provide functions for session management and for making access control decisions</a:t>
            </a:r>
          </a:p>
          <a:p>
            <a:pPr eaLnBrk="1" hangingPunct="1">
              <a:defRPr/>
            </a:pPr>
            <a:r>
              <a:rPr lang="en-US" smtClean="0">
                <a:latin typeface="Times New Roman" charset="0"/>
                <a:cs typeface="Times New Roman" charset="0"/>
              </a:rPr>
              <a:t>• </a:t>
            </a:r>
            <a:r>
              <a:rPr lang="en-US" b="1" smtClean="0">
                <a:latin typeface="Times New Roman" charset="0"/>
                <a:cs typeface="+mn-cs"/>
              </a:rPr>
              <a:t>Review functions:</a:t>
            </a:r>
            <a:r>
              <a:rPr lang="en-US" smtClean="0">
                <a:latin typeface="Times New Roman" charset="0"/>
                <a:cs typeface="+mn-cs"/>
              </a:rPr>
              <a:t> provide the capability to perform query operations on RBAC elements and relations</a:t>
            </a:r>
          </a:p>
          <a:p>
            <a:pPr eaLnBrk="1" hangingPunct="1">
              <a:defRPr/>
            </a:pPr>
            <a:r>
              <a:rPr lang="en-US" smtClean="0">
                <a:latin typeface="Times New Roman" charset="0"/>
                <a:cs typeface="+mn-cs"/>
              </a:rPr>
              <a:t>The NIST RBAC model comprises four model components (Figure 4.11): core RBAC, hierarchical RBAC, static separation of duty (SSD) relations, and dynamic separation of duty (DSD) relations. The elements of core RBAC are the same as those of RBAC</a:t>
            </a:r>
            <a:r>
              <a:rPr lang="en-US" baseline="-25000" smtClean="0">
                <a:latin typeface="Times New Roman" charset="0"/>
                <a:cs typeface="+mn-cs"/>
              </a:rPr>
              <a:t>0</a:t>
            </a:r>
            <a:r>
              <a:rPr lang="en-US" smtClean="0">
                <a:latin typeface="Times New Roman" charset="0"/>
                <a:cs typeface="+mn-cs"/>
              </a:rPr>
              <a:t> described in the preceding section: users, roles, permissions, and sessions. The NIST model elaborates on the concept of permissions by introducing two subordinate entities: operations and objects. Hierarchical RBAC includes the concept of inheritance described for RBAC</a:t>
            </a:r>
            <a:r>
              <a:rPr lang="en-US" baseline="-25000" smtClean="0">
                <a:latin typeface="Times New Roman" charset="0"/>
                <a:cs typeface="+mn-cs"/>
              </a:rPr>
              <a:t>1</a:t>
            </a:r>
            <a:r>
              <a:rPr lang="en-US" smtClean="0">
                <a:latin typeface="Times New Roman" charset="0"/>
                <a:cs typeface="+mn-cs"/>
              </a:rPr>
              <a:t>, that greatly simplifies the task of defining permission relationships. SSD and DSD are two components that add constraints to the NIST RBAC model. The constraints are in the form of separation of duty relations, used to enforce conflict of interest policies that organizations may employ to prevent users from exceeding a reasonable level of authority for their positions. See text for more details.</a:t>
            </a:r>
          </a:p>
          <a:p>
            <a:pPr eaLnBrk="1" hangingPunct="1">
              <a:defRPr/>
            </a:pPr>
            <a:endParaRPr lang="en-US" smtClean="0">
              <a:latin typeface="Times New Roman" charset="0"/>
              <a:cs typeface="+mn-cs"/>
            </a:endParaRPr>
          </a:p>
          <a:p>
            <a:pPr eaLnBrk="1" hangingPunct="1">
              <a:defRPr/>
            </a:pPr>
            <a:endParaRPr lang="en-US" smtClean="0">
              <a:latin typeface="Times New Roman" charset="0"/>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076B2D9-1C7F-124B-B63C-A07D9D713590}" type="slidenum">
              <a:rPr lang="en-AU"/>
              <a:pPr>
                <a:defRPr/>
              </a:pPr>
              <a:t>38</a:t>
            </a:fld>
            <a:endParaRPr lang="en-AU"/>
          </a:p>
        </p:txBody>
      </p:sp>
      <p:sp>
        <p:nvSpPr>
          <p:cNvPr id="244738"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44739" name="Rectangle 1027"/>
          <p:cNvSpPr>
            <a:spLocks noGrp="1" noChangeArrowheads="1"/>
          </p:cNvSpPr>
          <p:nvPr>
            <p:ph type="body" idx="1"/>
          </p:nvPr>
        </p:nvSpPr>
        <p:spPr/>
        <p:txBody>
          <a:bodyPr/>
          <a:lstStyle/>
          <a:p>
            <a:pPr eaLnBrk="1" hangingPunct="1">
              <a:defRPr/>
            </a:pPr>
            <a:r>
              <a:rPr lang="en-US" smtClean="0">
                <a:latin typeface="Times New Roman" charset="0"/>
                <a:cs typeface="+mn-cs"/>
              </a:rPr>
              <a:t>The Dresdner Bank has implemented an RBAC system which is system wide and in which the determination of access rights is compartmentalized into three different administrative units for greater security. Roles within the organization are defined by a combination of official position and job function, and form a role hierarchy in which one role is superior to another if its position is superior and their functions are identical. This makes it possible to economize on access rights definitions. </a:t>
            </a:r>
          </a:p>
          <a:p>
            <a:pPr eaLnBrk="1" hangingPunct="1">
              <a:defRPr/>
            </a:pPr>
            <a:r>
              <a:rPr lang="en-US" smtClean="0">
                <a:latin typeface="Times New Roman" charset="0"/>
                <a:cs typeface="+mn-cs"/>
              </a:rPr>
              <a:t>When a user invokes an application, the application grants access on the basis of a centrally provided security profile. A separate authorization administration associated access rights with roles and creates the security profile for a use on the basis of the user's role. A user is statically assigned to up to 4 roles, and selects a given role for use in invoking a particular application. The user/role information is provided to the Authorization Administration, which creates a security profile for each user that associates the User ID and role with a set of access rights. A role may be used to access several applications. Thus, the set of access rights associated with a role may include access rights that are not associated with one of the applications the user invokes. All of these ingredients are depicted here in Figure 4.12. </a:t>
            </a:r>
          </a:p>
          <a:p>
            <a:pPr eaLnBrk="1" hangingPunct="1">
              <a:defRPr/>
            </a:pPr>
            <a:r>
              <a:rPr lang="en-US" smtClean="0">
                <a:latin typeface="Times New Roman" charset="0"/>
                <a:cs typeface="+mn-cs"/>
              </a:rPr>
              <a:t>Some figures about this system are of interest. Within the bank, there are 65 official positions. These positions are combined with 368 different job functions provided by the human resources database. Potentially, there are 23,920 different roles, but the number of roles in current use is about 1300. This is in line with the experience other RBAC implementations. On average, 42,000 security profiles are distributed to applications each day by the Authorization Administration module.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FD099FF-A493-9A4E-8290-AD97F3D627FB}" type="slidenum">
              <a:rPr lang="en-AU"/>
              <a:pPr>
                <a:defRPr/>
              </a:pPr>
              <a:t>39</a:t>
            </a:fld>
            <a:endParaRPr lang="en-AU"/>
          </a:p>
        </p:txBody>
      </p:sp>
      <p:sp>
        <p:nvSpPr>
          <p:cNvPr id="206852" name="Rectangle 4"/>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06853" name="Rectangle 5"/>
          <p:cNvSpPr>
            <a:spLocks noGrp="1" noChangeArrowheads="1"/>
          </p:cNvSpPr>
          <p:nvPr>
            <p:ph type="body" idx="1"/>
          </p:nvPr>
        </p:nvSpPr>
        <p:spPr/>
        <p:txBody>
          <a:bodyPr/>
          <a:lstStyle/>
          <a:p>
            <a:pPr eaLnBrk="1" hangingPunct="1">
              <a:defRPr/>
            </a:pPr>
            <a:r>
              <a:rPr lang="en-US" smtClean="0">
                <a:latin typeface="Times New Roman" charset="0"/>
                <a:cs typeface="+mn-cs"/>
              </a:rPr>
              <a:t>Chapter 4 summary.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D34D1E5-8D4C-1847-82BE-BDCEBC7507A5}" type="slidenum">
              <a:rPr lang="en-AU"/>
              <a:pPr>
                <a:defRPr/>
              </a:pPr>
              <a:t>5</a:t>
            </a:fld>
            <a:endParaRPr lang="en-AU"/>
          </a:p>
        </p:txBody>
      </p:sp>
      <p:sp>
        <p:nvSpPr>
          <p:cNvPr id="2201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20163" name="Rectangle 3"/>
          <p:cNvSpPr>
            <a:spLocks noGrp="1" noChangeArrowheads="1"/>
          </p:cNvSpPr>
          <p:nvPr>
            <p:ph type="body" idx="1"/>
          </p:nvPr>
        </p:nvSpPr>
        <p:spPr/>
        <p:txBody>
          <a:bodyPr/>
          <a:lstStyle/>
          <a:p>
            <a:pPr eaLnBrk="1" hangingPunct="1">
              <a:defRPr/>
            </a:pPr>
            <a:r>
              <a:rPr lang="en-US" smtClean="0">
                <a:latin typeface="Times New Roman" charset="0"/>
                <a:cs typeface="+mn-cs"/>
              </a:rPr>
              <a:t>An access control policy, which is embodied in an authorization database, dictates what types of access are permitted, under what circumstances, and by whom. Access control policies are generally grouped into the following access control categories:</a:t>
            </a:r>
          </a:p>
          <a:p>
            <a:pPr eaLnBrk="1" hangingPunct="1">
              <a:defRPr/>
            </a:pPr>
            <a:r>
              <a:rPr lang="en-US" smtClean="0">
                <a:latin typeface="Times New Roman" charset="0"/>
                <a:cs typeface="Times New Roman" charset="0"/>
              </a:rPr>
              <a:t>• </a:t>
            </a:r>
            <a:r>
              <a:rPr lang="en-US" b="1" smtClean="0">
                <a:latin typeface="Times New Roman" charset="0"/>
                <a:cs typeface="+mn-cs"/>
              </a:rPr>
              <a:t>Discretionary access control (DAC):</a:t>
            </a:r>
            <a:r>
              <a:rPr lang="en-US" smtClean="0">
                <a:latin typeface="Times New Roman" charset="0"/>
                <a:cs typeface="+mn-cs"/>
              </a:rPr>
              <a:t> based on the identity of the requestor and on access rules (authorizations) stating what requestors are (or are not) allowed to do. This policy is termed </a:t>
            </a:r>
            <a:r>
              <a:rPr lang="en-US" i="1" smtClean="0">
                <a:latin typeface="Times New Roman" charset="0"/>
                <a:cs typeface="+mn-cs"/>
              </a:rPr>
              <a:t>discretionary</a:t>
            </a:r>
            <a:r>
              <a:rPr lang="en-US" smtClean="0">
                <a:latin typeface="Times New Roman" charset="0"/>
                <a:cs typeface="+mn-cs"/>
              </a:rPr>
              <a:t> because an entity might have access rights that permit the entity, by its own volition, to enable another entity to access some resource.</a:t>
            </a:r>
          </a:p>
          <a:p>
            <a:pPr eaLnBrk="1" hangingPunct="1">
              <a:defRPr/>
            </a:pPr>
            <a:r>
              <a:rPr lang="en-US" smtClean="0">
                <a:latin typeface="Times New Roman" charset="0"/>
                <a:cs typeface="Times New Roman" charset="0"/>
              </a:rPr>
              <a:t>• </a:t>
            </a:r>
            <a:r>
              <a:rPr lang="en-US" b="1" smtClean="0">
                <a:latin typeface="Times New Roman" charset="0"/>
                <a:cs typeface="+mn-cs"/>
              </a:rPr>
              <a:t>Mandatory access control (MAC):</a:t>
            </a:r>
            <a:r>
              <a:rPr lang="en-US" smtClean="0">
                <a:latin typeface="Times New Roman" charset="0"/>
                <a:cs typeface="+mn-cs"/>
              </a:rPr>
              <a:t> based on comparing security labels (which indicate how sensitive or critical system resources are) with security clearances (which indicate system entities are eligible to access certain resources). This policy is termed </a:t>
            </a:r>
            <a:r>
              <a:rPr lang="en-US" i="1" smtClean="0">
                <a:latin typeface="Times New Roman" charset="0"/>
                <a:cs typeface="+mn-cs"/>
              </a:rPr>
              <a:t>mandatory</a:t>
            </a:r>
            <a:r>
              <a:rPr lang="en-US" smtClean="0">
                <a:latin typeface="Times New Roman" charset="0"/>
                <a:cs typeface="+mn-cs"/>
              </a:rPr>
              <a:t> because an entity that has clearance to access a resource may not, just by its own volition, enable another entity to access that resource. See chapter 10.</a:t>
            </a:r>
          </a:p>
          <a:p>
            <a:pPr eaLnBrk="1" hangingPunct="1">
              <a:defRPr/>
            </a:pPr>
            <a:r>
              <a:rPr lang="en-US" smtClean="0">
                <a:latin typeface="Times New Roman" charset="0"/>
                <a:cs typeface="Times New Roman" charset="0"/>
              </a:rPr>
              <a:t>• </a:t>
            </a:r>
            <a:r>
              <a:rPr lang="en-US" b="1" smtClean="0">
                <a:latin typeface="Times New Roman" charset="0"/>
                <a:cs typeface="+mn-cs"/>
              </a:rPr>
              <a:t>Role-based access control (RBAC):</a:t>
            </a:r>
            <a:r>
              <a:rPr lang="en-US" smtClean="0">
                <a:latin typeface="Times New Roman" charset="0"/>
                <a:cs typeface="+mn-cs"/>
              </a:rPr>
              <a:t> based on the roles that users have within the system and on rules stating what accesses are allowed to users in given roles.</a:t>
            </a:r>
          </a:p>
          <a:p>
            <a:pPr eaLnBrk="1" hangingPunct="1">
              <a:defRPr/>
            </a:pPr>
            <a:r>
              <a:rPr lang="en-US" smtClean="0">
                <a:latin typeface="Times New Roman" charset="0"/>
                <a:cs typeface="+mn-cs"/>
              </a:rPr>
              <a:t>DAC is the traditional method of implementing access control. MAC is a concept that evolved out of requirements for military information security and is best covered in the context of trusted systems. RBAC has become increasingly popular. These three policies are not mutually exclusive as shown in Figure 4.2. Can employ two or even all three of these policies to cover different classes of system resources. </a:t>
            </a:r>
          </a:p>
          <a:p>
            <a:pPr eaLnBrk="1" hangingPunct="1">
              <a:defRPr/>
            </a:pPr>
            <a:endParaRPr lang="en-US" smtClean="0">
              <a:latin typeface="Times New Roman" charset="0"/>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562484F-729B-9E4F-8BB0-07264305758F}" type="slidenum">
              <a:rPr lang="en-AU"/>
              <a:pPr>
                <a:defRPr/>
              </a:pPr>
              <a:t>6</a:t>
            </a:fld>
            <a:endParaRPr lang="en-AU"/>
          </a:p>
        </p:txBody>
      </p:sp>
      <p:sp>
        <p:nvSpPr>
          <p:cNvPr id="2222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22211" name="Rectangle 3"/>
          <p:cNvSpPr>
            <a:spLocks noGrp="1" noChangeArrowheads="1"/>
          </p:cNvSpPr>
          <p:nvPr>
            <p:ph type="body" idx="1"/>
          </p:nvPr>
        </p:nvSpPr>
        <p:spPr/>
        <p:txBody>
          <a:bodyPr/>
          <a:lstStyle/>
          <a:p>
            <a:pPr eaLnBrk="1" hangingPunct="1">
              <a:defRPr/>
            </a:pPr>
            <a:r>
              <a:rPr lang="en-US" smtClean="0">
                <a:latin typeface="Times New Roman" charset="0"/>
                <a:cs typeface="+mn-cs"/>
              </a:rPr>
              <a:t>[VIME06] lists the following concepts features of an access control system:</a:t>
            </a:r>
          </a:p>
          <a:p>
            <a:pPr eaLnBrk="1" hangingPunct="1">
              <a:defRPr/>
            </a:pPr>
            <a:r>
              <a:rPr lang="en-US" smtClean="0">
                <a:latin typeface="Times New Roman" charset="0"/>
                <a:cs typeface="Times New Roman" charset="0"/>
              </a:rPr>
              <a:t>• </a:t>
            </a:r>
            <a:r>
              <a:rPr lang="en-US" b="1" smtClean="0">
                <a:latin typeface="Times New Roman" charset="0"/>
                <a:cs typeface="+mn-cs"/>
              </a:rPr>
              <a:t>Reliable input:</a:t>
            </a:r>
            <a:r>
              <a:rPr lang="en-US" smtClean="0">
                <a:latin typeface="Times New Roman" charset="0"/>
                <a:cs typeface="+mn-cs"/>
              </a:rPr>
              <a:t> it assumes that a user is authentic; thus, an authentication mechanism is needed as a front end to an access control system. Other inputs to the access control system must also be reliable. </a:t>
            </a:r>
          </a:p>
          <a:p>
            <a:pPr eaLnBrk="1" hangingPunct="1">
              <a:defRPr/>
            </a:pPr>
            <a:r>
              <a:rPr lang="en-US" smtClean="0">
                <a:latin typeface="Times New Roman" charset="0"/>
                <a:cs typeface="Times New Roman" charset="0"/>
              </a:rPr>
              <a:t>• </a:t>
            </a:r>
            <a:r>
              <a:rPr lang="en-US" b="1" smtClean="0">
                <a:latin typeface="Times New Roman" charset="0"/>
                <a:cs typeface="+mn-cs"/>
              </a:rPr>
              <a:t>Support for fine and coarse specifications:</a:t>
            </a:r>
            <a:r>
              <a:rPr lang="en-US" smtClean="0">
                <a:latin typeface="Times New Roman" charset="0"/>
                <a:cs typeface="+mn-cs"/>
              </a:rPr>
              <a:t> fine-grained specifications allow access regulated at the level of individual fields /  records in files; and each individual access by a user rather than a sequence of accesses. System administrators should also be able to choose coarse-grain specification for some classes of resource access.</a:t>
            </a:r>
          </a:p>
          <a:p>
            <a:pPr eaLnBrk="1" hangingPunct="1">
              <a:defRPr/>
            </a:pPr>
            <a:r>
              <a:rPr lang="en-US" smtClean="0">
                <a:latin typeface="Times New Roman" charset="0"/>
                <a:cs typeface="Times New Roman" charset="0"/>
              </a:rPr>
              <a:t>• </a:t>
            </a:r>
            <a:r>
              <a:rPr lang="en-US" b="1" smtClean="0">
                <a:latin typeface="Times New Roman" charset="0"/>
                <a:cs typeface="+mn-cs"/>
              </a:rPr>
              <a:t>Least privilege:</a:t>
            </a:r>
            <a:r>
              <a:rPr lang="en-US" smtClean="0">
                <a:latin typeface="Times New Roman" charset="0"/>
                <a:cs typeface="+mn-cs"/>
              </a:rPr>
              <a:t> it should be implemented so that each system entity is granted the minimum system resources and authorizations needed to do its work. This principle tends to limit damage that can be caused by an accident, error, or unauthorized act.</a:t>
            </a:r>
          </a:p>
          <a:p>
            <a:pPr eaLnBrk="1" hangingPunct="1">
              <a:defRPr/>
            </a:pPr>
            <a:r>
              <a:rPr lang="en-US" smtClean="0">
                <a:latin typeface="Times New Roman" charset="0"/>
                <a:cs typeface="Times New Roman" charset="0"/>
              </a:rPr>
              <a:t>• </a:t>
            </a:r>
            <a:r>
              <a:rPr lang="en-US" b="1" smtClean="0">
                <a:latin typeface="Times New Roman" charset="0"/>
                <a:cs typeface="+mn-cs"/>
              </a:rPr>
              <a:t>Separation of duty:</a:t>
            </a:r>
            <a:r>
              <a:rPr lang="en-US" smtClean="0">
                <a:latin typeface="Times New Roman" charset="0"/>
                <a:cs typeface="+mn-cs"/>
              </a:rPr>
              <a:t> should divide steps in a system function among different individuals, so as to keep a single individual from subverting the process.</a:t>
            </a:r>
          </a:p>
          <a:p>
            <a:pPr eaLnBrk="1" hangingPunct="1">
              <a:defRPr/>
            </a:pPr>
            <a:r>
              <a:rPr lang="en-US" smtClean="0">
                <a:latin typeface="Times New Roman" charset="0"/>
                <a:cs typeface="Times New Roman" charset="0"/>
              </a:rPr>
              <a:t>• </a:t>
            </a:r>
            <a:r>
              <a:rPr lang="en-US" b="1" smtClean="0">
                <a:latin typeface="Times New Roman" charset="0"/>
                <a:cs typeface="+mn-cs"/>
              </a:rPr>
              <a:t>Open and closed policies:</a:t>
            </a:r>
            <a:r>
              <a:rPr lang="en-US" smtClean="0">
                <a:latin typeface="Times New Roman" charset="0"/>
                <a:cs typeface="+mn-cs"/>
              </a:rPr>
              <a:t> a closed policy only allows accesses that are specifically authorized; an open policy allows all accesses except those expressly prohibited.</a:t>
            </a:r>
          </a:p>
          <a:p>
            <a:pPr eaLnBrk="1" hangingPunct="1">
              <a:defRPr/>
            </a:pPr>
            <a:r>
              <a:rPr lang="en-US" smtClean="0">
                <a:latin typeface="Times New Roman" charset="0"/>
                <a:cs typeface="Times New Roman" charset="0"/>
              </a:rPr>
              <a:t>• </a:t>
            </a:r>
            <a:r>
              <a:rPr lang="en-US" b="1" smtClean="0">
                <a:latin typeface="Times New Roman" charset="0"/>
                <a:cs typeface="+mn-cs"/>
              </a:rPr>
              <a:t>Policy combinations and conflict resolution:</a:t>
            </a:r>
            <a:r>
              <a:rPr lang="en-US" smtClean="0">
                <a:latin typeface="Times New Roman" charset="0"/>
                <a:cs typeface="+mn-cs"/>
              </a:rPr>
              <a:t> may apply multiple policies to a given class of resources, and need a procedure to resolves conflicts between policies.</a:t>
            </a:r>
          </a:p>
          <a:p>
            <a:pPr eaLnBrk="1" hangingPunct="1">
              <a:defRPr/>
            </a:pPr>
            <a:r>
              <a:rPr lang="en-US" smtClean="0">
                <a:latin typeface="Times New Roman" charset="0"/>
                <a:cs typeface="Times New Roman" charset="0"/>
              </a:rPr>
              <a:t>• </a:t>
            </a:r>
            <a:r>
              <a:rPr lang="en-US" b="1" smtClean="0">
                <a:latin typeface="Times New Roman" charset="0"/>
                <a:cs typeface="+mn-cs"/>
              </a:rPr>
              <a:t>Administrative policies:</a:t>
            </a:r>
            <a:r>
              <a:rPr lang="en-US" smtClean="0">
                <a:latin typeface="Times New Roman" charset="0"/>
                <a:cs typeface="+mn-cs"/>
              </a:rPr>
              <a:t> to specify who can add, delete, or modify authorization rules, and also need access control and other control mechanisms to enforce these administrative policies.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9C510E8-EECB-C045-A3BA-107F809347E4}" type="slidenum">
              <a:rPr lang="en-AU"/>
              <a:pPr>
                <a:defRPr/>
              </a:pPr>
              <a:t>7</a:t>
            </a:fld>
            <a:endParaRPr lang="en-AU"/>
          </a:p>
        </p:txBody>
      </p:sp>
      <p:sp>
        <p:nvSpPr>
          <p:cNvPr id="224258"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24259" name="Rectangle 1027"/>
          <p:cNvSpPr>
            <a:spLocks noGrp="1" noChangeArrowheads="1"/>
          </p:cNvSpPr>
          <p:nvPr>
            <p:ph type="body" idx="1"/>
          </p:nvPr>
        </p:nvSpPr>
        <p:spPr/>
        <p:txBody>
          <a:bodyPr/>
          <a:lstStyle/>
          <a:p>
            <a:pPr eaLnBrk="1" hangingPunct="1">
              <a:defRPr/>
            </a:pPr>
            <a:r>
              <a:rPr lang="en-US" smtClean="0">
                <a:latin typeface="Times New Roman" charset="0"/>
                <a:cs typeface="+mn-cs"/>
              </a:rPr>
              <a:t>The basic elements of access control are: subject, object, and access right.</a:t>
            </a:r>
          </a:p>
          <a:p>
            <a:pPr eaLnBrk="1" hangingPunct="1">
              <a:defRPr/>
            </a:pPr>
            <a:r>
              <a:rPr lang="en-US" smtClean="0">
                <a:latin typeface="Times New Roman" charset="0"/>
                <a:cs typeface="+mn-cs"/>
              </a:rPr>
              <a:t>A </a:t>
            </a:r>
            <a:r>
              <a:rPr lang="en-US" b="1" smtClean="0">
                <a:latin typeface="Times New Roman" charset="0"/>
                <a:cs typeface="+mn-cs"/>
              </a:rPr>
              <a:t>subject</a:t>
            </a:r>
            <a:r>
              <a:rPr lang="en-US" smtClean="0">
                <a:latin typeface="Times New Roman" charset="0"/>
                <a:cs typeface="+mn-cs"/>
              </a:rPr>
              <a:t> is an entity capable of accessing objects, usually a process. Any user or application actually gains access to an object by means of a process that represents it. A subject is typically held accountable for the actions they have initiated, and an audit trail may be used to associate with a subject and security-relevant actions performed on an object. Basis access control systems typically define three classes of subject:</a:t>
            </a:r>
          </a:p>
          <a:p>
            <a:pPr eaLnBrk="1" hangingPunct="1">
              <a:defRPr/>
            </a:pPr>
            <a:r>
              <a:rPr lang="en-US" smtClean="0">
                <a:latin typeface="Times New Roman" charset="0"/>
                <a:cs typeface="Times New Roman" charset="0"/>
              </a:rPr>
              <a:t>• </a:t>
            </a:r>
            <a:r>
              <a:rPr lang="en-US" b="1" smtClean="0">
                <a:latin typeface="Times New Roman" charset="0"/>
                <a:cs typeface="+mn-cs"/>
              </a:rPr>
              <a:t>Owner:</a:t>
            </a:r>
            <a:r>
              <a:rPr lang="en-US" smtClean="0">
                <a:latin typeface="Times New Roman" charset="0"/>
                <a:cs typeface="+mn-cs"/>
              </a:rPr>
              <a:t> This may be the creator of a resource, such as a file. For system resources, ownership may belong to a system administrator. For project resources, a project administrator or leader my be assigned ownership. </a:t>
            </a:r>
          </a:p>
          <a:p>
            <a:pPr eaLnBrk="1" hangingPunct="1">
              <a:defRPr/>
            </a:pPr>
            <a:r>
              <a:rPr lang="en-US" smtClean="0">
                <a:latin typeface="Times New Roman" charset="0"/>
                <a:cs typeface="Times New Roman" charset="0"/>
              </a:rPr>
              <a:t>• </a:t>
            </a:r>
            <a:r>
              <a:rPr lang="en-US" b="1" smtClean="0">
                <a:latin typeface="Times New Roman" charset="0"/>
                <a:cs typeface="+mn-cs"/>
              </a:rPr>
              <a:t>Group:</a:t>
            </a:r>
            <a:r>
              <a:rPr lang="en-US" smtClean="0">
                <a:latin typeface="Times New Roman" charset="0"/>
                <a:cs typeface="+mn-cs"/>
              </a:rPr>
              <a:t> In addition to the privileges assigned to an owner, a named group of users may also be granted access rights, such that membership in the group is sufficient to exercise these access rights.</a:t>
            </a:r>
          </a:p>
          <a:p>
            <a:pPr eaLnBrk="1" hangingPunct="1">
              <a:defRPr/>
            </a:pPr>
            <a:r>
              <a:rPr lang="en-US" smtClean="0">
                <a:latin typeface="Times New Roman" charset="0"/>
                <a:cs typeface="Times New Roman" charset="0"/>
              </a:rPr>
              <a:t>• </a:t>
            </a:r>
            <a:r>
              <a:rPr lang="en-US" b="1" smtClean="0">
                <a:latin typeface="Times New Roman" charset="0"/>
                <a:cs typeface="+mn-cs"/>
              </a:rPr>
              <a:t>World:</a:t>
            </a:r>
            <a:r>
              <a:rPr lang="en-US" smtClean="0">
                <a:latin typeface="Times New Roman" charset="0"/>
                <a:cs typeface="+mn-cs"/>
              </a:rPr>
              <a:t> The least amount of access is granted to users who are able to access the system but are not included in the categories owner and group for this resource.</a:t>
            </a:r>
          </a:p>
          <a:p>
            <a:pPr eaLnBrk="1" hangingPunct="1">
              <a:defRPr/>
            </a:pPr>
            <a:r>
              <a:rPr lang="en-US" smtClean="0">
                <a:latin typeface="Times New Roman" charset="0"/>
                <a:cs typeface="+mn-cs"/>
              </a:rPr>
              <a:t>An </a:t>
            </a:r>
            <a:r>
              <a:rPr lang="en-US" b="1" smtClean="0">
                <a:latin typeface="Times New Roman" charset="0"/>
                <a:cs typeface="+mn-cs"/>
              </a:rPr>
              <a:t>object </a:t>
            </a:r>
            <a:r>
              <a:rPr lang="en-US" smtClean="0">
                <a:latin typeface="Times New Roman" charset="0"/>
                <a:cs typeface="+mn-cs"/>
              </a:rPr>
              <a:t> is any resource to which access is controlled. In general, and object is an entity used to contain and/or receive information. Examples include records, blocks, pages, segments, files, portions of files, directories, directory trees, mailboxes, messages, and programs. The number and types of objects to be protected by an access control system depends on the environment in which access control.</a:t>
            </a:r>
          </a:p>
          <a:p>
            <a:pPr eaLnBrk="1" hangingPunct="1">
              <a:defRPr/>
            </a:pPr>
            <a:r>
              <a:rPr lang="en-US" smtClean="0">
                <a:latin typeface="Times New Roman" charset="0"/>
                <a:cs typeface="+mn-cs"/>
              </a:rPr>
              <a:t>An </a:t>
            </a:r>
            <a:r>
              <a:rPr lang="en-US" b="1" smtClean="0">
                <a:latin typeface="Times New Roman" charset="0"/>
                <a:cs typeface="+mn-cs"/>
              </a:rPr>
              <a:t>access right </a:t>
            </a:r>
            <a:r>
              <a:rPr lang="en-US" smtClean="0">
                <a:latin typeface="Times New Roman" charset="0"/>
                <a:cs typeface="+mn-cs"/>
              </a:rPr>
              <a:t>describes the way in which a subject may access an object. Access rights could include the following: read, write, execute, delete, create, search.</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DFF3DE1-94ED-AB44-91EB-EDEFB3679C16}" type="slidenum">
              <a:rPr lang="en-AU"/>
              <a:pPr>
                <a:defRPr/>
              </a:pPr>
              <a:t>8</a:t>
            </a:fld>
            <a:endParaRPr lang="en-AU"/>
          </a:p>
        </p:txBody>
      </p:sp>
      <p:sp>
        <p:nvSpPr>
          <p:cNvPr id="2263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26307" name="Rectangle 3"/>
          <p:cNvSpPr>
            <a:spLocks noGrp="1" noChangeArrowheads="1"/>
          </p:cNvSpPr>
          <p:nvPr>
            <p:ph type="body" idx="1"/>
          </p:nvPr>
        </p:nvSpPr>
        <p:spPr/>
        <p:txBody>
          <a:bodyPr/>
          <a:lstStyle/>
          <a:p>
            <a:pPr eaLnBrk="1" hangingPunct="1">
              <a:defRPr/>
            </a:pPr>
            <a:r>
              <a:rPr lang="en-US" smtClean="0">
                <a:latin typeface="Times New Roman" charset="0"/>
                <a:cs typeface="+mn-cs"/>
              </a:rPr>
              <a:t>For discretionary access control, a general approach to access control as exercised by an operating system or a database management system is that of an </a:t>
            </a:r>
            <a:r>
              <a:rPr lang="en-US" b="1" smtClean="0">
                <a:latin typeface="Times New Roman" charset="0"/>
                <a:cs typeface="+mn-cs"/>
              </a:rPr>
              <a:t>access matrix.</a:t>
            </a:r>
            <a:r>
              <a:rPr lang="en-US" smtClean="0">
                <a:latin typeface="Times New Roman" charset="0"/>
                <a:cs typeface="+mn-cs"/>
              </a:rPr>
              <a:t> One dimension of the matrix consists of identified subjects that may attempt data access. Typically, this list will consist of individual users or user groups, although access could be controlled for terminals, hosts, or applications instead of or in addition to users. The other dimension lists the objects that may be accessed. At the greatest level of detail, objects may be individual data fields. More aggregate groupings, such as records, files, or even the entire database, may also be objects in the matrix. Each entry in the matrix indicates the access rights of that subject for that object. In practice, an access matrix is usually sparse and is implemented by decomposition in one of two ways, as we show on the next slide.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CF7B1A8-BD75-E142-BE62-9936357CABF8}" type="slidenum">
              <a:rPr lang="en-AU"/>
              <a:pPr>
                <a:defRPr/>
              </a:pPr>
              <a:t>9</a:t>
            </a:fld>
            <a:endParaRPr lang="en-AU"/>
          </a:p>
        </p:txBody>
      </p:sp>
      <p:sp>
        <p:nvSpPr>
          <p:cNvPr id="2273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27331" name="Rectangle 3"/>
          <p:cNvSpPr>
            <a:spLocks noGrp="1" noChangeArrowheads="1"/>
          </p:cNvSpPr>
          <p:nvPr>
            <p:ph type="body" idx="1"/>
          </p:nvPr>
        </p:nvSpPr>
        <p:spPr/>
        <p:txBody>
          <a:bodyPr/>
          <a:lstStyle/>
          <a:p>
            <a:pPr eaLnBrk="1" hangingPunct="1">
              <a:defRPr/>
            </a:pPr>
            <a:r>
              <a:rPr lang="en-US" smtClean="0">
                <a:latin typeface="Times New Roman" charset="0"/>
                <a:cs typeface="+mn-cs"/>
              </a:rPr>
              <a:t>Figure 4.3a from the text illustrates a simple example of an access matrix. Thus, user A owns files 1 and 3 and has read and write access rights to those files. User B has read access rights to file 1, and so on. In practice, an access matrix is usually sparse and is implemented by decomposition in one of two ways. </a:t>
            </a:r>
          </a:p>
          <a:p>
            <a:pPr eaLnBrk="1" hangingPunct="1">
              <a:defRPr/>
            </a:pPr>
            <a:r>
              <a:rPr lang="en-US" smtClean="0">
                <a:latin typeface="Times New Roman" charset="0"/>
                <a:cs typeface="+mn-cs"/>
              </a:rPr>
              <a:t>The matrix may be decomposed by columns, yielding </a:t>
            </a:r>
            <a:r>
              <a:rPr lang="en-US" b="1" smtClean="0">
                <a:latin typeface="Times New Roman" charset="0"/>
                <a:cs typeface="+mn-cs"/>
              </a:rPr>
              <a:t>access control lists </a:t>
            </a:r>
            <a:r>
              <a:rPr lang="en-US" smtClean="0">
                <a:latin typeface="Times New Roman" charset="0"/>
                <a:cs typeface="+mn-cs"/>
              </a:rPr>
              <a:t>(ACLs);  as shown in Figure 4.3b. For each object, an ACL lists users and their permitted access rights. The ACL may contain a default, or public, entry. This allows users that are not explicitly listed as having special rights to have a default set of rights. Elements of the list may include individual users as well as groups of users. When it is desired to determine which subjects have which access rights to a particular resource, ACLs are convenient, because each ACL provides the information for a given resource. However, this data structure is not convenient for determining the access rights available to a specific user.</a:t>
            </a:r>
          </a:p>
          <a:p>
            <a:pPr eaLnBrk="1" hangingPunct="1">
              <a:defRPr/>
            </a:pPr>
            <a:r>
              <a:rPr lang="en-US" smtClean="0">
                <a:latin typeface="Times New Roman" charset="0"/>
                <a:cs typeface="+mn-cs"/>
              </a:rPr>
              <a:t>Decomposition by rows yields </a:t>
            </a:r>
            <a:r>
              <a:rPr lang="en-US" b="1" smtClean="0">
                <a:latin typeface="Times New Roman" charset="0"/>
                <a:cs typeface="+mn-cs"/>
              </a:rPr>
              <a:t>capability tickets</a:t>
            </a:r>
            <a:r>
              <a:rPr lang="en-US" smtClean="0">
                <a:latin typeface="Times New Roman" charset="0"/>
                <a:cs typeface="+mn-cs"/>
              </a:rPr>
              <a:t>, shown in Figure 4.3c. A capability ticket specifies authorized objects and operations for a user. Each user has a number of tickets and may be authorized to loan or give them to others. Because tickets may be dispersed around the system, they present a greater security problem than access control lists. In particular, the ticket must be unforgeable. One way to accomplish this is to have the operating system hold all tickets on behalf of users. These tickets would have to be held in a region of memory inaccessible to users. The convenient and inconvenient aspects of capability tickets are the opposite of those for ACLs. It is easy to determine the set of access rights that a given user has, but more difficult to determine the list of users with specific access rights for a specific resource.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DFE3B3E-07C1-3D48-8694-CEEC82D9DA3D}" type="slidenum">
              <a:rPr lang="en-AU"/>
              <a:pPr>
                <a:defRPr/>
              </a:pPr>
              <a:t>10</a:t>
            </a:fld>
            <a:endParaRPr lang="en-AU"/>
          </a:p>
        </p:txBody>
      </p:sp>
      <p:sp>
        <p:nvSpPr>
          <p:cNvPr id="2273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27331" name="Rectangle 3"/>
          <p:cNvSpPr>
            <a:spLocks noGrp="1" noChangeArrowheads="1"/>
          </p:cNvSpPr>
          <p:nvPr>
            <p:ph type="body" idx="1"/>
          </p:nvPr>
        </p:nvSpPr>
        <p:spPr/>
        <p:txBody>
          <a:bodyPr/>
          <a:lstStyle/>
          <a:p>
            <a:pPr eaLnBrk="1" hangingPunct="1">
              <a:defRPr/>
            </a:pPr>
            <a:r>
              <a:rPr lang="en-US" smtClean="0">
                <a:latin typeface="Times New Roman" charset="0"/>
                <a:cs typeface="+mn-cs"/>
              </a:rPr>
              <a:t>Figure 4.3a from the text illustrates a simple example of an access matrix. Thus, user A owns files 1 and 3 and has read and write access rights to those files. User B has read access rights to file 1, and so on. In practice, an access matrix is usually sparse and is implemented by decomposition in one of two ways. </a:t>
            </a:r>
          </a:p>
          <a:p>
            <a:pPr eaLnBrk="1" hangingPunct="1">
              <a:defRPr/>
            </a:pPr>
            <a:r>
              <a:rPr lang="en-US" smtClean="0">
                <a:latin typeface="Times New Roman" charset="0"/>
                <a:cs typeface="+mn-cs"/>
              </a:rPr>
              <a:t>The matrix may be decomposed by columns, yielding </a:t>
            </a:r>
            <a:r>
              <a:rPr lang="en-US" b="1" smtClean="0">
                <a:latin typeface="Times New Roman" charset="0"/>
                <a:cs typeface="+mn-cs"/>
              </a:rPr>
              <a:t>access control lists </a:t>
            </a:r>
            <a:r>
              <a:rPr lang="en-US" smtClean="0">
                <a:latin typeface="Times New Roman" charset="0"/>
                <a:cs typeface="+mn-cs"/>
              </a:rPr>
              <a:t>(ACLs);  as shown in Figure 4.3b. For each object, an ACL lists users and their permitted access rights. The ACL may contain a default, or public, entry. This allows users that are not explicitly listed as having special rights to have a default set of rights. Elements of the list may include individual users as well as groups of users. When it is desired to determine which subjects have which access rights to a particular resource, ACLs are convenient, because each ACL provides the information for a given resource. However, this data structure is not convenient for determining the access rights available to a specific user.</a:t>
            </a:r>
          </a:p>
          <a:p>
            <a:pPr eaLnBrk="1" hangingPunct="1">
              <a:defRPr/>
            </a:pPr>
            <a:r>
              <a:rPr lang="en-US" smtClean="0">
                <a:latin typeface="Times New Roman" charset="0"/>
                <a:cs typeface="+mn-cs"/>
              </a:rPr>
              <a:t>Decomposition by rows yields </a:t>
            </a:r>
            <a:r>
              <a:rPr lang="en-US" b="1" smtClean="0">
                <a:latin typeface="Times New Roman" charset="0"/>
                <a:cs typeface="+mn-cs"/>
              </a:rPr>
              <a:t>capability tickets</a:t>
            </a:r>
            <a:r>
              <a:rPr lang="en-US" smtClean="0">
                <a:latin typeface="Times New Roman" charset="0"/>
                <a:cs typeface="+mn-cs"/>
              </a:rPr>
              <a:t>, shown in Figure 4.3c. A capability ticket specifies authorized objects and operations for a user. Each user has a number of tickets and may be authorized to loan or give them to others. Because tickets may be dispersed around the system, they present a greater security problem than access control lists. In particular, the ticket must be unforgeable. One way to accomplish this is to have the operating system hold all tickets on behalf of users. These tickets would have to be held in a region of memory inaccessible to users. The convenient and inconvenient aspects of capability tickets are the opposite of those for ACLs. It is easy to determine the set of access rights that a given user has, but more difficult to determine the list of users with specific access rights for a specific resource.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6BBF648-6460-3748-8C12-6CB02B405E51}" type="slidenum">
              <a:rPr lang="en-AU"/>
              <a:pPr>
                <a:defRPr/>
              </a:pPr>
              <a:t>11</a:t>
            </a:fld>
            <a:endParaRPr lang="en-AU"/>
          </a:p>
        </p:txBody>
      </p:sp>
      <p:sp>
        <p:nvSpPr>
          <p:cNvPr id="2273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27331" name="Rectangle 3"/>
          <p:cNvSpPr>
            <a:spLocks noGrp="1" noChangeArrowheads="1"/>
          </p:cNvSpPr>
          <p:nvPr>
            <p:ph type="body" idx="1"/>
          </p:nvPr>
        </p:nvSpPr>
        <p:spPr/>
        <p:txBody>
          <a:bodyPr/>
          <a:lstStyle/>
          <a:p>
            <a:pPr eaLnBrk="1" hangingPunct="1">
              <a:defRPr/>
            </a:pPr>
            <a:r>
              <a:rPr lang="en-US" smtClean="0">
                <a:latin typeface="Times New Roman" charset="0"/>
                <a:cs typeface="+mn-cs"/>
              </a:rPr>
              <a:t>Figure 4.3a from the text illustrates a simple example of an access matrix. Thus, user A owns files 1 and 3 and has read and write access rights to those files. User B has read access rights to file 1, and so on. In practice, an access matrix is usually sparse and is implemented by decomposition in one of two ways. </a:t>
            </a:r>
          </a:p>
          <a:p>
            <a:pPr eaLnBrk="1" hangingPunct="1">
              <a:defRPr/>
            </a:pPr>
            <a:r>
              <a:rPr lang="en-US" smtClean="0">
                <a:latin typeface="Times New Roman" charset="0"/>
                <a:cs typeface="+mn-cs"/>
              </a:rPr>
              <a:t>The matrix may be decomposed by columns, yielding </a:t>
            </a:r>
            <a:r>
              <a:rPr lang="en-US" b="1" smtClean="0">
                <a:latin typeface="Times New Roman" charset="0"/>
                <a:cs typeface="+mn-cs"/>
              </a:rPr>
              <a:t>access control lists </a:t>
            </a:r>
            <a:r>
              <a:rPr lang="en-US" smtClean="0">
                <a:latin typeface="Times New Roman" charset="0"/>
                <a:cs typeface="+mn-cs"/>
              </a:rPr>
              <a:t>(ACLs);  as shown in Figure 4.3b. For each object, an ACL lists users and their permitted access rights. The ACL may contain a default, or public, entry. This allows users that are not explicitly listed as having special rights to have a default set of rights. Elements of the list may include individual users as well as groups of users. When it is desired to determine which subjects have which access rights to a particular resource, ACLs are convenient, because each ACL provides the information for a given resource. However, this data structure is not convenient for determining the access rights available to a specific user.</a:t>
            </a:r>
          </a:p>
          <a:p>
            <a:pPr eaLnBrk="1" hangingPunct="1">
              <a:defRPr/>
            </a:pPr>
            <a:r>
              <a:rPr lang="en-US" smtClean="0">
                <a:latin typeface="Times New Roman" charset="0"/>
                <a:cs typeface="+mn-cs"/>
              </a:rPr>
              <a:t>Decomposition by rows yields </a:t>
            </a:r>
            <a:r>
              <a:rPr lang="en-US" b="1" smtClean="0">
                <a:latin typeface="Times New Roman" charset="0"/>
                <a:cs typeface="+mn-cs"/>
              </a:rPr>
              <a:t>capability tickets</a:t>
            </a:r>
            <a:r>
              <a:rPr lang="en-US" smtClean="0">
                <a:latin typeface="Times New Roman" charset="0"/>
                <a:cs typeface="+mn-cs"/>
              </a:rPr>
              <a:t>, shown in Figure 4.3c. A capability ticket specifies authorized objects and operations for a user. Each user has a number of tickets and may be authorized to loan or give them to others. Because tickets may be dispersed around the system, they present a greater security problem than access control lists. In particular, the ticket must be unforgeable. One way to accomplish this is to have the operating system hold all tickets on behalf of users. These tickets would have to be held in a region of memory inaccessible to users. The convenient and inconvenient aspects of capability tickets are the opposite of those for ACLs. It is easy to determine the set of access rights that a given user has, but more difficult to determine the list of users with specific access rights for a specific resource.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userDrawn="1"/>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FA84A37A-AFC2-4A01-80A1-FC20F2C0D5BB}" type="slidenum">
              <a:rPr lang="en-US" smtClean="0"/>
              <a:pPr/>
              <a:t>‹#›</a:t>
            </a:fld>
            <a:endParaRPr lang="en-US" dirty="0"/>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hasCustomPrompt="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dirty="0" smtClean="0"/>
              <a:t>Md. </a:t>
            </a:r>
            <a:r>
              <a:rPr lang="x-none" smtClean="0"/>
              <a:t>Iftekharul Alam Efat</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x-none" smtClean="0"/>
              <a:t>Click to edit Master title style</a:t>
            </a:r>
            <a:endParaRPr lang="en-US" dirty="0"/>
          </a:p>
        </p:txBody>
      </p:sp>
      <p:pic>
        <p:nvPicPr>
          <p:cNvPr id="15" name="Picture 14" descr="nstu.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97240" y="5437805"/>
            <a:ext cx="876963" cy="1266724"/>
          </a:xfrm>
          <a:prstGeom prst="rect">
            <a:avLst/>
          </a:prstGeom>
        </p:spPr>
      </p:pic>
      <p:pic>
        <p:nvPicPr>
          <p:cNvPr id="16" name="Picture 15" descr="iit nstu.jpg"/>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982598" y="5630466"/>
            <a:ext cx="864485" cy="1136790"/>
          </a:xfrm>
          <a:prstGeom prst="rect">
            <a:avLst/>
          </a:prstGeom>
        </p:spPr>
      </p:pic>
      <p:sp>
        <p:nvSpPr>
          <p:cNvPr id="17" name="TextBox 16"/>
          <p:cNvSpPr txBox="1"/>
          <p:nvPr userDrawn="1"/>
        </p:nvSpPr>
        <p:spPr>
          <a:xfrm>
            <a:off x="3415273" y="6101928"/>
            <a:ext cx="3584590" cy="523220"/>
          </a:xfrm>
          <a:prstGeom prst="rect">
            <a:avLst/>
          </a:prstGeom>
          <a:noFill/>
        </p:spPr>
        <p:txBody>
          <a:bodyPr wrap="none" rtlCol="0">
            <a:spAutoFit/>
          </a:bodyPr>
          <a:lstStyle/>
          <a:p>
            <a:pPr algn="r"/>
            <a:r>
              <a:rPr lang="en-GB" sz="1400" i="1" dirty="0" smtClean="0">
                <a:solidFill>
                  <a:schemeClr val="tx1">
                    <a:lumMod val="75000"/>
                    <a:lumOff val="25000"/>
                  </a:schemeClr>
                </a:solidFill>
                <a:latin typeface="Arial"/>
                <a:cs typeface="Arial"/>
              </a:rPr>
              <a:t>Institute of Information Technology</a:t>
            </a:r>
          </a:p>
          <a:p>
            <a:pPr algn="r"/>
            <a:r>
              <a:rPr lang="en-GB" sz="1400" i="1" dirty="0" smtClean="0">
                <a:solidFill>
                  <a:schemeClr val="tx1">
                    <a:lumMod val="75000"/>
                    <a:lumOff val="25000"/>
                  </a:schemeClr>
                </a:solidFill>
                <a:latin typeface="Arial"/>
                <a:cs typeface="Arial"/>
              </a:rPr>
              <a:t>Noakhali Science &amp; Technology University</a:t>
            </a:r>
            <a:endParaRPr lang="en-GB" sz="1400" i="1" dirty="0">
              <a:solidFill>
                <a:schemeClr val="tx1">
                  <a:lumMod val="75000"/>
                  <a:lumOff val="25000"/>
                </a:schemeClr>
              </a:solidFill>
              <a:latin typeface="Arial"/>
              <a:cs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9D0290A9-B8C8-2841-B725-0A5010036820}" type="datetime4">
              <a:rPr lang="en-US" smtClean="0"/>
              <a:t>September 22, 2020</a:t>
            </a:fld>
            <a:endParaRPr lang="en-US"/>
          </a:p>
        </p:txBody>
      </p:sp>
      <p:sp>
        <p:nvSpPr>
          <p:cNvPr id="5" name="Footer Placeholder 4"/>
          <p:cNvSpPr>
            <a:spLocks noGrp="1"/>
          </p:cNvSpPr>
          <p:nvPr>
            <p:ph type="ftr" sz="quarter" idx="11"/>
          </p:nvPr>
        </p:nvSpPr>
        <p:spPr/>
        <p:txBody>
          <a:bodyPr/>
          <a:lstStyle/>
          <a:p>
            <a:r>
              <a:rPr lang="en-US" smtClean="0"/>
              <a:t>Access Control</a:t>
            </a:r>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x-none"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10"/>
          </p:nvPr>
        </p:nvSpPr>
        <p:spPr/>
        <p:txBody>
          <a:bodyPr/>
          <a:lstStyle/>
          <a:p>
            <a:fld id="{750F207A-CCB1-8545-8E44-9C1B375F1953}" type="datetime4">
              <a:rPr lang="en-US" smtClean="0"/>
              <a:t>September 22, 2020</a:t>
            </a:fld>
            <a:endParaRPr lang="en-US" dirty="0"/>
          </a:p>
        </p:txBody>
      </p:sp>
      <p:sp>
        <p:nvSpPr>
          <p:cNvPr id="5" name="Footer Placeholder 4"/>
          <p:cNvSpPr>
            <a:spLocks noGrp="1"/>
          </p:cNvSpPr>
          <p:nvPr>
            <p:ph type="ftr" sz="quarter" idx="11"/>
          </p:nvPr>
        </p:nvSpPr>
        <p:spPr/>
        <p:txBody>
          <a:bodyPr/>
          <a:lstStyle/>
          <a:p>
            <a:r>
              <a:rPr lang="en-US" smtClean="0"/>
              <a:t>Access Control</a:t>
            </a:r>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B726E264-D9D9-1E4F-9FE8-28374A7D0DF8}" type="datetime4">
              <a:rPr lang="en-US" smtClean="0"/>
              <a:t>September 22, 2020</a:t>
            </a:fld>
            <a:endParaRPr lang="en-US"/>
          </a:p>
        </p:txBody>
      </p:sp>
      <p:sp>
        <p:nvSpPr>
          <p:cNvPr id="5" name="Footer Placeholder 4"/>
          <p:cNvSpPr>
            <a:spLocks noGrp="1"/>
          </p:cNvSpPr>
          <p:nvPr>
            <p:ph type="ftr" sz="quarter" idx="11"/>
          </p:nvPr>
        </p:nvSpPr>
        <p:spPr/>
        <p:txBody>
          <a:bodyPr/>
          <a:lstStyle/>
          <a:p>
            <a:r>
              <a:rPr lang="en-US" smtClean="0"/>
              <a:t>Access Control</a:t>
            </a:r>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BDF2F1F-93B8-DD44-A0B0-4D1AA11FCEA0}" type="datetime4">
              <a:rPr lang="en-US" smtClean="0"/>
              <a:t>September 22, 2020</a:t>
            </a:fld>
            <a:endParaRPr lang="en-US" dirty="0"/>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t>Access Control</a:t>
            </a:r>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x-none"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nstu.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174" y="101599"/>
            <a:ext cx="951934" cy="1375015"/>
          </a:xfrm>
          <a:prstGeom prst="rect">
            <a:avLst/>
          </a:prstGeom>
        </p:spPr>
      </p:pic>
      <p:pic>
        <p:nvPicPr>
          <p:cNvPr id="19" name="Picture 18" descr="iit nstu.jpg"/>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043332" y="156056"/>
            <a:ext cx="1004235" cy="132055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x-none"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Date Placeholder 4"/>
          <p:cNvSpPr>
            <a:spLocks noGrp="1"/>
          </p:cNvSpPr>
          <p:nvPr>
            <p:ph type="dt" sz="half" idx="10"/>
          </p:nvPr>
        </p:nvSpPr>
        <p:spPr/>
        <p:txBody>
          <a:bodyPr/>
          <a:lstStyle/>
          <a:p>
            <a:fld id="{39635E60-FF0D-4041-95B0-EF56A92A4B00}" type="datetime4">
              <a:rPr lang="en-US" smtClean="0"/>
              <a:t>September 22, 2020</a:t>
            </a:fld>
            <a:endParaRPr lang="en-US"/>
          </a:p>
        </p:txBody>
      </p:sp>
      <p:sp>
        <p:nvSpPr>
          <p:cNvPr id="6" name="Footer Placeholder 5"/>
          <p:cNvSpPr>
            <a:spLocks noGrp="1"/>
          </p:cNvSpPr>
          <p:nvPr>
            <p:ph type="ftr" sz="quarter" idx="11"/>
          </p:nvPr>
        </p:nvSpPr>
        <p:spPr/>
        <p:txBody>
          <a:bodyPr/>
          <a:lstStyle/>
          <a:p>
            <a:r>
              <a:rPr lang="en-US" smtClean="0"/>
              <a:t>Access Control</a:t>
            </a:r>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7" name="Date Placeholder 6"/>
          <p:cNvSpPr>
            <a:spLocks noGrp="1"/>
          </p:cNvSpPr>
          <p:nvPr>
            <p:ph type="dt" sz="half" idx="10"/>
          </p:nvPr>
        </p:nvSpPr>
        <p:spPr/>
        <p:txBody>
          <a:bodyPr/>
          <a:lstStyle/>
          <a:p>
            <a:fld id="{878C0CE1-9C55-0149-8C81-08D459B54F3E}" type="datetime4">
              <a:rPr lang="en-US" smtClean="0"/>
              <a:t>September 22, 2020</a:t>
            </a:fld>
            <a:endParaRPr lang="en-US"/>
          </a:p>
        </p:txBody>
      </p:sp>
      <p:sp>
        <p:nvSpPr>
          <p:cNvPr id="8" name="Footer Placeholder 7"/>
          <p:cNvSpPr>
            <a:spLocks noGrp="1"/>
          </p:cNvSpPr>
          <p:nvPr>
            <p:ph type="ftr" sz="quarter" idx="11"/>
          </p:nvPr>
        </p:nvSpPr>
        <p:spPr/>
        <p:txBody>
          <a:bodyPr/>
          <a:lstStyle/>
          <a:p>
            <a:r>
              <a:rPr lang="en-US" smtClean="0"/>
              <a:t>Access Control</a:t>
            </a:r>
            <a:endParaRPr lang="en-US"/>
          </a:p>
        </p:txBody>
      </p:sp>
      <p:sp>
        <p:nvSpPr>
          <p:cNvPr id="9" name="Slide Number Placeholder 8"/>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33574623-41CF-6749-B73B-97EF5CEE2727}" type="datetime4">
              <a:rPr lang="en-US" smtClean="0"/>
              <a:t>September 22, 2020</a:t>
            </a:fld>
            <a:endParaRPr lang="en-US"/>
          </a:p>
        </p:txBody>
      </p:sp>
      <p:sp>
        <p:nvSpPr>
          <p:cNvPr id="4" name="Footer Placeholder 3"/>
          <p:cNvSpPr>
            <a:spLocks noGrp="1"/>
          </p:cNvSpPr>
          <p:nvPr>
            <p:ph type="ftr" sz="quarter" idx="11"/>
          </p:nvPr>
        </p:nvSpPr>
        <p:spPr/>
        <p:txBody>
          <a:bodyPr/>
          <a:lstStyle/>
          <a:p>
            <a:r>
              <a:rPr lang="en-US" smtClean="0"/>
              <a:t>Access Control</a:t>
            </a:r>
            <a:endParaRPr lang="en-US"/>
          </a:p>
        </p:txBody>
      </p:sp>
      <p:sp>
        <p:nvSpPr>
          <p:cNvPr id="5" name="Slide Number Placeholder 4"/>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4301CD7B-EB06-1648-84A4-20DDA124999D}" type="datetime4">
              <a:rPr lang="en-US" smtClean="0"/>
              <a:t>September 22, 2020</a:t>
            </a:fld>
            <a:endParaRPr lang="en-US"/>
          </a:p>
        </p:txBody>
      </p:sp>
      <p:sp>
        <p:nvSpPr>
          <p:cNvPr id="3" name="Footer Placeholder 2"/>
          <p:cNvSpPr>
            <a:spLocks noGrp="1"/>
          </p:cNvSpPr>
          <p:nvPr>
            <p:ph type="ftr" sz="quarter" idx="11"/>
          </p:nvPr>
        </p:nvSpPr>
        <p:spPr/>
        <p:txBody>
          <a:bodyPr/>
          <a:lstStyle/>
          <a:p>
            <a:r>
              <a:rPr lang="en-US" smtClean="0"/>
              <a:t>Access Control</a:t>
            </a:r>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Date Placeholder 4"/>
          <p:cNvSpPr>
            <a:spLocks noGrp="1"/>
          </p:cNvSpPr>
          <p:nvPr>
            <p:ph type="dt" sz="half" idx="10"/>
          </p:nvPr>
        </p:nvSpPr>
        <p:spPr/>
        <p:txBody>
          <a:bodyPr/>
          <a:lstStyle/>
          <a:p>
            <a:fld id="{00D400B2-B425-4249-A450-7C973D953570}" type="datetime4">
              <a:rPr lang="en-US" smtClean="0"/>
              <a:t>September 22, 2020</a:t>
            </a:fld>
            <a:endParaRPr lang="en-US"/>
          </a:p>
        </p:txBody>
      </p:sp>
      <p:sp>
        <p:nvSpPr>
          <p:cNvPr id="6" name="Footer Placeholder 5"/>
          <p:cNvSpPr>
            <a:spLocks noGrp="1"/>
          </p:cNvSpPr>
          <p:nvPr>
            <p:ph type="ftr" sz="quarter" idx="11"/>
          </p:nvPr>
        </p:nvSpPr>
        <p:spPr/>
        <p:txBody>
          <a:bodyPr/>
          <a:lstStyle/>
          <a:p>
            <a:r>
              <a:rPr lang="en-US" smtClean="0"/>
              <a:t>Access Control</a:t>
            </a:r>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x-none" smtClean="0"/>
              <a:t>Click to edit Master title style</a:t>
            </a:r>
            <a:endParaRPr lang="en-US" dirty="0"/>
          </a:p>
        </p:txBody>
      </p:sp>
      <p:pic>
        <p:nvPicPr>
          <p:cNvPr id="13" name="Picture 12" descr="iit nstu.jpg"/>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72640" y="143846"/>
            <a:ext cx="874927" cy="115052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Drag picture to placeholder or click icon to add</a:t>
            </a:r>
            <a:endParaRPr lang="en-US" dirty="0"/>
          </a:p>
        </p:txBody>
      </p:sp>
      <p:sp>
        <p:nvSpPr>
          <p:cNvPr id="5" name="Date Placeholder 4"/>
          <p:cNvSpPr>
            <a:spLocks noGrp="1"/>
          </p:cNvSpPr>
          <p:nvPr>
            <p:ph type="dt" sz="half" idx="10"/>
          </p:nvPr>
        </p:nvSpPr>
        <p:spPr/>
        <p:txBody>
          <a:bodyPr/>
          <a:lstStyle/>
          <a:p>
            <a:fld id="{4C710E53-EFA1-D64C-AF6B-2A7A2DB622F4}" type="datetime4">
              <a:rPr lang="en-US" smtClean="0"/>
              <a:t>September 22, 2020</a:t>
            </a:fld>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smtClean="0"/>
              <a:t>Access Control</a:t>
            </a:r>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x-none" smtClean="0"/>
              <a:t>Click to edit Master title style</a:t>
            </a:r>
            <a:endParaRPr lang="en-US" dirty="0"/>
          </a:p>
        </p:txBody>
      </p:sp>
      <p:pic>
        <p:nvPicPr>
          <p:cNvPr id="14" name="Picture 13" descr="iit nstu.jpg"/>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72640" y="131635"/>
            <a:ext cx="874927" cy="1150520"/>
          </a:xfrm>
          <a:prstGeom prst="rect">
            <a:avLst/>
          </a:prstGeom>
        </p:spPr>
      </p:pic>
      <p:pic>
        <p:nvPicPr>
          <p:cNvPr id="15" name="Picture 14" descr="nstu.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9175" y="101600"/>
            <a:ext cx="785226" cy="113421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B5364A37-7E3D-864A-A226-115A67CB202D}" type="datetime4">
              <a:rPr lang="en-US" smtClean="0"/>
              <a:t>September 22, 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r>
              <a:rPr lang="en-US" smtClean="0"/>
              <a:t>Access Control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FA84A37A-AFC2-4A01-80A1-FC20F2C0D5BB}" type="slidenum">
              <a:rPr lang="en-US" smtClean="0"/>
              <a:pPr/>
              <a:t>‹#›</a:t>
            </a:fld>
            <a:endParaRPr lang="en-US" dirty="0"/>
          </a:p>
        </p:txBody>
      </p:sp>
      <p:sp>
        <p:nvSpPr>
          <p:cNvPr id="9" name="Rectangle 8"/>
          <p:cNvSpPr/>
          <p:nvPr/>
        </p:nvSpPr>
        <p:spPr>
          <a:xfrm>
            <a:off x="274320" y="278166"/>
            <a:ext cx="7769013"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4" y="372862"/>
            <a:ext cx="7573708"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7520444" cy="1039427"/>
          </a:xfrm>
          <a:prstGeom prst="rect">
            <a:avLst/>
          </a:prstGeom>
        </p:spPr>
        <p:txBody>
          <a:bodyPr vert="horz" lIns="91440" tIns="45720" rIns="91440" bIns="45720" rtlCol="0" anchor="ctr">
            <a:normAutofit/>
          </a:bodyPr>
          <a:lstStyle/>
          <a:p>
            <a:r>
              <a:rPr lang="x-none" smtClean="0"/>
              <a:t>Click to edit Master title style</a:t>
            </a:r>
            <a:endParaRPr lang="en-US" dirty="0"/>
          </a:p>
        </p:txBody>
      </p:sp>
      <p:pic>
        <p:nvPicPr>
          <p:cNvPr id="11" name="Picture 10" descr="iit nstu.jpg"/>
          <p:cNvPicPr>
            <a:picLocks noChangeAspect="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043332" y="278166"/>
            <a:ext cx="1004235" cy="1320559"/>
          </a:xfrm>
          <a:prstGeom prst="rect">
            <a:avLst/>
          </a:prstGeom>
        </p:spPr>
      </p:pic>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hf hdr="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Times New Roman"/>
          <a:ea typeface="+mn-ea"/>
          <a:cs typeface="Times New Roman"/>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Times New Roman"/>
          <a:ea typeface="+mn-ea"/>
          <a:cs typeface="Times New Roman"/>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Times New Roman"/>
          <a:ea typeface="+mn-ea"/>
          <a:cs typeface="Times New Roman"/>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Times New Roman"/>
          <a:ea typeface="+mn-ea"/>
          <a:cs typeface="Times New Roman"/>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Times New Roman"/>
          <a:ea typeface="+mn-ea"/>
          <a:cs typeface="Times New Roman"/>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0.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4" Type="http://schemas.microsoft.com/office/2007/relationships/hdphoto" Target="../media/hdphoto1.wdp"/><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4" Type="http://schemas.microsoft.com/office/2007/relationships/hdphoto" Target="../media/hdphoto2.wdp"/><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4" Type="http://schemas.microsoft.com/office/2007/relationships/hdphoto" Target="../media/hdphoto3.wdp"/><Relationship Id="rId5" Type="http://schemas.microsoft.com/office/2007/relationships/hdphoto" Target="../media/hdphoto4.wdp"/><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4" Type="http://schemas.microsoft.com/office/2007/relationships/hdphoto" Target="../media/hdphoto5.wdp"/><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4.xml"/><Relationship Id="rId2" Type="http://schemas.openxmlformats.org/officeDocument/2006/relationships/diagramData" Target="../diagrams/data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jpeg"/><Relationship Id="rId3" Type="http://schemas.microsoft.com/office/2007/relationships/hdphoto" Target="../media/hdphoto6.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 Id="rId3" Type="http://schemas.microsoft.com/office/2007/relationships/hdphoto" Target="../media/hdphoto7.wdp"/></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eg"/><Relationship Id="rId3" Type="http://schemas.microsoft.com/office/2007/relationships/hdphoto" Target="../media/hdphoto8.wdp"/></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diagramData" Target="../diagrams/data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1.jpeg"/><Relationship Id="rId3" Type="http://schemas.microsoft.com/office/2007/relationships/hdphoto" Target="../media/hdphoto9.wdp"/></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2.jpeg"/><Relationship Id="rId3" Type="http://schemas.microsoft.com/office/2007/relationships/hdphoto" Target="../media/hdphoto10.wdp"/></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diagramData" Target="../diagrams/data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3.jpeg"/><Relationship Id="rId3" Type="http://schemas.microsoft.com/office/2007/relationships/hdphoto" Target="../media/hdphoto11.wdp"/></Relationships>
</file>

<file path=ppt/slides/_rels/slide39.xml.rels><?xml version="1.0" encoding="UTF-8" standalone="yes"?>
<Relationships xmlns="http://schemas.openxmlformats.org/package/2006/relationships"><Relationship Id="rId3" Type="http://schemas.openxmlformats.org/officeDocument/2006/relationships/image" Target="../media/image24.jpeg"/><Relationship Id="rId4" Type="http://schemas.microsoft.com/office/2007/relationships/hdphoto" Target="../media/hdphoto12.wdp"/><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a:t>Md. </a:t>
            </a:r>
            <a:r>
              <a:rPr lang="en-GB" dirty="0" smtClean="0"/>
              <a:t>Iftekharul </a:t>
            </a:r>
            <a:r>
              <a:rPr lang="en-GB" dirty="0"/>
              <a:t>Alam </a:t>
            </a:r>
            <a:r>
              <a:rPr lang="en-GB" dirty="0" smtClean="0"/>
              <a:t>Efat</a:t>
            </a:r>
            <a:endParaRPr lang="en-GB" dirty="0"/>
          </a:p>
        </p:txBody>
      </p:sp>
      <p:sp>
        <p:nvSpPr>
          <p:cNvPr id="3" name="Title 2"/>
          <p:cNvSpPr>
            <a:spLocks noGrp="1"/>
          </p:cNvSpPr>
          <p:nvPr>
            <p:ph type="ctrTitle"/>
          </p:nvPr>
        </p:nvSpPr>
        <p:spPr/>
        <p:txBody>
          <a:bodyPr/>
          <a:lstStyle/>
          <a:p>
            <a:r>
              <a:rPr lang="en-GB" dirty="0" smtClean="0"/>
              <a:t>Access Control</a:t>
            </a:r>
            <a:endParaRPr lang="en-GB" dirty="0"/>
          </a:p>
        </p:txBody>
      </p:sp>
    </p:spTree>
    <p:extLst>
      <p:ext uri="{BB962C8B-B14F-4D97-AF65-F5344CB8AC3E}">
        <p14:creationId xmlns:p14="http://schemas.microsoft.com/office/powerpoint/2010/main" val="164232638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creen Shot 2020-09-21 at 9.33.29 PM.png"/>
          <p:cNvPicPr>
            <a:picLocks noGrp="1" noChangeAspect="1"/>
          </p:cNvPicPr>
          <p:nvPr>
            <p:ph type="pic" idx="1"/>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7931" r="28239" b="65275"/>
          <a:stretch/>
        </p:blipFill>
        <p:spPr>
          <a:xfrm>
            <a:off x="683568" y="884256"/>
            <a:ext cx="7790231" cy="3984156"/>
          </a:xfrm>
        </p:spPr>
      </p:pic>
      <p:sp>
        <p:nvSpPr>
          <p:cNvPr id="6" name="Text Placeholder 5"/>
          <p:cNvSpPr>
            <a:spLocks noGrp="1"/>
          </p:cNvSpPr>
          <p:nvPr>
            <p:ph type="body" sz="half" idx="2"/>
          </p:nvPr>
        </p:nvSpPr>
        <p:spPr>
          <a:xfrm>
            <a:off x="955675" y="5656263"/>
            <a:ext cx="7245350" cy="401637"/>
          </a:xfrm>
        </p:spPr>
        <p:txBody>
          <a:bodyPr/>
          <a:lstStyle/>
          <a:p>
            <a:pPr eaLnBrk="1" hangingPunct="1">
              <a:defRPr/>
            </a:pPr>
            <a:r>
              <a:rPr lang="en-GB" dirty="0" smtClean="0"/>
              <a:t>Access Matrix</a:t>
            </a:r>
            <a:endParaRPr lang="en-GB" dirty="0"/>
          </a:p>
        </p:txBody>
      </p:sp>
      <p:sp>
        <p:nvSpPr>
          <p:cNvPr id="210946" name="Rectangle 2"/>
          <p:cNvSpPr>
            <a:spLocks noGrp="1" noChangeArrowheads="1"/>
          </p:cNvSpPr>
          <p:nvPr>
            <p:ph type="title"/>
          </p:nvPr>
        </p:nvSpPr>
        <p:spPr>
          <a:xfrm>
            <a:off x="914400" y="5105400"/>
            <a:ext cx="7327900" cy="522288"/>
          </a:xfrm>
        </p:spPr>
        <p:txBody>
          <a:bodyPr/>
          <a:lstStyle/>
          <a:p>
            <a:pPr eaLnBrk="1" fontAlgn="auto" hangingPunct="1">
              <a:spcAft>
                <a:spcPts val="0"/>
              </a:spcAft>
              <a:defRPr/>
            </a:pPr>
            <a:r>
              <a:rPr kumimoji="1" lang="en-GB" dirty="0">
                <a:ea typeface="+mj-ea"/>
                <a:cs typeface="+mj-cs"/>
              </a:rPr>
              <a:t>Access Control Structures</a:t>
            </a:r>
            <a:endParaRPr kumimoji="1" lang="en-US" dirty="0">
              <a:ea typeface="+mj-ea"/>
              <a:cs typeface="+mj-cs"/>
            </a:endParaRPr>
          </a:p>
        </p:txBody>
      </p:sp>
      <p:sp>
        <p:nvSpPr>
          <p:cNvPr id="28676"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F0816DE-B9B7-E94E-B1B6-68BE6F773C4E}" type="datetime4">
              <a:rPr lang="en-US" sz="1200" smtClean="0">
                <a:solidFill>
                  <a:schemeClr val="tx2"/>
                </a:solidFill>
              </a:rPr>
              <a:t>September 22, 2020</a:t>
            </a:fld>
            <a:endParaRPr lang="en-US" sz="1200">
              <a:solidFill>
                <a:schemeClr val="tx2"/>
              </a:solidFill>
            </a:endParaRPr>
          </a:p>
        </p:txBody>
      </p:sp>
      <p:sp>
        <p:nvSpPr>
          <p:cNvPr id="28677"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E33C78B-92E8-E74F-A119-2DFD9CFCB15D}" type="slidenum">
              <a:rPr lang="en-US" sz="1200">
                <a:solidFill>
                  <a:schemeClr val="tx2"/>
                </a:solidFill>
              </a:rPr>
              <a:pPr eaLnBrk="1" hangingPunct="1"/>
              <a:t>9</a:t>
            </a:fld>
            <a:endParaRPr lang="en-US" sz="1200">
              <a:solidFill>
                <a:schemeClr val="tx2"/>
              </a:solidFill>
            </a:endParaRPr>
          </a:p>
        </p:txBody>
      </p:sp>
      <p:sp>
        <p:nvSpPr>
          <p:cNvPr id="28678" name="Footer Placeholder 4"/>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tx2"/>
                </a:solidFill>
              </a:rPr>
              <a:t>Access Control</a:t>
            </a:r>
          </a:p>
        </p:txBody>
      </p:sp>
    </p:spTree>
    <p:extLst>
      <p:ext uri="{BB962C8B-B14F-4D97-AF65-F5344CB8AC3E}">
        <p14:creationId xmlns:p14="http://schemas.microsoft.com/office/powerpoint/2010/main" val="72045141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25450" y="407988"/>
            <a:ext cx="7519106" cy="1039812"/>
          </a:xfrm>
        </p:spPr>
        <p:txBody>
          <a:bodyPr/>
          <a:lstStyle/>
          <a:p>
            <a:pPr eaLnBrk="1" fontAlgn="auto" hangingPunct="1">
              <a:spcAft>
                <a:spcPts val="0"/>
              </a:spcAft>
              <a:defRPr/>
            </a:pPr>
            <a:r>
              <a:rPr kumimoji="1" lang="en-GB" dirty="0">
                <a:solidFill>
                  <a:schemeClr val="accent1">
                    <a:lumMod val="75000"/>
                  </a:schemeClr>
                </a:solidFill>
                <a:ea typeface="+mj-ea"/>
                <a:cs typeface="+mj-cs"/>
              </a:rPr>
              <a:t>Access Control Structures</a:t>
            </a:r>
            <a:endParaRPr kumimoji="1" lang="en-US" dirty="0">
              <a:solidFill>
                <a:schemeClr val="accent1">
                  <a:lumMod val="75000"/>
                </a:schemeClr>
              </a:solidFill>
              <a:ea typeface="+mj-ea"/>
              <a:cs typeface="+mj-cs"/>
            </a:endParaRPr>
          </a:p>
        </p:txBody>
      </p:sp>
      <p:sp>
        <p:nvSpPr>
          <p:cNvPr id="30722" name="Text Placeholder 2"/>
          <p:cNvSpPr>
            <a:spLocks noGrp="1"/>
          </p:cNvSpPr>
          <p:nvPr>
            <p:ph type="body" idx="1"/>
          </p:nvPr>
        </p:nvSpPr>
        <p:spPr>
          <a:xfrm>
            <a:off x="425450" y="1722438"/>
            <a:ext cx="4040188" cy="639762"/>
          </a:xfrm>
        </p:spPr>
        <p:txBody>
          <a:bodyPr/>
          <a:lstStyle/>
          <a:p>
            <a:pPr eaLnBrk="1" hangingPunct="1"/>
            <a:r>
              <a:rPr lang="en-US">
                <a:latin typeface="Times New Roman" charset="0"/>
              </a:rPr>
              <a:t>Access Control Lists for Files </a:t>
            </a:r>
          </a:p>
        </p:txBody>
      </p:sp>
      <p:sp>
        <p:nvSpPr>
          <p:cNvPr id="30723" name="Text Placeholder 4"/>
          <p:cNvSpPr>
            <a:spLocks noGrp="1"/>
          </p:cNvSpPr>
          <p:nvPr>
            <p:ph type="body" sz="quarter" idx="3"/>
          </p:nvPr>
        </p:nvSpPr>
        <p:spPr/>
        <p:txBody>
          <a:bodyPr/>
          <a:lstStyle/>
          <a:p>
            <a:pPr eaLnBrk="1" hangingPunct="1"/>
            <a:r>
              <a:rPr lang="en-US">
                <a:latin typeface="Times New Roman" charset="0"/>
              </a:rPr>
              <a:t>Capability Lists for Files</a:t>
            </a:r>
          </a:p>
        </p:txBody>
      </p:sp>
      <p:sp>
        <p:nvSpPr>
          <p:cNvPr id="30724"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676C94B-9141-9F40-A1EF-06803078DD2D}" type="datetime4">
              <a:rPr lang="en-US" sz="1200" smtClean="0">
                <a:solidFill>
                  <a:schemeClr val="tx2"/>
                </a:solidFill>
              </a:rPr>
              <a:t>September 22, 2020</a:t>
            </a:fld>
            <a:endParaRPr lang="en-US" sz="1200">
              <a:solidFill>
                <a:schemeClr val="tx2"/>
              </a:solidFill>
            </a:endParaRPr>
          </a:p>
        </p:txBody>
      </p:sp>
      <p:sp>
        <p:nvSpPr>
          <p:cNvPr id="3072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tx2"/>
                </a:solidFill>
              </a:rPr>
              <a:t>Access Control</a:t>
            </a:r>
          </a:p>
        </p:txBody>
      </p:sp>
      <p:sp>
        <p:nvSpPr>
          <p:cNvPr id="3072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C98E06D-E54E-D547-9BA3-1F568A74D33B}" type="slidenum">
              <a:rPr lang="en-US" sz="1200">
                <a:solidFill>
                  <a:schemeClr val="tx2"/>
                </a:solidFill>
              </a:rPr>
              <a:pPr eaLnBrk="1" hangingPunct="1"/>
              <a:t>10</a:t>
            </a:fld>
            <a:endParaRPr lang="en-US" sz="1200">
              <a:solidFill>
                <a:schemeClr val="tx2"/>
              </a:solidFill>
            </a:endParaRPr>
          </a:p>
        </p:txBody>
      </p:sp>
      <p:pic>
        <p:nvPicPr>
          <p:cNvPr id="30727" name="Picture 1" descr="Screen Shot 2020-09-21 at 9.33.29 PM.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3409" t="41635" r="55910"/>
          <a:stretch>
            <a:fillRect/>
          </a:stretch>
        </p:blipFill>
        <p:spPr bwMode="auto">
          <a:xfrm>
            <a:off x="971550" y="2419350"/>
            <a:ext cx="3024188"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Picture 10" descr="Screen Shot 2020-09-21 at 9.33.29 PM.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46436" t="41763" r="3172" b="14766"/>
          <a:stretch>
            <a:fillRect/>
          </a:stretch>
        </p:blipFill>
        <p:spPr bwMode="auto">
          <a:xfrm>
            <a:off x="4427538" y="2492375"/>
            <a:ext cx="4478337"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067802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Content Placeholder 3" descr="Screen Shot 2020-09-21 at 9.40.15 PM.png"/>
          <p:cNvPicPr>
            <a:picLocks noGrp="1" noChangeAspect="1"/>
          </p:cNvPicPr>
          <p:nvPr>
            <p:ph idx="1"/>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307" t="697" r="929"/>
          <a:stretch/>
        </p:blipFill>
        <p:spPr>
          <a:xfrm>
            <a:off x="3495898" y="387744"/>
            <a:ext cx="4752851" cy="5934075"/>
          </a:xfrm>
        </p:spPr>
      </p:pic>
      <p:sp>
        <p:nvSpPr>
          <p:cNvPr id="6" name="Text Placeholder 5"/>
          <p:cNvSpPr>
            <a:spLocks noGrp="1"/>
          </p:cNvSpPr>
          <p:nvPr>
            <p:ph type="body" sz="half" idx="2"/>
          </p:nvPr>
        </p:nvSpPr>
        <p:spPr>
          <a:xfrm>
            <a:off x="768350" y="2971800"/>
            <a:ext cx="2298700" cy="1752600"/>
          </a:xfrm>
        </p:spPr>
        <p:txBody>
          <a:bodyPr/>
          <a:lstStyle/>
          <a:p>
            <a:pPr eaLnBrk="1" hangingPunct="1">
              <a:defRPr/>
            </a:pPr>
            <a:r>
              <a:rPr lang="en-GB" sz="2000" dirty="0" smtClean="0"/>
              <a:t>Authorization Table</a:t>
            </a:r>
            <a:endParaRPr lang="en-GB" sz="2000" dirty="0"/>
          </a:p>
        </p:txBody>
      </p:sp>
      <p:sp>
        <p:nvSpPr>
          <p:cNvPr id="210946" name="Rectangle 2"/>
          <p:cNvSpPr>
            <a:spLocks noGrp="1" noChangeArrowheads="1"/>
          </p:cNvSpPr>
          <p:nvPr>
            <p:ph type="title"/>
          </p:nvPr>
        </p:nvSpPr>
        <p:spPr>
          <a:xfrm>
            <a:off x="768350" y="1733550"/>
            <a:ext cx="2298700" cy="1192213"/>
          </a:xfrm>
        </p:spPr>
        <p:txBody>
          <a:bodyPr/>
          <a:lstStyle/>
          <a:p>
            <a:pPr eaLnBrk="1" fontAlgn="auto" hangingPunct="1">
              <a:spcAft>
                <a:spcPts val="0"/>
              </a:spcAft>
              <a:defRPr/>
            </a:pPr>
            <a:r>
              <a:rPr kumimoji="1" lang="en-GB" sz="2400" dirty="0">
                <a:ea typeface="+mj-ea"/>
                <a:cs typeface="+mj-cs"/>
              </a:rPr>
              <a:t>Access Control Structures</a:t>
            </a:r>
            <a:endParaRPr kumimoji="1" lang="en-US" sz="2400" dirty="0">
              <a:ea typeface="+mj-ea"/>
              <a:cs typeface="+mj-cs"/>
            </a:endParaRPr>
          </a:p>
        </p:txBody>
      </p:sp>
      <p:sp>
        <p:nvSpPr>
          <p:cNvPr id="32772"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5D11138-1B70-3444-B290-A3728F593ACD}" type="datetime4">
              <a:rPr lang="en-US" sz="1200" smtClean="0">
                <a:solidFill>
                  <a:schemeClr val="tx2"/>
                </a:solidFill>
              </a:rPr>
              <a:t>September 22, 2020</a:t>
            </a:fld>
            <a:endParaRPr lang="en-US" sz="1200">
              <a:solidFill>
                <a:schemeClr val="tx2"/>
              </a:solidFill>
            </a:endParaRPr>
          </a:p>
        </p:txBody>
      </p:sp>
      <p:sp>
        <p:nvSpPr>
          <p:cNvPr id="3277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tx2"/>
                </a:solidFill>
              </a:rPr>
              <a:t>Access Control</a:t>
            </a:r>
          </a:p>
        </p:txBody>
      </p:sp>
      <p:sp>
        <p:nvSpPr>
          <p:cNvPr id="3277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630B49C-2427-334C-9F56-081811A6EC6C}" type="slidenum">
              <a:rPr lang="en-US" sz="1200">
                <a:solidFill>
                  <a:schemeClr val="tx2"/>
                </a:solidFill>
              </a:rPr>
              <a:pPr eaLnBrk="1" hangingPunct="1"/>
              <a:t>11</a:t>
            </a:fld>
            <a:endParaRPr lang="en-US" sz="1200">
              <a:solidFill>
                <a:schemeClr val="tx2"/>
              </a:solidFill>
            </a:endParaRPr>
          </a:p>
        </p:txBody>
      </p:sp>
    </p:spTree>
    <p:extLst>
      <p:ext uri="{BB962C8B-B14F-4D97-AF65-F5344CB8AC3E}">
        <p14:creationId xmlns:p14="http://schemas.microsoft.com/office/powerpoint/2010/main" val="407684907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eaLnBrk="1" hangingPunct="1">
              <a:defRPr/>
            </a:pPr>
            <a:r>
              <a:rPr kumimoji="1" lang="en-GB" dirty="0">
                <a:solidFill>
                  <a:schemeClr val="accent1">
                    <a:lumMod val="75000"/>
                  </a:schemeClr>
                </a:solidFill>
              </a:rPr>
              <a:t>Access Control Model</a:t>
            </a:r>
            <a:endParaRPr lang="en-GB" dirty="0"/>
          </a:p>
        </p:txBody>
      </p:sp>
      <p:graphicFrame>
        <p:nvGraphicFramePr>
          <p:cNvPr id="10" name="Content Placeholder 9"/>
          <p:cNvGraphicFramePr>
            <a:graphicFrameLocks noGrp="1"/>
          </p:cNvGraphicFramePr>
          <p:nvPr>
            <p:ph idx="1"/>
          </p:nvPr>
        </p:nvGraphicFramePr>
        <p:xfrm>
          <a:off x="457200" y="1752600"/>
          <a:ext cx="8229600" cy="4373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te Placeholder 4"/>
          <p:cNvSpPr>
            <a:spLocks noGrp="1"/>
          </p:cNvSpPr>
          <p:nvPr>
            <p:ph type="dt" sz="quarter" idx="10"/>
          </p:nvPr>
        </p:nvSpPr>
        <p:spPr/>
        <p:txBody>
          <a:bodyPr/>
          <a:lstStyle/>
          <a:p>
            <a:pPr>
              <a:defRPr/>
            </a:pPr>
            <a:fld id="{EE622373-B1D1-2843-A2E6-D8A82407A590}" type="datetime4">
              <a:rPr lang="en-US" smtClean="0"/>
              <a:t>September 22, 2020</a:t>
            </a:fld>
            <a:endParaRPr lang="en-US"/>
          </a:p>
        </p:txBody>
      </p:sp>
      <p:sp>
        <p:nvSpPr>
          <p:cNvPr id="6" name="Footer Placeholder 5"/>
          <p:cNvSpPr>
            <a:spLocks noGrp="1"/>
          </p:cNvSpPr>
          <p:nvPr>
            <p:ph type="ftr" sz="quarter" idx="11"/>
          </p:nvPr>
        </p:nvSpPr>
        <p:spPr/>
        <p:txBody>
          <a:bodyPr/>
          <a:lstStyle/>
          <a:p>
            <a:pPr>
              <a:defRPr/>
            </a:pPr>
            <a:r>
              <a:rPr lang="en-US" smtClean="0"/>
              <a:t>Access Control</a:t>
            </a:r>
            <a:endParaRPr lang="en-US"/>
          </a:p>
        </p:txBody>
      </p:sp>
      <p:sp>
        <p:nvSpPr>
          <p:cNvPr id="7" name="Slide Number Placeholder 6"/>
          <p:cNvSpPr>
            <a:spLocks noGrp="1"/>
          </p:cNvSpPr>
          <p:nvPr>
            <p:ph type="sldNum" sz="quarter" idx="12"/>
          </p:nvPr>
        </p:nvSpPr>
        <p:spPr/>
        <p:txBody>
          <a:bodyPr/>
          <a:lstStyle/>
          <a:p>
            <a:pPr>
              <a:defRPr/>
            </a:pPr>
            <a:fld id="{64AE2441-8662-234B-B626-6026A15D13BB}" type="slidenum">
              <a:rPr lang="en-US" smtClean="0"/>
              <a:pPr>
                <a:defRPr/>
              </a:pPr>
              <a:t>12</a:t>
            </a:fld>
            <a:endParaRPr lang="en-US"/>
          </a:p>
        </p:txBody>
      </p:sp>
    </p:spTree>
    <p:extLst>
      <p:ext uri="{BB962C8B-B14F-4D97-AF65-F5344CB8AC3E}">
        <p14:creationId xmlns:p14="http://schemas.microsoft.com/office/powerpoint/2010/main" val="156866985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468313" y="390525"/>
            <a:ext cx="7354887" cy="1135063"/>
          </a:xfrm>
        </p:spPr>
        <p:txBody>
          <a:bodyPr>
            <a:normAutofit fontScale="90000"/>
          </a:bodyPr>
          <a:lstStyle/>
          <a:p>
            <a:pPr eaLnBrk="1" hangingPunct="1">
              <a:defRPr/>
            </a:pPr>
            <a:r>
              <a:rPr lang="en-US" dirty="0" smtClean="0"/>
              <a:t>Extended</a:t>
            </a:r>
            <a:br>
              <a:rPr lang="en-US" dirty="0" smtClean="0"/>
            </a:br>
            <a:r>
              <a:rPr lang="en-US" dirty="0" smtClean="0"/>
              <a:t>Access </a:t>
            </a:r>
            <a:r>
              <a:rPr lang="en-US" dirty="0"/>
              <a:t>Control </a:t>
            </a:r>
            <a:r>
              <a:rPr lang="en-US" dirty="0" smtClean="0"/>
              <a:t>Matrix</a:t>
            </a:r>
            <a:endParaRPr lang="en-US" dirty="0"/>
          </a:p>
        </p:txBody>
      </p:sp>
      <p:pic>
        <p:nvPicPr>
          <p:cNvPr id="34818" name="Picture 4" descr="&#10;ch04-4.pdf                                                     00ABB570  Mnementh                      BEAE7A2F:"/>
          <p:cNvPicPr>
            <a:picLocks noChangeAspect="1" noChangeArrowheads="1"/>
          </p:cNvPicPr>
          <p:nvPr/>
        </p:nvPicPr>
        <p:blipFill>
          <a:blip r:embed="rId3">
            <a:clrChange>
              <a:clrFrom>
                <a:srgbClr val="F4F4F4"/>
              </a:clrFrom>
              <a:clrTo>
                <a:srgbClr val="F4F4F4">
                  <a:alpha val="0"/>
                </a:srgbClr>
              </a:clrTo>
            </a:clrChange>
            <a:alphaModFix amt="70000"/>
            <a:extLst>
              <a:ext uri="{28A0092B-C50C-407E-A947-70E740481C1C}">
                <a14:useLocalDpi xmlns:a14="http://schemas.microsoft.com/office/drawing/2010/main" val="0"/>
              </a:ext>
            </a:extLst>
          </a:blip>
          <a:srcRect l="10739" t="23125" r="10739" b="32373"/>
          <a:stretch>
            <a:fillRect/>
          </a:stretch>
        </p:blipFill>
        <p:spPr bwMode="auto">
          <a:xfrm>
            <a:off x="117839" y="1773237"/>
            <a:ext cx="8824549" cy="386979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4E30D85-5137-C74D-A982-DD49CD582895}" type="datetime4">
              <a:rPr lang="en-US" sz="1200" smtClean="0">
                <a:solidFill>
                  <a:schemeClr val="tx2"/>
                </a:solidFill>
              </a:rPr>
              <a:t>September 22, 2020</a:t>
            </a:fld>
            <a:endParaRPr lang="en-US" sz="1200">
              <a:solidFill>
                <a:schemeClr val="tx2"/>
              </a:solidFill>
            </a:endParaRPr>
          </a:p>
        </p:txBody>
      </p:sp>
      <p:sp>
        <p:nvSpPr>
          <p:cNvPr id="34820"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tx2"/>
                </a:solidFill>
              </a:rPr>
              <a:t>Access Control</a:t>
            </a:r>
          </a:p>
        </p:txBody>
      </p:sp>
      <p:sp>
        <p:nvSpPr>
          <p:cNvPr id="3482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72F11FE-2FA8-BF44-9756-2B5886B0C8F1}" type="slidenum">
              <a:rPr lang="en-US" sz="1200">
                <a:solidFill>
                  <a:schemeClr val="tx2"/>
                </a:solidFill>
              </a:rPr>
              <a:pPr eaLnBrk="1" hangingPunct="1"/>
              <a:t>13</a:t>
            </a:fld>
            <a:endParaRPr lang="en-US" sz="1200">
              <a:solidFill>
                <a:schemeClr val="tx2"/>
              </a:solidFill>
            </a:endParaRPr>
          </a:p>
        </p:txBody>
      </p:sp>
    </p:spTree>
    <p:extLst>
      <p:ext uri="{BB962C8B-B14F-4D97-AF65-F5344CB8AC3E}">
        <p14:creationId xmlns:p14="http://schemas.microsoft.com/office/powerpoint/2010/main" val="404323052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768350" y="2971800"/>
            <a:ext cx="2298700" cy="1752600"/>
          </a:xfrm>
        </p:spPr>
        <p:txBody>
          <a:bodyPr/>
          <a:lstStyle/>
          <a:p>
            <a:pPr eaLnBrk="1" hangingPunct="1">
              <a:defRPr/>
            </a:pPr>
            <a:r>
              <a:rPr lang="en-US" sz="1600" dirty="0">
                <a:solidFill>
                  <a:schemeClr val="accent3"/>
                </a:solidFill>
              </a:rPr>
              <a:t>An Organization of the Access Control Function </a:t>
            </a:r>
          </a:p>
        </p:txBody>
      </p:sp>
      <p:sp>
        <p:nvSpPr>
          <p:cNvPr id="212994" name="Rectangle 2"/>
          <p:cNvSpPr>
            <a:spLocks noGrp="1" noChangeArrowheads="1"/>
          </p:cNvSpPr>
          <p:nvPr>
            <p:ph type="title"/>
          </p:nvPr>
        </p:nvSpPr>
        <p:spPr>
          <a:xfrm>
            <a:off x="768350" y="1733550"/>
            <a:ext cx="2298700" cy="1192213"/>
          </a:xfrm>
        </p:spPr>
        <p:txBody>
          <a:bodyPr/>
          <a:lstStyle/>
          <a:p>
            <a:pPr eaLnBrk="1" fontAlgn="auto" hangingPunct="1">
              <a:spcAft>
                <a:spcPts val="0"/>
              </a:spcAft>
              <a:defRPr/>
            </a:pPr>
            <a:r>
              <a:rPr kumimoji="1" lang="en-GB" sz="2400" dirty="0">
                <a:ea typeface="+mj-ea"/>
                <a:cs typeface="+mj-cs"/>
              </a:rPr>
              <a:t>Access Control Function</a:t>
            </a:r>
            <a:endParaRPr kumimoji="1" lang="en-US" sz="2400" dirty="0">
              <a:ea typeface="+mj-ea"/>
              <a:cs typeface="+mj-cs"/>
            </a:endParaRPr>
          </a:p>
        </p:txBody>
      </p:sp>
      <p:sp>
        <p:nvSpPr>
          <p:cNvPr id="36867"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76B75AC-EC60-BC47-BF0A-8A9F143DA882}" type="datetime4">
              <a:rPr lang="en-US" sz="1200" smtClean="0">
                <a:solidFill>
                  <a:schemeClr val="tx2"/>
                </a:solidFill>
              </a:rPr>
              <a:t>September 22, 2020</a:t>
            </a:fld>
            <a:endParaRPr lang="en-US" sz="1200">
              <a:solidFill>
                <a:schemeClr val="tx2"/>
              </a:solidFill>
            </a:endParaRPr>
          </a:p>
        </p:txBody>
      </p:sp>
      <p:sp>
        <p:nvSpPr>
          <p:cNvPr id="36868"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tx2"/>
                </a:solidFill>
              </a:rPr>
              <a:t>Access Control</a:t>
            </a:r>
          </a:p>
        </p:txBody>
      </p:sp>
      <p:sp>
        <p:nvSpPr>
          <p:cNvPr id="3686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FC4F924-1531-8245-81C8-BAF5E622324F}" type="slidenum">
              <a:rPr lang="en-US" sz="1200">
                <a:solidFill>
                  <a:schemeClr val="tx2"/>
                </a:solidFill>
              </a:rPr>
              <a:pPr eaLnBrk="1" hangingPunct="1"/>
              <a:t>14</a:t>
            </a:fld>
            <a:endParaRPr lang="en-US" sz="1200">
              <a:solidFill>
                <a:schemeClr val="tx2"/>
              </a:solidFill>
            </a:endParaRPr>
          </a:p>
        </p:txBody>
      </p:sp>
      <p:pic>
        <p:nvPicPr>
          <p:cNvPr id="36870" name="Picture 4" descr="&#10;ch04-5.pdf                                                     00ABB570  Mnementh                      BEAE7A2F:"/>
          <p:cNvPicPr>
            <a:picLocks noGrp="1" noChangeAspect="1" noChangeArrowheads="1"/>
          </p:cNvPicPr>
          <p:nvPr>
            <p:ph idx="1"/>
          </p:nvPr>
        </p:nvPicPr>
        <p:blipFill>
          <a:blip r:embed="rId3">
            <a:clrChange>
              <a:clrFrom>
                <a:srgbClr val="F2F2F2"/>
              </a:clrFrom>
              <a:clrTo>
                <a:srgbClr val="F2F2F2">
                  <a:alpha val="0"/>
                </a:srgbClr>
              </a:clrTo>
            </a:clrChange>
            <a:alphaModFix amt="70000"/>
            <a:extLst>
              <a:ext uri="{28A0092B-C50C-407E-A947-70E740481C1C}">
                <a14:useLocalDpi xmlns:a14="http://schemas.microsoft.com/office/drawing/2010/main" val="0"/>
              </a:ext>
            </a:extLst>
          </a:blip>
          <a:srcRect l="5115" t="14526" r="2805" b="12476"/>
          <a:stretch>
            <a:fillRect/>
          </a:stretch>
        </p:blipFill>
        <p:spPr>
          <a:xfrm>
            <a:off x="3215530" y="663046"/>
            <a:ext cx="5749083" cy="5898620"/>
          </a:xfrm>
          <a:noFill/>
          <a:extLst>
            <a:ext uri="{909E8E84-426E-40dd-AFC4-6F175D3DCCD1}">
              <a14:hiddenFill xmlns:a14="http://schemas.microsoft.com/office/drawing/2010/main">
                <a:solidFill>
                  <a:srgbClr val="FFFFFF">
                    <a:alpha val="70195"/>
                  </a:srgbClr>
                </a:solidFill>
              </a14:hiddenFill>
            </a:ext>
          </a:extLst>
        </p:spPr>
      </p:pic>
    </p:spTree>
    <p:extLst>
      <p:ext uri="{BB962C8B-B14F-4D97-AF65-F5344CB8AC3E}">
        <p14:creationId xmlns:p14="http://schemas.microsoft.com/office/powerpoint/2010/main" val="135025554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pPr eaLnBrk="1" hangingPunct="1">
              <a:defRPr/>
            </a:pPr>
            <a:r>
              <a:rPr lang="en-US" dirty="0"/>
              <a:t>Access Control System Commands </a:t>
            </a:r>
            <a:endParaRPr lang="en-GB" dirty="0"/>
          </a:p>
        </p:txBody>
      </p:sp>
      <p:pic>
        <p:nvPicPr>
          <p:cNvPr id="70658" name="Content Placeholder 9" descr="Screen Shot 2020-09-21 at 9.57.14 PM.png"/>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14" r="337"/>
          <a:stretch>
            <a:fillRect/>
          </a:stretch>
        </p:blipFill>
        <p:spPr>
          <a:xfrm>
            <a:off x="1258888" y="1628775"/>
            <a:ext cx="6481762" cy="4743450"/>
          </a:xfrm>
        </p:spPr>
      </p:pic>
      <p:sp>
        <p:nvSpPr>
          <p:cNvPr id="5" name="Date Placeholder 4"/>
          <p:cNvSpPr>
            <a:spLocks noGrp="1"/>
          </p:cNvSpPr>
          <p:nvPr>
            <p:ph type="dt" sz="quarter" idx="10"/>
          </p:nvPr>
        </p:nvSpPr>
        <p:spPr/>
        <p:txBody>
          <a:bodyPr/>
          <a:lstStyle/>
          <a:p>
            <a:pPr>
              <a:defRPr/>
            </a:pPr>
            <a:fld id="{3D41AE45-A29C-9148-96BA-C081D15D69CC}" type="datetime4">
              <a:rPr lang="en-US" smtClean="0"/>
              <a:t>September 22, 2020</a:t>
            </a:fld>
            <a:endParaRPr lang="en-US"/>
          </a:p>
        </p:txBody>
      </p:sp>
      <p:sp>
        <p:nvSpPr>
          <p:cNvPr id="6" name="Footer Placeholder 5"/>
          <p:cNvSpPr>
            <a:spLocks noGrp="1"/>
          </p:cNvSpPr>
          <p:nvPr>
            <p:ph type="ftr" sz="quarter" idx="11"/>
          </p:nvPr>
        </p:nvSpPr>
        <p:spPr/>
        <p:txBody>
          <a:bodyPr/>
          <a:lstStyle/>
          <a:p>
            <a:pPr>
              <a:defRPr/>
            </a:pPr>
            <a:r>
              <a:rPr lang="en-US" smtClean="0"/>
              <a:t>Access Control</a:t>
            </a:r>
            <a:endParaRPr lang="en-US"/>
          </a:p>
        </p:txBody>
      </p:sp>
      <p:sp>
        <p:nvSpPr>
          <p:cNvPr id="7" name="Slide Number Placeholder 6"/>
          <p:cNvSpPr>
            <a:spLocks noGrp="1"/>
          </p:cNvSpPr>
          <p:nvPr>
            <p:ph type="sldNum" sz="quarter" idx="12"/>
          </p:nvPr>
        </p:nvSpPr>
        <p:spPr/>
        <p:txBody>
          <a:bodyPr/>
          <a:lstStyle/>
          <a:p>
            <a:pPr>
              <a:defRPr/>
            </a:pPr>
            <a:fld id="{0A2080CB-5C57-584F-8EFD-82605F4958BB}" type="slidenum">
              <a:rPr lang="en-US" smtClean="0"/>
              <a:pPr>
                <a:defRPr/>
              </a:pPr>
              <a:t>15</a:t>
            </a:fld>
            <a:endParaRPr lang="en-US"/>
          </a:p>
        </p:txBody>
      </p:sp>
    </p:spTree>
    <p:extLst>
      <p:ext uri="{BB962C8B-B14F-4D97-AF65-F5344CB8AC3E}">
        <p14:creationId xmlns:p14="http://schemas.microsoft.com/office/powerpoint/2010/main" val="11062588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pPr eaLnBrk="1" fontAlgn="auto" hangingPunct="1">
              <a:spcAft>
                <a:spcPts val="0"/>
              </a:spcAft>
              <a:defRPr/>
            </a:pPr>
            <a:r>
              <a:rPr lang="en-US">
                <a:solidFill>
                  <a:schemeClr val="accent1">
                    <a:lumMod val="75000"/>
                  </a:schemeClr>
                </a:solidFill>
                <a:ea typeface="+mj-ea"/>
                <a:cs typeface="+mj-cs"/>
              </a:rPr>
              <a:t>Protection Domains</a:t>
            </a:r>
          </a:p>
        </p:txBody>
      </p:sp>
      <p:sp>
        <p:nvSpPr>
          <p:cNvPr id="38914" name="Rectangle 3"/>
          <p:cNvSpPr>
            <a:spLocks noGrp="1" noChangeArrowheads="1"/>
          </p:cNvSpPr>
          <p:nvPr>
            <p:ph idx="1"/>
          </p:nvPr>
        </p:nvSpPr>
        <p:spPr>
          <a:xfrm>
            <a:off x="457200" y="1676400"/>
            <a:ext cx="8382000" cy="4454525"/>
          </a:xfrm>
        </p:spPr>
        <p:txBody>
          <a:bodyPr/>
          <a:lstStyle/>
          <a:p>
            <a:pPr eaLnBrk="1" hangingPunct="1"/>
            <a:r>
              <a:rPr lang="en-US">
                <a:latin typeface="Times New Roman" charset="0"/>
              </a:rPr>
              <a:t>Set of objects with associated access rights</a:t>
            </a:r>
          </a:p>
          <a:p>
            <a:pPr eaLnBrk="1" hangingPunct="1"/>
            <a:r>
              <a:rPr lang="en-US">
                <a:latin typeface="Times New Roman" charset="0"/>
              </a:rPr>
              <a:t>In access matrix view, each row defines a protection domain</a:t>
            </a:r>
          </a:p>
          <a:p>
            <a:pPr lvl="1" eaLnBrk="1" hangingPunct="1"/>
            <a:r>
              <a:rPr lang="en-US">
                <a:latin typeface="Times New Roman" charset="0"/>
              </a:rPr>
              <a:t>But not necessarily just a user</a:t>
            </a:r>
          </a:p>
          <a:p>
            <a:pPr lvl="1" eaLnBrk="1" hangingPunct="1"/>
            <a:r>
              <a:rPr lang="en-US">
                <a:latin typeface="Times New Roman" charset="0"/>
              </a:rPr>
              <a:t>May be a limited subset of user’s rights</a:t>
            </a:r>
          </a:p>
          <a:p>
            <a:pPr lvl="1" eaLnBrk="1" hangingPunct="1"/>
            <a:r>
              <a:rPr lang="en-US">
                <a:latin typeface="Times New Roman" charset="0"/>
              </a:rPr>
              <a:t>Applied to a more restricted process</a:t>
            </a:r>
          </a:p>
          <a:p>
            <a:pPr eaLnBrk="1" hangingPunct="1"/>
            <a:r>
              <a:rPr lang="en-US">
                <a:latin typeface="Times New Roman" charset="0"/>
              </a:rPr>
              <a:t>May be static or dynamic</a:t>
            </a:r>
          </a:p>
        </p:txBody>
      </p:sp>
      <p:sp>
        <p:nvSpPr>
          <p:cNvPr id="38915"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A6A4B96-D3FD-8647-95EB-10B2A4F71B93}" type="datetime4">
              <a:rPr lang="en-US" sz="1200" smtClean="0">
                <a:solidFill>
                  <a:schemeClr val="tx2"/>
                </a:solidFill>
              </a:rPr>
              <a:t>September 22, 2020</a:t>
            </a:fld>
            <a:endParaRPr lang="en-US" sz="1200">
              <a:solidFill>
                <a:schemeClr val="tx2"/>
              </a:solidFill>
            </a:endParaRPr>
          </a:p>
        </p:txBody>
      </p:sp>
      <p:sp>
        <p:nvSpPr>
          <p:cNvPr id="38916"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tx2"/>
                </a:solidFill>
              </a:rPr>
              <a:t>Access Control</a:t>
            </a:r>
          </a:p>
        </p:txBody>
      </p:sp>
      <p:sp>
        <p:nvSpPr>
          <p:cNvPr id="3891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54A81AA-6994-1344-B671-FFF24610C12D}" type="slidenum">
              <a:rPr lang="en-US" sz="1200">
                <a:solidFill>
                  <a:schemeClr val="tx2"/>
                </a:solidFill>
              </a:rPr>
              <a:pPr eaLnBrk="1" hangingPunct="1"/>
              <a:t>16</a:t>
            </a:fld>
            <a:endParaRPr lang="en-US" sz="1200">
              <a:solidFill>
                <a:schemeClr val="tx2"/>
              </a:solidFill>
            </a:endParaRPr>
          </a:p>
        </p:txBody>
      </p:sp>
    </p:spTree>
    <p:extLst>
      <p:ext uri="{BB962C8B-B14F-4D97-AF65-F5344CB8AC3E}">
        <p14:creationId xmlns:p14="http://schemas.microsoft.com/office/powerpoint/2010/main" val="109857296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425450" y="407988"/>
            <a:ext cx="7459663" cy="1039812"/>
          </a:xfrm>
        </p:spPr>
        <p:txBody>
          <a:bodyPr>
            <a:normAutofit fontScale="90000"/>
          </a:bodyPr>
          <a:lstStyle/>
          <a:p>
            <a:pPr eaLnBrk="1" fontAlgn="auto" hangingPunct="1">
              <a:spcAft>
                <a:spcPts val="0"/>
              </a:spcAft>
              <a:defRPr/>
            </a:pPr>
            <a:r>
              <a:rPr lang="en-US" dirty="0">
                <a:solidFill>
                  <a:schemeClr val="accent1">
                    <a:lumMod val="75000"/>
                  </a:schemeClr>
                </a:solidFill>
                <a:ea typeface="+mj-ea"/>
                <a:cs typeface="+mj-cs"/>
              </a:rPr>
              <a:t>UNIX File </a:t>
            </a:r>
            <a:r>
              <a:rPr kumimoji="1" lang="en-GB" dirty="0" smtClean="0">
                <a:solidFill>
                  <a:schemeClr val="accent1">
                    <a:lumMod val="75000"/>
                  </a:schemeClr>
                </a:solidFill>
                <a:ea typeface="+mj-ea"/>
                <a:cs typeface="+mj-cs"/>
              </a:rPr>
              <a:t>Concepts &amp; </a:t>
            </a:r>
            <a:br>
              <a:rPr kumimoji="1" lang="en-GB" dirty="0" smtClean="0">
                <a:solidFill>
                  <a:schemeClr val="accent1">
                    <a:lumMod val="75000"/>
                  </a:schemeClr>
                </a:solidFill>
                <a:ea typeface="+mj-ea"/>
                <a:cs typeface="+mj-cs"/>
              </a:rPr>
            </a:br>
            <a:r>
              <a:rPr kumimoji="1" lang="en-GB" dirty="0" smtClean="0">
                <a:solidFill>
                  <a:schemeClr val="accent1">
                    <a:lumMod val="75000"/>
                  </a:schemeClr>
                </a:solidFill>
                <a:ea typeface="+mj-ea"/>
                <a:cs typeface="+mj-cs"/>
              </a:rPr>
              <a:t>Access Control</a:t>
            </a:r>
            <a:endParaRPr kumimoji="1" lang="en-US" dirty="0">
              <a:solidFill>
                <a:schemeClr val="accent1">
                  <a:lumMod val="75000"/>
                </a:schemeClr>
              </a:solidFill>
              <a:ea typeface="+mj-ea"/>
              <a:cs typeface="+mj-cs"/>
            </a:endParaRPr>
          </a:p>
        </p:txBody>
      </p:sp>
      <p:sp>
        <p:nvSpPr>
          <p:cNvPr id="40962" name="Rectangle 3"/>
          <p:cNvSpPr>
            <a:spLocks noGrp="1" noChangeArrowheads="1"/>
          </p:cNvSpPr>
          <p:nvPr>
            <p:ph sz="half" idx="1"/>
          </p:nvPr>
        </p:nvSpPr>
        <p:spPr>
          <a:xfrm>
            <a:off x="250825" y="1719263"/>
            <a:ext cx="4249738" cy="4406900"/>
          </a:xfrm>
        </p:spPr>
        <p:txBody>
          <a:bodyPr/>
          <a:lstStyle/>
          <a:p>
            <a:pPr eaLnBrk="1" hangingPunct="1"/>
            <a:r>
              <a:rPr lang="en-US" sz="2000">
                <a:latin typeface="Times New Roman" charset="0"/>
              </a:rPr>
              <a:t>UNIX files administered using inodes</a:t>
            </a:r>
          </a:p>
          <a:p>
            <a:pPr lvl="1" eaLnBrk="1" hangingPunct="1"/>
            <a:r>
              <a:rPr lang="en-US" sz="1800">
                <a:latin typeface="Times New Roman" charset="0"/>
              </a:rPr>
              <a:t>control structure with key info on file</a:t>
            </a:r>
          </a:p>
          <a:p>
            <a:pPr lvl="2" eaLnBrk="1" hangingPunct="1"/>
            <a:r>
              <a:rPr lang="en-US" sz="1600">
                <a:latin typeface="Times New Roman" charset="0"/>
              </a:rPr>
              <a:t>attributes, permissions of a single file</a:t>
            </a:r>
          </a:p>
          <a:p>
            <a:pPr lvl="1" eaLnBrk="1" hangingPunct="1"/>
            <a:r>
              <a:rPr lang="en-US" sz="1800">
                <a:latin typeface="Times New Roman" charset="0"/>
              </a:rPr>
              <a:t>may have several names for same inode</a:t>
            </a:r>
          </a:p>
          <a:p>
            <a:pPr lvl="1" eaLnBrk="1" hangingPunct="1"/>
            <a:r>
              <a:rPr lang="en-US" sz="1800">
                <a:latin typeface="Times New Roman" charset="0"/>
              </a:rPr>
              <a:t>have inode table / list for all files on a disk</a:t>
            </a:r>
          </a:p>
          <a:p>
            <a:pPr lvl="2" eaLnBrk="1" hangingPunct="1"/>
            <a:r>
              <a:rPr lang="en-US" sz="1600">
                <a:latin typeface="Times New Roman" charset="0"/>
              </a:rPr>
              <a:t>copied to memory when disk mounted</a:t>
            </a:r>
          </a:p>
          <a:p>
            <a:pPr eaLnBrk="1" hangingPunct="1"/>
            <a:r>
              <a:rPr lang="en-US" sz="2000">
                <a:latin typeface="Times New Roman" charset="0"/>
              </a:rPr>
              <a:t>directories form a hierarchical tree</a:t>
            </a:r>
          </a:p>
          <a:p>
            <a:pPr lvl="1" eaLnBrk="1" hangingPunct="1"/>
            <a:r>
              <a:rPr lang="en-US" sz="1800">
                <a:latin typeface="Times New Roman" charset="0"/>
              </a:rPr>
              <a:t>may contain files or other directories</a:t>
            </a:r>
          </a:p>
          <a:p>
            <a:pPr lvl="1" eaLnBrk="1" hangingPunct="1"/>
            <a:r>
              <a:rPr lang="en-US" sz="1800">
                <a:latin typeface="Times New Roman" charset="0"/>
              </a:rPr>
              <a:t>are a file of names and inode numbers</a:t>
            </a:r>
          </a:p>
        </p:txBody>
      </p:sp>
      <p:sp>
        <p:nvSpPr>
          <p:cNvPr id="40963"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6A8A680-D8B4-CD47-BCA1-367339F8AA15}" type="datetime4">
              <a:rPr lang="en-US" sz="1200" smtClean="0">
                <a:solidFill>
                  <a:schemeClr val="tx2"/>
                </a:solidFill>
              </a:rPr>
              <a:t>September 22, 2020</a:t>
            </a:fld>
            <a:endParaRPr lang="en-US" sz="1200">
              <a:solidFill>
                <a:schemeClr val="tx2"/>
              </a:solidFill>
            </a:endParaRPr>
          </a:p>
        </p:txBody>
      </p:sp>
      <p:sp>
        <p:nvSpPr>
          <p:cNvPr id="40964"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tx2"/>
                </a:solidFill>
              </a:rPr>
              <a:t>Access Control</a:t>
            </a:r>
          </a:p>
        </p:txBody>
      </p:sp>
      <p:sp>
        <p:nvSpPr>
          <p:cNvPr id="4096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98089A4-C62A-D04F-B0BF-3149DD566A14}" type="slidenum">
              <a:rPr lang="en-US" sz="1200">
                <a:solidFill>
                  <a:schemeClr val="tx2"/>
                </a:solidFill>
              </a:rPr>
              <a:pPr eaLnBrk="1" hangingPunct="1"/>
              <a:t>17</a:t>
            </a:fld>
            <a:endParaRPr lang="en-US" sz="1200">
              <a:solidFill>
                <a:schemeClr val="tx2"/>
              </a:solidFill>
            </a:endParaRPr>
          </a:p>
        </p:txBody>
      </p:sp>
      <p:pic>
        <p:nvPicPr>
          <p:cNvPr id="3" name="Picture 2" descr="Screen Shot 2020-09-21 at 10.04.28 PM.png"/>
          <p:cNvPicPr>
            <a:picLocks noChangeAspect="1"/>
          </p:cNvPicPr>
          <p:nvPr/>
        </p:nvPicPr>
        <p:blipFill rotWithShape="1">
          <a:blip r:embed="rId3">
            <a:clrChange>
              <a:clrFrom>
                <a:srgbClr val="FFFFFF"/>
              </a:clrFrom>
              <a:clrTo>
                <a:srgbClr val="FFFFFF">
                  <a:alpha val="0"/>
                </a:srgbClr>
              </a:clrTo>
            </a:clrChange>
            <a:duotone>
              <a:prstClr val="black"/>
              <a:schemeClr val="accent6">
                <a:tint val="45000"/>
                <a:satMod val="400000"/>
              </a:schemeClr>
            </a:duotone>
            <a:extLst>
              <a:ext uri="{28A0092B-C50C-407E-A947-70E740481C1C}">
                <a14:useLocalDpi xmlns:a14="http://schemas.microsoft.com/office/drawing/2010/main" val="0"/>
              </a:ext>
            </a:extLst>
          </a:blip>
          <a:srcRect l="20746" t="1364" r="2177" b="61599"/>
          <a:stretch/>
        </p:blipFill>
        <p:spPr>
          <a:xfrm>
            <a:off x="4426340" y="1615432"/>
            <a:ext cx="4717660" cy="2304256"/>
          </a:xfrm>
          <a:prstGeom prst="rect">
            <a:avLst/>
          </a:prstGeom>
        </p:spPr>
      </p:pic>
      <p:pic>
        <p:nvPicPr>
          <p:cNvPr id="9" name="Picture 8" descr="Screen Shot 2020-09-21 at 10.04.28 PM.png"/>
          <p:cNvPicPr>
            <a:picLocks noChangeAspect="1"/>
          </p:cNvPicPr>
          <p:nvPr/>
        </p:nvPicPr>
        <p:blipFill rotWithShape="1">
          <a:blip r:embed="rId3">
            <a:clrChange>
              <a:clrFrom>
                <a:srgbClr val="FFFFFF"/>
              </a:clrFrom>
              <a:clrTo>
                <a:srgbClr val="FFFFFF">
                  <a:alpha val="0"/>
                </a:srgbClr>
              </a:clrTo>
            </a:clrChange>
            <a:duotone>
              <a:prstClr val="black"/>
              <a:schemeClr val="accent5">
                <a:tint val="45000"/>
                <a:satMod val="400000"/>
              </a:schemeClr>
            </a:duotone>
            <a:extLst>
              <a:ext uri="{28A0092B-C50C-407E-A947-70E740481C1C}">
                <a14:useLocalDpi xmlns:a14="http://schemas.microsoft.com/office/drawing/2010/main" val="0"/>
              </a:ext>
            </a:extLst>
          </a:blip>
          <a:srcRect l="6066" t="46978" r="3383" b="5848"/>
          <a:stretch/>
        </p:blipFill>
        <p:spPr>
          <a:xfrm>
            <a:off x="3995936" y="3784155"/>
            <a:ext cx="5040560" cy="2669181"/>
          </a:xfrm>
          <a:prstGeom prst="rect">
            <a:avLst/>
          </a:prstGeom>
        </p:spPr>
      </p:pic>
    </p:spTree>
    <p:extLst>
      <p:ext uri="{BB962C8B-B14F-4D97-AF65-F5344CB8AC3E}">
        <p14:creationId xmlns:p14="http://schemas.microsoft.com/office/powerpoint/2010/main" val="162672786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GB" dirty="0" smtClean="0"/>
              <a:t>Symbolic Notation for Access Control</a:t>
            </a:r>
            <a:endParaRPr lang="en-GB" dirty="0"/>
          </a:p>
        </p:txBody>
      </p:sp>
      <p:sp>
        <p:nvSpPr>
          <p:cNvPr id="5" name="Date Placeholder 4"/>
          <p:cNvSpPr>
            <a:spLocks noGrp="1"/>
          </p:cNvSpPr>
          <p:nvPr>
            <p:ph type="dt" sz="half" idx="10"/>
          </p:nvPr>
        </p:nvSpPr>
        <p:spPr/>
        <p:txBody>
          <a:bodyPr/>
          <a:lstStyle/>
          <a:p>
            <a:fld id="{39635E60-FF0D-4041-95B0-EF56A92A4B00}" type="datetime4">
              <a:rPr lang="en-US" smtClean="0"/>
              <a:t>September 22, 2020</a:t>
            </a:fld>
            <a:endParaRPr lang="en-US"/>
          </a:p>
        </p:txBody>
      </p:sp>
      <p:sp>
        <p:nvSpPr>
          <p:cNvPr id="6" name="Footer Placeholder 5"/>
          <p:cNvSpPr>
            <a:spLocks noGrp="1"/>
          </p:cNvSpPr>
          <p:nvPr>
            <p:ph type="ftr" sz="quarter" idx="11"/>
          </p:nvPr>
        </p:nvSpPr>
        <p:spPr/>
        <p:txBody>
          <a:bodyPr/>
          <a:lstStyle/>
          <a:p>
            <a:r>
              <a:rPr lang="en-US" smtClean="0"/>
              <a:t>Access Control</a:t>
            </a:r>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18</a:t>
            </a:fld>
            <a:endParaRPr lang="en-US"/>
          </a:p>
        </p:txBody>
      </p:sp>
      <p:pic>
        <p:nvPicPr>
          <p:cNvPr id="15" name="Picture 14" descr="Screen Shot 2020-09-22 at 3.22.22 PM.png"/>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0211" y="1592925"/>
            <a:ext cx="8824853" cy="4700060"/>
          </a:xfrm>
          <a:prstGeom prst="rect">
            <a:avLst/>
          </a:prstGeom>
        </p:spPr>
      </p:pic>
    </p:spTree>
    <p:extLst>
      <p:ext uri="{BB962C8B-B14F-4D97-AF65-F5344CB8AC3E}">
        <p14:creationId xmlns:p14="http://schemas.microsoft.com/office/powerpoint/2010/main" val="282644935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GB" dirty="0" smtClean="0"/>
              <a:t>Learning Objectives</a:t>
            </a:r>
            <a:endParaRPr lang="en-GB" dirty="0"/>
          </a:p>
        </p:txBody>
      </p:sp>
      <p:sp>
        <p:nvSpPr>
          <p:cNvPr id="67586" name="Content Placeholder 2"/>
          <p:cNvSpPr>
            <a:spLocks noGrp="1"/>
          </p:cNvSpPr>
          <p:nvPr>
            <p:ph idx="1"/>
          </p:nvPr>
        </p:nvSpPr>
        <p:spPr>
          <a:xfrm>
            <a:off x="457200" y="1752600"/>
            <a:ext cx="8362950" cy="4373563"/>
          </a:xfrm>
        </p:spPr>
        <p:txBody>
          <a:bodyPr/>
          <a:lstStyle/>
          <a:p>
            <a:pPr algn="just" eaLnBrk="1" hangingPunct="1"/>
            <a:r>
              <a:rPr lang="en-US" sz="2200">
                <a:latin typeface="Times New Roman" charset="0"/>
              </a:rPr>
              <a:t>Explain how access control fits into the broader context that includes authentication, authorization, and audit</a:t>
            </a:r>
          </a:p>
          <a:p>
            <a:pPr algn="just" eaLnBrk="1" hangingPunct="1"/>
            <a:r>
              <a:rPr lang="en-US" sz="2200">
                <a:latin typeface="Times New Roman" charset="0"/>
              </a:rPr>
              <a:t>Define the three major categories of access control policies</a:t>
            </a:r>
          </a:p>
          <a:p>
            <a:pPr algn="just" eaLnBrk="1" hangingPunct="1"/>
            <a:r>
              <a:rPr lang="en-US" sz="2200">
                <a:latin typeface="Times New Roman" charset="0"/>
              </a:rPr>
              <a:t>Distinguish among subjects, objects, and access rights</a:t>
            </a:r>
          </a:p>
          <a:p>
            <a:pPr algn="just" eaLnBrk="1" hangingPunct="1"/>
            <a:r>
              <a:rPr lang="en-US" sz="2200">
                <a:latin typeface="Times New Roman" charset="0"/>
              </a:rPr>
              <a:t>Describe the UNIX file access control model</a:t>
            </a:r>
          </a:p>
          <a:p>
            <a:pPr algn="just" eaLnBrk="1" hangingPunct="1"/>
            <a:r>
              <a:rPr lang="en-US" sz="2200">
                <a:latin typeface="Times New Roman" charset="0"/>
              </a:rPr>
              <a:t>Discuss the principal concepts of role-based access control</a:t>
            </a:r>
          </a:p>
          <a:p>
            <a:pPr algn="just" eaLnBrk="1" hangingPunct="1"/>
            <a:r>
              <a:rPr lang="en-US" sz="2200">
                <a:latin typeface="Times New Roman" charset="0"/>
              </a:rPr>
              <a:t>Summarize the RBAC model</a:t>
            </a:r>
          </a:p>
          <a:p>
            <a:pPr algn="just" eaLnBrk="1" hangingPunct="1"/>
            <a:r>
              <a:rPr lang="en-US" sz="2200">
                <a:latin typeface="Times New Roman" charset="0"/>
              </a:rPr>
              <a:t>Discuss the principal concepts of attribute-based access control</a:t>
            </a:r>
          </a:p>
          <a:p>
            <a:pPr algn="just" eaLnBrk="1" hangingPunct="1"/>
            <a:r>
              <a:rPr lang="en-US" sz="2200">
                <a:latin typeface="Times New Roman" charset="0"/>
              </a:rPr>
              <a:t>Explain the identity, credential, and access management model</a:t>
            </a:r>
          </a:p>
          <a:p>
            <a:pPr algn="just" eaLnBrk="1" hangingPunct="1"/>
            <a:r>
              <a:rPr lang="en-US" sz="2200">
                <a:latin typeface="Times New Roman" charset="0"/>
              </a:rPr>
              <a:t>Understand the concept of identity federation and its relationship to a trust framework </a:t>
            </a:r>
          </a:p>
        </p:txBody>
      </p:sp>
      <p:sp>
        <p:nvSpPr>
          <p:cNvPr id="4" name="Date Placeholder 3"/>
          <p:cNvSpPr>
            <a:spLocks noGrp="1"/>
          </p:cNvSpPr>
          <p:nvPr>
            <p:ph type="dt" sz="quarter" idx="10"/>
          </p:nvPr>
        </p:nvSpPr>
        <p:spPr/>
        <p:txBody>
          <a:bodyPr/>
          <a:lstStyle/>
          <a:p>
            <a:pPr>
              <a:defRPr/>
            </a:pPr>
            <a:fld id="{2E2B1D5E-C800-3042-997B-402578AA01CB}" type="datetime4">
              <a:rPr lang="en-US" smtClean="0"/>
              <a:t>September 22, 2020</a:t>
            </a:fld>
            <a:endParaRPr lang="en-US" dirty="0"/>
          </a:p>
        </p:txBody>
      </p:sp>
      <p:sp>
        <p:nvSpPr>
          <p:cNvPr id="5" name="Footer Placeholder 4"/>
          <p:cNvSpPr>
            <a:spLocks noGrp="1"/>
          </p:cNvSpPr>
          <p:nvPr>
            <p:ph type="ftr" sz="quarter" idx="11"/>
          </p:nvPr>
        </p:nvSpPr>
        <p:spPr/>
        <p:txBody>
          <a:bodyPr/>
          <a:lstStyle/>
          <a:p>
            <a:pPr>
              <a:defRPr/>
            </a:pPr>
            <a:r>
              <a:rPr lang="en-US" dirty="0" smtClean="0"/>
              <a:t>Access Control</a:t>
            </a:r>
            <a:endParaRPr lang="en-US" dirty="0"/>
          </a:p>
        </p:txBody>
      </p:sp>
      <p:sp>
        <p:nvSpPr>
          <p:cNvPr id="6" name="Slide Number Placeholder 5"/>
          <p:cNvSpPr>
            <a:spLocks noGrp="1"/>
          </p:cNvSpPr>
          <p:nvPr>
            <p:ph type="sldNum" sz="quarter" idx="12"/>
          </p:nvPr>
        </p:nvSpPr>
        <p:spPr/>
        <p:txBody>
          <a:bodyPr/>
          <a:lstStyle/>
          <a:p>
            <a:pPr>
              <a:defRPr/>
            </a:pPr>
            <a:fld id="{A60BF1AB-6081-C343-B54E-DD7D12FED1C5}" type="slidenum">
              <a:rPr lang="en-US" smtClean="0"/>
              <a:pPr>
                <a:defRPr/>
              </a:pPr>
              <a:t>1</a:t>
            </a:fld>
            <a:endParaRPr lang="en-US"/>
          </a:p>
        </p:txBody>
      </p:sp>
    </p:spTree>
    <p:extLst>
      <p:ext uri="{BB962C8B-B14F-4D97-AF65-F5344CB8AC3E}">
        <p14:creationId xmlns:p14="http://schemas.microsoft.com/office/powerpoint/2010/main" val="131995432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fontAlgn="auto" hangingPunct="1">
              <a:spcAft>
                <a:spcPts val="0"/>
              </a:spcAft>
              <a:defRPr/>
            </a:pPr>
            <a:r>
              <a:rPr lang="en-US">
                <a:solidFill>
                  <a:schemeClr val="accent1">
                    <a:lumMod val="75000"/>
                  </a:schemeClr>
                </a:solidFill>
                <a:ea typeface="+mj-ea"/>
                <a:cs typeface="+mj-cs"/>
              </a:rPr>
              <a:t>UNIX File </a:t>
            </a:r>
            <a:r>
              <a:rPr kumimoji="1" lang="en-GB">
                <a:solidFill>
                  <a:schemeClr val="accent1">
                    <a:lumMod val="75000"/>
                  </a:schemeClr>
                </a:solidFill>
                <a:ea typeface="+mj-ea"/>
                <a:cs typeface="+mj-cs"/>
              </a:rPr>
              <a:t>Access Control</a:t>
            </a:r>
            <a:endParaRPr kumimoji="1" lang="en-US">
              <a:solidFill>
                <a:schemeClr val="accent1">
                  <a:lumMod val="75000"/>
                </a:schemeClr>
              </a:solidFill>
              <a:ea typeface="+mj-ea"/>
              <a:cs typeface="+mj-cs"/>
            </a:endParaRPr>
          </a:p>
        </p:txBody>
      </p:sp>
      <p:pic>
        <p:nvPicPr>
          <p:cNvPr id="43010" name="Picture 4" descr="&#10;ch04-6.pdf                                                     00ABB570  Mnementh                      BEAE7A2F:"/>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l="9265" t="14319" r="13898" b="53693"/>
          <a:stretch>
            <a:fillRect/>
          </a:stretch>
        </p:blipFill>
        <p:spPr bwMode="auto">
          <a:xfrm>
            <a:off x="1676400" y="1981200"/>
            <a:ext cx="5970588" cy="3217863"/>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C6EBBE1-5E5C-8F4C-A107-A26DE72A3EAD}" type="datetime4">
              <a:rPr lang="en-US" sz="1200" smtClean="0">
                <a:solidFill>
                  <a:schemeClr val="tx2"/>
                </a:solidFill>
              </a:rPr>
              <a:t>September 22, 2020</a:t>
            </a:fld>
            <a:endParaRPr lang="en-US" sz="1200">
              <a:solidFill>
                <a:schemeClr val="tx2"/>
              </a:solidFill>
            </a:endParaRPr>
          </a:p>
        </p:txBody>
      </p:sp>
      <p:sp>
        <p:nvSpPr>
          <p:cNvPr id="43012"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tx2"/>
                </a:solidFill>
              </a:rPr>
              <a:t>Access Control</a:t>
            </a:r>
          </a:p>
        </p:txBody>
      </p:sp>
      <p:sp>
        <p:nvSpPr>
          <p:cNvPr id="4301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8CD2A5C-BE44-2048-9A4F-7AF66CBDA50D}" type="slidenum">
              <a:rPr lang="en-US" sz="1200">
                <a:solidFill>
                  <a:schemeClr val="tx2"/>
                </a:solidFill>
              </a:rPr>
              <a:pPr eaLnBrk="1" hangingPunct="1"/>
              <a:t>19</a:t>
            </a:fld>
            <a:endParaRPr lang="en-US" sz="1200">
              <a:solidFill>
                <a:schemeClr val="tx2"/>
              </a:solidFill>
            </a:endParaRPr>
          </a:p>
        </p:txBody>
      </p:sp>
    </p:spTree>
    <p:extLst>
      <p:ext uri="{BB962C8B-B14F-4D97-AF65-F5344CB8AC3E}">
        <p14:creationId xmlns:p14="http://schemas.microsoft.com/office/powerpoint/2010/main" val="344930243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pPr eaLnBrk="1" fontAlgn="auto" hangingPunct="1">
              <a:spcAft>
                <a:spcPts val="0"/>
              </a:spcAft>
              <a:defRPr/>
            </a:pPr>
            <a:r>
              <a:rPr lang="en-US">
                <a:solidFill>
                  <a:schemeClr val="accent1">
                    <a:lumMod val="75000"/>
                  </a:schemeClr>
                </a:solidFill>
                <a:ea typeface="+mj-ea"/>
                <a:cs typeface="+mj-cs"/>
              </a:rPr>
              <a:t>UNIX File </a:t>
            </a:r>
            <a:r>
              <a:rPr kumimoji="1" lang="en-GB">
                <a:solidFill>
                  <a:schemeClr val="accent1">
                    <a:lumMod val="75000"/>
                  </a:schemeClr>
                </a:solidFill>
                <a:ea typeface="+mj-ea"/>
                <a:cs typeface="+mj-cs"/>
              </a:rPr>
              <a:t>Access Control</a:t>
            </a:r>
            <a:endParaRPr kumimoji="1" lang="en-US">
              <a:solidFill>
                <a:schemeClr val="accent1">
                  <a:lumMod val="75000"/>
                </a:schemeClr>
              </a:solidFill>
              <a:ea typeface="+mj-ea"/>
              <a:cs typeface="+mj-cs"/>
            </a:endParaRPr>
          </a:p>
        </p:txBody>
      </p:sp>
      <p:sp>
        <p:nvSpPr>
          <p:cNvPr id="45058" name="Rectangle 3"/>
          <p:cNvSpPr>
            <a:spLocks noGrp="1" noChangeArrowheads="1"/>
          </p:cNvSpPr>
          <p:nvPr>
            <p:ph idx="1"/>
          </p:nvPr>
        </p:nvSpPr>
        <p:spPr>
          <a:xfrm>
            <a:off x="457200" y="1676400"/>
            <a:ext cx="8229600" cy="4876800"/>
          </a:xfrm>
        </p:spPr>
        <p:txBody>
          <a:bodyPr/>
          <a:lstStyle/>
          <a:p>
            <a:pPr eaLnBrk="1" hangingPunct="1"/>
            <a:r>
              <a:rPr lang="en-US" sz="2800" dirty="0" smtClean="0">
                <a:latin typeface="Times New Roman" charset="0"/>
              </a:rPr>
              <a:t>“Set user id”(</a:t>
            </a:r>
            <a:r>
              <a:rPr lang="en-US" sz="2800" dirty="0" err="1" smtClean="0">
                <a:latin typeface="Times New Roman" charset="0"/>
              </a:rPr>
              <a:t>setuid</a:t>
            </a:r>
            <a:r>
              <a:rPr lang="en-US" sz="2800" dirty="0" smtClean="0">
                <a:latin typeface="Times New Roman" charset="0"/>
              </a:rPr>
              <a:t>) or “set group id”(</a:t>
            </a:r>
            <a:r>
              <a:rPr lang="en-US" sz="2800" dirty="0" err="1" smtClean="0">
                <a:latin typeface="Times New Roman" charset="0"/>
              </a:rPr>
              <a:t>setgid</a:t>
            </a:r>
            <a:r>
              <a:rPr lang="en-US" sz="2800" dirty="0" smtClean="0">
                <a:latin typeface="Times New Roman" charset="0"/>
              </a:rPr>
              <a:t>)</a:t>
            </a:r>
          </a:p>
          <a:p>
            <a:pPr lvl="1" eaLnBrk="1" hangingPunct="1"/>
            <a:r>
              <a:rPr lang="en-US" sz="2400" dirty="0" smtClean="0">
                <a:latin typeface="Times New Roman" charset="0"/>
              </a:rPr>
              <a:t>System temporarily uses rights of the file owner / group in addition to the real user’s rights when making access control decisions</a:t>
            </a:r>
          </a:p>
          <a:p>
            <a:pPr lvl="1" eaLnBrk="1" hangingPunct="1"/>
            <a:r>
              <a:rPr lang="en-US" sz="2400" dirty="0" smtClean="0">
                <a:latin typeface="Times New Roman" charset="0"/>
              </a:rPr>
              <a:t>Enables privileged programs to access files / resources not generally accessible</a:t>
            </a:r>
          </a:p>
          <a:p>
            <a:pPr eaLnBrk="1" hangingPunct="1"/>
            <a:r>
              <a:rPr lang="en-US" sz="2800" dirty="0" smtClean="0">
                <a:latin typeface="Times New Roman" charset="0"/>
              </a:rPr>
              <a:t>Sticky bit </a:t>
            </a:r>
          </a:p>
          <a:p>
            <a:pPr lvl="1" eaLnBrk="1" hangingPunct="1"/>
            <a:r>
              <a:rPr lang="en-US" sz="2400" dirty="0" smtClean="0">
                <a:latin typeface="Times New Roman" charset="0"/>
              </a:rPr>
              <a:t>On directory limits rename/move/delete to owner </a:t>
            </a:r>
          </a:p>
          <a:p>
            <a:pPr eaLnBrk="1" hangingPunct="1"/>
            <a:r>
              <a:rPr lang="en-US" sz="2800" dirty="0" err="1" smtClean="0">
                <a:latin typeface="Times New Roman" charset="0"/>
              </a:rPr>
              <a:t>Superuser</a:t>
            </a:r>
            <a:r>
              <a:rPr lang="en-US" sz="2800" dirty="0" smtClean="0">
                <a:latin typeface="Times New Roman" charset="0"/>
              </a:rPr>
              <a:t> </a:t>
            </a:r>
          </a:p>
          <a:p>
            <a:pPr lvl="1" eaLnBrk="1" hangingPunct="1"/>
            <a:r>
              <a:rPr lang="en-US" sz="2400" dirty="0" smtClean="0">
                <a:latin typeface="Times New Roman" charset="0"/>
              </a:rPr>
              <a:t>Is exempt from usual access control restrictions</a:t>
            </a:r>
            <a:endParaRPr lang="en-US" sz="2400" dirty="0">
              <a:latin typeface="Times New Roman" charset="0"/>
            </a:endParaRPr>
          </a:p>
        </p:txBody>
      </p:sp>
      <p:sp>
        <p:nvSpPr>
          <p:cNvPr id="45059"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840D85A-C44D-E148-B3F7-FE0CEC4CE7E9}" type="datetime4">
              <a:rPr lang="en-US" sz="1200" smtClean="0">
                <a:solidFill>
                  <a:schemeClr val="tx2"/>
                </a:solidFill>
              </a:rPr>
              <a:t>September 22, 2020</a:t>
            </a:fld>
            <a:endParaRPr lang="en-US" sz="1200">
              <a:solidFill>
                <a:schemeClr val="tx2"/>
              </a:solidFill>
            </a:endParaRPr>
          </a:p>
        </p:txBody>
      </p:sp>
      <p:sp>
        <p:nvSpPr>
          <p:cNvPr id="45060"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tx2"/>
                </a:solidFill>
              </a:rPr>
              <a:t>Access Control</a:t>
            </a:r>
          </a:p>
        </p:txBody>
      </p:sp>
      <p:sp>
        <p:nvSpPr>
          <p:cNvPr id="4506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A9BC311-A456-F942-84B7-0FD2E92DB820}" type="slidenum">
              <a:rPr lang="en-US" sz="1200">
                <a:solidFill>
                  <a:schemeClr val="tx2"/>
                </a:solidFill>
              </a:rPr>
              <a:pPr eaLnBrk="1" hangingPunct="1"/>
              <a:t>20</a:t>
            </a:fld>
            <a:endParaRPr lang="en-US" sz="1200">
              <a:solidFill>
                <a:schemeClr val="tx2"/>
              </a:solidFill>
            </a:endParaRPr>
          </a:p>
        </p:txBody>
      </p:sp>
    </p:spTree>
    <p:extLst>
      <p:ext uri="{BB962C8B-B14F-4D97-AF65-F5344CB8AC3E}">
        <p14:creationId xmlns:p14="http://schemas.microsoft.com/office/powerpoint/2010/main" val="44085613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pPr eaLnBrk="1" fontAlgn="auto" hangingPunct="1">
              <a:spcAft>
                <a:spcPts val="0"/>
              </a:spcAft>
              <a:defRPr/>
            </a:pPr>
            <a:r>
              <a:rPr lang="en-US" dirty="0">
                <a:solidFill>
                  <a:schemeClr val="accent1">
                    <a:lumMod val="75000"/>
                  </a:schemeClr>
                </a:solidFill>
                <a:ea typeface="+mj-ea"/>
                <a:cs typeface="+mj-cs"/>
              </a:rPr>
              <a:t>UNIX </a:t>
            </a:r>
            <a:r>
              <a:rPr kumimoji="1" lang="en-GB" dirty="0">
                <a:solidFill>
                  <a:schemeClr val="accent1">
                    <a:lumMod val="75000"/>
                  </a:schemeClr>
                </a:solidFill>
                <a:ea typeface="+mj-ea"/>
                <a:cs typeface="+mj-cs"/>
              </a:rPr>
              <a:t>Access Control Lists</a:t>
            </a:r>
            <a:endParaRPr kumimoji="1" lang="en-US" dirty="0">
              <a:solidFill>
                <a:schemeClr val="accent1">
                  <a:lumMod val="75000"/>
                </a:schemeClr>
              </a:solidFill>
              <a:ea typeface="+mj-ea"/>
              <a:cs typeface="+mj-cs"/>
            </a:endParaRPr>
          </a:p>
        </p:txBody>
      </p:sp>
      <p:sp>
        <p:nvSpPr>
          <p:cNvPr id="47106" name="Rectangle 3"/>
          <p:cNvSpPr>
            <a:spLocks noGrp="1" noChangeArrowheads="1"/>
          </p:cNvSpPr>
          <p:nvPr>
            <p:ph idx="1"/>
          </p:nvPr>
        </p:nvSpPr>
        <p:spPr>
          <a:xfrm>
            <a:off x="304800" y="1684420"/>
            <a:ext cx="8458200" cy="4640179"/>
          </a:xfrm>
        </p:spPr>
        <p:txBody>
          <a:bodyPr>
            <a:normAutofit lnSpcReduction="10000"/>
          </a:bodyPr>
          <a:lstStyle/>
          <a:p>
            <a:pPr algn="just" eaLnBrk="1" hangingPunct="1">
              <a:lnSpc>
                <a:spcPct val="90000"/>
              </a:lnSpc>
            </a:pPr>
            <a:r>
              <a:rPr lang="en-US" dirty="0" smtClean="0">
                <a:latin typeface="Times New Roman" charset="0"/>
              </a:rPr>
              <a:t>Modern UNIX systems support ACLs</a:t>
            </a:r>
          </a:p>
          <a:p>
            <a:pPr algn="just" eaLnBrk="1" hangingPunct="1">
              <a:lnSpc>
                <a:spcPct val="90000"/>
              </a:lnSpc>
            </a:pPr>
            <a:r>
              <a:rPr lang="en-US" dirty="0" smtClean="0">
                <a:latin typeface="Times New Roman" charset="0"/>
              </a:rPr>
              <a:t>Can specify any number of additional users/groups and associated</a:t>
            </a:r>
            <a:r>
              <a:rPr lang="en-US" b="1" dirty="0" smtClean="0">
                <a:solidFill>
                  <a:schemeClr val="accent6"/>
                </a:solidFill>
                <a:latin typeface="Times New Roman" charset="0"/>
              </a:rPr>
              <a:t> </a:t>
            </a:r>
            <a:r>
              <a:rPr lang="en-US" b="1" dirty="0" err="1" smtClean="0">
                <a:solidFill>
                  <a:schemeClr val="accent6"/>
                </a:solidFill>
                <a:latin typeface="Times New Roman" charset="0"/>
              </a:rPr>
              <a:t>rwx</a:t>
            </a:r>
            <a:r>
              <a:rPr lang="en-US" b="1" dirty="0" smtClean="0">
                <a:solidFill>
                  <a:schemeClr val="accent6"/>
                </a:solidFill>
                <a:latin typeface="Times New Roman" charset="0"/>
              </a:rPr>
              <a:t> </a:t>
            </a:r>
            <a:r>
              <a:rPr lang="en-US" dirty="0" smtClean="0">
                <a:latin typeface="Times New Roman" charset="0"/>
              </a:rPr>
              <a:t>permissions</a:t>
            </a:r>
          </a:p>
          <a:p>
            <a:pPr algn="just" eaLnBrk="1" hangingPunct="1">
              <a:lnSpc>
                <a:spcPct val="90000"/>
              </a:lnSpc>
            </a:pPr>
            <a:r>
              <a:rPr lang="en-US" dirty="0" smtClean="0">
                <a:latin typeface="Times New Roman" charset="0"/>
              </a:rPr>
              <a:t>ACLs are optional extensions to </a:t>
            </a:r>
            <a:r>
              <a:rPr lang="en-US" dirty="0" err="1" smtClean="0">
                <a:latin typeface="Times New Roman" charset="0"/>
              </a:rPr>
              <a:t>std</a:t>
            </a:r>
            <a:r>
              <a:rPr lang="en-US" dirty="0" smtClean="0">
                <a:latin typeface="Times New Roman" charset="0"/>
              </a:rPr>
              <a:t> perms</a:t>
            </a:r>
          </a:p>
          <a:p>
            <a:pPr lvl="1" algn="just">
              <a:lnSpc>
                <a:spcPct val="90000"/>
              </a:lnSpc>
            </a:pPr>
            <a:r>
              <a:rPr lang="en-US" dirty="0" smtClean="0">
                <a:latin typeface="Times New Roman" charset="0"/>
              </a:rPr>
              <a:t>The owner/other </a:t>
            </a:r>
            <a:r>
              <a:rPr lang="en-US" dirty="0">
                <a:latin typeface="Times New Roman" charset="0"/>
              </a:rPr>
              <a:t>class entries have the same meaning as </a:t>
            </a:r>
            <a:r>
              <a:rPr lang="en-US" dirty="0" smtClean="0">
                <a:latin typeface="Times New Roman" charset="0"/>
              </a:rPr>
              <a:t>normal</a:t>
            </a:r>
          </a:p>
          <a:p>
            <a:pPr lvl="1" algn="just">
              <a:lnSpc>
                <a:spcPct val="90000"/>
              </a:lnSpc>
            </a:pPr>
            <a:r>
              <a:rPr lang="en-US" dirty="0" smtClean="0">
                <a:latin typeface="Times New Roman" charset="0"/>
              </a:rPr>
              <a:t>The </a:t>
            </a:r>
            <a:r>
              <a:rPr lang="en-US" dirty="0">
                <a:latin typeface="Times New Roman" charset="0"/>
              </a:rPr>
              <a:t>group class entry in specifies group permissions. These permissions represent the </a:t>
            </a:r>
            <a:r>
              <a:rPr lang="en-US" dirty="0">
                <a:solidFill>
                  <a:srgbClr val="8D34E0"/>
                </a:solidFill>
                <a:latin typeface="Times New Roman" charset="0"/>
              </a:rPr>
              <a:t>maximum permissions </a:t>
            </a:r>
            <a:r>
              <a:rPr lang="en-US" dirty="0">
                <a:latin typeface="Times New Roman" charset="0"/>
              </a:rPr>
              <a:t>that can be assigned to named users or named groups, other than the owning user, and hence functions as a </a:t>
            </a:r>
            <a:r>
              <a:rPr lang="en-US" dirty="0" smtClean="0">
                <a:latin typeface="Times New Roman" charset="0"/>
              </a:rPr>
              <a:t>mask</a:t>
            </a:r>
          </a:p>
          <a:p>
            <a:pPr lvl="1" algn="just">
              <a:lnSpc>
                <a:spcPct val="90000"/>
              </a:lnSpc>
            </a:pPr>
            <a:r>
              <a:rPr lang="en-US" dirty="0" smtClean="0">
                <a:latin typeface="Times New Roman" charset="0"/>
              </a:rPr>
              <a:t>Additional </a:t>
            </a:r>
            <a:r>
              <a:rPr lang="en-US" dirty="0">
                <a:latin typeface="Times New Roman" charset="0"/>
              </a:rPr>
              <a:t>named users and named groups may be associated with the file, each with a 3-bit permission </a:t>
            </a:r>
            <a:r>
              <a:rPr lang="en-US" dirty="0" smtClean="0">
                <a:latin typeface="Times New Roman" charset="0"/>
              </a:rPr>
              <a:t>field</a:t>
            </a:r>
            <a:endParaRPr lang="en-US" dirty="0" smtClean="0">
              <a:latin typeface="Times New Roman" charset="0"/>
            </a:endParaRPr>
          </a:p>
          <a:p>
            <a:pPr algn="just" eaLnBrk="1" hangingPunct="1">
              <a:lnSpc>
                <a:spcPct val="90000"/>
              </a:lnSpc>
            </a:pPr>
            <a:r>
              <a:rPr lang="en-US" dirty="0" smtClean="0">
                <a:latin typeface="Times New Roman" charset="0"/>
              </a:rPr>
              <a:t>When access is required</a:t>
            </a:r>
          </a:p>
          <a:p>
            <a:pPr lvl="1" algn="just" eaLnBrk="1" hangingPunct="1">
              <a:lnSpc>
                <a:spcPct val="90000"/>
              </a:lnSpc>
            </a:pPr>
            <a:r>
              <a:rPr lang="en-US" dirty="0" smtClean="0">
                <a:latin typeface="Times New Roman" charset="0"/>
              </a:rPr>
              <a:t>Select most appropriate ACL</a:t>
            </a:r>
          </a:p>
          <a:p>
            <a:pPr lvl="2" algn="just" eaLnBrk="1" hangingPunct="1">
              <a:lnSpc>
                <a:spcPct val="90000"/>
              </a:lnSpc>
            </a:pPr>
            <a:r>
              <a:rPr lang="en-US" dirty="0" smtClean="0">
                <a:latin typeface="Times New Roman" charset="0"/>
              </a:rPr>
              <a:t>Owner, named users, owning / named groups, others</a:t>
            </a:r>
          </a:p>
          <a:p>
            <a:pPr lvl="1" algn="just" eaLnBrk="1" hangingPunct="1">
              <a:lnSpc>
                <a:spcPct val="90000"/>
              </a:lnSpc>
            </a:pPr>
            <a:r>
              <a:rPr lang="en-US" dirty="0" smtClean="0">
                <a:latin typeface="Times New Roman" charset="0"/>
              </a:rPr>
              <a:t>Check if have sufficient permissions for access</a:t>
            </a:r>
            <a:endParaRPr lang="en-US" dirty="0">
              <a:latin typeface="Times New Roman" charset="0"/>
            </a:endParaRPr>
          </a:p>
        </p:txBody>
      </p:sp>
      <p:sp>
        <p:nvSpPr>
          <p:cNvPr id="47107"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4EECB7A-96AD-A143-8BD9-30849854ACC0}" type="datetime4">
              <a:rPr lang="en-US" sz="1200" smtClean="0">
                <a:solidFill>
                  <a:schemeClr val="tx2"/>
                </a:solidFill>
              </a:rPr>
              <a:t>September 22, 2020</a:t>
            </a:fld>
            <a:endParaRPr lang="en-US" sz="1200">
              <a:solidFill>
                <a:schemeClr val="tx2"/>
              </a:solidFill>
            </a:endParaRPr>
          </a:p>
        </p:txBody>
      </p:sp>
      <p:sp>
        <p:nvSpPr>
          <p:cNvPr id="47108"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tx2"/>
                </a:solidFill>
              </a:rPr>
              <a:t>Access Control</a:t>
            </a:r>
          </a:p>
        </p:txBody>
      </p:sp>
      <p:sp>
        <p:nvSpPr>
          <p:cNvPr id="4710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DC27C3A-8CE1-3F40-8D55-F449FEE02E9E}" type="slidenum">
              <a:rPr lang="en-US" sz="1200">
                <a:solidFill>
                  <a:schemeClr val="tx2"/>
                </a:solidFill>
              </a:rPr>
              <a:pPr eaLnBrk="1" hangingPunct="1"/>
              <a:t>21</a:t>
            </a:fld>
            <a:endParaRPr lang="en-US" sz="1200">
              <a:solidFill>
                <a:schemeClr val="tx2"/>
              </a:solidFill>
            </a:endParaRPr>
          </a:p>
        </p:txBody>
      </p:sp>
    </p:spTree>
    <p:extLst>
      <p:ext uri="{BB962C8B-B14F-4D97-AF65-F5344CB8AC3E}">
        <p14:creationId xmlns:p14="http://schemas.microsoft.com/office/powerpoint/2010/main" val="57131064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2FD3805-D290-124A-A485-FDD6490495FA}" type="datetime4">
              <a:rPr lang="en-US" sz="1200" smtClean="0">
                <a:solidFill>
                  <a:schemeClr val="tx2"/>
                </a:solidFill>
              </a:rPr>
              <a:t>September 22, 2020</a:t>
            </a:fld>
            <a:endParaRPr lang="en-US" sz="1200">
              <a:solidFill>
                <a:schemeClr val="tx2"/>
              </a:solidFill>
            </a:endParaRPr>
          </a:p>
        </p:txBody>
      </p:sp>
      <p:sp>
        <p:nvSpPr>
          <p:cNvPr id="49156"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tx2"/>
                </a:solidFill>
              </a:rPr>
              <a:t>Access Control</a:t>
            </a:r>
          </a:p>
        </p:txBody>
      </p:sp>
      <p:sp>
        <p:nvSpPr>
          <p:cNvPr id="4915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21E3393-F9DB-EE44-B0AE-ACCBF92E7A3F}" type="slidenum">
              <a:rPr lang="en-US" sz="1200">
                <a:solidFill>
                  <a:schemeClr val="tx2"/>
                </a:solidFill>
              </a:rPr>
              <a:pPr eaLnBrk="1" hangingPunct="1"/>
              <a:t>22</a:t>
            </a:fld>
            <a:endParaRPr lang="en-US" sz="1200">
              <a:solidFill>
                <a:schemeClr val="tx2"/>
              </a:solidFill>
            </a:endParaRPr>
          </a:p>
        </p:txBody>
      </p:sp>
      <p:sp>
        <p:nvSpPr>
          <p:cNvPr id="3" name="Text Placeholder 2"/>
          <p:cNvSpPr>
            <a:spLocks noGrp="1"/>
          </p:cNvSpPr>
          <p:nvPr>
            <p:ph type="body" sz="half" idx="2"/>
          </p:nvPr>
        </p:nvSpPr>
        <p:spPr>
          <a:xfrm>
            <a:off x="769000" y="3365166"/>
            <a:ext cx="2298634" cy="1359233"/>
          </a:xfrm>
        </p:spPr>
        <p:txBody>
          <a:bodyPr>
            <a:normAutofit/>
          </a:bodyPr>
          <a:lstStyle/>
          <a:p>
            <a:r>
              <a:rPr lang="en-US" sz="2000" b="1" dirty="0"/>
              <a:t>Users, Roles, and Resources </a:t>
            </a:r>
            <a:endParaRPr lang="en-US" sz="2000" dirty="0"/>
          </a:p>
        </p:txBody>
      </p:sp>
      <p:sp>
        <p:nvSpPr>
          <p:cNvPr id="215042" name="Rectangle 2"/>
          <p:cNvSpPr>
            <a:spLocks noGrp="1" noChangeArrowheads="1"/>
          </p:cNvSpPr>
          <p:nvPr>
            <p:ph type="title"/>
          </p:nvPr>
        </p:nvSpPr>
        <p:spPr>
          <a:xfrm>
            <a:off x="769000" y="1695030"/>
            <a:ext cx="2298634" cy="1630854"/>
          </a:xfrm>
        </p:spPr>
        <p:txBody>
          <a:bodyPr>
            <a:normAutofit/>
          </a:bodyPr>
          <a:lstStyle/>
          <a:p>
            <a:pPr eaLnBrk="1" fontAlgn="auto" hangingPunct="1">
              <a:spcAft>
                <a:spcPts val="0"/>
              </a:spcAft>
              <a:defRPr/>
            </a:pPr>
            <a:r>
              <a:rPr lang="en-US" sz="2400" dirty="0">
                <a:solidFill>
                  <a:schemeClr val="accent1">
                    <a:lumMod val="75000"/>
                  </a:schemeClr>
                </a:solidFill>
                <a:ea typeface="+mj-ea"/>
                <a:cs typeface="+mj-cs"/>
              </a:rPr>
              <a:t>Role-Based </a:t>
            </a:r>
            <a:r>
              <a:rPr kumimoji="1" lang="en-GB" sz="2400" dirty="0">
                <a:solidFill>
                  <a:schemeClr val="accent1">
                    <a:lumMod val="75000"/>
                  </a:schemeClr>
                </a:solidFill>
                <a:ea typeface="+mj-ea"/>
                <a:cs typeface="+mj-cs"/>
              </a:rPr>
              <a:t>Access </a:t>
            </a:r>
            <a:r>
              <a:rPr kumimoji="1" lang="en-GB" sz="2400" dirty="0" smtClean="0">
                <a:solidFill>
                  <a:schemeClr val="accent1">
                    <a:lumMod val="75000"/>
                  </a:schemeClr>
                </a:solidFill>
                <a:ea typeface="+mj-ea"/>
                <a:cs typeface="+mj-cs"/>
              </a:rPr>
              <a:t>Control (RBAC)</a:t>
            </a:r>
            <a:endParaRPr kumimoji="1" lang="en-US" sz="2400" dirty="0">
              <a:solidFill>
                <a:schemeClr val="accent1">
                  <a:lumMod val="75000"/>
                </a:schemeClr>
              </a:solidFill>
              <a:ea typeface="+mj-ea"/>
              <a:cs typeface="+mj-cs"/>
            </a:endParaRPr>
          </a:p>
        </p:txBody>
      </p:sp>
      <p:pic>
        <p:nvPicPr>
          <p:cNvPr id="9" name="Picture 4" descr="&#10;ch04-7.pdf                                                     00ABB570  Mnementh                      BEAE7A2F:"/>
          <p:cNvPicPr>
            <a:picLocks noGrp="1" noChangeAspect="1" noChangeArrowheads="1"/>
          </p:cNvPicPr>
          <p:nvPr>
            <p:ph idx="1"/>
          </p:nvPr>
        </p:nvPicPr>
        <p:blipFill rotWithShape="1">
          <a:blip r:embed="rId3">
            <a:clrChange>
              <a:clrFrom>
                <a:srgbClr val="F4F4F4"/>
              </a:clrFrom>
              <a:clrTo>
                <a:srgbClr val="F4F4F4">
                  <a:alpha val="0"/>
                </a:srgbClr>
              </a:clrTo>
            </a:clrChange>
            <a:alphaModFix amt="70000"/>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573" t="5009" r="7784" b="17950"/>
          <a:stretch/>
        </p:blipFill>
        <p:spPr bwMode="auto">
          <a:xfrm>
            <a:off x="3585000" y="641685"/>
            <a:ext cx="5038968" cy="541421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541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90F2E46-291C-9E44-9D3A-C48B1F58BC47}" type="datetime4">
              <a:rPr lang="en-US" sz="1200" smtClean="0">
                <a:solidFill>
                  <a:schemeClr val="tx2"/>
                </a:solidFill>
              </a:rPr>
              <a:t>September 22, 2020</a:t>
            </a:fld>
            <a:endParaRPr lang="en-US" sz="1200">
              <a:solidFill>
                <a:schemeClr val="tx2"/>
              </a:solidFill>
            </a:endParaRPr>
          </a:p>
        </p:txBody>
      </p:sp>
      <p:sp>
        <p:nvSpPr>
          <p:cNvPr id="51204"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tx2"/>
                </a:solidFill>
              </a:rPr>
              <a:t>Access Control</a:t>
            </a:r>
          </a:p>
        </p:txBody>
      </p:sp>
      <p:sp>
        <p:nvSpPr>
          <p:cNvPr id="5120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F855873-28DA-3B47-BF67-C77F771AD017}" type="slidenum">
              <a:rPr lang="en-US" sz="1200">
                <a:solidFill>
                  <a:schemeClr val="tx2"/>
                </a:solidFill>
              </a:rPr>
              <a:pPr eaLnBrk="1" hangingPunct="1"/>
              <a:t>23</a:t>
            </a:fld>
            <a:endParaRPr lang="en-US" sz="1200">
              <a:solidFill>
                <a:schemeClr val="tx2"/>
              </a:solidFill>
            </a:endParaRPr>
          </a:p>
        </p:txBody>
      </p:sp>
      <p:sp>
        <p:nvSpPr>
          <p:cNvPr id="3" name="Text Placeholder 2"/>
          <p:cNvSpPr>
            <a:spLocks noGrp="1"/>
          </p:cNvSpPr>
          <p:nvPr>
            <p:ph type="body" sz="half" idx="2"/>
          </p:nvPr>
        </p:nvSpPr>
        <p:spPr/>
        <p:txBody>
          <a:bodyPr>
            <a:normAutofit/>
          </a:bodyPr>
          <a:lstStyle/>
          <a:p>
            <a:r>
              <a:rPr lang="en-US" sz="1600" b="1" dirty="0"/>
              <a:t>Access Control Matrix Representation of </a:t>
            </a:r>
            <a:r>
              <a:rPr lang="en-US" sz="1600" b="1" dirty="0">
                <a:solidFill>
                  <a:srgbClr val="8D34E0"/>
                </a:solidFill>
              </a:rPr>
              <a:t>RBAC </a:t>
            </a:r>
            <a:endParaRPr lang="en-US" sz="1600" dirty="0">
              <a:solidFill>
                <a:srgbClr val="8D34E0"/>
              </a:solidFill>
            </a:endParaRPr>
          </a:p>
        </p:txBody>
      </p:sp>
      <p:sp>
        <p:nvSpPr>
          <p:cNvPr id="240646" name="Rectangle 6"/>
          <p:cNvSpPr>
            <a:spLocks noGrp="1" noChangeArrowheads="1"/>
          </p:cNvSpPr>
          <p:nvPr>
            <p:ph type="title"/>
          </p:nvPr>
        </p:nvSpPr>
        <p:spPr/>
        <p:txBody>
          <a:bodyPr>
            <a:normAutofit/>
          </a:bodyPr>
          <a:lstStyle/>
          <a:p>
            <a:pPr eaLnBrk="1" fontAlgn="auto" hangingPunct="1">
              <a:spcAft>
                <a:spcPts val="0"/>
              </a:spcAft>
              <a:defRPr/>
            </a:pPr>
            <a:r>
              <a:rPr lang="en-US" sz="2400" dirty="0">
                <a:solidFill>
                  <a:schemeClr val="accent1">
                    <a:lumMod val="75000"/>
                  </a:schemeClr>
                </a:solidFill>
                <a:ea typeface="+mj-ea"/>
                <a:cs typeface="+mj-cs"/>
              </a:rPr>
              <a:t>Role-Based </a:t>
            </a:r>
            <a:r>
              <a:rPr kumimoji="1" lang="en-GB" sz="2400" dirty="0">
                <a:solidFill>
                  <a:schemeClr val="accent1">
                    <a:lumMod val="75000"/>
                  </a:schemeClr>
                </a:solidFill>
                <a:ea typeface="+mj-ea"/>
                <a:cs typeface="+mj-cs"/>
              </a:rPr>
              <a:t>Access Control</a:t>
            </a:r>
            <a:endParaRPr kumimoji="1" lang="en-US" sz="2400" dirty="0">
              <a:solidFill>
                <a:schemeClr val="accent1">
                  <a:lumMod val="75000"/>
                </a:schemeClr>
              </a:solidFill>
              <a:ea typeface="+mj-ea"/>
              <a:cs typeface="+mj-cs"/>
            </a:endParaRPr>
          </a:p>
        </p:txBody>
      </p:sp>
      <p:pic>
        <p:nvPicPr>
          <p:cNvPr id="9" name="Picture 4" descr="&#10;ch04-8.pdf                                                     002C63FFMacintosh HD                   BFC49AD8:"/>
          <p:cNvPicPr>
            <a:picLocks noGrp="1" noChangeAspect="1" noChangeArrowheads="1"/>
          </p:cNvPicPr>
          <p:nvPr>
            <p:ph idx="1"/>
          </p:nvPr>
        </p:nvPicPr>
        <p:blipFill rotWithShape="1">
          <a:blip r:embed="rId3">
            <a:alphaModFix amt="70000"/>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25091" t="6026" r="30159" b="45156"/>
          <a:stretch/>
        </p:blipFill>
        <p:spPr bwMode="auto">
          <a:xfrm>
            <a:off x="5011169" y="267807"/>
            <a:ext cx="2519106" cy="3556384"/>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descr="&#10;ch04-8.pdf                                                     002C63FFMacintosh HD                   BFC49AD8:"/>
          <p:cNvPicPr>
            <a:picLocks noChangeAspect="1" noChangeArrowheads="1"/>
          </p:cNvPicPr>
          <p:nvPr/>
        </p:nvPicPr>
        <p:blipFill rotWithShape="1">
          <a:blip r:embed="rId3">
            <a:clrChange>
              <a:clrFrom>
                <a:srgbClr val="F2F2F2"/>
              </a:clrFrom>
              <a:clrTo>
                <a:srgbClr val="F2F2F2">
                  <a:alpha val="0"/>
                </a:srgbClr>
              </a:clrTo>
            </a:clrChange>
            <a:alphaModFix amt="70000"/>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5349" t="58811" r="3144" b="9813"/>
          <a:stretch/>
        </p:blipFill>
        <p:spPr bwMode="auto">
          <a:xfrm>
            <a:off x="3422589" y="3954792"/>
            <a:ext cx="5536771" cy="2456782"/>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924463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B46AFB6-69E1-7847-89AA-52B7BDA04F2F}" type="datetime4">
              <a:rPr lang="en-US" sz="1200" smtClean="0">
                <a:solidFill>
                  <a:schemeClr val="tx2"/>
                </a:solidFill>
              </a:rPr>
              <a:t>September 22, 2020</a:t>
            </a:fld>
            <a:endParaRPr lang="en-US" sz="1200">
              <a:solidFill>
                <a:schemeClr val="tx2"/>
              </a:solidFill>
            </a:endParaRPr>
          </a:p>
        </p:txBody>
      </p:sp>
      <p:sp>
        <p:nvSpPr>
          <p:cNvPr id="53252"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tx2"/>
                </a:solidFill>
              </a:rPr>
              <a:t>Access Control</a:t>
            </a:r>
          </a:p>
        </p:txBody>
      </p:sp>
      <p:sp>
        <p:nvSpPr>
          <p:cNvPr id="5325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1886278-0295-A248-81E3-16B56162331C}" type="slidenum">
              <a:rPr lang="en-US" sz="1200">
                <a:solidFill>
                  <a:schemeClr val="tx2"/>
                </a:solidFill>
              </a:rPr>
              <a:pPr eaLnBrk="1" hangingPunct="1"/>
              <a:t>24</a:t>
            </a:fld>
            <a:endParaRPr lang="en-US" sz="1200">
              <a:solidFill>
                <a:schemeClr val="tx2"/>
              </a:solidFill>
            </a:endParaRPr>
          </a:p>
        </p:txBody>
      </p:sp>
      <p:sp>
        <p:nvSpPr>
          <p:cNvPr id="3" name="Text Placeholder 2"/>
          <p:cNvSpPr>
            <a:spLocks noGrp="1"/>
          </p:cNvSpPr>
          <p:nvPr>
            <p:ph type="body" sz="half" idx="2"/>
          </p:nvPr>
        </p:nvSpPr>
        <p:spPr>
          <a:xfrm>
            <a:off x="649111" y="2455334"/>
            <a:ext cx="2475089" cy="2300111"/>
          </a:xfrm>
        </p:spPr>
        <p:txBody>
          <a:bodyPr>
            <a:noAutofit/>
          </a:bodyPr>
          <a:lstStyle/>
          <a:p>
            <a:pPr algn="just">
              <a:defRPr/>
            </a:pPr>
            <a:r>
              <a:rPr lang="en-US" sz="950" b="1" dirty="0" smtClean="0">
                <a:latin typeface="Times New Roman" charset="0"/>
              </a:rPr>
              <a:t>User</a:t>
            </a:r>
            <a:r>
              <a:rPr lang="en-US" sz="950" b="1" dirty="0">
                <a:latin typeface="Times New Roman" charset="0"/>
              </a:rPr>
              <a:t>:</a:t>
            </a:r>
            <a:r>
              <a:rPr lang="en-US" sz="950" dirty="0">
                <a:latin typeface="Times New Roman" charset="0"/>
              </a:rPr>
              <a:t> An individuals that has access to this computer system, &amp; associated user </a:t>
            </a:r>
            <a:r>
              <a:rPr lang="en-US" sz="950" dirty="0" smtClean="0">
                <a:latin typeface="Times New Roman" charset="0"/>
              </a:rPr>
              <a:t>ID</a:t>
            </a:r>
            <a:endParaRPr lang="en-US" sz="950" dirty="0">
              <a:latin typeface="Times New Roman" charset="0"/>
            </a:endParaRPr>
          </a:p>
          <a:p>
            <a:pPr algn="just">
              <a:defRPr/>
            </a:pPr>
            <a:r>
              <a:rPr lang="en-US" sz="950" b="1" dirty="0" smtClean="0">
                <a:latin typeface="Times New Roman" charset="0"/>
              </a:rPr>
              <a:t>Role</a:t>
            </a:r>
            <a:r>
              <a:rPr lang="en-US" sz="950" b="1" dirty="0">
                <a:latin typeface="Times New Roman" charset="0"/>
              </a:rPr>
              <a:t>:</a:t>
            </a:r>
            <a:r>
              <a:rPr lang="en-US" sz="950" dirty="0">
                <a:latin typeface="Times New Roman" charset="0"/>
              </a:rPr>
              <a:t> A named job function within the organization that controls this computer system. Typically, associated with each role is a description of the authority and responsibility conferred on this role, and on any user who assumes this </a:t>
            </a:r>
            <a:r>
              <a:rPr lang="en-US" sz="950" dirty="0" smtClean="0">
                <a:latin typeface="Times New Roman" charset="0"/>
              </a:rPr>
              <a:t>role</a:t>
            </a:r>
            <a:endParaRPr lang="en-US" sz="950" dirty="0">
              <a:latin typeface="Times New Roman" charset="0"/>
            </a:endParaRPr>
          </a:p>
          <a:p>
            <a:pPr algn="just">
              <a:defRPr/>
            </a:pPr>
            <a:r>
              <a:rPr lang="en-US" sz="950" b="1" dirty="0" smtClean="0">
                <a:latin typeface="Times New Roman" charset="0"/>
              </a:rPr>
              <a:t>Permission</a:t>
            </a:r>
            <a:r>
              <a:rPr lang="en-US" sz="950" b="1" dirty="0">
                <a:latin typeface="Times New Roman" charset="0"/>
              </a:rPr>
              <a:t>:</a:t>
            </a:r>
            <a:r>
              <a:rPr lang="en-US" sz="950" dirty="0">
                <a:latin typeface="Times New Roman" charset="0"/>
              </a:rPr>
              <a:t> An approval of a particular mode of access to one or more objects. Equivalent terms are </a:t>
            </a:r>
            <a:r>
              <a:rPr lang="en-US" sz="950" i="1" dirty="0">
                <a:latin typeface="Times New Roman" charset="0"/>
              </a:rPr>
              <a:t>access right</a:t>
            </a:r>
            <a:r>
              <a:rPr lang="en-US" sz="950" dirty="0">
                <a:latin typeface="Times New Roman" charset="0"/>
              </a:rPr>
              <a:t>, </a:t>
            </a:r>
            <a:r>
              <a:rPr lang="en-US" sz="950" i="1" dirty="0">
                <a:latin typeface="Times New Roman" charset="0"/>
              </a:rPr>
              <a:t>privilege</a:t>
            </a:r>
            <a:r>
              <a:rPr lang="en-US" sz="950" dirty="0">
                <a:latin typeface="Times New Roman" charset="0"/>
              </a:rPr>
              <a:t>, and </a:t>
            </a:r>
            <a:r>
              <a:rPr lang="en-US" sz="950" i="1" dirty="0" smtClean="0">
                <a:latin typeface="Times New Roman" charset="0"/>
              </a:rPr>
              <a:t>authorization</a:t>
            </a:r>
            <a:endParaRPr lang="en-US" sz="950" dirty="0">
              <a:latin typeface="Times New Roman" charset="0"/>
            </a:endParaRPr>
          </a:p>
          <a:p>
            <a:pPr algn="just">
              <a:defRPr/>
            </a:pPr>
            <a:r>
              <a:rPr lang="en-US" sz="950" b="1" dirty="0" smtClean="0">
                <a:latin typeface="Times New Roman" charset="0"/>
              </a:rPr>
              <a:t>Session</a:t>
            </a:r>
            <a:r>
              <a:rPr lang="en-US" sz="950" b="1" dirty="0">
                <a:latin typeface="Times New Roman" charset="0"/>
              </a:rPr>
              <a:t>:</a:t>
            </a:r>
            <a:r>
              <a:rPr lang="en-US" sz="950" dirty="0">
                <a:latin typeface="Times New Roman" charset="0"/>
              </a:rPr>
              <a:t> A mapping between a user and an activated subset of the set of roles to which the user is </a:t>
            </a:r>
            <a:r>
              <a:rPr lang="en-US" sz="950" dirty="0" smtClean="0">
                <a:latin typeface="Times New Roman" charset="0"/>
              </a:rPr>
              <a:t>assigned</a:t>
            </a:r>
            <a:endParaRPr lang="en-US" sz="950" dirty="0">
              <a:latin typeface="Times New Roman" charset="0"/>
            </a:endParaRPr>
          </a:p>
        </p:txBody>
      </p:sp>
      <p:sp>
        <p:nvSpPr>
          <p:cNvPr id="216066" name="Rectangle 2"/>
          <p:cNvSpPr>
            <a:spLocks noGrp="1" noChangeArrowheads="1"/>
          </p:cNvSpPr>
          <p:nvPr>
            <p:ph type="title"/>
          </p:nvPr>
        </p:nvSpPr>
        <p:spPr>
          <a:xfrm>
            <a:off x="769000" y="1663757"/>
            <a:ext cx="2298634" cy="819799"/>
          </a:xfrm>
        </p:spPr>
        <p:txBody>
          <a:bodyPr>
            <a:noAutofit/>
          </a:bodyPr>
          <a:lstStyle/>
          <a:p>
            <a:pPr algn="ctr" eaLnBrk="1" fontAlgn="auto" hangingPunct="1">
              <a:spcAft>
                <a:spcPts val="0"/>
              </a:spcAft>
              <a:defRPr/>
            </a:pPr>
            <a:r>
              <a:rPr lang="x-none" sz="2400" dirty="0" smtClean="0">
                <a:solidFill>
                  <a:schemeClr val="accent1">
                    <a:lumMod val="75000"/>
                  </a:schemeClr>
                </a:solidFill>
                <a:ea typeface="+mj-ea"/>
                <a:cs typeface="+mj-cs"/>
              </a:rPr>
              <a:t>A Family of </a:t>
            </a:r>
            <a:r>
              <a:rPr lang="x-none" sz="2400" dirty="0" smtClean="0">
                <a:solidFill>
                  <a:srgbClr val="2397E2"/>
                </a:solidFill>
                <a:ea typeface="+mj-ea"/>
                <a:cs typeface="+mj-cs"/>
              </a:rPr>
              <a:t>RBAC</a:t>
            </a:r>
            <a:r>
              <a:rPr lang="x-none" sz="2400" dirty="0" smtClean="0">
                <a:solidFill>
                  <a:schemeClr val="accent1">
                    <a:lumMod val="75000"/>
                  </a:schemeClr>
                </a:solidFill>
                <a:ea typeface="+mj-ea"/>
                <a:cs typeface="+mj-cs"/>
              </a:rPr>
              <a:t> Model</a:t>
            </a:r>
            <a:endParaRPr kumimoji="1" lang="en-US" sz="2400" dirty="0">
              <a:solidFill>
                <a:schemeClr val="accent1">
                  <a:lumMod val="75000"/>
                </a:schemeClr>
              </a:solidFill>
              <a:ea typeface="+mj-ea"/>
              <a:cs typeface="+mj-cs"/>
            </a:endParaRPr>
          </a:p>
        </p:txBody>
      </p:sp>
      <p:pic>
        <p:nvPicPr>
          <p:cNvPr id="9" name="Picture 4" descr="&#10;ch04-9.pdf                                                     00ABB570  Mnementh                      BEAE7A2F:"/>
          <p:cNvPicPr>
            <a:picLocks noGrp="1" noChangeAspect="1" noChangeArrowheads="1"/>
          </p:cNvPicPr>
          <p:nvPr>
            <p:ph idx="1"/>
          </p:nvPr>
        </p:nvPicPr>
        <p:blipFill rotWithShape="1">
          <a:blip r:embed="rId3">
            <a:alphaModFix amt="70000"/>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3320" t="37413" r="2904" b="20719"/>
          <a:stretch/>
        </p:blipFill>
        <p:spPr bwMode="auto">
          <a:xfrm>
            <a:off x="3443111" y="3005666"/>
            <a:ext cx="5531556" cy="3196009"/>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descr="&#10;ch04-9.pdf                                                     00ABB570  Mnementh                      BEAE7A2F:"/>
          <p:cNvPicPr>
            <a:picLocks noChangeAspect="1" noChangeArrowheads="1"/>
          </p:cNvPicPr>
          <p:nvPr/>
        </p:nvPicPr>
        <p:blipFill rotWithShape="1">
          <a:blip r:embed="rId3">
            <a:alphaModFix amt="70000"/>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l="24705" t="3580" r="28308" b="70613"/>
          <a:stretch/>
        </p:blipFill>
        <p:spPr bwMode="auto">
          <a:xfrm>
            <a:off x="3421657" y="381655"/>
            <a:ext cx="3075099" cy="2185459"/>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Table 3"/>
          <p:cNvGraphicFramePr>
            <a:graphicFrameLocks noGrp="1"/>
          </p:cNvGraphicFramePr>
          <p:nvPr>
            <p:extLst>
              <p:ext uri="{D42A27DB-BD31-4B8C-83A1-F6EECF244321}">
                <p14:modId xmlns:p14="http://schemas.microsoft.com/office/powerpoint/2010/main" val="2281854154"/>
              </p:ext>
            </p:extLst>
          </p:nvPr>
        </p:nvGraphicFramePr>
        <p:xfrm>
          <a:off x="6618112" y="1477072"/>
          <a:ext cx="2356555" cy="1345150"/>
        </p:xfrm>
        <a:graphic>
          <a:graphicData uri="http://schemas.openxmlformats.org/drawingml/2006/table">
            <a:tbl>
              <a:tblPr firstRow="1" bandRow="1">
                <a:tableStyleId>{1FECB4D8-DB02-4DC6-A0A2-4F2EBAE1DC90}</a:tableStyleId>
              </a:tblPr>
              <a:tblGrid>
                <a:gridCol w="653176"/>
                <a:gridCol w="842601"/>
                <a:gridCol w="860778"/>
              </a:tblGrid>
              <a:tr h="269030">
                <a:tc>
                  <a:txBody>
                    <a:bodyPr/>
                    <a:lstStyle/>
                    <a:p>
                      <a:pPr algn="ctr"/>
                      <a:r>
                        <a:rPr lang="nb-NO" sz="1000" dirty="0">
                          <a:effectLst/>
                          <a:latin typeface="Times New Roman"/>
                          <a:cs typeface="Times New Roman"/>
                        </a:rPr>
                        <a:t>Models </a:t>
                      </a:r>
                    </a:p>
                  </a:txBody>
                  <a:tcPr anchor="ctr"/>
                </a:tc>
                <a:tc>
                  <a:txBody>
                    <a:bodyPr/>
                    <a:lstStyle/>
                    <a:p>
                      <a:pPr algn="ctr"/>
                      <a:r>
                        <a:rPr lang="it-IT" sz="1000" dirty="0" err="1">
                          <a:effectLst/>
                          <a:latin typeface="Times New Roman"/>
                          <a:cs typeface="Times New Roman"/>
                        </a:rPr>
                        <a:t>Hierarchies</a:t>
                      </a:r>
                      <a:r>
                        <a:rPr lang="it-IT" sz="1000" dirty="0">
                          <a:effectLst/>
                          <a:latin typeface="Times New Roman"/>
                          <a:cs typeface="Times New Roman"/>
                        </a:rPr>
                        <a:t> </a:t>
                      </a:r>
                    </a:p>
                  </a:txBody>
                  <a:tcPr anchor="ctr"/>
                </a:tc>
                <a:tc>
                  <a:txBody>
                    <a:bodyPr/>
                    <a:lstStyle/>
                    <a:p>
                      <a:pPr algn="ctr"/>
                      <a:r>
                        <a:rPr lang="fr-FR" sz="1000" dirty="0" err="1" smtClean="0">
                          <a:effectLst/>
                          <a:latin typeface="Times New Roman"/>
                          <a:cs typeface="Times New Roman"/>
                        </a:rPr>
                        <a:t>Constraints</a:t>
                      </a:r>
                      <a:r>
                        <a:rPr lang="fr-FR" sz="1000" dirty="0" smtClean="0">
                          <a:effectLst/>
                          <a:latin typeface="Times New Roman"/>
                          <a:cs typeface="Times New Roman"/>
                        </a:rPr>
                        <a:t> </a:t>
                      </a:r>
                      <a:endParaRPr lang="fr-FR" sz="1000" dirty="0">
                        <a:effectLst/>
                        <a:latin typeface="Times New Roman"/>
                        <a:cs typeface="Times New Roman"/>
                      </a:endParaRPr>
                    </a:p>
                  </a:txBody>
                  <a:tcPr anchor="ctr"/>
                </a:tc>
              </a:tr>
              <a:tr h="269030">
                <a:tc>
                  <a:txBody>
                    <a:bodyPr/>
                    <a:lstStyle/>
                    <a:p>
                      <a:pPr algn="ctr"/>
                      <a:r>
                        <a:rPr lang="hr-HR" sz="900" b="1" dirty="0">
                          <a:effectLst/>
                          <a:latin typeface="Times New Roman"/>
                          <a:cs typeface="Times New Roman"/>
                        </a:rPr>
                        <a:t>RBAC</a:t>
                      </a:r>
                      <a:r>
                        <a:rPr lang="hr-HR" sz="900" b="1" baseline="-25000" dirty="0">
                          <a:effectLst/>
                          <a:latin typeface="Times New Roman"/>
                          <a:cs typeface="Times New Roman"/>
                        </a:rPr>
                        <a:t>0</a:t>
                      </a:r>
                      <a:r>
                        <a:rPr lang="hr-HR" sz="900" b="1" dirty="0">
                          <a:effectLst/>
                          <a:latin typeface="Times New Roman"/>
                          <a:cs typeface="Times New Roman"/>
                        </a:rPr>
                        <a:t> </a:t>
                      </a:r>
                    </a:p>
                  </a:txBody>
                  <a:tcPr anchor="ctr"/>
                </a:tc>
                <a:tc>
                  <a:txBody>
                    <a:bodyPr/>
                    <a:lstStyle/>
                    <a:p>
                      <a:pPr algn="ctr"/>
                      <a:r>
                        <a:rPr lang="es-ES_tradnl" sz="900" dirty="0">
                          <a:effectLst/>
                          <a:latin typeface="Times New Roman"/>
                          <a:cs typeface="Times New Roman"/>
                        </a:rPr>
                        <a:t>No </a:t>
                      </a:r>
                    </a:p>
                  </a:txBody>
                  <a:tcPr anchor="ctr"/>
                </a:tc>
                <a:tc>
                  <a:txBody>
                    <a:bodyPr/>
                    <a:lstStyle/>
                    <a:p>
                      <a:pPr algn="ctr"/>
                      <a:r>
                        <a:rPr lang="es-ES_tradnl" sz="900" dirty="0">
                          <a:effectLst/>
                          <a:latin typeface="Times New Roman"/>
                          <a:cs typeface="Times New Roman"/>
                        </a:rPr>
                        <a:t>No </a:t>
                      </a:r>
                    </a:p>
                  </a:txBody>
                  <a:tcPr anchor="ctr"/>
                </a:tc>
              </a:tr>
              <a:tr h="269030">
                <a:tc>
                  <a:txBody>
                    <a:bodyPr/>
                    <a:lstStyle/>
                    <a:p>
                      <a:pPr algn="ctr"/>
                      <a:r>
                        <a:rPr lang="hr-HR" sz="900" b="1" dirty="0">
                          <a:effectLst/>
                          <a:latin typeface="Times New Roman"/>
                          <a:cs typeface="Times New Roman"/>
                        </a:rPr>
                        <a:t>RBAC</a:t>
                      </a:r>
                      <a:r>
                        <a:rPr lang="hr-HR" sz="900" b="1" baseline="-25000" dirty="0">
                          <a:effectLst/>
                          <a:latin typeface="Times New Roman"/>
                          <a:cs typeface="Times New Roman"/>
                        </a:rPr>
                        <a:t>1 </a:t>
                      </a:r>
                    </a:p>
                  </a:txBody>
                  <a:tcPr anchor="ctr"/>
                </a:tc>
                <a:tc>
                  <a:txBody>
                    <a:bodyPr/>
                    <a:lstStyle/>
                    <a:p>
                      <a:pPr algn="ctr"/>
                      <a:r>
                        <a:rPr lang="en-US" sz="900" dirty="0">
                          <a:effectLst/>
                          <a:latin typeface="Times New Roman"/>
                          <a:cs typeface="Times New Roman"/>
                        </a:rPr>
                        <a:t>Yes </a:t>
                      </a:r>
                    </a:p>
                  </a:txBody>
                  <a:tcPr anchor="ctr"/>
                </a:tc>
                <a:tc>
                  <a:txBody>
                    <a:bodyPr/>
                    <a:lstStyle/>
                    <a:p>
                      <a:pPr algn="ctr"/>
                      <a:r>
                        <a:rPr lang="es-ES_tradnl" sz="900">
                          <a:effectLst/>
                          <a:latin typeface="Times New Roman"/>
                          <a:cs typeface="Times New Roman"/>
                        </a:rPr>
                        <a:t>No </a:t>
                      </a:r>
                    </a:p>
                  </a:txBody>
                  <a:tcPr anchor="ctr"/>
                </a:tc>
              </a:tr>
              <a:tr h="269030">
                <a:tc>
                  <a:txBody>
                    <a:bodyPr/>
                    <a:lstStyle/>
                    <a:p>
                      <a:pPr algn="ctr"/>
                      <a:r>
                        <a:rPr lang="hr-HR" sz="900" b="1" dirty="0">
                          <a:effectLst/>
                          <a:latin typeface="Times New Roman"/>
                          <a:cs typeface="Times New Roman"/>
                        </a:rPr>
                        <a:t>RBAC</a:t>
                      </a:r>
                      <a:r>
                        <a:rPr lang="hr-HR" sz="900" b="1" baseline="-25000" dirty="0">
                          <a:effectLst/>
                          <a:latin typeface="Times New Roman"/>
                          <a:cs typeface="Times New Roman"/>
                        </a:rPr>
                        <a:t>2</a:t>
                      </a:r>
                      <a:r>
                        <a:rPr lang="hr-HR" sz="900" b="1" dirty="0">
                          <a:effectLst/>
                          <a:latin typeface="Times New Roman"/>
                          <a:cs typeface="Times New Roman"/>
                        </a:rPr>
                        <a:t> </a:t>
                      </a:r>
                    </a:p>
                  </a:txBody>
                  <a:tcPr anchor="ctr"/>
                </a:tc>
                <a:tc>
                  <a:txBody>
                    <a:bodyPr/>
                    <a:lstStyle/>
                    <a:p>
                      <a:pPr algn="ctr"/>
                      <a:r>
                        <a:rPr lang="es-ES_tradnl" sz="900">
                          <a:effectLst/>
                          <a:latin typeface="Times New Roman"/>
                          <a:cs typeface="Times New Roman"/>
                        </a:rPr>
                        <a:t>No </a:t>
                      </a:r>
                    </a:p>
                  </a:txBody>
                  <a:tcPr anchor="ctr"/>
                </a:tc>
                <a:tc>
                  <a:txBody>
                    <a:bodyPr/>
                    <a:lstStyle/>
                    <a:p>
                      <a:pPr algn="ctr"/>
                      <a:r>
                        <a:rPr lang="en-US" sz="900" dirty="0">
                          <a:effectLst/>
                          <a:latin typeface="Times New Roman"/>
                          <a:cs typeface="Times New Roman"/>
                        </a:rPr>
                        <a:t>Yes </a:t>
                      </a:r>
                    </a:p>
                  </a:txBody>
                  <a:tcPr anchor="ctr"/>
                </a:tc>
              </a:tr>
              <a:tr h="269030">
                <a:tc>
                  <a:txBody>
                    <a:bodyPr/>
                    <a:lstStyle/>
                    <a:p>
                      <a:pPr algn="ctr"/>
                      <a:r>
                        <a:rPr lang="hr-HR" sz="900" b="1" dirty="0">
                          <a:effectLst/>
                          <a:latin typeface="Times New Roman"/>
                          <a:cs typeface="Times New Roman"/>
                        </a:rPr>
                        <a:t>RBAC</a:t>
                      </a:r>
                      <a:r>
                        <a:rPr lang="hr-HR" sz="900" b="1" baseline="-25000" dirty="0">
                          <a:effectLst/>
                          <a:latin typeface="Times New Roman"/>
                          <a:cs typeface="Times New Roman"/>
                        </a:rPr>
                        <a:t>3</a:t>
                      </a:r>
                      <a:r>
                        <a:rPr lang="hr-HR" sz="900" b="1" dirty="0">
                          <a:effectLst/>
                          <a:latin typeface="Times New Roman"/>
                          <a:cs typeface="Times New Roman"/>
                        </a:rPr>
                        <a:t> </a:t>
                      </a:r>
                    </a:p>
                  </a:txBody>
                  <a:tcPr anchor="ctr"/>
                </a:tc>
                <a:tc>
                  <a:txBody>
                    <a:bodyPr/>
                    <a:lstStyle/>
                    <a:p>
                      <a:pPr algn="ctr"/>
                      <a:r>
                        <a:rPr lang="en-US" sz="900" dirty="0">
                          <a:effectLst/>
                          <a:latin typeface="Times New Roman"/>
                          <a:cs typeface="Times New Roman"/>
                        </a:rPr>
                        <a:t>Yes </a:t>
                      </a:r>
                    </a:p>
                  </a:txBody>
                  <a:tcPr anchor="ctr"/>
                </a:tc>
                <a:tc>
                  <a:txBody>
                    <a:bodyPr/>
                    <a:lstStyle/>
                    <a:p>
                      <a:pPr algn="ctr"/>
                      <a:r>
                        <a:rPr lang="en-US" sz="900" dirty="0">
                          <a:effectLst/>
                          <a:latin typeface="Times New Roman"/>
                          <a:cs typeface="Times New Roman"/>
                        </a:rPr>
                        <a:t>Yes </a:t>
                      </a:r>
                    </a:p>
                  </a:txBody>
                  <a:tcPr anchor="ctr"/>
                </a:tc>
              </a:tr>
            </a:tbl>
          </a:graphicData>
        </a:graphic>
      </p:graphicFrame>
      <p:sp>
        <p:nvSpPr>
          <p:cNvPr id="5" name="TextBox 4"/>
          <p:cNvSpPr txBox="1"/>
          <p:nvPr/>
        </p:nvSpPr>
        <p:spPr>
          <a:xfrm>
            <a:off x="3429000" y="2055789"/>
            <a:ext cx="1320800" cy="523220"/>
          </a:xfrm>
          <a:prstGeom prst="rect">
            <a:avLst/>
          </a:prstGeom>
          <a:noFill/>
        </p:spPr>
        <p:txBody>
          <a:bodyPr wrap="square" rtlCol="0">
            <a:spAutoFit/>
          </a:bodyPr>
          <a:lstStyle/>
          <a:p>
            <a:pPr algn="ctr"/>
            <a:r>
              <a:rPr lang="en-GB" sz="1400" i="1" dirty="0" smtClean="0">
                <a:solidFill>
                  <a:schemeClr val="accent3"/>
                </a:solidFill>
                <a:latin typeface="Times New Roman"/>
                <a:cs typeface="Times New Roman"/>
              </a:rPr>
              <a:t>Minimum Requirement</a:t>
            </a:r>
            <a:endParaRPr lang="en-GB" sz="1400" i="1" dirty="0">
              <a:solidFill>
                <a:schemeClr val="accent3"/>
              </a:solidFill>
              <a:latin typeface="Times New Roman"/>
              <a:cs typeface="Times New Roman"/>
            </a:endParaRPr>
          </a:p>
        </p:txBody>
      </p:sp>
    </p:spTree>
    <p:extLst>
      <p:ext uri="{BB962C8B-B14F-4D97-AF65-F5344CB8AC3E}">
        <p14:creationId xmlns:p14="http://schemas.microsoft.com/office/powerpoint/2010/main" val="317807003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Role Hierarchy </a:t>
            </a:r>
            <a:endParaRPr lang="en-GB" dirty="0"/>
          </a:p>
        </p:txBody>
      </p:sp>
      <p:pic>
        <p:nvPicPr>
          <p:cNvPr id="7" name="Content Placeholder 6" descr="Screen Shot 2020-09-22 at 11.17.03 AM.png"/>
          <p:cNvPicPr>
            <a:picLocks noGrp="1" noChangeAspect="1"/>
          </p:cNvPicPr>
          <p:nvPr>
            <p:ph idx="1"/>
          </p:nvPr>
        </p:nvPicPr>
        <p:blipFill rotWithShape="1">
          <a:blip r:embed="rId2">
            <a:clrChange>
              <a:clrFrom>
                <a:srgbClr val="FFFFFE"/>
              </a:clrFrom>
              <a:clrTo>
                <a:srgbClr val="FFFFFE">
                  <a:alpha val="0"/>
                </a:srgbClr>
              </a:clrTo>
            </a:clrChange>
            <a:duotone>
              <a:prstClr val="black"/>
              <a:schemeClr val="accent3">
                <a:tint val="45000"/>
                <a:satMod val="400000"/>
              </a:schemeClr>
            </a:duotone>
            <a:extLst>
              <a:ext uri="{28A0092B-C50C-407E-A947-70E740481C1C}">
                <a14:useLocalDpi xmlns:a14="http://schemas.microsoft.com/office/drawing/2010/main" val="0"/>
              </a:ext>
            </a:extLst>
          </a:blip>
          <a:srcRect l="6265" t="4775" r="3926"/>
          <a:stretch/>
        </p:blipFill>
        <p:spPr>
          <a:xfrm>
            <a:off x="254001" y="1676820"/>
            <a:ext cx="6533444" cy="4679530"/>
          </a:xfrm>
        </p:spPr>
      </p:pic>
      <p:sp>
        <p:nvSpPr>
          <p:cNvPr id="4" name="Date Placeholder 3"/>
          <p:cNvSpPr>
            <a:spLocks noGrp="1"/>
          </p:cNvSpPr>
          <p:nvPr>
            <p:ph type="dt" sz="half" idx="10"/>
          </p:nvPr>
        </p:nvSpPr>
        <p:spPr/>
        <p:txBody>
          <a:bodyPr/>
          <a:lstStyle/>
          <a:p>
            <a:fld id="{EB7EC128-0B9D-AA48-8B35-B23CB1E0C209}" type="datetime4">
              <a:rPr lang="en-US" smtClean="0"/>
              <a:t>September 22, 2020</a:t>
            </a:fld>
            <a:endParaRPr lang="en-US"/>
          </a:p>
        </p:txBody>
      </p:sp>
      <p:sp>
        <p:nvSpPr>
          <p:cNvPr id="5" name="Footer Placeholder 4"/>
          <p:cNvSpPr>
            <a:spLocks noGrp="1"/>
          </p:cNvSpPr>
          <p:nvPr>
            <p:ph type="ftr" sz="quarter" idx="11"/>
          </p:nvPr>
        </p:nvSpPr>
        <p:spPr/>
        <p:txBody>
          <a:bodyPr/>
          <a:lstStyle/>
          <a:p>
            <a:r>
              <a:rPr lang="en-US" smtClean="0"/>
              <a:t>Access Control</a:t>
            </a:r>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25</a:t>
            </a:fld>
            <a:endParaRPr lang="en-US"/>
          </a:p>
        </p:txBody>
      </p:sp>
      <p:graphicFrame>
        <p:nvGraphicFramePr>
          <p:cNvPr id="8" name="Diagram 7"/>
          <p:cNvGraphicFramePr/>
          <p:nvPr>
            <p:extLst>
              <p:ext uri="{D42A27DB-BD31-4B8C-83A1-F6EECF244321}">
                <p14:modId xmlns:p14="http://schemas.microsoft.com/office/powerpoint/2010/main" val="2542196830"/>
              </p:ext>
            </p:extLst>
          </p:nvPr>
        </p:nvGraphicFramePr>
        <p:xfrm>
          <a:off x="5510389" y="2046108"/>
          <a:ext cx="4332112" cy="2794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939875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pPr eaLnBrk="1" fontAlgn="auto" hangingPunct="1">
              <a:spcAft>
                <a:spcPts val="0"/>
              </a:spcAft>
              <a:defRPr/>
            </a:pPr>
            <a:r>
              <a:rPr lang="en-US" dirty="0">
                <a:solidFill>
                  <a:schemeClr val="accent1">
                    <a:lumMod val="75000"/>
                  </a:schemeClr>
                </a:solidFill>
                <a:ea typeface="+mj-ea"/>
                <a:cs typeface="+mj-cs"/>
              </a:rPr>
              <a:t>NIST </a:t>
            </a:r>
            <a:r>
              <a:rPr lang="en-US" dirty="0">
                <a:solidFill>
                  <a:srgbClr val="2397E2"/>
                </a:solidFill>
                <a:ea typeface="+mj-ea"/>
                <a:cs typeface="+mj-cs"/>
              </a:rPr>
              <a:t>RBAC</a:t>
            </a:r>
            <a:r>
              <a:rPr lang="en-US" dirty="0">
                <a:solidFill>
                  <a:schemeClr val="accent1">
                    <a:lumMod val="75000"/>
                  </a:schemeClr>
                </a:solidFill>
                <a:ea typeface="+mj-ea"/>
                <a:cs typeface="+mj-cs"/>
              </a:rPr>
              <a:t> Model</a:t>
            </a:r>
          </a:p>
        </p:txBody>
      </p:sp>
      <p:pic>
        <p:nvPicPr>
          <p:cNvPr id="55298" name="Picture 4" descr="ch04-11.pdf                                                    00ABB570  Mnementh                      BEAE7A2F:"/>
          <p:cNvPicPr>
            <a:picLocks noChangeAspect="1" noChangeArrowheads="1"/>
          </p:cNvPicPr>
          <p:nvPr/>
        </p:nvPicPr>
        <p:blipFill rotWithShape="1">
          <a:blip r:embed="rId3">
            <a:alphaModFix amt="70000"/>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7803" t="16226" r="5474" b="32450"/>
          <a:stretch/>
        </p:blipFill>
        <p:spPr bwMode="auto">
          <a:xfrm>
            <a:off x="268111" y="1792111"/>
            <a:ext cx="8717998" cy="399344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5884E8B-4702-8949-8E50-04D8DC1A68D5}" type="datetime4">
              <a:rPr lang="en-US" sz="1200" smtClean="0">
                <a:solidFill>
                  <a:schemeClr val="tx2"/>
                </a:solidFill>
              </a:rPr>
              <a:t>September 22, 2020</a:t>
            </a:fld>
            <a:endParaRPr lang="en-US" sz="1200">
              <a:solidFill>
                <a:schemeClr val="tx2"/>
              </a:solidFill>
            </a:endParaRPr>
          </a:p>
        </p:txBody>
      </p:sp>
      <p:sp>
        <p:nvSpPr>
          <p:cNvPr id="55300"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tx2"/>
                </a:solidFill>
              </a:rPr>
              <a:t>Access Control</a:t>
            </a:r>
          </a:p>
        </p:txBody>
      </p:sp>
      <p:sp>
        <p:nvSpPr>
          <p:cNvPr id="5530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ED252F3-ECEF-E347-9E1D-FFF3BAE6E515}" type="slidenum">
              <a:rPr lang="en-US" sz="1200">
                <a:solidFill>
                  <a:schemeClr val="tx2"/>
                </a:solidFill>
              </a:rPr>
              <a:pPr eaLnBrk="1" hangingPunct="1"/>
              <a:t>26</a:t>
            </a:fld>
            <a:endParaRPr lang="en-US" sz="1200">
              <a:solidFill>
                <a:schemeClr val="tx2"/>
              </a:solidFill>
            </a:endParaRPr>
          </a:p>
        </p:txBody>
      </p:sp>
    </p:spTree>
    <p:extLst>
      <p:ext uri="{BB962C8B-B14F-4D97-AF65-F5344CB8AC3E}">
        <p14:creationId xmlns:p14="http://schemas.microsoft.com/office/powerpoint/2010/main" val="72835096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36594"/>
            <a:ext cx="7560761" cy="1039427"/>
          </a:xfrm>
        </p:spPr>
        <p:txBody>
          <a:bodyPr>
            <a:normAutofit fontScale="90000"/>
          </a:bodyPr>
          <a:lstStyle/>
          <a:p>
            <a:r>
              <a:rPr lang="de-DE" dirty="0"/>
              <a:t>ATTRIBUTE-BASED ACCESS </a:t>
            </a:r>
            <a:r>
              <a:rPr lang="de-DE" dirty="0" smtClean="0"/>
              <a:t>CONTROL (ABAC)</a:t>
            </a:r>
            <a:endParaRPr lang="en-GB" dirty="0"/>
          </a:p>
        </p:txBody>
      </p:sp>
      <p:sp>
        <p:nvSpPr>
          <p:cNvPr id="3" name="Content Placeholder 2"/>
          <p:cNvSpPr>
            <a:spLocks noGrp="1"/>
          </p:cNvSpPr>
          <p:nvPr>
            <p:ph sz="half" idx="1"/>
          </p:nvPr>
        </p:nvSpPr>
        <p:spPr>
          <a:xfrm>
            <a:off x="141113" y="1719071"/>
            <a:ext cx="4065444" cy="4407408"/>
          </a:xfrm>
        </p:spPr>
        <p:txBody>
          <a:bodyPr>
            <a:normAutofit fontScale="77500" lnSpcReduction="20000"/>
          </a:bodyPr>
          <a:lstStyle/>
          <a:p>
            <a:r>
              <a:rPr lang="en-US" dirty="0"/>
              <a:t>Attributes are characteristics that define specific aspects of the subject, object, </a:t>
            </a:r>
            <a:r>
              <a:rPr lang="en-US" dirty="0" smtClean="0"/>
              <a:t>environment </a:t>
            </a:r>
            <a:r>
              <a:rPr lang="en-US" dirty="0"/>
              <a:t>conditions, and/or requested operations that are predefined and </a:t>
            </a:r>
            <a:r>
              <a:rPr lang="en-US" dirty="0" err="1"/>
              <a:t>preassigned</a:t>
            </a:r>
            <a:r>
              <a:rPr lang="en-US" dirty="0"/>
              <a:t> by an </a:t>
            </a:r>
            <a:r>
              <a:rPr lang="en-US" dirty="0" smtClean="0"/>
              <a:t>authority</a:t>
            </a:r>
          </a:p>
          <a:p>
            <a:r>
              <a:rPr lang="en-US" dirty="0" smtClean="0"/>
              <a:t>Attributes </a:t>
            </a:r>
            <a:r>
              <a:rPr lang="en-US" dirty="0"/>
              <a:t>contain information that indicates the class of </a:t>
            </a:r>
            <a:r>
              <a:rPr lang="en-US" dirty="0" smtClean="0"/>
              <a:t>information </a:t>
            </a:r>
            <a:r>
              <a:rPr lang="en-US" dirty="0"/>
              <a:t>given by the attribute, a name, and a </a:t>
            </a:r>
            <a:r>
              <a:rPr lang="en-US" dirty="0" smtClean="0"/>
              <a:t>value:</a:t>
            </a:r>
          </a:p>
          <a:p>
            <a:pPr lvl="1"/>
            <a:r>
              <a:rPr lang="en-US" dirty="0" smtClean="0"/>
              <a:t>Class</a:t>
            </a:r>
            <a:r>
              <a:rPr lang="en-US" dirty="0"/>
              <a:t>=</a:t>
            </a:r>
            <a:r>
              <a:rPr lang="en-US" dirty="0" err="1" smtClean="0"/>
              <a:t>HospitalRecordsAccess</a:t>
            </a:r>
            <a:endParaRPr lang="en-US" dirty="0"/>
          </a:p>
          <a:p>
            <a:pPr lvl="1"/>
            <a:r>
              <a:rPr lang="en-US" dirty="0" smtClean="0"/>
              <a:t>Name</a:t>
            </a:r>
            <a:r>
              <a:rPr lang="en-US" dirty="0"/>
              <a:t>=</a:t>
            </a:r>
            <a:r>
              <a:rPr lang="en-US" dirty="0" err="1" smtClean="0"/>
              <a:t>PatientInformationAccess</a:t>
            </a:r>
            <a:endParaRPr lang="en-US" dirty="0"/>
          </a:p>
          <a:p>
            <a:pPr lvl="1"/>
            <a:r>
              <a:rPr lang="en-US" dirty="0" smtClean="0"/>
              <a:t>Value</a:t>
            </a:r>
            <a:r>
              <a:rPr lang="en-US" dirty="0"/>
              <a:t>=</a:t>
            </a:r>
            <a:r>
              <a:rPr lang="en-US" dirty="0" err="1" smtClean="0"/>
              <a:t>MFBusinessHoursOnly</a:t>
            </a:r>
            <a:endParaRPr lang="en-US" dirty="0"/>
          </a:p>
        </p:txBody>
      </p:sp>
      <p:graphicFrame>
        <p:nvGraphicFramePr>
          <p:cNvPr id="8" name="Content Placeholder 7"/>
          <p:cNvGraphicFramePr>
            <a:graphicFrameLocks noGrp="1"/>
          </p:cNvGraphicFramePr>
          <p:nvPr>
            <p:ph sz="half" idx="2"/>
            <p:extLst>
              <p:ext uri="{D42A27DB-BD31-4B8C-83A1-F6EECF244321}">
                <p14:modId xmlns:p14="http://schemas.microsoft.com/office/powerpoint/2010/main" val="1358337780"/>
              </p:ext>
            </p:extLst>
          </p:nvPr>
        </p:nvGraphicFramePr>
        <p:xfrm>
          <a:off x="4337758" y="1645354"/>
          <a:ext cx="4622798" cy="49727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B726E264-D9D9-1E4F-9FE8-28374A7D0DF8}" type="datetime4">
              <a:rPr lang="en-US" smtClean="0"/>
              <a:t>September 22, 2020</a:t>
            </a:fld>
            <a:endParaRPr lang="en-US"/>
          </a:p>
        </p:txBody>
      </p:sp>
      <p:sp>
        <p:nvSpPr>
          <p:cNvPr id="5" name="Footer Placeholder 4"/>
          <p:cNvSpPr>
            <a:spLocks noGrp="1"/>
          </p:cNvSpPr>
          <p:nvPr>
            <p:ph type="ftr" sz="quarter" idx="11"/>
          </p:nvPr>
        </p:nvSpPr>
        <p:spPr/>
        <p:txBody>
          <a:bodyPr/>
          <a:lstStyle/>
          <a:p>
            <a:r>
              <a:rPr lang="en-US" smtClean="0"/>
              <a:t>Access Control</a:t>
            </a:r>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27</a:t>
            </a:fld>
            <a:endParaRPr lang="en-US"/>
          </a:p>
        </p:txBody>
      </p:sp>
    </p:spTree>
    <p:extLst>
      <p:ext uri="{BB962C8B-B14F-4D97-AF65-F5344CB8AC3E}">
        <p14:creationId xmlns:p14="http://schemas.microsoft.com/office/powerpoint/2010/main" val="31728869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a:t>Simple </a:t>
            </a:r>
            <a:r>
              <a:rPr lang="it-IT" dirty="0">
                <a:solidFill>
                  <a:srgbClr val="2397E2"/>
                </a:solidFill>
              </a:rPr>
              <a:t>ABAC</a:t>
            </a:r>
            <a:r>
              <a:rPr lang="it-IT" dirty="0"/>
              <a:t> Scenario </a:t>
            </a:r>
            <a:endParaRPr lang="en-GB" dirty="0"/>
          </a:p>
        </p:txBody>
      </p:sp>
      <p:sp>
        <p:nvSpPr>
          <p:cNvPr id="5" name="Date Placeholder 4"/>
          <p:cNvSpPr>
            <a:spLocks noGrp="1"/>
          </p:cNvSpPr>
          <p:nvPr>
            <p:ph type="dt" sz="half" idx="10"/>
          </p:nvPr>
        </p:nvSpPr>
        <p:spPr/>
        <p:txBody>
          <a:bodyPr/>
          <a:lstStyle/>
          <a:p>
            <a:fld id="{39635E60-FF0D-4041-95B0-EF56A92A4B00}" type="datetime4">
              <a:rPr lang="en-US" smtClean="0"/>
              <a:t>September 22, 2020</a:t>
            </a:fld>
            <a:endParaRPr lang="en-US"/>
          </a:p>
        </p:txBody>
      </p:sp>
      <p:sp>
        <p:nvSpPr>
          <p:cNvPr id="6" name="Footer Placeholder 5"/>
          <p:cNvSpPr>
            <a:spLocks noGrp="1"/>
          </p:cNvSpPr>
          <p:nvPr>
            <p:ph type="ftr" sz="quarter" idx="11"/>
          </p:nvPr>
        </p:nvSpPr>
        <p:spPr/>
        <p:txBody>
          <a:bodyPr/>
          <a:lstStyle/>
          <a:p>
            <a:r>
              <a:rPr lang="en-US" smtClean="0"/>
              <a:t>Access Control</a:t>
            </a:r>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28</a:t>
            </a:fld>
            <a:endParaRPr lang="en-US"/>
          </a:p>
        </p:txBody>
      </p:sp>
      <p:sp>
        <p:nvSpPr>
          <p:cNvPr id="11" name="Content Placeholder 10"/>
          <p:cNvSpPr>
            <a:spLocks noGrp="1"/>
          </p:cNvSpPr>
          <p:nvPr>
            <p:ph sz="half" idx="1"/>
          </p:nvPr>
        </p:nvSpPr>
        <p:spPr>
          <a:xfrm>
            <a:off x="196400" y="1719071"/>
            <a:ext cx="3862510" cy="4407408"/>
          </a:xfrm>
        </p:spPr>
        <p:txBody>
          <a:bodyPr>
            <a:normAutofit fontScale="62500" lnSpcReduction="20000"/>
          </a:bodyPr>
          <a:lstStyle/>
          <a:p>
            <a:pPr algn="just"/>
            <a:r>
              <a:rPr lang="en-US" dirty="0"/>
              <a:t>A subject requests access to an object. This request is routed to an access </a:t>
            </a:r>
            <a:r>
              <a:rPr lang="en-US" dirty="0" smtClean="0"/>
              <a:t>control </a:t>
            </a:r>
            <a:r>
              <a:rPr lang="en-US" dirty="0"/>
              <a:t>mechanism. </a:t>
            </a:r>
          </a:p>
          <a:p>
            <a:pPr algn="just"/>
            <a:r>
              <a:rPr lang="en-US" dirty="0"/>
              <a:t>The access control mechanism is governed by a set of rules </a:t>
            </a:r>
            <a:r>
              <a:rPr lang="en-US" dirty="0" smtClean="0"/>
              <a:t>(</a:t>
            </a:r>
            <a:r>
              <a:rPr lang="en-US" dirty="0"/>
              <a:t>2a) that are defined by a preconfigured access control policy. Based on these rules, the access control mechanism assesses the attributes of the subject (2b), object (2c), and current environmental conditions (2d) to determine authorization. </a:t>
            </a:r>
            <a:endParaRPr lang="en-US" dirty="0" smtClean="0"/>
          </a:p>
          <a:p>
            <a:pPr algn="just"/>
            <a:r>
              <a:rPr lang="en-US" dirty="0"/>
              <a:t>The access control mechanism grants the subject access to the object if access </a:t>
            </a:r>
            <a:r>
              <a:rPr lang="en-US" dirty="0" smtClean="0"/>
              <a:t>is </a:t>
            </a:r>
            <a:r>
              <a:rPr lang="en-US" dirty="0"/>
              <a:t>authorized and denies access if it is not authorized. </a:t>
            </a:r>
          </a:p>
        </p:txBody>
      </p:sp>
      <p:pic>
        <p:nvPicPr>
          <p:cNvPr id="12" name="Content Placeholder 8" descr="Screen Shot 2020-09-22 at 1.05.29 PM.png"/>
          <p:cNvPicPr>
            <a:picLocks noGrp="1" noChangeAspect="1"/>
          </p:cNvPicPr>
          <p:nvPr>
            <p:ph sz="half" idx="2"/>
          </p:nvPr>
        </p:nvPicPr>
        <p:blipFill rotWithShape="1">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2655" b="61"/>
          <a:stretch/>
        </p:blipFill>
        <p:spPr>
          <a:xfrm>
            <a:off x="3795706" y="1719070"/>
            <a:ext cx="5310077" cy="4407409"/>
          </a:xfrm>
        </p:spPr>
      </p:pic>
    </p:spTree>
    <p:extLst>
      <p:ext uri="{BB962C8B-B14F-4D97-AF65-F5344CB8AC3E}">
        <p14:creationId xmlns:p14="http://schemas.microsoft.com/office/powerpoint/2010/main" val="1144205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fontAlgn="auto" hangingPunct="1">
              <a:spcAft>
                <a:spcPts val="0"/>
              </a:spcAft>
              <a:defRPr/>
            </a:pPr>
            <a:r>
              <a:rPr kumimoji="1" lang="en-GB">
                <a:solidFill>
                  <a:schemeClr val="accent1">
                    <a:lumMod val="75000"/>
                  </a:schemeClr>
                </a:solidFill>
                <a:ea typeface="+mj-ea"/>
                <a:cs typeface="+mj-cs"/>
              </a:rPr>
              <a:t>Access Control</a:t>
            </a:r>
            <a:endParaRPr kumimoji="1" lang="en-AU" sz="3600">
              <a:solidFill>
                <a:schemeClr val="accent1">
                  <a:lumMod val="75000"/>
                </a:schemeClr>
              </a:solidFill>
              <a:ea typeface="+mj-ea"/>
              <a:cs typeface="+mj-cs"/>
            </a:endParaRPr>
          </a:p>
        </p:txBody>
      </p:sp>
      <p:sp>
        <p:nvSpPr>
          <p:cNvPr id="16386" name="Rectangle 3"/>
          <p:cNvSpPr>
            <a:spLocks noGrp="1" noChangeArrowheads="1"/>
          </p:cNvSpPr>
          <p:nvPr>
            <p:ph idx="1"/>
          </p:nvPr>
        </p:nvSpPr>
        <p:spPr/>
        <p:txBody>
          <a:bodyPr/>
          <a:lstStyle/>
          <a:p>
            <a:pPr eaLnBrk="1" hangingPunct="1"/>
            <a:r>
              <a:rPr lang="en-US">
                <a:latin typeface="Times New Roman" charset="0"/>
              </a:rPr>
              <a:t>“The prevention of unauthorized use of a resource, including the prevention of use of a resource in an unauthorized manner”</a:t>
            </a:r>
          </a:p>
          <a:p>
            <a:pPr eaLnBrk="1" hangingPunct="1"/>
            <a:r>
              <a:rPr lang="en-US">
                <a:latin typeface="Times New Roman" charset="0"/>
              </a:rPr>
              <a:t>Central element of computer security</a:t>
            </a:r>
          </a:p>
          <a:p>
            <a:pPr eaLnBrk="1" hangingPunct="1"/>
            <a:r>
              <a:rPr lang="en-AU">
                <a:latin typeface="Times New Roman" charset="0"/>
              </a:rPr>
              <a:t>Assume have users and groups</a:t>
            </a:r>
          </a:p>
          <a:p>
            <a:pPr lvl="1" eaLnBrk="1" hangingPunct="1"/>
            <a:r>
              <a:rPr lang="en-AU">
                <a:latin typeface="Times New Roman" charset="0"/>
              </a:rPr>
              <a:t>Authenticate to system</a:t>
            </a:r>
          </a:p>
          <a:p>
            <a:pPr lvl="1" eaLnBrk="1" hangingPunct="1"/>
            <a:r>
              <a:rPr lang="en-AU">
                <a:latin typeface="Times New Roman" charset="0"/>
              </a:rPr>
              <a:t>Assigned access rights to certain resources on system</a:t>
            </a:r>
          </a:p>
        </p:txBody>
      </p:sp>
      <p:sp>
        <p:nvSpPr>
          <p:cNvPr id="16387"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3774CCE-42DF-F747-90AB-365315CF9C94}" type="datetime4">
              <a:rPr lang="en-US" sz="1200" smtClean="0">
                <a:solidFill>
                  <a:schemeClr val="tx2"/>
                </a:solidFill>
              </a:rPr>
              <a:t>September 22, 2020</a:t>
            </a:fld>
            <a:endParaRPr lang="en-US" sz="1200">
              <a:solidFill>
                <a:schemeClr val="tx2"/>
              </a:solidFill>
            </a:endParaRPr>
          </a:p>
        </p:txBody>
      </p:sp>
      <p:sp>
        <p:nvSpPr>
          <p:cNvPr id="16388"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tx2"/>
                </a:solidFill>
              </a:rPr>
              <a:t>Access Control</a:t>
            </a:r>
          </a:p>
        </p:txBody>
      </p:sp>
      <p:sp>
        <p:nvSpPr>
          <p:cNvPr id="1638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6ED2A33-23FC-D440-9D2A-20B6F80B359D}" type="slidenum">
              <a:rPr lang="en-US" sz="1200">
                <a:solidFill>
                  <a:schemeClr val="tx2"/>
                </a:solidFill>
              </a:rPr>
              <a:pPr eaLnBrk="1" hangingPunct="1"/>
              <a:t>2</a:t>
            </a:fld>
            <a:endParaRPr lang="en-US" sz="1200">
              <a:solidFill>
                <a:schemeClr val="tx2"/>
              </a:solidFill>
            </a:endParaRPr>
          </a:p>
        </p:txBody>
      </p:sp>
    </p:spTree>
    <p:extLst>
      <p:ext uri="{BB962C8B-B14F-4D97-AF65-F5344CB8AC3E}">
        <p14:creationId xmlns:p14="http://schemas.microsoft.com/office/powerpoint/2010/main" val="81708847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a:solidFill>
                  <a:srgbClr val="2397E2"/>
                </a:solidFill>
              </a:rPr>
              <a:t>ABAC</a:t>
            </a:r>
            <a:r>
              <a:rPr lang="pt-BR" dirty="0"/>
              <a:t> Policies </a:t>
            </a:r>
            <a:endParaRPr lang="en-GB" dirty="0"/>
          </a:p>
        </p:txBody>
      </p:sp>
      <p:sp>
        <p:nvSpPr>
          <p:cNvPr id="8" name="Content Placeholder 7"/>
          <p:cNvSpPr>
            <a:spLocks noGrp="1"/>
          </p:cNvSpPr>
          <p:nvPr>
            <p:ph idx="1"/>
          </p:nvPr>
        </p:nvSpPr>
        <p:spPr>
          <a:xfrm>
            <a:off x="117842" y="1608567"/>
            <a:ext cx="8759383" cy="1254610"/>
          </a:xfrm>
        </p:spPr>
        <p:txBody>
          <a:bodyPr>
            <a:normAutofit/>
          </a:bodyPr>
          <a:lstStyle/>
          <a:p>
            <a:pPr marL="114300" indent="0" algn="just">
              <a:buNone/>
            </a:pPr>
            <a:r>
              <a:rPr lang="en-US" sz="1800" dirty="0"/>
              <a:t>A </a:t>
            </a:r>
            <a:r>
              <a:rPr lang="en-US" sz="1800" dirty="0">
                <a:solidFill>
                  <a:schemeClr val="accent6"/>
                </a:solidFill>
              </a:rPr>
              <a:t>policy</a:t>
            </a:r>
            <a:r>
              <a:rPr lang="en-US" sz="1800" b="1" dirty="0"/>
              <a:t> </a:t>
            </a:r>
            <a:r>
              <a:rPr lang="en-US" sz="1800" dirty="0"/>
              <a:t>is a set of rules and relationships that govern allowable behavior within an organization, based on the privileges of subjects and how resources or objects are to be protected under which environment conditions. In turn, </a:t>
            </a:r>
            <a:r>
              <a:rPr lang="en-US" sz="1800" dirty="0">
                <a:solidFill>
                  <a:srgbClr val="8D34E0"/>
                </a:solidFill>
              </a:rPr>
              <a:t>privileges</a:t>
            </a:r>
            <a:r>
              <a:rPr lang="en-US" sz="1800" b="1" dirty="0">
                <a:solidFill>
                  <a:srgbClr val="8D34E0"/>
                </a:solidFill>
              </a:rPr>
              <a:t> </a:t>
            </a:r>
            <a:r>
              <a:rPr lang="en-US" sz="1800" dirty="0"/>
              <a:t>represent the authorized behavior of a subject; they are defined by an authority and embodied in a policy. </a:t>
            </a:r>
            <a:endParaRPr lang="en-US" sz="1800" dirty="0"/>
          </a:p>
        </p:txBody>
      </p:sp>
      <p:sp>
        <p:nvSpPr>
          <p:cNvPr id="7" name="Slide Number Placeholder 6"/>
          <p:cNvSpPr>
            <a:spLocks noGrp="1"/>
          </p:cNvSpPr>
          <p:nvPr>
            <p:ph type="sldNum" sz="quarter" idx="12"/>
          </p:nvPr>
        </p:nvSpPr>
        <p:spPr/>
        <p:txBody>
          <a:bodyPr/>
          <a:lstStyle/>
          <a:p>
            <a:fld id="{FA84A37A-AFC2-4A01-80A1-FC20F2C0D5BB}" type="slidenum">
              <a:rPr lang="en-US" smtClean="0"/>
              <a:pPr/>
              <a:t>29</a:t>
            </a:fld>
            <a:endParaRPr lang="en-US"/>
          </a:p>
        </p:txBody>
      </p:sp>
      <p:pic>
        <p:nvPicPr>
          <p:cNvPr id="9" name="Picture 8" descr="Screen Shot 2020-09-22 at 1.34.39 PM.png"/>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2502412" y="2876271"/>
            <a:ext cx="6558116" cy="3414609"/>
          </a:xfrm>
          <a:prstGeom prst="rect">
            <a:avLst/>
          </a:prstGeom>
        </p:spPr>
      </p:pic>
      <p:sp>
        <p:nvSpPr>
          <p:cNvPr id="10" name="Rectangle 9"/>
          <p:cNvSpPr/>
          <p:nvPr/>
        </p:nvSpPr>
        <p:spPr>
          <a:xfrm>
            <a:off x="121498" y="2662125"/>
            <a:ext cx="3374400" cy="1200329"/>
          </a:xfrm>
          <a:prstGeom prst="rect">
            <a:avLst/>
          </a:prstGeom>
        </p:spPr>
        <p:txBody>
          <a:bodyPr wrap="square">
            <a:spAutoFit/>
          </a:bodyPr>
          <a:lstStyle/>
          <a:p>
            <a:pPr marL="114300" lvl="0" algn="just">
              <a:spcBef>
                <a:spcPct val="20000"/>
              </a:spcBef>
              <a:buClr>
                <a:srgbClr val="80B606"/>
              </a:buClr>
            </a:pPr>
            <a:r>
              <a:rPr lang="en-US" dirty="0">
                <a:solidFill>
                  <a:srgbClr val="465466"/>
                </a:solidFill>
                <a:latin typeface="Times New Roman"/>
                <a:cs typeface="Times New Roman"/>
              </a:rPr>
              <a:t>Other terms that are commonly used instead of privileges are </a:t>
            </a:r>
            <a:r>
              <a:rPr lang="en-US" dirty="0">
                <a:solidFill>
                  <a:srgbClr val="8D34E0"/>
                </a:solidFill>
                <a:latin typeface="Times New Roman"/>
                <a:cs typeface="Times New Roman"/>
              </a:rPr>
              <a:t>rights</a:t>
            </a:r>
            <a:r>
              <a:rPr lang="en-US" dirty="0">
                <a:solidFill>
                  <a:srgbClr val="465466"/>
                </a:solidFill>
                <a:latin typeface="Times New Roman"/>
                <a:cs typeface="Times New Roman"/>
              </a:rPr>
              <a:t>, </a:t>
            </a:r>
            <a:r>
              <a:rPr lang="en-US" dirty="0">
                <a:solidFill>
                  <a:srgbClr val="8D34E0"/>
                </a:solidFill>
                <a:latin typeface="Times New Roman"/>
                <a:cs typeface="Times New Roman"/>
              </a:rPr>
              <a:t>authorizations</a:t>
            </a:r>
            <a:r>
              <a:rPr lang="en-US" dirty="0">
                <a:solidFill>
                  <a:srgbClr val="465466"/>
                </a:solidFill>
                <a:latin typeface="Times New Roman"/>
                <a:cs typeface="Times New Roman"/>
              </a:rPr>
              <a:t>, and </a:t>
            </a:r>
            <a:r>
              <a:rPr lang="en-US" dirty="0">
                <a:solidFill>
                  <a:srgbClr val="8D34E0"/>
                </a:solidFill>
                <a:latin typeface="Times New Roman"/>
                <a:cs typeface="Times New Roman"/>
              </a:rPr>
              <a:t>entitlements</a:t>
            </a:r>
            <a:r>
              <a:rPr lang="en-US" dirty="0">
                <a:solidFill>
                  <a:srgbClr val="465466"/>
                </a:solidFill>
                <a:latin typeface="Times New Roman"/>
                <a:cs typeface="Times New Roman"/>
              </a:rPr>
              <a:t>. </a:t>
            </a:r>
            <a:endParaRPr lang="en-US" dirty="0">
              <a:solidFill>
                <a:srgbClr val="465466"/>
              </a:solidFill>
              <a:latin typeface="Times New Roman"/>
              <a:cs typeface="Times New Roman"/>
            </a:endParaRPr>
          </a:p>
        </p:txBody>
      </p:sp>
      <p:sp>
        <p:nvSpPr>
          <p:cNvPr id="11" name="Rectangle 10"/>
          <p:cNvSpPr/>
          <p:nvPr/>
        </p:nvSpPr>
        <p:spPr>
          <a:xfrm>
            <a:off x="134590" y="3739597"/>
            <a:ext cx="2536433" cy="1754327"/>
          </a:xfrm>
          <a:prstGeom prst="rect">
            <a:avLst/>
          </a:prstGeom>
        </p:spPr>
        <p:txBody>
          <a:bodyPr wrap="square">
            <a:spAutoFit/>
          </a:bodyPr>
          <a:lstStyle/>
          <a:p>
            <a:pPr marL="114300" lvl="0" algn="just">
              <a:spcBef>
                <a:spcPct val="20000"/>
              </a:spcBef>
              <a:buClr>
                <a:srgbClr val="80B606"/>
              </a:buClr>
            </a:pPr>
            <a:r>
              <a:rPr lang="en-US" dirty="0">
                <a:solidFill>
                  <a:srgbClr val="465466"/>
                </a:solidFill>
                <a:latin typeface="Times New Roman"/>
                <a:cs typeface="Times New Roman"/>
              </a:rPr>
              <a:t>Policy is typically written from the perspective of the object that needs protecting and the privileges available to subjects. </a:t>
            </a:r>
            <a:endParaRPr lang="en-US" dirty="0">
              <a:solidFill>
                <a:srgbClr val="465466"/>
              </a:solidFill>
              <a:latin typeface="Times New Roman"/>
              <a:cs typeface="Times New Roman"/>
            </a:endParaRPr>
          </a:p>
        </p:txBody>
      </p:sp>
      <p:sp>
        <p:nvSpPr>
          <p:cNvPr id="12" name="TextBox 11"/>
          <p:cNvSpPr txBox="1"/>
          <p:nvPr/>
        </p:nvSpPr>
        <p:spPr>
          <a:xfrm>
            <a:off x="5067081" y="6290880"/>
            <a:ext cx="2147293" cy="369332"/>
          </a:xfrm>
          <a:prstGeom prst="rect">
            <a:avLst/>
          </a:prstGeom>
          <a:noFill/>
        </p:spPr>
        <p:txBody>
          <a:bodyPr wrap="square" rtlCol="0">
            <a:spAutoFit/>
          </a:bodyPr>
          <a:lstStyle/>
          <a:p>
            <a:pPr algn="ctr"/>
            <a:r>
              <a:rPr lang="en-GB" b="1" i="1" dirty="0" smtClean="0">
                <a:solidFill>
                  <a:schemeClr val="accent4"/>
                </a:solidFill>
                <a:latin typeface="Times New Roman"/>
                <a:cs typeface="Times New Roman"/>
              </a:rPr>
              <a:t>ABAC</a:t>
            </a:r>
            <a:r>
              <a:rPr lang="en-GB" i="1" dirty="0" smtClean="0">
                <a:solidFill>
                  <a:schemeClr val="accent4"/>
                </a:solidFill>
                <a:latin typeface="Times New Roman"/>
                <a:cs typeface="Times New Roman"/>
              </a:rPr>
              <a:t> Trust Chain</a:t>
            </a:r>
            <a:endParaRPr lang="en-GB" i="1" dirty="0">
              <a:solidFill>
                <a:schemeClr val="accent4"/>
              </a:solidFill>
              <a:latin typeface="Times New Roman"/>
              <a:cs typeface="Times New Roman"/>
            </a:endParaRPr>
          </a:p>
        </p:txBody>
      </p:sp>
      <p:graphicFrame>
        <p:nvGraphicFramePr>
          <p:cNvPr id="13" name="Table 12"/>
          <p:cNvGraphicFramePr>
            <a:graphicFrameLocks noGrp="1"/>
          </p:cNvGraphicFramePr>
          <p:nvPr>
            <p:extLst>
              <p:ext uri="{D42A27DB-BD31-4B8C-83A1-F6EECF244321}">
                <p14:modId xmlns:p14="http://schemas.microsoft.com/office/powerpoint/2010/main" val="3468602052"/>
              </p:ext>
            </p:extLst>
          </p:nvPr>
        </p:nvGraphicFramePr>
        <p:xfrm>
          <a:off x="322141" y="5530062"/>
          <a:ext cx="2545281" cy="1169432"/>
        </p:xfrm>
        <a:graphic>
          <a:graphicData uri="http://schemas.openxmlformats.org/drawingml/2006/table">
            <a:tbl>
              <a:tblPr firstRow="1" bandRow="1">
                <a:tableStyleId>{F2DE63D5-997A-4646-A377-4702673A728D}</a:tableStyleId>
              </a:tblPr>
              <a:tblGrid>
                <a:gridCol w="1023858"/>
                <a:gridCol w="1521423"/>
              </a:tblGrid>
              <a:tr h="292358">
                <a:tc>
                  <a:txBody>
                    <a:bodyPr/>
                    <a:lstStyle/>
                    <a:p>
                      <a:pPr algn="ctr"/>
                      <a:r>
                        <a:rPr lang="en-US" sz="1100" dirty="0">
                          <a:effectLst/>
                          <a:latin typeface="Times New Roman"/>
                          <a:cs typeface="Times New Roman"/>
                        </a:rPr>
                        <a:t>Movie Rating </a:t>
                      </a:r>
                      <a:endParaRPr lang="en-US" sz="2800" dirty="0">
                        <a:effectLst/>
                        <a:latin typeface="Times New Roman"/>
                        <a:cs typeface="Times New Roman"/>
                      </a:endParaRPr>
                    </a:p>
                  </a:txBody>
                  <a:tcPr anchor="ctr"/>
                </a:tc>
                <a:tc>
                  <a:txBody>
                    <a:bodyPr/>
                    <a:lstStyle/>
                    <a:p>
                      <a:pPr algn="ctr"/>
                      <a:r>
                        <a:rPr lang="en-US" sz="1100" dirty="0">
                          <a:effectLst/>
                          <a:latin typeface="Times New Roman"/>
                          <a:cs typeface="Times New Roman"/>
                        </a:rPr>
                        <a:t>Users Allowed Access </a:t>
                      </a:r>
                      <a:endParaRPr lang="en-US" sz="2800" dirty="0">
                        <a:effectLst/>
                        <a:latin typeface="Times New Roman"/>
                        <a:cs typeface="Times New Roman"/>
                      </a:endParaRPr>
                    </a:p>
                  </a:txBody>
                  <a:tcPr anchor="ctr"/>
                </a:tc>
              </a:tr>
              <a:tr h="292358">
                <a:tc>
                  <a:txBody>
                    <a:bodyPr/>
                    <a:lstStyle/>
                    <a:p>
                      <a:pPr algn="ctr"/>
                      <a:r>
                        <a:rPr lang="de-DE" sz="1100" b="1" dirty="0">
                          <a:effectLst/>
                          <a:latin typeface="Times New Roman"/>
                          <a:cs typeface="Times New Roman"/>
                        </a:rPr>
                        <a:t>R </a:t>
                      </a:r>
                      <a:endParaRPr lang="de-DE" sz="2800" b="1" dirty="0">
                        <a:effectLst/>
                        <a:latin typeface="Times New Roman"/>
                        <a:cs typeface="Times New Roman"/>
                      </a:endParaRPr>
                    </a:p>
                  </a:txBody>
                  <a:tcPr anchor="ctr"/>
                </a:tc>
                <a:tc>
                  <a:txBody>
                    <a:bodyPr/>
                    <a:lstStyle/>
                    <a:p>
                      <a:pPr algn="ctr"/>
                      <a:r>
                        <a:rPr lang="en-US" sz="1100" dirty="0">
                          <a:effectLst/>
                          <a:latin typeface="Times New Roman"/>
                          <a:cs typeface="Times New Roman"/>
                        </a:rPr>
                        <a:t>Age 17 and older </a:t>
                      </a:r>
                      <a:endParaRPr lang="en-US" sz="2800" dirty="0">
                        <a:effectLst/>
                        <a:latin typeface="Times New Roman"/>
                        <a:cs typeface="Times New Roman"/>
                      </a:endParaRPr>
                    </a:p>
                  </a:txBody>
                  <a:tcPr anchor="ctr"/>
                </a:tc>
              </a:tr>
              <a:tr h="292358">
                <a:tc>
                  <a:txBody>
                    <a:bodyPr/>
                    <a:lstStyle/>
                    <a:p>
                      <a:pPr algn="ctr"/>
                      <a:r>
                        <a:rPr lang="is-IS" sz="1100" b="1" dirty="0">
                          <a:effectLst/>
                          <a:latin typeface="Times New Roman"/>
                          <a:cs typeface="Times New Roman"/>
                        </a:rPr>
                        <a:t>PG-13 </a:t>
                      </a:r>
                      <a:endParaRPr lang="is-IS" sz="2800" b="1" dirty="0">
                        <a:effectLst/>
                        <a:latin typeface="Times New Roman"/>
                        <a:cs typeface="Times New Roman"/>
                      </a:endParaRPr>
                    </a:p>
                  </a:txBody>
                  <a:tcPr anchor="ctr"/>
                </a:tc>
                <a:tc>
                  <a:txBody>
                    <a:bodyPr/>
                    <a:lstStyle/>
                    <a:p>
                      <a:pPr algn="ctr"/>
                      <a:r>
                        <a:rPr lang="en-US" sz="1100" dirty="0">
                          <a:effectLst/>
                          <a:latin typeface="Times New Roman"/>
                          <a:cs typeface="Times New Roman"/>
                        </a:rPr>
                        <a:t>Age 13 and older </a:t>
                      </a:r>
                      <a:endParaRPr lang="en-US" sz="2800" dirty="0">
                        <a:effectLst/>
                        <a:latin typeface="Times New Roman"/>
                        <a:cs typeface="Times New Roman"/>
                      </a:endParaRPr>
                    </a:p>
                  </a:txBody>
                  <a:tcPr anchor="ctr"/>
                </a:tc>
              </a:tr>
              <a:tr h="292358">
                <a:tc>
                  <a:txBody>
                    <a:bodyPr/>
                    <a:lstStyle/>
                    <a:p>
                      <a:pPr algn="ctr"/>
                      <a:r>
                        <a:rPr lang="en-US" sz="1100" b="1" dirty="0">
                          <a:effectLst/>
                          <a:latin typeface="Times New Roman"/>
                          <a:cs typeface="Times New Roman"/>
                        </a:rPr>
                        <a:t>G </a:t>
                      </a:r>
                      <a:endParaRPr lang="en-US" sz="2800" b="1" dirty="0">
                        <a:effectLst/>
                        <a:latin typeface="Times New Roman"/>
                        <a:cs typeface="Times New Roman"/>
                      </a:endParaRPr>
                    </a:p>
                  </a:txBody>
                  <a:tcPr anchor="ctr"/>
                </a:tc>
                <a:tc>
                  <a:txBody>
                    <a:bodyPr/>
                    <a:lstStyle/>
                    <a:p>
                      <a:pPr algn="ctr"/>
                      <a:r>
                        <a:rPr lang="en-US" sz="1100" dirty="0">
                          <a:effectLst/>
                          <a:latin typeface="Times New Roman"/>
                          <a:cs typeface="Times New Roman"/>
                        </a:rPr>
                        <a:t>Everyone </a:t>
                      </a:r>
                      <a:endParaRPr lang="en-US" sz="2800" dirty="0">
                        <a:effectLst/>
                        <a:latin typeface="Times New Roman"/>
                        <a:cs typeface="Times New Roman"/>
                      </a:endParaRPr>
                    </a:p>
                  </a:txBody>
                  <a:tcPr anchor="ctr"/>
                </a:tc>
              </a:tr>
            </a:tbl>
          </a:graphicData>
        </a:graphic>
      </p:graphicFrame>
    </p:spTree>
    <p:extLst>
      <p:ext uri="{BB962C8B-B14F-4D97-AF65-F5344CB8AC3E}">
        <p14:creationId xmlns:p14="http://schemas.microsoft.com/office/powerpoint/2010/main" val="2639546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Identity, </a:t>
            </a:r>
            <a:r>
              <a:rPr lang="en-US" dirty="0" smtClean="0"/>
              <a:t>Credential</a:t>
            </a:r>
            <a:r>
              <a:rPr lang="en-US" dirty="0"/>
              <a:t> </a:t>
            </a:r>
            <a:r>
              <a:rPr lang="en-US" dirty="0" smtClean="0"/>
              <a:t>&amp; Access </a:t>
            </a:r>
            <a:r>
              <a:rPr lang="en-US" dirty="0"/>
              <a:t>Management (ICAM) </a:t>
            </a:r>
            <a:endParaRPr lang="en-GB" dirty="0"/>
          </a:p>
        </p:txBody>
      </p:sp>
      <p:pic>
        <p:nvPicPr>
          <p:cNvPr id="7" name="Content Placeholder 6" descr="Screen Shot 2020-09-22 at 2.19.33 PM.png"/>
          <p:cNvPicPr>
            <a:picLocks noGrp="1" noChangeAspect="1"/>
          </p:cNvPicPr>
          <p:nvPr>
            <p:ph idx="1"/>
          </p:nvPr>
        </p:nvPicPr>
        <p:blipFill rotWithShape="1">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141" r="1046"/>
          <a:stretch/>
        </p:blipFill>
        <p:spPr>
          <a:xfrm>
            <a:off x="1895424" y="1621659"/>
            <a:ext cx="5593915" cy="5063809"/>
          </a:xfrm>
        </p:spPr>
      </p:pic>
      <p:sp>
        <p:nvSpPr>
          <p:cNvPr id="4" name="Date Placeholder 3"/>
          <p:cNvSpPr>
            <a:spLocks noGrp="1"/>
          </p:cNvSpPr>
          <p:nvPr>
            <p:ph type="dt" sz="half" idx="10"/>
          </p:nvPr>
        </p:nvSpPr>
        <p:spPr/>
        <p:txBody>
          <a:bodyPr/>
          <a:lstStyle/>
          <a:p>
            <a:fld id="{B726E264-D9D9-1E4F-9FE8-28374A7D0DF8}" type="datetime4">
              <a:rPr lang="en-US" smtClean="0"/>
              <a:t>September 22, 2020</a:t>
            </a:fld>
            <a:endParaRPr lang="en-US"/>
          </a:p>
        </p:txBody>
      </p:sp>
      <p:sp>
        <p:nvSpPr>
          <p:cNvPr id="5" name="Footer Placeholder 4"/>
          <p:cNvSpPr>
            <a:spLocks noGrp="1"/>
          </p:cNvSpPr>
          <p:nvPr>
            <p:ph type="ftr" sz="quarter" idx="11"/>
          </p:nvPr>
        </p:nvSpPr>
        <p:spPr/>
        <p:txBody>
          <a:bodyPr/>
          <a:lstStyle/>
          <a:p>
            <a:r>
              <a:rPr lang="en-US" smtClean="0"/>
              <a:t>Access Control</a:t>
            </a:r>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30</a:t>
            </a:fld>
            <a:endParaRPr lang="en-US"/>
          </a:p>
        </p:txBody>
      </p:sp>
    </p:spTree>
    <p:extLst>
      <p:ext uri="{BB962C8B-B14F-4D97-AF65-F5344CB8AC3E}">
        <p14:creationId xmlns:p14="http://schemas.microsoft.com/office/powerpoint/2010/main" val="3654179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Identity Management </a:t>
            </a:r>
            <a:endParaRPr lang="en-GB" dirty="0"/>
          </a:p>
        </p:txBody>
      </p:sp>
      <p:sp>
        <p:nvSpPr>
          <p:cNvPr id="3" name="Content Placeholder 2"/>
          <p:cNvSpPr>
            <a:spLocks noGrp="1"/>
          </p:cNvSpPr>
          <p:nvPr>
            <p:ph idx="1"/>
          </p:nvPr>
        </p:nvSpPr>
        <p:spPr>
          <a:xfrm>
            <a:off x="301145" y="1752600"/>
            <a:ext cx="8562987" cy="4373563"/>
          </a:xfrm>
        </p:spPr>
        <p:txBody>
          <a:bodyPr>
            <a:noAutofit/>
          </a:bodyPr>
          <a:lstStyle/>
          <a:p>
            <a:pPr algn="just"/>
            <a:r>
              <a:rPr lang="en-US" sz="2000" dirty="0"/>
              <a:t>Identity management is concerned with assigning attributes to a digital identity and connecting that digital identity to an individual or </a:t>
            </a:r>
            <a:r>
              <a:rPr lang="en-US" sz="2000" dirty="0" smtClean="0"/>
              <a:t>NPE</a:t>
            </a:r>
          </a:p>
          <a:p>
            <a:pPr algn="just"/>
            <a:r>
              <a:rPr lang="en-US" sz="2000" dirty="0" smtClean="0"/>
              <a:t>The </a:t>
            </a:r>
            <a:r>
              <a:rPr lang="en-US" sz="2000" dirty="0"/>
              <a:t>goal is to establish a trustworthy digital identity that is independent of a specific application or </a:t>
            </a:r>
            <a:r>
              <a:rPr lang="en-US" sz="2000" dirty="0" smtClean="0"/>
              <a:t>context</a:t>
            </a:r>
          </a:p>
          <a:p>
            <a:pPr algn="just"/>
            <a:r>
              <a:rPr lang="en-US" sz="2000" dirty="0" smtClean="0"/>
              <a:t>The </a:t>
            </a:r>
            <a:r>
              <a:rPr lang="en-US" sz="2000" dirty="0"/>
              <a:t>traditional, and still most common approach, to access control for applications and programs is to create a digital representation of an identity for the specific use of the application or </a:t>
            </a:r>
            <a:r>
              <a:rPr lang="en-US" sz="2000" dirty="0" smtClean="0"/>
              <a:t>program</a:t>
            </a:r>
          </a:p>
          <a:p>
            <a:pPr algn="just"/>
            <a:r>
              <a:rPr lang="en-US" sz="2000" dirty="0"/>
              <a:t>A final element of identity management is lifecycle management, which includes the </a:t>
            </a:r>
            <a:r>
              <a:rPr lang="en-US" sz="2000" dirty="0" smtClean="0"/>
              <a:t>following:</a:t>
            </a:r>
          </a:p>
          <a:p>
            <a:pPr lvl="1" algn="just"/>
            <a:r>
              <a:rPr lang="en-US" sz="1600" dirty="0" smtClean="0"/>
              <a:t>Mechanisms</a:t>
            </a:r>
            <a:r>
              <a:rPr lang="en-US" sz="1600" dirty="0"/>
              <a:t>, policies, and procedures for protecting personal identity </a:t>
            </a:r>
            <a:r>
              <a:rPr lang="en-US" sz="1600" dirty="0" smtClean="0"/>
              <a:t>information</a:t>
            </a:r>
          </a:p>
          <a:p>
            <a:pPr lvl="1" algn="just"/>
            <a:r>
              <a:rPr lang="en-US" sz="1600" dirty="0" smtClean="0"/>
              <a:t>Controlling </a:t>
            </a:r>
            <a:r>
              <a:rPr lang="en-US" sz="1600" dirty="0"/>
              <a:t>access to identity </a:t>
            </a:r>
            <a:r>
              <a:rPr lang="en-US" sz="1600" dirty="0" smtClean="0"/>
              <a:t>data</a:t>
            </a:r>
          </a:p>
          <a:p>
            <a:pPr lvl="1" algn="just"/>
            <a:r>
              <a:rPr lang="en-US" sz="1600" dirty="0" smtClean="0"/>
              <a:t>Techniques </a:t>
            </a:r>
            <a:r>
              <a:rPr lang="en-US" sz="1600" dirty="0"/>
              <a:t>for sharing authoritative identity data with applications that need </a:t>
            </a:r>
            <a:r>
              <a:rPr lang="en-US" sz="1600" dirty="0" smtClean="0"/>
              <a:t>it</a:t>
            </a:r>
          </a:p>
          <a:p>
            <a:pPr lvl="1" algn="just"/>
            <a:r>
              <a:rPr lang="en-US" sz="1600" dirty="0" smtClean="0"/>
              <a:t>Revocation </a:t>
            </a:r>
            <a:r>
              <a:rPr lang="en-US" sz="1600" dirty="0"/>
              <a:t>of an enterprise identity </a:t>
            </a:r>
            <a:endParaRPr lang="en-US" sz="1600" dirty="0"/>
          </a:p>
        </p:txBody>
      </p:sp>
      <p:sp>
        <p:nvSpPr>
          <p:cNvPr id="4" name="Date Placeholder 3"/>
          <p:cNvSpPr>
            <a:spLocks noGrp="1"/>
          </p:cNvSpPr>
          <p:nvPr>
            <p:ph type="dt" sz="half" idx="10"/>
          </p:nvPr>
        </p:nvSpPr>
        <p:spPr/>
        <p:txBody>
          <a:bodyPr/>
          <a:lstStyle/>
          <a:p>
            <a:fld id="{B726E264-D9D9-1E4F-9FE8-28374A7D0DF8}" type="datetime4">
              <a:rPr lang="en-US" smtClean="0"/>
              <a:t>September 22, 2020</a:t>
            </a:fld>
            <a:endParaRPr lang="en-US"/>
          </a:p>
        </p:txBody>
      </p:sp>
      <p:sp>
        <p:nvSpPr>
          <p:cNvPr id="5" name="Footer Placeholder 4"/>
          <p:cNvSpPr>
            <a:spLocks noGrp="1"/>
          </p:cNvSpPr>
          <p:nvPr>
            <p:ph type="ftr" sz="quarter" idx="11"/>
          </p:nvPr>
        </p:nvSpPr>
        <p:spPr/>
        <p:txBody>
          <a:bodyPr/>
          <a:lstStyle/>
          <a:p>
            <a:r>
              <a:rPr lang="en-US" smtClean="0"/>
              <a:t>Access Control</a:t>
            </a:r>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31</a:t>
            </a:fld>
            <a:endParaRPr lang="en-US"/>
          </a:p>
        </p:txBody>
      </p:sp>
    </p:spTree>
    <p:extLst>
      <p:ext uri="{BB962C8B-B14F-4D97-AF65-F5344CB8AC3E}">
        <p14:creationId xmlns:p14="http://schemas.microsoft.com/office/powerpoint/2010/main" val="765722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Credential Management </a:t>
            </a:r>
            <a:endParaRPr lang="en-GB"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856816748"/>
              </p:ext>
            </p:extLst>
          </p:nvPr>
        </p:nvGraphicFramePr>
        <p:xfrm>
          <a:off x="261865" y="1752600"/>
          <a:ext cx="8720105" cy="460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B726E264-D9D9-1E4F-9FE8-28374A7D0DF8}" type="datetime4">
              <a:rPr lang="en-US" smtClean="0"/>
              <a:t>September 22, 2020</a:t>
            </a:fld>
            <a:endParaRPr lang="en-US"/>
          </a:p>
        </p:txBody>
      </p:sp>
      <p:sp>
        <p:nvSpPr>
          <p:cNvPr id="5" name="Footer Placeholder 4"/>
          <p:cNvSpPr>
            <a:spLocks noGrp="1"/>
          </p:cNvSpPr>
          <p:nvPr>
            <p:ph type="ftr" sz="quarter" idx="11"/>
          </p:nvPr>
        </p:nvSpPr>
        <p:spPr/>
        <p:txBody>
          <a:bodyPr/>
          <a:lstStyle/>
          <a:p>
            <a:r>
              <a:rPr lang="en-US" smtClean="0"/>
              <a:t>Access Control</a:t>
            </a:r>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32</a:t>
            </a:fld>
            <a:endParaRPr lang="en-US"/>
          </a:p>
        </p:txBody>
      </p:sp>
    </p:spTree>
    <p:extLst>
      <p:ext uri="{BB962C8B-B14F-4D97-AF65-F5344CB8AC3E}">
        <p14:creationId xmlns:p14="http://schemas.microsoft.com/office/powerpoint/2010/main" val="1307476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Access Management </a:t>
            </a:r>
            <a:endParaRPr lang="en-GB"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218422478"/>
              </p:ext>
            </p:extLst>
          </p:nvPr>
        </p:nvGraphicFramePr>
        <p:xfrm>
          <a:off x="327331" y="1752600"/>
          <a:ext cx="8628453" cy="460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B726E264-D9D9-1E4F-9FE8-28374A7D0DF8}" type="datetime4">
              <a:rPr lang="en-US" smtClean="0"/>
              <a:t>September 22, 2020</a:t>
            </a:fld>
            <a:endParaRPr lang="en-US"/>
          </a:p>
        </p:txBody>
      </p:sp>
      <p:sp>
        <p:nvSpPr>
          <p:cNvPr id="5" name="Footer Placeholder 4"/>
          <p:cNvSpPr>
            <a:spLocks noGrp="1"/>
          </p:cNvSpPr>
          <p:nvPr>
            <p:ph type="ftr" sz="quarter" idx="11"/>
          </p:nvPr>
        </p:nvSpPr>
        <p:spPr/>
        <p:txBody>
          <a:bodyPr/>
          <a:lstStyle/>
          <a:p>
            <a:r>
              <a:rPr lang="en-US" smtClean="0"/>
              <a:t>Access Control</a:t>
            </a:r>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33</a:t>
            </a:fld>
            <a:endParaRPr lang="en-US"/>
          </a:p>
        </p:txBody>
      </p:sp>
    </p:spTree>
    <p:extLst>
      <p:ext uri="{BB962C8B-B14F-4D97-AF65-F5344CB8AC3E}">
        <p14:creationId xmlns:p14="http://schemas.microsoft.com/office/powerpoint/2010/main" val="396649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Screen Shot 2020-09-22 at 2.37.30 PM.png"/>
          <p:cNvPicPr>
            <a:picLocks noGrp="1" noChangeAspect="1"/>
          </p:cNvPicPr>
          <p:nvPr>
            <p:ph type="pic" idx="1"/>
          </p:nvPr>
        </p:nvPicPr>
        <p:blipFill rotWithShape="1">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11872" r="5437" b="56608"/>
          <a:stretch/>
        </p:blipFill>
        <p:spPr>
          <a:xfrm>
            <a:off x="665629" y="733242"/>
            <a:ext cx="7811999" cy="4231715"/>
          </a:xfrm>
        </p:spPr>
      </p:pic>
      <p:sp>
        <p:nvSpPr>
          <p:cNvPr id="4" name="Date Placeholder 3"/>
          <p:cNvSpPr>
            <a:spLocks noGrp="1"/>
          </p:cNvSpPr>
          <p:nvPr>
            <p:ph type="dt" sz="half" idx="10"/>
          </p:nvPr>
        </p:nvSpPr>
        <p:spPr/>
        <p:txBody>
          <a:bodyPr/>
          <a:lstStyle/>
          <a:p>
            <a:fld id="{B726E264-D9D9-1E4F-9FE8-28374A7D0DF8}" type="datetime4">
              <a:rPr lang="en-US" smtClean="0"/>
              <a:t>September 22, 2020</a:t>
            </a:fld>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34</a:t>
            </a:fld>
            <a:endParaRPr lang="en-US"/>
          </a:p>
        </p:txBody>
      </p:sp>
      <p:sp>
        <p:nvSpPr>
          <p:cNvPr id="5" name="Footer Placeholder 4"/>
          <p:cNvSpPr>
            <a:spLocks noGrp="1"/>
          </p:cNvSpPr>
          <p:nvPr>
            <p:ph type="ftr" sz="quarter" idx="11"/>
          </p:nvPr>
        </p:nvSpPr>
        <p:spPr/>
        <p:txBody>
          <a:bodyPr/>
          <a:lstStyle/>
          <a:p>
            <a:r>
              <a:rPr lang="en-US" smtClean="0"/>
              <a:t>Access Control</a:t>
            </a:r>
            <a:endParaRPr lang="en-US"/>
          </a:p>
        </p:txBody>
      </p:sp>
      <p:sp>
        <p:nvSpPr>
          <p:cNvPr id="9" name="Text Placeholder 8"/>
          <p:cNvSpPr>
            <a:spLocks noGrp="1"/>
          </p:cNvSpPr>
          <p:nvPr>
            <p:ph type="body" sz="half" idx="2"/>
          </p:nvPr>
        </p:nvSpPr>
        <p:spPr/>
        <p:txBody>
          <a:bodyPr>
            <a:noAutofit/>
          </a:bodyPr>
          <a:lstStyle/>
          <a:p>
            <a:r>
              <a:rPr lang="de-DE" sz="2400" b="1" dirty="0"/>
              <a:t>TRUST FRAMEWORKS </a:t>
            </a:r>
            <a:endParaRPr lang="de-DE" sz="2400" b="1" dirty="0"/>
          </a:p>
        </p:txBody>
      </p:sp>
      <p:sp>
        <p:nvSpPr>
          <p:cNvPr id="7" name="Title 6"/>
          <p:cNvSpPr>
            <a:spLocks noGrp="1"/>
          </p:cNvSpPr>
          <p:nvPr>
            <p:ph type="title"/>
          </p:nvPr>
        </p:nvSpPr>
        <p:spPr/>
        <p:txBody>
          <a:bodyPr>
            <a:normAutofit fontScale="90000"/>
          </a:bodyPr>
          <a:lstStyle/>
          <a:p>
            <a:r>
              <a:rPr lang="en-US" cap="none" dirty="0" smtClean="0"/>
              <a:t>Traditional Triangle of Parties </a:t>
            </a:r>
            <a:r>
              <a:rPr lang="en-US" cap="none" dirty="0"/>
              <a:t>i</a:t>
            </a:r>
            <a:r>
              <a:rPr lang="en-US" cap="none" dirty="0" smtClean="0"/>
              <a:t>nvolved </a:t>
            </a:r>
            <a:r>
              <a:rPr lang="en-US" cap="none" dirty="0"/>
              <a:t>i</a:t>
            </a:r>
            <a:r>
              <a:rPr lang="en-US" cap="none" dirty="0" smtClean="0"/>
              <a:t>n </a:t>
            </a:r>
            <a:r>
              <a:rPr lang="en-US" cap="none" dirty="0"/>
              <a:t>a</a:t>
            </a:r>
            <a:r>
              <a:rPr lang="en-US" cap="none" dirty="0" smtClean="0"/>
              <a:t>n Exchange of Identity Information </a:t>
            </a:r>
            <a:endParaRPr lang="en-GB" cap="none" dirty="0"/>
          </a:p>
        </p:txBody>
      </p:sp>
    </p:spTree>
    <p:extLst>
      <p:ext uri="{BB962C8B-B14F-4D97-AF65-F5344CB8AC3E}">
        <p14:creationId xmlns:p14="http://schemas.microsoft.com/office/powerpoint/2010/main" val="19149578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26E264-D9D9-1E4F-9FE8-28374A7D0DF8}" type="datetime4">
              <a:rPr lang="en-US" smtClean="0"/>
              <a:t>September 22, 2020</a:t>
            </a:fld>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35</a:t>
            </a:fld>
            <a:endParaRPr lang="en-US"/>
          </a:p>
        </p:txBody>
      </p:sp>
      <p:sp>
        <p:nvSpPr>
          <p:cNvPr id="5" name="Footer Placeholder 4"/>
          <p:cNvSpPr>
            <a:spLocks noGrp="1"/>
          </p:cNvSpPr>
          <p:nvPr>
            <p:ph type="ftr" sz="quarter" idx="11"/>
          </p:nvPr>
        </p:nvSpPr>
        <p:spPr/>
        <p:txBody>
          <a:bodyPr/>
          <a:lstStyle/>
          <a:p>
            <a:r>
              <a:rPr lang="en-US" smtClean="0"/>
              <a:t>Access Control</a:t>
            </a:r>
            <a:endParaRPr lang="en-US"/>
          </a:p>
        </p:txBody>
      </p:sp>
      <p:sp>
        <p:nvSpPr>
          <p:cNvPr id="9" name="Text Placeholder 8"/>
          <p:cNvSpPr>
            <a:spLocks noGrp="1"/>
          </p:cNvSpPr>
          <p:nvPr>
            <p:ph type="body" sz="half" idx="2"/>
          </p:nvPr>
        </p:nvSpPr>
        <p:spPr/>
        <p:txBody>
          <a:bodyPr>
            <a:noAutofit/>
          </a:bodyPr>
          <a:lstStyle/>
          <a:p>
            <a:r>
              <a:rPr lang="de-DE" sz="2400" b="1" dirty="0"/>
              <a:t>TRUST FRAMEWORKS </a:t>
            </a:r>
            <a:endParaRPr lang="de-DE" sz="2400" b="1" dirty="0"/>
          </a:p>
        </p:txBody>
      </p:sp>
      <p:sp>
        <p:nvSpPr>
          <p:cNvPr id="7" name="Title 6"/>
          <p:cNvSpPr>
            <a:spLocks noGrp="1"/>
          </p:cNvSpPr>
          <p:nvPr>
            <p:ph type="title"/>
          </p:nvPr>
        </p:nvSpPr>
        <p:spPr/>
        <p:txBody>
          <a:bodyPr>
            <a:normAutofit/>
          </a:bodyPr>
          <a:lstStyle/>
          <a:p>
            <a:r>
              <a:rPr lang="en-US" cap="none" dirty="0" smtClean="0"/>
              <a:t>Identity Attribute Exchange Elements </a:t>
            </a:r>
            <a:endParaRPr lang="en-US" cap="none" dirty="0"/>
          </a:p>
        </p:txBody>
      </p:sp>
      <p:pic>
        <p:nvPicPr>
          <p:cNvPr id="3" name="Picture Placeholder 2" descr="Screen Shot 2020-09-22 at 2.39.51 PM.png"/>
          <p:cNvPicPr>
            <a:picLocks noGrp="1" noChangeAspect="1"/>
          </p:cNvPicPr>
          <p:nvPr>
            <p:ph type="pic" idx="1"/>
          </p:nvPr>
        </p:nvPicPr>
        <p:blipFill rotWithShape="1">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4963" t="4698" r="2267"/>
          <a:stretch/>
        </p:blipFill>
        <p:spPr>
          <a:xfrm>
            <a:off x="680848" y="389957"/>
            <a:ext cx="7777393" cy="4563043"/>
          </a:xfrm>
        </p:spPr>
      </p:pic>
    </p:spTree>
    <p:extLst>
      <p:ext uri="{BB962C8B-B14F-4D97-AF65-F5344CB8AC3E}">
        <p14:creationId xmlns:p14="http://schemas.microsoft.com/office/powerpoint/2010/main" val="19473568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smtClean="0"/>
              <a:t>Roles Within </a:t>
            </a:r>
            <a:r>
              <a:rPr lang="en-US" dirty="0"/>
              <a:t>the </a:t>
            </a:r>
            <a:r>
              <a:rPr lang="en-US" dirty="0" smtClean="0"/>
              <a:t>Trust framework </a:t>
            </a:r>
            <a:endParaRPr lang="en-GB"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235184757"/>
              </p:ext>
            </p:extLst>
          </p:nvPr>
        </p:nvGraphicFramePr>
        <p:xfrm>
          <a:off x="314237" y="1752600"/>
          <a:ext cx="8589173" cy="460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fld id="{4C710E53-EFA1-D64C-AF6B-2A7A2DB622F4}" type="datetime4">
              <a:rPr lang="en-US" smtClean="0"/>
              <a:t>September 22, 2020</a:t>
            </a:fld>
            <a:endParaRPr lang="en-US"/>
          </a:p>
        </p:txBody>
      </p:sp>
      <p:sp>
        <p:nvSpPr>
          <p:cNvPr id="5" name="Footer Placeholder 4"/>
          <p:cNvSpPr>
            <a:spLocks noGrp="1"/>
          </p:cNvSpPr>
          <p:nvPr>
            <p:ph type="ftr" sz="quarter" idx="11"/>
          </p:nvPr>
        </p:nvSpPr>
        <p:spPr/>
        <p:txBody>
          <a:bodyPr/>
          <a:lstStyle/>
          <a:p>
            <a:r>
              <a:rPr lang="en-US" smtClean="0"/>
              <a:t>Access Control</a:t>
            </a:r>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36</a:t>
            </a:fld>
            <a:endParaRPr lang="en-US"/>
          </a:p>
        </p:txBody>
      </p:sp>
    </p:spTree>
    <p:extLst>
      <p:ext uri="{BB962C8B-B14F-4D97-AF65-F5344CB8AC3E}">
        <p14:creationId xmlns:p14="http://schemas.microsoft.com/office/powerpoint/2010/main" val="3574843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Screen Shot 2020-09-22 at 2.48.20 PM.png"/>
          <p:cNvPicPr>
            <a:picLocks noGrp="1" noChangeAspect="1"/>
          </p:cNvPicPr>
          <p:nvPr>
            <p:ph idx="1"/>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1964" r="-1964"/>
          <a:stretch>
            <a:fillRect/>
          </a:stretch>
        </p:blipFill>
        <p:spPr>
          <a:xfrm>
            <a:off x="3484135" y="297030"/>
            <a:ext cx="5355066" cy="6158328"/>
          </a:xfrm>
        </p:spPr>
      </p:pic>
      <p:sp>
        <p:nvSpPr>
          <p:cNvPr id="4" name="Date Placeholder 3"/>
          <p:cNvSpPr>
            <a:spLocks noGrp="1"/>
          </p:cNvSpPr>
          <p:nvPr>
            <p:ph type="dt" sz="half" idx="10"/>
          </p:nvPr>
        </p:nvSpPr>
        <p:spPr/>
        <p:txBody>
          <a:bodyPr/>
          <a:lstStyle/>
          <a:p>
            <a:fld id="{B726E264-D9D9-1E4F-9FE8-28374A7D0DF8}" type="datetime4">
              <a:rPr lang="en-US" smtClean="0"/>
              <a:t>September 22, 2020</a:t>
            </a:fld>
            <a:endParaRPr lang="en-US"/>
          </a:p>
        </p:txBody>
      </p:sp>
      <p:sp>
        <p:nvSpPr>
          <p:cNvPr id="5" name="Footer Placeholder 4"/>
          <p:cNvSpPr>
            <a:spLocks noGrp="1"/>
          </p:cNvSpPr>
          <p:nvPr>
            <p:ph type="ftr" sz="quarter" idx="11"/>
          </p:nvPr>
        </p:nvSpPr>
        <p:spPr/>
        <p:txBody>
          <a:bodyPr/>
          <a:lstStyle/>
          <a:p>
            <a:r>
              <a:rPr lang="en-US" smtClean="0"/>
              <a:t>Access Control</a:t>
            </a:r>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37</a:t>
            </a:fld>
            <a:endParaRPr lang="en-US"/>
          </a:p>
        </p:txBody>
      </p:sp>
      <p:sp>
        <p:nvSpPr>
          <p:cNvPr id="11" name="Text Placeholder 10"/>
          <p:cNvSpPr>
            <a:spLocks noGrp="1"/>
          </p:cNvSpPr>
          <p:nvPr>
            <p:ph type="body" sz="half" idx="2"/>
          </p:nvPr>
        </p:nvSpPr>
        <p:spPr>
          <a:xfrm>
            <a:off x="769000" y="3312790"/>
            <a:ext cx="2298634" cy="1411610"/>
          </a:xfrm>
        </p:spPr>
        <p:txBody>
          <a:bodyPr>
            <a:noAutofit/>
          </a:bodyPr>
          <a:lstStyle/>
          <a:p>
            <a:r>
              <a:rPr lang="en-GB" sz="2400" dirty="0" smtClean="0"/>
              <a:t>Case Study</a:t>
            </a:r>
            <a:endParaRPr lang="en-GB" sz="2400" dirty="0"/>
          </a:p>
        </p:txBody>
      </p:sp>
      <p:sp>
        <p:nvSpPr>
          <p:cNvPr id="9" name="Title 8"/>
          <p:cNvSpPr>
            <a:spLocks noGrp="1"/>
          </p:cNvSpPr>
          <p:nvPr>
            <p:ph type="title"/>
          </p:nvPr>
        </p:nvSpPr>
        <p:spPr>
          <a:xfrm>
            <a:off x="769000" y="1734312"/>
            <a:ext cx="2298634" cy="1578478"/>
          </a:xfrm>
        </p:spPr>
        <p:txBody>
          <a:bodyPr>
            <a:noAutofit/>
          </a:bodyPr>
          <a:lstStyle/>
          <a:p>
            <a:r>
              <a:rPr lang="en-US" sz="2400" cap="none" dirty="0" smtClean="0"/>
              <a:t>Functions &amp; Roles for Banking Example </a:t>
            </a:r>
            <a:endParaRPr lang="en-US" sz="2400" cap="none" dirty="0"/>
          </a:p>
        </p:txBody>
      </p:sp>
    </p:spTree>
    <p:extLst>
      <p:ext uri="{BB962C8B-B14F-4D97-AF65-F5344CB8AC3E}">
        <p14:creationId xmlns:p14="http://schemas.microsoft.com/office/powerpoint/2010/main" val="31115790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pPr eaLnBrk="1" fontAlgn="auto" hangingPunct="1">
              <a:spcAft>
                <a:spcPts val="0"/>
              </a:spcAft>
              <a:defRPr/>
            </a:pPr>
            <a:r>
              <a:rPr lang="en-US" dirty="0">
                <a:solidFill>
                  <a:schemeClr val="accent3"/>
                </a:solidFill>
                <a:ea typeface="+mj-ea"/>
                <a:cs typeface="+mj-cs"/>
              </a:rPr>
              <a:t>RBAC</a:t>
            </a:r>
            <a:r>
              <a:rPr lang="en-US" dirty="0">
                <a:solidFill>
                  <a:schemeClr val="accent1">
                    <a:lumMod val="75000"/>
                  </a:schemeClr>
                </a:solidFill>
                <a:ea typeface="+mj-ea"/>
                <a:cs typeface="+mj-cs"/>
              </a:rPr>
              <a:t> For a Bank</a:t>
            </a:r>
          </a:p>
        </p:txBody>
      </p:sp>
      <p:pic>
        <p:nvPicPr>
          <p:cNvPr id="57346" name="Picture 4" descr="ch04-12.pdf                                                    00ABB570  Mnementh                      BEAE7A2F:"/>
          <p:cNvPicPr>
            <a:picLocks noChangeAspect="1" noChangeArrowheads="1"/>
          </p:cNvPicPr>
          <p:nvPr/>
        </p:nvPicPr>
        <p:blipFill rotWithShape="1">
          <a:blip r:embed="rId3">
            <a:clrChange>
              <a:clrFrom>
                <a:srgbClr val="F2F2F2"/>
              </a:clrFrom>
              <a:clrTo>
                <a:srgbClr val="F2F2F2">
                  <a:alpha val="0"/>
                </a:srgbClr>
              </a:clrTo>
            </a:clrChange>
            <a:alphaModFix amt="70000"/>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11931" t="16758" r="5541" b="17272"/>
          <a:stretch/>
        </p:blipFill>
        <p:spPr bwMode="auto">
          <a:xfrm>
            <a:off x="324556" y="1693333"/>
            <a:ext cx="7650238" cy="47333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4EE1E5B-512A-764E-9DE5-8CDCC748FCD3}" type="datetime4">
              <a:rPr lang="en-US" sz="1200" smtClean="0">
                <a:solidFill>
                  <a:schemeClr val="tx2"/>
                </a:solidFill>
              </a:rPr>
              <a:t>September 22, 2020</a:t>
            </a:fld>
            <a:endParaRPr lang="en-US" sz="1200">
              <a:solidFill>
                <a:schemeClr val="tx2"/>
              </a:solidFill>
            </a:endParaRPr>
          </a:p>
        </p:txBody>
      </p:sp>
      <p:sp>
        <p:nvSpPr>
          <p:cNvPr id="57348"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tx2"/>
                </a:solidFill>
              </a:rPr>
              <a:t>Access Control</a:t>
            </a:r>
          </a:p>
        </p:txBody>
      </p:sp>
      <p:sp>
        <p:nvSpPr>
          <p:cNvPr id="5734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3D370BE-25C6-8843-B5EF-090AB362AECB}" type="slidenum">
              <a:rPr lang="en-US" sz="1200">
                <a:solidFill>
                  <a:schemeClr val="tx2"/>
                </a:solidFill>
              </a:rPr>
              <a:pPr eaLnBrk="1" hangingPunct="1"/>
              <a:t>38</a:t>
            </a:fld>
            <a:endParaRPr lang="en-US" sz="1200">
              <a:solidFill>
                <a:schemeClr val="tx2"/>
              </a:solidFill>
            </a:endParaRPr>
          </a:p>
        </p:txBody>
      </p:sp>
    </p:spTree>
    <p:extLst>
      <p:ext uri="{BB962C8B-B14F-4D97-AF65-F5344CB8AC3E}">
        <p14:creationId xmlns:p14="http://schemas.microsoft.com/office/powerpoint/2010/main" val="20052226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D</a:t>
            </a:r>
            <a:r>
              <a:rPr lang="fr-FR" dirty="0" err="1" smtClean="0"/>
              <a:t>efinitions</a:t>
            </a:r>
            <a:r>
              <a:rPr lang="fr-FR" dirty="0" smtClean="0"/>
              <a:t> </a:t>
            </a:r>
            <a:endParaRPr lang="en-GB" dirty="0"/>
          </a:p>
        </p:txBody>
      </p:sp>
      <p:sp>
        <p:nvSpPr>
          <p:cNvPr id="3" name="Content Placeholder 2"/>
          <p:cNvSpPr>
            <a:spLocks noGrp="1"/>
          </p:cNvSpPr>
          <p:nvPr>
            <p:ph idx="1"/>
          </p:nvPr>
        </p:nvSpPr>
        <p:spPr/>
        <p:txBody>
          <a:bodyPr/>
          <a:lstStyle/>
          <a:p>
            <a:pPr algn="just" eaLnBrk="1" hangingPunct="1">
              <a:defRPr/>
            </a:pPr>
            <a:r>
              <a:rPr lang="en-US" dirty="0" smtClean="0"/>
              <a:t>NIST IR 7298, </a:t>
            </a:r>
            <a:r>
              <a:rPr lang="en-US" i="1" dirty="0" smtClean="0">
                <a:solidFill>
                  <a:schemeClr val="accent6"/>
                </a:solidFill>
              </a:rPr>
              <a:t>glossary of key information security terms</a:t>
            </a:r>
            <a:r>
              <a:rPr lang="en-US" dirty="0" smtClean="0"/>
              <a:t>, defines access control as the process of granting or denying specific requests to:</a:t>
            </a:r>
          </a:p>
          <a:p>
            <a:pPr lvl="1" algn="just" eaLnBrk="1" hangingPunct="1">
              <a:defRPr/>
            </a:pPr>
            <a:r>
              <a:rPr lang="en-US" dirty="0" smtClean="0"/>
              <a:t>Obtain and use information and related information processing services</a:t>
            </a:r>
          </a:p>
          <a:p>
            <a:pPr lvl="1" algn="just" eaLnBrk="1" hangingPunct="1">
              <a:defRPr/>
            </a:pPr>
            <a:r>
              <a:rPr lang="en-US" dirty="0" smtClean="0"/>
              <a:t>Enter specific physical facilities</a:t>
            </a:r>
          </a:p>
          <a:p>
            <a:pPr algn="just" eaLnBrk="1" hangingPunct="1">
              <a:defRPr/>
            </a:pPr>
            <a:r>
              <a:rPr lang="en-US" dirty="0" smtClean="0"/>
              <a:t>RFC 4949</a:t>
            </a:r>
            <a:r>
              <a:rPr lang="en-US" dirty="0" smtClean="0">
                <a:solidFill>
                  <a:srgbClr val="8D34E0"/>
                </a:solidFill>
              </a:rPr>
              <a:t>, </a:t>
            </a:r>
            <a:r>
              <a:rPr lang="en-US" i="1" dirty="0" smtClean="0">
                <a:solidFill>
                  <a:srgbClr val="8D34E0"/>
                </a:solidFill>
              </a:rPr>
              <a:t>internet security glossary</a:t>
            </a:r>
            <a:r>
              <a:rPr lang="en-US" dirty="0" smtClean="0"/>
              <a:t>, defines access control as a process by which use of system resources is regulated according to a security policy and is permitted only by authorized entities (users, programs, processes, or other systems) according to that policy</a:t>
            </a:r>
            <a:endParaRPr lang="en-US" dirty="0"/>
          </a:p>
        </p:txBody>
      </p:sp>
      <p:sp>
        <p:nvSpPr>
          <p:cNvPr id="4" name="Date Placeholder 3"/>
          <p:cNvSpPr>
            <a:spLocks noGrp="1"/>
          </p:cNvSpPr>
          <p:nvPr>
            <p:ph type="dt" sz="quarter" idx="10"/>
          </p:nvPr>
        </p:nvSpPr>
        <p:spPr/>
        <p:txBody>
          <a:bodyPr/>
          <a:lstStyle/>
          <a:p>
            <a:pPr>
              <a:defRPr/>
            </a:pPr>
            <a:fld id="{9F57F517-FE9B-7E4F-B30A-D9972ED8D5B1}" type="datetime4">
              <a:rPr lang="en-US" smtClean="0"/>
              <a:t>September 22, 2020</a:t>
            </a:fld>
            <a:endParaRPr lang="en-US"/>
          </a:p>
        </p:txBody>
      </p:sp>
      <p:sp>
        <p:nvSpPr>
          <p:cNvPr id="5" name="Footer Placeholder 4"/>
          <p:cNvSpPr>
            <a:spLocks noGrp="1"/>
          </p:cNvSpPr>
          <p:nvPr>
            <p:ph type="ftr" sz="quarter" idx="11"/>
          </p:nvPr>
        </p:nvSpPr>
        <p:spPr/>
        <p:txBody>
          <a:bodyPr/>
          <a:lstStyle/>
          <a:p>
            <a:pPr>
              <a:defRPr/>
            </a:pPr>
            <a:r>
              <a:rPr lang="en-US" smtClean="0"/>
              <a:t>Access Control</a:t>
            </a:r>
            <a:endParaRPr lang="en-US"/>
          </a:p>
        </p:txBody>
      </p:sp>
      <p:sp>
        <p:nvSpPr>
          <p:cNvPr id="6" name="Slide Number Placeholder 5"/>
          <p:cNvSpPr>
            <a:spLocks noGrp="1"/>
          </p:cNvSpPr>
          <p:nvPr>
            <p:ph type="sldNum" sz="quarter" idx="12"/>
          </p:nvPr>
        </p:nvSpPr>
        <p:spPr/>
        <p:txBody>
          <a:bodyPr/>
          <a:lstStyle/>
          <a:p>
            <a:pPr>
              <a:defRPr/>
            </a:pPr>
            <a:fld id="{F2FDDD9F-1886-1246-A04D-133D8E5ECEE5}" type="slidenum">
              <a:rPr lang="en-US" smtClean="0"/>
              <a:pPr>
                <a:defRPr/>
              </a:pPr>
              <a:t>3</a:t>
            </a:fld>
            <a:endParaRPr lang="en-US"/>
          </a:p>
        </p:txBody>
      </p:sp>
    </p:spTree>
    <p:extLst>
      <p:ext uri="{BB962C8B-B14F-4D97-AF65-F5344CB8AC3E}">
        <p14:creationId xmlns:p14="http://schemas.microsoft.com/office/powerpoint/2010/main" val="124644410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pPr eaLnBrk="1" fontAlgn="auto" hangingPunct="1">
              <a:spcAft>
                <a:spcPts val="0"/>
              </a:spcAft>
              <a:defRPr/>
            </a:pPr>
            <a:r>
              <a:rPr lang="en-US">
                <a:solidFill>
                  <a:schemeClr val="accent1">
                    <a:lumMod val="75000"/>
                  </a:schemeClr>
                </a:solidFill>
                <a:ea typeface="+mj-ea"/>
                <a:cs typeface="+mj-cs"/>
              </a:rPr>
              <a:t>Summary</a:t>
            </a:r>
            <a:endParaRPr lang="en-AU">
              <a:solidFill>
                <a:schemeClr val="accent1">
                  <a:lumMod val="75000"/>
                </a:schemeClr>
              </a:solidFill>
              <a:ea typeface="+mj-ea"/>
              <a:cs typeface="+mj-cs"/>
            </a:endParaRPr>
          </a:p>
        </p:txBody>
      </p:sp>
      <p:sp>
        <p:nvSpPr>
          <p:cNvPr id="59394" name="Rectangle 3"/>
          <p:cNvSpPr>
            <a:spLocks noGrp="1" noChangeArrowheads="1"/>
          </p:cNvSpPr>
          <p:nvPr>
            <p:ph idx="1"/>
          </p:nvPr>
        </p:nvSpPr>
        <p:spPr/>
        <p:txBody>
          <a:bodyPr/>
          <a:lstStyle/>
          <a:p>
            <a:pPr eaLnBrk="1" hangingPunct="1"/>
            <a:r>
              <a:rPr lang="en-US" dirty="0" smtClean="0">
                <a:latin typeface="Times New Roman" charset="0"/>
              </a:rPr>
              <a:t>Introduced access control principles</a:t>
            </a:r>
          </a:p>
          <a:p>
            <a:pPr lvl="1" eaLnBrk="1" hangingPunct="1"/>
            <a:r>
              <a:rPr lang="en-AU" dirty="0" smtClean="0">
                <a:latin typeface="Times New Roman" charset="0"/>
              </a:rPr>
              <a:t>Subjects, objects, access rights</a:t>
            </a:r>
          </a:p>
          <a:p>
            <a:pPr eaLnBrk="1" hangingPunct="1"/>
            <a:r>
              <a:rPr lang="en-AU" dirty="0" smtClean="0">
                <a:latin typeface="Times New Roman" charset="0"/>
              </a:rPr>
              <a:t>Discretionary access controls</a:t>
            </a:r>
          </a:p>
          <a:p>
            <a:pPr lvl="1" eaLnBrk="1" hangingPunct="1"/>
            <a:r>
              <a:rPr lang="en-AU" dirty="0" smtClean="0">
                <a:latin typeface="Times New Roman" charset="0"/>
              </a:rPr>
              <a:t>Access matrix, access control lists (ACLs), capability tickets</a:t>
            </a:r>
          </a:p>
          <a:p>
            <a:pPr lvl="1" eaLnBrk="1" hangingPunct="1"/>
            <a:r>
              <a:rPr lang="en-AU" dirty="0" smtClean="0">
                <a:latin typeface="Times New Roman" charset="0"/>
              </a:rPr>
              <a:t>UNIX traditional and ACL mechanisms</a:t>
            </a:r>
          </a:p>
          <a:p>
            <a:pPr eaLnBrk="1" hangingPunct="1"/>
            <a:r>
              <a:rPr lang="en-AU" dirty="0" smtClean="0">
                <a:latin typeface="Times New Roman" charset="0"/>
              </a:rPr>
              <a:t>Role-based access control</a:t>
            </a:r>
          </a:p>
          <a:p>
            <a:r>
              <a:rPr lang="en-AU" dirty="0" smtClean="0">
                <a:latin typeface="Times New Roman" charset="0"/>
              </a:rPr>
              <a:t>Attribute </a:t>
            </a:r>
            <a:r>
              <a:rPr lang="en-AU" dirty="0">
                <a:latin typeface="Times New Roman" charset="0"/>
              </a:rPr>
              <a:t>based access </a:t>
            </a:r>
            <a:r>
              <a:rPr lang="en-AU" dirty="0" smtClean="0">
                <a:latin typeface="Times New Roman" charset="0"/>
              </a:rPr>
              <a:t>control</a:t>
            </a:r>
            <a:endParaRPr lang="en-AU" dirty="0" smtClean="0">
              <a:latin typeface="Times New Roman" charset="0"/>
            </a:endParaRPr>
          </a:p>
          <a:p>
            <a:pPr eaLnBrk="1" hangingPunct="1"/>
            <a:r>
              <a:rPr lang="en-AU" dirty="0" smtClean="0">
                <a:latin typeface="Times New Roman" charset="0"/>
              </a:rPr>
              <a:t>Case study</a:t>
            </a:r>
            <a:endParaRPr lang="en-AU" dirty="0">
              <a:latin typeface="Times New Roman" charset="0"/>
            </a:endParaRPr>
          </a:p>
        </p:txBody>
      </p:sp>
      <p:sp>
        <p:nvSpPr>
          <p:cNvPr id="59395"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83B1F28-764A-F640-B7F7-8A3C365BE481}" type="datetime4">
              <a:rPr lang="en-US" sz="1200" smtClean="0">
                <a:solidFill>
                  <a:schemeClr val="tx2"/>
                </a:solidFill>
              </a:rPr>
              <a:t>September 22, 2020</a:t>
            </a:fld>
            <a:endParaRPr lang="en-US" sz="1200">
              <a:solidFill>
                <a:schemeClr val="tx2"/>
              </a:solidFill>
            </a:endParaRPr>
          </a:p>
        </p:txBody>
      </p:sp>
      <p:sp>
        <p:nvSpPr>
          <p:cNvPr id="59396"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tx2"/>
                </a:solidFill>
              </a:rPr>
              <a:t>Access Control</a:t>
            </a:r>
          </a:p>
        </p:txBody>
      </p:sp>
      <p:sp>
        <p:nvSpPr>
          <p:cNvPr id="5939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183036D-79D1-454D-AB0B-F069B9C8D07E}" type="slidenum">
              <a:rPr lang="en-US" sz="1200">
                <a:solidFill>
                  <a:schemeClr val="tx2"/>
                </a:solidFill>
              </a:rPr>
              <a:pPr eaLnBrk="1" hangingPunct="1"/>
              <a:t>39</a:t>
            </a:fld>
            <a:endParaRPr lang="en-US" sz="1200">
              <a:solidFill>
                <a:schemeClr val="tx2"/>
              </a:solidFill>
            </a:endParaRPr>
          </a:p>
        </p:txBody>
      </p:sp>
    </p:spTree>
    <p:extLst>
      <p:ext uri="{BB962C8B-B14F-4D97-AF65-F5344CB8AC3E}">
        <p14:creationId xmlns:p14="http://schemas.microsoft.com/office/powerpoint/2010/main" val="255042324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fontAlgn="auto" hangingPunct="1">
              <a:spcAft>
                <a:spcPts val="0"/>
              </a:spcAft>
              <a:defRPr/>
            </a:pPr>
            <a:r>
              <a:rPr kumimoji="1" lang="en-GB" dirty="0">
                <a:solidFill>
                  <a:schemeClr val="accent1">
                    <a:lumMod val="75000"/>
                  </a:schemeClr>
                </a:solidFill>
                <a:ea typeface="+mj-ea"/>
                <a:cs typeface="+mj-cs"/>
              </a:rPr>
              <a:t>Access Control </a:t>
            </a:r>
            <a:r>
              <a:rPr kumimoji="1" lang="en-GB" dirty="0" smtClean="0">
                <a:solidFill>
                  <a:schemeClr val="accent1">
                    <a:lumMod val="75000"/>
                  </a:schemeClr>
                </a:solidFill>
                <a:ea typeface="+mj-ea"/>
                <a:cs typeface="+mj-cs"/>
              </a:rPr>
              <a:t>Context</a:t>
            </a:r>
            <a:endParaRPr kumimoji="1" lang="en-US" dirty="0">
              <a:solidFill>
                <a:schemeClr val="accent1">
                  <a:lumMod val="75000"/>
                </a:schemeClr>
              </a:solidFill>
              <a:ea typeface="+mj-ea"/>
              <a:cs typeface="+mj-cs"/>
            </a:endParaRPr>
          </a:p>
        </p:txBody>
      </p:sp>
      <p:pic>
        <p:nvPicPr>
          <p:cNvPr id="18434" name="Picture 4" descr="&#10;ch04-1.pdf                                                     00ABB570  Mnementh                      BEAE7A2F:"/>
          <p:cNvPicPr>
            <a:picLocks noChangeAspect="1" noChangeArrowheads="1"/>
          </p:cNvPicPr>
          <p:nvPr/>
        </p:nvPicPr>
        <p:blipFill>
          <a:blip r:embed="rId3">
            <a:clrChange>
              <a:clrFrom>
                <a:srgbClr val="F4F4F4"/>
              </a:clrFrom>
              <a:clrTo>
                <a:srgbClr val="F4F4F4">
                  <a:alpha val="0"/>
                </a:srgbClr>
              </a:clrTo>
            </a:clrChange>
            <a:alphaModFix amt="70000"/>
            <a:extLst>
              <a:ext uri="{28A0092B-C50C-407E-A947-70E740481C1C}">
                <a14:useLocalDpi xmlns:a14="http://schemas.microsoft.com/office/drawing/2010/main" val="0"/>
              </a:ext>
            </a:extLst>
          </a:blip>
          <a:srcRect l="3580" t="4625" r="3580" b="13875"/>
          <a:stretch>
            <a:fillRect/>
          </a:stretch>
        </p:blipFill>
        <p:spPr bwMode="auto">
          <a:xfrm>
            <a:off x="1347333" y="1731963"/>
            <a:ext cx="6734175" cy="4573587"/>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367583A-B151-6741-9FC1-DFBFBE242C07}" type="datetime4">
              <a:rPr lang="en-US" sz="1200" smtClean="0">
                <a:solidFill>
                  <a:schemeClr val="tx2"/>
                </a:solidFill>
              </a:rPr>
              <a:t>September 22, 2020</a:t>
            </a:fld>
            <a:endParaRPr lang="en-US" sz="1200">
              <a:solidFill>
                <a:schemeClr val="tx2"/>
              </a:solidFill>
            </a:endParaRPr>
          </a:p>
        </p:txBody>
      </p:sp>
      <p:sp>
        <p:nvSpPr>
          <p:cNvPr id="18436"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tx2"/>
                </a:solidFill>
              </a:rPr>
              <a:t>Access Control</a:t>
            </a:r>
          </a:p>
        </p:txBody>
      </p:sp>
      <p:sp>
        <p:nvSpPr>
          <p:cNvPr id="1843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2B6C175-5CEB-3A43-B74A-FC9FDB2341F5}" type="slidenum">
              <a:rPr lang="en-US" sz="1200">
                <a:solidFill>
                  <a:schemeClr val="tx2"/>
                </a:solidFill>
              </a:rPr>
              <a:pPr eaLnBrk="1" hangingPunct="1"/>
              <a:t>4</a:t>
            </a:fld>
            <a:endParaRPr lang="en-US" sz="1200">
              <a:solidFill>
                <a:schemeClr val="tx2"/>
              </a:solidFill>
            </a:endParaRPr>
          </a:p>
        </p:txBody>
      </p:sp>
      <p:sp>
        <p:nvSpPr>
          <p:cNvPr id="2" name="Rectangle 1"/>
          <p:cNvSpPr/>
          <p:nvPr/>
        </p:nvSpPr>
        <p:spPr>
          <a:xfrm>
            <a:off x="5843878" y="1731963"/>
            <a:ext cx="3026228" cy="954107"/>
          </a:xfrm>
          <a:prstGeom prst="rect">
            <a:avLst/>
          </a:prstGeom>
        </p:spPr>
        <p:txBody>
          <a:bodyPr wrap="square">
            <a:spAutoFit/>
          </a:bodyPr>
          <a:lstStyle/>
          <a:p>
            <a:pPr algn="ctr"/>
            <a:r>
              <a:rPr lang="en-US" sz="1400" dirty="0" smtClean="0">
                <a:solidFill>
                  <a:srgbClr val="2397E2"/>
                </a:solidFill>
                <a:latin typeface="Times New Roman"/>
                <a:cs typeface="Times New Roman"/>
              </a:rPr>
              <a:t>The granting of a right or permission to a system entity to access a system resource. This function determines who is trusted for a given purpose</a:t>
            </a:r>
            <a:endParaRPr lang="en-GB" sz="1400" dirty="0">
              <a:solidFill>
                <a:srgbClr val="2397E2"/>
              </a:solidFill>
              <a:latin typeface="Times New Roman"/>
              <a:cs typeface="Times New Roman"/>
            </a:endParaRPr>
          </a:p>
        </p:txBody>
      </p:sp>
      <p:sp>
        <p:nvSpPr>
          <p:cNvPr id="3" name="Rectangle 2"/>
          <p:cNvSpPr/>
          <p:nvPr/>
        </p:nvSpPr>
        <p:spPr>
          <a:xfrm>
            <a:off x="2718073" y="4520666"/>
            <a:ext cx="3828548" cy="523220"/>
          </a:xfrm>
          <a:prstGeom prst="rect">
            <a:avLst/>
          </a:prstGeom>
        </p:spPr>
        <p:txBody>
          <a:bodyPr wrap="square">
            <a:spAutoFit/>
          </a:bodyPr>
          <a:lstStyle/>
          <a:p>
            <a:pPr algn="ctr"/>
            <a:r>
              <a:rPr lang="en-US" sz="1400" b="1" dirty="0">
                <a:solidFill>
                  <a:schemeClr val="accent4"/>
                </a:solidFill>
                <a:latin typeface="Times New Roman"/>
                <a:cs typeface="Times New Roman"/>
              </a:rPr>
              <a:t>Verification that the credentials of a user or other system entity are valid</a:t>
            </a:r>
            <a:endParaRPr lang="en-GB" sz="1400" b="1" dirty="0">
              <a:solidFill>
                <a:schemeClr val="accent4"/>
              </a:solidFill>
              <a:latin typeface="Times New Roman"/>
              <a:cs typeface="Times New Roman"/>
            </a:endParaRPr>
          </a:p>
        </p:txBody>
      </p:sp>
      <p:sp>
        <p:nvSpPr>
          <p:cNvPr id="4" name="Rectangle 3"/>
          <p:cNvSpPr/>
          <p:nvPr/>
        </p:nvSpPr>
        <p:spPr>
          <a:xfrm>
            <a:off x="209492" y="5172371"/>
            <a:ext cx="3833868" cy="1292662"/>
          </a:xfrm>
          <a:prstGeom prst="rect">
            <a:avLst/>
          </a:prstGeom>
        </p:spPr>
        <p:txBody>
          <a:bodyPr wrap="square">
            <a:spAutoFit/>
          </a:bodyPr>
          <a:lstStyle/>
          <a:p>
            <a:pPr algn="ctr"/>
            <a:r>
              <a:rPr lang="en-US" sz="1300" dirty="0">
                <a:solidFill>
                  <a:schemeClr val="accent6"/>
                </a:solidFill>
                <a:latin typeface="Times New Roman"/>
                <a:cs typeface="Times New Roman"/>
              </a:rPr>
              <a:t>An independent review and examination of system records and activities in order to test for adequacy of system controls, to ensure </a:t>
            </a:r>
            <a:r>
              <a:rPr lang="en-US" sz="1300" dirty="0" smtClean="0">
                <a:solidFill>
                  <a:schemeClr val="accent6"/>
                </a:solidFill>
                <a:latin typeface="Times New Roman"/>
                <a:cs typeface="Times New Roman"/>
              </a:rPr>
              <a:t>compliance </a:t>
            </a:r>
            <a:r>
              <a:rPr lang="en-US" sz="1300" dirty="0">
                <a:solidFill>
                  <a:schemeClr val="accent6"/>
                </a:solidFill>
                <a:latin typeface="Times New Roman"/>
                <a:cs typeface="Times New Roman"/>
              </a:rPr>
              <a:t>with established policy and operational procedures, to detect breaches in security, and to recommend any indicated changes in control, policy and procedures</a:t>
            </a:r>
            <a:endParaRPr lang="en-GB" sz="1300" dirty="0">
              <a:solidFill>
                <a:schemeClr val="accent6"/>
              </a:solidFill>
              <a:latin typeface="Times New Roman"/>
              <a:cs typeface="Times New Roman"/>
            </a:endParaRPr>
          </a:p>
        </p:txBody>
      </p:sp>
    </p:spTree>
    <p:extLst>
      <p:ext uri="{BB962C8B-B14F-4D97-AF65-F5344CB8AC3E}">
        <p14:creationId xmlns:p14="http://schemas.microsoft.com/office/powerpoint/2010/main" val="328331320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eaLnBrk="1" fontAlgn="auto" hangingPunct="1">
              <a:spcAft>
                <a:spcPts val="0"/>
              </a:spcAft>
              <a:defRPr/>
            </a:pPr>
            <a:r>
              <a:rPr kumimoji="1" lang="en-GB">
                <a:solidFill>
                  <a:schemeClr val="accent1">
                    <a:lumMod val="75000"/>
                  </a:schemeClr>
                </a:solidFill>
                <a:ea typeface="+mj-ea"/>
                <a:cs typeface="+mj-cs"/>
              </a:rPr>
              <a:t>Access Control Policies</a:t>
            </a:r>
            <a:endParaRPr kumimoji="1" lang="en-US">
              <a:solidFill>
                <a:schemeClr val="accent1">
                  <a:lumMod val="75000"/>
                </a:schemeClr>
              </a:solidFill>
              <a:ea typeface="+mj-ea"/>
              <a:cs typeface="+mj-cs"/>
            </a:endParaRPr>
          </a:p>
        </p:txBody>
      </p:sp>
      <p:sp>
        <p:nvSpPr>
          <p:cNvPr id="20482"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A81F1F5-79CD-E744-870F-0DA87C54D245}" type="datetime4">
              <a:rPr lang="en-US" sz="1200" smtClean="0">
                <a:solidFill>
                  <a:schemeClr val="tx2"/>
                </a:solidFill>
              </a:rPr>
              <a:t>September 22, 2020</a:t>
            </a:fld>
            <a:endParaRPr lang="en-US" sz="1200">
              <a:solidFill>
                <a:schemeClr val="tx2"/>
              </a:solidFill>
            </a:endParaRPr>
          </a:p>
        </p:txBody>
      </p:sp>
      <p:sp>
        <p:nvSpPr>
          <p:cNvPr id="20483"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tx2"/>
                </a:solidFill>
              </a:rPr>
              <a:t>Access Control</a:t>
            </a:r>
          </a:p>
        </p:txBody>
      </p:sp>
      <p:sp>
        <p:nvSpPr>
          <p:cNvPr id="2048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E73A6E8-D7ED-2B48-A689-BDE4F8F8E147}" type="slidenum">
              <a:rPr lang="en-US" sz="1200">
                <a:solidFill>
                  <a:schemeClr val="tx2"/>
                </a:solidFill>
              </a:rPr>
              <a:pPr eaLnBrk="1" hangingPunct="1"/>
              <a:t>5</a:t>
            </a:fld>
            <a:endParaRPr lang="en-US" sz="1200">
              <a:solidFill>
                <a:schemeClr val="tx2"/>
              </a:solidFill>
            </a:endParaRPr>
          </a:p>
        </p:txBody>
      </p:sp>
      <p:graphicFrame>
        <p:nvGraphicFramePr>
          <p:cNvPr id="2" name="Diagram 1"/>
          <p:cNvGraphicFramePr/>
          <p:nvPr/>
        </p:nvGraphicFramePr>
        <p:xfrm>
          <a:off x="641682" y="1784684"/>
          <a:ext cx="8066675" cy="43806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001916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1026"/>
          <p:cNvSpPr>
            <a:spLocks noGrp="1" noChangeArrowheads="1"/>
          </p:cNvSpPr>
          <p:nvPr>
            <p:ph type="title"/>
          </p:nvPr>
        </p:nvSpPr>
        <p:spPr/>
        <p:txBody>
          <a:bodyPr>
            <a:normAutofit fontScale="90000"/>
          </a:bodyPr>
          <a:lstStyle/>
          <a:p>
            <a:pPr eaLnBrk="1" fontAlgn="auto" hangingPunct="1">
              <a:spcAft>
                <a:spcPts val="0"/>
              </a:spcAft>
              <a:defRPr/>
            </a:pPr>
            <a:r>
              <a:rPr kumimoji="1" lang="en-GB">
                <a:solidFill>
                  <a:schemeClr val="accent1">
                    <a:lumMod val="75000"/>
                  </a:schemeClr>
                </a:solidFill>
                <a:ea typeface="+mj-ea"/>
                <a:cs typeface="+mj-cs"/>
              </a:rPr>
              <a:t>Access Control Requirements</a:t>
            </a:r>
            <a:endParaRPr kumimoji="1" lang="en-US">
              <a:solidFill>
                <a:schemeClr val="accent1">
                  <a:lumMod val="75000"/>
                </a:schemeClr>
              </a:solidFill>
              <a:ea typeface="+mj-ea"/>
              <a:cs typeface="+mj-cs"/>
            </a:endParaRPr>
          </a:p>
        </p:txBody>
      </p:sp>
      <p:sp>
        <p:nvSpPr>
          <p:cNvPr id="22530" name="Rectangle 1027"/>
          <p:cNvSpPr>
            <a:spLocks noGrp="1" noChangeArrowheads="1"/>
          </p:cNvSpPr>
          <p:nvPr>
            <p:ph idx="1"/>
          </p:nvPr>
        </p:nvSpPr>
        <p:spPr>
          <a:xfrm>
            <a:off x="457200" y="1676400"/>
            <a:ext cx="8229600" cy="4800600"/>
          </a:xfrm>
        </p:spPr>
        <p:txBody>
          <a:bodyPr/>
          <a:lstStyle/>
          <a:p>
            <a:pPr eaLnBrk="1" hangingPunct="1"/>
            <a:r>
              <a:rPr lang="en-US">
                <a:latin typeface="Times New Roman" charset="0"/>
              </a:rPr>
              <a:t>Reliable Input</a:t>
            </a:r>
          </a:p>
          <a:p>
            <a:pPr eaLnBrk="1" hangingPunct="1"/>
            <a:r>
              <a:rPr lang="en-US">
                <a:latin typeface="Times New Roman" charset="0"/>
              </a:rPr>
              <a:t>Fine and Coarse Specifications</a:t>
            </a:r>
          </a:p>
          <a:p>
            <a:pPr eaLnBrk="1" hangingPunct="1"/>
            <a:r>
              <a:rPr lang="en-US">
                <a:latin typeface="Times New Roman" charset="0"/>
              </a:rPr>
              <a:t>Least Privilege</a:t>
            </a:r>
          </a:p>
          <a:p>
            <a:pPr eaLnBrk="1" hangingPunct="1"/>
            <a:r>
              <a:rPr lang="en-US">
                <a:latin typeface="Times New Roman" charset="0"/>
              </a:rPr>
              <a:t>Separation of Duty</a:t>
            </a:r>
          </a:p>
          <a:p>
            <a:pPr eaLnBrk="1" hangingPunct="1"/>
            <a:r>
              <a:rPr lang="en-US">
                <a:latin typeface="Times New Roman" charset="0"/>
              </a:rPr>
              <a:t>Open and Closed Policies</a:t>
            </a:r>
          </a:p>
          <a:p>
            <a:pPr eaLnBrk="1" hangingPunct="1"/>
            <a:r>
              <a:rPr lang="en-US">
                <a:latin typeface="Times New Roman" charset="0"/>
              </a:rPr>
              <a:t>Policy Combinations, Conflict Resolution</a:t>
            </a:r>
          </a:p>
          <a:p>
            <a:pPr eaLnBrk="1" hangingPunct="1"/>
            <a:r>
              <a:rPr lang="en-US">
                <a:latin typeface="Times New Roman" charset="0"/>
              </a:rPr>
              <a:t>Administrative Policies</a:t>
            </a:r>
          </a:p>
        </p:txBody>
      </p:sp>
      <p:sp>
        <p:nvSpPr>
          <p:cNvPr id="22531"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301F01E-056B-9044-A856-3E7D8C79B5C8}" type="datetime4">
              <a:rPr lang="en-US" sz="1200" smtClean="0">
                <a:solidFill>
                  <a:schemeClr val="tx2"/>
                </a:solidFill>
              </a:rPr>
              <a:t>September 22, 2020</a:t>
            </a:fld>
            <a:endParaRPr lang="en-US" sz="1200">
              <a:solidFill>
                <a:schemeClr val="tx2"/>
              </a:solidFill>
            </a:endParaRPr>
          </a:p>
        </p:txBody>
      </p:sp>
      <p:sp>
        <p:nvSpPr>
          <p:cNvPr id="22532"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tx2"/>
                </a:solidFill>
              </a:rPr>
              <a:t>Access Control</a:t>
            </a:r>
          </a:p>
        </p:txBody>
      </p:sp>
      <p:sp>
        <p:nvSpPr>
          <p:cNvPr id="2253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7DCF4AD-3C00-EB4C-9A42-503B1AF24B63}" type="slidenum">
              <a:rPr lang="en-US" sz="1200">
                <a:solidFill>
                  <a:schemeClr val="tx2"/>
                </a:solidFill>
              </a:rPr>
              <a:pPr eaLnBrk="1" hangingPunct="1"/>
              <a:t>6</a:t>
            </a:fld>
            <a:endParaRPr lang="en-US" sz="1200">
              <a:solidFill>
                <a:schemeClr val="tx2"/>
              </a:solidFill>
            </a:endParaRPr>
          </a:p>
        </p:txBody>
      </p:sp>
    </p:spTree>
    <p:extLst>
      <p:ext uri="{BB962C8B-B14F-4D97-AF65-F5344CB8AC3E}">
        <p14:creationId xmlns:p14="http://schemas.microsoft.com/office/powerpoint/2010/main" val="283950355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1026"/>
          <p:cNvSpPr>
            <a:spLocks noGrp="1" noChangeArrowheads="1"/>
          </p:cNvSpPr>
          <p:nvPr>
            <p:ph type="title"/>
          </p:nvPr>
        </p:nvSpPr>
        <p:spPr/>
        <p:txBody>
          <a:bodyPr/>
          <a:lstStyle/>
          <a:p>
            <a:pPr eaLnBrk="1" fontAlgn="auto" hangingPunct="1">
              <a:spcAft>
                <a:spcPts val="0"/>
              </a:spcAft>
              <a:defRPr/>
            </a:pPr>
            <a:r>
              <a:rPr kumimoji="1" lang="en-GB">
                <a:solidFill>
                  <a:schemeClr val="accent1">
                    <a:lumMod val="75000"/>
                  </a:schemeClr>
                </a:solidFill>
                <a:ea typeface="+mj-ea"/>
                <a:cs typeface="+mj-cs"/>
              </a:rPr>
              <a:t>Access Control Elements</a:t>
            </a:r>
            <a:endParaRPr kumimoji="1" lang="en-US">
              <a:solidFill>
                <a:schemeClr val="accent1">
                  <a:lumMod val="75000"/>
                </a:schemeClr>
              </a:solidFill>
              <a:ea typeface="+mj-ea"/>
              <a:cs typeface="+mj-cs"/>
            </a:endParaRPr>
          </a:p>
        </p:txBody>
      </p:sp>
      <p:sp>
        <p:nvSpPr>
          <p:cNvPr id="24578" name="Rectangle 1027"/>
          <p:cNvSpPr>
            <a:spLocks noGrp="1" noChangeArrowheads="1"/>
          </p:cNvSpPr>
          <p:nvPr>
            <p:ph idx="1"/>
          </p:nvPr>
        </p:nvSpPr>
        <p:spPr>
          <a:xfrm>
            <a:off x="457200" y="1676400"/>
            <a:ext cx="8382000" cy="4648200"/>
          </a:xfrm>
        </p:spPr>
        <p:txBody>
          <a:bodyPr/>
          <a:lstStyle/>
          <a:p>
            <a:pPr eaLnBrk="1" hangingPunct="1">
              <a:lnSpc>
                <a:spcPct val="90000"/>
              </a:lnSpc>
            </a:pPr>
            <a:r>
              <a:rPr lang="en-US" b="1">
                <a:solidFill>
                  <a:srgbClr val="8D34E0"/>
                </a:solidFill>
                <a:latin typeface="Times New Roman" charset="0"/>
              </a:rPr>
              <a:t>Subject</a:t>
            </a:r>
            <a:r>
              <a:rPr lang="en-US">
                <a:solidFill>
                  <a:srgbClr val="8D34E0"/>
                </a:solidFill>
                <a:latin typeface="Times New Roman" charset="0"/>
              </a:rPr>
              <a:t> </a:t>
            </a:r>
            <a:r>
              <a:rPr lang="en-US">
                <a:latin typeface="Times New Roman" charset="0"/>
              </a:rPr>
              <a:t>- entity that can access objects</a:t>
            </a:r>
          </a:p>
          <a:p>
            <a:pPr lvl="1" eaLnBrk="1" hangingPunct="1">
              <a:lnSpc>
                <a:spcPct val="90000"/>
              </a:lnSpc>
            </a:pPr>
            <a:r>
              <a:rPr lang="en-US">
                <a:latin typeface="Times New Roman" charset="0"/>
              </a:rPr>
              <a:t>A process representing user/application</a:t>
            </a:r>
          </a:p>
          <a:p>
            <a:pPr lvl="1" eaLnBrk="1" hangingPunct="1">
              <a:lnSpc>
                <a:spcPct val="90000"/>
              </a:lnSpc>
            </a:pPr>
            <a:r>
              <a:rPr lang="en-US">
                <a:latin typeface="Times New Roman" charset="0"/>
              </a:rPr>
              <a:t>Often have 3 classes:</a:t>
            </a:r>
          </a:p>
          <a:p>
            <a:pPr lvl="2" eaLnBrk="1" hangingPunct="1">
              <a:lnSpc>
                <a:spcPct val="90000"/>
              </a:lnSpc>
            </a:pPr>
            <a:r>
              <a:rPr lang="en-US">
                <a:latin typeface="Times New Roman" charset="0"/>
              </a:rPr>
              <a:t>Owner</a:t>
            </a:r>
          </a:p>
          <a:p>
            <a:pPr lvl="2" eaLnBrk="1" hangingPunct="1">
              <a:lnSpc>
                <a:spcPct val="90000"/>
              </a:lnSpc>
            </a:pPr>
            <a:r>
              <a:rPr lang="en-US">
                <a:latin typeface="Times New Roman" charset="0"/>
              </a:rPr>
              <a:t>Group</a:t>
            </a:r>
          </a:p>
          <a:p>
            <a:pPr lvl="2" eaLnBrk="1" hangingPunct="1">
              <a:lnSpc>
                <a:spcPct val="90000"/>
              </a:lnSpc>
            </a:pPr>
            <a:r>
              <a:rPr lang="en-US">
                <a:latin typeface="Times New Roman" charset="0"/>
              </a:rPr>
              <a:t>World</a:t>
            </a:r>
          </a:p>
          <a:p>
            <a:pPr eaLnBrk="1" hangingPunct="1">
              <a:lnSpc>
                <a:spcPct val="90000"/>
              </a:lnSpc>
            </a:pPr>
            <a:r>
              <a:rPr lang="en-US" b="1">
                <a:solidFill>
                  <a:srgbClr val="8D34E0"/>
                </a:solidFill>
                <a:latin typeface="Times New Roman" charset="0"/>
              </a:rPr>
              <a:t>Object</a:t>
            </a:r>
            <a:r>
              <a:rPr lang="en-US">
                <a:solidFill>
                  <a:srgbClr val="8D34E0"/>
                </a:solidFill>
                <a:latin typeface="Times New Roman" charset="0"/>
              </a:rPr>
              <a:t> </a:t>
            </a:r>
            <a:r>
              <a:rPr lang="en-US">
                <a:latin typeface="Times New Roman" charset="0"/>
              </a:rPr>
              <a:t>- access controlled resource</a:t>
            </a:r>
          </a:p>
          <a:p>
            <a:pPr lvl="1" eaLnBrk="1" hangingPunct="1">
              <a:lnSpc>
                <a:spcPct val="90000"/>
              </a:lnSpc>
            </a:pPr>
            <a:r>
              <a:rPr lang="en-US">
                <a:latin typeface="Times New Roman" charset="0"/>
              </a:rPr>
              <a:t>E.G. Files, directories, records, programs etc.</a:t>
            </a:r>
          </a:p>
          <a:p>
            <a:pPr lvl="1" eaLnBrk="1" hangingPunct="1">
              <a:lnSpc>
                <a:spcPct val="90000"/>
              </a:lnSpc>
            </a:pPr>
            <a:r>
              <a:rPr lang="en-US">
                <a:latin typeface="Times New Roman" charset="0"/>
              </a:rPr>
              <a:t>Number/type depend on environment</a:t>
            </a:r>
          </a:p>
          <a:p>
            <a:pPr eaLnBrk="1" hangingPunct="1">
              <a:lnSpc>
                <a:spcPct val="90000"/>
              </a:lnSpc>
            </a:pPr>
            <a:r>
              <a:rPr lang="en-US" b="1">
                <a:solidFill>
                  <a:srgbClr val="8D34E0"/>
                </a:solidFill>
                <a:latin typeface="Times New Roman" charset="0"/>
              </a:rPr>
              <a:t>Access Right </a:t>
            </a:r>
            <a:r>
              <a:rPr lang="en-US">
                <a:latin typeface="Times New Roman" charset="0"/>
              </a:rPr>
              <a:t>- way in which subject accesses an object</a:t>
            </a:r>
          </a:p>
          <a:p>
            <a:pPr lvl="1" eaLnBrk="1" hangingPunct="1">
              <a:lnSpc>
                <a:spcPct val="90000"/>
              </a:lnSpc>
            </a:pPr>
            <a:r>
              <a:rPr lang="en-US">
                <a:latin typeface="Times New Roman" charset="0"/>
              </a:rPr>
              <a:t>E.G. Read, write, execute, delete, create, search</a:t>
            </a:r>
          </a:p>
        </p:txBody>
      </p:sp>
      <p:sp>
        <p:nvSpPr>
          <p:cNvPr id="24579"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5C127D7-611E-3F4F-86D6-F0B98D921758}" type="datetime4">
              <a:rPr lang="en-US" sz="1200" smtClean="0">
                <a:solidFill>
                  <a:schemeClr val="tx2"/>
                </a:solidFill>
              </a:rPr>
              <a:t>September 22, 2020</a:t>
            </a:fld>
            <a:endParaRPr lang="en-US" sz="1200">
              <a:solidFill>
                <a:schemeClr val="tx2"/>
              </a:solidFill>
            </a:endParaRPr>
          </a:p>
        </p:txBody>
      </p:sp>
      <p:sp>
        <p:nvSpPr>
          <p:cNvPr id="24580"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tx2"/>
                </a:solidFill>
              </a:rPr>
              <a:t>Access Control</a:t>
            </a:r>
          </a:p>
        </p:txBody>
      </p:sp>
      <p:sp>
        <p:nvSpPr>
          <p:cNvPr id="2458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0DB4A5C-F754-B144-8B67-71595B1FB7C8}" type="slidenum">
              <a:rPr lang="en-US" sz="1200">
                <a:solidFill>
                  <a:schemeClr val="tx2"/>
                </a:solidFill>
              </a:rPr>
              <a:pPr eaLnBrk="1" hangingPunct="1"/>
              <a:t>7</a:t>
            </a:fld>
            <a:endParaRPr lang="en-US" sz="1200">
              <a:solidFill>
                <a:schemeClr val="tx2"/>
              </a:solidFill>
            </a:endParaRPr>
          </a:p>
        </p:txBody>
      </p:sp>
    </p:spTree>
    <p:extLst>
      <p:ext uri="{BB962C8B-B14F-4D97-AF65-F5344CB8AC3E}">
        <p14:creationId xmlns:p14="http://schemas.microsoft.com/office/powerpoint/2010/main" val="246270149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a:solidFill>
                  <a:srgbClr val="2397E2"/>
                </a:solidFill>
                <a:ea typeface="+mj-ea"/>
                <a:cs typeface="+mj-cs"/>
              </a:rPr>
              <a:t>Discretionary</a:t>
            </a:r>
            <a:r>
              <a:rPr lang="en-US" dirty="0">
                <a:solidFill>
                  <a:schemeClr val="accent1">
                    <a:lumMod val="75000"/>
                  </a:schemeClr>
                </a:solidFill>
                <a:ea typeface="+mj-ea"/>
                <a:cs typeface="+mj-cs"/>
              </a:rPr>
              <a:t> </a:t>
            </a:r>
            <a:r>
              <a:rPr kumimoji="1" lang="en-GB" dirty="0">
                <a:solidFill>
                  <a:schemeClr val="accent1">
                    <a:lumMod val="75000"/>
                  </a:schemeClr>
                </a:solidFill>
                <a:ea typeface="+mj-ea"/>
                <a:cs typeface="+mj-cs"/>
              </a:rPr>
              <a:t>Access Control </a:t>
            </a:r>
            <a:endParaRPr kumimoji="1" lang="en-US" dirty="0">
              <a:solidFill>
                <a:schemeClr val="accent1">
                  <a:lumMod val="75000"/>
                </a:schemeClr>
              </a:solidFill>
              <a:ea typeface="+mj-ea"/>
              <a:cs typeface="+mj-cs"/>
            </a:endParaRPr>
          </a:p>
        </p:txBody>
      </p:sp>
      <p:sp>
        <p:nvSpPr>
          <p:cNvPr id="26626" name="Rectangle 3"/>
          <p:cNvSpPr>
            <a:spLocks noGrp="1" noChangeArrowheads="1"/>
          </p:cNvSpPr>
          <p:nvPr>
            <p:ph idx="1"/>
          </p:nvPr>
        </p:nvSpPr>
        <p:spPr/>
        <p:txBody>
          <a:bodyPr/>
          <a:lstStyle/>
          <a:p>
            <a:pPr eaLnBrk="1" hangingPunct="1"/>
            <a:r>
              <a:rPr lang="en-US">
                <a:latin typeface="Times New Roman" charset="0"/>
              </a:rPr>
              <a:t>Often provided using an </a:t>
            </a:r>
            <a:r>
              <a:rPr lang="en-US">
                <a:solidFill>
                  <a:srgbClr val="8D34E0"/>
                </a:solidFill>
                <a:latin typeface="Times New Roman" charset="0"/>
              </a:rPr>
              <a:t>Access Matrix</a:t>
            </a:r>
          </a:p>
          <a:p>
            <a:pPr lvl="1" eaLnBrk="1" hangingPunct="1"/>
            <a:r>
              <a:rPr lang="en-US">
                <a:latin typeface="Times New Roman" charset="0"/>
              </a:rPr>
              <a:t>Lists subjects in one dimension (rows)</a:t>
            </a:r>
          </a:p>
          <a:p>
            <a:pPr lvl="1" eaLnBrk="1" hangingPunct="1"/>
            <a:r>
              <a:rPr lang="en-US">
                <a:latin typeface="Times New Roman" charset="0"/>
              </a:rPr>
              <a:t>Lists objects in the other dimension (columns)</a:t>
            </a:r>
          </a:p>
          <a:p>
            <a:pPr lvl="1" eaLnBrk="1" hangingPunct="1"/>
            <a:r>
              <a:rPr lang="en-US">
                <a:latin typeface="Times New Roman" charset="0"/>
              </a:rPr>
              <a:t>Each entry specifies access rights of the specified subject to that object</a:t>
            </a:r>
          </a:p>
          <a:p>
            <a:pPr eaLnBrk="1" hangingPunct="1"/>
            <a:r>
              <a:rPr lang="en-US">
                <a:latin typeface="Times New Roman" charset="0"/>
              </a:rPr>
              <a:t>Access matrix is often sparse</a:t>
            </a:r>
          </a:p>
          <a:p>
            <a:pPr eaLnBrk="1" hangingPunct="1"/>
            <a:r>
              <a:rPr lang="en-US">
                <a:latin typeface="Times New Roman" charset="0"/>
              </a:rPr>
              <a:t>Can decompose by either row or column</a:t>
            </a:r>
          </a:p>
        </p:txBody>
      </p:sp>
      <p:sp>
        <p:nvSpPr>
          <p:cNvPr id="26627"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E3CC29D-F46F-AD40-998E-25FA52672079}" type="datetime4">
              <a:rPr lang="en-US" sz="1200" smtClean="0">
                <a:solidFill>
                  <a:schemeClr val="tx2"/>
                </a:solidFill>
              </a:rPr>
              <a:t>September 22, 2020</a:t>
            </a:fld>
            <a:endParaRPr lang="en-US" sz="1200">
              <a:solidFill>
                <a:schemeClr val="tx2"/>
              </a:solidFill>
            </a:endParaRPr>
          </a:p>
        </p:txBody>
      </p:sp>
      <p:sp>
        <p:nvSpPr>
          <p:cNvPr id="26628"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tx2"/>
                </a:solidFill>
              </a:rPr>
              <a:t>Access Control</a:t>
            </a:r>
          </a:p>
        </p:txBody>
      </p:sp>
      <p:sp>
        <p:nvSpPr>
          <p:cNvPr id="2662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880D5FB-B7D7-3141-991D-84E655F47D40}" type="slidenum">
              <a:rPr lang="en-US" sz="1200">
                <a:solidFill>
                  <a:schemeClr val="tx2"/>
                </a:solidFill>
              </a:rPr>
              <a:pPr eaLnBrk="1" hangingPunct="1"/>
              <a:t>8</a:t>
            </a:fld>
            <a:endParaRPr lang="en-US" sz="1200">
              <a:solidFill>
                <a:schemeClr val="tx2"/>
              </a:solidFill>
            </a:endParaRPr>
          </a:p>
        </p:txBody>
      </p:sp>
    </p:spTree>
    <p:extLst>
      <p:ext uri="{BB962C8B-B14F-4D97-AF65-F5344CB8AC3E}">
        <p14:creationId xmlns:p14="http://schemas.microsoft.com/office/powerpoint/2010/main" val="369990792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STU IIT Theme">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Apothecary">
      <a:majorFont>
        <a:latin typeface="Book Antiqua"/>
        <a:ea typeface=""/>
        <a:cs typeface=""/>
        <a:font script="Jpan" typeface="ＭＳ Ｐ明朝"/>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NSTU IIT Theme.thmx</Template>
  <TotalTime>1043</TotalTime>
  <Words>8897</Words>
  <Application>Microsoft Macintosh PowerPoint</Application>
  <PresentationFormat>On-screen Show (4:3)</PresentationFormat>
  <Paragraphs>445</Paragraphs>
  <Slides>40</Slides>
  <Notes>22</Notes>
  <HiddenSlides>1</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NSTU IIT Theme</vt:lpstr>
      <vt:lpstr>Access Control</vt:lpstr>
      <vt:lpstr>Learning Objectives</vt:lpstr>
      <vt:lpstr>Access Control</vt:lpstr>
      <vt:lpstr>Definitions </vt:lpstr>
      <vt:lpstr>Access Control Context</vt:lpstr>
      <vt:lpstr>Access Control Policies</vt:lpstr>
      <vt:lpstr>Access Control Requirements</vt:lpstr>
      <vt:lpstr>Access Control Elements</vt:lpstr>
      <vt:lpstr>Discretionary Access Control </vt:lpstr>
      <vt:lpstr>Access Control Structures</vt:lpstr>
      <vt:lpstr>Access Control Structures</vt:lpstr>
      <vt:lpstr>Access Control Structures</vt:lpstr>
      <vt:lpstr>Access Control Model</vt:lpstr>
      <vt:lpstr>Extended Access Control Matrix</vt:lpstr>
      <vt:lpstr>Access Control Function</vt:lpstr>
      <vt:lpstr>Access Control System Commands </vt:lpstr>
      <vt:lpstr>Protection Domains</vt:lpstr>
      <vt:lpstr>UNIX File Concepts &amp;  Access Control</vt:lpstr>
      <vt:lpstr>Symbolic Notation for Access Control</vt:lpstr>
      <vt:lpstr>UNIX File Access Control</vt:lpstr>
      <vt:lpstr>UNIX File Access Control</vt:lpstr>
      <vt:lpstr>UNIX Access Control Lists</vt:lpstr>
      <vt:lpstr>Role-Based Access Control (RBAC)</vt:lpstr>
      <vt:lpstr>Role-Based Access Control</vt:lpstr>
      <vt:lpstr>A Family of RBAC Model</vt:lpstr>
      <vt:lpstr>Example of Role Hierarchy </vt:lpstr>
      <vt:lpstr>NIST RBAC Model</vt:lpstr>
      <vt:lpstr>ATTRIBUTE-BASED ACCESS CONTROL (ABAC)</vt:lpstr>
      <vt:lpstr>Simple ABAC Scenario </vt:lpstr>
      <vt:lpstr>ABAC Policies </vt:lpstr>
      <vt:lpstr>Identity, Credential &amp; Access Management (ICAM) </vt:lpstr>
      <vt:lpstr>Identity Management </vt:lpstr>
      <vt:lpstr>Credential Management </vt:lpstr>
      <vt:lpstr>Access Management </vt:lpstr>
      <vt:lpstr>Traditional Triangle of Parties involved in an Exchange of Identity Information </vt:lpstr>
      <vt:lpstr>Identity Attribute Exchange Elements </vt:lpstr>
      <vt:lpstr>Roles Within the Trust framework </vt:lpstr>
      <vt:lpstr>Functions &amp; Roles for Banking Example </vt:lpstr>
      <vt:lpstr>RBAC For a Bank</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Control</dc:title>
  <dc:creator>Md. Iftekhar Alam Efat</dc:creator>
  <cp:lastModifiedBy>Md. Iftekhar Alam Efat</cp:lastModifiedBy>
  <cp:revision>56</cp:revision>
  <dcterms:created xsi:type="dcterms:W3CDTF">2020-09-21T16:07:58Z</dcterms:created>
  <dcterms:modified xsi:type="dcterms:W3CDTF">2020-09-22T09:31:41Z</dcterms:modified>
</cp:coreProperties>
</file>