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29" r:id="rId1"/>
  </p:sldMasterIdLst>
  <p:notesMasterIdLst>
    <p:notesMasterId r:id="rId40"/>
  </p:notesMasterIdLst>
  <p:handoutMasterIdLst>
    <p:handoutMasterId r:id="rId41"/>
  </p:handoutMasterIdLst>
  <p:sldIdLst>
    <p:sldId id="256" r:id="rId2"/>
    <p:sldId id="257" r:id="rId3"/>
    <p:sldId id="282" r:id="rId4"/>
    <p:sldId id="259" r:id="rId5"/>
    <p:sldId id="260" r:id="rId6"/>
    <p:sldId id="261" r:id="rId7"/>
    <p:sldId id="262" r:id="rId8"/>
    <p:sldId id="263" r:id="rId9"/>
    <p:sldId id="264" r:id="rId10"/>
    <p:sldId id="284" r:id="rId11"/>
    <p:sldId id="285" r:id="rId12"/>
    <p:sldId id="286" r:id="rId13"/>
    <p:sldId id="287" r:id="rId14"/>
    <p:sldId id="288" r:id="rId15"/>
    <p:sldId id="293" r:id="rId16"/>
    <p:sldId id="290" r:id="rId17"/>
    <p:sldId id="291" r:id="rId18"/>
    <p:sldId id="292" r:id="rId19"/>
    <p:sldId id="294" r:id="rId20"/>
    <p:sldId id="296" r:id="rId21"/>
    <p:sldId id="265" r:id="rId22"/>
    <p:sldId id="266" r:id="rId23"/>
    <p:sldId id="267" r:id="rId24"/>
    <p:sldId id="268" r:id="rId25"/>
    <p:sldId id="269" r:id="rId26"/>
    <p:sldId id="270" r:id="rId27"/>
    <p:sldId id="271" r:id="rId28"/>
    <p:sldId id="275" r:id="rId29"/>
    <p:sldId id="272" r:id="rId30"/>
    <p:sldId id="273" r:id="rId31"/>
    <p:sldId id="274" r:id="rId32"/>
    <p:sldId id="276" r:id="rId33"/>
    <p:sldId id="277" r:id="rId34"/>
    <p:sldId id="278" r:id="rId35"/>
    <p:sldId id="279" r:id="rId36"/>
    <p:sldId id="280" r:id="rId37"/>
    <p:sldId id="297" r:id="rId38"/>
    <p:sldId id="281"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8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285AA8-90F0-1548-BBF5-DFCD96B041DD}" type="doc">
      <dgm:prSet loTypeId="urn:microsoft.com/office/officeart/2005/8/layout/matrix3" loCatId="" qsTypeId="urn:microsoft.com/office/officeart/2005/8/quickstyle/3D3" qsCatId="3D" csTypeId="urn:microsoft.com/office/officeart/2005/8/colors/colorful4" csCatId="colorful" phldr="1"/>
      <dgm:spPr/>
      <dgm:t>
        <a:bodyPr/>
        <a:lstStyle/>
        <a:p>
          <a:endParaRPr lang="en-GB"/>
        </a:p>
      </dgm:t>
    </dgm:pt>
    <dgm:pt modelId="{4D59A16E-A55C-E84D-85B9-5141262966FE}">
      <dgm:prSet phldrT="[Text]"/>
      <dgm:spPr/>
      <dgm:t>
        <a:bodyPr/>
        <a:lstStyle/>
        <a:p>
          <a:r>
            <a:rPr lang="en-GB" b="0" dirty="0" smtClean="0">
              <a:latin typeface="Times New Roman"/>
              <a:cs typeface="Times New Roman"/>
            </a:rPr>
            <a:t>Imbalance between modern </a:t>
          </a:r>
          <a:r>
            <a:rPr lang="en-GB" b="1" dirty="0" smtClean="0">
              <a:solidFill>
                <a:srgbClr val="000000"/>
              </a:solidFill>
              <a:latin typeface="Times New Roman"/>
              <a:cs typeface="Times New Roman"/>
            </a:rPr>
            <a:t>DBMS </a:t>
          </a:r>
          <a:r>
            <a:rPr lang="en-GB" b="0" dirty="0" smtClean="0">
              <a:latin typeface="Times New Roman"/>
              <a:cs typeface="Times New Roman"/>
            </a:rPr>
            <a:t>&amp; </a:t>
          </a:r>
          <a:r>
            <a:rPr lang="en-GB" b="0" dirty="0" smtClean="0">
              <a:solidFill>
                <a:schemeClr val="tx1"/>
              </a:solidFill>
              <a:latin typeface="Times New Roman"/>
              <a:cs typeface="Times New Roman"/>
            </a:rPr>
            <a:t>Security Techniques</a:t>
          </a:r>
          <a:endParaRPr lang="en-GB" b="0" dirty="0">
            <a:solidFill>
              <a:schemeClr val="tx1"/>
            </a:solidFill>
            <a:latin typeface="Times New Roman"/>
            <a:cs typeface="Times New Roman"/>
          </a:endParaRPr>
        </a:p>
      </dgm:t>
    </dgm:pt>
    <dgm:pt modelId="{A81DDD2E-7958-2744-8EB1-0225F360793D}" type="parTrans" cxnId="{D93F1951-9D50-C741-95DB-0FB9682D8CC5}">
      <dgm:prSet/>
      <dgm:spPr/>
      <dgm:t>
        <a:bodyPr/>
        <a:lstStyle/>
        <a:p>
          <a:endParaRPr lang="en-GB"/>
        </a:p>
      </dgm:t>
    </dgm:pt>
    <dgm:pt modelId="{359B77F2-1DB3-AE4D-B59C-CB6DB55D37AD}" type="sibTrans" cxnId="{D93F1951-9D50-C741-95DB-0FB9682D8CC5}">
      <dgm:prSet/>
      <dgm:spPr/>
      <dgm:t>
        <a:bodyPr/>
        <a:lstStyle/>
        <a:p>
          <a:endParaRPr lang="en-GB"/>
        </a:p>
      </dgm:t>
    </dgm:pt>
    <dgm:pt modelId="{0AF62498-9A18-AC46-B2B8-08417F7EB035}">
      <dgm:prSet phldrT="[Text]"/>
      <dgm:spPr/>
      <dgm:t>
        <a:bodyPr/>
        <a:lstStyle/>
        <a:p>
          <a:r>
            <a:rPr lang="en-GB" b="0" dirty="0" smtClean="0">
              <a:latin typeface="Times New Roman"/>
              <a:cs typeface="Times New Roman"/>
            </a:rPr>
            <a:t>Interaction of </a:t>
          </a:r>
          <a:r>
            <a:rPr lang="en-GB" b="1" dirty="0" smtClean="0">
              <a:solidFill>
                <a:srgbClr val="000090"/>
              </a:solidFill>
              <a:latin typeface="Times New Roman"/>
              <a:cs typeface="Times New Roman"/>
            </a:rPr>
            <a:t>SQL </a:t>
          </a:r>
          <a:r>
            <a:rPr lang="en-GB" b="0" dirty="0" smtClean="0">
              <a:latin typeface="Times New Roman"/>
              <a:cs typeface="Times New Roman"/>
            </a:rPr>
            <a:t>with </a:t>
          </a:r>
          <a:r>
            <a:rPr lang="en-GB" b="0" i="1" dirty="0" smtClean="0">
              <a:solidFill>
                <a:srgbClr val="000090"/>
              </a:solidFill>
              <a:latin typeface="Times New Roman"/>
              <a:cs typeface="Times New Roman"/>
            </a:rPr>
            <a:t>Web Service </a:t>
          </a:r>
          <a:r>
            <a:rPr lang="en-GB" b="0" dirty="0" smtClean="0">
              <a:latin typeface="Times New Roman"/>
              <a:cs typeface="Times New Roman"/>
            </a:rPr>
            <a:t>through </a:t>
          </a:r>
          <a:r>
            <a:rPr lang="en-GB" b="1" dirty="0" smtClean="0">
              <a:latin typeface="Times New Roman"/>
              <a:cs typeface="Times New Roman"/>
            </a:rPr>
            <a:t>HTTP</a:t>
          </a:r>
          <a:endParaRPr lang="en-GB" b="1" dirty="0">
            <a:latin typeface="Times New Roman"/>
            <a:cs typeface="Times New Roman"/>
          </a:endParaRPr>
        </a:p>
      </dgm:t>
    </dgm:pt>
    <dgm:pt modelId="{DEFF2394-F45E-A14D-A136-98AF6B2FE356}" type="parTrans" cxnId="{168E690F-B6A4-BD41-93EE-F9FF6AE4018F}">
      <dgm:prSet/>
      <dgm:spPr/>
      <dgm:t>
        <a:bodyPr/>
        <a:lstStyle/>
        <a:p>
          <a:endParaRPr lang="en-GB"/>
        </a:p>
      </dgm:t>
    </dgm:pt>
    <dgm:pt modelId="{FB5BB3A0-2C0A-784F-A330-7A13856BE175}" type="sibTrans" cxnId="{168E690F-B6A4-BD41-93EE-F9FF6AE4018F}">
      <dgm:prSet/>
      <dgm:spPr/>
      <dgm:t>
        <a:bodyPr/>
        <a:lstStyle/>
        <a:p>
          <a:endParaRPr lang="en-GB"/>
        </a:p>
      </dgm:t>
    </dgm:pt>
    <dgm:pt modelId="{66BD9BBB-6956-014B-B17C-1878D37AE315}">
      <dgm:prSet phldrT="[Text]"/>
      <dgm:spPr/>
      <dgm:t>
        <a:bodyPr/>
        <a:lstStyle/>
        <a:p>
          <a:r>
            <a:rPr lang="en-US" b="0" dirty="0" smtClean="0">
              <a:latin typeface="Times New Roman"/>
              <a:cs typeface="Times New Roman"/>
            </a:rPr>
            <a:t>Mismatch between </a:t>
          </a:r>
          <a:r>
            <a:rPr lang="en-US" b="0" dirty="0" smtClean="0">
              <a:solidFill>
                <a:schemeClr val="accent1"/>
              </a:solidFill>
              <a:latin typeface="Times New Roman"/>
              <a:cs typeface="Times New Roman"/>
            </a:rPr>
            <a:t>Requirements </a:t>
          </a:r>
          <a:r>
            <a:rPr lang="en-US" b="0" dirty="0" smtClean="0">
              <a:latin typeface="Times New Roman"/>
              <a:cs typeface="Times New Roman"/>
            </a:rPr>
            <a:t>and </a:t>
          </a:r>
          <a:r>
            <a:rPr lang="en-US" b="0" dirty="0" smtClean="0">
              <a:solidFill>
                <a:srgbClr val="80B606"/>
              </a:solidFill>
              <a:latin typeface="Times New Roman"/>
              <a:cs typeface="Times New Roman"/>
            </a:rPr>
            <a:t>Capabilities </a:t>
          </a:r>
          <a:endParaRPr lang="en-GB" b="0" dirty="0">
            <a:solidFill>
              <a:srgbClr val="80B606"/>
            </a:solidFill>
            <a:latin typeface="Times New Roman"/>
            <a:cs typeface="Times New Roman"/>
          </a:endParaRPr>
        </a:p>
      </dgm:t>
    </dgm:pt>
    <dgm:pt modelId="{EDE96AA2-006A-FA48-9EBB-5B8D6B451368}" type="parTrans" cxnId="{7179DD8F-DE29-9548-94CB-31623757BF33}">
      <dgm:prSet/>
      <dgm:spPr/>
      <dgm:t>
        <a:bodyPr/>
        <a:lstStyle/>
        <a:p>
          <a:endParaRPr lang="en-GB"/>
        </a:p>
      </dgm:t>
    </dgm:pt>
    <dgm:pt modelId="{700DA0E9-88E6-2045-AFAB-6A3AD8B0181D}" type="sibTrans" cxnId="{7179DD8F-DE29-9548-94CB-31623757BF33}">
      <dgm:prSet/>
      <dgm:spPr/>
      <dgm:t>
        <a:bodyPr/>
        <a:lstStyle/>
        <a:p>
          <a:endParaRPr lang="en-GB"/>
        </a:p>
      </dgm:t>
    </dgm:pt>
    <dgm:pt modelId="{48501A8B-1367-0646-B07F-72D3A801F322}">
      <dgm:prSet phldrT="[Text]"/>
      <dgm:spPr/>
      <dgm:t>
        <a:bodyPr/>
        <a:lstStyle/>
        <a:p>
          <a:r>
            <a:rPr lang="en-US" b="0" dirty="0" smtClean="0">
              <a:latin typeface="Times New Roman"/>
              <a:cs typeface="Times New Roman"/>
            </a:rPr>
            <a:t>Heterogeneous mixture of Database platforms</a:t>
          </a:r>
          <a:endParaRPr lang="en-GB" b="0" dirty="0">
            <a:latin typeface="Times New Roman"/>
            <a:cs typeface="Times New Roman"/>
          </a:endParaRPr>
        </a:p>
      </dgm:t>
    </dgm:pt>
    <dgm:pt modelId="{BADE5072-443D-5F4F-9CF0-5709BEAECA64}" type="parTrans" cxnId="{9AA77667-BE2A-F647-AC7F-3A584CBFC392}">
      <dgm:prSet/>
      <dgm:spPr/>
      <dgm:t>
        <a:bodyPr/>
        <a:lstStyle/>
        <a:p>
          <a:endParaRPr lang="en-GB"/>
        </a:p>
      </dgm:t>
    </dgm:pt>
    <dgm:pt modelId="{D4532AD6-38F5-FA45-AA31-D68FC72F4854}" type="sibTrans" cxnId="{9AA77667-BE2A-F647-AC7F-3A584CBFC392}">
      <dgm:prSet/>
      <dgm:spPr/>
      <dgm:t>
        <a:bodyPr/>
        <a:lstStyle/>
        <a:p>
          <a:endParaRPr lang="en-GB"/>
        </a:p>
      </dgm:t>
    </dgm:pt>
    <dgm:pt modelId="{A3E129F6-3AE0-4743-A48C-092BCBA95B63}" type="pres">
      <dgm:prSet presAssocID="{F5285AA8-90F0-1548-BBF5-DFCD96B041DD}" presName="matrix" presStyleCnt="0">
        <dgm:presLayoutVars>
          <dgm:chMax val="1"/>
          <dgm:dir/>
          <dgm:resizeHandles val="exact"/>
        </dgm:presLayoutVars>
      </dgm:prSet>
      <dgm:spPr/>
    </dgm:pt>
    <dgm:pt modelId="{40F82A6D-5869-B746-9B54-7580AE14B4DB}" type="pres">
      <dgm:prSet presAssocID="{F5285AA8-90F0-1548-BBF5-DFCD96B041DD}" presName="diamond" presStyleLbl="bgShp" presStyleIdx="0" presStyleCnt="1"/>
      <dgm:spPr/>
    </dgm:pt>
    <dgm:pt modelId="{11B3AAAB-0BC5-0A49-8E94-90D98E974410}" type="pres">
      <dgm:prSet presAssocID="{F5285AA8-90F0-1548-BBF5-DFCD96B041DD}" presName="quad1" presStyleLbl="node1" presStyleIdx="0" presStyleCnt="4">
        <dgm:presLayoutVars>
          <dgm:chMax val="0"/>
          <dgm:chPref val="0"/>
          <dgm:bulletEnabled val="1"/>
        </dgm:presLayoutVars>
      </dgm:prSet>
      <dgm:spPr/>
      <dgm:t>
        <a:bodyPr/>
        <a:lstStyle/>
        <a:p>
          <a:endParaRPr lang="en-GB"/>
        </a:p>
      </dgm:t>
    </dgm:pt>
    <dgm:pt modelId="{6C05CE71-42D1-8D40-8A0B-A1250A6C8DD4}" type="pres">
      <dgm:prSet presAssocID="{F5285AA8-90F0-1548-BBF5-DFCD96B041DD}" presName="quad2" presStyleLbl="node1" presStyleIdx="1" presStyleCnt="4">
        <dgm:presLayoutVars>
          <dgm:chMax val="0"/>
          <dgm:chPref val="0"/>
          <dgm:bulletEnabled val="1"/>
        </dgm:presLayoutVars>
      </dgm:prSet>
      <dgm:spPr/>
      <dgm:t>
        <a:bodyPr/>
        <a:lstStyle/>
        <a:p>
          <a:endParaRPr lang="en-GB"/>
        </a:p>
      </dgm:t>
    </dgm:pt>
    <dgm:pt modelId="{C1F50D3A-6875-0A42-9A9A-67AF4AC5F407}" type="pres">
      <dgm:prSet presAssocID="{F5285AA8-90F0-1548-BBF5-DFCD96B041DD}" presName="quad3" presStyleLbl="node1" presStyleIdx="2" presStyleCnt="4">
        <dgm:presLayoutVars>
          <dgm:chMax val="0"/>
          <dgm:chPref val="0"/>
          <dgm:bulletEnabled val="1"/>
        </dgm:presLayoutVars>
      </dgm:prSet>
      <dgm:spPr/>
      <dgm:t>
        <a:bodyPr/>
        <a:lstStyle/>
        <a:p>
          <a:endParaRPr lang="en-GB"/>
        </a:p>
      </dgm:t>
    </dgm:pt>
    <dgm:pt modelId="{0CD4ACD2-8B59-5E40-8FB2-6AE642EB192E}" type="pres">
      <dgm:prSet presAssocID="{F5285AA8-90F0-1548-BBF5-DFCD96B041DD}" presName="quad4" presStyleLbl="node1" presStyleIdx="3" presStyleCnt="4">
        <dgm:presLayoutVars>
          <dgm:chMax val="0"/>
          <dgm:chPref val="0"/>
          <dgm:bulletEnabled val="1"/>
        </dgm:presLayoutVars>
      </dgm:prSet>
      <dgm:spPr/>
      <dgm:t>
        <a:bodyPr/>
        <a:lstStyle/>
        <a:p>
          <a:endParaRPr lang="en-GB"/>
        </a:p>
      </dgm:t>
    </dgm:pt>
  </dgm:ptLst>
  <dgm:cxnLst>
    <dgm:cxn modelId="{9AA77667-BE2A-F647-AC7F-3A584CBFC392}" srcId="{F5285AA8-90F0-1548-BBF5-DFCD96B041DD}" destId="{48501A8B-1367-0646-B07F-72D3A801F322}" srcOrd="3" destOrd="0" parTransId="{BADE5072-443D-5F4F-9CF0-5709BEAECA64}" sibTransId="{D4532AD6-38F5-FA45-AA31-D68FC72F4854}"/>
    <dgm:cxn modelId="{7179DD8F-DE29-9548-94CB-31623757BF33}" srcId="{F5285AA8-90F0-1548-BBF5-DFCD96B041DD}" destId="{66BD9BBB-6956-014B-B17C-1878D37AE315}" srcOrd="2" destOrd="0" parTransId="{EDE96AA2-006A-FA48-9EBB-5B8D6B451368}" sibTransId="{700DA0E9-88E6-2045-AFAB-6A3AD8B0181D}"/>
    <dgm:cxn modelId="{D93F1951-9D50-C741-95DB-0FB9682D8CC5}" srcId="{F5285AA8-90F0-1548-BBF5-DFCD96B041DD}" destId="{4D59A16E-A55C-E84D-85B9-5141262966FE}" srcOrd="0" destOrd="0" parTransId="{A81DDD2E-7958-2744-8EB1-0225F360793D}" sibTransId="{359B77F2-1DB3-AE4D-B59C-CB6DB55D37AD}"/>
    <dgm:cxn modelId="{7C124836-C173-2149-9D02-7042673BB85F}" type="presOf" srcId="{66BD9BBB-6956-014B-B17C-1878D37AE315}" destId="{C1F50D3A-6875-0A42-9A9A-67AF4AC5F407}" srcOrd="0" destOrd="0" presId="urn:microsoft.com/office/officeart/2005/8/layout/matrix3"/>
    <dgm:cxn modelId="{59023381-9E94-F645-BC5A-A5513F58E194}" type="presOf" srcId="{48501A8B-1367-0646-B07F-72D3A801F322}" destId="{0CD4ACD2-8B59-5E40-8FB2-6AE642EB192E}" srcOrd="0" destOrd="0" presId="urn:microsoft.com/office/officeart/2005/8/layout/matrix3"/>
    <dgm:cxn modelId="{F3F4EE16-D49F-1846-B81E-170B8464E2FC}" type="presOf" srcId="{0AF62498-9A18-AC46-B2B8-08417F7EB035}" destId="{6C05CE71-42D1-8D40-8A0B-A1250A6C8DD4}" srcOrd="0" destOrd="0" presId="urn:microsoft.com/office/officeart/2005/8/layout/matrix3"/>
    <dgm:cxn modelId="{1E10BC6D-E4A4-5542-BEFD-CD1AEDC387C4}" type="presOf" srcId="{4D59A16E-A55C-E84D-85B9-5141262966FE}" destId="{11B3AAAB-0BC5-0A49-8E94-90D98E974410}" srcOrd="0" destOrd="0" presId="urn:microsoft.com/office/officeart/2005/8/layout/matrix3"/>
    <dgm:cxn modelId="{168E690F-B6A4-BD41-93EE-F9FF6AE4018F}" srcId="{F5285AA8-90F0-1548-BBF5-DFCD96B041DD}" destId="{0AF62498-9A18-AC46-B2B8-08417F7EB035}" srcOrd="1" destOrd="0" parTransId="{DEFF2394-F45E-A14D-A136-98AF6B2FE356}" sibTransId="{FB5BB3A0-2C0A-784F-A330-7A13856BE175}"/>
    <dgm:cxn modelId="{4E297083-1A2A-3443-8A28-F6B0D1FA051C}" type="presOf" srcId="{F5285AA8-90F0-1548-BBF5-DFCD96B041DD}" destId="{A3E129F6-3AE0-4743-A48C-092BCBA95B63}" srcOrd="0" destOrd="0" presId="urn:microsoft.com/office/officeart/2005/8/layout/matrix3"/>
    <dgm:cxn modelId="{6C79F5F3-3FA1-8346-BAD1-3A0533615736}" type="presParOf" srcId="{A3E129F6-3AE0-4743-A48C-092BCBA95B63}" destId="{40F82A6D-5869-B746-9B54-7580AE14B4DB}" srcOrd="0" destOrd="0" presId="urn:microsoft.com/office/officeart/2005/8/layout/matrix3"/>
    <dgm:cxn modelId="{5143A32F-42D2-B049-B20D-0F5515AE7D6A}" type="presParOf" srcId="{A3E129F6-3AE0-4743-A48C-092BCBA95B63}" destId="{11B3AAAB-0BC5-0A49-8E94-90D98E974410}" srcOrd="1" destOrd="0" presId="urn:microsoft.com/office/officeart/2005/8/layout/matrix3"/>
    <dgm:cxn modelId="{19141B38-66C8-3F4B-8E04-D0BE1DBB2FA8}" type="presParOf" srcId="{A3E129F6-3AE0-4743-A48C-092BCBA95B63}" destId="{6C05CE71-42D1-8D40-8A0B-A1250A6C8DD4}" srcOrd="2" destOrd="0" presId="urn:microsoft.com/office/officeart/2005/8/layout/matrix3"/>
    <dgm:cxn modelId="{4EA35D51-4E68-AB4C-BCB0-23535B04024F}" type="presParOf" srcId="{A3E129F6-3AE0-4743-A48C-092BCBA95B63}" destId="{C1F50D3A-6875-0A42-9A9A-67AF4AC5F407}" srcOrd="3" destOrd="0" presId="urn:microsoft.com/office/officeart/2005/8/layout/matrix3"/>
    <dgm:cxn modelId="{BDB31C26-7347-284F-8F7A-EAFBA0CF287C}" type="presParOf" srcId="{A3E129F6-3AE0-4743-A48C-092BCBA95B63}" destId="{0CD4ACD2-8B59-5E40-8FB2-6AE642EB192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DF51BE-A118-9841-A325-559B7CF8F2E0}" type="doc">
      <dgm:prSet loTypeId="urn:microsoft.com/office/officeart/2005/8/layout/vList5" loCatId="" qsTypeId="urn:microsoft.com/office/officeart/2005/8/quickstyle/simple2" qsCatId="simple" csTypeId="urn:microsoft.com/office/officeart/2005/8/colors/colorful2" csCatId="colorful" phldr="1"/>
      <dgm:spPr/>
      <dgm:t>
        <a:bodyPr/>
        <a:lstStyle/>
        <a:p>
          <a:endParaRPr lang="en-GB"/>
        </a:p>
      </dgm:t>
    </dgm:pt>
    <dgm:pt modelId="{BD5680C5-8EEA-CB4A-8700-01B9A5F95296}">
      <dgm:prSet phldrT="[Text]" custT="1"/>
      <dgm:spPr/>
      <dgm:t>
        <a:bodyPr/>
        <a:lstStyle/>
        <a:p>
          <a:r>
            <a:rPr lang="en-US" sz="2400" b="1" dirty="0" smtClean="0">
              <a:latin typeface="Times New Roman"/>
              <a:cs typeface="Times New Roman"/>
            </a:rPr>
            <a:t>User Input </a:t>
          </a:r>
          <a:endParaRPr lang="en-GB" sz="2400" dirty="0">
            <a:latin typeface="Times New Roman"/>
            <a:cs typeface="Times New Roman"/>
          </a:endParaRPr>
        </a:p>
      </dgm:t>
    </dgm:pt>
    <dgm:pt modelId="{9FF2287C-7294-DA4C-B128-B835C98E61EE}" type="parTrans" cxnId="{82BEB580-3963-054A-A0B5-82DC666B0A46}">
      <dgm:prSet/>
      <dgm:spPr/>
      <dgm:t>
        <a:bodyPr/>
        <a:lstStyle/>
        <a:p>
          <a:endParaRPr lang="en-GB"/>
        </a:p>
      </dgm:t>
    </dgm:pt>
    <dgm:pt modelId="{550653C4-8B46-6C4B-985C-C67BE5EDE72F}" type="sibTrans" cxnId="{82BEB580-3963-054A-A0B5-82DC666B0A46}">
      <dgm:prSet/>
      <dgm:spPr/>
      <dgm:t>
        <a:bodyPr/>
        <a:lstStyle/>
        <a:p>
          <a:endParaRPr lang="en-GB"/>
        </a:p>
      </dgm:t>
    </dgm:pt>
    <dgm:pt modelId="{7FD90F24-2B17-4F47-850D-A196EF756F50}">
      <dgm:prSet phldrT="[Text]" custT="1"/>
      <dgm:spPr/>
      <dgm:t>
        <a:bodyPr/>
        <a:lstStyle/>
        <a:p>
          <a:r>
            <a:rPr lang="en-US" sz="1400" dirty="0" smtClean="0">
              <a:latin typeface="Times New Roman"/>
              <a:cs typeface="Times New Roman"/>
            </a:rPr>
            <a:t>attackers inject SQL commands by providing suitably crafted user input </a:t>
          </a:r>
          <a:endParaRPr lang="en-GB" sz="1400" dirty="0">
            <a:latin typeface="Times New Roman"/>
            <a:cs typeface="Times New Roman"/>
          </a:endParaRPr>
        </a:p>
      </dgm:t>
    </dgm:pt>
    <dgm:pt modelId="{9C95F932-0E5F-5E48-9053-7F7D53FDC1D7}" type="parTrans" cxnId="{0F5CA057-0F5F-124F-B6E0-497247E091DC}">
      <dgm:prSet/>
      <dgm:spPr/>
      <dgm:t>
        <a:bodyPr/>
        <a:lstStyle/>
        <a:p>
          <a:endParaRPr lang="en-GB"/>
        </a:p>
      </dgm:t>
    </dgm:pt>
    <dgm:pt modelId="{6FB60371-88B3-614A-AA7D-151AE1DE3D17}" type="sibTrans" cxnId="{0F5CA057-0F5F-124F-B6E0-497247E091DC}">
      <dgm:prSet/>
      <dgm:spPr/>
      <dgm:t>
        <a:bodyPr/>
        <a:lstStyle/>
        <a:p>
          <a:endParaRPr lang="en-GB"/>
        </a:p>
      </dgm:t>
    </dgm:pt>
    <dgm:pt modelId="{50D149AF-015D-EF4D-9C4C-F315DC1805C6}">
      <dgm:prSet phldrT="[Text]" custT="1"/>
      <dgm:spPr/>
      <dgm:t>
        <a:bodyPr/>
        <a:lstStyle/>
        <a:p>
          <a:r>
            <a:rPr lang="en-US" sz="1400" dirty="0" smtClean="0">
              <a:latin typeface="Times New Roman"/>
              <a:cs typeface="Times New Roman"/>
            </a:rPr>
            <a:t>user input typically comes from form submissions that are sent to the Web application via HTTP GET or POST requests </a:t>
          </a:r>
          <a:endParaRPr lang="en-GB" sz="1400" dirty="0">
            <a:latin typeface="Times New Roman"/>
            <a:cs typeface="Times New Roman"/>
          </a:endParaRPr>
        </a:p>
      </dgm:t>
    </dgm:pt>
    <dgm:pt modelId="{5BB45A8A-78C1-B74E-8742-A343085BB9C4}" type="parTrans" cxnId="{D73E30C2-CA15-DE42-8212-22439D098285}">
      <dgm:prSet/>
      <dgm:spPr/>
      <dgm:t>
        <a:bodyPr/>
        <a:lstStyle/>
        <a:p>
          <a:endParaRPr lang="en-GB"/>
        </a:p>
      </dgm:t>
    </dgm:pt>
    <dgm:pt modelId="{3D0A10F1-BEA5-C84F-A2BF-996C900698C3}" type="sibTrans" cxnId="{D73E30C2-CA15-DE42-8212-22439D098285}">
      <dgm:prSet/>
      <dgm:spPr/>
      <dgm:t>
        <a:bodyPr/>
        <a:lstStyle/>
        <a:p>
          <a:endParaRPr lang="en-GB"/>
        </a:p>
      </dgm:t>
    </dgm:pt>
    <dgm:pt modelId="{AB3435A5-54C9-D649-AC1A-408437345225}">
      <dgm:prSet phldrT="[Text]" custT="1"/>
      <dgm:spPr/>
      <dgm:t>
        <a:bodyPr/>
        <a:lstStyle/>
        <a:p>
          <a:r>
            <a:rPr lang="es-ES_tradnl" sz="2400" b="1" dirty="0" smtClean="0">
              <a:latin typeface="Times New Roman"/>
              <a:cs typeface="Times New Roman"/>
            </a:rPr>
            <a:t>Server Variables </a:t>
          </a:r>
          <a:endParaRPr lang="en-GB" sz="2400" dirty="0">
            <a:latin typeface="Times New Roman"/>
            <a:cs typeface="Times New Roman"/>
          </a:endParaRPr>
        </a:p>
      </dgm:t>
    </dgm:pt>
    <dgm:pt modelId="{3E76FF12-A6F3-C44E-B217-2B37F6761502}" type="parTrans" cxnId="{5A2898DC-55BA-D44C-AA30-6E5A1E369E29}">
      <dgm:prSet/>
      <dgm:spPr/>
      <dgm:t>
        <a:bodyPr/>
        <a:lstStyle/>
        <a:p>
          <a:endParaRPr lang="en-GB"/>
        </a:p>
      </dgm:t>
    </dgm:pt>
    <dgm:pt modelId="{AAED4BA6-F0B5-FA42-B9C1-C93F2AAD554D}" type="sibTrans" cxnId="{5A2898DC-55BA-D44C-AA30-6E5A1E369E29}">
      <dgm:prSet/>
      <dgm:spPr/>
      <dgm:t>
        <a:bodyPr/>
        <a:lstStyle/>
        <a:p>
          <a:endParaRPr lang="en-GB"/>
        </a:p>
      </dgm:t>
    </dgm:pt>
    <dgm:pt modelId="{8DD519C3-4E62-244F-A4E8-A9D4879744FA}">
      <dgm:prSet phldrT="[Text]" custT="1"/>
      <dgm:spPr/>
      <dgm:t>
        <a:bodyPr/>
        <a:lstStyle/>
        <a:p>
          <a:r>
            <a:rPr lang="en-US" sz="1400" dirty="0" smtClean="0">
              <a:latin typeface="Times New Roman"/>
              <a:cs typeface="Times New Roman"/>
            </a:rPr>
            <a:t>If these variables are logged to a database without sanitization, this could create an SQL injection vulnerability </a:t>
          </a:r>
          <a:endParaRPr lang="en-GB" sz="1400" dirty="0">
            <a:latin typeface="Times New Roman"/>
            <a:cs typeface="Times New Roman"/>
          </a:endParaRPr>
        </a:p>
      </dgm:t>
    </dgm:pt>
    <dgm:pt modelId="{604BF3CB-5566-8448-96B2-5BEB6A283981}" type="parTrans" cxnId="{9E91D880-107B-4843-9312-856BEEF0FE34}">
      <dgm:prSet/>
      <dgm:spPr/>
      <dgm:t>
        <a:bodyPr/>
        <a:lstStyle/>
        <a:p>
          <a:endParaRPr lang="en-GB"/>
        </a:p>
      </dgm:t>
    </dgm:pt>
    <dgm:pt modelId="{B423DDCD-33FE-8344-8D3A-637DAEE3BB76}" type="sibTrans" cxnId="{9E91D880-107B-4843-9312-856BEEF0FE34}">
      <dgm:prSet/>
      <dgm:spPr/>
      <dgm:t>
        <a:bodyPr/>
        <a:lstStyle/>
        <a:p>
          <a:endParaRPr lang="en-GB"/>
        </a:p>
      </dgm:t>
    </dgm:pt>
    <dgm:pt modelId="{58561E62-D92E-C74A-BEC7-65F2CC9F4569}">
      <dgm:prSet phldrT="[Text]" custT="1"/>
      <dgm:spPr/>
      <dgm:t>
        <a:bodyPr/>
        <a:lstStyle/>
        <a:p>
          <a:r>
            <a:rPr lang="en-US" sz="1400" dirty="0" smtClean="0">
              <a:latin typeface="Times New Roman"/>
              <a:cs typeface="Times New Roman"/>
            </a:rPr>
            <a:t>When the query to log the server variable is issued to the database, the attack in the forged header is then triggered </a:t>
          </a:r>
          <a:endParaRPr lang="en-GB" sz="1400" dirty="0">
            <a:latin typeface="Times New Roman"/>
            <a:cs typeface="Times New Roman"/>
          </a:endParaRPr>
        </a:p>
      </dgm:t>
    </dgm:pt>
    <dgm:pt modelId="{899196DA-95BA-3844-8391-5748721CEC64}" type="parTrans" cxnId="{9E409349-0B86-CE41-9C93-6A34BAB49C55}">
      <dgm:prSet/>
      <dgm:spPr/>
      <dgm:t>
        <a:bodyPr/>
        <a:lstStyle/>
        <a:p>
          <a:endParaRPr lang="en-GB"/>
        </a:p>
      </dgm:t>
    </dgm:pt>
    <dgm:pt modelId="{319450F3-B2C0-1846-9E06-6AAFC9B1E4BD}" type="sibTrans" cxnId="{9E409349-0B86-CE41-9C93-6A34BAB49C55}">
      <dgm:prSet/>
      <dgm:spPr/>
      <dgm:t>
        <a:bodyPr/>
        <a:lstStyle/>
        <a:p>
          <a:endParaRPr lang="en-GB"/>
        </a:p>
      </dgm:t>
    </dgm:pt>
    <dgm:pt modelId="{AF4C5A52-717D-0D4D-9E34-00F81ADA0725}">
      <dgm:prSet phldrT="[Text]" custT="1"/>
      <dgm:spPr/>
      <dgm:t>
        <a:bodyPr/>
        <a:lstStyle/>
        <a:p>
          <a:r>
            <a:rPr lang="fr-FR" sz="2400" b="1" dirty="0" smtClean="0">
              <a:latin typeface="Times New Roman"/>
              <a:cs typeface="Times New Roman"/>
            </a:rPr>
            <a:t>Second-</a:t>
          </a:r>
          <a:r>
            <a:rPr lang="fr-FR" sz="2400" b="1" dirty="0" err="1" smtClean="0">
              <a:latin typeface="Times New Roman"/>
              <a:cs typeface="Times New Roman"/>
            </a:rPr>
            <a:t>order</a:t>
          </a:r>
          <a:r>
            <a:rPr lang="fr-FR" sz="2400" b="1" dirty="0" smtClean="0">
              <a:latin typeface="Times New Roman"/>
              <a:cs typeface="Times New Roman"/>
            </a:rPr>
            <a:t> Injection </a:t>
          </a:r>
          <a:endParaRPr lang="en-GB" sz="2400" dirty="0">
            <a:latin typeface="Times New Roman"/>
            <a:cs typeface="Times New Roman"/>
          </a:endParaRPr>
        </a:p>
      </dgm:t>
    </dgm:pt>
    <dgm:pt modelId="{7B22763E-729B-F04E-A33B-69EC236709D7}" type="parTrans" cxnId="{A99AC434-5594-9340-B6F3-5F674D8D10B6}">
      <dgm:prSet/>
      <dgm:spPr/>
      <dgm:t>
        <a:bodyPr/>
        <a:lstStyle/>
        <a:p>
          <a:endParaRPr lang="en-GB"/>
        </a:p>
      </dgm:t>
    </dgm:pt>
    <dgm:pt modelId="{CF8E221B-FD15-8946-B9D0-3C0642A356D5}" type="sibTrans" cxnId="{A99AC434-5594-9340-B6F3-5F674D8D10B6}">
      <dgm:prSet/>
      <dgm:spPr/>
      <dgm:t>
        <a:bodyPr/>
        <a:lstStyle/>
        <a:p>
          <a:endParaRPr lang="en-GB"/>
        </a:p>
      </dgm:t>
    </dgm:pt>
    <dgm:pt modelId="{C87EE524-6531-1F44-BFC3-1D71B335A11C}">
      <dgm:prSet phldrT="[Text]" custT="1"/>
      <dgm:spPr/>
      <dgm:t>
        <a:bodyPr/>
        <a:lstStyle/>
        <a:p>
          <a:r>
            <a:rPr lang="en-US" sz="1400" dirty="0" smtClean="0">
              <a:latin typeface="Times New Roman"/>
              <a:cs typeface="Times New Roman"/>
            </a:rPr>
            <a:t>A malicious user could rely on data already present in the system or database to trigger an SQL injection attack </a:t>
          </a:r>
          <a:endParaRPr lang="en-GB" sz="1400" dirty="0">
            <a:latin typeface="Times New Roman"/>
            <a:cs typeface="Times New Roman"/>
          </a:endParaRPr>
        </a:p>
      </dgm:t>
    </dgm:pt>
    <dgm:pt modelId="{7D3096A2-2C07-CA43-A11D-F774DCEBC95A}" type="parTrans" cxnId="{1461D0CF-6A24-0D4D-9656-F2A0EEB46A50}">
      <dgm:prSet/>
      <dgm:spPr/>
      <dgm:t>
        <a:bodyPr/>
        <a:lstStyle/>
        <a:p>
          <a:endParaRPr lang="en-GB"/>
        </a:p>
      </dgm:t>
    </dgm:pt>
    <dgm:pt modelId="{0BC6A171-4D0C-314F-B003-6FAD3A5ACE40}" type="sibTrans" cxnId="{1461D0CF-6A24-0D4D-9656-F2A0EEB46A50}">
      <dgm:prSet/>
      <dgm:spPr/>
      <dgm:t>
        <a:bodyPr/>
        <a:lstStyle/>
        <a:p>
          <a:endParaRPr lang="en-GB"/>
        </a:p>
      </dgm:t>
    </dgm:pt>
    <dgm:pt modelId="{E31412C7-4A59-CC49-ABBD-9845DB4FFC8D}">
      <dgm:prSet phldrT="[Text]" custT="1"/>
      <dgm:spPr/>
      <dgm:t>
        <a:bodyPr/>
        <a:lstStyle/>
        <a:p>
          <a:r>
            <a:rPr lang="en-GB" sz="1400" dirty="0" smtClean="0">
              <a:latin typeface="Times New Roman"/>
              <a:cs typeface="Times New Roman"/>
            </a:rPr>
            <a:t>Such </a:t>
          </a:r>
          <a:r>
            <a:rPr lang="en-US" sz="1400" dirty="0" smtClean="0">
              <a:latin typeface="Times New Roman"/>
              <a:cs typeface="Times New Roman"/>
            </a:rPr>
            <a:t>attack does not come from the user, but from within the system itself </a:t>
          </a:r>
          <a:endParaRPr lang="en-GB" sz="1400" dirty="0">
            <a:latin typeface="Times New Roman"/>
            <a:cs typeface="Times New Roman"/>
          </a:endParaRPr>
        </a:p>
      </dgm:t>
    </dgm:pt>
    <dgm:pt modelId="{57FA56CB-B820-D34F-9D75-A2FDB045A1F5}" type="parTrans" cxnId="{98E2B525-A09C-F147-8547-D962ED643E9B}">
      <dgm:prSet/>
      <dgm:spPr/>
      <dgm:t>
        <a:bodyPr/>
        <a:lstStyle/>
        <a:p>
          <a:endParaRPr lang="en-GB"/>
        </a:p>
      </dgm:t>
    </dgm:pt>
    <dgm:pt modelId="{182F63FD-6FC5-374A-8395-74D774554504}" type="sibTrans" cxnId="{98E2B525-A09C-F147-8547-D962ED643E9B}">
      <dgm:prSet/>
      <dgm:spPr/>
      <dgm:t>
        <a:bodyPr/>
        <a:lstStyle/>
        <a:p>
          <a:endParaRPr lang="en-GB"/>
        </a:p>
      </dgm:t>
    </dgm:pt>
    <dgm:pt modelId="{C9247B8D-C07D-0B4C-8B75-AB455EF10FC3}">
      <dgm:prSet phldrT="[Text]" custT="1"/>
      <dgm:spPr/>
      <dgm:t>
        <a:bodyPr/>
        <a:lstStyle/>
        <a:p>
          <a:r>
            <a:rPr lang="en-US" sz="2400" b="1" dirty="0" smtClean="0">
              <a:latin typeface="Times New Roman"/>
              <a:cs typeface="Times New Roman"/>
            </a:rPr>
            <a:t>Cookies </a:t>
          </a:r>
          <a:endParaRPr lang="en-GB" sz="2400" dirty="0">
            <a:latin typeface="Times New Roman"/>
            <a:cs typeface="Times New Roman"/>
          </a:endParaRPr>
        </a:p>
      </dgm:t>
    </dgm:pt>
    <dgm:pt modelId="{F4632164-2CEF-B948-8812-898E6915A627}" type="parTrans" cxnId="{641E15A0-E03E-5842-944F-C68C675A4889}">
      <dgm:prSet/>
      <dgm:spPr/>
      <dgm:t>
        <a:bodyPr/>
        <a:lstStyle/>
        <a:p>
          <a:endParaRPr lang="en-GB"/>
        </a:p>
      </dgm:t>
    </dgm:pt>
    <dgm:pt modelId="{1CAA4130-9EC0-CC4D-897F-754AF3C20E06}" type="sibTrans" cxnId="{641E15A0-E03E-5842-944F-C68C675A4889}">
      <dgm:prSet/>
      <dgm:spPr/>
      <dgm:t>
        <a:bodyPr/>
        <a:lstStyle/>
        <a:p>
          <a:endParaRPr lang="en-GB"/>
        </a:p>
      </dgm:t>
    </dgm:pt>
    <dgm:pt modelId="{42B7115F-0895-AD45-8AA0-526C4989492F}">
      <dgm:prSet phldrT="[Text]" custT="1"/>
      <dgm:spPr/>
      <dgm:t>
        <a:bodyPr/>
        <a:lstStyle/>
        <a:p>
          <a:r>
            <a:rPr lang="en-US" sz="1400" dirty="0" smtClean="0">
              <a:latin typeface="Times New Roman"/>
              <a:cs typeface="Times New Roman"/>
            </a:rPr>
            <a:t>An attacker could alter cookies such that when the application server builds an SQL query based on the cookie’s content, the structure and function of the query is modified </a:t>
          </a:r>
          <a:endParaRPr lang="en-GB" sz="1400" dirty="0">
            <a:latin typeface="Times New Roman"/>
            <a:cs typeface="Times New Roman"/>
          </a:endParaRPr>
        </a:p>
      </dgm:t>
    </dgm:pt>
    <dgm:pt modelId="{972023E5-3C7B-7649-A5A7-A26A27388EA3}" type="parTrans" cxnId="{B85CB16D-573E-8945-9349-9025779100B3}">
      <dgm:prSet/>
      <dgm:spPr/>
      <dgm:t>
        <a:bodyPr/>
        <a:lstStyle/>
        <a:p>
          <a:endParaRPr lang="en-GB"/>
        </a:p>
      </dgm:t>
    </dgm:pt>
    <dgm:pt modelId="{629DDA9B-F7D7-054F-B140-5595AD4E9C03}" type="sibTrans" cxnId="{B85CB16D-573E-8945-9349-9025779100B3}">
      <dgm:prSet/>
      <dgm:spPr/>
      <dgm:t>
        <a:bodyPr/>
        <a:lstStyle/>
        <a:p>
          <a:endParaRPr lang="en-GB"/>
        </a:p>
      </dgm:t>
    </dgm:pt>
    <dgm:pt modelId="{AB4F637C-1531-AB47-8A6E-57E956116BFE}">
      <dgm:prSet phldrT="[Text]" custT="1"/>
      <dgm:spPr/>
      <dgm:t>
        <a:bodyPr/>
        <a:lstStyle/>
        <a:p>
          <a:r>
            <a:rPr lang="en-US" sz="2400" b="1" dirty="0" smtClean="0">
              <a:latin typeface="Times New Roman"/>
              <a:cs typeface="Times New Roman"/>
            </a:rPr>
            <a:t>Physical User Input </a:t>
          </a:r>
          <a:endParaRPr lang="en-GB" sz="2400" dirty="0">
            <a:latin typeface="Times New Roman"/>
            <a:cs typeface="Times New Roman"/>
          </a:endParaRPr>
        </a:p>
      </dgm:t>
    </dgm:pt>
    <dgm:pt modelId="{6D5F79A8-17F4-C644-B1FD-2C57547BADCD}" type="parTrans" cxnId="{D87F6959-0358-6F49-9C2B-56FBB7636C61}">
      <dgm:prSet/>
      <dgm:spPr/>
      <dgm:t>
        <a:bodyPr/>
        <a:lstStyle/>
        <a:p>
          <a:endParaRPr lang="en-GB"/>
        </a:p>
      </dgm:t>
    </dgm:pt>
    <dgm:pt modelId="{20FDB9AB-3C1F-BD42-A6CD-02A71C800E8F}" type="sibTrans" cxnId="{D87F6959-0358-6F49-9C2B-56FBB7636C61}">
      <dgm:prSet/>
      <dgm:spPr/>
      <dgm:t>
        <a:bodyPr/>
        <a:lstStyle/>
        <a:p>
          <a:endParaRPr lang="en-GB"/>
        </a:p>
      </dgm:t>
    </dgm:pt>
    <dgm:pt modelId="{D65EE03C-8A52-6A4E-A7F5-76DEF663C409}">
      <dgm:prSet phldrT="[Text]" custT="1"/>
      <dgm:spPr/>
      <dgm:t>
        <a:bodyPr/>
        <a:lstStyle/>
        <a:p>
          <a:r>
            <a:rPr lang="en-GB" sz="1400" dirty="0" smtClean="0">
              <a:latin typeface="Times New Roman"/>
              <a:cs typeface="Times New Roman"/>
            </a:rPr>
            <a:t>Such </a:t>
          </a:r>
          <a:r>
            <a:rPr lang="en-US" sz="1400" dirty="0" smtClean="0">
              <a:latin typeface="Times New Roman"/>
              <a:cs typeface="Times New Roman"/>
            </a:rPr>
            <a:t>user-input could take the form of conventional barcodes, RFID tags, or even paper forms which are scanned using optical character recognition and passed to a database management system </a:t>
          </a:r>
          <a:endParaRPr lang="en-GB" sz="1400" dirty="0">
            <a:latin typeface="Times New Roman"/>
            <a:cs typeface="Times New Roman"/>
          </a:endParaRPr>
        </a:p>
      </dgm:t>
    </dgm:pt>
    <dgm:pt modelId="{AE73AFE4-CD26-B34B-AB49-1547D4C1D0A8}" type="parTrans" cxnId="{C2CD6038-A43C-0547-8AEE-035D374F52E6}">
      <dgm:prSet/>
      <dgm:spPr/>
      <dgm:t>
        <a:bodyPr/>
        <a:lstStyle/>
        <a:p>
          <a:endParaRPr lang="en-GB"/>
        </a:p>
      </dgm:t>
    </dgm:pt>
    <dgm:pt modelId="{23D82027-0EB1-BA44-BED3-BB726D91D121}" type="sibTrans" cxnId="{C2CD6038-A43C-0547-8AEE-035D374F52E6}">
      <dgm:prSet/>
      <dgm:spPr/>
      <dgm:t>
        <a:bodyPr/>
        <a:lstStyle/>
        <a:p>
          <a:endParaRPr lang="en-GB"/>
        </a:p>
      </dgm:t>
    </dgm:pt>
    <dgm:pt modelId="{1201EE94-B152-164F-A87F-B2537F3E0366}" type="pres">
      <dgm:prSet presAssocID="{B5DF51BE-A118-9841-A325-559B7CF8F2E0}" presName="Name0" presStyleCnt="0">
        <dgm:presLayoutVars>
          <dgm:dir/>
          <dgm:animLvl val="lvl"/>
          <dgm:resizeHandles val="exact"/>
        </dgm:presLayoutVars>
      </dgm:prSet>
      <dgm:spPr/>
    </dgm:pt>
    <dgm:pt modelId="{C26EEAE7-C4E4-9247-A9D0-12DED1D9783B}" type="pres">
      <dgm:prSet presAssocID="{BD5680C5-8EEA-CB4A-8700-01B9A5F95296}" presName="linNode" presStyleCnt="0"/>
      <dgm:spPr/>
    </dgm:pt>
    <dgm:pt modelId="{2C80262C-FC3C-DB48-BF61-5DC01F09F939}" type="pres">
      <dgm:prSet presAssocID="{BD5680C5-8EEA-CB4A-8700-01B9A5F95296}" presName="parentText" presStyleLbl="node1" presStyleIdx="0" presStyleCnt="5" custScaleX="74091">
        <dgm:presLayoutVars>
          <dgm:chMax val="1"/>
          <dgm:bulletEnabled val="1"/>
        </dgm:presLayoutVars>
      </dgm:prSet>
      <dgm:spPr/>
      <dgm:t>
        <a:bodyPr/>
        <a:lstStyle/>
        <a:p>
          <a:endParaRPr lang="en-GB"/>
        </a:p>
      </dgm:t>
    </dgm:pt>
    <dgm:pt modelId="{4A637C80-D13A-6E40-971F-76D252B0CDBC}" type="pres">
      <dgm:prSet presAssocID="{BD5680C5-8EEA-CB4A-8700-01B9A5F95296}" presName="descendantText" presStyleLbl="alignAccFollowNode1" presStyleIdx="0" presStyleCnt="5" custScaleX="114686">
        <dgm:presLayoutVars>
          <dgm:bulletEnabled val="1"/>
        </dgm:presLayoutVars>
      </dgm:prSet>
      <dgm:spPr/>
      <dgm:t>
        <a:bodyPr/>
        <a:lstStyle/>
        <a:p>
          <a:endParaRPr lang="en-GB"/>
        </a:p>
      </dgm:t>
    </dgm:pt>
    <dgm:pt modelId="{F8036E21-6B49-E743-ABA7-0D57001BF856}" type="pres">
      <dgm:prSet presAssocID="{550653C4-8B46-6C4B-985C-C67BE5EDE72F}" presName="sp" presStyleCnt="0"/>
      <dgm:spPr/>
    </dgm:pt>
    <dgm:pt modelId="{64FB83D5-2740-3F49-AB07-D4B758DF4BDA}" type="pres">
      <dgm:prSet presAssocID="{AB3435A5-54C9-D649-AC1A-408437345225}" presName="linNode" presStyleCnt="0"/>
      <dgm:spPr/>
    </dgm:pt>
    <dgm:pt modelId="{436D0443-9D41-4849-9A8F-B070FAE08D23}" type="pres">
      <dgm:prSet presAssocID="{AB3435A5-54C9-D649-AC1A-408437345225}" presName="parentText" presStyleLbl="node1" presStyleIdx="1" presStyleCnt="5" custScaleX="74091">
        <dgm:presLayoutVars>
          <dgm:chMax val="1"/>
          <dgm:bulletEnabled val="1"/>
        </dgm:presLayoutVars>
      </dgm:prSet>
      <dgm:spPr/>
      <dgm:t>
        <a:bodyPr/>
        <a:lstStyle/>
        <a:p>
          <a:endParaRPr lang="en-GB"/>
        </a:p>
      </dgm:t>
    </dgm:pt>
    <dgm:pt modelId="{37627393-77A8-FC48-B427-9705779FBC01}" type="pres">
      <dgm:prSet presAssocID="{AB3435A5-54C9-D649-AC1A-408437345225}" presName="descendantText" presStyleLbl="alignAccFollowNode1" presStyleIdx="1" presStyleCnt="5" custScaleX="114686" custScaleY="117839">
        <dgm:presLayoutVars>
          <dgm:bulletEnabled val="1"/>
        </dgm:presLayoutVars>
      </dgm:prSet>
      <dgm:spPr/>
      <dgm:t>
        <a:bodyPr/>
        <a:lstStyle/>
        <a:p>
          <a:endParaRPr lang="en-GB"/>
        </a:p>
      </dgm:t>
    </dgm:pt>
    <dgm:pt modelId="{02FFDA4A-5EE1-3F44-ADE9-D04A93E4F000}" type="pres">
      <dgm:prSet presAssocID="{AAED4BA6-F0B5-FA42-B9C1-C93F2AAD554D}" presName="sp" presStyleCnt="0"/>
      <dgm:spPr/>
    </dgm:pt>
    <dgm:pt modelId="{690399F1-5DF3-064E-8A3E-7374EED9A20A}" type="pres">
      <dgm:prSet presAssocID="{AF4C5A52-717D-0D4D-9E34-00F81ADA0725}" presName="linNode" presStyleCnt="0"/>
      <dgm:spPr/>
    </dgm:pt>
    <dgm:pt modelId="{8D3F6616-D207-674A-9342-2FAAC5E6499F}" type="pres">
      <dgm:prSet presAssocID="{AF4C5A52-717D-0D4D-9E34-00F81ADA0725}" presName="parentText" presStyleLbl="node1" presStyleIdx="2" presStyleCnt="5" custScaleX="74091">
        <dgm:presLayoutVars>
          <dgm:chMax val="1"/>
          <dgm:bulletEnabled val="1"/>
        </dgm:presLayoutVars>
      </dgm:prSet>
      <dgm:spPr/>
      <dgm:t>
        <a:bodyPr/>
        <a:lstStyle/>
        <a:p>
          <a:endParaRPr lang="en-GB"/>
        </a:p>
      </dgm:t>
    </dgm:pt>
    <dgm:pt modelId="{402C6CEE-E528-A643-A53F-41C75072D651}" type="pres">
      <dgm:prSet presAssocID="{AF4C5A52-717D-0D4D-9E34-00F81ADA0725}" presName="descendantText" presStyleLbl="alignAccFollowNode1" presStyleIdx="2" presStyleCnt="5" custScaleX="114686">
        <dgm:presLayoutVars>
          <dgm:bulletEnabled val="1"/>
        </dgm:presLayoutVars>
      </dgm:prSet>
      <dgm:spPr/>
      <dgm:t>
        <a:bodyPr/>
        <a:lstStyle/>
        <a:p>
          <a:endParaRPr lang="en-GB"/>
        </a:p>
      </dgm:t>
    </dgm:pt>
    <dgm:pt modelId="{5725CFB5-830D-7141-86CF-219D94230E8A}" type="pres">
      <dgm:prSet presAssocID="{CF8E221B-FD15-8946-B9D0-3C0642A356D5}" presName="sp" presStyleCnt="0"/>
      <dgm:spPr/>
    </dgm:pt>
    <dgm:pt modelId="{006CBF0F-4F05-914D-B33B-7E066F2B5123}" type="pres">
      <dgm:prSet presAssocID="{C9247B8D-C07D-0B4C-8B75-AB455EF10FC3}" presName="linNode" presStyleCnt="0"/>
      <dgm:spPr/>
    </dgm:pt>
    <dgm:pt modelId="{44544D28-F273-854B-91CA-B940B25FFFF6}" type="pres">
      <dgm:prSet presAssocID="{C9247B8D-C07D-0B4C-8B75-AB455EF10FC3}" presName="parentText" presStyleLbl="node1" presStyleIdx="3" presStyleCnt="5" custScaleX="74091">
        <dgm:presLayoutVars>
          <dgm:chMax val="1"/>
          <dgm:bulletEnabled val="1"/>
        </dgm:presLayoutVars>
      </dgm:prSet>
      <dgm:spPr/>
      <dgm:t>
        <a:bodyPr/>
        <a:lstStyle/>
        <a:p>
          <a:endParaRPr lang="en-GB"/>
        </a:p>
      </dgm:t>
    </dgm:pt>
    <dgm:pt modelId="{807C2310-E5EF-3743-BC41-1361CE29D8FD}" type="pres">
      <dgm:prSet presAssocID="{C9247B8D-C07D-0B4C-8B75-AB455EF10FC3}" presName="descendantText" presStyleLbl="alignAccFollowNode1" presStyleIdx="3" presStyleCnt="5" custScaleX="114686">
        <dgm:presLayoutVars>
          <dgm:bulletEnabled val="1"/>
        </dgm:presLayoutVars>
      </dgm:prSet>
      <dgm:spPr/>
      <dgm:t>
        <a:bodyPr/>
        <a:lstStyle/>
        <a:p>
          <a:endParaRPr lang="en-GB"/>
        </a:p>
      </dgm:t>
    </dgm:pt>
    <dgm:pt modelId="{7EB6EB35-241E-1C44-923B-0DBB3AE44683}" type="pres">
      <dgm:prSet presAssocID="{1CAA4130-9EC0-CC4D-897F-754AF3C20E06}" presName="sp" presStyleCnt="0"/>
      <dgm:spPr/>
    </dgm:pt>
    <dgm:pt modelId="{DF6781C2-7E8C-E044-98C8-F75E86FC769F}" type="pres">
      <dgm:prSet presAssocID="{AB4F637C-1531-AB47-8A6E-57E956116BFE}" presName="linNode" presStyleCnt="0"/>
      <dgm:spPr/>
    </dgm:pt>
    <dgm:pt modelId="{3AEF8C13-3525-6546-9A4A-CD5CDADFC555}" type="pres">
      <dgm:prSet presAssocID="{AB4F637C-1531-AB47-8A6E-57E956116BFE}" presName="parentText" presStyleLbl="node1" presStyleIdx="4" presStyleCnt="5" custScaleX="74091">
        <dgm:presLayoutVars>
          <dgm:chMax val="1"/>
          <dgm:bulletEnabled val="1"/>
        </dgm:presLayoutVars>
      </dgm:prSet>
      <dgm:spPr/>
      <dgm:t>
        <a:bodyPr/>
        <a:lstStyle/>
        <a:p>
          <a:endParaRPr lang="en-GB"/>
        </a:p>
      </dgm:t>
    </dgm:pt>
    <dgm:pt modelId="{3F7720CD-AB39-9847-A572-53D36436ECF0}" type="pres">
      <dgm:prSet presAssocID="{AB4F637C-1531-AB47-8A6E-57E956116BFE}" presName="descendantText" presStyleLbl="alignAccFollowNode1" presStyleIdx="4" presStyleCnt="5" custScaleX="114686">
        <dgm:presLayoutVars>
          <dgm:bulletEnabled val="1"/>
        </dgm:presLayoutVars>
      </dgm:prSet>
      <dgm:spPr/>
      <dgm:t>
        <a:bodyPr/>
        <a:lstStyle/>
        <a:p>
          <a:endParaRPr lang="en-GB"/>
        </a:p>
      </dgm:t>
    </dgm:pt>
  </dgm:ptLst>
  <dgm:cxnLst>
    <dgm:cxn modelId="{A99AC434-5594-9340-B6F3-5F674D8D10B6}" srcId="{B5DF51BE-A118-9841-A325-559B7CF8F2E0}" destId="{AF4C5A52-717D-0D4D-9E34-00F81ADA0725}" srcOrd="2" destOrd="0" parTransId="{7B22763E-729B-F04E-A33B-69EC236709D7}" sibTransId="{CF8E221B-FD15-8946-B9D0-3C0642A356D5}"/>
    <dgm:cxn modelId="{90DCEC9A-A008-7244-8A62-019D68CD1772}" type="presOf" srcId="{7FD90F24-2B17-4F47-850D-A196EF756F50}" destId="{4A637C80-D13A-6E40-971F-76D252B0CDBC}" srcOrd="0" destOrd="0" presId="urn:microsoft.com/office/officeart/2005/8/layout/vList5"/>
    <dgm:cxn modelId="{D73E30C2-CA15-DE42-8212-22439D098285}" srcId="{BD5680C5-8EEA-CB4A-8700-01B9A5F95296}" destId="{50D149AF-015D-EF4D-9C4C-F315DC1805C6}" srcOrd="1" destOrd="0" parTransId="{5BB45A8A-78C1-B74E-8742-A343085BB9C4}" sibTransId="{3D0A10F1-BEA5-C84F-A2BF-996C900698C3}"/>
    <dgm:cxn modelId="{2539B157-92A7-EF41-83F7-32233DADE482}" type="presOf" srcId="{E31412C7-4A59-CC49-ABBD-9845DB4FFC8D}" destId="{402C6CEE-E528-A643-A53F-41C75072D651}" srcOrd="0" destOrd="1" presId="urn:microsoft.com/office/officeart/2005/8/layout/vList5"/>
    <dgm:cxn modelId="{C2CD6038-A43C-0547-8AEE-035D374F52E6}" srcId="{AB4F637C-1531-AB47-8A6E-57E956116BFE}" destId="{D65EE03C-8A52-6A4E-A7F5-76DEF663C409}" srcOrd="0" destOrd="0" parTransId="{AE73AFE4-CD26-B34B-AB49-1547D4C1D0A8}" sibTransId="{23D82027-0EB1-BA44-BED3-BB726D91D121}"/>
    <dgm:cxn modelId="{EF4722A9-1BEA-0145-9378-B40A6CF766F7}" type="presOf" srcId="{58561E62-D92E-C74A-BEC7-65F2CC9F4569}" destId="{37627393-77A8-FC48-B427-9705779FBC01}" srcOrd="0" destOrd="1" presId="urn:microsoft.com/office/officeart/2005/8/layout/vList5"/>
    <dgm:cxn modelId="{0F5CA057-0F5F-124F-B6E0-497247E091DC}" srcId="{BD5680C5-8EEA-CB4A-8700-01B9A5F95296}" destId="{7FD90F24-2B17-4F47-850D-A196EF756F50}" srcOrd="0" destOrd="0" parTransId="{9C95F932-0E5F-5E48-9053-7F7D53FDC1D7}" sibTransId="{6FB60371-88B3-614A-AA7D-151AE1DE3D17}"/>
    <dgm:cxn modelId="{1461D0CF-6A24-0D4D-9656-F2A0EEB46A50}" srcId="{AF4C5A52-717D-0D4D-9E34-00F81ADA0725}" destId="{C87EE524-6531-1F44-BFC3-1D71B335A11C}" srcOrd="0" destOrd="0" parTransId="{7D3096A2-2C07-CA43-A11D-F774DCEBC95A}" sibTransId="{0BC6A171-4D0C-314F-B003-6FAD3A5ACE40}"/>
    <dgm:cxn modelId="{5A2898DC-55BA-D44C-AA30-6E5A1E369E29}" srcId="{B5DF51BE-A118-9841-A325-559B7CF8F2E0}" destId="{AB3435A5-54C9-D649-AC1A-408437345225}" srcOrd="1" destOrd="0" parTransId="{3E76FF12-A6F3-C44E-B217-2B37F6761502}" sibTransId="{AAED4BA6-F0B5-FA42-B9C1-C93F2AAD554D}"/>
    <dgm:cxn modelId="{0AD162D7-A93B-4B4C-9695-9E67E11E81D4}" type="presOf" srcId="{C87EE524-6531-1F44-BFC3-1D71B335A11C}" destId="{402C6CEE-E528-A643-A53F-41C75072D651}" srcOrd="0" destOrd="0" presId="urn:microsoft.com/office/officeart/2005/8/layout/vList5"/>
    <dgm:cxn modelId="{CF7BDC47-D134-684D-AFE9-8E56AFE27698}" type="presOf" srcId="{AB3435A5-54C9-D649-AC1A-408437345225}" destId="{436D0443-9D41-4849-9A8F-B070FAE08D23}" srcOrd="0" destOrd="0" presId="urn:microsoft.com/office/officeart/2005/8/layout/vList5"/>
    <dgm:cxn modelId="{0C9EE254-0C2D-C648-82CE-1758480DC3C4}" type="presOf" srcId="{BD5680C5-8EEA-CB4A-8700-01B9A5F95296}" destId="{2C80262C-FC3C-DB48-BF61-5DC01F09F939}" srcOrd="0" destOrd="0" presId="urn:microsoft.com/office/officeart/2005/8/layout/vList5"/>
    <dgm:cxn modelId="{B2693E0F-47D7-F347-BBFF-0962367F61AB}" type="presOf" srcId="{AF4C5A52-717D-0D4D-9E34-00F81ADA0725}" destId="{8D3F6616-D207-674A-9342-2FAAC5E6499F}" srcOrd="0" destOrd="0" presId="urn:microsoft.com/office/officeart/2005/8/layout/vList5"/>
    <dgm:cxn modelId="{D6364F30-816F-0F4D-825C-85F0EC0FADCD}" type="presOf" srcId="{8DD519C3-4E62-244F-A4E8-A9D4879744FA}" destId="{37627393-77A8-FC48-B427-9705779FBC01}" srcOrd="0" destOrd="0" presId="urn:microsoft.com/office/officeart/2005/8/layout/vList5"/>
    <dgm:cxn modelId="{82BEB580-3963-054A-A0B5-82DC666B0A46}" srcId="{B5DF51BE-A118-9841-A325-559B7CF8F2E0}" destId="{BD5680C5-8EEA-CB4A-8700-01B9A5F95296}" srcOrd="0" destOrd="0" parTransId="{9FF2287C-7294-DA4C-B128-B835C98E61EE}" sibTransId="{550653C4-8B46-6C4B-985C-C67BE5EDE72F}"/>
    <dgm:cxn modelId="{D87F6959-0358-6F49-9C2B-56FBB7636C61}" srcId="{B5DF51BE-A118-9841-A325-559B7CF8F2E0}" destId="{AB4F637C-1531-AB47-8A6E-57E956116BFE}" srcOrd="4" destOrd="0" parTransId="{6D5F79A8-17F4-C644-B1FD-2C57547BADCD}" sibTransId="{20FDB9AB-3C1F-BD42-A6CD-02A71C800E8F}"/>
    <dgm:cxn modelId="{A8D779E0-BDF9-A043-BA22-B8B838702784}" type="presOf" srcId="{B5DF51BE-A118-9841-A325-559B7CF8F2E0}" destId="{1201EE94-B152-164F-A87F-B2537F3E0366}" srcOrd="0" destOrd="0" presId="urn:microsoft.com/office/officeart/2005/8/layout/vList5"/>
    <dgm:cxn modelId="{428365E2-E8EC-004C-B135-F20FA8C4899B}" type="presOf" srcId="{42B7115F-0895-AD45-8AA0-526C4989492F}" destId="{807C2310-E5EF-3743-BC41-1361CE29D8FD}" srcOrd="0" destOrd="0" presId="urn:microsoft.com/office/officeart/2005/8/layout/vList5"/>
    <dgm:cxn modelId="{9E91D880-107B-4843-9312-856BEEF0FE34}" srcId="{AB3435A5-54C9-D649-AC1A-408437345225}" destId="{8DD519C3-4E62-244F-A4E8-A9D4879744FA}" srcOrd="0" destOrd="0" parTransId="{604BF3CB-5566-8448-96B2-5BEB6A283981}" sibTransId="{B423DDCD-33FE-8344-8D3A-637DAEE3BB76}"/>
    <dgm:cxn modelId="{9E409349-0B86-CE41-9C93-6A34BAB49C55}" srcId="{AB3435A5-54C9-D649-AC1A-408437345225}" destId="{58561E62-D92E-C74A-BEC7-65F2CC9F4569}" srcOrd="1" destOrd="0" parTransId="{899196DA-95BA-3844-8391-5748721CEC64}" sibTransId="{319450F3-B2C0-1846-9E06-6AAFC9B1E4BD}"/>
    <dgm:cxn modelId="{74F41B1D-5D8F-4B4B-97D1-B7AC28FE02AC}" type="presOf" srcId="{50D149AF-015D-EF4D-9C4C-F315DC1805C6}" destId="{4A637C80-D13A-6E40-971F-76D252B0CDBC}" srcOrd="0" destOrd="1" presId="urn:microsoft.com/office/officeart/2005/8/layout/vList5"/>
    <dgm:cxn modelId="{98E2B525-A09C-F147-8547-D962ED643E9B}" srcId="{AF4C5A52-717D-0D4D-9E34-00F81ADA0725}" destId="{E31412C7-4A59-CC49-ABBD-9845DB4FFC8D}" srcOrd="1" destOrd="0" parTransId="{57FA56CB-B820-D34F-9D75-A2FDB045A1F5}" sibTransId="{182F63FD-6FC5-374A-8395-74D774554504}"/>
    <dgm:cxn modelId="{60EB5D9D-8D85-A34F-9CE6-4FF2E61903E7}" type="presOf" srcId="{AB4F637C-1531-AB47-8A6E-57E956116BFE}" destId="{3AEF8C13-3525-6546-9A4A-CD5CDADFC555}" srcOrd="0" destOrd="0" presId="urn:microsoft.com/office/officeart/2005/8/layout/vList5"/>
    <dgm:cxn modelId="{2E2994D3-5E52-9F4E-BBC1-A380400E271A}" type="presOf" srcId="{D65EE03C-8A52-6A4E-A7F5-76DEF663C409}" destId="{3F7720CD-AB39-9847-A572-53D36436ECF0}" srcOrd="0" destOrd="0" presId="urn:microsoft.com/office/officeart/2005/8/layout/vList5"/>
    <dgm:cxn modelId="{B85CB16D-573E-8945-9349-9025779100B3}" srcId="{C9247B8D-C07D-0B4C-8B75-AB455EF10FC3}" destId="{42B7115F-0895-AD45-8AA0-526C4989492F}" srcOrd="0" destOrd="0" parTransId="{972023E5-3C7B-7649-A5A7-A26A27388EA3}" sibTransId="{629DDA9B-F7D7-054F-B140-5595AD4E9C03}"/>
    <dgm:cxn modelId="{641E15A0-E03E-5842-944F-C68C675A4889}" srcId="{B5DF51BE-A118-9841-A325-559B7CF8F2E0}" destId="{C9247B8D-C07D-0B4C-8B75-AB455EF10FC3}" srcOrd="3" destOrd="0" parTransId="{F4632164-2CEF-B948-8812-898E6915A627}" sibTransId="{1CAA4130-9EC0-CC4D-897F-754AF3C20E06}"/>
    <dgm:cxn modelId="{CA41C1EB-0330-A648-8D17-4B76170E67FF}" type="presOf" srcId="{C9247B8D-C07D-0B4C-8B75-AB455EF10FC3}" destId="{44544D28-F273-854B-91CA-B940B25FFFF6}" srcOrd="0" destOrd="0" presId="urn:microsoft.com/office/officeart/2005/8/layout/vList5"/>
    <dgm:cxn modelId="{D7F24ACC-9206-9640-B4A3-F3A5D622446C}" type="presParOf" srcId="{1201EE94-B152-164F-A87F-B2537F3E0366}" destId="{C26EEAE7-C4E4-9247-A9D0-12DED1D9783B}" srcOrd="0" destOrd="0" presId="urn:microsoft.com/office/officeart/2005/8/layout/vList5"/>
    <dgm:cxn modelId="{C818B26D-19C5-4846-ACED-A6EBBBE06581}" type="presParOf" srcId="{C26EEAE7-C4E4-9247-A9D0-12DED1D9783B}" destId="{2C80262C-FC3C-DB48-BF61-5DC01F09F939}" srcOrd="0" destOrd="0" presId="urn:microsoft.com/office/officeart/2005/8/layout/vList5"/>
    <dgm:cxn modelId="{E73B7FF6-26BE-0848-9A1F-D73F6BB061C5}" type="presParOf" srcId="{C26EEAE7-C4E4-9247-A9D0-12DED1D9783B}" destId="{4A637C80-D13A-6E40-971F-76D252B0CDBC}" srcOrd="1" destOrd="0" presId="urn:microsoft.com/office/officeart/2005/8/layout/vList5"/>
    <dgm:cxn modelId="{8BFCB9D5-2F36-5646-84E4-42462D9D86B4}" type="presParOf" srcId="{1201EE94-B152-164F-A87F-B2537F3E0366}" destId="{F8036E21-6B49-E743-ABA7-0D57001BF856}" srcOrd="1" destOrd="0" presId="urn:microsoft.com/office/officeart/2005/8/layout/vList5"/>
    <dgm:cxn modelId="{B798D699-59B4-AD4F-B960-0A132C29150A}" type="presParOf" srcId="{1201EE94-B152-164F-A87F-B2537F3E0366}" destId="{64FB83D5-2740-3F49-AB07-D4B758DF4BDA}" srcOrd="2" destOrd="0" presId="urn:microsoft.com/office/officeart/2005/8/layout/vList5"/>
    <dgm:cxn modelId="{9B11A2A1-B63F-4245-AFEA-C83ECA631128}" type="presParOf" srcId="{64FB83D5-2740-3F49-AB07-D4B758DF4BDA}" destId="{436D0443-9D41-4849-9A8F-B070FAE08D23}" srcOrd="0" destOrd="0" presId="urn:microsoft.com/office/officeart/2005/8/layout/vList5"/>
    <dgm:cxn modelId="{3057E814-A74E-DD4C-8EDE-005A349CE7E8}" type="presParOf" srcId="{64FB83D5-2740-3F49-AB07-D4B758DF4BDA}" destId="{37627393-77A8-FC48-B427-9705779FBC01}" srcOrd="1" destOrd="0" presId="urn:microsoft.com/office/officeart/2005/8/layout/vList5"/>
    <dgm:cxn modelId="{F0EB0015-F32C-E64D-BE35-085F836B738F}" type="presParOf" srcId="{1201EE94-B152-164F-A87F-B2537F3E0366}" destId="{02FFDA4A-5EE1-3F44-ADE9-D04A93E4F000}" srcOrd="3" destOrd="0" presId="urn:microsoft.com/office/officeart/2005/8/layout/vList5"/>
    <dgm:cxn modelId="{A5D030DD-1735-1844-BA0C-D1DD2FEAD28D}" type="presParOf" srcId="{1201EE94-B152-164F-A87F-B2537F3E0366}" destId="{690399F1-5DF3-064E-8A3E-7374EED9A20A}" srcOrd="4" destOrd="0" presId="urn:microsoft.com/office/officeart/2005/8/layout/vList5"/>
    <dgm:cxn modelId="{A5485DF3-8315-9D4D-B3C7-B0976B103383}" type="presParOf" srcId="{690399F1-5DF3-064E-8A3E-7374EED9A20A}" destId="{8D3F6616-D207-674A-9342-2FAAC5E6499F}" srcOrd="0" destOrd="0" presId="urn:microsoft.com/office/officeart/2005/8/layout/vList5"/>
    <dgm:cxn modelId="{FA4C7C2C-90FC-FE4A-B50A-B0A34A00C5EB}" type="presParOf" srcId="{690399F1-5DF3-064E-8A3E-7374EED9A20A}" destId="{402C6CEE-E528-A643-A53F-41C75072D651}" srcOrd="1" destOrd="0" presId="urn:microsoft.com/office/officeart/2005/8/layout/vList5"/>
    <dgm:cxn modelId="{9012E856-82F7-BB43-A90E-8528C136E5FE}" type="presParOf" srcId="{1201EE94-B152-164F-A87F-B2537F3E0366}" destId="{5725CFB5-830D-7141-86CF-219D94230E8A}" srcOrd="5" destOrd="0" presId="urn:microsoft.com/office/officeart/2005/8/layout/vList5"/>
    <dgm:cxn modelId="{0856CC8C-C063-794C-86B5-8A74DA5A7BAF}" type="presParOf" srcId="{1201EE94-B152-164F-A87F-B2537F3E0366}" destId="{006CBF0F-4F05-914D-B33B-7E066F2B5123}" srcOrd="6" destOrd="0" presId="urn:microsoft.com/office/officeart/2005/8/layout/vList5"/>
    <dgm:cxn modelId="{A017EBC4-A7CD-0A46-B5C6-036AE7B65352}" type="presParOf" srcId="{006CBF0F-4F05-914D-B33B-7E066F2B5123}" destId="{44544D28-F273-854B-91CA-B940B25FFFF6}" srcOrd="0" destOrd="0" presId="urn:microsoft.com/office/officeart/2005/8/layout/vList5"/>
    <dgm:cxn modelId="{1CCA7CE3-44F0-874B-A2F9-E352CA2E4B36}" type="presParOf" srcId="{006CBF0F-4F05-914D-B33B-7E066F2B5123}" destId="{807C2310-E5EF-3743-BC41-1361CE29D8FD}" srcOrd="1" destOrd="0" presId="urn:microsoft.com/office/officeart/2005/8/layout/vList5"/>
    <dgm:cxn modelId="{F57072CA-1D90-C04E-91D1-1FD2ED9B15AD}" type="presParOf" srcId="{1201EE94-B152-164F-A87F-B2537F3E0366}" destId="{7EB6EB35-241E-1C44-923B-0DBB3AE44683}" srcOrd="7" destOrd="0" presId="urn:microsoft.com/office/officeart/2005/8/layout/vList5"/>
    <dgm:cxn modelId="{CB456E19-524F-B04E-9C8E-EF0A86CC82D1}" type="presParOf" srcId="{1201EE94-B152-164F-A87F-B2537F3E0366}" destId="{DF6781C2-7E8C-E044-98C8-F75E86FC769F}" srcOrd="8" destOrd="0" presId="urn:microsoft.com/office/officeart/2005/8/layout/vList5"/>
    <dgm:cxn modelId="{924E0D59-D0A3-344B-89F4-626455A4976C}" type="presParOf" srcId="{DF6781C2-7E8C-E044-98C8-F75E86FC769F}" destId="{3AEF8C13-3525-6546-9A4A-CD5CDADFC555}" srcOrd="0" destOrd="0" presId="urn:microsoft.com/office/officeart/2005/8/layout/vList5"/>
    <dgm:cxn modelId="{DE5CBFB9-12A1-2347-9787-89C6C5DC4468}" type="presParOf" srcId="{DF6781C2-7E8C-E044-98C8-F75E86FC769F}" destId="{3F7720CD-AB39-9847-A572-53D36436ECF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985326-6E75-044B-9D0B-343940D424A3}" type="doc">
      <dgm:prSet loTypeId="urn:microsoft.com/office/officeart/2005/8/layout/gear1" loCatId="" qsTypeId="urn:microsoft.com/office/officeart/2005/8/quickstyle/3D1" qsCatId="3D" csTypeId="urn:microsoft.com/office/officeart/2005/8/colors/colorful4" csCatId="colorful" phldr="1"/>
      <dgm:spPr/>
      <dgm:t>
        <a:bodyPr/>
        <a:lstStyle/>
        <a:p>
          <a:endParaRPr lang="en-GB"/>
        </a:p>
      </dgm:t>
    </dgm:pt>
    <dgm:pt modelId="{EF9AEEF3-64CA-7F46-B0B3-513413884998}">
      <dgm:prSet phldrT="[Text]"/>
      <dgm:spPr/>
      <dgm:t>
        <a:bodyPr/>
        <a:lstStyle/>
        <a:p>
          <a:r>
            <a:rPr lang="en-US" b="1" dirty="0" smtClean="0">
              <a:latin typeface="Times New Roman"/>
              <a:cs typeface="Times New Roman"/>
            </a:rPr>
            <a:t>Signature based </a:t>
          </a:r>
          <a:endParaRPr lang="en-GB" dirty="0">
            <a:latin typeface="Times New Roman"/>
            <a:cs typeface="Times New Roman"/>
          </a:endParaRPr>
        </a:p>
      </dgm:t>
    </dgm:pt>
    <dgm:pt modelId="{33638807-76AC-9543-B563-1A4AF32C6DEB}" type="parTrans" cxnId="{D8098EFD-B49D-604A-966B-540146D57172}">
      <dgm:prSet/>
      <dgm:spPr/>
      <dgm:t>
        <a:bodyPr/>
        <a:lstStyle/>
        <a:p>
          <a:endParaRPr lang="en-GB"/>
        </a:p>
      </dgm:t>
    </dgm:pt>
    <dgm:pt modelId="{19479483-7B32-1A40-B494-0BA91BE6A346}" type="sibTrans" cxnId="{D8098EFD-B49D-604A-966B-540146D57172}">
      <dgm:prSet/>
      <dgm:spPr/>
      <dgm:t>
        <a:bodyPr/>
        <a:lstStyle/>
        <a:p>
          <a:endParaRPr lang="en-GB"/>
        </a:p>
      </dgm:t>
    </dgm:pt>
    <dgm:pt modelId="{DC488EF6-6A43-F04F-A928-E9B02F8B9ABC}">
      <dgm:prSet phldrT="[Text]"/>
      <dgm:spPr/>
      <dgm:t>
        <a:bodyPr/>
        <a:lstStyle/>
        <a:p>
          <a:r>
            <a:rPr lang="en-US" b="1" dirty="0" smtClean="0">
              <a:latin typeface="Times New Roman"/>
              <a:cs typeface="Times New Roman"/>
            </a:rPr>
            <a:t>Anomaly based </a:t>
          </a:r>
          <a:endParaRPr lang="en-GB" dirty="0">
            <a:latin typeface="Times New Roman"/>
            <a:cs typeface="Times New Roman"/>
          </a:endParaRPr>
        </a:p>
      </dgm:t>
    </dgm:pt>
    <dgm:pt modelId="{9A29C0EC-794C-CD41-89C9-9DE871B319FC}" type="parTrans" cxnId="{462DFBB9-34E8-254E-A445-8EBB5534BCC9}">
      <dgm:prSet/>
      <dgm:spPr/>
      <dgm:t>
        <a:bodyPr/>
        <a:lstStyle/>
        <a:p>
          <a:endParaRPr lang="en-GB"/>
        </a:p>
      </dgm:t>
    </dgm:pt>
    <dgm:pt modelId="{408104D4-CD95-CA42-B653-5AD80B447135}" type="sibTrans" cxnId="{462DFBB9-34E8-254E-A445-8EBB5534BCC9}">
      <dgm:prSet/>
      <dgm:spPr/>
      <dgm:t>
        <a:bodyPr/>
        <a:lstStyle/>
        <a:p>
          <a:endParaRPr lang="en-GB"/>
        </a:p>
      </dgm:t>
    </dgm:pt>
    <dgm:pt modelId="{E3E10CD0-CDDE-0E45-8089-458C2ADE574A}">
      <dgm:prSet phldrT="[Text]"/>
      <dgm:spPr/>
      <dgm:t>
        <a:bodyPr/>
        <a:lstStyle/>
        <a:p>
          <a:r>
            <a:rPr lang="en-US" b="1" dirty="0" smtClean="0">
              <a:latin typeface="Times New Roman"/>
              <a:cs typeface="Times New Roman"/>
            </a:rPr>
            <a:t>Code analysis </a:t>
          </a:r>
          <a:endParaRPr lang="en-GB" dirty="0">
            <a:latin typeface="Times New Roman"/>
            <a:cs typeface="Times New Roman"/>
          </a:endParaRPr>
        </a:p>
      </dgm:t>
    </dgm:pt>
    <dgm:pt modelId="{053004A7-84AF-F341-B446-BBC322EE63D2}" type="parTrans" cxnId="{3B598AB7-05EE-4C43-A0C3-48D6A6E8D338}">
      <dgm:prSet/>
      <dgm:spPr/>
      <dgm:t>
        <a:bodyPr/>
        <a:lstStyle/>
        <a:p>
          <a:endParaRPr lang="en-GB"/>
        </a:p>
      </dgm:t>
    </dgm:pt>
    <dgm:pt modelId="{779D24A9-0607-CA45-B4A3-5CBFF79F0AE2}" type="sibTrans" cxnId="{3B598AB7-05EE-4C43-A0C3-48D6A6E8D338}">
      <dgm:prSet/>
      <dgm:spPr/>
      <dgm:t>
        <a:bodyPr/>
        <a:lstStyle/>
        <a:p>
          <a:endParaRPr lang="en-GB"/>
        </a:p>
      </dgm:t>
    </dgm:pt>
    <dgm:pt modelId="{44766A71-068D-0C48-B00A-D326B670E260}" type="pres">
      <dgm:prSet presAssocID="{7C985326-6E75-044B-9D0B-343940D424A3}" presName="composite" presStyleCnt="0">
        <dgm:presLayoutVars>
          <dgm:chMax val="3"/>
          <dgm:animLvl val="lvl"/>
          <dgm:resizeHandles val="exact"/>
        </dgm:presLayoutVars>
      </dgm:prSet>
      <dgm:spPr/>
    </dgm:pt>
    <dgm:pt modelId="{7D0F4507-6F30-A949-A24B-EE6033EC21A9}" type="pres">
      <dgm:prSet presAssocID="{EF9AEEF3-64CA-7F46-B0B3-513413884998}" presName="gear1" presStyleLbl="node1" presStyleIdx="0" presStyleCnt="3">
        <dgm:presLayoutVars>
          <dgm:chMax val="1"/>
          <dgm:bulletEnabled val="1"/>
        </dgm:presLayoutVars>
      </dgm:prSet>
      <dgm:spPr/>
      <dgm:t>
        <a:bodyPr/>
        <a:lstStyle/>
        <a:p>
          <a:endParaRPr lang="en-GB"/>
        </a:p>
      </dgm:t>
    </dgm:pt>
    <dgm:pt modelId="{72F14F92-5484-2B4D-9C00-5D483BD86C36}" type="pres">
      <dgm:prSet presAssocID="{EF9AEEF3-64CA-7F46-B0B3-513413884998}" presName="gear1srcNode" presStyleLbl="node1" presStyleIdx="0" presStyleCnt="3"/>
      <dgm:spPr/>
    </dgm:pt>
    <dgm:pt modelId="{7CE03055-906D-AE41-95FB-E57B1FFC9665}" type="pres">
      <dgm:prSet presAssocID="{EF9AEEF3-64CA-7F46-B0B3-513413884998}" presName="gear1dstNode" presStyleLbl="node1" presStyleIdx="0" presStyleCnt="3"/>
      <dgm:spPr/>
    </dgm:pt>
    <dgm:pt modelId="{D1693655-4F91-CC4D-9773-69995856AC9F}" type="pres">
      <dgm:prSet presAssocID="{DC488EF6-6A43-F04F-A928-E9B02F8B9ABC}" presName="gear2" presStyleLbl="node1" presStyleIdx="1" presStyleCnt="3">
        <dgm:presLayoutVars>
          <dgm:chMax val="1"/>
          <dgm:bulletEnabled val="1"/>
        </dgm:presLayoutVars>
      </dgm:prSet>
      <dgm:spPr/>
      <dgm:t>
        <a:bodyPr/>
        <a:lstStyle/>
        <a:p>
          <a:endParaRPr lang="en-GB"/>
        </a:p>
      </dgm:t>
    </dgm:pt>
    <dgm:pt modelId="{11DB1224-CF6D-B846-A84F-B0CD6BD73016}" type="pres">
      <dgm:prSet presAssocID="{DC488EF6-6A43-F04F-A928-E9B02F8B9ABC}" presName="gear2srcNode" presStyleLbl="node1" presStyleIdx="1" presStyleCnt="3"/>
      <dgm:spPr/>
    </dgm:pt>
    <dgm:pt modelId="{9384A6C0-E5E1-E64C-9F24-D8AD4334DAB3}" type="pres">
      <dgm:prSet presAssocID="{DC488EF6-6A43-F04F-A928-E9B02F8B9ABC}" presName="gear2dstNode" presStyleLbl="node1" presStyleIdx="1" presStyleCnt="3"/>
      <dgm:spPr/>
    </dgm:pt>
    <dgm:pt modelId="{925775B1-9758-AD4C-A87B-72C7E1B1A908}" type="pres">
      <dgm:prSet presAssocID="{E3E10CD0-CDDE-0E45-8089-458C2ADE574A}" presName="gear3" presStyleLbl="node1" presStyleIdx="2" presStyleCnt="3"/>
      <dgm:spPr/>
      <dgm:t>
        <a:bodyPr/>
        <a:lstStyle/>
        <a:p>
          <a:endParaRPr lang="en-GB"/>
        </a:p>
      </dgm:t>
    </dgm:pt>
    <dgm:pt modelId="{DE0B6DE5-5711-874F-9682-9855185210CA}" type="pres">
      <dgm:prSet presAssocID="{E3E10CD0-CDDE-0E45-8089-458C2ADE574A}" presName="gear3tx" presStyleLbl="node1" presStyleIdx="2" presStyleCnt="3">
        <dgm:presLayoutVars>
          <dgm:chMax val="1"/>
          <dgm:bulletEnabled val="1"/>
        </dgm:presLayoutVars>
      </dgm:prSet>
      <dgm:spPr/>
      <dgm:t>
        <a:bodyPr/>
        <a:lstStyle/>
        <a:p>
          <a:endParaRPr lang="en-GB"/>
        </a:p>
      </dgm:t>
    </dgm:pt>
    <dgm:pt modelId="{AB0BF9DF-63FB-1F49-924F-21FDC3FD2A10}" type="pres">
      <dgm:prSet presAssocID="{E3E10CD0-CDDE-0E45-8089-458C2ADE574A}" presName="gear3srcNode" presStyleLbl="node1" presStyleIdx="2" presStyleCnt="3"/>
      <dgm:spPr/>
    </dgm:pt>
    <dgm:pt modelId="{53BFCCF3-4C41-2F41-ABB7-BE57660FFE30}" type="pres">
      <dgm:prSet presAssocID="{E3E10CD0-CDDE-0E45-8089-458C2ADE574A}" presName="gear3dstNode" presStyleLbl="node1" presStyleIdx="2" presStyleCnt="3"/>
      <dgm:spPr/>
    </dgm:pt>
    <dgm:pt modelId="{A88A19D9-84CD-3C49-B96D-E3C2D2501E1D}" type="pres">
      <dgm:prSet presAssocID="{19479483-7B32-1A40-B494-0BA91BE6A346}" presName="connector1" presStyleLbl="sibTrans2D1" presStyleIdx="0" presStyleCnt="3"/>
      <dgm:spPr/>
    </dgm:pt>
    <dgm:pt modelId="{86B76C35-CC75-0E4B-9674-4B7DC2D1E768}" type="pres">
      <dgm:prSet presAssocID="{408104D4-CD95-CA42-B653-5AD80B447135}" presName="connector2" presStyleLbl="sibTrans2D1" presStyleIdx="1" presStyleCnt="3"/>
      <dgm:spPr/>
    </dgm:pt>
    <dgm:pt modelId="{81BA3859-7560-0745-B67E-90EAEE2FDF81}" type="pres">
      <dgm:prSet presAssocID="{779D24A9-0607-CA45-B4A3-5CBFF79F0AE2}" presName="connector3" presStyleLbl="sibTrans2D1" presStyleIdx="2" presStyleCnt="3"/>
      <dgm:spPr/>
    </dgm:pt>
  </dgm:ptLst>
  <dgm:cxnLst>
    <dgm:cxn modelId="{8B4B7815-C819-3145-81C8-5CC73A4203C0}" type="presOf" srcId="{E3E10CD0-CDDE-0E45-8089-458C2ADE574A}" destId="{925775B1-9758-AD4C-A87B-72C7E1B1A908}" srcOrd="0" destOrd="0" presId="urn:microsoft.com/office/officeart/2005/8/layout/gear1"/>
    <dgm:cxn modelId="{8D47D6CA-56A3-3849-9F8A-C584692A05CF}" type="presOf" srcId="{E3E10CD0-CDDE-0E45-8089-458C2ADE574A}" destId="{AB0BF9DF-63FB-1F49-924F-21FDC3FD2A10}" srcOrd="2" destOrd="0" presId="urn:microsoft.com/office/officeart/2005/8/layout/gear1"/>
    <dgm:cxn modelId="{3B598AB7-05EE-4C43-A0C3-48D6A6E8D338}" srcId="{7C985326-6E75-044B-9D0B-343940D424A3}" destId="{E3E10CD0-CDDE-0E45-8089-458C2ADE574A}" srcOrd="2" destOrd="0" parTransId="{053004A7-84AF-F341-B446-BBC322EE63D2}" sibTransId="{779D24A9-0607-CA45-B4A3-5CBFF79F0AE2}"/>
    <dgm:cxn modelId="{72E66DD9-C0FE-2747-8709-D5DB2B89A222}" type="presOf" srcId="{19479483-7B32-1A40-B494-0BA91BE6A346}" destId="{A88A19D9-84CD-3C49-B96D-E3C2D2501E1D}" srcOrd="0" destOrd="0" presId="urn:microsoft.com/office/officeart/2005/8/layout/gear1"/>
    <dgm:cxn modelId="{04EF84A6-6A50-D34C-BC70-361F46C8086D}" type="presOf" srcId="{E3E10CD0-CDDE-0E45-8089-458C2ADE574A}" destId="{DE0B6DE5-5711-874F-9682-9855185210CA}" srcOrd="1" destOrd="0" presId="urn:microsoft.com/office/officeart/2005/8/layout/gear1"/>
    <dgm:cxn modelId="{42992707-DCBB-D84C-9C88-67340A5813DF}" type="presOf" srcId="{408104D4-CD95-CA42-B653-5AD80B447135}" destId="{86B76C35-CC75-0E4B-9674-4B7DC2D1E768}" srcOrd="0" destOrd="0" presId="urn:microsoft.com/office/officeart/2005/8/layout/gear1"/>
    <dgm:cxn modelId="{56B42084-EE4B-1847-A404-FBDC1FDF2B87}" type="presOf" srcId="{EF9AEEF3-64CA-7F46-B0B3-513413884998}" destId="{72F14F92-5484-2B4D-9C00-5D483BD86C36}" srcOrd="1" destOrd="0" presId="urn:microsoft.com/office/officeart/2005/8/layout/gear1"/>
    <dgm:cxn modelId="{6A3EDF20-71A2-1F4C-9A8F-F3B433E9C6F6}" type="presOf" srcId="{DC488EF6-6A43-F04F-A928-E9B02F8B9ABC}" destId="{D1693655-4F91-CC4D-9773-69995856AC9F}" srcOrd="0" destOrd="0" presId="urn:microsoft.com/office/officeart/2005/8/layout/gear1"/>
    <dgm:cxn modelId="{7B2E7314-766D-4745-B643-57D5E4BD9ECA}" type="presOf" srcId="{7C985326-6E75-044B-9D0B-343940D424A3}" destId="{44766A71-068D-0C48-B00A-D326B670E260}" srcOrd="0" destOrd="0" presId="urn:microsoft.com/office/officeart/2005/8/layout/gear1"/>
    <dgm:cxn modelId="{BC1066CE-260B-E545-9B29-D33C43C59DCD}" type="presOf" srcId="{EF9AEEF3-64CA-7F46-B0B3-513413884998}" destId="{7CE03055-906D-AE41-95FB-E57B1FFC9665}" srcOrd="2" destOrd="0" presId="urn:microsoft.com/office/officeart/2005/8/layout/gear1"/>
    <dgm:cxn modelId="{41677A79-377E-6144-B337-40487F981AF4}" type="presOf" srcId="{EF9AEEF3-64CA-7F46-B0B3-513413884998}" destId="{7D0F4507-6F30-A949-A24B-EE6033EC21A9}" srcOrd="0" destOrd="0" presId="urn:microsoft.com/office/officeart/2005/8/layout/gear1"/>
    <dgm:cxn modelId="{F609352D-78FE-9844-9D89-3C9F6A35EAAF}" type="presOf" srcId="{DC488EF6-6A43-F04F-A928-E9B02F8B9ABC}" destId="{11DB1224-CF6D-B846-A84F-B0CD6BD73016}" srcOrd="1" destOrd="0" presId="urn:microsoft.com/office/officeart/2005/8/layout/gear1"/>
    <dgm:cxn modelId="{B01A6198-5230-2747-80B4-EE703C2C3B94}" type="presOf" srcId="{DC488EF6-6A43-F04F-A928-E9B02F8B9ABC}" destId="{9384A6C0-E5E1-E64C-9F24-D8AD4334DAB3}" srcOrd="2" destOrd="0" presId="urn:microsoft.com/office/officeart/2005/8/layout/gear1"/>
    <dgm:cxn modelId="{9A45EFDC-971F-164C-8388-32EFA2616851}" type="presOf" srcId="{779D24A9-0607-CA45-B4A3-5CBFF79F0AE2}" destId="{81BA3859-7560-0745-B67E-90EAEE2FDF81}" srcOrd="0" destOrd="0" presId="urn:microsoft.com/office/officeart/2005/8/layout/gear1"/>
    <dgm:cxn modelId="{462DFBB9-34E8-254E-A445-8EBB5534BCC9}" srcId="{7C985326-6E75-044B-9D0B-343940D424A3}" destId="{DC488EF6-6A43-F04F-A928-E9B02F8B9ABC}" srcOrd="1" destOrd="0" parTransId="{9A29C0EC-794C-CD41-89C9-9DE871B319FC}" sibTransId="{408104D4-CD95-CA42-B653-5AD80B447135}"/>
    <dgm:cxn modelId="{D8098EFD-B49D-604A-966B-540146D57172}" srcId="{7C985326-6E75-044B-9D0B-343940D424A3}" destId="{EF9AEEF3-64CA-7F46-B0B3-513413884998}" srcOrd="0" destOrd="0" parTransId="{33638807-76AC-9543-B563-1A4AF32C6DEB}" sibTransId="{19479483-7B32-1A40-B494-0BA91BE6A346}"/>
    <dgm:cxn modelId="{159A47D1-59FD-2F46-839A-20449FDD305D}" type="presOf" srcId="{E3E10CD0-CDDE-0E45-8089-458C2ADE574A}" destId="{53BFCCF3-4C41-2F41-ABB7-BE57660FFE30}" srcOrd="3" destOrd="0" presId="urn:microsoft.com/office/officeart/2005/8/layout/gear1"/>
    <dgm:cxn modelId="{BA9A303B-0E65-9244-A1B2-487EBC588F1E}" type="presParOf" srcId="{44766A71-068D-0C48-B00A-D326B670E260}" destId="{7D0F4507-6F30-A949-A24B-EE6033EC21A9}" srcOrd="0" destOrd="0" presId="urn:microsoft.com/office/officeart/2005/8/layout/gear1"/>
    <dgm:cxn modelId="{AEE7E93C-07EF-CE4F-BAE3-8340B7C95A2A}" type="presParOf" srcId="{44766A71-068D-0C48-B00A-D326B670E260}" destId="{72F14F92-5484-2B4D-9C00-5D483BD86C36}" srcOrd="1" destOrd="0" presId="urn:microsoft.com/office/officeart/2005/8/layout/gear1"/>
    <dgm:cxn modelId="{CE19A163-8C89-2749-9DEE-784D7CEA107D}" type="presParOf" srcId="{44766A71-068D-0C48-B00A-D326B670E260}" destId="{7CE03055-906D-AE41-95FB-E57B1FFC9665}" srcOrd="2" destOrd="0" presId="urn:microsoft.com/office/officeart/2005/8/layout/gear1"/>
    <dgm:cxn modelId="{F09693ED-45AF-BE41-BB50-429DF11A477D}" type="presParOf" srcId="{44766A71-068D-0C48-B00A-D326B670E260}" destId="{D1693655-4F91-CC4D-9773-69995856AC9F}" srcOrd="3" destOrd="0" presId="urn:microsoft.com/office/officeart/2005/8/layout/gear1"/>
    <dgm:cxn modelId="{F50E05B2-6645-004D-8604-8018EB645F37}" type="presParOf" srcId="{44766A71-068D-0C48-B00A-D326B670E260}" destId="{11DB1224-CF6D-B846-A84F-B0CD6BD73016}" srcOrd="4" destOrd="0" presId="urn:microsoft.com/office/officeart/2005/8/layout/gear1"/>
    <dgm:cxn modelId="{45D46FB2-AA8E-9749-BE01-0ED416D1A985}" type="presParOf" srcId="{44766A71-068D-0C48-B00A-D326B670E260}" destId="{9384A6C0-E5E1-E64C-9F24-D8AD4334DAB3}" srcOrd="5" destOrd="0" presId="urn:microsoft.com/office/officeart/2005/8/layout/gear1"/>
    <dgm:cxn modelId="{9308FA06-DCBF-7347-A834-A97A41B5AB61}" type="presParOf" srcId="{44766A71-068D-0C48-B00A-D326B670E260}" destId="{925775B1-9758-AD4C-A87B-72C7E1B1A908}" srcOrd="6" destOrd="0" presId="urn:microsoft.com/office/officeart/2005/8/layout/gear1"/>
    <dgm:cxn modelId="{D63EFE07-4A8F-CD49-8595-108D806C8110}" type="presParOf" srcId="{44766A71-068D-0C48-B00A-D326B670E260}" destId="{DE0B6DE5-5711-874F-9682-9855185210CA}" srcOrd="7" destOrd="0" presId="urn:microsoft.com/office/officeart/2005/8/layout/gear1"/>
    <dgm:cxn modelId="{957ADF90-AD2A-0A43-8A1A-A1392CA88001}" type="presParOf" srcId="{44766A71-068D-0C48-B00A-D326B670E260}" destId="{AB0BF9DF-63FB-1F49-924F-21FDC3FD2A10}" srcOrd="8" destOrd="0" presId="urn:microsoft.com/office/officeart/2005/8/layout/gear1"/>
    <dgm:cxn modelId="{860EEB76-DC84-DB4C-BD28-181E21CF5CC2}" type="presParOf" srcId="{44766A71-068D-0C48-B00A-D326B670E260}" destId="{53BFCCF3-4C41-2F41-ABB7-BE57660FFE30}" srcOrd="9" destOrd="0" presId="urn:microsoft.com/office/officeart/2005/8/layout/gear1"/>
    <dgm:cxn modelId="{701D8702-B26F-2047-AE39-3872C0713334}" type="presParOf" srcId="{44766A71-068D-0C48-B00A-D326B670E260}" destId="{A88A19D9-84CD-3C49-B96D-E3C2D2501E1D}" srcOrd="10" destOrd="0" presId="urn:microsoft.com/office/officeart/2005/8/layout/gear1"/>
    <dgm:cxn modelId="{B27FF587-091E-B04D-B119-662FF1A013C9}" type="presParOf" srcId="{44766A71-068D-0C48-B00A-D326B670E260}" destId="{86B76C35-CC75-0E4B-9674-4B7DC2D1E768}" srcOrd="11" destOrd="0" presId="urn:microsoft.com/office/officeart/2005/8/layout/gear1"/>
    <dgm:cxn modelId="{9957C203-9230-124D-8B2B-562E4D23BC3A}" type="presParOf" srcId="{44766A71-068D-0C48-B00A-D326B670E260}" destId="{81BA3859-7560-0745-B67E-90EAEE2FDF81}"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82A6D-5869-B746-9B54-7580AE14B4DB}">
      <dsp:nvSpPr>
        <dsp:cNvPr id="0" name=""/>
        <dsp:cNvSpPr/>
      </dsp:nvSpPr>
      <dsp:spPr>
        <a:xfrm>
          <a:off x="1928018" y="0"/>
          <a:ext cx="4373563" cy="4373563"/>
        </a:xfrm>
        <a:prstGeom prst="diamond">
          <a:avLst/>
        </a:prstGeom>
        <a:solidFill>
          <a:schemeClr val="accent4">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11B3AAAB-0BC5-0A49-8E94-90D98E974410}">
      <dsp:nvSpPr>
        <dsp:cNvPr id="0" name=""/>
        <dsp:cNvSpPr/>
      </dsp:nvSpPr>
      <dsp:spPr>
        <a:xfrm>
          <a:off x="2343506" y="415488"/>
          <a:ext cx="1705689" cy="1705689"/>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b="0" kern="1200" dirty="0" smtClean="0">
              <a:latin typeface="Times New Roman"/>
              <a:cs typeface="Times New Roman"/>
            </a:rPr>
            <a:t>Imbalance between modern </a:t>
          </a:r>
          <a:r>
            <a:rPr lang="en-GB" sz="1700" b="1" kern="1200" dirty="0" smtClean="0">
              <a:solidFill>
                <a:srgbClr val="000000"/>
              </a:solidFill>
              <a:latin typeface="Times New Roman"/>
              <a:cs typeface="Times New Roman"/>
            </a:rPr>
            <a:t>DBMS </a:t>
          </a:r>
          <a:r>
            <a:rPr lang="en-GB" sz="1700" b="0" kern="1200" dirty="0" smtClean="0">
              <a:latin typeface="Times New Roman"/>
              <a:cs typeface="Times New Roman"/>
            </a:rPr>
            <a:t>&amp; </a:t>
          </a:r>
          <a:r>
            <a:rPr lang="en-GB" sz="1700" b="0" kern="1200" dirty="0" smtClean="0">
              <a:solidFill>
                <a:schemeClr val="tx1"/>
              </a:solidFill>
              <a:latin typeface="Times New Roman"/>
              <a:cs typeface="Times New Roman"/>
            </a:rPr>
            <a:t>Security Techniques</a:t>
          </a:r>
          <a:endParaRPr lang="en-GB" sz="1700" b="0" kern="1200" dirty="0">
            <a:solidFill>
              <a:schemeClr val="tx1"/>
            </a:solidFill>
            <a:latin typeface="Times New Roman"/>
            <a:cs typeface="Times New Roman"/>
          </a:endParaRPr>
        </a:p>
      </dsp:txBody>
      <dsp:txXfrm>
        <a:off x="2426771" y="498753"/>
        <a:ext cx="1539159" cy="1539159"/>
      </dsp:txXfrm>
    </dsp:sp>
    <dsp:sp modelId="{6C05CE71-42D1-8D40-8A0B-A1250A6C8DD4}">
      <dsp:nvSpPr>
        <dsp:cNvPr id="0" name=""/>
        <dsp:cNvSpPr/>
      </dsp:nvSpPr>
      <dsp:spPr>
        <a:xfrm>
          <a:off x="4180403" y="415488"/>
          <a:ext cx="1705689" cy="1705689"/>
        </a:xfrm>
        <a:prstGeom prst="roundRect">
          <a:avLst/>
        </a:prstGeom>
        <a:solidFill>
          <a:schemeClr val="accent4">
            <a:hueOff val="1611621"/>
            <a:satOff val="2086"/>
            <a:lumOff val="65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b="0" kern="1200" dirty="0" smtClean="0">
              <a:latin typeface="Times New Roman"/>
              <a:cs typeface="Times New Roman"/>
            </a:rPr>
            <a:t>Interaction of </a:t>
          </a:r>
          <a:r>
            <a:rPr lang="en-GB" sz="1700" b="1" kern="1200" dirty="0" smtClean="0">
              <a:solidFill>
                <a:srgbClr val="000090"/>
              </a:solidFill>
              <a:latin typeface="Times New Roman"/>
              <a:cs typeface="Times New Roman"/>
            </a:rPr>
            <a:t>SQL </a:t>
          </a:r>
          <a:r>
            <a:rPr lang="en-GB" sz="1700" b="0" kern="1200" dirty="0" smtClean="0">
              <a:latin typeface="Times New Roman"/>
              <a:cs typeface="Times New Roman"/>
            </a:rPr>
            <a:t>with </a:t>
          </a:r>
          <a:r>
            <a:rPr lang="en-GB" sz="1700" b="0" i="1" kern="1200" dirty="0" smtClean="0">
              <a:solidFill>
                <a:srgbClr val="000090"/>
              </a:solidFill>
              <a:latin typeface="Times New Roman"/>
              <a:cs typeface="Times New Roman"/>
            </a:rPr>
            <a:t>Web Service </a:t>
          </a:r>
          <a:r>
            <a:rPr lang="en-GB" sz="1700" b="0" kern="1200" dirty="0" smtClean="0">
              <a:latin typeface="Times New Roman"/>
              <a:cs typeface="Times New Roman"/>
            </a:rPr>
            <a:t>through </a:t>
          </a:r>
          <a:r>
            <a:rPr lang="en-GB" sz="1700" b="1" kern="1200" dirty="0" smtClean="0">
              <a:latin typeface="Times New Roman"/>
              <a:cs typeface="Times New Roman"/>
            </a:rPr>
            <a:t>HTTP</a:t>
          </a:r>
          <a:endParaRPr lang="en-GB" sz="1700" b="1" kern="1200" dirty="0">
            <a:latin typeface="Times New Roman"/>
            <a:cs typeface="Times New Roman"/>
          </a:endParaRPr>
        </a:p>
      </dsp:txBody>
      <dsp:txXfrm>
        <a:off x="4263668" y="498753"/>
        <a:ext cx="1539159" cy="1539159"/>
      </dsp:txXfrm>
    </dsp:sp>
    <dsp:sp modelId="{C1F50D3A-6875-0A42-9A9A-67AF4AC5F407}">
      <dsp:nvSpPr>
        <dsp:cNvPr id="0" name=""/>
        <dsp:cNvSpPr/>
      </dsp:nvSpPr>
      <dsp:spPr>
        <a:xfrm>
          <a:off x="2343506" y="2252384"/>
          <a:ext cx="1705689" cy="1705689"/>
        </a:xfrm>
        <a:prstGeom prst="roundRect">
          <a:avLst/>
        </a:prstGeom>
        <a:solidFill>
          <a:schemeClr val="accent4">
            <a:hueOff val="3223242"/>
            <a:satOff val="4172"/>
            <a:lumOff val="13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kern="1200" dirty="0" smtClean="0">
              <a:latin typeface="Times New Roman"/>
              <a:cs typeface="Times New Roman"/>
            </a:rPr>
            <a:t>Mismatch between </a:t>
          </a:r>
          <a:r>
            <a:rPr lang="en-US" sz="1700" b="0" kern="1200" dirty="0" smtClean="0">
              <a:solidFill>
                <a:schemeClr val="accent1"/>
              </a:solidFill>
              <a:latin typeface="Times New Roman"/>
              <a:cs typeface="Times New Roman"/>
            </a:rPr>
            <a:t>Requirements </a:t>
          </a:r>
          <a:r>
            <a:rPr lang="en-US" sz="1700" b="0" kern="1200" dirty="0" smtClean="0">
              <a:latin typeface="Times New Roman"/>
              <a:cs typeface="Times New Roman"/>
            </a:rPr>
            <a:t>and </a:t>
          </a:r>
          <a:r>
            <a:rPr lang="en-US" sz="1700" b="0" kern="1200" dirty="0" smtClean="0">
              <a:solidFill>
                <a:srgbClr val="80B606"/>
              </a:solidFill>
              <a:latin typeface="Times New Roman"/>
              <a:cs typeface="Times New Roman"/>
            </a:rPr>
            <a:t>Capabilities </a:t>
          </a:r>
          <a:endParaRPr lang="en-GB" sz="1700" b="0" kern="1200" dirty="0">
            <a:solidFill>
              <a:srgbClr val="80B606"/>
            </a:solidFill>
            <a:latin typeface="Times New Roman"/>
            <a:cs typeface="Times New Roman"/>
          </a:endParaRPr>
        </a:p>
      </dsp:txBody>
      <dsp:txXfrm>
        <a:off x="2426771" y="2335649"/>
        <a:ext cx="1539159" cy="1539159"/>
      </dsp:txXfrm>
    </dsp:sp>
    <dsp:sp modelId="{0CD4ACD2-8B59-5E40-8FB2-6AE642EB192E}">
      <dsp:nvSpPr>
        <dsp:cNvPr id="0" name=""/>
        <dsp:cNvSpPr/>
      </dsp:nvSpPr>
      <dsp:spPr>
        <a:xfrm>
          <a:off x="4180403" y="2252384"/>
          <a:ext cx="1705689" cy="1705689"/>
        </a:xfrm>
        <a:prstGeom prst="roundRect">
          <a:avLst/>
        </a:prstGeom>
        <a:solidFill>
          <a:schemeClr val="accent4">
            <a:hueOff val="4834862"/>
            <a:satOff val="6258"/>
            <a:lumOff val="196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kern="1200" dirty="0" smtClean="0">
              <a:latin typeface="Times New Roman"/>
              <a:cs typeface="Times New Roman"/>
            </a:rPr>
            <a:t>Heterogeneous mixture of Database platforms</a:t>
          </a:r>
          <a:endParaRPr lang="en-GB" sz="1700" b="0" kern="1200" dirty="0">
            <a:latin typeface="Times New Roman"/>
            <a:cs typeface="Times New Roman"/>
          </a:endParaRPr>
        </a:p>
      </dsp:txBody>
      <dsp:txXfrm>
        <a:off x="4263668" y="2335649"/>
        <a:ext cx="1539159" cy="15391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37C80-D13A-6E40-971F-76D252B0CDBC}">
      <dsp:nvSpPr>
        <dsp:cNvPr id="0" name=""/>
        <dsp:cNvSpPr/>
      </dsp:nvSpPr>
      <dsp:spPr>
        <a:xfrm rot="5400000">
          <a:off x="5157108" y="-2746479"/>
          <a:ext cx="707646" cy="638156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Times New Roman"/>
              <a:cs typeface="Times New Roman"/>
            </a:rPr>
            <a:t>attackers inject SQL commands by providing suitably crafted user input </a:t>
          </a:r>
          <a:endParaRPr lang="en-GB" sz="1400" kern="1200" dirty="0">
            <a:latin typeface="Times New Roman"/>
            <a:cs typeface="Times New Roman"/>
          </a:endParaRPr>
        </a:p>
        <a:p>
          <a:pPr marL="114300" lvl="1" indent="-114300" algn="l" defTabSz="622300">
            <a:lnSpc>
              <a:spcPct val="90000"/>
            </a:lnSpc>
            <a:spcBef>
              <a:spcPct val="0"/>
            </a:spcBef>
            <a:spcAft>
              <a:spcPct val="15000"/>
            </a:spcAft>
            <a:buChar char="••"/>
          </a:pPr>
          <a:r>
            <a:rPr lang="en-US" sz="1400" kern="1200" dirty="0" smtClean="0">
              <a:latin typeface="Times New Roman"/>
              <a:cs typeface="Times New Roman"/>
            </a:rPr>
            <a:t>user input typically comes from form submissions that are sent to the Web application via HTTP GET or POST requests </a:t>
          </a:r>
          <a:endParaRPr lang="en-GB" sz="1400" kern="1200" dirty="0">
            <a:latin typeface="Times New Roman"/>
            <a:cs typeface="Times New Roman"/>
          </a:endParaRPr>
        </a:p>
      </dsp:txBody>
      <dsp:txXfrm rot="-5400000">
        <a:off x="2320149" y="125024"/>
        <a:ext cx="6347020" cy="638558"/>
      </dsp:txXfrm>
    </dsp:sp>
    <dsp:sp modelId="{2C80262C-FC3C-DB48-BF61-5DC01F09F939}">
      <dsp:nvSpPr>
        <dsp:cNvPr id="0" name=""/>
        <dsp:cNvSpPr/>
      </dsp:nvSpPr>
      <dsp:spPr>
        <a:xfrm>
          <a:off x="1128" y="2023"/>
          <a:ext cx="2319021" cy="884558"/>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a:cs typeface="Times New Roman"/>
            </a:rPr>
            <a:t>User Input </a:t>
          </a:r>
          <a:endParaRPr lang="en-GB" sz="2400" kern="1200" dirty="0">
            <a:latin typeface="Times New Roman"/>
            <a:cs typeface="Times New Roman"/>
          </a:endParaRPr>
        </a:p>
      </dsp:txBody>
      <dsp:txXfrm>
        <a:off x="44309" y="45204"/>
        <a:ext cx="2232659" cy="798196"/>
      </dsp:txXfrm>
    </dsp:sp>
    <dsp:sp modelId="{37627393-77A8-FC48-B427-9705779FBC01}">
      <dsp:nvSpPr>
        <dsp:cNvPr id="0" name=""/>
        <dsp:cNvSpPr/>
      </dsp:nvSpPr>
      <dsp:spPr>
        <a:xfrm rot="5400000">
          <a:off x="5093989" y="-1817693"/>
          <a:ext cx="833883" cy="6381564"/>
        </a:xfrm>
        <a:prstGeom prst="round2SameRect">
          <a:avLst/>
        </a:prstGeom>
        <a:solidFill>
          <a:schemeClr val="accent2">
            <a:tint val="40000"/>
            <a:alpha val="90000"/>
            <a:hueOff val="2791952"/>
            <a:satOff val="-39"/>
            <a:lumOff val="13"/>
            <a:alphaOff val="0"/>
          </a:schemeClr>
        </a:solidFill>
        <a:ln w="25400" cap="flat" cmpd="sng" algn="ctr">
          <a:solidFill>
            <a:schemeClr val="accent2">
              <a:tint val="40000"/>
              <a:alpha val="90000"/>
              <a:hueOff val="2791952"/>
              <a:satOff val="-39"/>
              <a:lumOff val="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Times New Roman"/>
              <a:cs typeface="Times New Roman"/>
            </a:rPr>
            <a:t>If these variables are logged to a database without sanitization, this could create an SQL injection vulnerability </a:t>
          </a:r>
          <a:endParaRPr lang="en-GB" sz="1400" kern="1200" dirty="0">
            <a:latin typeface="Times New Roman"/>
            <a:cs typeface="Times New Roman"/>
          </a:endParaRPr>
        </a:p>
        <a:p>
          <a:pPr marL="114300" lvl="1" indent="-114300" algn="l" defTabSz="622300">
            <a:lnSpc>
              <a:spcPct val="90000"/>
            </a:lnSpc>
            <a:spcBef>
              <a:spcPct val="0"/>
            </a:spcBef>
            <a:spcAft>
              <a:spcPct val="15000"/>
            </a:spcAft>
            <a:buChar char="••"/>
          </a:pPr>
          <a:r>
            <a:rPr lang="en-US" sz="1400" kern="1200" dirty="0" smtClean="0">
              <a:latin typeface="Times New Roman"/>
              <a:cs typeface="Times New Roman"/>
            </a:rPr>
            <a:t>When the query to log the server variable is issued to the database, the attack in the forged header is then triggered </a:t>
          </a:r>
          <a:endParaRPr lang="en-GB" sz="1400" kern="1200" dirty="0">
            <a:latin typeface="Times New Roman"/>
            <a:cs typeface="Times New Roman"/>
          </a:endParaRPr>
        </a:p>
      </dsp:txBody>
      <dsp:txXfrm rot="-5400000">
        <a:off x="2320149" y="996854"/>
        <a:ext cx="6340857" cy="752469"/>
      </dsp:txXfrm>
    </dsp:sp>
    <dsp:sp modelId="{436D0443-9D41-4849-9A8F-B070FAE08D23}">
      <dsp:nvSpPr>
        <dsp:cNvPr id="0" name=""/>
        <dsp:cNvSpPr/>
      </dsp:nvSpPr>
      <dsp:spPr>
        <a:xfrm>
          <a:off x="1128" y="930809"/>
          <a:ext cx="2319021" cy="884558"/>
        </a:xfrm>
        <a:prstGeom prst="roundRect">
          <a:avLst/>
        </a:prstGeom>
        <a:solidFill>
          <a:schemeClr val="accent2">
            <a:hueOff val="2459507"/>
            <a:satOff val="-137"/>
            <a:lumOff val="294"/>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ES_tradnl" sz="2400" b="1" kern="1200" dirty="0" smtClean="0">
              <a:latin typeface="Times New Roman"/>
              <a:cs typeface="Times New Roman"/>
            </a:rPr>
            <a:t>Server Variables </a:t>
          </a:r>
          <a:endParaRPr lang="en-GB" sz="2400" kern="1200" dirty="0">
            <a:latin typeface="Times New Roman"/>
            <a:cs typeface="Times New Roman"/>
          </a:endParaRPr>
        </a:p>
      </dsp:txBody>
      <dsp:txXfrm>
        <a:off x="44309" y="973990"/>
        <a:ext cx="2232659" cy="798196"/>
      </dsp:txXfrm>
    </dsp:sp>
    <dsp:sp modelId="{402C6CEE-E528-A643-A53F-41C75072D651}">
      <dsp:nvSpPr>
        <dsp:cNvPr id="0" name=""/>
        <dsp:cNvSpPr/>
      </dsp:nvSpPr>
      <dsp:spPr>
        <a:xfrm rot="5400000">
          <a:off x="5157108" y="-888907"/>
          <a:ext cx="707646" cy="6381564"/>
        </a:xfrm>
        <a:prstGeom prst="round2SameRect">
          <a:avLst/>
        </a:prstGeom>
        <a:solidFill>
          <a:schemeClr val="accent2">
            <a:tint val="40000"/>
            <a:alpha val="90000"/>
            <a:hueOff val="5583904"/>
            <a:satOff val="-78"/>
            <a:lumOff val="27"/>
            <a:alphaOff val="0"/>
          </a:schemeClr>
        </a:solidFill>
        <a:ln w="25400" cap="flat" cmpd="sng" algn="ctr">
          <a:solidFill>
            <a:schemeClr val="accent2">
              <a:tint val="40000"/>
              <a:alpha val="90000"/>
              <a:hueOff val="5583904"/>
              <a:satOff val="-78"/>
              <a:lumOff val="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Times New Roman"/>
              <a:cs typeface="Times New Roman"/>
            </a:rPr>
            <a:t>A malicious user could rely on data already present in the system or database to trigger an SQL injection attack </a:t>
          </a:r>
          <a:endParaRPr lang="en-GB" sz="1400" kern="1200" dirty="0">
            <a:latin typeface="Times New Roman"/>
            <a:cs typeface="Times New Roman"/>
          </a:endParaRPr>
        </a:p>
        <a:p>
          <a:pPr marL="114300" lvl="1" indent="-114300" algn="l" defTabSz="622300">
            <a:lnSpc>
              <a:spcPct val="90000"/>
            </a:lnSpc>
            <a:spcBef>
              <a:spcPct val="0"/>
            </a:spcBef>
            <a:spcAft>
              <a:spcPct val="15000"/>
            </a:spcAft>
            <a:buChar char="••"/>
          </a:pPr>
          <a:r>
            <a:rPr lang="en-GB" sz="1400" kern="1200" dirty="0" smtClean="0">
              <a:latin typeface="Times New Roman"/>
              <a:cs typeface="Times New Roman"/>
            </a:rPr>
            <a:t>Such </a:t>
          </a:r>
          <a:r>
            <a:rPr lang="en-US" sz="1400" kern="1200" dirty="0" smtClean="0">
              <a:latin typeface="Times New Roman"/>
              <a:cs typeface="Times New Roman"/>
            </a:rPr>
            <a:t>attack does not come from the user, but from within the system itself </a:t>
          </a:r>
          <a:endParaRPr lang="en-GB" sz="1400" kern="1200" dirty="0">
            <a:latin typeface="Times New Roman"/>
            <a:cs typeface="Times New Roman"/>
          </a:endParaRPr>
        </a:p>
      </dsp:txBody>
      <dsp:txXfrm rot="-5400000">
        <a:off x="2320149" y="1982596"/>
        <a:ext cx="6347020" cy="638558"/>
      </dsp:txXfrm>
    </dsp:sp>
    <dsp:sp modelId="{8D3F6616-D207-674A-9342-2FAAC5E6499F}">
      <dsp:nvSpPr>
        <dsp:cNvPr id="0" name=""/>
        <dsp:cNvSpPr/>
      </dsp:nvSpPr>
      <dsp:spPr>
        <a:xfrm>
          <a:off x="1128" y="1859595"/>
          <a:ext cx="2319021" cy="884558"/>
        </a:xfrm>
        <a:prstGeom prst="roundRect">
          <a:avLst/>
        </a:prstGeom>
        <a:solidFill>
          <a:schemeClr val="accent2">
            <a:hueOff val="4919015"/>
            <a:satOff val="-274"/>
            <a:lumOff val="588"/>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b="1" kern="1200" dirty="0" smtClean="0">
              <a:latin typeface="Times New Roman"/>
              <a:cs typeface="Times New Roman"/>
            </a:rPr>
            <a:t>Second-</a:t>
          </a:r>
          <a:r>
            <a:rPr lang="fr-FR" sz="2400" b="1" kern="1200" dirty="0" err="1" smtClean="0">
              <a:latin typeface="Times New Roman"/>
              <a:cs typeface="Times New Roman"/>
            </a:rPr>
            <a:t>order</a:t>
          </a:r>
          <a:r>
            <a:rPr lang="fr-FR" sz="2400" b="1" kern="1200" dirty="0" smtClean="0">
              <a:latin typeface="Times New Roman"/>
              <a:cs typeface="Times New Roman"/>
            </a:rPr>
            <a:t> Injection </a:t>
          </a:r>
          <a:endParaRPr lang="en-GB" sz="2400" kern="1200" dirty="0">
            <a:latin typeface="Times New Roman"/>
            <a:cs typeface="Times New Roman"/>
          </a:endParaRPr>
        </a:p>
      </dsp:txBody>
      <dsp:txXfrm>
        <a:off x="44309" y="1902776"/>
        <a:ext cx="2232659" cy="798196"/>
      </dsp:txXfrm>
    </dsp:sp>
    <dsp:sp modelId="{807C2310-E5EF-3743-BC41-1361CE29D8FD}">
      <dsp:nvSpPr>
        <dsp:cNvPr id="0" name=""/>
        <dsp:cNvSpPr/>
      </dsp:nvSpPr>
      <dsp:spPr>
        <a:xfrm rot="5400000">
          <a:off x="5157108" y="39879"/>
          <a:ext cx="707646" cy="6381564"/>
        </a:xfrm>
        <a:prstGeom prst="round2SameRect">
          <a:avLst/>
        </a:prstGeom>
        <a:solidFill>
          <a:schemeClr val="accent2">
            <a:tint val="40000"/>
            <a:alpha val="90000"/>
            <a:hueOff val="8375856"/>
            <a:satOff val="-117"/>
            <a:lumOff val="40"/>
            <a:alphaOff val="0"/>
          </a:schemeClr>
        </a:solidFill>
        <a:ln w="25400" cap="flat" cmpd="sng" algn="ctr">
          <a:solidFill>
            <a:schemeClr val="accent2">
              <a:tint val="40000"/>
              <a:alpha val="90000"/>
              <a:hueOff val="8375856"/>
              <a:satOff val="-117"/>
              <a:lumOff val="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Times New Roman"/>
              <a:cs typeface="Times New Roman"/>
            </a:rPr>
            <a:t>An attacker could alter cookies such that when the application server builds an SQL query based on the cookie’s content, the structure and function of the query is modified </a:t>
          </a:r>
          <a:endParaRPr lang="en-GB" sz="1400" kern="1200" dirty="0">
            <a:latin typeface="Times New Roman"/>
            <a:cs typeface="Times New Roman"/>
          </a:endParaRPr>
        </a:p>
      </dsp:txBody>
      <dsp:txXfrm rot="-5400000">
        <a:off x="2320149" y="2911382"/>
        <a:ext cx="6347020" cy="638558"/>
      </dsp:txXfrm>
    </dsp:sp>
    <dsp:sp modelId="{44544D28-F273-854B-91CA-B940B25FFFF6}">
      <dsp:nvSpPr>
        <dsp:cNvPr id="0" name=""/>
        <dsp:cNvSpPr/>
      </dsp:nvSpPr>
      <dsp:spPr>
        <a:xfrm>
          <a:off x="1128" y="2788382"/>
          <a:ext cx="2319021" cy="884558"/>
        </a:xfrm>
        <a:prstGeom prst="roundRect">
          <a:avLst/>
        </a:prstGeom>
        <a:solidFill>
          <a:schemeClr val="accent2">
            <a:hueOff val="7378522"/>
            <a:satOff val="-411"/>
            <a:lumOff val="882"/>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a:cs typeface="Times New Roman"/>
            </a:rPr>
            <a:t>Cookies </a:t>
          </a:r>
          <a:endParaRPr lang="en-GB" sz="2400" kern="1200" dirty="0">
            <a:latin typeface="Times New Roman"/>
            <a:cs typeface="Times New Roman"/>
          </a:endParaRPr>
        </a:p>
      </dsp:txBody>
      <dsp:txXfrm>
        <a:off x="44309" y="2831563"/>
        <a:ext cx="2232659" cy="798196"/>
      </dsp:txXfrm>
    </dsp:sp>
    <dsp:sp modelId="{3F7720CD-AB39-9847-A572-53D36436ECF0}">
      <dsp:nvSpPr>
        <dsp:cNvPr id="0" name=""/>
        <dsp:cNvSpPr/>
      </dsp:nvSpPr>
      <dsp:spPr>
        <a:xfrm rot="5400000">
          <a:off x="5157108" y="968665"/>
          <a:ext cx="707646" cy="6381564"/>
        </a:xfrm>
        <a:prstGeom prst="round2SameRect">
          <a:avLst/>
        </a:prstGeom>
        <a:solidFill>
          <a:schemeClr val="accent2">
            <a:tint val="40000"/>
            <a:alpha val="90000"/>
            <a:hueOff val="11167808"/>
            <a:satOff val="-156"/>
            <a:lumOff val="53"/>
            <a:alphaOff val="0"/>
          </a:schemeClr>
        </a:solidFill>
        <a:ln w="25400" cap="flat" cmpd="sng" algn="ctr">
          <a:solidFill>
            <a:schemeClr val="accent2">
              <a:tint val="40000"/>
              <a:alpha val="90000"/>
              <a:hueOff val="11167808"/>
              <a:satOff val="-156"/>
              <a:lumOff val="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GB" sz="1400" kern="1200" dirty="0" smtClean="0">
              <a:latin typeface="Times New Roman"/>
              <a:cs typeface="Times New Roman"/>
            </a:rPr>
            <a:t>Such </a:t>
          </a:r>
          <a:r>
            <a:rPr lang="en-US" sz="1400" kern="1200" dirty="0" smtClean="0">
              <a:latin typeface="Times New Roman"/>
              <a:cs typeface="Times New Roman"/>
            </a:rPr>
            <a:t>user-input could take the form of conventional barcodes, RFID tags, or even paper forms which are scanned using optical character recognition and passed to a database management system </a:t>
          </a:r>
          <a:endParaRPr lang="en-GB" sz="1400" kern="1200" dirty="0">
            <a:latin typeface="Times New Roman"/>
            <a:cs typeface="Times New Roman"/>
          </a:endParaRPr>
        </a:p>
      </dsp:txBody>
      <dsp:txXfrm rot="-5400000">
        <a:off x="2320149" y="3840168"/>
        <a:ext cx="6347020" cy="638558"/>
      </dsp:txXfrm>
    </dsp:sp>
    <dsp:sp modelId="{3AEF8C13-3525-6546-9A4A-CD5CDADFC555}">
      <dsp:nvSpPr>
        <dsp:cNvPr id="0" name=""/>
        <dsp:cNvSpPr/>
      </dsp:nvSpPr>
      <dsp:spPr>
        <a:xfrm>
          <a:off x="1128" y="3717168"/>
          <a:ext cx="2319021" cy="884558"/>
        </a:xfrm>
        <a:prstGeom prst="roundRect">
          <a:avLst/>
        </a:prstGeom>
        <a:solidFill>
          <a:schemeClr val="accent2">
            <a:hueOff val="9838030"/>
            <a:satOff val="-548"/>
            <a:lumOff val="1176"/>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dirty="0" smtClean="0">
              <a:latin typeface="Times New Roman"/>
              <a:cs typeface="Times New Roman"/>
            </a:rPr>
            <a:t>Physical User Input </a:t>
          </a:r>
          <a:endParaRPr lang="en-GB" sz="2400" kern="1200" dirty="0">
            <a:latin typeface="Times New Roman"/>
            <a:cs typeface="Times New Roman"/>
          </a:endParaRPr>
        </a:p>
      </dsp:txBody>
      <dsp:txXfrm>
        <a:off x="44309" y="3760349"/>
        <a:ext cx="2232659" cy="7981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F4507-6F30-A949-A24B-EE6033EC21A9}">
      <dsp:nvSpPr>
        <dsp:cNvPr id="0" name=""/>
        <dsp:cNvSpPr/>
      </dsp:nvSpPr>
      <dsp:spPr>
        <a:xfrm>
          <a:off x="1836499" y="1659492"/>
          <a:ext cx="2028269" cy="2028269"/>
        </a:xfrm>
        <a:prstGeom prst="gear9">
          <a:avLst/>
        </a:prstGeom>
        <a:gradFill rotWithShape="0">
          <a:gsLst>
            <a:gs pos="0">
              <a:schemeClr val="accent4">
                <a:hueOff val="0"/>
                <a:satOff val="0"/>
                <a:lumOff val="0"/>
                <a:alphaOff val="0"/>
                <a:tint val="73000"/>
                <a:shade val="100000"/>
                <a:satMod val="150000"/>
              </a:schemeClr>
            </a:gs>
            <a:gs pos="25000">
              <a:schemeClr val="accent4">
                <a:hueOff val="0"/>
                <a:satOff val="0"/>
                <a:lumOff val="0"/>
                <a:alphaOff val="0"/>
                <a:tint val="96000"/>
                <a:shade val="80000"/>
                <a:satMod val="105000"/>
              </a:schemeClr>
            </a:gs>
            <a:gs pos="38000">
              <a:schemeClr val="accent4">
                <a:hueOff val="0"/>
                <a:satOff val="0"/>
                <a:lumOff val="0"/>
                <a:alphaOff val="0"/>
                <a:tint val="96000"/>
                <a:shade val="59000"/>
                <a:satMod val="120000"/>
              </a:schemeClr>
            </a:gs>
            <a:gs pos="55000">
              <a:schemeClr val="accent4">
                <a:hueOff val="0"/>
                <a:satOff val="0"/>
                <a:lumOff val="0"/>
                <a:alphaOff val="0"/>
                <a:tint val="100000"/>
                <a:shade val="57000"/>
                <a:satMod val="120000"/>
              </a:schemeClr>
            </a:gs>
            <a:gs pos="80000">
              <a:schemeClr val="accent4">
                <a:hueOff val="0"/>
                <a:satOff val="0"/>
                <a:lumOff val="0"/>
                <a:alphaOff val="0"/>
                <a:tint val="100000"/>
                <a:shade val="56000"/>
                <a:satMod val="145000"/>
              </a:schemeClr>
            </a:gs>
            <a:gs pos="88000">
              <a:schemeClr val="accent4">
                <a:hueOff val="0"/>
                <a:satOff val="0"/>
                <a:lumOff val="0"/>
                <a:alphaOff val="0"/>
                <a:tint val="100000"/>
                <a:shade val="63000"/>
                <a:satMod val="160000"/>
              </a:schemeClr>
            </a:gs>
            <a:gs pos="100000">
              <a:schemeClr val="accent4">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Times New Roman"/>
              <a:cs typeface="Times New Roman"/>
            </a:rPr>
            <a:t>Signature based </a:t>
          </a:r>
          <a:endParaRPr lang="en-GB" sz="1400" kern="1200" dirty="0">
            <a:latin typeface="Times New Roman"/>
            <a:cs typeface="Times New Roman"/>
          </a:endParaRPr>
        </a:p>
      </dsp:txBody>
      <dsp:txXfrm>
        <a:off x="2244271" y="2134604"/>
        <a:ext cx="1212725" cy="1042572"/>
      </dsp:txXfrm>
    </dsp:sp>
    <dsp:sp modelId="{D1693655-4F91-CC4D-9773-69995856AC9F}">
      <dsp:nvSpPr>
        <dsp:cNvPr id="0" name=""/>
        <dsp:cNvSpPr/>
      </dsp:nvSpPr>
      <dsp:spPr>
        <a:xfrm>
          <a:off x="656415" y="1180083"/>
          <a:ext cx="1475104" cy="1475104"/>
        </a:xfrm>
        <a:prstGeom prst="gear6">
          <a:avLst/>
        </a:prstGeom>
        <a:gradFill rotWithShape="0">
          <a:gsLst>
            <a:gs pos="0">
              <a:schemeClr val="accent4">
                <a:hueOff val="2417431"/>
                <a:satOff val="3129"/>
                <a:lumOff val="981"/>
                <a:alphaOff val="0"/>
                <a:tint val="73000"/>
                <a:shade val="100000"/>
                <a:satMod val="150000"/>
              </a:schemeClr>
            </a:gs>
            <a:gs pos="25000">
              <a:schemeClr val="accent4">
                <a:hueOff val="2417431"/>
                <a:satOff val="3129"/>
                <a:lumOff val="981"/>
                <a:alphaOff val="0"/>
                <a:tint val="96000"/>
                <a:shade val="80000"/>
                <a:satMod val="105000"/>
              </a:schemeClr>
            </a:gs>
            <a:gs pos="38000">
              <a:schemeClr val="accent4">
                <a:hueOff val="2417431"/>
                <a:satOff val="3129"/>
                <a:lumOff val="981"/>
                <a:alphaOff val="0"/>
                <a:tint val="96000"/>
                <a:shade val="59000"/>
                <a:satMod val="120000"/>
              </a:schemeClr>
            </a:gs>
            <a:gs pos="55000">
              <a:schemeClr val="accent4">
                <a:hueOff val="2417431"/>
                <a:satOff val="3129"/>
                <a:lumOff val="981"/>
                <a:alphaOff val="0"/>
                <a:tint val="100000"/>
                <a:shade val="57000"/>
                <a:satMod val="120000"/>
              </a:schemeClr>
            </a:gs>
            <a:gs pos="80000">
              <a:schemeClr val="accent4">
                <a:hueOff val="2417431"/>
                <a:satOff val="3129"/>
                <a:lumOff val="981"/>
                <a:alphaOff val="0"/>
                <a:tint val="100000"/>
                <a:shade val="56000"/>
                <a:satMod val="145000"/>
              </a:schemeClr>
            </a:gs>
            <a:gs pos="88000">
              <a:schemeClr val="accent4">
                <a:hueOff val="2417431"/>
                <a:satOff val="3129"/>
                <a:lumOff val="981"/>
                <a:alphaOff val="0"/>
                <a:tint val="100000"/>
                <a:shade val="63000"/>
                <a:satMod val="160000"/>
              </a:schemeClr>
            </a:gs>
            <a:gs pos="100000">
              <a:schemeClr val="accent4">
                <a:hueOff val="2417431"/>
                <a:satOff val="3129"/>
                <a:lumOff val="981"/>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Times New Roman"/>
              <a:cs typeface="Times New Roman"/>
            </a:rPr>
            <a:t>Anomaly based </a:t>
          </a:r>
          <a:endParaRPr lang="en-GB" sz="1400" kern="1200" dirty="0">
            <a:latin typeface="Times New Roman"/>
            <a:cs typeface="Times New Roman"/>
          </a:endParaRPr>
        </a:p>
      </dsp:txBody>
      <dsp:txXfrm>
        <a:off x="1027777" y="1553689"/>
        <a:ext cx="732380" cy="727892"/>
      </dsp:txXfrm>
    </dsp:sp>
    <dsp:sp modelId="{925775B1-9758-AD4C-A87B-72C7E1B1A908}">
      <dsp:nvSpPr>
        <dsp:cNvPr id="0" name=""/>
        <dsp:cNvSpPr/>
      </dsp:nvSpPr>
      <dsp:spPr>
        <a:xfrm rot="20700000">
          <a:off x="1482624" y="162412"/>
          <a:ext cx="1445301" cy="1445301"/>
        </a:xfrm>
        <a:prstGeom prst="gear6">
          <a:avLst/>
        </a:prstGeom>
        <a:gradFill rotWithShape="0">
          <a:gsLst>
            <a:gs pos="0">
              <a:schemeClr val="accent4">
                <a:hueOff val="4834862"/>
                <a:satOff val="6258"/>
                <a:lumOff val="1962"/>
                <a:alphaOff val="0"/>
                <a:tint val="73000"/>
                <a:shade val="100000"/>
                <a:satMod val="150000"/>
              </a:schemeClr>
            </a:gs>
            <a:gs pos="25000">
              <a:schemeClr val="accent4">
                <a:hueOff val="4834862"/>
                <a:satOff val="6258"/>
                <a:lumOff val="1962"/>
                <a:alphaOff val="0"/>
                <a:tint val="96000"/>
                <a:shade val="80000"/>
                <a:satMod val="105000"/>
              </a:schemeClr>
            </a:gs>
            <a:gs pos="38000">
              <a:schemeClr val="accent4">
                <a:hueOff val="4834862"/>
                <a:satOff val="6258"/>
                <a:lumOff val="1962"/>
                <a:alphaOff val="0"/>
                <a:tint val="96000"/>
                <a:shade val="59000"/>
                <a:satMod val="120000"/>
              </a:schemeClr>
            </a:gs>
            <a:gs pos="55000">
              <a:schemeClr val="accent4">
                <a:hueOff val="4834862"/>
                <a:satOff val="6258"/>
                <a:lumOff val="1962"/>
                <a:alphaOff val="0"/>
                <a:tint val="100000"/>
                <a:shade val="57000"/>
                <a:satMod val="120000"/>
              </a:schemeClr>
            </a:gs>
            <a:gs pos="80000">
              <a:schemeClr val="accent4">
                <a:hueOff val="4834862"/>
                <a:satOff val="6258"/>
                <a:lumOff val="1962"/>
                <a:alphaOff val="0"/>
                <a:tint val="100000"/>
                <a:shade val="56000"/>
                <a:satMod val="145000"/>
              </a:schemeClr>
            </a:gs>
            <a:gs pos="88000">
              <a:schemeClr val="accent4">
                <a:hueOff val="4834862"/>
                <a:satOff val="6258"/>
                <a:lumOff val="1962"/>
                <a:alphaOff val="0"/>
                <a:tint val="100000"/>
                <a:shade val="63000"/>
                <a:satMod val="160000"/>
              </a:schemeClr>
            </a:gs>
            <a:gs pos="100000">
              <a:schemeClr val="accent4">
                <a:hueOff val="4834862"/>
                <a:satOff val="6258"/>
                <a:lumOff val="1962"/>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Times New Roman"/>
              <a:cs typeface="Times New Roman"/>
            </a:rPr>
            <a:t>Code analysis </a:t>
          </a:r>
          <a:endParaRPr lang="en-GB" sz="1400" kern="1200" dirty="0">
            <a:latin typeface="Times New Roman"/>
            <a:cs typeface="Times New Roman"/>
          </a:endParaRPr>
        </a:p>
      </dsp:txBody>
      <dsp:txXfrm rot="-20700000">
        <a:off x="1799621" y="479409"/>
        <a:ext cx="811307" cy="811307"/>
      </dsp:txXfrm>
    </dsp:sp>
    <dsp:sp modelId="{A88A19D9-84CD-3C49-B96D-E3C2D2501E1D}">
      <dsp:nvSpPr>
        <dsp:cNvPr id="0" name=""/>
        <dsp:cNvSpPr/>
      </dsp:nvSpPr>
      <dsp:spPr>
        <a:xfrm>
          <a:off x="1675059" y="1356534"/>
          <a:ext cx="2596184" cy="2596184"/>
        </a:xfrm>
        <a:prstGeom prst="circularArrow">
          <a:avLst>
            <a:gd name="adj1" fmla="val 4688"/>
            <a:gd name="adj2" fmla="val 299029"/>
            <a:gd name="adj3" fmla="val 2502878"/>
            <a:gd name="adj4" fmla="val 15890204"/>
            <a:gd name="adj5" fmla="val 5469"/>
          </a:avLst>
        </a:prstGeom>
        <a:gradFill rotWithShape="0">
          <a:gsLst>
            <a:gs pos="0">
              <a:schemeClr val="accent4">
                <a:hueOff val="0"/>
                <a:satOff val="0"/>
                <a:lumOff val="0"/>
                <a:alphaOff val="0"/>
                <a:tint val="73000"/>
                <a:shade val="100000"/>
                <a:satMod val="150000"/>
              </a:schemeClr>
            </a:gs>
            <a:gs pos="25000">
              <a:schemeClr val="accent4">
                <a:hueOff val="0"/>
                <a:satOff val="0"/>
                <a:lumOff val="0"/>
                <a:alphaOff val="0"/>
                <a:tint val="96000"/>
                <a:shade val="80000"/>
                <a:satMod val="105000"/>
              </a:schemeClr>
            </a:gs>
            <a:gs pos="38000">
              <a:schemeClr val="accent4">
                <a:hueOff val="0"/>
                <a:satOff val="0"/>
                <a:lumOff val="0"/>
                <a:alphaOff val="0"/>
                <a:tint val="96000"/>
                <a:shade val="59000"/>
                <a:satMod val="120000"/>
              </a:schemeClr>
            </a:gs>
            <a:gs pos="55000">
              <a:schemeClr val="accent4">
                <a:hueOff val="0"/>
                <a:satOff val="0"/>
                <a:lumOff val="0"/>
                <a:alphaOff val="0"/>
                <a:tint val="100000"/>
                <a:shade val="57000"/>
                <a:satMod val="120000"/>
              </a:schemeClr>
            </a:gs>
            <a:gs pos="80000">
              <a:schemeClr val="accent4">
                <a:hueOff val="0"/>
                <a:satOff val="0"/>
                <a:lumOff val="0"/>
                <a:alphaOff val="0"/>
                <a:tint val="100000"/>
                <a:shade val="56000"/>
                <a:satMod val="145000"/>
              </a:schemeClr>
            </a:gs>
            <a:gs pos="88000">
              <a:schemeClr val="accent4">
                <a:hueOff val="0"/>
                <a:satOff val="0"/>
                <a:lumOff val="0"/>
                <a:alphaOff val="0"/>
                <a:tint val="100000"/>
                <a:shade val="63000"/>
                <a:satMod val="160000"/>
              </a:schemeClr>
            </a:gs>
            <a:gs pos="100000">
              <a:schemeClr val="accent4">
                <a:hueOff val="0"/>
                <a:satOff val="0"/>
                <a:lumOff val="0"/>
                <a:alphaOff val="0"/>
                <a:tint val="99000"/>
                <a:shade val="100000"/>
                <a:satMod val="155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6B76C35-CC75-0E4B-9674-4B7DC2D1E768}">
      <dsp:nvSpPr>
        <dsp:cNvPr id="0" name=""/>
        <dsp:cNvSpPr/>
      </dsp:nvSpPr>
      <dsp:spPr>
        <a:xfrm>
          <a:off x="395177" y="855872"/>
          <a:ext cx="1886290" cy="1886290"/>
        </a:xfrm>
        <a:prstGeom prst="leftCircularArrow">
          <a:avLst>
            <a:gd name="adj1" fmla="val 6452"/>
            <a:gd name="adj2" fmla="val 429999"/>
            <a:gd name="adj3" fmla="val 10489124"/>
            <a:gd name="adj4" fmla="val 14837806"/>
            <a:gd name="adj5" fmla="val 7527"/>
          </a:avLst>
        </a:prstGeom>
        <a:gradFill rotWithShape="0">
          <a:gsLst>
            <a:gs pos="0">
              <a:schemeClr val="accent4">
                <a:hueOff val="2417431"/>
                <a:satOff val="3129"/>
                <a:lumOff val="981"/>
                <a:alphaOff val="0"/>
                <a:tint val="73000"/>
                <a:shade val="100000"/>
                <a:satMod val="150000"/>
              </a:schemeClr>
            </a:gs>
            <a:gs pos="25000">
              <a:schemeClr val="accent4">
                <a:hueOff val="2417431"/>
                <a:satOff val="3129"/>
                <a:lumOff val="981"/>
                <a:alphaOff val="0"/>
                <a:tint val="96000"/>
                <a:shade val="80000"/>
                <a:satMod val="105000"/>
              </a:schemeClr>
            </a:gs>
            <a:gs pos="38000">
              <a:schemeClr val="accent4">
                <a:hueOff val="2417431"/>
                <a:satOff val="3129"/>
                <a:lumOff val="981"/>
                <a:alphaOff val="0"/>
                <a:tint val="96000"/>
                <a:shade val="59000"/>
                <a:satMod val="120000"/>
              </a:schemeClr>
            </a:gs>
            <a:gs pos="55000">
              <a:schemeClr val="accent4">
                <a:hueOff val="2417431"/>
                <a:satOff val="3129"/>
                <a:lumOff val="981"/>
                <a:alphaOff val="0"/>
                <a:tint val="100000"/>
                <a:shade val="57000"/>
                <a:satMod val="120000"/>
              </a:schemeClr>
            </a:gs>
            <a:gs pos="80000">
              <a:schemeClr val="accent4">
                <a:hueOff val="2417431"/>
                <a:satOff val="3129"/>
                <a:lumOff val="981"/>
                <a:alphaOff val="0"/>
                <a:tint val="100000"/>
                <a:shade val="56000"/>
                <a:satMod val="145000"/>
              </a:schemeClr>
            </a:gs>
            <a:gs pos="88000">
              <a:schemeClr val="accent4">
                <a:hueOff val="2417431"/>
                <a:satOff val="3129"/>
                <a:lumOff val="981"/>
                <a:alphaOff val="0"/>
                <a:tint val="100000"/>
                <a:shade val="63000"/>
                <a:satMod val="160000"/>
              </a:schemeClr>
            </a:gs>
            <a:gs pos="100000">
              <a:schemeClr val="accent4">
                <a:hueOff val="2417431"/>
                <a:satOff val="3129"/>
                <a:lumOff val="981"/>
                <a:alphaOff val="0"/>
                <a:tint val="99000"/>
                <a:shade val="100000"/>
                <a:satMod val="155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1BA3859-7560-0745-B67E-90EAEE2FDF81}">
      <dsp:nvSpPr>
        <dsp:cNvPr id="0" name=""/>
        <dsp:cNvSpPr/>
      </dsp:nvSpPr>
      <dsp:spPr>
        <a:xfrm>
          <a:off x="1148311" y="-151989"/>
          <a:ext cx="2033800" cy="2033800"/>
        </a:xfrm>
        <a:prstGeom prst="circularArrow">
          <a:avLst>
            <a:gd name="adj1" fmla="val 5984"/>
            <a:gd name="adj2" fmla="val 394124"/>
            <a:gd name="adj3" fmla="val 13313824"/>
            <a:gd name="adj4" fmla="val 10508221"/>
            <a:gd name="adj5" fmla="val 6981"/>
          </a:avLst>
        </a:prstGeom>
        <a:gradFill rotWithShape="0">
          <a:gsLst>
            <a:gs pos="0">
              <a:schemeClr val="accent4">
                <a:hueOff val="4834862"/>
                <a:satOff val="6258"/>
                <a:lumOff val="1962"/>
                <a:alphaOff val="0"/>
                <a:tint val="73000"/>
                <a:shade val="100000"/>
                <a:satMod val="150000"/>
              </a:schemeClr>
            </a:gs>
            <a:gs pos="25000">
              <a:schemeClr val="accent4">
                <a:hueOff val="4834862"/>
                <a:satOff val="6258"/>
                <a:lumOff val="1962"/>
                <a:alphaOff val="0"/>
                <a:tint val="96000"/>
                <a:shade val="80000"/>
                <a:satMod val="105000"/>
              </a:schemeClr>
            </a:gs>
            <a:gs pos="38000">
              <a:schemeClr val="accent4">
                <a:hueOff val="4834862"/>
                <a:satOff val="6258"/>
                <a:lumOff val="1962"/>
                <a:alphaOff val="0"/>
                <a:tint val="96000"/>
                <a:shade val="59000"/>
                <a:satMod val="120000"/>
              </a:schemeClr>
            </a:gs>
            <a:gs pos="55000">
              <a:schemeClr val="accent4">
                <a:hueOff val="4834862"/>
                <a:satOff val="6258"/>
                <a:lumOff val="1962"/>
                <a:alphaOff val="0"/>
                <a:tint val="100000"/>
                <a:shade val="57000"/>
                <a:satMod val="120000"/>
              </a:schemeClr>
            </a:gs>
            <a:gs pos="80000">
              <a:schemeClr val="accent4">
                <a:hueOff val="4834862"/>
                <a:satOff val="6258"/>
                <a:lumOff val="1962"/>
                <a:alphaOff val="0"/>
                <a:tint val="100000"/>
                <a:shade val="56000"/>
                <a:satMod val="145000"/>
              </a:schemeClr>
            </a:gs>
            <a:gs pos="88000">
              <a:schemeClr val="accent4">
                <a:hueOff val="4834862"/>
                <a:satOff val="6258"/>
                <a:lumOff val="1962"/>
                <a:alphaOff val="0"/>
                <a:tint val="100000"/>
                <a:shade val="63000"/>
                <a:satMod val="160000"/>
              </a:schemeClr>
            </a:gs>
            <a:gs pos="100000">
              <a:schemeClr val="accent4">
                <a:hueOff val="4834862"/>
                <a:satOff val="6258"/>
                <a:lumOff val="1962"/>
                <a:alphaOff val="0"/>
                <a:tint val="99000"/>
                <a:shade val="100000"/>
                <a:satMod val="155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D79ACB64-B41B-F244-9401-515FE151C7BF}" type="datetimeFigureOut">
              <a:rPr lang="en-US" smtClean="0"/>
              <a:t>9/29/20</a:t>
            </a:fld>
            <a:endParaRPr lang="en-GB"/>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0DD5D0E-7742-AC4C-8E76-4A60C2AB8E44}" type="slidenum">
              <a:rPr lang="en-GB" smtClean="0"/>
              <a:t>‹#›</a:t>
            </a:fld>
            <a:endParaRPr lang="en-GB"/>
          </a:p>
        </p:txBody>
      </p:sp>
    </p:spTree>
    <p:extLst>
      <p:ext uri="{BB962C8B-B14F-4D97-AF65-F5344CB8AC3E}">
        <p14:creationId xmlns:p14="http://schemas.microsoft.com/office/powerpoint/2010/main" val="643183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42D9E4F7-A86E-D64E-8F56-0435037EA2E1}" type="datetimeFigureOut">
              <a:rPr lang="en-US" smtClean="0"/>
              <a:t>9/29/20</a:t>
            </a:fld>
            <a:endParaRPr lang="en-GB"/>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GB"/>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9E464CC9-50B1-254B-BDAE-FEB1BE866E0B}" type="slidenum">
              <a:rPr lang="en-GB" smtClean="0"/>
              <a:t>‹#›</a:t>
            </a:fld>
            <a:endParaRPr lang="en-GB"/>
          </a:p>
        </p:txBody>
      </p:sp>
    </p:spTree>
    <p:extLst>
      <p:ext uri="{BB962C8B-B14F-4D97-AF65-F5344CB8AC3E}">
        <p14:creationId xmlns:p14="http://schemas.microsoft.com/office/powerpoint/2010/main" val="3161551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0D4EA-EFF4-4A42-B736-4EADBCD60795}" type="slidenum">
              <a:rPr lang="en-AU"/>
              <a:pPr/>
              <a:t>3</a:t>
            </a:fld>
            <a:endParaRPr lang="en-AU"/>
          </a:p>
        </p:txBody>
      </p:sp>
      <p:sp>
        <p:nvSpPr>
          <p:cNvPr id="207874"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07875" name="Rectangle 3"/>
          <p:cNvSpPr>
            <a:spLocks noGrp="1" noChangeArrowheads="1"/>
          </p:cNvSpPr>
          <p:nvPr>
            <p:ph type="body" idx="1"/>
          </p:nvPr>
        </p:nvSpPr>
        <p:spPr/>
        <p:txBody>
          <a:bodyPr/>
          <a:lstStyle/>
          <a:p>
            <a:r>
              <a:rPr lang="en-US">
                <a:latin typeface="Times New Roman" charset="0"/>
              </a:rPr>
              <a:t>This chapter looks at the unique security issues that relate to databases. A database is a structured collection of data stored for use by one or more applications. In addition to data, a database contains the relationships between data items and groups of data items. Accompanying the database is a database management system (DBMS), which is a suite of programs for constructing and maintaining the database and for offering ad hoc query facilities to multiple users and applications. A query language provides a uniform interface to the database for users and applications. Figure 5.1 here is a simplified block diagram of a DBMS architecture. Developers make use of a data definition language (DDL) to define the database logical structure and procedural properties, which are represented by a set of database description tables.A data manipulation language (DML) provides a powerful set of tools for application developers. Query languages are declarative languages designed to support end users. The database management system makes use of the database description tables to manage the physical database. The interface to the database is through a file manager module and a transaction manager module. In addition to the database description table, two other tables support the DBMS. The DBMS uses authorization tables to ensure the user has permission to execute the query language statement on the database. The concurrent access table prevents conflicts when simultaneous, conflicting commands are executed. Database systems provide efficient access to large volumes of data and are vital to the operation of many organizations. Because of their complexity and criticality, database systems generate security requirements that are beyond the capability of typical OS-based security mechanisms or standalone security packages.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64373D-9903-B441-B22F-192F0F876615}" type="slidenum">
              <a:rPr lang="en-AU"/>
              <a:pPr/>
              <a:t>22</a:t>
            </a:fld>
            <a:endParaRPr lang="en-AU"/>
          </a:p>
        </p:txBody>
      </p:sp>
      <p:sp>
        <p:nvSpPr>
          <p:cNvPr id="224258"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24259" name="Rectangle 3"/>
          <p:cNvSpPr>
            <a:spLocks noGrp="1" noChangeArrowheads="1"/>
          </p:cNvSpPr>
          <p:nvPr>
            <p:ph type="body" idx="1"/>
          </p:nvPr>
        </p:nvSpPr>
        <p:spPr/>
        <p:txBody>
          <a:bodyPr/>
          <a:lstStyle/>
          <a:p>
            <a:r>
              <a:rPr lang="en-US">
                <a:latin typeface="Times New Roman" charset="0"/>
              </a:rPr>
              <a:t>The grant option enables an access right to cascade through a number of users. We consider a specific access right and illustrate the cascade phenomenon in Figure 5.4. The figure indicates that Ann grants the access right to Bob at time </a:t>
            </a:r>
            <a:r>
              <a:rPr lang="en-US" i="1">
                <a:latin typeface="Times New Roman" charset="0"/>
              </a:rPr>
              <a:t>t </a:t>
            </a:r>
            <a:r>
              <a:rPr lang="en-US">
                <a:latin typeface="Times New Roman" charset="0"/>
              </a:rPr>
              <a:t>= 10 and to Chris at time </a:t>
            </a:r>
            <a:r>
              <a:rPr lang="en-US" i="1">
                <a:latin typeface="Times New Roman" charset="0"/>
              </a:rPr>
              <a:t>t</a:t>
            </a:r>
            <a:r>
              <a:rPr lang="en-US">
                <a:latin typeface="Times New Roman" charset="0"/>
              </a:rPr>
              <a:t> = 20. Assume that the grant option is always used. Thus, Bob is able to grant the access right to David at </a:t>
            </a:r>
            <a:r>
              <a:rPr lang="en-US" i="1">
                <a:latin typeface="Times New Roman" charset="0"/>
              </a:rPr>
              <a:t>t</a:t>
            </a:r>
            <a:r>
              <a:rPr lang="en-US">
                <a:latin typeface="Times New Roman" charset="0"/>
              </a:rPr>
              <a:t> = 30. Chris redundantly grants the access right to David at</a:t>
            </a:r>
            <a:r>
              <a:rPr lang="en-US" i="1">
                <a:latin typeface="Times New Roman" charset="0"/>
              </a:rPr>
              <a:t> t</a:t>
            </a:r>
            <a:r>
              <a:rPr lang="en-US">
                <a:latin typeface="Times New Roman" charset="0"/>
              </a:rPr>
              <a:t> = 50. Meanwhile, David grants the right to Ellen, who in turn grants it to Jim; and subsequently David grants the right to Frank.</a:t>
            </a:r>
          </a:p>
          <a:p>
            <a:r>
              <a:rPr lang="en-US">
                <a:latin typeface="Times New Roman" charset="0"/>
              </a:rPr>
              <a:t>Just as the granting of privileges cascades from one user to another using the grant option, the revocation of privileges also cascaded. Thus, if Ann revokes the access right to Bob and Chris, than the access right is also revoked to David, Ellen, Jim, and Frank. A complication arises when a user receives the same access right multiple times, as happens in the case of David. Suppose that Bob revokes the privilege from David. David still has the access right because it was granted by Chris at </a:t>
            </a:r>
            <a:r>
              <a:rPr lang="en-US" i="1">
                <a:latin typeface="Times New Roman" charset="0"/>
              </a:rPr>
              <a:t>t</a:t>
            </a:r>
            <a:r>
              <a:rPr lang="en-US">
                <a:latin typeface="Times New Roman" charset="0"/>
              </a:rPr>
              <a:t> = 50. However, David granted the access right to Ellen after receiving the right, with grant option, from Bob but prior to receiving it from Chris. Most implementations dictate that in this circumstance, the access right to Ellen and therefore Jim is revoked when Bob revokes the access right to David. This is because at </a:t>
            </a:r>
            <a:r>
              <a:rPr lang="en-US" i="1">
                <a:latin typeface="Times New Roman" charset="0"/>
              </a:rPr>
              <a:t>t</a:t>
            </a:r>
            <a:r>
              <a:rPr lang="en-US">
                <a:latin typeface="Times New Roman" charset="0"/>
              </a:rPr>
              <a:t> = 40, when David granted the access right to Ellen, David only had the grant option to do this from Bob. When Bob revokes the right, this causes all subsequent cascaded grants that are traceable solely to Bob via David to be revoked. Because David granted the access right to Frank after David was granted the access right with grant option from Chris, the access right to Frank remains. These effects are shown in the bottom of Figure 5.4.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F9C19-2E6F-4848-A649-5CE3E9117E77}" type="slidenum">
              <a:rPr lang="en-AU"/>
              <a:pPr/>
              <a:t>23</a:t>
            </a:fld>
            <a:endParaRPr lang="en-AU"/>
          </a:p>
        </p:txBody>
      </p:sp>
      <p:sp>
        <p:nvSpPr>
          <p:cNvPr id="226306"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26307" name="Rectangle 3"/>
          <p:cNvSpPr>
            <a:spLocks noGrp="1" noChangeArrowheads="1"/>
          </p:cNvSpPr>
          <p:nvPr>
            <p:ph type="body" idx="1"/>
          </p:nvPr>
        </p:nvSpPr>
        <p:spPr/>
        <p:txBody>
          <a:bodyPr/>
          <a:lstStyle/>
          <a:p>
            <a:r>
              <a:rPr lang="en-US">
                <a:latin typeface="Times New Roman" charset="0"/>
              </a:rPr>
              <a:t>A role-based access control (RBAC) scheme is a natural fit for database access control. Unlike a file system associated with a single or a few applications, a database system often supports dozens of applications. In such an environment, an individual user may use a variety of applications to perform a variety of tasks, each of which requires its own set of privileges. RBAC provides a means of easing the administrative burden and improving security. In a discretionary access control environment, we can classify database users in three broad categories:</a:t>
            </a:r>
          </a:p>
          <a:p>
            <a:r>
              <a:rPr lang="en-US">
                <a:latin typeface="Times New Roman" charset="0"/>
                <a:cs typeface="Times New Roman" charset="0"/>
              </a:rPr>
              <a:t>• </a:t>
            </a:r>
            <a:r>
              <a:rPr lang="en-US" b="1">
                <a:latin typeface="Times New Roman" charset="0"/>
              </a:rPr>
              <a:t>Application owner:</a:t>
            </a:r>
            <a:r>
              <a:rPr lang="en-US">
                <a:latin typeface="Times New Roman" charset="0"/>
              </a:rPr>
              <a:t> An end user that owns database objects (tables, columns, rows) as part of an application. The application owner may assign roles to end users. </a:t>
            </a:r>
          </a:p>
          <a:p>
            <a:r>
              <a:rPr lang="en-US">
                <a:latin typeface="Times New Roman" charset="0"/>
                <a:cs typeface="Times New Roman" charset="0"/>
              </a:rPr>
              <a:t>• </a:t>
            </a:r>
            <a:r>
              <a:rPr lang="en-US" b="1">
                <a:latin typeface="Times New Roman" charset="0"/>
              </a:rPr>
              <a:t>End user other than application owner:</a:t>
            </a:r>
            <a:r>
              <a:rPr lang="en-US">
                <a:latin typeface="Times New Roman" charset="0"/>
              </a:rPr>
              <a:t> An end user that operates on database objects via a particular application but does not own any of the database objects.</a:t>
            </a:r>
          </a:p>
          <a:p>
            <a:r>
              <a:rPr lang="en-US">
                <a:latin typeface="Times New Roman" charset="0"/>
                <a:cs typeface="Times New Roman" charset="0"/>
              </a:rPr>
              <a:t>• </a:t>
            </a:r>
            <a:r>
              <a:rPr lang="en-US" b="1">
                <a:latin typeface="Times New Roman" charset="0"/>
              </a:rPr>
              <a:t>Administrator:</a:t>
            </a:r>
            <a:r>
              <a:rPr lang="en-US">
                <a:latin typeface="Times New Roman" charset="0"/>
              </a:rPr>
              <a:t> User who has administrative responsibility for part of all of the database. Administrators are responsible for more sensitive or general roles, including those having to do with managing physical and logical database components, such as data files, users, and security mechanisms. The system needs to be set up to give certain administrators certain privileges. Administrators in turn can assign users to administrative-related roles.</a:t>
            </a:r>
          </a:p>
          <a:p>
            <a:r>
              <a:rPr lang="en-US">
                <a:latin typeface="Times New Roman" charset="0"/>
              </a:rPr>
              <a:t>A database RBAC facility needs to be able to: create and delete roles; define permissions for a role, assign and cancel assignment of users to roles.</a:t>
            </a:r>
          </a:p>
          <a:p>
            <a:r>
              <a:rPr lang="en-US">
                <a:latin typeface="Times New Roman" charset="0"/>
              </a:rPr>
              <a:t>A good example of the use of roles in database security is the RBAC facility provided by Microsoft SQL Server. SQL Server supports three types of roles: server roles, database roles, and user-defined roles. See text for details.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3A4057-A2ED-7D45-B373-F450AFE8543B}" type="slidenum">
              <a:rPr lang="en-AU"/>
              <a:pPr/>
              <a:t>24</a:t>
            </a:fld>
            <a:endParaRPr lang="en-AU"/>
          </a:p>
        </p:txBody>
      </p:sp>
      <p:sp>
        <p:nvSpPr>
          <p:cNvPr id="228354"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28355" name="Rectangle 3"/>
          <p:cNvSpPr>
            <a:spLocks noGrp="1" noChangeArrowheads="1"/>
          </p:cNvSpPr>
          <p:nvPr>
            <p:ph type="body" idx="1"/>
          </p:nvPr>
        </p:nvSpPr>
        <p:spPr/>
        <p:txBody>
          <a:bodyPr/>
          <a:lstStyle/>
          <a:p>
            <a:r>
              <a:rPr lang="en-US">
                <a:latin typeface="Times New Roman" charset="0"/>
              </a:rPr>
              <a:t>Inference, as it relates to database security, is the process of performing authorized queries and deducing unauthorized information from the legitimate responses received. The inference problem arises when the combination of a number of data items is more sensitive than the individual items, or when a combination of data items can be used to infer data of a higher sensitivity. Figure 5.5here  illustrates the process. The attacker may make use of nonsensitive data as well as metadata. Metadata refers to knowledge about correlations or dependencies among data items that can be used to deduce information not otherwise available to a particular user. The information transfer path by which unauthorized data is obtained is referred to as an </a:t>
            </a:r>
            <a:r>
              <a:rPr lang="en-US" b="1">
                <a:latin typeface="Times New Roman" charset="0"/>
              </a:rPr>
              <a:t>inference channel</a:t>
            </a:r>
            <a:r>
              <a:rPr lang="en-US">
                <a:latin typeface="Times New Roman" charset="0"/>
              </a:rPr>
              <a:t>. In general terms, two inference techniques can be used to derive additional information: analyzing functional dependencies between attributes within a table or across tables; and merging views with the same constraints.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A32CBE-2BED-7D48-9395-685E1485DF92}" type="slidenum">
              <a:rPr lang="en-AU"/>
              <a:pPr/>
              <a:t>25</a:t>
            </a:fld>
            <a:endParaRPr lang="en-AU"/>
          </a:p>
        </p:txBody>
      </p:sp>
      <p:sp>
        <p:nvSpPr>
          <p:cNvPr id="230402"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30403" name="Rectangle 3"/>
          <p:cNvSpPr>
            <a:spLocks noGrp="1" noChangeArrowheads="1"/>
          </p:cNvSpPr>
          <p:nvPr>
            <p:ph type="body" idx="1"/>
          </p:nvPr>
        </p:nvSpPr>
        <p:spPr/>
        <p:txBody>
          <a:bodyPr/>
          <a:lstStyle/>
          <a:p>
            <a:r>
              <a:rPr lang="en-US">
                <a:latin typeface="Times New Roman" charset="0"/>
              </a:rPr>
              <a:t>An example of inference across tables is shown in Figure 5.6. Figure 5.6a shows a table Employee with five columns. Figure 5.6b shows two views. Users of these views are not authorized to access the relationship between Name and Salary. A user who has access to either or both views cannot infer the relationship by functional dependencies. That is, there is not a functional relationship between Name and Salary such that knowing Name and perhaps other information is sufficient to deduce Salary. However, suppose the two views are created with the access constraint that Name and Salary cannot be access together. A user who knows the structure of the Employee table and who knows that the view tables maintain the same row order as the Employee table is then able to merge the two views to construct the table shown in Figure 5.6c. This violates the access control policy that the relationship of attributes Name and Salary must not be disclosed.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4F2D1D-A396-BB4C-B0F4-394B2E5BF19E}" type="slidenum">
              <a:rPr lang="en-AU"/>
              <a:pPr/>
              <a:t>26</a:t>
            </a:fld>
            <a:endParaRPr lang="en-AU"/>
          </a:p>
        </p:txBody>
      </p:sp>
      <p:sp>
        <p:nvSpPr>
          <p:cNvPr id="232450"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32451" name="Rectangle 3"/>
          <p:cNvSpPr>
            <a:spLocks noGrp="1" noChangeArrowheads="1"/>
          </p:cNvSpPr>
          <p:nvPr>
            <p:ph type="body" idx="1"/>
          </p:nvPr>
        </p:nvSpPr>
        <p:spPr/>
        <p:txBody>
          <a:bodyPr/>
          <a:lstStyle/>
          <a:p>
            <a:r>
              <a:rPr lang="en-US">
                <a:latin typeface="Times New Roman" charset="0"/>
              </a:rPr>
              <a:t>There are two approaches to dealing with the threat of disclosure by inference.</a:t>
            </a:r>
          </a:p>
          <a:p>
            <a:r>
              <a:rPr lang="en-US">
                <a:latin typeface="Times New Roman" charset="0"/>
                <a:cs typeface="Times New Roman" charset="0"/>
              </a:rPr>
              <a:t>• </a:t>
            </a:r>
            <a:r>
              <a:rPr lang="en-US" b="1">
                <a:latin typeface="Times New Roman" charset="0"/>
              </a:rPr>
              <a:t>Inference detection during database design:</a:t>
            </a:r>
            <a:r>
              <a:rPr lang="en-US">
                <a:latin typeface="Times New Roman" charset="0"/>
              </a:rPr>
              <a:t> removes an inference channel by altering the database structure or by changing the access control regime to prevent inference. Examples include removing data dependencies by splitting a table into multiple tables or using more fine-grain access control roles in an RBAC scheme. </a:t>
            </a:r>
          </a:p>
          <a:p>
            <a:r>
              <a:rPr lang="en-US">
                <a:latin typeface="Times New Roman" charset="0"/>
                <a:cs typeface="Times New Roman" charset="0"/>
              </a:rPr>
              <a:t>• </a:t>
            </a:r>
            <a:r>
              <a:rPr lang="en-US" b="1">
                <a:latin typeface="Times New Roman" charset="0"/>
              </a:rPr>
              <a:t>Inference detection at query time:</a:t>
            </a:r>
            <a:r>
              <a:rPr lang="en-US">
                <a:latin typeface="Times New Roman" charset="0"/>
              </a:rPr>
              <a:t> eliminate an inference channel violation during a query or series of queries. If inference channel detected, query is denied or altered.</a:t>
            </a:r>
          </a:p>
          <a:p>
            <a:r>
              <a:rPr lang="en-US">
                <a:latin typeface="Times New Roman" charset="0"/>
              </a:rPr>
              <a:t>For either of the preceding approaches, some inference detection algorithm is needed. This is a difficult problem and the subject of ongoing research. Consider a database containing personnel information, including names addresses, and salaries of employees. Individually, the name, address, and salary information is available to a subordinate role, such as Clerk, but the association of names and salaries is restricted to a superior role, such as Administrator. One solution to this problem is to construct three tables. The Employees Table and the Salaries Table are accessible to the Clerk role, but the Emp-Salary table is only available to the Administrator role. In this structure, the sensitive relationship between employees and salaries is protected from users assigned the Clerk role. Now suppose we add a new attribute, employee start date, which is not sensitive. This could be added to the Salaries table. However, an employee's start data is an easily observable or discoverable attribute of an employee. Thus a user in the Clerk role should be able to infer (or partially infer) the employee's name. This would compromise the relationship between employee and salary. Hence we should add the Start-Date column to the Employees Table instead.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09C4EE-9C38-A243-8340-D118F751C2AF}" type="slidenum">
              <a:rPr lang="en-AU"/>
              <a:pPr/>
              <a:t>27</a:t>
            </a:fld>
            <a:endParaRPr lang="en-AU"/>
          </a:p>
        </p:txBody>
      </p:sp>
      <p:sp>
        <p:nvSpPr>
          <p:cNvPr id="240642"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40643" name="Rectangle 3"/>
          <p:cNvSpPr>
            <a:spLocks noGrp="1" noChangeArrowheads="1"/>
          </p:cNvSpPr>
          <p:nvPr>
            <p:ph type="body" idx="1"/>
          </p:nvPr>
        </p:nvSpPr>
        <p:spPr/>
        <p:txBody>
          <a:bodyPr/>
          <a:lstStyle/>
          <a:p>
            <a:r>
              <a:rPr lang="en-US">
                <a:latin typeface="Times New Roman" charset="0"/>
              </a:rPr>
              <a:t>SDB implementers have developed two distinct approaches to protection of an SDB from inference attacks (Figure 5.8).</a:t>
            </a:r>
          </a:p>
          <a:p>
            <a:r>
              <a:rPr lang="en-US" b="1">
                <a:latin typeface="Times New Roman" charset="0"/>
              </a:rPr>
              <a:t>Query restriction:</a:t>
            </a:r>
            <a:r>
              <a:rPr lang="en-US">
                <a:latin typeface="Times New Roman" charset="0"/>
              </a:rPr>
              <a:t> Rejects a query that can lead to a compromise. The answers provided are accurate. Query restriction techniques defend against inference by restricting statistical queries so that they do not reveal user confidential information. Restriction in this context simply means that some queries are denied. The simplest form of query restriction is query size restriction. For a database of size </a:t>
            </a:r>
            <a:r>
              <a:rPr lang="en-US" i="1">
                <a:latin typeface="Times New Roman" charset="0"/>
              </a:rPr>
              <a:t>N</a:t>
            </a:r>
            <a:r>
              <a:rPr lang="en-US">
                <a:latin typeface="Times New Roman" charset="0"/>
              </a:rPr>
              <a:t> (number of rows, or records), a query </a:t>
            </a:r>
            <a:r>
              <a:rPr lang="en-US" i="1">
                <a:latin typeface="Times New Roman" charset="0"/>
              </a:rPr>
              <a:t>q</a:t>
            </a:r>
            <a:r>
              <a:rPr lang="en-US">
                <a:latin typeface="Times New Roman" charset="0"/>
              </a:rPr>
              <a:t>(</a:t>
            </a:r>
            <a:r>
              <a:rPr lang="en-US" i="1">
                <a:latin typeface="Times New Roman" charset="0"/>
              </a:rPr>
              <a:t>C</a:t>
            </a:r>
            <a:r>
              <a:rPr lang="en-US">
                <a:latin typeface="Times New Roman" charset="0"/>
              </a:rPr>
              <a:t>) is permitted only if the number of records that match </a:t>
            </a:r>
            <a:r>
              <a:rPr lang="en-US" i="1">
                <a:latin typeface="Times New Roman" charset="0"/>
              </a:rPr>
              <a:t>C</a:t>
            </a:r>
            <a:r>
              <a:rPr lang="en-US">
                <a:latin typeface="Times New Roman" charset="0"/>
              </a:rPr>
              <a:t> satisfies: k &lt;= |X(C)| &lt;= N-k, where </a:t>
            </a:r>
            <a:r>
              <a:rPr lang="en-US" i="1">
                <a:latin typeface="Times New Roman" charset="0"/>
              </a:rPr>
              <a:t>k</a:t>
            </a:r>
            <a:r>
              <a:rPr lang="en-US">
                <a:latin typeface="Times New Roman" charset="0"/>
              </a:rPr>
              <a:t> is a fixed integer greater than 1. Thus, the user may not access any query set of less than </a:t>
            </a:r>
            <a:r>
              <a:rPr lang="en-US" i="1">
                <a:latin typeface="Times New Roman" charset="0"/>
              </a:rPr>
              <a:t>k</a:t>
            </a:r>
            <a:r>
              <a:rPr lang="en-US">
                <a:latin typeface="Times New Roman" charset="0"/>
              </a:rPr>
              <a:t> records. Note that the upper bound is also needed. The upper bound of </a:t>
            </a:r>
            <a:r>
              <a:rPr lang="en-US" i="1">
                <a:latin typeface="Times New Roman" charset="0"/>
              </a:rPr>
              <a:t>N</a:t>
            </a:r>
            <a:r>
              <a:rPr lang="en-US">
                <a:latin typeface="Times New Roman" charset="0"/>
              </a:rPr>
              <a:t> – </a:t>
            </a:r>
            <a:r>
              <a:rPr lang="en-US" i="1">
                <a:latin typeface="Times New Roman" charset="0"/>
              </a:rPr>
              <a:t>k</a:t>
            </a:r>
            <a:r>
              <a:rPr lang="en-US">
                <a:latin typeface="Times New Roman" charset="0"/>
              </a:rPr>
              <a:t> guarantees that the user does not have access to statistics on query sets of less than </a:t>
            </a:r>
            <a:r>
              <a:rPr lang="en-US" i="1">
                <a:latin typeface="Times New Roman" charset="0"/>
              </a:rPr>
              <a:t>k</a:t>
            </a:r>
            <a:r>
              <a:rPr lang="en-US">
                <a:latin typeface="Times New Roman" charset="0"/>
              </a:rPr>
              <a:t> records. In practice, queries of the form </a:t>
            </a:r>
            <a:r>
              <a:rPr lang="en-US" i="1">
                <a:latin typeface="Times New Roman" charset="0"/>
              </a:rPr>
              <a:t>q</a:t>
            </a:r>
            <a:r>
              <a:rPr lang="en-US">
                <a:latin typeface="Times New Roman" charset="0"/>
              </a:rPr>
              <a:t>(</a:t>
            </a:r>
            <a:r>
              <a:rPr lang="en-US" i="1">
                <a:latin typeface="Times New Roman" charset="0"/>
              </a:rPr>
              <a:t>All</a:t>
            </a:r>
            <a:r>
              <a:rPr lang="en-US">
                <a:latin typeface="Times New Roman" charset="0"/>
              </a:rPr>
              <a:t>) are allowed, enabling users to easily access statistics calculated on the entire database. Query size restriction counters attacks based on very small query sets. </a:t>
            </a:r>
          </a:p>
          <a:p>
            <a:r>
              <a:rPr lang="en-US" b="1">
                <a:latin typeface="Times New Roman" charset="0"/>
              </a:rPr>
              <a:t>Perturbation:</a:t>
            </a:r>
            <a:r>
              <a:rPr lang="en-US">
                <a:latin typeface="Times New Roman" charset="0"/>
              </a:rPr>
              <a:t> Provides answers to all queries, but the answers are approximate, due to the addition of noise to the statistics generated from the original data. This can be done in one of two ways: the data in the SDB can be modified (perturbed) so as to produce statistics that cannot be used to infer values for individual records( </a:t>
            </a:r>
            <a:r>
              <a:rPr lang="en-US" b="1">
                <a:latin typeface="Times New Roman" charset="0"/>
              </a:rPr>
              <a:t>data perturbation)</a:t>
            </a:r>
            <a:r>
              <a:rPr lang="en-US">
                <a:latin typeface="Times New Roman" charset="0"/>
              </a:rPr>
              <a:t>. Alternatively, when a statistical query is made, the system can generate statistics that are modified from those that the original database would provide, again thwarting attempts to gain knowledge of individual records (</a:t>
            </a:r>
            <a:r>
              <a:rPr lang="en-US" b="1">
                <a:latin typeface="Times New Roman" charset="0"/>
              </a:rPr>
              <a:t>output perturbation)</a:t>
            </a:r>
            <a:r>
              <a:rPr lang="en-US">
                <a:latin typeface="Times New Roman" charset="0"/>
              </a:rPr>
              <a:t>. Regardless of the specific perturbation technique, the designer must attempt to produce statistics that accurately reflect the underlying database.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9CA21-E16F-6C42-BC0C-AA81DAAC7BBE}" type="slidenum">
              <a:rPr lang="en-AU"/>
              <a:pPr/>
              <a:t>28</a:t>
            </a:fld>
            <a:endParaRPr lang="en-AU"/>
          </a:p>
        </p:txBody>
      </p:sp>
      <p:sp>
        <p:nvSpPr>
          <p:cNvPr id="234498"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34499" name="Rectangle 3"/>
          <p:cNvSpPr>
            <a:spLocks noGrp="1" noChangeArrowheads="1"/>
          </p:cNvSpPr>
          <p:nvPr>
            <p:ph type="body" idx="1"/>
          </p:nvPr>
        </p:nvSpPr>
        <p:spPr/>
        <p:txBody>
          <a:bodyPr/>
          <a:lstStyle/>
          <a:p>
            <a:r>
              <a:rPr lang="en-US">
                <a:latin typeface="Times New Roman" charset="0"/>
              </a:rPr>
              <a:t>A statistical database (SDB) is one that provides data of a statistical nature, such as counts and averages. The term </a:t>
            </a:r>
            <a:r>
              <a:rPr lang="en-US" i="1">
                <a:latin typeface="Times New Roman" charset="0"/>
              </a:rPr>
              <a:t>statistical database</a:t>
            </a:r>
            <a:r>
              <a:rPr lang="en-US">
                <a:latin typeface="Times New Roman" charset="0"/>
              </a:rPr>
              <a:t> is used in two contexts:</a:t>
            </a:r>
          </a:p>
          <a:p>
            <a:r>
              <a:rPr lang="en-US">
                <a:latin typeface="Times New Roman" charset="0"/>
                <a:cs typeface="Times New Roman" charset="0"/>
              </a:rPr>
              <a:t>• </a:t>
            </a:r>
            <a:r>
              <a:rPr lang="en-US" b="1">
                <a:latin typeface="Times New Roman" charset="0"/>
              </a:rPr>
              <a:t>Pure statistical database:</a:t>
            </a:r>
            <a:r>
              <a:rPr lang="en-US">
                <a:latin typeface="Times New Roman" charset="0"/>
              </a:rPr>
              <a:t> This type of database only stores statistical data. An example is a census database. Typically, access control for a pure SDB is straightforward: certain users are authorized to access the entire database.</a:t>
            </a:r>
          </a:p>
          <a:p>
            <a:r>
              <a:rPr lang="en-US">
                <a:latin typeface="Times New Roman" charset="0"/>
                <a:cs typeface="Times New Roman" charset="0"/>
              </a:rPr>
              <a:t>• </a:t>
            </a:r>
            <a:r>
              <a:rPr lang="en-US" b="1">
                <a:latin typeface="Times New Roman" charset="0"/>
              </a:rPr>
              <a:t>Ordinary database with statistical access:</a:t>
            </a:r>
            <a:r>
              <a:rPr lang="en-US">
                <a:latin typeface="Times New Roman" charset="0"/>
              </a:rPr>
              <a:t> This type of database contains individual entries; this is the type of database discussed so far in this chapter. The database supports a population of nonstatistical users who are allowed access to selected portions of the database using DAC, RBAC, or MAC. In addition, the database supports a set of statistical users who are only permitted statistical queries. For these latter users, aggregate statistics based on the underlying raw data are generated in response to a user query, or may be pre-calculated and stored as part of the database. We are mainly concerned with this type of SDB. </a:t>
            </a:r>
          </a:p>
          <a:p>
            <a:r>
              <a:rPr lang="en-US">
                <a:latin typeface="Times New Roman" charset="0"/>
              </a:rPr>
              <a:t>The access control objective for an SDB system is to provide users with the aggregate information without compromising the confidentiality of any individual entity represented in the database. The security problem is one of inference. The database administrator must prevent, or at least detect, the statistical user who attempts to gain individual information through one or a series of statistical queries.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ECDD0-E3AC-A84A-A0EE-24764357B5F9}" type="slidenum">
              <a:rPr lang="en-AU"/>
              <a:pPr/>
              <a:t>29</a:t>
            </a:fld>
            <a:endParaRPr lang="en-AU"/>
          </a:p>
        </p:txBody>
      </p:sp>
      <p:sp>
        <p:nvSpPr>
          <p:cNvPr id="236546"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36547" name="Rectangle 3"/>
          <p:cNvSpPr>
            <a:spLocks noGrp="1" noChangeArrowheads="1"/>
          </p:cNvSpPr>
          <p:nvPr>
            <p:ph type="body" idx="1"/>
          </p:nvPr>
        </p:nvSpPr>
        <p:spPr/>
        <p:txBody>
          <a:bodyPr/>
          <a:lstStyle/>
          <a:p>
            <a:r>
              <a:rPr lang="en-US">
                <a:latin typeface="Times New Roman" charset="0"/>
              </a:rPr>
              <a:t>Statistics are derived from a database by means of a </a:t>
            </a:r>
            <a:r>
              <a:rPr lang="en-US" b="1">
                <a:latin typeface="Times New Roman" charset="0"/>
              </a:rPr>
              <a:t>characteristic formula</a:t>
            </a:r>
            <a:r>
              <a:rPr lang="en-US">
                <a:latin typeface="Times New Roman" charset="0"/>
              </a:rPr>
              <a:t>, </a:t>
            </a:r>
            <a:r>
              <a:rPr lang="en-US" i="1">
                <a:latin typeface="Times New Roman" charset="0"/>
              </a:rPr>
              <a:t>C</a:t>
            </a:r>
            <a:r>
              <a:rPr lang="en-US">
                <a:latin typeface="Times New Roman" charset="0"/>
              </a:rPr>
              <a:t>, which is a logical formula over the values of attributes. A characteristic formula uses the operators OR, AND, and NOT (+ . ~). A characteristic formula specifies a subset of the records in the database. The example specifies all male students majoring in either CS or EE. For numerical attributes, relational operators may be used. The </a:t>
            </a:r>
            <a:r>
              <a:rPr lang="en-US" b="1">
                <a:latin typeface="Times New Roman" charset="0"/>
              </a:rPr>
              <a:t>query set</a:t>
            </a:r>
            <a:r>
              <a:rPr lang="en-US">
                <a:latin typeface="Times New Roman" charset="0"/>
              </a:rPr>
              <a:t> of characteristic formula </a:t>
            </a:r>
            <a:r>
              <a:rPr lang="en-US" i="1">
                <a:latin typeface="Times New Roman" charset="0"/>
              </a:rPr>
              <a:t>C</a:t>
            </a:r>
            <a:r>
              <a:rPr lang="en-US">
                <a:latin typeface="Times New Roman" charset="0"/>
              </a:rPr>
              <a:t>, denoted as X(</a:t>
            </a:r>
            <a:r>
              <a:rPr lang="en-US" i="1">
                <a:latin typeface="Times New Roman" charset="0"/>
              </a:rPr>
              <a:t>C</a:t>
            </a:r>
            <a:r>
              <a:rPr lang="en-US">
                <a:latin typeface="Times New Roman" charset="0"/>
              </a:rPr>
              <a:t>), is the set of records matching that characteristic. A statistical query is a query that produces a value calculated over a query set. Some simple statistics that can be derived from a query set are count, sum, average, median, max, min. </a:t>
            </a:r>
          </a:p>
          <a:p>
            <a:r>
              <a:rPr lang="en-US">
                <a:latin typeface="Times New Roman" charset="0"/>
              </a:rPr>
              <a:t>A statistical user of an underlying database of individual records is restricted to obtaining only aggregate, or statistical, data from the database and is prohibited access to individual records. The inference problem in this context is that a user may infer confidential information about individual entities represented in the SDB, Such an inference is called a </a:t>
            </a:r>
            <a:r>
              <a:rPr lang="en-US" b="1">
                <a:latin typeface="Times New Roman" charset="0"/>
              </a:rPr>
              <a:t>compromise</a:t>
            </a:r>
            <a:r>
              <a:rPr lang="en-US">
                <a:latin typeface="Times New Roman" charset="0"/>
              </a:rPr>
              <a:t>. In some cases, a sequence of queries may reveal information. </a:t>
            </a:r>
          </a:p>
          <a:p>
            <a:r>
              <a:rPr lang="en-US">
                <a:latin typeface="Times New Roman" charset="0"/>
              </a:rPr>
              <a:t>In general terms, the inference problem for an SDB can be stated as follows. A characteristic function </a:t>
            </a:r>
            <a:r>
              <a:rPr lang="en-US" i="1">
                <a:latin typeface="Times New Roman" charset="0"/>
              </a:rPr>
              <a:t>C</a:t>
            </a:r>
            <a:r>
              <a:rPr lang="en-US">
                <a:latin typeface="Times New Roman" charset="0"/>
              </a:rPr>
              <a:t> defines a subset of records (rows) within the database. A query using </a:t>
            </a:r>
            <a:r>
              <a:rPr lang="en-US" i="1">
                <a:latin typeface="Times New Roman" charset="0"/>
              </a:rPr>
              <a:t>C</a:t>
            </a:r>
            <a:r>
              <a:rPr lang="en-US">
                <a:latin typeface="Times New Roman" charset="0"/>
              </a:rPr>
              <a:t> provides statistics on the selected subset. If the subset is small enough, perhaps even a single record, the questioner may be able to infer characteristics of a single individual or a small group. Even for larger subsets, the nature or structure of the data may be such that unauthorized information may be released.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D25EC-4C13-0C4E-84A8-F11D03CC8A76}" type="slidenum">
              <a:rPr lang="en-AU"/>
              <a:pPr/>
              <a:t>30</a:t>
            </a:fld>
            <a:endParaRPr lang="en-AU"/>
          </a:p>
        </p:txBody>
      </p:sp>
      <p:sp>
        <p:nvSpPr>
          <p:cNvPr id="238594"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38595" name="Rectangle 3"/>
          <p:cNvSpPr>
            <a:spLocks noGrp="1" noChangeArrowheads="1"/>
          </p:cNvSpPr>
          <p:nvPr>
            <p:ph type="body" idx="1"/>
          </p:nvPr>
        </p:nvSpPr>
        <p:spPr/>
        <p:txBody>
          <a:bodyPr/>
          <a:lstStyle/>
          <a:p>
            <a:r>
              <a:rPr lang="en-US">
                <a:latin typeface="Times New Roman" charset="0"/>
              </a:rPr>
              <a:t>The example shown here from Table 5.3 is a database containing 13 confidential records of students in a university that has 50 departments. </a:t>
            </a:r>
          </a:p>
          <a:p>
            <a:r>
              <a:rPr lang="en-US">
                <a:latin typeface="Times New Roman" charset="0"/>
              </a:rPr>
              <a:t>A characteristic formula C specifies a subset of the records in the database. For example C = (</a:t>
            </a:r>
            <a:r>
              <a:rPr lang="en-US" i="1">
                <a:latin typeface="Times New Roman" charset="0"/>
              </a:rPr>
              <a:t>GP</a:t>
            </a:r>
            <a:r>
              <a:rPr lang="en-US">
                <a:latin typeface="Times New Roman" charset="0"/>
              </a:rPr>
              <a:t> &gt; 3.7) specifies all students whose grade point average exceeds 3.7. </a:t>
            </a:r>
          </a:p>
          <a:p>
            <a:r>
              <a:rPr lang="en-US">
                <a:latin typeface="Times New Roman" charset="0"/>
              </a:rPr>
              <a:t>The </a:t>
            </a:r>
            <a:r>
              <a:rPr lang="en-US" b="1">
                <a:latin typeface="Times New Roman" charset="0"/>
              </a:rPr>
              <a:t>query set</a:t>
            </a:r>
            <a:r>
              <a:rPr lang="en-US">
                <a:latin typeface="Times New Roman" charset="0"/>
              </a:rPr>
              <a:t> of is the set of records matching some characteristic C. For example, for </a:t>
            </a:r>
            <a:r>
              <a:rPr lang="en-US" i="1">
                <a:latin typeface="Times New Roman" charset="0"/>
              </a:rPr>
              <a:t>C</a:t>
            </a:r>
            <a:r>
              <a:rPr lang="en-US">
                <a:latin typeface="Times New Roman" charset="0"/>
              </a:rPr>
              <a:t> = Female  CS, X(</a:t>
            </a:r>
            <a:r>
              <a:rPr lang="en-US" i="1">
                <a:latin typeface="Times New Roman" charset="0"/>
              </a:rPr>
              <a:t>C</a:t>
            </a:r>
            <a:r>
              <a:rPr lang="en-US">
                <a:latin typeface="Times New Roman" charset="0"/>
              </a:rPr>
              <a:t>) consists of records 1 and 4, the records for Allen and Davis.</a:t>
            </a:r>
          </a:p>
          <a:p>
            <a:r>
              <a:rPr lang="en-US">
                <a:latin typeface="Times New Roman" charset="0"/>
              </a:rPr>
              <a:t>A statistical query is a query that produces a value calculated over a query set. Examples: </a:t>
            </a:r>
            <a:r>
              <a:rPr lang="en-US" b="1">
                <a:latin typeface="Times New Roman" charset="0"/>
              </a:rPr>
              <a:t>count</a:t>
            </a:r>
            <a:r>
              <a:rPr lang="en-US">
                <a:latin typeface="Times New Roman" charset="0"/>
              </a:rPr>
              <a:t>(Female . CS) = 2; </a:t>
            </a:r>
            <a:r>
              <a:rPr lang="en-US" b="1">
                <a:latin typeface="Times New Roman" charset="0"/>
              </a:rPr>
              <a:t>sum</a:t>
            </a:r>
            <a:r>
              <a:rPr lang="en-US">
                <a:latin typeface="Times New Roman" charset="0"/>
              </a:rPr>
              <a:t>(Female . CS, SAT) = 1400.</a:t>
            </a:r>
          </a:p>
          <a:p>
            <a:r>
              <a:rPr lang="en-US">
                <a:latin typeface="Times New Roman" charset="0"/>
              </a:rPr>
              <a:t>The inference problem is that a user may infer confidential information about individual entities represented in the SDB. For example, the statistic </a:t>
            </a:r>
            <a:r>
              <a:rPr lang="en-US" b="1">
                <a:latin typeface="Times New Roman" charset="0"/>
              </a:rPr>
              <a:t>sum</a:t>
            </a:r>
            <a:r>
              <a:rPr lang="en-US">
                <a:latin typeface="Times New Roman" charset="0"/>
              </a:rPr>
              <a:t>(EE  Female, GP) = 2.5 compromises the database if the user knows that Baker is the only female EE student. In some cases, a sequence of queries may reveal information. For example, suppose a questioner knows that Baker is a female EE student, but does not know if she is the only one. Consider the following sequence of two queries that reveals the sensitive information: </a:t>
            </a:r>
          </a:p>
          <a:p>
            <a:pPr>
              <a:buFontTx/>
              <a:buChar char="•"/>
            </a:pPr>
            <a:r>
              <a:rPr lang="en-US" b="1">
                <a:latin typeface="Times New Roman" charset="0"/>
              </a:rPr>
              <a:t>count</a:t>
            </a:r>
            <a:r>
              <a:rPr lang="en-US">
                <a:latin typeface="Times New Roman" charset="0"/>
              </a:rPr>
              <a:t>(EE  Female) = 1</a:t>
            </a:r>
          </a:p>
          <a:p>
            <a:pPr>
              <a:buFontTx/>
              <a:buChar char="•"/>
            </a:pPr>
            <a:r>
              <a:rPr lang="en-US" b="1">
                <a:latin typeface="Times New Roman" charset="0"/>
              </a:rPr>
              <a:t>sum</a:t>
            </a:r>
            <a:r>
              <a:rPr lang="en-US">
                <a:latin typeface="Times New Roman" charset="0"/>
              </a:rPr>
              <a:t>(EE  Female, GP) = 2.5</a:t>
            </a:r>
          </a:p>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A4439-A464-A34D-8B98-9970D2E9EF1A}" type="slidenum">
              <a:rPr lang="en-AU"/>
              <a:pPr/>
              <a:t>31</a:t>
            </a:fld>
            <a:endParaRPr lang="en-AU"/>
          </a:p>
        </p:txBody>
      </p:sp>
      <p:sp>
        <p:nvSpPr>
          <p:cNvPr id="242690"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42691" name="Rectangle 3"/>
          <p:cNvSpPr>
            <a:spLocks noGrp="1" noChangeArrowheads="1"/>
          </p:cNvSpPr>
          <p:nvPr>
            <p:ph type="body" idx="1"/>
          </p:nvPr>
        </p:nvSpPr>
        <p:spPr/>
        <p:txBody>
          <a:bodyPr/>
          <a:lstStyle/>
          <a:p>
            <a:r>
              <a:rPr lang="en-US">
                <a:latin typeface="Times New Roman" charset="0"/>
              </a:rPr>
              <a:t>Although query size restriction can prevent trivial attacks, it is vulnerable to more sophisticated attacks, such as the use of a tracker. Here the questioner divides his knowledge of an individual into parts, such that queries can be made based on the parts without violating any query size restrictions. The combination of parts is called a </a:t>
            </a:r>
            <a:r>
              <a:rPr lang="en-US" i="1">
                <a:latin typeface="Times New Roman" charset="0"/>
              </a:rPr>
              <a:t>tracker</a:t>
            </a:r>
            <a:r>
              <a:rPr lang="en-US">
                <a:latin typeface="Times New Roman" charset="0"/>
              </a:rPr>
              <a:t>, because it can be used to track down characteristics of an individual. Consider the formula </a:t>
            </a:r>
            <a:r>
              <a:rPr lang="en-US" i="1">
                <a:latin typeface="Times New Roman" charset="0"/>
              </a:rPr>
              <a:t>C</a:t>
            </a:r>
            <a:r>
              <a:rPr lang="en-US">
                <a:latin typeface="Times New Roman" charset="0"/>
              </a:rPr>
              <a:t>.</a:t>
            </a:r>
            <a:r>
              <a:rPr lang="en-US" i="1">
                <a:latin typeface="Times New Roman" charset="0"/>
              </a:rPr>
              <a:t>D</a:t>
            </a:r>
            <a:r>
              <a:rPr lang="en-US">
                <a:latin typeface="Times New Roman" charset="0"/>
              </a:rPr>
              <a:t> that corresponds to zero or one record, so that the query </a:t>
            </a:r>
            <a:r>
              <a:rPr lang="en-US" b="1">
                <a:latin typeface="Times New Roman" charset="0"/>
              </a:rPr>
              <a:t>count</a:t>
            </a:r>
            <a:r>
              <a:rPr lang="en-US">
                <a:latin typeface="Times New Roman" charset="0"/>
              </a:rPr>
              <a:t>(</a:t>
            </a:r>
            <a:r>
              <a:rPr lang="en-US" i="1">
                <a:latin typeface="Times New Roman" charset="0"/>
              </a:rPr>
              <a:t>C</a:t>
            </a:r>
            <a:r>
              <a:rPr lang="en-US">
                <a:latin typeface="Times New Roman" charset="0"/>
              </a:rPr>
              <a:t>.</a:t>
            </a:r>
            <a:r>
              <a:rPr lang="en-US" i="1">
                <a:latin typeface="Times New Roman" charset="0"/>
              </a:rPr>
              <a:t>D</a:t>
            </a:r>
            <a:r>
              <a:rPr lang="en-US">
                <a:latin typeface="Times New Roman" charset="0"/>
              </a:rPr>
              <a:t>) is not permitted. But suppose that the formula </a:t>
            </a:r>
            <a:r>
              <a:rPr lang="en-US" i="1">
                <a:latin typeface="Times New Roman" charset="0"/>
              </a:rPr>
              <a:t>C</a:t>
            </a:r>
            <a:r>
              <a:rPr lang="en-US">
                <a:latin typeface="Times New Roman" charset="0"/>
              </a:rPr>
              <a:t> can be decomposed into two parts </a:t>
            </a:r>
            <a:r>
              <a:rPr lang="en-US" i="1">
                <a:latin typeface="Times New Roman" charset="0"/>
              </a:rPr>
              <a:t>C</a:t>
            </a:r>
            <a:r>
              <a:rPr lang="en-US">
                <a:latin typeface="Times New Roman" charset="0"/>
              </a:rPr>
              <a:t> = </a:t>
            </a:r>
            <a:r>
              <a:rPr lang="en-US" i="1">
                <a:latin typeface="Times New Roman" charset="0"/>
              </a:rPr>
              <a:t>C1.C2</a:t>
            </a:r>
            <a:r>
              <a:rPr lang="en-US">
                <a:latin typeface="Times New Roman" charset="0"/>
              </a:rPr>
              <a:t>, such that the query sets for both </a:t>
            </a:r>
            <a:r>
              <a:rPr lang="en-US" i="1">
                <a:latin typeface="Times New Roman" charset="0"/>
              </a:rPr>
              <a:t>C1</a:t>
            </a:r>
            <a:r>
              <a:rPr lang="en-US">
                <a:latin typeface="Times New Roman" charset="0"/>
              </a:rPr>
              <a:t> and </a:t>
            </a:r>
            <a:r>
              <a:rPr lang="en-US" i="1">
                <a:latin typeface="Times New Roman" charset="0"/>
              </a:rPr>
              <a:t>T = </a:t>
            </a:r>
            <a:r>
              <a:rPr lang="en-US">
                <a:latin typeface="Times New Roman" charset="0"/>
              </a:rPr>
              <a:t>(</a:t>
            </a:r>
            <a:r>
              <a:rPr lang="en-US" i="1">
                <a:latin typeface="Times New Roman" charset="0"/>
              </a:rPr>
              <a:t>C1</a:t>
            </a:r>
            <a:r>
              <a:rPr lang="en-US">
                <a:latin typeface="Times New Roman" charset="0"/>
              </a:rPr>
              <a:t>.~</a:t>
            </a:r>
            <a:r>
              <a:rPr lang="en-US" i="1">
                <a:latin typeface="Times New Roman" charset="0"/>
              </a:rPr>
              <a:t>C2</a:t>
            </a:r>
            <a:r>
              <a:rPr lang="en-US">
                <a:latin typeface="Times New Roman" charset="0"/>
              </a:rPr>
              <a:t>) satisfy the query size restriction. Figure 5.9 here illustrates this situation. The following formula can be used to determine if </a:t>
            </a:r>
            <a:r>
              <a:rPr lang="en-US" b="1">
                <a:latin typeface="Times New Roman" charset="0"/>
              </a:rPr>
              <a:t>count</a:t>
            </a:r>
            <a:r>
              <a:rPr lang="en-US">
                <a:latin typeface="Times New Roman" charset="0"/>
              </a:rPr>
              <a:t>(</a:t>
            </a:r>
            <a:r>
              <a:rPr lang="en-US" i="1">
                <a:latin typeface="Times New Roman" charset="0"/>
              </a:rPr>
              <a:t>C</a:t>
            </a:r>
            <a:r>
              <a:rPr lang="en-US">
                <a:latin typeface="Times New Roman" charset="0"/>
              </a:rPr>
              <a:t>) = 1: </a:t>
            </a:r>
            <a:r>
              <a:rPr lang="en-US" b="1">
                <a:latin typeface="Times New Roman" charset="0"/>
              </a:rPr>
              <a:t>count</a:t>
            </a:r>
            <a:r>
              <a:rPr lang="en-US">
                <a:latin typeface="Times New Roman" charset="0"/>
              </a:rPr>
              <a:t>(</a:t>
            </a:r>
            <a:r>
              <a:rPr lang="en-US" i="1">
                <a:latin typeface="Times New Roman" charset="0"/>
              </a:rPr>
              <a:t>C</a:t>
            </a:r>
            <a:r>
              <a:rPr lang="en-US">
                <a:latin typeface="Times New Roman" charset="0"/>
              </a:rPr>
              <a:t>) = </a:t>
            </a:r>
            <a:r>
              <a:rPr lang="en-US" b="1">
                <a:latin typeface="Times New Roman" charset="0"/>
              </a:rPr>
              <a:t>count</a:t>
            </a:r>
            <a:r>
              <a:rPr lang="en-US">
                <a:latin typeface="Times New Roman" charset="0"/>
              </a:rPr>
              <a:t>(</a:t>
            </a:r>
            <a:r>
              <a:rPr lang="en-US" i="1">
                <a:latin typeface="Times New Roman" charset="0"/>
              </a:rPr>
              <a:t>C1</a:t>
            </a:r>
            <a:r>
              <a:rPr lang="en-US">
                <a:latin typeface="Times New Roman" charset="0"/>
              </a:rPr>
              <a:t>) – </a:t>
            </a:r>
            <a:r>
              <a:rPr lang="en-US" b="1">
                <a:latin typeface="Times New Roman" charset="0"/>
              </a:rPr>
              <a:t>count</a:t>
            </a:r>
            <a:r>
              <a:rPr lang="en-US">
                <a:latin typeface="Times New Roman" charset="0"/>
              </a:rPr>
              <a:t>(</a:t>
            </a:r>
            <a:r>
              <a:rPr lang="en-US" i="1">
                <a:latin typeface="Times New Roman" charset="0"/>
              </a:rPr>
              <a:t>T</a:t>
            </a:r>
            <a:r>
              <a:rPr lang="en-US">
                <a:latin typeface="Times New Roman" charset="0"/>
              </a:rPr>
              <a:t>). That is, you count the number of records in </a:t>
            </a:r>
            <a:r>
              <a:rPr lang="en-US" i="1">
                <a:latin typeface="Times New Roman" charset="0"/>
              </a:rPr>
              <a:t>C1</a:t>
            </a:r>
            <a:r>
              <a:rPr lang="en-US">
                <a:latin typeface="Times New Roman" charset="0"/>
              </a:rPr>
              <a:t>, and then subtract the number of records that are in </a:t>
            </a:r>
            <a:r>
              <a:rPr lang="en-US" i="1">
                <a:latin typeface="Times New Roman" charset="0"/>
              </a:rPr>
              <a:t>C1</a:t>
            </a:r>
            <a:r>
              <a:rPr lang="en-US">
                <a:latin typeface="Times New Roman" charset="0"/>
              </a:rPr>
              <a:t> but not in </a:t>
            </a:r>
            <a:r>
              <a:rPr lang="en-US" i="1">
                <a:latin typeface="Times New Roman" charset="0"/>
              </a:rPr>
              <a:t>C2</a:t>
            </a:r>
            <a:r>
              <a:rPr lang="en-US">
                <a:latin typeface="Times New Roman" charset="0"/>
              </a:rPr>
              <a:t>. The result is the number of records that are in both </a:t>
            </a:r>
            <a:r>
              <a:rPr lang="en-US" i="1">
                <a:latin typeface="Times New Roman" charset="0"/>
              </a:rPr>
              <a:t>C1</a:t>
            </a:r>
            <a:r>
              <a:rPr lang="en-US">
                <a:latin typeface="Times New Roman" charset="0"/>
              </a:rPr>
              <a:t> and </a:t>
            </a:r>
            <a:r>
              <a:rPr lang="en-US" i="1">
                <a:latin typeface="Times New Roman" charset="0"/>
              </a:rPr>
              <a:t>C2</a:t>
            </a:r>
            <a:r>
              <a:rPr lang="en-US">
                <a:latin typeface="Times New Roman" charset="0"/>
              </a:rPr>
              <a:t>, which is equal to the number of records in </a:t>
            </a:r>
            <a:r>
              <a:rPr lang="en-US" i="1">
                <a:latin typeface="Times New Roman" charset="0"/>
              </a:rPr>
              <a:t>C</a:t>
            </a:r>
            <a:r>
              <a:rPr lang="en-US">
                <a:latin typeface="Times New Roman" charset="0"/>
              </a:rPr>
              <a:t>. By a similar reasoning, it can be shown that we can determine whether </a:t>
            </a:r>
            <a:r>
              <a:rPr lang="en-US" i="1">
                <a:latin typeface="Times New Roman" charset="0"/>
              </a:rPr>
              <a:t>I</a:t>
            </a:r>
            <a:r>
              <a:rPr lang="en-US">
                <a:latin typeface="Times New Roman" charset="0"/>
              </a:rPr>
              <a:t> has attribute D with: </a:t>
            </a:r>
            <a:r>
              <a:rPr lang="en-US" b="1">
                <a:latin typeface="Times New Roman" charset="0"/>
              </a:rPr>
              <a:t>count</a:t>
            </a:r>
            <a:r>
              <a:rPr lang="en-US">
                <a:latin typeface="Times New Roman" charset="0"/>
              </a:rPr>
              <a:t>(</a:t>
            </a:r>
            <a:r>
              <a:rPr lang="en-US" i="1">
                <a:latin typeface="Times New Roman" charset="0"/>
              </a:rPr>
              <a:t>C</a:t>
            </a:r>
            <a:r>
              <a:rPr lang="en-US">
                <a:latin typeface="Times New Roman" charset="0"/>
              </a:rPr>
              <a:t>.</a:t>
            </a:r>
            <a:r>
              <a:rPr lang="en-US" i="1">
                <a:latin typeface="Times New Roman" charset="0"/>
              </a:rPr>
              <a:t>D</a:t>
            </a:r>
            <a:r>
              <a:rPr lang="en-US">
                <a:latin typeface="Times New Roman" charset="0"/>
              </a:rPr>
              <a:t>) = </a:t>
            </a:r>
            <a:r>
              <a:rPr lang="en-US" b="1">
                <a:latin typeface="Times New Roman" charset="0"/>
              </a:rPr>
              <a:t>count</a:t>
            </a:r>
            <a:r>
              <a:rPr lang="en-US">
                <a:latin typeface="Times New Roman" charset="0"/>
              </a:rPr>
              <a:t>(</a:t>
            </a:r>
            <a:r>
              <a:rPr lang="en-US" i="1">
                <a:latin typeface="Times New Roman" charset="0"/>
              </a:rPr>
              <a:t>T</a:t>
            </a:r>
            <a:r>
              <a:rPr lang="en-US">
                <a:latin typeface="Times New Roman" charset="0"/>
              </a:rPr>
              <a:t>+</a:t>
            </a:r>
            <a:r>
              <a:rPr lang="en-US" i="1">
                <a:latin typeface="Times New Roman" charset="0"/>
              </a:rPr>
              <a:t>C1</a:t>
            </a:r>
            <a:r>
              <a:rPr lang="en-US">
                <a:latin typeface="Times New Roman" charset="0"/>
              </a:rPr>
              <a:t>.</a:t>
            </a:r>
            <a:r>
              <a:rPr lang="en-US" i="1">
                <a:latin typeface="Times New Roman" charset="0"/>
              </a:rPr>
              <a:t>D</a:t>
            </a:r>
            <a:r>
              <a:rPr lang="en-US">
                <a:latin typeface="Times New Roman" charset="0"/>
              </a:rPr>
              <a:t>)–</a:t>
            </a:r>
            <a:r>
              <a:rPr lang="en-US" b="1">
                <a:latin typeface="Times New Roman" charset="0"/>
              </a:rPr>
              <a:t>count</a:t>
            </a:r>
            <a:r>
              <a:rPr lang="en-US">
                <a:latin typeface="Times New Roman" charset="0"/>
              </a:rPr>
              <a:t>(</a:t>
            </a:r>
            <a:r>
              <a:rPr lang="en-US" i="1">
                <a:latin typeface="Times New Roman" charset="0"/>
              </a:rPr>
              <a:t>T</a:t>
            </a:r>
            <a:r>
              <a:rPr lang="en-US">
                <a:latin typeface="Times New Roman" charset="0"/>
              </a:rPr>
              <a:t>). It can be shown that more sophisticated tracker attacks may succeed even against large databases in which the threshold </a:t>
            </a:r>
            <a:r>
              <a:rPr lang="en-US" i="1">
                <a:latin typeface="Times New Roman" charset="0"/>
              </a:rPr>
              <a:t>k</a:t>
            </a:r>
            <a:r>
              <a:rPr lang="en-US">
                <a:latin typeface="Times New Roman" charset="0"/>
              </a:rPr>
              <a:t> is set at a relatively high level.</a:t>
            </a:r>
          </a:p>
          <a:p>
            <a:r>
              <a:rPr lang="en-US">
                <a:latin typeface="Times New Roman" charset="0"/>
              </a:rPr>
              <a:t>For example, in Table 5.3, Evans is identified by </a:t>
            </a:r>
            <a:r>
              <a:rPr lang="en-US" i="1">
                <a:latin typeface="Times New Roman" charset="0"/>
              </a:rPr>
              <a:t>C</a:t>
            </a:r>
            <a:r>
              <a:rPr lang="en-US">
                <a:latin typeface="Times New Roman" charset="0"/>
              </a:rPr>
              <a:t> = Male.Bio.1979. Let </a:t>
            </a:r>
            <a:r>
              <a:rPr lang="en-US" i="1">
                <a:latin typeface="Times New Roman" charset="0"/>
              </a:rPr>
              <a:t>k</a:t>
            </a:r>
            <a:r>
              <a:rPr lang="en-US">
                <a:latin typeface="Times New Roman" charset="0"/>
              </a:rPr>
              <a:t> = 3. We can use </a:t>
            </a:r>
            <a:r>
              <a:rPr lang="en-US" i="1">
                <a:latin typeface="Times New Roman" charset="0"/>
              </a:rPr>
              <a:t>T = </a:t>
            </a:r>
            <a:r>
              <a:rPr lang="en-US">
                <a:latin typeface="Times New Roman" charset="0"/>
              </a:rPr>
              <a:t>(</a:t>
            </a:r>
            <a:r>
              <a:rPr lang="en-US" i="1">
                <a:latin typeface="Times New Roman" charset="0"/>
              </a:rPr>
              <a:t>C1</a:t>
            </a:r>
            <a:r>
              <a:rPr lang="en-US">
                <a:latin typeface="Times New Roman" charset="0"/>
              </a:rPr>
              <a:t>.~</a:t>
            </a:r>
            <a:r>
              <a:rPr lang="en-US" i="1">
                <a:latin typeface="Times New Roman" charset="0"/>
              </a:rPr>
              <a:t>C2</a:t>
            </a:r>
            <a:r>
              <a:rPr lang="en-US">
                <a:latin typeface="Times New Roman" charset="0"/>
              </a:rPr>
              <a:t>) = Male.~(Bio.1979). Both </a:t>
            </a:r>
            <a:r>
              <a:rPr lang="en-US" i="1">
                <a:latin typeface="Times New Roman" charset="0"/>
              </a:rPr>
              <a:t>C1</a:t>
            </a:r>
            <a:r>
              <a:rPr lang="en-US">
                <a:latin typeface="Times New Roman" charset="0"/>
              </a:rPr>
              <a:t> and </a:t>
            </a:r>
            <a:r>
              <a:rPr lang="en-US" i="1">
                <a:latin typeface="Times New Roman" charset="0"/>
              </a:rPr>
              <a:t>C2</a:t>
            </a:r>
            <a:r>
              <a:rPr lang="en-US">
                <a:latin typeface="Times New Roman" charset="0"/>
              </a:rPr>
              <a:t> satisfy the query size restriction. We then determine that Evans is uniquely identified by C and whether his SAT score is at least 600: </a:t>
            </a:r>
          </a:p>
          <a:p>
            <a:r>
              <a:rPr lang="en-US" b="1">
                <a:latin typeface="Times New Roman" charset="0"/>
              </a:rPr>
              <a:t>count</a:t>
            </a:r>
            <a:r>
              <a:rPr lang="en-US">
                <a:latin typeface="Times New Roman" charset="0"/>
              </a:rPr>
              <a:t>(Male.Bio.1979) = </a:t>
            </a:r>
            <a:r>
              <a:rPr lang="en-US" b="1">
                <a:latin typeface="Times New Roman" charset="0"/>
              </a:rPr>
              <a:t>count</a:t>
            </a:r>
            <a:r>
              <a:rPr lang="en-US">
                <a:latin typeface="Times New Roman" charset="0"/>
              </a:rPr>
              <a:t>(Male) – </a:t>
            </a:r>
            <a:r>
              <a:rPr lang="en-US" b="1">
                <a:latin typeface="Times New Roman" charset="0"/>
              </a:rPr>
              <a:t>count</a:t>
            </a:r>
            <a:r>
              <a:rPr lang="en-US">
                <a:latin typeface="Times New Roman" charset="0"/>
              </a:rPr>
              <a:t>(Male. ~(Bio.1979)) = 7– 6 = 1</a:t>
            </a:r>
          </a:p>
          <a:p>
            <a:r>
              <a:rPr lang="en-US" b="1">
                <a:latin typeface="Times New Roman" charset="0"/>
              </a:rPr>
              <a:t>count</a:t>
            </a:r>
            <a:r>
              <a:rPr lang="en-US">
                <a:latin typeface="Times New Roman" charset="0"/>
              </a:rPr>
              <a:t>((Male.Bio.1979).(SAT ≥ 600)) = </a:t>
            </a:r>
            <a:r>
              <a:rPr lang="en-US" b="1">
                <a:latin typeface="Times New Roman" charset="0"/>
              </a:rPr>
              <a:t>count</a:t>
            </a:r>
            <a:r>
              <a:rPr lang="en-US">
                <a:latin typeface="Times New Roman" charset="0"/>
              </a:rPr>
              <a:t>((Male.~(Bio.1979)+(Male.(SAT≥600))) – </a:t>
            </a:r>
            <a:r>
              <a:rPr lang="en-US" b="1">
                <a:latin typeface="Times New Roman" charset="0"/>
              </a:rPr>
              <a:t>count</a:t>
            </a:r>
            <a:r>
              <a:rPr lang="en-US">
                <a:latin typeface="Times New Roman" charset="0"/>
              </a:rPr>
              <a:t>(Male.~(Bio.1979)) = 6–6 = 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8CF55D-7AE1-2A44-BAC6-7B4FA6BFD704}" type="slidenum">
              <a:rPr lang="en-AU"/>
              <a:pPr/>
              <a:t>4</a:t>
            </a:fld>
            <a:endParaRPr lang="en-AU"/>
          </a:p>
        </p:txBody>
      </p:sp>
      <p:sp>
        <p:nvSpPr>
          <p:cNvPr id="209922"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09923" name="Rectangle 3"/>
          <p:cNvSpPr>
            <a:spLocks noGrp="1" noChangeArrowheads="1"/>
          </p:cNvSpPr>
          <p:nvPr>
            <p:ph type="body" idx="1"/>
          </p:nvPr>
        </p:nvSpPr>
        <p:spPr/>
        <p:txBody>
          <a:bodyPr/>
          <a:lstStyle/>
          <a:p>
            <a:r>
              <a:rPr lang="en-US">
                <a:latin typeface="Times New Roman" charset="0"/>
              </a:rPr>
              <a:t>The basic building block of a relational database is a table of data, consisting of rows and columns, similar to a spreadsheet. Each column holds a particular type of data, while each row contains a specific value for each column. Ideally, the table has at least one column in which each value is unique, thus serving as an identifier for a given entry. The relational database structure enables the creation of multiple tables tied together by a unique identifier that is present in all tables. The database administrator can define a new table with a column for the primary key and other columns for other information. Users and applications use a relational query language to access the database. The query language uses declarative statements, rather than the procedural instructions of a programming language. In essence, the query language allows the user to request selected items of data from all records that fit a given set of criteria. The software then figures out how to extract the requested data from one or more tables.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6C9B2-5471-564B-9698-42539B3EA2EB}" type="slidenum">
              <a:rPr lang="en-AU"/>
              <a:pPr/>
              <a:t>32</a:t>
            </a:fld>
            <a:endParaRPr lang="en-AU"/>
          </a:p>
        </p:txBody>
      </p:sp>
      <p:sp>
        <p:nvSpPr>
          <p:cNvPr id="244738"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44739" name="Rectangle 3"/>
          <p:cNvSpPr>
            <a:spLocks noGrp="1" noChangeArrowheads="1"/>
          </p:cNvSpPr>
          <p:nvPr>
            <p:ph type="body" idx="1"/>
          </p:nvPr>
        </p:nvSpPr>
        <p:spPr/>
        <p:txBody>
          <a:bodyPr/>
          <a:lstStyle/>
          <a:p>
            <a:r>
              <a:rPr lang="en-US">
                <a:latin typeface="Times New Roman" charset="0"/>
              </a:rPr>
              <a:t>A number of other query restriction approaches have been studied, all of which have their own vulnerabilities. However, several of these techniques in combination do reduce vulnerability. </a:t>
            </a:r>
          </a:p>
          <a:p>
            <a:r>
              <a:rPr lang="en-US">
                <a:latin typeface="Times New Roman" charset="0"/>
              </a:rPr>
              <a:t>A query size restriction is defeated by issuing queries in which there is considerable overlap in the query sets. To counter this, query set overlap control limits queries from a user so that any new query combined with any previous queries spans less than some limited number of records. This technique has a number of problems: it is ineffective for preventing the cooperation of several users to compromise the database; statistics for both a set and its subset (e.g. all patients and all patients undergoing treatment) cannot be released, thus limiting the usefulness of the database; and for each user, a user profile has to be kept up to date.</a:t>
            </a:r>
          </a:p>
          <a:p>
            <a:r>
              <a:rPr lang="en-US">
                <a:latin typeface="Times New Roman" charset="0"/>
              </a:rPr>
              <a:t>Partitioning can be viewed as taking query set overlap control to its logical extreme, by not allowing overlapping queries at all. With partitioning, the records in the database are clustered into a number of mutually exclusive groups, e.g. values for a given year. The user may only query the statistical properties of each group as a whole. Partitioning solves some security problems, but has some drawbacks. The users ability to extract useful statistics is reduced, and there is a design effort in constructing and maintaining the partitions.</a:t>
            </a:r>
          </a:p>
          <a:p>
            <a:r>
              <a:rPr lang="en-US">
                <a:latin typeface="Times New Roman" charset="0"/>
              </a:rPr>
              <a:t>A general problem with query restriction techniques is that the denial of a query may provide sufficient clues that an attacker can deduce/leak underlying information. In an approach to counter this threat, the system monitors all queries from a given source and decides on the basis of the queries so far posed whether to deny a new query. The decision is based solely on the history of queries and answers and the new query.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C0107-D299-C04A-BD60-55FA27946D32}" type="slidenum">
              <a:rPr lang="en-AU"/>
              <a:pPr/>
              <a:t>33</a:t>
            </a:fld>
            <a:endParaRPr lang="en-AU"/>
          </a:p>
        </p:txBody>
      </p:sp>
      <p:sp>
        <p:nvSpPr>
          <p:cNvPr id="246786"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46787" name="Rectangle 3"/>
          <p:cNvSpPr>
            <a:spLocks noGrp="1" noChangeArrowheads="1"/>
          </p:cNvSpPr>
          <p:nvPr>
            <p:ph type="body" idx="1"/>
          </p:nvPr>
        </p:nvSpPr>
        <p:spPr/>
        <p:txBody>
          <a:bodyPr/>
          <a:lstStyle/>
          <a:p>
            <a:r>
              <a:rPr lang="en-US">
                <a:latin typeface="Times New Roman" charset="0"/>
              </a:rPr>
              <a:t>Another technique to thwart inference attacks, is to add noise to the statistics generated from the original data, in one of two ways as shown earlier. Regardless of the specific perturbation technique, the designer must attempt to produce statistics that accurately reflect the underlying database. Because of the perturbation, there will be differences between perturbed results and ordinary results from the database. However, the goal is to minimize the differences and to provide users with consistent results.</a:t>
            </a:r>
          </a:p>
          <a:p>
            <a:r>
              <a:rPr lang="en-US">
                <a:latin typeface="Times New Roman" charset="0"/>
              </a:rPr>
              <a:t>Data Perturbation Techniques include two methods. The first method is referred to as </a:t>
            </a:r>
            <a:r>
              <a:rPr lang="en-US" b="1">
                <a:latin typeface="Times New Roman" charset="0"/>
              </a:rPr>
              <a:t>data swapping</a:t>
            </a:r>
            <a:r>
              <a:rPr lang="en-US">
                <a:latin typeface="Times New Roman" charset="0"/>
              </a:rPr>
              <a:t>. In this method, attribute values are exchanged (swapped) between records in sufficient quantity so that nothing can be deduced from the disclosure of individual records. The swapping is done in such a way that the accuracy of at least low-order statistics is preserved. The second method is to generate statistics from the assumed underlying probability distribution for each confidential or sensitive attribute, and to substitute generated data for the confidential attribute for the original data in the same rank order. </a:t>
            </a:r>
          </a:p>
          <a:p>
            <a:r>
              <a:rPr lang="en-US" b="1">
                <a:latin typeface="Times New Roman" charset="0"/>
              </a:rPr>
              <a:t>Output Perturbation Techniques include</a:t>
            </a:r>
            <a:r>
              <a:rPr lang="en-US">
                <a:latin typeface="Times New Roman" charset="0"/>
              </a:rPr>
              <a:t> </a:t>
            </a:r>
            <a:r>
              <a:rPr lang="en-US" b="1">
                <a:latin typeface="Times New Roman" charset="0"/>
              </a:rPr>
              <a:t>random-sample query</a:t>
            </a:r>
            <a:r>
              <a:rPr lang="en-US">
                <a:latin typeface="Times New Roman" charset="0"/>
              </a:rPr>
              <a:t>, where the system replaces </a:t>
            </a:r>
            <a:r>
              <a:rPr lang="en-US" i="1">
                <a:latin typeface="Times New Roman" charset="0"/>
              </a:rPr>
              <a:t>X</a:t>
            </a:r>
            <a:r>
              <a:rPr lang="en-US">
                <a:latin typeface="Times New Roman" charset="0"/>
              </a:rPr>
              <a:t>(C), the desired query set, with a sampled query set which is a properly selected subset of </a:t>
            </a:r>
            <a:r>
              <a:rPr lang="en-US" i="1">
                <a:latin typeface="Times New Roman" charset="0"/>
              </a:rPr>
              <a:t>X</a:t>
            </a:r>
            <a:r>
              <a:rPr lang="en-US">
                <a:latin typeface="Times New Roman" charset="0"/>
              </a:rPr>
              <a:t>(C), and returns the statistics for this subset. Other approaches to output perturbation involve calculating the statistic on the requested query set and then adjusting the answer up or down by a given amount in some systematic or randomized fashion. All of these techniques are designed to thwart tracker attacks and other attacks that can be made against query restriction techniques.</a:t>
            </a:r>
          </a:p>
          <a:p>
            <a:r>
              <a:rPr lang="en-US">
                <a:latin typeface="Times New Roman" charset="0"/>
              </a:rPr>
              <a:t>With all of the perturbation techniques, there is a potential loss of accuracy as well as the potential for a systematic bias in the results.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31CBA-0326-D241-8EE0-4EA33DEDB858}" type="slidenum">
              <a:rPr lang="en-AU"/>
              <a:pPr/>
              <a:t>34</a:t>
            </a:fld>
            <a:endParaRPr lang="en-AU"/>
          </a:p>
        </p:txBody>
      </p:sp>
      <p:sp>
        <p:nvSpPr>
          <p:cNvPr id="249858"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49859" name="Rectangle 3"/>
          <p:cNvSpPr>
            <a:spLocks noGrp="1" noChangeArrowheads="1"/>
          </p:cNvSpPr>
          <p:nvPr>
            <p:ph type="body" idx="1"/>
          </p:nvPr>
        </p:nvSpPr>
        <p:spPr/>
        <p:txBody>
          <a:bodyPr/>
          <a:lstStyle/>
          <a:p>
            <a:r>
              <a:rPr lang="en-US">
                <a:latin typeface="Times New Roman" charset="0"/>
              </a:rPr>
              <a:t>The database is typically the most valuable information resource for any organization and is therefore protected by multiple layers of security, including firewalls, authentication mechanisms, general access control systems, and database access control systems, and for particularly sensitive data database encryption. Encryption can be applied to the entire database, at the record level (encrypt selected records), at the attribute level (encrypt selected columns), or at the level of the individual field.</a:t>
            </a:r>
          </a:p>
          <a:p>
            <a:r>
              <a:rPr lang="en-US">
                <a:latin typeface="Times New Roman" charset="0"/>
              </a:rPr>
              <a:t>One approach is to encrypt the entire database and not provide the encryption/ decryption keys to the service provider. This solution, by itself is inflexible. The user has little ability to access individual data items based on searches or indexing on key parameters, but rather would have to download entire tables from the database, decrypt the tables, and work with the results. To provide more flexibility, it must be possible to work with the database in its encrypted form. The simplest possible arrangement is that each individual item in the database is encrypted separately, all using the same encryption key. The encrypted database is stored at the server, but the server does not have the key, so that the data is secure at the server. The client system does have a copy of the encryption key, so can encrypt fields to check in the query and decrypt returned results. This method is straightforward but lacks flexibility. The set of encrypted values do not preserve the ordering of values in the original attribute. To provide more flexibility, each record (row) of a table in the database is encrypted as a block. To assist in data retrieval, attribute indexes are associated with each table. For some or all of the attributes an index value is created. This arrangement provides for more efficient data retrieval, but does leak rough ordering info to any attacker.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5D94CF-D691-AC44-9FA6-6BE9C0FC78A2}" type="slidenum">
              <a:rPr lang="en-AU"/>
              <a:pPr/>
              <a:t>35</a:t>
            </a:fld>
            <a:endParaRPr lang="en-AU"/>
          </a:p>
        </p:txBody>
      </p:sp>
      <p:sp>
        <p:nvSpPr>
          <p:cNvPr id="250882" name="Rectangle 1026"/>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50883" name="Rectangle 1027"/>
          <p:cNvSpPr>
            <a:spLocks noGrp="1" noChangeArrowheads="1"/>
          </p:cNvSpPr>
          <p:nvPr>
            <p:ph type="body" idx="1"/>
          </p:nvPr>
        </p:nvSpPr>
        <p:spPr/>
        <p:txBody>
          <a:bodyPr/>
          <a:lstStyle/>
          <a:p>
            <a:r>
              <a:rPr lang="en-US">
                <a:latin typeface="Times New Roman" charset="0"/>
              </a:rPr>
              <a:t>A database encryption example is depicted in Figure 5.10. Four entities are involved:</a:t>
            </a:r>
          </a:p>
          <a:p>
            <a:r>
              <a:rPr lang="en-US">
                <a:latin typeface="Times New Roman" charset="0"/>
                <a:cs typeface="Times New Roman" charset="0"/>
              </a:rPr>
              <a:t>• </a:t>
            </a:r>
            <a:r>
              <a:rPr lang="en-US" b="1">
                <a:latin typeface="Times New Roman" charset="0"/>
              </a:rPr>
              <a:t>Data owner:</a:t>
            </a:r>
            <a:r>
              <a:rPr lang="en-US">
                <a:latin typeface="Times New Roman" charset="0"/>
              </a:rPr>
              <a:t> organization that produces the sensitive data </a:t>
            </a:r>
          </a:p>
          <a:p>
            <a:r>
              <a:rPr lang="en-US">
                <a:latin typeface="Times New Roman" charset="0"/>
                <a:cs typeface="Times New Roman" charset="0"/>
              </a:rPr>
              <a:t>• </a:t>
            </a:r>
            <a:r>
              <a:rPr lang="en-US" b="1">
                <a:latin typeface="Times New Roman" charset="0"/>
              </a:rPr>
              <a:t>User: </a:t>
            </a:r>
            <a:r>
              <a:rPr lang="en-US">
                <a:latin typeface="Times New Roman" charset="0"/>
              </a:rPr>
              <a:t>that presents requests (queries) to the system.</a:t>
            </a:r>
          </a:p>
          <a:p>
            <a:r>
              <a:rPr lang="en-US">
                <a:latin typeface="Times New Roman" charset="0"/>
                <a:cs typeface="Times New Roman" charset="0"/>
              </a:rPr>
              <a:t>• </a:t>
            </a:r>
            <a:r>
              <a:rPr lang="en-US" b="1">
                <a:latin typeface="Times New Roman" charset="0"/>
              </a:rPr>
              <a:t>Client: </a:t>
            </a:r>
            <a:r>
              <a:rPr lang="en-US">
                <a:latin typeface="Times New Roman" charset="0"/>
              </a:rPr>
              <a:t>Front-end that transforms user queries into queries on encrypted data </a:t>
            </a:r>
          </a:p>
          <a:p>
            <a:r>
              <a:rPr lang="en-US">
                <a:latin typeface="Times New Roman" charset="0"/>
                <a:cs typeface="Times New Roman" charset="0"/>
              </a:rPr>
              <a:t>• </a:t>
            </a:r>
            <a:r>
              <a:rPr lang="en-US" b="1">
                <a:latin typeface="Times New Roman" charset="0"/>
              </a:rPr>
              <a:t>Server: </a:t>
            </a:r>
            <a:r>
              <a:rPr lang="en-US">
                <a:latin typeface="Times New Roman" charset="0"/>
              </a:rPr>
              <a:t>that receives encrypted data from a data owner and makes them available for distribution to clients. The server could in fact be owned by the data owner but more typically, is owned and maintained by an external provider.</a:t>
            </a:r>
          </a:p>
          <a:p>
            <a:r>
              <a:rPr lang="en-US">
                <a:latin typeface="Times New Roman" charset="0"/>
              </a:rPr>
              <a:t>Suppose that each individual item in the database is encrypted separately, all using the same encryption key. The encrypted database is stored at the server, but the server does not have the key, so that the data is secure at the server. The client system does have a copy of the encryption key. A user at the client can retrieve a record from the database with the following sequence:</a:t>
            </a:r>
          </a:p>
          <a:p>
            <a:r>
              <a:rPr lang="en-US" b="1">
                <a:latin typeface="Times New Roman" charset="0"/>
              </a:rPr>
              <a:t>1. </a:t>
            </a:r>
            <a:r>
              <a:rPr lang="en-US">
                <a:latin typeface="Times New Roman" charset="0"/>
              </a:rPr>
              <a:t>The user issues an SQL query for fields from one or more records with a specific value of the primary key.</a:t>
            </a:r>
          </a:p>
          <a:p>
            <a:r>
              <a:rPr lang="en-US" b="1">
                <a:latin typeface="Times New Roman" charset="0"/>
              </a:rPr>
              <a:t>2. </a:t>
            </a:r>
            <a:r>
              <a:rPr lang="en-US">
                <a:latin typeface="Times New Roman" charset="0"/>
              </a:rPr>
              <a:t>The query processor at the client encrypts the primary key, modifies the SQL query accordingly, and transmits the query to the server.</a:t>
            </a:r>
          </a:p>
          <a:p>
            <a:r>
              <a:rPr lang="en-US" b="1">
                <a:latin typeface="Times New Roman" charset="0"/>
              </a:rPr>
              <a:t>3. </a:t>
            </a:r>
            <a:r>
              <a:rPr lang="en-US">
                <a:latin typeface="Times New Roman" charset="0"/>
              </a:rPr>
              <a:t>The server processes the query using the encrypted value of the primary key and returns the appropriate record or records.</a:t>
            </a:r>
          </a:p>
          <a:p>
            <a:r>
              <a:rPr lang="en-US" b="1">
                <a:latin typeface="Times New Roman" charset="0"/>
              </a:rPr>
              <a:t>4. </a:t>
            </a:r>
            <a:r>
              <a:rPr lang="en-US">
                <a:latin typeface="Times New Roman" charset="0"/>
              </a:rPr>
              <a:t>The query processor decrypts the data and returns the results.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733EF1-73BC-3147-8AFB-83131066A273}" type="slidenum">
              <a:rPr lang="en-AU"/>
              <a:pPr/>
              <a:t>37</a:t>
            </a:fld>
            <a:endParaRPr lang="en-AU"/>
          </a:p>
        </p:txBody>
      </p:sp>
      <p:sp>
        <p:nvSpPr>
          <p:cNvPr id="206852" name="Rectangle 4"/>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06853" name="Rectangle 5"/>
          <p:cNvSpPr>
            <a:spLocks noGrp="1" noChangeArrowheads="1"/>
          </p:cNvSpPr>
          <p:nvPr>
            <p:ph type="body" idx="1"/>
          </p:nvPr>
        </p:nvSpPr>
        <p:spPr/>
        <p:txBody>
          <a:bodyPr/>
          <a:lstStyle/>
          <a:p>
            <a:r>
              <a:rPr lang="en-US">
                <a:latin typeface="Times New Roman" charset="0"/>
              </a:rPr>
              <a:t>Chapter 5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6E5C6A-5EBE-F648-8A17-7961A39A5883}" type="slidenum">
              <a:rPr lang="en-AU"/>
              <a:pPr/>
              <a:t>5</a:t>
            </a:fld>
            <a:endParaRPr lang="en-AU"/>
          </a:p>
        </p:txBody>
      </p:sp>
      <p:sp>
        <p:nvSpPr>
          <p:cNvPr id="211970"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11971" name="Rectangle 3"/>
          <p:cNvSpPr>
            <a:spLocks noGrp="1" noChangeArrowheads="1"/>
          </p:cNvSpPr>
          <p:nvPr>
            <p:ph type="body" idx="1"/>
          </p:nvPr>
        </p:nvSpPr>
        <p:spPr/>
        <p:txBody>
          <a:bodyPr/>
          <a:lstStyle/>
          <a:p>
            <a:r>
              <a:rPr lang="en-US">
                <a:latin typeface="Times New Roman" charset="0"/>
              </a:rPr>
              <a:t>For example, a typical telephone directory contains one entry for each subscriber, with columns for name, telephone number, and address. Such a table is called a flat file because it is a single two-dimensional data. In a flat file, all of the data are stored in a single table. For the telephone directory, there might be a number of subscribers with the same name, but the telephone numbers should be unique, so that the telephone number serves as a unique identifier for a row. However, two or more people sharing the same phone number might each be listed in the directory, but with the same telephone number, which is no longer unique.</a:t>
            </a:r>
          </a:p>
          <a:p>
            <a:r>
              <a:rPr lang="en-US">
                <a:latin typeface="Times New Roman" charset="0"/>
              </a:rPr>
              <a:t>Figure 5.2 here shows how new services and features can be added to the telephone database without reconstructing the main table. In this example, there is a primary table with basic information for each telephone number. The telephone number serves as a primary key. </a:t>
            </a:r>
          </a:p>
          <a:p>
            <a:r>
              <a:rPr lang="en-US">
                <a:latin typeface="Times New Roman" charset="0"/>
              </a:rPr>
              <a:t>A query language allows the user to request selected items of data from all records that fit a given set of criteria. For example, a telephone company representative could retrieve a subscriber's billing information as well as the status of special services or the latest payment received, all displayed on one screen.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DB1B58-9886-AD4B-8C59-FFDB07FDDC75}" type="slidenum">
              <a:rPr lang="en-AU"/>
              <a:pPr/>
              <a:t>6</a:t>
            </a:fld>
            <a:endParaRPr lang="en-AU"/>
          </a:p>
        </p:txBody>
      </p:sp>
      <p:sp>
        <p:nvSpPr>
          <p:cNvPr id="214018"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14019" name="Rectangle 3"/>
          <p:cNvSpPr>
            <a:spLocks noGrp="1" noChangeArrowheads="1"/>
          </p:cNvSpPr>
          <p:nvPr>
            <p:ph type="body" idx="1"/>
          </p:nvPr>
        </p:nvSpPr>
        <p:spPr/>
        <p:txBody>
          <a:bodyPr/>
          <a:lstStyle/>
          <a:p>
            <a:r>
              <a:rPr lang="en-US">
                <a:latin typeface="Times New Roman" charset="0"/>
              </a:rPr>
              <a:t>In relational database parlance, the basic building block is a </a:t>
            </a:r>
            <a:r>
              <a:rPr lang="en-US" b="1">
                <a:latin typeface="Times New Roman" charset="0"/>
              </a:rPr>
              <a:t>relation</a:t>
            </a:r>
            <a:r>
              <a:rPr lang="en-US">
                <a:latin typeface="Times New Roman" charset="0"/>
              </a:rPr>
              <a:t>, which is a flat table. Rows are referred to as </a:t>
            </a:r>
            <a:r>
              <a:rPr lang="en-US" b="1">
                <a:latin typeface="Times New Roman" charset="0"/>
              </a:rPr>
              <a:t>tuples</a:t>
            </a:r>
            <a:r>
              <a:rPr lang="en-US">
                <a:latin typeface="Times New Roman" charset="0"/>
              </a:rPr>
              <a:t>, and columns are referred to as </a:t>
            </a:r>
            <a:r>
              <a:rPr lang="en-US" b="1">
                <a:latin typeface="Times New Roman" charset="0"/>
              </a:rPr>
              <a:t>attributes. </a:t>
            </a:r>
            <a:r>
              <a:rPr lang="en-US">
                <a:latin typeface="Times New Roman" charset="0"/>
              </a:rPr>
              <a:t>A </a:t>
            </a:r>
            <a:r>
              <a:rPr lang="en-US" b="1">
                <a:latin typeface="Times New Roman" charset="0"/>
              </a:rPr>
              <a:t>primary key</a:t>
            </a:r>
            <a:r>
              <a:rPr lang="en-US">
                <a:latin typeface="Times New Roman" charset="0"/>
              </a:rPr>
              <a:t> is used to uniquely identify a row in a table; the primary key consists of one or more column names. In the example of Figure 5.2, a single attribute, PhoneNumber is sufficient to uniquely identify a row in a particular table. To create a relationship between two tables, the attributes that define the primary key in one table must appear as attributes in another table, where they are referred to as a </a:t>
            </a:r>
            <a:r>
              <a:rPr lang="en-US" b="1">
                <a:latin typeface="Times New Roman" charset="0"/>
              </a:rPr>
              <a:t>foreign key</a:t>
            </a:r>
            <a:r>
              <a:rPr lang="en-US">
                <a:latin typeface="Times New Roman" charset="0"/>
              </a:rPr>
              <a:t>. Whereas the value of a primary key must be unique for each tuple (row) of its table, a foreign key value can appear multiple times in a table, so that there is a one-to-many relationship between a row in the table with the primary key and rows in the table with the foreign key. A </a:t>
            </a:r>
            <a:r>
              <a:rPr lang="en-US" b="1">
                <a:latin typeface="Times New Roman" charset="0"/>
              </a:rPr>
              <a:t>view</a:t>
            </a:r>
            <a:r>
              <a:rPr lang="en-US">
                <a:latin typeface="Times New Roman" charset="0"/>
              </a:rPr>
              <a:t> is a virtual table. In essence, a view is the result of a query that returns selected rows and columns from one or more tables. Views are often used for security purposes. A view can provide restricted access to a relational database so that a user or application only has access to certain rows or columns.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BED1F-FFFD-8D40-8549-289CADCA3FA2}" type="slidenum">
              <a:rPr lang="en-AU"/>
              <a:pPr/>
              <a:t>7</a:t>
            </a:fld>
            <a:endParaRPr lang="en-AU"/>
          </a:p>
        </p:txBody>
      </p:sp>
      <p:sp>
        <p:nvSpPr>
          <p:cNvPr id="216066"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16067" name="Rectangle 3"/>
          <p:cNvSpPr>
            <a:spLocks noGrp="1" noChangeArrowheads="1"/>
          </p:cNvSpPr>
          <p:nvPr>
            <p:ph type="body" idx="1"/>
          </p:nvPr>
        </p:nvSpPr>
        <p:spPr/>
        <p:txBody>
          <a:bodyPr/>
          <a:lstStyle/>
          <a:p>
            <a:r>
              <a:rPr lang="en-US">
                <a:latin typeface="Times New Roman" charset="0"/>
              </a:rPr>
              <a:t>Figure 5.3a here provides an example of related tables. In the Department Table, the department ID (</a:t>
            </a:r>
            <a:r>
              <a:rPr lang="en-US" i="1">
                <a:latin typeface="Times New Roman" charset="0"/>
              </a:rPr>
              <a:t>Did</a:t>
            </a:r>
            <a:r>
              <a:rPr lang="en-US">
                <a:latin typeface="Times New Roman" charset="0"/>
              </a:rPr>
              <a:t>) is the primary key; each value is unique. This table gives the ID, name and account number for each department. The Employee Table contains the name, salary code, employee ID, and phone number of each employee. The Employee Table also indicates the department to which each employee is assigned by including </a:t>
            </a:r>
            <a:r>
              <a:rPr lang="en-US" i="1">
                <a:latin typeface="Times New Roman" charset="0"/>
              </a:rPr>
              <a:t>Did</a:t>
            </a:r>
            <a:r>
              <a:rPr lang="en-US">
                <a:latin typeface="Times New Roman" charset="0"/>
              </a:rPr>
              <a:t>. </a:t>
            </a:r>
            <a:r>
              <a:rPr lang="en-US" i="1">
                <a:latin typeface="Times New Roman" charset="0"/>
              </a:rPr>
              <a:t>Did</a:t>
            </a:r>
            <a:r>
              <a:rPr lang="en-US">
                <a:latin typeface="Times New Roman" charset="0"/>
              </a:rPr>
              <a:t> is identified as a foreign key and provides the relationship between the employee table and the department table.</a:t>
            </a:r>
          </a:p>
          <a:p>
            <a:r>
              <a:rPr lang="en-US">
                <a:latin typeface="Times New Roman" charset="0"/>
              </a:rPr>
              <a:t>Figure 5.3b illustrates a view that includes the employee name, ID and phone number from the Employee Table and the corresponding department name from the Department Table. The linkage is the Did, so that the view table includes data from each row of the Employee Table, with additional data from the Department Table. It is also possible to construct a view from a single table. For example, one view of the Employee Table consists of all rows, with the salary code column deleted. A view can be qualified to include only some rows and/or some columns. For example, a view can be defined consisting of all rows in the Employee Table for which the Did = 15.</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DB838B-A3DA-8D45-9EDC-0BAA1AAC710E}" type="slidenum">
              <a:rPr lang="en-AU"/>
              <a:pPr/>
              <a:t>8</a:t>
            </a:fld>
            <a:endParaRPr lang="en-AU"/>
          </a:p>
        </p:txBody>
      </p:sp>
      <p:sp>
        <p:nvSpPr>
          <p:cNvPr id="218114"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18115" name="Rectangle 3"/>
          <p:cNvSpPr>
            <a:spLocks noGrp="1" noChangeArrowheads="1"/>
          </p:cNvSpPr>
          <p:nvPr>
            <p:ph type="body" idx="1"/>
          </p:nvPr>
        </p:nvSpPr>
        <p:spPr/>
        <p:txBody>
          <a:bodyPr/>
          <a:lstStyle/>
          <a:p>
            <a:r>
              <a:rPr lang="en-US">
                <a:latin typeface="Times New Roman" charset="0"/>
              </a:rPr>
              <a:t>Structure Query Language (SQL), originally developed by IBM in the mid-1970s, is a standardized language that can be used to define, manipulate, and query the data in a relational database. There are several versions of the ANSI/ISO standard and a variety of different implementations, but all follow the same basic syntax and semantics. For example, the two tables in Figure 5.3a are defined as shown lower left. The basic command for retrieving information is the SELECT statement. SQL statements can be used to create tables, insert and delete data in tables, create views, and retrieve data with query statements. The view in Figure 5.3bis created using the SQL statement shown lower right.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Calibri" charset="0"/>
              </a:rPr>
              <a:t>One of the most significant changes in attack traffic seen between Q1 and Q2 2012 was a 69% increase in SQL Injection attacks. Rising from 277,770 blocked attacks in the first quarter, to 469,983 between April and June, this type of attack is frequently cited as an attack vector of choice for data thieves.</a:t>
            </a:r>
          </a:p>
          <a:p>
            <a:pPr>
              <a:spcBef>
                <a:spcPct val="0"/>
              </a:spcBef>
            </a:pPr>
            <a:endParaRPr lang="en-US">
              <a:latin typeface="Calibri" charset="0"/>
            </a:endParaRPr>
          </a:p>
        </p:txBody>
      </p:sp>
      <p:sp>
        <p:nvSpPr>
          <p:cNvPr id="512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57066" indent="-291179" eaLnBrk="0" hangingPunct="0">
              <a:defRPr sz="2400">
                <a:solidFill>
                  <a:schemeClr val="tx1"/>
                </a:solidFill>
                <a:latin typeface="Arial" charset="0"/>
                <a:ea typeface="ＭＳ Ｐゴシック" charset="0"/>
              </a:defRPr>
            </a:lvl2pPr>
            <a:lvl3pPr marL="1164717" indent="-232943" eaLnBrk="0" hangingPunct="0">
              <a:defRPr sz="2400">
                <a:solidFill>
                  <a:schemeClr val="tx1"/>
                </a:solidFill>
                <a:latin typeface="Arial" charset="0"/>
                <a:ea typeface="ＭＳ Ｐゴシック" charset="0"/>
              </a:defRPr>
            </a:lvl3pPr>
            <a:lvl4pPr marL="1630604" indent="-232943" eaLnBrk="0" hangingPunct="0">
              <a:defRPr sz="2400">
                <a:solidFill>
                  <a:schemeClr val="tx1"/>
                </a:solidFill>
                <a:latin typeface="Arial" charset="0"/>
                <a:ea typeface="ＭＳ Ｐゴシック" charset="0"/>
              </a:defRPr>
            </a:lvl4pPr>
            <a:lvl5pPr marL="2096491" indent="-232943" eaLnBrk="0" hangingPunct="0">
              <a:defRPr sz="2400">
                <a:solidFill>
                  <a:schemeClr val="tx1"/>
                </a:solidFill>
                <a:latin typeface="Arial" charset="0"/>
                <a:ea typeface="ＭＳ Ｐゴシック" charset="0"/>
              </a:defRPr>
            </a:lvl5pPr>
            <a:lvl6pPr marL="2562377" indent="-232943" eaLnBrk="0" fontAlgn="base" hangingPunct="0">
              <a:spcBef>
                <a:spcPct val="0"/>
              </a:spcBef>
              <a:spcAft>
                <a:spcPct val="0"/>
              </a:spcAft>
              <a:defRPr sz="2400">
                <a:solidFill>
                  <a:schemeClr val="tx1"/>
                </a:solidFill>
                <a:latin typeface="Arial" charset="0"/>
                <a:ea typeface="ＭＳ Ｐゴシック" charset="0"/>
              </a:defRPr>
            </a:lvl6pPr>
            <a:lvl7pPr marL="3028264" indent="-232943" eaLnBrk="0" fontAlgn="base" hangingPunct="0">
              <a:spcBef>
                <a:spcPct val="0"/>
              </a:spcBef>
              <a:spcAft>
                <a:spcPct val="0"/>
              </a:spcAft>
              <a:defRPr sz="2400">
                <a:solidFill>
                  <a:schemeClr val="tx1"/>
                </a:solidFill>
                <a:latin typeface="Arial" charset="0"/>
                <a:ea typeface="ＭＳ Ｐゴシック" charset="0"/>
              </a:defRPr>
            </a:lvl7pPr>
            <a:lvl8pPr marL="3494151" indent="-232943" eaLnBrk="0" fontAlgn="base" hangingPunct="0">
              <a:spcBef>
                <a:spcPct val="0"/>
              </a:spcBef>
              <a:spcAft>
                <a:spcPct val="0"/>
              </a:spcAft>
              <a:defRPr sz="2400">
                <a:solidFill>
                  <a:schemeClr val="tx1"/>
                </a:solidFill>
                <a:latin typeface="Arial" charset="0"/>
                <a:ea typeface="ＭＳ Ｐゴシック" charset="0"/>
              </a:defRPr>
            </a:lvl8pPr>
            <a:lvl9pPr marL="3960038" indent="-23294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1376C72-9F85-B64F-869D-34FD61747721}" type="slidenum">
              <a:rPr lang="en-US" sz="1200"/>
              <a:pPr eaLnBrk="1" hangingPunct="1"/>
              <a:t>12</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01763-EB1E-144B-AD3C-04A94203D089}" type="slidenum">
              <a:rPr lang="en-AU"/>
              <a:pPr/>
              <a:t>20</a:t>
            </a:fld>
            <a:endParaRPr lang="en-AU"/>
          </a:p>
        </p:txBody>
      </p:sp>
      <p:sp>
        <p:nvSpPr>
          <p:cNvPr id="220162"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20163" name="Rectangle 3"/>
          <p:cNvSpPr>
            <a:spLocks noGrp="1" noChangeArrowheads="1"/>
          </p:cNvSpPr>
          <p:nvPr>
            <p:ph type="body" idx="1"/>
          </p:nvPr>
        </p:nvSpPr>
        <p:spPr/>
        <p:txBody>
          <a:bodyPr/>
          <a:lstStyle/>
          <a:p>
            <a:r>
              <a:rPr lang="en-US">
                <a:latin typeface="Times New Roman" charset="0"/>
              </a:rPr>
              <a:t>Commercial DBMSs typically provide an access control capability for the database. The DBMS operates on the assumption that the computer system has authenticated each user. For users that are authenticated and granted access to the database, database access control system provides a specific capability that controls access to portions of the database. Commercial DBMSs provide discretionary or role-based access control. Typically, a DBMS can support a range of administrative policies, including:</a:t>
            </a:r>
          </a:p>
          <a:p>
            <a:r>
              <a:rPr lang="en-US">
                <a:latin typeface="Times New Roman" charset="0"/>
                <a:cs typeface="Times New Roman" charset="0"/>
              </a:rPr>
              <a:t>• </a:t>
            </a:r>
            <a:r>
              <a:rPr lang="en-US" b="1">
                <a:latin typeface="Times New Roman" charset="0"/>
              </a:rPr>
              <a:t>Centralized administration:</a:t>
            </a:r>
            <a:r>
              <a:rPr lang="en-US">
                <a:latin typeface="Times New Roman" charset="0"/>
              </a:rPr>
              <a:t> A small number of privileged users may grant and revoke access rights.</a:t>
            </a:r>
          </a:p>
          <a:p>
            <a:r>
              <a:rPr lang="en-US">
                <a:latin typeface="Times New Roman" charset="0"/>
                <a:cs typeface="Times New Roman" charset="0"/>
              </a:rPr>
              <a:t>• </a:t>
            </a:r>
            <a:r>
              <a:rPr lang="en-US" b="1">
                <a:latin typeface="Times New Roman" charset="0"/>
              </a:rPr>
              <a:t>Ownership-based administration:</a:t>
            </a:r>
            <a:r>
              <a:rPr lang="en-US">
                <a:latin typeface="Times New Roman" charset="0"/>
              </a:rPr>
              <a:t> The owner (creator) of a table may grant and revoke access rights to the table.</a:t>
            </a:r>
          </a:p>
          <a:p>
            <a:r>
              <a:rPr lang="en-US">
                <a:latin typeface="Times New Roman" charset="0"/>
                <a:cs typeface="Times New Roman" charset="0"/>
              </a:rPr>
              <a:t>• </a:t>
            </a:r>
            <a:r>
              <a:rPr lang="en-US" b="1">
                <a:latin typeface="Times New Roman" charset="0"/>
              </a:rPr>
              <a:t>Decentralized administration:</a:t>
            </a:r>
            <a:r>
              <a:rPr lang="en-US">
                <a:latin typeface="Times New Roman" charset="0"/>
              </a:rPr>
              <a:t> In addition to granting and revoking access rights to a table, the owner of the table may grant and revoke authorization to other users, allowing them to grant and revoke access rights to the table.</a:t>
            </a:r>
          </a:p>
          <a:p>
            <a:r>
              <a:rPr lang="en-US">
                <a:latin typeface="Times New Roman" charset="0"/>
              </a:rPr>
              <a:t>As with any access control system a database access control system distinguishes different access rights, including create, insert, delete, update, read, and write. Some DBMSs provide considerable control over the granularity of access rights. Access rights can be to the entire database, to individual tables, or to selected rows or columns within a table. Access rights can be determined based on the contents of a table entry. For example, in a personnel database, some users may be limited to seeing salary information only up to a certain maximum value. And a department manager may only be allowed view salary information for employees in his or her department.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665556-BCC9-E24E-9FF7-B96713FC33DB}" type="slidenum">
              <a:rPr lang="en-AU"/>
              <a:pPr/>
              <a:t>21</a:t>
            </a:fld>
            <a:endParaRPr lang="en-AU"/>
          </a:p>
        </p:txBody>
      </p:sp>
      <p:sp>
        <p:nvSpPr>
          <p:cNvPr id="222210" name="Rectangle 2"/>
          <p:cNvSpPr>
            <a:spLocks noRot="1" noChangeArrowheads="1" noTextEdit="1"/>
          </p:cNvSpPr>
          <p:nvPr>
            <p:ph type="sldImg"/>
          </p:nvPr>
        </p:nvSpPr>
        <p:spPr>
          <a:ln/>
          <a:extLst>
            <a:ext uri="{FAA26D3D-D897-4be2-8F04-BA451C77F1D7}">
              <ma14:placeholderFlag xmlns:ma14="http://schemas.microsoft.com/office/mac/drawingml/2011/main" val="1"/>
            </a:ext>
          </a:extLst>
        </p:spPr>
      </p:sp>
      <p:sp>
        <p:nvSpPr>
          <p:cNvPr id="222211" name="Rectangle 3"/>
          <p:cNvSpPr>
            <a:spLocks noGrp="1" noChangeArrowheads="1"/>
          </p:cNvSpPr>
          <p:nvPr>
            <p:ph type="body" idx="1"/>
          </p:nvPr>
        </p:nvSpPr>
        <p:spPr/>
        <p:txBody>
          <a:bodyPr/>
          <a:lstStyle/>
          <a:p>
            <a:r>
              <a:rPr lang="en-US">
                <a:latin typeface="Times New Roman" charset="0"/>
              </a:rPr>
              <a:t>SQL provides two commands for managing access rights, GRANT and REVOKE. For different versions of SQL, the syntax is slightly different. The GRANT command can be used to grant one or more access rights or can be used to assign a user to a role. For access rights, the command can optionally specify that it applies only to a specified table. The TO clause specifies the user or role to which the rights are granted. A PUBLIC  value indicates that any user has the specified access rights. The optional IDENTIFIED BY clause specifies a password that must be used to revoke the access rights of this GRANT command. The GRANT OPTION indicates that the grantee can grant this access right to other users, with our without the grant option. Consider the simple example shown, which enables user ricflair to query any table in the database. The REVOKE command has the syntax shown. The example revokes the access rights of the preceding example.</a:t>
            </a:r>
          </a:p>
          <a:p>
            <a:r>
              <a:rPr lang="en-US">
                <a:latin typeface="Times New Roman" charset="0"/>
              </a:rPr>
              <a:t>Different implementations of SQL provide different ranges of access rights, e.g.:</a:t>
            </a:r>
          </a:p>
          <a:p>
            <a:r>
              <a:rPr lang="en-US">
                <a:latin typeface="Times New Roman" charset="0"/>
                <a:cs typeface="Times New Roman" charset="0"/>
              </a:rPr>
              <a:t>• </a:t>
            </a:r>
            <a:r>
              <a:rPr lang="en-US">
                <a:latin typeface="Times New Roman" charset="0"/>
              </a:rPr>
              <a:t>SELECT: Grantee may read entire database; individual tables; or specific columns in a table.</a:t>
            </a:r>
          </a:p>
          <a:p>
            <a:r>
              <a:rPr lang="en-US">
                <a:latin typeface="Times New Roman" charset="0"/>
                <a:cs typeface="Times New Roman" charset="0"/>
              </a:rPr>
              <a:t>• </a:t>
            </a:r>
            <a:r>
              <a:rPr lang="en-US">
                <a:latin typeface="Times New Roman" charset="0"/>
              </a:rPr>
              <a:t>INSERT: Grantee may insert rows in a table; or insert rows with values for specific columns in a table.</a:t>
            </a:r>
          </a:p>
          <a:p>
            <a:r>
              <a:rPr lang="en-US">
                <a:latin typeface="Times New Roman" charset="0"/>
                <a:cs typeface="Times New Roman" charset="0"/>
              </a:rPr>
              <a:t>• </a:t>
            </a:r>
            <a:r>
              <a:rPr lang="en-US">
                <a:latin typeface="Times New Roman" charset="0"/>
              </a:rPr>
              <a:t>UPDATE: Semantics is similar to INSERT.</a:t>
            </a:r>
          </a:p>
          <a:p>
            <a:r>
              <a:rPr lang="en-US">
                <a:latin typeface="Times New Roman" charset="0"/>
                <a:cs typeface="Times New Roman" charset="0"/>
              </a:rPr>
              <a:t>• </a:t>
            </a:r>
            <a:r>
              <a:rPr lang="en-US">
                <a:latin typeface="Times New Roman" charset="0"/>
              </a:rPr>
              <a:t>DELETE: Grantee may delete rows from a table.</a:t>
            </a:r>
          </a:p>
          <a:p>
            <a:r>
              <a:rPr lang="en-US">
                <a:latin typeface="Times New Roman" charset="0"/>
                <a:cs typeface="Times New Roman" charset="0"/>
              </a:rPr>
              <a:t>• </a:t>
            </a:r>
            <a:r>
              <a:rPr lang="en-US">
                <a:latin typeface="Times New Roman" charset="0"/>
              </a:rPr>
              <a:t>REFERENCES: Grantee is allowed to define foreign keys in another table that refer to the specified columns.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userDrawn="1"/>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x-none" smtClean="0"/>
              <a:t>Click to edit Master title style</a:t>
            </a:r>
            <a:endParaRPr lang="en-US" dirty="0"/>
          </a:p>
        </p:txBody>
      </p:sp>
      <p:pic>
        <p:nvPicPr>
          <p:cNvPr id="15" name="Picture 14" descr="nst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97240" y="5437805"/>
            <a:ext cx="876963" cy="1266724"/>
          </a:xfrm>
          <a:prstGeom prst="rect">
            <a:avLst/>
          </a:prstGeom>
        </p:spPr>
      </p:pic>
      <p:pic>
        <p:nvPicPr>
          <p:cNvPr id="16" name="Picture 15" descr="iit nstu.jpg"/>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82598" y="5630466"/>
            <a:ext cx="864485" cy="1136790"/>
          </a:xfrm>
          <a:prstGeom prst="rect">
            <a:avLst/>
          </a:prstGeom>
        </p:spPr>
      </p:pic>
      <p:sp>
        <p:nvSpPr>
          <p:cNvPr id="17" name="TextBox 16"/>
          <p:cNvSpPr txBox="1"/>
          <p:nvPr userDrawn="1"/>
        </p:nvSpPr>
        <p:spPr>
          <a:xfrm>
            <a:off x="3415273" y="6101928"/>
            <a:ext cx="3584590" cy="523220"/>
          </a:xfrm>
          <a:prstGeom prst="rect">
            <a:avLst/>
          </a:prstGeom>
          <a:noFill/>
        </p:spPr>
        <p:txBody>
          <a:bodyPr wrap="none" rtlCol="0">
            <a:spAutoFit/>
          </a:bodyPr>
          <a:lstStyle/>
          <a:p>
            <a:pPr algn="r"/>
            <a:r>
              <a:rPr lang="en-GB" sz="1400" i="1" dirty="0" smtClean="0">
                <a:solidFill>
                  <a:schemeClr val="tx1">
                    <a:lumMod val="75000"/>
                    <a:lumOff val="25000"/>
                  </a:schemeClr>
                </a:solidFill>
                <a:latin typeface="Arial"/>
                <a:cs typeface="Arial"/>
              </a:rPr>
              <a:t>Institute of Information Technology</a:t>
            </a:r>
          </a:p>
          <a:p>
            <a:pPr algn="r"/>
            <a:r>
              <a:rPr lang="en-GB" sz="1400" i="1" dirty="0" smtClean="0">
                <a:solidFill>
                  <a:schemeClr val="tx1">
                    <a:lumMod val="75000"/>
                    <a:lumOff val="25000"/>
                  </a:schemeClr>
                </a:solidFill>
                <a:latin typeface="Arial"/>
                <a:cs typeface="Arial"/>
              </a:rPr>
              <a:t>Noakhali Science &amp; Technology University</a:t>
            </a:r>
            <a:endParaRPr lang="en-GB" sz="1400" i="1" dirty="0">
              <a:solidFill>
                <a:schemeClr val="tx1">
                  <a:lumMod val="75000"/>
                  <a:lumOff val="25000"/>
                </a:schemeClr>
              </a:solidFill>
              <a:latin typeface="Arial"/>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FD4BBE50-0B49-8145-AB2F-32143D84E046}" type="datetime4">
              <a:rPr lang="en-US" smtClean="0"/>
              <a:t>September 29, 2020</a:t>
            </a:fld>
            <a:endParaRPr lang="en-US"/>
          </a:p>
        </p:txBody>
      </p:sp>
      <p:sp>
        <p:nvSpPr>
          <p:cNvPr id="5" name="Footer Placeholder 4"/>
          <p:cNvSpPr>
            <a:spLocks noGrp="1"/>
          </p:cNvSpPr>
          <p:nvPr>
            <p:ph type="ftr" sz="quarter" idx="11"/>
          </p:nvPr>
        </p:nvSpPr>
        <p:spPr/>
        <p:txBody>
          <a:bodyPr/>
          <a:lstStyle/>
          <a:p>
            <a:r>
              <a:rPr lang="en-US" smtClean="0"/>
              <a:t>Database Security</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7931BDD1-3A3B-1746-A509-EC33684EAD6F}" type="datetime4">
              <a:rPr lang="en-US" smtClean="0"/>
              <a:t>September 29, 2020</a:t>
            </a:fld>
            <a:endParaRPr lang="en-US" dirty="0"/>
          </a:p>
        </p:txBody>
      </p:sp>
      <p:sp>
        <p:nvSpPr>
          <p:cNvPr id="5" name="Footer Placeholder 4"/>
          <p:cNvSpPr>
            <a:spLocks noGrp="1"/>
          </p:cNvSpPr>
          <p:nvPr>
            <p:ph type="ftr" sz="quarter" idx="11"/>
          </p:nvPr>
        </p:nvSpPr>
        <p:spPr/>
        <p:txBody>
          <a:bodyPr/>
          <a:lstStyle/>
          <a:p>
            <a:r>
              <a:rPr lang="en-US" smtClean="0"/>
              <a:t>Database Security</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pic>
        <p:nvPicPr>
          <p:cNvPr id="9" name="Picture 8" descr="iit nstu.jpg"/>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737" y="0"/>
            <a:ext cx="724308" cy="95245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A0E9CCC-3A6A-954F-877C-F98EE96B9E17}" type="datetime4">
              <a:rPr lang="en-US" smtClean="0"/>
              <a:t>September 29, 2020</a:t>
            </a:fld>
            <a:endParaRPr lang="en-US"/>
          </a:p>
        </p:txBody>
      </p:sp>
      <p:sp>
        <p:nvSpPr>
          <p:cNvPr id="5" name="Footer Placeholder 4"/>
          <p:cNvSpPr>
            <a:spLocks noGrp="1"/>
          </p:cNvSpPr>
          <p:nvPr>
            <p:ph type="ftr" sz="quarter" idx="11"/>
          </p:nvPr>
        </p:nvSpPr>
        <p:spPr/>
        <p:txBody>
          <a:bodyPr/>
          <a:lstStyle/>
          <a:p>
            <a:r>
              <a:rPr lang="en-US" smtClean="0"/>
              <a:t>Database Security</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F9F2F46-5290-574D-93D1-1BE34C9CA546}" type="datetime4">
              <a:rPr lang="en-US" smtClean="0"/>
              <a:t>September 29, 2020</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Database Security</a:t>
            </a:r>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x-none"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nst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174" y="101599"/>
            <a:ext cx="951934" cy="1375015"/>
          </a:xfrm>
          <a:prstGeom prst="rect">
            <a:avLst/>
          </a:prstGeom>
        </p:spPr>
      </p:pic>
      <p:pic>
        <p:nvPicPr>
          <p:cNvPr id="19" name="Picture 18" descr="iit nstu.jpg"/>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332" y="156056"/>
            <a:ext cx="1004235" cy="13205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x-none"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D8FFB5E2-54D5-DE41-A114-1A488FAA76A4}" type="datetime4">
              <a:rPr lang="en-US" smtClean="0"/>
              <a:t>September 29, 2020</a:t>
            </a:fld>
            <a:endParaRPr lang="en-US"/>
          </a:p>
        </p:txBody>
      </p:sp>
      <p:sp>
        <p:nvSpPr>
          <p:cNvPr id="6" name="Footer Placeholder 5"/>
          <p:cNvSpPr>
            <a:spLocks noGrp="1"/>
          </p:cNvSpPr>
          <p:nvPr>
            <p:ph type="ftr" sz="quarter" idx="11"/>
          </p:nvPr>
        </p:nvSpPr>
        <p:spPr/>
        <p:txBody>
          <a:bodyPr/>
          <a:lstStyle/>
          <a:p>
            <a:r>
              <a:rPr lang="en-US" smtClean="0"/>
              <a:t>Database Security</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BB3584A4-7E4E-234F-825C-392A345E8BCB}" type="datetime4">
              <a:rPr lang="en-US" smtClean="0"/>
              <a:t>September 29, 2020</a:t>
            </a:fld>
            <a:endParaRPr lang="en-US"/>
          </a:p>
        </p:txBody>
      </p:sp>
      <p:sp>
        <p:nvSpPr>
          <p:cNvPr id="8" name="Footer Placeholder 7"/>
          <p:cNvSpPr>
            <a:spLocks noGrp="1"/>
          </p:cNvSpPr>
          <p:nvPr>
            <p:ph type="ftr" sz="quarter" idx="11"/>
          </p:nvPr>
        </p:nvSpPr>
        <p:spPr/>
        <p:txBody>
          <a:bodyPr/>
          <a:lstStyle/>
          <a:p>
            <a:r>
              <a:rPr lang="en-US" smtClean="0"/>
              <a:t>Database Security</a:t>
            </a:r>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051D6B94-6472-9042-87C8-F29B5E33D339}" type="datetime4">
              <a:rPr lang="en-US" smtClean="0"/>
              <a:t>September 29, 2020</a:t>
            </a:fld>
            <a:endParaRPr lang="en-US"/>
          </a:p>
        </p:txBody>
      </p:sp>
      <p:sp>
        <p:nvSpPr>
          <p:cNvPr id="4" name="Footer Placeholder 3"/>
          <p:cNvSpPr>
            <a:spLocks noGrp="1"/>
          </p:cNvSpPr>
          <p:nvPr>
            <p:ph type="ftr" sz="quarter" idx="11"/>
          </p:nvPr>
        </p:nvSpPr>
        <p:spPr/>
        <p:txBody>
          <a:bodyPr/>
          <a:lstStyle/>
          <a:p>
            <a:r>
              <a:rPr lang="en-US" smtClean="0"/>
              <a:t>Database Security</a:t>
            </a:r>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C06C592-F13E-834C-A3F1-126364964962}"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620BC64F-093E-B94A-B777-DE7C7FD02FA4}" type="datetime4">
              <a:rPr lang="en-US" smtClean="0"/>
              <a:t>September 29, 2020</a:t>
            </a:fld>
            <a:endParaRPr lang="en-US"/>
          </a:p>
        </p:txBody>
      </p:sp>
      <p:sp>
        <p:nvSpPr>
          <p:cNvPr id="6" name="Footer Placeholder 5"/>
          <p:cNvSpPr>
            <a:spLocks noGrp="1"/>
          </p:cNvSpPr>
          <p:nvPr>
            <p:ph type="ftr" sz="quarter" idx="11"/>
          </p:nvPr>
        </p:nvSpPr>
        <p:spPr/>
        <p:txBody>
          <a:bodyPr/>
          <a:lstStyle/>
          <a:p>
            <a:r>
              <a:rPr lang="en-US" smtClean="0"/>
              <a:t>Database Security</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x-none" smtClean="0"/>
              <a:t>Click to edit Master title style</a:t>
            </a:r>
            <a:endParaRPr lang="en-US" dirty="0"/>
          </a:p>
        </p:txBody>
      </p:sp>
      <p:pic>
        <p:nvPicPr>
          <p:cNvPr id="13" name="Picture 12" descr="iit nstu.jpg"/>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2570" y="143846"/>
            <a:ext cx="874927" cy="11505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5" name="Date Placeholder 4"/>
          <p:cNvSpPr>
            <a:spLocks noGrp="1"/>
          </p:cNvSpPr>
          <p:nvPr>
            <p:ph type="dt" sz="half" idx="10"/>
          </p:nvPr>
        </p:nvSpPr>
        <p:spPr/>
        <p:txBody>
          <a:bodyPr/>
          <a:lstStyle/>
          <a:p>
            <a:fld id="{07D38E90-62E0-B341-A2E5-EED72D9DFB6A}" type="datetime4">
              <a:rPr lang="en-US" smtClean="0"/>
              <a:t>September 29, 2020</a:t>
            </a:fld>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Database Security</a:t>
            </a:r>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x-none" smtClean="0"/>
              <a:t>Click to edit Master title style</a:t>
            </a:r>
            <a:endParaRPr lang="en-US" dirty="0"/>
          </a:p>
        </p:txBody>
      </p:sp>
      <p:pic>
        <p:nvPicPr>
          <p:cNvPr id="14" name="Picture 13" descr="iit nstu.jpg"/>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72640" y="131635"/>
            <a:ext cx="874927" cy="1150520"/>
          </a:xfrm>
          <a:prstGeom prst="rect">
            <a:avLst/>
          </a:prstGeom>
        </p:spPr>
      </p:pic>
      <p:pic>
        <p:nvPicPr>
          <p:cNvPr id="15" name="Picture 14" descr="nstu.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9175" y="101600"/>
            <a:ext cx="785226" cy="113421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41C5B87E-9FD2-7042-9298-FB4523C4CBB6}" type="datetime4">
              <a:rPr lang="en-US" smtClean="0"/>
              <a:t>September 29, 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Database Security</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a:t>
            </a:fld>
            <a:endParaRPr lang="en-US" dirty="0"/>
          </a:p>
        </p:txBody>
      </p:sp>
      <p:sp>
        <p:nvSpPr>
          <p:cNvPr id="9" name="Rectangle 8"/>
          <p:cNvSpPr/>
          <p:nvPr/>
        </p:nvSpPr>
        <p:spPr>
          <a:xfrm>
            <a:off x="274320" y="278166"/>
            <a:ext cx="7769013"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4" y="372862"/>
            <a:ext cx="7573708"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7520444" cy="1039427"/>
          </a:xfrm>
          <a:prstGeom prst="rect">
            <a:avLst/>
          </a:prstGeom>
        </p:spPr>
        <p:txBody>
          <a:bodyPr vert="horz" lIns="91440" tIns="45720" rIns="91440" bIns="45720" rtlCol="0" anchor="ctr">
            <a:normAutofit/>
          </a:bodyPr>
          <a:lstStyle/>
          <a:p>
            <a:r>
              <a:rPr lang="x-none" smtClean="0"/>
              <a:t>Click to edit Master title style</a:t>
            </a:r>
            <a:endParaRPr lang="en-US" dirty="0"/>
          </a:p>
        </p:txBody>
      </p:sp>
      <p:pic>
        <p:nvPicPr>
          <p:cNvPr id="11" name="Picture 10" descr="iit nstu.jpg"/>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332" y="278166"/>
            <a:ext cx="1004235" cy="1320559"/>
          </a:xfrm>
          <a:prstGeom prst="rect">
            <a:avLst/>
          </a:prstGeom>
        </p:spPr>
      </p:pic>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hdr="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Times New Roman"/>
          <a:ea typeface="+mn-ea"/>
          <a:cs typeface="Times New Roman"/>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Times New Roman"/>
          <a:ea typeface="+mn-ea"/>
          <a:cs typeface="Times New Roman"/>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Times New Roman"/>
          <a:ea typeface="+mn-ea"/>
          <a:cs typeface="Times New Roman"/>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Times New Roman"/>
          <a:ea typeface="+mn-ea"/>
          <a:cs typeface="Times New Roman"/>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Times New Roman"/>
          <a:ea typeface="+mn-ea"/>
          <a:cs typeface="Times New Roman"/>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et-security.org/secworld.php?id=13313"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ysqlperformanceblog.com/2012/07/18/sql-injection-still-a-proble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jpeg"/><Relationship Id="rId3" Type="http://schemas.microsoft.com/office/2007/relationships/hdphoto" Target="../media/hdphoto4.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4"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4" Type="http://schemas.microsoft.com/office/2007/relationships/hdphoto" Target="../media/hdphoto6.wdp"/><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4" Type="http://schemas.microsoft.com/office/2007/relationships/hdphoto" Target="../media/hdphoto7.wdp"/><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4" Type="http://schemas.microsoft.com/office/2007/relationships/hdphoto" Target="../media/hdphoto8.wdp"/><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4" Type="http://schemas.microsoft.com/office/2007/relationships/hdphoto" Target="../media/hdphoto9.wdp"/><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4" Type="http://schemas.microsoft.com/office/2007/relationships/hdphoto" Target="../media/hdphoto10.wdp"/><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3" Type="http://schemas.microsoft.com/office/2007/relationships/hdphoto" Target="../media/hdphoto11.wdp"/><Relationship Id="rId4" Type="http://schemas.microsoft.com/office/2007/relationships/hdphoto" Target="../media/hdphoto12.wdp"/><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2.wdp"/><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Md. Iftekharul Alam Efat</a:t>
            </a:r>
            <a:endParaRPr lang="en-GB" dirty="0"/>
          </a:p>
        </p:txBody>
      </p:sp>
      <p:sp>
        <p:nvSpPr>
          <p:cNvPr id="3" name="Title 2"/>
          <p:cNvSpPr>
            <a:spLocks noGrp="1"/>
          </p:cNvSpPr>
          <p:nvPr>
            <p:ph type="ctrTitle"/>
          </p:nvPr>
        </p:nvSpPr>
        <p:spPr/>
        <p:txBody>
          <a:bodyPr/>
          <a:lstStyle/>
          <a:p>
            <a:r>
              <a:rPr lang="en-GB" sz="4800" dirty="0" smtClean="0"/>
              <a:t>Database Security</a:t>
            </a:r>
            <a:endParaRPr lang="en-GB" sz="4800" dirty="0"/>
          </a:p>
        </p:txBody>
      </p:sp>
    </p:spTree>
    <p:extLst>
      <p:ext uri="{BB962C8B-B14F-4D97-AF65-F5344CB8AC3E}">
        <p14:creationId xmlns:p14="http://schemas.microsoft.com/office/powerpoint/2010/main" val="435758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704EA-938C-224A-941A-5BE6A16E5D4E}" type="datetime4">
              <a:rPr lang="en-US" smtClean="0"/>
              <a:t>September 29, 2020</a:t>
            </a:fld>
            <a:endParaRPr lang="en-US"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9</a:t>
            </a:fld>
            <a:endParaRPr lang="en-US" dirty="0"/>
          </a:p>
        </p:txBody>
      </p:sp>
      <p:sp>
        <p:nvSpPr>
          <p:cNvPr id="3" name="Footer Placeholder 2"/>
          <p:cNvSpPr>
            <a:spLocks noGrp="1"/>
          </p:cNvSpPr>
          <p:nvPr>
            <p:ph type="ftr" sz="quarter" idx="11"/>
          </p:nvPr>
        </p:nvSpPr>
        <p:spPr/>
        <p:txBody>
          <a:bodyPr/>
          <a:lstStyle/>
          <a:p>
            <a:r>
              <a:rPr lang="en-US" smtClean="0"/>
              <a:t>Database Security</a:t>
            </a:r>
            <a:endParaRPr lang="en-US" dirty="0"/>
          </a:p>
        </p:txBody>
      </p:sp>
      <p:sp>
        <p:nvSpPr>
          <p:cNvPr id="11" name="Text Placeholder 10"/>
          <p:cNvSpPr>
            <a:spLocks noGrp="1"/>
          </p:cNvSpPr>
          <p:nvPr>
            <p:ph type="body" sz="half" idx="2"/>
          </p:nvPr>
        </p:nvSpPr>
        <p:spPr/>
        <p:txBody>
          <a:bodyPr/>
          <a:lstStyle/>
          <a:p>
            <a:endParaRPr lang="en-GB"/>
          </a:p>
        </p:txBody>
      </p:sp>
      <p:sp>
        <p:nvSpPr>
          <p:cNvPr id="10" name="Title 9"/>
          <p:cNvSpPr>
            <a:spLocks noGrp="1"/>
          </p:cNvSpPr>
          <p:nvPr>
            <p:ph type="title"/>
          </p:nvPr>
        </p:nvSpPr>
        <p:spPr/>
        <p:txBody>
          <a:bodyPr>
            <a:normAutofit/>
          </a:bodyPr>
          <a:lstStyle/>
          <a:p>
            <a:r>
              <a:rPr lang="en-GB" sz="2800" dirty="0"/>
              <a:t>SQL Injection Attack</a:t>
            </a:r>
          </a:p>
        </p:txBody>
      </p:sp>
      <p:pic>
        <p:nvPicPr>
          <p:cNvPr id="13" name="Content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t="-26973" b="-26973"/>
          <a:stretch>
            <a:fillRect/>
          </a:stretch>
        </p:blipFill>
        <p:spPr>
          <a:xfrm>
            <a:off x="685800" y="1270000"/>
            <a:ext cx="7772400" cy="3683000"/>
          </a:xfrm>
        </p:spPr>
      </p:pic>
    </p:spTree>
    <p:extLst>
      <p:ext uri="{BB962C8B-B14F-4D97-AF65-F5344CB8AC3E}">
        <p14:creationId xmlns:p14="http://schemas.microsoft.com/office/powerpoint/2010/main" val="21665859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B35898-1284-0047-8A75-32A561634030}" type="datetime4">
              <a:rPr lang="en-US" smtClean="0"/>
              <a:t>September 29, 2020</a:t>
            </a:fld>
            <a:endParaRPr lang="en-US"/>
          </a:p>
        </p:txBody>
      </p:sp>
      <p:sp>
        <p:nvSpPr>
          <p:cNvPr id="5" name="Footer Placeholder 4"/>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10</a:t>
            </a:fld>
            <a:endParaRPr lang="en-US"/>
          </a:p>
        </p:txBody>
      </p:sp>
      <p:pic>
        <p:nvPicPr>
          <p:cNvPr id="8"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249" r="371" b="33300"/>
          <a:stretch/>
        </p:blipFill>
        <p:spPr>
          <a:xfrm>
            <a:off x="99548" y="135857"/>
            <a:ext cx="4058033" cy="6657629"/>
          </a:xfrm>
          <a:prstGeom prst="rect">
            <a:avLst/>
          </a:prstGeom>
          <a:solidFill>
            <a:schemeClr val="bg2"/>
          </a:solidFill>
          <a:ln>
            <a:noFill/>
          </a:ln>
          <a:effectLst>
            <a:softEdge rad="12700"/>
          </a:effectLst>
        </p:spPr>
      </p:pic>
      <p:pic>
        <p:nvPicPr>
          <p:cNvPr id="9" name="Picture 4"/>
          <p:cNvPicPr>
            <a:picLocks noChangeAspect="1"/>
          </p:cNvPicPr>
          <p:nvPr/>
        </p:nvPicPr>
        <p:blipFill rotWithShape="1">
          <a:blip r:embed="rId2">
            <a:extLst>
              <a:ext uri="{28A0092B-C50C-407E-A947-70E740481C1C}">
                <a14:useLocalDpi xmlns:a14="http://schemas.microsoft.com/office/drawing/2010/main" val="0"/>
              </a:ext>
            </a:extLst>
          </a:blip>
          <a:srcRect t="47400" b="-1"/>
          <a:stretch/>
        </p:blipFill>
        <p:spPr bwMode="auto">
          <a:xfrm>
            <a:off x="4248476" y="139519"/>
            <a:ext cx="4815311" cy="658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4766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normAutofit fontScale="90000"/>
          </a:bodyPr>
          <a:lstStyle/>
          <a:p>
            <a:r>
              <a:rPr lang="en-US" dirty="0">
                <a:latin typeface="Book Antiqua"/>
                <a:cs typeface="Book Antiqua"/>
              </a:rPr>
              <a:t>What is a SQL Injection Attack?</a:t>
            </a:r>
          </a:p>
        </p:txBody>
      </p:sp>
      <p:sp>
        <p:nvSpPr>
          <p:cNvPr id="7170" name="Rectangle 3"/>
          <p:cNvSpPr>
            <a:spLocks noGrp="1" noChangeArrowheads="1"/>
          </p:cNvSpPr>
          <p:nvPr>
            <p:ph idx="1"/>
          </p:nvPr>
        </p:nvSpPr>
        <p:spPr/>
        <p:txBody>
          <a:bodyPr/>
          <a:lstStyle/>
          <a:p>
            <a:r>
              <a:rPr lang="en-US" sz="2800" dirty="0"/>
              <a:t>Many web applications take user input from a form</a:t>
            </a:r>
          </a:p>
          <a:p>
            <a:r>
              <a:rPr lang="en-US" sz="2800" dirty="0"/>
              <a:t>Often this user input is used literally in the construction of a SQL query submitted to a database. For example:</a:t>
            </a:r>
          </a:p>
          <a:p>
            <a:pPr lvl="1"/>
            <a:r>
              <a:rPr lang="en-US" dirty="0">
                <a:solidFill>
                  <a:srgbClr val="2397E2"/>
                </a:solidFill>
                <a:latin typeface="Courier New"/>
                <a:cs typeface="Courier New"/>
              </a:rPr>
              <a:t>SELECT </a:t>
            </a:r>
            <a:r>
              <a:rPr lang="en-US" dirty="0" err="1">
                <a:solidFill>
                  <a:srgbClr val="2397E2"/>
                </a:solidFill>
                <a:latin typeface="Courier New"/>
                <a:cs typeface="Courier New"/>
              </a:rPr>
              <a:t>productdata</a:t>
            </a:r>
            <a:r>
              <a:rPr lang="en-US" dirty="0">
                <a:solidFill>
                  <a:srgbClr val="2397E2"/>
                </a:solidFill>
                <a:latin typeface="Courier New"/>
                <a:cs typeface="Courier New"/>
              </a:rPr>
              <a:t> FROM table WHERE  </a:t>
            </a:r>
            <a:r>
              <a:rPr lang="en-US" dirty="0" err="1">
                <a:solidFill>
                  <a:srgbClr val="2397E2"/>
                </a:solidFill>
                <a:latin typeface="Courier New"/>
                <a:cs typeface="Courier New"/>
              </a:rPr>
              <a:t>productname</a:t>
            </a:r>
            <a:r>
              <a:rPr lang="en-US" dirty="0">
                <a:solidFill>
                  <a:srgbClr val="2397E2"/>
                </a:solidFill>
                <a:latin typeface="Courier New"/>
                <a:cs typeface="Courier New"/>
              </a:rPr>
              <a:t> = </a:t>
            </a:r>
            <a:r>
              <a:rPr lang="ja-JP" altLang="en-US" dirty="0">
                <a:solidFill>
                  <a:srgbClr val="2397E2"/>
                </a:solidFill>
                <a:latin typeface="Courier New"/>
                <a:ea typeface="ＭＳ ゴシック" charset="0"/>
                <a:cs typeface="Courier New"/>
              </a:rPr>
              <a:t>‘</a:t>
            </a:r>
            <a:r>
              <a:rPr lang="en-US" altLang="ja-JP" i="1" dirty="0">
                <a:solidFill>
                  <a:srgbClr val="2397E2"/>
                </a:solidFill>
                <a:latin typeface="Courier New"/>
                <a:cs typeface="Courier New"/>
              </a:rPr>
              <a:t>user input product </a:t>
            </a:r>
            <a:r>
              <a:rPr lang="en-US" altLang="ja-JP" i="1" dirty="0" smtClean="0">
                <a:solidFill>
                  <a:srgbClr val="2397E2"/>
                </a:solidFill>
                <a:latin typeface="Courier New"/>
                <a:cs typeface="Courier New"/>
              </a:rPr>
              <a:t>name</a:t>
            </a:r>
            <a:r>
              <a:rPr lang="en-US" altLang="ja-JP" dirty="0" smtClean="0">
                <a:solidFill>
                  <a:srgbClr val="2397E2"/>
                </a:solidFill>
                <a:latin typeface="Courier New"/>
                <a:cs typeface="Courier New"/>
              </a:rPr>
              <a:t>;</a:t>
            </a:r>
            <a:endParaRPr lang="en-US" altLang="ja-JP" dirty="0">
              <a:solidFill>
                <a:srgbClr val="2397E2"/>
              </a:solidFill>
              <a:latin typeface="Courier New"/>
              <a:cs typeface="Courier New"/>
            </a:endParaRPr>
          </a:p>
          <a:p>
            <a:r>
              <a:rPr lang="en-US" sz="2800" dirty="0"/>
              <a:t>A SQL injection attack involves placing SQL statements in the user input</a:t>
            </a:r>
          </a:p>
        </p:txBody>
      </p:sp>
      <p:sp>
        <p:nvSpPr>
          <p:cNvPr id="2" name="Date Placeholder 1"/>
          <p:cNvSpPr>
            <a:spLocks noGrp="1"/>
          </p:cNvSpPr>
          <p:nvPr>
            <p:ph type="dt" sz="half" idx="10"/>
          </p:nvPr>
        </p:nvSpPr>
        <p:spPr/>
        <p:txBody>
          <a:bodyPr/>
          <a:lstStyle/>
          <a:p>
            <a:fld id="{62C263DE-3DB1-A54E-B689-9BEAE1D1A5B5}"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11</a:t>
            </a:fld>
            <a:endParaRPr lang="en-US"/>
          </a:p>
        </p:txBody>
      </p:sp>
    </p:spTree>
    <p:extLst>
      <p:ext uri="{BB962C8B-B14F-4D97-AF65-F5344CB8AC3E}">
        <p14:creationId xmlns:p14="http://schemas.microsoft.com/office/powerpoint/2010/main" val="36771124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normAutofit fontScale="90000"/>
          </a:bodyPr>
          <a:lstStyle/>
          <a:p>
            <a:r>
              <a:rPr lang="en-US" dirty="0">
                <a:latin typeface="Book Antiqua"/>
                <a:cs typeface="Book Antiqua"/>
              </a:rPr>
              <a:t>SQL Injection Attacks on the rise</a:t>
            </a:r>
          </a:p>
        </p:txBody>
      </p:sp>
      <p:sp>
        <p:nvSpPr>
          <p:cNvPr id="45058" name="Content Placeholder 2"/>
          <p:cNvSpPr>
            <a:spLocks noGrp="1"/>
          </p:cNvSpPr>
          <p:nvPr>
            <p:ph idx="1"/>
          </p:nvPr>
        </p:nvSpPr>
        <p:spPr>
          <a:xfrm>
            <a:off x="280737" y="1659024"/>
            <a:ext cx="8621879" cy="4373563"/>
          </a:xfrm>
        </p:spPr>
        <p:txBody>
          <a:bodyPr>
            <a:normAutofit/>
          </a:bodyPr>
          <a:lstStyle/>
          <a:p>
            <a:pPr algn="just"/>
            <a:r>
              <a:rPr lang="en-US" sz="2000" dirty="0">
                <a:hlinkClick r:id="rId3"/>
              </a:rPr>
              <a:t>https://www.net-security.org/secworld.php?id=13313</a:t>
            </a:r>
            <a:endParaRPr lang="en-US" sz="2000" dirty="0"/>
          </a:p>
          <a:p>
            <a:pPr lvl="0" algn="just"/>
            <a:r>
              <a:rPr lang="en-US" sz="2000" dirty="0"/>
              <a:t>“Many, many sites have lost customer data in this way,” said Chris </a:t>
            </a:r>
            <a:r>
              <a:rPr lang="en-US" sz="2000" dirty="0" err="1"/>
              <a:t>Hinkley</a:t>
            </a:r>
            <a:r>
              <a:rPr lang="en-US" sz="2000" dirty="0"/>
              <a:t>, Senior Security Engineer at </a:t>
            </a:r>
            <a:r>
              <a:rPr lang="en-US" sz="2000" dirty="0" err="1"/>
              <a:t>FireHost</a:t>
            </a:r>
            <a:r>
              <a:rPr lang="en-US" sz="2000" dirty="0"/>
              <a:t>. “SQL Injection attacks are often automated and many website owners may be blissfully unaware that their data could actively be at </a:t>
            </a:r>
            <a:r>
              <a:rPr lang="en-US" sz="2000" dirty="0" smtClean="0"/>
              <a:t>risk. </a:t>
            </a:r>
            <a:r>
              <a:rPr lang="en-US" sz="2000" dirty="0">
                <a:solidFill>
                  <a:srgbClr val="465466"/>
                </a:solidFill>
              </a:rPr>
              <a:t>These attacks can be detected and businesses should be taking basic and blanket steps to block attempted SQL Injection, as well as the other types of attacks we frequently see.”</a:t>
            </a:r>
          </a:p>
          <a:p>
            <a:pPr marL="114300" indent="0" algn="just">
              <a:buNone/>
            </a:pPr>
            <a:endParaRPr lang="en-US" sz="2000" dirty="0"/>
          </a:p>
        </p:txBody>
      </p:sp>
      <p:sp>
        <p:nvSpPr>
          <p:cNvPr id="2" name="Date Placeholder 1"/>
          <p:cNvSpPr>
            <a:spLocks noGrp="1"/>
          </p:cNvSpPr>
          <p:nvPr>
            <p:ph type="dt" sz="half" idx="10"/>
          </p:nvPr>
        </p:nvSpPr>
        <p:spPr/>
        <p:txBody>
          <a:bodyPr/>
          <a:lstStyle/>
          <a:p>
            <a:fld id="{719B985F-1BF3-2E49-AD41-C3CCF28E085D}"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12</a:t>
            </a:fld>
            <a:endParaRPr lang="en-US"/>
          </a:p>
        </p:txBody>
      </p:sp>
      <p:pic>
        <p:nvPicPr>
          <p:cNvPr id="45059"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07852" y="3957079"/>
            <a:ext cx="5247937" cy="243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529263" y="5320631"/>
            <a:ext cx="4090737" cy="521362"/>
          </a:xfrm>
          <a:prstGeom prst="roundRect">
            <a:avLst>
              <a:gd name="adj" fmla="val 34058"/>
            </a:avLst>
          </a:prstGeom>
          <a:noFill/>
          <a:ln w="57150" cmpd="sng">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1103842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dirty="0" smtClean="0">
                <a:latin typeface="Book Antiqua"/>
                <a:cs typeface="Book Antiqua"/>
              </a:rPr>
              <a:t>News </a:t>
            </a:r>
            <a:r>
              <a:rPr lang="en-US" dirty="0">
                <a:latin typeface="Book Antiqua"/>
                <a:cs typeface="Book Antiqua"/>
              </a:rPr>
              <a:t>of SQL attacks</a:t>
            </a:r>
          </a:p>
        </p:txBody>
      </p:sp>
      <p:sp>
        <p:nvSpPr>
          <p:cNvPr id="3" name="Content Placeholder 2"/>
          <p:cNvSpPr>
            <a:spLocks noGrp="1"/>
          </p:cNvSpPr>
          <p:nvPr>
            <p:ph idx="1"/>
          </p:nvPr>
        </p:nvSpPr>
        <p:spPr/>
        <p:txBody>
          <a:bodyPr rtlCol="0">
            <a:normAutofit fontScale="92500" lnSpcReduction="20000"/>
          </a:bodyPr>
          <a:lstStyle/>
          <a:p>
            <a:pPr algn="just" fontAlgn="auto">
              <a:spcAft>
                <a:spcPts val="0"/>
              </a:spcAft>
              <a:buFont typeface="Wingdings" pitchFamily="2" charset="2"/>
              <a:buChar char="n"/>
              <a:defRPr/>
            </a:pPr>
            <a:r>
              <a:rPr lang="en-US" dirty="0">
                <a:solidFill>
                  <a:schemeClr val="tx1">
                    <a:lumMod val="65000"/>
                    <a:lumOff val="35000"/>
                  </a:schemeClr>
                </a:solidFill>
                <a:ea typeface="+mn-ea"/>
                <a:hlinkClick r:id="rId2"/>
              </a:rPr>
              <a:t>http://www.mysqlperformanceblog.com/2012/07/18/sql-injection-still-a-problem</a:t>
            </a:r>
            <a:r>
              <a:rPr lang="en-US" dirty="0" smtClean="0">
                <a:solidFill>
                  <a:schemeClr val="tx1">
                    <a:lumMod val="65000"/>
                    <a:lumOff val="35000"/>
                  </a:schemeClr>
                </a:solidFill>
                <a:ea typeface="+mn-ea"/>
                <a:hlinkClick r:id="rId2"/>
              </a:rPr>
              <a:t>/</a:t>
            </a:r>
            <a:endParaRPr lang="en-US" dirty="0" smtClean="0">
              <a:solidFill>
                <a:schemeClr val="tx1">
                  <a:lumMod val="65000"/>
                  <a:lumOff val="35000"/>
                </a:schemeClr>
              </a:solidFill>
              <a:ea typeface="+mn-ea"/>
            </a:endParaRPr>
          </a:p>
          <a:p>
            <a:pPr algn="just" fontAlgn="auto">
              <a:spcAft>
                <a:spcPts val="0"/>
              </a:spcAft>
              <a:buFont typeface="Wingdings" pitchFamily="2" charset="2"/>
              <a:buChar char="n"/>
              <a:defRPr/>
            </a:pPr>
            <a:r>
              <a:rPr lang="en-US" dirty="0">
                <a:solidFill>
                  <a:schemeClr val="tx1">
                    <a:lumMod val="65000"/>
                    <a:lumOff val="35000"/>
                  </a:schemeClr>
                </a:solidFill>
                <a:ea typeface="+mn-ea"/>
              </a:rPr>
              <a:t>An SQL injection vulnerability resulted in an urgent June </a:t>
            </a:r>
            <a:r>
              <a:rPr lang="en-US" dirty="0" err="1">
                <a:solidFill>
                  <a:schemeClr val="tx1">
                    <a:lumMod val="65000"/>
                    <a:lumOff val="35000"/>
                  </a:schemeClr>
                </a:solidFill>
                <a:ea typeface="+mn-ea"/>
              </a:rPr>
              <a:t>bugfix</a:t>
            </a:r>
            <a:r>
              <a:rPr lang="en-US" dirty="0">
                <a:solidFill>
                  <a:schemeClr val="tx1">
                    <a:lumMod val="65000"/>
                    <a:lumOff val="35000"/>
                  </a:schemeClr>
                </a:solidFill>
                <a:ea typeface="+mn-ea"/>
              </a:rPr>
              <a:t> release of Ruby on Rails 3.x. </a:t>
            </a:r>
            <a:endParaRPr lang="en-US" dirty="0" smtClean="0">
              <a:solidFill>
                <a:schemeClr val="tx1">
                  <a:lumMod val="65000"/>
                  <a:lumOff val="35000"/>
                </a:schemeClr>
              </a:solidFill>
              <a:ea typeface="+mn-ea"/>
            </a:endParaRPr>
          </a:p>
          <a:p>
            <a:pPr algn="just" fontAlgn="auto">
              <a:spcAft>
                <a:spcPts val="0"/>
              </a:spcAft>
              <a:buFont typeface="Wingdings" pitchFamily="2" charset="2"/>
              <a:buChar char="n"/>
              <a:defRPr/>
            </a:pPr>
            <a:r>
              <a:rPr lang="en-US" dirty="0" smtClean="0">
                <a:solidFill>
                  <a:schemeClr val="tx1">
                    <a:lumMod val="65000"/>
                    <a:lumOff val="35000"/>
                  </a:schemeClr>
                </a:solidFill>
                <a:ea typeface="+mn-ea"/>
              </a:rPr>
              <a:t>Yahoo</a:t>
            </a:r>
            <a:r>
              <a:rPr lang="en-US" dirty="0">
                <a:solidFill>
                  <a:schemeClr val="tx1">
                    <a:lumMod val="65000"/>
                    <a:lumOff val="35000"/>
                  </a:schemeClr>
                </a:solidFill>
                <a:ea typeface="+mn-ea"/>
              </a:rPr>
              <a:t>! Voices was hacked in July.  The attack acquired 453,000 user email addresses and passwords.  The perpetrators claimed to have used union-based SQL injection to break in.</a:t>
            </a:r>
          </a:p>
          <a:p>
            <a:pPr algn="just" fontAlgn="auto">
              <a:spcAft>
                <a:spcPts val="0"/>
              </a:spcAft>
              <a:buFont typeface="Wingdings" pitchFamily="2" charset="2"/>
              <a:buChar char="n"/>
              <a:defRPr/>
            </a:pPr>
            <a:r>
              <a:rPr lang="en-US" dirty="0" err="1">
                <a:solidFill>
                  <a:schemeClr val="tx1">
                    <a:lumMod val="65000"/>
                    <a:lumOff val="35000"/>
                  </a:schemeClr>
                </a:solidFill>
                <a:ea typeface="+mn-ea"/>
              </a:rPr>
              <a:t>LinkedIn.com</a:t>
            </a:r>
            <a:r>
              <a:rPr lang="en-US" dirty="0">
                <a:solidFill>
                  <a:schemeClr val="tx1">
                    <a:lumMod val="65000"/>
                    <a:lumOff val="35000"/>
                  </a:schemeClr>
                </a:solidFill>
                <a:ea typeface="+mn-ea"/>
              </a:rPr>
              <a:t> leaked 6.5 million user credentials in June.  A class action lawsuit alleges that the attack was  accomplished with SQL injection.</a:t>
            </a:r>
          </a:p>
          <a:p>
            <a:pPr algn="just" fontAlgn="auto">
              <a:spcAft>
                <a:spcPts val="0"/>
              </a:spcAft>
              <a:buFont typeface="Wingdings" pitchFamily="2" charset="2"/>
              <a:buChar char="n"/>
              <a:defRPr/>
            </a:pPr>
            <a:r>
              <a:rPr lang="en-US" dirty="0">
                <a:solidFill>
                  <a:schemeClr val="tx1">
                    <a:lumMod val="65000"/>
                    <a:lumOff val="35000"/>
                  </a:schemeClr>
                </a:solidFill>
                <a:ea typeface="+mn-ea"/>
              </a:rPr>
              <a:t>SQL injection was documented as a security threat in 1998, but new incidents still occur every month.  Making honest mistakes, developers fail to defend against this means of attack, and the security of online data is at risk for all of us because of it.</a:t>
            </a:r>
          </a:p>
        </p:txBody>
      </p:sp>
      <p:sp>
        <p:nvSpPr>
          <p:cNvPr id="2" name="Date Placeholder 1"/>
          <p:cNvSpPr>
            <a:spLocks noGrp="1"/>
          </p:cNvSpPr>
          <p:nvPr>
            <p:ph type="dt" sz="half" idx="10"/>
          </p:nvPr>
        </p:nvSpPr>
        <p:spPr/>
        <p:txBody>
          <a:bodyPr/>
          <a:lstStyle/>
          <a:p>
            <a:fld id="{5DBE6616-1512-AA4C-BBF8-AE3A405991A9}" type="datetime4">
              <a:rPr lang="en-US" smtClean="0"/>
              <a:t>September 29, 2020</a:t>
            </a:fld>
            <a:endParaRPr lang="en-US"/>
          </a:p>
        </p:txBody>
      </p:sp>
      <p:sp>
        <p:nvSpPr>
          <p:cNvPr id="4" name="Footer Placeholder 3"/>
          <p:cNvSpPr>
            <a:spLocks noGrp="1"/>
          </p:cNvSpPr>
          <p:nvPr>
            <p:ph type="ftr" sz="quarter" idx="11"/>
          </p:nvPr>
        </p:nvSpPr>
        <p:spPr/>
        <p:txBody>
          <a:bodyPr/>
          <a:lstStyle/>
          <a:p>
            <a:r>
              <a:rPr lang="en-US" smtClean="0"/>
              <a:t>Database Security</a:t>
            </a:r>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13</a:t>
            </a:fld>
            <a:endParaRPr lang="en-US"/>
          </a:p>
        </p:txBody>
      </p:sp>
    </p:spTree>
    <p:extLst>
      <p:ext uri="{BB962C8B-B14F-4D97-AF65-F5344CB8AC3E}">
        <p14:creationId xmlns:p14="http://schemas.microsoft.com/office/powerpoint/2010/main" val="22680041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Screen Shot 2020-09-29 at 2.16.20 PM.png"/>
          <p:cNvPicPr>
            <a:picLocks noGrp="1" noChangeAspect="1"/>
          </p:cNvPicPr>
          <p:nvPr>
            <p:ph idx="1"/>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5058" t="445" b="-1409"/>
          <a:stretch/>
        </p:blipFill>
        <p:spPr>
          <a:xfrm>
            <a:off x="3527217" y="454523"/>
            <a:ext cx="5438982" cy="5561263"/>
          </a:xfrm>
        </p:spPr>
      </p:pic>
      <p:sp>
        <p:nvSpPr>
          <p:cNvPr id="4" name="Date Placeholder 3"/>
          <p:cNvSpPr>
            <a:spLocks noGrp="1"/>
          </p:cNvSpPr>
          <p:nvPr>
            <p:ph type="dt" sz="half" idx="10"/>
          </p:nvPr>
        </p:nvSpPr>
        <p:spPr/>
        <p:txBody>
          <a:bodyPr/>
          <a:lstStyle/>
          <a:p>
            <a:fld id="{BA0E9CCC-3A6A-954F-877C-F98EE96B9E17}" type="datetime4">
              <a:rPr lang="en-US" smtClean="0"/>
              <a:t>September 29, 2020</a:t>
            </a:fld>
            <a:endParaRPr lang="en-US"/>
          </a:p>
        </p:txBody>
      </p:sp>
      <p:sp>
        <p:nvSpPr>
          <p:cNvPr id="5" name="Footer Placeholder 4"/>
          <p:cNvSpPr>
            <a:spLocks noGrp="1"/>
          </p:cNvSpPr>
          <p:nvPr>
            <p:ph type="ftr" sz="quarter" idx="11"/>
          </p:nvPr>
        </p:nvSpPr>
        <p:spPr/>
        <p:txBody>
          <a:bodyPr/>
          <a:lstStyle/>
          <a:p>
            <a:r>
              <a:rPr lang="en-US" smtClean="0"/>
              <a:t>Database Security</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14</a:t>
            </a:fld>
            <a:endParaRPr lang="en-US"/>
          </a:p>
        </p:txBody>
      </p:sp>
      <p:sp>
        <p:nvSpPr>
          <p:cNvPr id="9" name="Text Placeholder 8"/>
          <p:cNvSpPr>
            <a:spLocks noGrp="1"/>
          </p:cNvSpPr>
          <p:nvPr>
            <p:ph type="body" sz="half" idx="2"/>
          </p:nvPr>
        </p:nvSpPr>
        <p:spPr>
          <a:xfrm>
            <a:off x="755632" y="3060024"/>
            <a:ext cx="2355200" cy="1752600"/>
          </a:xfrm>
        </p:spPr>
        <p:txBody>
          <a:bodyPr>
            <a:normAutofit fontScale="70000" lnSpcReduction="20000"/>
          </a:bodyPr>
          <a:lstStyle/>
          <a:p>
            <a:pPr algn="ctr"/>
            <a:r>
              <a:rPr lang="en-US" sz="2600" b="1" dirty="0">
                <a:solidFill>
                  <a:srgbClr val="8D34E0"/>
                </a:solidFill>
              </a:rPr>
              <a:t>1</a:t>
            </a:r>
          </a:p>
          <a:p>
            <a:pPr algn="ctr"/>
            <a:r>
              <a:rPr lang="en-US" sz="2000" dirty="0"/>
              <a:t>Hacker finds a vulnerability in a custom Web application and injects an SQL command to a database by sending the command to the Web server. The command is injected into traffic that will be accepted by the firewall</a:t>
            </a:r>
            <a:r>
              <a:rPr lang="en-US" sz="2000" dirty="0" smtClean="0"/>
              <a:t>.</a:t>
            </a:r>
            <a:endParaRPr lang="en-GB" sz="2000" dirty="0"/>
          </a:p>
        </p:txBody>
      </p:sp>
      <p:sp>
        <p:nvSpPr>
          <p:cNvPr id="7" name="Title 6"/>
          <p:cNvSpPr>
            <a:spLocks noGrp="1"/>
          </p:cNvSpPr>
          <p:nvPr>
            <p:ph type="title"/>
          </p:nvPr>
        </p:nvSpPr>
        <p:spPr>
          <a:xfrm>
            <a:off x="769000" y="1747680"/>
            <a:ext cx="2298634" cy="1191620"/>
          </a:xfrm>
        </p:spPr>
        <p:txBody>
          <a:bodyPr>
            <a:noAutofit/>
          </a:bodyPr>
          <a:lstStyle/>
          <a:p>
            <a:r>
              <a:rPr lang="en-US" sz="2800" b="1" cap="none" dirty="0" smtClean="0"/>
              <a:t>Typical </a:t>
            </a:r>
            <a:r>
              <a:rPr lang="en-US" sz="2800" b="1" cap="none" dirty="0" smtClean="0">
                <a:solidFill>
                  <a:srgbClr val="8D34E0"/>
                </a:solidFill>
              </a:rPr>
              <a:t>SQL</a:t>
            </a:r>
            <a:r>
              <a:rPr lang="en-US" sz="2800" b="1" cap="none" dirty="0" smtClean="0"/>
              <a:t> Injection Attack </a:t>
            </a:r>
            <a:endParaRPr lang="en-GB" sz="2800" cap="none" dirty="0"/>
          </a:p>
        </p:txBody>
      </p:sp>
      <p:sp>
        <p:nvSpPr>
          <p:cNvPr id="12" name="Text Placeholder 8"/>
          <p:cNvSpPr txBox="1">
            <a:spLocks/>
          </p:cNvSpPr>
          <p:nvPr/>
        </p:nvSpPr>
        <p:spPr>
          <a:xfrm>
            <a:off x="755233" y="2952668"/>
            <a:ext cx="2355200" cy="1177759"/>
          </a:xfrm>
          <a:prstGeom prst="rect">
            <a:avLst/>
          </a:prstGeom>
        </p:spPr>
        <p:txBody>
          <a:bodyPr vert="horz" lIns="91440" tIns="45720" rIns="91440" bIns="45720" rtlCol="0">
            <a:normAutofit/>
          </a:bodyPr>
          <a:lstStyle>
            <a:lvl1pPr marL="0" indent="0" algn="l" defTabSz="914400" rtl="0" eaLnBrk="1" latinLnBrk="0" hangingPunct="1">
              <a:spcBef>
                <a:spcPts val="400"/>
              </a:spcBef>
              <a:buClr>
                <a:schemeClr val="accent1"/>
              </a:buClr>
              <a:buFont typeface="Arial" pitchFamily="34" charset="0"/>
              <a:buNone/>
              <a:defRPr sz="1400" kern="1200">
                <a:solidFill>
                  <a:schemeClr val="accent1">
                    <a:lumMod val="50000"/>
                  </a:schemeClr>
                </a:solidFill>
                <a:latin typeface="Times New Roman"/>
                <a:ea typeface="+mn-ea"/>
                <a:cs typeface="Times New Roman"/>
              </a:defRPr>
            </a:lvl1pPr>
            <a:lvl2pPr marL="457200" indent="0" algn="l" defTabSz="914400" rtl="0" eaLnBrk="1" latinLnBrk="0" hangingPunct="1">
              <a:spcBef>
                <a:spcPct val="20000"/>
              </a:spcBef>
              <a:buClr>
                <a:schemeClr val="accent2"/>
              </a:buClr>
              <a:buFont typeface="Arial" pitchFamily="34" charset="0"/>
              <a:buNone/>
              <a:defRPr sz="1200" kern="1200">
                <a:solidFill>
                  <a:schemeClr val="tx2"/>
                </a:solidFill>
                <a:latin typeface="Times New Roman"/>
                <a:ea typeface="+mn-ea"/>
                <a:cs typeface="Times New Roman"/>
              </a:defRPr>
            </a:lvl2pPr>
            <a:lvl3pPr marL="914400" indent="0" algn="l" defTabSz="914400" rtl="0" eaLnBrk="1" latinLnBrk="0" hangingPunct="1">
              <a:spcBef>
                <a:spcPct val="20000"/>
              </a:spcBef>
              <a:buClr>
                <a:schemeClr val="accent3"/>
              </a:buClr>
              <a:buFont typeface="Arial" pitchFamily="34" charset="0"/>
              <a:buNone/>
              <a:defRPr sz="1000" kern="1200">
                <a:solidFill>
                  <a:schemeClr val="tx2"/>
                </a:solidFill>
                <a:latin typeface="Times New Roman"/>
                <a:ea typeface="+mn-ea"/>
                <a:cs typeface="Times New Roman"/>
              </a:defRPr>
            </a:lvl3pPr>
            <a:lvl4pPr marL="1371600" indent="0" algn="l" defTabSz="914400" rtl="0" eaLnBrk="1" latinLnBrk="0" hangingPunct="1">
              <a:spcBef>
                <a:spcPct val="20000"/>
              </a:spcBef>
              <a:buClr>
                <a:schemeClr val="accent4"/>
              </a:buClr>
              <a:buFont typeface="Arial" pitchFamily="34" charset="0"/>
              <a:buNone/>
              <a:defRPr sz="900" kern="1200">
                <a:solidFill>
                  <a:schemeClr val="tx2"/>
                </a:solidFill>
                <a:latin typeface="Times New Roman"/>
                <a:ea typeface="+mn-ea"/>
                <a:cs typeface="Times New Roman"/>
              </a:defRPr>
            </a:lvl4pPr>
            <a:lvl5pPr marL="1828800" indent="0" algn="l" defTabSz="914400" rtl="0" eaLnBrk="1" latinLnBrk="0" hangingPunct="1">
              <a:spcBef>
                <a:spcPct val="20000"/>
              </a:spcBef>
              <a:buClr>
                <a:schemeClr val="accent5"/>
              </a:buClr>
              <a:buFont typeface="Arial" pitchFamily="34" charset="0"/>
              <a:buNone/>
              <a:defRPr sz="900" kern="1200" baseline="0">
                <a:solidFill>
                  <a:schemeClr val="tx2"/>
                </a:solidFill>
                <a:latin typeface="Times New Roman"/>
                <a:ea typeface="+mn-ea"/>
                <a:cs typeface="Times New Roman"/>
              </a:defRPr>
            </a:lvl5pPr>
            <a:lvl6pPr marL="2286000" indent="0" algn="l" defTabSz="914400" rtl="0" eaLnBrk="1" latinLnBrk="0" hangingPunct="1">
              <a:spcBef>
                <a:spcPct val="20000"/>
              </a:spcBef>
              <a:buClr>
                <a:schemeClr val="accent1"/>
              </a:buClr>
              <a:buFont typeface="Arial" pitchFamily="34" charset="0"/>
              <a:buNone/>
              <a:defRPr sz="900" kern="1200">
                <a:solidFill>
                  <a:schemeClr val="tx2"/>
                </a:solidFill>
                <a:latin typeface="+mn-lt"/>
                <a:ea typeface="+mn-ea"/>
                <a:cs typeface="+mn-cs"/>
              </a:defRPr>
            </a:lvl6pPr>
            <a:lvl7pPr marL="2743200" indent="0" algn="l" defTabSz="914400" rtl="0" eaLnBrk="1" latinLnBrk="0" hangingPunct="1">
              <a:spcBef>
                <a:spcPct val="20000"/>
              </a:spcBef>
              <a:buClr>
                <a:schemeClr val="accent2"/>
              </a:buClr>
              <a:buFont typeface="Arial" pitchFamily="34" charset="0"/>
              <a:buNone/>
              <a:defRPr sz="900" kern="1200">
                <a:solidFill>
                  <a:schemeClr val="tx2"/>
                </a:solidFill>
                <a:latin typeface="+mn-lt"/>
                <a:ea typeface="+mn-ea"/>
                <a:cs typeface="+mn-cs"/>
              </a:defRPr>
            </a:lvl7pPr>
            <a:lvl8pPr marL="3200400" indent="0" algn="l" defTabSz="914400" rtl="0" eaLnBrk="1" latinLnBrk="0" hangingPunct="1">
              <a:spcBef>
                <a:spcPct val="20000"/>
              </a:spcBef>
              <a:buClr>
                <a:schemeClr val="accent3"/>
              </a:buClr>
              <a:buFont typeface="Arial" pitchFamily="34" charset="0"/>
              <a:buNone/>
              <a:defRPr sz="900" kern="1200">
                <a:solidFill>
                  <a:schemeClr val="tx2"/>
                </a:solidFill>
                <a:latin typeface="+mn-lt"/>
                <a:ea typeface="+mn-ea"/>
                <a:cs typeface="+mn-cs"/>
              </a:defRPr>
            </a:lvl8pPr>
            <a:lvl9pPr marL="3657600" indent="0" algn="l" defTabSz="914400" rtl="0" eaLnBrk="1" latinLnBrk="0" hangingPunct="1">
              <a:spcBef>
                <a:spcPct val="20000"/>
              </a:spcBef>
              <a:buClr>
                <a:schemeClr val="accent4"/>
              </a:buClr>
              <a:buFont typeface="Arial" pitchFamily="34" charset="0"/>
              <a:buNone/>
              <a:defRPr sz="900" kern="1200">
                <a:solidFill>
                  <a:schemeClr val="tx2"/>
                </a:solidFill>
                <a:latin typeface="+mn-lt"/>
                <a:ea typeface="+mn-ea"/>
                <a:cs typeface="+mn-cs"/>
              </a:defRPr>
            </a:lvl9pPr>
          </a:lstStyle>
          <a:p>
            <a:pPr algn="ctr"/>
            <a:r>
              <a:rPr lang="en-US" sz="1900" b="1" dirty="0">
                <a:solidFill>
                  <a:srgbClr val="8D34E0"/>
                </a:solidFill>
              </a:rPr>
              <a:t>2</a:t>
            </a:r>
            <a:endParaRPr lang="en-US" sz="1900" b="1" dirty="0" smtClean="0">
              <a:solidFill>
                <a:srgbClr val="8D34E0"/>
              </a:solidFill>
            </a:endParaRPr>
          </a:p>
          <a:p>
            <a:pPr algn="ctr"/>
            <a:r>
              <a:rPr lang="en-US" dirty="0"/>
              <a:t>The Web server receives the malicious code and sends it to the Web </a:t>
            </a:r>
            <a:r>
              <a:rPr lang="en-US" dirty="0" smtClean="0"/>
              <a:t>application server</a:t>
            </a:r>
            <a:endParaRPr lang="en-US" dirty="0"/>
          </a:p>
        </p:txBody>
      </p:sp>
      <p:sp>
        <p:nvSpPr>
          <p:cNvPr id="14" name="Text Placeholder 8"/>
          <p:cNvSpPr txBox="1">
            <a:spLocks/>
          </p:cNvSpPr>
          <p:nvPr/>
        </p:nvSpPr>
        <p:spPr>
          <a:xfrm>
            <a:off x="755632" y="3059524"/>
            <a:ext cx="2355200" cy="1077829"/>
          </a:xfrm>
          <a:prstGeom prst="rect">
            <a:avLst/>
          </a:prstGeom>
        </p:spPr>
        <p:txBody>
          <a:bodyPr vert="horz" lIns="91440" tIns="45720" rIns="91440" bIns="45720" rtlCol="0">
            <a:normAutofit fontScale="70000" lnSpcReduction="20000"/>
          </a:bodyPr>
          <a:lstStyle>
            <a:lvl1pPr marL="0" indent="0" algn="l" defTabSz="914400" rtl="0" eaLnBrk="1" latinLnBrk="0" hangingPunct="1">
              <a:spcBef>
                <a:spcPts val="400"/>
              </a:spcBef>
              <a:buClr>
                <a:schemeClr val="accent1"/>
              </a:buClr>
              <a:buFont typeface="Arial" pitchFamily="34" charset="0"/>
              <a:buNone/>
              <a:defRPr sz="1400" kern="1200">
                <a:solidFill>
                  <a:schemeClr val="accent1">
                    <a:lumMod val="50000"/>
                  </a:schemeClr>
                </a:solidFill>
                <a:latin typeface="Times New Roman"/>
                <a:ea typeface="+mn-ea"/>
                <a:cs typeface="Times New Roman"/>
              </a:defRPr>
            </a:lvl1pPr>
            <a:lvl2pPr marL="457200" indent="0" algn="l" defTabSz="914400" rtl="0" eaLnBrk="1" latinLnBrk="0" hangingPunct="1">
              <a:spcBef>
                <a:spcPct val="20000"/>
              </a:spcBef>
              <a:buClr>
                <a:schemeClr val="accent2"/>
              </a:buClr>
              <a:buFont typeface="Arial" pitchFamily="34" charset="0"/>
              <a:buNone/>
              <a:defRPr sz="1200" kern="1200">
                <a:solidFill>
                  <a:schemeClr val="tx2"/>
                </a:solidFill>
                <a:latin typeface="Times New Roman"/>
                <a:ea typeface="+mn-ea"/>
                <a:cs typeface="Times New Roman"/>
              </a:defRPr>
            </a:lvl2pPr>
            <a:lvl3pPr marL="914400" indent="0" algn="l" defTabSz="914400" rtl="0" eaLnBrk="1" latinLnBrk="0" hangingPunct="1">
              <a:spcBef>
                <a:spcPct val="20000"/>
              </a:spcBef>
              <a:buClr>
                <a:schemeClr val="accent3"/>
              </a:buClr>
              <a:buFont typeface="Arial" pitchFamily="34" charset="0"/>
              <a:buNone/>
              <a:defRPr sz="1000" kern="1200">
                <a:solidFill>
                  <a:schemeClr val="tx2"/>
                </a:solidFill>
                <a:latin typeface="Times New Roman"/>
                <a:ea typeface="+mn-ea"/>
                <a:cs typeface="Times New Roman"/>
              </a:defRPr>
            </a:lvl3pPr>
            <a:lvl4pPr marL="1371600" indent="0" algn="l" defTabSz="914400" rtl="0" eaLnBrk="1" latinLnBrk="0" hangingPunct="1">
              <a:spcBef>
                <a:spcPct val="20000"/>
              </a:spcBef>
              <a:buClr>
                <a:schemeClr val="accent4"/>
              </a:buClr>
              <a:buFont typeface="Arial" pitchFamily="34" charset="0"/>
              <a:buNone/>
              <a:defRPr sz="900" kern="1200">
                <a:solidFill>
                  <a:schemeClr val="tx2"/>
                </a:solidFill>
                <a:latin typeface="Times New Roman"/>
                <a:ea typeface="+mn-ea"/>
                <a:cs typeface="Times New Roman"/>
              </a:defRPr>
            </a:lvl4pPr>
            <a:lvl5pPr marL="1828800" indent="0" algn="l" defTabSz="914400" rtl="0" eaLnBrk="1" latinLnBrk="0" hangingPunct="1">
              <a:spcBef>
                <a:spcPct val="20000"/>
              </a:spcBef>
              <a:buClr>
                <a:schemeClr val="accent5"/>
              </a:buClr>
              <a:buFont typeface="Arial" pitchFamily="34" charset="0"/>
              <a:buNone/>
              <a:defRPr sz="900" kern="1200" baseline="0">
                <a:solidFill>
                  <a:schemeClr val="tx2"/>
                </a:solidFill>
                <a:latin typeface="Times New Roman"/>
                <a:ea typeface="+mn-ea"/>
                <a:cs typeface="Times New Roman"/>
              </a:defRPr>
            </a:lvl5pPr>
            <a:lvl6pPr marL="2286000" indent="0" algn="l" defTabSz="914400" rtl="0" eaLnBrk="1" latinLnBrk="0" hangingPunct="1">
              <a:spcBef>
                <a:spcPct val="20000"/>
              </a:spcBef>
              <a:buClr>
                <a:schemeClr val="accent1"/>
              </a:buClr>
              <a:buFont typeface="Arial" pitchFamily="34" charset="0"/>
              <a:buNone/>
              <a:defRPr sz="900" kern="1200">
                <a:solidFill>
                  <a:schemeClr val="tx2"/>
                </a:solidFill>
                <a:latin typeface="+mn-lt"/>
                <a:ea typeface="+mn-ea"/>
                <a:cs typeface="+mn-cs"/>
              </a:defRPr>
            </a:lvl6pPr>
            <a:lvl7pPr marL="2743200" indent="0" algn="l" defTabSz="914400" rtl="0" eaLnBrk="1" latinLnBrk="0" hangingPunct="1">
              <a:spcBef>
                <a:spcPct val="20000"/>
              </a:spcBef>
              <a:buClr>
                <a:schemeClr val="accent2"/>
              </a:buClr>
              <a:buFont typeface="Arial" pitchFamily="34" charset="0"/>
              <a:buNone/>
              <a:defRPr sz="900" kern="1200">
                <a:solidFill>
                  <a:schemeClr val="tx2"/>
                </a:solidFill>
                <a:latin typeface="+mn-lt"/>
                <a:ea typeface="+mn-ea"/>
                <a:cs typeface="+mn-cs"/>
              </a:defRPr>
            </a:lvl7pPr>
            <a:lvl8pPr marL="3200400" indent="0" algn="l" defTabSz="914400" rtl="0" eaLnBrk="1" latinLnBrk="0" hangingPunct="1">
              <a:spcBef>
                <a:spcPct val="20000"/>
              </a:spcBef>
              <a:buClr>
                <a:schemeClr val="accent3"/>
              </a:buClr>
              <a:buFont typeface="Arial" pitchFamily="34" charset="0"/>
              <a:buNone/>
              <a:defRPr sz="900" kern="1200">
                <a:solidFill>
                  <a:schemeClr val="tx2"/>
                </a:solidFill>
                <a:latin typeface="+mn-lt"/>
                <a:ea typeface="+mn-ea"/>
                <a:cs typeface="+mn-cs"/>
              </a:defRPr>
            </a:lvl8pPr>
            <a:lvl9pPr marL="3657600" indent="0" algn="l" defTabSz="914400" rtl="0" eaLnBrk="1" latinLnBrk="0" hangingPunct="1">
              <a:spcBef>
                <a:spcPct val="20000"/>
              </a:spcBef>
              <a:buClr>
                <a:schemeClr val="accent4"/>
              </a:buClr>
              <a:buFont typeface="Arial" pitchFamily="34" charset="0"/>
              <a:buNone/>
              <a:defRPr sz="900" kern="1200">
                <a:solidFill>
                  <a:schemeClr val="tx2"/>
                </a:solidFill>
                <a:latin typeface="+mn-lt"/>
                <a:ea typeface="+mn-ea"/>
                <a:cs typeface="+mn-cs"/>
              </a:defRPr>
            </a:lvl9pPr>
          </a:lstStyle>
          <a:p>
            <a:pPr algn="ctr"/>
            <a:r>
              <a:rPr lang="en-US" sz="2600" b="1" dirty="0" smtClean="0">
                <a:solidFill>
                  <a:srgbClr val="8D34E0"/>
                </a:solidFill>
              </a:rPr>
              <a:t>3</a:t>
            </a:r>
          </a:p>
          <a:p>
            <a:pPr algn="ctr"/>
            <a:r>
              <a:rPr lang="en-US" sz="2000" dirty="0"/>
              <a:t>The Web application server receives the malicious code from the Web server and sends it to the database server </a:t>
            </a:r>
          </a:p>
        </p:txBody>
      </p:sp>
      <p:sp>
        <p:nvSpPr>
          <p:cNvPr id="15" name="Text Placeholder 8"/>
          <p:cNvSpPr txBox="1">
            <a:spLocks/>
          </p:cNvSpPr>
          <p:nvPr/>
        </p:nvSpPr>
        <p:spPr>
          <a:xfrm>
            <a:off x="755632" y="3056780"/>
            <a:ext cx="2355200" cy="1228549"/>
          </a:xfrm>
          <a:prstGeom prst="rect">
            <a:avLst/>
          </a:prstGeom>
        </p:spPr>
        <p:txBody>
          <a:bodyPr vert="horz" lIns="91440" tIns="45720" rIns="91440" bIns="45720" rtlCol="0">
            <a:normAutofit fontScale="55000" lnSpcReduction="20000"/>
          </a:bodyPr>
          <a:lstStyle>
            <a:lvl1pPr marL="0" indent="0" algn="l" defTabSz="914400" rtl="0" eaLnBrk="1" latinLnBrk="0" hangingPunct="1">
              <a:spcBef>
                <a:spcPts val="400"/>
              </a:spcBef>
              <a:buClr>
                <a:schemeClr val="accent1"/>
              </a:buClr>
              <a:buFont typeface="Arial" pitchFamily="34" charset="0"/>
              <a:buNone/>
              <a:defRPr sz="1400" kern="1200">
                <a:solidFill>
                  <a:schemeClr val="accent1">
                    <a:lumMod val="50000"/>
                  </a:schemeClr>
                </a:solidFill>
                <a:latin typeface="Times New Roman"/>
                <a:ea typeface="+mn-ea"/>
                <a:cs typeface="Times New Roman"/>
              </a:defRPr>
            </a:lvl1pPr>
            <a:lvl2pPr marL="457200" indent="0" algn="l" defTabSz="914400" rtl="0" eaLnBrk="1" latinLnBrk="0" hangingPunct="1">
              <a:spcBef>
                <a:spcPct val="20000"/>
              </a:spcBef>
              <a:buClr>
                <a:schemeClr val="accent2"/>
              </a:buClr>
              <a:buFont typeface="Arial" pitchFamily="34" charset="0"/>
              <a:buNone/>
              <a:defRPr sz="1200" kern="1200">
                <a:solidFill>
                  <a:schemeClr val="tx2"/>
                </a:solidFill>
                <a:latin typeface="Times New Roman"/>
                <a:ea typeface="+mn-ea"/>
                <a:cs typeface="Times New Roman"/>
              </a:defRPr>
            </a:lvl2pPr>
            <a:lvl3pPr marL="914400" indent="0" algn="l" defTabSz="914400" rtl="0" eaLnBrk="1" latinLnBrk="0" hangingPunct="1">
              <a:spcBef>
                <a:spcPct val="20000"/>
              </a:spcBef>
              <a:buClr>
                <a:schemeClr val="accent3"/>
              </a:buClr>
              <a:buFont typeface="Arial" pitchFamily="34" charset="0"/>
              <a:buNone/>
              <a:defRPr sz="1000" kern="1200">
                <a:solidFill>
                  <a:schemeClr val="tx2"/>
                </a:solidFill>
                <a:latin typeface="Times New Roman"/>
                <a:ea typeface="+mn-ea"/>
                <a:cs typeface="Times New Roman"/>
              </a:defRPr>
            </a:lvl3pPr>
            <a:lvl4pPr marL="1371600" indent="0" algn="l" defTabSz="914400" rtl="0" eaLnBrk="1" latinLnBrk="0" hangingPunct="1">
              <a:spcBef>
                <a:spcPct val="20000"/>
              </a:spcBef>
              <a:buClr>
                <a:schemeClr val="accent4"/>
              </a:buClr>
              <a:buFont typeface="Arial" pitchFamily="34" charset="0"/>
              <a:buNone/>
              <a:defRPr sz="900" kern="1200">
                <a:solidFill>
                  <a:schemeClr val="tx2"/>
                </a:solidFill>
                <a:latin typeface="Times New Roman"/>
                <a:ea typeface="+mn-ea"/>
                <a:cs typeface="Times New Roman"/>
              </a:defRPr>
            </a:lvl4pPr>
            <a:lvl5pPr marL="1828800" indent="0" algn="l" defTabSz="914400" rtl="0" eaLnBrk="1" latinLnBrk="0" hangingPunct="1">
              <a:spcBef>
                <a:spcPct val="20000"/>
              </a:spcBef>
              <a:buClr>
                <a:schemeClr val="accent5"/>
              </a:buClr>
              <a:buFont typeface="Arial" pitchFamily="34" charset="0"/>
              <a:buNone/>
              <a:defRPr sz="900" kern="1200" baseline="0">
                <a:solidFill>
                  <a:schemeClr val="tx2"/>
                </a:solidFill>
                <a:latin typeface="Times New Roman"/>
                <a:ea typeface="+mn-ea"/>
                <a:cs typeface="Times New Roman"/>
              </a:defRPr>
            </a:lvl5pPr>
            <a:lvl6pPr marL="2286000" indent="0" algn="l" defTabSz="914400" rtl="0" eaLnBrk="1" latinLnBrk="0" hangingPunct="1">
              <a:spcBef>
                <a:spcPct val="20000"/>
              </a:spcBef>
              <a:buClr>
                <a:schemeClr val="accent1"/>
              </a:buClr>
              <a:buFont typeface="Arial" pitchFamily="34" charset="0"/>
              <a:buNone/>
              <a:defRPr sz="900" kern="1200">
                <a:solidFill>
                  <a:schemeClr val="tx2"/>
                </a:solidFill>
                <a:latin typeface="+mn-lt"/>
                <a:ea typeface="+mn-ea"/>
                <a:cs typeface="+mn-cs"/>
              </a:defRPr>
            </a:lvl6pPr>
            <a:lvl7pPr marL="2743200" indent="0" algn="l" defTabSz="914400" rtl="0" eaLnBrk="1" latinLnBrk="0" hangingPunct="1">
              <a:spcBef>
                <a:spcPct val="20000"/>
              </a:spcBef>
              <a:buClr>
                <a:schemeClr val="accent2"/>
              </a:buClr>
              <a:buFont typeface="Arial" pitchFamily="34" charset="0"/>
              <a:buNone/>
              <a:defRPr sz="900" kern="1200">
                <a:solidFill>
                  <a:schemeClr val="tx2"/>
                </a:solidFill>
                <a:latin typeface="+mn-lt"/>
                <a:ea typeface="+mn-ea"/>
                <a:cs typeface="+mn-cs"/>
              </a:defRPr>
            </a:lvl7pPr>
            <a:lvl8pPr marL="3200400" indent="0" algn="l" defTabSz="914400" rtl="0" eaLnBrk="1" latinLnBrk="0" hangingPunct="1">
              <a:spcBef>
                <a:spcPct val="20000"/>
              </a:spcBef>
              <a:buClr>
                <a:schemeClr val="accent3"/>
              </a:buClr>
              <a:buFont typeface="Arial" pitchFamily="34" charset="0"/>
              <a:buNone/>
              <a:defRPr sz="900" kern="1200">
                <a:solidFill>
                  <a:schemeClr val="tx2"/>
                </a:solidFill>
                <a:latin typeface="+mn-lt"/>
                <a:ea typeface="+mn-ea"/>
                <a:cs typeface="+mn-cs"/>
              </a:defRPr>
            </a:lvl8pPr>
            <a:lvl9pPr marL="3657600" indent="0" algn="l" defTabSz="914400" rtl="0" eaLnBrk="1" latinLnBrk="0" hangingPunct="1">
              <a:spcBef>
                <a:spcPct val="20000"/>
              </a:spcBef>
              <a:buClr>
                <a:schemeClr val="accent4"/>
              </a:buClr>
              <a:buFont typeface="Arial" pitchFamily="34" charset="0"/>
              <a:buNone/>
              <a:defRPr sz="900" kern="1200">
                <a:solidFill>
                  <a:schemeClr val="tx2"/>
                </a:solidFill>
                <a:latin typeface="+mn-lt"/>
                <a:ea typeface="+mn-ea"/>
                <a:cs typeface="+mn-cs"/>
              </a:defRPr>
            </a:lvl9pPr>
          </a:lstStyle>
          <a:p>
            <a:pPr algn="ctr"/>
            <a:r>
              <a:rPr lang="en-US" sz="3300" b="1" dirty="0">
                <a:solidFill>
                  <a:srgbClr val="8D34E0"/>
                </a:solidFill>
              </a:rPr>
              <a:t>4</a:t>
            </a:r>
            <a:endParaRPr lang="en-US" sz="3300" b="1" dirty="0" smtClean="0">
              <a:solidFill>
                <a:srgbClr val="8D34E0"/>
              </a:solidFill>
            </a:endParaRPr>
          </a:p>
          <a:p>
            <a:pPr algn="ctr"/>
            <a:r>
              <a:rPr lang="en-US" sz="2500" dirty="0"/>
              <a:t>The database server executes the malicious code on the database. The </a:t>
            </a:r>
            <a:r>
              <a:rPr lang="en-US" sz="2500" dirty="0" smtClean="0"/>
              <a:t>database </a:t>
            </a:r>
            <a:r>
              <a:rPr lang="en-US" sz="2500" dirty="0"/>
              <a:t>returns data from credit cards table </a:t>
            </a:r>
          </a:p>
        </p:txBody>
      </p:sp>
      <p:sp>
        <p:nvSpPr>
          <p:cNvPr id="16" name="Text Placeholder 8"/>
          <p:cNvSpPr txBox="1">
            <a:spLocks/>
          </p:cNvSpPr>
          <p:nvPr/>
        </p:nvSpPr>
        <p:spPr>
          <a:xfrm>
            <a:off x="739192" y="3056780"/>
            <a:ext cx="2355200" cy="1077829"/>
          </a:xfrm>
          <a:prstGeom prst="rect">
            <a:avLst/>
          </a:prstGeom>
        </p:spPr>
        <p:txBody>
          <a:bodyPr vert="horz" lIns="91440" tIns="45720" rIns="91440" bIns="45720" rtlCol="0">
            <a:normAutofit fontScale="70000" lnSpcReduction="20000"/>
          </a:bodyPr>
          <a:lstStyle>
            <a:lvl1pPr marL="0" indent="0" algn="l" defTabSz="914400" rtl="0" eaLnBrk="1" latinLnBrk="0" hangingPunct="1">
              <a:spcBef>
                <a:spcPts val="400"/>
              </a:spcBef>
              <a:buClr>
                <a:schemeClr val="accent1"/>
              </a:buClr>
              <a:buFont typeface="Arial" pitchFamily="34" charset="0"/>
              <a:buNone/>
              <a:defRPr sz="1400" kern="1200">
                <a:solidFill>
                  <a:schemeClr val="accent1">
                    <a:lumMod val="50000"/>
                  </a:schemeClr>
                </a:solidFill>
                <a:latin typeface="Times New Roman"/>
                <a:ea typeface="+mn-ea"/>
                <a:cs typeface="Times New Roman"/>
              </a:defRPr>
            </a:lvl1pPr>
            <a:lvl2pPr marL="457200" indent="0" algn="l" defTabSz="914400" rtl="0" eaLnBrk="1" latinLnBrk="0" hangingPunct="1">
              <a:spcBef>
                <a:spcPct val="20000"/>
              </a:spcBef>
              <a:buClr>
                <a:schemeClr val="accent2"/>
              </a:buClr>
              <a:buFont typeface="Arial" pitchFamily="34" charset="0"/>
              <a:buNone/>
              <a:defRPr sz="1200" kern="1200">
                <a:solidFill>
                  <a:schemeClr val="tx2"/>
                </a:solidFill>
                <a:latin typeface="Times New Roman"/>
                <a:ea typeface="+mn-ea"/>
                <a:cs typeface="Times New Roman"/>
              </a:defRPr>
            </a:lvl2pPr>
            <a:lvl3pPr marL="914400" indent="0" algn="l" defTabSz="914400" rtl="0" eaLnBrk="1" latinLnBrk="0" hangingPunct="1">
              <a:spcBef>
                <a:spcPct val="20000"/>
              </a:spcBef>
              <a:buClr>
                <a:schemeClr val="accent3"/>
              </a:buClr>
              <a:buFont typeface="Arial" pitchFamily="34" charset="0"/>
              <a:buNone/>
              <a:defRPr sz="1000" kern="1200">
                <a:solidFill>
                  <a:schemeClr val="tx2"/>
                </a:solidFill>
                <a:latin typeface="Times New Roman"/>
                <a:ea typeface="+mn-ea"/>
                <a:cs typeface="Times New Roman"/>
              </a:defRPr>
            </a:lvl3pPr>
            <a:lvl4pPr marL="1371600" indent="0" algn="l" defTabSz="914400" rtl="0" eaLnBrk="1" latinLnBrk="0" hangingPunct="1">
              <a:spcBef>
                <a:spcPct val="20000"/>
              </a:spcBef>
              <a:buClr>
                <a:schemeClr val="accent4"/>
              </a:buClr>
              <a:buFont typeface="Arial" pitchFamily="34" charset="0"/>
              <a:buNone/>
              <a:defRPr sz="900" kern="1200">
                <a:solidFill>
                  <a:schemeClr val="tx2"/>
                </a:solidFill>
                <a:latin typeface="Times New Roman"/>
                <a:ea typeface="+mn-ea"/>
                <a:cs typeface="Times New Roman"/>
              </a:defRPr>
            </a:lvl4pPr>
            <a:lvl5pPr marL="1828800" indent="0" algn="l" defTabSz="914400" rtl="0" eaLnBrk="1" latinLnBrk="0" hangingPunct="1">
              <a:spcBef>
                <a:spcPct val="20000"/>
              </a:spcBef>
              <a:buClr>
                <a:schemeClr val="accent5"/>
              </a:buClr>
              <a:buFont typeface="Arial" pitchFamily="34" charset="0"/>
              <a:buNone/>
              <a:defRPr sz="900" kern="1200" baseline="0">
                <a:solidFill>
                  <a:schemeClr val="tx2"/>
                </a:solidFill>
                <a:latin typeface="Times New Roman"/>
                <a:ea typeface="+mn-ea"/>
                <a:cs typeface="Times New Roman"/>
              </a:defRPr>
            </a:lvl5pPr>
            <a:lvl6pPr marL="2286000" indent="0" algn="l" defTabSz="914400" rtl="0" eaLnBrk="1" latinLnBrk="0" hangingPunct="1">
              <a:spcBef>
                <a:spcPct val="20000"/>
              </a:spcBef>
              <a:buClr>
                <a:schemeClr val="accent1"/>
              </a:buClr>
              <a:buFont typeface="Arial" pitchFamily="34" charset="0"/>
              <a:buNone/>
              <a:defRPr sz="900" kern="1200">
                <a:solidFill>
                  <a:schemeClr val="tx2"/>
                </a:solidFill>
                <a:latin typeface="+mn-lt"/>
                <a:ea typeface="+mn-ea"/>
                <a:cs typeface="+mn-cs"/>
              </a:defRPr>
            </a:lvl6pPr>
            <a:lvl7pPr marL="2743200" indent="0" algn="l" defTabSz="914400" rtl="0" eaLnBrk="1" latinLnBrk="0" hangingPunct="1">
              <a:spcBef>
                <a:spcPct val="20000"/>
              </a:spcBef>
              <a:buClr>
                <a:schemeClr val="accent2"/>
              </a:buClr>
              <a:buFont typeface="Arial" pitchFamily="34" charset="0"/>
              <a:buNone/>
              <a:defRPr sz="900" kern="1200">
                <a:solidFill>
                  <a:schemeClr val="tx2"/>
                </a:solidFill>
                <a:latin typeface="+mn-lt"/>
                <a:ea typeface="+mn-ea"/>
                <a:cs typeface="+mn-cs"/>
              </a:defRPr>
            </a:lvl7pPr>
            <a:lvl8pPr marL="3200400" indent="0" algn="l" defTabSz="914400" rtl="0" eaLnBrk="1" latinLnBrk="0" hangingPunct="1">
              <a:spcBef>
                <a:spcPct val="20000"/>
              </a:spcBef>
              <a:buClr>
                <a:schemeClr val="accent3"/>
              </a:buClr>
              <a:buFont typeface="Arial" pitchFamily="34" charset="0"/>
              <a:buNone/>
              <a:defRPr sz="900" kern="1200">
                <a:solidFill>
                  <a:schemeClr val="tx2"/>
                </a:solidFill>
                <a:latin typeface="+mn-lt"/>
                <a:ea typeface="+mn-ea"/>
                <a:cs typeface="+mn-cs"/>
              </a:defRPr>
            </a:lvl8pPr>
            <a:lvl9pPr marL="3657600" indent="0" algn="l" defTabSz="914400" rtl="0" eaLnBrk="1" latinLnBrk="0" hangingPunct="1">
              <a:spcBef>
                <a:spcPct val="20000"/>
              </a:spcBef>
              <a:buClr>
                <a:schemeClr val="accent4"/>
              </a:buClr>
              <a:buFont typeface="Arial" pitchFamily="34" charset="0"/>
              <a:buNone/>
              <a:defRPr sz="900" kern="1200">
                <a:solidFill>
                  <a:schemeClr val="tx2"/>
                </a:solidFill>
                <a:latin typeface="+mn-lt"/>
                <a:ea typeface="+mn-ea"/>
                <a:cs typeface="+mn-cs"/>
              </a:defRPr>
            </a:lvl9pPr>
          </a:lstStyle>
          <a:p>
            <a:pPr algn="ctr"/>
            <a:r>
              <a:rPr lang="en-US" sz="2600" b="1" dirty="0">
                <a:solidFill>
                  <a:srgbClr val="8D34E0"/>
                </a:solidFill>
              </a:rPr>
              <a:t>5</a:t>
            </a:r>
            <a:endParaRPr lang="en-US" sz="2600" b="1" dirty="0" smtClean="0">
              <a:solidFill>
                <a:srgbClr val="8D34E0"/>
              </a:solidFill>
            </a:endParaRPr>
          </a:p>
          <a:p>
            <a:pPr algn="ctr"/>
            <a:r>
              <a:rPr lang="en-US" sz="2000" dirty="0"/>
              <a:t>The Web application server dynamically generates a page with data including credit card details from the database </a:t>
            </a:r>
          </a:p>
        </p:txBody>
      </p:sp>
      <p:sp>
        <p:nvSpPr>
          <p:cNvPr id="18" name="Text Placeholder 8"/>
          <p:cNvSpPr txBox="1">
            <a:spLocks/>
          </p:cNvSpPr>
          <p:nvPr/>
        </p:nvSpPr>
        <p:spPr>
          <a:xfrm>
            <a:off x="752538" y="2997876"/>
            <a:ext cx="2355200" cy="1077829"/>
          </a:xfrm>
          <a:prstGeom prst="rect">
            <a:avLst/>
          </a:prstGeom>
        </p:spPr>
        <p:txBody>
          <a:bodyPr vert="horz" lIns="91440" tIns="45720" rIns="91440" bIns="45720" rtlCol="0">
            <a:normAutofit lnSpcReduction="10000"/>
          </a:bodyPr>
          <a:lstStyle>
            <a:lvl1pPr marL="0" indent="0" algn="l" defTabSz="914400" rtl="0" eaLnBrk="1" latinLnBrk="0" hangingPunct="1">
              <a:spcBef>
                <a:spcPts val="400"/>
              </a:spcBef>
              <a:buClr>
                <a:schemeClr val="accent1"/>
              </a:buClr>
              <a:buFont typeface="Arial" pitchFamily="34" charset="0"/>
              <a:buNone/>
              <a:defRPr sz="1400" kern="1200">
                <a:solidFill>
                  <a:schemeClr val="accent1">
                    <a:lumMod val="50000"/>
                  </a:schemeClr>
                </a:solidFill>
                <a:latin typeface="Times New Roman"/>
                <a:ea typeface="+mn-ea"/>
                <a:cs typeface="Times New Roman"/>
              </a:defRPr>
            </a:lvl1pPr>
            <a:lvl2pPr marL="457200" indent="0" algn="l" defTabSz="914400" rtl="0" eaLnBrk="1" latinLnBrk="0" hangingPunct="1">
              <a:spcBef>
                <a:spcPct val="20000"/>
              </a:spcBef>
              <a:buClr>
                <a:schemeClr val="accent2"/>
              </a:buClr>
              <a:buFont typeface="Arial" pitchFamily="34" charset="0"/>
              <a:buNone/>
              <a:defRPr sz="1200" kern="1200">
                <a:solidFill>
                  <a:schemeClr val="tx2"/>
                </a:solidFill>
                <a:latin typeface="Times New Roman"/>
                <a:ea typeface="+mn-ea"/>
                <a:cs typeface="Times New Roman"/>
              </a:defRPr>
            </a:lvl2pPr>
            <a:lvl3pPr marL="914400" indent="0" algn="l" defTabSz="914400" rtl="0" eaLnBrk="1" latinLnBrk="0" hangingPunct="1">
              <a:spcBef>
                <a:spcPct val="20000"/>
              </a:spcBef>
              <a:buClr>
                <a:schemeClr val="accent3"/>
              </a:buClr>
              <a:buFont typeface="Arial" pitchFamily="34" charset="0"/>
              <a:buNone/>
              <a:defRPr sz="1000" kern="1200">
                <a:solidFill>
                  <a:schemeClr val="tx2"/>
                </a:solidFill>
                <a:latin typeface="Times New Roman"/>
                <a:ea typeface="+mn-ea"/>
                <a:cs typeface="Times New Roman"/>
              </a:defRPr>
            </a:lvl3pPr>
            <a:lvl4pPr marL="1371600" indent="0" algn="l" defTabSz="914400" rtl="0" eaLnBrk="1" latinLnBrk="0" hangingPunct="1">
              <a:spcBef>
                <a:spcPct val="20000"/>
              </a:spcBef>
              <a:buClr>
                <a:schemeClr val="accent4"/>
              </a:buClr>
              <a:buFont typeface="Arial" pitchFamily="34" charset="0"/>
              <a:buNone/>
              <a:defRPr sz="900" kern="1200">
                <a:solidFill>
                  <a:schemeClr val="tx2"/>
                </a:solidFill>
                <a:latin typeface="Times New Roman"/>
                <a:ea typeface="+mn-ea"/>
                <a:cs typeface="Times New Roman"/>
              </a:defRPr>
            </a:lvl4pPr>
            <a:lvl5pPr marL="1828800" indent="0" algn="l" defTabSz="914400" rtl="0" eaLnBrk="1" latinLnBrk="0" hangingPunct="1">
              <a:spcBef>
                <a:spcPct val="20000"/>
              </a:spcBef>
              <a:buClr>
                <a:schemeClr val="accent5"/>
              </a:buClr>
              <a:buFont typeface="Arial" pitchFamily="34" charset="0"/>
              <a:buNone/>
              <a:defRPr sz="900" kern="1200" baseline="0">
                <a:solidFill>
                  <a:schemeClr val="tx2"/>
                </a:solidFill>
                <a:latin typeface="Times New Roman"/>
                <a:ea typeface="+mn-ea"/>
                <a:cs typeface="Times New Roman"/>
              </a:defRPr>
            </a:lvl5pPr>
            <a:lvl6pPr marL="2286000" indent="0" algn="l" defTabSz="914400" rtl="0" eaLnBrk="1" latinLnBrk="0" hangingPunct="1">
              <a:spcBef>
                <a:spcPct val="20000"/>
              </a:spcBef>
              <a:buClr>
                <a:schemeClr val="accent1"/>
              </a:buClr>
              <a:buFont typeface="Arial" pitchFamily="34" charset="0"/>
              <a:buNone/>
              <a:defRPr sz="900" kern="1200">
                <a:solidFill>
                  <a:schemeClr val="tx2"/>
                </a:solidFill>
                <a:latin typeface="+mn-lt"/>
                <a:ea typeface="+mn-ea"/>
                <a:cs typeface="+mn-cs"/>
              </a:defRPr>
            </a:lvl6pPr>
            <a:lvl7pPr marL="2743200" indent="0" algn="l" defTabSz="914400" rtl="0" eaLnBrk="1" latinLnBrk="0" hangingPunct="1">
              <a:spcBef>
                <a:spcPct val="20000"/>
              </a:spcBef>
              <a:buClr>
                <a:schemeClr val="accent2"/>
              </a:buClr>
              <a:buFont typeface="Arial" pitchFamily="34" charset="0"/>
              <a:buNone/>
              <a:defRPr sz="900" kern="1200">
                <a:solidFill>
                  <a:schemeClr val="tx2"/>
                </a:solidFill>
                <a:latin typeface="+mn-lt"/>
                <a:ea typeface="+mn-ea"/>
                <a:cs typeface="+mn-cs"/>
              </a:defRPr>
            </a:lvl7pPr>
            <a:lvl8pPr marL="3200400" indent="0" algn="l" defTabSz="914400" rtl="0" eaLnBrk="1" latinLnBrk="0" hangingPunct="1">
              <a:spcBef>
                <a:spcPct val="20000"/>
              </a:spcBef>
              <a:buClr>
                <a:schemeClr val="accent3"/>
              </a:buClr>
              <a:buFont typeface="Arial" pitchFamily="34" charset="0"/>
              <a:buNone/>
              <a:defRPr sz="900" kern="1200">
                <a:solidFill>
                  <a:schemeClr val="tx2"/>
                </a:solidFill>
                <a:latin typeface="+mn-lt"/>
                <a:ea typeface="+mn-ea"/>
                <a:cs typeface="+mn-cs"/>
              </a:defRPr>
            </a:lvl8pPr>
            <a:lvl9pPr marL="3657600" indent="0" algn="l" defTabSz="914400" rtl="0" eaLnBrk="1" latinLnBrk="0" hangingPunct="1">
              <a:spcBef>
                <a:spcPct val="20000"/>
              </a:spcBef>
              <a:buClr>
                <a:schemeClr val="accent4"/>
              </a:buClr>
              <a:buFont typeface="Arial" pitchFamily="34" charset="0"/>
              <a:buNone/>
              <a:defRPr sz="900" kern="1200">
                <a:solidFill>
                  <a:schemeClr val="tx2"/>
                </a:solidFill>
                <a:latin typeface="+mn-lt"/>
                <a:ea typeface="+mn-ea"/>
                <a:cs typeface="+mn-cs"/>
              </a:defRPr>
            </a:lvl9pPr>
          </a:lstStyle>
          <a:p>
            <a:pPr algn="ctr"/>
            <a:r>
              <a:rPr lang="en-US" sz="1800" b="1" dirty="0">
                <a:solidFill>
                  <a:srgbClr val="8D34E0"/>
                </a:solidFill>
              </a:rPr>
              <a:t>6</a:t>
            </a:r>
            <a:endParaRPr lang="en-US" sz="1800" b="1" dirty="0" smtClean="0">
              <a:solidFill>
                <a:srgbClr val="8D34E0"/>
              </a:solidFill>
            </a:endParaRPr>
          </a:p>
          <a:p>
            <a:pPr algn="ctr"/>
            <a:r>
              <a:rPr lang="en-US" sz="1500" dirty="0"/>
              <a:t>The Web server sends the credit card details to the hacker </a:t>
            </a:r>
          </a:p>
        </p:txBody>
      </p:sp>
    </p:spTree>
    <p:extLst>
      <p:ext uri="{BB962C8B-B14F-4D97-AF65-F5344CB8AC3E}">
        <p14:creationId xmlns:p14="http://schemas.microsoft.com/office/powerpoint/2010/main" val="30319252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subTnLst>
                                    <p:set>
                                      <p:cBhvr override="childStyle">
                                        <p:cTn dur="1" fill="hold" display="0" masterRel="nextClick" afterEffect="1"/>
                                        <p:tgtEl>
                                          <p:spTgt spid="9">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subTnLst>
                                    <p:set>
                                      <p:cBhvr override="childStyle">
                                        <p:cTn dur="1" fill="hold" display="0" masterRel="nextClick" afterEffect="1"/>
                                        <p:tgtEl>
                                          <p:spTgt spid="9">
                                            <p:txEl>
                                              <p:pRg st="1" end="1"/>
                                            </p:txEl>
                                          </p:spTgt>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P spid="14" grpId="0"/>
      <p:bldP spid="15" grpId="0"/>
      <p:bldP spid="16"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normAutofit fontScale="90000"/>
          </a:bodyPr>
          <a:lstStyle/>
          <a:p>
            <a:r>
              <a:rPr lang="en-US" dirty="0">
                <a:latin typeface="Book Antiqua"/>
                <a:cs typeface="Book Antiqua"/>
              </a:rPr>
              <a:t>An Example SQL Injection Attack</a:t>
            </a:r>
          </a:p>
        </p:txBody>
      </p:sp>
      <p:sp>
        <p:nvSpPr>
          <p:cNvPr id="8194" name="Rectangle 3"/>
          <p:cNvSpPr>
            <a:spLocks noGrp="1" noChangeArrowheads="1"/>
          </p:cNvSpPr>
          <p:nvPr>
            <p:ph idx="1"/>
          </p:nvPr>
        </p:nvSpPr>
        <p:spPr/>
        <p:txBody>
          <a:bodyPr/>
          <a:lstStyle/>
          <a:p>
            <a:pPr>
              <a:buFontTx/>
              <a:buNone/>
            </a:pPr>
            <a:r>
              <a:rPr lang="en-US" sz="2400" dirty="0"/>
              <a:t>Product Search:</a:t>
            </a:r>
          </a:p>
          <a:p>
            <a:endParaRPr lang="en-US" sz="2400" dirty="0"/>
          </a:p>
          <a:p>
            <a:r>
              <a:rPr lang="en-US" sz="2400" dirty="0"/>
              <a:t>This input is put directly into the SQL statement within the Web application:</a:t>
            </a:r>
          </a:p>
          <a:p>
            <a:pPr lvl="1"/>
            <a:r>
              <a:rPr lang="en-US" sz="1800" dirty="0">
                <a:solidFill>
                  <a:schemeClr val="accent4"/>
                </a:solidFill>
                <a:latin typeface="Courier New"/>
                <a:cs typeface="Courier New"/>
              </a:rPr>
              <a:t>$query = </a:t>
            </a:r>
            <a:r>
              <a:rPr lang="ja-JP" altLang="en-US" sz="1800" dirty="0">
                <a:solidFill>
                  <a:schemeClr val="accent4"/>
                </a:solidFill>
                <a:latin typeface="Courier New"/>
                <a:ea typeface="ＭＳ ゴシック" charset="0"/>
                <a:cs typeface="Courier New"/>
              </a:rPr>
              <a:t>“</a:t>
            </a:r>
            <a:r>
              <a:rPr lang="en-US" altLang="ja-JP" sz="1800" dirty="0">
                <a:solidFill>
                  <a:schemeClr val="accent4"/>
                </a:solidFill>
                <a:latin typeface="Courier New"/>
                <a:cs typeface="Courier New"/>
              </a:rPr>
              <a:t>SELECT </a:t>
            </a:r>
            <a:r>
              <a:rPr lang="en-US" altLang="ja-JP" sz="1800" dirty="0" err="1">
                <a:solidFill>
                  <a:schemeClr val="accent4"/>
                </a:solidFill>
                <a:latin typeface="Courier New"/>
                <a:cs typeface="Courier New"/>
              </a:rPr>
              <a:t>prodinfo</a:t>
            </a:r>
            <a:r>
              <a:rPr lang="en-US" altLang="ja-JP" sz="1800" dirty="0">
                <a:solidFill>
                  <a:schemeClr val="accent4"/>
                </a:solidFill>
                <a:latin typeface="Courier New"/>
                <a:cs typeface="Courier New"/>
              </a:rPr>
              <a:t> FROM </a:t>
            </a:r>
            <a:r>
              <a:rPr lang="en-US" altLang="ja-JP" sz="1800" dirty="0" err="1">
                <a:solidFill>
                  <a:schemeClr val="accent4"/>
                </a:solidFill>
                <a:latin typeface="Courier New"/>
                <a:cs typeface="Courier New"/>
              </a:rPr>
              <a:t>prodtable</a:t>
            </a:r>
            <a:r>
              <a:rPr lang="en-US" altLang="ja-JP" sz="1800" dirty="0">
                <a:solidFill>
                  <a:schemeClr val="accent4"/>
                </a:solidFill>
                <a:latin typeface="Courier New"/>
                <a:cs typeface="Courier New"/>
              </a:rPr>
              <a:t> WHERE </a:t>
            </a:r>
            <a:r>
              <a:rPr lang="en-US" altLang="ja-JP" sz="1800" dirty="0" err="1">
                <a:solidFill>
                  <a:schemeClr val="accent4"/>
                </a:solidFill>
                <a:latin typeface="Courier New"/>
                <a:cs typeface="Courier New"/>
              </a:rPr>
              <a:t>prodname</a:t>
            </a:r>
            <a:r>
              <a:rPr lang="en-US" altLang="ja-JP" sz="1800" dirty="0">
                <a:solidFill>
                  <a:schemeClr val="accent4"/>
                </a:solidFill>
                <a:latin typeface="Courier New"/>
                <a:cs typeface="Courier New"/>
              </a:rPr>
              <a:t> = </a:t>
            </a:r>
            <a:r>
              <a:rPr lang="ja-JP" altLang="en-US" sz="1800" dirty="0">
                <a:solidFill>
                  <a:schemeClr val="accent4"/>
                </a:solidFill>
                <a:latin typeface="Courier New"/>
                <a:ea typeface="ＭＳ ゴシック" charset="0"/>
                <a:cs typeface="Courier New"/>
              </a:rPr>
              <a:t>‘”</a:t>
            </a:r>
            <a:r>
              <a:rPr lang="en-US" altLang="ja-JP" sz="1800" dirty="0">
                <a:solidFill>
                  <a:schemeClr val="accent4"/>
                </a:solidFill>
                <a:latin typeface="Courier New"/>
                <a:cs typeface="Courier New"/>
              </a:rPr>
              <a:t> . $_POST[</a:t>
            </a:r>
            <a:r>
              <a:rPr lang="ja-JP" altLang="en-US" sz="1800" dirty="0">
                <a:solidFill>
                  <a:schemeClr val="accent4"/>
                </a:solidFill>
                <a:latin typeface="Courier New"/>
                <a:ea typeface="ＭＳ ゴシック" charset="0"/>
                <a:cs typeface="Courier New"/>
              </a:rPr>
              <a:t>‘</a:t>
            </a:r>
            <a:r>
              <a:rPr lang="en-US" altLang="ja-JP" sz="1800" dirty="0" err="1">
                <a:solidFill>
                  <a:schemeClr val="accent4"/>
                </a:solidFill>
                <a:latin typeface="Courier New"/>
                <a:cs typeface="Courier New"/>
              </a:rPr>
              <a:t>prod_search</a:t>
            </a:r>
            <a:r>
              <a:rPr lang="ja-JP" altLang="en-US" sz="1800" dirty="0">
                <a:solidFill>
                  <a:schemeClr val="accent4"/>
                </a:solidFill>
                <a:latin typeface="Courier New"/>
                <a:ea typeface="ＭＳ ゴシック" charset="0"/>
                <a:cs typeface="Courier New"/>
              </a:rPr>
              <a:t>’</a:t>
            </a:r>
            <a:r>
              <a:rPr lang="en-US" altLang="ja-JP" sz="1800" dirty="0">
                <a:solidFill>
                  <a:schemeClr val="accent4"/>
                </a:solidFill>
                <a:latin typeface="Courier New"/>
                <a:cs typeface="Courier New"/>
              </a:rPr>
              <a:t>] . </a:t>
            </a:r>
            <a:r>
              <a:rPr lang="ja-JP" altLang="en-US" sz="1800" dirty="0">
                <a:solidFill>
                  <a:schemeClr val="accent4"/>
                </a:solidFill>
                <a:latin typeface="Courier New"/>
                <a:ea typeface="ＭＳ ゴシック" charset="0"/>
                <a:cs typeface="Courier New"/>
              </a:rPr>
              <a:t>“’”</a:t>
            </a:r>
            <a:r>
              <a:rPr lang="en-US" altLang="ja-JP" sz="1800" dirty="0">
                <a:solidFill>
                  <a:schemeClr val="accent4"/>
                </a:solidFill>
                <a:latin typeface="Courier New"/>
                <a:cs typeface="Courier New"/>
              </a:rPr>
              <a:t>;</a:t>
            </a:r>
          </a:p>
          <a:p>
            <a:r>
              <a:rPr lang="en-US" sz="2400" dirty="0"/>
              <a:t>Creates the following SQL:</a:t>
            </a:r>
          </a:p>
          <a:p>
            <a:pPr lvl="1"/>
            <a:r>
              <a:rPr lang="en-US" dirty="0">
                <a:solidFill>
                  <a:srgbClr val="FF0000"/>
                </a:solidFill>
                <a:latin typeface="Courier New"/>
                <a:cs typeface="Courier New"/>
              </a:rPr>
              <a:t>SELECT </a:t>
            </a:r>
            <a:r>
              <a:rPr lang="en-US" dirty="0" err="1">
                <a:solidFill>
                  <a:srgbClr val="FF0000"/>
                </a:solidFill>
                <a:latin typeface="Courier New"/>
                <a:cs typeface="Courier New"/>
              </a:rPr>
              <a:t>prodinfo</a:t>
            </a:r>
            <a:r>
              <a:rPr lang="en-US" dirty="0">
                <a:solidFill>
                  <a:srgbClr val="FF0000"/>
                </a:solidFill>
                <a:latin typeface="Courier New"/>
                <a:cs typeface="Courier New"/>
              </a:rPr>
              <a:t> FROM </a:t>
            </a:r>
            <a:r>
              <a:rPr lang="en-US" dirty="0" err="1">
                <a:solidFill>
                  <a:srgbClr val="FF0000"/>
                </a:solidFill>
                <a:latin typeface="Courier New"/>
                <a:cs typeface="Courier New"/>
              </a:rPr>
              <a:t>prodtable</a:t>
            </a:r>
            <a:r>
              <a:rPr lang="en-US" dirty="0">
                <a:solidFill>
                  <a:srgbClr val="FF0000"/>
                </a:solidFill>
                <a:latin typeface="Courier New"/>
                <a:cs typeface="Courier New"/>
              </a:rPr>
              <a:t> WHERE </a:t>
            </a:r>
            <a:r>
              <a:rPr lang="en-US" dirty="0" err="1">
                <a:solidFill>
                  <a:srgbClr val="FF0000"/>
                </a:solidFill>
                <a:latin typeface="Courier New"/>
                <a:cs typeface="Courier New"/>
              </a:rPr>
              <a:t>prodname</a:t>
            </a:r>
            <a:r>
              <a:rPr lang="en-US" dirty="0">
                <a:solidFill>
                  <a:srgbClr val="FF0000"/>
                </a:solidFill>
                <a:latin typeface="Courier New"/>
                <a:cs typeface="Courier New"/>
              </a:rPr>
              <a:t> = </a:t>
            </a:r>
            <a:r>
              <a:rPr lang="ja-JP" altLang="en-US" dirty="0">
                <a:solidFill>
                  <a:srgbClr val="FF0000"/>
                </a:solidFill>
                <a:latin typeface="Courier New"/>
                <a:ea typeface="ＭＳ ゴシック" charset="0"/>
                <a:cs typeface="Courier New"/>
              </a:rPr>
              <a:t>‘</a:t>
            </a:r>
            <a:r>
              <a:rPr lang="en-US" altLang="ja-JP" b="1" dirty="0">
                <a:solidFill>
                  <a:srgbClr val="FF0000"/>
                </a:solidFill>
                <a:latin typeface="Courier New"/>
                <a:cs typeface="Courier New"/>
              </a:rPr>
              <a:t>blah</a:t>
            </a:r>
            <a:r>
              <a:rPr lang="ja-JP" altLang="en-US" b="1" dirty="0">
                <a:solidFill>
                  <a:srgbClr val="FF0000"/>
                </a:solidFill>
                <a:latin typeface="Courier New"/>
                <a:ea typeface="ＭＳ ゴシック" charset="0"/>
                <a:cs typeface="Courier New"/>
              </a:rPr>
              <a:t>‘</a:t>
            </a:r>
            <a:r>
              <a:rPr lang="en-US" altLang="ja-JP" b="1" dirty="0">
                <a:solidFill>
                  <a:srgbClr val="FF0000"/>
                </a:solidFill>
                <a:latin typeface="Courier New"/>
                <a:cs typeface="Courier New"/>
              </a:rPr>
              <a:t> OR </a:t>
            </a:r>
            <a:r>
              <a:rPr lang="ja-JP" altLang="en-US" b="1" dirty="0">
                <a:solidFill>
                  <a:srgbClr val="FF0000"/>
                </a:solidFill>
                <a:latin typeface="Courier New"/>
                <a:ea typeface="ＭＳ ゴシック" charset="0"/>
                <a:cs typeface="Courier New"/>
              </a:rPr>
              <a:t>‘</a:t>
            </a:r>
            <a:r>
              <a:rPr lang="en-US" altLang="ja-JP" b="1" dirty="0">
                <a:solidFill>
                  <a:srgbClr val="FF0000"/>
                </a:solidFill>
                <a:latin typeface="Courier New"/>
                <a:cs typeface="Courier New"/>
              </a:rPr>
              <a:t>x</a:t>
            </a:r>
            <a:r>
              <a:rPr lang="ja-JP" altLang="en-US" b="1" dirty="0">
                <a:solidFill>
                  <a:srgbClr val="FF0000"/>
                </a:solidFill>
                <a:latin typeface="Courier New"/>
                <a:ea typeface="ＭＳ ゴシック" charset="0"/>
                <a:cs typeface="Courier New"/>
              </a:rPr>
              <a:t>’</a:t>
            </a:r>
            <a:r>
              <a:rPr lang="en-US" altLang="ja-JP" b="1" dirty="0">
                <a:solidFill>
                  <a:srgbClr val="FF0000"/>
                </a:solidFill>
                <a:latin typeface="Courier New"/>
                <a:cs typeface="Courier New"/>
              </a:rPr>
              <a:t> = </a:t>
            </a:r>
            <a:r>
              <a:rPr lang="ja-JP" altLang="en-US" b="1" dirty="0">
                <a:solidFill>
                  <a:srgbClr val="FF0000"/>
                </a:solidFill>
                <a:latin typeface="Courier New"/>
                <a:ea typeface="ＭＳ ゴシック" charset="0"/>
                <a:cs typeface="Courier New"/>
              </a:rPr>
              <a:t>‘</a:t>
            </a:r>
            <a:r>
              <a:rPr lang="en-US" altLang="ja-JP" b="1" dirty="0">
                <a:solidFill>
                  <a:srgbClr val="FF0000"/>
                </a:solidFill>
                <a:latin typeface="Courier New"/>
                <a:cs typeface="Courier New"/>
              </a:rPr>
              <a:t>x</a:t>
            </a:r>
            <a:r>
              <a:rPr lang="ja-JP" altLang="en-US" dirty="0">
                <a:solidFill>
                  <a:srgbClr val="FF0000"/>
                </a:solidFill>
                <a:latin typeface="Courier New"/>
                <a:ea typeface="ＭＳ ゴシック" charset="0"/>
                <a:cs typeface="Courier New"/>
              </a:rPr>
              <a:t>’</a:t>
            </a:r>
            <a:endParaRPr lang="en-US" altLang="ja-JP" dirty="0">
              <a:solidFill>
                <a:srgbClr val="FF0000"/>
              </a:solidFill>
              <a:latin typeface="Courier New"/>
              <a:cs typeface="Courier New"/>
            </a:endParaRPr>
          </a:p>
          <a:p>
            <a:pPr lvl="1"/>
            <a:r>
              <a:rPr lang="en-US" sz="2000" dirty="0"/>
              <a:t>Attacker has now successfully caused the entire database to be returned.</a:t>
            </a:r>
            <a:endParaRPr lang="en-US" sz="2000" b="1" dirty="0"/>
          </a:p>
        </p:txBody>
      </p:sp>
      <p:sp>
        <p:nvSpPr>
          <p:cNvPr id="2" name="Date Placeholder 1"/>
          <p:cNvSpPr>
            <a:spLocks noGrp="1"/>
          </p:cNvSpPr>
          <p:nvPr>
            <p:ph type="dt" sz="half" idx="10"/>
          </p:nvPr>
        </p:nvSpPr>
        <p:spPr/>
        <p:txBody>
          <a:bodyPr/>
          <a:lstStyle/>
          <a:p>
            <a:fld id="{10475838-CB8D-BB46-925A-A0D8A1A20A5F}"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15</a:t>
            </a:fld>
            <a:endParaRPr lang="en-US"/>
          </a:p>
        </p:txBody>
      </p:sp>
      <p:sp>
        <p:nvSpPr>
          <p:cNvPr id="4100" name="Rectangle 4"/>
          <p:cNvSpPr>
            <a:spLocks noChangeArrowheads="1"/>
          </p:cNvSpPr>
          <p:nvPr/>
        </p:nvSpPr>
        <p:spPr bwMode="auto">
          <a:xfrm>
            <a:off x="3200400" y="1814513"/>
            <a:ext cx="4953000" cy="457200"/>
          </a:xfrm>
          <a:prstGeom prst="rect">
            <a:avLst/>
          </a:prstGeom>
          <a:solidFill>
            <a:schemeClr val="accent1"/>
          </a:solidFill>
          <a:ln w="9525">
            <a:noFill/>
            <a:miter lim="800000"/>
            <a:headEnd/>
            <a:tailEnd/>
          </a:ln>
          <a:effectLst/>
          <a:extLst/>
        </p:spPr>
        <p:txBody>
          <a:bodyPr wrap="none" anchor="ctr"/>
          <a:lstStyle/>
          <a:p>
            <a:pPr algn="ctr">
              <a:defRPr/>
            </a:pPr>
            <a:r>
              <a:rPr lang="en-US" b="1" dirty="0">
                <a:solidFill>
                  <a:schemeClr val="accent6"/>
                </a:solidFill>
                <a:latin typeface="Courier New"/>
                <a:cs typeface="Courier New"/>
              </a:rPr>
              <a:t>blah</a:t>
            </a:r>
            <a:r>
              <a:rPr lang="ja-JP" altLang="en-US" b="1" dirty="0">
                <a:solidFill>
                  <a:schemeClr val="accent6"/>
                </a:solidFill>
                <a:latin typeface="Courier New"/>
                <a:cs typeface="Courier New"/>
              </a:rPr>
              <a:t>‘</a:t>
            </a:r>
            <a:r>
              <a:rPr lang="en-US" altLang="ja-JP" b="1" dirty="0">
                <a:solidFill>
                  <a:schemeClr val="accent6"/>
                </a:solidFill>
                <a:latin typeface="Courier New"/>
                <a:cs typeface="Courier New"/>
              </a:rPr>
              <a:t> OR </a:t>
            </a:r>
            <a:r>
              <a:rPr lang="ja-JP" altLang="en-US" b="1" dirty="0">
                <a:solidFill>
                  <a:schemeClr val="accent6"/>
                </a:solidFill>
                <a:latin typeface="Courier New"/>
                <a:cs typeface="Courier New"/>
              </a:rPr>
              <a:t>‘</a:t>
            </a:r>
            <a:r>
              <a:rPr lang="en-US" altLang="ja-JP" b="1" dirty="0">
                <a:solidFill>
                  <a:schemeClr val="accent6"/>
                </a:solidFill>
                <a:latin typeface="Courier New"/>
                <a:cs typeface="Courier New"/>
              </a:rPr>
              <a:t>x</a:t>
            </a:r>
            <a:r>
              <a:rPr lang="ja-JP" altLang="en-US" b="1" dirty="0">
                <a:solidFill>
                  <a:schemeClr val="accent6"/>
                </a:solidFill>
                <a:latin typeface="Courier New"/>
                <a:cs typeface="Courier New"/>
              </a:rPr>
              <a:t>’</a:t>
            </a:r>
            <a:r>
              <a:rPr lang="en-US" altLang="ja-JP" b="1" dirty="0">
                <a:solidFill>
                  <a:schemeClr val="accent6"/>
                </a:solidFill>
                <a:latin typeface="Courier New"/>
                <a:cs typeface="Courier New"/>
              </a:rPr>
              <a:t> = </a:t>
            </a:r>
            <a:r>
              <a:rPr lang="ja-JP" altLang="en-US" b="1" dirty="0">
                <a:solidFill>
                  <a:schemeClr val="accent6"/>
                </a:solidFill>
                <a:latin typeface="Courier New"/>
                <a:cs typeface="Courier New"/>
              </a:rPr>
              <a:t>‘</a:t>
            </a:r>
            <a:r>
              <a:rPr lang="en-US" altLang="ja-JP" b="1" dirty="0" smtClean="0">
                <a:solidFill>
                  <a:schemeClr val="accent6"/>
                </a:solidFill>
                <a:latin typeface="Courier New"/>
                <a:cs typeface="Courier New"/>
              </a:rPr>
              <a:t>x</a:t>
            </a:r>
            <a:r>
              <a:rPr lang="ja-JP" altLang="en-US" b="1" dirty="0">
                <a:solidFill>
                  <a:schemeClr val="accent6"/>
                </a:solidFill>
                <a:latin typeface="Courier New"/>
                <a:cs typeface="Courier New"/>
              </a:rPr>
              <a:t>’</a:t>
            </a:r>
            <a:endParaRPr lang="en-US" b="1" dirty="0">
              <a:solidFill>
                <a:schemeClr val="accent6"/>
              </a:solidFill>
              <a:latin typeface="Courier New"/>
              <a:cs typeface="Courier New"/>
            </a:endParaRPr>
          </a:p>
        </p:txBody>
      </p:sp>
    </p:spTree>
    <p:extLst>
      <p:ext uri="{BB962C8B-B14F-4D97-AF65-F5344CB8AC3E}">
        <p14:creationId xmlns:p14="http://schemas.microsoft.com/office/powerpoint/2010/main" val="41100872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dirty="0">
                <a:latin typeface="Book Antiqua"/>
                <a:cs typeface="Book Antiqua"/>
              </a:rPr>
              <a:t>A More Malicious Example</a:t>
            </a:r>
          </a:p>
        </p:txBody>
      </p:sp>
      <p:sp>
        <p:nvSpPr>
          <p:cNvPr id="9218" name="Rectangle 3"/>
          <p:cNvSpPr>
            <a:spLocks noGrp="1" noChangeArrowheads="1"/>
          </p:cNvSpPr>
          <p:nvPr>
            <p:ph idx="1"/>
          </p:nvPr>
        </p:nvSpPr>
        <p:spPr/>
        <p:txBody>
          <a:bodyPr>
            <a:normAutofit fontScale="92500" lnSpcReduction="10000"/>
          </a:bodyPr>
          <a:lstStyle/>
          <a:p>
            <a:r>
              <a:rPr lang="en-US" sz="2400" dirty="0"/>
              <a:t>What if the attacker had instead entered:</a:t>
            </a:r>
          </a:p>
          <a:p>
            <a:pPr lvl="1"/>
            <a:r>
              <a:rPr lang="en-US" sz="2000" b="1" dirty="0">
                <a:solidFill>
                  <a:srgbClr val="FF0000"/>
                </a:solidFill>
                <a:latin typeface="Courier New"/>
                <a:cs typeface="Courier New"/>
              </a:rPr>
              <a:t>blah</a:t>
            </a:r>
            <a:r>
              <a:rPr lang="ja-JP" altLang="en-US" sz="2000" b="1" dirty="0">
                <a:solidFill>
                  <a:srgbClr val="FF0000"/>
                </a:solidFill>
                <a:latin typeface="Courier New"/>
                <a:ea typeface="ＭＳ ゴシック" charset="0"/>
                <a:cs typeface="Courier New"/>
              </a:rPr>
              <a:t>‘</a:t>
            </a:r>
            <a:r>
              <a:rPr lang="en-US" altLang="ja-JP" sz="2000" b="1" dirty="0">
                <a:solidFill>
                  <a:srgbClr val="FF0000"/>
                </a:solidFill>
                <a:latin typeface="Courier New"/>
                <a:cs typeface="Courier New"/>
              </a:rPr>
              <a:t>; DROP TABLE </a:t>
            </a:r>
            <a:r>
              <a:rPr lang="en-US" altLang="ja-JP" sz="2000" b="1" dirty="0" err="1">
                <a:solidFill>
                  <a:srgbClr val="FF0000"/>
                </a:solidFill>
                <a:latin typeface="Courier New"/>
                <a:cs typeface="Courier New"/>
              </a:rPr>
              <a:t>prodinfo</a:t>
            </a:r>
            <a:r>
              <a:rPr lang="en-US" altLang="ja-JP" sz="2000" b="1" dirty="0">
                <a:solidFill>
                  <a:srgbClr val="FF0000"/>
                </a:solidFill>
                <a:latin typeface="Courier New"/>
                <a:cs typeface="Courier New"/>
              </a:rPr>
              <a:t>; --</a:t>
            </a:r>
          </a:p>
          <a:p>
            <a:r>
              <a:rPr lang="en-US" sz="2400" dirty="0"/>
              <a:t>Results in the following SQL:</a:t>
            </a:r>
          </a:p>
          <a:p>
            <a:pPr lvl="1"/>
            <a:r>
              <a:rPr lang="en-US" sz="1600" dirty="0">
                <a:solidFill>
                  <a:schemeClr val="accent6"/>
                </a:solidFill>
                <a:latin typeface="Courier New"/>
                <a:cs typeface="Courier New"/>
              </a:rPr>
              <a:t>SELECT </a:t>
            </a:r>
            <a:r>
              <a:rPr lang="en-US" sz="1600" dirty="0" err="1">
                <a:solidFill>
                  <a:schemeClr val="accent6"/>
                </a:solidFill>
                <a:latin typeface="Courier New"/>
                <a:cs typeface="Courier New"/>
              </a:rPr>
              <a:t>prodinfo</a:t>
            </a:r>
            <a:r>
              <a:rPr lang="en-US" sz="1600" dirty="0">
                <a:solidFill>
                  <a:schemeClr val="accent6"/>
                </a:solidFill>
                <a:latin typeface="Courier New"/>
                <a:cs typeface="Courier New"/>
              </a:rPr>
              <a:t> FROM </a:t>
            </a:r>
            <a:r>
              <a:rPr lang="en-US" sz="1600" dirty="0" err="1">
                <a:solidFill>
                  <a:schemeClr val="accent6"/>
                </a:solidFill>
                <a:latin typeface="Courier New"/>
                <a:cs typeface="Courier New"/>
              </a:rPr>
              <a:t>prodtable</a:t>
            </a:r>
            <a:r>
              <a:rPr lang="en-US" sz="1600" dirty="0">
                <a:solidFill>
                  <a:schemeClr val="accent6"/>
                </a:solidFill>
                <a:latin typeface="Courier New"/>
                <a:cs typeface="Courier New"/>
              </a:rPr>
              <a:t> WHERE </a:t>
            </a:r>
            <a:r>
              <a:rPr lang="en-US" sz="1600" dirty="0" err="1">
                <a:solidFill>
                  <a:schemeClr val="accent6"/>
                </a:solidFill>
                <a:latin typeface="Courier New"/>
                <a:cs typeface="Courier New"/>
              </a:rPr>
              <a:t>prodname</a:t>
            </a:r>
            <a:r>
              <a:rPr lang="en-US" sz="1600" dirty="0">
                <a:solidFill>
                  <a:schemeClr val="accent6"/>
                </a:solidFill>
                <a:latin typeface="Courier New"/>
                <a:cs typeface="Courier New"/>
              </a:rPr>
              <a:t> = </a:t>
            </a:r>
            <a:r>
              <a:rPr lang="ja-JP" altLang="en-US" sz="1600" dirty="0">
                <a:solidFill>
                  <a:schemeClr val="accent6"/>
                </a:solidFill>
                <a:latin typeface="Courier New"/>
                <a:ea typeface="ＭＳ ゴシック" charset="0"/>
                <a:cs typeface="Courier New"/>
              </a:rPr>
              <a:t>‘</a:t>
            </a:r>
            <a:r>
              <a:rPr lang="en-US" altLang="ja-JP" sz="1600" b="1" dirty="0">
                <a:solidFill>
                  <a:schemeClr val="accent6"/>
                </a:solidFill>
                <a:latin typeface="Courier New"/>
                <a:cs typeface="Courier New"/>
              </a:rPr>
              <a:t>blah</a:t>
            </a:r>
            <a:r>
              <a:rPr lang="ja-JP" altLang="en-US" sz="1600" b="1" dirty="0">
                <a:solidFill>
                  <a:schemeClr val="accent6"/>
                </a:solidFill>
                <a:latin typeface="Courier New"/>
                <a:ea typeface="ＭＳ ゴシック" charset="0"/>
                <a:cs typeface="Courier New"/>
              </a:rPr>
              <a:t>’</a:t>
            </a:r>
            <a:r>
              <a:rPr lang="en-US" altLang="ja-JP" sz="1600" b="1" dirty="0">
                <a:solidFill>
                  <a:schemeClr val="accent6"/>
                </a:solidFill>
                <a:latin typeface="Courier New"/>
                <a:cs typeface="Courier New"/>
              </a:rPr>
              <a:t>; DROP TABLE </a:t>
            </a:r>
            <a:r>
              <a:rPr lang="en-US" altLang="ja-JP" sz="1600" b="1" dirty="0" err="1">
                <a:solidFill>
                  <a:schemeClr val="accent6"/>
                </a:solidFill>
                <a:latin typeface="Courier New"/>
                <a:cs typeface="Courier New"/>
              </a:rPr>
              <a:t>prodinfo</a:t>
            </a:r>
            <a:r>
              <a:rPr lang="en-US" altLang="ja-JP" sz="1600" b="1" dirty="0">
                <a:solidFill>
                  <a:schemeClr val="accent6"/>
                </a:solidFill>
                <a:latin typeface="Courier New"/>
                <a:cs typeface="Courier New"/>
              </a:rPr>
              <a:t>; --</a:t>
            </a:r>
            <a:r>
              <a:rPr lang="ja-JP" altLang="en-US" sz="1600" dirty="0">
                <a:solidFill>
                  <a:schemeClr val="accent6"/>
                </a:solidFill>
                <a:latin typeface="Courier New"/>
                <a:ea typeface="ＭＳ ゴシック" charset="0"/>
                <a:cs typeface="Courier New"/>
              </a:rPr>
              <a:t>’</a:t>
            </a:r>
            <a:endParaRPr lang="en-US" altLang="ja-JP" sz="1600" dirty="0">
              <a:solidFill>
                <a:schemeClr val="accent6"/>
              </a:solidFill>
              <a:latin typeface="Courier New"/>
              <a:cs typeface="Courier New"/>
            </a:endParaRPr>
          </a:p>
          <a:p>
            <a:pPr lvl="1"/>
            <a:r>
              <a:rPr lang="en-US" dirty="0"/>
              <a:t>Note how comment (--) consumes the final quote</a:t>
            </a:r>
          </a:p>
          <a:p>
            <a:r>
              <a:rPr lang="en-US" sz="2400" dirty="0"/>
              <a:t>Causes the entire database to be deleted</a:t>
            </a:r>
          </a:p>
          <a:p>
            <a:pPr lvl="1"/>
            <a:r>
              <a:rPr lang="en-US" dirty="0"/>
              <a:t>Depends on knowledge of table name</a:t>
            </a:r>
          </a:p>
          <a:p>
            <a:pPr lvl="1"/>
            <a:r>
              <a:rPr lang="en-US" dirty="0"/>
              <a:t>This is sometimes exposed to the user in debug code called during a database error</a:t>
            </a:r>
          </a:p>
          <a:p>
            <a:pPr lvl="1"/>
            <a:r>
              <a:rPr lang="en-US" dirty="0"/>
              <a:t>Use non-obvious table names, and never expose them to user</a:t>
            </a:r>
          </a:p>
          <a:p>
            <a:r>
              <a:rPr lang="en-US" dirty="0"/>
              <a:t>Usually data destruction is not your worst fear, as there is low economic motivation</a:t>
            </a:r>
          </a:p>
        </p:txBody>
      </p:sp>
      <p:sp>
        <p:nvSpPr>
          <p:cNvPr id="2" name="Date Placeholder 1"/>
          <p:cNvSpPr>
            <a:spLocks noGrp="1"/>
          </p:cNvSpPr>
          <p:nvPr>
            <p:ph type="dt" sz="half" idx="10"/>
          </p:nvPr>
        </p:nvSpPr>
        <p:spPr/>
        <p:txBody>
          <a:bodyPr/>
          <a:lstStyle/>
          <a:p>
            <a:fld id="{773A3E3F-DCCF-5E45-8719-81141E99F716}"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16</a:t>
            </a:fld>
            <a:endParaRPr lang="en-US"/>
          </a:p>
        </p:txBody>
      </p:sp>
    </p:spTree>
    <p:extLst>
      <p:ext uri="{BB962C8B-B14F-4D97-AF65-F5344CB8AC3E}">
        <p14:creationId xmlns:p14="http://schemas.microsoft.com/office/powerpoint/2010/main" val="21322239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dirty="0">
                <a:latin typeface="Book Antiqua"/>
                <a:cs typeface="Book Antiqua"/>
              </a:rPr>
              <a:t>Other injection possibilities</a:t>
            </a:r>
          </a:p>
        </p:txBody>
      </p:sp>
      <p:sp>
        <p:nvSpPr>
          <p:cNvPr id="10242" name="Rectangle 3"/>
          <p:cNvSpPr>
            <a:spLocks noGrp="1" noChangeArrowheads="1"/>
          </p:cNvSpPr>
          <p:nvPr>
            <p:ph idx="1"/>
          </p:nvPr>
        </p:nvSpPr>
        <p:spPr/>
        <p:txBody>
          <a:bodyPr>
            <a:normAutofit lnSpcReduction="10000"/>
          </a:bodyPr>
          <a:lstStyle/>
          <a:p>
            <a:r>
              <a:rPr lang="en-US" sz="2800" dirty="0"/>
              <a:t>Using SQL injections, attackers can:</a:t>
            </a:r>
          </a:p>
          <a:p>
            <a:pPr lvl="1"/>
            <a:r>
              <a:rPr lang="en-US" sz="2400" dirty="0"/>
              <a:t>Add new data to the database</a:t>
            </a:r>
          </a:p>
          <a:p>
            <a:pPr lvl="2"/>
            <a:r>
              <a:rPr lang="en-US" sz="2400" dirty="0"/>
              <a:t>Could be embarrassing to find yourself selling politically incorrect items on an </a:t>
            </a:r>
            <a:r>
              <a:rPr lang="en-US" sz="2400" dirty="0" err="1"/>
              <a:t>eCommerce</a:t>
            </a:r>
            <a:r>
              <a:rPr lang="en-US" sz="2400" dirty="0"/>
              <a:t> site</a:t>
            </a:r>
          </a:p>
          <a:p>
            <a:pPr lvl="2"/>
            <a:r>
              <a:rPr lang="en-US" sz="2400" dirty="0"/>
              <a:t>Perform an INSERT in the injected SQL</a:t>
            </a:r>
          </a:p>
          <a:p>
            <a:pPr lvl="1"/>
            <a:r>
              <a:rPr lang="en-US" sz="2400" dirty="0"/>
              <a:t>Modify data currently in the database</a:t>
            </a:r>
          </a:p>
          <a:p>
            <a:pPr lvl="2"/>
            <a:r>
              <a:rPr lang="en-US" sz="2400" dirty="0"/>
              <a:t>Could be very costly to have an expensive item suddenly be deeply </a:t>
            </a:r>
            <a:r>
              <a:rPr lang="ja-JP" altLang="en-US" sz="2400" dirty="0">
                <a:ea typeface="ＭＳ ゴシック" charset="0"/>
              </a:rPr>
              <a:t>‘</a:t>
            </a:r>
            <a:r>
              <a:rPr lang="en-US" altLang="ja-JP" sz="2400" dirty="0"/>
              <a:t>discounted</a:t>
            </a:r>
            <a:r>
              <a:rPr lang="ja-JP" altLang="en-US" sz="2400" dirty="0">
                <a:ea typeface="ＭＳ ゴシック" charset="0"/>
              </a:rPr>
              <a:t>’</a:t>
            </a:r>
            <a:endParaRPr lang="en-US" altLang="ja-JP" sz="2400" dirty="0"/>
          </a:p>
          <a:p>
            <a:pPr lvl="2"/>
            <a:r>
              <a:rPr lang="en-US" sz="2400" dirty="0"/>
              <a:t>Perform an UPDATE in the injected SQL</a:t>
            </a:r>
          </a:p>
          <a:p>
            <a:pPr lvl="1"/>
            <a:r>
              <a:rPr lang="en-US" sz="2400" dirty="0"/>
              <a:t>Often can gain access to other user</a:t>
            </a:r>
            <a:r>
              <a:rPr lang="ja-JP" altLang="en-US" sz="2400" dirty="0">
                <a:ea typeface="ＭＳ ゴシック" charset="0"/>
              </a:rPr>
              <a:t>’</a:t>
            </a:r>
            <a:r>
              <a:rPr lang="en-US" altLang="ja-JP" sz="2400" dirty="0"/>
              <a:t>s system capabilities by obtaining their password</a:t>
            </a:r>
          </a:p>
          <a:p>
            <a:pPr lvl="2"/>
            <a:endParaRPr lang="en-US" dirty="0"/>
          </a:p>
        </p:txBody>
      </p:sp>
      <p:sp>
        <p:nvSpPr>
          <p:cNvPr id="2" name="Date Placeholder 1"/>
          <p:cNvSpPr>
            <a:spLocks noGrp="1"/>
          </p:cNvSpPr>
          <p:nvPr>
            <p:ph type="dt" sz="half" idx="10"/>
          </p:nvPr>
        </p:nvSpPr>
        <p:spPr/>
        <p:txBody>
          <a:bodyPr/>
          <a:lstStyle/>
          <a:p>
            <a:fld id="{99E11CCD-BC61-D04C-B15E-D62E607D363C}"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17</a:t>
            </a:fld>
            <a:endParaRPr lang="en-US"/>
          </a:p>
        </p:txBody>
      </p:sp>
    </p:spTree>
    <p:extLst>
      <p:ext uri="{BB962C8B-B14F-4D97-AF65-F5344CB8AC3E}">
        <p14:creationId xmlns:p14="http://schemas.microsoft.com/office/powerpoint/2010/main" val="4551632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chemeClr val="accent6"/>
                </a:solidFill>
              </a:rPr>
              <a:t>SQL</a:t>
            </a:r>
            <a:r>
              <a:rPr lang="en-US" cap="none" dirty="0" err="1" smtClean="0">
                <a:solidFill>
                  <a:schemeClr val="accent6"/>
                </a:solidFill>
              </a:rPr>
              <a:t>i</a:t>
            </a:r>
            <a:r>
              <a:rPr lang="en-US" dirty="0" smtClean="0">
                <a:solidFill>
                  <a:schemeClr val="accent6"/>
                </a:solidFill>
              </a:rPr>
              <a:t> </a:t>
            </a:r>
            <a:r>
              <a:rPr lang="en-US" dirty="0"/>
              <a:t>Attack Avenues and Types </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96606884"/>
              </p:ext>
            </p:extLst>
          </p:nvPr>
        </p:nvGraphicFramePr>
        <p:xfrm>
          <a:off x="280737" y="1725864"/>
          <a:ext cx="8702842"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BA0E9CCC-3A6A-954F-877C-F98EE96B9E17}" type="datetime4">
              <a:rPr lang="en-US" smtClean="0"/>
              <a:t>September 29, 2020</a:t>
            </a:fld>
            <a:endParaRPr lang="en-US"/>
          </a:p>
        </p:txBody>
      </p:sp>
      <p:sp>
        <p:nvSpPr>
          <p:cNvPr id="5" name="Footer Placeholder 4"/>
          <p:cNvSpPr>
            <a:spLocks noGrp="1"/>
          </p:cNvSpPr>
          <p:nvPr>
            <p:ph type="ftr" sz="quarter" idx="11"/>
          </p:nvPr>
        </p:nvSpPr>
        <p:spPr/>
        <p:txBody>
          <a:bodyPr/>
          <a:lstStyle/>
          <a:p>
            <a:r>
              <a:rPr lang="en-US" smtClean="0"/>
              <a:t>Database Security</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18</a:t>
            </a:fld>
            <a:endParaRPr lang="en-US"/>
          </a:p>
        </p:txBody>
      </p:sp>
    </p:spTree>
    <p:extLst>
      <p:ext uri="{BB962C8B-B14F-4D97-AF65-F5344CB8AC3E}">
        <p14:creationId xmlns:p14="http://schemas.microsoft.com/office/powerpoint/2010/main" val="21705869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Objectives</a:t>
            </a:r>
            <a:endParaRPr lang="en-GB" dirty="0"/>
          </a:p>
        </p:txBody>
      </p:sp>
      <p:sp>
        <p:nvSpPr>
          <p:cNvPr id="3" name="Content Placeholder 2"/>
          <p:cNvSpPr>
            <a:spLocks noGrp="1"/>
          </p:cNvSpPr>
          <p:nvPr>
            <p:ph idx="1"/>
          </p:nvPr>
        </p:nvSpPr>
        <p:spPr/>
        <p:txBody>
          <a:bodyPr>
            <a:normAutofit fontScale="92500" lnSpcReduction="20000"/>
          </a:bodyPr>
          <a:lstStyle/>
          <a:p>
            <a:r>
              <a:rPr lang="en-US" dirty="0"/>
              <a:t>Understand the unique need for database security, separate from ordinary computer security </a:t>
            </a:r>
            <a:r>
              <a:rPr lang="en-US" dirty="0" smtClean="0"/>
              <a:t>measures</a:t>
            </a:r>
          </a:p>
          <a:p>
            <a:r>
              <a:rPr lang="en-US" dirty="0" smtClean="0"/>
              <a:t>Present </a:t>
            </a:r>
            <a:r>
              <a:rPr lang="en-US" dirty="0"/>
              <a:t>an overview of the basic elements of a database management </a:t>
            </a:r>
            <a:r>
              <a:rPr lang="en-US" dirty="0" smtClean="0"/>
              <a:t>system</a:t>
            </a:r>
          </a:p>
          <a:p>
            <a:r>
              <a:rPr lang="en-US" dirty="0" smtClean="0"/>
              <a:t>Present </a:t>
            </a:r>
            <a:r>
              <a:rPr lang="en-US" dirty="0"/>
              <a:t>an overview of the basic elements of a relational database </a:t>
            </a:r>
            <a:r>
              <a:rPr lang="en-US" dirty="0" smtClean="0"/>
              <a:t>system</a:t>
            </a:r>
          </a:p>
          <a:p>
            <a:r>
              <a:rPr lang="en-US" dirty="0" smtClean="0"/>
              <a:t>Define </a:t>
            </a:r>
            <a:r>
              <a:rPr lang="en-US" dirty="0"/>
              <a:t>and explain SQL injection </a:t>
            </a:r>
            <a:r>
              <a:rPr lang="en-US" dirty="0" smtClean="0"/>
              <a:t>attacks</a:t>
            </a:r>
          </a:p>
          <a:p>
            <a:r>
              <a:rPr lang="en-US" dirty="0" smtClean="0"/>
              <a:t>Compare </a:t>
            </a:r>
            <a:r>
              <a:rPr lang="en-US" dirty="0"/>
              <a:t>and contrast different approaches to database access </a:t>
            </a:r>
            <a:r>
              <a:rPr lang="en-US" dirty="0" smtClean="0"/>
              <a:t>control</a:t>
            </a:r>
          </a:p>
          <a:p>
            <a:r>
              <a:rPr lang="en-US" dirty="0" smtClean="0"/>
              <a:t>Explain </a:t>
            </a:r>
            <a:r>
              <a:rPr lang="en-US" dirty="0"/>
              <a:t>how inference poses a security threat in database </a:t>
            </a:r>
            <a:r>
              <a:rPr lang="en-US" dirty="0" smtClean="0"/>
              <a:t>systems</a:t>
            </a:r>
          </a:p>
          <a:p>
            <a:r>
              <a:rPr lang="en-US" dirty="0" smtClean="0"/>
              <a:t>Discuss </a:t>
            </a:r>
            <a:r>
              <a:rPr lang="en-US" dirty="0"/>
              <a:t>the use of encryption in a database </a:t>
            </a:r>
            <a:r>
              <a:rPr lang="en-US" dirty="0" smtClean="0"/>
              <a:t>system</a:t>
            </a:r>
          </a:p>
          <a:p>
            <a:r>
              <a:rPr lang="en-US" dirty="0" smtClean="0"/>
              <a:t>Present </a:t>
            </a:r>
            <a:r>
              <a:rPr lang="en-US" dirty="0"/>
              <a:t>an overview of cloud computing </a:t>
            </a:r>
            <a:r>
              <a:rPr lang="en-US" dirty="0" smtClean="0"/>
              <a:t>concepts</a:t>
            </a:r>
          </a:p>
          <a:p>
            <a:r>
              <a:rPr lang="en-US" dirty="0" smtClean="0"/>
              <a:t>Understand </a:t>
            </a:r>
            <a:r>
              <a:rPr lang="en-US" dirty="0"/>
              <a:t>the unique security issues related to cloud </a:t>
            </a:r>
            <a:r>
              <a:rPr lang="en-US" dirty="0" smtClean="0"/>
              <a:t>computing</a:t>
            </a:r>
            <a:endParaRPr lang="en-US" dirty="0"/>
          </a:p>
        </p:txBody>
      </p:sp>
      <p:sp>
        <p:nvSpPr>
          <p:cNvPr id="4" name="Date Placeholder 3"/>
          <p:cNvSpPr>
            <a:spLocks noGrp="1"/>
          </p:cNvSpPr>
          <p:nvPr>
            <p:ph type="dt" sz="half" idx="10"/>
          </p:nvPr>
        </p:nvSpPr>
        <p:spPr/>
        <p:txBody>
          <a:bodyPr/>
          <a:lstStyle/>
          <a:p>
            <a:fld id="{1001D13D-3DF1-9D43-993D-7CB5C686A25A}" type="datetime4">
              <a:rPr lang="en-US" smtClean="0"/>
              <a:t>September 29, 2020</a:t>
            </a:fld>
            <a:endParaRPr lang="en-US"/>
          </a:p>
        </p:txBody>
      </p:sp>
      <p:sp>
        <p:nvSpPr>
          <p:cNvPr id="5" name="Footer Placeholder 4"/>
          <p:cNvSpPr>
            <a:spLocks noGrp="1"/>
          </p:cNvSpPr>
          <p:nvPr>
            <p:ph type="ftr" sz="quarter" idx="11"/>
          </p:nvPr>
        </p:nvSpPr>
        <p:spPr/>
        <p:txBody>
          <a:bodyPr/>
          <a:lstStyle/>
          <a:p>
            <a:r>
              <a:rPr lang="en-US" smtClean="0"/>
              <a:t>Database Security</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1</a:t>
            </a:fld>
            <a:endParaRPr lang="en-US"/>
          </a:p>
        </p:txBody>
      </p:sp>
    </p:spTree>
    <p:extLst>
      <p:ext uri="{BB962C8B-B14F-4D97-AF65-F5344CB8AC3E}">
        <p14:creationId xmlns:p14="http://schemas.microsoft.com/office/powerpoint/2010/main" val="251130472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smtClean="0">
                <a:solidFill>
                  <a:srgbClr val="8D34E0"/>
                </a:solidFill>
              </a:rPr>
              <a:t>SQL</a:t>
            </a:r>
            <a:r>
              <a:rPr lang="en-US" cap="none" dirty="0" err="1" smtClean="0">
                <a:solidFill>
                  <a:srgbClr val="8D34E0"/>
                </a:solidFill>
              </a:rPr>
              <a:t>i</a:t>
            </a:r>
            <a:r>
              <a:rPr lang="en-US" dirty="0" smtClean="0">
                <a:solidFill>
                  <a:srgbClr val="8D34E0"/>
                </a:solidFill>
              </a:rPr>
              <a:t> </a:t>
            </a:r>
            <a:r>
              <a:rPr lang="en-US" dirty="0"/>
              <a:t>Countermeasures </a:t>
            </a:r>
            <a:endParaRPr lang="en-GB" dirty="0"/>
          </a:p>
        </p:txBody>
      </p:sp>
      <p:sp>
        <p:nvSpPr>
          <p:cNvPr id="8" name="Text Placeholder 7"/>
          <p:cNvSpPr>
            <a:spLocks noGrp="1"/>
          </p:cNvSpPr>
          <p:nvPr>
            <p:ph type="body" idx="1"/>
          </p:nvPr>
        </p:nvSpPr>
        <p:spPr/>
        <p:txBody>
          <a:bodyPr/>
          <a:lstStyle/>
          <a:p>
            <a:r>
              <a:rPr lang="en-US" dirty="0" smtClean="0"/>
              <a:t>Defensive Coding </a:t>
            </a:r>
            <a:endParaRPr lang="en-US" dirty="0"/>
          </a:p>
        </p:txBody>
      </p:sp>
      <p:sp>
        <p:nvSpPr>
          <p:cNvPr id="9" name="Content Placeholder 8"/>
          <p:cNvSpPr>
            <a:spLocks noGrp="1"/>
          </p:cNvSpPr>
          <p:nvPr>
            <p:ph sz="half" idx="2"/>
          </p:nvPr>
        </p:nvSpPr>
        <p:spPr/>
        <p:txBody>
          <a:bodyPr>
            <a:normAutofit lnSpcReduction="10000"/>
          </a:bodyPr>
          <a:lstStyle/>
          <a:p>
            <a:r>
              <a:rPr lang="en-US" dirty="0"/>
              <a:t>Manual defensive coding practices </a:t>
            </a:r>
            <a:endParaRPr lang="en-US" dirty="0" smtClean="0"/>
          </a:p>
          <a:p>
            <a:pPr lvl="1"/>
            <a:r>
              <a:rPr lang="en-US" dirty="0"/>
              <a:t>An example is input type checking, to check that inputs that are supposed to be numeric contain no characters other than digits </a:t>
            </a:r>
            <a:endParaRPr lang="en-US" dirty="0"/>
          </a:p>
          <a:p>
            <a:r>
              <a:rPr lang="en-US" dirty="0"/>
              <a:t>Parameterized query insertion </a:t>
            </a:r>
            <a:endParaRPr lang="en-US" dirty="0"/>
          </a:p>
          <a:p>
            <a:r>
              <a:rPr lang="nl-NL" dirty="0"/>
              <a:t>SQL </a:t>
            </a:r>
            <a:r>
              <a:rPr lang="nl-NL" dirty="0" smtClean="0"/>
              <a:t>DOM</a:t>
            </a:r>
          </a:p>
          <a:p>
            <a:pPr lvl="1"/>
            <a:r>
              <a:rPr lang="en-US" dirty="0"/>
              <a:t>query-building process </a:t>
            </a:r>
            <a:endParaRPr lang="nl-NL" dirty="0"/>
          </a:p>
          <a:p>
            <a:endParaRPr lang="en-GB" dirty="0"/>
          </a:p>
        </p:txBody>
      </p:sp>
      <p:sp>
        <p:nvSpPr>
          <p:cNvPr id="10" name="Text Placeholder 9"/>
          <p:cNvSpPr>
            <a:spLocks noGrp="1"/>
          </p:cNvSpPr>
          <p:nvPr>
            <p:ph type="body" sz="quarter" idx="3"/>
          </p:nvPr>
        </p:nvSpPr>
        <p:spPr/>
        <p:txBody>
          <a:bodyPr/>
          <a:lstStyle/>
          <a:p>
            <a:r>
              <a:rPr lang="en-US" dirty="0" smtClean="0"/>
              <a:t>Detection </a:t>
            </a:r>
            <a:endParaRPr lang="en-US" dirty="0"/>
          </a:p>
        </p:txBody>
      </p:sp>
      <p:graphicFrame>
        <p:nvGraphicFramePr>
          <p:cNvPr id="12" name="Content Placeholder 11"/>
          <p:cNvGraphicFramePr>
            <a:graphicFrameLocks noGrp="1"/>
          </p:cNvGraphicFramePr>
          <p:nvPr>
            <p:ph sz="quarter" idx="4"/>
            <p:extLst>
              <p:ext uri="{D42A27DB-BD31-4B8C-83A1-F6EECF244321}">
                <p14:modId xmlns:p14="http://schemas.microsoft.com/office/powerpoint/2010/main" val="3684264447"/>
              </p:ext>
            </p:extLst>
          </p:nvPr>
        </p:nvGraphicFramePr>
        <p:xfrm>
          <a:off x="4645025" y="2438400"/>
          <a:ext cx="4041775" cy="3687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BA0E9CCC-3A6A-954F-877C-F98EE96B9E17}" type="datetime4">
              <a:rPr lang="en-US" smtClean="0"/>
              <a:t>September 29, 2020</a:t>
            </a:fld>
            <a:endParaRPr lang="en-US"/>
          </a:p>
        </p:txBody>
      </p:sp>
      <p:sp>
        <p:nvSpPr>
          <p:cNvPr id="5" name="Footer Placeholder 4"/>
          <p:cNvSpPr>
            <a:spLocks noGrp="1"/>
          </p:cNvSpPr>
          <p:nvPr>
            <p:ph type="ftr" sz="quarter" idx="11"/>
          </p:nvPr>
        </p:nvSpPr>
        <p:spPr/>
        <p:txBody>
          <a:bodyPr/>
          <a:lstStyle/>
          <a:p>
            <a:r>
              <a:rPr lang="en-US" smtClean="0"/>
              <a:t>Database Security</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19</a:t>
            </a:fld>
            <a:endParaRPr lang="en-US"/>
          </a:p>
        </p:txBody>
      </p:sp>
    </p:spTree>
    <p:extLst>
      <p:ext uri="{BB962C8B-B14F-4D97-AF65-F5344CB8AC3E}">
        <p14:creationId xmlns:p14="http://schemas.microsoft.com/office/powerpoint/2010/main" val="228246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Database Access Control</a:t>
            </a:r>
          </a:p>
        </p:txBody>
      </p:sp>
      <p:sp>
        <p:nvSpPr>
          <p:cNvPr id="219139" name="Rectangle 3"/>
          <p:cNvSpPr>
            <a:spLocks noGrp="1" noChangeArrowheads="1"/>
          </p:cNvSpPr>
          <p:nvPr>
            <p:ph type="body" idx="1"/>
          </p:nvPr>
        </p:nvSpPr>
        <p:spPr>
          <a:xfrm>
            <a:off x="457200" y="1676400"/>
            <a:ext cx="8229600" cy="4648200"/>
          </a:xfrm>
        </p:spPr>
        <p:txBody>
          <a:bodyPr>
            <a:normAutofit lnSpcReduction="10000"/>
          </a:bodyPr>
          <a:lstStyle/>
          <a:p>
            <a:pPr>
              <a:lnSpc>
                <a:spcPct val="90000"/>
              </a:lnSpc>
            </a:pPr>
            <a:r>
              <a:rPr lang="en-US" sz="2800" dirty="0" smtClean="0"/>
              <a:t>DBMS provide access control for database</a:t>
            </a:r>
          </a:p>
          <a:p>
            <a:pPr>
              <a:lnSpc>
                <a:spcPct val="90000"/>
              </a:lnSpc>
            </a:pPr>
            <a:r>
              <a:rPr lang="en-US" sz="2800" dirty="0" smtClean="0"/>
              <a:t>Assume have authenticated user</a:t>
            </a:r>
          </a:p>
          <a:p>
            <a:pPr>
              <a:lnSpc>
                <a:spcPct val="90000"/>
              </a:lnSpc>
            </a:pPr>
            <a:r>
              <a:rPr lang="en-US" sz="2800" dirty="0" smtClean="0"/>
              <a:t>DBMS provides specific access rights to portions of the database</a:t>
            </a:r>
          </a:p>
          <a:p>
            <a:pPr lvl="1">
              <a:lnSpc>
                <a:spcPct val="90000"/>
              </a:lnSpc>
            </a:pPr>
            <a:r>
              <a:rPr lang="en-US" sz="2400" dirty="0"/>
              <a:t>e</a:t>
            </a:r>
            <a:r>
              <a:rPr lang="en-US" sz="2400" dirty="0" smtClean="0"/>
              <a:t>.g. Create, Insert, Delete, Update, Read, Write</a:t>
            </a:r>
          </a:p>
          <a:p>
            <a:pPr lvl="1">
              <a:lnSpc>
                <a:spcPct val="90000"/>
              </a:lnSpc>
            </a:pPr>
            <a:r>
              <a:rPr lang="en-US" sz="2400" dirty="0" smtClean="0"/>
              <a:t>To entire database, tables, selected rows or columns</a:t>
            </a:r>
          </a:p>
          <a:p>
            <a:pPr lvl="1">
              <a:lnSpc>
                <a:spcPct val="90000"/>
              </a:lnSpc>
            </a:pPr>
            <a:r>
              <a:rPr lang="en-US" sz="2400" dirty="0" smtClean="0"/>
              <a:t>Possibly dependent on contents of a table entry</a:t>
            </a:r>
          </a:p>
          <a:p>
            <a:pPr>
              <a:lnSpc>
                <a:spcPct val="90000"/>
              </a:lnSpc>
            </a:pPr>
            <a:r>
              <a:rPr lang="en-US" sz="2800" dirty="0" smtClean="0"/>
              <a:t>Can support a range of policies:</a:t>
            </a:r>
          </a:p>
          <a:p>
            <a:pPr lvl="1">
              <a:lnSpc>
                <a:spcPct val="90000"/>
              </a:lnSpc>
            </a:pPr>
            <a:r>
              <a:rPr lang="en-US" sz="2400" dirty="0" smtClean="0"/>
              <a:t>Centralized administration</a:t>
            </a:r>
          </a:p>
          <a:p>
            <a:pPr lvl="1">
              <a:lnSpc>
                <a:spcPct val="90000"/>
              </a:lnSpc>
            </a:pPr>
            <a:r>
              <a:rPr lang="en-US" sz="2400" dirty="0" smtClean="0"/>
              <a:t>Ownership-based administration</a:t>
            </a:r>
          </a:p>
          <a:p>
            <a:pPr lvl="1">
              <a:lnSpc>
                <a:spcPct val="90000"/>
              </a:lnSpc>
            </a:pPr>
            <a:r>
              <a:rPr lang="en-US" sz="2400" dirty="0" smtClean="0"/>
              <a:t>Decentralized administration</a:t>
            </a:r>
            <a:endParaRPr lang="en-US" sz="2400" dirty="0"/>
          </a:p>
        </p:txBody>
      </p:sp>
      <p:sp>
        <p:nvSpPr>
          <p:cNvPr id="2" name="Date Placeholder 1"/>
          <p:cNvSpPr>
            <a:spLocks noGrp="1"/>
          </p:cNvSpPr>
          <p:nvPr>
            <p:ph type="dt" sz="half" idx="10"/>
          </p:nvPr>
        </p:nvSpPr>
        <p:spPr/>
        <p:txBody>
          <a:bodyPr/>
          <a:lstStyle/>
          <a:p>
            <a:fld id="{97513C62-7A05-FC43-BBBB-8BE037B9BF70}"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20</a:t>
            </a:fld>
            <a:endParaRPr lang="en-US"/>
          </a:p>
        </p:txBody>
      </p:sp>
    </p:spTree>
    <p:extLst>
      <p:ext uri="{BB962C8B-B14F-4D97-AF65-F5344CB8AC3E}">
        <p14:creationId xmlns:p14="http://schemas.microsoft.com/office/powerpoint/2010/main" val="20653501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t>SQL Access Controls</a:t>
            </a:r>
          </a:p>
        </p:txBody>
      </p:sp>
      <p:sp>
        <p:nvSpPr>
          <p:cNvPr id="221187" name="Rectangle 3"/>
          <p:cNvSpPr>
            <a:spLocks noGrp="1" noChangeArrowheads="1"/>
          </p:cNvSpPr>
          <p:nvPr>
            <p:ph type="body" idx="1"/>
          </p:nvPr>
        </p:nvSpPr>
        <p:spPr/>
        <p:txBody>
          <a:bodyPr/>
          <a:lstStyle/>
          <a:p>
            <a:pPr>
              <a:lnSpc>
                <a:spcPct val="90000"/>
              </a:lnSpc>
            </a:pPr>
            <a:r>
              <a:rPr lang="en-US" sz="2800"/>
              <a:t>two commands:</a:t>
            </a:r>
          </a:p>
          <a:p>
            <a:pPr lvl="1">
              <a:lnSpc>
                <a:spcPct val="90000"/>
              </a:lnSpc>
            </a:pPr>
            <a:r>
              <a:rPr lang="en-US" sz="2400">
                <a:latin typeface="Courier" charset="0"/>
              </a:rPr>
              <a:t>GRANT { privileges | role } [ON table] TO { user | role | PUBLIC } [IDENTIFIED BY password] [WITH GRANT OPTION]</a:t>
            </a:r>
            <a:endParaRPr lang="en-US" sz="2400"/>
          </a:p>
          <a:p>
            <a:pPr lvl="2">
              <a:lnSpc>
                <a:spcPct val="90000"/>
              </a:lnSpc>
            </a:pPr>
            <a:r>
              <a:rPr lang="en-US" sz="2000"/>
              <a:t>e.g. GRANT SELECT ON ANY TABLE TO ricflair</a:t>
            </a:r>
          </a:p>
          <a:p>
            <a:pPr lvl="1">
              <a:lnSpc>
                <a:spcPct val="90000"/>
              </a:lnSpc>
            </a:pPr>
            <a:r>
              <a:rPr lang="en-US" sz="2400">
                <a:latin typeface="Courier" charset="0"/>
              </a:rPr>
              <a:t>REVOKE { privileges | role } [ON table] FROM { user | role | PUBLIC }</a:t>
            </a:r>
          </a:p>
          <a:p>
            <a:pPr lvl="2">
              <a:lnSpc>
                <a:spcPct val="90000"/>
              </a:lnSpc>
            </a:pPr>
            <a:r>
              <a:rPr lang="en-US" sz="2000"/>
              <a:t>e.g. REVOKE SELECT ON ANY TABLE FROM ricflair</a:t>
            </a:r>
          </a:p>
          <a:p>
            <a:pPr>
              <a:lnSpc>
                <a:spcPct val="90000"/>
              </a:lnSpc>
            </a:pPr>
            <a:r>
              <a:rPr lang="en-US" sz="2800"/>
              <a:t>typical access rights are:</a:t>
            </a:r>
          </a:p>
          <a:p>
            <a:pPr lvl="1">
              <a:lnSpc>
                <a:spcPct val="90000"/>
              </a:lnSpc>
            </a:pPr>
            <a:r>
              <a:rPr lang="en-US" sz="2400">
                <a:latin typeface="Courier" charset="0"/>
              </a:rPr>
              <a:t>SELECT, INSERT, UPDATE, DELETE, REFERENCES</a:t>
            </a:r>
            <a:endParaRPr lang="en-US" sz="2400"/>
          </a:p>
        </p:txBody>
      </p:sp>
      <p:sp>
        <p:nvSpPr>
          <p:cNvPr id="2" name="Date Placeholder 1"/>
          <p:cNvSpPr>
            <a:spLocks noGrp="1"/>
          </p:cNvSpPr>
          <p:nvPr>
            <p:ph type="dt" sz="half" idx="10"/>
          </p:nvPr>
        </p:nvSpPr>
        <p:spPr/>
        <p:txBody>
          <a:bodyPr/>
          <a:lstStyle/>
          <a:p>
            <a:fld id="{56FBCB80-0C25-C34F-B92E-33DB61AFB2C0}"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21</a:t>
            </a:fld>
            <a:endParaRPr lang="en-US"/>
          </a:p>
        </p:txBody>
      </p:sp>
    </p:spTree>
    <p:extLst>
      <p:ext uri="{BB962C8B-B14F-4D97-AF65-F5344CB8AC3E}">
        <p14:creationId xmlns:p14="http://schemas.microsoft.com/office/powerpoint/2010/main" val="27516243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Cascading Authorizations</a:t>
            </a:r>
          </a:p>
        </p:txBody>
      </p:sp>
      <p:pic>
        <p:nvPicPr>
          <p:cNvPr id="223236" name="Picture 4" descr="&#10;fig5.4.pdf                                                     00ABB570  Mnementh                      BEAE7A2F:"/>
          <p:cNvPicPr>
            <a:picLocks noChangeAspect="1" noChangeArrowheads="1"/>
          </p:cNvPicPr>
          <p:nvPr/>
        </p:nvPicPr>
        <p:blipFill>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9265" t="3580" r="9265" b="57272"/>
          <a:stretch>
            <a:fillRect/>
          </a:stretch>
        </p:blipFill>
        <p:spPr bwMode="auto">
          <a:xfrm>
            <a:off x="695158" y="1699402"/>
            <a:ext cx="7539789" cy="4688736"/>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Date Placeholder 1"/>
          <p:cNvSpPr>
            <a:spLocks noGrp="1"/>
          </p:cNvSpPr>
          <p:nvPr>
            <p:ph type="dt" sz="half" idx="10"/>
          </p:nvPr>
        </p:nvSpPr>
        <p:spPr/>
        <p:txBody>
          <a:bodyPr/>
          <a:lstStyle/>
          <a:p>
            <a:fld id="{40530788-EB11-B146-A3B4-A6F6E135BF94}"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22</a:t>
            </a:fld>
            <a:endParaRPr lang="en-US"/>
          </a:p>
        </p:txBody>
      </p:sp>
    </p:spTree>
    <p:extLst>
      <p:ext uri="{BB962C8B-B14F-4D97-AF65-F5344CB8AC3E}">
        <p14:creationId xmlns:p14="http://schemas.microsoft.com/office/powerpoint/2010/main" val="5742427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Role-Based Access Control</a:t>
            </a:r>
          </a:p>
        </p:txBody>
      </p:sp>
      <p:sp>
        <p:nvSpPr>
          <p:cNvPr id="225283" name="Rectangle 3"/>
          <p:cNvSpPr>
            <a:spLocks noGrp="1" noChangeArrowheads="1"/>
          </p:cNvSpPr>
          <p:nvPr>
            <p:ph type="body" idx="1"/>
          </p:nvPr>
        </p:nvSpPr>
        <p:spPr/>
        <p:txBody>
          <a:bodyPr/>
          <a:lstStyle/>
          <a:p>
            <a:r>
              <a:rPr lang="en-US" dirty="0" smtClean="0">
                <a:latin typeface="Times New Roman" charset="0"/>
              </a:rPr>
              <a:t>Role-based access control work well for DBMS</a:t>
            </a:r>
          </a:p>
          <a:p>
            <a:pPr lvl="1"/>
            <a:r>
              <a:rPr lang="en-US" dirty="0" smtClean="0">
                <a:latin typeface="Times New Roman" charset="0"/>
              </a:rPr>
              <a:t>Eases admin burden, improves security</a:t>
            </a:r>
          </a:p>
          <a:p>
            <a:r>
              <a:rPr lang="en-US" dirty="0" smtClean="0">
                <a:latin typeface="Times New Roman" charset="0"/>
              </a:rPr>
              <a:t>Categories of database users:</a:t>
            </a:r>
          </a:p>
          <a:p>
            <a:pPr lvl="1"/>
            <a:r>
              <a:rPr lang="en-US" dirty="0" smtClean="0">
                <a:latin typeface="Times New Roman" charset="0"/>
              </a:rPr>
              <a:t>Application owner</a:t>
            </a:r>
          </a:p>
          <a:p>
            <a:pPr lvl="1"/>
            <a:r>
              <a:rPr lang="en-US" dirty="0" smtClean="0">
                <a:latin typeface="Times New Roman" charset="0"/>
              </a:rPr>
              <a:t>End user</a:t>
            </a:r>
          </a:p>
          <a:p>
            <a:pPr lvl="1"/>
            <a:r>
              <a:rPr lang="en-US" dirty="0" smtClean="0">
                <a:latin typeface="Times New Roman" charset="0"/>
              </a:rPr>
              <a:t>Administrator</a:t>
            </a:r>
          </a:p>
          <a:p>
            <a:r>
              <a:rPr lang="en-US" dirty="0" smtClean="0">
                <a:latin typeface="Times New Roman" charset="0"/>
              </a:rPr>
              <a:t>DB RBAC must manage roles and their users</a:t>
            </a:r>
          </a:p>
          <a:p>
            <a:pPr lvl="1"/>
            <a:r>
              <a:rPr lang="en-US" dirty="0" smtClean="0">
                <a:latin typeface="Times New Roman" charset="0"/>
              </a:rPr>
              <a:t>Cf. RBAC on </a:t>
            </a:r>
            <a:r>
              <a:rPr lang="en-US" dirty="0">
                <a:latin typeface="Times New Roman" charset="0"/>
              </a:rPr>
              <a:t>M</a:t>
            </a:r>
            <a:r>
              <a:rPr lang="en-US" dirty="0" smtClean="0">
                <a:latin typeface="Times New Roman" charset="0"/>
              </a:rPr>
              <a:t>icrosoft’s SQL server</a:t>
            </a:r>
            <a:endParaRPr lang="en-US" dirty="0">
              <a:latin typeface="Times New Roman" charset="0"/>
            </a:endParaRPr>
          </a:p>
        </p:txBody>
      </p:sp>
      <p:sp>
        <p:nvSpPr>
          <p:cNvPr id="2" name="Date Placeholder 1"/>
          <p:cNvSpPr>
            <a:spLocks noGrp="1"/>
          </p:cNvSpPr>
          <p:nvPr>
            <p:ph type="dt" sz="half" idx="10"/>
          </p:nvPr>
        </p:nvSpPr>
        <p:spPr/>
        <p:txBody>
          <a:bodyPr/>
          <a:lstStyle/>
          <a:p>
            <a:fld id="{9EF03A4A-FA98-6547-9DB8-D3B4C05D3931}"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23</a:t>
            </a:fld>
            <a:endParaRPr lang="en-US"/>
          </a:p>
        </p:txBody>
      </p:sp>
    </p:spTree>
    <p:extLst>
      <p:ext uri="{BB962C8B-B14F-4D97-AF65-F5344CB8AC3E}">
        <p14:creationId xmlns:p14="http://schemas.microsoft.com/office/powerpoint/2010/main" val="132467617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28" descr="&#10;fig5.5.pdf                                                     00ABB570  Mnementh                      BEAE7A2F:"/>
          <p:cNvPicPr>
            <a:picLocks noGrp="1" noChangeAspect="1" noChangeArrowheads="1"/>
          </p:cNvPicPr>
          <p:nvPr>
            <p:ph type="pic" idx="1"/>
          </p:nvPr>
        </p:nvPicPr>
        <p:blipFill rotWithShape="1">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12735" t="9418" r="6048" b="14351"/>
          <a:stretch/>
        </p:blipFill>
        <p:spPr bwMode="auto">
          <a:xfrm>
            <a:off x="1390315" y="255531"/>
            <a:ext cx="6456947" cy="4690783"/>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Date Placeholder 1"/>
          <p:cNvSpPr>
            <a:spLocks noGrp="1"/>
          </p:cNvSpPr>
          <p:nvPr>
            <p:ph type="dt" sz="half" idx="10"/>
          </p:nvPr>
        </p:nvSpPr>
        <p:spPr/>
        <p:txBody>
          <a:bodyPr/>
          <a:lstStyle/>
          <a:p>
            <a:fld id="{ED06F7AA-F9D6-0145-80CE-C90333E86E3D}" type="datetime4">
              <a:rPr lang="en-US" smtClean="0"/>
              <a:t>September 29, 2020</a:t>
            </a:fld>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24</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6" name="Text Placeholder 5"/>
          <p:cNvSpPr>
            <a:spLocks noGrp="1"/>
          </p:cNvSpPr>
          <p:nvPr>
            <p:ph type="body" sz="half" idx="2"/>
          </p:nvPr>
        </p:nvSpPr>
        <p:spPr/>
        <p:txBody>
          <a:bodyPr>
            <a:normAutofit/>
          </a:bodyPr>
          <a:lstStyle/>
          <a:p>
            <a:r>
              <a:rPr lang="en-US" sz="2000" cap="none" spc="0" dirty="0" smtClean="0"/>
              <a:t>Indirect Information Access via Inference Channel </a:t>
            </a:r>
            <a:endParaRPr lang="en-US" sz="2000" cap="none" spc="0" dirty="0"/>
          </a:p>
        </p:txBody>
      </p:sp>
      <p:sp>
        <p:nvSpPr>
          <p:cNvPr id="227330" name="Rectangle 1026"/>
          <p:cNvSpPr>
            <a:spLocks noGrp="1" noChangeArrowheads="1"/>
          </p:cNvSpPr>
          <p:nvPr>
            <p:ph type="title"/>
          </p:nvPr>
        </p:nvSpPr>
        <p:spPr/>
        <p:txBody>
          <a:bodyPr/>
          <a:lstStyle/>
          <a:p>
            <a:r>
              <a:rPr lang="en-US"/>
              <a:t>Inference</a:t>
            </a:r>
          </a:p>
        </p:txBody>
      </p:sp>
    </p:spTree>
    <p:extLst>
      <p:ext uri="{BB962C8B-B14F-4D97-AF65-F5344CB8AC3E}">
        <p14:creationId xmlns:p14="http://schemas.microsoft.com/office/powerpoint/2010/main" val="12117522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t>Inference Example</a:t>
            </a:r>
          </a:p>
        </p:txBody>
      </p:sp>
      <p:sp>
        <p:nvSpPr>
          <p:cNvPr id="2" name="Date Placeholder 1"/>
          <p:cNvSpPr>
            <a:spLocks noGrp="1"/>
          </p:cNvSpPr>
          <p:nvPr>
            <p:ph type="dt" sz="half" idx="10"/>
          </p:nvPr>
        </p:nvSpPr>
        <p:spPr/>
        <p:txBody>
          <a:bodyPr/>
          <a:lstStyle/>
          <a:p>
            <a:fld id="{698CB417-C467-DC42-85F7-CDB6A6EF0D61}"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25</a:t>
            </a:fld>
            <a:endParaRPr lang="en-US"/>
          </a:p>
        </p:txBody>
      </p:sp>
      <p:pic>
        <p:nvPicPr>
          <p:cNvPr id="229380" name="Picture 4" descr="&#10;fig5.6.pdf                                                     00ABB570  Mnementh                      BEAE7A2F:"/>
          <p:cNvPicPr>
            <a:picLocks noChangeAspect="1" noChangeArrowheads="1"/>
          </p:cNvPicPr>
          <p:nvPr/>
        </p:nvPicPr>
        <p:blipFill>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4633" t="8949" r="4633" b="37585"/>
          <a:stretch>
            <a:fillRect/>
          </a:stretch>
        </p:blipFill>
        <p:spPr bwMode="auto">
          <a:xfrm>
            <a:off x="1371012" y="1679152"/>
            <a:ext cx="6218064" cy="4744038"/>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6" name="Rectangle 5"/>
          <p:cNvSpPr/>
          <p:nvPr/>
        </p:nvSpPr>
        <p:spPr>
          <a:xfrm>
            <a:off x="120315" y="3658639"/>
            <a:ext cx="2072105" cy="1200329"/>
          </a:xfrm>
          <a:prstGeom prst="rect">
            <a:avLst/>
          </a:prstGeom>
          <a:solidFill>
            <a:schemeClr val="bg1"/>
          </a:solidFill>
        </p:spPr>
        <p:txBody>
          <a:bodyPr wrap="square">
            <a:spAutoFit/>
          </a:bodyPr>
          <a:lstStyle/>
          <a:p>
            <a:pPr algn="ctr"/>
            <a:r>
              <a:rPr lang="en-US" sz="1200" dirty="0">
                <a:solidFill>
                  <a:schemeClr val="accent3"/>
                </a:solidFill>
                <a:latin typeface="Courier New"/>
                <a:cs typeface="Courier New"/>
              </a:rPr>
              <a:t>CREATE view V1 AS</a:t>
            </a:r>
          </a:p>
          <a:p>
            <a:pPr algn="ctr"/>
            <a:r>
              <a:rPr lang="en-US" sz="1200" dirty="0">
                <a:solidFill>
                  <a:schemeClr val="accent3"/>
                </a:solidFill>
                <a:latin typeface="Courier New"/>
                <a:cs typeface="Courier New"/>
              </a:rPr>
              <a:t>SELECT Availability, Cost</a:t>
            </a:r>
          </a:p>
          <a:p>
            <a:pPr algn="ctr"/>
            <a:r>
              <a:rPr lang="en-US" sz="1200" dirty="0">
                <a:solidFill>
                  <a:schemeClr val="accent3"/>
                </a:solidFill>
                <a:latin typeface="Courier New"/>
                <a:cs typeface="Courier New"/>
              </a:rPr>
              <a:t>FROM Inventory</a:t>
            </a:r>
          </a:p>
          <a:p>
            <a:pPr algn="ctr"/>
            <a:r>
              <a:rPr lang="en-US" sz="1200" dirty="0">
                <a:solidFill>
                  <a:schemeClr val="accent3"/>
                </a:solidFill>
                <a:latin typeface="Courier New"/>
                <a:cs typeface="Courier New"/>
              </a:rPr>
              <a:t>WHERE Department = ”hardware”</a:t>
            </a:r>
            <a:endParaRPr lang="en-GB" sz="1200" dirty="0">
              <a:solidFill>
                <a:schemeClr val="accent3"/>
              </a:solidFill>
              <a:latin typeface="Courier New"/>
              <a:cs typeface="Courier New"/>
            </a:endParaRPr>
          </a:p>
        </p:txBody>
      </p:sp>
      <p:sp>
        <p:nvSpPr>
          <p:cNvPr id="7" name="Rectangle 6"/>
          <p:cNvSpPr/>
          <p:nvPr/>
        </p:nvSpPr>
        <p:spPr>
          <a:xfrm>
            <a:off x="6791155" y="3651749"/>
            <a:ext cx="2223168" cy="1200329"/>
          </a:xfrm>
          <a:prstGeom prst="rect">
            <a:avLst/>
          </a:prstGeom>
          <a:solidFill>
            <a:srgbClr val="FFFFFF"/>
          </a:solidFill>
        </p:spPr>
        <p:txBody>
          <a:bodyPr wrap="square">
            <a:spAutoFit/>
          </a:bodyPr>
          <a:lstStyle/>
          <a:p>
            <a:pPr algn="ctr"/>
            <a:r>
              <a:rPr lang="en-US" sz="1200" dirty="0">
                <a:solidFill>
                  <a:schemeClr val="accent4"/>
                </a:solidFill>
                <a:latin typeface="Courier New"/>
                <a:cs typeface="Courier New"/>
              </a:rPr>
              <a:t>CREATE view V2 AS</a:t>
            </a:r>
          </a:p>
          <a:p>
            <a:pPr algn="ctr"/>
            <a:r>
              <a:rPr lang="en-US" sz="1200" dirty="0">
                <a:solidFill>
                  <a:schemeClr val="accent4"/>
                </a:solidFill>
                <a:latin typeface="Courier New"/>
                <a:cs typeface="Courier New"/>
              </a:rPr>
              <a:t>SELECT Item, Department</a:t>
            </a:r>
          </a:p>
          <a:p>
            <a:pPr algn="ctr"/>
            <a:r>
              <a:rPr lang="en-US" sz="1200" dirty="0">
                <a:solidFill>
                  <a:schemeClr val="accent4"/>
                </a:solidFill>
                <a:latin typeface="Courier New"/>
                <a:cs typeface="Courier New"/>
              </a:rPr>
              <a:t>FROM Inventory</a:t>
            </a:r>
          </a:p>
          <a:p>
            <a:pPr algn="ctr"/>
            <a:r>
              <a:rPr lang="en-US" sz="1200" dirty="0">
                <a:solidFill>
                  <a:schemeClr val="accent4"/>
                </a:solidFill>
                <a:latin typeface="Courier New"/>
                <a:cs typeface="Courier New"/>
              </a:rPr>
              <a:t>WHERE Department = ”hardware”</a:t>
            </a:r>
            <a:endParaRPr lang="en-GB" sz="1200" dirty="0">
              <a:solidFill>
                <a:schemeClr val="accent4"/>
              </a:solidFill>
              <a:latin typeface="Courier New"/>
              <a:cs typeface="Courier New"/>
            </a:endParaRPr>
          </a:p>
        </p:txBody>
      </p:sp>
    </p:spTree>
    <p:extLst>
      <p:ext uri="{BB962C8B-B14F-4D97-AF65-F5344CB8AC3E}">
        <p14:creationId xmlns:p14="http://schemas.microsoft.com/office/powerpoint/2010/main" val="18306817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Inference Countermeasures</a:t>
            </a:r>
          </a:p>
        </p:txBody>
      </p:sp>
      <p:sp>
        <p:nvSpPr>
          <p:cNvPr id="231427" name="Rectangle 3"/>
          <p:cNvSpPr>
            <a:spLocks noGrp="1" noChangeArrowheads="1"/>
          </p:cNvSpPr>
          <p:nvPr>
            <p:ph type="body" idx="1"/>
          </p:nvPr>
        </p:nvSpPr>
        <p:spPr/>
        <p:txBody>
          <a:bodyPr/>
          <a:lstStyle/>
          <a:p>
            <a:r>
              <a:rPr lang="en-US" dirty="0" smtClean="0"/>
              <a:t>Inference detection at database design</a:t>
            </a:r>
          </a:p>
          <a:p>
            <a:pPr lvl="1"/>
            <a:r>
              <a:rPr lang="en-US" dirty="0" smtClean="0"/>
              <a:t>Alter database structure or access controls</a:t>
            </a:r>
          </a:p>
          <a:p>
            <a:r>
              <a:rPr lang="en-US" dirty="0" smtClean="0"/>
              <a:t>Inference detection at query time</a:t>
            </a:r>
          </a:p>
          <a:p>
            <a:pPr lvl="1"/>
            <a:r>
              <a:rPr lang="en-US" dirty="0" smtClean="0"/>
              <a:t>By monitoring and altering or rejecting queries</a:t>
            </a:r>
          </a:p>
          <a:p>
            <a:r>
              <a:rPr lang="en-US" dirty="0" smtClean="0"/>
              <a:t>Need some inference detection algorithm </a:t>
            </a:r>
          </a:p>
          <a:p>
            <a:pPr lvl="1"/>
            <a:r>
              <a:rPr lang="en-US" dirty="0" smtClean="0"/>
              <a:t>A difficult problem</a:t>
            </a:r>
          </a:p>
          <a:p>
            <a:pPr lvl="1"/>
            <a:r>
              <a:rPr lang="en-US" dirty="0" smtClean="0"/>
              <a:t>Cf. Employee-salary example</a:t>
            </a:r>
            <a:endParaRPr lang="en-US" dirty="0"/>
          </a:p>
        </p:txBody>
      </p:sp>
      <p:sp>
        <p:nvSpPr>
          <p:cNvPr id="2" name="Date Placeholder 1"/>
          <p:cNvSpPr>
            <a:spLocks noGrp="1"/>
          </p:cNvSpPr>
          <p:nvPr>
            <p:ph type="dt" sz="half" idx="10"/>
          </p:nvPr>
        </p:nvSpPr>
        <p:spPr/>
        <p:txBody>
          <a:bodyPr/>
          <a:lstStyle/>
          <a:p>
            <a:fld id="{AD40B17E-B2E8-154E-8F89-51F0CD22E14C}"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26</a:t>
            </a:fld>
            <a:endParaRPr lang="en-US"/>
          </a:p>
        </p:txBody>
      </p:sp>
    </p:spTree>
    <p:extLst>
      <p:ext uri="{BB962C8B-B14F-4D97-AF65-F5344CB8AC3E}">
        <p14:creationId xmlns:p14="http://schemas.microsoft.com/office/powerpoint/2010/main" val="407310382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8C0E-E909-8E48-B173-EC15BF0B0400}"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27</a:t>
            </a:fld>
            <a:endParaRPr lang="en-US"/>
          </a:p>
        </p:txBody>
      </p:sp>
      <p:sp>
        <p:nvSpPr>
          <p:cNvPr id="6" name="Text Placeholder 5"/>
          <p:cNvSpPr>
            <a:spLocks noGrp="1"/>
          </p:cNvSpPr>
          <p:nvPr>
            <p:ph type="body" sz="half" idx="2"/>
          </p:nvPr>
        </p:nvSpPr>
        <p:spPr/>
        <p:txBody>
          <a:bodyPr/>
          <a:lstStyle/>
          <a:p>
            <a:endParaRPr lang="en-GB"/>
          </a:p>
        </p:txBody>
      </p:sp>
      <p:sp>
        <p:nvSpPr>
          <p:cNvPr id="239618" name="Rectangle 2"/>
          <p:cNvSpPr>
            <a:spLocks noGrp="1" noChangeArrowheads="1"/>
          </p:cNvSpPr>
          <p:nvPr>
            <p:ph type="title"/>
          </p:nvPr>
        </p:nvSpPr>
        <p:spPr/>
        <p:txBody>
          <a:bodyPr>
            <a:normAutofit/>
          </a:bodyPr>
          <a:lstStyle/>
          <a:p>
            <a:r>
              <a:rPr lang="en-US" sz="2400" dirty="0"/>
              <a:t>Protecting Against Inference</a:t>
            </a:r>
          </a:p>
        </p:txBody>
      </p:sp>
      <p:pic>
        <p:nvPicPr>
          <p:cNvPr id="239620" name="Picture 4" descr="&#10;fig5.8.pdf                                                     00ABB570  Mnementh                      BEAE7A2F:"/>
          <p:cNvPicPr>
            <a:picLocks noChangeAspect="1" noChangeArrowheads="1"/>
          </p:cNvPicPr>
          <p:nvPr/>
        </p:nvPicPr>
        <p:blipFill>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16" t="7159" r="2316" b="17897"/>
          <a:stretch>
            <a:fillRect/>
          </a:stretch>
        </p:blipFill>
        <p:spPr bwMode="auto">
          <a:xfrm>
            <a:off x="3429001" y="372979"/>
            <a:ext cx="5556250" cy="597000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02496692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t>Statistical Databases</a:t>
            </a:r>
          </a:p>
        </p:txBody>
      </p:sp>
      <p:sp>
        <p:nvSpPr>
          <p:cNvPr id="233475" name="Rectangle 3"/>
          <p:cNvSpPr>
            <a:spLocks noGrp="1" noChangeArrowheads="1"/>
          </p:cNvSpPr>
          <p:nvPr>
            <p:ph type="body" idx="1"/>
          </p:nvPr>
        </p:nvSpPr>
        <p:spPr>
          <a:xfrm>
            <a:off x="457200" y="1676400"/>
            <a:ext cx="8229600" cy="4648200"/>
          </a:xfrm>
        </p:spPr>
        <p:txBody>
          <a:bodyPr/>
          <a:lstStyle/>
          <a:p>
            <a:pPr>
              <a:lnSpc>
                <a:spcPct val="90000"/>
              </a:lnSpc>
            </a:pPr>
            <a:r>
              <a:rPr lang="en-US" dirty="0" smtClean="0"/>
              <a:t>Provides data of a statistical nature</a:t>
            </a:r>
          </a:p>
          <a:p>
            <a:pPr lvl="1">
              <a:lnSpc>
                <a:spcPct val="90000"/>
              </a:lnSpc>
            </a:pPr>
            <a:r>
              <a:rPr lang="en-US" dirty="0" smtClean="0"/>
              <a:t>e.g. Counts, averages</a:t>
            </a:r>
          </a:p>
          <a:p>
            <a:pPr>
              <a:lnSpc>
                <a:spcPct val="90000"/>
              </a:lnSpc>
            </a:pPr>
            <a:r>
              <a:rPr lang="en-US" dirty="0" smtClean="0"/>
              <a:t>Two types:</a:t>
            </a:r>
          </a:p>
          <a:p>
            <a:pPr lvl="1">
              <a:lnSpc>
                <a:spcPct val="90000"/>
              </a:lnSpc>
            </a:pPr>
            <a:r>
              <a:rPr lang="en-US" dirty="0" smtClean="0"/>
              <a:t>Pure statistical database</a:t>
            </a:r>
          </a:p>
          <a:p>
            <a:pPr lvl="1">
              <a:lnSpc>
                <a:spcPct val="90000"/>
              </a:lnSpc>
            </a:pPr>
            <a:r>
              <a:rPr lang="en-US" dirty="0" smtClean="0"/>
              <a:t>Ordinary database with statistical access</a:t>
            </a:r>
          </a:p>
          <a:p>
            <a:pPr lvl="2">
              <a:lnSpc>
                <a:spcPct val="90000"/>
              </a:lnSpc>
            </a:pPr>
            <a:r>
              <a:rPr lang="en-US" dirty="0" smtClean="0"/>
              <a:t>Some users have normal access, others statistical</a:t>
            </a:r>
          </a:p>
          <a:p>
            <a:pPr>
              <a:lnSpc>
                <a:spcPct val="90000"/>
              </a:lnSpc>
            </a:pPr>
            <a:r>
              <a:rPr lang="en-US" dirty="0" smtClean="0"/>
              <a:t>Access control objective to allow statistical use without revealing individual entries</a:t>
            </a:r>
          </a:p>
          <a:p>
            <a:pPr>
              <a:lnSpc>
                <a:spcPct val="90000"/>
              </a:lnSpc>
            </a:pPr>
            <a:r>
              <a:rPr lang="en-US" dirty="0" smtClean="0"/>
              <a:t>Security problem is one of inference </a:t>
            </a:r>
            <a:endParaRPr lang="en-US" dirty="0"/>
          </a:p>
        </p:txBody>
      </p:sp>
      <p:sp>
        <p:nvSpPr>
          <p:cNvPr id="2" name="Date Placeholder 1"/>
          <p:cNvSpPr>
            <a:spLocks noGrp="1"/>
          </p:cNvSpPr>
          <p:nvPr>
            <p:ph type="dt" sz="half" idx="10"/>
          </p:nvPr>
        </p:nvSpPr>
        <p:spPr/>
        <p:txBody>
          <a:bodyPr/>
          <a:lstStyle/>
          <a:p>
            <a:fld id="{2E18A1D6-92DC-2C4E-A604-D3DF222EC030}"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28</a:t>
            </a:fld>
            <a:endParaRPr lang="en-US"/>
          </a:p>
        </p:txBody>
      </p:sp>
    </p:spTree>
    <p:extLst>
      <p:ext uri="{BB962C8B-B14F-4D97-AF65-F5344CB8AC3E}">
        <p14:creationId xmlns:p14="http://schemas.microsoft.com/office/powerpoint/2010/main" val="30041048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en-GB" dirty="0" smtClean="0"/>
              <a:t>he </a:t>
            </a:r>
            <a:r>
              <a:rPr lang="en-GB" b="1" dirty="0" smtClean="0">
                <a:solidFill>
                  <a:schemeClr val="accent6"/>
                </a:solidFill>
              </a:rPr>
              <a:t>NEED</a:t>
            </a:r>
            <a:endParaRPr lang="en-GB" b="1" dirty="0">
              <a:solidFill>
                <a:schemeClr val="accent6"/>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50666409"/>
              </p:ext>
            </p:extLst>
          </p:nvPr>
        </p:nvGraphicFramePr>
        <p:xfrm>
          <a:off x="457200" y="1752600"/>
          <a:ext cx="82296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8F19C0C9-57D1-C545-B88F-DCD8DCAB84FF}" type="datetime4">
              <a:rPr lang="en-US" smtClean="0"/>
              <a:t>September 29, 2020</a:t>
            </a:fld>
            <a:endParaRPr lang="en-US"/>
          </a:p>
        </p:txBody>
      </p:sp>
      <p:sp>
        <p:nvSpPr>
          <p:cNvPr id="5" name="Footer Placeholder 4"/>
          <p:cNvSpPr>
            <a:spLocks noGrp="1"/>
          </p:cNvSpPr>
          <p:nvPr>
            <p:ph type="ftr" sz="quarter" idx="11"/>
          </p:nvPr>
        </p:nvSpPr>
        <p:spPr/>
        <p:txBody>
          <a:bodyPr/>
          <a:lstStyle/>
          <a:p>
            <a:r>
              <a:rPr lang="en-US" smtClean="0"/>
              <a:t>Database Security</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2</a:t>
            </a:fld>
            <a:endParaRPr lang="en-US"/>
          </a:p>
        </p:txBody>
      </p:sp>
    </p:spTree>
    <p:extLst>
      <p:ext uri="{BB962C8B-B14F-4D97-AF65-F5344CB8AC3E}">
        <p14:creationId xmlns:p14="http://schemas.microsoft.com/office/powerpoint/2010/main" val="73369542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normAutofit fontScale="90000"/>
          </a:bodyPr>
          <a:lstStyle/>
          <a:p>
            <a:r>
              <a:rPr lang="en-US"/>
              <a:t>Statistical Database Security</a:t>
            </a:r>
          </a:p>
        </p:txBody>
      </p:sp>
      <p:sp>
        <p:nvSpPr>
          <p:cNvPr id="235523" name="Rectangle 3"/>
          <p:cNvSpPr>
            <a:spLocks noGrp="1" noChangeArrowheads="1"/>
          </p:cNvSpPr>
          <p:nvPr>
            <p:ph type="body" idx="1"/>
          </p:nvPr>
        </p:nvSpPr>
        <p:spPr/>
        <p:txBody>
          <a:bodyPr/>
          <a:lstStyle/>
          <a:p>
            <a:r>
              <a:rPr lang="en-US" dirty="0" smtClean="0"/>
              <a:t>Use a characteristic formula C</a:t>
            </a:r>
          </a:p>
          <a:p>
            <a:pPr lvl="1"/>
            <a:r>
              <a:rPr lang="en-US" dirty="0" smtClean="0"/>
              <a:t>A logical formula over the values of attributes</a:t>
            </a:r>
          </a:p>
          <a:p>
            <a:pPr lvl="1"/>
            <a:r>
              <a:rPr lang="en-US" dirty="0" smtClean="0"/>
              <a:t>e</a:t>
            </a:r>
            <a:r>
              <a:rPr lang="en-US" sz="2000" dirty="0" smtClean="0"/>
              <a:t>.g.</a:t>
            </a:r>
            <a:r>
              <a:rPr lang="en-US" dirty="0" smtClean="0"/>
              <a:t> </a:t>
            </a:r>
            <a:r>
              <a:rPr lang="en-US" sz="2000" dirty="0" smtClean="0">
                <a:effectLst/>
                <a:latin typeface="Courier" charset="0"/>
              </a:rPr>
              <a:t>(</a:t>
            </a:r>
            <a:r>
              <a:rPr lang="en-US" i="1" dirty="0" smtClean="0">
                <a:latin typeface="Courier" charset="0"/>
              </a:rPr>
              <a:t>gender</a:t>
            </a:r>
            <a:r>
              <a:rPr lang="en-US" sz="2000" dirty="0" smtClean="0">
                <a:effectLst/>
                <a:latin typeface="Courier" charset="0"/>
              </a:rPr>
              <a:t>=male) AND ((</a:t>
            </a:r>
            <a:r>
              <a:rPr lang="en-US" sz="2000" i="1" dirty="0" smtClean="0">
                <a:effectLst/>
                <a:latin typeface="Courier" charset="0"/>
              </a:rPr>
              <a:t>major</a:t>
            </a:r>
            <a:r>
              <a:rPr lang="en-US" sz="2000" dirty="0" smtClean="0">
                <a:effectLst/>
                <a:latin typeface="Courier" charset="0"/>
              </a:rPr>
              <a:t>=</a:t>
            </a:r>
            <a:r>
              <a:rPr lang="en-US" sz="2000" dirty="0" err="1" smtClean="0">
                <a:effectLst/>
                <a:latin typeface="Courier" charset="0"/>
              </a:rPr>
              <a:t>cs</a:t>
            </a:r>
            <a:r>
              <a:rPr lang="en-US" sz="2000" dirty="0" smtClean="0">
                <a:effectLst/>
                <a:latin typeface="Courier" charset="0"/>
              </a:rPr>
              <a:t>) OR (</a:t>
            </a:r>
            <a:r>
              <a:rPr lang="en-US" sz="2000" i="1" dirty="0" smtClean="0">
                <a:effectLst/>
                <a:latin typeface="Courier" charset="0"/>
              </a:rPr>
              <a:t>major</a:t>
            </a:r>
            <a:r>
              <a:rPr lang="en-US" sz="2000" dirty="0" smtClean="0">
                <a:effectLst/>
                <a:latin typeface="Courier" charset="0"/>
              </a:rPr>
              <a:t>=</a:t>
            </a:r>
            <a:r>
              <a:rPr lang="en-US" sz="2000" dirty="0" err="1" smtClean="0">
                <a:effectLst/>
                <a:latin typeface="Courier" charset="0"/>
              </a:rPr>
              <a:t>ee</a:t>
            </a:r>
            <a:r>
              <a:rPr lang="en-US" sz="2000" dirty="0" smtClean="0">
                <a:effectLst/>
                <a:latin typeface="Courier" charset="0"/>
              </a:rPr>
              <a:t>))</a:t>
            </a:r>
            <a:endParaRPr lang="en-US" sz="2000" dirty="0" smtClean="0">
              <a:effectLst/>
            </a:endParaRPr>
          </a:p>
          <a:p>
            <a:r>
              <a:rPr lang="en-US" dirty="0" smtClean="0"/>
              <a:t>Query set X(</a:t>
            </a:r>
            <a:r>
              <a:rPr lang="en-US" i="1" dirty="0" smtClean="0"/>
              <a:t>C</a:t>
            </a:r>
            <a:r>
              <a:rPr lang="en-US" dirty="0" smtClean="0"/>
              <a:t>) of characteristic formula </a:t>
            </a:r>
            <a:r>
              <a:rPr lang="en-US" i="1" dirty="0" smtClean="0"/>
              <a:t>C</a:t>
            </a:r>
            <a:r>
              <a:rPr lang="en-US" dirty="0" smtClean="0"/>
              <a:t>, is the set of records matching C</a:t>
            </a:r>
          </a:p>
          <a:p>
            <a:r>
              <a:rPr lang="en-US" dirty="0" smtClean="0"/>
              <a:t>A statistical query is a query that produces a value calculated over a query set</a:t>
            </a:r>
            <a:endParaRPr lang="en-US" dirty="0"/>
          </a:p>
        </p:txBody>
      </p:sp>
      <p:sp>
        <p:nvSpPr>
          <p:cNvPr id="2" name="Date Placeholder 1"/>
          <p:cNvSpPr>
            <a:spLocks noGrp="1"/>
          </p:cNvSpPr>
          <p:nvPr>
            <p:ph type="dt" sz="half" idx="10"/>
          </p:nvPr>
        </p:nvSpPr>
        <p:spPr/>
        <p:txBody>
          <a:bodyPr/>
          <a:lstStyle/>
          <a:p>
            <a:fld id="{68EB1905-A209-A240-B2BF-162D270D7169}"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29</a:t>
            </a:fld>
            <a:endParaRPr lang="en-US"/>
          </a:p>
        </p:txBody>
      </p:sp>
    </p:spTree>
    <p:extLst>
      <p:ext uri="{BB962C8B-B14F-4D97-AF65-F5344CB8AC3E}">
        <p14:creationId xmlns:p14="http://schemas.microsoft.com/office/powerpoint/2010/main" val="126862612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normAutofit fontScale="90000"/>
          </a:bodyPr>
          <a:lstStyle/>
          <a:p>
            <a:r>
              <a:rPr lang="en-US"/>
              <a:t>Statistical Database Example</a:t>
            </a:r>
          </a:p>
        </p:txBody>
      </p:sp>
      <p:pic>
        <p:nvPicPr>
          <p:cNvPr id="237572" name="Picture 4" descr="fig5.16.pdf                                                    00ABB570  Mnementh                      BEAE7A2F:"/>
          <p:cNvPicPr>
            <a:picLocks noChangeAspect="1" noChangeArrowheads="1"/>
          </p:cNvPicPr>
          <p:nvPr/>
        </p:nvPicPr>
        <p:blipFill>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4633" t="10739" r="4633" b="28636"/>
          <a:stretch>
            <a:fillRect/>
          </a:stretch>
        </p:blipFill>
        <p:spPr bwMode="auto">
          <a:xfrm>
            <a:off x="1672307" y="1701800"/>
            <a:ext cx="5383338" cy="4654550"/>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Date Placeholder 1"/>
          <p:cNvSpPr>
            <a:spLocks noGrp="1"/>
          </p:cNvSpPr>
          <p:nvPr>
            <p:ph type="dt" sz="half" idx="10"/>
          </p:nvPr>
        </p:nvSpPr>
        <p:spPr/>
        <p:txBody>
          <a:bodyPr/>
          <a:lstStyle/>
          <a:p>
            <a:fld id="{4EC8897B-129B-5A4D-BAB3-3F011F1551D7}"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30</a:t>
            </a:fld>
            <a:endParaRPr lang="en-US"/>
          </a:p>
        </p:txBody>
      </p:sp>
    </p:spTree>
    <p:extLst>
      <p:ext uri="{BB962C8B-B14F-4D97-AF65-F5344CB8AC3E}">
        <p14:creationId xmlns:p14="http://schemas.microsoft.com/office/powerpoint/2010/main" val="268355653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Tracker Attacks</a:t>
            </a:r>
          </a:p>
        </p:txBody>
      </p:sp>
      <p:sp>
        <p:nvSpPr>
          <p:cNvPr id="241667" name="Rectangle 3"/>
          <p:cNvSpPr>
            <a:spLocks noGrp="1" noChangeArrowheads="1"/>
          </p:cNvSpPr>
          <p:nvPr>
            <p:ph type="body" idx="1"/>
          </p:nvPr>
        </p:nvSpPr>
        <p:spPr/>
        <p:txBody>
          <a:bodyPr/>
          <a:lstStyle/>
          <a:p>
            <a:r>
              <a:rPr lang="en-US" dirty="0" smtClean="0"/>
              <a:t>Divide queries into parts</a:t>
            </a:r>
          </a:p>
          <a:p>
            <a:pPr lvl="1"/>
            <a:r>
              <a:rPr lang="en-US" dirty="0" smtClean="0"/>
              <a:t>C = C1.C2</a:t>
            </a:r>
          </a:p>
          <a:p>
            <a:pPr lvl="1"/>
            <a:r>
              <a:rPr lang="en-US" dirty="0" smtClean="0"/>
              <a:t>Count(C.D) = count(C1) - count (C1. ~</a:t>
            </a:r>
            <a:r>
              <a:rPr lang="en-US" i="1" dirty="0" smtClean="0"/>
              <a:t>C2)</a:t>
            </a:r>
            <a:endParaRPr lang="en-US" dirty="0" smtClean="0"/>
          </a:p>
          <a:p>
            <a:r>
              <a:rPr lang="en-US" dirty="0" smtClean="0"/>
              <a:t>Combination is called a tracker</a:t>
            </a:r>
          </a:p>
          <a:p>
            <a:r>
              <a:rPr lang="en-US" dirty="0" smtClean="0"/>
              <a:t>Each part acceptable query size</a:t>
            </a:r>
          </a:p>
          <a:p>
            <a:r>
              <a:rPr lang="en-US" dirty="0" smtClean="0"/>
              <a:t>Overlap is desired result</a:t>
            </a:r>
            <a:endParaRPr lang="en-US" dirty="0"/>
          </a:p>
        </p:txBody>
      </p:sp>
      <p:pic>
        <p:nvPicPr>
          <p:cNvPr id="241668" name="Picture 4" descr="&#10;fig5.9.pdf                                                     00ABB570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9265" t="10739" r="4633" b="46535"/>
          <a:stretch>
            <a:fillRect/>
          </a:stretch>
        </p:blipFill>
        <p:spPr bwMode="auto">
          <a:xfrm>
            <a:off x="5289550" y="3703053"/>
            <a:ext cx="3346450" cy="2149475"/>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Date Placeholder 1"/>
          <p:cNvSpPr>
            <a:spLocks noGrp="1"/>
          </p:cNvSpPr>
          <p:nvPr>
            <p:ph type="dt" sz="half" idx="10"/>
          </p:nvPr>
        </p:nvSpPr>
        <p:spPr/>
        <p:txBody>
          <a:bodyPr/>
          <a:lstStyle/>
          <a:p>
            <a:fld id="{6AADFC3F-122C-F14F-9D34-A4BA5E7B6068}"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31</a:t>
            </a:fld>
            <a:endParaRPr lang="en-US"/>
          </a:p>
        </p:txBody>
      </p:sp>
    </p:spTree>
    <p:extLst>
      <p:ext uri="{BB962C8B-B14F-4D97-AF65-F5344CB8AC3E}">
        <p14:creationId xmlns:p14="http://schemas.microsoft.com/office/powerpoint/2010/main" val="2206594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Other Query Restrictions</a:t>
            </a:r>
          </a:p>
        </p:txBody>
      </p:sp>
      <p:sp>
        <p:nvSpPr>
          <p:cNvPr id="243715" name="Rectangle 3"/>
          <p:cNvSpPr>
            <a:spLocks noGrp="1" noChangeArrowheads="1"/>
          </p:cNvSpPr>
          <p:nvPr>
            <p:ph type="body" idx="1"/>
          </p:nvPr>
        </p:nvSpPr>
        <p:spPr>
          <a:xfrm>
            <a:off x="457200" y="1676400"/>
            <a:ext cx="8229600" cy="4724400"/>
          </a:xfrm>
        </p:spPr>
        <p:txBody>
          <a:bodyPr/>
          <a:lstStyle/>
          <a:p>
            <a:pPr>
              <a:lnSpc>
                <a:spcPct val="90000"/>
              </a:lnSpc>
            </a:pPr>
            <a:r>
              <a:rPr lang="en-US" dirty="0" smtClean="0"/>
              <a:t>Query Set Overlap Control</a:t>
            </a:r>
          </a:p>
          <a:p>
            <a:pPr lvl="1">
              <a:lnSpc>
                <a:spcPct val="90000"/>
              </a:lnSpc>
            </a:pPr>
            <a:r>
              <a:rPr lang="en-US" dirty="0" smtClean="0"/>
              <a:t>Limit Overlap Between New &amp; Previous Queries</a:t>
            </a:r>
          </a:p>
          <a:p>
            <a:pPr lvl="1">
              <a:lnSpc>
                <a:spcPct val="90000"/>
              </a:lnSpc>
            </a:pPr>
            <a:r>
              <a:rPr lang="en-US" dirty="0" smtClean="0"/>
              <a:t>Has Problems And Overheads</a:t>
            </a:r>
          </a:p>
          <a:p>
            <a:pPr>
              <a:lnSpc>
                <a:spcPct val="90000"/>
              </a:lnSpc>
            </a:pPr>
            <a:r>
              <a:rPr lang="en-US" dirty="0" smtClean="0"/>
              <a:t>Partitioning</a:t>
            </a:r>
          </a:p>
          <a:p>
            <a:pPr lvl="1">
              <a:lnSpc>
                <a:spcPct val="90000"/>
              </a:lnSpc>
            </a:pPr>
            <a:r>
              <a:rPr lang="en-US" dirty="0" smtClean="0"/>
              <a:t>Cluster Records Into Exclusive Groups</a:t>
            </a:r>
          </a:p>
          <a:p>
            <a:pPr lvl="1">
              <a:lnSpc>
                <a:spcPct val="90000"/>
              </a:lnSpc>
            </a:pPr>
            <a:r>
              <a:rPr lang="en-US" dirty="0" smtClean="0"/>
              <a:t>Only Allow Queries On Entire Groups</a:t>
            </a:r>
          </a:p>
          <a:p>
            <a:pPr>
              <a:lnSpc>
                <a:spcPct val="90000"/>
              </a:lnSpc>
            </a:pPr>
            <a:r>
              <a:rPr lang="en-US" dirty="0" smtClean="0"/>
              <a:t>Query Denial And Information Leakage</a:t>
            </a:r>
          </a:p>
          <a:p>
            <a:pPr lvl="1">
              <a:lnSpc>
                <a:spcPct val="90000"/>
              </a:lnSpc>
            </a:pPr>
            <a:r>
              <a:rPr lang="en-US" dirty="0" smtClean="0"/>
              <a:t>Denials Can Leak Information</a:t>
            </a:r>
          </a:p>
          <a:p>
            <a:pPr lvl="1">
              <a:lnSpc>
                <a:spcPct val="90000"/>
              </a:lnSpc>
            </a:pPr>
            <a:r>
              <a:rPr lang="en-US" dirty="0" smtClean="0"/>
              <a:t>To Counter Must Track Queries From User</a:t>
            </a:r>
            <a:endParaRPr lang="en-US" dirty="0"/>
          </a:p>
        </p:txBody>
      </p:sp>
      <p:sp>
        <p:nvSpPr>
          <p:cNvPr id="2" name="Date Placeholder 1"/>
          <p:cNvSpPr>
            <a:spLocks noGrp="1"/>
          </p:cNvSpPr>
          <p:nvPr>
            <p:ph type="dt" sz="half" idx="10"/>
          </p:nvPr>
        </p:nvSpPr>
        <p:spPr/>
        <p:txBody>
          <a:bodyPr/>
          <a:lstStyle/>
          <a:p>
            <a:fld id="{D872FCDA-9CE0-6743-8EB2-2D17CAC0805E}"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32</a:t>
            </a:fld>
            <a:endParaRPr lang="en-US"/>
          </a:p>
        </p:txBody>
      </p:sp>
    </p:spTree>
    <p:extLst>
      <p:ext uri="{BB962C8B-B14F-4D97-AF65-F5344CB8AC3E}">
        <p14:creationId xmlns:p14="http://schemas.microsoft.com/office/powerpoint/2010/main" val="274226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dirty="0"/>
              <a:t>Perturbation</a:t>
            </a:r>
          </a:p>
        </p:txBody>
      </p:sp>
      <p:sp>
        <p:nvSpPr>
          <p:cNvPr id="245763" name="Rectangle 3"/>
          <p:cNvSpPr>
            <a:spLocks noGrp="1" noChangeArrowheads="1"/>
          </p:cNvSpPr>
          <p:nvPr>
            <p:ph type="body" idx="1"/>
          </p:nvPr>
        </p:nvSpPr>
        <p:spPr/>
        <p:txBody>
          <a:bodyPr/>
          <a:lstStyle/>
          <a:p>
            <a:r>
              <a:rPr lang="en-US" sz="2800" dirty="0" smtClean="0"/>
              <a:t>Add Noise To Statistics Generated From Data</a:t>
            </a:r>
          </a:p>
          <a:p>
            <a:pPr lvl="1"/>
            <a:r>
              <a:rPr lang="en-US" sz="2400" dirty="0" smtClean="0"/>
              <a:t>Will Result In Differences In Statistics</a:t>
            </a:r>
          </a:p>
          <a:p>
            <a:r>
              <a:rPr lang="en-US" sz="2800" dirty="0" smtClean="0"/>
              <a:t>Data Perturbation Techniques</a:t>
            </a:r>
          </a:p>
          <a:p>
            <a:pPr lvl="1"/>
            <a:r>
              <a:rPr lang="en-US" sz="2400" dirty="0" smtClean="0"/>
              <a:t>Data Swapping</a:t>
            </a:r>
          </a:p>
          <a:p>
            <a:pPr lvl="1"/>
            <a:r>
              <a:rPr lang="en-US" sz="2400" dirty="0" smtClean="0"/>
              <a:t>Generate Statistics From Probability Distribution</a:t>
            </a:r>
          </a:p>
          <a:p>
            <a:r>
              <a:rPr lang="en-US" sz="2800" dirty="0" smtClean="0"/>
              <a:t>Output Perturbation Techniques</a:t>
            </a:r>
          </a:p>
          <a:p>
            <a:pPr lvl="1"/>
            <a:r>
              <a:rPr lang="en-US" sz="2400" dirty="0" smtClean="0"/>
              <a:t>Random-sample Query</a:t>
            </a:r>
          </a:p>
          <a:p>
            <a:pPr lvl="1"/>
            <a:r>
              <a:rPr lang="en-US" sz="2400" dirty="0" smtClean="0"/>
              <a:t>Statistic Adjustment</a:t>
            </a:r>
          </a:p>
          <a:p>
            <a:r>
              <a:rPr lang="en-US" sz="2800" dirty="0" smtClean="0"/>
              <a:t>Must Minimize Loss Of Accuracy In Results</a:t>
            </a:r>
            <a:endParaRPr lang="en-US" sz="2800" dirty="0"/>
          </a:p>
        </p:txBody>
      </p:sp>
      <p:sp>
        <p:nvSpPr>
          <p:cNvPr id="2" name="Date Placeholder 1"/>
          <p:cNvSpPr>
            <a:spLocks noGrp="1"/>
          </p:cNvSpPr>
          <p:nvPr>
            <p:ph type="dt" sz="half" idx="10"/>
          </p:nvPr>
        </p:nvSpPr>
        <p:spPr/>
        <p:txBody>
          <a:bodyPr/>
          <a:lstStyle/>
          <a:p>
            <a:fld id="{96766E03-AB17-9042-850C-0DCD49DE4762}"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33</a:t>
            </a:fld>
            <a:endParaRPr lang="en-US"/>
          </a:p>
        </p:txBody>
      </p:sp>
    </p:spTree>
    <p:extLst>
      <p:ext uri="{BB962C8B-B14F-4D97-AF65-F5344CB8AC3E}">
        <p14:creationId xmlns:p14="http://schemas.microsoft.com/office/powerpoint/2010/main" val="302008730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Database Encryption</a:t>
            </a:r>
          </a:p>
        </p:txBody>
      </p:sp>
      <p:sp>
        <p:nvSpPr>
          <p:cNvPr id="247811" name="Rectangle 3"/>
          <p:cNvSpPr>
            <a:spLocks noGrp="1" noChangeArrowheads="1"/>
          </p:cNvSpPr>
          <p:nvPr>
            <p:ph type="body" idx="1"/>
          </p:nvPr>
        </p:nvSpPr>
        <p:spPr>
          <a:xfrm>
            <a:off x="457200" y="1676400"/>
            <a:ext cx="8229600" cy="4800600"/>
          </a:xfrm>
        </p:spPr>
        <p:txBody>
          <a:bodyPr/>
          <a:lstStyle/>
          <a:p>
            <a:r>
              <a:rPr lang="en-US" sz="2800" dirty="0" smtClean="0"/>
              <a:t>Databases Typical A Valuable Info Resource</a:t>
            </a:r>
          </a:p>
          <a:p>
            <a:pPr lvl="1"/>
            <a:r>
              <a:rPr lang="en-US" sz="2400" dirty="0" smtClean="0"/>
              <a:t>Protected By Multiple Layers Of Security: Firewalls, Authentication, O/S Access Control Systems, DB Access Control Systems, And Database Encryption</a:t>
            </a:r>
          </a:p>
          <a:p>
            <a:r>
              <a:rPr lang="en-US" sz="2800" dirty="0" smtClean="0"/>
              <a:t>Can Encrypt</a:t>
            </a:r>
          </a:p>
          <a:p>
            <a:pPr lvl="1"/>
            <a:r>
              <a:rPr lang="en-US" sz="2400" dirty="0" smtClean="0"/>
              <a:t>Entire Database - Very Inflexible And Inefficient</a:t>
            </a:r>
          </a:p>
          <a:p>
            <a:pPr lvl="1"/>
            <a:r>
              <a:rPr lang="en-US" sz="2400" dirty="0" smtClean="0"/>
              <a:t>Individual Fields - Simple But Inflexible </a:t>
            </a:r>
          </a:p>
          <a:p>
            <a:pPr lvl="1"/>
            <a:r>
              <a:rPr lang="en-US" sz="2400" dirty="0" smtClean="0"/>
              <a:t>Records (Rows) Or Columns (Attributes) - Best</a:t>
            </a:r>
          </a:p>
          <a:p>
            <a:pPr lvl="2"/>
            <a:r>
              <a:rPr lang="en-US" sz="2000" dirty="0" smtClean="0"/>
              <a:t>Also Need Attribute Indexes To Help Data Retrieval</a:t>
            </a:r>
          </a:p>
          <a:p>
            <a:r>
              <a:rPr lang="en-US" sz="2800" dirty="0" smtClean="0"/>
              <a:t>Varying Trade-offs</a:t>
            </a:r>
            <a:endParaRPr lang="en-US" sz="2800" dirty="0"/>
          </a:p>
        </p:txBody>
      </p:sp>
      <p:sp>
        <p:nvSpPr>
          <p:cNvPr id="2" name="Date Placeholder 1"/>
          <p:cNvSpPr>
            <a:spLocks noGrp="1"/>
          </p:cNvSpPr>
          <p:nvPr>
            <p:ph type="dt" sz="half" idx="10"/>
          </p:nvPr>
        </p:nvSpPr>
        <p:spPr/>
        <p:txBody>
          <a:bodyPr/>
          <a:lstStyle/>
          <a:p>
            <a:fld id="{B3DB0F77-E820-D542-9252-3D16766F4158}"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34</a:t>
            </a:fld>
            <a:endParaRPr lang="en-US"/>
          </a:p>
        </p:txBody>
      </p:sp>
    </p:spTree>
    <p:extLst>
      <p:ext uri="{BB962C8B-B14F-4D97-AF65-F5344CB8AC3E}">
        <p14:creationId xmlns:p14="http://schemas.microsoft.com/office/powerpoint/2010/main" val="219705201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t>Database Encryption</a:t>
            </a:r>
          </a:p>
        </p:txBody>
      </p:sp>
      <p:pic>
        <p:nvPicPr>
          <p:cNvPr id="248836" name="Picture 4" descr="fig5.10.pdf                                                    00ABB570  Mnementh                      BEAE7A2F:"/>
          <p:cNvPicPr>
            <a:picLocks noChangeAspect="1" noChangeArrowheads="1"/>
          </p:cNvPicPr>
          <p:nvPr/>
        </p:nvPicPr>
        <p:blipFill>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7159" t="4625" r="7159" b="23125"/>
          <a:stretch>
            <a:fillRect/>
          </a:stretch>
        </p:blipFill>
        <p:spPr bwMode="auto">
          <a:xfrm>
            <a:off x="995282" y="1748167"/>
            <a:ext cx="6999037" cy="4568079"/>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Date Placeholder 1"/>
          <p:cNvSpPr>
            <a:spLocks noGrp="1"/>
          </p:cNvSpPr>
          <p:nvPr>
            <p:ph type="dt" sz="half" idx="10"/>
          </p:nvPr>
        </p:nvSpPr>
        <p:spPr/>
        <p:txBody>
          <a:bodyPr/>
          <a:lstStyle/>
          <a:p>
            <a:fld id="{C9070846-A366-E94D-BA79-5E7137DACA53}"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35</a:t>
            </a:fld>
            <a:endParaRPr lang="en-US"/>
          </a:p>
        </p:txBody>
      </p:sp>
    </p:spTree>
    <p:extLst>
      <p:ext uri="{BB962C8B-B14F-4D97-AF65-F5344CB8AC3E}">
        <p14:creationId xmlns:p14="http://schemas.microsoft.com/office/powerpoint/2010/main" val="64096025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Encrypted Database Example </a:t>
            </a:r>
            <a:endParaRPr lang="en-GB" dirty="0"/>
          </a:p>
        </p:txBody>
      </p:sp>
      <p:sp>
        <p:nvSpPr>
          <p:cNvPr id="4" name="Date Placeholder 3"/>
          <p:cNvSpPr>
            <a:spLocks noGrp="1"/>
          </p:cNvSpPr>
          <p:nvPr>
            <p:ph type="dt" sz="half" idx="10"/>
          </p:nvPr>
        </p:nvSpPr>
        <p:spPr/>
        <p:txBody>
          <a:bodyPr/>
          <a:lstStyle/>
          <a:p>
            <a:fld id="{BA0E9CCC-3A6A-954F-877C-F98EE96B9E17}" type="datetime4">
              <a:rPr lang="en-US" smtClean="0"/>
              <a:t>September 29, 2020</a:t>
            </a:fld>
            <a:endParaRPr lang="en-US"/>
          </a:p>
        </p:txBody>
      </p:sp>
      <p:sp>
        <p:nvSpPr>
          <p:cNvPr id="5" name="Footer Placeholder 4"/>
          <p:cNvSpPr>
            <a:spLocks noGrp="1"/>
          </p:cNvSpPr>
          <p:nvPr>
            <p:ph type="ftr" sz="quarter" idx="11"/>
          </p:nvPr>
        </p:nvSpPr>
        <p:spPr/>
        <p:txBody>
          <a:bodyPr/>
          <a:lstStyle/>
          <a:p>
            <a:r>
              <a:rPr lang="en-US" smtClean="0"/>
              <a:t>Database Security</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36</a:t>
            </a:fld>
            <a:endParaRPr lang="en-US"/>
          </a:p>
        </p:txBody>
      </p:sp>
      <p:pic>
        <p:nvPicPr>
          <p:cNvPr id="7" name="Picture 6" descr="Screen Shot 2020-09-29 at 4.09.14 PM.png"/>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2368" t="4237" r="22076" b="57979"/>
          <a:stretch/>
        </p:blipFill>
        <p:spPr>
          <a:xfrm>
            <a:off x="1644315" y="1644317"/>
            <a:ext cx="5213685" cy="1920831"/>
          </a:xfrm>
          <a:prstGeom prst="rect">
            <a:avLst/>
          </a:prstGeom>
        </p:spPr>
      </p:pic>
      <p:pic>
        <p:nvPicPr>
          <p:cNvPr id="8" name="Picture 7" descr="Screen Shot 2020-09-29 at 4.09.14 PM.png"/>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6082" t="61009" r="1521"/>
          <a:stretch/>
        </p:blipFill>
        <p:spPr>
          <a:xfrm>
            <a:off x="147052" y="4183933"/>
            <a:ext cx="8918321" cy="2038726"/>
          </a:xfrm>
          <a:prstGeom prst="rect">
            <a:avLst/>
          </a:prstGeom>
        </p:spPr>
      </p:pic>
      <p:sp>
        <p:nvSpPr>
          <p:cNvPr id="9" name="Rectangle 8"/>
          <p:cNvSpPr/>
          <p:nvPr/>
        </p:nvSpPr>
        <p:spPr>
          <a:xfrm>
            <a:off x="147052" y="3520243"/>
            <a:ext cx="8796421" cy="646331"/>
          </a:xfrm>
          <a:prstGeom prst="rect">
            <a:avLst/>
          </a:prstGeom>
        </p:spPr>
        <p:txBody>
          <a:bodyPr wrap="square">
            <a:spAutoFit/>
          </a:bodyPr>
          <a:lstStyle/>
          <a:p>
            <a:pPr algn="ctr"/>
            <a:r>
              <a:rPr lang="en-US" dirty="0">
                <a:solidFill>
                  <a:schemeClr val="accent5"/>
                </a:solidFill>
                <a:latin typeface="Times New Roman"/>
                <a:cs typeface="Times New Roman"/>
              </a:rPr>
              <a:t>For example, the </a:t>
            </a:r>
            <a:r>
              <a:rPr lang="en-US" b="1" i="1" dirty="0" err="1">
                <a:solidFill>
                  <a:schemeClr val="accent5"/>
                </a:solidFill>
                <a:latin typeface="Times New Roman"/>
                <a:cs typeface="Times New Roman"/>
              </a:rPr>
              <a:t>eid</a:t>
            </a:r>
            <a:r>
              <a:rPr lang="en-US" dirty="0">
                <a:solidFill>
                  <a:schemeClr val="accent5"/>
                </a:solidFill>
                <a:latin typeface="Times New Roman"/>
                <a:cs typeface="Times New Roman"/>
              </a:rPr>
              <a:t> values could be partitioned by mapping [1, 200], [201, 400], [401, 600], [601, 800], and [801, 1000] into 2, 3, 5, 1, and 4, </a:t>
            </a:r>
            <a:r>
              <a:rPr lang="en-US" dirty="0" smtClean="0">
                <a:solidFill>
                  <a:schemeClr val="accent5"/>
                </a:solidFill>
                <a:latin typeface="Times New Roman"/>
                <a:cs typeface="Times New Roman"/>
              </a:rPr>
              <a:t>respectively</a:t>
            </a:r>
            <a:endParaRPr lang="en-GB" dirty="0">
              <a:solidFill>
                <a:schemeClr val="accent5"/>
              </a:solidFill>
              <a:latin typeface="Times New Roman"/>
              <a:cs typeface="Times New Roman"/>
            </a:endParaRPr>
          </a:p>
        </p:txBody>
      </p:sp>
    </p:spTree>
    <p:extLst>
      <p:ext uri="{BB962C8B-B14F-4D97-AF65-F5344CB8AC3E}">
        <p14:creationId xmlns:p14="http://schemas.microsoft.com/office/powerpoint/2010/main" val="51484766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Summary</a:t>
            </a:r>
            <a:endParaRPr lang="en-AU"/>
          </a:p>
        </p:txBody>
      </p:sp>
      <p:sp>
        <p:nvSpPr>
          <p:cNvPr id="205827" name="Rectangle 3"/>
          <p:cNvSpPr>
            <a:spLocks noGrp="1" noChangeArrowheads="1"/>
          </p:cNvSpPr>
          <p:nvPr>
            <p:ph type="body" idx="1"/>
          </p:nvPr>
        </p:nvSpPr>
        <p:spPr/>
        <p:txBody>
          <a:bodyPr/>
          <a:lstStyle/>
          <a:p>
            <a:r>
              <a:rPr lang="en-US" dirty="0" smtClean="0"/>
              <a:t>Introduced databases and DBMS</a:t>
            </a:r>
          </a:p>
          <a:p>
            <a:r>
              <a:rPr lang="en-US" dirty="0" smtClean="0"/>
              <a:t>Relational databases</a:t>
            </a:r>
          </a:p>
          <a:p>
            <a:r>
              <a:rPr lang="en-US" smtClean="0"/>
              <a:t>SQL injection</a:t>
            </a:r>
            <a:endParaRPr lang="en-US" dirty="0" smtClean="0"/>
          </a:p>
          <a:p>
            <a:r>
              <a:rPr lang="en-US" dirty="0" smtClean="0"/>
              <a:t>Database access control issues</a:t>
            </a:r>
          </a:p>
          <a:p>
            <a:pPr lvl="1"/>
            <a:r>
              <a:rPr lang="en-AU" dirty="0" smtClean="0"/>
              <a:t>SQL, role-based</a:t>
            </a:r>
          </a:p>
          <a:p>
            <a:r>
              <a:rPr lang="en-AU" dirty="0" smtClean="0"/>
              <a:t>Inference</a:t>
            </a:r>
          </a:p>
          <a:p>
            <a:r>
              <a:rPr lang="en-AU" dirty="0" smtClean="0"/>
              <a:t>Statistical database security issues</a:t>
            </a:r>
          </a:p>
          <a:p>
            <a:r>
              <a:rPr lang="en-AU" dirty="0" smtClean="0"/>
              <a:t>Database encryption</a:t>
            </a:r>
            <a:endParaRPr lang="en-AU" dirty="0"/>
          </a:p>
        </p:txBody>
      </p:sp>
      <p:sp>
        <p:nvSpPr>
          <p:cNvPr id="2" name="Date Placeholder 1"/>
          <p:cNvSpPr>
            <a:spLocks noGrp="1"/>
          </p:cNvSpPr>
          <p:nvPr>
            <p:ph type="dt" sz="half" idx="10"/>
          </p:nvPr>
        </p:nvSpPr>
        <p:spPr/>
        <p:txBody>
          <a:bodyPr/>
          <a:lstStyle/>
          <a:p>
            <a:fld id="{E6935CFF-C6D1-C246-8F35-F27FA8541220}"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37</a:t>
            </a:fld>
            <a:endParaRPr lang="en-US"/>
          </a:p>
        </p:txBody>
      </p:sp>
    </p:spTree>
    <p:extLst>
      <p:ext uri="{BB962C8B-B14F-4D97-AF65-F5344CB8AC3E}">
        <p14:creationId xmlns:p14="http://schemas.microsoft.com/office/powerpoint/2010/main" val="16123949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DBMS Architecture</a:t>
            </a:r>
            <a:endParaRPr lang="en-AU" dirty="0"/>
          </a:p>
        </p:txBody>
      </p:sp>
      <p:pic>
        <p:nvPicPr>
          <p:cNvPr id="9" name="Picture 4" descr="&#10;fig5.1.pdf                                                     00ABB570  Mnementh                      BEAE7A2F:"/>
          <p:cNvPicPr>
            <a:picLocks noGrp="1" noChangeAspect="1" noChangeArrowheads="1"/>
          </p:cNvPicPr>
          <p:nvPr>
            <p:ph idx="1"/>
          </p:nvPr>
        </p:nvPicPr>
        <p:blipFill rotWithShape="1">
          <a:blip r:embed="rId3">
            <a:clrChange>
              <a:clrFrom>
                <a:srgbClr val="F4F4F4"/>
              </a:clrFrom>
              <a:clrTo>
                <a:srgbClr val="F4F4F4">
                  <a:alpha val="0"/>
                </a:srgbClr>
              </a:clrTo>
            </a:clrChange>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7162" t="18615" r="12419" b="26060"/>
          <a:stretch/>
        </p:blipFill>
        <p:spPr bwMode="auto">
          <a:xfrm>
            <a:off x="1814095" y="1737894"/>
            <a:ext cx="5057274" cy="4502541"/>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Date Placeholder 1"/>
          <p:cNvSpPr>
            <a:spLocks noGrp="1"/>
          </p:cNvSpPr>
          <p:nvPr>
            <p:ph type="dt" sz="half" idx="10"/>
          </p:nvPr>
        </p:nvSpPr>
        <p:spPr/>
        <p:txBody>
          <a:bodyPr/>
          <a:lstStyle/>
          <a:p>
            <a:fld id="{E49309FB-3585-954E-BB71-F2CEF1C43ECC}"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3</a:t>
            </a:fld>
            <a:endParaRPr lang="en-US"/>
          </a:p>
        </p:txBody>
      </p:sp>
    </p:spTree>
    <p:extLst>
      <p:ext uri="{BB962C8B-B14F-4D97-AF65-F5344CB8AC3E}">
        <p14:creationId xmlns:p14="http://schemas.microsoft.com/office/powerpoint/2010/main" val="9822742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t>Relational Databases</a:t>
            </a:r>
          </a:p>
        </p:txBody>
      </p:sp>
      <p:sp>
        <p:nvSpPr>
          <p:cNvPr id="208899" name="Rectangle 3"/>
          <p:cNvSpPr>
            <a:spLocks noGrp="1" noChangeArrowheads="1"/>
          </p:cNvSpPr>
          <p:nvPr>
            <p:ph type="body" idx="1"/>
          </p:nvPr>
        </p:nvSpPr>
        <p:spPr/>
        <p:txBody>
          <a:bodyPr/>
          <a:lstStyle/>
          <a:p>
            <a:r>
              <a:rPr lang="en-US" dirty="0" smtClean="0"/>
              <a:t>Constructed from tables of data</a:t>
            </a:r>
          </a:p>
          <a:p>
            <a:pPr lvl="1"/>
            <a:r>
              <a:rPr lang="en-US" dirty="0" smtClean="0"/>
              <a:t>Each column holds a particular type of data</a:t>
            </a:r>
          </a:p>
          <a:p>
            <a:pPr lvl="1"/>
            <a:r>
              <a:rPr lang="en-US" dirty="0" smtClean="0"/>
              <a:t>Each row contains a specific value these</a:t>
            </a:r>
          </a:p>
          <a:p>
            <a:pPr lvl="1"/>
            <a:r>
              <a:rPr lang="en-US" dirty="0" smtClean="0"/>
              <a:t>Ideally has one column where all values are unique, forming an identifier/key for that row</a:t>
            </a:r>
          </a:p>
          <a:p>
            <a:r>
              <a:rPr lang="en-US" dirty="0" smtClean="0"/>
              <a:t>Have multiple tables linked by identifiers</a:t>
            </a:r>
          </a:p>
          <a:p>
            <a:r>
              <a:rPr lang="en-US" dirty="0" smtClean="0"/>
              <a:t>Use a query language to access data items meeting specified criteria</a:t>
            </a:r>
            <a:endParaRPr lang="en-US" dirty="0"/>
          </a:p>
        </p:txBody>
      </p:sp>
      <p:sp>
        <p:nvSpPr>
          <p:cNvPr id="2" name="Date Placeholder 1"/>
          <p:cNvSpPr>
            <a:spLocks noGrp="1"/>
          </p:cNvSpPr>
          <p:nvPr>
            <p:ph type="dt" sz="half" idx="10"/>
          </p:nvPr>
        </p:nvSpPr>
        <p:spPr/>
        <p:txBody>
          <a:bodyPr/>
          <a:lstStyle/>
          <a:p>
            <a:fld id="{E6D812C0-3354-5C4E-8737-E93179DB3B48}"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4</a:t>
            </a:fld>
            <a:endParaRPr lang="en-US"/>
          </a:p>
        </p:txBody>
      </p:sp>
    </p:spTree>
    <p:extLst>
      <p:ext uri="{BB962C8B-B14F-4D97-AF65-F5344CB8AC3E}">
        <p14:creationId xmlns:p14="http://schemas.microsoft.com/office/powerpoint/2010/main" val="146352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990FF-E88E-8243-93C6-904CFBCE8469}"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5</a:t>
            </a:fld>
            <a:endParaRPr lang="en-US"/>
          </a:p>
        </p:txBody>
      </p:sp>
      <p:sp>
        <p:nvSpPr>
          <p:cNvPr id="10" name="Text Placeholder 9"/>
          <p:cNvSpPr>
            <a:spLocks noGrp="1"/>
          </p:cNvSpPr>
          <p:nvPr>
            <p:ph type="body" sz="half" idx="2"/>
          </p:nvPr>
        </p:nvSpPr>
        <p:spPr/>
        <p:txBody>
          <a:bodyPr/>
          <a:lstStyle/>
          <a:p>
            <a:r>
              <a:rPr lang="en-US" dirty="0" smtClean="0"/>
              <a:t>A relational database uses multiple tables </a:t>
            </a:r>
            <a:r>
              <a:rPr lang="en-US" dirty="0"/>
              <a:t>related to one another by a designated key; in this case the key is the Phone</a:t>
            </a:r>
            <a:r>
              <a:rPr lang="en-US" dirty="0" smtClean="0"/>
              <a:t>-Number field</a:t>
            </a:r>
            <a:r>
              <a:rPr lang="en-US" dirty="0"/>
              <a:t>. </a:t>
            </a:r>
            <a:endParaRPr lang="en-US" dirty="0"/>
          </a:p>
        </p:txBody>
      </p:sp>
      <p:sp>
        <p:nvSpPr>
          <p:cNvPr id="210946" name="Rectangle 2"/>
          <p:cNvSpPr>
            <a:spLocks noGrp="1" noChangeArrowheads="1"/>
          </p:cNvSpPr>
          <p:nvPr>
            <p:ph type="title"/>
          </p:nvPr>
        </p:nvSpPr>
        <p:spPr/>
        <p:txBody>
          <a:bodyPr>
            <a:normAutofit/>
          </a:bodyPr>
          <a:lstStyle/>
          <a:p>
            <a:r>
              <a:rPr lang="en-US" sz="3200" dirty="0" smtClean="0"/>
              <a:t>Example of RDBMS</a:t>
            </a:r>
            <a:endParaRPr lang="en-US" sz="3200" dirty="0"/>
          </a:p>
        </p:txBody>
      </p:sp>
      <p:pic>
        <p:nvPicPr>
          <p:cNvPr id="210948" name="Picture 4" descr="&#10;fig5.2.pdf                                                     00ABB570  Mnementh                      BEAE7A2F:"/>
          <p:cNvPicPr>
            <a:picLocks noChangeAspect="1" noChangeArrowheads="1"/>
          </p:cNvPicPr>
          <p:nvPr/>
        </p:nvPicPr>
        <p:blipFill>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7159" b="28636"/>
          <a:stretch>
            <a:fillRect/>
          </a:stretch>
        </p:blipFill>
        <p:spPr bwMode="auto">
          <a:xfrm>
            <a:off x="3390231" y="942749"/>
            <a:ext cx="5577980" cy="4634782"/>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1253385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normAutofit fontScale="90000"/>
          </a:bodyPr>
          <a:lstStyle/>
          <a:p>
            <a:r>
              <a:rPr lang="en-US"/>
              <a:t>Relational Database Elements</a:t>
            </a:r>
          </a:p>
        </p:txBody>
      </p:sp>
      <p:sp>
        <p:nvSpPr>
          <p:cNvPr id="212995" name="Rectangle 3"/>
          <p:cNvSpPr>
            <a:spLocks noGrp="1" noChangeArrowheads="1"/>
          </p:cNvSpPr>
          <p:nvPr>
            <p:ph type="body" idx="1"/>
          </p:nvPr>
        </p:nvSpPr>
        <p:spPr>
          <a:xfrm>
            <a:off x="457200" y="2499895"/>
            <a:ext cx="8229600" cy="3977105"/>
          </a:xfrm>
        </p:spPr>
        <p:txBody>
          <a:bodyPr/>
          <a:lstStyle/>
          <a:p>
            <a:r>
              <a:rPr lang="en-US" dirty="0" smtClean="0"/>
              <a:t>Primary key</a:t>
            </a:r>
          </a:p>
          <a:p>
            <a:pPr lvl="1"/>
            <a:r>
              <a:rPr lang="en-US" dirty="0" smtClean="0"/>
              <a:t>Uniquely identifies a row</a:t>
            </a:r>
          </a:p>
          <a:p>
            <a:r>
              <a:rPr lang="en-US" dirty="0" smtClean="0"/>
              <a:t>Foreign key</a:t>
            </a:r>
          </a:p>
          <a:p>
            <a:pPr lvl="1"/>
            <a:r>
              <a:rPr lang="en-US" dirty="0" smtClean="0"/>
              <a:t>Links one table to attributes in another</a:t>
            </a:r>
          </a:p>
          <a:p>
            <a:r>
              <a:rPr lang="en-US" dirty="0" smtClean="0"/>
              <a:t>View / virtual table</a:t>
            </a:r>
            <a:endParaRPr lang="en-US" dirty="0"/>
          </a:p>
        </p:txBody>
      </p:sp>
      <p:sp>
        <p:nvSpPr>
          <p:cNvPr id="2" name="Date Placeholder 1"/>
          <p:cNvSpPr>
            <a:spLocks noGrp="1"/>
          </p:cNvSpPr>
          <p:nvPr>
            <p:ph type="dt" sz="half" idx="10"/>
          </p:nvPr>
        </p:nvSpPr>
        <p:spPr/>
        <p:txBody>
          <a:bodyPr/>
          <a:lstStyle/>
          <a:p>
            <a:fld id="{6F396376-969F-C64B-864A-91FCFD4F8C69}"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8866219"/>
              </p:ext>
            </p:extLst>
          </p:nvPr>
        </p:nvGraphicFramePr>
        <p:xfrm>
          <a:off x="4424946" y="1864903"/>
          <a:ext cx="4422273" cy="1737360"/>
        </p:xfrm>
        <a:graphic>
          <a:graphicData uri="http://schemas.openxmlformats.org/drawingml/2006/table">
            <a:tbl>
              <a:tblPr firstRow="1" bandRow="1">
                <a:tableStyleId>{1FECB4D8-DB02-4DC6-A0A2-4F2EBAE1DC90}</a:tableStyleId>
              </a:tblPr>
              <a:tblGrid>
                <a:gridCol w="1474091"/>
                <a:gridCol w="1474091"/>
                <a:gridCol w="1474091"/>
              </a:tblGrid>
              <a:tr h="345908">
                <a:tc>
                  <a:txBody>
                    <a:bodyPr/>
                    <a:lstStyle/>
                    <a:p>
                      <a:pPr algn="ctr"/>
                      <a:r>
                        <a:rPr lang="de-DE" sz="1800" b="1" dirty="0">
                          <a:effectLst/>
                          <a:latin typeface="Times New Roman"/>
                          <a:cs typeface="Times New Roman"/>
                        </a:rPr>
                        <a:t>Formal Name </a:t>
                      </a:r>
                      <a:endParaRPr lang="de-DE" sz="1800" dirty="0">
                        <a:effectLst/>
                        <a:latin typeface="Times New Roman"/>
                        <a:cs typeface="Times New Roman"/>
                      </a:endParaRPr>
                    </a:p>
                  </a:txBody>
                  <a:tcPr anchor="ctr"/>
                </a:tc>
                <a:tc>
                  <a:txBody>
                    <a:bodyPr/>
                    <a:lstStyle/>
                    <a:p>
                      <a:pPr algn="ctr"/>
                      <a:r>
                        <a:rPr lang="de-DE" sz="1800" b="1" dirty="0">
                          <a:effectLst/>
                          <a:latin typeface="Times New Roman"/>
                          <a:cs typeface="Times New Roman"/>
                        </a:rPr>
                        <a:t>Common Name </a:t>
                      </a:r>
                      <a:endParaRPr lang="de-DE" sz="1800" dirty="0">
                        <a:effectLst/>
                        <a:latin typeface="Times New Roman"/>
                        <a:cs typeface="Times New Roman"/>
                      </a:endParaRPr>
                    </a:p>
                  </a:txBody>
                  <a:tcPr anchor="ctr"/>
                </a:tc>
                <a:tc>
                  <a:txBody>
                    <a:bodyPr/>
                    <a:lstStyle/>
                    <a:p>
                      <a:pPr algn="ctr"/>
                      <a:r>
                        <a:rPr lang="en-US" sz="1800" b="1" dirty="0">
                          <a:effectLst/>
                          <a:latin typeface="Times New Roman"/>
                          <a:cs typeface="Times New Roman"/>
                        </a:rPr>
                        <a:t>Also Known As </a:t>
                      </a:r>
                      <a:endParaRPr lang="en-US" sz="1800" dirty="0">
                        <a:effectLst/>
                        <a:latin typeface="Times New Roman"/>
                        <a:cs typeface="Times New Roman"/>
                      </a:endParaRPr>
                    </a:p>
                  </a:txBody>
                  <a:tcPr anchor="ctr"/>
                </a:tc>
              </a:tr>
              <a:tr h="345908">
                <a:tc>
                  <a:txBody>
                    <a:bodyPr/>
                    <a:lstStyle/>
                    <a:p>
                      <a:pPr algn="ctr"/>
                      <a:r>
                        <a:rPr lang="fr-FR" sz="1800" dirty="0">
                          <a:effectLst/>
                          <a:latin typeface="Times New Roman"/>
                          <a:cs typeface="Times New Roman"/>
                        </a:rPr>
                        <a:t>Relation </a:t>
                      </a:r>
                    </a:p>
                  </a:txBody>
                  <a:tcPr anchor="ctr"/>
                </a:tc>
                <a:tc>
                  <a:txBody>
                    <a:bodyPr/>
                    <a:lstStyle/>
                    <a:p>
                      <a:pPr algn="ctr"/>
                      <a:r>
                        <a:rPr lang="fr-FR" sz="1800">
                          <a:effectLst/>
                          <a:latin typeface="Times New Roman"/>
                          <a:cs typeface="Times New Roman"/>
                        </a:rPr>
                        <a:t>Table </a:t>
                      </a:r>
                    </a:p>
                  </a:txBody>
                  <a:tcPr anchor="ctr"/>
                </a:tc>
                <a:tc>
                  <a:txBody>
                    <a:bodyPr/>
                    <a:lstStyle/>
                    <a:p>
                      <a:pPr algn="ctr"/>
                      <a:r>
                        <a:rPr lang="tr-TR" sz="1800">
                          <a:effectLst/>
                          <a:latin typeface="Times New Roman"/>
                          <a:cs typeface="Times New Roman"/>
                        </a:rPr>
                        <a:t>File </a:t>
                      </a:r>
                    </a:p>
                  </a:txBody>
                  <a:tcPr anchor="ctr"/>
                </a:tc>
              </a:tr>
              <a:tr h="345908">
                <a:tc>
                  <a:txBody>
                    <a:bodyPr/>
                    <a:lstStyle/>
                    <a:p>
                      <a:pPr algn="ctr"/>
                      <a:r>
                        <a:rPr lang="fr-FR" sz="1800">
                          <a:effectLst/>
                          <a:latin typeface="Times New Roman"/>
                          <a:cs typeface="Times New Roman"/>
                        </a:rPr>
                        <a:t>Tuple </a:t>
                      </a:r>
                    </a:p>
                  </a:txBody>
                  <a:tcPr anchor="ctr"/>
                </a:tc>
                <a:tc>
                  <a:txBody>
                    <a:bodyPr/>
                    <a:lstStyle/>
                    <a:p>
                      <a:pPr algn="ctr"/>
                      <a:r>
                        <a:rPr lang="en-US" sz="1800">
                          <a:effectLst/>
                          <a:latin typeface="Times New Roman"/>
                          <a:cs typeface="Times New Roman"/>
                        </a:rPr>
                        <a:t>Row </a:t>
                      </a:r>
                    </a:p>
                  </a:txBody>
                  <a:tcPr anchor="ctr"/>
                </a:tc>
                <a:tc>
                  <a:txBody>
                    <a:bodyPr/>
                    <a:lstStyle/>
                    <a:p>
                      <a:pPr algn="ctr"/>
                      <a:r>
                        <a:rPr lang="pt-BR" sz="1800">
                          <a:effectLst/>
                          <a:latin typeface="Times New Roman"/>
                          <a:cs typeface="Times New Roman"/>
                        </a:rPr>
                        <a:t>Record </a:t>
                      </a:r>
                    </a:p>
                  </a:txBody>
                  <a:tcPr anchor="ctr"/>
                </a:tc>
              </a:tr>
              <a:tr h="345908">
                <a:tc>
                  <a:txBody>
                    <a:bodyPr/>
                    <a:lstStyle/>
                    <a:p>
                      <a:pPr algn="ctr"/>
                      <a:r>
                        <a:rPr lang="en-US" sz="1800">
                          <a:effectLst/>
                          <a:latin typeface="Times New Roman"/>
                          <a:cs typeface="Times New Roman"/>
                        </a:rPr>
                        <a:t>Attribute </a:t>
                      </a:r>
                    </a:p>
                  </a:txBody>
                  <a:tcPr anchor="ctr"/>
                </a:tc>
                <a:tc>
                  <a:txBody>
                    <a:bodyPr/>
                    <a:lstStyle/>
                    <a:p>
                      <a:pPr algn="ctr"/>
                      <a:r>
                        <a:rPr lang="en-US" sz="1800" dirty="0">
                          <a:effectLst/>
                          <a:latin typeface="Times New Roman"/>
                          <a:cs typeface="Times New Roman"/>
                        </a:rPr>
                        <a:t>Column </a:t>
                      </a:r>
                    </a:p>
                  </a:txBody>
                  <a:tcPr anchor="ctr"/>
                </a:tc>
                <a:tc>
                  <a:txBody>
                    <a:bodyPr/>
                    <a:lstStyle/>
                    <a:p>
                      <a:pPr algn="ctr"/>
                      <a:r>
                        <a:rPr lang="en-US" sz="1800" dirty="0">
                          <a:effectLst/>
                          <a:latin typeface="Times New Roman"/>
                          <a:cs typeface="Times New Roman"/>
                        </a:rPr>
                        <a:t>Field </a:t>
                      </a:r>
                    </a:p>
                  </a:txBody>
                  <a:tcPr anchor="ctr"/>
                </a:tc>
              </a:tr>
            </a:tbl>
          </a:graphicData>
        </a:graphic>
      </p:graphicFrame>
    </p:spTree>
    <p:extLst>
      <p:ext uri="{BB962C8B-B14F-4D97-AF65-F5344CB8AC3E}">
        <p14:creationId xmlns:p14="http://schemas.microsoft.com/office/powerpoint/2010/main" val="19840352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fontScale="90000"/>
          </a:bodyPr>
          <a:lstStyle/>
          <a:p>
            <a:r>
              <a:rPr lang="en-US" dirty="0"/>
              <a:t>Relational Database Elements</a:t>
            </a:r>
          </a:p>
        </p:txBody>
      </p:sp>
      <p:pic>
        <p:nvPicPr>
          <p:cNvPr id="215044" name="Picture 4" descr="&#10;fig5.3.pdf                                                     00ABB570  Mnementh                      BEAE7A2F:"/>
          <p:cNvPicPr>
            <a:picLocks noChangeAspect="1" noChangeArrowheads="1"/>
          </p:cNvPicPr>
          <p:nvPr/>
        </p:nvPicPr>
        <p:blipFill>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7159" t="4625" r="7159" b="18500"/>
          <a:stretch>
            <a:fillRect/>
          </a:stretch>
        </p:blipFill>
        <p:spPr bwMode="auto">
          <a:xfrm>
            <a:off x="1109664" y="1701538"/>
            <a:ext cx="6690088" cy="4646536"/>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Date Placeholder 1"/>
          <p:cNvSpPr>
            <a:spLocks noGrp="1"/>
          </p:cNvSpPr>
          <p:nvPr>
            <p:ph type="dt" sz="half" idx="10"/>
          </p:nvPr>
        </p:nvSpPr>
        <p:spPr/>
        <p:txBody>
          <a:bodyPr/>
          <a:lstStyle/>
          <a:p>
            <a:fld id="{740235EA-0DE6-A94A-9971-7060FEA17AD7}"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7</a:t>
            </a:fld>
            <a:endParaRPr lang="en-US"/>
          </a:p>
        </p:txBody>
      </p:sp>
    </p:spTree>
    <p:extLst>
      <p:ext uri="{BB962C8B-B14F-4D97-AF65-F5344CB8AC3E}">
        <p14:creationId xmlns:p14="http://schemas.microsoft.com/office/powerpoint/2010/main" val="1300200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r>
              <a:rPr lang="en-US" dirty="0"/>
              <a:t>Structured Query Language</a:t>
            </a:r>
          </a:p>
        </p:txBody>
      </p:sp>
      <p:sp>
        <p:nvSpPr>
          <p:cNvPr id="217091" name="Rectangle 3"/>
          <p:cNvSpPr>
            <a:spLocks noGrp="1" noChangeArrowheads="1"/>
          </p:cNvSpPr>
          <p:nvPr>
            <p:ph idx="1"/>
          </p:nvPr>
        </p:nvSpPr>
        <p:spPr>
          <a:xfrm>
            <a:off x="457200" y="1699128"/>
            <a:ext cx="8229600" cy="4373563"/>
          </a:xfrm>
        </p:spPr>
        <p:txBody>
          <a:bodyPr/>
          <a:lstStyle/>
          <a:p>
            <a:r>
              <a:rPr lang="en-US" dirty="0" smtClean="0"/>
              <a:t>Structure query language (SQL)</a:t>
            </a:r>
          </a:p>
          <a:p>
            <a:pPr lvl="1"/>
            <a:r>
              <a:rPr lang="en-US" dirty="0" smtClean="0"/>
              <a:t>Originally developed by IBM in the mid-1970s</a:t>
            </a:r>
          </a:p>
          <a:p>
            <a:pPr lvl="1"/>
            <a:r>
              <a:rPr lang="en-US" dirty="0" smtClean="0"/>
              <a:t>Standardized language to define, manipulate, and query data in a relational database</a:t>
            </a:r>
          </a:p>
          <a:p>
            <a:pPr lvl="1"/>
            <a:r>
              <a:rPr lang="en-US" dirty="0" smtClean="0"/>
              <a:t>Several similar versions of ANSI/ISO standard</a:t>
            </a:r>
            <a:endParaRPr lang="en-US" dirty="0"/>
          </a:p>
        </p:txBody>
      </p:sp>
      <p:sp>
        <p:nvSpPr>
          <p:cNvPr id="2" name="Date Placeholder 1"/>
          <p:cNvSpPr>
            <a:spLocks noGrp="1"/>
          </p:cNvSpPr>
          <p:nvPr>
            <p:ph type="dt" sz="half" idx="10"/>
          </p:nvPr>
        </p:nvSpPr>
        <p:spPr/>
        <p:txBody>
          <a:bodyPr/>
          <a:lstStyle/>
          <a:p>
            <a:fld id="{BC0C16DC-E525-074C-95D6-8463113B000F}" type="datetime4">
              <a:rPr lang="en-US" smtClean="0"/>
              <a:t>September 29, 2020</a:t>
            </a:fld>
            <a:endParaRPr lang="en-US"/>
          </a:p>
        </p:txBody>
      </p:sp>
      <p:sp>
        <p:nvSpPr>
          <p:cNvPr id="3" name="Footer Placeholder 2"/>
          <p:cNvSpPr>
            <a:spLocks noGrp="1"/>
          </p:cNvSpPr>
          <p:nvPr>
            <p:ph type="ftr" sz="quarter" idx="11"/>
          </p:nvPr>
        </p:nvSpPr>
        <p:spPr/>
        <p:txBody>
          <a:bodyPr/>
          <a:lstStyle/>
          <a:p>
            <a:r>
              <a:rPr lang="en-US" smtClean="0"/>
              <a:t>Database Security</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8</a:t>
            </a:fld>
            <a:endParaRPr lang="en-US"/>
          </a:p>
        </p:txBody>
      </p:sp>
      <p:sp>
        <p:nvSpPr>
          <p:cNvPr id="217092" name="Rectangle 4"/>
          <p:cNvSpPr>
            <a:spLocks noChangeArrowheads="1"/>
          </p:cNvSpPr>
          <p:nvPr/>
        </p:nvSpPr>
        <p:spPr bwMode="auto">
          <a:xfrm>
            <a:off x="304800" y="3855456"/>
            <a:ext cx="5448351"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30000"/>
              </a:spcBef>
            </a:pPr>
            <a:r>
              <a:rPr lang="en-US" sz="1200" dirty="0">
                <a:solidFill>
                  <a:schemeClr val="accent3"/>
                </a:solidFill>
                <a:latin typeface="Courier" charset="0"/>
              </a:rPr>
              <a:t>CREATE TABLE department (</a:t>
            </a:r>
          </a:p>
          <a:p>
            <a:pPr>
              <a:spcBef>
                <a:spcPct val="30000"/>
              </a:spcBef>
            </a:pPr>
            <a:r>
              <a:rPr lang="en-US" sz="1200" dirty="0">
                <a:solidFill>
                  <a:schemeClr val="accent3"/>
                </a:solidFill>
                <a:latin typeface="Courier" charset="0"/>
              </a:rPr>
              <a:t>	Did INTEGER PRIMARY KEY,</a:t>
            </a:r>
            <a:br>
              <a:rPr lang="en-US" sz="1200" dirty="0">
                <a:solidFill>
                  <a:schemeClr val="accent3"/>
                </a:solidFill>
                <a:latin typeface="Courier" charset="0"/>
              </a:rPr>
            </a:br>
            <a:r>
              <a:rPr lang="en-US" sz="1200" dirty="0">
                <a:solidFill>
                  <a:schemeClr val="accent3"/>
                </a:solidFill>
                <a:latin typeface="Courier" charset="0"/>
              </a:rPr>
              <a:t>	</a:t>
            </a:r>
            <a:r>
              <a:rPr lang="en-US" sz="1200" dirty="0" err="1">
                <a:solidFill>
                  <a:schemeClr val="accent3"/>
                </a:solidFill>
                <a:latin typeface="Courier" charset="0"/>
              </a:rPr>
              <a:t>Dname</a:t>
            </a:r>
            <a:r>
              <a:rPr lang="en-US" sz="1200" dirty="0">
                <a:solidFill>
                  <a:schemeClr val="accent3"/>
                </a:solidFill>
                <a:latin typeface="Courier" charset="0"/>
              </a:rPr>
              <a:t> CHAR (30),</a:t>
            </a:r>
            <a:br>
              <a:rPr lang="en-US" sz="1200" dirty="0">
                <a:solidFill>
                  <a:schemeClr val="accent3"/>
                </a:solidFill>
                <a:latin typeface="Courier" charset="0"/>
              </a:rPr>
            </a:br>
            <a:r>
              <a:rPr lang="en-US" sz="1200" dirty="0">
                <a:solidFill>
                  <a:schemeClr val="accent3"/>
                </a:solidFill>
                <a:latin typeface="Courier" charset="0"/>
              </a:rPr>
              <a:t>	</a:t>
            </a:r>
            <a:r>
              <a:rPr lang="en-US" sz="1200" dirty="0" err="1">
                <a:solidFill>
                  <a:schemeClr val="accent3"/>
                </a:solidFill>
                <a:latin typeface="Courier" charset="0"/>
              </a:rPr>
              <a:t>Dacctno</a:t>
            </a:r>
            <a:r>
              <a:rPr lang="en-US" sz="1200" dirty="0">
                <a:solidFill>
                  <a:schemeClr val="accent3"/>
                </a:solidFill>
                <a:latin typeface="Courier" charset="0"/>
              </a:rPr>
              <a:t> CHAR (6) )</a:t>
            </a:r>
          </a:p>
          <a:p>
            <a:pPr>
              <a:spcBef>
                <a:spcPct val="30000"/>
              </a:spcBef>
            </a:pPr>
            <a:r>
              <a:rPr lang="en-US" sz="1200" dirty="0">
                <a:solidFill>
                  <a:schemeClr val="accent3"/>
                </a:solidFill>
                <a:latin typeface="Courier" charset="0"/>
              </a:rPr>
              <a:t/>
            </a:r>
            <a:br>
              <a:rPr lang="en-US" sz="1200" dirty="0">
                <a:solidFill>
                  <a:schemeClr val="accent3"/>
                </a:solidFill>
                <a:latin typeface="Courier" charset="0"/>
              </a:rPr>
            </a:br>
            <a:r>
              <a:rPr lang="en-US" sz="1200" dirty="0">
                <a:solidFill>
                  <a:schemeClr val="accent3"/>
                </a:solidFill>
                <a:latin typeface="Courier" charset="0"/>
              </a:rPr>
              <a:t>CREATE TABLE employee (</a:t>
            </a:r>
            <a:br>
              <a:rPr lang="en-US" sz="1200" dirty="0">
                <a:solidFill>
                  <a:schemeClr val="accent3"/>
                </a:solidFill>
                <a:latin typeface="Courier" charset="0"/>
              </a:rPr>
            </a:br>
            <a:r>
              <a:rPr lang="en-US" sz="1200" dirty="0">
                <a:solidFill>
                  <a:schemeClr val="accent3"/>
                </a:solidFill>
                <a:latin typeface="Courier" charset="0"/>
              </a:rPr>
              <a:t>	</a:t>
            </a:r>
            <a:r>
              <a:rPr lang="en-US" sz="1200" dirty="0" err="1">
                <a:solidFill>
                  <a:schemeClr val="accent3"/>
                </a:solidFill>
                <a:latin typeface="Courier" charset="0"/>
              </a:rPr>
              <a:t>Ename</a:t>
            </a:r>
            <a:r>
              <a:rPr lang="en-US" sz="1200" dirty="0">
                <a:solidFill>
                  <a:schemeClr val="accent3"/>
                </a:solidFill>
                <a:latin typeface="Courier" charset="0"/>
              </a:rPr>
              <a:t> CHAR (30),</a:t>
            </a:r>
            <a:br>
              <a:rPr lang="en-US" sz="1200" dirty="0">
                <a:solidFill>
                  <a:schemeClr val="accent3"/>
                </a:solidFill>
                <a:latin typeface="Courier" charset="0"/>
              </a:rPr>
            </a:br>
            <a:r>
              <a:rPr lang="en-US" sz="1200" dirty="0">
                <a:solidFill>
                  <a:schemeClr val="accent3"/>
                </a:solidFill>
                <a:latin typeface="Courier" charset="0"/>
              </a:rPr>
              <a:t>	Did INTEGER,</a:t>
            </a:r>
            <a:br>
              <a:rPr lang="en-US" sz="1200" dirty="0">
                <a:solidFill>
                  <a:schemeClr val="accent3"/>
                </a:solidFill>
                <a:latin typeface="Courier" charset="0"/>
              </a:rPr>
            </a:br>
            <a:r>
              <a:rPr lang="en-US" sz="1200" dirty="0">
                <a:solidFill>
                  <a:schemeClr val="accent3"/>
                </a:solidFill>
                <a:latin typeface="Courier" charset="0"/>
              </a:rPr>
              <a:t>	</a:t>
            </a:r>
            <a:r>
              <a:rPr lang="en-US" sz="1200" dirty="0" err="1">
                <a:solidFill>
                  <a:schemeClr val="accent3"/>
                </a:solidFill>
                <a:latin typeface="Courier" charset="0"/>
              </a:rPr>
              <a:t>SalaryCode</a:t>
            </a:r>
            <a:r>
              <a:rPr lang="en-US" sz="1200" dirty="0">
                <a:solidFill>
                  <a:schemeClr val="accent3"/>
                </a:solidFill>
                <a:latin typeface="Courier" charset="0"/>
              </a:rPr>
              <a:t> INTEGER,</a:t>
            </a:r>
            <a:br>
              <a:rPr lang="en-US" sz="1200" dirty="0">
                <a:solidFill>
                  <a:schemeClr val="accent3"/>
                </a:solidFill>
                <a:latin typeface="Courier" charset="0"/>
              </a:rPr>
            </a:br>
            <a:r>
              <a:rPr lang="en-US" sz="1200" dirty="0">
                <a:solidFill>
                  <a:schemeClr val="accent3"/>
                </a:solidFill>
                <a:latin typeface="Courier" charset="0"/>
              </a:rPr>
              <a:t>	</a:t>
            </a:r>
            <a:r>
              <a:rPr lang="en-US" sz="1200" dirty="0" err="1">
                <a:solidFill>
                  <a:schemeClr val="accent3"/>
                </a:solidFill>
                <a:latin typeface="Courier" charset="0"/>
              </a:rPr>
              <a:t>Eid</a:t>
            </a:r>
            <a:r>
              <a:rPr lang="en-US" sz="1200" dirty="0">
                <a:solidFill>
                  <a:schemeClr val="accent3"/>
                </a:solidFill>
                <a:latin typeface="Courier" charset="0"/>
              </a:rPr>
              <a:t> INTEGER PRIMARY KEY,</a:t>
            </a:r>
            <a:br>
              <a:rPr lang="en-US" sz="1200" dirty="0">
                <a:solidFill>
                  <a:schemeClr val="accent3"/>
                </a:solidFill>
                <a:latin typeface="Courier" charset="0"/>
              </a:rPr>
            </a:br>
            <a:r>
              <a:rPr lang="en-US" sz="1200" dirty="0">
                <a:solidFill>
                  <a:schemeClr val="accent3"/>
                </a:solidFill>
                <a:latin typeface="Courier" charset="0"/>
              </a:rPr>
              <a:t>	</a:t>
            </a:r>
            <a:r>
              <a:rPr lang="en-US" sz="1200" dirty="0" err="1">
                <a:solidFill>
                  <a:schemeClr val="accent3"/>
                </a:solidFill>
                <a:latin typeface="Courier" charset="0"/>
              </a:rPr>
              <a:t>Ephone</a:t>
            </a:r>
            <a:r>
              <a:rPr lang="en-US" sz="1200" dirty="0">
                <a:solidFill>
                  <a:schemeClr val="accent3"/>
                </a:solidFill>
                <a:latin typeface="Courier" charset="0"/>
              </a:rPr>
              <a:t> CHAR (10),</a:t>
            </a:r>
            <a:br>
              <a:rPr lang="en-US" sz="1200" dirty="0">
                <a:solidFill>
                  <a:schemeClr val="accent3"/>
                </a:solidFill>
                <a:latin typeface="Courier" charset="0"/>
              </a:rPr>
            </a:br>
            <a:r>
              <a:rPr lang="en-US" sz="1200" dirty="0">
                <a:solidFill>
                  <a:schemeClr val="accent3"/>
                </a:solidFill>
                <a:latin typeface="Courier" charset="0"/>
              </a:rPr>
              <a:t>	FOREIGN KEY (Did) REFERENCES department (Did) )</a:t>
            </a:r>
          </a:p>
        </p:txBody>
      </p:sp>
      <p:sp>
        <p:nvSpPr>
          <p:cNvPr id="217093" name="Rectangle 5"/>
          <p:cNvSpPr>
            <a:spLocks noChangeArrowheads="1"/>
          </p:cNvSpPr>
          <p:nvPr/>
        </p:nvSpPr>
        <p:spPr bwMode="auto">
          <a:xfrm>
            <a:off x="4038600" y="3935664"/>
            <a:ext cx="4695825"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30000"/>
              </a:spcBef>
            </a:pPr>
            <a:r>
              <a:rPr lang="en-US" sz="1200" dirty="0">
                <a:solidFill>
                  <a:schemeClr val="accent6"/>
                </a:solidFill>
                <a:latin typeface="Courier" charset="0"/>
              </a:rPr>
              <a:t>CREATE VIEW </a:t>
            </a:r>
            <a:r>
              <a:rPr lang="en-US" sz="1200" dirty="0" err="1">
                <a:solidFill>
                  <a:schemeClr val="accent6"/>
                </a:solidFill>
                <a:latin typeface="Courier" charset="0"/>
              </a:rPr>
              <a:t>newtable</a:t>
            </a:r>
            <a:r>
              <a:rPr lang="en-US" sz="1200" dirty="0">
                <a:solidFill>
                  <a:schemeClr val="accent6"/>
                </a:solidFill>
                <a:latin typeface="Courier" charset="0"/>
              </a:rPr>
              <a:t> (</a:t>
            </a:r>
            <a:r>
              <a:rPr lang="en-US" sz="1200" dirty="0" err="1">
                <a:solidFill>
                  <a:schemeClr val="accent6"/>
                </a:solidFill>
                <a:latin typeface="Courier" charset="0"/>
              </a:rPr>
              <a:t>Dname</a:t>
            </a:r>
            <a:r>
              <a:rPr lang="en-US" sz="1200" dirty="0">
                <a:solidFill>
                  <a:schemeClr val="accent6"/>
                </a:solidFill>
                <a:latin typeface="Courier" charset="0"/>
              </a:rPr>
              <a:t>, </a:t>
            </a:r>
            <a:r>
              <a:rPr lang="en-US" sz="1200" dirty="0" err="1">
                <a:solidFill>
                  <a:schemeClr val="accent6"/>
                </a:solidFill>
                <a:latin typeface="Courier" charset="0"/>
              </a:rPr>
              <a:t>Ename</a:t>
            </a:r>
            <a:r>
              <a:rPr lang="en-US" sz="1200" dirty="0">
                <a:solidFill>
                  <a:schemeClr val="accent6"/>
                </a:solidFill>
                <a:latin typeface="Courier" charset="0"/>
              </a:rPr>
              <a:t>, </a:t>
            </a:r>
            <a:r>
              <a:rPr lang="en-US" sz="1200" dirty="0" err="1">
                <a:solidFill>
                  <a:schemeClr val="accent6"/>
                </a:solidFill>
                <a:latin typeface="Courier" charset="0"/>
              </a:rPr>
              <a:t>Eid</a:t>
            </a:r>
            <a:r>
              <a:rPr lang="en-US" sz="1200" dirty="0">
                <a:solidFill>
                  <a:schemeClr val="accent6"/>
                </a:solidFill>
                <a:latin typeface="Courier" charset="0"/>
              </a:rPr>
              <a:t>, </a:t>
            </a:r>
            <a:r>
              <a:rPr lang="en-US" sz="1200" dirty="0" err="1">
                <a:solidFill>
                  <a:schemeClr val="accent6"/>
                </a:solidFill>
                <a:latin typeface="Courier" charset="0"/>
              </a:rPr>
              <a:t>Ephone</a:t>
            </a:r>
            <a:r>
              <a:rPr lang="en-US" sz="1200" dirty="0">
                <a:solidFill>
                  <a:schemeClr val="accent6"/>
                </a:solidFill>
                <a:latin typeface="Courier" charset="0"/>
              </a:rPr>
              <a:t>) </a:t>
            </a:r>
          </a:p>
          <a:p>
            <a:pPr>
              <a:spcBef>
                <a:spcPct val="30000"/>
              </a:spcBef>
            </a:pPr>
            <a:r>
              <a:rPr lang="en-US" sz="1200" dirty="0">
                <a:solidFill>
                  <a:schemeClr val="accent6"/>
                </a:solidFill>
                <a:latin typeface="Courier" charset="0"/>
              </a:rPr>
              <a:t>AS SELECT </a:t>
            </a:r>
            <a:r>
              <a:rPr lang="en-US" sz="1200" dirty="0" err="1">
                <a:solidFill>
                  <a:schemeClr val="accent6"/>
                </a:solidFill>
                <a:latin typeface="Courier" charset="0"/>
              </a:rPr>
              <a:t>D.Dname</a:t>
            </a:r>
            <a:r>
              <a:rPr lang="en-US" sz="1200" dirty="0">
                <a:solidFill>
                  <a:schemeClr val="accent6"/>
                </a:solidFill>
                <a:latin typeface="Courier" charset="0"/>
              </a:rPr>
              <a:t> </a:t>
            </a:r>
            <a:r>
              <a:rPr lang="en-US" sz="1200" dirty="0" err="1">
                <a:solidFill>
                  <a:schemeClr val="accent6"/>
                </a:solidFill>
                <a:latin typeface="Courier" charset="0"/>
              </a:rPr>
              <a:t>E.Ename</a:t>
            </a:r>
            <a:r>
              <a:rPr lang="en-US" sz="1200" dirty="0">
                <a:solidFill>
                  <a:schemeClr val="accent6"/>
                </a:solidFill>
                <a:latin typeface="Courier" charset="0"/>
              </a:rPr>
              <a:t>, </a:t>
            </a:r>
            <a:r>
              <a:rPr lang="en-US" sz="1200" dirty="0" err="1">
                <a:solidFill>
                  <a:schemeClr val="accent6"/>
                </a:solidFill>
                <a:latin typeface="Courier" charset="0"/>
              </a:rPr>
              <a:t>E.Eid</a:t>
            </a:r>
            <a:r>
              <a:rPr lang="en-US" sz="1200" dirty="0">
                <a:solidFill>
                  <a:schemeClr val="accent6"/>
                </a:solidFill>
                <a:latin typeface="Courier" charset="0"/>
              </a:rPr>
              <a:t>, </a:t>
            </a:r>
            <a:r>
              <a:rPr lang="en-US" sz="1200" dirty="0" err="1">
                <a:solidFill>
                  <a:schemeClr val="accent6"/>
                </a:solidFill>
                <a:latin typeface="Courier" charset="0"/>
              </a:rPr>
              <a:t>E.Ephone</a:t>
            </a:r>
            <a:r>
              <a:rPr lang="en-US" sz="1200" dirty="0">
                <a:solidFill>
                  <a:schemeClr val="accent6"/>
                </a:solidFill>
                <a:latin typeface="Courier" charset="0"/>
              </a:rPr>
              <a:t> </a:t>
            </a:r>
          </a:p>
          <a:p>
            <a:pPr>
              <a:spcBef>
                <a:spcPct val="30000"/>
              </a:spcBef>
            </a:pPr>
            <a:r>
              <a:rPr lang="en-US" sz="1200" dirty="0">
                <a:solidFill>
                  <a:schemeClr val="accent6"/>
                </a:solidFill>
                <a:latin typeface="Courier" charset="0"/>
              </a:rPr>
              <a:t>FROM Department D Employee E </a:t>
            </a:r>
          </a:p>
          <a:p>
            <a:pPr>
              <a:spcBef>
                <a:spcPct val="30000"/>
              </a:spcBef>
            </a:pPr>
            <a:r>
              <a:rPr lang="en-US" sz="1200" dirty="0">
                <a:solidFill>
                  <a:schemeClr val="accent6"/>
                </a:solidFill>
                <a:latin typeface="Courier" charset="0"/>
              </a:rPr>
              <a:t>WHERE </a:t>
            </a:r>
            <a:r>
              <a:rPr lang="en-US" sz="1200" dirty="0" err="1">
                <a:solidFill>
                  <a:schemeClr val="accent6"/>
                </a:solidFill>
                <a:latin typeface="Courier" charset="0"/>
              </a:rPr>
              <a:t>E.Did</a:t>
            </a:r>
            <a:r>
              <a:rPr lang="en-US" sz="1200" dirty="0">
                <a:solidFill>
                  <a:schemeClr val="accent6"/>
                </a:solidFill>
                <a:latin typeface="Courier" charset="0"/>
              </a:rPr>
              <a:t> = </a:t>
            </a:r>
            <a:r>
              <a:rPr lang="en-US" sz="1200" dirty="0" err="1">
                <a:solidFill>
                  <a:schemeClr val="accent6"/>
                </a:solidFill>
                <a:latin typeface="Courier" charset="0"/>
              </a:rPr>
              <a:t>D.Did</a:t>
            </a:r>
            <a:r>
              <a:rPr lang="en-US" sz="1200" dirty="0">
                <a:solidFill>
                  <a:schemeClr val="accent6"/>
                </a:solidFill>
                <a:latin typeface="Helvetica" charset="0"/>
              </a:rPr>
              <a:t> </a:t>
            </a:r>
          </a:p>
        </p:txBody>
      </p:sp>
    </p:spTree>
    <p:extLst>
      <p:ext uri="{BB962C8B-B14F-4D97-AF65-F5344CB8AC3E}">
        <p14:creationId xmlns:p14="http://schemas.microsoft.com/office/powerpoint/2010/main" val="400551499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STU IIT Theme">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NSTU IIT Theme.thmx</Template>
  <TotalTime>901</TotalTime>
  <Words>8362</Words>
  <Application>Microsoft Macintosh PowerPoint</Application>
  <PresentationFormat>On-screen Show (4:3)</PresentationFormat>
  <Paragraphs>466</Paragraphs>
  <Slides>38</Slides>
  <Notes>24</Notes>
  <HiddenSlides>3</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NSTU IIT Theme</vt:lpstr>
      <vt:lpstr>Database Security</vt:lpstr>
      <vt:lpstr>Learning Objectives</vt:lpstr>
      <vt:lpstr>The NEED</vt:lpstr>
      <vt:lpstr>DBMS Architecture</vt:lpstr>
      <vt:lpstr>Relational Databases</vt:lpstr>
      <vt:lpstr>Example of RDBMS</vt:lpstr>
      <vt:lpstr>Relational Database Elements</vt:lpstr>
      <vt:lpstr>Relational Database Elements</vt:lpstr>
      <vt:lpstr>Structured Query Language</vt:lpstr>
      <vt:lpstr>SQL Injection Attack</vt:lpstr>
      <vt:lpstr>PowerPoint Presentation</vt:lpstr>
      <vt:lpstr>What is a SQL Injection Attack?</vt:lpstr>
      <vt:lpstr>SQL Injection Attacks on the rise</vt:lpstr>
      <vt:lpstr>News of SQL attacks</vt:lpstr>
      <vt:lpstr>Typical SQL Injection Attack </vt:lpstr>
      <vt:lpstr>An Example SQL Injection Attack</vt:lpstr>
      <vt:lpstr>A More Malicious Example</vt:lpstr>
      <vt:lpstr>Other injection possibilities</vt:lpstr>
      <vt:lpstr>SQLi Attack Avenues and Types </vt:lpstr>
      <vt:lpstr>SQLi Countermeasures </vt:lpstr>
      <vt:lpstr>Database Access Control</vt:lpstr>
      <vt:lpstr>SQL Access Controls</vt:lpstr>
      <vt:lpstr>Cascading Authorizations</vt:lpstr>
      <vt:lpstr>Role-Based Access Control</vt:lpstr>
      <vt:lpstr>Inference</vt:lpstr>
      <vt:lpstr>Inference Example</vt:lpstr>
      <vt:lpstr>Inference Countermeasures</vt:lpstr>
      <vt:lpstr>Protecting Against Inference</vt:lpstr>
      <vt:lpstr>Statistical Databases</vt:lpstr>
      <vt:lpstr>Statistical Database Security</vt:lpstr>
      <vt:lpstr>Statistical Database Example</vt:lpstr>
      <vt:lpstr>Tracker Attacks</vt:lpstr>
      <vt:lpstr>Other Query Restrictions</vt:lpstr>
      <vt:lpstr>Perturbation</vt:lpstr>
      <vt:lpstr>Database Encryption</vt:lpstr>
      <vt:lpstr>Database Encryption</vt:lpstr>
      <vt:lpstr>Encrypted Database Example </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dc:title>
  <dc:creator>Md. Iftekhar Alam Efat</dc:creator>
  <cp:lastModifiedBy>Md. Iftekhar Alam Efat</cp:lastModifiedBy>
  <cp:revision>59</cp:revision>
  <dcterms:created xsi:type="dcterms:W3CDTF">2020-09-28T20:59:04Z</dcterms:created>
  <dcterms:modified xsi:type="dcterms:W3CDTF">2020-09-29T12:01:03Z</dcterms:modified>
</cp:coreProperties>
</file>