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tmp" ContentType="image/p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 id="283" r:id="rId29"/>
    <p:sldId id="284"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85" autoAdjust="0"/>
  </p:normalViewPr>
  <p:slideViewPr>
    <p:cSldViewPr snapToGrid="0">
      <p:cViewPr varScale="1">
        <p:scale>
          <a:sx n="90" d="100"/>
          <a:sy n="90" d="100"/>
        </p:scale>
        <p:origin x="-132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2171E2-8DA2-9F40-B056-E6842E187E35}" type="datetimeFigureOut">
              <a:rPr lang="en-US" smtClean="0"/>
              <a:t>5/2/21</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961C72-6469-0948-84DC-29B191E03260}" type="slidenum">
              <a:rPr lang="en-GB" smtClean="0"/>
              <a:t>‹#›</a:t>
            </a:fld>
            <a:endParaRPr lang="en-GB"/>
          </a:p>
        </p:txBody>
      </p:sp>
    </p:spTree>
    <p:extLst>
      <p:ext uri="{BB962C8B-B14F-4D97-AF65-F5344CB8AC3E}">
        <p14:creationId xmlns:p14="http://schemas.microsoft.com/office/powerpoint/2010/main" val="2458191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818633541"/>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440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8686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985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5200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5509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27997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2877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06062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15994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6006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No permission : access() check failure</a:t>
            </a:r>
          </a:p>
          <a:p>
            <a:pPr marL="0" lvl="0" indent="0">
              <a:spcBef>
                <a:spcPts val="0"/>
              </a:spcBef>
              <a:buNone/>
            </a:pPr>
            <a:r>
              <a:rPr lang="en-GB"/>
              <a:t>Success : Attack process wins the race and /etc/passwd is modified.</a:t>
            </a:r>
          </a:p>
        </p:txBody>
      </p:sp>
    </p:spTree>
    <p:extLst>
      <p:ext uri="{BB962C8B-B14F-4D97-AF65-F5344CB8AC3E}">
        <p14:creationId xmlns:p14="http://schemas.microsoft.com/office/powerpoint/2010/main" val="401045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5321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1578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70011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40885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Sticky Directory : In Linux filesystem, a directory has a special bit called sticky bit. When this bit is set, a file inside the directory can be renamed or deleted by the the file’s owner,the directory owner or root user.If the bit is not set, any user with write and execute permissions for the directory can rename or delete the file.To prevent normal users from renaming and deleting other users’ files inside, sticky bit is set.</a:t>
            </a:r>
          </a:p>
        </p:txBody>
      </p:sp>
    </p:spTree>
    <p:extLst>
      <p:ext uri="{BB962C8B-B14F-4D97-AF65-F5344CB8AC3E}">
        <p14:creationId xmlns:p14="http://schemas.microsoft.com/office/powerpoint/2010/main" val="1470398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6018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2433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392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687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above </a:t>
            </a:r>
            <a:r>
              <a:rPr lang="en-GB" dirty="0" err="1"/>
              <a:t>php</a:t>
            </a:r>
            <a:r>
              <a:rPr lang="en-GB" dirty="0"/>
              <a:t> code performs withdrawal transaction from a bank. The function checks if the amount to be withdrawn is less than the balance. If yes, it authorizes the withdraw and updates the </a:t>
            </a:r>
            <a:r>
              <a:rPr lang="en-GB" dirty="0" err="1"/>
              <a:t>balance.If</a:t>
            </a:r>
            <a:r>
              <a:rPr lang="en-GB" dirty="0"/>
              <a:t> there are two simultaneous withdraw requests, a race condition may occur. Example, Current balance  = $100. Request 1 to withdraw $90. Before the server updates the balance, request 2 tries to withdraw $90 which will approved as </a:t>
            </a:r>
            <a:r>
              <a:rPr lang="en-GB" dirty="0" err="1"/>
              <a:t>cuurent</a:t>
            </a:r>
            <a:r>
              <a:rPr lang="en-GB" dirty="0"/>
              <a:t> balance is still $100. Hence, $180 will be </a:t>
            </a:r>
            <a:r>
              <a:rPr lang="en-GB" dirty="0" err="1"/>
              <a:t>winthdrawn</a:t>
            </a:r>
            <a:r>
              <a:rPr lang="en-GB" dirty="0"/>
              <a:t> with $10 in the account as balance</a:t>
            </a:r>
          </a:p>
        </p:txBody>
      </p:sp>
    </p:spTree>
    <p:extLst>
      <p:ext uri="{BB962C8B-B14F-4D97-AF65-F5344CB8AC3E}">
        <p14:creationId xmlns:p14="http://schemas.microsoft.com/office/powerpoint/2010/main" val="18187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602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818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4084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3680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above figure shows the TOCTOU window to change the link to /etc/passwd</a:t>
            </a:r>
          </a:p>
        </p:txBody>
      </p:sp>
    </p:spTree>
    <p:extLst>
      <p:ext uri="{BB962C8B-B14F-4D97-AF65-F5344CB8AC3E}">
        <p14:creationId xmlns:p14="http://schemas.microsoft.com/office/powerpoint/2010/main" val="18753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5442" y="2942603"/>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5"/>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9"/>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5" y="3055622"/>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
        <p:nvSpPr>
          <p:cNvPr id="11" name="Rectangle 10"/>
          <p:cNvSpPr/>
          <p:nvPr/>
        </p:nvSpPr>
        <p:spPr>
          <a:xfrm>
            <a:off x="541822" y="4559278"/>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2" name="Title 1"/>
          <p:cNvSpPr>
            <a:spLocks noGrp="1"/>
          </p:cNvSpPr>
          <p:nvPr>
            <p:ph type="ctrTitle"/>
          </p:nvPr>
        </p:nvSpPr>
        <p:spPr>
          <a:xfrm>
            <a:off x="604705" y="3227034"/>
            <a:ext cx="6629400" cy="1219201"/>
          </a:xfrm>
        </p:spPr>
        <p:txBody>
          <a:bodyPr anchor="b" anchorCtr="0">
            <a:noAutofit/>
          </a:bodyPr>
          <a:lstStyle>
            <a:lvl1pPr>
              <a:defRPr sz="4000">
                <a:solidFill>
                  <a:schemeClr val="accent1">
                    <a:lumMod val="50000"/>
                  </a:schemeClr>
                </a:solidFill>
              </a:defRPr>
            </a:lvl1pPr>
          </a:lstStyle>
          <a:p>
            <a:r>
              <a:rPr lang="x-none" smtClean="0"/>
              <a:t>Click to edit Master title style</a:t>
            </a:r>
            <a:endParaRPr lang="en-US" dirty="0"/>
          </a:p>
        </p:txBody>
      </p:sp>
      <p:pic>
        <p:nvPicPr>
          <p:cNvPr id="15" name="Picture 14" descr="nstu.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7242" y="5437806"/>
            <a:ext cx="876963" cy="1266724"/>
          </a:xfrm>
          <a:prstGeom prst="rect">
            <a:avLst/>
          </a:prstGeom>
        </p:spPr>
      </p:pic>
      <p:pic>
        <p:nvPicPr>
          <p:cNvPr id="16" name="Picture 15" descr="iit nstu.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82600" y="5630466"/>
            <a:ext cx="864485" cy="1136791"/>
          </a:xfrm>
          <a:prstGeom prst="rect">
            <a:avLst/>
          </a:prstGeom>
        </p:spPr>
      </p:pic>
      <p:sp>
        <p:nvSpPr>
          <p:cNvPr id="17" name="TextBox 16"/>
          <p:cNvSpPr txBox="1"/>
          <p:nvPr/>
        </p:nvSpPr>
        <p:spPr>
          <a:xfrm>
            <a:off x="3388886" y="6101928"/>
            <a:ext cx="3610977" cy="523220"/>
          </a:xfrm>
          <a:prstGeom prst="rect">
            <a:avLst/>
          </a:prstGeom>
          <a:noFill/>
        </p:spPr>
        <p:txBody>
          <a:bodyPr wrap="none" rtlCol="0">
            <a:spAutoFit/>
          </a:bodyPr>
          <a:lstStyle/>
          <a:p>
            <a:pPr algn="r"/>
            <a:r>
              <a:rPr lang="en-GB" sz="1400" i="1" dirty="0" smtClean="0">
                <a:solidFill>
                  <a:schemeClr val="tx1">
                    <a:lumMod val="75000"/>
                    <a:lumOff val="25000"/>
                  </a:schemeClr>
                </a:solidFill>
                <a:latin typeface="Arial"/>
                <a:cs typeface="Arial"/>
              </a:rPr>
              <a:t>Institute of Information Technology</a:t>
            </a:r>
          </a:p>
          <a:p>
            <a:pPr algn="r"/>
            <a:r>
              <a:rPr lang="en-GB" sz="1400" i="1" dirty="0" smtClean="0">
                <a:solidFill>
                  <a:schemeClr val="tx1">
                    <a:lumMod val="75000"/>
                    <a:lumOff val="25000"/>
                  </a:schemeClr>
                </a:solidFill>
                <a:latin typeface="Arial"/>
                <a:cs typeface="Arial"/>
              </a:rPr>
              <a:t>Noakhali Science &amp; Technology University</a:t>
            </a:r>
            <a:endParaRPr lang="en-GB" sz="1400" i="1" dirty="0">
              <a:solidFill>
                <a:schemeClr val="tx1">
                  <a:lumMod val="75000"/>
                  <a:lumOff val="25000"/>
                </a:schemeClr>
              </a:solidFill>
              <a:latin typeface="Arial"/>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Race Condition Vulnerability</a:t>
            </a:r>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5"/>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7" y="351410"/>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9" y="395428"/>
            <a:ext cx="1485531" cy="5788981"/>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381001"/>
            <a:ext cx="6172200" cy="5791201"/>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Race Condition Vulnerability</a:t>
            </a:r>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pic>
        <p:nvPicPr>
          <p:cNvPr id="9" name="Picture 8" descr="iit nstu.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737" y="0"/>
            <a:ext cx="724308" cy="95245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6217623"/>
            <a:ext cx="548700" cy="5248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Race Condition Vulnerability</a:t>
            </a:r>
            <a:endParaRPr lang="en-US"/>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2"/>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t>Race Condition Vulnerability</a:t>
            </a:r>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
        <p:nvSpPr>
          <p:cNvPr id="2" name="Title 1"/>
          <p:cNvSpPr>
            <a:spLocks noGrp="1"/>
          </p:cNvSpPr>
          <p:nvPr>
            <p:ph type="title"/>
          </p:nvPr>
        </p:nvSpPr>
        <p:spPr>
          <a:xfrm>
            <a:off x="736456" y="3200401"/>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x-none" smtClean="0"/>
              <a:t>Click to edit Master title style</a:t>
            </a:r>
            <a:endParaRPr lang="en-US" dirty="0"/>
          </a:p>
        </p:txBody>
      </p:sp>
      <p:sp>
        <p:nvSpPr>
          <p:cNvPr id="15" name="Rectangle 14"/>
          <p:cNvSpPr/>
          <p:nvPr/>
        </p:nvSpPr>
        <p:spPr>
          <a:xfrm>
            <a:off x="675496" y="4541522"/>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1"/>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14" name="Rectangle 13"/>
          <p:cNvSpPr/>
          <p:nvPr/>
        </p:nvSpPr>
        <p:spPr>
          <a:xfrm>
            <a:off x="675759"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nstu.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74" y="101601"/>
            <a:ext cx="951934" cy="1375015"/>
          </a:xfrm>
          <a:prstGeom prst="rect">
            <a:avLst/>
          </a:prstGeom>
        </p:spPr>
      </p:pic>
      <p:pic>
        <p:nvPicPr>
          <p:cNvPr id="19" name="Picture 18" descr="iit nstu.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334" y="156058"/>
            <a:ext cx="1004235" cy="13205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9" y="408373"/>
            <a:ext cx="7450840" cy="1039427"/>
          </a:xfrm>
        </p:spPr>
        <p:txBody>
          <a:bodyPr/>
          <a:lstStyle/>
          <a:p>
            <a:r>
              <a:rPr lang="x-none"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Race Condition Vulnerability</a:t>
            </a:r>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7499690" cy="1039427"/>
          </a:xfrm>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26128" y="1722437"/>
            <a:ext cx="4040188" cy="639763"/>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26128" y="2438400"/>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4645027" y="1722437"/>
            <a:ext cx="4041775" cy="639763"/>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7" y="2438400"/>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Race Condition Vulnerability</a:t>
            </a:r>
            <a:endParaRPr lang="en-US"/>
          </a:p>
        </p:txBody>
      </p:sp>
      <p:sp>
        <p:nvSpPr>
          <p:cNvPr id="9" name="Slide Number Placeholder 8"/>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Race Condition Vulnerability</a:t>
            </a:r>
            <a:endParaRPr lang="en-US"/>
          </a:p>
        </p:txBody>
      </p:sp>
      <p:sp>
        <p:nvSpPr>
          <p:cNvPr id="5" name="Slide Number Placeholder 4"/>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Race Condition Vulnerability</a:t>
            </a:r>
            <a:endParaRPr lang="en-US"/>
          </a:p>
        </p:txBody>
      </p:sp>
      <p:sp>
        <p:nvSpPr>
          <p:cNvPr id="4" name="Slide Number Placeholder 3"/>
          <p:cNvSpPr>
            <a:spLocks noGrp="1"/>
          </p:cNvSpPr>
          <p:nvPr>
            <p:ph type="sldNum" sz="quarter" idx="12"/>
          </p:nvPr>
        </p:nvSpPr>
        <p:spPr/>
        <p:txBody>
          <a:bodyPr/>
          <a:lstStyle/>
          <a:p>
            <a:pPr marL="0" lvl="0" indent="0">
              <a:spcBef>
                <a:spcPts val="0"/>
              </a:spcBef>
              <a:buNone/>
            </a:pPr>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Race Condition Vulnerability</a:t>
            </a:r>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
        <p:nvSpPr>
          <p:cNvPr id="8" name="Rectangle 7"/>
          <p:cNvSpPr/>
          <p:nvPr/>
        </p:nvSpPr>
        <p:spPr>
          <a:xfrm>
            <a:off x="560034" y="1505712"/>
            <a:ext cx="2716566" cy="4437891"/>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3"/>
            <a:ext cx="2483254" cy="4157751"/>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1"/>
            <a:ext cx="2298634" cy="2706313"/>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2" name="Title 1"/>
          <p:cNvSpPr>
            <a:spLocks noGrp="1"/>
          </p:cNvSpPr>
          <p:nvPr>
            <p:ph type="title"/>
          </p:nvPr>
        </p:nvSpPr>
        <p:spPr>
          <a:xfrm>
            <a:off x="769000" y="1734313"/>
            <a:ext cx="2298634" cy="1191620"/>
          </a:xfrm>
        </p:spPr>
        <p:txBody>
          <a:bodyPr anchor="b">
            <a:normAutofit/>
          </a:bodyPr>
          <a:lstStyle>
            <a:lvl1pPr algn="l">
              <a:defRPr sz="2000" b="0">
                <a:solidFill>
                  <a:schemeClr val="accent1">
                    <a:lumMod val="75000"/>
                  </a:schemeClr>
                </a:solidFill>
              </a:defRPr>
            </a:lvl1pPr>
          </a:lstStyle>
          <a:p>
            <a:r>
              <a:rPr lang="x-none" smtClean="0"/>
              <a:t>Click to edit Master title style</a:t>
            </a:r>
            <a:endParaRPr lang="en-US" dirty="0"/>
          </a:p>
        </p:txBody>
      </p:sp>
      <p:pic>
        <p:nvPicPr>
          <p:cNvPr id="13" name="Picture 12" descr="iit nstu.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2572" y="143847"/>
            <a:ext cx="874927" cy="11505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8"/>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1" y="5029201"/>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Race Condition Vulnerability</a:t>
            </a:r>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7"/>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2" name="Title 1"/>
          <p:cNvSpPr>
            <a:spLocks noGrp="1"/>
          </p:cNvSpPr>
          <p:nvPr>
            <p:ph type="title"/>
          </p:nvPr>
        </p:nvSpPr>
        <p:spPr>
          <a:xfrm>
            <a:off x="914400" y="5105401"/>
            <a:ext cx="7328514" cy="523043"/>
          </a:xfrm>
        </p:spPr>
        <p:txBody>
          <a:bodyPr anchor="ctr" anchorCtr="0"/>
          <a:lstStyle>
            <a:lvl1pPr algn="ctr">
              <a:defRPr sz="2000" b="0">
                <a:solidFill>
                  <a:schemeClr val="accent1">
                    <a:lumMod val="75000"/>
                  </a:schemeClr>
                </a:solidFill>
              </a:defRPr>
            </a:lvl1pPr>
          </a:lstStyle>
          <a:p>
            <a:r>
              <a:rPr lang="x-none" smtClean="0"/>
              <a:t>Click to edit Master title style</a:t>
            </a:r>
            <a:endParaRPr lang="en-US" dirty="0"/>
          </a:p>
        </p:txBody>
      </p:sp>
      <p:pic>
        <p:nvPicPr>
          <p:cNvPr id="14" name="Picture 13" descr="iit nstu.jpg"/>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72642" y="131635"/>
            <a:ext cx="874927" cy="1150520"/>
          </a:xfrm>
          <a:prstGeom prst="rect">
            <a:avLst/>
          </a:prstGeom>
        </p:spPr>
      </p:pic>
      <p:pic>
        <p:nvPicPr>
          <p:cNvPr id="15" name="Picture 14" descr="nst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5" y="101602"/>
            <a:ext cx="785226" cy="113421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1"/>
            <a:ext cx="8229600" cy="43735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Race Condition Vulnerability</a:t>
            </a:r>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2"/>
                </a:solidFill>
              </a:defRPr>
            </a:lvl1pPr>
          </a:lstStyle>
          <a:p>
            <a:pPr marL="0" lvl="0" indent="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
        <p:nvSpPr>
          <p:cNvPr id="9" name="Rectangle 8"/>
          <p:cNvSpPr/>
          <p:nvPr/>
        </p:nvSpPr>
        <p:spPr>
          <a:xfrm>
            <a:off x="274322" y="278167"/>
            <a:ext cx="7769013"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4" y="372862"/>
            <a:ext cx="7573708"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3"/>
            <a:ext cx="7520444" cy="1039427"/>
          </a:xfrm>
          <a:prstGeom prst="rect">
            <a:avLst/>
          </a:prstGeom>
        </p:spPr>
        <p:txBody>
          <a:bodyPr vert="horz" lIns="91440" tIns="45720" rIns="91440" bIns="45720" rtlCol="0" anchor="ctr">
            <a:normAutofit/>
          </a:bodyPr>
          <a:lstStyle/>
          <a:p>
            <a:r>
              <a:rPr lang="x-none" smtClean="0"/>
              <a:t>Click to edit Master title style</a:t>
            </a:r>
            <a:endParaRPr lang="en-US" dirty="0"/>
          </a:p>
        </p:txBody>
      </p:sp>
      <p:pic>
        <p:nvPicPr>
          <p:cNvPr id="11" name="Picture 10" descr="iit nstu.jpg"/>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43334" y="278167"/>
            <a:ext cx="1004235" cy="132055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Times New Roman"/>
          <a:ea typeface="+mn-ea"/>
          <a:cs typeface="Times New Roman"/>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Times New Roman"/>
          <a:ea typeface="+mn-ea"/>
          <a:cs typeface="Times New Roman"/>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Times New Roman"/>
          <a:ea typeface="+mn-ea"/>
          <a:cs typeface="Times New Roman"/>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Times New Roman"/>
          <a:ea typeface="+mn-ea"/>
          <a:cs typeface="Times New Roman"/>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Times New Roman"/>
          <a:ea typeface="+mn-ea"/>
          <a:cs typeface="Times New Roman"/>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0.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35001" y="3074640"/>
            <a:ext cx="6646333" cy="1596133"/>
          </a:xfrm>
          <a:prstGeom prst="rect">
            <a:avLst/>
          </a:prstGeom>
        </p:spPr>
        <p:txBody>
          <a:bodyPr wrap="square" lIns="91425" tIns="91425" rIns="91425" bIns="91425" anchor="b" anchorCtr="0">
            <a:noAutofit/>
          </a:bodyPr>
          <a:lstStyle/>
          <a:p>
            <a:pPr marL="0" lvl="0" indent="0">
              <a:spcBef>
                <a:spcPts val="0"/>
              </a:spcBef>
              <a:buNone/>
            </a:pPr>
            <a:r>
              <a:rPr lang="en-GB" sz="4800" dirty="0"/>
              <a:t>Race Condition Vulnerability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593367"/>
            <a:ext cx="7703411" cy="763600"/>
          </a:xfrm>
          <a:prstGeom prst="rect">
            <a:avLst/>
          </a:prstGeom>
        </p:spPr>
        <p:txBody>
          <a:bodyPr wrap="square" lIns="91425" tIns="91425" rIns="91425" bIns="91425" anchor="t" anchorCtr="0">
            <a:noAutofit/>
          </a:bodyPr>
          <a:lstStyle/>
          <a:p>
            <a:pPr marL="0" lvl="0" indent="0">
              <a:spcBef>
                <a:spcPts val="0"/>
              </a:spcBef>
              <a:buNone/>
            </a:pPr>
            <a:r>
              <a:rPr lang="en-GB" dirty="0"/>
              <a:t>Understanding the attack</a:t>
            </a:r>
          </a:p>
        </p:txBody>
      </p:sp>
      <p:sp>
        <p:nvSpPr>
          <p:cNvPr id="123" name="Shape 123"/>
          <p:cNvSpPr txBox="1">
            <a:spLocks noGrp="1"/>
          </p:cNvSpPr>
          <p:nvPr>
            <p:ph type="body" idx="1"/>
          </p:nvPr>
        </p:nvSpPr>
        <p:spPr>
          <a:xfrm>
            <a:off x="311700" y="1693333"/>
            <a:ext cx="4424700" cy="43985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Let’s consider steps for two programs :</a:t>
            </a:r>
          </a:p>
          <a:p>
            <a:pPr marL="0" lvl="0" indent="0">
              <a:spcBef>
                <a:spcPts val="0"/>
              </a:spcBef>
              <a:buNone/>
            </a:pPr>
            <a:r>
              <a:rPr lang="en-GB" b="1" dirty="0">
                <a:solidFill>
                  <a:srgbClr val="000000"/>
                </a:solidFill>
              </a:rPr>
              <a:t>A1</a:t>
            </a:r>
            <a:r>
              <a:rPr lang="en-GB" dirty="0">
                <a:solidFill>
                  <a:srgbClr val="000000"/>
                </a:solidFill>
              </a:rPr>
              <a:t> : Make “/</a:t>
            </a:r>
            <a:r>
              <a:rPr lang="en-GB" dirty="0" err="1">
                <a:solidFill>
                  <a:srgbClr val="000000"/>
                </a:solidFill>
              </a:rPr>
              <a:t>tmp</a:t>
            </a:r>
            <a:r>
              <a:rPr lang="en-GB" dirty="0">
                <a:solidFill>
                  <a:srgbClr val="000000"/>
                </a:solidFill>
              </a:rPr>
              <a:t>/X” point to a file owned by us</a:t>
            </a:r>
          </a:p>
          <a:p>
            <a:pPr marL="0" lvl="0" indent="0">
              <a:spcBef>
                <a:spcPts val="0"/>
              </a:spcBef>
              <a:buNone/>
            </a:pPr>
            <a:r>
              <a:rPr lang="en-GB" b="1" dirty="0">
                <a:solidFill>
                  <a:srgbClr val="000000"/>
                </a:solidFill>
              </a:rPr>
              <a:t>A2</a:t>
            </a:r>
            <a:r>
              <a:rPr lang="en-GB" dirty="0">
                <a:solidFill>
                  <a:srgbClr val="000000"/>
                </a:solidFill>
              </a:rPr>
              <a:t> : Make “/</a:t>
            </a:r>
            <a:r>
              <a:rPr lang="en-GB" dirty="0" err="1">
                <a:solidFill>
                  <a:srgbClr val="000000"/>
                </a:solidFill>
              </a:rPr>
              <a:t>tmp</a:t>
            </a:r>
            <a:r>
              <a:rPr lang="en-GB" dirty="0">
                <a:solidFill>
                  <a:srgbClr val="000000"/>
                </a:solidFill>
              </a:rPr>
              <a:t>/X” point to /etc/</a:t>
            </a:r>
            <a:r>
              <a:rPr lang="en-GB" dirty="0" err="1">
                <a:solidFill>
                  <a:srgbClr val="000000"/>
                </a:solidFill>
              </a:rPr>
              <a:t>passwd</a:t>
            </a:r>
            <a:endParaRPr lang="en-GB" dirty="0">
              <a:solidFill>
                <a:srgbClr val="000000"/>
              </a:solidFill>
            </a:endParaRPr>
          </a:p>
          <a:p>
            <a:pPr marL="0" lvl="0" indent="0">
              <a:spcBef>
                <a:spcPts val="0"/>
              </a:spcBef>
              <a:buNone/>
            </a:pPr>
            <a:r>
              <a:rPr lang="en-GB" b="1" dirty="0">
                <a:solidFill>
                  <a:srgbClr val="000000"/>
                </a:solidFill>
              </a:rPr>
              <a:t>V1 </a:t>
            </a:r>
            <a:r>
              <a:rPr lang="en-GB" dirty="0">
                <a:solidFill>
                  <a:srgbClr val="000000"/>
                </a:solidFill>
              </a:rPr>
              <a:t>: Check user’s permission on “/</a:t>
            </a:r>
            <a:r>
              <a:rPr lang="en-GB" dirty="0" err="1">
                <a:solidFill>
                  <a:srgbClr val="000000"/>
                </a:solidFill>
              </a:rPr>
              <a:t>tmp</a:t>
            </a:r>
            <a:r>
              <a:rPr lang="en-GB" dirty="0">
                <a:solidFill>
                  <a:srgbClr val="000000"/>
                </a:solidFill>
              </a:rPr>
              <a:t>/X”</a:t>
            </a:r>
          </a:p>
          <a:p>
            <a:pPr marL="0" lvl="0" indent="0">
              <a:spcBef>
                <a:spcPts val="0"/>
              </a:spcBef>
              <a:buNone/>
            </a:pPr>
            <a:r>
              <a:rPr lang="en-GB" b="1" dirty="0">
                <a:solidFill>
                  <a:srgbClr val="000000"/>
                </a:solidFill>
              </a:rPr>
              <a:t>V2 </a:t>
            </a:r>
            <a:r>
              <a:rPr lang="en-GB" dirty="0">
                <a:solidFill>
                  <a:srgbClr val="000000"/>
                </a:solidFill>
              </a:rPr>
              <a:t>: Open the file</a:t>
            </a:r>
          </a:p>
        </p:txBody>
      </p:sp>
      <p:sp>
        <p:nvSpPr>
          <p:cNvPr id="124" name="Shape 124"/>
          <p:cNvSpPr txBox="1"/>
          <p:nvPr/>
        </p:nvSpPr>
        <p:spPr>
          <a:xfrm>
            <a:off x="4961520" y="1749777"/>
            <a:ext cx="4017000" cy="4670055"/>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Attack program </a:t>
            </a:r>
            <a:r>
              <a:rPr lang="en-GB" sz="1800" dirty="0" smtClean="0">
                <a:solidFill>
                  <a:schemeClr val="dk1"/>
                </a:solidFill>
              </a:rPr>
              <a:t>runs: A1,A2,A1,A2</a:t>
            </a:r>
            <a:r>
              <a:rPr lang="en-GB" sz="1800" dirty="0">
                <a:solidFill>
                  <a:schemeClr val="dk1"/>
                </a:solidFill>
              </a:rPr>
              <a:t>…….</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Vulnerable program runs : V1,V2,V1,V2…..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As the programs are running simultaneously on a multi-core machine, the instructions will be interleaved (mixture of two sequences)</a:t>
            </a:r>
          </a:p>
          <a:p>
            <a:pPr marL="0" lvl="0" indent="0">
              <a:spcBef>
                <a:spcPts val="0"/>
              </a:spcBef>
              <a:buNone/>
            </a:pPr>
            <a:endParaRPr dirty="0"/>
          </a:p>
          <a:p>
            <a:pPr marL="0" lvl="0" indent="0">
              <a:spcBef>
                <a:spcPts val="0"/>
              </a:spcBef>
              <a:buNone/>
            </a:pPr>
            <a:r>
              <a:rPr lang="en-GB" sz="1800" dirty="0"/>
              <a:t>A1, V1 , A2, V2 : vulnerable </a:t>
            </a:r>
            <a:r>
              <a:rPr lang="en-GB" sz="1800" dirty="0" err="1"/>
              <a:t>prog</a:t>
            </a:r>
            <a:r>
              <a:rPr lang="en-GB" sz="1800" dirty="0"/>
              <a:t> opens /etc/</a:t>
            </a:r>
            <a:r>
              <a:rPr lang="en-GB" sz="1800" dirty="0" err="1"/>
              <a:t>passwd</a:t>
            </a:r>
            <a:r>
              <a:rPr lang="en-GB" sz="1800" dirty="0"/>
              <a:t> for editing.</a:t>
            </a:r>
          </a:p>
        </p:txBody>
      </p:sp>
      <p:cxnSp>
        <p:nvCxnSpPr>
          <p:cNvPr id="125" name="Shape 125"/>
          <p:cNvCxnSpPr/>
          <p:nvPr/>
        </p:nvCxnSpPr>
        <p:spPr>
          <a:xfrm>
            <a:off x="4736400" y="1635413"/>
            <a:ext cx="0" cy="4782105"/>
          </a:xfrm>
          <a:prstGeom prst="straightConnector1">
            <a:avLst/>
          </a:prstGeom>
          <a:noFill/>
          <a:ln w="9525" cap="flat" cmpd="sng">
            <a:solidFill>
              <a:schemeClr val="dk2"/>
            </a:solidFill>
            <a:prstDash val="solid"/>
            <a:round/>
            <a:headEnd type="none" w="lg" len="lg"/>
            <a:tailEnd type="none" w="lg" len="lg"/>
          </a:ln>
        </p:spPr>
      </p:cxn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395111"/>
            <a:ext cx="7675189" cy="961856"/>
          </a:xfrm>
          <a:prstGeom prst="rect">
            <a:avLst/>
          </a:prstGeom>
        </p:spPr>
        <p:txBody>
          <a:bodyPr wrap="square" lIns="91425" tIns="91425" rIns="91425" bIns="91425" anchor="t" anchorCtr="0">
            <a:noAutofit/>
          </a:bodyPr>
          <a:lstStyle/>
          <a:p>
            <a:pPr marL="0" lvl="0" indent="0">
              <a:spcBef>
                <a:spcPts val="0"/>
              </a:spcBef>
              <a:buNone/>
            </a:pPr>
            <a:r>
              <a:rPr lang="en-GB" sz="3200" dirty="0" smtClean="0"/>
              <a:t>Another Race </a:t>
            </a:r>
            <a:r>
              <a:rPr lang="en-GB" sz="3200" dirty="0"/>
              <a:t>Condition Example</a:t>
            </a:r>
          </a:p>
        </p:txBody>
      </p:sp>
      <p:sp>
        <p:nvSpPr>
          <p:cNvPr id="131" name="Shape 131"/>
          <p:cNvSpPr txBox="1">
            <a:spLocks noGrp="1"/>
          </p:cNvSpPr>
          <p:nvPr>
            <p:ph type="body" idx="1"/>
          </p:nvPr>
        </p:nvSpPr>
        <p:spPr>
          <a:xfrm>
            <a:off x="6138983" y="1608666"/>
            <a:ext cx="2768400" cy="5172433"/>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Set-UID program that runs with root privilege.</a:t>
            </a:r>
          </a:p>
          <a:p>
            <a:pPr marL="457200" lvl="0" indent="-342900">
              <a:spcBef>
                <a:spcPts val="0"/>
              </a:spcBef>
              <a:spcAft>
                <a:spcPts val="0"/>
              </a:spcAft>
              <a:buClr>
                <a:srgbClr val="000000"/>
              </a:buClr>
              <a:buSzPts val="1800"/>
              <a:buAutoNum type="arabicPeriod"/>
            </a:pPr>
            <a:r>
              <a:rPr lang="en-GB" dirty="0">
                <a:solidFill>
                  <a:srgbClr val="000000"/>
                </a:solidFill>
              </a:rPr>
              <a:t>Checks if the file “/</a:t>
            </a:r>
            <a:r>
              <a:rPr lang="en-GB" dirty="0" err="1">
                <a:solidFill>
                  <a:srgbClr val="000000"/>
                </a:solidFill>
              </a:rPr>
              <a:t>tmp</a:t>
            </a:r>
            <a:r>
              <a:rPr lang="en-GB" dirty="0">
                <a:solidFill>
                  <a:srgbClr val="000000"/>
                </a:solidFill>
              </a:rPr>
              <a:t>/X” exists.</a:t>
            </a:r>
          </a:p>
          <a:p>
            <a:pPr marL="457200" lvl="0" indent="-342900">
              <a:spcBef>
                <a:spcPts val="0"/>
              </a:spcBef>
              <a:buClr>
                <a:srgbClr val="000000"/>
              </a:buClr>
              <a:buSzPts val="1800"/>
              <a:buAutoNum type="arabicPeriod"/>
            </a:pPr>
            <a:r>
              <a:rPr lang="en-GB" dirty="0">
                <a:solidFill>
                  <a:srgbClr val="000000"/>
                </a:solidFill>
              </a:rPr>
              <a:t>If not, open() system call is invoked</a:t>
            </a:r>
            <a:r>
              <a:rPr lang="en-GB" dirty="0" smtClean="0">
                <a:solidFill>
                  <a:srgbClr val="000000"/>
                </a:solidFill>
              </a:rPr>
              <a:t>. If </a:t>
            </a:r>
            <a:r>
              <a:rPr lang="en-GB" dirty="0">
                <a:solidFill>
                  <a:srgbClr val="000000"/>
                </a:solidFill>
              </a:rPr>
              <a:t>the file doesn’t exist, new file is created with the provided name.</a:t>
            </a:r>
          </a:p>
        </p:txBody>
      </p:sp>
      <p:pic>
        <p:nvPicPr>
          <p:cNvPr id="132" name="Shape 132"/>
          <p:cNvPicPr preferRelativeResize="0"/>
          <p:nvPr/>
        </p:nvPicPr>
        <p:blipFill>
          <a:blip r:embed="rId3">
            <a:alphaModFix/>
          </a:blip>
          <a:stretch>
            <a:fillRect/>
          </a:stretch>
        </p:blipFill>
        <p:spPr>
          <a:xfrm>
            <a:off x="311703" y="1750417"/>
            <a:ext cx="5697501" cy="2506667"/>
          </a:xfrm>
          <a:prstGeom prst="rect">
            <a:avLst/>
          </a:prstGeom>
          <a:noFill/>
          <a:ln>
            <a:noFill/>
          </a:ln>
        </p:spPr>
      </p:pic>
      <p:sp>
        <p:nvSpPr>
          <p:cNvPr id="133" name="Shape 133"/>
          <p:cNvSpPr txBox="1"/>
          <p:nvPr/>
        </p:nvSpPr>
        <p:spPr>
          <a:xfrm>
            <a:off x="311650" y="4318000"/>
            <a:ext cx="5697600" cy="2435328"/>
          </a:xfrm>
          <a:prstGeom prst="rect">
            <a:avLst/>
          </a:prstGeom>
          <a:noFill/>
          <a:ln>
            <a:noFill/>
          </a:ln>
        </p:spPr>
        <p:txBody>
          <a:bodyPr wrap="square" lIns="91425" tIns="91425" rIns="91425" bIns="91425" anchor="t" anchorCtr="0">
            <a:noAutofit/>
          </a:bodyPr>
          <a:lstStyle/>
          <a:p>
            <a:pPr marL="290513" lvl="0" indent="-290513">
              <a:spcBef>
                <a:spcPts val="0"/>
              </a:spcBef>
              <a:buNone/>
            </a:pPr>
            <a:r>
              <a:rPr lang="en-GB" sz="2000" dirty="0" smtClean="0"/>
              <a:t>3.  There </a:t>
            </a:r>
            <a:r>
              <a:rPr lang="en-GB" sz="2000" dirty="0"/>
              <a:t>is a window between the check and use     (opening the file).</a:t>
            </a:r>
          </a:p>
          <a:p>
            <a:pPr marL="290513" lvl="0" indent="-290513">
              <a:spcBef>
                <a:spcPts val="0"/>
              </a:spcBef>
              <a:buNone/>
            </a:pPr>
            <a:r>
              <a:rPr lang="en-GB" sz="2000" dirty="0"/>
              <a:t>4</a:t>
            </a:r>
            <a:r>
              <a:rPr lang="en-GB" sz="2000" dirty="0" smtClean="0"/>
              <a:t>.  </a:t>
            </a:r>
            <a:r>
              <a:rPr lang="en-GB" sz="2000" dirty="0"/>
              <a:t>If the file already exists, the open() system call will not fail. It will open the file for writing.</a:t>
            </a:r>
          </a:p>
          <a:p>
            <a:pPr marL="290513" lvl="0" indent="-290513">
              <a:spcBef>
                <a:spcPts val="0"/>
              </a:spcBef>
              <a:buNone/>
            </a:pPr>
            <a:r>
              <a:rPr lang="en-GB" sz="2000" dirty="0"/>
              <a:t>5</a:t>
            </a:r>
            <a:r>
              <a:rPr lang="en-GB" sz="2000" dirty="0" smtClean="0"/>
              <a:t>.  </a:t>
            </a:r>
            <a:r>
              <a:rPr lang="en-GB" sz="2000" dirty="0"/>
              <a:t>So, we can use this window between the check and use and point the file to an existing file “/etc/</a:t>
            </a:r>
            <a:r>
              <a:rPr lang="en-GB" sz="2000" dirty="0" err="1"/>
              <a:t>passwd</a:t>
            </a:r>
            <a:r>
              <a:rPr lang="en-GB" sz="2000" dirty="0"/>
              <a:t>” and eventually write into it. </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593367"/>
            <a:ext cx="7731633" cy="763600"/>
          </a:xfrm>
          <a:prstGeom prst="rect">
            <a:avLst/>
          </a:prstGeom>
        </p:spPr>
        <p:txBody>
          <a:bodyPr wrap="square" lIns="91425" tIns="91425" rIns="91425" bIns="91425" anchor="t" anchorCtr="0">
            <a:noAutofit/>
          </a:bodyPr>
          <a:lstStyle/>
          <a:p>
            <a:pPr marL="0" lvl="0" indent="0">
              <a:spcBef>
                <a:spcPts val="0"/>
              </a:spcBef>
              <a:buNone/>
            </a:pPr>
            <a:r>
              <a:rPr lang="en-GB" dirty="0"/>
              <a:t>Experiment Setup</a:t>
            </a:r>
          </a:p>
        </p:txBody>
      </p:sp>
      <p:sp>
        <p:nvSpPr>
          <p:cNvPr id="139" name="Shape 139"/>
          <p:cNvSpPr txBox="1">
            <a:spLocks noGrp="1"/>
          </p:cNvSpPr>
          <p:nvPr>
            <p:ph type="body" idx="1"/>
          </p:nvPr>
        </p:nvSpPr>
        <p:spPr>
          <a:xfrm>
            <a:off x="5224500" y="5178000"/>
            <a:ext cx="3445800" cy="14040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Race condition between access() and fopen(). Any protected file can be written.</a:t>
            </a:r>
          </a:p>
        </p:txBody>
      </p:sp>
      <p:sp>
        <p:nvSpPr>
          <p:cNvPr id="144" name="Shape 144"/>
          <p:cNvSpPr txBox="1">
            <a:spLocks noGrp="1"/>
          </p:cNvSpPr>
          <p:nvPr>
            <p:ph type="body" idx="4294967295"/>
          </p:nvPr>
        </p:nvSpPr>
        <p:spPr>
          <a:xfrm>
            <a:off x="5778500" y="1686985"/>
            <a:ext cx="3365500" cy="1068916"/>
          </a:xfrm>
          <a:prstGeom prst="rect">
            <a:avLst/>
          </a:prstGeom>
        </p:spPr>
        <p:txBody>
          <a:bodyPr wrap="square" lIns="91425" tIns="91425" rIns="91425" bIns="91425" anchor="t" anchorCtr="0">
            <a:noAutofit/>
          </a:bodyPr>
          <a:lstStyle/>
          <a:p>
            <a:pPr marL="0" lvl="0" indent="0" rtl="0">
              <a:spcBef>
                <a:spcPts val="0"/>
              </a:spcBef>
              <a:buNone/>
            </a:pPr>
            <a:r>
              <a:rPr lang="en-GB">
                <a:solidFill>
                  <a:srgbClr val="000000"/>
                </a:solidFill>
              </a:rPr>
              <a:t>Make the vulnerable program Set-UID :</a:t>
            </a:r>
          </a:p>
        </p:txBody>
      </p:sp>
      <p:pic>
        <p:nvPicPr>
          <p:cNvPr id="140" name="Shape 140"/>
          <p:cNvPicPr preferRelativeResize="0"/>
          <p:nvPr/>
        </p:nvPicPr>
        <p:blipFill>
          <a:blip r:embed="rId3">
            <a:alphaModFix/>
          </a:blip>
          <a:stretch>
            <a:fillRect/>
          </a:stretch>
        </p:blipFill>
        <p:spPr>
          <a:xfrm>
            <a:off x="311700" y="1686002"/>
            <a:ext cx="4832251" cy="4931833"/>
          </a:xfrm>
          <a:prstGeom prst="rect">
            <a:avLst/>
          </a:prstGeom>
          <a:noFill/>
          <a:ln>
            <a:noFill/>
          </a:ln>
        </p:spPr>
      </p:pic>
      <p:cxnSp>
        <p:nvCxnSpPr>
          <p:cNvPr id="141" name="Shape 141"/>
          <p:cNvCxnSpPr/>
          <p:nvPr/>
        </p:nvCxnSpPr>
        <p:spPr>
          <a:xfrm rot="10800000">
            <a:off x="3037500" y="4422000"/>
            <a:ext cx="3537000" cy="72000"/>
          </a:xfrm>
          <a:prstGeom prst="straightConnector1">
            <a:avLst/>
          </a:prstGeom>
          <a:noFill/>
          <a:ln w="9525" cap="flat" cmpd="sng">
            <a:solidFill>
              <a:srgbClr val="FF0000"/>
            </a:solidFill>
            <a:prstDash val="solid"/>
            <a:round/>
            <a:headEnd type="none" w="lg" len="lg"/>
            <a:tailEnd type="triangle" w="lg" len="lg"/>
          </a:ln>
        </p:spPr>
      </p:cxnSp>
      <p:cxnSp>
        <p:nvCxnSpPr>
          <p:cNvPr id="142" name="Shape 142"/>
          <p:cNvCxnSpPr/>
          <p:nvPr/>
        </p:nvCxnSpPr>
        <p:spPr>
          <a:xfrm flipH="1">
            <a:off x="6574500" y="4494000"/>
            <a:ext cx="5100" cy="684000"/>
          </a:xfrm>
          <a:prstGeom prst="straightConnector1">
            <a:avLst/>
          </a:prstGeom>
          <a:noFill/>
          <a:ln w="9525" cap="flat" cmpd="sng">
            <a:solidFill>
              <a:srgbClr val="FF0000"/>
            </a:solidFill>
            <a:prstDash val="solid"/>
            <a:round/>
            <a:headEnd type="none" w="lg" len="lg"/>
            <a:tailEnd type="none" w="lg" len="lg"/>
          </a:ln>
        </p:spPr>
      </p:cxnSp>
      <p:pic>
        <p:nvPicPr>
          <p:cNvPr id="143" name="Shape 143"/>
          <p:cNvPicPr preferRelativeResize="0"/>
          <p:nvPr/>
        </p:nvPicPr>
        <p:blipFill>
          <a:blip r:embed="rId4">
            <a:alphaModFix/>
          </a:blip>
          <a:stretch>
            <a:fillRect/>
          </a:stretch>
        </p:blipFill>
        <p:spPr>
          <a:xfrm>
            <a:off x="5224500" y="2894369"/>
            <a:ext cx="3548900" cy="1069279"/>
          </a:xfrm>
          <a:prstGeom prst="rect">
            <a:avLst/>
          </a:prstGeom>
          <a:noFill/>
          <a:ln>
            <a:noFill/>
          </a:ln>
        </p:spPr>
      </p:pic>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593367"/>
            <a:ext cx="7745744" cy="7636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Experiment Setup</a:t>
            </a:r>
          </a:p>
        </p:txBody>
      </p:sp>
      <p:sp>
        <p:nvSpPr>
          <p:cNvPr id="150" name="Shape 150"/>
          <p:cNvSpPr txBox="1">
            <a:spLocks noGrp="1"/>
          </p:cNvSpPr>
          <p:nvPr>
            <p:ph type="body" idx="1"/>
          </p:nvPr>
        </p:nvSpPr>
        <p:spPr>
          <a:xfrm>
            <a:off x="311700" y="1740835"/>
            <a:ext cx="8520600" cy="1297007"/>
          </a:xfrm>
          <a:prstGeom prst="rect">
            <a:avLst/>
          </a:prstGeom>
        </p:spPr>
        <p:txBody>
          <a:bodyPr wrap="square" lIns="91425" tIns="91425" rIns="91425" bIns="91425" anchor="t" anchorCtr="0">
            <a:noAutofit/>
          </a:bodyPr>
          <a:lstStyle/>
          <a:p>
            <a:pPr marL="0" lvl="0" indent="0" rtl="0">
              <a:spcBef>
                <a:spcPts val="0"/>
              </a:spcBef>
              <a:buNone/>
            </a:pPr>
            <a:r>
              <a:rPr lang="en-GB" b="1" dirty="0">
                <a:solidFill>
                  <a:schemeClr val="dk1"/>
                </a:solidFill>
              </a:rPr>
              <a:t>Disable </a:t>
            </a:r>
            <a:r>
              <a:rPr lang="en-GB" b="1" dirty="0" smtClean="0">
                <a:solidFill>
                  <a:schemeClr val="dk1"/>
                </a:solidFill>
              </a:rPr>
              <a:t>countermeasure</a:t>
            </a:r>
            <a:r>
              <a:rPr lang="en-GB" dirty="0" smtClean="0">
                <a:solidFill>
                  <a:schemeClr val="dk1"/>
                </a:solidFill>
              </a:rPr>
              <a:t>: </a:t>
            </a:r>
            <a:r>
              <a:rPr lang="en-GB" dirty="0">
                <a:solidFill>
                  <a:schemeClr val="dk1"/>
                </a:solidFill>
              </a:rPr>
              <a:t>It restricts the program to follow a symbolic link in world-writable directory like /</a:t>
            </a:r>
            <a:r>
              <a:rPr lang="en-GB" dirty="0" err="1" smtClean="0">
                <a:solidFill>
                  <a:schemeClr val="dk1"/>
                </a:solidFill>
              </a:rPr>
              <a:t>tmp</a:t>
            </a:r>
            <a:r>
              <a:rPr lang="en-GB" dirty="0" smtClean="0">
                <a:solidFill>
                  <a:schemeClr val="dk1"/>
                </a:solidFill>
              </a:rPr>
              <a:t>.</a:t>
            </a: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32" y="3421709"/>
            <a:ext cx="7779671" cy="1818401"/>
          </a:xfrm>
          <a:prstGeom prst="rect">
            <a:avLst/>
          </a:prstGeom>
        </p:spPr>
      </p:pic>
      <p:sp>
        <p:nvSpPr>
          <p:cNvPr id="3" name="Slide Number Placeholder 2"/>
          <p:cNvSpPr>
            <a:spLocks noGrp="1"/>
          </p:cNvSpPr>
          <p:nvPr>
            <p:ph type="sldNum" idx="12"/>
          </p:nvPr>
        </p:nvSpPr>
        <p:spPr/>
        <p:txBody>
          <a:bodyPr/>
          <a:lstStyle/>
          <a:p>
            <a:pPr marL="0" lvl="0" indent="0">
              <a:spcBef>
                <a:spcPts val="0"/>
              </a:spcBef>
              <a:buNone/>
            </a:pPr>
            <a:fld id="{00000000-1234-1234-1234-123412341234}"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593367"/>
            <a:ext cx="7759856" cy="7636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3200" dirty="0"/>
              <a:t>How to </a:t>
            </a:r>
            <a:r>
              <a:rPr lang="en-GB" sz="3200" dirty="0" smtClean="0"/>
              <a:t>Exploit </a:t>
            </a:r>
            <a:r>
              <a:rPr lang="en-GB" sz="3200" dirty="0"/>
              <a:t>Race Condition?</a:t>
            </a:r>
          </a:p>
        </p:txBody>
      </p:sp>
      <p:sp>
        <p:nvSpPr>
          <p:cNvPr id="156" name="Shape 156"/>
          <p:cNvSpPr txBox="1">
            <a:spLocks noGrp="1"/>
          </p:cNvSpPr>
          <p:nvPr>
            <p:ph type="body" idx="1"/>
          </p:nvPr>
        </p:nvSpPr>
        <p:spPr>
          <a:xfrm>
            <a:off x="311700" y="1536633"/>
            <a:ext cx="5457300" cy="25760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Choose a target file</a:t>
            </a:r>
          </a:p>
          <a:p>
            <a:pPr marL="457200" lvl="0" indent="-342900">
              <a:spcBef>
                <a:spcPts val="0"/>
              </a:spcBef>
              <a:spcAft>
                <a:spcPts val="0"/>
              </a:spcAft>
              <a:buClr>
                <a:srgbClr val="000000"/>
              </a:buClr>
              <a:buSzPts val="1800"/>
              <a:buChar char="●"/>
            </a:pPr>
            <a:r>
              <a:rPr lang="en-GB">
                <a:solidFill>
                  <a:srgbClr val="000000"/>
                </a:solidFill>
              </a:rPr>
              <a:t>Launch Attack</a:t>
            </a:r>
          </a:p>
          <a:p>
            <a:pPr marL="914400" lvl="1" indent="-342900">
              <a:spcBef>
                <a:spcPts val="0"/>
              </a:spcBef>
              <a:spcAft>
                <a:spcPts val="0"/>
              </a:spcAft>
              <a:buClr>
                <a:srgbClr val="000000"/>
              </a:buClr>
              <a:buSzPts val="1800"/>
              <a:buChar char="○"/>
            </a:pPr>
            <a:r>
              <a:rPr lang="en-GB" sz="1800">
                <a:solidFill>
                  <a:srgbClr val="000000"/>
                </a:solidFill>
              </a:rPr>
              <a:t>Attack Process</a:t>
            </a:r>
          </a:p>
          <a:p>
            <a:pPr marL="914400" lvl="1" indent="-342900" rtl="0">
              <a:spcBef>
                <a:spcPts val="0"/>
              </a:spcBef>
              <a:spcAft>
                <a:spcPts val="0"/>
              </a:spcAft>
              <a:buClr>
                <a:srgbClr val="000000"/>
              </a:buClr>
              <a:buSzPts val="1800"/>
              <a:buChar char="○"/>
            </a:pPr>
            <a:r>
              <a:rPr lang="en-GB" sz="1800">
                <a:solidFill>
                  <a:srgbClr val="000000"/>
                </a:solidFill>
              </a:rPr>
              <a:t>Vulnerable Process</a:t>
            </a:r>
          </a:p>
          <a:p>
            <a:pPr marL="457200" lvl="0" indent="-342900">
              <a:spcBef>
                <a:spcPts val="0"/>
              </a:spcBef>
              <a:spcAft>
                <a:spcPts val="0"/>
              </a:spcAft>
              <a:buClr>
                <a:srgbClr val="000000"/>
              </a:buClr>
              <a:buSzPts val="1800"/>
              <a:buChar char="●"/>
            </a:pPr>
            <a:r>
              <a:rPr lang="en-GB">
                <a:solidFill>
                  <a:srgbClr val="000000"/>
                </a:solidFill>
              </a:rPr>
              <a:t>Monitor the result</a:t>
            </a:r>
          </a:p>
          <a:p>
            <a:pPr marL="457200" lvl="0" indent="-342900">
              <a:spcBef>
                <a:spcPts val="0"/>
              </a:spcBef>
              <a:buClr>
                <a:srgbClr val="000000"/>
              </a:buClr>
              <a:buSzPts val="1800"/>
              <a:buChar char="●"/>
            </a:pPr>
            <a:r>
              <a:rPr lang="en-GB">
                <a:solidFill>
                  <a:srgbClr val="000000"/>
                </a:solidFill>
              </a:rPr>
              <a:t>Run the exploit</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1" y="593367"/>
            <a:ext cx="7632856" cy="763600"/>
          </a:xfrm>
          <a:prstGeom prst="rect">
            <a:avLst/>
          </a:prstGeom>
        </p:spPr>
        <p:txBody>
          <a:bodyPr wrap="square" lIns="91425" tIns="91425" rIns="91425" bIns="91425" anchor="t" anchorCtr="0">
            <a:noAutofit/>
          </a:bodyPr>
          <a:lstStyle/>
          <a:p>
            <a:pPr marL="0" lvl="0" indent="0">
              <a:spcBef>
                <a:spcPts val="0"/>
              </a:spcBef>
              <a:buNone/>
            </a:pPr>
            <a:r>
              <a:rPr lang="en-GB" dirty="0" smtClean="0"/>
              <a:t>Attack: Choose a Target File</a:t>
            </a:r>
            <a:endParaRPr lang="en-GB" dirty="0"/>
          </a:p>
        </p:txBody>
      </p:sp>
      <p:sp>
        <p:nvSpPr>
          <p:cNvPr id="162" name="Shape 162"/>
          <p:cNvSpPr txBox="1">
            <a:spLocks noGrp="1"/>
          </p:cNvSpPr>
          <p:nvPr>
            <p:ph type="body" idx="1"/>
          </p:nvPr>
        </p:nvSpPr>
        <p:spPr>
          <a:prstGeom prst="rect">
            <a:avLst/>
          </a:prstGeom>
        </p:spPr>
        <p:txBody>
          <a:bodyPr wrap="square" lIns="91425" tIns="91425" rIns="91425" bIns="91425" anchor="t" anchorCtr="0">
            <a:noAutofit/>
          </a:bodyPr>
          <a:lstStyle/>
          <a:p>
            <a:pPr marL="400050" indent="-285750">
              <a:buClr>
                <a:srgbClr val="000000"/>
              </a:buClr>
            </a:pPr>
            <a:r>
              <a:rPr lang="en-GB" dirty="0" smtClean="0">
                <a:solidFill>
                  <a:srgbClr val="000000"/>
                </a:solidFill>
              </a:rPr>
              <a:t>Add the following line to </a:t>
            </a:r>
            <a:r>
              <a:rPr lang="en-GB" dirty="0" smtClean="0">
                <a:solidFill>
                  <a:srgbClr val="000000"/>
                </a:solidFill>
                <a:latin typeface="Courier New" panose="02070309020205020404" pitchFamily="49" charset="0"/>
                <a:cs typeface="Courier New" panose="02070309020205020404" pitchFamily="49" charset="0"/>
              </a:rPr>
              <a:t>/etc/</a:t>
            </a:r>
            <a:r>
              <a:rPr lang="en-GB" dirty="0" err="1" smtClean="0">
                <a:solidFill>
                  <a:srgbClr val="000000"/>
                </a:solidFill>
                <a:latin typeface="Courier New" panose="02070309020205020404" pitchFamily="49" charset="0"/>
                <a:cs typeface="Courier New" panose="02070309020205020404" pitchFamily="49" charset="0"/>
              </a:rPr>
              <a:t>passwd</a:t>
            </a:r>
            <a:r>
              <a:rPr lang="en-GB" dirty="0" smtClean="0">
                <a:solidFill>
                  <a:srgbClr val="000000"/>
                </a:solidFill>
              </a:rPr>
              <a:t> </a:t>
            </a:r>
            <a:r>
              <a:rPr lang="en-GB" dirty="0">
                <a:solidFill>
                  <a:srgbClr val="000000"/>
                </a:solidFill>
              </a:rPr>
              <a:t>to add a new user</a:t>
            </a:r>
          </a:p>
          <a:p>
            <a:pPr marL="0" lvl="0" indent="0">
              <a:spcBef>
                <a:spcPts val="0"/>
              </a:spcBef>
              <a:buNone/>
            </a:pPr>
            <a:r>
              <a:rPr lang="en-GB" dirty="0">
                <a:solidFill>
                  <a:srgbClr val="000000"/>
                </a:solidFill>
              </a:rPr>
              <a:t>                    </a:t>
            </a:r>
            <a:r>
              <a:rPr lang="en-GB" i="1" dirty="0">
                <a:solidFill>
                  <a:srgbClr val="00B050"/>
                </a:solidFill>
              </a:rPr>
              <a:t>test</a:t>
            </a:r>
            <a:r>
              <a:rPr lang="en-GB" i="1" dirty="0">
                <a:solidFill>
                  <a:srgbClr val="000000"/>
                </a:solidFill>
              </a:rPr>
              <a:t>:</a:t>
            </a:r>
            <a:r>
              <a:rPr lang="en-GB" i="1" dirty="0">
                <a:solidFill>
                  <a:srgbClr val="0070C0"/>
                </a:solidFill>
              </a:rPr>
              <a:t>U6aMy0wojraho</a:t>
            </a:r>
            <a:r>
              <a:rPr lang="en-GB" i="1" dirty="0">
                <a:solidFill>
                  <a:srgbClr val="000000"/>
                </a:solidFill>
              </a:rPr>
              <a:t>:</a:t>
            </a:r>
            <a:r>
              <a:rPr lang="en-GB" i="1" dirty="0">
                <a:solidFill>
                  <a:srgbClr val="C00000"/>
                </a:solidFill>
              </a:rPr>
              <a:t>0</a:t>
            </a:r>
            <a:r>
              <a:rPr lang="en-GB" i="1" dirty="0">
                <a:solidFill>
                  <a:srgbClr val="000000"/>
                </a:solidFill>
              </a:rPr>
              <a:t>:0:test:/root:/bin/bash</a:t>
            </a:r>
          </a:p>
        </p:txBody>
      </p:sp>
      <p:cxnSp>
        <p:nvCxnSpPr>
          <p:cNvPr id="163" name="Shape 163"/>
          <p:cNvCxnSpPr/>
          <p:nvPr/>
        </p:nvCxnSpPr>
        <p:spPr>
          <a:xfrm>
            <a:off x="1876500" y="3562233"/>
            <a:ext cx="0" cy="5040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a:off x="3003750" y="3562233"/>
            <a:ext cx="0" cy="13192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3883915" y="3478589"/>
            <a:ext cx="0" cy="504000"/>
          </a:xfrm>
          <a:prstGeom prst="straightConnector1">
            <a:avLst/>
          </a:prstGeom>
          <a:noFill/>
          <a:ln w="9525" cap="flat" cmpd="sng">
            <a:solidFill>
              <a:schemeClr val="dk2"/>
            </a:solidFill>
            <a:prstDash val="solid"/>
            <a:round/>
            <a:headEnd type="none" w="lg" len="lg"/>
            <a:tailEnd type="triangle" w="lg" len="lg"/>
          </a:ln>
        </p:spPr>
      </p:cxnSp>
      <p:sp>
        <p:nvSpPr>
          <p:cNvPr id="166" name="Shape 166"/>
          <p:cNvSpPr txBox="1"/>
          <p:nvPr/>
        </p:nvSpPr>
        <p:spPr>
          <a:xfrm>
            <a:off x="1215000" y="3948924"/>
            <a:ext cx="1323000" cy="584155"/>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a:t>
            </a:r>
            <a:r>
              <a:rPr lang="en-GB" sz="1800" dirty="0" smtClean="0"/>
              <a:t>Username</a:t>
            </a:r>
            <a:endParaRPr lang="en-GB" dirty="0"/>
          </a:p>
        </p:txBody>
      </p:sp>
      <p:sp>
        <p:nvSpPr>
          <p:cNvPr id="167" name="Shape 167"/>
          <p:cNvSpPr txBox="1"/>
          <p:nvPr/>
        </p:nvSpPr>
        <p:spPr>
          <a:xfrm>
            <a:off x="2214000" y="4881433"/>
            <a:ext cx="2103024" cy="432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dirty="0" smtClean="0"/>
              <a:t>Hash </a:t>
            </a:r>
            <a:r>
              <a:rPr lang="en-GB" sz="1800" dirty="0"/>
              <a:t>v</a:t>
            </a:r>
            <a:r>
              <a:rPr lang="en-GB" sz="1800" dirty="0" smtClean="0"/>
              <a:t>alue for empty password</a:t>
            </a:r>
            <a:endParaRPr lang="en-GB" sz="1800" dirty="0"/>
          </a:p>
        </p:txBody>
      </p:sp>
      <p:sp>
        <p:nvSpPr>
          <p:cNvPr id="168" name="Shape 168"/>
          <p:cNvSpPr txBox="1"/>
          <p:nvPr/>
        </p:nvSpPr>
        <p:spPr>
          <a:xfrm>
            <a:off x="3187598" y="3982589"/>
            <a:ext cx="2694456" cy="432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dirty="0" smtClean="0"/>
              <a:t>UID (0 means root)</a:t>
            </a:r>
            <a:endParaRPr lang="en-GB" sz="1800" dirty="0"/>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51556"/>
            <a:ext cx="7745744" cy="905411"/>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3200" dirty="0" smtClean="0"/>
              <a:t>Attack: Run the Vulnerable Program</a:t>
            </a:r>
            <a:endParaRPr lang="en-GB" sz="3200" dirty="0"/>
          </a:p>
        </p:txBody>
      </p:sp>
      <p:sp>
        <p:nvSpPr>
          <p:cNvPr id="174" name="Shape 174"/>
          <p:cNvSpPr txBox="1">
            <a:spLocks noGrp="1"/>
          </p:cNvSpPr>
          <p:nvPr>
            <p:ph type="body" idx="1"/>
          </p:nvPr>
        </p:nvSpPr>
        <p:spPr>
          <a:xfrm>
            <a:off x="311700" y="1536633"/>
            <a:ext cx="8665246" cy="1654800"/>
          </a:xfrm>
          <a:prstGeom prst="rect">
            <a:avLst/>
          </a:prstGeom>
        </p:spPr>
        <p:txBody>
          <a:bodyPr wrap="square" lIns="91425" tIns="91425" rIns="91425" bIns="91425" anchor="t" anchorCtr="0">
            <a:noAutofit/>
          </a:bodyPr>
          <a:lstStyle/>
          <a:p>
            <a:pPr marL="285750" indent="-285750"/>
            <a:r>
              <a:rPr lang="en-GB" dirty="0" smtClean="0">
                <a:solidFill>
                  <a:srgbClr val="000000"/>
                </a:solidFill>
              </a:rPr>
              <a:t>Two </a:t>
            </a:r>
            <a:r>
              <a:rPr lang="en-GB" dirty="0">
                <a:solidFill>
                  <a:srgbClr val="000000"/>
                </a:solidFill>
              </a:rPr>
              <a:t>processes that race against each </a:t>
            </a:r>
            <a:r>
              <a:rPr lang="en-GB" dirty="0" smtClean="0">
                <a:solidFill>
                  <a:srgbClr val="000000"/>
                </a:solidFill>
              </a:rPr>
              <a:t>other: </a:t>
            </a:r>
            <a:r>
              <a:rPr lang="en-GB" b="1" dirty="0" smtClean="0">
                <a:solidFill>
                  <a:srgbClr val="000000"/>
                </a:solidFill>
              </a:rPr>
              <a:t>vulnerable </a:t>
            </a:r>
            <a:r>
              <a:rPr lang="en-GB" b="1" dirty="0">
                <a:solidFill>
                  <a:srgbClr val="000000"/>
                </a:solidFill>
              </a:rPr>
              <a:t>process and attack process</a:t>
            </a:r>
          </a:p>
          <a:p>
            <a:pPr marL="0" lvl="0" indent="0">
              <a:spcBef>
                <a:spcPts val="0"/>
              </a:spcBef>
              <a:buNone/>
            </a:pPr>
            <a:r>
              <a:rPr lang="en-GB" dirty="0" smtClean="0">
                <a:solidFill>
                  <a:srgbClr val="000000"/>
                </a:solidFill>
              </a:rPr>
              <a:t>Run </a:t>
            </a:r>
            <a:r>
              <a:rPr lang="en-GB" dirty="0">
                <a:solidFill>
                  <a:srgbClr val="000000"/>
                </a:solidFill>
              </a:rPr>
              <a:t>the vulnerable process</a:t>
            </a:r>
          </a:p>
        </p:txBody>
      </p:sp>
      <p:pic>
        <p:nvPicPr>
          <p:cNvPr id="175" name="Shape 175"/>
          <p:cNvPicPr preferRelativeResize="0"/>
          <p:nvPr/>
        </p:nvPicPr>
        <p:blipFill>
          <a:blip r:embed="rId3">
            <a:alphaModFix/>
          </a:blip>
          <a:stretch>
            <a:fillRect/>
          </a:stretch>
        </p:blipFill>
        <p:spPr>
          <a:xfrm>
            <a:off x="423316" y="3489102"/>
            <a:ext cx="4600575" cy="2222500"/>
          </a:xfrm>
          <a:prstGeom prst="rect">
            <a:avLst/>
          </a:prstGeom>
          <a:noFill/>
          <a:ln>
            <a:noFill/>
          </a:ln>
        </p:spPr>
      </p:pic>
      <p:sp>
        <p:nvSpPr>
          <p:cNvPr id="176" name="Shape 176"/>
          <p:cNvSpPr txBox="1"/>
          <p:nvPr/>
        </p:nvSpPr>
        <p:spPr>
          <a:xfrm>
            <a:off x="5143500" y="3371100"/>
            <a:ext cx="3923700" cy="27148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Vulnerable program is run in an infinite </a:t>
            </a:r>
            <a:r>
              <a:rPr lang="en-GB" sz="1800" dirty="0" smtClean="0"/>
              <a:t>loop </a:t>
            </a:r>
            <a:r>
              <a:rPr lang="en-GB" sz="1800" dirty="0"/>
              <a:t>(target_process.sh)</a:t>
            </a:r>
          </a:p>
          <a:p>
            <a:pPr marL="0" lvl="0" indent="0" rtl="0">
              <a:spcBef>
                <a:spcPts val="0"/>
              </a:spcBef>
              <a:buNone/>
            </a:pPr>
            <a:endParaRPr sz="1800" dirty="0"/>
          </a:p>
          <a:p>
            <a:pPr marL="457200" lvl="0" indent="-342900">
              <a:spcBef>
                <a:spcPts val="0"/>
              </a:spcBef>
              <a:buSzPts val="1800"/>
              <a:buChar char="●"/>
            </a:pPr>
            <a:r>
              <a:rPr lang="en-GB" sz="1800" dirty="0" err="1">
                <a:latin typeface="Courier New" panose="02070309020205020404" pitchFamily="49" charset="0"/>
                <a:cs typeface="Courier New" panose="02070309020205020404" pitchFamily="49" charset="0"/>
              </a:rPr>
              <a:t>p</a:t>
            </a:r>
            <a:r>
              <a:rPr lang="en-GB" sz="1800" dirty="0" err="1" smtClean="0">
                <a:latin typeface="Courier New" panose="02070309020205020404" pitchFamily="49" charset="0"/>
                <a:cs typeface="Courier New" panose="02070309020205020404" pitchFamily="49" charset="0"/>
              </a:rPr>
              <a:t>asswd_input</a:t>
            </a:r>
            <a:r>
              <a:rPr lang="en-GB" sz="1800" dirty="0" smtClean="0">
                <a:latin typeface="Courier New" panose="02070309020205020404" pitchFamily="49" charset="0"/>
                <a:cs typeface="Courier New" panose="02070309020205020404" pitchFamily="49" charset="0"/>
              </a:rPr>
              <a:t> </a:t>
            </a:r>
            <a:r>
              <a:rPr lang="en-GB" sz="1800" dirty="0"/>
              <a:t>contains the string to be inserted in </a:t>
            </a:r>
            <a:r>
              <a:rPr lang="en-GB" sz="1800" dirty="0" smtClean="0"/>
              <a:t>/</a:t>
            </a:r>
            <a:r>
              <a:rPr lang="en-GB" sz="1800" dirty="0"/>
              <a:t>etc/</a:t>
            </a:r>
            <a:r>
              <a:rPr lang="en-GB" sz="1800" dirty="0" err="1"/>
              <a:t>passwd</a:t>
            </a:r>
            <a:r>
              <a:rPr lang="en-GB" sz="1800" dirty="0"/>
              <a:t> [in previous slide]</a:t>
            </a:r>
          </a:p>
        </p:txBody>
      </p:sp>
      <p:sp>
        <p:nvSpPr>
          <p:cNvPr id="177" name="Shape 177"/>
          <p:cNvSpPr txBox="1"/>
          <p:nvPr/>
        </p:nvSpPr>
        <p:spPr>
          <a:xfrm>
            <a:off x="423313" y="5439400"/>
            <a:ext cx="4600500" cy="544400"/>
          </a:xfrm>
          <a:prstGeom prst="rect">
            <a:avLst/>
          </a:prstGeom>
          <a:noFill/>
          <a:ln>
            <a:noFill/>
          </a:ln>
        </p:spPr>
        <p:txBody>
          <a:bodyPr wrap="square" lIns="91425" tIns="91425" rIns="91425" bIns="91425" anchor="t" anchorCtr="0">
            <a:noAutofit/>
          </a:bodyPr>
          <a:lstStyle/>
          <a:p>
            <a:pPr marL="914400" lvl="0" indent="457200" rtl="0">
              <a:spcBef>
                <a:spcPts val="0"/>
              </a:spcBef>
              <a:buNone/>
            </a:pPr>
            <a:endParaRPr lang="en-GB" i="1" dirty="0">
              <a:solidFill>
                <a:schemeClr val="dk1"/>
              </a:solidFill>
            </a:endParaRP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09222"/>
            <a:ext cx="7717522" cy="947745"/>
          </a:xfrm>
          <a:prstGeom prst="rect">
            <a:avLst/>
          </a:prstGeom>
        </p:spPr>
        <p:txBody>
          <a:bodyPr wrap="square" lIns="91425" tIns="91425" rIns="91425" bIns="91425" anchor="t" anchorCtr="0">
            <a:noAutofit/>
          </a:bodyPr>
          <a:lstStyle/>
          <a:p>
            <a:pPr lvl="0" indent="-69850">
              <a:buSzPts val="1100"/>
            </a:pPr>
            <a:r>
              <a:rPr lang="en-GB" sz="3200" dirty="0"/>
              <a:t>Attack: Run the </a:t>
            </a:r>
            <a:r>
              <a:rPr lang="en-GB" sz="3200" dirty="0" smtClean="0"/>
              <a:t>Attack </a:t>
            </a:r>
            <a:r>
              <a:rPr lang="en-GB" sz="3200" dirty="0"/>
              <a:t>Program</a:t>
            </a:r>
          </a:p>
        </p:txBody>
      </p:sp>
      <p:pic>
        <p:nvPicPr>
          <p:cNvPr id="183" name="Shape 183"/>
          <p:cNvPicPr preferRelativeResize="0"/>
          <p:nvPr/>
        </p:nvPicPr>
        <p:blipFill>
          <a:blip r:embed="rId3">
            <a:alphaModFix/>
          </a:blip>
          <a:stretch>
            <a:fillRect/>
          </a:stretch>
        </p:blipFill>
        <p:spPr>
          <a:xfrm>
            <a:off x="381562" y="1707867"/>
            <a:ext cx="5207575" cy="4704600"/>
          </a:xfrm>
          <a:prstGeom prst="rect">
            <a:avLst/>
          </a:prstGeom>
          <a:noFill/>
          <a:ln>
            <a:noFill/>
          </a:ln>
        </p:spPr>
      </p:pic>
      <p:sp>
        <p:nvSpPr>
          <p:cNvPr id="185" name="Shape 185"/>
          <p:cNvSpPr txBox="1"/>
          <p:nvPr/>
        </p:nvSpPr>
        <p:spPr>
          <a:xfrm>
            <a:off x="5662500" y="1707867"/>
            <a:ext cx="3169800" cy="4492849"/>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Font typeface="+mj-lt"/>
              <a:buAutoNum type="arabicParenR"/>
            </a:pPr>
            <a:r>
              <a:rPr lang="en-GB" sz="1800" dirty="0" smtClean="0"/>
              <a:t>Create </a:t>
            </a:r>
            <a:r>
              <a:rPr lang="en-GB" sz="1800" dirty="0"/>
              <a:t>a </a:t>
            </a:r>
            <a:r>
              <a:rPr lang="en-GB" sz="1800" i="1" dirty="0" err="1"/>
              <a:t>symlink</a:t>
            </a:r>
            <a:r>
              <a:rPr lang="en-GB" sz="1800" i="1" dirty="0"/>
              <a:t> to a file owned by us</a:t>
            </a:r>
            <a:r>
              <a:rPr lang="en-GB" sz="1800" dirty="0"/>
              <a:t>. (to pass the access() check)</a:t>
            </a:r>
          </a:p>
          <a:p>
            <a:pPr marL="457200" lvl="0" indent="-342900">
              <a:spcBef>
                <a:spcPts val="0"/>
              </a:spcBef>
              <a:spcAft>
                <a:spcPts val="1200"/>
              </a:spcAft>
              <a:buSzPts val="1800"/>
              <a:buFont typeface="+mj-lt"/>
              <a:buAutoNum type="arabicParenR"/>
            </a:pPr>
            <a:r>
              <a:rPr lang="en-GB" sz="1800" dirty="0"/>
              <a:t>Sleep for 10000 microseconds to let the vulnerable process run.</a:t>
            </a:r>
          </a:p>
          <a:p>
            <a:pPr marL="457200" lvl="0" indent="-342900">
              <a:spcBef>
                <a:spcPts val="0"/>
              </a:spcBef>
              <a:spcAft>
                <a:spcPts val="1200"/>
              </a:spcAft>
              <a:buSzPts val="1800"/>
              <a:buFont typeface="+mj-lt"/>
              <a:buAutoNum type="arabicParenR"/>
            </a:pPr>
            <a:r>
              <a:rPr lang="en-GB" sz="1800" dirty="0"/>
              <a:t>Unlink the </a:t>
            </a:r>
            <a:r>
              <a:rPr lang="en-GB" sz="1800" dirty="0" err="1"/>
              <a:t>symlink</a:t>
            </a:r>
            <a:endParaRPr lang="en-GB" sz="1800" dirty="0"/>
          </a:p>
          <a:p>
            <a:pPr marL="457200" lvl="0" indent="-342900">
              <a:spcBef>
                <a:spcPts val="0"/>
              </a:spcBef>
              <a:spcAft>
                <a:spcPts val="1200"/>
              </a:spcAft>
              <a:buSzPts val="1800"/>
              <a:buFont typeface="+mj-lt"/>
              <a:buAutoNum type="arabicParenR"/>
            </a:pPr>
            <a:r>
              <a:rPr lang="en-GB" sz="1800" i="1" dirty="0"/>
              <a:t>Create a </a:t>
            </a:r>
            <a:r>
              <a:rPr lang="en-GB" sz="1800" i="1" dirty="0" err="1"/>
              <a:t>symlink</a:t>
            </a:r>
            <a:r>
              <a:rPr lang="en-GB" sz="1800" i="1" dirty="0"/>
              <a:t> to /</a:t>
            </a:r>
            <a:r>
              <a:rPr lang="en-GB" sz="1800" i="1" dirty="0" smtClean="0"/>
              <a:t>etc/</a:t>
            </a:r>
            <a:r>
              <a:rPr lang="en-GB" sz="1800" i="1" dirty="0" err="1" smtClean="0"/>
              <a:t>passwd</a:t>
            </a:r>
            <a:r>
              <a:rPr lang="en-GB" sz="1800" i="1" dirty="0"/>
              <a:t> </a:t>
            </a:r>
            <a:r>
              <a:rPr lang="en-GB" sz="1800" dirty="0" smtClean="0"/>
              <a:t>(this is the file we want to open)</a:t>
            </a:r>
            <a:endParaRPr lang="en-GB" sz="1800" dirty="0"/>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593367"/>
            <a:ext cx="7731633" cy="7636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Monitor the Result</a:t>
            </a:r>
            <a:endParaRPr lang="en-GB" dirty="0"/>
          </a:p>
        </p:txBody>
      </p:sp>
      <p:pic>
        <p:nvPicPr>
          <p:cNvPr id="192" name="Shape 192"/>
          <p:cNvPicPr preferRelativeResize="0"/>
          <p:nvPr/>
        </p:nvPicPr>
        <p:blipFill>
          <a:blip r:embed="rId3">
            <a:alphaModFix/>
          </a:blip>
          <a:stretch>
            <a:fillRect/>
          </a:stretch>
        </p:blipFill>
        <p:spPr>
          <a:xfrm>
            <a:off x="1340400" y="1587015"/>
            <a:ext cx="5675862" cy="3184279"/>
          </a:xfrm>
          <a:prstGeom prst="rect">
            <a:avLst/>
          </a:prstGeom>
          <a:noFill/>
          <a:ln>
            <a:noFill/>
          </a:ln>
        </p:spPr>
      </p:pic>
      <p:sp>
        <p:nvSpPr>
          <p:cNvPr id="193" name="Shape 193"/>
          <p:cNvSpPr txBox="1"/>
          <p:nvPr/>
        </p:nvSpPr>
        <p:spPr>
          <a:xfrm>
            <a:off x="179816" y="5001342"/>
            <a:ext cx="8322346" cy="1036044"/>
          </a:xfrm>
          <a:prstGeom prst="rect">
            <a:avLst/>
          </a:prstGeom>
          <a:noFill/>
          <a:ln>
            <a:noFill/>
          </a:ln>
        </p:spPr>
        <p:txBody>
          <a:bodyPr wrap="square" lIns="91425" tIns="91425" rIns="91425" bIns="91425" anchor="t" anchorCtr="0">
            <a:noAutofit/>
          </a:bodyPr>
          <a:lstStyle/>
          <a:p>
            <a:pPr marL="457200" lvl="0" indent="-342900" rtl="0">
              <a:spcBef>
                <a:spcPts val="0"/>
              </a:spcBef>
              <a:spcAft>
                <a:spcPts val="1200"/>
              </a:spcAft>
              <a:buSzPts val="1800"/>
              <a:buFont typeface="Wingdings" panose="05000000000000000000" pitchFamily="2" charset="2"/>
              <a:buChar char="§"/>
            </a:pPr>
            <a:r>
              <a:rPr lang="en-GB" sz="1800" dirty="0" smtClean="0"/>
              <a:t>Check the </a:t>
            </a:r>
            <a:r>
              <a:rPr lang="en-GB" sz="1800" dirty="0"/>
              <a:t>timestamp of </a:t>
            </a:r>
            <a:r>
              <a:rPr lang="en-GB" sz="1800" dirty="0" smtClean="0"/>
              <a:t>/</a:t>
            </a:r>
            <a:r>
              <a:rPr lang="en-GB" sz="1800" dirty="0"/>
              <a:t>etc/</a:t>
            </a:r>
            <a:r>
              <a:rPr lang="en-GB" sz="1800" dirty="0" err="1"/>
              <a:t>passwd</a:t>
            </a:r>
            <a:r>
              <a:rPr lang="en-GB" sz="1800" dirty="0"/>
              <a:t> </a:t>
            </a:r>
            <a:r>
              <a:rPr lang="en-GB" sz="1800" dirty="0" smtClean="0"/>
              <a:t>to see whether it has been modified.</a:t>
            </a:r>
            <a:endParaRPr sz="1800" dirty="0"/>
          </a:p>
          <a:p>
            <a:pPr marL="457200" lvl="0" indent="-342900">
              <a:spcBef>
                <a:spcPts val="0"/>
              </a:spcBef>
              <a:spcAft>
                <a:spcPts val="1200"/>
              </a:spcAft>
              <a:buSzPts val="1800"/>
              <a:buFont typeface="Wingdings" panose="05000000000000000000" pitchFamily="2" charset="2"/>
              <a:buChar char="§"/>
            </a:pPr>
            <a:r>
              <a:rPr lang="en-GB" sz="1800" dirty="0" smtClean="0"/>
              <a:t>The </a:t>
            </a:r>
            <a:r>
              <a:rPr lang="en-GB" sz="1800" dirty="0" err="1" smtClean="0">
                <a:latin typeface="Courier New" panose="02070309020205020404" pitchFamily="49" charset="0"/>
                <a:cs typeface="Courier New" panose="02070309020205020404" pitchFamily="49" charset="0"/>
              </a:rPr>
              <a:t>ls</a:t>
            </a:r>
            <a:r>
              <a:rPr lang="en-GB" sz="1800" dirty="0" smtClean="0">
                <a:latin typeface="Courier New" panose="02070309020205020404" pitchFamily="49" charset="0"/>
                <a:cs typeface="Courier New" panose="02070309020205020404" pitchFamily="49" charset="0"/>
              </a:rPr>
              <a:t> </a:t>
            </a:r>
            <a:r>
              <a:rPr lang="en-GB" sz="1800" dirty="0">
                <a:latin typeface="Courier New" panose="02070309020205020404" pitchFamily="49" charset="0"/>
                <a:cs typeface="Courier New" panose="02070309020205020404" pitchFamily="49" charset="0"/>
              </a:rPr>
              <a:t>-l</a:t>
            </a:r>
            <a:r>
              <a:rPr lang="en-GB" sz="1800" dirty="0"/>
              <a:t> </a:t>
            </a:r>
            <a:r>
              <a:rPr lang="en-GB" sz="1800" dirty="0" smtClean="0"/>
              <a:t>command prints out the timestamp. </a:t>
            </a:r>
            <a:endParaRPr lang="en-GB" sz="1800" dirty="0"/>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593367"/>
            <a:ext cx="7717522" cy="763600"/>
          </a:xfrm>
          <a:prstGeom prst="rect">
            <a:avLst/>
          </a:prstGeom>
        </p:spPr>
        <p:txBody>
          <a:bodyPr wrap="square" lIns="91425" tIns="91425" rIns="91425" bIns="91425" anchor="t" anchorCtr="0">
            <a:noAutofit/>
          </a:bodyPr>
          <a:lstStyle/>
          <a:p>
            <a:pPr marL="0" lvl="0" indent="0">
              <a:spcBef>
                <a:spcPts val="0"/>
              </a:spcBef>
              <a:buNone/>
            </a:pPr>
            <a:r>
              <a:rPr lang="en-GB" dirty="0"/>
              <a:t>Running the </a:t>
            </a:r>
            <a:r>
              <a:rPr lang="en-GB" dirty="0" smtClean="0"/>
              <a:t>Exploit</a:t>
            </a:r>
            <a:endParaRPr lang="en-GB" dirty="0"/>
          </a:p>
        </p:txBody>
      </p:sp>
      <p:sp>
        <p:nvSpPr>
          <p:cNvPr id="203" name="Shape 203"/>
          <p:cNvSpPr txBox="1">
            <a:spLocks noGrp="1"/>
          </p:cNvSpPr>
          <p:nvPr>
            <p:ph type="body" idx="1"/>
          </p:nvPr>
        </p:nvSpPr>
        <p:spPr>
          <a:xfrm>
            <a:off x="5490375" y="3889903"/>
            <a:ext cx="3073334" cy="11836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Blip>
                <a:blip r:embed="rId3"/>
              </a:buBlip>
            </a:pPr>
            <a:r>
              <a:rPr lang="en-GB" dirty="0">
                <a:solidFill>
                  <a:srgbClr val="000000"/>
                </a:solidFill>
              </a:rPr>
              <a:t>Added </a:t>
            </a:r>
            <a:r>
              <a:rPr lang="en-GB" dirty="0" smtClean="0">
                <a:solidFill>
                  <a:srgbClr val="000000"/>
                </a:solidFill>
              </a:rPr>
              <a:t>an entry </a:t>
            </a:r>
            <a:r>
              <a:rPr lang="en-GB" dirty="0">
                <a:solidFill>
                  <a:srgbClr val="000000"/>
                </a:solidFill>
              </a:rPr>
              <a:t>in </a:t>
            </a:r>
            <a:r>
              <a:rPr lang="en-GB" dirty="0" smtClean="0">
                <a:solidFill>
                  <a:srgbClr val="000000"/>
                </a:solidFill>
              </a:rPr>
              <a:t>/</a:t>
            </a:r>
            <a:r>
              <a:rPr lang="en-GB" dirty="0">
                <a:solidFill>
                  <a:srgbClr val="000000"/>
                </a:solidFill>
              </a:rPr>
              <a:t>etc/</a:t>
            </a:r>
            <a:r>
              <a:rPr lang="en-GB" dirty="0" err="1">
                <a:solidFill>
                  <a:srgbClr val="000000"/>
                </a:solidFill>
              </a:rPr>
              <a:t>passwd</a:t>
            </a:r>
            <a:endParaRPr lang="en-GB" dirty="0">
              <a:solidFill>
                <a:srgbClr val="000000"/>
              </a:solidFill>
            </a:endParaRPr>
          </a:p>
          <a:p>
            <a:pPr marL="0" lvl="0" indent="0" rtl="0">
              <a:spcBef>
                <a:spcPts val="0"/>
              </a:spcBef>
              <a:buNone/>
            </a:pPr>
            <a:endParaRPr dirty="0"/>
          </a:p>
        </p:txBody>
      </p:sp>
      <p:pic>
        <p:nvPicPr>
          <p:cNvPr id="201" name="Shape 201"/>
          <p:cNvPicPr preferRelativeResize="0"/>
          <p:nvPr/>
        </p:nvPicPr>
        <p:blipFill>
          <a:blip r:embed="rId4">
            <a:alphaModFix/>
          </a:blip>
          <a:stretch>
            <a:fillRect/>
          </a:stretch>
        </p:blipFill>
        <p:spPr>
          <a:xfrm>
            <a:off x="399626" y="1619769"/>
            <a:ext cx="4394349" cy="2033200"/>
          </a:xfrm>
          <a:prstGeom prst="rect">
            <a:avLst/>
          </a:prstGeom>
          <a:noFill/>
          <a:ln>
            <a:noFill/>
          </a:ln>
        </p:spPr>
      </p:pic>
      <p:pic>
        <p:nvPicPr>
          <p:cNvPr id="202" name="Shape 202"/>
          <p:cNvPicPr preferRelativeResize="0"/>
          <p:nvPr/>
        </p:nvPicPr>
        <p:blipFill>
          <a:blip r:embed="rId5">
            <a:alphaModFix/>
          </a:blip>
          <a:stretch>
            <a:fillRect/>
          </a:stretch>
        </p:blipFill>
        <p:spPr>
          <a:xfrm>
            <a:off x="446373" y="3889905"/>
            <a:ext cx="5130125" cy="1258295"/>
          </a:xfrm>
          <a:prstGeom prst="rect">
            <a:avLst/>
          </a:prstGeom>
          <a:noFill/>
          <a:ln>
            <a:noFill/>
          </a:ln>
        </p:spPr>
      </p:pic>
      <p:pic>
        <p:nvPicPr>
          <p:cNvPr id="204" name="Shape 204"/>
          <p:cNvPicPr preferRelativeResize="0"/>
          <p:nvPr/>
        </p:nvPicPr>
        <p:blipFill>
          <a:blip r:embed="rId6">
            <a:alphaModFix/>
          </a:blip>
          <a:stretch>
            <a:fillRect/>
          </a:stretch>
        </p:blipFill>
        <p:spPr>
          <a:xfrm>
            <a:off x="446370" y="5320183"/>
            <a:ext cx="3656416" cy="1258300"/>
          </a:xfrm>
          <a:prstGeom prst="rect">
            <a:avLst/>
          </a:prstGeom>
          <a:noFill/>
          <a:ln>
            <a:noFill/>
          </a:ln>
        </p:spPr>
      </p:pic>
      <p:sp>
        <p:nvSpPr>
          <p:cNvPr id="9" name="Shape 203"/>
          <p:cNvSpPr txBox="1">
            <a:spLocks/>
          </p:cNvSpPr>
          <p:nvPr/>
        </p:nvSpPr>
        <p:spPr>
          <a:xfrm>
            <a:off x="4102786" y="5379713"/>
            <a:ext cx="4110130" cy="11392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buClr>
                <a:srgbClr val="000000"/>
              </a:buClr>
              <a:buBlip>
                <a:blip r:embed="rId3"/>
              </a:buBlip>
            </a:pPr>
            <a:r>
              <a:rPr lang="en-GB" dirty="0" smtClean="0">
                <a:solidFill>
                  <a:srgbClr val="000000"/>
                </a:solidFill>
              </a:rPr>
              <a:t>We </a:t>
            </a:r>
            <a:r>
              <a:rPr lang="en-GB" dirty="0">
                <a:solidFill>
                  <a:srgbClr val="000000"/>
                </a:solidFill>
              </a:rPr>
              <a:t>get </a:t>
            </a:r>
            <a:r>
              <a:rPr lang="en-GB" dirty="0" smtClean="0">
                <a:solidFill>
                  <a:srgbClr val="000000"/>
                </a:solidFill>
              </a:rPr>
              <a:t>a root </a:t>
            </a:r>
            <a:r>
              <a:rPr lang="en-GB" dirty="0">
                <a:solidFill>
                  <a:srgbClr val="000000"/>
                </a:solidFill>
              </a:rPr>
              <a:t>shell as we </a:t>
            </a:r>
            <a:r>
              <a:rPr lang="en-GB" dirty="0" smtClean="0">
                <a:solidFill>
                  <a:srgbClr val="000000"/>
                </a:solidFill>
              </a:rPr>
              <a:t>log in </a:t>
            </a:r>
            <a:r>
              <a:rPr lang="en-GB" dirty="0">
                <a:solidFill>
                  <a:srgbClr val="000000"/>
                </a:solidFill>
              </a:rPr>
              <a:t>using the created user.</a:t>
            </a:r>
          </a:p>
          <a:p>
            <a:pPr marL="457200" lvl="0" indent="-342900">
              <a:buClr>
                <a:srgbClr val="000000"/>
              </a:buClr>
              <a:buBlip>
                <a:blip r:embed="rId3"/>
              </a:buBlip>
            </a:pPr>
            <a:endParaRPr lang="en-GB" dirty="0">
              <a:solidFill>
                <a:srgbClr val="000000"/>
              </a:solidFill>
            </a:endParaRPr>
          </a:p>
          <a:p>
            <a:pPr marL="457200" indent="-342900">
              <a:buClr>
                <a:srgbClr val="000000"/>
              </a:buClr>
              <a:buFontTx/>
              <a:buBlip>
                <a:blip r:embed="rId3"/>
              </a:buBlip>
            </a:pPr>
            <a:endParaRPr lang="en-US" dirty="0" smtClean="0">
              <a:solidFill>
                <a:srgbClr val="000000"/>
              </a:solidFill>
            </a:endParaRPr>
          </a:p>
          <a:p>
            <a:pPr>
              <a:buFontTx/>
              <a:buNone/>
            </a:pPr>
            <a:endParaRPr lang="en-US" dirty="0"/>
          </a:p>
        </p:txBody>
      </p:sp>
      <p:sp>
        <p:nvSpPr>
          <p:cNvPr id="10" name="Shape 203"/>
          <p:cNvSpPr txBox="1">
            <a:spLocks/>
          </p:cNvSpPr>
          <p:nvPr/>
        </p:nvSpPr>
        <p:spPr>
          <a:xfrm>
            <a:off x="4716824" y="1709277"/>
            <a:ext cx="3961184" cy="143390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lvl="0" indent="-342900">
              <a:buClr>
                <a:srgbClr val="000000"/>
              </a:buClr>
              <a:buBlip>
                <a:blip r:embed="rId3"/>
              </a:buBlip>
            </a:pPr>
            <a:r>
              <a:rPr lang="en-GB" dirty="0" smtClean="0">
                <a:solidFill>
                  <a:srgbClr val="000000"/>
                </a:solidFill>
              </a:rPr>
              <a:t>Run </a:t>
            </a:r>
            <a:r>
              <a:rPr lang="en-GB" dirty="0">
                <a:solidFill>
                  <a:srgbClr val="000000"/>
                </a:solidFill>
              </a:rPr>
              <a:t>both attack and vulnerable programs to start the “race”.</a:t>
            </a:r>
          </a:p>
          <a:p>
            <a:pPr marL="457200" indent="-342900">
              <a:buClr>
                <a:srgbClr val="000000"/>
              </a:buClr>
              <a:buFontTx/>
              <a:buBlip>
                <a:blip r:embed="rId3"/>
              </a:buBlip>
            </a:pPr>
            <a:endParaRPr lang="en-US" dirty="0" smtClean="0">
              <a:solidFill>
                <a:srgbClr val="000000"/>
              </a:solidFill>
            </a:endParaRPr>
          </a:p>
          <a:p>
            <a:pPr>
              <a:buFontTx/>
              <a:buNone/>
            </a:pPr>
            <a:endParaRPr lang="en-US" dirty="0"/>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Outline</a:t>
            </a:r>
          </a:p>
        </p:txBody>
      </p:sp>
      <p:sp>
        <p:nvSpPr>
          <p:cNvPr id="60" name="Shape 60"/>
          <p:cNvSpPr txBox="1">
            <a:spLocks noGrp="1"/>
          </p:cNvSpPr>
          <p:nvPr>
            <p:ph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What is Race Condition?</a:t>
            </a:r>
          </a:p>
          <a:p>
            <a:pPr marL="457200" lvl="0" indent="-342900" rtl="0">
              <a:spcBef>
                <a:spcPts val="0"/>
              </a:spcBef>
              <a:spcAft>
                <a:spcPts val="0"/>
              </a:spcAft>
              <a:buClr>
                <a:srgbClr val="000000"/>
              </a:buClr>
              <a:buSzPts val="1800"/>
              <a:buChar char="●"/>
            </a:pPr>
            <a:r>
              <a:rPr lang="en-GB" dirty="0">
                <a:solidFill>
                  <a:srgbClr val="000000"/>
                </a:solidFill>
              </a:rPr>
              <a:t>Race Condition Problem</a:t>
            </a:r>
          </a:p>
          <a:p>
            <a:pPr marL="457200" lvl="0" indent="-342900" rtl="0">
              <a:spcBef>
                <a:spcPts val="0"/>
              </a:spcBef>
              <a:spcAft>
                <a:spcPts val="0"/>
              </a:spcAft>
              <a:buClr>
                <a:srgbClr val="000000"/>
              </a:buClr>
              <a:buSzPts val="1800"/>
              <a:buChar char="●"/>
            </a:pPr>
            <a:r>
              <a:rPr lang="en-GB" dirty="0">
                <a:solidFill>
                  <a:srgbClr val="000000"/>
                </a:solidFill>
              </a:rPr>
              <a:t>Race Condition Vulnerability</a:t>
            </a:r>
          </a:p>
          <a:p>
            <a:pPr marL="457200" lvl="0" indent="-342900">
              <a:spcBef>
                <a:spcPts val="0"/>
              </a:spcBef>
              <a:spcAft>
                <a:spcPts val="0"/>
              </a:spcAft>
              <a:buClr>
                <a:srgbClr val="000000"/>
              </a:buClr>
              <a:buSzPts val="1800"/>
              <a:buChar char="●"/>
            </a:pPr>
            <a:r>
              <a:rPr lang="en-GB" dirty="0" smtClean="0">
                <a:solidFill>
                  <a:srgbClr val="000000"/>
                </a:solidFill>
              </a:rPr>
              <a:t>How </a:t>
            </a:r>
            <a:r>
              <a:rPr lang="en-GB" dirty="0">
                <a:solidFill>
                  <a:srgbClr val="000000"/>
                </a:solidFill>
              </a:rPr>
              <a:t>to exploit?</a:t>
            </a:r>
          </a:p>
          <a:p>
            <a:pPr marL="457200" lvl="0" indent="-342900">
              <a:spcBef>
                <a:spcPts val="0"/>
              </a:spcBef>
              <a:buClr>
                <a:srgbClr val="000000"/>
              </a:buClr>
              <a:buSzPts val="1800"/>
              <a:buChar char="●"/>
            </a:pPr>
            <a:r>
              <a:rPr lang="en-GB" dirty="0">
                <a:solidFill>
                  <a:srgbClr val="000000"/>
                </a:solidFill>
              </a:rPr>
              <a:t>Countermeasures</a:t>
            </a:r>
          </a:p>
        </p:txBody>
      </p:sp>
      <p:sp>
        <p:nvSpPr>
          <p:cNvPr id="2" name="Slide Number Placeholder 1"/>
          <p:cNvSpPr>
            <a:spLocks noGrp="1"/>
          </p:cNvSpPr>
          <p:nvPr>
            <p:ph type="sldNum" sz="quarter" idx="12"/>
          </p:nvPr>
        </p:nvSpPr>
        <p:spPr/>
        <p:txBody>
          <a:bodyPr/>
          <a:lstStyle/>
          <a:p>
            <a:pPr marL="0" lvl="0" indent="0">
              <a:spcBef>
                <a:spcPts val="0"/>
              </a:spcBef>
              <a:buNone/>
            </a:pPr>
            <a:fld id="{00000000-1234-1234-1234-123412341234}"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593367"/>
            <a:ext cx="7731633" cy="763600"/>
          </a:xfrm>
          <a:prstGeom prst="rect">
            <a:avLst/>
          </a:prstGeom>
        </p:spPr>
        <p:txBody>
          <a:bodyPr wrap="square" lIns="91425" tIns="91425" rIns="91425" bIns="91425" anchor="t" anchorCtr="0">
            <a:noAutofit/>
          </a:bodyPr>
          <a:lstStyle/>
          <a:p>
            <a:pPr marL="0" lvl="0" indent="0">
              <a:spcBef>
                <a:spcPts val="0"/>
              </a:spcBef>
              <a:buNone/>
            </a:pPr>
            <a:r>
              <a:rPr lang="en-GB" dirty="0"/>
              <a:t>Countermeasures</a:t>
            </a:r>
          </a:p>
        </p:txBody>
      </p:sp>
      <p:sp>
        <p:nvSpPr>
          <p:cNvPr id="211" name="Shape 211"/>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GB" dirty="0">
                <a:solidFill>
                  <a:srgbClr val="000000"/>
                </a:solidFill>
              </a:rPr>
              <a:t>Atomic </a:t>
            </a:r>
            <a:r>
              <a:rPr lang="en-GB" dirty="0" smtClean="0">
                <a:solidFill>
                  <a:srgbClr val="000000"/>
                </a:solidFill>
              </a:rPr>
              <a:t>Operations: </a:t>
            </a:r>
            <a:r>
              <a:rPr lang="en-GB" dirty="0">
                <a:solidFill>
                  <a:srgbClr val="000000"/>
                </a:solidFill>
              </a:rPr>
              <a:t>To eliminate the window between check and use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Repeating Check and </a:t>
            </a:r>
            <a:r>
              <a:rPr lang="en-GB" dirty="0" smtClean="0">
                <a:solidFill>
                  <a:srgbClr val="000000"/>
                </a:solidFill>
              </a:rPr>
              <a:t>Use: </a:t>
            </a:r>
            <a:r>
              <a:rPr lang="en-GB" dirty="0">
                <a:solidFill>
                  <a:srgbClr val="000000"/>
                </a:solidFill>
              </a:rPr>
              <a:t>To make it difficult to win the “race”.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Sticky </a:t>
            </a:r>
            <a:r>
              <a:rPr lang="en-GB" dirty="0" err="1">
                <a:solidFill>
                  <a:srgbClr val="000000"/>
                </a:solidFill>
              </a:rPr>
              <a:t>Symlink</a:t>
            </a:r>
            <a:r>
              <a:rPr lang="en-GB" dirty="0">
                <a:solidFill>
                  <a:srgbClr val="000000"/>
                </a:solidFill>
              </a:rPr>
              <a:t> </a:t>
            </a:r>
            <a:r>
              <a:rPr lang="en-GB" dirty="0" smtClean="0">
                <a:solidFill>
                  <a:srgbClr val="000000"/>
                </a:solidFill>
              </a:rPr>
              <a:t>Protection: </a:t>
            </a:r>
            <a:r>
              <a:rPr lang="en-GB" dirty="0">
                <a:solidFill>
                  <a:srgbClr val="000000"/>
                </a:solidFill>
              </a:rPr>
              <a:t>To prevent creating symbolic links.</a:t>
            </a:r>
          </a:p>
          <a:p>
            <a:pPr marL="457200" lvl="0" indent="-342900">
              <a:spcBef>
                <a:spcPts val="0"/>
              </a:spcBef>
              <a:buClr>
                <a:srgbClr val="000000"/>
              </a:buClr>
              <a:buSzPts val="1800"/>
              <a:buChar char="●"/>
            </a:pPr>
            <a:r>
              <a:rPr lang="en-GB" dirty="0">
                <a:solidFill>
                  <a:srgbClr val="000000"/>
                </a:solidFill>
              </a:rPr>
              <a:t>Principles of Least </a:t>
            </a:r>
            <a:r>
              <a:rPr lang="en-GB" dirty="0" smtClean="0">
                <a:solidFill>
                  <a:srgbClr val="000000"/>
                </a:solidFill>
              </a:rPr>
              <a:t>Privilege:  </a:t>
            </a:r>
            <a:r>
              <a:rPr lang="en-GB" dirty="0">
                <a:solidFill>
                  <a:srgbClr val="000000"/>
                </a:solidFill>
              </a:rPr>
              <a:t>To prevent the damages after the race is won by the attacker.</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593367"/>
            <a:ext cx="7646967" cy="763600"/>
          </a:xfrm>
          <a:prstGeom prst="rect">
            <a:avLst/>
          </a:prstGeom>
        </p:spPr>
        <p:txBody>
          <a:bodyPr wrap="square" lIns="91425" tIns="91425" rIns="91425" bIns="91425" anchor="t" anchorCtr="0">
            <a:noAutofit/>
          </a:bodyPr>
          <a:lstStyle/>
          <a:p>
            <a:pPr marL="0" lvl="0" indent="0">
              <a:spcBef>
                <a:spcPts val="0"/>
              </a:spcBef>
              <a:buNone/>
            </a:pPr>
            <a:r>
              <a:rPr lang="en-GB" dirty="0"/>
              <a:t>Atomic Operations</a:t>
            </a:r>
          </a:p>
        </p:txBody>
      </p:sp>
      <p:sp>
        <p:nvSpPr>
          <p:cNvPr id="217" name="Shape 217"/>
          <p:cNvSpPr txBox="1">
            <a:spLocks noGrp="1"/>
          </p:cNvSpPr>
          <p:nvPr>
            <p:ph type="body" idx="1"/>
          </p:nvPr>
        </p:nvSpPr>
        <p:spPr>
          <a:xfrm>
            <a:off x="470100" y="2087467"/>
            <a:ext cx="3798000" cy="646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solidFill>
                  <a:srgbClr val="000000"/>
                </a:solidFill>
              </a:rPr>
              <a:t>f = open(file, O_CREAT | </a:t>
            </a:r>
            <a:r>
              <a:rPr lang="en-GB" dirty="0">
                <a:solidFill>
                  <a:srgbClr val="FF0000"/>
                </a:solidFill>
              </a:rPr>
              <a:t>O_EXCL</a:t>
            </a:r>
            <a:r>
              <a:rPr lang="en-GB" dirty="0">
                <a:solidFill>
                  <a:srgbClr val="000000"/>
                </a:solidFill>
              </a:rPr>
              <a:t>)</a:t>
            </a:r>
          </a:p>
          <a:p>
            <a:pPr marL="0" lvl="0" indent="0">
              <a:spcBef>
                <a:spcPts val="0"/>
              </a:spcBef>
              <a:buNone/>
            </a:pPr>
            <a:endParaRPr dirty="0"/>
          </a:p>
          <a:p>
            <a:pPr marL="0" lvl="0" indent="0">
              <a:spcBef>
                <a:spcPts val="0"/>
              </a:spcBef>
              <a:buNone/>
            </a:pPr>
            <a:endParaRPr dirty="0"/>
          </a:p>
        </p:txBody>
      </p:sp>
      <p:sp>
        <p:nvSpPr>
          <p:cNvPr id="218" name="Shape 218"/>
          <p:cNvSpPr txBox="1"/>
          <p:nvPr/>
        </p:nvSpPr>
        <p:spPr>
          <a:xfrm>
            <a:off x="311700" y="3040267"/>
            <a:ext cx="3956400" cy="3641600"/>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These two options combined together will not open the specified file if the file already exists.</a:t>
            </a:r>
          </a:p>
          <a:p>
            <a:pPr marL="0" lvl="0" indent="0" rtl="0">
              <a:spcBef>
                <a:spcPts val="0"/>
              </a:spcBef>
              <a:buNone/>
            </a:pPr>
            <a:endParaRPr sz="1800" dirty="0"/>
          </a:p>
          <a:p>
            <a:pPr marL="457200" lvl="0" indent="-342900">
              <a:spcBef>
                <a:spcPts val="0"/>
              </a:spcBef>
              <a:buSzPts val="1800"/>
              <a:buChar char="●"/>
            </a:pPr>
            <a:r>
              <a:rPr lang="en-GB" sz="1800" dirty="0"/>
              <a:t>Guarantees the atomicity of the check and the use.</a:t>
            </a:r>
          </a:p>
          <a:p>
            <a:pPr marL="0" lvl="0" indent="0">
              <a:spcBef>
                <a:spcPts val="0"/>
              </a:spcBef>
              <a:buNone/>
            </a:pPr>
            <a:endParaRPr dirty="0"/>
          </a:p>
        </p:txBody>
      </p:sp>
      <p:sp>
        <p:nvSpPr>
          <p:cNvPr id="220" name="Shape 220"/>
          <p:cNvSpPr txBox="1"/>
          <p:nvPr/>
        </p:nvSpPr>
        <p:spPr>
          <a:xfrm>
            <a:off x="5005977" y="2087467"/>
            <a:ext cx="4058895" cy="952800"/>
          </a:xfrm>
          <a:prstGeom prst="rect">
            <a:avLst/>
          </a:prstGeom>
          <a:noFill/>
          <a:ln>
            <a:noFill/>
          </a:ln>
        </p:spPr>
        <p:txBody>
          <a:bodyPr wrap="square" lIns="91425" tIns="91425" rIns="91425" bIns="91425" anchor="t" anchorCtr="0">
            <a:noAutofit/>
          </a:bodyPr>
          <a:lstStyle/>
          <a:p>
            <a:pPr marL="1319213" lvl="0" indent="-1319213">
              <a:spcBef>
                <a:spcPts val="0"/>
              </a:spcBef>
              <a:buNone/>
            </a:pPr>
            <a:r>
              <a:rPr lang="en-GB" sz="1800" dirty="0"/>
              <a:t>f = open(file ,</a:t>
            </a:r>
            <a:r>
              <a:rPr lang="en-GB" sz="1800" dirty="0" smtClean="0"/>
              <a:t>O_WRITE  </a:t>
            </a:r>
            <a:r>
              <a:rPr lang="en-GB" sz="1800" dirty="0"/>
              <a:t>| </a:t>
            </a:r>
            <a:r>
              <a:rPr lang="en-GB" sz="1800" b="1" dirty="0">
                <a:solidFill>
                  <a:srgbClr val="FF0000"/>
                </a:solidFill>
              </a:rPr>
              <a:t>O_REAL_USER_ID</a:t>
            </a:r>
          </a:p>
        </p:txBody>
      </p:sp>
      <p:sp>
        <p:nvSpPr>
          <p:cNvPr id="221" name="Shape 221"/>
          <p:cNvSpPr txBox="1"/>
          <p:nvPr/>
        </p:nvSpPr>
        <p:spPr>
          <a:xfrm>
            <a:off x="4722325" y="3040267"/>
            <a:ext cx="4110000" cy="3369600"/>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Char char="●"/>
            </a:pPr>
            <a:r>
              <a:rPr lang="en-GB" sz="1800" dirty="0" smtClean="0"/>
              <a:t>This is just an idea, not implemented in the real system.</a:t>
            </a:r>
          </a:p>
          <a:p>
            <a:pPr marL="457200" lvl="0" indent="-342900">
              <a:spcBef>
                <a:spcPts val="0"/>
              </a:spcBef>
              <a:spcAft>
                <a:spcPts val="1200"/>
              </a:spcAft>
              <a:buSzPts val="1800"/>
              <a:buChar char="●"/>
            </a:pPr>
            <a:r>
              <a:rPr lang="en-GB" sz="1800" dirty="0" smtClean="0"/>
              <a:t>With </a:t>
            </a:r>
            <a:r>
              <a:rPr lang="en-GB" sz="1800" dirty="0"/>
              <a:t>this option, open() </a:t>
            </a:r>
            <a:r>
              <a:rPr lang="en-GB" sz="1800" dirty="0" smtClean="0"/>
              <a:t>will only check the real User ID</a:t>
            </a:r>
          </a:p>
          <a:p>
            <a:pPr marL="457200" lvl="0" indent="-342900">
              <a:spcBef>
                <a:spcPts val="0"/>
              </a:spcBef>
              <a:spcAft>
                <a:spcPts val="1200"/>
              </a:spcAft>
              <a:buSzPts val="1800"/>
              <a:buChar char="●"/>
            </a:pPr>
            <a:r>
              <a:rPr lang="en-GB" sz="1800" dirty="0" smtClean="0"/>
              <a:t>Therefore, open</a:t>
            </a:r>
            <a:r>
              <a:rPr lang="en-GB" sz="1800" dirty="0"/>
              <a:t>() achieves check and use on it’s own and the operations are atomic.</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09222"/>
            <a:ext cx="7646967" cy="947745"/>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t>Repeating Check and Use</a:t>
            </a:r>
          </a:p>
        </p:txBody>
      </p:sp>
      <p:pic>
        <p:nvPicPr>
          <p:cNvPr id="227" name="Shape 227"/>
          <p:cNvPicPr preferRelativeResize="0"/>
          <p:nvPr/>
        </p:nvPicPr>
        <p:blipFill>
          <a:blip r:embed="rId3">
            <a:alphaModFix/>
          </a:blip>
          <a:stretch>
            <a:fillRect/>
          </a:stretch>
        </p:blipFill>
        <p:spPr>
          <a:xfrm>
            <a:off x="355924" y="1463567"/>
            <a:ext cx="3880726" cy="2844800"/>
          </a:xfrm>
          <a:prstGeom prst="rect">
            <a:avLst/>
          </a:prstGeom>
          <a:noFill/>
          <a:ln>
            <a:noFill/>
          </a:ln>
        </p:spPr>
      </p:pic>
      <p:pic>
        <p:nvPicPr>
          <p:cNvPr id="228" name="Shape 228"/>
          <p:cNvPicPr preferRelativeResize="0"/>
          <p:nvPr/>
        </p:nvPicPr>
        <p:blipFill>
          <a:blip r:embed="rId4">
            <a:alphaModFix/>
          </a:blip>
          <a:stretch>
            <a:fillRect/>
          </a:stretch>
        </p:blipFill>
        <p:spPr>
          <a:xfrm>
            <a:off x="4337928" y="1458067"/>
            <a:ext cx="4647251" cy="5139000"/>
          </a:xfrm>
          <a:prstGeom prst="rect">
            <a:avLst/>
          </a:prstGeom>
          <a:noFill/>
          <a:ln>
            <a:noFill/>
          </a:ln>
        </p:spPr>
      </p:pic>
      <p:sp>
        <p:nvSpPr>
          <p:cNvPr id="229" name="Shape 229"/>
          <p:cNvSpPr txBox="1"/>
          <p:nvPr/>
        </p:nvSpPr>
        <p:spPr>
          <a:xfrm>
            <a:off x="178675" y="4486900"/>
            <a:ext cx="3956700" cy="2246400"/>
          </a:xfrm>
          <a:prstGeom prst="rect">
            <a:avLst/>
          </a:prstGeom>
          <a:noFill/>
          <a:ln>
            <a:noFill/>
          </a:ln>
        </p:spPr>
        <p:txBody>
          <a:bodyPr wrap="square" lIns="91425" tIns="91425" rIns="91425" bIns="91425" anchor="t" anchorCtr="0">
            <a:noAutofit/>
          </a:bodyPr>
          <a:lstStyle/>
          <a:p>
            <a:pPr marL="457200" lvl="0" indent="-317500">
              <a:spcBef>
                <a:spcPts val="0"/>
              </a:spcBef>
              <a:spcAft>
                <a:spcPts val="0"/>
              </a:spcAft>
              <a:buSzPts val="1400"/>
              <a:buChar char="●"/>
            </a:pPr>
            <a:r>
              <a:rPr lang="en-GB" dirty="0"/>
              <a:t>Check-and-use is done </a:t>
            </a:r>
            <a:r>
              <a:rPr lang="en-GB" dirty="0" smtClean="0"/>
              <a:t>three</a:t>
            </a:r>
            <a:r>
              <a:rPr lang="en-GB" dirty="0"/>
              <a:t> </a:t>
            </a:r>
            <a:r>
              <a:rPr lang="en-GB" dirty="0" smtClean="0"/>
              <a:t>times.</a:t>
            </a:r>
            <a:endParaRPr lang="en-GB" dirty="0"/>
          </a:p>
          <a:p>
            <a:pPr marL="457200" lvl="0" indent="-317500">
              <a:spcBef>
                <a:spcPts val="0"/>
              </a:spcBef>
              <a:spcAft>
                <a:spcPts val="0"/>
              </a:spcAft>
              <a:buSzPts val="1400"/>
              <a:buChar char="●"/>
            </a:pPr>
            <a:r>
              <a:rPr lang="en-GB" dirty="0"/>
              <a:t>Check if the </a:t>
            </a:r>
            <a:r>
              <a:rPr lang="en-GB" dirty="0" err="1"/>
              <a:t>inodes</a:t>
            </a:r>
            <a:r>
              <a:rPr lang="en-GB" dirty="0"/>
              <a:t> are same.</a:t>
            </a:r>
          </a:p>
          <a:p>
            <a:pPr marL="457200" lvl="0" indent="-317500">
              <a:spcBef>
                <a:spcPts val="0"/>
              </a:spcBef>
              <a:spcAft>
                <a:spcPts val="0"/>
              </a:spcAft>
              <a:buSzPts val="1400"/>
              <a:buChar char="●"/>
            </a:pPr>
            <a:r>
              <a:rPr lang="en-GB" dirty="0"/>
              <a:t>For a successful attack, “/</a:t>
            </a:r>
            <a:r>
              <a:rPr lang="en-GB" dirty="0" err="1" smtClean="0"/>
              <a:t>tmp</a:t>
            </a:r>
            <a:r>
              <a:rPr lang="en-GB" dirty="0" smtClean="0"/>
              <a:t>/XYZ” </a:t>
            </a:r>
            <a:r>
              <a:rPr lang="en-GB" dirty="0"/>
              <a:t>needs to be changed 5 times.</a:t>
            </a:r>
          </a:p>
          <a:p>
            <a:pPr marL="457200" lvl="0" indent="-317500">
              <a:spcBef>
                <a:spcPts val="0"/>
              </a:spcBef>
              <a:buSzPts val="1400"/>
              <a:buChar char="●"/>
            </a:pPr>
            <a:r>
              <a:rPr lang="en-GB" dirty="0"/>
              <a:t>The chance of winning the race 5 times is much lower than a code with one race condition.</a:t>
            </a:r>
          </a:p>
        </p:txBody>
      </p:sp>
      <p:sp>
        <p:nvSpPr>
          <p:cNvPr id="230" name="Shape 230"/>
          <p:cNvSpPr/>
          <p:nvPr/>
        </p:nvSpPr>
        <p:spPr>
          <a:xfrm>
            <a:off x="3786351" y="3626755"/>
            <a:ext cx="255300" cy="3404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1</a:t>
            </a:r>
          </a:p>
        </p:txBody>
      </p:sp>
      <p:sp>
        <p:nvSpPr>
          <p:cNvPr id="231" name="Shape 231"/>
          <p:cNvSpPr/>
          <p:nvPr/>
        </p:nvSpPr>
        <p:spPr>
          <a:xfrm>
            <a:off x="7835725" y="2103500"/>
            <a:ext cx="255300" cy="3404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2</a:t>
            </a:r>
          </a:p>
        </p:txBody>
      </p:sp>
      <p:sp>
        <p:nvSpPr>
          <p:cNvPr id="232" name="Shape 232"/>
          <p:cNvSpPr/>
          <p:nvPr/>
        </p:nvSpPr>
        <p:spPr>
          <a:xfrm>
            <a:off x="7835725" y="3190433"/>
            <a:ext cx="255300" cy="3404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3</a:t>
            </a:r>
          </a:p>
        </p:txBody>
      </p:sp>
      <p:cxnSp>
        <p:nvCxnSpPr>
          <p:cNvPr id="233" name="Shape 233"/>
          <p:cNvCxnSpPr/>
          <p:nvPr/>
        </p:nvCxnSpPr>
        <p:spPr>
          <a:xfrm>
            <a:off x="3114175" y="5031467"/>
            <a:ext cx="1148700" cy="0"/>
          </a:xfrm>
          <a:prstGeom prst="straightConnector1">
            <a:avLst/>
          </a:prstGeom>
          <a:noFill/>
          <a:ln w="9525" cap="flat" cmpd="sng">
            <a:solidFill>
              <a:srgbClr val="FF0000"/>
            </a:solidFill>
            <a:prstDash val="solid"/>
            <a:round/>
            <a:headEnd type="none" w="lg" len="lg"/>
            <a:tailEnd type="triangle" w="lg" len="lg"/>
          </a:ln>
        </p:spPr>
      </p:cxn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593367"/>
            <a:ext cx="7731633" cy="763600"/>
          </a:xfrm>
          <a:prstGeom prst="rect">
            <a:avLst/>
          </a:prstGeom>
        </p:spPr>
        <p:txBody>
          <a:bodyPr wrap="square" lIns="91425" tIns="91425" rIns="91425" bIns="91425" anchor="t" anchorCtr="0">
            <a:noAutofit/>
          </a:bodyPr>
          <a:lstStyle/>
          <a:p>
            <a:pPr marL="0" lvl="0" indent="0">
              <a:spcBef>
                <a:spcPts val="0"/>
              </a:spcBef>
              <a:buNone/>
            </a:pPr>
            <a:r>
              <a:rPr lang="en-GB" dirty="0"/>
              <a:t>Sticky </a:t>
            </a:r>
            <a:r>
              <a:rPr lang="en-GB" dirty="0" err="1"/>
              <a:t>Symlink</a:t>
            </a:r>
            <a:r>
              <a:rPr lang="en-GB" dirty="0"/>
              <a:t> Protection</a:t>
            </a:r>
          </a:p>
        </p:txBody>
      </p:sp>
      <p:sp>
        <p:nvSpPr>
          <p:cNvPr id="241" name="Shape 241"/>
          <p:cNvSpPr txBox="1"/>
          <p:nvPr/>
        </p:nvSpPr>
        <p:spPr>
          <a:xfrm>
            <a:off x="229725" y="1525900"/>
            <a:ext cx="8602500" cy="763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enable the sticky </a:t>
            </a:r>
            <a:r>
              <a:rPr lang="en-GB" sz="1800" dirty="0" err="1"/>
              <a:t>symlink</a:t>
            </a:r>
            <a:r>
              <a:rPr lang="en-GB" sz="1800" dirty="0"/>
              <a:t> protection for world-writable sticky directories:</a:t>
            </a:r>
          </a:p>
        </p:txBody>
      </p:sp>
      <p:sp>
        <p:nvSpPr>
          <p:cNvPr id="242" name="Shape 242"/>
          <p:cNvSpPr txBox="1"/>
          <p:nvPr/>
        </p:nvSpPr>
        <p:spPr>
          <a:xfrm>
            <a:off x="311703" y="3989056"/>
            <a:ext cx="7830265" cy="1529389"/>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When the sticky </a:t>
            </a:r>
            <a:r>
              <a:rPr lang="en-GB" sz="1800" dirty="0" err="1"/>
              <a:t>symlink</a:t>
            </a:r>
            <a:r>
              <a:rPr lang="en-GB" sz="1800" dirty="0"/>
              <a:t> protection is enabled, symbolic links inside a sticky world-writable can only be followed when the owner of the </a:t>
            </a:r>
            <a:r>
              <a:rPr lang="en-GB" sz="1800" dirty="0" err="1"/>
              <a:t>symlink</a:t>
            </a:r>
            <a:r>
              <a:rPr lang="en-GB" sz="1800" dirty="0"/>
              <a:t> matches either the follower or the directory owner.</a:t>
            </a:r>
          </a:p>
          <a:p>
            <a:pPr marL="0" lvl="0" indent="0">
              <a:spcBef>
                <a:spcPts val="0"/>
              </a:spcBef>
              <a:buNone/>
            </a:pPr>
            <a:endParaRPr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5" y="2289502"/>
            <a:ext cx="6979410" cy="1550980"/>
          </a:xfrm>
          <a:prstGeom prst="rect">
            <a:avLst/>
          </a:prstGeom>
        </p:spPr>
      </p:pic>
      <p:sp>
        <p:nvSpPr>
          <p:cNvPr id="3" name="Slide Number Placeholder 2"/>
          <p:cNvSpPr>
            <a:spLocks noGrp="1"/>
          </p:cNvSpPr>
          <p:nvPr>
            <p:ph type="sldNum" idx="12"/>
          </p:nvPr>
        </p:nvSpPr>
        <p:spPr/>
        <p:txBody>
          <a:bodyPr/>
          <a:lstStyle/>
          <a:p>
            <a:pPr marL="0" lvl="0" indent="0">
              <a:spcBef>
                <a:spcPts val="0"/>
              </a:spcBef>
              <a:buNone/>
            </a:pPr>
            <a:fld id="{00000000-1234-1234-1234-123412341234}"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51556"/>
            <a:ext cx="7745744" cy="905411"/>
          </a:xfrm>
        </p:spPr>
        <p:txBody>
          <a:bodyPr>
            <a:normAutofit fontScale="90000"/>
          </a:bodyPr>
          <a:lstStyle/>
          <a:p>
            <a:r>
              <a:rPr lang="en-US" dirty="0" smtClean="0"/>
              <a:t>Experiment with </a:t>
            </a:r>
            <a:r>
              <a:rPr lang="en-US" dirty="0" err="1" smtClean="0"/>
              <a:t>Symlink</a:t>
            </a:r>
            <a:r>
              <a:rPr lang="en-US" dirty="0" smtClean="0"/>
              <a:t> Protection</a:t>
            </a:r>
            <a:endParaRPr lang="en-US" dirty="0"/>
          </a:p>
        </p:txBody>
      </p:sp>
      <p:sp>
        <p:nvSpPr>
          <p:cNvPr id="3" name="Text Placeholder 2"/>
          <p:cNvSpPr>
            <a:spLocks noGrp="1"/>
          </p:cNvSpPr>
          <p:nvPr>
            <p:ph type="body" idx="1"/>
          </p:nvPr>
        </p:nvSpPr>
        <p:spPr>
          <a:xfrm>
            <a:off x="4897316" y="2344617"/>
            <a:ext cx="3666392" cy="2105987"/>
          </a:xfrm>
        </p:spPr>
        <p:txBody>
          <a:bodyPr>
            <a:normAutofit/>
          </a:bodyPr>
          <a:lstStyle/>
          <a:p>
            <a:pPr marL="285750" lvl="0" indent="-285750">
              <a:buBlip>
                <a:blip r:embed="rId2"/>
              </a:buBlip>
            </a:pPr>
            <a:r>
              <a:rPr lang="en-US" dirty="0"/>
              <a:t> </a:t>
            </a:r>
            <a:r>
              <a:rPr lang="en-GB" dirty="0" smtClean="0"/>
              <a:t>Using </a:t>
            </a:r>
            <a:r>
              <a:rPr lang="en-GB" dirty="0"/>
              <a:t>the code and user IDs (seed and root), experiments were conducted to understand the protection.</a:t>
            </a:r>
          </a:p>
          <a:p>
            <a:endParaRPr lang="en-US" dirty="0"/>
          </a:p>
        </p:txBody>
      </p:sp>
      <p:pic>
        <p:nvPicPr>
          <p:cNvPr id="5" name="Shape 239"/>
          <p:cNvPicPr preferRelativeResize="0"/>
          <p:nvPr/>
        </p:nvPicPr>
        <p:blipFill>
          <a:blip r:embed="rId3">
            <a:alphaModFix/>
          </a:blip>
          <a:stretch>
            <a:fillRect/>
          </a:stretch>
        </p:blipFill>
        <p:spPr>
          <a:xfrm>
            <a:off x="609232" y="1956233"/>
            <a:ext cx="4129825" cy="3716000"/>
          </a:xfrm>
          <a:prstGeom prst="rect">
            <a:avLst/>
          </a:prstGeom>
          <a:noFill/>
          <a:ln>
            <a:noFill/>
          </a:ln>
        </p:spPr>
      </p:pic>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t>24</a:t>
            </a:fld>
            <a:endParaRPr lang="en-GB"/>
          </a:p>
        </p:txBody>
      </p:sp>
    </p:spTree>
    <p:extLst>
      <p:ext uri="{BB962C8B-B14F-4D97-AF65-F5344CB8AC3E}">
        <p14:creationId xmlns:p14="http://schemas.microsoft.com/office/powerpoint/2010/main" val="284078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593367"/>
            <a:ext cx="7689300" cy="7636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Sticky </a:t>
            </a:r>
            <a:r>
              <a:rPr lang="en-GB" dirty="0" err="1"/>
              <a:t>Symlink</a:t>
            </a:r>
            <a:r>
              <a:rPr lang="en-GB" dirty="0"/>
              <a:t> Protection</a:t>
            </a:r>
          </a:p>
        </p:txBody>
      </p:sp>
      <p:pic>
        <p:nvPicPr>
          <p:cNvPr id="248" name="Shape 248"/>
          <p:cNvPicPr preferRelativeResize="0"/>
          <p:nvPr/>
        </p:nvPicPr>
        <p:blipFill>
          <a:blip r:embed="rId3">
            <a:alphaModFix/>
          </a:blip>
          <a:stretch>
            <a:fillRect/>
          </a:stretch>
        </p:blipFill>
        <p:spPr>
          <a:xfrm>
            <a:off x="389628" y="1733235"/>
            <a:ext cx="5697974" cy="2743700"/>
          </a:xfrm>
          <a:prstGeom prst="rect">
            <a:avLst/>
          </a:prstGeom>
          <a:noFill/>
          <a:ln>
            <a:noFill/>
          </a:ln>
        </p:spPr>
      </p:pic>
      <p:sp>
        <p:nvSpPr>
          <p:cNvPr id="249" name="Shape 249"/>
          <p:cNvSpPr txBox="1"/>
          <p:nvPr/>
        </p:nvSpPr>
        <p:spPr>
          <a:xfrm>
            <a:off x="6115824" y="1749777"/>
            <a:ext cx="2833500" cy="2555335"/>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err="1"/>
              <a:t>Symlink</a:t>
            </a:r>
            <a:r>
              <a:rPr lang="en-GB" sz="1800" dirty="0"/>
              <a:t> protection allows </a:t>
            </a:r>
            <a:r>
              <a:rPr lang="en-GB" sz="1800" dirty="0" err="1"/>
              <a:t>fopen</a:t>
            </a:r>
            <a:r>
              <a:rPr lang="en-GB" sz="1800" dirty="0"/>
              <a:t>() when the owner of the </a:t>
            </a:r>
            <a:r>
              <a:rPr lang="en-GB" sz="1800" dirty="0" err="1"/>
              <a:t>symlink</a:t>
            </a:r>
            <a:r>
              <a:rPr lang="en-GB" sz="1800" dirty="0"/>
              <a:t> match either the follower (EID of the process) or the directory owner.</a:t>
            </a:r>
          </a:p>
          <a:p>
            <a:pPr marL="0" lvl="0" indent="0">
              <a:spcBef>
                <a:spcPts val="0"/>
              </a:spcBef>
              <a:buNone/>
            </a:pPr>
            <a:endParaRPr sz="1800" dirty="0"/>
          </a:p>
          <a:p>
            <a:pPr marL="0" lvl="0" indent="0">
              <a:spcBef>
                <a:spcPts val="0"/>
              </a:spcBef>
              <a:buNone/>
            </a:pPr>
            <a:endParaRPr sz="1800" dirty="0"/>
          </a:p>
        </p:txBody>
      </p:sp>
      <p:sp>
        <p:nvSpPr>
          <p:cNvPr id="250" name="Shape 250"/>
          <p:cNvSpPr txBox="1"/>
          <p:nvPr/>
        </p:nvSpPr>
        <p:spPr>
          <a:xfrm>
            <a:off x="311700" y="4628443"/>
            <a:ext cx="5697900" cy="1855069"/>
          </a:xfrm>
          <a:prstGeom prst="rect">
            <a:avLst/>
          </a:prstGeom>
          <a:noFill/>
          <a:ln>
            <a:noFill/>
          </a:ln>
        </p:spPr>
        <p:txBody>
          <a:bodyPr wrap="square" lIns="91425" tIns="91425" rIns="91425" bIns="91425" anchor="t" anchorCtr="0">
            <a:noAutofit/>
          </a:bodyPr>
          <a:lstStyle/>
          <a:p>
            <a:pPr marL="457200" lvl="0" indent="-342900" rtl="0">
              <a:spcBef>
                <a:spcPts val="0"/>
              </a:spcBef>
              <a:buClr>
                <a:schemeClr val="dk1"/>
              </a:buClr>
              <a:buSzPts val="1800"/>
              <a:buChar char="●"/>
            </a:pPr>
            <a:r>
              <a:rPr lang="en-GB" sz="1800" dirty="0">
                <a:solidFill>
                  <a:schemeClr val="dk1"/>
                </a:solidFill>
              </a:rPr>
              <a:t>In our vulnerable program (EID is root), /</a:t>
            </a:r>
            <a:r>
              <a:rPr lang="en-GB" sz="1800" dirty="0" err="1">
                <a:solidFill>
                  <a:schemeClr val="dk1"/>
                </a:solidFill>
              </a:rPr>
              <a:t>tmp</a:t>
            </a:r>
            <a:r>
              <a:rPr lang="en-GB" sz="1800" dirty="0">
                <a:solidFill>
                  <a:schemeClr val="dk1"/>
                </a:solidFill>
              </a:rPr>
              <a:t> directory is also owned by the root, the program will not allowed to follow the symbolic link unless the link is created by the root.</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593367"/>
            <a:ext cx="7703411" cy="763600"/>
          </a:xfrm>
          <a:prstGeom prst="rect">
            <a:avLst/>
          </a:prstGeom>
        </p:spPr>
        <p:txBody>
          <a:bodyPr wrap="square" lIns="91425" tIns="91425" rIns="91425" bIns="91425" anchor="t" anchorCtr="0">
            <a:noAutofit/>
          </a:bodyPr>
          <a:lstStyle/>
          <a:p>
            <a:pPr marL="0" lvl="0" indent="0">
              <a:spcBef>
                <a:spcPts val="0"/>
              </a:spcBef>
              <a:buNone/>
            </a:pPr>
            <a:r>
              <a:rPr lang="en-GB" dirty="0"/>
              <a:t>Principle of Least Privilege</a:t>
            </a:r>
          </a:p>
        </p:txBody>
      </p:sp>
      <p:sp>
        <p:nvSpPr>
          <p:cNvPr id="256" name="Shape 256"/>
          <p:cNvSpPr txBox="1">
            <a:spLocks noGrp="1"/>
          </p:cNvSpPr>
          <p:nvPr>
            <p:ph type="body" idx="1"/>
          </p:nvPr>
        </p:nvSpPr>
        <p:spPr>
          <a:xfrm>
            <a:off x="461169" y="1829709"/>
            <a:ext cx="7742054" cy="4360075"/>
          </a:xfrm>
          <a:prstGeom prst="rect">
            <a:avLst/>
          </a:prstGeom>
        </p:spPr>
        <p:txBody>
          <a:bodyPr wrap="square" lIns="91425" tIns="91425" rIns="91425" bIns="91425" anchor="t" anchorCtr="0">
            <a:noAutofit/>
          </a:bodyPr>
          <a:lstStyle/>
          <a:p>
            <a:pPr marL="0" lvl="0" indent="0">
              <a:spcBef>
                <a:spcPts val="0"/>
              </a:spcBef>
              <a:buNone/>
            </a:pPr>
            <a:r>
              <a:rPr lang="en-GB" b="1" dirty="0" smtClean="0">
                <a:solidFill>
                  <a:srgbClr val="000000"/>
                </a:solidFill>
              </a:rPr>
              <a:t>Principle of Least Privilege:</a:t>
            </a:r>
          </a:p>
          <a:p>
            <a:pPr marL="747713" lvl="0">
              <a:spcBef>
                <a:spcPts val="0"/>
              </a:spcBef>
              <a:buNone/>
            </a:pPr>
            <a:r>
              <a:rPr lang="en-GB" b="1" dirty="0" smtClean="0">
                <a:solidFill>
                  <a:srgbClr val="FF0000"/>
                </a:solidFill>
              </a:rPr>
              <a:t>A </a:t>
            </a:r>
            <a:r>
              <a:rPr lang="en-GB" b="1" dirty="0">
                <a:solidFill>
                  <a:srgbClr val="FF0000"/>
                </a:solidFill>
              </a:rPr>
              <a:t>program should not use more privilege than what is needed by the task.</a:t>
            </a:r>
          </a:p>
          <a:p>
            <a:pPr marL="285750" indent="-285750"/>
            <a:r>
              <a:rPr lang="en-GB" dirty="0">
                <a:solidFill>
                  <a:srgbClr val="000000"/>
                </a:solidFill>
              </a:rPr>
              <a:t>Our vulnerable program has more privileges than required while opening the </a:t>
            </a:r>
            <a:r>
              <a:rPr lang="en-GB" dirty="0" smtClean="0">
                <a:solidFill>
                  <a:srgbClr val="000000"/>
                </a:solidFill>
              </a:rPr>
              <a:t>file.</a:t>
            </a:r>
          </a:p>
          <a:p>
            <a:pPr marL="285750" indent="-285750"/>
            <a:r>
              <a:rPr lang="en-GB" dirty="0" err="1">
                <a:solidFill>
                  <a:srgbClr val="000000"/>
                </a:solidFill>
              </a:rPr>
              <a:t>s</a:t>
            </a:r>
            <a:r>
              <a:rPr lang="en-GB" dirty="0" err="1" smtClean="0">
                <a:solidFill>
                  <a:srgbClr val="000000"/>
                </a:solidFill>
              </a:rPr>
              <a:t>eteuid</a:t>
            </a:r>
            <a:r>
              <a:rPr lang="en-GB" dirty="0">
                <a:solidFill>
                  <a:srgbClr val="000000"/>
                </a:solidFill>
              </a:rPr>
              <a:t>() and </a:t>
            </a:r>
            <a:r>
              <a:rPr lang="en-GB" dirty="0" err="1">
                <a:solidFill>
                  <a:srgbClr val="000000"/>
                </a:solidFill>
              </a:rPr>
              <a:t>s</a:t>
            </a:r>
            <a:r>
              <a:rPr lang="en-GB" dirty="0" err="1" smtClean="0">
                <a:solidFill>
                  <a:srgbClr val="000000"/>
                </a:solidFill>
              </a:rPr>
              <a:t>etuid</a:t>
            </a:r>
            <a:r>
              <a:rPr lang="en-GB" dirty="0">
                <a:solidFill>
                  <a:srgbClr val="000000"/>
                </a:solidFill>
              </a:rPr>
              <a:t>() </a:t>
            </a:r>
            <a:r>
              <a:rPr lang="en-GB" dirty="0" smtClean="0">
                <a:solidFill>
                  <a:srgbClr val="000000"/>
                </a:solidFill>
              </a:rPr>
              <a:t>can be used </a:t>
            </a:r>
            <a:r>
              <a:rPr lang="en-GB" dirty="0">
                <a:solidFill>
                  <a:srgbClr val="000000"/>
                </a:solidFill>
              </a:rPr>
              <a:t>to discard or temporarily disable </a:t>
            </a:r>
            <a:r>
              <a:rPr lang="en-GB" dirty="0" smtClean="0">
                <a:solidFill>
                  <a:srgbClr val="000000"/>
                </a:solidFill>
              </a:rPr>
              <a:t>privileges.</a:t>
            </a:r>
          </a:p>
          <a:p>
            <a:pPr lvl="0">
              <a:spcBef>
                <a:spcPts val="0"/>
              </a:spcBef>
              <a:buNone/>
            </a:pPr>
            <a:endParaRPr lang="en-GB" dirty="0">
              <a:solidFill>
                <a:srgbClr val="000000"/>
              </a:solidFill>
            </a:endParaRP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593367"/>
            <a:ext cx="7646967" cy="7636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Principle of Least Privilege</a:t>
            </a:r>
          </a:p>
        </p:txBody>
      </p:sp>
      <p:sp>
        <p:nvSpPr>
          <p:cNvPr id="262" name="Shape 262"/>
          <p:cNvSpPr txBox="1">
            <a:spLocks noGrp="1"/>
          </p:cNvSpPr>
          <p:nvPr>
            <p:ph type="body" idx="1"/>
          </p:nvPr>
        </p:nvSpPr>
        <p:spPr>
          <a:xfrm>
            <a:off x="5922050" y="1695010"/>
            <a:ext cx="2910300" cy="17304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a:solidFill>
                  <a:srgbClr val="000000"/>
                </a:solidFill>
              </a:rPr>
              <a:t>Right before opening the file, the program should drop its privilege by setting EID = RID</a:t>
            </a:r>
          </a:p>
        </p:txBody>
      </p:sp>
      <p:sp>
        <p:nvSpPr>
          <p:cNvPr id="266" name="Shape 266"/>
          <p:cNvSpPr txBox="1">
            <a:spLocks noGrp="1"/>
          </p:cNvSpPr>
          <p:nvPr>
            <p:ph type="body" idx="4294967295"/>
          </p:nvPr>
        </p:nvSpPr>
        <p:spPr>
          <a:xfrm>
            <a:off x="6086301" y="4293306"/>
            <a:ext cx="2817812" cy="1731433"/>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rgbClr val="000000"/>
                </a:solidFill>
              </a:rPr>
              <a:t>After writing, privileges are restored by setting EUID = root</a:t>
            </a:r>
          </a:p>
        </p:txBody>
      </p:sp>
      <p:pic>
        <p:nvPicPr>
          <p:cNvPr id="263" name="Shape 263"/>
          <p:cNvPicPr preferRelativeResize="0"/>
          <p:nvPr/>
        </p:nvPicPr>
        <p:blipFill>
          <a:blip r:embed="rId3">
            <a:alphaModFix/>
          </a:blip>
          <a:stretch>
            <a:fillRect/>
          </a:stretch>
        </p:blipFill>
        <p:spPr>
          <a:xfrm>
            <a:off x="311700" y="1720078"/>
            <a:ext cx="5482726" cy="2644333"/>
          </a:xfrm>
          <a:prstGeom prst="rect">
            <a:avLst/>
          </a:prstGeom>
          <a:noFill/>
          <a:ln>
            <a:noFill/>
          </a:ln>
        </p:spPr>
      </p:pic>
      <p:pic>
        <p:nvPicPr>
          <p:cNvPr id="264" name="Shape 264"/>
          <p:cNvPicPr preferRelativeResize="0"/>
          <p:nvPr/>
        </p:nvPicPr>
        <p:blipFill>
          <a:blip r:embed="rId4">
            <a:alphaModFix/>
          </a:blip>
          <a:stretch>
            <a:fillRect/>
          </a:stretch>
        </p:blipFill>
        <p:spPr>
          <a:xfrm>
            <a:off x="311702" y="4261945"/>
            <a:ext cx="5482725" cy="359767"/>
          </a:xfrm>
          <a:prstGeom prst="rect">
            <a:avLst/>
          </a:prstGeom>
          <a:noFill/>
          <a:ln>
            <a:noFill/>
          </a:ln>
        </p:spPr>
      </p:pic>
      <p:cxnSp>
        <p:nvCxnSpPr>
          <p:cNvPr id="265" name="Shape 265"/>
          <p:cNvCxnSpPr/>
          <p:nvPr/>
        </p:nvCxnSpPr>
        <p:spPr>
          <a:xfrm rot="10800000">
            <a:off x="4824350" y="2560210"/>
            <a:ext cx="1097700" cy="0"/>
          </a:xfrm>
          <a:prstGeom prst="straightConnector1">
            <a:avLst/>
          </a:prstGeom>
          <a:noFill/>
          <a:ln w="19050" cap="flat" cmpd="sng">
            <a:solidFill>
              <a:srgbClr val="000000"/>
            </a:solidFill>
            <a:prstDash val="solid"/>
            <a:round/>
            <a:headEnd type="none" w="lg" len="lg"/>
            <a:tailEnd type="triangle" w="lg" len="lg"/>
          </a:ln>
        </p:spPr>
      </p:cxnSp>
      <p:cxnSp>
        <p:nvCxnSpPr>
          <p:cNvPr id="267" name="Shape 267"/>
          <p:cNvCxnSpPr/>
          <p:nvPr/>
        </p:nvCxnSpPr>
        <p:spPr>
          <a:xfrm flipH="1">
            <a:off x="3012050" y="5229610"/>
            <a:ext cx="2910000" cy="19200"/>
          </a:xfrm>
          <a:prstGeom prst="straightConnector1">
            <a:avLst/>
          </a:prstGeom>
          <a:noFill/>
          <a:ln w="19050" cap="flat" cmpd="sng">
            <a:solidFill>
              <a:srgbClr val="000000"/>
            </a:solidFill>
            <a:prstDash val="solid"/>
            <a:round/>
            <a:headEnd type="none" w="lg" len="lg"/>
            <a:tailEnd type="none" w="lg" len="lg"/>
          </a:ln>
        </p:spPr>
      </p:cxnSp>
      <p:cxnSp>
        <p:nvCxnSpPr>
          <p:cNvPr id="268" name="Shape 268"/>
          <p:cNvCxnSpPr/>
          <p:nvPr/>
        </p:nvCxnSpPr>
        <p:spPr>
          <a:xfrm rot="10800000">
            <a:off x="3035200" y="4621743"/>
            <a:ext cx="2400" cy="627200"/>
          </a:xfrm>
          <a:prstGeom prst="straightConnector1">
            <a:avLst/>
          </a:prstGeom>
          <a:noFill/>
          <a:ln w="19050" cap="flat" cmpd="sng">
            <a:solidFill>
              <a:srgbClr val="000000"/>
            </a:solidFill>
            <a:prstDash val="solid"/>
            <a:round/>
            <a:headEnd type="none" w="lg" len="lg"/>
            <a:tailEnd type="triangle" w="lg" len="lg"/>
          </a:ln>
        </p:spPr>
      </p:cxn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93367"/>
            <a:ext cx="7689300" cy="763600"/>
          </a:xfrm>
        </p:spPr>
        <p:txBody>
          <a:bodyPr>
            <a:normAutofit/>
          </a:bodyPr>
          <a:lstStyle/>
          <a:p>
            <a:r>
              <a:rPr lang="en-US" dirty="0" smtClean="0"/>
              <a:t>Question</a:t>
            </a:r>
            <a:endParaRPr lang="en-US" dirty="0"/>
          </a:p>
        </p:txBody>
      </p:sp>
      <p:sp>
        <p:nvSpPr>
          <p:cNvPr id="3" name="Text Placeholder 2"/>
          <p:cNvSpPr>
            <a:spLocks noGrp="1"/>
          </p:cNvSpPr>
          <p:nvPr>
            <p:ph type="body" idx="1"/>
          </p:nvPr>
        </p:nvSpPr>
        <p:spPr/>
        <p:txBody>
          <a:bodyPr/>
          <a:lstStyle/>
          <a:p>
            <a:pPr>
              <a:buNone/>
            </a:pPr>
            <a:r>
              <a:rPr lang="en-US" b="1" dirty="0" smtClean="0">
                <a:solidFill>
                  <a:schemeClr val="tx1"/>
                </a:solidFill>
              </a:rPr>
              <a:t>Q: </a:t>
            </a:r>
            <a:r>
              <a:rPr lang="en-US" dirty="0" smtClean="0">
                <a:solidFill>
                  <a:schemeClr val="tx1"/>
                </a:solidFill>
              </a:rPr>
              <a:t>The </a:t>
            </a:r>
            <a:r>
              <a:rPr lang="en-US" dirty="0">
                <a:solidFill>
                  <a:schemeClr val="tx1"/>
                </a:solidFill>
              </a:rPr>
              <a:t>least-privilege principle can be used to effectively defend against the race condition attacks discussed in this chapter. Can we use the same principle to defeat buffer-overflow attacks? Why or why not? Namely, before executing the vulnerable function, we disable the root privilege; after the vulnerable function returns, we enable the </a:t>
            </a:r>
            <a:r>
              <a:rPr lang="en-US" dirty="0" smtClean="0">
                <a:solidFill>
                  <a:schemeClr val="tx1"/>
                </a:solidFill>
              </a:rPr>
              <a:t>privilege </a:t>
            </a:r>
            <a:r>
              <a:rPr lang="en-US" dirty="0">
                <a:solidFill>
                  <a:schemeClr val="tx1"/>
                </a:solidFill>
              </a:rPr>
              <a:t>back. </a:t>
            </a:r>
            <a:endParaRPr lang="en-US" dirty="0" smtClean="0">
              <a:solidFill>
                <a:schemeClr val="tx1"/>
              </a:solidFill>
            </a:endParaRP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t>28</a:t>
            </a:fld>
            <a:endParaRPr lang="en-GB"/>
          </a:p>
        </p:txBody>
      </p:sp>
    </p:spTree>
    <p:extLst>
      <p:ext uri="{BB962C8B-B14F-4D97-AF65-F5344CB8AC3E}">
        <p14:creationId xmlns:p14="http://schemas.microsoft.com/office/powerpoint/2010/main" val="1642883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Text Placeholder 2"/>
          <p:cNvSpPr>
            <a:spLocks noGrp="1"/>
          </p:cNvSpPr>
          <p:nvPr>
            <p:ph type="body" idx="1"/>
          </p:nvPr>
        </p:nvSpPr>
        <p:spPr/>
        <p:txBody>
          <a:bodyPr/>
          <a:lstStyle/>
          <a:p>
            <a:pPr marL="290513" indent="-290513"/>
            <a:r>
              <a:rPr lang="en-US" dirty="0" smtClean="0">
                <a:solidFill>
                  <a:schemeClr val="tx1"/>
                </a:solidFill>
              </a:rPr>
              <a:t>What is race condition</a:t>
            </a:r>
          </a:p>
          <a:p>
            <a:pPr marL="290513" indent="-290513"/>
            <a:r>
              <a:rPr lang="en-US" dirty="0" smtClean="0">
                <a:solidFill>
                  <a:schemeClr val="tx1"/>
                </a:solidFill>
              </a:rPr>
              <a:t>How to exploit the TOCTTOU type of race condition vulnerability</a:t>
            </a:r>
          </a:p>
          <a:p>
            <a:pPr marL="290513" indent="-290513"/>
            <a:r>
              <a:rPr lang="en-US" dirty="0" smtClean="0">
                <a:solidFill>
                  <a:schemeClr val="tx1"/>
                </a:solidFill>
              </a:rPr>
              <a:t>How to avoid having race condition problems</a:t>
            </a: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t>29</a:t>
            </a:fld>
            <a:endParaRPr lang="en-GB"/>
          </a:p>
        </p:txBody>
      </p:sp>
    </p:spTree>
    <p:extLst>
      <p:ext uri="{BB962C8B-B14F-4D97-AF65-F5344CB8AC3E}">
        <p14:creationId xmlns:p14="http://schemas.microsoft.com/office/powerpoint/2010/main" val="19497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593367"/>
            <a:ext cx="7646967" cy="763600"/>
          </a:xfrm>
          <a:prstGeom prst="rect">
            <a:avLst/>
          </a:prstGeom>
        </p:spPr>
        <p:txBody>
          <a:bodyPr wrap="square" lIns="91425" tIns="91425" rIns="91425" bIns="91425" anchor="t" anchorCtr="0">
            <a:noAutofit/>
          </a:bodyPr>
          <a:lstStyle/>
          <a:p>
            <a:pPr marL="0" lvl="0" indent="0">
              <a:spcBef>
                <a:spcPts val="0"/>
              </a:spcBef>
              <a:buNone/>
            </a:pPr>
            <a:r>
              <a:rPr lang="en-GB" dirty="0"/>
              <a:t>Race Condition</a:t>
            </a:r>
          </a:p>
        </p:txBody>
      </p:sp>
      <p:sp>
        <p:nvSpPr>
          <p:cNvPr id="66" name="Shape 66"/>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a:solidFill>
                  <a:srgbClr val="000000"/>
                </a:solidFill>
              </a:rPr>
              <a:t>Happens when:</a:t>
            </a:r>
          </a:p>
          <a:p>
            <a:pPr marL="914400" lvl="1" indent="-317500" rtl="0">
              <a:spcBef>
                <a:spcPts val="0"/>
              </a:spcBef>
              <a:spcAft>
                <a:spcPts val="0"/>
              </a:spcAft>
              <a:buSzPts val="1400"/>
              <a:buChar char="○"/>
            </a:pPr>
            <a:r>
              <a:rPr lang="en-GB" sz="1800">
                <a:solidFill>
                  <a:srgbClr val="000000"/>
                </a:solidFill>
              </a:rPr>
              <a:t>Multiple processes access and manipulate the same data concurrently.</a:t>
            </a:r>
          </a:p>
          <a:p>
            <a:pPr marL="914400" lvl="1" indent="-317500" rtl="0">
              <a:spcBef>
                <a:spcPts val="0"/>
              </a:spcBef>
              <a:spcAft>
                <a:spcPts val="0"/>
              </a:spcAft>
              <a:buSzPts val="1400"/>
              <a:buChar char="○"/>
            </a:pPr>
            <a:r>
              <a:rPr lang="en-GB" sz="1800">
                <a:solidFill>
                  <a:srgbClr val="000000"/>
                </a:solidFill>
              </a:rPr>
              <a:t>The outcome of execution depends on a particular order.</a:t>
            </a:r>
          </a:p>
          <a:p>
            <a:pPr marL="0" lvl="0" indent="0" rtl="0">
              <a:spcBef>
                <a:spcPts val="0"/>
              </a:spcBef>
              <a:spcAft>
                <a:spcPts val="0"/>
              </a:spcAft>
              <a:buNone/>
            </a:pPr>
            <a:endParaRPr>
              <a:solidFill>
                <a:srgbClr val="000000"/>
              </a:solidFill>
            </a:endParaRPr>
          </a:p>
          <a:p>
            <a:pPr marL="0" lvl="0" indent="0" rtl="0">
              <a:spcBef>
                <a:spcPts val="0"/>
              </a:spcBef>
              <a:spcAft>
                <a:spcPts val="0"/>
              </a:spcAft>
              <a:buNone/>
            </a:pPr>
            <a:endParaRPr>
              <a:solidFill>
                <a:srgbClr val="000000"/>
              </a:solidFill>
            </a:endParaRPr>
          </a:p>
          <a:p>
            <a:pPr marL="457200" lvl="0" indent="-342900">
              <a:spcBef>
                <a:spcPts val="0"/>
              </a:spcBef>
              <a:buClr>
                <a:srgbClr val="000000"/>
              </a:buClr>
              <a:buSzPts val="1800"/>
              <a:buChar char="●"/>
            </a:pPr>
            <a:r>
              <a:rPr lang="en-GB">
                <a:solidFill>
                  <a:srgbClr val="000000"/>
                </a:solidFill>
              </a:rPr>
              <a:t>If a privileged program has a race condition, the attackers may be able to affect the output of the privileged program by putting influences on the uncontrollable events.</a:t>
            </a:r>
          </a:p>
          <a:p>
            <a:pPr marL="0" lvl="0" indent="0">
              <a:spcBef>
                <a:spcPts val="0"/>
              </a:spcBef>
              <a:buNone/>
            </a:pPr>
            <a:endParaRP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593367"/>
            <a:ext cx="7661078" cy="763600"/>
          </a:xfrm>
          <a:prstGeom prst="rect">
            <a:avLst/>
          </a:prstGeom>
        </p:spPr>
        <p:txBody>
          <a:bodyPr wrap="square" lIns="91425" tIns="91425" rIns="91425" bIns="91425" anchor="t" anchorCtr="0">
            <a:noAutofit/>
          </a:bodyPr>
          <a:lstStyle/>
          <a:p>
            <a:pPr marL="0" lvl="0" indent="0">
              <a:spcBef>
                <a:spcPts val="0"/>
              </a:spcBef>
              <a:buNone/>
            </a:pPr>
            <a:r>
              <a:rPr lang="en-GB" dirty="0"/>
              <a:t>Race Condition Problem</a:t>
            </a:r>
          </a:p>
        </p:txBody>
      </p:sp>
      <p:sp>
        <p:nvSpPr>
          <p:cNvPr id="72" name="Shape 72"/>
          <p:cNvSpPr txBox="1">
            <a:spLocks noGrp="1"/>
          </p:cNvSpPr>
          <p:nvPr>
            <p:ph type="body" idx="1"/>
          </p:nvPr>
        </p:nvSpPr>
        <p:spPr>
          <a:xfrm>
            <a:off x="311650" y="1568632"/>
            <a:ext cx="8520600" cy="1404800"/>
          </a:xfrm>
          <a:prstGeom prst="rect">
            <a:avLst/>
          </a:prstGeom>
        </p:spPr>
        <p:txBody>
          <a:bodyPr wrap="square" lIns="91425" tIns="91425" rIns="91425" bIns="91425" anchor="t" anchorCtr="0">
            <a:noAutofit/>
          </a:bodyPr>
          <a:lstStyle/>
          <a:p>
            <a:pPr marL="0" lvl="0" indent="0">
              <a:spcBef>
                <a:spcPts val="0"/>
              </a:spcBef>
              <a:buNone/>
            </a:pPr>
            <a:r>
              <a:rPr lang="en-GB" sz="2000" dirty="0">
                <a:solidFill>
                  <a:srgbClr val="000000"/>
                </a:solidFill>
              </a:rPr>
              <a:t>When two concurrent threads of execution access a shared resource in a way that unintentionally produces different results depending on the timing of the threads or processes.</a:t>
            </a:r>
          </a:p>
        </p:txBody>
      </p:sp>
      <p:pic>
        <p:nvPicPr>
          <p:cNvPr id="73" name="Shape 73"/>
          <p:cNvPicPr preferRelativeResize="0"/>
          <p:nvPr/>
        </p:nvPicPr>
        <p:blipFill>
          <a:blip r:embed="rId3">
            <a:alphaModFix/>
          </a:blip>
          <a:stretch>
            <a:fillRect/>
          </a:stretch>
        </p:blipFill>
        <p:spPr>
          <a:xfrm>
            <a:off x="311702" y="2761768"/>
            <a:ext cx="5694325" cy="3767987"/>
          </a:xfrm>
          <a:prstGeom prst="rect">
            <a:avLst/>
          </a:prstGeom>
          <a:noFill/>
          <a:ln>
            <a:noFill/>
          </a:ln>
        </p:spPr>
      </p:pic>
      <p:cxnSp>
        <p:nvCxnSpPr>
          <p:cNvPr id="74" name="Shape 74"/>
          <p:cNvCxnSpPr/>
          <p:nvPr/>
        </p:nvCxnSpPr>
        <p:spPr>
          <a:xfrm flipH="1">
            <a:off x="3418275" y="2889433"/>
            <a:ext cx="2460000" cy="42400"/>
          </a:xfrm>
          <a:prstGeom prst="straightConnector1">
            <a:avLst/>
          </a:prstGeom>
          <a:noFill/>
          <a:ln w="9525" cap="flat" cmpd="sng">
            <a:solidFill>
              <a:srgbClr val="FF0000"/>
            </a:solidFill>
            <a:prstDash val="solid"/>
            <a:round/>
            <a:headEnd type="none" w="lg" len="lg"/>
            <a:tailEnd type="triangle" w="lg" len="lg"/>
          </a:ln>
        </p:spPr>
      </p:cxnSp>
      <p:sp>
        <p:nvSpPr>
          <p:cNvPr id="75" name="Shape 75"/>
          <p:cNvSpPr txBox="1"/>
          <p:nvPr/>
        </p:nvSpPr>
        <p:spPr>
          <a:xfrm>
            <a:off x="6006075" y="2676468"/>
            <a:ext cx="3003000" cy="1825195"/>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Race Condition can occur here if there are two simultaneous withdraw requests. </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593367"/>
            <a:ext cx="7604633" cy="763600"/>
          </a:xfrm>
          <a:prstGeom prst="rect">
            <a:avLst/>
          </a:prstGeom>
        </p:spPr>
        <p:txBody>
          <a:bodyPr wrap="square" lIns="91425" tIns="91425" rIns="91425" bIns="91425" anchor="t" anchorCtr="0">
            <a:noAutofit/>
          </a:bodyPr>
          <a:lstStyle/>
          <a:p>
            <a:pPr marL="0" lvl="0" indent="0">
              <a:spcBef>
                <a:spcPts val="0"/>
              </a:spcBef>
              <a:buNone/>
            </a:pPr>
            <a:r>
              <a:rPr lang="en-GB" sz="2800" dirty="0" smtClean="0"/>
              <a:t>A Special Type </a:t>
            </a:r>
            <a:r>
              <a:rPr lang="en-GB" sz="2800" dirty="0"/>
              <a:t>of Race Condition</a:t>
            </a:r>
          </a:p>
        </p:txBody>
      </p:sp>
      <p:sp>
        <p:nvSpPr>
          <p:cNvPr id="81" name="Shape 81"/>
          <p:cNvSpPr txBox="1">
            <a:spLocks noGrp="1"/>
          </p:cNvSpPr>
          <p:nvPr>
            <p:ph type="body" idx="1"/>
          </p:nvPr>
        </p:nvSpPr>
        <p:spPr>
          <a:prstGeom prst="rect">
            <a:avLst/>
          </a:prstGeom>
        </p:spPr>
        <p:txBody>
          <a:bodyPr wrap="square" lIns="91425" tIns="91425" rIns="91425" bIns="91425" anchor="t" anchorCtr="0">
            <a:noAutofit/>
          </a:bodyPr>
          <a:lstStyle/>
          <a:p>
            <a:pPr marL="285750" indent="-285750"/>
            <a:r>
              <a:rPr lang="en-GB" dirty="0" smtClean="0">
                <a:solidFill>
                  <a:srgbClr val="000000"/>
                </a:solidFill>
              </a:rPr>
              <a:t>Time-Of-Check To Time-Of-Use </a:t>
            </a:r>
            <a:r>
              <a:rPr lang="en-GB" dirty="0">
                <a:solidFill>
                  <a:srgbClr val="000000"/>
                </a:solidFill>
              </a:rPr>
              <a:t>(</a:t>
            </a:r>
            <a:r>
              <a:rPr lang="en-GB" dirty="0" smtClean="0">
                <a:solidFill>
                  <a:srgbClr val="000000"/>
                </a:solidFill>
              </a:rPr>
              <a:t>TOCTTOU) </a:t>
            </a:r>
          </a:p>
          <a:p>
            <a:pPr marL="285750" indent="-285750"/>
            <a:r>
              <a:rPr lang="en-GB" dirty="0" smtClean="0">
                <a:solidFill>
                  <a:srgbClr val="000000"/>
                </a:solidFill>
              </a:rPr>
              <a:t>Occurs </a:t>
            </a:r>
            <a:r>
              <a:rPr lang="en-GB" dirty="0">
                <a:solidFill>
                  <a:srgbClr val="000000"/>
                </a:solidFill>
              </a:rPr>
              <a:t>when checking for a condition before using a resource</a:t>
            </a:r>
            <a:r>
              <a:rPr lang="en-GB" dirty="0" smtClean="0">
                <a:solidFill>
                  <a:srgbClr val="000000"/>
                </a:solidFill>
              </a:rPr>
              <a:t>.</a:t>
            </a:r>
            <a:endParaRPr lang="en-GB" dirty="0">
              <a:solidFill>
                <a:srgbClr val="000000"/>
              </a:solidFill>
            </a:endParaRP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593367"/>
            <a:ext cx="7548189" cy="763600"/>
          </a:xfrm>
          <a:prstGeom prst="rect">
            <a:avLst/>
          </a:prstGeom>
        </p:spPr>
        <p:txBody>
          <a:bodyPr wrap="square" lIns="91425" tIns="91425" rIns="91425" bIns="91425" anchor="t" anchorCtr="0">
            <a:noAutofit/>
          </a:bodyPr>
          <a:lstStyle/>
          <a:p>
            <a:pPr marL="0" lvl="0" indent="0">
              <a:spcBef>
                <a:spcPts val="0"/>
              </a:spcBef>
              <a:buNone/>
            </a:pPr>
            <a:r>
              <a:rPr lang="en-GB" sz="3200" dirty="0"/>
              <a:t>Race Condition Vulnerability</a:t>
            </a:r>
          </a:p>
        </p:txBody>
      </p:sp>
      <p:sp>
        <p:nvSpPr>
          <p:cNvPr id="87" name="Shape 87"/>
          <p:cNvSpPr txBox="1">
            <a:spLocks noGrp="1"/>
          </p:cNvSpPr>
          <p:nvPr>
            <p:ph type="body" idx="1"/>
          </p:nvPr>
        </p:nvSpPr>
        <p:spPr>
          <a:xfrm>
            <a:off x="5844600" y="1448617"/>
            <a:ext cx="2987700" cy="2414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Root-owned Set-UID program.</a:t>
            </a:r>
          </a:p>
          <a:p>
            <a:pPr marL="457200" lvl="0" indent="-342900">
              <a:spcBef>
                <a:spcPts val="0"/>
              </a:spcBef>
              <a:spcAft>
                <a:spcPts val="0"/>
              </a:spcAft>
              <a:buClr>
                <a:srgbClr val="000000"/>
              </a:buClr>
              <a:buSzPts val="1800"/>
              <a:buChar char="●"/>
            </a:pPr>
            <a:r>
              <a:rPr lang="en-GB" dirty="0">
                <a:solidFill>
                  <a:srgbClr val="000000"/>
                </a:solidFill>
              </a:rPr>
              <a:t>Effective UID : root</a:t>
            </a:r>
          </a:p>
          <a:p>
            <a:pPr marL="457200" lvl="0" indent="-342900">
              <a:spcBef>
                <a:spcPts val="0"/>
              </a:spcBef>
              <a:buClr>
                <a:srgbClr val="000000"/>
              </a:buClr>
              <a:buSzPts val="1800"/>
              <a:buChar char="●"/>
            </a:pPr>
            <a:r>
              <a:rPr lang="en-GB" dirty="0">
                <a:solidFill>
                  <a:srgbClr val="000000"/>
                </a:solidFill>
              </a:rPr>
              <a:t>Real User ID : seed</a:t>
            </a:r>
          </a:p>
          <a:p>
            <a:pPr marL="0" lvl="0" indent="0">
              <a:spcBef>
                <a:spcPts val="0"/>
              </a:spcBef>
              <a:buNone/>
            </a:pPr>
            <a:endParaRPr dirty="0"/>
          </a:p>
        </p:txBody>
      </p:sp>
      <p:pic>
        <p:nvPicPr>
          <p:cNvPr id="88" name="Shape 88"/>
          <p:cNvPicPr preferRelativeResize="0"/>
          <p:nvPr/>
        </p:nvPicPr>
        <p:blipFill>
          <a:blip r:embed="rId3">
            <a:alphaModFix/>
          </a:blip>
          <a:stretch>
            <a:fillRect/>
          </a:stretch>
        </p:blipFill>
        <p:spPr>
          <a:xfrm>
            <a:off x="311700" y="1540335"/>
            <a:ext cx="5532900" cy="2322684"/>
          </a:xfrm>
          <a:prstGeom prst="rect">
            <a:avLst/>
          </a:prstGeom>
          <a:noFill/>
          <a:ln>
            <a:noFill/>
          </a:ln>
        </p:spPr>
      </p:pic>
      <p:sp>
        <p:nvSpPr>
          <p:cNvPr id="89" name="Shape 89"/>
          <p:cNvSpPr txBox="1"/>
          <p:nvPr/>
        </p:nvSpPr>
        <p:spPr>
          <a:xfrm>
            <a:off x="316300" y="3991333"/>
            <a:ext cx="8581800" cy="27140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The above program writes to a file in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tmp</a:t>
            </a:r>
            <a:r>
              <a:rPr lang="en-GB" sz="1800" dirty="0">
                <a:latin typeface="Courier New" panose="02070309020205020404" pitchFamily="49" charset="0"/>
                <a:cs typeface="Courier New" panose="02070309020205020404" pitchFamily="49" charset="0"/>
              </a:rPr>
              <a:t> </a:t>
            </a:r>
            <a:r>
              <a:rPr lang="en-GB" sz="1800" dirty="0"/>
              <a:t>directory (world-writable)</a:t>
            </a:r>
          </a:p>
          <a:p>
            <a:pPr marL="457200" lvl="0" indent="-342900">
              <a:spcBef>
                <a:spcPts val="0"/>
              </a:spcBef>
              <a:spcAft>
                <a:spcPts val="0"/>
              </a:spcAft>
              <a:buSzPts val="1800"/>
              <a:buChar char="●"/>
            </a:pPr>
            <a:r>
              <a:rPr lang="en-GB" sz="1800" dirty="0"/>
              <a:t>As the root can write to any file, The program ensures that the </a:t>
            </a:r>
            <a:r>
              <a:rPr lang="en-GB" sz="1800" dirty="0" smtClean="0"/>
              <a:t>real </a:t>
            </a:r>
            <a:r>
              <a:rPr lang="en-GB" sz="1800" dirty="0"/>
              <a:t>user has permissions to write to the target file.</a:t>
            </a:r>
          </a:p>
          <a:p>
            <a:pPr marL="457200" lvl="0" indent="-342900">
              <a:spcBef>
                <a:spcPts val="0"/>
              </a:spcBef>
              <a:spcAft>
                <a:spcPts val="0"/>
              </a:spcAft>
              <a:buSzPts val="1800"/>
              <a:buChar char="●"/>
            </a:pPr>
            <a:r>
              <a:rPr lang="en-GB" sz="1800" dirty="0">
                <a:latin typeface="Courier New" panose="02070309020205020404" pitchFamily="49" charset="0"/>
                <a:cs typeface="Courier New" panose="02070309020205020404" pitchFamily="49" charset="0"/>
              </a:rPr>
              <a:t>access() </a:t>
            </a:r>
            <a:r>
              <a:rPr lang="en-GB" sz="1800" dirty="0"/>
              <a:t>system call checks if the Real User ID has write access to /tm/X.</a:t>
            </a:r>
          </a:p>
          <a:p>
            <a:pPr marL="457200" lvl="0" indent="-342900">
              <a:spcBef>
                <a:spcPts val="0"/>
              </a:spcBef>
              <a:spcAft>
                <a:spcPts val="0"/>
              </a:spcAft>
              <a:buSzPts val="1800"/>
              <a:buChar char="●"/>
            </a:pPr>
            <a:r>
              <a:rPr lang="en-GB" sz="1800" dirty="0"/>
              <a:t>After the check, the file is opened for writing.</a:t>
            </a:r>
          </a:p>
          <a:p>
            <a:pPr marL="457200" lvl="0" indent="-342900">
              <a:spcBef>
                <a:spcPts val="0"/>
              </a:spcBef>
              <a:buSzPts val="1800"/>
              <a:buChar char="●"/>
            </a:pPr>
            <a:r>
              <a:rPr lang="en-GB" sz="1800" dirty="0">
                <a:latin typeface="Courier New" panose="02070309020205020404" pitchFamily="49" charset="0"/>
                <a:cs typeface="Courier New" panose="02070309020205020404" pitchFamily="49" charset="0"/>
              </a:rPr>
              <a:t>o</a:t>
            </a:r>
            <a:r>
              <a:rPr lang="en-GB" sz="1800" dirty="0" smtClean="0">
                <a:latin typeface="Courier New" panose="02070309020205020404" pitchFamily="49" charset="0"/>
                <a:cs typeface="Courier New" panose="02070309020205020404" pitchFamily="49" charset="0"/>
              </a:rPr>
              <a:t>pen</a:t>
            </a:r>
            <a:r>
              <a:rPr lang="en-GB" sz="1800" dirty="0">
                <a:latin typeface="Courier New" panose="02070309020205020404" pitchFamily="49" charset="0"/>
                <a:cs typeface="Courier New" panose="02070309020205020404" pitchFamily="49" charset="0"/>
              </a:rPr>
              <a:t>() </a:t>
            </a:r>
            <a:r>
              <a:rPr lang="en-GB" sz="1800" dirty="0"/>
              <a:t>checks the effective user id which is 0 and hence file will be opened.</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593367"/>
            <a:ext cx="7675189" cy="763600"/>
          </a:xfrm>
          <a:prstGeom prst="rect">
            <a:avLst/>
          </a:prstGeom>
        </p:spPr>
        <p:txBody>
          <a:bodyPr wrap="square" lIns="91425" tIns="91425" rIns="91425" bIns="91425" anchor="t" anchorCtr="0">
            <a:noAutofit/>
          </a:bodyPr>
          <a:lstStyle/>
          <a:p>
            <a:pPr marL="0" lvl="0" indent="0">
              <a:spcBef>
                <a:spcPts val="0"/>
              </a:spcBef>
              <a:buNone/>
            </a:pPr>
            <a:r>
              <a:rPr lang="en-GB" sz="3200" dirty="0"/>
              <a:t>Race Condition Vulnerability</a:t>
            </a:r>
          </a:p>
        </p:txBody>
      </p:sp>
      <p:sp>
        <p:nvSpPr>
          <p:cNvPr id="95" name="Shape 95"/>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b="1" dirty="0">
                <a:solidFill>
                  <a:srgbClr val="FF0000"/>
                </a:solidFill>
              </a:rPr>
              <a:t>Goal : </a:t>
            </a:r>
            <a:r>
              <a:rPr lang="en-GB" dirty="0">
                <a:solidFill>
                  <a:srgbClr val="FF0000"/>
                </a:solidFill>
              </a:rPr>
              <a:t>To write to a protected file like </a:t>
            </a:r>
            <a:r>
              <a:rPr lang="en-GB" dirty="0">
                <a:solidFill>
                  <a:srgbClr val="FF0000"/>
                </a:solidFill>
                <a:latin typeface="Courier New" panose="02070309020205020404" pitchFamily="49" charset="0"/>
                <a:cs typeface="Courier New" panose="02070309020205020404" pitchFamily="49" charset="0"/>
              </a:rPr>
              <a:t>/etc/</a:t>
            </a:r>
            <a:r>
              <a:rPr lang="en-GB" dirty="0" err="1">
                <a:solidFill>
                  <a:srgbClr val="FF0000"/>
                </a:solidFill>
                <a:latin typeface="Courier New" panose="02070309020205020404" pitchFamily="49" charset="0"/>
                <a:cs typeface="Courier New" panose="02070309020205020404" pitchFamily="49" charset="0"/>
              </a:rPr>
              <a:t>passwd</a:t>
            </a:r>
            <a:r>
              <a:rPr lang="en-GB" dirty="0">
                <a:solidFill>
                  <a:srgbClr val="FF0000"/>
                </a:solidFill>
              </a:rPr>
              <a:t>. </a:t>
            </a:r>
          </a:p>
          <a:p>
            <a:pPr marL="0" lvl="0" indent="0">
              <a:spcBef>
                <a:spcPts val="0"/>
              </a:spcBef>
              <a:buNone/>
            </a:pPr>
            <a:r>
              <a:rPr lang="en-GB" dirty="0">
                <a:solidFill>
                  <a:srgbClr val="000000"/>
                </a:solidFill>
              </a:rPr>
              <a:t>To achieve this goal we need to make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latin typeface="Courier New" panose="02070309020205020404" pitchFamily="49" charset="0"/>
                <a:cs typeface="Courier New" panose="02070309020205020404" pitchFamily="49" charset="0"/>
              </a:rPr>
              <a:t> </a:t>
            </a:r>
            <a:r>
              <a:rPr lang="en-GB" dirty="0">
                <a:solidFill>
                  <a:srgbClr val="000000"/>
                </a:solidFill>
              </a:rPr>
              <a:t>as our target file without changing the file name in the program.</a:t>
            </a:r>
          </a:p>
          <a:p>
            <a:pPr marL="457200" lvl="0" indent="-342900">
              <a:spcBef>
                <a:spcPts val="0"/>
              </a:spcBef>
              <a:spcAft>
                <a:spcPts val="0"/>
              </a:spcAft>
              <a:buClr>
                <a:srgbClr val="000000"/>
              </a:buClr>
              <a:buSzPts val="1800"/>
              <a:buChar char="●"/>
            </a:pPr>
            <a:r>
              <a:rPr lang="en-GB" dirty="0">
                <a:solidFill>
                  <a:srgbClr val="000000"/>
                </a:solidFill>
              </a:rPr>
              <a:t>Symbolic link (soft link) helps us to achieve it.</a:t>
            </a:r>
          </a:p>
          <a:p>
            <a:pPr marL="457200" lvl="0" indent="-342900">
              <a:spcBef>
                <a:spcPts val="0"/>
              </a:spcBef>
              <a:buClr>
                <a:srgbClr val="000000"/>
              </a:buClr>
              <a:buSzPts val="1800"/>
              <a:buChar char="●"/>
            </a:pPr>
            <a:r>
              <a:rPr lang="en-GB" dirty="0">
                <a:solidFill>
                  <a:srgbClr val="000000"/>
                </a:solidFill>
              </a:rPr>
              <a:t>It is a special kind of file that points to another file.</a:t>
            </a:r>
          </a:p>
          <a:p>
            <a:pPr marL="0" lvl="0" indent="0">
              <a:spcBef>
                <a:spcPts val="0"/>
              </a:spcBef>
              <a:buNone/>
            </a:pPr>
            <a:endParaRPr dirty="0"/>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593367"/>
            <a:ext cx="7646967" cy="763600"/>
          </a:xfrm>
          <a:prstGeom prst="rect">
            <a:avLst/>
          </a:prstGeom>
        </p:spPr>
        <p:txBody>
          <a:bodyPr wrap="square" lIns="91425" tIns="91425" rIns="91425" bIns="91425" anchor="t" anchorCtr="0">
            <a:noAutofit/>
          </a:bodyPr>
          <a:lstStyle/>
          <a:p>
            <a:pPr marL="0" lvl="0" indent="0">
              <a:spcBef>
                <a:spcPts val="0"/>
              </a:spcBef>
              <a:buNone/>
            </a:pPr>
            <a:r>
              <a:rPr lang="en-GB" sz="3200" dirty="0"/>
              <a:t>Race Condition Vulnerability</a:t>
            </a:r>
          </a:p>
        </p:txBody>
      </p:sp>
      <p:sp>
        <p:nvSpPr>
          <p:cNvPr id="101" name="Shape 101"/>
          <p:cNvSpPr/>
          <p:nvPr/>
        </p:nvSpPr>
        <p:spPr>
          <a:xfrm>
            <a:off x="311700" y="1712967"/>
            <a:ext cx="3593700" cy="6220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Create a regular file X inside /tmp directory</a:t>
            </a:r>
          </a:p>
        </p:txBody>
      </p:sp>
      <p:cxnSp>
        <p:nvCxnSpPr>
          <p:cNvPr id="102" name="Shape 102"/>
          <p:cNvCxnSpPr>
            <a:endCxn id="101" idx="3"/>
          </p:cNvCxnSpPr>
          <p:nvPr/>
        </p:nvCxnSpPr>
        <p:spPr>
          <a:xfrm flipH="1">
            <a:off x="3905400" y="2005967"/>
            <a:ext cx="977400" cy="18000"/>
          </a:xfrm>
          <a:prstGeom prst="straightConnector1">
            <a:avLst/>
          </a:prstGeom>
          <a:noFill/>
          <a:ln w="9525" cap="flat" cmpd="sng">
            <a:solidFill>
              <a:srgbClr val="FF0000"/>
            </a:solidFill>
            <a:prstDash val="solid"/>
            <a:round/>
            <a:headEnd type="none" w="lg" len="lg"/>
            <a:tailEnd type="triangle" w="lg" len="lg"/>
          </a:ln>
        </p:spPr>
      </p:cxnSp>
      <p:sp>
        <p:nvSpPr>
          <p:cNvPr id="103" name="Shape 103"/>
          <p:cNvSpPr txBox="1"/>
          <p:nvPr/>
        </p:nvSpPr>
        <p:spPr>
          <a:xfrm>
            <a:off x="4910325" y="1712967"/>
            <a:ext cx="2386500" cy="622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Pass the access() check</a:t>
            </a:r>
          </a:p>
        </p:txBody>
      </p:sp>
      <p:cxnSp>
        <p:nvCxnSpPr>
          <p:cNvPr id="104" name="Shape 104"/>
          <p:cNvCxnSpPr>
            <a:stCxn id="101" idx="2"/>
          </p:cNvCxnSpPr>
          <p:nvPr/>
        </p:nvCxnSpPr>
        <p:spPr>
          <a:xfrm>
            <a:off x="2108550" y="2334967"/>
            <a:ext cx="3600" cy="8412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p:nvPr/>
        </p:nvSpPr>
        <p:spPr>
          <a:xfrm>
            <a:off x="313500" y="3176167"/>
            <a:ext cx="3593700" cy="6220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dirty="0"/>
              <a:t> Change “/</a:t>
            </a:r>
            <a:r>
              <a:rPr lang="en-GB" dirty="0" err="1"/>
              <a:t>tmp</a:t>
            </a:r>
            <a:r>
              <a:rPr lang="en-GB" dirty="0"/>
              <a:t>/X” to symbolic </a:t>
            </a:r>
            <a:r>
              <a:rPr lang="en-GB" dirty="0" smtClean="0"/>
              <a:t>link, pointing to  </a:t>
            </a:r>
            <a:r>
              <a:rPr lang="en-GB" dirty="0"/>
              <a:t>“/</a:t>
            </a:r>
            <a:r>
              <a:rPr lang="en-GB" dirty="0" smtClean="0"/>
              <a:t>etc/</a:t>
            </a:r>
            <a:r>
              <a:rPr lang="en-GB" dirty="0" err="1" smtClean="0"/>
              <a:t>passwd</a:t>
            </a:r>
            <a:r>
              <a:rPr lang="en-GB" dirty="0" smtClean="0"/>
              <a:t>”</a:t>
            </a:r>
            <a:endParaRPr lang="en-GB" dirty="0"/>
          </a:p>
        </p:txBody>
      </p:sp>
      <p:cxnSp>
        <p:nvCxnSpPr>
          <p:cNvPr id="106" name="Shape 106"/>
          <p:cNvCxnSpPr>
            <a:stCxn id="105" idx="2"/>
          </p:cNvCxnSpPr>
          <p:nvPr/>
        </p:nvCxnSpPr>
        <p:spPr>
          <a:xfrm>
            <a:off x="2110350" y="3798167"/>
            <a:ext cx="1800" cy="8408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311700" y="4639367"/>
            <a:ext cx="3593700" cy="6220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checks for the EID which is root.</a:t>
            </a:r>
          </a:p>
        </p:txBody>
      </p:sp>
      <p:cxnSp>
        <p:nvCxnSpPr>
          <p:cNvPr id="108" name="Shape 108"/>
          <p:cNvCxnSpPr/>
          <p:nvPr/>
        </p:nvCxnSpPr>
        <p:spPr>
          <a:xfrm>
            <a:off x="2107650" y="5261367"/>
            <a:ext cx="1800" cy="840800"/>
          </a:xfrm>
          <a:prstGeom prst="straightConnector1">
            <a:avLst/>
          </a:prstGeom>
          <a:noFill/>
          <a:ln w="9525" cap="flat" cmpd="sng">
            <a:solidFill>
              <a:schemeClr val="dk2"/>
            </a:solidFill>
            <a:prstDash val="solid"/>
            <a:round/>
            <a:headEnd type="none" w="lg" len="lg"/>
            <a:tailEnd type="triangle" w="lg" len="lg"/>
          </a:ln>
        </p:spPr>
      </p:cxnSp>
      <p:sp>
        <p:nvSpPr>
          <p:cNvPr id="109" name="Shape 109"/>
          <p:cNvSpPr/>
          <p:nvPr/>
        </p:nvSpPr>
        <p:spPr>
          <a:xfrm>
            <a:off x="381800" y="6102567"/>
            <a:ext cx="3593700" cy="6220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password file for write.</a:t>
            </a:r>
          </a:p>
        </p:txBody>
      </p:sp>
      <p:sp>
        <p:nvSpPr>
          <p:cNvPr id="110" name="Shape 110"/>
          <p:cNvSpPr txBox="1"/>
          <p:nvPr/>
        </p:nvSpPr>
        <p:spPr>
          <a:xfrm>
            <a:off x="4251950" y="2188467"/>
            <a:ext cx="4663500" cy="4462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Issues :</a:t>
            </a:r>
          </a:p>
          <a:p>
            <a:pPr marL="0" lvl="0" indent="0">
              <a:spcBef>
                <a:spcPts val="0"/>
              </a:spcBef>
              <a:buNone/>
            </a:pPr>
            <a:endParaRPr sz="1800" dirty="0"/>
          </a:p>
          <a:p>
            <a:pPr marL="0" lvl="0" indent="0">
              <a:spcBef>
                <a:spcPts val="0"/>
              </a:spcBef>
              <a:buNone/>
            </a:pPr>
            <a:r>
              <a:rPr lang="en-GB" sz="1800" dirty="0"/>
              <a:t>As the program runs billions of instructions per second, the window between the time to check and time to use lasts for a very short </a:t>
            </a:r>
            <a:r>
              <a:rPr lang="en-GB" sz="1800" dirty="0" smtClean="0"/>
              <a:t>period of time, making </a:t>
            </a:r>
            <a:r>
              <a:rPr lang="en-GB" sz="1800" dirty="0"/>
              <a:t>it impossible to change to a symbolic </a:t>
            </a:r>
            <a:r>
              <a:rPr lang="en-GB" sz="1800" dirty="0" smtClean="0"/>
              <a:t>link</a:t>
            </a:r>
            <a:endParaRPr lang="en-GB" sz="1800" dirty="0"/>
          </a:p>
          <a:p>
            <a:pPr marL="457200" lvl="0" indent="-342900">
              <a:spcBef>
                <a:spcPts val="0"/>
              </a:spcBef>
              <a:spcAft>
                <a:spcPts val="0"/>
              </a:spcAft>
              <a:buSzPts val="1800"/>
              <a:buChar char="●"/>
            </a:pPr>
            <a:r>
              <a:rPr lang="en-GB" sz="1800" dirty="0"/>
              <a:t>If the change is too early, </a:t>
            </a:r>
            <a:r>
              <a:rPr lang="en-GB" sz="1800" dirty="0">
                <a:latin typeface="Courier New" panose="02070309020205020404" pitchFamily="49" charset="0"/>
                <a:cs typeface="Courier New" panose="02070309020205020404" pitchFamily="49" charset="0"/>
              </a:rPr>
              <a:t>access() </a:t>
            </a:r>
            <a:r>
              <a:rPr lang="en-GB" sz="1800" dirty="0" smtClean="0"/>
              <a:t>will </a:t>
            </a:r>
            <a:r>
              <a:rPr lang="en-GB" sz="1800" dirty="0"/>
              <a:t>fail.</a:t>
            </a:r>
          </a:p>
          <a:p>
            <a:pPr marL="457200" lvl="0" indent="-342900">
              <a:spcBef>
                <a:spcPts val="0"/>
              </a:spcBef>
              <a:buSzPts val="1800"/>
              <a:buChar char="●"/>
            </a:pPr>
            <a:r>
              <a:rPr lang="en-GB" sz="1800" dirty="0"/>
              <a:t>If the change is little late, the program will finish using the file.</a:t>
            </a:r>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593367"/>
            <a:ext cx="7717522" cy="763600"/>
          </a:xfrm>
          <a:prstGeom prst="rect">
            <a:avLst/>
          </a:prstGeom>
        </p:spPr>
        <p:txBody>
          <a:bodyPr wrap="square" lIns="91425" tIns="91425" rIns="91425" bIns="91425" anchor="t" anchorCtr="0">
            <a:noAutofit/>
          </a:bodyPr>
          <a:lstStyle/>
          <a:p>
            <a:pPr marL="0" lvl="0" indent="0">
              <a:spcBef>
                <a:spcPts val="0"/>
              </a:spcBef>
              <a:buNone/>
            </a:pPr>
            <a:r>
              <a:rPr lang="en-GB" sz="3200" dirty="0"/>
              <a:t>Race Condition Vulnerability</a:t>
            </a:r>
          </a:p>
        </p:txBody>
      </p:sp>
      <p:pic>
        <p:nvPicPr>
          <p:cNvPr id="116" name="Shape 116"/>
          <p:cNvPicPr preferRelativeResize="0"/>
          <p:nvPr/>
        </p:nvPicPr>
        <p:blipFill>
          <a:blip r:embed="rId3">
            <a:alphaModFix/>
          </a:blip>
          <a:stretch>
            <a:fillRect/>
          </a:stretch>
        </p:blipFill>
        <p:spPr>
          <a:xfrm>
            <a:off x="369751" y="1648070"/>
            <a:ext cx="5872788" cy="4483100"/>
          </a:xfrm>
          <a:prstGeom prst="rect">
            <a:avLst/>
          </a:prstGeom>
          <a:noFill/>
          <a:ln>
            <a:noFill/>
          </a:ln>
        </p:spPr>
      </p:pic>
      <p:sp>
        <p:nvSpPr>
          <p:cNvPr id="117" name="Shape 117"/>
          <p:cNvSpPr txBox="1"/>
          <p:nvPr/>
        </p:nvSpPr>
        <p:spPr>
          <a:xfrm>
            <a:off x="6242539" y="1648070"/>
            <a:ext cx="2701200" cy="417260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win the race condition (</a:t>
            </a:r>
            <a:r>
              <a:rPr lang="en-GB" sz="1800" dirty="0" smtClean="0"/>
              <a:t>TOCTTOU </a:t>
            </a:r>
            <a:r>
              <a:rPr lang="en-GB" sz="1800" dirty="0"/>
              <a:t>window), we need two processes :</a:t>
            </a:r>
          </a:p>
          <a:p>
            <a:pPr marL="0" lvl="0" indent="0">
              <a:spcBef>
                <a:spcPts val="0"/>
              </a:spcBef>
              <a:buNone/>
            </a:pPr>
            <a:endParaRPr dirty="0"/>
          </a:p>
          <a:p>
            <a:pPr marL="457200" lvl="0" indent="-342900" rtl="0">
              <a:lnSpc>
                <a:spcPct val="115000"/>
              </a:lnSpc>
              <a:spcBef>
                <a:spcPts val="0"/>
              </a:spcBef>
              <a:spcAft>
                <a:spcPts val="1600"/>
              </a:spcAft>
              <a:buClr>
                <a:schemeClr val="dk1"/>
              </a:buClr>
              <a:buSzPts val="1800"/>
              <a:buChar char="●"/>
            </a:pPr>
            <a:r>
              <a:rPr lang="en-GB" sz="1800" dirty="0" smtClean="0">
                <a:solidFill>
                  <a:schemeClr val="dk1"/>
                </a:solidFill>
              </a:rPr>
              <a:t>Run vulnerable </a:t>
            </a:r>
            <a:r>
              <a:rPr lang="en-GB" sz="1800" dirty="0">
                <a:solidFill>
                  <a:schemeClr val="dk1"/>
                </a:solidFill>
              </a:rPr>
              <a:t>program in a loop</a:t>
            </a:r>
          </a:p>
          <a:p>
            <a:pPr marL="457200" lvl="0" indent="-342900" rtl="0">
              <a:lnSpc>
                <a:spcPct val="115000"/>
              </a:lnSpc>
              <a:spcBef>
                <a:spcPts val="0"/>
              </a:spcBef>
              <a:spcAft>
                <a:spcPts val="1600"/>
              </a:spcAft>
              <a:buClr>
                <a:schemeClr val="dk1"/>
              </a:buClr>
              <a:buSzPts val="1800"/>
              <a:buChar char="●"/>
            </a:pPr>
            <a:r>
              <a:rPr lang="en-GB" sz="1800" dirty="0" smtClean="0">
                <a:solidFill>
                  <a:schemeClr val="dk1"/>
                </a:solidFill>
              </a:rPr>
              <a:t>Run the attack </a:t>
            </a:r>
            <a:r>
              <a:rPr lang="en-GB" sz="1800" dirty="0">
                <a:solidFill>
                  <a:schemeClr val="dk1"/>
                </a:solidFill>
              </a:rPr>
              <a:t>program</a:t>
            </a:r>
          </a:p>
          <a:p>
            <a:pPr marL="0" lvl="0" indent="0">
              <a:spcBef>
                <a:spcPts val="0"/>
              </a:spcBef>
              <a:buNone/>
            </a:pPr>
            <a:endParaRPr dirty="0"/>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mtClean="0"/>
              <a:t>9</a:t>
            </a:fld>
            <a:endParaRPr lang="en-GB"/>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STU IIT Theme">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NSTU IIT Theme.thmx</Template>
  <TotalTime>135</TotalTime>
  <Words>1825</Words>
  <Application>Microsoft Macintosh PowerPoint</Application>
  <PresentationFormat>On-screen Show (4:3)</PresentationFormat>
  <Paragraphs>184</Paragraphs>
  <Slides>29</Slides>
  <Notes>26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NSTU IIT Theme</vt:lpstr>
      <vt:lpstr>Race Condition Vulnerability</vt:lpstr>
      <vt:lpstr>Outline</vt:lpstr>
      <vt:lpstr>Race Condition</vt:lpstr>
      <vt:lpstr>Race Condition Problem</vt:lpstr>
      <vt:lpstr>A Special Type of Race Condition</vt:lpstr>
      <vt:lpstr>Race Condition Vulnerability</vt:lpstr>
      <vt:lpstr>Race Condition Vulnerability</vt:lpstr>
      <vt:lpstr>Race Condition Vulnerability</vt:lpstr>
      <vt:lpstr>Race Condition Vulnerability</vt:lpstr>
      <vt:lpstr>Understanding the attack</vt:lpstr>
      <vt:lpstr>Another Race Condition Example</vt:lpstr>
      <vt:lpstr>Experiment Setup</vt:lpstr>
      <vt:lpstr>Experiment Setup</vt:lpstr>
      <vt:lpstr>How to Exploit Race Condition?</vt:lpstr>
      <vt:lpstr>Attack: Choose a Target File</vt:lpstr>
      <vt:lpstr>Attack: Run the Vulnerable Program</vt:lpstr>
      <vt:lpstr>Attack: Run the Attack Program</vt:lpstr>
      <vt:lpstr>Monitor the Result</vt:lpstr>
      <vt:lpstr>Running the Exploit</vt:lpstr>
      <vt:lpstr>Countermeasures</vt:lpstr>
      <vt:lpstr>Atomic Operations</vt:lpstr>
      <vt:lpstr>Repeating Check and Use</vt:lpstr>
      <vt:lpstr>Sticky Symlink Protection</vt:lpstr>
      <vt:lpstr>Experiment with Symlink Protection</vt:lpstr>
      <vt:lpstr>Sticky Symlink Protection</vt:lpstr>
      <vt:lpstr>Principle of Least Privilege</vt:lpstr>
      <vt:lpstr>Principle of Least Privilege</vt:lpstr>
      <vt:lpstr>Question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Condition Vulnerability</dc:title>
  <cp:lastModifiedBy>Md. Iftekhar Alam Efat</cp:lastModifiedBy>
  <cp:revision>26</cp:revision>
  <dcterms:modified xsi:type="dcterms:W3CDTF">2021-05-02T02:53:05Z</dcterms:modified>
</cp:coreProperties>
</file>