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3EE1D1-A286-473F-88CF-BCC515832A99}" type="datetimeFigureOut">
              <a:rPr lang="en-US" smtClean="0"/>
              <a:pPr/>
              <a:t>16-Sep-21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B838D1-4DBA-4BC5-AFF7-06481092AE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– Eight </a:t>
            </a:r>
          </a:p>
          <a:p>
            <a:r>
              <a:rPr lang="en-US" dirty="0" smtClean="0"/>
              <a:t>Teacher – </a:t>
            </a:r>
            <a:r>
              <a:rPr lang="en-US" dirty="0" err="1" smtClean="0"/>
              <a:t>Shahed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Indirectness in Persuasive Messages</a:t>
            </a:r>
            <a:endParaRPr lang="en-US" dirty="0"/>
          </a:p>
        </p:txBody>
      </p:sp>
      <p:pic>
        <p:nvPicPr>
          <p:cNvPr id="30722" name="Picture 2" descr="http://www.thesalesoffice.co.uk/the_sales_office_home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28800" y="3657600"/>
            <a:ext cx="5524500" cy="2590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17848" cy="4572000"/>
          </a:xfrm>
        </p:spPr>
        <p:txBody>
          <a:bodyPr/>
          <a:lstStyle/>
          <a:p>
            <a:r>
              <a:rPr lang="en-US" dirty="0" smtClean="0"/>
              <a:t>Usually Brochures, leaflets, a letter, and such combine to form a sales mailing </a:t>
            </a:r>
          </a:p>
          <a:p>
            <a:r>
              <a:rPr lang="en-US" dirty="0" smtClean="0"/>
              <a:t>Email sales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emphasize</a:t>
            </a:r>
            <a:r>
              <a:rPr lang="en-US" dirty="0" smtClean="0"/>
              <a:t> the basic message but use support information</a:t>
            </a:r>
          </a:p>
        </p:txBody>
      </p:sp>
      <p:pic>
        <p:nvPicPr>
          <p:cNvPr id="13314" name="Picture 2" descr="http://www.stardesignandprint.com/images/leaflets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24400" y="1905000"/>
            <a:ext cx="4038600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Knowing the Product or Service and the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794248" cy="4572000"/>
          </a:xfrm>
        </p:spPr>
        <p:txBody>
          <a:bodyPr/>
          <a:lstStyle/>
          <a:p>
            <a:r>
              <a:rPr lang="en-US" dirty="0" smtClean="0"/>
              <a:t>Studying product or service to be sold </a:t>
            </a:r>
          </a:p>
          <a:p>
            <a:r>
              <a:rPr lang="en-US" dirty="0" smtClean="0"/>
              <a:t>Study your readers</a:t>
            </a:r>
          </a:p>
          <a:p>
            <a:r>
              <a:rPr lang="en-US" dirty="0" smtClean="0"/>
              <a:t>Research can help you learn about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prospective customers</a:t>
            </a:r>
          </a:p>
          <a:p>
            <a:r>
              <a:rPr lang="en-US" dirty="0" smtClean="0"/>
              <a:t>If research is not possible , use your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logic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0" name="AutoShape 2" descr="data:image/jpg;base64,/9j/4AAQSkZJRgABAQAAAQABAAD/2wCEAAkGBhQQEBAPEBQUDw8PEA8QEA8UEA8PEA4QFBAVFBQQFBQXHCYeFxkjGRQWHy8gJCcpLCwsFR4xNTAqNSYrLCkBCQoKDgwOGg8PFykkHCQqKSkpKSkpLCkpLCksLCkpKSwpKSwpKSkpKSkpLCwpKSwpKSkpKSksKSkpLCksKSspMv/AABEIAPIA0AMBIgACEQEDEQH/xAAcAAABBQEBAQAAAAAAAAAAAAACAQMFBgcABAj/xABGEAACAQIDBAYHBgMGBAcAAAABAgADEQQFEgYhMVETIkFSYZEHMnFygZKxFEJTobLRI2LBFkNzorPwFTN04SU1RWOCo/H/xAAaAQADAQEBAQAAAAAAAAAAAAAAAQIDBAUG/8QAJxEAAgICAgICAgIDAQAAAAAAAAECEQMhEjEEQRMiUXEyYSOBwQX/2gAMAwEAAhEDEQA/AL7XrNrfrN67febvHxiCu3eb5m/edXHXf33/AFGIonrJKjxm3YYrN3m+ZoQrN3m+Zv3ggRbQpBbC6Zu83zNOFZu83zN+8TTFAipD2GKzd5vmaL0zd5vmaABCAi0NWGKrd5vmaL0rd5vmaCBFi0VbC6Vu83zNO6Vu83zNBiwpBbO6Vu83zGIard5vmaLacRDQWwelbvN8zTulbvN8zTis7THoLYhqt3m+ZoJqt3m+ZoVoJEegANZu83zNE6Zu83zN+8IrBtHonYJrN3m+Zv3gmu3eb5m/eGRAKx6FsE127zfO37wTXfvN87fvCIgMI6QrYBxD99vnb94VDEPrTrt66ffbvDxjbCLhx1099P1CDSoE3Z7ay9d/fb9RnARyqvXb3m/UYgEhDa2CBCCxQIVoWOgbRbQooEVjoC0NVhBYQWIYNp1o5adaKwG7RbQ7RQIWOhu07THLTtMAoatOtEq4lF9Z0X3nVfqYSMGF1IYcwQR5iFioAiJaOWiWjAa0xCI7aCRHYDRWCVjxEAiUKhkiAwjxWAwjJaPOwi0B1099P1CGyzqC9dPfT9QjfQl2e6qOs3vN+oxLQ6o6ze831MQCZ3ov2IBCCxQsW0QxLQgs4COKsVgkIqwrQgJ1pNlUDaJaOWnWgMDTF0wmNhc//vgOcqm1GfsilEOkkEEA7xcfeI+g+MlyoqMWx7aTbjD4IFSemrdlJLGx/nb7v1mZZ36RMXiCQHOHp/h0iV824mRWZsSxJ3kyLYzJybOiONIKpiGY3YljzZix/OS+QbVVsK4am5A7UuSjDkRIJ3A/aFSoO+9RYczuji3ehyUa2b7s1tTSxqXWy1QOvSvvHivMSa0zBKeWYvBUqeOFTobvamLHWf5iOU1/YraP7fhRVYAVUOioB6pa1ww8DNr/ACcriu0TRWCRHSsErKIoaKwSI6VgkRpiGiI2wjxEBhKAYInUR1099P1CEwiUR1099P1CV6JrZ76q9Zveb6mIBHKo6ze831iBZlZdbBtCAhaYoEQUcohAThFERR1otooEW0QxLRKlQKLncJ5s2zWnhaLV6zaUTzY9iqO0mZPnHpAqYpyF/h0gdyA8R4yHIuMbNJxebg3CG/EFh2cwv7yoZ4wIPjIehtBYcZ5MwzoFSSbL9TyExOlKiGzNBc9nM8pEJQeqSKYJA4uRuk3Qys1/4tY9HQ4hO1/bJEU9QFOkuhBw3W8hOrH47auWkeb5H/oKEuGPb9v0iJybLqak9Iupu+d4l52R2MF/tFYfwlN6VM/f/mPhPRsvsSLitXB0jeqHdr8SOUsmeZqtGmxO5UFz2cOAm1JaRzwUpNzk+zOvSxm+pqeHXgo1MPE2sPIfnLB6FMMRhK9Q8HrhR/8ABd/5tMqzbHPisQz72ao1lHG5O4AflPobZPIRgsHRw33lW9Q86jb2Pn9JzuVyPS48Y0SRWAVj5EAiOzOhkiCwjpEBhKTJGSIBEdYQSJSYhhlg0R1099f1COsINJeuvvL+oSvQvZ7qg6ze831nAQ6g6x94/WcBMi/YmmcBCtOtABIQEUCEFkjEAiVqoRWdiFRFLMx4KoFyTHAsyn0vbZ/+nUTwIOJYHyo/1PwktlxjZVtvttTj69kuMNSJFJe9v31GHM/kJWkxFp5S0VTM2dSSSPcuNP8Avtkzl2XcK1cXPGnS/qZ58lyqwFaoLn+7Tme8fCWnKMrNdySbKN9R+weAnXhw19pHj+Z5bk3jx/7f/EDl2V1MU9z6o3k8EQS7ZJkCLZgOqPvkb6h8B2CP5blwKhVGigvZ21DzJklXrhRyA/KbSlZzYsKW2JjMWEUnsHCZF6QNpukboEO693PM9gk9tptb0alVPWO5Ry8ZQdn8iq5jiVopvZzd34imna5nPklWkenhhf2ZavRBsoa+I+2VB/Bwx6lxuqVrEf5ePlNsM8uTZPTwlCnh6ItTpiw5sTxY+JnstMUzVuwLQCI9aCRKTJGSsEiOkQGEpMkZYRthHyI0wlpkjJE6mOsvvL+oQjEpjrL7y/USvQvZ73HWPvH6zrRX4n2n6zpiaCWnARYoEBCqIYEQCHaQ2WiH2sz4YHB1sSbalXTTB+9VYEIPP6T5qxWIao71HOp3ZnZjxZibkzUPTjnBL4bBg7lXp3HNiSqfkD5zKyJJvBASZyTK9Z1v6i8fE8pH4PDa2lpNqdMIvgAPqZriim7Zz+Xkajwh2z0YdDWqBF3c27iTQ8lykBFFrUl4Dtc8zIvZPZ3QgqVR62+3a3t8JZ62KCjjYCdbZ5kcSQ9VrgC3ADyEpW1u1a0kIB9niY5tHtGKdMuTpS9l71RuSjtmZ1DWx9dVRSzubU6Y32/32mYzmo6XZ3YsPLb6GaVOtjcQqIDUq1Wsqj/e4T6A2H2NTLaGgWavUsa1TvHsUeAnn2B2BTLaep7Pi6gHSVOxB3E8OZ7ZbbTks63+EDaCRDtOtGTQ3EIhkQTGS0ARG2EdMAiWiRoiNuI8RG3EtEs85EWkOsvvL9RCKzqfrL7y/WV6JR7H4n2n6zrQm4n2n6xZjZpV9AWhKIQSefEYoJ2iZSzRRvDx5y9HpEMTzYfFq+4HfynqEFJNWiJQcHUkfO3pKzVcTmWIdN607UQe90dwSPC95VrSW2mwDYbGYmlUFmFap8QzEg+REjqdHUw5SjVaRM5RQABNuO5fZ2y97N7L71r1xe29KZ/U37Tz7M5GKarVrCxABVDwUW4nxnszfbClRBGoE91Tf8+ydcUorZ50rnJtFixWYKg3nh2Sk7Q7aqtwD0jdiA7viZV842tqV7heohns2Q9H2IzFg9jSw9+viGG4+CD7x/KZzy+kdGPx63M8GDweKzTEKig1ah4D1adFOZ7FH1m4bFbCUsup3FqmIYfxKxH+VB90fWSez2zVHA0uhw62G7U53vUPeZu2S1pytm7YM60W0SAhLRIcSMBswTHCI2ZRLQJgtCMQiUiBoxto6wjbCaIljbCDT9ZfeX6xxoFP1l95frK9E+z1vVUE3PafrGKuaogJuBKtnOe6KjLfeHccf5jK5mGeM+4HdPHc2z6COGKRbM22xCqQpEquK2pNn577HlukBi8Z2b2J4KBcyOx2N0I2pShIuuoW1b+yTVm0aj0aBs1mxOm5uTcnw3y34+rWqUCtBwjn7xHW0W3hD2NyY3tMuyLDYhaSVeomrrLTZyKjLxG4bl+Ms+S7TO+rpOoynRoNwQB2/wDeEZOL0VkwrItmZ7X9N0/Q1qZpFb2J3lhf19f3r85E4OmQQeR3fA7jNhzXKaOMqUTXJNNKilittVibFSeR3XlwxWyGDqhA+HpMKahUsgWyjgLjiJ248nJHk+RieN16Pn3E5jiqx0BqlX+VAzHyE9OVbAY7FMNNCooPGpVBpIPi39J9DZfk9HDjTQpU6Q7dCKpPtPEz2zRybOdUujOtl/Q5QoaamLb7TVG8IN1FT4g72+M0OnSCgKoCqBYKAAAOQAh2nASAuxIsW060AoSIRFiQASJGsZjEo03q1WCU0Gp2PBRziYXFrVRalNg9NwGVgbgg8I7QNex0wGEMwWlIljcEwoJlozYBgmEYDS0IBhAT1l95frDJgp6y+8v1lEezLM7xGrEVjyq1R5OYOU5KuK1GpUamDcUwtgSebHlPFn2sYisFsb16o3czVNhLFlOVvhkX7QUdH3hkvei5+6W5TxLPp0tbIalktXB1Oupqq7WFUC59ksdbZ2hiKOiqu/1riwZG5gz14vOk0aWsQNw3j8pB43EvTUG5NN9yuD6t/unx8ZPP8GqgkrZ5Ww1WnW0OQaRO6qDuK90jveELNMUCodNzJ5snKLh8wATS41q3EGRWOcId5Jpk3VuXg37wpsfyKj2YbOHHWBuD/u0tezu2VU1aOH0a1qMqdpKg/eHgJRmAtcfAjgZpvo7wCDCrXKKKxaovSW6zLcWsZ0Y4uzk8jLFw2rLbCEGKXABJ3AbyeQnUzxxWYAEncALk+E8WWZ5QxOroKi1dJswB6ynxB3yAxu04xNKulAHXSGrnqQHeRaVD0Y4t2x9YrTOhltUfSQKVrkXPYSeztnP8typHT8NRt9muyOz3PqOComviG0Uxu3DUSeQEkLzM/Stk+KxBUU6a1KOluDnUWAFtQNgLXM1k2loyxpSdMtGyO3uGzMMKBZaiC70nADAXtcEGxEscxj0RbEYzDY04iuhoUkRlYN/el13BbcbcbzWc4zMYei9Ui+mwVebE2AgnSthKP2pFE9KeeE2wCXtU0ms/AINx0+J/eU30T5hVXM+gpuxpNr1pdmTSoO+3Adm+XTbDbPCLSbDFenrNZmddBWnUIFzr523RfR6MPhV1BVD4nf05A1kDfpY9g9kySfK7Nm1wqjQoDQryE2szdsNh2qIjVGJCjSuoIT99t+4CdLfFWcqjyaQ8+0GHFf7KayDEH+6LWb2e3wnuMwSph62IxS4lAXrVHFgAdWo8D7Zu2GDCmgexqBFDkcC1t584YpuQZcfBhGNtHGjZnQjnYBERPWX3l+sVoNP1l95frLJMd2mxooYioSQagr1HWmDcgCqTduQ3cJoOS5hSrUw1gUqoGKk6l3jfa8xLP698Viv+pxHtP8ZpNbI5swBw5Y9YlqZvwva6eyeVPDxjaPdxZ+UuMuvRcM6oUkq2XrU72B7jd0+HjPJWxpA0EAodxHYRG3FgVbeG3G88ouD0bb7+o/P+U+M50jr66DqppA33U7ge1eSt+8ZFO9weB3ESTy/KqmIqLRA3ORdgPVW+9j8JeKOwmHUgku4FuqStjbnYTeONy6ObJlhjdMh9mdgKVXD0qtRqgLajoBXSV1G1ri43S+YXDrTRaaAKiAKqjsAnUwFAUCyqAABwAHAQwZ1xhR5U8rm9hyMz3MFpoKbAHpgwAvbcOMkgZW9rBoviGQ1VWkaSKATpd2uWa3DcBvkZNRLxK5UVrB41MAT0ampUrAgg77L4S2bM5k1Rf+UVBNmqXTcQLgEcTKXllDXU6WuejW1hvW59nhNIy3DhKShSCCNVxwN9858Sbf8AR1Z2lGu2ey8o+2WdstTSm4pp38+0iXaZhtUdWKKDn9ZvM5YF/wAmzYVaCO3VN1X5jYTLNtdsa9XF1sPR1aabNTVVDM27iQo7fGWWhrbAtY6dL0rceC33+2XDLaI0JUZV6VlGqppAdh4njCr0VfF2fOWLovSc06qslRfWVgQy3F949kmEzVqNHDEE9UV77+xgAB9IXpDv/wASxRP4n5aVtAwuXGpg6rsARSV6qtqF7HSvDle0z6NltG3bOY3psJhqt7l6NMk+Omxme+lL0kPQqPl+HVblAK1U3LIW36UHAG1t/jLf6PKRXLcKDvLKzDwBY2EwbbXF9NmWNqcR9oqKPYp0j6TZ/wATmgrkz17H7SPgcQMQo6QG4qIxvqU8bE+qeRn0Jl+YJXpU69M3SqoZT4HsPj+0+X8M2+bz6Lq4bLKNiTpesp8Dr4Dw4S8fdBmSqy2NAJisYDGdKORgsYlP1l95frBJi0z1l95fqJXon2fPFbK6mIx+IpU1Lu+LxAVR/jtvPIS7J6Nq+G0MoFZjp1FOKE8RY9g5y+ZFsvSwbVnTrVq1Wq9SqRvIaoW0DkovJsGc7xco0zpWdxlaRnFbJa4AFSm4PMLqv5STyDZJzVSpWGmlTbUFYdZz2C3KXW8IGZrxop2by82co1R1GgqblVV9gA+keBjeqKDNqOS7HIogAwhJYBgxrHVtFKo5uQtNzYC5Nl5dsMGEZLWik6Zj9XGaVWlpUB9Lat9xq61/DjNO2axfSYZLC2gBPITO9sqajGVlAAUFAFA3AaButLtsOtsNb+Y/ScOF/wCSj0MzvHZYXawJ5AmYztTm3Qirij1mLhUUm2ok2/Ib5qO0eZJRo9djT6V1oq9idLN27uywM+etr9oDja/V/wCRRulEWtq376pHYWt8BadE9s58SNM9HGfnMlai4SiMPocqmomopJG8nx+s0y8yD0FYe1XGN2ClSUnxLsf6TXppBaM8ndHzh6TK7HNcbfdaqB8BTWxnkyKqx/gIdP2gCk4G8srOvHnv3yW9MGE6PNazdlVKNTzQKfzWSPobpo2Y1DpDWwpZCQCUbUu8TKrdG6dRs1bMsQuW5dUZesuDw1l5syrpU/FiJ8y9IWLuTcsSSebMbmfRPpOP/hON/wANf9RZ86cABzM0np0Rh2mz14dZu3or/wDKqG+93rHgBYazu8Zh2HXdeb7sPgTQy7C02Fm6PWw5FyW/rKxdk539SfLRtjEJgkzro4jiYtI9ZfeX6iATOpHrL7y/USvQvZXsVtgy1Ki9GOrUdePJyII20b8Mech8dT/jVf8AFq/rMbFGCSoi3ZPf20b8Mec4baP+GPOQgowhRhSC2TY20b8MecIbaN+GPOQgoxRRipDtk3/bR/wx5wv7aP8AhjzkIKMLooqiO2TQ21f8MecL+2rfhjzkGKUXoouKHyZF5ziDXxNRyLF7G1+BCgf0k9kG0LUKIXTqJJvc2tYWkNmuFsuteqwZbsONuEdyfDno77zdibnfPNhicc9P9nozny8fkv0TmabSCvSenVoq6WJAJO5gDZhyImC4QcJtVbCnQ277rfQzE8G31nTmSVUZePJtM030WZ19nTFBU1F6lMk37AGsJev7Yt+GPOZj6MkLviUHYEb8yJfv+GNymuOuJhmvmyieluscQ+HxOnSQrUm33vY6l+pkJ6Ps1OHzCg6i+pXRl53B/wC0t/pEw/RYI6hvd0VPBr3P5ShbHKWx2FA7ajD/ACEzCaSyaOiDbx7NX2g26w706uExAT+IhVqZZhxF1uRw32mR5kDVqoqkN0SCmCCLNYliwPx/Kev0gUtOPqg9yl+gSv4c2dDyZT5MJOV3I0wrjH9k7l+XE10w9QFNeniCG0nwM2LA7Q9FSp0ghK00VAS3WIUWuZnm1OZg5lQqneEp4e/s0y5dF2zfAls5/Jb0S52r/k/ONnao9z85F9FBNKdRyEmdqT3PzjmF2lJqUxo41KY483AkP0UdwVH+LS/xaf6xBvQLs8uLxY6asP8A3qv+oYdOqDKbmealcTiByxFcf/a0Sln5ElCa2XymLx0UpTsPtRaSFLaoRDLGKMXoZBrtQsIbULAZOdDO6KQjbUqBPIu1GtrCAWWXSI5Tw154ssra7Ey1YLDKRYi4IsRzB4iJ6EnZSM6zHQWp6FNJlBWuKqEXB6wK8QQZO7DmnisPdN5psyP2gnUSGB5ETsw9HuXojN9mJAubJUq3+ALW+EhdhdoKeBephypWg79Q2/5ZF+I+M5VCXNzZ2SnDgoJf2aImTrwI3HcfZPmXNsAcNisTQO7oa9RPgG3flPqqlWDDUCCLXv2Wnzb6Tq9Ns2xjUXWojNTJZeHSCmocX7d44yJuy8Kros/oNZTi8UjcWoKVHPS+/wCs2hsGoBNr2HAbyd3ZMV9BtIrjqpbg+HIXeN51A+3sm5CEboJpWfPvpO24+2aMKMPUwvQVGZulNqjHTaxW1h5yJ9HbpSxtHE1r9FSL3sNR1FLDd8Z9JVsFTf10Rr80U3ma7Y7F9HVarQULTbfoAsFNt9hHGNy2xSnUaSPHtZ6ORm1c4zBYmmNVOmvROrg6lFuI4brdkzfarYrEZY1MYkLarqNN0cMraSLjwO8S5ZdmlTDN1bg8pE+kjaB8VTwwqfceoR8VH7R5MVbDFlv6kNnYZlo4sb0qr0N/56SIWX/MJrWR4Y1cJhq3HpKNMk+NrH8xMip5lqyw4Xo2Y08Z061h6lMGkFZG3dtr/Ca/6JMwFfK0Q+thqlSj7V9ZT5NDFKmVnjcQnwlo0aEsWNw4kRXS07E7OBni6GPYOl/Ep/4lP9YnAz04NP4lP/ET9QgwXZjmcg/asT/1OI/1mnkFMy74vZYtiK5txr1j51WM9uF2N5iK9A+ygphmPAGeyhlNQ9hmlYTZFR2SWw+QIvYIWFGX0dnKh7DPXS2UqHnNSTLVHZHBgxyi5DozNdj3t2wF2Wemb2mojDjlEbCg9kFIHEoOArtSIB3Wlny/Ohuj+LyJW7JFVsjZfVlWmRxaLDXzMFD7JmmcG1UsBa5ljKOu43njxWD18REkkOwsK1LHUFw+IeoiqbqyVChBtbeODDwMiNofRnTogVaTPiEI6xawZPgOInrXL9O9dxktl+LbSUc7juMhwTdmiyNKrKVgL0GV6RKPT9Vgd4mu5Dt3TrooqdSrbrd0nmJSsxyFWuU4yvVsJUpbxeNwTBTZuaZxSJsGF/bGMxwZqjc24zJcgxjioC+o+c0OnnvVEj466L+QYbYSm2osSCwIDDipPaJmu0vozqI5142nURb6QyuKns0jd8ZqDZ7IrHdHVOphcw+O+xLLx/iZlsstXAvUJ01KdVdFSmblai7+IPtk1spnH2GqejGmjUPXpjf8R4ywY7LabiwGm0im2eI4G80jjijOWWTLUdqKdTgSPbujVTEhuEgKeUsJJ4LBP28JpSRlbbPQu8ySwFPrJ76fqEGhg7cZ7sPT66e+n6hJbNIocbLxrc24ux/zGOrhgJ7Ki9Zveb6wdMxs0aGRTi6Y7pihYWFDOmdaHUE83SGNbE3Q/pnaY0rxwNALF0RDShgxYDPLUwSnsnmqZOp7JJzoWwpEI+RCMtkduEsNoJWO2LiiunJzG3yO/EXll0RCkOTFxKymRW4C0eGVmT/RxNEfIOJBjKjCXKZNaZ2mHIKRErlUcXLRJLTF0xWOkeFcCBHFoAT1aYmmFhQxohUU6y+8v6hHdMOivWX3l+ogxolmpC53DiewQeiHIeQnTpzHTR3RDkPIReiHIeQnToBQj0l5DyE85w691flE6dGmS0hRQXur8ohigvdHkIs6OwpC9CvdHkIvQr3R5CdOhY6R3QryHkJ3QryHkJ06FhSF6FeQ8hO6FeQ8hOnRWFI7oV5DyEQ0V7o8hOnQsKR3QryHkInQryHkJ06FhSO6Fe6PITuhXujyE6dHYUjuhXujyE7oV7o8hOnQsKR3Qr3R5CIaK90eQnToWFI7oV7o8hCSitxuHEdg5xJ0LHSP/9k="/>
          <p:cNvSpPr>
            <a:spLocks noChangeAspect="1" noChangeArrowheads="1"/>
          </p:cNvSpPr>
          <p:nvPr/>
        </p:nvSpPr>
        <p:spPr bwMode="auto">
          <a:xfrm>
            <a:off x="74613" y="-1114425"/>
            <a:ext cx="1981200" cy="2305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data:image/jpg;base64,/9j/4AAQSkZJRgABAQAAAQABAAD/2wCEAAkGBhQQEBAPEBQUDw8PEA8QEA8UEA8PEA4QFBAVFBQQFBQXHCYeFxkjGRQWHy8gJCcpLCwsFR4xNTAqNSYrLCkBCQoKDgwOGg8PFykkHCQqKSkpKSkpLCkpLCksLCkpKSwpKSwpKSkpKSkpLCwpKSwpKSkpKSksKSkpLCksKSspMv/AABEIAPIA0AMBIgACEQEDEQH/xAAcAAABBQEBAQAAAAAAAAAAAAACAQMFBgcABAj/xABGEAACAQIDBAYHBgMGBAcAAAABAgADEQQFEgYhMVETIkFSYZEHMnFygZKxFEJTobLRI2LBFkNzorPwFTN04SU1RWOCo/H/xAAaAQADAQEBAQAAAAAAAAAAAAAAAQIDBAUG/8QAJxEAAgICAgICAgIDAQAAAAAAAAECEQMhEjEEQRMiUXEyYSOBwQX/2gAMAwEAAhEDEQA/AL7XrNrfrN67febvHxiCu3eb5m/edXHXf33/AFGIonrJKjxm3YYrN3m+ZoQrN3m+Zv3ggRbQpBbC6Zu83zNOFZu83zN+8TTFAipD2GKzd5vmaL0zd5vmaABCAi0NWGKrd5vmaL0rd5vmaCBFi0VbC6Vu83zNO6Vu83zNBiwpBbO6Vu83zGIard5vmaLacRDQWwelbvN8zTulbvN8zTis7THoLYhqt3m+ZoJqt3m+ZoVoJEegANZu83zNE6Zu83zN+8IrBtHonYJrN3m+Zv3gmu3eb5m/eGRAKx6FsE127zfO37wTXfvN87fvCIgMI6QrYBxD99vnb94VDEPrTrt66ffbvDxjbCLhx1099P1CDSoE3Z7ay9d/fb9RnARyqvXb3m/UYgEhDa2CBCCxQIVoWOgbRbQooEVjoC0NVhBYQWIYNp1o5adaKwG7RbQ7RQIWOhu07THLTtMAoatOtEq4lF9Z0X3nVfqYSMGF1IYcwQR5iFioAiJaOWiWjAa0xCI7aCRHYDRWCVjxEAiUKhkiAwjxWAwjJaPOwi0B1099P1CGyzqC9dPfT9QjfQl2e6qOs3vN+oxLQ6o6ze831MQCZ3ov2IBCCxQsW0QxLQgs4COKsVgkIqwrQgJ1pNlUDaJaOWnWgMDTF0wmNhc//vgOcqm1GfsilEOkkEEA7xcfeI+g+MlyoqMWx7aTbjD4IFSemrdlJLGx/nb7v1mZZ36RMXiCQHOHp/h0iV824mRWZsSxJ3kyLYzJybOiONIKpiGY3YljzZix/OS+QbVVsK4am5A7UuSjDkRIJ3A/aFSoO+9RYczuji3ehyUa2b7s1tTSxqXWy1QOvSvvHivMSa0zBKeWYvBUqeOFTobvamLHWf5iOU1/YraP7fhRVYAVUOioB6pa1ww8DNr/ACcriu0TRWCRHSsErKIoaKwSI6VgkRpiGiI2wjxEBhKAYInUR1099P1CEwiUR1099P1CV6JrZ76q9Zveb6mIBHKo6ze831iBZlZdbBtCAhaYoEQUcohAThFERR1otooEW0QxLRKlQKLncJ5s2zWnhaLV6zaUTzY9iqO0mZPnHpAqYpyF/h0gdyA8R4yHIuMbNJxebg3CG/EFh2cwv7yoZ4wIPjIehtBYcZ5MwzoFSSbL9TyExOlKiGzNBc9nM8pEJQeqSKYJA4uRuk3Qys1/4tY9HQ4hO1/bJEU9QFOkuhBw3W8hOrH47auWkeb5H/oKEuGPb9v0iJybLqak9Iupu+d4l52R2MF/tFYfwlN6VM/f/mPhPRsvsSLitXB0jeqHdr8SOUsmeZqtGmxO5UFz2cOAm1JaRzwUpNzk+zOvSxm+pqeHXgo1MPE2sPIfnLB6FMMRhK9Q8HrhR/8ABd/5tMqzbHPisQz72ao1lHG5O4AflPobZPIRgsHRw33lW9Q86jb2Pn9JzuVyPS48Y0SRWAVj5EAiOzOhkiCwjpEBhKTJGSIBEdYQSJSYhhlg0R1099f1COsINJeuvvL+oSvQvZ7qg6ze831nAQ6g6x94/WcBMi/YmmcBCtOtABIQEUCEFkjEAiVqoRWdiFRFLMx4KoFyTHAsyn0vbZ/+nUTwIOJYHyo/1PwktlxjZVtvttTj69kuMNSJFJe9v31GHM/kJWkxFp5S0VTM2dSSSPcuNP8Avtkzl2XcK1cXPGnS/qZ58lyqwFaoLn+7Tme8fCWnKMrNdySbKN9R+weAnXhw19pHj+Z5bk3jx/7f/EDl2V1MU9z6o3k8EQS7ZJkCLZgOqPvkb6h8B2CP5blwKhVGigvZ21DzJklXrhRyA/KbSlZzYsKW2JjMWEUnsHCZF6QNpukboEO693PM9gk9tptb0alVPWO5Ry8ZQdn8iq5jiVopvZzd34imna5nPklWkenhhf2ZavRBsoa+I+2VB/Bwx6lxuqVrEf5ePlNsM8uTZPTwlCnh6ItTpiw5sTxY+JnstMUzVuwLQCI9aCRKTJGSsEiOkQGEpMkZYRthHyI0wlpkjJE6mOsvvL+oQjEpjrL7y/USvQvZ73HWPvH6zrRX4n2n6zpiaCWnARYoEBCqIYEQCHaQ2WiH2sz4YHB1sSbalXTTB+9VYEIPP6T5qxWIao71HOp3ZnZjxZibkzUPTjnBL4bBg7lXp3HNiSqfkD5zKyJJvBASZyTK9Z1v6i8fE8pH4PDa2lpNqdMIvgAPqZriim7Zz+Xkajwh2z0YdDWqBF3c27iTQ8lykBFFrUl4Dtc8zIvZPZ3QgqVR62+3a3t8JZ62KCjjYCdbZ5kcSQ9VrgC3ADyEpW1u1a0kIB9niY5tHtGKdMuTpS9l71RuSjtmZ1DWx9dVRSzubU6Y32/32mYzmo6XZ3YsPLb6GaVOtjcQqIDUq1Wsqj/e4T6A2H2NTLaGgWavUsa1TvHsUeAnn2B2BTLaep7Pi6gHSVOxB3E8OZ7ZbbTks63+EDaCRDtOtGTQ3EIhkQTGS0ARG2EdMAiWiRoiNuI8RG3EtEs85EWkOsvvL9RCKzqfrL7y/WV6JR7H4n2n6zrQm4n2n6xZjZpV9AWhKIQSefEYoJ2iZSzRRvDx5y9HpEMTzYfFq+4HfynqEFJNWiJQcHUkfO3pKzVcTmWIdN607UQe90dwSPC95VrSW2mwDYbGYmlUFmFap8QzEg+REjqdHUw5SjVaRM5RQABNuO5fZ2y97N7L71r1xe29KZ/U37Tz7M5GKarVrCxABVDwUW4nxnszfbClRBGoE91Tf8+ydcUorZ50rnJtFixWYKg3nh2Sk7Q7aqtwD0jdiA7viZV842tqV7heohns2Q9H2IzFg9jSw9+viGG4+CD7x/KZzy+kdGPx63M8GDweKzTEKig1ah4D1adFOZ7FH1m4bFbCUsup3FqmIYfxKxH+VB90fWSez2zVHA0uhw62G7U53vUPeZu2S1pytm7YM60W0SAhLRIcSMBswTHCI2ZRLQJgtCMQiUiBoxto6wjbCaIljbCDT9ZfeX6xxoFP1l95frK9E+z1vVUE3PafrGKuaogJuBKtnOe6KjLfeHccf5jK5mGeM+4HdPHc2z6COGKRbM22xCqQpEquK2pNn577HlukBi8Z2b2J4KBcyOx2N0I2pShIuuoW1b+yTVm0aj0aBs1mxOm5uTcnw3y34+rWqUCtBwjn7xHW0W3hD2NyY3tMuyLDYhaSVeomrrLTZyKjLxG4bl+Ms+S7TO+rpOoynRoNwQB2/wDeEZOL0VkwrItmZ7X9N0/Q1qZpFb2J3lhf19f3r85E4OmQQeR3fA7jNhzXKaOMqUTXJNNKilittVibFSeR3XlwxWyGDqhA+HpMKahUsgWyjgLjiJ248nJHk+RieN16Pn3E5jiqx0BqlX+VAzHyE9OVbAY7FMNNCooPGpVBpIPi39J9DZfk9HDjTQpU6Q7dCKpPtPEz2zRybOdUujOtl/Q5QoaamLb7TVG8IN1FT4g72+M0OnSCgKoCqBYKAAAOQAh2nASAuxIsW060AoSIRFiQASJGsZjEo03q1WCU0Gp2PBRziYXFrVRalNg9NwGVgbgg8I7QNex0wGEMwWlIljcEwoJlozYBgmEYDS0IBhAT1l95frDJgp6y+8v1lEezLM7xGrEVjyq1R5OYOU5KuK1GpUamDcUwtgSebHlPFn2sYisFsb16o3czVNhLFlOVvhkX7QUdH3hkvei5+6W5TxLPp0tbIalktXB1Oupqq7WFUC59ksdbZ2hiKOiqu/1riwZG5gz14vOk0aWsQNw3j8pB43EvTUG5NN9yuD6t/unx8ZPP8GqgkrZ5Ww1WnW0OQaRO6qDuK90jveELNMUCodNzJ5snKLh8wATS41q3EGRWOcId5Jpk3VuXg37wpsfyKj2YbOHHWBuD/u0tezu2VU1aOH0a1qMqdpKg/eHgJRmAtcfAjgZpvo7wCDCrXKKKxaovSW6zLcWsZ0Y4uzk8jLFw2rLbCEGKXABJ3AbyeQnUzxxWYAEncALk+E8WWZ5QxOroKi1dJswB6ynxB3yAxu04xNKulAHXSGrnqQHeRaVD0Y4t2x9YrTOhltUfSQKVrkXPYSeztnP8typHT8NRt9muyOz3PqOComviG0Uxu3DUSeQEkLzM/Stk+KxBUU6a1KOluDnUWAFtQNgLXM1k2loyxpSdMtGyO3uGzMMKBZaiC70nADAXtcEGxEscxj0RbEYzDY04iuhoUkRlYN/el13BbcbcbzWc4zMYei9Ui+mwVebE2AgnSthKP2pFE9KeeE2wCXtU0ms/AINx0+J/eU30T5hVXM+gpuxpNr1pdmTSoO+3Adm+XTbDbPCLSbDFenrNZmddBWnUIFzr523RfR6MPhV1BVD4nf05A1kDfpY9g9kySfK7Nm1wqjQoDQryE2szdsNh2qIjVGJCjSuoIT99t+4CdLfFWcqjyaQ8+0GHFf7KayDEH+6LWb2e3wnuMwSph62IxS4lAXrVHFgAdWo8D7Zu2GDCmgexqBFDkcC1t584YpuQZcfBhGNtHGjZnQjnYBERPWX3l+sVoNP1l95frLJMd2mxooYioSQagr1HWmDcgCqTduQ3cJoOS5hSrUw1gUqoGKk6l3jfa8xLP698Viv+pxHtP8ZpNbI5swBw5Y9YlqZvwva6eyeVPDxjaPdxZ+UuMuvRcM6oUkq2XrU72B7jd0+HjPJWxpA0EAodxHYRG3FgVbeG3G88ouD0bb7+o/P+U+M50jr66DqppA33U7ge1eSt+8ZFO9weB3ESTy/KqmIqLRA3ORdgPVW+9j8JeKOwmHUgku4FuqStjbnYTeONy6ObJlhjdMh9mdgKVXD0qtRqgLajoBXSV1G1ri43S+YXDrTRaaAKiAKqjsAnUwFAUCyqAABwAHAQwZ1xhR5U8rm9hyMz3MFpoKbAHpgwAvbcOMkgZW9rBoviGQ1VWkaSKATpd2uWa3DcBvkZNRLxK5UVrB41MAT0ampUrAgg77L4S2bM5k1Rf+UVBNmqXTcQLgEcTKXllDXU6WuejW1hvW59nhNIy3DhKShSCCNVxwN9858Sbf8AR1Z2lGu2ey8o+2WdstTSm4pp38+0iXaZhtUdWKKDn9ZvM5YF/wAmzYVaCO3VN1X5jYTLNtdsa9XF1sPR1aabNTVVDM27iQo7fGWWhrbAtY6dL0rceC33+2XDLaI0JUZV6VlGqppAdh4njCr0VfF2fOWLovSc06qslRfWVgQy3F949kmEzVqNHDEE9UV77+xgAB9IXpDv/wASxRP4n5aVtAwuXGpg6rsARSV6qtqF7HSvDle0z6NltG3bOY3psJhqt7l6NMk+Omxme+lL0kPQqPl+HVblAK1U3LIW36UHAG1t/jLf6PKRXLcKDvLKzDwBY2EwbbXF9NmWNqcR9oqKPYp0j6TZ/wATmgrkz17H7SPgcQMQo6QG4qIxvqU8bE+qeRn0Jl+YJXpU69M3SqoZT4HsPj+0+X8M2+bz6Lq4bLKNiTpesp8Dr4Dw4S8fdBmSqy2NAJisYDGdKORgsYlP1l95frBJi0z1l95fqJXon2fPFbK6mIx+IpU1Lu+LxAVR/jtvPIS7J6Nq+G0MoFZjp1FOKE8RY9g5y+ZFsvSwbVnTrVq1Wq9SqRvIaoW0DkovJsGc7xco0zpWdxlaRnFbJa4AFSm4PMLqv5STyDZJzVSpWGmlTbUFYdZz2C3KXW8IGZrxop2by82co1R1GgqblVV9gA+keBjeqKDNqOS7HIogAwhJYBgxrHVtFKo5uQtNzYC5Nl5dsMGEZLWik6Zj9XGaVWlpUB9Lat9xq61/DjNO2axfSYZLC2gBPITO9sqajGVlAAUFAFA3AaButLtsOtsNb+Y/ScOF/wCSj0MzvHZYXawJ5AmYztTm3Qirij1mLhUUm2ok2/Ib5qO0eZJRo9djT6V1oq9idLN27uywM+etr9oDja/V/wCRRulEWtq376pHYWt8BadE9s58SNM9HGfnMlai4SiMPocqmomopJG8nx+s0y8yD0FYe1XGN2ClSUnxLsf6TXppBaM8ndHzh6TK7HNcbfdaqB8BTWxnkyKqx/gIdP2gCk4G8srOvHnv3yW9MGE6PNazdlVKNTzQKfzWSPobpo2Y1DpDWwpZCQCUbUu8TKrdG6dRs1bMsQuW5dUZesuDw1l5syrpU/FiJ8y9IWLuTcsSSebMbmfRPpOP/hON/wANf9RZ86cABzM0np0Rh2mz14dZu3or/wDKqG+93rHgBYazu8Zh2HXdeb7sPgTQy7C02Fm6PWw5FyW/rKxdk539SfLRtjEJgkzro4jiYtI9ZfeX6iATOpHrL7y/USvQvZXsVtgy1Ki9GOrUdePJyII20b8Mech8dT/jVf8AFq/rMbFGCSoi3ZPf20b8Mec4baP+GPOQgowhRhSC2TY20b8MecIbaN+GPOQgoxRRipDtk3/bR/wx5wv7aP8AhjzkIKMLooqiO2TQ21f8MecL+2rfhjzkGKUXoouKHyZF5ziDXxNRyLF7G1+BCgf0k9kG0LUKIXTqJJvc2tYWkNmuFsuteqwZbsONuEdyfDno77zdibnfPNhicc9P9nozny8fkv0TmabSCvSenVoq6WJAJO5gDZhyImC4QcJtVbCnQ277rfQzE8G31nTmSVUZePJtM030WZ19nTFBU1F6lMk37AGsJev7Yt+GPOZj6MkLviUHYEb8yJfv+GNymuOuJhmvmyieluscQ+HxOnSQrUm33vY6l+pkJ6Ps1OHzCg6i+pXRl53B/wC0t/pEw/RYI6hvd0VPBr3P5ShbHKWx2FA7ajD/ACEzCaSyaOiDbx7NX2g26w706uExAT+IhVqZZhxF1uRw32mR5kDVqoqkN0SCmCCLNYliwPx/Kev0gUtOPqg9yl+gSv4c2dDyZT5MJOV3I0wrjH9k7l+XE10w9QFNeniCG0nwM2LA7Q9FSp0ghK00VAS3WIUWuZnm1OZg5lQqneEp4e/s0y5dF2zfAls5/Jb0S52r/k/ONnao9z85F9FBNKdRyEmdqT3PzjmF2lJqUxo41KY483AkP0UdwVH+LS/xaf6xBvQLs8uLxY6asP8A3qv+oYdOqDKbmealcTiByxFcf/a0Sln5ElCa2XymLx0UpTsPtRaSFLaoRDLGKMXoZBrtQsIbULAZOdDO6KQjbUqBPIu1GtrCAWWXSI5Tw154ssra7Ey1YLDKRYi4IsRzB4iJ6EnZSM6zHQWp6FNJlBWuKqEXB6wK8QQZO7DmnisPdN5psyP2gnUSGB5ETsw9HuXojN9mJAubJUq3+ALW+EhdhdoKeBephypWg79Q2/5ZF+I+M5VCXNzZ2SnDgoJf2aImTrwI3HcfZPmXNsAcNisTQO7oa9RPgG3flPqqlWDDUCCLXv2Wnzb6Tq9Ns2xjUXWojNTJZeHSCmocX7d44yJuy8Kros/oNZTi8UjcWoKVHPS+/wCs2hsGoBNr2HAbyd3ZMV9BtIrjqpbg+HIXeN51A+3sm5CEboJpWfPvpO24+2aMKMPUwvQVGZulNqjHTaxW1h5yJ9HbpSxtHE1r9FSL3sNR1FLDd8Z9JVsFTf10Rr80U3ma7Y7F9HVarQULTbfoAsFNt9hHGNy2xSnUaSPHtZ6ORm1c4zBYmmNVOmvROrg6lFuI4brdkzfarYrEZY1MYkLarqNN0cMraSLjwO8S5ZdmlTDN1bg8pE+kjaB8VTwwqfceoR8VH7R5MVbDFlv6kNnYZlo4sb0qr0N/56SIWX/MJrWR4Y1cJhq3HpKNMk+NrH8xMip5lqyw4Xo2Y08Z061h6lMGkFZG3dtr/Ca/6JMwFfK0Q+thqlSj7V9ZT5NDFKmVnjcQnwlo0aEsWNw4kRXS07E7OBni6GPYOl/Ep/4lP9YnAz04NP4lP/ET9QgwXZjmcg/asT/1OI/1mnkFMy74vZYtiK5txr1j51WM9uF2N5iK9A+ygphmPAGeyhlNQ9hmlYTZFR2SWw+QIvYIWFGX0dnKh7DPXS2UqHnNSTLVHZHBgxyi5DozNdj3t2wF2Wemb2mojDjlEbCg9kFIHEoOArtSIB3Wlny/Ohuj+LyJW7JFVsjZfVlWmRxaLDXzMFD7JmmcG1UsBa5ljKOu43njxWD18REkkOwsK1LHUFw+IeoiqbqyVChBtbeODDwMiNofRnTogVaTPiEI6xawZPgOInrXL9O9dxktl+LbSUc7juMhwTdmiyNKrKVgL0GV6RKPT9Vgd4mu5Dt3TrooqdSrbrd0nmJSsxyFWuU4yvVsJUpbxeNwTBTZuaZxSJsGF/bGMxwZqjc24zJcgxjioC+o+c0OnnvVEj466L+QYbYSm2osSCwIDDipPaJmu0vozqI5142nURb6QyuKns0jd8ZqDZ7IrHdHVOphcw+O+xLLx/iZlsstXAvUJ01KdVdFSmblai7+IPtk1spnH2GqejGmjUPXpjf8R4ywY7LabiwGm0im2eI4G80jjijOWWTLUdqKdTgSPbujVTEhuEgKeUsJJ4LBP28JpSRlbbPQu8ySwFPrJ76fqEGhg7cZ7sPT66e+n6hJbNIocbLxrc24ux/zGOrhgJ7Ki9Zveb6wdMxs0aGRTi6Y7pihYWFDOmdaHUE83SGNbE3Q/pnaY0rxwNALF0RDShgxYDPLUwSnsnmqZOp7JJzoWwpEI+RCMtkduEsNoJWO2LiiunJzG3yO/EXll0RCkOTFxKymRW4C0eGVmT/RxNEfIOJBjKjCXKZNaZ2mHIKRErlUcXLRJLTF0xWOkeFcCBHFoAT1aYmmFhQxohUU6y+8v6hHdMOivWX3l+ogxolmpC53DiewQeiHIeQnTpzHTR3RDkPIReiHIeQnToBQj0l5DyE85w691flE6dGmS0hRQXur8ohigvdHkIs6OwpC9CvdHkIvQr3R5CdOhY6R3QryHkJ3QryHkJ06FhSF6FeQ8hO6FeQ8hOnRWFI7oV5DyEQ0V7o8hOnQsKR3QryHkInQryHkJ06FhSO6Fe6PITuhXujyE6dHYUjuhXujyE7oV7o8hOnQsKR3Qr3R5CIaK90eQnToWFI7oV7o8hCSitxuHEdg5xJ0LHSP/9k="/>
          <p:cNvSpPr>
            <a:spLocks noChangeAspect="1" noChangeArrowheads="1"/>
          </p:cNvSpPr>
          <p:nvPr/>
        </p:nvSpPr>
        <p:spPr bwMode="auto">
          <a:xfrm>
            <a:off x="74613" y="-1114425"/>
            <a:ext cx="1981200" cy="2305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AutoShape 6" descr="data:image/jpg;base64,/9j/4AAQSkZJRgABAQAAAQABAAD/2wCEAAkGBhQQEBAPEBQUDw8PEA8QEA8UEA8PEA4QFBAVFBQQFBQXHCYeFxkjGRQWHy8gJCcpLCwsFR4xNTAqNSYrLCkBCQoKDgwOGg8PFykkHCQqKSkpKSkpLCkpLCksLCkpKSwpKSwpKSkpKSkpLCwpKSwpKSkpKSksKSkpLCksKSspMv/AABEIAPIA0AMBIgACEQEDEQH/xAAcAAABBQEBAQAAAAAAAAAAAAACAQMFBgcABAj/xABGEAACAQIDBAYHBgMGBAcAAAABAgADEQQFEgYhMVETIkFSYZEHMnFygZKxFEJTobLRI2LBFkNzorPwFTN04SU1RWOCo/H/xAAaAQADAQEBAQAAAAAAAAAAAAAAAQIDBAUG/8QAJxEAAgICAgICAgIDAQAAAAAAAAECEQMhEjEEQRMiUXEyYSOBwQX/2gAMAwEAAhEDEQA/AL7XrNrfrN67febvHxiCu3eb5m/edXHXf33/AFGIonrJKjxm3YYrN3m+ZoQrN3m+Zv3ggRbQpBbC6Zu83zNOFZu83zN+8TTFAipD2GKzd5vmaL0zd5vmaABCAi0NWGKrd5vmaL0rd5vmaCBFi0VbC6Vu83zNO6Vu83zNBiwpBbO6Vu83zGIard5vmaLacRDQWwelbvN8zTulbvN8zTis7THoLYhqt3m+ZoJqt3m+ZoVoJEegANZu83zNE6Zu83zN+8IrBtHonYJrN3m+Zv3gmu3eb5m/eGRAKx6FsE127zfO37wTXfvN87fvCIgMI6QrYBxD99vnb94VDEPrTrt66ffbvDxjbCLhx1099P1CDSoE3Z7ay9d/fb9RnARyqvXb3m/UYgEhDa2CBCCxQIVoWOgbRbQooEVjoC0NVhBYQWIYNp1o5adaKwG7RbQ7RQIWOhu07THLTtMAoatOtEq4lF9Z0X3nVfqYSMGF1IYcwQR5iFioAiJaOWiWjAa0xCI7aCRHYDRWCVjxEAiUKhkiAwjxWAwjJaPOwi0B1099P1CGyzqC9dPfT9QjfQl2e6qOs3vN+oxLQ6o6ze831MQCZ3ov2IBCCxQsW0QxLQgs4COKsVgkIqwrQgJ1pNlUDaJaOWnWgMDTF0wmNhc//vgOcqm1GfsilEOkkEEA7xcfeI+g+MlyoqMWx7aTbjD4IFSemrdlJLGx/nb7v1mZZ36RMXiCQHOHp/h0iV824mRWZsSxJ3kyLYzJybOiONIKpiGY3YljzZix/OS+QbVVsK4am5A7UuSjDkRIJ3A/aFSoO+9RYczuji3ehyUa2b7s1tTSxqXWy1QOvSvvHivMSa0zBKeWYvBUqeOFTobvamLHWf5iOU1/YraP7fhRVYAVUOioB6pa1ww8DNr/ACcriu0TRWCRHSsErKIoaKwSI6VgkRpiGiI2wjxEBhKAYInUR1099P1CEwiUR1099P1CV6JrZ76q9Zveb6mIBHKo6ze831iBZlZdbBtCAhaYoEQUcohAThFERR1otooEW0QxLRKlQKLncJ5s2zWnhaLV6zaUTzY9iqO0mZPnHpAqYpyF/h0gdyA8R4yHIuMbNJxebg3CG/EFh2cwv7yoZ4wIPjIehtBYcZ5MwzoFSSbL9TyExOlKiGzNBc9nM8pEJQeqSKYJA4uRuk3Qys1/4tY9HQ4hO1/bJEU9QFOkuhBw3W8hOrH47auWkeb5H/oKEuGPb9v0iJybLqak9Iupu+d4l52R2MF/tFYfwlN6VM/f/mPhPRsvsSLitXB0jeqHdr8SOUsmeZqtGmxO5UFz2cOAm1JaRzwUpNzk+zOvSxm+pqeHXgo1MPE2sPIfnLB6FMMRhK9Q8HrhR/8ABd/5tMqzbHPisQz72ao1lHG5O4AflPobZPIRgsHRw33lW9Q86jb2Pn9JzuVyPS48Y0SRWAVj5EAiOzOhkiCwjpEBhKTJGSIBEdYQSJSYhhlg0R1099f1COsINJeuvvL+oSvQvZ7qg6ze831nAQ6g6x94/WcBMi/YmmcBCtOtABIQEUCEFkjEAiVqoRWdiFRFLMx4KoFyTHAsyn0vbZ/+nUTwIOJYHyo/1PwktlxjZVtvttTj69kuMNSJFJe9v31GHM/kJWkxFp5S0VTM2dSSSPcuNP8Avtkzl2XcK1cXPGnS/qZ58lyqwFaoLn+7Tme8fCWnKMrNdySbKN9R+weAnXhw19pHj+Z5bk3jx/7f/EDl2V1MU9z6o3k8EQS7ZJkCLZgOqPvkb6h8B2CP5blwKhVGigvZ21DzJklXrhRyA/KbSlZzYsKW2JjMWEUnsHCZF6QNpukboEO693PM9gk9tptb0alVPWO5Ry8ZQdn8iq5jiVopvZzd34imna5nPklWkenhhf2ZavRBsoa+I+2VB/Bwx6lxuqVrEf5ePlNsM8uTZPTwlCnh6ItTpiw5sTxY+JnstMUzVuwLQCI9aCRKTJGSsEiOkQGEpMkZYRthHyI0wlpkjJE6mOsvvL+oQjEpjrL7y/USvQvZ73HWPvH6zrRX4n2n6zpiaCWnARYoEBCqIYEQCHaQ2WiH2sz4YHB1sSbalXTTB+9VYEIPP6T5qxWIao71HOp3ZnZjxZibkzUPTjnBL4bBg7lXp3HNiSqfkD5zKyJJvBASZyTK9Z1v6i8fE8pH4PDa2lpNqdMIvgAPqZriim7Zz+Xkajwh2z0YdDWqBF3c27iTQ8lykBFFrUl4Dtc8zIvZPZ3QgqVR62+3a3t8JZ62KCjjYCdbZ5kcSQ9VrgC3ADyEpW1u1a0kIB9niY5tHtGKdMuTpS9l71RuSjtmZ1DWx9dVRSzubU6Y32/32mYzmo6XZ3YsPLb6GaVOtjcQqIDUq1Wsqj/e4T6A2H2NTLaGgWavUsa1TvHsUeAnn2B2BTLaep7Pi6gHSVOxB3E8OZ7ZbbTks63+EDaCRDtOtGTQ3EIhkQTGS0ARG2EdMAiWiRoiNuI8RG3EtEs85EWkOsvvL9RCKzqfrL7y/WV6JR7H4n2n6zrQm4n2n6xZjZpV9AWhKIQSefEYoJ2iZSzRRvDx5y9HpEMTzYfFq+4HfynqEFJNWiJQcHUkfO3pKzVcTmWIdN607UQe90dwSPC95VrSW2mwDYbGYmlUFmFap8QzEg+REjqdHUw5SjVaRM5RQABNuO5fZ2y97N7L71r1xe29KZ/U37Tz7M5GKarVrCxABVDwUW4nxnszfbClRBGoE91Tf8+ydcUorZ50rnJtFixWYKg3nh2Sk7Q7aqtwD0jdiA7viZV842tqV7heohns2Q9H2IzFg9jSw9+viGG4+CD7x/KZzy+kdGPx63M8GDweKzTEKig1ah4D1adFOZ7FH1m4bFbCUsup3FqmIYfxKxH+VB90fWSez2zVHA0uhw62G7U53vUPeZu2S1pytm7YM60W0SAhLRIcSMBswTHCI2ZRLQJgtCMQiUiBoxto6wjbCaIljbCDT9ZfeX6xxoFP1l95frK9E+z1vVUE3PafrGKuaogJuBKtnOe6KjLfeHccf5jK5mGeM+4HdPHc2z6COGKRbM22xCqQpEquK2pNn577HlukBi8Z2b2J4KBcyOx2N0I2pShIuuoW1b+yTVm0aj0aBs1mxOm5uTcnw3y34+rWqUCtBwjn7xHW0W3hD2NyY3tMuyLDYhaSVeomrrLTZyKjLxG4bl+Ms+S7TO+rpOoynRoNwQB2/wDeEZOL0VkwrItmZ7X9N0/Q1qZpFb2J3lhf19f3r85E4OmQQeR3fA7jNhzXKaOMqUTXJNNKilittVibFSeR3XlwxWyGDqhA+HpMKahUsgWyjgLjiJ248nJHk+RieN16Pn3E5jiqx0BqlX+VAzHyE9OVbAY7FMNNCooPGpVBpIPi39J9DZfk9HDjTQpU6Q7dCKpPtPEz2zRybOdUujOtl/Q5QoaamLb7TVG8IN1FT4g72+M0OnSCgKoCqBYKAAAOQAh2nASAuxIsW060AoSIRFiQASJGsZjEo03q1WCU0Gp2PBRziYXFrVRalNg9NwGVgbgg8I7QNex0wGEMwWlIljcEwoJlozYBgmEYDS0IBhAT1l95frDJgp6y+8v1lEezLM7xGrEVjyq1R5OYOU5KuK1GpUamDcUwtgSebHlPFn2sYisFsb16o3czVNhLFlOVvhkX7QUdH3hkvei5+6W5TxLPp0tbIalktXB1Oupqq7WFUC59ksdbZ2hiKOiqu/1riwZG5gz14vOk0aWsQNw3j8pB43EvTUG5NN9yuD6t/unx8ZPP8GqgkrZ5Ww1WnW0OQaRO6qDuK90jveELNMUCodNzJ5snKLh8wATS41q3EGRWOcId5Jpk3VuXg37wpsfyKj2YbOHHWBuD/u0tezu2VU1aOH0a1qMqdpKg/eHgJRmAtcfAjgZpvo7wCDCrXKKKxaovSW6zLcWsZ0Y4uzk8jLFw2rLbCEGKXABJ3AbyeQnUzxxWYAEncALk+E8WWZ5QxOroKi1dJswB6ynxB3yAxu04xNKulAHXSGrnqQHeRaVD0Y4t2x9YrTOhltUfSQKVrkXPYSeztnP8typHT8NRt9muyOz3PqOComviG0Uxu3DUSeQEkLzM/Stk+KxBUU6a1KOluDnUWAFtQNgLXM1k2loyxpSdMtGyO3uGzMMKBZaiC70nADAXtcEGxEscxj0RbEYzDY04iuhoUkRlYN/el13BbcbcbzWc4zMYei9Ui+mwVebE2AgnSthKP2pFE9KeeE2wCXtU0ms/AINx0+J/eU30T5hVXM+gpuxpNr1pdmTSoO+3Adm+XTbDbPCLSbDFenrNZmddBWnUIFzr523RfR6MPhV1BVD4nf05A1kDfpY9g9kySfK7Nm1wqjQoDQryE2szdsNh2qIjVGJCjSuoIT99t+4CdLfFWcqjyaQ8+0GHFf7KayDEH+6LWb2e3wnuMwSph62IxS4lAXrVHFgAdWo8D7Zu2GDCmgexqBFDkcC1t584YpuQZcfBhGNtHGjZnQjnYBERPWX3l+sVoNP1l95frLJMd2mxooYioSQagr1HWmDcgCqTduQ3cJoOS5hSrUw1gUqoGKk6l3jfa8xLP698Viv+pxHtP8ZpNbI5swBw5Y9YlqZvwva6eyeVPDxjaPdxZ+UuMuvRcM6oUkq2XrU72B7jd0+HjPJWxpA0EAodxHYRG3FgVbeG3G88ouD0bb7+o/P+U+M50jr66DqppA33U7ge1eSt+8ZFO9weB3ESTy/KqmIqLRA3ORdgPVW+9j8JeKOwmHUgku4FuqStjbnYTeONy6ObJlhjdMh9mdgKVXD0qtRqgLajoBXSV1G1ri43S+YXDrTRaaAKiAKqjsAnUwFAUCyqAABwAHAQwZ1xhR5U8rm9hyMz3MFpoKbAHpgwAvbcOMkgZW9rBoviGQ1VWkaSKATpd2uWa3DcBvkZNRLxK5UVrB41MAT0ampUrAgg77L4S2bM5k1Rf+UVBNmqXTcQLgEcTKXllDXU6WuejW1hvW59nhNIy3DhKShSCCNVxwN9858Sbf8AR1Z2lGu2ey8o+2WdstTSm4pp38+0iXaZhtUdWKKDn9ZvM5YF/wAmzYVaCO3VN1X5jYTLNtdsa9XF1sPR1aabNTVVDM27iQo7fGWWhrbAtY6dL0rceC33+2XDLaI0JUZV6VlGqppAdh4njCr0VfF2fOWLovSc06qslRfWVgQy3F949kmEzVqNHDEE9UV77+xgAB9IXpDv/wASxRP4n5aVtAwuXGpg6rsARSV6qtqF7HSvDle0z6NltG3bOY3psJhqt7l6NMk+Omxme+lL0kPQqPl+HVblAK1U3LIW36UHAG1t/jLf6PKRXLcKDvLKzDwBY2EwbbXF9NmWNqcR9oqKPYp0j6TZ/wATmgrkz17H7SPgcQMQo6QG4qIxvqU8bE+qeRn0Jl+YJXpU69M3SqoZT4HsPj+0+X8M2+bz6Lq4bLKNiTpesp8Dr4Dw4S8fdBmSqy2NAJisYDGdKORgsYlP1l95frBJi0z1l95fqJXon2fPFbK6mIx+IpU1Lu+LxAVR/jtvPIS7J6Nq+G0MoFZjp1FOKE8RY9g5y+ZFsvSwbVnTrVq1Wq9SqRvIaoW0DkovJsGc7xco0zpWdxlaRnFbJa4AFSm4PMLqv5STyDZJzVSpWGmlTbUFYdZz2C3KXW8IGZrxop2by82co1R1GgqblVV9gA+keBjeqKDNqOS7HIogAwhJYBgxrHVtFKo5uQtNzYC5Nl5dsMGEZLWik6Zj9XGaVWlpUB9Lat9xq61/DjNO2axfSYZLC2gBPITO9sqajGVlAAUFAFA3AaButLtsOtsNb+Y/ScOF/wCSj0MzvHZYXawJ5AmYztTm3Qirij1mLhUUm2ok2/Ib5qO0eZJRo9djT6V1oq9idLN27uywM+etr9oDja/V/wCRRulEWtq376pHYWt8BadE9s58SNM9HGfnMlai4SiMPocqmomopJG8nx+s0y8yD0FYe1XGN2ClSUnxLsf6TXppBaM8ndHzh6TK7HNcbfdaqB8BTWxnkyKqx/gIdP2gCk4G8srOvHnv3yW9MGE6PNazdlVKNTzQKfzWSPobpo2Y1DpDWwpZCQCUbUu8TKrdG6dRs1bMsQuW5dUZesuDw1l5syrpU/FiJ8y9IWLuTcsSSebMbmfRPpOP/hON/wANf9RZ86cABzM0np0Rh2mz14dZu3or/wDKqG+93rHgBYazu8Zh2HXdeb7sPgTQy7C02Fm6PWw5FyW/rKxdk539SfLRtjEJgkzro4jiYtI9ZfeX6iATOpHrL7y/USvQvZXsVtgy1Ki9GOrUdePJyII20b8Mech8dT/jVf8AFq/rMbFGCSoi3ZPf20b8Mec4baP+GPOQgowhRhSC2TY20b8MecIbaN+GPOQgoxRRipDtk3/bR/wx5wv7aP8AhjzkIKMLooqiO2TQ21f8MecL+2rfhjzkGKUXoouKHyZF5ziDXxNRyLF7G1+BCgf0k9kG0LUKIXTqJJvc2tYWkNmuFsuteqwZbsONuEdyfDno77zdibnfPNhicc9P9nozny8fkv0TmabSCvSenVoq6WJAJO5gDZhyImC4QcJtVbCnQ277rfQzE8G31nTmSVUZePJtM030WZ19nTFBU1F6lMk37AGsJev7Yt+GPOZj6MkLviUHYEb8yJfv+GNymuOuJhmvmyieluscQ+HxOnSQrUm33vY6l+pkJ6Ps1OHzCg6i+pXRl53B/wC0t/pEw/RYI6hvd0VPBr3P5ShbHKWx2FA7ajD/ACEzCaSyaOiDbx7NX2g26w706uExAT+IhVqZZhxF1uRw32mR5kDVqoqkN0SCmCCLNYliwPx/Kev0gUtOPqg9yl+gSv4c2dDyZT5MJOV3I0wrjH9k7l+XE10w9QFNeniCG0nwM2LA7Q9FSp0ghK00VAS3WIUWuZnm1OZg5lQqneEp4e/s0y5dF2zfAls5/Jb0S52r/k/ONnao9z85F9FBNKdRyEmdqT3PzjmF2lJqUxo41KY483AkP0UdwVH+LS/xaf6xBvQLs8uLxY6asP8A3qv+oYdOqDKbmealcTiByxFcf/a0Sln5ElCa2XymLx0UpTsPtRaSFLaoRDLGKMXoZBrtQsIbULAZOdDO6KQjbUqBPIu1GtrCAWWXSI5Tw154ssra7Ey1YLDKRYi4IsRzB4iJ6EnZSM6zHQWp6FNJlBWuKqEXB6wK8QQZO7DmnisPdN5psyP2gnUSGB5ETsw9HuXojN9mJAubJUq3+ALW+EhdhdoKeBephypWg79Q2/5ZF+I+M5VCXNzZ2SnDgoJf2aImTrwI3HcfZPmXNsAcNisTQO7oa9RPgG3flPqqlWDDUCCLXv2Wnzb6Tq9Ns2xjUXWojNTJZeHSCmocX7d44yJuy8Kros/oNZTi8UjcWoKVHPS+/wCs2hsGoBNr2HAbyd3ZMV9BtIrjqpbg+HIXeN51A+3sm5CEboJpWfPvpO24+2aMKMPUwvQVGZulNqjHTaxW1h5yJ9HbpSxtHE1r9FSL3sNR1FLDd8Z9JVsFTf10Rr80U3ma7Y7F9HVarQULTbfoAsFNt9hHGNy2xSnUaSPHtZ6ORm1c4zBYmmNVOmvROrg6lFuI4brdkzfarYrEZY1MYkLarqNN0cMraSLjwO8S5ZdmlTDN1bg8pE+kjaB8VTwwqfceoR8VH7R5MVbDFlv6kNnYZlo4sb0qr0N/56SIWX/MJrWR4Y1cJhq3HpKNMk+NrH8xMip5lqyw4Xo2Y08Z061h6lMGkFZG3dtr/Ca/6JMwFfK0Q+thqlSj7V9ZT5NDFKmVnjcQnwlo0aEsWNw4kRXS07E7OBni6GPYOl/Ep/4lP9YnAz04NP4lP/ET9QgwXZjmcg/asT/1OI/1mnkFMy74vZYtiK5txr1j51WM9uF2N5iK9A+ygphmPAGeyhlNQ9hmlYTZFR2SWw+QIvYIWFGX0dnKh7DPXS2UqHnNSTLVHZHBgxyi5DozNdj3t2wF2Wemb2mojDjlEbCg9kFIHEoOArtSIB3Wlny/Ohuj+LyJW7JFVsjZfVlWmRxaLDXzMFD7JmmcG1UsBa5ljKOu43njxWD18REkkOwsK1LHUFw+IeoiqbqyVChBtbeODDwMiNofRnTogVaTPiEI6xawZPgOInrXL9O9dxktl+LbSUc7juMhwTdmiyNKrKVgL0GV6RKPT9Vgd4mu5Dt3TrooqdSrbrd0nmJSsxyFWuU4yvVsJUpbxeNwTBTZuaZxSJsGF/bGMxwZqjc24zJcgxjioC+o+c0OnnvVEj466L+QYbYSm2osSCwIDDipPaJmu0vozqI5142nURb6QyuKns0jd8ZqDZ7IrHdHVOphcw+O+xLLx/iZlsstXAvUJ01KdVdFSmblai7+IPtk1spnH2GqejGmjUPXpjf8R4ywY7LabiwGm0im2eI4G80jjijOWWTLUdqKdTgSPbujVTEhuEgKeUsJJ4LBP28JpSRlbbPQu8ySwFPrJ76fqEGhg7cZ7sPT66e+n6hJbNIocbLxrc24ux/zGOrhgJ7Ki9Zveb6wdMxs0aGRTi6Y7pihYWFDOmdaHUE83SGNbE3Q/pnaY0rxwNALF0RDShgxYDPLUwSnsnmqZOp7JJzoWwpEI+RCMtkduEsNoJWO2LiiunJzG3yO/EXll0RCkOTFxKymRW4C0eGVmT/RxNEfIOJBjKjCXKZNaZ2mHIKRErlUcXLRJLTF0xWOkeFcCBHFoAT1aYmmFhQxohUU6y+8v6hHdMOivWX3l+ogxolmpC53DiewQeiHIeQnTpzHTR3RDkPIReiHIeQnToBQj0l5DyE85w691flE6dGmS0hRQXur8ohigvdHkIs6OwpC9CvdHkIvQr3R5CdOhY6R3QryHkJ3QryHkJ06FhSF6FeQ8hO6FeQ8hOnRWFI7oV5DyEQ0V7o8hOnQsKR3QryHkInQryHkJ06FhSO6Fe6PITuhXujyE6dHYUjuhXujyE7oV7o8hOnQsKR3Qr3R5CIaK90eQnToWFI7oV7o8hCSitxuHEdg5xJ0LHSP/9k="/>
          <p:cNvSpPr>
            <a:spLocks noChangeAspect="1" noChangeArrowheads="1"/>
          </p:cNvSpPr>
          <p:nvPr/>
        </p:nvSpPr>
        <p:spPr bwMode="auto">
          <a:xfrm>
            <a:off x="74613" y="-1114425"/>
            <a:ext cx="1981200" cy="2305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6" name="Picture 8" descr="http://www.pitchengine.com/brands2/realsearchcom/images/133281/KYC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096000" y="2133600"/>
            <a:ext cx="2456090" cy="3276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Determining the Appeal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498848" cy="4572000"/>
          </a:xfrm>
        </p:spPr>
        <p:txBody>
          <a:bodyPr/>
          <a:lstStyle/>
          <a:p>
            <a:r>
              <a:rPr lang="en-US" dirty="0" smtClean="0"/>
              <a:t>What appeal and strategies to use </a:t>
            </a:r>
          </a:p>
          <a:p>
            <a:r>
              <a:rPr lang="en-US" dirty="0" smtClean="0"/>
              <a:t>Appeal may be emotional (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feelings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May be rational (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Select the appeals that fit the product and the prospects </a:t>
            </a:r>
            <a:endParaRPr lang="en-US" dirty="0"/>
          </a:p>
        </p:txBody>
      </p:sp>
      <p:pic>
        <p:nvPicPr>
          <p:cNvPr id="11266" name="Picture 2" descr="http://t1.gstatic.com/images?q=tbn:ANd9GcTzOkdSGA5srzL9DoqyMG6wb6xSBiDwTlOXyfah6b6HBjp4r9CI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943600" y="2438400"/>
            <a:ext cx="2295525" cy="2524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the Mechanics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794248" cy="4572000"/>
          </a:xfrm>
        </p:spPr>
        <p:txBody>
          <a:bodyPr/>
          <a:lstStyle/>
          <a:p>
            <a:r>
              <a:rPr lang="en-US" dirty="0" smtClean="0"/>
              <a:t>Writing sales messages involves imagination</a:t>
            </a:r>
          </a:p>
          <a:p>
            <a:r>
              <a:rPr lang="en-US" dirty="0" smtClean="0"/>
              <a:t>Makeup of sales messages differs somewhat from that of ordinary messages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sales</a:t>
            </a:r>
            <a:r>
              <a:rPr lang="en-US" dirty="0" smtClean="0"/>
              <a:t> messages can use all the creativity that computers can produce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Gaining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Gain attention </a:t>
            </a:r>
          </a:p>
          <a:p>
            <a:r>
              <a:rPr lang="en-US" dirty="0" smtClean="0"/>
              <a:t>With direct mail attention begins with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envelope</a:t>
            </a:r>
          </a:p>
          <a:p>
            <a:r>
              <a:rPr lang="en-US" dirty="0" smtClean="0"/>
              <a:t>With email it begins with from, to , subject, fields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honest </a:t>
            </a:r>
          </a:p>
          <a:p>
            <a:r>
              <a:rPr lang="en-US" dirty="0" smtClean="0"/>
              <a:t>Make the subject line clear and short</a:t>
            </a:r>
          </a:p>
          <a:p>
            <a:r>
              <a:rPr lang="en-US" dirty="0" smtClean="0"/>
              <a:t>Avoid sensationalism</a:t>
            </a:r>
          </a:p>
          <a:p>
            <a:endParaRPr lang="en-US" dirty="0"/>
          </a:p>
        </p:txBody>
      </p:sp>
      <p:pic>
        <p:nvPicPr>
          <p:cNvPr id="7170" name="Picture 2" descr="http://caitlinlamb.typepad.com/photos/uncategorized/dsc02351.jpg"/>
          <p:cNvPicPr>
            <a:picLocks noChangeAspect="1" noChangeArrowheads="1"/>
          </p:cNvPicPr>
          <p:nvPr/>
        </p:nvPicPr>
        <p:blipFill>
          <a:blip r:embed="rId2" cstate="print"/>
          <a:srcRect l="6685" t="13755" r="4178" b="17844"/>
          <a:stretch>
            <a:fillRect/>
          </a:stretch>
        </p:blipFill>
        <p:spPr bwMode="auto">
          <a:xfrm>
            <a:off x="4267200" y="4114800"/>
            <a:ext cx="40386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Holding Attention in the Opening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Opening sentence should hold attention and set up the strategy </a:t>
            </a:r>
          </a:p>
          <a:p>
            <a:r>
              <a:rPr lang="en-US" dirty="0" smtClean="0"/>
              <a:t>Rational appeals stress logic 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message </a:t>
            </a:r>
            <a:r>
              <a:rPr lang="en-US" dirty="0" smtClean="0"/>
              <a:t>are also effective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the Sales Material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Plans vary for presenting appeals</a:t>
            </a:r>
          </a:p>
          <a:p>
            <a:r>
              <a:rPr lang="en-US" dirty="0" smtClean="0"/>
              <a:t>Emotional appeals usually involve creating an emotional need</a:t>
            </a:r>
          </a:p>
          <a:p>
            <a:r>
              <a:rPr lang="en-US" dirty="0" smtClean="0"/>
              <a:t>Rational appeals stress fact and logic</a:t>
            </a:r>
          </a:p>
          <a:p>
            <a:r>
              <a:rPr lang="en-US" dirty="0" smtClean="0"/>
              <a:t>Sales writing is not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ordinary writing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Stressing the You – View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260848" cy="4572000"/>
          </a:xfrm>
        </p:spPr>
        <p:txBody>
          <a:bodyPr/>
          <a:lstStyle/>
          <a:p>
            <a:pPr lvl="1"/>
            <a:r>
              <a:rPr lang="en-US" dirty="0" smtClean="0"/>
              <a:t>Important in sales writing so use it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You will enjoy our hot salsa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You may choose from three lovely shades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Choose the word carefully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Igloo ice cream has nine grams of fat per serving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Igloo ice cream is 95 percent fat free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098" name="Picture 2" descr="http://www.davidhorvitz.com/if/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752600"/>
            <a:ext cx="27813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all Necessary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099048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 enough information to sell </a:t>
            </a:r>
          </a:p>
          <a:p>
            <a:r>
              <a:rPr lang="en-US" dirty="0" smtClean="0"/>
              <a:t>Answer all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</a:p>
          <a:p>
            <a:r>
              <a:rPr lang="en-US" dirty="0" smtClean="0"/>
              <a:t>Overcome all objections </a:t>
            </a:r>
          </a:p>
          <a:p>
            <a:r>
              <a:rPr lang="en-US" dirty="0" smtClean="0"/>
              <a:t>Coordinate the sales letter with accompanying booklets, brochures, and leaflets. </a:t>
            </a:r>
          </a:p>
          <a:p>
            <a:r>
              <a:rPr lang="en-US" dirty="0" smtClean="0"/>
              <a:t>Make the letter carry the main sales message</a:t>
            </a:r>
          </a:p>
          <a:p>
            <a:r>
              <a:rPr lang="en-US" dirty="0" smtClean="0"/>
              <a:t>In email supporting information can be accessed through links or attachments</a:t>
            </a:r>
            <a:endParaRPr lang="en-US" dirty="0"/>
          </a:p>
        </p:txBody>
      </p:sp>
      <p:pic>
        <p:nvPicPr>
          <p:cNvPr id="3074" name="Picture 2" descr="http://t0.gstatic.com/images?q=tbn:ANd9GcTXj8wvBReyBbXQthhyaBlTLlUgQ5OjXAc8DPNcn8EJhi7tq1T8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514600"/>
            <a:ext cx="1905000" cy="2581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Driving for the Sale</a:t>
            </a:r>
          </a:p>
          <a:p>
            <a:pPr lvl="1"/>
            <a:r>
              <a:rPr lang="en-US" dirty="0" smtClean="0"/>
              <a:t>After you caught up the readers attention ----End with drive for the sale</a:t>
            </a:r>
          </a:p>
          <a:p>
            <a:r>
              <a:rPr lang="en-US" dirty="0" smtClean="0"/>
              <a:t>Urging the Action </a:t>
            </a:r>
          </a:p>
          <a:p>
            <a:pPr lvl="1"/>
            <a:r>
              <a:rPr lang="en-US" dirty="0" smtClean="0"/>
              <a:t>Urge action now – </a:t>
            </a:r>
          </a:p>
          <a:p>
            <a:pPr lvl="1"/>
            <a:r>
              <a:rPr lang="en-US" dirty="0" smtClean="0"/>
              <a:t>Example – </a:t>
            </a:r>
          </a:p>
          <a:p>
            <a:pPr lvl="2"/>
            <a:r>
              <a:rPr lang="en-US" dirty="0" smtClean="0"/>
              <a:t>To take the advantage of this three day offer</a:t>
            </a:r>
          </a:p>
          <a:p>
            <a:pPr lvl="2"/>
            <a:r>
              <a:rPr lang="en-US" dirty="0" smtClean="0"/>
              <a:t>So that you will be the first in your community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Recalling the Appeal </a:t>
            </a:r>
          </a:p>
          <a:p>
            <a:pPr lvl="1"/>
            <a:r>
              <a:rPr lang="en-US" dirty="0" smtClean="0"/>
              <a:t>Recalling the appeal in the final words is good technique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Persuasive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51248" cy="4572000"/>
          </a:xfrm>
        </p:spPr>
        <p:txBody>
          <a:bodyPr/>
          <a:lstStyle/>
          <a:p>
            <a:r>
              <a:rPr lang="en-US" dirty="0" smtClean="0"/>
              <a:t>Persuasive messages are appropriately written in indirect order</a:t>
            </a:r>
          </a:p>
          <a:p>
            <a:r>
              <a:rPr lang="en-US" dirty="0" smtClean="0"/>
              <a:t>Achieving the change requires indirectness</a:t>
            </a:r>
          </a:p>
          <a:p>
            <a:r>
              <a:rPr lang="en-US" dirty="0" smtClean="0"/>
              <a:t>Require a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slow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deliberate</a:t>
            </a:r>
            <a:r>
              <a:rPr lang="en-US" dirty="0" smtClean="0"/>
              <a:t> approach</a:t>
            </a:r>
            <a:endParaRPr lang="en-US" dirty="0"/>
          </a:p>
        </p:txBody>
      </p:sp>
      <p:pic>
        <p:nvPicPr>
          <p:cNvPr id="17410" name="Picture 2" descr="http://www.instantdisplay.co.uk/st_persuasive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824475" y="1893595"/>
            <a:ext cx="4000500" cy="429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Postscript</a:t>
            </a:r>
          </a:p>
          <a:p>
            <a:pPr lvl="1"/>
            <a:r>
              <a:rPr lang="en-US" dirty="0" smtClean="0"/>
              <a:t>Postscripts are acceptable and effective</a:t>
            </a:r>
          </a:p>
          <a:p>
            <a:pPr lvl="1"/>
            <a:r>
              <a:rPr lang="en-US" dirty="0" smtClean="0"/>
              <a:t>Example =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Hurry! Save while this special money saving offer lasts</a:t>
            </a:r>
          </a:p>
          <a:p>
            <a:r>
              <a:rPr lang="en-US" dirty="0" smtClean="0"/>
              <a:t>Inviting Name removal to Email Readers</a:t>
            </a:r>
          </a:p>
          <a:p>
            <a:pPr lvl="1"/>
            <a:r>
              <a:rPr lang="en-US" dirty="0" smtClean="0"/>
              <a:t>Offer to remove reader from mailing as a courtesy gesture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you sell now ?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" name="AutoShape 2" descr="data:image/jpg;base64,/9j/4AAQSkZJRgABAQAAAQABAAD/2wCEAAkGBhQSEBQUExQVFBQUEBUVFhcYGBcXGBgVFBQXGRgYGBcXGyYfGBojGhgVIC8hIycpLCwsFh4xNTIqNSYrLCkBCQoKDgwOGg8PGjUkHxwpLi4tLCk1KS8sKSksLywuLSksLiopMjQpLCw1LCwsKiwsLCksLCwtKiwsLCksKSwsLP/AABEIAL0BCwMBIgACEQEDEQH/xAAcAAEAAgIDAQAAAAAAAAAAAAAABgcEBQIDCAH/xABREAACAQMABgUGCAsECAcBAAABAgMABBEFBgcSITETQVFhcSIycoGRoRQzNUKSsbLBIyQlUnN0gqKztMI0YmTRFTZTg4Skw/BDRHWUo9LhJv/EABoBAQADAQEBAAAAAAAAAAAAAAABAwQFAgb/xAA1EQACAgECAwQIBQQDAAAAAAAAAQIDEQQhBRIxE0FRcRQiMmGBkaHBM0Kx4fA1YtHxFSNT/9oADAMBAAIRAxEAPwC8aUpQClKUApSlAQjXbaD8GlNtCA03RB3c+bGHJCDHznOGODwAAPHOKgj623ZOfhMue5sD2DhWJrc2dOaR7jaj1fBlrhoyz6aeKHO6ZZNwHGQDuswz3eSaHzPELbpans4N92Ejf2O0e8j851lHY6jPtXB+upPo3arC2BNG8Z7V8tfuYew1EtKahXcAJ3BIo4lozvcPR4N7qjtChavV6Z4k38S+dHaft5/ipUc9gOG+iePurYV50zW50brtdwYCzMyj5r+WP3uI9RFDoVcYT/Ej8i8qVXOjNro4C4hI/vRnP7jf/Y1LdF642lxgRzLvH5reQ3sbGfVmh1KtXTb7Mjc0pShpFKUoBSlKAUpSgFKUoBSlKAUpSgFKUoBSlKAUpSgFKUoBSlKAUpSgKB1t+XNJelbfyyV3ar/KNl+tD+FLXTrb8uaS9K2/lkru1X+UbL9aH8KWh83d/UV5r9EWHrDr+1nfpDJErW7CIGRWIkjMjFd4qRh0B3c4IIGTxqMbS9DLDdK6DCzKWIHLfU4bHjlT4k1OtPajwXcyyyF8jcBCkbrBGyAQQfdio5rfpCOfStlbYDqszJKCDjMkbNu+I3FOR20Ohq6pW1uE8byXL/PmVwa4GpVrDq9EulEtY8xpKyKDxfdLoWz5RyRw7axb3UqdbmS3j3ZpI41kIUhSUckAgMRniOPHrFDgvR2rOFnDxt4kdNcDXOVCpIYYIJBB6iDgj211mpKcG00ZrXdW+OimcAfNJ3l+i2QPVUu0XticYFxCGH50Z3T9Fsg+0VXZNcDQ11am2v2ZF76K2g2U+AJgjH5snkH2nyT6iakSsCMjiDXmM1naN1huLY/gZnj7gfJ9aHKn2UwdOrib/Ovkej6VT+itsk6YE8SSj85fwbezip9gqaaJ2n2M+AZDCx6pRuj6YyvvqDoV6uqfR/MllK4RTKyhlIZTyIIIPgRXOhqFKUoBSlKAUpSgFKUoBSlKAUpSgFKUoBSlKAUpSgKB1t+XNJelbfyyV3ar/KNl+tD+FLXTrb8uaS9K2/lkr5oe/SC8tZZW3Y47kM7YJCr0cgyd0E4yR7aHzV39RXmv0Rv9pt5Jb6RNxA7Ryx28bZBIDhCx3HUHDqQCMHtqT61WSnSOi5wMF7ko3eBBIy57xlh7K2UmjNHaSYSho7ggAExy7wKjPksEblxPA8a1GuGnIzpLRsSsD0d5l8HO60iNGinvy3LvFDrqEoOXaPZyXKavWL/WG2/TQ/wnrOurzotZYuya1aA+JTpV98R9tfNPaGmbTttIsbtGHjcuAd0KkbhstyGDjh3jtrR7Rb3odLRTdUL2sh9FX8v9wvUFSk68t/8Ap+pnaL0ODrDKjAFFE8xUgEESKgAIPAjM3urjDqfFe6TulUdDbwMqkRgDL4wQvDA4q5PDs7amUWjxHpK6uW4L8CgGe8PN0n7scVR/ZtvzWN8yMFlmu58Mc8HaCPBOOPBjmpPT00NoSXe5fX9yPa77PfgadNEzPFkBg2N5CeAJIABUnhyGCR21EzoqboRN0bmIkjpAMrkNukEjl5QI44q0NUdUbmCzvbO4AMTAmAh98DpEO8FzxUB1DAEDi5xTZ9pKO30H00oJSOW4YgAEki5fAAPDO9jGcceypM89BCUsr1U1nyZUTDFcDVnXl3a6bu7RYgyYjnefKhJVWMoojPMecwwQSMNwNd2s+ymAQvJauUeNSSrtvKd0ZI3jxRsdpx4c6ZM70M93DdL6lUGuDVyJq49Q4rY6Dia7ERiV7jLS7u6o+FyqPKbzeYGaHnTaftm1nGCo9H6Ymt2zDK8R/usQD4jkfWKmOiNs11HgTok69vxb+1Ru/u1n6+bOYVtzd2R/Bqu+6Bt9Sn58bZPAcyMkYzjGMGrzQtfa6eXLn/BfGh9rdjNgOzQN2SDyfprke3FTC2ukkUMjK6nkykMD4EcDXlpbNyjOEYouN5wp3VyQBlsYGSQK79EafntX34JWjPXg+S3cyngw8RTBrr1svzo9R0rRalax/DrKOcgK5yrgcg6HBx3HgfXW9qDpJqSyhSlKEilKUApSlAKUpQClKUApSlAKUpQFA66KU09fA/8AiJbyL3qIUU+/I9VYlWHtY1Blu+ju7QA3VupXc5dLFknc4/OBLY7d49eKq2z0wrkowMUynDRSAq6sOYwcZ+vuofN8U0s+07WKyn19x3y2cbNvFFLdpUZ9vOkkfAbp3CpVkZeBV0YMjDvDAH1V2muJocmNklh56dCc2e2OVUQTWoZgyiRopB5S9bJG4GD/AHS3rNRrXrS8d9O0ke8EkgVMOu6wOCCCPX1VqDXVLJhSewE+wZodCzXW3R5JeJcF/rAX0As5PlTWcSn05VVH9hLeytBsquDJbaQtUcpKW6WNgcFemgEYYHueIn1iu7aGvwbRtladYVAe/oYgp9rNmoBonTEtpcJcQEb6gqytndkjYgsjEcRxAIPUQOfEUOpbqVXqkpdMYfx3/wAErtNdtLWysZ0E0SOqSGWIxuCc8BJHhSeHMoerjxGc7RP+q8v6Sf8AnTXDTW1pbi1eIWrq8iFW6Ro2Rc9a7pJYjqyF44PdWLobTMB1emgE0fTq8xaLeXpADdlgdzOcEEHPfQ98+eaPPzYi/D7Ee1I0+tnpCGWQ7sTB4JGPJBLulWPYA6ICeoMT1VJ9oGqMtrJPeWrsIrkMLlFPA9JwJYcmUk+dzUnsNRXVPVn4fcNBvBQIJHJPEcN1VBHWCzDPdmrL2e6GvIYbizvV3rdFVYGLBsxuHDxgg5KKAuMgEB8dQAk8aRSnTyPbrhlKsatLQ8RbVVgoLE/COABJP46/UKq2UYJHYSPZVx6jacWz1eW4dWZImuGYLje3fhkgJGSBwznn1UZXoY5cl7jA2MWzmzu4nB6Ay4QHkN+L8Kq56uRwOGWPfUI1c2e3V7C0sO4EUlQXYrvleYXAPtOBn11a+0jWxrS0HRqWNwGjWTPkplc73aSQSR4eo6OTTElhq3aSW5CSPHAVJUMAZsysd088gt7ag2TrhLEZv2FuY2kbOSHVbo5VZJEfdZW5gi9P/wCcezFVCaurWnTxvdW/hDKEaQRbyjkGW4CNjuypI7iKpQ1KM+rSUljwL12Jn8mt+tSfZjqwKr/Yl8mt+tSfZjqwKg6FH4aFKUoXClKUApSlAKUpQClKUApSlAKUpQCtLrBqXZ3w/GbeOU4wGI3XA7BIuGA7s1uqUBWOkNhkXE2l3cW56lfE8Y7grYP7xqL6R2caVg4iOG7Xtifo3x3pJgZ7lzV7UoZ7NNTZ7UUeY7u/MLbtzFNbN2TRsmfA4wR31zWRJFOCrqRxwQRg9telLi2WRSrqrqeasAwPiDwNQ/TGx7Rs5LCD4O5+fAxiI8FHkfu0ME+FQe8Hj6lPBiFC5Yqud0FmYLnGQoYndHAcBwrrNTbSexK6jybW8WUdSXCEHH6SPOT+yKg+suh72yCG6tjEnSqplV1eMggjmp8k9eD2VJllw65z9Z5z3g1wIre2djHLGpIweRK8OI4cuXfXdJqU7DMTq3c3kn28R9VCJ6C6HTfyI7bXUkUqSwuYpYzlHXGRnmCDwZT1qeBqYzbYLx4WjaOBXZSvSpvg8RjIQkhT6z4VFr/Q00PxkbKO3GV+kMj31gE0PMLralydDias3RUytqrKoZSV6cMAQSM3rnBHVwPX21WJrqEYBLAAEjBI4EjsJ6xQ90W9nzbdUWsp+HasKT5UlquD25tGKEnvMXH9qujTZ6XVazZePRJbhu7o8wn2NwqDaC1tubNXSF1MMrFpInQMjEqEY5GGUlQBwOOHKt/s92ipZRPa3Mby27MzIVCuU3/PRkYjKE5bIzxY57h0Y3V2bN4bW/mblx//ACKeI996aqmre1u19tL7RMqQ7yyBo/wLIVfdSdfNAG63kDewpOK120bQmj/g8bWJiEqOFKxnO/GQeLdrA44njxOaFepUXvzLZEo2JfJrfrUn2Y6sCqn2Z61QWViY5ywczu+6qlvJKoBxHDqPXUjm2rWw82OZvUg/qqC2vV0Qgk5omtKryba2Pm25PpSAfUprEfazN1QRjxZj/lQh8S0y/N9GWdSq5s9rRz+FgGOso3H6LDj7am+h9NxXUe/C28ORHJlPYw6jQup1dNzxCW5n0pShqFKUoBSlKAUpXGSQKCSQABkk8AAOsmgOVKiWkdqmj4WK9P0hH+zVnH0gN0+2tPPtwsx5sVw/7KKPe/3UKndBdWWLSqqm27L8y0Y+lKB7ghrXT7cbg+Zbwr6RdvqK0K3qql3lzUqiZ9sN+3Iwp6MeftsawJ9pOkH53LD0VjX7K5qcFT11a8T0LXwsBz4V5sn1pu3866nP+9cD2A4rBkuGbzmZvSJP10wVPiKXSJ6Vn03bp588S+lIg+s1q73XXR+6Ve4hcEYIyJAR2YUHNefY4ic4BO6MnA5DIGT2DJAz3ivtMFMuIy7olmawaU0dIALMKJC+W3I3jUrunPAgLnO7yGa1NprZEnPePgv+ZFQ6GUqQQcEddBTBXLiU+VYW5ZtprNHNDNIqviJckHAJ4E8ME9nXUM0xpSCYNu2yo5Bw4bBB7SFADeutXFcsqlQzBW84AkA+IHOuAoZ7ddZOKXz2RwW1HXxrmLZeyuQrkKGBzl4nxYV/NHsrtUV8FbLVyMNeW4IBBuIgQeIIMg4EGh4WZNLxMAGuQqz9riCOwiEYCBr2EHdG7ww5xw8KrAVBfrNL6PJRznKOQrkK4iuQoYGfaUpQgV32enJbNxcRE70flMvVJGOLxnxXOOw4PVXRXCYZVvRP1ULapuuaku5noWyvFliSRDlJEV1ParqGB9hFd9RLZPdGTQtkT1QbnqjdkHuUVLaH3YpSlAKUpQCqG2ra4yXF1JbKxEED7hUcA8i+czduGyAO7PXV815U0rKWuJmPNp5CfEuxqUY9XJqKS7zFrO0PoWa6kEcEbSOeOB1DtYngo7yawa9CbPtDxWGjFlfCl4fhE7nqG7vgHuVOrxPXQw01drLBXDbGb8JvfgSceYJDveGSoXPrqHXdm8UjRyKUdDhlYYIPf7j66unQe2W1uJxG0ckKu2I5H3cEnlvgHyM+vnxxVd7S9Z472+zCq9HCpi6Uc5iG4nP5inIXtyx5EULbqalByi+hFhXIVsdBas3F4xFvEz7vnHgqr4sxAB7udZOndTbqzAaeIqpOA4IZc9hKngfHFSYOzk1zY2MjUbVxb28WF2KpuM7buMkLjgCeWc8+Nbbaro6O3u7eGFAka2ZIUdZMxBJJ5ngOJ412bGx+UT3W0n2o657ZPlSL9RT3zy/5VBrrgvRpSxv/AKJNr1q5DZ6BuEhTGTb7zHi7H4TDxZuvw5DqFVHV3bXT+SJu+W2H/NRVWuo+pzX8xBJSGPBkYc+PJVz844PgB4AidbU3KEIIjorkKvQ7MrDo9zoSDjG/vvv57ck4z6sd1VBrHoJrO7eBuO7hkblvRvndb3MD3qaGK/R2VR5n09xrBWQbRwgcowQ8mKndPg2MVfraq2pQL8HiUZUndRVzusGwSBxGQMjrGQedR3aJrPD/AKKuRbzRSO25bgRujbrTOE+aTukLvn9mmTSuGbZlIq3Rehprlt2GNpCOeOQ8SeA9ZrP0lqdd2678sDBBzYFXA8dwnHrq17PoNFaODSHdSNFaRgCWeRyBwA4sSxCgeFR7WTajbyaOuPg5dZ2j6KNHUo29MRGGHMHd3i3P5tBHh1agueWG/IrIVttVR+PW36zF7nFaeNMADngAcefDhW71PH4/bfp0+uhx6/xF5onW2b+x23/qEXuimNViKs3bN/ZbUf49fdb3BqshUHQ4v+LHy+7LA2c6s29zDI80e+Vl3RksBjdB5AgHnU40Rq1BbFjGihncnOBkAngq9igY4euo7smH4pKf8Qf4aVClu3n06ZZGLNHpIwRA8o44puj3VHVvYJJ696ht07qp08LJR3fz3N9tX0WkbwTIoXpWeJ8DGWCF0PDrwsgz4dlQWrK2xn8Wtf19cf8AtrjNVrQ5nFq4wuTj3oVxk80+B+quVcZPNPgfqocpdS19jfyJZ+hJ/HkqaVC9jfyJZ+hJ/HkqaUPvxSlKAUpSgFeUdIfHSfpX+0a9XV5R0h8dJ+lf7RqUYNb0RjmvTGiI47zRcaHjHPZCNsHjh4txxntHEeIrzRU32f7SXsPwUqmS3LZwPOjJ5lM8CDzK8OPEdeRn01qrlv3mu1p1CubAnpF6SHOFmUeSezeHzG7jwzyJrS2Vo0siRoMtI6oo/vMQB7zXpfRemLe9hLxOssbAqw8RxV1PEcOoiq1fUtLTWC0EYxBMZJox+a0SMWQdwJjI7mx1UyWW6VN80HsyX6T0lb6D0egCFsMsaKuA0srAkkk8BwVmJPIDwFZGidJw6XsH3kISQNFIhIJRsDk2OYyrBvA8DTXHUiPSPQ9LJIghLsAm7xLgDJ3geQB+kaydVtU4rCN44mkYO++d8qTndA4bqjqAqDbiSkkl6uCstjtsyaSmR/Pjgmjb045kRveDXHa9x0tEP8FD77ietvqAmNP6Sxy3rj2tPET781qdqfHTcY/wtqPbPPUmSUVGiaXj9yabYD+SZO+4tv5mOuWz2FbXRAmI85JLh+0gZx+4q11bZD+TMdt1b/xQfurd6tXSRaKt5HO6kdkjueJwqxBmOBxPAHlUGppO5PwX3Kw2cabu30gksrTP8JJ6XO+UG+pZQAfJRVO6BjGB41uNs1qBPZSdbCaI9+DG6+z8J9KpDLtc0ePNeV/RgmH21FQnXrXOLSElosKSgRTszGRVUHeXdAGHJ6+sChms5Y1TUp5zknW1i4ZNEzBWK77wxEg4O5JOiOM96lh66pRIwAAAMLjAxwGOWOyrl2wH8lsO26tv5hD91U2KkycUk1KKPQcttDpCyAcb8UyI3A4IIIYEEcmVgPWKq3W7Z/JZgyo3SQZwTjDJk4G+BwIzgZHX1CsDVnXWey4IQ8ROTG3LvKnmh8OHaDVwW13Hf2JbB6OeF1YHmMgqw9RzxqC2Lq10OV7SS/nwKEFbvUsflC2/TL99R6yl3o0Y82RSfEqM1JNRhnSNv+k+pWqTh1xatUX4/cmW2Y/i9n+vfVaz1Wgq1dqWhp7mO1WCNpNy5Z2xjgOgkUE5I4ZbHrqGDZ/ehSzRBQASSzx8gMnkxqDpcUqsstXJFvbu82TfZQPxOTvuW/hx1AtEcdLN150xP/OvU+2TsDYEg5BnYjwKJioDq5x0oD26UnP/ADchoerNtJUv7l9yYbYz+Asx/jvqtbiq4qydrUO+LCMc3viB64JV+thW50nqbbLYyRrGgKQsVkIG/vqpIYtz5jj1Y4ULNdo56m31X0j92U7XGTzT4H6q+QS7yKw5Mob6QB++k7YVj2KT7BQ+bSalgtjY38iWfoSfx5KmlQzY6uNCWef9m59s0hFTOh98KUpQClKUAryjpD46T9K/2jXq6vKmlUxPMOyaQexzUowa3ojFrdT6pXKWSXjRnoXYjPWq8N12HUjHIB7h2jOnifdYEgMAwO6c4ODyOOODyr0hqnrfbX8AEZVWCYeA43l4YIC/OTsI4Y7OVDNRXGxtNlU7G5ZRpIBM7hhfpR1boHkk/t7uPE99WFrlerHpbRGeZluR6njSMe1mWpBc3Fno+JpG6G2Q8SQqpvEdgUZdu4AmqG1v1ua9vvhK70axhUgB85VRt7fPY7N5WOoBR1UNbxp6sN5LM2wzXUcUEtvLLHGruk3Rsy+eFKMxXjgFWGe1x21Xa2GkZrVrovdPCrYJM0xOMcXCluKDrI5Z7ji1tWdptpcQqZpY4JQMOsjBFz1lWbgVPZnI661uue1iCKJo7J1mnYFQ6+VFFn55bzXI6lXPHngVAsjGz1+fCwR3Ymv45Oes25J7yZUJJPWa6tpJzp1O6GzH/wA0p++tds11nhsJZXm3yGhVF3RvsSGB48RXTrNrNHc6UF0iyCNRbjDBQx6JmLYAYjr7akydpH0ZrO+fj1LF20N+Tl77yD3Fj91Z2z24S60UkbeUFR4JB3cRj1oy+2oBr7tDTSFukMcMke7cJIWdk5IHGMKT+cK0+qmt8thIWjwyPgPG2QGxyORyYcePf10LbNVCNyknlYw8Ex0PsadJx08qPAh+bvB5AOQbhhM8M4J68dtRjT+gFs9JLbrIJBvROPzlV3wFfq3uB8Rg4GakGkNtMzIVgto43PJ3kMgXvCKi7x8WFQKO6fpTM7GSUyiRnfiWcEHJ6scAABgAAAUMuo9HUf8Ar3bZb+2M/k4Dtu7f3Pn7qqaxtukkRMhd91XeJwBvEDJJ5AZrYac1wu71BHNIpQSK+6kYXylzu5OSccawYdGSt5sbnwU0K9bNXTTgm0l4MvHSGotnPu78QyqqoZSUJVRgA7p8rgBzrC1x0tFozRrLEArNG0NtGObSuCAePEgEl2PYD1mqqk1jvbNVQ3E8CkhVUkMOOcAB1bd5HlitbcSvLJ0kskksmMb8jF2A7FzwUdygCoNUtbVUuZQxJ+77nC3h3EVRyVQo/ZAFSHUidEv4GkZURWYlmIVQBG/Ek8BWiFfak4MZuM1N+OS8ptoGjk53tt4CVGPsUmtRpnado9reZUnLs0MiqEimbJKEAZWPHOqmXurmKg60uMPuh9f2JlqLr1BY2KRSpM0mc4jj3sDcQcSSADwPXUb0DpPorlbhkYgXMs27wDYeV3APHAOGHXWGBTfA5ke2hzrNZOdcYY9l5N9rVrtJfPb4gMAglaQMZFdixQquFUcME551laybR7i5tmtkiSLpU3JZt/J3GGHCR7vBmGRkk4z28oo12g5ug/aX/OseXTUC85U+kD7hQtWu1UpucVu1jZMzEUAADgAMDwFa3Ts7FBDGC01wwijUcyXIH349dZFjLcXZ3bG2luCeG/ulIh6UjYHtIqztneys2knwu8dZrsjCgfFwgjBCZ5tgkZwMZIHWSLtFw6yU1ZasJb+9k11c0QLW0gtwc9DAkee0qoBPrOT662NKUPpRSlKAUpSgFeedpeqklpeSPunoZ5WeN+rLksyHsYHe4dY49uPQ1Y2kNHRzxtFMiyRsMMrAEH1Hr7+qhTbUrI4PKdfVq87rYdo52yBPGPzVmfd/fyffXOLYhowc45X9KeX+lhU5MnoT8SizxOTxPaeftr7vjtHtq/E2NaJH/lAfGSZvrkrMh2X6MXlZQetd77RNMj0HPWR52+FIPnqP2h/nXz/SMf8AtF9or0tFqJo9eVjaD/cRH61rMh1dtk823gXwijH1LTI9Aj3s8uf6Wi/PHvP3V3R3gbzVkb0Y5D/TXqqK3VfNVV8AB9Vc8UyT/wAfX4v+fA8n6ZEq27sIbhAN3yzFIijLAcXIAGeVSPUqyeZgqoZGwTjGeAZeJzyFXlrnquukLKS1ZzGJChLABiNx1fkT17uKi+rOp6aOveiSR5A1ozksFBz0qDA3Ry4VBpqohUsIhetemorIhJgwYlhhVB4ru545x1ioyNMJceYGHpYHVnqJ7a79uX9rX9JN/wBOtBqx/wB/RFC7BN9X9TpGbIdOY/O7SOypaLE2u70jLg4GRnHHyRnI4ca+arcx4j7Vdmv3xXqH2qEkM2h2xlnt41IDPcQICeIBcsASBzAJqRpsTujzv4l9G3LfXIKtizjG4pwM7i9XdXfQrnVCz21nzKnTYdL87STfs28a/W5rKTYcnzr66PoiJf6TVnUoeVRUukV8kVwmw21+ddXzf75B9mIVkR7ErAecbl/Snf8ApxU/pQ9quC6IhC7GNFdduzelPOf+pWRDsk0UvKyjPiXb7TGpfSh6xgjsezrRq8rG19cSH6xWba6qWcRzHa26HtWGNT7QtbWlCT4BX2lKAUpSgFKUoBSlKAUpSgFKUoBSlKAUpSgFKUoBUbvflRP1B/4y1JKwLnRQadZgcMsTR47VZlb3FT9KgPO+3L+1r+km/wCnWg1Y/wC/oip5tb1WM8Hw4SBUE7KEKksd9wmSc4GCh7edRXVHRIbHlY445eA7aAtHVbmPEfars1++K9Q+1WXq7ovdAO9nl1d+e2siHRy6TzglI4pdyTPnEqQSFweRHDJ5Z5UBN7T4tPQX6hXbXxVwMDqr7QClKUApSlAKUpQClKUApSlAKUpQClKUApSlAKUpQClKUApSlAKUpQClKUApSlAVLr/8g/8AEj+YkqCamdXpf1Cp3r/8g/8AEj+YkqCamdXpf1CgLh0F8X9H765bNPi7r9cf7IrjoL4v6P31y2afF3X64/2RQEypSlAKUpQClKUApSlAKUpQClKUApSlAKUpQH//2Q=="/>
          <p:cNvSpPr>
            <a:spLocks noChangeAspect="1" noChangeArrowheads="1"/>
          </p:cNvSpPr>
          <p:nvPr/>
        </p:nvSpPr>
        <p:spPr bwMode="auto">
          <a:xfrm>
            <a:off x="74613" y="-869950"/>
            <a:ext cx="2543175" cy="1800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AutoShape 4" descr="data:image/jpg;base64,/9j/4AAQSkZJRgABAQAAAQABAAD/2wBDAAkGBwgHBgkIBwgKCgkLDRYPDQwMDRsUFRAWIB0iIiAdHx8kKDQsJCYxJx8fLT0tMTU3Ojo6Iys/RD84QzQ5Ojf/2wBDAQoKCg0MDRoPDxo3JR8lNzc3Nzc3Nzc3Nzc3Nzc3Nzc3Nzc3Nzc3Nzc3Nzc3Nzc3Nzc3Nzc3Nzc3Nzc3Nzc3Nzf/wAARCACqAHMDASIAAhEBAxEB/8QAHAAAAgIDAQEAAAAAAAAAAAAAAAUEBgEDBwII/8QATRAAAQMDAQMGCAgKCAcAAAAAAQIDBAAFEQYSITETMkFhgbEHFSIzUXFy0RQWI0JUc5GhNDVSYpKTorLB4QgkNkNTdJTCRFVWhKPi8P/EABoBAAEFAQAAAAAAAAAAAAAAAAEAAgMEBQb/xAApEQACAgICAQMEAQUAAAAAAAABAgADBBESMSEFE0EVIlFhQhQyUpHw/9oADAMBAAIRAxEAPwCzIbcef5NpBWtS8BI6asETSji0hUqTsEjmNjOO01r0i2hVwkLVgqQjyc9GTv7qs8z4R8Fd+BlIf2fI2+Ga08rKdX4J4jFUEbiJek29k8nLcCujaSMfdSG5W2TbnAl8ApVzXE8D/On7E+9Q3T4xiuPM44toBI+zo9dLrtfzPYVH+CpQjOcqJKkkd1PofI56JDCAganmzWQXOOt4yC3sr2cbGegdfXTD4oj6ar9X/Ot+jfxc79ae4VNvkuZEYbXBaLq1LwobBVgYPoqG3Iu94orQgDUV/FIdE1X6v+dK51oEW6MQg+Tyuz5ezjGVEcM0w8cXw/8ABH9QqoDU56fe4bsgJC0uIT5Ixu2v51NWcgbLN41+ovEZ/FIfTVfq/wCdVl1HJOrbznZUU59Rrplc2l/hb/1iu80sK6yxjzO4GAE09BqzM6VDjKHPhihtJCscnwz21WTwrpMT8EZ+rT3U7OtesLwOolG5QrrC8XzVx+U5TZAO0RjiKiZptqn8cu+wnupTVuli1ak96jT3Jcc/Ip7e+isR/Mp7e+imN2YZiFNdgTOXZO/JBSTgKHoq2RNRwXkjlSthR6HEnH2ilWmJMRL7jEltrbUoltxSRnPozViuNujXBoNPpI2TlKk7ims/Kas2adSP3HgTcxJYkjaYdQ4PShQNLtQWxqXCdeCAH20lSVY3kDoNerZZI9ufLzTjq1kbPlEYx2CjUFwbhwHGyoF51JShI4792arINWj2juE9eZG0b+Lnvrj3Cms6dHgNpclLKUqVsghJO/spTo3Hi53H+N/tFNLjb2Li0luRt7KVbQ2TjfjFOv4/1B5dbgHUiHUVs/xlfq1e6qnbCDeI6hwMhJH6VWf4r2/0v/p/ypTJgs2/UEJljb2SptR2jk52j7qs0PSAypvZHzAdy41zaX+Fv/WK7zXSaTuactzi1LUh3aUok/KHiagxL1pJLfMLDcpB4GulRPwRn6tPdVX1FZ4lvgB6OFhZWE+Usndg+6rPE/A2fq091SZly2orLEo1Kbqn8cu+wnupTV8mWSFNkKfkJcLhABwsgbqgXHT8CPAkPNpd222ypPyh4gVPRm1hFQ9xpU9yuR/Mp7e+ihjc0N3Se+irRHmCRlc9XtGpse8XCMkJblL2RwC8K76hK56vaNYqUorj7huDZjJy/wBzcTs/CdnrSkA91L3HFurK3VKWsnJUo5JrzRQWpE/tGot7kqJcpcNstxny2knJAAO+t/j25/Slfop91LVKSlJUogJAySTgAUsZsNx1tb5cuE87EgMoUq3qT5JmSE70rOeDYIwPSd/RUGQ1NY5MATCNmWXx7c/pSv0U+6ozs6U9JbkuulTzeNlRA3YORSqzz03O2R5iU7JdRlaD8xQ3KT2EEVNqVK69clA8wRj49uf0pX6KfdR49uf0pX6KfdS6ij7Ff+I/1FsyVLuUyY1yUl8uIBzggca3IvdxQhKUylAJGANke6l9FH2a9a4iLZjHx7c/pSv0U+6vLt5uDzS23JKlIWCFDZG8fZUCih7NY/iItmSY4+RT299FZj+ZT299FMYncMjK56vaNYrKuer2jWKnHUEK1SpLEOOuRKdQ0y2MqWs4AFQJV4T8O8W2uM7croRuix/mdbijuQPXVl07oRbklq56ucamS0HbYhN5+DRj0HB56vzj2DpqpfmJV4HkxwXcU2DT0vV625d0Zdi6fB2m4zgKXZ3oKx81vq4q6d2K6i20202htpCUIQAlKUjASBwAHQK9AYqPcJ0a2w3Zk59tiO0nacdcVhKR1msayxrG5NJANTmFzhGw60nQdnZh3MGdF9Ac3B5H24Vj86pNQrhdpOsbvGuPIKi2eCpS4KVow7IURslxXSlGDuT08T0VNrawuftDlIm1uFQ7Pa7vquTNftd0TbrfDc5Btz4Ml74S6Oed5GEp3DdxOa03ZyU+5GtFrVi5XFfJMq48ijGVunqSnf68V1Gx2qLZLTFtkBGxHjNhCB0n0k9ZOSesmq+dklSEQ+Y5ROfSdO6zt4JSza7u2P8ABcVGdPYrKfvpW5fmIcgRr1GlWmQTgJnNbCVH81Yyk/bXZK0yokeYwuPLYbfZWMKbdQFJV6wd1Va821ezuHiJzZKgpIUkgpIyCDkEUVPung3biqXJ0hOVa3idoxHMuRXD7J3o9afspDaJz8xMpmawhmXDkrjPpbcC0FacZKT6N9aWPlrcePRjCuo6j+ZT299FEfzKe3vop7dmKRlc9XtGsVlXPV7RrFTjqCLo89zSF7VemUlVrl7KLoykZKcbkvgekZ8r0jrrrbDzT7LbzK0uNrSFJWk5CgRuIPSK5otKVoKFpCkqGCCMgilMaLf4UNVot1+XDs22VIS03/WGkni2lw8Eg5IPEcKzMrDYtyrHcerfmdB1RrO16fWI6lLmXNY+SgRfLdX1kfNT1n76oktFy1JLRP1MpPJtq241saVllg9BUf7xfWdw34r3a7TCtSFJiM7K1nLjq1FTjh9KlHeanVLj4Kp9z+TAWhRRRV/UbFht01i8uXa2XiTDlLZDO5lp1KUA52QFpOATvNMGr3rOJzLpbJwHzZUItE9rav4V7oqs+JU52R5h5GTGPCFc4pxedMvqQBvetj6Xx69g7Kh99WKx6109fHOQg3JoSumM+C06D7CsE9maqNQ7ja4N0a5O4RWn0jgVp8pPqPEdhqrZ6cv8DHB50683Bm1WqXcZBw1FZW6v1JBOPurk2lWXWrFHclHMmUVSnjjitwlR7xWiZarwq2uWeLfX12iQUpejTPlVIQFAkNuc4A4xg7sGno3DAGB0AdFOw8Zq2JeJjuS4/mU9vfRRH8ynt76Kst2Y2Rlc9XtGsVlXPV7RrFTjqCRp06Lb2OWmyG2W84BWeJ9AHEnqG+l8u7OPxba7ZTHc8YyUx23ZG0EIKgreQN/FJGK9yyIOqrBc1AbBeVDcJGdnlR5BHowoD7aUXNsWi4TIR8luDe4s5jPQ064DgdQUVis3Iy3WxqgNeNgyVUBUN+44cF4tN4hxrvKt7zEtp1TZjNLQUqb2SecTuwo/ZWprU9tcDCiJjbb6kpZddhuJQ4Vc3CsY30eFyWIPil0K2XdmahB61M7I+8pqZq9DMOHpe0KUlttp9Lq9rcEojtEknqB2ao4/qN3FFPksTJrKFBbXQk6ikKLrcovwWddISGbPPUExXkElbROdgOpPDaG8Y4ZwaaXNySzb5LkFoPSkNKLTZPOVjd/92VtV5FdqlkOwJVZSp0Zqur0ttUJiGWW3JkpMcPPpKkt7QUQcAjO8ADfxNaZMK4WS/wBrbmXZ6dHuCHW1BTSG0ocSAobITw3bXSar+oo5tNhtWo7ZMkT4r7zDsxx5RJDqVhQWE/M3hSCkbh5I9dr8KMgQ7RbrqkEoiT0LJTv8hSFp/iKw7fUGbIRkOl+RLS0gI2x5kex2q63m0MXZd+XFTJQXUMNQ2lBCcnGSrJO7FedMzH7hYIMuWoKedb2lFKcZ3no9WKfWNQhaBgrVu5K0oWf1W0aRaYa5HTlrbIwREaz2pB/jU/pV9ttj822BBkIqKuozooorclWSo/mU9vfRRH8ynt76Krt2YZGVz1e0axWVc9XtGsVOOoIs1JFXMscxtnPLJb5VojocR5SfvAqueEy5RX2rbdWXm9u6WvC0bY2gQpLrZI487aTTuRqm1R7uq2vOqC0YDjhT8khR4IUroJ+zrpx4PG2F2NUZxltb1ulPwwtTYKglKypIzjOMKFYfqjqrLavnWwZZoXltD8yj+Ei/WzUrunV259UoMuqXJS0yslsK5Mn5u87jwzwpteJELWGvLelMh1FoixHFvqdYcaS55RUpBKkjAwE5JwMAiunNuJWgFpYUnoKVZG7dVZ8Ji1fEe5ICj8oGm+P5TqB/GsNLAWCgf8ZcavwSTEzj6tT3Rq5OAptURRNvZUMcsrgX1D0fkj0b92ajagUHLjbosi5uWqMrlFiaB5AeAAbQsndg5UcHjjFPtkJ8lIwBuAHory62h1tTbqErQoYUlaQQR6CDXWLiBMf2qzr9zNNnJuRlRi3ePDdvOmtUN/B49wY5ZpTCC62t1W4qZxkqCiAsDoUFA08Frv2pdLR7HMjNwIPIttuS5YJfd2MYKWknyOaOceypmiYUWDertDYYbQ20GZEcYzyXKBQWE55oJQNwq03Sc1bLbKnPglqO0pxQHE4BOB1nh21y+SWS4przuaFShk38Su6maXY/B1cY6pbklSIZjoccSlJwoBsDCQOg+vrryw2GWW2QNzaAgD1DFSdVWy6X/SzURlEVma44y6826tRbTsqCinIGTvA6KSaj07La03dLhd768X2IzjjTcT+rsIWEkpH5SjncMnp4Vc9NzK8dW59kyPIqZyNdCNqK1xiVR2lKOSW0k+vFbK6gHY3KElR/Mp7e+iiP5lPb30VA3ZhkZXPV7Rryc4ODg+mvSuer2jWKnHUErFkMbSbE216iiJlWm4PFTly2CrJV819PR1KHSe0XXSWn7bp+C83aXnHosp3l0qW6FgAgABJHEYHGl60pWhSFpSpKhgpUMgj1VWNNW2WvUl+t9lvMq0RIpZUlhlKXEFS0kqISvcN46K571D0/j96HwfiW6b9eGEvFgaLVyvnItONw1SwWwtJSC5sDlVJz80qx1E7WKg+ElQOnG2Vf38+K3/5Af9taTYdRKGPjpNx1QmQaSaktU6FMsHw2/T7kh25IBafCQgEJUQcJHGs+rGb3VJPyJK2QChAlgO8k9dFYHCg8K7GZ8WQ7pDtGuVKuE2NFZk2vG0+6lA2kO5A3npCj9hppeNWaTmQn4L9zalofbLa2ogU6sg+jYB31UXbpZLZr9529OxFR3LeEEuth3knUryBjBIJGejpplJ8Kul4I2YSJb+7cGI4bT+0R3VzGZQr5DMZbruKJxEk33WdzhWJci1WOclphKUrnXNAbAGQna5PO0o5OeAFefE6JTyJN4lv3WQg5QZJHJoPpQ0PJT9hPXVM1X4U271Z5lrj2hTbclGzyrr+SN4OdkJ6vTTvQWppWokSUSY7LQipbCS2TlWcjfk/m1a9OqpV9EefiR2WOw7ltFFFFb0gkqP5lPb30UR/Mp7e+iq7dmGRlc9XtGsVlXPV7RrFTjqCR7i+qNb5UhGNppla05G7ISSK4S3qW9MypMpi6SmX5JBeW04UFeOGceiu43v8AEtw/yrv7hr55rL9RJ2oj0jZeqdQr518uR/7tfvqNJvFzlFBk3GY8W1bSC4+tWyfSMncag0VmR87X4OLnKumneUmuqddZeU1yizkqACSMnp44q0FWyNr8nfVK8Ev9m3/84v8AcRVyknZjPEcQ2o/ca6Cgk0An8SI9z5zedW66txxRUtaipSickk8a11k1isA9yWFdU8D7WLZcXfyn0J+xP/tXK66/4Jm9jTLq8b1yl/clNW8EbuEa3UutFFFbkjkqP5lPb30UR/Mp7e+iq7dmGRlc9XtGsVezYLYST8G4/nq99HiC2fRv21e+q31Gv8GHgZzm7jatM5I4mM5+6a+d6+w7vYbcLTN2IwCvg7mPLVx2T118eGqeVkLcQVHUco1MUUUVUjp13wS/2bf/AM4v9xFXGX+Cv/VL7jUTwAWyHN0ZKcks7axcHEg7RG7k2/QeuuiXGw21MCSUxt4ZXjy1fknrrSrzUSsIQYwrsz45NYrJrFZsfCu1eDNvY0jGP5bjiv2iP4VxYV9ReCqxwHPB9ZnHo+04tlS1HaUM5Wo+mrGNctL8mEBG5Aoq9+ILZ9G/bV76PEFs+jftq99aH1Gv8GM4GU6P5lPb30VdE2S3pGEx8D21e+iojnIT0YeMY0UUVmR8j3AbUGSn0tLH3GviXB9FfcKgCMEZB6K4rGsNmVcZiVWmAUpeWADGRgDaPVSinCMUYr6Zj6Y0+UjNitZ9cNv3VL+Kunf+QWr/AETfupRRR/R0I+JMsZ3i5OZ6vk2q6dOSVQ30pGSW1ADsNQNN26DbYHJ26FGiNqWVKSw0lsE8MkAcaamlFPh8isYr6ps+mNPuQEKXYrWpRUvJVDbJ5x6qm/FTTn/T9p/0TfupRT5JAr6+8G7XI6CsCcYzBaV9oz/Gob+ldOBo4sFq/wBE36PVVsjtNsMNssNobabSEoQhICUgDcABwFKKbKKKKUUKKKKUU//Z"/>
          <p:cNvSpPr>
            <a:spLocks noChangeAspect="1" noChangeArrowheads="1"/>
          </p:cNvSpPr>
          <p:nvPr/>
        </p:nvSpPr>
        <p:spPr bwMode="auto">
          <a:xfrm>
            <a:off x="74613" y="-717550"/>
            <a:ext cx="1009650" cy="148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8" name="Picture 6" descr="http://www.crackerjackwebsites.com/images/se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733800"/>
            <a:ext cx="3429000" cy="22288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14400" y="18288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how you will sell the pen that you are using now ?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Rational or Emotional?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you will start  selling ? 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“sell” can trigger strongly negative to the person you are trying to sell.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565648" cy="4572000"/>
          </a:xfrm>
        </p:spPr>
        <p:txBody>
          <a:bodyPr/>
          <a:lstStyle/>
          <a:p>
            <a:r>
              <a:rPr lang="en-US" dirty="0" smtClean="0"/>
              <a:t>Know Your Readers </a:t>
            </a:r>
          </a:p>
          <a:p>
            <a:r>
              <a:rPr lang="en-US" dirty="0" smtClean="0"/>
              <a:t>Choose and Develop Targeted Reader Benefit</a:t>
            </a:r>
          </a:p>
          <a:p>
            <a:r>
              <a:rPr lang="en-US" dirty="0" smtClean="0"/>
              <a:t>Make Good Use of Three Kinds of Appeals</a:t>
            </a:r>
          </a:p>
          <a:p>
            <a:pPr lvl="1"/>
            <a:r>
              <a:rPr lang="en-US" dirty="0" smtClean="0"/>
              <a:t>Logic  ( Logos)</a:t>
            </a:r>
          </a:p>
          <a:p>
            <a:pPr lvl="1"/>
            <a:r>
              <a:rPr lang="en-US" dirty="0" smtClean="0"/>
              <a:t>Emotion ( Pathos)</a:t>
            </a:r>
          </a:p>
          <a:p>
            <a:pPr lvl="1"/>
            <a:r>
              <a:rPr lang="en-US" dirty="0" smtClean="0"/>
              <a:t>Character of the Speaker (Ethos)</a:t>
            </a:r>
          </a:p>
          <a:p>
            <a:r>
              <a:rPr lang="en-US" dirty="0" smtClean="0"/>
              <a:t>Make it Easy for your Readers to Comply </a:t>
            </a:r>
            <a:endParaRPr lang="en-US" dirty="0"/>
          </a:p>
        </p:txBody>
      </p:sp>
      <p:pic>
        <p:nvPicPr>
          <p:cNvPr id="2050" name="Picture 2" descr="http://www.jasonnazar.com/wp-content/uploads/2010/06/tips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019800" y="2667000"/>
            <a:ext cx="2743200" cy="2886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PERSUASIVE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Determining the Persuasion</a:t>
            </a:r>
          </a:p>
          <a:p>
            <a:r>
              <a:rPr lang="en-US" dirty="0" smtClean="0"/>
              <a:t>Gaining Attention in the opening </a:t>
            </a:r>
          </a:p>
          <a:p>
            <a:r>
              <a:rPr lang="en-US" dirty="0" smtClean="0"/>
              <a:t>Presenting the Persuasion </a:t>
            </a:r>
          </a:p>
          <a:p>
            <a:r>
              <a:rPr lang="en-US" dirty="0" smtClean="0"/>
              <a:t>Making the Request Clearly and Positively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PERSUASIVE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4226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Determining the Persuasion</a:t>
            </a:r>
          </a:p>
          <a:p>
            <a:pPr lvl="1"/>
            <a:r>
              <a:rPr lang="en-US" dirty="0" smtClean="0"/>
              <a:t>Strategy that will convince your reader</a:t>
            </a:r>
          </a:p>
          <a:p>
            <a:pPr lvl="1"/>
            <a:r>
              <a:rPr lang="en-US" dirty="0" smtClean="0"/>
              <a:t>Plan the persuasion that will overcome the reader’s objections</a:t>
            </a:r>
          </a:p>
          <a:p>
            <a:pPr lvl="1"/>
            <a:r>
              <a:rPr lang="en-US" dirty="0" smtClean="0"/>
              <a:t>Many persuasive appeals may be used- money rewards, personal benefits, good will and so on. </a:t>
            </a:r>
          </a:p>
        </p:txBody>
      </p:sp>
      <p:pic>
        <p:nvPicPr>
          <p:cNvPr id="17410" name="Picture 2" descr="http://t1.gstatic.com/images?q=tbn:ANd9GcSLcZXclxZ1ZLynZb7Urg0t0m_21_m2XsVbtj10M8gp4a2PfIY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019800" y="2438400"/>
            <a:ext cx="2143125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PERSUASIVE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032248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Gaining Attention in the opening</a:t>
            </a:r>
          </a:p>
          <a:p>
            <a:pPr lvl="1"/>
            <a:r>
              <a:rPr lang="en-US" dirty="0" smtClean="0"/>
              <a:t>Writing to a person who not invited your message and probably does not agree with your goal</a:t>
            </a:r>
          </a:p>
          <a:p>
            <a:pPr lvl="1"/>
            <a:r>
              <a:rPr lang="en-US" dirty="0" smtClean="0"/>
              <a:t>The opening sets the strategy and gains attention</a:t>
            </a:r>
          </a:p>
          <a:p>
            <a:pPr lvl="1"/>
            <a:r>
              <a:rPr lang="en-US" dirty="0" smtClean="0"/>
              <a:t>Attention is needed to get the reader in a mood to receive the persuasion</a:t>
            </a:r>
          </a:p>
          <a:p>
            <a:pPr lvl="1"/>
            <a:r>
              <a:rPr lang="en-US" dirty="0" smtClean="0"/>
              <a:t>What you write to gain the attention is limited only by your imagination</a:t>
            </a:r>
          </a:p>
        </p:txBody>
      </p:sp>
      <p:sp>
        <p:nvSpPr>
          <p:cNvPr id="1026" name="AutoShape 2" descr="data:image/jpg;base64,/9j/4AAQSkZJRgABAQAAAQABAAD/2wBDAAkGBwgHBgkIBwgKCgkLDRYPDQwMDRsUFRAWIB0iIiAdHx8kKDQsJCYxJx8fLT0tMTU3Ojo6Iys/RD84QzQ5Ojf/2wBDAQoKCg0MDRoPDxo3JR8lNzc3Nzc3Nzc3Nzc3Nzc3Nzc3Nzc3Nzc3Nzc3Nzc3Nzc3Nzc3Nzc3Nzc3Nzc3Nzc3Nzf/wAARCACEAMQDASIAAhEBAxEB/8QAHAAAAgIDAQEAAAAAAAAAAAAAAAYFBwEDBAII/8QARBAAAQMDAgIIAwUFBgQHAAAAAQIDBAAFEQYhEjEHEyJBUWGBkRRxoRUyQlKxI0NiksFyorLR4fAWJDOCJTVUc8LS8f/EABsBAAIDAQEBAAAAAAAAAAAAAAAEAgMFAQYH/8QAOhEAAQMCBAIHBQYGAwAAAAAAAQACAwQRBRIhMUFREyJhcYGRoRTB0eHwMkJSYrHxBhUjJDOicpLC/9oADAMBAAIRAxEAPwC8aKKKEIooooQiiiihCKKKKEIooooQisKozvUZqG8RrLbXJso7JGEIzutXcB/vauEgC5UmMdI4MaLkqRSRjavdJ3RxcpN2h3KbMXlxyYdhySOBOAPIU4E4qLHh7cwVlRA6nlMTtws1g8q4UXSO5c3be0eN9poOOY5IBOAD5nc/7FbpsxiFFckS3Etstp4lLUdgKlcWvdVljrgW1K2PPNsNKdeWlttCSpS1HASBzOaSompHNSaoZgWwqTbY2XX3MYL2OQ8k8WPn8qT9aaydvjimI6lsW5JHZzgunPNXryH+w19E9tLFsk3B1HCqU5woz+RO36k+1J9MZZA1uy3ThooqN08/2zoByv77eSfRzr1WAN6zTqwAiiiihCKKKKEIooooQiiiihCKKKKEIooooQiiiihCKxkVonymoUN2VIVwtMoK1nyArh03cl3axxZzqQlbyOIpT+HcjH0rmYXsp9G7J0ltL2XfKkMxWHJEhxLbTaSpa1HASBVIav1E9qG5FztIiNEhho9w/MfM1NdImqftKQbXAdzDZV+1WP3qx3Z/KP1+VVxdphabLLSsOL5kfhH+dKsilxCoFLB4n3+C9VhlIzD4DW1A63AfXE+iuboi/wDI5vh8X/8ABFSGt9WN2OMY0VQXcXU9hPMNj8yv6Dv+VJ2kNSMad0nMAKVTHJOGGvHsIGT5D/Sk6fPdmzlPTHVOSXjxKJ5/PyA5VSZSyMRx6n9ApNwv2ivfPPoy/mfgrB6PprVvtd3vt1kEBbwSVqOVLIGfUkqFKmsdWv3p4uPEswWz+yYznfxPif0qBm3H4eMhDqlFKSS21nvOxPrgb+VdKLG5EtD1+vycFCf+VhnGCo7JKx4ZOeHmcHPhTNHSmZjDUHLGTYfieeTR+p2ClWPgoqh8rRmlO3Jo+KiIK3rpcG0pSeEKHAjxUThPzOa+lrPCRbbXFhNjssNJT8z3n1OTVMdE9n+Lvcd10ZQyPiXM+PJI9zn0q9OVP1b4nVLmwCzG9UeG57blYmJSSZGMkN3HrHvOw8B+qzmjIrU8+0w2XHnENtjmpagAPelq56+sMHIbkKlrH4Y44h7nA+tKukawXcbLPhpppzaNpPcmrI8azkHlSHZ9U3jU88sWuG3EiNkF6S6eNQT4AbDiPhvjnT0gYGM525muRyCQXbspVFM+ndkk35b2XqiiirEuiiiihCKKKKEIooooQiiiihCKwSaMitbzqGW1uuKCUISVKUe4DnRdG+gSH0rXosQWbS0sccg8b2DvwDkPU/pS03qtcLRce0QjwylqcS4tJ3QgqJ9zn0FQeorqq83iVPXkJcPYB/CgbAe31zUWtxKGutKhwAZyKxnzSSSnoxe+gX0GkwyCKkjZNw6x77e5a5slEVoqO6jsgeJrxdrG5bYVtdmBfx855S1A/gQOHs/Ptf07qndE2VV0mC9T0H4ZpWIzZ/EoH73yH6/KvHSXKDd7t4xkssFZ38VHH+Ee9b+Fy+zVww6n1kyuMh7Q02Z3A2v2rBxGs9reJHaRgi3nqfgoebKbjNlSt1H7qe81Hw33CtS0IU/MfVwttoTk49P0qQe0/PdRFbcZWu6Tu22yTjqWRzUrwycc+QHiafdL6Wi2FnrVcL01Q7bxH3B4J8vqfLlXZ58KwbDznPSSvOw424djb8ePBSnxKpqqi8Yytbt2dvf+i49K6RTBWLhdwHp2QUI5pa8vAq+g7vGorpBnGbdotpbUS3H/AGr/APaI2H8p/vU9z5TUGG/LkbNsIK1YPcO7+nrVOMXB2TMkSCy4/MkuFZSgE8z3d/8A+Vk4Ea7FJ5sSeLlgysGwBOgtwAaLnvslx0LZWskNgTc8zb4qw9G6ngaat0lSo7sia+4MIThKUpA27R+Z7qxeOkq7Og9SqPAb/hHEr3V/QUtwdM6iuIClpat7R73fv/yjJ98Vvu+n7LpuH8TcXXbjNc2YZWooStXjhO+Bnc58qYgih6VtM+e7jplj6x8XbDzTlTVUZkdMyLMTxdt4D5KGuWonZzpLz8ma4TsXFkj0z/lUvpmzT7/NRFbCUKPadX3NJ8T4/wBaj9OWSTdLkltllBlSDkJSnhQ0nvO3ID/TnV9aasMawW5MWMOJfN10pwXFeJ/oKtrYKJ0nRUrbhu7ibknkOzuVkmJT0kGaQgPd9loFg0cz28l1WW0xLPb24kNACEjdXetXeo+ZrvxWRyoroAAsF5R73PcXONyUUUUV1RRRRRQhFFFFCEUUUUIRWDyrNeVEAbmhCWtb6j+wba2WcGW8sJbT5AgqPtt6iorpEv7adOMsxHO1cUhQPeGtiT65A96RdaXk3u+PPIVmO3+yZH8I7/U5PtUDd7pIdajNuKLrrbYYjtgZIGdthz3PrtSDJJKmYwQi5Og957l66DCYqaGKon0y6u9wUbd5hSPh21DiI7ZHcPCpCyWx3UdxREbJRBYCVSHB+g8zvj5E1JTdJvRtNx2kt9ZdZ0tvrCd+AYUeHPgOZP8ApTtp+0MWW2tw4+5HacXjdau807X4vh2HYc0UfWlBcAe3QF/ub5pGSqqaqZ+fRpt5DYfFdzDLcdhDLCAhptIShKRskDkKiHdPsS9RG7y+F3q20IjtEbJI5qPick48PaptSSlouK7KMElatkgAZJz8qQpPSpaEXePHiR3noJcCX5jgKOFJ24kI5nHPtYyBjA514fDo6973vp7gkEE9+p81XNJCywentEUF1bzbWXHOFK3MZJxsBn15efnUc1fYEuLdXbW+iW7bUKLo4VJRxhK1BPFzP3DuB386Ubnd5cLpSt6kPfsJUINMoWviQCoEAgZxguISrI5jB76i9Jspa1NqWCni4fi+HhUd1IK3G8HxJ6xI881rU+CtAEkxubD5iyXNQ5zsjdN1KWjVA1DpeQ7fmkulc4oEeOOrQEBKVBJOckZJO5JOO/FO9uiRIkdHwMVqOhaQeFtATnPjjnVOaMVxadmoAILcxsnz4m1//U+9XJbzxQIxUcktI/wilMcLoT0cZIYeF9Nhw2WhTwsNHHL94k38DouW/XmPZLeuVJHEfuttAgFxXgPLxPdVbJMq8XL7RnqT17ygG0E8KEDu58gP9ase86etl5Ulc9lSnEp4UrS4pJSPLBx9KW5PR6Edq13V9k52Q8niHuMfpWjgdZhcFGY+lMcztHOLSRl/CCLkDmbaqMbjHP0j2ZmjYX489d1ZmibLAs9t/wCWfZlSHt3n0KBz/CPIf60zJOa+eXNP6qtiuNhCJIT+OO7hR/Q/StrOudSWhQblPz45H4X08Y9livQQ07nt/ti2QfkcCfI2Pok54G1EhkdLZx/ECPUXC+hKKp239LcwYElqI/3d7RP9KZIXShbXcfFw5LA8UEOD6YP0quRxiNpQWntBCqOFVJF4wHD8pB+afqKX4esLDM2bubKFHuePV/4sVNsvtPJCmnUOJPehQI+lDXtdsUlJDJEbPaR3hbaKxRUlWs0UUUIRRRRQhYpS6Rr0LXYlR2lcMmZltODghP4j7betNbhCcknAFUHr/UDl61AoQuJxRUGIiE88ZwCPNRqJjkmIij3d6DiT2ALRw2KMy9LL9hmp7eQ8Slq4T0tupZSRgKBcUPDwpq0LY1y3/t24I7IP/Ktnl/b/AMvPJ7hUXK0pGtjqV3aQjqYkX4qe02oLeX28FKUA5AGUAqVgbk58O+Nr1292q/x7LE+znINv+IiuhXG4EocSFbY4U9lXdyxzPcxiIhjo2U2HHVwIc88idbf8v0V1RiUk8hdKdL6D6+rp8flxIq2kSZDbbjiVKbaJy44EpJVwIGVHYHkMd1IjXSe3N1DbbfaoKURXpjTTsiWocRQpQBwkbJ58yVelQcy8idddEagkOKWs8MWYsgklbbmFZxzJSsK/7q5Itli2XXsWK2kPsqjKcZTKCVkOdUvGRjhJDiTgDPd31g0mD01OAXjM7t9yVfPLMbN0Gg812WK8XZdh1qJU16RJZbSVKdWVA5K2l4J5bLyP7I+VLJ082NJfbnxZU6XQPhw1slBUpJUVZ8QNsd9NNsaKtWa3gqSAmZAluJK+8ZDiVeYwQr0Brhto+L6MprYBJaLpG/5XI6/YBa9q1bBuoG6pazOS08AfTVadYyHWo+j7tH2Um2NJQonfjaWeYz5p9/adtEtlXSNfZLTgMd9LUtO+Oz1zDg9klXoCType1KkvdH+lJABIaMlhSieR4wQP7qvb5Vy6Ikuv31xLhyVW59sHwCWiR/hFDvsFdg/zs7wpXS0dUSNqCG4Sfh5bKdxjcF1JOO7buq2bKSbRDJ59Un9KrltsIueqlJRwpekRn0jxDgcXn+9VkWlHV2uIkHOGkj6V5X+ICCWrfpgRQNB3Dj7l1jfYbnwFcc662+AnM2bHZ8AtwAn051HXrThuvF/4xcWQf3aXB1f8uB+tKUro5nMqK4UyM/38LqCgn58xXcJwvB6gA1VXkPLKR/sdEpJJK09ViYJmvrMweGP8TKX4Nt4HurFQ8zW1zmNlEW0MNtn/ANQrjHtsKinLJqCBsqz9YkAdqNhX0Tk/SuH7UbSvgkMutLHMKTyr1UOC08Iz0FOJbfez5v8AVtkzA2lkNp5i3stb1N15fgPzHetlGO2pX4WGEpH90AUyWDQF2mlLkeM+22rk6+otp9uZ9q1aa1QbTILsFMN5ZxlLrIKvQ7EVY1p6SoEghFyiuxVH8aTxo/zHsalPila8dBUuLAPu2yhMzU3s46SiiD/zXzen7rzaOjKG1wruktchY5oayhPvz/SnO2WiBami1borUdB5htOOL5nvrFvusC5N8cCWy+O8IWCR8xzFd9VRxRsF2Bedq6yqndadx7vksUVmirUmuaZLYiMF6Q4G2gQFLPJOe8nuHnS3cNUtw5yGXyGuqe6mSjOeFKxlt0HwzgHw4jnlWNU3lqIHmkSoj3Y4JFvkq4FOJP5FeOPHIPlSxpDTkSXD+2tQO4gMgiO28sBPVjO6j4DfblsTy2paSR5eI2DVa1LSRNhM9RoOHaez6t5WWqJrhbbUht18h5cFplKlLzh0KKVKx44Vxf8AbTNYdU/aVxZjMcSviHXFpCv3bCBwg/NShn1oGodJt3ONZ1MxW1PlxkBTCEpQ4hQSW1eBJO3cdt9xWbppex2yNc5hc+CYlQ1xnBxYSgr2ynvB7sDxqfs1TG5odx7F2WqopWuswtdw4j5LGs9UW1my3ZiJODz0VrMpEMhxxpBODtkAHGefLmfOi7ZOuV4myIunmmLZwp4npj7v7dKc8P38ZGSQOFtIPIb1q0q87pqYm5LW4lhElduuiQP+mFclf3VEebZ8an7m2bP0pMvpISzd0bkbgrX2Tv8A+6kKz5g8jUzK9lw3cj6CQYbsDSerfX4qJ0TZ0m93223HjVNSy5FIDmElS1dUVHIye2psjl4+R7OjKdBlxTp6XIeZekuP8CUDCXQtnh7Ss/hxkDCufKuy6gwOk9iSyeBF6jBaDnkpaSnPzDiAcfKuWwxGY3SNdSmOpx9CVS4IAWeHiUleQkHtYbWo77bcjyqoSB7Mx2tdTYwtIDd7kfXqkRcp6PC+BcSpC2JPWpChgpVjCgfD7qdvI0+6sdbY1bpq6lOUrf4lhPenrg5sO7Z2oLU9kDeo9UsoQQqG4ZSc8+rLiQRjlydSfSuzUqviND2KajmyW+fjwKb/AFi/7zirSbkFVx3yOHKx8j81NW5pUbpXiMrWCmbD6pe3PDJRzP8AE2Dn376iNHNqc0zqCAB2kqWnhOxOWHcZ8O02ipa/PFjX2lbonKQ46gkg4BBe48eO6XRkeePGoeFc4WldT6jhXBEgtKfWhHVpCiSlagAckbFKjvURq0Kwua2Yk7a+q5ZJMjopiLyVGLd3Ef2QpsKx8sn3JrTp6EbdrxmChzjQVLbQscnELbPD6EKHvW21pL/Rfe21qViPcI7yEjuJHAo/VP09ZOc0WdV6MubZGJkaElZx2QtPC2ofy8J9amdQQqGkhwdyU+Le85bpNyaQFNyWIbXZUCrrG+NBBGc8uA8uSh50829JTAjJIIIaSCDzBwKQY+o5duvsewxWY7MR6B1oV1ZLpdLJVkknbtJ7hyFOGmpD0q0IcfcU4viUMnmQDtXkMbZLla59rL0zXtfE8M2a879v7KW+dKmopurIwUbdb4q2d+2zl1f8px9AabMEfhNYIP5VZ+VZuH1QpJRI6Jsg5OBt6JaRucWBt3KmZV4uFwcU1drpKQc9pnBQB6DA9xWyHboRUkqPElXNxXbA88CrWuFqhXNHBPhNvAcipHaHyPMe9KVy0FGaUXLXcFw1nPC2+QUn12P617yL+IqWsb0cb3U55AdTzaAR5LtM5lP/AJIg/t4+twpvTWi7Bc0gtXwPKxkssNhtQ+YVk/SnGHoPT0XBMIvkd77ilfTlVJS414tBCpbKHmxyfjLCvXbceoFT9h6SbnDwgy0yWxt1cvc+iufvVrqCZrelLM7fxN63nxCnLI+o0p6i35T1T6aFXXDt8OEjEKKwwMfumwn9K7KSbP0i2mbwtzkuQnTzK+0j+YcvUU3xpTEpkOxnW3W1cltqCgfUVFkjHDqlYdTTVELv6zSO/wCK30VgGirEsq/6SSsQQJsu2EDdptcdXXE/wkKOBy3wBtXWLWL70Zsw4quF5UMdSoKxhwDlnz3SfIkVI6isTtw4hAYt7Tzv/VmSG+scR5IGNtu/O3hW/SdhdsFvVEXNMlBXxpBRwhBPMDc7d9UxF8VR0jQtSWWJ9C2PN1gb2/bbxK+d9PQZF3uSLa5KZisrWFPuyFJSEBJ34iSCTvgDPP6XXqrUenITES1XJtiZbpLaeHJU4FJCgnKSAQSPHizkUl9Iel7ZpzUcO9y21yrdOmrVJigYCBgEhJB3yeI8xyA5Zph0pa5eorla7s/bI1s0/b0qXb4SCFFxShjjUBt55O/1NeyxCaGpbHUm4YAezXkOJNxy21WSNNEr6n6LLlctcXFcNl1uzzUl1L7TqcJd4MgLSTkjj57fiz3GoW/2aavS9ug3CXCjXy1vqQjinNjLISBnizspJCBg79kEd+Po4cqVNaaPj3+MXWUIROQOysjZz+FX9D3fKvJk2NyLpmnEbnZXuyg8VUOpH29QybWYM+3RrjAf4w4/ICWjx8K8JXjB4XAobeO3fjs1doW43O6IulsnQIiUtdUtS5KmycKUlOCEnbgKB6cq42NLSZL0uAiE4JEdCnVskHiSAQDjz3z591cke43O0w34YUZdudQptTLnNAIxlJ7vqNuVAZBPlbRuyuBtZ/EcbHa/YfNatRhksbSSQ4aE5eHyPNMqNFzF3+PPmyIa47lqEGcltSuMq6jqiUgpweSCNx9N+dWhJ3/CCbE5NhKeDnGHklzg2XxAHs55Kc7u8VzaO1oW+C33pwqRnhblLVunyUfDz9/GnG4aittslsxp75aLqONtwpyhQzjmP971kYmzGaKr9mMQcdwQCbgcRr5jcJWGOAtzXtwKX7joaTco1oS5c4rD9tCcrLa3EukIaTtyPNonf85rXqfo6GobgZoubUV8lSVqW0tfWpB/Zq25KCcA/IedOcaVHlo6yI80+j8zSwofSuGXf7XDnqgzJaGHwArDqSlJB5YVjH1rIjxPE5JDGyO7hckWN/LfRMOgiy6ne3ol2NoEx9PPWQ3FtbbyHFLfS2oZcK21DsnuAaSPU/OulzQ6JECzxZFxCVWxba0OIYJDmPvDBIxnhR7Gmph1qQ2HGHEOoP4m1BQ9xXrOaVfjda1xDtDfkp+zxuFhyt63StI0WiRqKLel3ApcabLa2QxkKHbSMK4tuyoDkdx54qbs9vNtgpjKcDoCiScYzmu+ozUs9+2WSXNiJbW8yAoBwEpxkA5xiqDU1WJSR05IuSAOGp0CtFomOtsdSlHWGlZjYcnWd6StlWS9FDijwjvKd9x5d3dSlDhxZKeJD7vmnIBFN0TpBmBtKpNo40nBC2HCNvkQf1qAv1ytE134+2tSIE3940tsdWvxOQdj6YPzr6fhgxrofYp9HDRr2lp8H2v5780rG6nhkEsjLtPAgjxC0C0sZA6x3J5DiH+VdLOl35B/ZRJ7m+MpaUd/5al9DauNpn9YcqaXgSGNu0PzJz3j/Md+avmHLYmRW5MV1LjLieJKknYilHVOKxSGKaVzXDhp6cwn62ejhDXx07XMOxv6HkV8+saBubpPV2mecHBKk8NSDXRdeXBk29SBnkqSgf1q++6ij2ut4zu81mOxJn3YGDwPxVLxOiu8tjZ6O0BvgvqUPbhpgtnR7d7e71sW+iKrbdhCt/mM4NWRRS0kYlfneSTzR/N6kMyNsBysPfdRcSNdWWEofuLD6xzcVFIJ+eF4+lFSlFTyhZpcSb+4LHDRis1g11RURqmxR9RWSTbZWQHE5Qsc0LH3VD5GqW6Ob5erDqCPbW1B22yJ4iOozxNhwnBUg9x7/AjnVldKOoXrVZ0263EqudyV1DCEHtBJ2Kh74HmfKli+WeLo+Hopl1SUhi5B6W8ASCrCSpXjgYwPICt/DjlpTFILiS9h3A3I9AondW4ncZrJGa0wpUebGbkRHm3mVjKXG1BST6it9YJFtFJc/wAFH+LEvqgJAbLfWDnw5zj3pG11okzXHLlZkgSPvPMDYOHxT/F+vz52DXkjyqqSJsjcpTVLWTU0gkjOvu5L55t+mJV7+LTChqcLScvYISQe4b/iO+1L1yTNjrjRJyi4zFWpDYWndAJGUnvHLl3b19RMx2mCsstIR1iipfCkDiPifE0uaw0XB1GypfAlmZjAdA2X4BQ7/nzFOYfWT0Z6xzt5HcaWuDwNk/PXwVcnXYGciP8A1zF/JUZ9lqYxKiOvxsnCXEEgZ8M+taLii5TX2nZzpmFpPCCR2ynPInmedWjoaO/Zr3J0/e4w6uW32UrTxJWpI5g4wQU/pU1eeji3TOJdtWqE6fwgcTft3eh9KppsVro/6gIcRp1h1h3O3T9T/LhNkkblBsQ5ux8FTTcBTKi7AkSIyxuS2ogD54qUi6k1LB5vszUDbDyRxe+x9yatbQmlpVkTcE3JDK+uUlKeE8SVJAO+48/pUjc9FWK48SnIKWXT+8YPAfYbH1FVGoqJ2f3DWydjwCf+26pqKnDRMWhpA/E0+7ZVfF6Q2kkIultfjn87Z4k+xwf1qTlX+zXuzzI0a4M9a7HWlKHD1aslJx97zxUjdOi50cSrZOS4D+7kJwT/ANw5+1Jd40RcYXEZdqc4B+9ZHEn59n+opH2HDBK2UxOicCDdpzDTsOvqpthZMLQTg9jtD9eChbItDkVkOEhHFwqI5gZ3+hqwLj0Z3AI6yC/GmNkZAX2Fkd3PIPvSHEipioU2kqI4skK7qvfQtw+0NLwlqXxONp6lzxynb9MH1q6Z8FRWyviJsTcHYp6vmq6GjhcLaaOGhHYqWuOmZduXxTrY6wUnZYQQnP8AaTtTLoLVarLKEOYsm3Oq5k/9FX5vl4+9XGpIUMEZHeKhrlpSyXIlUm3NdYf3jY4Fe6cV18U5cHdITbnqs4YzTzROinhAB4t/W3zUyhxK0BSFBSSMgjcGvQOajbJahZ4giNPvOsIP7IOkEtj8ue8VJCmRe2q888AOOU3CzRRRXVxFFFFCEVg0UUIS5rGywrhD+0HUFE23pL8aQ3sttSO0B5gkbg1OtgOtNqWASUg8uWaKKvcSYm34X9y4tqEhIwkAfIV6ooqhdRRRRQhFFFFCFxS4MaaplUhoKWy4HGld6FDkQa6mzkGiiuDcrtyWi690UUV1cWDXnGT50UULnFRl00/abnvOgMOKP4+HCv5hvWnT9kiWL4uPBU71K3Er4Fq4uEkDODjPdRRVWUZ72TkcshgcwuNtNL6bqbFZooq1KIooooQiiiihCKKKKEL/2Q=="/>
          <p:cNvSpPr>
            <a:spLocks noChangeAspect="1" noChangeArrowheads="1"/>
          </p:cNvSpPr>
          <p:nvPr/>
        </p:nvSpPr>
        <p:spPr bwMode="auto">
          <a:xfrm>
            <a:off x="74613" y="-588963"/>
            <a:ext cx="1800225" cy="121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blog.blogcatalog.com/wp-content/uploads/Attention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34000" y="3200400"/>
            <a:ext cx="3371850" cy="2277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PURSUASIVE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Presenting the Persuasion </a:t>
            </a:r>
          </a:p>
          <a:p>
            <a:pPr lvl="1"/>
            <a:r>
              <a:rPr lang="en-US" dirty="0" smtClean="0"/>
              <a:t>Present the points convincingly (selecting words for effect, using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viewpoint</a:t>
            </a:r>
            <a:r>
              <a:rPr lang="en-US" dirty="0" smtClean="0"/>
              <a:t>, and the like)</a:t>
            </a:r>
          </a:p>
          <a:p>
            <a:r>
              <a:rPr lang="en-US" dirty="0" smtClean="0"/>
              <a:t>Making the Request Clearly and Positively</a:t>
            </a:r>
          </a:p>
          <a:p>
            <a:pPr lvl="1"/>
            <a:r>
              <a:rPr lang="en-US" dirty="0" smtClean="0"/>
              <a:t>Follow the Persuasion with the request </a:t>
            </a:r>
          </a:p>
          <a:p>
            <a:pPr lvl="1"/>
            <a:r>
              <a:rPr lang="en-US" dirty="0" smtClean="0"/>
              <a:t>Word the request for best effect </a:t>
            </a:r>
          </a:p>
          <a:p>
            <a:pPr lvl="1"/>
            <a:r>
              <a:rPr lang="en-US" dirty="0" smtClean="0"/>
              <a:t>Do not use a negative tone </a:t>
            </a:r>
          </a:p>
          <a:p>
            <a:pPr lvl="1"/>
            <a:r>
              <a:rPr lang="en-US" dirty="0" smtClean="0"/>
              <a:t>Be positive</a:t>
            </a:r>
          </a:p>
          <a:p>
            <a:pPr lvl="1"/>
            <a:r>
              <a:rPr lang="en-US" dirty="0" smtClean="0"/>
              <a:t>The request can end the message or be followed by more persuasion</a:t>
            </a:r>
          </a:p>
          <a:p>
            <a:pPr lvl="1"/>
            <a:r>
              <a:rPr lang="en-US" dirty="0" smtClean="0"/>
              <a:t>Ending with a reminder of the appeal is also good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Questioning the Acceptability of Sales Messages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Planning the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Knowing the product or Service and the Reader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Determining the Appeal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Determining the Mechanics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Gaining Attention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Holding Attention in the Opening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Presenting the Sales Material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Stressing the You View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Choosing Words Carefully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Including All Necessary Information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Driving for The Sale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Urging the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Recalling the Appeal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Postscript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Inviting Name removal to Email Readers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Questioning the Acceptability of Sales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03648" cy="4572000"/>
          </a:xfrm>
        </p:spPr>
        <p:txBody>
          <a:bodyPr/>
          <a:lstStyle/>
          <a:p>
            <a:r>
              <a:rPr lang="en-US" dirty="0" smtClean="0"/>
              <a:t>Direct mail sales messages are not always well received</a:t>
            </a:r>
          </a:p>
          <a:p>
            <a:r>
              <a:rPr lang="en-US" dirty="0" smtClean="0"/>
              <a:t>Email sales messages are even more unpopular and for good reason </a:t>
            </a:r>
          </a:p>
          <a:p>
            <a:r>
              <a:rPr lang="en-US" dirty="0" smtClean="0"/>
              <a:t>Permission email marketing is emerging </a:t>
            </a:r>
          </a:p>
          <a:p>
            <a:r>
              <a:rPr lang="en-US" dirty="0" smtClean="0"/>
              <a:t>Techniques have not yet developed</a:t>
            </a:r>
          </a:p>
          <a:p>
            <a:endParaRPr lang="en-US" dirty="0"/>
          </a:p>
        </p:txBody>
      </p:sp>
      <p:pic>
        <p:nvPicPr>
          <p:cNvPr id="14338" name="Picture 2" descr="http://t3.gstatic.com/images?q=tbn:ANd9GcThjq3_Tt47zVGlqEPxBvGtfovSAboGQSc7001sJ60K7DDakzFO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248400" y="2057400"/>
            <a:ext cx="205740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458</TotalTime>
  <Words>812</Words>
  <Application>Microsoft Office PowerPoint</Application>
  <PresentationFormat>On-screen Show (4:3)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Georgia</vt:lpstr>
      <vt:lpstr>Wingdings</vt:lpstr>
      <vt:lpstr>Wingdings 2</vt:lpstr>
      <vt:lpstr>Civic</vt:lpstr>
      <vt:lpstr>Indirectness in Persuasive Messages</vt:lpstr>
      <vt:lpstr>Persuasive </vt:lpstr>
      <vt:lpstr>General Advice </vt:lpstr>
      <vt:lpstr>PERSUASIVE REQUESTS</vt:lpstr>
      <vt:lpstr>PERSUASIVE REQUESTS</vt:lpstr>
      <vt:lpstr>PERSUASIVE REQUESTS</vt:lpstr>
      <vt:lpstr>PURSUASIVE REQUESTS</vt:lpstr>
      <vt:lpstr>SALES MESSAGES</vt:lpstr>
      <vt:lpstr>Questioning the Acceptability of Sales Messages</vt:lpstr>
      <vt:lpstr>Planning The Structure</vt:lpstr>
      <vt:lpstr>Knowing the Product or Service and the Reader</vt:lpstr>
      <vt:lpstr>Determining the Appeal </vt:lpstr>
      <vt:lpstr>Determining the Mechanics </vt:lpstr>
      <vt:lpstr>Gaining Attention</vt:lpstr>
      <vt:lpstr>Holding Attention in the Opening</vt:lpstr>
      <vt:lpstr>Presenting the Sales Material </vt:lpstr>
      <vt:lpstr>Stressing the You – View point </vt:lpstr>
      <vt:lpstr>Including all Necessary Information</vt:lpstr>
      <vt:lpstr>PowerPoint Presentation</vt:lpstr>
      <vt:lpstr>PowerPoint Presentation</vt:lpstr>
      <vt:lpstr>Can you sell now ? 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Indirectness in Persuasion and Sales Messages</dc:title>
  <dc:creator>Shahed Faisal</dc:creator>
  <cp:lastModifiedBy>New Dynamic</cp:lastModifiedBy>
  <cp:revision>18</cp:revision>
  <dcterms:created xsi:type="dcterms:W3CDTF">2010-11-30T21:56:13Z</dcterms:created>
  <dcterms:modified xsi:type="dcterms:W3CDTF">2021-09-16T09:24:21Z</dcterms:modified>
</cp:coreProperties>
</file>