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87" autoAdjust="0"/>
  </p:normalViewPr>
  <p:slideViewPr>
    <p:cSldViewPr snapToGrid="0">
      <p:cViewPr>
        <p:scale>
          <a:sx n="71" d="100"/>
          <a:sy n="71" d="100"/>
        </p:scale>
        <p:origin x="-480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66796-4441-4500-8944-3DE652A0FC0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C01B-51FA-4851-91EE-36365B3F2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4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C01B-51FA-4851-91EE-36365B3F234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7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80BE8-A63E-482A-817C-7E7612AA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89C18A-41EB-4627-8452-BF4F0236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131E32-4904-4ACF-B66B-16AB9BAD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21436-AADD-4000-A242-179D20D1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DBD2D-CFA5-4C67-93B0-EADDC51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0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87F9D-C76C-4E4C-838B-5DD4B21A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AD324C-C65E-4A08-B021-B7F7BAC2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7E511-B618-4A6E-A23C-9D4AD30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F958E2-24C8-4B20-94B2-C98208A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D10B89-1540-49BD-8D36-5897A10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33832D-6414-44FA-8D88-9DD9E821E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029DE2-CD7E-40AF-ADF3-E9DEA974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A59DE8-D010-4764-8734-5E713948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952479-B269-437D-8B86-EAAE00EE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04815A-F25F-4A85-B81E-7013FDD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83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E22AF-9C25-44D3-968C-11CDBBA8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7278A-18D0-411E-A5F8-81972DD8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D40234-FCD9-4EA1-AA02-04B276B6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E52A15-6BF2-4BBF-ABC9-2A3CB07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EBE1AE-3423-4D34-8454-8AFE573C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E7B4C-7C15-4B82-905D-103D9C29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E2C0D5-4BB6-4084-964F-1BBD76EC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1EFD8D-18F5-4503-A02F-D6C01C8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F658B3-F8CF-4A74-BC71-CDB948BC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3BFFE-B955-4913-B72C-03700F3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73FE2-B452-4FEB-818B-52F9EA3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044D3-9650-4010-B073-81CC0431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A8C8AA-9DE0-4AFC-B935-DBBEC46F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46FED9-906E-459F-A5A6-FB5F8564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5D2017-9BDF-4C27-9A52-4410CA8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4707A9-3FE2-48FD-885C-4A8175ED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5CEA4-57BF-48A7-A9D6-BCF26C61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B7E672-EB03-453A-9CFB-C98B695F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8A332F-71DB-4240-8502-32F50BCE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435262-0254-41AD-9FB5-77241B35C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7D9DF-4747-4BDB-805E-0CFA01E4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6154023-1434-45F5-805A-81162D0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3AF331-9A9F-4192-9423-393DCB1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7FDEC1-712E-42C4-8FA6-7E9DD2D3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2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480B1-AC24-4796-9EC8-5A43F86F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2A258C-856D-48A7-A059-F133651D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33C7F9-CFBC-4449-AEA0-AD678C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C20401-5875-4C1C-9093-06E8AD6B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4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45E56A-F44C-49FA-928A-6B5F97E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CE0491-59B2-4A56-B3E6-73054D0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973095-7C21-49CE-9A73-8B9506F2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4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A8CA0-098E-47D7-BCDA-35AE9BDE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418D0-3403-4D83-A543-577CA710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A9EA89-9306-45F7-B24F-DFA1510C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E10335-3596-4D14-B91F-B049AEA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09DD4A-8D86-42B4-A31A-1D4F1A3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0E3399-B6E8-48A4-A6E7-30FCCDD7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8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A406D-FFC6-4549-A0C6-8D87F531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3BBDAB-613A-4718-B89B-82F3F214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11F419-4DE7-44D2-B225-228F97E5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5DDE70-0A56-4D20-A2AE-033A110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755BE8-536E-44DE-866D-50BAAB9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34A605-5C9F-4CC3-8EA6-4DA0783B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CABB9D-C78A-4218-951E-42F4726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6A9F09-A65E-4D9B-BDE9-582BAD2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E9F341-A367-43EA-B148-11FD2A0B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C157-23CF-4BFF-AA62-7D174AF0C7E7}" type="datetimeFigureOut">
              <a:rPr lang="en-GB" smtClean="0"/>
              <a:t>03/07/2020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338F25-A561-4ED1-909C-C7039DE2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9629E-BC0C-450B-925A-5055C1DB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102B-796C-4E12-A175-EB1B4B4C5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cma_babo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6D18F-F7E1-45A4-ABD2-AD9B8A78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-104774"/>
            <a:ext cx="11963400" cy="3400424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Communication-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writing-Planning Organising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on 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5F1288-6FE6-4A6F-9FEE-5F9A1264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4079874"/>
            <a:ext cx="11239500" cy="23876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 Nazrul Islam, PhD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and Chairman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DBA, NSTU</a:t>
            </a:r>
          </a:p>
        </p:txBody>
      </p:sp>
    </p:spTree>
    <p:extLst>
      <p:ext uri="{BB962C8B-B14F-4D97-AF65-F5344CB8AC3E}">
        <p14:creationId xmlns:p14="http://schemas.microsoft.com/office/powerpoint/2010/main" val="27511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00012" cy="100404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information: the planning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35" y="1120588"/>
            <a:ext cx="11860306" cy="553122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appropriate writing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       Structuring the document and organizing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Deciding on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document design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write 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document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plan three factors which influence each other: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how we are going to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the document and organize the information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how we are going to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document and lay out the sections and pages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style of writing we should use to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our ideas to the intended audience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vervet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wildebeest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wolf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zebra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06349" y="140745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988423" y="129988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38920" y="171225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56850" y="18108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7" y="304800"/>
            <a:ext cx="11438965" cy="627529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meaningful structure would make recall much easier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Consider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reorganization: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classification is easier for two reasons:</a:t>
            </a:r>
          </a:p>
          <a:p>
            <a:pPr marL="457200" lvl="1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 long list has been subdivided into three short lists.</a:t>
            </a:r>
          </a:p>
          <a:p>
            <a:pPr marL="457200" lvl="1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There is some logic in the subdivision.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02458"/>
              </p:ext>
            </p:extLst>
          </p:nvPr>
        </p:nvGraphicFramePr>
        <p:xfrm>
          <a:off x="349624" y="1203759"/>
          <a:ext cx="11170023" cy="275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341"/>
                <a:gridCol w="3723341"/>
                <a:gridCol w="3723341"/>
              </a:tblGrid>
              <a:tr h="517464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Herbivores 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Carnivores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Primates</a:t>
                      </a:r>
                    </a:p>
                  </a:txBody>
                  <a:tcPr/>
                </a:tc>
              </a:tr>
              <a:tr h="490002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Impala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Cheetah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Chacma</a:t>
                      </a:r>
                      <a:endParaRPr lang="en-GB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1379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Wildebeest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Leopard 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Gorilla</a:t>
                      </a:r>
                    </a:p>
                  </a:txBody>
                  <a:tcPr/>
                </a:tc>
              </a:tr>
              <a:tr h="902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Wolf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Vervet</a:t>
                      </a:r>
                      <a:endParaRPr lang="en-GB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1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55"/>
            <a:ext cx="10515600" cy="943722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objectives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021976"/>
            <a:ext cx="11824446" cy="5755341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aspects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Phrasing your objectives in a particular way can help you decide what information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objectives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you to improve the document by revising or redesigning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‘model communicator’?</a:t>
            </a:r>
          </a:p>
          <a:p>
            <a:pPr lvl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simple objectives;</a:t>
            </a:r>
          </a:p>
          <a:p>
            <a:pPr lvl="1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for long-term success. </a:t>
            </a:r>
          </a:p>
          <a:p>
            <a:pPr lvl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actions contributed to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strategy;</a:t>
            </a:r>
          </a:p>
          <a:p>
            <a:pPr lvl="1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opportunity to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message;</a:t>
            </a:r>
          </a:p>
          <a:p>
            <a:pPr lvl="1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committed team to ‘spread the word’ 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8" y="96184"/>
            <a:ext cx="10515600" cy="89889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" y="977154"/>
            <a:ext cx="11994777" cy="5880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objectives, how to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your objectives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 depends how to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them more specific? Suppose you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a proposal which would convince a customer to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GB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swimming </a:t>
            </a:r>
            <a:r>
              <a:rPr lang="en-GB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</a:t>
            </a:r>
            <a:r>
              <a:rPr lang="en-GB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simple layout to show how this objective is structured:</a:t>
            </a:r>
          </a:p>
          <a:p>
            <a:pPr marL="0" indent="0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that the deluxe model would satisfy customer X by being:</a:t>
            </a:r>
          </a:p>
          <a:p>
            <a:pPr marL="914400" lvl="2" indent="0">
              <a:buNone/>
            </a:pP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well-built and reliable;</a:t>
            </a:r>
          </a:p>
          <a:p>
            <a:pPr marL="914400" lvl="2" indent="0">
              <a:buNone/>
            </a:pP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maintain;</a:t>
            </a:r>
          </a:p>
          <a:p>
            <a:pPr marL="914400" lvl="2" indent="0">
              <a:buNone/>
            </a:pP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for all the family members to use; and</a:t>
            </a:r>
          </a:p>
          <a:p>
            <a:pPr marL="914400" lvl="2" indent="0">
              <a:buNone/>
            </a:pP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to run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97224"/>
            <a:ext cx="11120718" cy="6472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layout demonstrates that this objective is structured in two parts:</a:t>
            </a:r>
          </a:p>
          <a:p>
            <a:pPr marL="457200" lvl="1" indent="0">
              <a:buNone/>
            </a:pP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the overall purpose; and</a:t>
            </a:r>
          </a:p>
          <a:p>
            <a:pPr marL="457200" lvl="1" indent="0">
              <a:buNone/>
            </a:pP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 list of the main criteria or arguments which support this purpose.</a:t>
            </a: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structure the main objective for an investigation or report in the same way.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that replacing our current management information system with the </a:t>
            </a:r>
            <a:r>
              <a:rPr lang="en-GB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Genesis system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will:</a:t>
            </a:r>
          </a:p>
          <a:p>
            <a:pPr marL="457200" lvl="1" indent="0">
              <a:buNone/>
            </a:pP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our management decisions;</a:t>
            </a:r>
          </a:p>
          <a:p>
            <a:pPr marL="457200" lvl="1" indent="0">
              <a:buNone/>
            </a:pP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operating staff more satisfying jobs; and</a:t>
            </a:r>
          </a:p>
          <a:p>
            <a:pPr marL="457200" lvl="1" indent="0">
              <a:buNone/>
            </a:pP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on running </a:t>
            </a: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costs.</a:t>
            </a:r>
          </a:p>
          <a:p>
            <a:pPr marL="0" indent="0">
              <a:buNone/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three main sections: </a:t>
            </a:r>
            <a:r>
              <a:rPr lang="en-GB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about management decisions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about staff jobs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about running costs.</a:t>
            </a:r>
          </a:p>
          <a:p>
            <a:pPr marL="457200" lvl="1" indent="0">
              <a:buNone/>
            </a:pPr>
            <a:endParaRPr lang="en-GB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831"/>
            <a:ext cx="12111318" cy="92579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objectives can lead to new (and better)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30940"/>
            <a:ext cx="11994776" cy="582705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company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several rounds of customer testing to refine the format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multi-page documents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traditional letter plus several forms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single page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all the necessary objectives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Inform customer that insurance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would be cancelled if payment was not received by a certain date; 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reminding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the policy and questions;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providing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payment slip which customers could use by mail or at a post office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33849"/>
              </p:ext>
            </p:extLst>
          </p:nvPr>
        </p:nvGraphicFramePr>
        <p:xfrm>
          <a:off x="3209365" y="4025154"/>
          <a:ext cx="5522259" cy="277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957"/>
                <a:gridCol w="1912302"/>
              </a:tblGrid>
              <a:tr h="1351672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(letter)</a:t>
                      </a:r>
                      <a:endParaRPr lang="en-GB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B </a:t>
                      </a:r>
                      <a:r>
                        <a:rPr lang="en-GB" dirty="0" smtClean="0"/>
                        <a:t>(Summarise)</a:t>
                      </a:r>
                      <a:endParaRPr lang="en-GB" dirty="0"/>
                    </a:p>
                  </a:txBody>
                  <a:tcPr/>
                </a:tc>
              </a:tr>
              <a:tr h="1418423">
                <a:tc gridSpan="2">
                  <a:txBody>
                    <a:bodyPr/>
                    <a:lstStyle/>
                    <a:p>
                      <a:pPr algn="ctr"/>
                      <a:r>
                        <a:rPr lang="en-GB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(payment slip)</a:t>
                      </a:r>
                      <a:endParaRPr lang="en-GB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6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" y="134471"/>
            <a:ext cx="11940988" cy="995082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objective is to persuade…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88" y="1138518"/>
            <a:ext cx="11985812" cy="5719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Aristotle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realized that </a:t>
            </a:r>
            <a:r>
              <a:rPr lang="en-GB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persuasion is more than </a:t>
            </a:r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GB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depends on </a:t>
            </a:r>
            <a:r>
              <a:rPr lang="en-GB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ethos (philosophy)–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sender credibility, or believability;</a:t>
            </a:r>
          </a:p>
          <a:p>
            <a:pPr lvl="1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Logos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appeal to reason; and</a:t>
            </a:r>
          </a:p>
          <a:p>
            <a:pPr lvl="1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Pathos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tragedy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appeal to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emotions.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elements still underpin many modern theories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persuasion.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credibility: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could impress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give an impression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(reliability)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argument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rely on the strict rules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consider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evidence, often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contradictory issues if any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3" y="519952"/>
            <a:ext cx="11958918" cy="621254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persuasive argument in business writing usually consists of the following: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presentation of facts and inferences; 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analysis of this information; 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from the analysis; 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of action based on these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Appeal to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emotions:</a:t>
            </a:r>
            <a:r>
              <a:rPr lang="en-GB" dirty="0"/>
              <a:t> audience will often react emotionally to a message. strong </a:t>
            </a:r>
            <a:r>
              <a:rPr lang="en-GB" dirty="0" smtClean="0"/>
              <a:t>emotion</a:t>
            </a:r>
            <a:r>
              <a:rPr lang="en-GB" dirty="0"/>
              <a:t>, </a:t>
            </a:r>
            <a:r>
              <a:rPr lang="en-GB" dirty="0" smtClean="0"/>
              <a:t>e.g., political</a:t>
            </a:r>
            <a:r>
              <a:rPr lang="en-GB" dirty="0"/>
              <a:t>, religious and moral beliefs and </a:t>
            </a:r>
            <a:r>
              <a:rPr lang="en-GB" dirty="0" smtClean="0"/>
              <a:t>values.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change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audience’s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world-view, gather some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the audience’s present world-view and the factors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motivate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audience to adopt the desired view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correspondence should encourage the audience to read it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no obligation and the requirement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persuasive letter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have clear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well set out.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35" y="313764"/>
            <a:ext cx="12048565" cy="645458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on the content of persuasive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all three of Aristotle’s principles.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by correspondence for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support, sender credibility (ethos)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established by 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factors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</a:p>
          <a:p>
            <a:pPr marL="457200" lvl="1" indent="0">
              <a:buNone/>
            </a:pPr>
            <a:r>
              <a:rPr lang="en-GB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status of the writer or the organization;</a:t>
            </a:r>
          </a:p>
          <a:p>
            <a:pPr marL="457200" lvl="1" indent="0">
              <a:buNone/>
            </a:pPr>
            <a:r>
              <a:rPr lang="en-GB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legality of the document,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use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proper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stationery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inclusion of the fund-raising number;</a:t>
            </a:r>
          </a:p>
          <a:p>
            <a:pPr marL="457200" lvl="1" indent="0">
              <a:buNone/>
            </a:pPr>
            <a:r>
              <a:rPr lang="en-GB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stating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(briefly) some achievements of the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also use logical argument and provide some evidence that the appeal is necessary. Such evidence can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facts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figures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and 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expert opinion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192001" cy="1325563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&amp; principles for structuring information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2871"/>
            <a:ext cx="12192000" cy="4853081"/>
          </a:xfrm>
        </p:spPr>
        <p:txBody>
          <a:bodyPr>
            <a:noAutofit/>
          </a:bodyPr>
          <a:lstStyle/>
          <a:p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Class on</a:t>
            </a:r>
          </a:p>
          <a:p>
            <a:pPr marL="0" indent="0">
              <a:buNone/>
            </a:pP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 the 07 July</a:t>
            </a:r>
          </a:p>
          <a:p>
            <a:pPr marL="0" indent="0">
              <a:buNone/>
            </a:pPr>
            <a:r>
              <a:rPr lang="en-GB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5pm (local time)</a:t>
            </a:r>
            <a:endParaRPr lang="en-GB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67D05-336B-4925-8DF2-EA61F105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F0817-0DF2-4BA0-A01F-23AB48EC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828675"/>
            <a:ext cx="11991974" cy="5829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 and Kirkman (1989) identify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steps like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planning; organizing the material; and choosing the best way to express yourself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today’s lecture we will cover the following subject matters: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different approaches to writing and suggest that you need to decide which approach suits you best;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why organizing and structuring information is so important;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to establish clear objectives;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different methods and principles for structuring information, including the use of outliners and other relevant software, and show how these can be used to plan documents;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we can also use these principles to organize information at different levels, including how to construct paragraphs and link them into a well-organized text;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the structure of a document can and should support its objectives.</a:t>
            </a:r>
            <a:endParaRPr lang="en-GB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F82B9-E4A8-4658-864A-61F576FF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215"/>
            <a:ext cx="11983386" cy="931836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best way to approach business writing?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6A872-1A1E-43E3-AEC2-53D822D6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14" y="1238250"/>
            <a:ext cx="11774772" cy="5524500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ensure that a writing task will be successful . . . is to divide the writing process into the following five steps: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Preparation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the draft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Revision</a:t>
            </a:r>
          </a:p>
        </p:txBody>
      </p:sp>
    </p:spTree>
    <p:extLst>
      <p:ext uri="{BB962C8B-B14F-4D97-AF65-F5344CB8AC3E}">
        <p14:creationId xmlns:p14="http://schemas.microsoft.com/office/powerpoint/2010/main" val="9675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F3274A-5A89-4E74-A888-5DC946E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920"/>
            <a:ext cx="12052092" cy="6738080"/>
          </a:xfrm>
        </p:spPr>
        <p:txBody>
          <a:bodyPr>
            <a:no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these five steps must be consciously – even self-consciously – followed. . . With practice, the steps in each of these processes become nearly automatic.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preparation’,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main steps:</a:t>
            </a:r>
          </a:p>
          <a:p>
            <a:pPr lvl="1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establish the purpose of the document, decide what your readers should know or do after reading the document. </a:t>
            </a:r>
          </a:p>
          <a:p>
            <a:pPr lvl="1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assess your reader’ to decide what they already know and what level of terminology will be acceptable. </a:t>
            </a:r>
          </a:p>
          <a:p>
            <a:pPr lvl="1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establish the ‘scope of the writing project’, how much detail do you need to research or include to make sure that your document achieves its purpose?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 recommended that writing is best achieved through a definite sequence of steps. Different writers use different labels for the steps, but the ideas are very similar</a:t>
            </a:r>
          </a:p>
        </p:txBody>
      </p:sp>
    </p:spTree>
    <p:extLst>
      <p:ext uri="{BB962C8B-B14F-4D97-AF65-F5344CB8AC3E}">
        <p14:creationId xmlns:p14="http://schemas.microsoft.com/office/powerpoint/2010/main" val="43467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9CE12-2EB5-4B00-8BB1-4C0A863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164893"/>
            <a:ext cx="11068987" cy="92939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always follow the suggested steps?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59A81-A3A4-4F2B-94B5-3CF5A2A6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7234"/>
            <a:ext cx="12022111" cy="5670446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business communicators is clear, is this advice supported by research evidence? Can we ensure success by following these steps?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 human communication, reality is more complex than some of the advice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Sharples (1999) concludes there are three ‘core activities’ in writing – planning, composing, and revising – but the ‘flow of activity, is not just in one direction’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model shows that a flow of material in a clockwise direction – from notes and plans to draft to final copy –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flow of ideas in the opposite direction. For example, reading a draft may generate an idea which alters the plan.</a:t>
            </a:r>
          </a:p>
        </p:txBody>
      </p:sp>
    </p:spTree>
    <p:extLst>
      <p:ext uri="{BB962C8B-B14F-4D97-AF65-F5344CB8AC3E}">
        <p14:creationId xmlns:p14="http://schemas.microsoft.com/office/powerpoint/2010/main" val="131118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934A-9153-4A19-ACF6-4F25113E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/>
          <a:lstStyle/>
          <a:p>
            <a:r>
              <a:rPr lang="en-GB" dirty="0"/>
              <a:t>Suggested steps in business writing, as proposed by various authors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EF6F78D-22B3-4F70-8897-109C3EFD9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27"/>
              </p:ext>
            </p:extLst>
          </p:nvPr>
        </p:nvGraphicFramePr>
        <p:xfrm>
          <a:off x="464696" y="1690689"/>
          <a:ext cx="11507448" cy="518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3">
                  <a:extLst>
                    <a:ext uri="{9D8B030D-6E8A-4147-A177-3AD203B41FA5}">
                      <a16:colId xmlns:a16="http://schemas.microsoft.com/office/drawing/2014/main" xmlns="" val="696586008"/>
                    </a:ext>
                  </a:extLst>
                </a:gridCol>
                <a:gridCol w="4538689">
                  <a:extLst>
                    <a:ext uri="{9D8B030D-6E8A-4147-A177-3AD203B41FA5}">
                      <a16:colId xmlns:a16="http://schemas.microsoft.com/office/drawing/2014/main" xmlns="" val="4071072220"/>
                    </a:ext>
                  </a:extLst>
                </a:gridCol>
                <a:gridCol w="3835816">
                  <a:extLst>
                    <a:ext uri="{9D8B030D-6E8A-4147-A177-3AD203B41FA5}">
                      <a16:colId xmlns:a16="http://schemas.microsoft.com/office/drawing/2014/main" xmlns="" val="3629052365"/>
                    </a:ext>
                  </a:extLst>
                </a:gridCol>
              </a:tblGrid>
              <a:tr h="941316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Heller and </a:t>
                      </a:r>
                      <a:r>
                        <a:rPr lang="en-GB" sz="2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Hindle</a:t>
                      </a:r>
                      <a:r>
                        <a:rPr lang="en-GB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(1998)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Stanton (1996)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Barker (1999)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550606"/>
                  </a:ext>
                </a:extLst>
              </a:tr>
              <a:tr h="941316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Decide what you want to say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down your purpose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 message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3457512"/>
                  </a:ext>
                </a:extLst>
              </a:tr>
              <a:tr h="1791538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the information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 the information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the information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 the information into logical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Organize the information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402358"/>
                  </a:ext>
                </a:extLst>
              </a:tr>
              <a:tr h="941316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your draft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a skeleton outline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first draft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 first draft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618750"/>
                  </a:ext>
                </a:extLst>
              </a:tr>
              <a:tr h="551824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and revise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and write the final draft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and revise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70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9FCB7-0EBB-4777-A565-B1EED9A0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125283"/>
            <a:ext cx="11997128" cy="93902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practical conclusions from this 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F2A06C-1566-4B33-A0DB-7C029145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64302"/>
            <a:ext cx="11997127" cy="579369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develop plans and objectives,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mean that you have to write in a rigid sequence of steps,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your initial plans and objectives as your writing develops,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an approach to planning and organizing your writing which suits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can have very different ways of approaching all three main components of the writing process</a:t>
            </a:r>
          </a:p>
        </p:txBody>
      </p:sp>
    </p:spTree>
    <p:extLst>
      <p:ext uri="{BB962C8B-B14F-4D97-AF65-F5344CB8AC3E}">
        <p14:creationId xmlns:p14="http://schemas.microsoft.com/office/powerpoint/2010/main" val="1049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AF87F-D92A-46F1-92E5-CD38549A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1" y="365125"/>
            <a:ext cx="11218889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is more than the text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8B2EC-20A6-4F7A-BCE9-508D462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sz="6600" b="1" dirty="0"/>
              <a:t>Figure 7.1 Sharples’s model of writing as creative design</a:t>
            </a:r>
          </a:p>
          <a:p>
            <a:r>
              <a:rPr lang="en-GB" sz="6600" b="1" dirty="0"/>
              <a:t>See page 143</a:t>
            </a:r>
          </a:p>
        </p:txBody>
      </p:sp>
    </p:spTree>
    <p:extLst>
      <p:ext uri="{BB962C8B-B14F-4D97-AF65-F5344CB8AC3E}">
        <p14:creationId xmlns:p14="http://schemas.microsoft.com/office/powerpoint/2010/main" val="23235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2" y="78254"/>
            <a:ext cx="12070977" cy="123059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structuring information so important in business communication?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9" y="1371594"/>
            <a:ext cx="12048564" cy="5289176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human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perception, cognition and memory that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brain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anticipates, organizes and reorganizes the information it receives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understanding of messages depends on how they are presented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read the following list of animals once and try to remember 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them:</a:t>
            </a:r>
            <a:endParaRPr lang="en-GB" sz="2800" u="sng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914400" lvl="2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Chacma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baboon</a:t>
            </a:r>
          </a:p>
          <a:p>
            <a:pPr marL="914400" lvl="2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Cheetah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Gorilla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Impala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Leopard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1683</Words>
  <Application>Microsoft Office PowerPoint</Application>
  <PresentationFormat>Custom</PresentationFormat>
  <Paragraphs>168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Business Communication- Business writing-Planning Organising  Lecture on Chapter 7</vt:lpstr>
      <vt:lpstr>Learning objectives…</vt:lpstr>
      <vt:lpstr>Is there a best way to approach business writing?</vt:lpstr>
      <vt:lpstr>PowerPoint Presentation</vt:lpstr>
      <vt:lpstr>Should we always follow the suggested steps?</vt:lpstr>
      <vt:lpstr>Suggested steps in business writing, as proposed by various authors</vt:lpstr>
      <vt:lpstr>Extract practical conclusions from this brief review</vt:lpstr>
      <vt:lpstr>Planning is more than the text</vt:lpstr>
      <vt:lpstr>Why is structuring information so important in business communication?</vt:lpstr>
      <vt:lpstr>Structuring information: the planning triangle</vt:lpstr>
      <vt:lpstr>PowerPoint Presentation</vt:lpstr>
      <vt:lpstr>Defining objectives</vt:lpstr>
      <vt:lpstr>Phrasing objectives</vt:lpstr>
      <vt:lpstr>PowerPoint Presentation</vt:lpstr>
      <vt:lpstr>Clear objectives can lead to new (and better) documents</vt:lpstr>
      <vt:lpstr>When the objective is to persuade… </vt:lpstr>
      <vt:lpstr>PowerPoint Presentation</vt:lpstr>
      <vt:lpstr>PowerPoint Presentation</vt:lpstr>
      <vt:lpstr>Methods &amp; principles for structuring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Communication- Communication and Organizations in Context Lecture 7</dc:title>
  <dc:creator>Khatun, Mahmuda</dc:creator>
  <cp:lastModifiedBy>Mehzabin Munami</cp:lastModifiedBy>
  <cp:revision>41</cp:revision>
  <dcterms:created xsi:type="dcterms:W3CDTF">2020-06-19T11:26:16Z</dcterms:created>
  <dcterms:modified xsi:type="dcterms:W3CDTF">2020-07-03T12:06:12Z</dcterms:modified>
</cp:coreProperties>
</file>