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71" r:id="rId4"/>
    <p:sldId id="272" r:id="rId5"/>
    <p:sldId id="273" r:id="rId6"/>
    <p:sldId id="274" r:id="rId7"/>
    <p:sldId id="275" r:id="rId8"/>
    <p:sldId id="276" r:id="rId9"/>
    <p:sldId id="277" r:id="rId10"/>
    <p:sldId id="278" r:id="rId11"/>
    <p:sldId id="280" r:id="rId12"/>
    <p:sldId id="279"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306" r:id="rId31"/>
    <p:sldId id="298" r:id="rId32"/>
    <p:sldId id="299" r:id="rId33"/>
    <p:sldId id="300" r:id="rId34"/>
    <p:sldId id="301" r:id="rId35"/>
    <p:sldId id="302" r:id="rId36"/>
    <p:sldId id="303" r:id="rId37"/>
    <p:sldId id="304" r:id="rId38"/>
    <p:sldId id="305" r:id="rId39"/>
    <p:sldId id="30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6" autoAdjust="0"/>
    <p:restoredTop sz="94987" autoAdjust="0"/>
  </p:normalViewPr>
  <p:slideViewPr>
    <p:cSldViewPr snapToGrid="0">
      <p:cViewPr varScale="1">
        <p:scale>
          <a:sx n="82" d="100"/>
          <a:sy n="82" d="100"/>
        </p:scale>
        <p:origin x="725"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66796-4441-4500-8944-3DE652A0FC0A}" type="datetimeFigureOut">
              <a:rPr lang="en-GB" smtClean="0"/>
              <a:t>13/08/2021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B2C01B-51FA-4851-91EE-36365B3F2349}" type="slidenum">
              <a:rPr lang="en-GB" smtClean="0"/>
              <a:t>‹#›</a:t>
            </a:fld>
            <a:endParaRPr lang="en-GB"/>
          </a:p>
        </p:txBody>
      </p:sp>
    </p:spTree>
    <p:extLst>
      <p:ext uri="{BB962C8B-B14F-4D97-AF65-F5344CB8AC3E}">
        <p14:creationId xmlns:p14="http://schemas.microsoft.com/office/powerpoint/2010/main" val="396424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1B2C01B-51FA-4851-91EE-36365B3F2349}" type="slidenum">
              <a:rPr lang="en-GB" smtClean="0"/>
              <a:t>18</a:t>
            </a:fld>
            <a:endParaRPr lang="en-GB"/>
          </a:p>
        </p:txBody>
      </p:sp>
    </p:spTree>
    <p:extLst>
      <p:ext uri="{BB962C8B-B14F-4D97-AF65-F5344CB8AC3E}">
        <p14:creationId xmlns:p14="http://schemas.microsoft.com/office/powerpoint/2010/main" val="421937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0BE8-A63E-482A-817C-7E7612AAA5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889C18A-41EB-4627-8452-BF4F0236B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A131E32-4904-4ACF-B66B-16AB9BAD92B2}"/>
              </a:ext>
            </a:extLst>
          </p:cNvPr>
          <p:cNvSpPr>
            <a:spLocks noGrp="1"/>
          </p:cNvSpPr>
          <p:nvPr>
            <p:ph type="dt" sz="half" idx="10"/>
          </p:nvPr>
        </p:nvSpPr>
        <p:spPr/>
        <p:txBody>
          <a:bodyPr/>
          <a:lstStyle/>
          <a:p>
            <a:fld id="{35ABC157-23CF-4BFF-AA62-7D174AF0C7E7}" type="datetimeFigureOut">
              <a:rPr lang="en-GB" smtClean="0"/>
              <a:t>13/08/2021</a:t>
            </a:fld>
            <a:endParaRPr lang="en-GB" dirty="0"/>
          </a:p>
        </p:txBody>
      </p:sp>
      <p:sp>
        <p:nvSpPr>
          <p:cNvPr id="5" name="Footer Placeholder 4">
            <a:extLst>
              <a:ext uri="{FF2B5EF4-FFF2-40B4-BE49-F238E27FC236}">
                <a16:creationId xmlns:a16="http://schemas.microsoft.com/office/drawing/2014/main" id="{45121436-AADD-4000-A242-179D20D1EE2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9EDBD2D-CFA5-4C67-93B0-EADDC513E320}"/>
              </a:ext>
            </a:extLst>
          </p:cNvPr>
          <p:cNvSpPr>
            <a:spLocks noGrp="1"/>
          </p:cNvSpPr>
          <p:nvPr>
            <p:ph type="sldNum" sz="quarter" idx="12"/>
          </p:nvPr>
        </p:nvSpPr>
        <p:spPr/>
        <p:txBody>
          <a:bodyPr/>
          <a:lstStyle/>
          <a:p>
            <a:fld id="{FA65102B-796C-4E12-A175-EB1B4B4C5851}" type="slidenum">
              <a:rPr lang="en-GB" smtClean="0"/>
              <a:t>‹#›</a:t>
            </a:fld>
            <a:endParaRPr lang="en-GB" dirty="0"/>
          </a:p>
        </p:txBody>
      </p:sp>
    </p:spTree>
    <p:extLst>
      <p:ext uri="{BB962C8B-B14F-4D97-AF65-F5344CB8AC3E}">
        <p14:creationId xmlns:p14="http://schemas.microsoft.com/office/powerpoint/2010/main" val="337407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7F9D-C76C-4E4C-838B-5DD4B21AF95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AD324C-C65E-4A08-B021-B7F7BAC220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A7E511-B618-4A6E-A23C-9D4AD30F9354}"/>
              </a:ext>
            </a:extLst>
          </p:cNvPr>
          <p:cNvSpPr>
            <a:spLocks noGrp="1"/>
          </p:cNvSpPr>
          <p:nvPr>
            <p:ph type="dt" sz="half" idx="10"/>
          </p:nvPr>
        </p:nvSpPr>
        <p:spPr/>
        <p:txBody>
          <a:bodyPr/>
          <a:lstStyle/>
          <a:p>
            <a:fld id="{35ABC157-23CF-4BFF-AA62-7D174AF0C7E7}" type="datetimeFigureOut">
              <a:rPr lang="en-GB" smtClean="0"/>
              <a:t>13/08/2021</a:t>
            </a:fld>
            <a:endParaRPr lang="en-GB" dirty="0"/>
          </a:p>
        </p:txBody>
      </p:sp>
      <p:sp>
        <p:nvSpPr>
          <p:cNvPr id="5" name="Footer Placeholder 4">
            <a:extLst>
              <a:ext uri="{FF2B5EF4-FFF2-40B4-BE49-F238E27FC236}">
                <a16:creationId xmlns:a16="http://schemas.microsoft.com/office/drawing/2014/main" id="{D4F958E2-24C8-4B20-94B2-C98208AE6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ED10B89-1540-49BD-8D36-5897A1045B60}"/>
              </a:ext>
            </a:extLst>
          </p:cNvPr>
          <p:cNvSpPr>
            <a:spLocks noGrp="1"/>
          </p:cNvSpPr>
          <p:nvPr>
            <p:ph type="sldNum" sz="quarter" idx="12"/>
          </p:nvPr>
        </p:nvSpPr>
        <p:spPr/>
        <p:txBody>
          <a:bodyPr/>
          <a:lstStyle/>
          <a:p>
            <a:fld id="{FA65102B-796C-4E12-A175-EB1B4B4C5851}" type="slidenum">
              <a:rPr lang="en-GB" smtClean="0"/>
              <a:t>‹#›</a:t>
            </a:fld>
            <a:endParaRPr lang="en-GB" dirty="0"/>
          </a:p>
        </p:txBody>
      </p:sp>
    </p:spTree>
    <p:extLst>
      <p:ext uri="{BB962C8B-B14F-4D97-AF65-F5344CB8AC3E}">
        <p14:creationId xmlns:p14="http://schemas.microsoft.com/office/powerpoint/2010/main" val="269009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3832D-6414-44FA-8D88-9DD9E821E0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029DE2-CD7E-40AF-ADF3-E9DEA97484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A59DE8-D010-4764-8734-5E71394896B6}"/>
              </a:ext>
            </a:extLst>
          </p:cNvPr>
          <p:cNvSpPr>
            <a:spLocks noGrp="1"/>
          </p:cNvSpPr>
          <p:nvPr>
            <p:ph type="dt" sz="half" idx="10"/>
          </p:nvPr>
        </p:nvSpPr>
        <p:spPr/>
        <p:txBody>
          <a:bodyPr/>
          <a:lstStyle/>
          <a:p>
            <a:fld id="{35ABC157-23CF-4BFF-AA62-7D174AF0C7E7}" type="datetimeFigureOut">
              <a:rPr lang="en-GB" smtClean="0"/>
              <a:t>13/08/2021</a:t>
            </a:fld>
            <a:endParaRPr lang="en-GB" dirty="0"/>
          </a:p>
        </p:txBody>
      </p:sp>
      <p:sp>
        <p:nvSpPr>
          <p:cNvPr id="5" name="Footer Placeholder 4">
            <a:extLst>
              <a:ext uri="{FF2B5EF4-FFF2-40B4-BE49-F238E27FC236}">
                <a16:creationId xmlns:a16="http://schemas.microsoft.com/office/drawing/2014/main" id="{67952479-B269-437D-8B86-EAAE00EEDBF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004815A-F25F-4A85-B81E-7013FDD63B1F}"/>
              </a:ext>
            </a:extLst>
          </p:cNvPr>
          <p:cNvSpPr>
            <a:spLocks noGrp="1"/>
          </p:cNvSpPr>
          <p:nvPr>
            <p:ph type="sldNum" sz="quarter" idx="12"/>
          </p:nvPr>
        </p:nvSpPr>
        <p:spPr/>
        <p:txBody>
          <a:bodyPr/>
          <a:lstStyle/>
          <a:p>
            <a:fld id="{FA65102B-796C-4E12-A175-EB1B4B4C5851}" type="slidenum">
              <a:rPr lang="en-GB" smtClean="0"/>
              <a:t>‹#›</a:t>
            </a:fld>
            <a:endParaRPr lang="en-GB" dirty="0"/>
          </a:p>
        </p:txBody>
      </p:sp>
    </p:spTree>
    <p:extLst>
      <p:ext uri="{BB962C8B-B14F-4D97-AF65-F5344CB8AC3E}">
        <p14:creationId xmlns:p14="http://schemas.microsoft.com/office/powerpoint/2010/main" val="287183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E22AF-9C25-44D3-968C-11CDBBA8F7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FD7278A-18D0-411E-A5F8-81972DD81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D40234-FCD9-4EA1-AA02-04B276B65B64}"/>
              </a:ext>
            </a:extLst>
          </p:cNvPr>
          <p:cNvSpPr>
            <a:spLocks noGrp="1"/>
          </p:cNvSpPr>
          <p:nvPr>
            <p:ph type="dt" sz="half" idx="10"/>
          </p:nvPr>
        </p:nvSpPr>
        <p:spPr/>
        <p:txBody>
          <a:bodyPr/>
          <a:lstStyle/>
          <a:p>
            <a:fld id="{35ABC157-23CF-4BFF-AA62-7D174AF0C7E7}" type="datetimeFigureOut">
              <a:rPr lang="en-GB" smtClean="0"/>
              <a:t>13/08/2021</a:t>
            </a:fld>
            <a:endParaRPr lang="en-GB" dirty="0"/>
          </a:p>
        </p:txBody>
      </p:sp>
      <p:sp>
        <p:nvSpPr>
          <p:cNvPr id="5" name="Footer Placeholder 4">
            <a:extLst>
              <a:ext uri="{FF2B5EF4-FFF2-40B4-BE49-F238E27FC236}">
                <a16:creationId xmlns:a16="http://schemas.microsoft.com/office/drawing/2014/main" id="{E7E52A15-6BF2-4BBF-ABC9-2A3CB0738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6EBE1AE-3423-4D34-8454-8AFE573C466B}"/>
              </a:ext>
            </a:extLst>
          </p:cNvPr>
          <p:cNvSpPr>
            <a:spLocks noGrp="1"/>
          </p:cNvSpPr>
          <p:nvPr>
            <p:ph type="sldNum" sz="quarter" idx="12"/>
          </p:nvPr>
        </p:nvSpPr>
        <p:spPr/>
        <p:txBody>
          <a:bodyPr/>
          <a:lstStyle/>
          <a:p>
            <a:fld id="{FA65102B-796C-4E12-A175-EB1B4B4C5851}" type="slidenum">
              <a:rPr lang="en-GB" smtClean="0"/>
              <a:t>‹#›</a:t>
            </a:fld>
            <a:endParaRPr lang="en-GB" dirty="0"/>
          </a:p>
        </p:txBody>
      </p:sp>
    </p:spTree>
    <p:extLst>
      <p:ext uri="{BB962C8B-B14F-4D97-AF65-F5344CB8AC3E}">
        <p14:creationId xmlns:p14="http://schemas.microsoft.com/office/powerpoint/2010/main" val="27843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7B4C-7C15-4B82-905D-103D9C291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6E2C0D5-4BB6-4084-964F-1BBD76EC3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EFD8D-18F5-4503-A02F-D6C01C81C26D}"/>
              </a:ext>
            </a:extLst>
          </p:cNvPr>
          <p:cNvSpPr>
            <a:spLocks noGrp="1"/>
          </p:cNvSpPr>
          <p:nvPr>
            <p:ph type="dt" sz="half" idx="10"/>
          </p:nvPr>
        </p:nvSpPr>
        <p:spPr/>
        <p:txBody>
          <a:bodyPr/>
          <a:lstStyle/>
          <a:p>
            <a:fld id="{35ABC157-23CF-4BFF-AA62-7D174AF0C7E7}" type="datetimeFigureOut">
              <a:rPr lang="en-GB" smtClean="0"/>
              <a:t>13/08/2021</a:t>
            </a:fld>
            <a:endParaRPr lang="en-GB" dirty="0"/>
          </a:p>
        </p:txBody>
      </p:sp>
      <p:sp>
        <p:nvSpPr>
          <p:cNvPr id="5" name="Footer Placeholder 4">
            <a:extLst>
              <a:ext uri="{FF2B5EF4-FFF2-40B4-BE49-F238E27FC236}">
                <a16:creationId xmlns:a16="http://schemas.microsoft.com/office/drawing/2014/main" id="{BEF658B3-F8CF-4A74-BC71-CDB948BC861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EB3BFFE-B955-4913-B72C-03700F33E3A2}"/>
              </a:ext>
            </a:extLst>
          </p:cNvPr>
          <p:cNvSpPr>
            <a:spLocks noGrp="1"/>
          </p:cNvSpPr>
          <p:nvPr>
            <p:ph type="sldNum" sz="quarter" idx="12"/>
          </p:nvPr>
        </p:nvSpPr>
        <p:spPr/>
        <p:txBody>
          <a:bodyPr/>
          <a:lstStyle/>
          <a:p>
            <a:fld id="{FA65102B-796C-4E12-A175-EB1B4B4C5851}" type="slidenum">
              <a:rPr lang="en-GB" smtClean="0"/>
              <a:t>‹#›</a:t>
            </a:fld>
            <a:endParaRPr lang="en-GB" dirty="0"/>
          </a:p>
        </p:txBody>
      </p:sp>
    </p:spTree>
    <p:extLst>
      <p:ext uri="{BB962C8B-B14F-4D97-AF65-F5344CB8AC3E}">
        <p14:creationId xmlns:p14="http://schemas.microsoft.com/office/powerpoint/2010/main" val="2199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3FE2-B452-4FEB-818B-52F9EA325C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D044D3-9650-4010-B073-81CC04316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2A8C8AA-9DE0-4AFC-B935-DBBEC46FC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746FED9-906E-459F-A5A6-FB5F8564465B}"/>
              </a:ext>
            </a:extLst>
          </p:cNvPr>
          <p:cNvSpPr>
            <a:spLocks noGrp="1"/>
          </p:cNvSpPr>
          <p:nvPr>
            <p:ph type="dt" sz="half" idx="10"/>
          </p:nvPr>
        </p:nvSpPr>
        <p:spPr/>
        <p:txBody>
          <a:bodyPr/>
          <a:lstStyle/>
          <a:p>
            <a:fld id="{35ABC157-23CF-4BFF-AA62-7D174AF0C7E7}" type="datetimeFigureOut">
              <a:rPr lang="en-GB" smtClean="0"/>
              <a:t>13/08/2021</a:t>
            </a:fld>
            <a:endParaRPr lang="en-GB" dirty="0"/>
          </a:p>
        </p:txBody>
      </p:sp>
      <p:sp>
        <p:nvSpPr>
          <p:cNvPr id="6" name="Footer Placeholder 5">
            <a:extLst>
              <a:ext uri="{FF2B5EF4-FFF2-40B4-BE49-F238E27FC236}">
                <a16:creationId xmlns:a16="http://schemas.microsoft.com/office/drawing/2014/main" id="{C35D2017-9BDF-4C27-9A52-4410CA87FF9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F4707A9-3FE2-48FD-885C-4A8175EDCD8A}"/>
              </a:ext>
            </a:extLst>
          </p:cNvPr>
          <p:cNvSpPr>
            <a:spLocks noGrp="1"/>
          </p:cNvSpPr>
          <p:nvPr>
            <p:ph type="sldNum" sz="quarter" idx="12"/>
          </p:nvPr>
        </p:nvSpPr>
        <p:spPr/>
        <p:txBody>
          <a:bodyPr/>
          <a:lstStyle/>
          <a:p>
            <a:fld id="{FA65102B-796C-4E12-A175-EB1B4B4C5851}" type="slidenum">
              <a:rPr lang="en-GB" smtClean="0"/>
              <a:t>‹#›</a:t>
            </a:fld>
            <a:endParaRPr lang="en-GB" dirty="0"/>
          </a:p>
        </p:txBody>
      </p:sp>
    </p:spTree>
    <p:extLst>
      <p:ext uri="{BB962C8B-B14F-4D97-AF65-F5344CB8AC3E}">
        <p14:creationId xmlns:p14="http://schemas.microsoft.com/office/powerpoint/2010/main" val="7058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CEA4-57BF-48A7-A9D6-BCF26C61663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B7E672-EB03-453A-9CFB-C98B695FD1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A332F-71DB-4240-8502-32F50BCE14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C435262-0254-41AD-9FB5-77241B35C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7D9DF-4747-4BDB-805E-0CFA01E470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6154023-1434-45F5-805A-81162D030182}"/>
              </a:ext>
            </a:extLst>
          </p:cNvPr>
          <p:cNvSpPr>
            <a:spLocks noGrp="1"/>
          </p:cNvSpPr>
          <p:nvPr>
            <p:ph type="dt" sz="half" idx="10"/>
          </p:nvPr>
        </p:nvSpPr>
        <p:spPr/>
        <p:txBody>
          <a:bodyPr/>
          <a:lstStyle/>
          <a:p>
            <a:fld id="{35ABC157-23CF-4BFF-AA62-7D174AF0C7E7}" type="datetimeFigureOut">
              <a:rPr lang="en-GB" smtClean="0"/>
              <a:t>13/08/2021</a:t>
            </a:fld>
            <a:endParaRPr lang="en-GB" dirty="0"/>
          </a:p>
        </p:txBody>
      </p:sp>
      <p:sp>
        <p:nvSpPr>
          <p:cNvPr id="8" name="Footer Placeholder 7">
            <a:extLst>
              <a:ext uri="{FF2B5EF4-FFF2-40B4-BE49-F238E27FC236}">
                <a16:creationId xmlns:a16="http://schemas.microsoft.com/office/drawing/2014/main" id="{9A3AF331-9A9F-4192-9423-393DCB13BB5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F07FDEC1-712E-42C4-8FA6-7E9DD2D320B3}"/>
              </a:ext>
            </a:extLst>
          </p:cNvPr>
          <p:cNvSpPr>
            <a:spLocks noGrp="1"/>
          </p:cNvSpPr>
          <p:nvPr>
            <p:ph type="sldNum" sz="quarter" idx="12"/>
          </p:nvPr>
        </p:nvSpPr>
        <p:spPr/>
        <p:txBody>
          <a:bodyPr/>
          <a:lstStyle/>
          <a:p>
            <a:fld id="{FA65102B-796C-4E12-A175-EB1B4B4C5851}" type="slidenum">
              <a:rPr lang="en-GB" smtClean="0"/>
              <a:t>‹#›</a:t>
            </a:fld>
            <a:endParaRPr lang="en-GB" dirty="0"/>
          </a:p>
        </p:txBody>
      </p:sp>
    </p:spTree>
    <p:extLst>
      <p:ext uri="{BB962C8B-B14F-4D97-AF65-F5344CB8AC3E}">
        <p14:creationId xmlns:p14="http://schemas.microsoft.com/office/powerpoint/2010/main" val="227329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80B1-AC24-4796-9EC8-5A43F86F3FD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E2A258C-856D-48A7-A059-F133651D4875}"/>
              </a:ext>
            </a:extLst>
          </p:cNvPr>
          <p:cNvSpPr>
            <a:spLocks noGrp="1"/>
          </p:cNvSpPr>
          <p:nvPr>
            <p:ph type="dt" sz="half" idx="10"/>
          </p:nvPr>
        </p:nvSpPr>
        <p:spPr/>
        <p:txBody>
          <a:bodyPr/>
          <a:lstStyle/>
          <a:p>
            <a:fld id="{35ABC157-23CF-4BFF-AA62-7D174AF0C7E7}" type="datetimeFigureOut">
              <a:rPr lang="en-GB" smtClean="0"/>
              <a:t>13/08/2021</a:t>
            </a:fld>
            <a:endParaRPr lang="en-GB" dirty="0"/>
          </a:p>
        </p:txBody>
      </p:sp>
      <p:sp>
        <p:nvSpPr>
          <p:cNvPr id="4" name="Footer Placeholder 3">
            <a:extLst>
              <a:ext uri="{FF2B5EF4-FFF2-40B4-BE49-F238E27FC236}">
                <a16:creationId xmlns:a16="http://schemas.microsoft.com/office/drawing/2014/main" id="{E533C7F9-CFBC-4449-AEA0-AD678C0293E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4EC20401-5875-4C1C-9093-06E8AD6BCD4C}"/>
              </a:ext>
            </a:extLst>
          </p:cNvPr>
          <p:cNvSpPr>
            <a:spLocks noGrp="1"/>
          </p:cNvSpPr>
          <p:nvPr>
            <p:ph type="sldNum" sz="quarter" idx="12"/>
          </p:nvPr>
        </p:nvSpPr>
        <p:spPr/>
        <p:txBody>
          <a:bodyPr/>
          <a:lstStyle/>
          <a:p>
            <a:fld id="{FA65102B-796C-4E12-A175-EB1B4B4C5851}" type="slidenum">
              <a:rPr lang="en-GB" smtClean="0"/>
              <a:t>‹#›</a:t>
            </a:fld>
            <a:endParaRPr lang="en-GB" dirty="0"/>
          </a:p>
        </p:txBody>
      </p:sp>
    </p:spTree>
    <p:extLst>
      <p:ext uri="{BB962C8B-B14F-4D97-AF65-F5344CB8AC3E}">
        <p14:creationId xmlns:p14="http://schemas.microsoft.com/office/powerpoint/2010/main" val="425640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45E56A-F44C-49FA-928A-6B5F97EE6260}"/>
              </a:ext>
            </a:extLst>
          </p:cNvPr>
          <p:cNvSpPr>
            <a:spLocks noGrp="1"/>
          </p:cNvSpPr>
          <p:nvPr>
            <p:ph type="dt" sz="half" idx="10"/>
          </p:nvPr>
        </p:nvSpPr>
        <p:spPr/>
        <p:txBody>
          <a:bodyPr/>
          <a:lstStyle/>
          <a:p>
            <a:fld id="{35ABC157-23CF-4BFF-AA62-7D174AF0C7E7}" type="datetimeFigureOut">
              <a:rPr lang="en-GB" smtClean="0"/>
              <a:t>13/08/2021</a:t>
            </a:fld>
            <a:endParaRPr lang="en-GB" dirty="0"/>
          </a:p>
        </p:txBody>
      </p:sp>
      <p:sp>
        <p:nvSpPr>
          <p:cNvPr id="3" name="Footer Placeholder 2">
            <a:extLst>
              <a:ext uri="{FF2B5EF4-FFF2-40B4-BE49-F238E27FC236}">
                <a16:creationId xmlns:a16="http://schemas.microsoft.com/office/drawing/2014/main" id="{7CCE0491-59B2-4A56-B3E6-73054D05CE85}"/>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58973095-7C21-49CE-9A73-8B9506F28AE4}"/>
              </a:ext>
            </a:extLst>
          </p:cNvPr>
          <p:cNvSpPr>
            <a:spLocks noGrp="1"/>
          </p:cNvSpPr>
          <p:nvPr>
            <p:ph type="sldNum" sz="quarter" idx="12"/>
          </p:nvPr>
        </p:nvSpPr>
        <p:spPr/>
        <p:txBody>
          <a:bodyPr/>
          <a:lstStyle/>
          <a:p>
            <a:fld id="{FA65102B-796C-4E12-A175-EB1B4B4C5851}" type="slidenum">
              <a:rPr lang="en-GB" smtClean="0"/>
              <a:t>‹#›</a:t>
            </a:fld>
            <a:endParaRPr lang="en-GB" dirty="0"/>
          </a:p>
        </p:txBody>
      </p:sp>
    </p:spTree>
    <p:extLst>
      <p:ext uri="{BB962C8B-B14F-4D97-AF65-F5344CB8AC3E}">
        <p14:creationId xmlns:p14="http://schemas.microsoft.com/office/powerpoint/2010/main" val="105942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8CA0-098E-47D7-BCDA-35AE9BDE4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8B418D0-3403-4D83-A543-577CA710C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7A9EA89-9306-45F7-B24F-DFA1510C4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E10335-3596-4D14-B91F-B049AEA468B2}"/>
              </a:ext>
            </a:extLst>
          </p:cNvPr>
          <p:cNvSpPr>
            <a:spLocks noGrp="1"/>
          </p:cNvSpPr>
          <p:nvPr>
            <p:ph type="dt" sz="half" idx="10"/>
          </p:nvPr>
        </p:nvSpPr>
        <p:spPr/>
        <p:txBody>
          <a:bodyPr/>
          <a:lstStyle/>
          <a:p>
            <a:fld id="{35ABC157-23CF-4BFF-AA62-7D174AF0C7E7}" type="datetimeFigureOut">
              <a:rPr lang="en-GB" smtClean="0"/>
              <a:t>13/08/2021</a:t>
            </a:fld>
            <a:endParaRPr lang="en-GB" dirty="0"/>
          </a:p>
        </p:txBody>
      </p:sp>
      <p:sp>
        <p:nvSpPr>
          <p:cNvPr id="6" name="Footer Placeholder 5">
            <a:extLst>
              <a:ext uri="{FF2B5EF4-FFF2-40B4-BE49-F238E27FC236}">
                <a16:creationId xmlns:a16="http://schemas.microsoft.com/office/drawing/2014/main" id="{2409DD4A-8D86-42B4-A31A-1D4F1A3728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90E3399-B6E8-48A4-A6E7-30FCCDD79850}"/>
              </a:ext>
            </a:extLst>
          </p:cNvPr>
          <p:cNvSpPr>
            <a:spLocks noGrp="1"/>
          </p:cNvSpPr>
          <p:nvPr>
            <p:ph type="sldNum" sz="quarter" idx="12"/>
          </p:nvPr>
        </p:nvSpPr>
        <p:spPr/>
        <p:txBody>
          <a:bodyPr/>
          <a:lstStyle/>
          <a:p>
            <a:fld id="{FA65102B-796C-4E12-A175-EB1B4B4C5851}" type="slidenum">
              <a:rPr lang="en-GB" smtClean="0"/>
              <a:t>‹#›</a:t>
            </a:fld>
            <a:endParaRPr lang="en-GB" dirty="0"/>
          </a:p>
        </p:txBody>
      </p:sp>
    </p:spTree>
    <p:extLst>
      <p:ext uri="{BB962C8B-B14F-4D97-AF65-F5344CB8AC3E}">
        <p14:creationId xmlns:p14="http://schemas.microsoft.com/office/powerpoint/2010/main" val="376183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406D-FFC6-4549-A0C6-8D87F5313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C3BBDAB-613A-4718-B89B-82F3F2141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3F11F419-4DE7-44D2-B225-228F97E5B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DDE70-0A56-4D20-A2AE-033A110334D9}"/>
              </a:ext>
            </a:extLst>
          </p:cNvPr>
          <p:cNvSpPr>
            <a:spLocks noGrp="1"/>
          </p:cNvSpPr>
          <p:nvPr>
            <p:ph type="dt" sz="half" idx="10"/>
          </p:nvPr>
        </p:nvSpPr>
        <p:spPr/>
        <p:txBody>
          <a:bodyPr/>
          <a:lstStyle/>
          <a:p>
            <a:fld id="{35ABC157-23CF-4BFF-AA62-7D174AF0C7E7}" type="datetimeFigureOut">
              <a:rPr lang="en-GB" smtClean="0"/>
              <a:t>13/08/2021</a:t>
            </a:fld>
            <a:endParaRPr lang="en-GB" dirty="0"/>
          </a:p>
        </p:txBody>
      </p:sp>
      <p:sp>
        <p:nvSpPr>
          <p:cNvPr id="6" name="Footer Placeholder 5">
            <a:extLst>
              <a:ext uri="{FF2B5EF4-FFF2-40B4-BE49-F238E27FC236}">
                <a16:creationId xmlns:a16="http://schemas.microsoft.com/office/drawing/2014/main" id="{C1755BE8-536E-44DE-866D-50BAAB9D49C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334A605-5C9F-4CC3-8EA6-4DA0783BC712}"/>
              </a:ext>
            </a:extLst>
          </p:cNvPr>
          <p:cNvSpPr>
            <a:spLocks noGrp="1"/>
          </p:cNvSpPr>
          <p:nvPr>
            <p:ph type="sldNum" sz="quarter" idx="12"/>
          </p:nvPr>
        </p:nvSpPr>
        <p:spPr/>
        <p:txBody>
          <a:bodyPr/>
          <a:lstStyle/>
          <a:p>
            <a:fld id="{FA65102B-796C-4E12-A175-EB1B4B4C5851}" type="slidenum">
              <a:rPr lang="en-GB" smtClean="0"/>
              <a:t>‹#›</a:t>
            </a:fld>
            <a:endParaRPr lang="en-GB" dirty="0"/>
          </a:p>
        </p:txBody>
      </p:sp>
    </p:spTree>
    <p:extLst>
      <p:ext uri="{BB962C8B-B14F-4D97-AF65-F5344CB8AC3E}">
        <p14:creationId xmlns:p14="http://schemas.microsoft.com/office/powerpoint/2010/main" val="366287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ABB9D-C78A-4218-951E-42F4726AF3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06A9F09-A65E-4D9B-BDE9-582BAD2B5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E9F341-A367-43EA-B148-11FD2A0B6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BC157-23CF-4BFF-AA62-7D174AF0C7E7}" type="datetimeFigureOut">
              <a:rPr lang="en-GB" smtClean="0"/>
              <a:t>13/08/2021</a:t>
            </a:fld>
            <a:endParaRPr lang="en-GB" dirty="0"/>
          </a:p>
        </p:txBody>
      </p:sp>
      <p:sp>
        <p:nvSpPr>
          <p:cNvPr id="5" name="Footer Placeholder 4">
            <a:extLst>
              <a:ext uri="{FF2B5EF4-FFF2-40B4-BE49-F238E27FC236}">
                <a16:creationId xmlns:a16="http://schemas.microsoft.com/office/drawing/2014/main" id="{0D338F25-A561-4ED1-909C-C7039DE24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A709629E-BC0C-450B-925A-5055C1DB08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5102B-796C-4E12-A175-EB1B4B4C5851}" type="slidenum">
              <a:rPr lang="en-GB" smtClean="0"/>
              <a:t>‹#›</a:t>
            </a:fld>
            <a:endParaRPr lang="en-GB" dirty="0"/>
          </a:p>
        </p:txBody>
      </p:sp>
    </p:spTree>
    <p:extLst>
      <p:ext uri="{BB962C8B-B14F-4D97-AF65-F5344CB8AC3E}">
        <p14:creationId xmlns:p14="http://schemas.microsoft.com/office/powerpoint/2010/main" val="399079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Chacma_babo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D18F-F7E1-45A4-ABD2-AD9B8A788DA9}"/>
              </a:ext>
            </a:extLst>
          </p:cNvPr>
          <p:cNvSpPr>
            <a:spLocks noGrp="1"/>
          </p:cNvSpPr>
          <p:nvPr>
            <p:ph type="ctrTitle"/>
          </p:nvPr>
        </p:nvSpPr>
        <p:spPr>
          <a:xfrm>
            <a:off x="66675" y="-104774"/>
            <a:ext cx="11963400" cy="3400424"/>
          </a:xfrm>
        </p:spPr>
        <p:txBody>
          <a:bodyPr>
            <a:normAutofit/>
          </a:bodyPr>
          <a:lstStyle/>
          <a:p>
            <a:r>
              <a:rPr lang="en-GB" sz="4800" b="1" dirty="0">
                <a:latin typeface="Times New Roman" panose="02020603050405020304" pitchFamily="18" charset="0"/>
                <a:cs typeface="Times New Roman" panose="02020603050405020304" pitchFamily="18" charset="0"/>
              </a:rPr>
              <a:t>Business Communication-</a:t>
            </a:r>
            <a:br>
              <a:rPr lang="en-GB" sz="4800" b="1" dirty="0">
                <a:latin typeface="Times New Roman" panose="02020603050405020304" pitchFamily="18" charset="0"/>
                <a:cs typeface="Times New Roman" panose="02020603050405020304" pitchFamily="18" charset="0"/>
              </a:rPr>
            </a:br>
            <a:r>
              <a:rPr lang="en-GB" sz="4800" b="1" dirty="0">
                <a:latin typeface="Times New Roman" panose="02020603050405020304" pitchFamily="18" charset="0"/>
                <a:cs typeface="Times New Roman" panose="02020603050405020304" pitchFamily="18" charset="0"/>
              </a:rPr>
              <a:t>Business writing-Planning Organising</a:t>
            </a:r>
            <a:br>
              <a:rPr lang="en-GB" sz="4800" b="1" dirty="0">
                <a:latin typeface="Times New Roman" panose="02020603050405020304" pitchFamily="18" charset="0"/>
                <a:cs typeface="Times New Roman" panose="02020603050405020304" pitchFamily="18" charset="0"/>
              </a:rPr>
            </a:br>
            <a:br>
              <a:rPr lang="en-GB" sz="4800" b="1" dirty="0">
                <a:latin typeface="Times New Roman" panose="02020603050405020304" pitchFamily="18" charset="0"/>
                <a:cs typeface="Times New Roman" panose="02020603050405020304" pitchFamily="18" charset="0"/>
              </a:rPr>
            </a:br>
            <a:r>
              <a:rPr lang="en-GB" sz="4800" b="1" dirty="0">
                <a:latin typeface="Times New Roman" panose="02020603050405020304" pitchFamily="18" charset="0"/>
                <a:cs typeface="Times New Roman" panose="02020603050405020304" pitchFamily="18" charset="0"/>
              </a:rPr>
              <a:t>Lecture on Chapter 7</a:t>
            </a:r>
          </a:p>
        </p:txBody>
      </p:sp>
      <p:sp>
        <p:nvSpPr>
          <p:cNvPr id="3" name="Subtitle 2">
            <a:extLst>
              <a:ext uri="{FF2B5EF4-FFF2-40B4-BE49-F238E27FC236}">
                <a16:creationId xmlns:a16="http://schemas.microsoft.com/office/drawing/2014/main" id="{4D5F1288-6FE6-4A6F-9FEE-5F9A126405E4}"/>
              </a:ext>
            </a:extLst>
          </p:cNvPr>
          <p:cNvSpPr>
            <a:spLocks noGrp="1"/>
          </p:cNvSpPr>
          <p:nvPr>
            <p:ph type="subTitle" idx="1"/>
          </p:nvPr>
        </p:nvSpPr>
        <p:spPr>
          <a:xfrm>
            <a:off x="409575" y="4079874"/>
            <a:ext cx="11239500" cy="2387600"/>
          </a:xfrm>
        </p:spPr>
        <p:txBody>
          <a:bodyPr>
            <a:noAutofit/>
          </a:bodyPr>
          <a:lstStyle/>
          <a:p>
            <a:r>
              <a:rPr lang="en-GB" sz="4000" b="1" dirty="0">
                <a:latin typeface="Times New Roman" panose="02020603050405020304" pitchFamily="18" charset="0"/>
                <a:cs typeface="Times New Roman" panose="02020603050405020304" pitchFamily="18" charset="0"/>
              </a:rPr>
              <a:t>SM Nazrul Islam, PhD</a:t>
            </a:r>
          </a:p>
          <a:p>
            <a:r>
              <a:rPr lang="en-GB" sz="4000" b="1" dirty="0">
                <a:latin typeface="Times New Roman" panose="02020603050405020304" pitchFamily="18" charset="0"/>
                <a:cs typeface="Times New Roman" panose="02020603050405020304" pitchFamily="18" charset="0"/>
              </a:rPr>
              <a:t>Associate Professor and Chairman</a:t>
            </a:r>
          </a:p>
          <a:p>
            <a:r>
              <a:rPr lang="en-GB" sz="4000" b="1" dirty="0">
                <a:latin typeface="Times New Roman" panose="02020603050405020304" pitchFamily="18" charset="0"/>
                <a:cs typeface="Times New Roman" panose="02020603050405020304" pitchFamily="18" charset="0"/>
              </a:rPr>
              <a:t>DBA, NSTU</a:t>
            </a:r>
          </a:p>
        </p:txBody>
      </p:sp>
    </p:spTree>
    <p:extLst>
      <p:ext uri="{BB962C8B-B14F-4D97-AF65-F5344CB8AC3E}">
        <p14:creationId xmlns:p14="http://schemas.microsoft.com/office/powerpoint/2010/main" val="275116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0012" cy="1004047"/>
          </a:xfrm>
        </p:spPr>
        <p:txBody>
          <a:bodyPr/>
          <a:lstStyle/>
          <a:p>
            <a:r>
              <a:rPr lang="en-GB" dirty="0">
                <a:latin typeface="Times New Roman" panose="02020603050405020304" pitchFamily="18" charset="0"/>
                <a:cs typeface="Times New Roman" panose="02020603050405020304" pitchFamily="18" charset="0"/>
              </a:rPr>
              <a:t>Structuring information: the planning triangle</a:t>
            </a:r>
          </a:p>
        </p:txBody>
      </p:sp>
      <p:sp>
        <p:nvSpPr>
          <p:cNvPr id="3" name="Content Placeholder 2"/>
          <p:cNvSpPr>
            <a:spLocks noGrp="1"/>
          </p:cNvSpPr>
          <p:nvPr>
            <p:ph idx="1"/>
          </p:nvPr>
        </p:nvSpPr>
        <p:spPr>
          <a:xfrm>
            <a:off x="143435" y="1120588"/>
            <a:ext cx="11860306" cy="5531224"/>
          </a:xfrm>
        </p:spPr>
        <p:txBody>
          <a:bodyPr/>
          <a:lstStyle/>
          <a:p>
            <a:r>
              <a:rPr lang="en-GB" dirty="0">
                <a:latin typeface="Times New Roman" panose="02020603050405020304" pitchFamily="18" charset="0"/>
                <a:cs typeface="Times New Roman" panose="02020603050405020304" pitchFamily="18" charset="0"/>
              </a:rPr>
              <a:t>Choosing an appropriate writing style        Structuring the document and organizing the information      Deciding on the layout and document design</a:t>
            </a:r>
          </a:p>
          <a:p>
            <a:pPr marL="0" indent="0">
              <a:buNone/>
            </a:pPr>
            <a:r>
              <a:rPr lang="en-GB" dirty="0">
                <a:latin typeface="Times New Roman" panose="02020603050405020304" pitchFamily="18" charset="0"/>
                <a:cs typeface="Times New Roman" panose="02020603050405020304" pitchFamily="18" charset="0"/>
              </a:rPr>
              <a:t>Whenever we write a business document, we need to plan three factors which influence each other:</a:t>
            </a:r>
          </a:p>
          <a:p>
            <a:pPr marL="457200" lvl="1" indent="0">
              <a:buNone/>
            </a:pPr>
            <a:r>
              <a:rPr lang="en-GB" dirty="0">
                <a:latin typeface="Times New Roman" panose="02020603050405020304" pitchFamily="18" charset="0"/>
                <a:cs typeface="Times New Roman" panose="02020603050405020304" pitchFamily="18" charset="0"/>
              </a:rPr>
              <a:t>■ how we are going to </a:t>
            </a:r>
            <a:r>
              <a:rPr lang="en-GB" b="1" i="1" dirty="0">
                <a:latin typeface="Times New Roman" panose="02020603050405020304" pitchFamily="18" charset="0"/>
                <a:cs typeface="Times New Roman" panose="02020603050405020304" pitchFamily="18" charset="0"/>
              </a:rPr>
              <a:t>structure the document and organize the information</a:t>
            </a:r>
            <a:r>
              <a:rPr lang="en-GB" dirty="0">
                <a:latin typeface="Times New Roman" panose="02020603050405020304" pitchFamily="18" charset="0"/>
                <a:cs typeface="Times New Roman" panose="02020603050405020304" pitchFamily="18" charset="0"/>
              </a:rPr>
              <a:t>;</a:t>
            </a:r>
          </a:p>
          <a:p>
            <a:pPr marL="457200" lvl="1" indent="0">
              <a:buNone/>
            </a:pPr>
            <a:r>
              <a:rPr lang="en-GB" dirty="0">
                <a:latin typeface="Times New Roman" panose="02020603050405020304" pitchFamily="18" charset="0"/>
                <a:cs typeface="Times New Roman" panose="02020603050405020304" pitchFamily="18" charset="0"/>
              </a:rPr>
              <a:t>■ how we are going to </a:t>
            </a:r>
            <a:r>
              <a:rPr lang="en-GB" b="1" i="1" dirty="0">
                <a:latin typeface="Times New Roman" panose="02020603050405020304" pitchFamily="18" charset="0"/>
                <a:cs typeface="Times New Roman" panose="02020603050405020304" pitchFamily="18" charset="0"/>
              </a:rPr>
              <a:t>design the document and lay out the sections and pages</a:t>
            </a:r>
            <a:r>
              <a:rPr lang="en-GB" dirty="0">
                <a:latin typeface="Times New Roman" panose="02020603050405020304" pitchFamily="18" charset="0"/>
                <a:cs typeface="Times New Roman" panose="02020603050405020304" pitchFamily="18" charset="0"/>
              </a:rPr>
              <a:t>;</a:t>
            </a:r>
          </a:p>
          <a:p>
            <a:pPr marL="457200" lvl="1" indent="0">
              <a:buNone/>
            </a:pPr>
            <a:r>
              <a:rPr lang="en-GB" dirty="0">
                <a:latin typeface="Times New Roman" panose="02020603050405020304" pitchFamily="18" charset="0"/>
                <a:cs typeface="Times New Roman" panose="02020603050405020304" pitchFamily="18" charset="0"/>
              </a:rPr>
              <a:t>■ what style of writing we should use to </a:t>
            </a:r>
            <a:r>
              <a:rPr lang="en-GB" b="1" i="1" dirty="0">
                <a:latin typeface="Times New Roman" panose="02020603050405020304" pitchFamily="18" charset="0"/>
                <a:cs typeface="Times New Roman" panose="02020603050405020304" pitchFamily="18" charset="0"/>
              </a:rPr>
              <a:t>express our ideas to the intended audience</a:t>
            </a:r>
            <a:r>
              <a:rPr lang="en-GB" dirty="0">
                <a:latin typeface="Times New Roman" panose="02020603050405020304" pitchFamily="18" charset="0"/>
                <a:cs typeface="Times New Roman" panose="02020603050405020304" pitchFamily="18" charset="0"/>
              </a:rPr>
              <a:t>.</a:t>
            </a:r>
          </a:p>
          <a:p>
            <a:pPr marL="457200" lvl="1" indent="0">
              <a:buNone/>
            </a:pPr>
            <a:r>
              <a:rPr lang="en-GB" dirty="0">
                <a:latin typeface="Times New Roman" panose="02020603050405020304" pitchFamily="18" charset="0"/>
                <a:cs typeface="Times New Roman" panose="02020603050405020304" pitchFamily="18" charset="0"/>
              </a:rPr>
              <a:t>Example: </a:t>
            </a:r>
          </a:p>
          <a:p>
            <a:pPr lvl="2">
              <a:buFont typeface="Wingdings" panose="05000000000000000000" pitchFamily="2" charset="2"/>
              <a:buChar char="q"/>
            </a:pPr>
            <a:r>
              <a:rPr lang="en-GB" sz="2800" b="1" dirty="0">
                <a:latin typeface="Times New Roman" panose="02020603050405020304" pitchFamily="18" charset="0"/>
                <a:cs typeface="Times New Roman" panose="02020603050405020304" pitchFamily="18" charset="0"/>
              </a:rPr>
              <a:t> </a:t>
            </a:r>
            <a:r>
              <a:rPr lang="en-GB" sz="2800" b="1" dirty="0" err="1">
                <a:latin typeface="Times New Roman" panose="02020603050405020304" pitchFamily="18" charset="0"/>
                <a:cs typeface="Times New Roman" panose="02020603050405020304" pitchFamily="18" charset="0"/>
              </a:rPr>
              <a:t>vervet</a:t>
            </a:r>
            <a:endParaRPr lang="en-GB" sz="28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en-GB" sz="2800" b="1" dirty="0">
                <a:latin typeface="Times New Roman" panose="02020603050405020304" pitchFamily="18" charset="0"/>
                <a:cs typeface="Times New Roman" panose="02020603050405020304" pitchFamily="18" charset="0"/>
              </a:rPr>
              <a:t> wildebeest</a:t>
            </a:r>
          </a:p>
          <a:p>
            <a:pPr lvl="2">
              <a:buFont typeface="Wingdings" panose="05000000000000000000" pitchFamily="2" charset="2"/>
              <a:buChar char="q"/>
            </a:pPr>
            <a:r>
              <a:rPr lang="en-GB" sz="2800" b="1" dirty="0">
                <a:latin typeface="Times New Roman" panose="02020603050405020304" pitchFamily="18" charset="0"/>
                <a:cs typeface="Times New Roman" panose="02020603050405020304" pitchFamily="18" charset="0"/>
              </a:rPr>
              <a:t> wolf</a:t>
            </a:r>
          </a:p>
          <a:p>
            <a:pPr lvl="2">
              <a:buFont typeface="Wingdings" panose="05000000000000000000" pitchFamily="2" charset="2"/>
              <a:buChar char="q"/>
            </a:pPr>
            <a:r>
              <a:rPr lang="en-GB" sz="2800" b="1" dirty="0">
                <a:latin typeface="Times New Roman" panose="02020603050405020304" pitchFamily="18" charset="0"/>
                <a:cs typeface="Times New Roman" panose="02020603050405020304" pitchFamily="18" charset="0"/>
              </a:rPr>
              <a:t> zebra</a:t>
            </a:r>
          </a:p>
        </p:txBody>
      </p:sp>
      <p:cxnSp>
        <p:nvCxnSpPr>
          <p:cNvPr id="5" name="Straight Arrow Connector 4"/>
          <p:cNvCxnSpPr/>
          <p:nvPr/>
        </p:nvCxnSpPr>
        <p:spPr>
          <a:xfrm>
            <a:off x="6006349" y="1407459"/>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988423" y="1299882"/>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338920" y="1712259"/>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356850" y="181087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68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587" y="304800"/>
            <a:ext cx="11438965" cy="6275294"/>
          </a:xfrm>
        </p:spPr>
        <p:txBody>
          <a:bodyPr/>
          <a:lstStyle/>
          <a:p>
            <a:r>
              <a:rPr lang="en-GB" dirty="0">
                <a:latin typeface="Times New Roman" panose="02020603050405020304" pitchFamily="18" charset="0"/>
                <a:cs typeface="Times New Roman" panose="02020603050405020304" pitchFamily="18" charset="0"/>
              </a:rPr>
              <a:t>A meaningful structure would make recall much easier.  Consider the following reorganization: </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marL="0" indent="0">
              <a:buNone/>
            </a:pPr>
            <a:r>
              <a:rPr lang="en-GB" sz="3600" dirty="0">
                <a:latin typeface="Times New Roman" panose="02020603050405020304" pitchFamily="18" charset="0"/>
                <a:cs typeface="Times New Roman" panose="02020603050405020304" pitchFamily="18" charset="0"/>
              </a:rPr>
              <a:t>Recall of this classification is easier for two reasons:</a:t>
            </a:r>
          </a:p>
          <a:p>
            <a:pPr marL="457200" lvl="1" indent="0">
              <a:buNone/>
            </a:pPr>
            <a:r>
              <a:rPr lang="en-GB" sz="3200" dirty="0">
                <a:latin typeface="Times New Roman" panose="02020603050405020304" pitchFamily="18" charset="0"/>
                <a:cs typeface="Times New Roman" panose="02020603050405020304" pitchFamily="18" charset="0"/>
              </a:rPr>
              <a:t>■ A long list has been subdivided into three short lists.</a:t>
            </a:r>
          </a:p>
          <a:p>
            <a:pPr marL="457200" lvl="1" indent="0">
              <a:buNone/>
            </a:pPr>
            <a:r>
              <a:rPr lang="en-GB" sz="3200" dirty="0">
                <a:latin typeface="Times New Roman" panose="02020603050405020304" pitchFamily="18" charset="0"/>
                <a:cs typeface="Times New Roman" panose="02020603050405020304" pitchFamily="18" charset="0"/>
              </a:rPr>
              <a:t>■ There is some logic in the subdivision.</a:t>
            </a:r>
          </a:p>
        </p:txBody>
      </p:sp>
      <p:graphicFrame>
        <p:nvGraphicFramePr>
          <p:cNvPr id="4" name="Table 3"/>
          <p:cNvGraphicFramePr>
            <a:graphicFrameLocks noGrp="1"/>
          </p:cNvGraphicFramePr>
          <p:nvPr>
            <p:extLst>
              <p:ext uri="{D42A27DB-BD31-4B8C-83A1-F6EECF244321}">
                <p14:modId xmlns:p14="http://schemas.microsoft.com/office/powerpoint/2010/main" val="2230502458"/>
              </p:ext>
            </p:extLst>
          </p:nvPr>
        </p:nvGraphicFramePr>
        <p:xfrm>
          <a:off x="349624" y="1203759"/>
          <a:ext cx="11170023" cy="2752255"/>
        </p:xfrm>
        <a:graphic>
          <a:graphicData uri="http://schemas.openxmlformats.org/drawingml/2006/table">
            <a:tbl>
              <a:tblPr firstRow="1" bandRow="1">
                <a:tableStyleId>{5C22544A-7EE6-4342-B048-85BDC9FD1C3A}</a:tableStyleId>
              </a:tblPr>
              <a:tblGrid>
                <a:gridCol w="3723341">
                  <a:extLst>
                    <a:ext uri="{9D8B030D-6E8A-4147-A177-3AD203B41FA5}">
                      <a16:colId xmlns:a16="http://schemas.microsoft.com/office/drawing/2014/main" val="20000"/>
                    </a:ext>
                  </a:extLst>
                </a:gridCol>
                <a:gridCol w="3723341">
                  <a:extLst>
                    <a:ext uri="{9D8B030D-6E8A-4147-A177-3AD203B41FA5}">
                      <a16:colId xmlns:a16="http://schemas.microsoft.com/office/drawing/2014/main" val="20001"/>
                    </a:ext>
                  </a:extLst>
                </a:gridCol>
                <a:gridCol w="3723341">
                  <a:extLst>
                    <a:ext uri="{9D8B030D-6E8A-4147-A177-3AD203B41FA5}">
                      <a16:colId xmlns:a16="http://schemas.microsoft.com/office/drawing/2014/main" val="20002"/>
                    </a:ext>
                  </a:extLst>
                </a:gridCol>
              </a:tblGrid>
              <a:tr h="517464">
                <a:tc>
                  <a:txBody>
                    <a:bodyPr/>
                    <a:lstStyle/>
                    <a:p>
                      <a:r>
                        <a:rPr lang="en-GB" sz="3200" dirty="0">
                          <a:latin typeface="Times New Roman" panose="02020603050405020304" pitchFamily="18" charset="0"/>
                          <a:cs typeface="Times New Roman" panose="02020603050405020304" pitchFamily="18" charset="0"/>
                        </a:rPr>
                        <a:t>Herbivores </a:t>
                      </a:r>
                    </a:p>
                  </a:txBody>
                  <a:tcPr/>
                </a:tc>
                <a:tc>
                  <a:txBody>
                    <a:bodyPr/>
                    <a:lstStyle/>
                    <a:p>
                      <a:r>
                        <a:rPr lang="en-GB" sz="3200" dirty="0">
                          <a:latin typeface="Times New Roman" panose="02020603050405020304" pitchFamily="18" charset="0"/>
                          <a:cs typeface="Times New Roman" panose="02020603050405020304" pitchFamily="18" charset="0"/>
                        </a:rPr>
                        <a:t>Carnivores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dirty="0">
                          <a:latin typeface="Times New Roman" panose="02020603050405020304" pitchFamily="18" charset="0"/>
                          <a:cs typeface="Times New Roman" panose="02020603050405020304" pitchFamily="18" charset="0"/>
                        </a:rPr>
                        <a:t>Primates</a:t>
                      </a:r>
                    </a:p>
                  </a:txBody>
                  <a:tcPr/>
                </a:tc>
                <a:extLst>
                  <a:ext uri="{0D108BD9-81ED-4DB2-BD59-A6C34878D82A}">
                    <a16:rowId xmlns:a16="http://schemas.microsoft.com/office/drawing/2014/main" val="10000"/>
                  </a:ext>
                </a:extLst>
              </a:tr>
              <a:tr h="490002">
                <a:tc>
                  <a:txBody>
                    <a:bodyPr/>
                    <a:lstStyle/>
                    <a:p>
                      <a:r>
                        <a:rPr lang="en-GB" sz="3200" dirty="0">
                          <a:latin typeface="Times New Roman" panose="02020603050405020304" pitchFamily="18" charset="0"/>
                          <a:cs typeface="Times New Roman" panose="02020603050405020304" pitchFamily="18" charset="0"/>
                        </a:rPr>
                        <a:t>Impala</a:t>
                      </a:r>
                    </a:p>
                  </a:txBody>
                  <a:tcPr/>
                </a:tc>
                <a:tc>
                  <a:txBody>
                    <a:bodyPr/>
                    <a:lstStyle/>
                    <a:p>
                      <a:r>
                        <a:rPr lang="en-GB" sz="3200" dirty="0">
                          <a:latin typeface="Times New Roman" panose="02020603050405020304" pitchFamily="18" charset="0"/>
                          <a:cs typeface="Times New Roman" panose="02020603050405020304" pitchFamily="18" charset="0"/>
                        </a:rPr>
                        <a:t>Cheetah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dirty="0" err="1">
                          <a:latin typeface="Times New Roman" panose="02020603050405020304" pitchFamily="18" charset="0"/>
                          <a:cs typeface="Times New Roman" panose="02020603050405020304" pitchFamily="18" charset="0"/>
                        </a:rPr>
                        <a:t>Chacma</a:t>
                      </a:r>
                      <a:endParaRPr lang="en-GB"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91379">
                <a:tc>
                  <a:txBody>
                    <a:bodyPr/>
                    <a:lstStyle/>
                    <a:p>
                      <a:r>
                        <a:rPr lang="en-GB" sz="3200" dirty="0">
                          <a:latin typeface="Times New Roman" panose="02020603050405020304" pitchFamily="18" charset="0"/>
                          <a:cs typeface="Times New Roman" panose="02020603050405020304" pitchFamily="18" charset="0"/>
                        </a:rPr>
                        <a:t>Wildebeest</a:t>
                      </a:r>
                    </a:p>
                  </a:txBody>
                  <a:tcPr/>
                </a:tc>
                <a:tc>
                  <a:txBody>
                    <a:bodyPr/>
                    <a:lstStyle/>
                    <a:p>
                      <a:r>
                        <a:rPr lang="en-GB" sz="3200" dirty="0">
                          <a:latin typeface="Times New Roman" panose="02020603050405020304" pitchFamily="18" charset="0"/>
                          <a:cs typeface="Times New Roman" panose="02020603050405020304" pitchFamily="18" charset="0"/>
                        </a:rPr>
                        <a:t>Leopard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dirty="0">
                          <a:latin typeface="Times New Roman" panose="02020603050405020304" pitchFamily="18" charset="0"/>
                          <a:cs typeface="Times New Roman" panose="02020603050405020304" pitchFamily="18" charset="0"/>
                        </a:rPr>
                        <a:t>Gorilla</a:t>
                      </a:r>
                    </a:p>
                  </a:txBody>
                  <a:tcPr/>
                </a:tc>
                <a:extLst>
                  <a:ext uri="{0D108BD9-81ED-4DB2-BD59-A6C34878D82A}">
                    <a16:rowId xmlns:a16="http://schemas.microsoft.com/office/drawing/2014/main" val="10002"/>
                  </a:ext>
                </a:extLst>
              </a:tr>
              <a:tr h="9026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dirty="0">
                          <a:latin typeface="Times New Roman" panose="02020603050405020304" pitchFamily="18" charset="0"/>
                          <a:cs typeface="Times New Roman" panose="02020603050405020304" pitchFamily="18" charset="0"/>
                        </a:rPr>
                        <a:t>Zebra</a:t>
                      </a:r>
                    </a:p>
                  </a:txBody>
                  <a:tcPr/>
                </a:tc>
                <a:tc>
                  <a:txBody>
                    <a:bodyPr/>
                    <a:lstStyle/>
                    <a:p>
                      <a:r>
                        <a:rPr lang="en-GB" sz="3200" dirty="0">
                          <a:latin typeface="Times New Roman" panose="02020603050405020304" pitchFamily="18" charset="0"/>
                          <a:cs typeface="Times New Roman" panose="02020603050405020304" pitchFamily="18" charset="0"/>
                        </a:rPr>
                        <a:t>Wolf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dirty="0" err="1">
                          <a:latin typeface="Times New Roman" panose="02020603050405020304" pitchFamily="18" charset="0"/>
                          <a:cs typeface="Times New Roman" panose="02020603050405020304" pitchFamily="18" charset="0"/>
                        </a:rPr>
                        <a:t>Vervet</a:t>
                      </a:r>
                      <a:endParaRPr lang="en-GB"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6716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255"/>
            <a:ext cx="10515600" cy="943722"/>
          </a:xfrm>
        </p:spPr>
        <p:txBody>
          <a:bodyPr/>
          <a:lstStyle/>
          <a:p>
            <a:r>
              <a:rPr lang="en-GB" b="1" dirty="0">
                <a:latin typeface="Times New Roman" panose="02020603050405020304" pitchFamily="18" charset="0"/>
                <a:cs typeface="Times New Roman" panose="02020603050405020304" pitchFamily="18" charset="0"/>
              </a:rPr>
              <a:t>Defining objectives</a:t>
            </a:r>
          </a:p>
        </p:txBody>
      </p:sp>
      <p:sp>
        <p:nvSpPr>
          <p:cNvPr id="3" name="Content Placeholder 2"/>
          <p:cNvSpPr>
            <a:spLocks noGrp="1"/>
          </p:cNvSpPr>
          <p:nvPr>
            <p:ph idx="1"/>
          </p:nvPr>
        </p:nvSpPr>
        <p:spPr>
          <a:xfrm>
            <a:off x="152401" y="1021976"/>
            <a:ext cx="11824446" cy="5755341"/>
          </a:xfrm>
        </p:spPr>
        <p:txBody>
          <a:bodyPr>
            <a:normAutofit/>
          </a:bodyPr>
          <a:lstStyle/>
          <a:p>
            <a:r>
              <a:rPr lang="en-GB" dirty="0">
                <a:latin typeface="Times New Roman" panose="02020603050405020304" pitchFamily="18" charset="0"/>
                <a:cs typeface="Times New Roman" panose="02020603050405020304" pitchFamily="18" charset="0"/>
              </a:rPr>
              <a:t>There are two aspects of objectives:</a:t>
            </a:r>
          </a:p>
          <a:p>
            <a:pPr lvl="1"/>
            <a:r>
              <a:rPr lang="en-GB" dirty="0">
                <a:latin typeface="Times New Roman" panose="02020603050405020304" pitchFamily="18" charset="0"/>
                <a:cs typeface="Times New Roman" panose="02020603050405020304" pitchFamily="18" charset="0"/>
              </a:rPr>
              <a:t>Phrasing your objectives in a particular way can help you decide what information to provide.</a:t>
            </a:r>
          </a:p>
          <a:p>
            <a:pPr lvl="1"/>
            <a:r>
              <a:rPr lang="en-GB" dirty="0">
                <a:latin typeface="Times New Roman" panose="02020603050405020304" pitchFamily="18" charset="0"/>
                <a:cs typeface="Times New Roman" panose="02020603050405020304" pitchFamily="18" charset="0"/>
              </a:rPr>
              <a:t>Clear objectives help you to improve the document by revising or redesigning it.</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Who is ‘model communicator’?</a:t>
            </a:r>
          </a:p>
          <a:p>
            <a:pPr lvl="1"/>
            <a:r>
              <a:rPr lang="en-GB" sz="2800" dirty="0">
                <a:latin typeface="Times New Roman" panose="02020603050405020304" pitchFamily="18" charset="0"/>
                <a:cs typeface="Times New Roman" panose="02020603050405020304" pitchFamily="18" charset="0"/>
              </a:rPr>
              <a:t>clear and simple objectives;</a:t>
            </a:r>
          </a:p>
          <a:p>
            <a:pPr lvl="1"/>
            <a:r>
              <a:rPr lang="en-GB" sz="2800" dirty="0">
                <a:latin typeface="Times New Roman" panose="02020603050405020304" pitchFamily="18" charset="0"/>
                <a:cs typeface="Times New Roman" panose="02020603050405020304" pitchFamily="18" charset="0"/>
              </a:rPr>
              <a:t>careful planning for long-term success. </a:t>
            </a:r>
          </a:p>
          <a:p>
            <a:pPr lvl="1"/>
            <a:r>
              <a:rPr lang="en-GB" sz="2800" dirty="0">
                <a:latin typeface="Times New Roman" panose="02020603050405020304" pitchFamily="18" charset="0"/>
                <a:cs typeface="Times New Roman" panose="02020603050405020304" pitchFamily="18" charset="0"/>
              </a:rPr>
              <a:t>reported actions contributed to overall strategy;</a:t>
            </a:r>
          </a:p>
          <a:p>
            <a:pPr lvl="1"/>
            <a:r>
              <a:rPr lang="en-GB" sz="2800" dirty="0">
                <a:latin typeface="Times New Roman" panose="02020603050405020304" pitchFamily="18" charset="0"/>
                <a:cs typeface="Times New Roman" panose="02020603050405020304" pitchFamily="18" charset="0"/>
              </a:rPr>
              <a:t>using each and every opportunity to explain message;</a:t>
            </a:r>
          </a:p>
          <a:p>
            <a:pPr lvl="1"/>
            <a:r>
              <a:rPr lang="en-GB" sz="2800" dirty="0">
                <a:latin typeface="Times New Roman" panose="02020603050405020304" pitchFamily="18" charset="0"/>
                <a:cs typeface="Times New Roman" panose="02020603050405020304" pitchFamily="18" charset="0"/>
              </a:rPr>
              <a:t>assembling a committed team to ‘spread the word’ and support.</a:t>
            </a:r>
          </a:p>
        </p:txBody>
      </p:sp>
    </p:spTree>
    <p:extLst>
      <p:ext uri="{BB962C8B-B14F-4D97-AF65-F5344CB8AC3E}">
        <p14:creationId xmlns:p14="http://schemas.microsoft.com/office/powerpoint/2010/main" val="309487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18" y="96184"/>
            <a:ext cx="10515600" cy="898899"/>
          </a:xfrm>
        </p:spPr>
        <p:txBody>
          <a:bodyPr/>
          <a:lstStyle/>
          <a:p>
            <a:r>
              <a:rPr lang="en-GB" b="1" dirty="0">
                <a:latin typeface="Times New Roman" panose="02020603050405020304" pitchFamily="18" charset="0"/>
                <a:cs typeface="Times New Roman" panose="02020603050405020304" pitchFamily="18" charset="0"/>
              </a:rPr>
              <a:t>Phrasing objectives</a:t>
            </a:r>
          </a:p>
        </p:txBody>
      </p:sp>
      <p:sp>
        <p:nvSpPr>
          <p:cNvPr id="3" name="Content Placeholder 2"/>
          <p:cNvSpPr>
            <a:spLocks noGrp="1"/>
          </p:cNvSpPr>
          <p:nvPr>
            <p:ph idx="1"/>
          </p:nvPr>
        </p:nvSpPr>
        <p:spPr>
          <a:xfrm>
            <a:off x="80682" y="977154"/>
            <a:ext cx="11994777" cy="5880846"/>
          </a:xfrm>
        </p:spPr>
        <p:txBody>
          <a:bodyPr>
            <a:noAutofit/>
          </a:bodyPr>
          <a:lstStyle/>
          <a:p>
            <a:pPr marL="0" indent="0">
              <a:buNone/>
            </a:pPr>
            <a:r>
              <a:rPr lang="en-GB" sz="3600" dirty="0">
                <a:latin typeface="Times New Roman" panose="02020603050405020304" pitchFamily="18" charset="0"/>
                <a:cs typeface="Times New Roman" panose="02020603050405020304" pitchFamily="18" charset="0"/>
              </a:rPr>
              <a:t>How useful the objectives, how to refine your objectives and it depends how to make them more specific? Suppose you have to write a proposal which would convince a customer to </a:t>
            </a:r>
            <a:r>
              <a:rPr lang="en-GB" sz="3600" i="1" dirty="0">
                <a:latin typeface="Times New Roman" panose="02020603050405020304" pitchFamily="18" charset="0"/>
                <a:cs typeface="Times New Roman" panose="02020603050405020304" pitchFamily="18" charset="0"/>
              </a:rPr>
              <a:t>‘</a:t>
            </a:r>
            <a:r>
              <a:rPr lang="en-GB" sz="3600" b="1" i="1" dirty="0">
                <a:latin typeface="Times New Roman" panose="02020603050405020304" pitchFamily="18" charset="0"/>
                <a:cs typeface="Times New Roman" panose="02020603050405020304" pitchFamily="18" charset="0"/>
              </a:rPr>
              <a:t>buy one of our swimming pools</a:t>
            </a:r>
            <a:r>
              <a:rPr lang="en-GB" sz="3600" i="1" dirty="0">
                <a:latin typeface="Times New Roman" panose="02020603050405020304" pitchFamily="18" charset="0"/>
                <a:cs typeface="Times New Roman" panose="02020603050405020304" pitchFamily="18" charset="0"/>
              </a:rPr>
              <a:t>’</a:t>
            </a:r>
          </a:p>
          <a:p>
            <a:pPr marL="0" indent="0">
              <a:buNone/>
            </a:pPr>
            <a:r>
              <a:rPr lang="en-GB" sz="3600" i="1" dirty="0">
                <a:latin typeface="Times New Roman" panose="02020603050405020304" pitchFamily="18" charset="0"/>
                <a:cs typeface="Times New Roman" panose="02020603050405020304" pitchFamily="18" charset="0"/>
              </a:rPr>
              <a:t>We can use a simple layout to show how this objective is structured:</a:t>
            </a:r>
          </a:p>
          <a:p>
            <a:pPr marL="0" indent="0">
              <a:buNone/>
            </a:pPr>
            <a:r>
              <a:rPr lang="en-GB" sz="3600" dirty="0">
                <a:latin typeface="Times New Roman" panose="02020603050405020304" pitchFamily="18" charset="0"/>
                <a:cs typeface="Times New Roman" panose="02020603050405020304" pitchFamily="18" charset="0"/>
              </a:rPr>
              <a:t>To demonstrate that the deluxe model would satisfy customer X by being:</a:t>
            </a:r>
          </a:p>
          <a:p>
            <a:pPr marL="914400" lvl="2" indent="0">
              <a:buNone/>
            </a:pPr>
            <a:r>
              <a:rPr lang="en-GB" sz="2400" b="1" i="1" dirty="0">
                <a:latin typeface="Times New Roman" panose="02020603050405020304" pitchFamily="18" charset="0"/>
                <a:cs typeface="Times New Roman" panose="02020603050405020304" pitchFamily="18" charset="0"/>
              </a:rPr>
              <a:t>1. well-built and reliable;</a:t>
            </a:r>
          </a:p>
          <a:p>
            <a:pPr marL="914400" lvl="2" indent="0">
              <a:buNone/>
            </a:pPr>
            <a:r>
              <a:rPr lang="en-GB" sz="2400" b="1" i="1" dirty="0">
                <a:latin typeface="Times New Roman" panose="02020603050405020304" pitchFamily="18" charset="0"/>
                <a:cs typeface="Times New Roman" panose="02020603050405020304" pitchFamily="18" charset="0"/>
              </a:rPr>
              <a:t>2. easy to maintain;</a:t>
            </a:r>
          </a:p>
          <a:p>
            <a:pPr marL="914400" lvl="2" indent="0">
              <a:buNone/>
            </a:pPr>
            <a:r>
              <a:rPr lang="en-GB" sz="2400" b="1" i="1" dirty="0">
                <a:latin typeface="Times New Roman" panose="02020603050405020304" pitchFamily="18" charset="0"/>
                <a:cs typeface="Times New Roman" panose="02020603050405020304" pitchFamily="18" charset="0"/>
              </a:rPr>
              <a:t>3. safe for all the family members to use; and</a:t>
            </a:r>
          </a:p>
          <a:p>
            <a:pPr marL="914400" lvl="2" indent="0">
              <a:buNone/>
            </a:pPr>
            <a:r>
              <a:rPr lang="en-GB" sz="2400" b="1" i="1" dirty="0">
                <a:latin typeface="Times New Roman" panose="02020603050405020304" pitchFamily="18" charset="0"/>
                <a:cs typeface="Times New Roman" panose="02020603050405020304" pitchFamily="18" charset="0"/>
              </a:rPr>
              <a:t>4. economical to run.</a:t>
            </a:r>
          </a:p>
        </p:txBody>
      </p:sp>
    </p:spTree>
    <p:extLst>
      <p:ext uri="{BB962C8B-B14F-4D97-AF65-F5344CB8AC3E}">
        <p14:creationId xmlns:p14="http://schemas.microsoft.com/office/powerpoint/2010/main" val="2223269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082" y="197224"/>
            <a:ext cx="11120718" cy="6472517"/>
          </a:xfrm>
        </p:spPr>
        <p:txBody>
          <a:bodyPr>
            <a:normAutofit lnSpcReduction="10000"/>
          </a:bodyPr>
          <a:lstStyle/>
          <a:p>
            <a:pPr marL="0" indent="0">
              <a:buNone/>
            </a:pPr>
            <a:r>
              <a:rPr lang="en-GB" sz="3200" i="1" dirty="0">
                <a:latin typeface="Times New Roman" panose="02020603050405020304" pitchFamily="18" charset="0"/>
                <a:cs typeface="Times New Roman" panose="02020603050405020304" pitchFamily="18" charset="0"/>
              </a:rPr>
              <a:t>This layout demonstrates that this objective is structured in two parts:</a:t>
            </a:r>
          </a:p>
          <a:p>
            <a:pPr marL="457200" lvl="1" indent="0">
              <a:buNone/>
            </a:pPr>
            <a:r>
              <a:rPr lang="en-GB" sz="2800" b="1" i="1" dirty="0">
                <a:latin typeface="Times New Roman" panose="02020603050405020304" pitchFamily="18" charset="0"/>
                <a:cs typeface="Times New Roman" panose="02020603050405020304" pitchFamily="18" charset="0"/>
              </a:rPr>
              <a:t>■ the overall purpose; and</a:t>
            </a:r>
          </a:p>
          <a:p>
            <a:pPr marL="457200" lvl="1" indent="0">
              <a:buNone/>
            </a:pPr>
            <a:r>
              <a:rPr lang="en-GB" sz="2800" b="1" i="1" dirty="0">
                <a:latin typeface="Times New Roman" panose="02020603050405020304" pitchFamily="18" charset="0"/>
                <a:cs typeface="Times New Roman" panose="02020603050405020304" pitchFamily="18" charset="0"/>
              </a:rPr>
              <a:t>■ a list of the main criteria or arguments which support this purpose.</a:t>
            </a:r>
          </a:p>
          <a:p>
            <a:pPr marL="0" indent="0">
              <a:buNone/>
            </a:pPr>
            <a:r>
              <a:rPr lang="en-GB" sz="3200" dirty="0">
                <a:latin typeface="Times New Roman" panose="02020603050405020304" pitchFamily="18" charset="0"/>
                <a:cs typeface="Times New Roman" panose="02020603050405020304" pitchFamily="18" charset="0"/>
              </a:rPr>
              <a:t>You can structure the main objective for an investigation or report in the same way. For example:</a:t>
            </a:r>
          </a:p>
          <a:p>
            <a:r>
              <a:rPr lang="en-GB" sz="3200" dirty="0">
                <a:latin typeface="Times New Roman" panose="02020603050405020304" pitchFamily="18" charset="0"/>
                <a:cs typeface="Times New Roman" panose="02020603050405020304" pitchFamily="18" charset="0"/>
              </a:rPr>
              <a:t>To show that replacing our current management information system with the </a:t>
            </a:r>
            <a:r>
              <a:rPr lang="en-GB" sz="3200" b="1" i="1" u="sng" dirty="0">
                <a:latin typeface="Times New Roman" panose="02020603050405020304" pitchFamily="18" charset="0"/>
                <a:cs typeface="Times New Roman" panose="02020603050405020304" pitchFamily="18" charset="0"/>
              </a:rPr>
              <a:t>Genesis system </a:t>
            </a:r>
            <a:r>
              <a:rPr lang="en-GB" sz="3200" dirty="0">
                <a:latin typeface="Times New Roman" panose="02020603050405020304" pitchFamily="18" charset="0"/>
                <a:cs typeface="Times New Roman" panose="02020603050405020304" pitchFamily="18" charset="0"/>
              </a:rPr>
              <a:t>will:</a:t>
            </a:r>
          </a:p>
          <a:p>
            <a:pPr marL="457200" lvl="1" indent="0">
              <a:buNone/>
            </a:pPr>
            <a:r>
              <a:rPr lang="en-GB" sz="2800" b="1" i="1" dirty="0">
                <a:latin typeface="Times New Roman" panose="02020603050405020304" pitchFamily="18" charset="0"/>
                <a:cs typeface="Times New Roman" panose="02020603050405020304" pitchFamily="18" charset="0"/>
              </a:rPr>
              <a:t>1. improve our management decisions;</a:t>
            </a:r>
          </a:p>
          <a:p>
            <a:pPr marL="457200" lvl="1" indent="0">
              <a:buNone/>
            </a:pPr>
            <a:r>
              <a:rPr lang="en-GB" sz="2800" b="1" i="1" dirty="0">
                <a:latin typeface="Times New Roman" panose="02020603050405020304" pitchFamily="18" charset="0"/>
                <a:cs typeface="Times New Roman" panose="02020603050405020304" pitchFamily="18" charset="0"/>
              </a:rPr>
              <a:t>2. give operating staff more satisfying jobs; and</a:t>
            </a:r>
          </a:p>
          <a:p>
            <a:pPr marL="457200" lvl="1" indent="0">
              <a:buNone/>
            </a:pPr>
            <a:r>
              <a:rPr lang="en-GB" sz="2800" b="1" i="1" dirty="0">
                <a:latin typeface="Times New Roman" panose="02020603050405020304" pitchFamily="18" charset="0"/>
                <a:cs typeface="Times New Roman" panose="02020603050405020304" pitchFamily="18" charset="0"/>
              </a:rPr>
              <a:t>3. save on running costs.</a:t>
            </a:r>
          </a:p>
          <a:p>
            <a:pPr marL="0" indent="0">
              <a:buNone/>
            </a:pPr>
            <a:r>
              <a:rPr lang="en-GB" sz="3200" b="1" dirty="0">
                <a:latin typeface="Times New Roman" panose="02020603050405020304" pitchFamily="18" charset="0"/>
                <a:cs typeface="Times New Roman" panose="02020603050405020304" pitchFamily="18" charset="0"/>
              </a:rPr>
              <a:t>This report should have three main sections: </a:t>
            </a:r>
            <a:r>
              <a:rPr lang="en-GB" sz="3200" b="1" i="1" u="sng" dirty="0">
                <a:latin typeface="Times New Roman" panose="02020603050405020304" pitchFamily="18" charset="0"/>
                <a:cs typeface="Times New Roman" panose="02020603050405020304" pitchFamily="18" charset="0"/>
              </a:rPr>
              <a:t>one about management decisions</a:t>
            </a:r>
            <a:r>
              <a:rPr lang="en-GB" sz="3200" b="1" dirty="0">
                <a:latin typeface="Times New Roman" panose="02020603050405020304" pitchFamily="18" charset="0"/>
                <a:cs typeface="Times New Roman" panose="02020603050405020304" pitchFamily="18" charset="0"/>
              </a:rPr>
              <a:t>, </a:t>
            </a:r>
            <a:r>
              <a:rPr lang="en-GB" sz="3200" b="1" i="1" u="sng" dirty="0">
                <a:latin typeface="Times New Roman" panose="02020603050405020304" pitchFamily="18" charset="0"/>
                <a:cs typeface="Times New Roman" panose="02020603050405020304" pitchFamily="18" charset="0"/>
              </a:rPr>
              <a:t>one about staff jobs </a:t>
            </a:r>
            <a:r>
              <a:rPr lang="en-GB" sz="3200" b="1" dirty="0">
                <a:latin typeface="Times New Roman" panose="02020603050405020304" pitchFamily="18" charset="0"/>
                <a:cs typeface="Times New Roman" panose="02020603050405020304" pitchFamily="18" charset="0"/>
              </a:rPr>
              <a:t>and </a:t>
            </a:r>
            <a:r>
              <a:rPr lang="en-GB" sz="3200" b="1" i="1" u="sng" dirty="0">
                <a:latin typeface="Times New Roman" panose="02020603050405020304" pitchFamily="18" charset="0"/>
                <a:cs typeface="Times New Roman" panose="02020603050405020304" pitchFamily="18" charset="0"/>
              </a:rPr>
              <a:t>one about running costs.</a:t>
            </a:r>
          </a:p>
          <a:p>
            <a:pPr marL="457200" lvl="1" indent="0">
              <a:buNone/>
            </a:pPr>
            <a:endParaRPr lang="en-GB"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132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831"/>
            <a:ext cx="12111318" cy="925793"/>
          </a:xfrm>
        </p:spPr>
        <p:txBody>
          <a:bodyPr>
            <a:normAutofit/>
          </a:bodyPr>
          <a:lstStyle/>
          <a:p>
            <a:r>
              <a:rPr lang="en-GB" sz="4000" dirty="0">
                <a:latin typeface="Times New Roman" panose="02020603050405020304" pitchFamily="18" charset="0"/>
                <a:cs typeface="Times New Roman" panose="02020603050405020304" pitchFamily="18" charset="0"/>
              </a:rPr>
              <a:t>Clear objectives can lead to new (and better) documents</a:t>
            </a:r>
          </a:p>
        </p:txBody>
      </p:sp>
      <p:sp>
        <p:nvSpPr>
          <p:cNvPr id="3" name="Content Placeholder 2"/>
          <p:cNvSpPr>
            <a:spLocks noGrp="1"/>
          </p:cNvSpPr>
          <p:nvPr>
            <p:ph idx="1"/>
          </p:nvPr>
        </p:nvSpPr>
        <p:spPr>
          <a:xfrm>
            <a:off x="1" y="1030940"/>
            <a:ext cx="11994776" cy="5827059"/>
          </a:xfrm>
        </p:spPr>
        <p:txBody>
          <a:bodyPr/>
          <a:lstStyle/>
          <a:p>
            <a:pPr marL="0" indent="0">
              <a:buNone/>
            </a:pPr>
            <a:r>
              <a:rPr lang="en-GB" dirty="0">
                <a:latin typeface="Times New Roman" panose="02020603050405020304" pitchFamily="18" charset="0"/>
                <a:cs typeface="Times New Roman" panose="02020603050405020304" pitchFamily="18" charset="0"/>
              </a:rPr>
              <a:t>Large company used several rounds of customer testing to refine the format of multi-page documents – </a:t>
            </a:r>
            <a:r>
              <a:rPr lang="en-GB" i="1" dirty="0">
                <a:latin typeface="Times New Roman" panose="02020603050405020304" pitchFamily="18" charset="0"/>
                <a:cs typeface="Times New Roman" panose="02020603050405020304" pitchFamily="18" charset="0"/>
              </a:rPr>
              <a:t>a traditional letter plus several forms</a:t>
            </a:r>
            <a:r>
              <a:rPr lang="en-GB" dirty="0">
                <a:latin typeface="Times New Roman" panose="02020603050405020304" pitchFamily="18" charset="0"/>
                <a:cs typeface="Times New Roman" panose="02020603050405020304" pitchFamily="18" charset="0"/>
              </a:rPr>
              <a:t>. The single page doc satisfied all the necessary objectives:</a:t>
            </a:r>
          </a:p>
          <a:p>
            <a:pPr marL="457200" lvl="1" indent="0">
              <a:buNone/>
            </a:pPr>
            <a:r>
              <a:rPr lang="en-GB" sz="2800" b="1" dirty="0">
                <a:latin typeface="Times New Roman" panose="02020603050405020304" pitchFamily="18" charset="0"/>
                <a:cs typeface="Times New Roman" panose="02020603050405020304" pitchFamily="18" charset="0"/>
              </a:rPr>
              <a:t>A. Inform customer that insurance policy would be cancelled if payment was not received by a certain date; </a:t>
            </a:r>
          </a:p>
          <a:p>
            <a:pPr marL="457200" lvl="1" indent="0">
              <a:buNone/>
            </a:pPr>
            <a:r>
              <a:rPr lang="en-GB" sz="2800" b="1" dirty="0">
                <a:latin typeface="Times New Roman" panose="02020603050405020304" pitchFamily="18" charset="0"/>
                <a:cs typeface="Times New Roman" panose="02020603050405020304" pitchFamily="18" charset="0"/>
              </a:rPr>
              <a:t>B. reminding the customer details about the policy and questions; and </a:t>
            </a:r>
          </a:p>
          <a:p>
            <a:pPr marL="457200" lvl="1" indent="0">
              <a:buNone/>
            </a:pPr>
            <a:r>
              <a:rPr lang="en-GB" sz="2800" b="1" dirty="0">
                <a:latin typeface="Times New Roman" panose="02020603050405020304" pitchFamily="18" charset="0"/>
                <a:cs typeface="Times New Roman" panose="02020603050405020304" pitchFamily="18" charset="0"/>
              </a:rPr>
              <a:t>C. providing a payment slip which customers could use by mail or at a post office</a:t>
            </a:r>
          </a:p>
        </p:txBody>
      </p:sp>
      <p:graphicFrame>
        <p:nvGraphicFramePr>
          <p:cNvPr id="4" name="Table 3"/>
          <p:cNvGraphicFramePr>
            <a:graphicFrameLocks noGrp="1"/>
          </p:cNvGraphicFramePr>
          <p:nvPr>
            <p:extLst>
              <p:ext uri="{D42A27DB-BD31-4B8C-83A1-F6EECF244321}">
                <p14:modId xmlns:p14="http://schemas.microsoft.com/office/powerpoint/2010/main" val="3120833849"/>
              </p:ext>
            </p:extLst>
          </p:nvPr>
        </p:nvGraphicFramePr>
        <p:xfrm>
          <a:off x="3209365" y="4025154"/>
          <a:ext cx="5522259" cy="2770095"/>
        </p:xfrm>
        <a:graphic>
          <a:graphicData uri="http://schemas.openxmlformats.org/drawingml/2006/table">
            <a:tbl>
              <a:tblPr firstRow="1" bandRow="1">
                <a:tableStyleId>{5C22544A-7EE6-4342-B048-85BDC9FD1C3A}</a:tableStyleId>
              </a:tblPr>
              <a:tblGrid>
                <a:gridCol w="3609957">
                  <a:extLst>
                    <a:ext uri="{9D8B030D-6E8A-4147-A177-3AD203B41FA5}">
                      <a16:colId xmlns:a16="http://schemas.microsoft.com/office/drawing/2014/main" val="20000"/>
                    </a:ext>
                  </a:extLst>
                </a:gridCol>
                <a:gridCol w="1912302">
                  <a:extLst>
                    <a:ext uri="{9D8B030D-6E8A-4147-A177-3AD203B41FA5}">
                      <a16:colId xmlns:a16="http://schemas.microsoft.com/office/drawing/2014/main" val="20001"/>
                    </a:ext>
                  </a:extLst>
                </a:gridCol>
              </a:tblGrid>
              <a:tr h="1351672">
                <a:tc>
                  <a:txBody>
                    <a:bodyPr/>
                    <a:lstStyle/>
                    <a:p>
                      <a:pPr algn="ctr"/>
                      <a:r>
                        <a:rPr lang="en-GB" sz="4400" dirty="0">
                          <a:latin typeface="Times New Roman" panose="02020603050405020304" pitchFamily="18" charset="0"/>
                          <a:cs typeface="Times New Roman" panose="02020603050405020304" pitchFamily="18" charset="0"/>
                        </a:rPr>
                        <a:t>A (letter)</a:t>
                      </a:r>
                    </a:p>
                  </a:txBody>
                  <a:tcPr/>
                </a:tc>
                <a:tc>
                  <a:txBody>
                    <a:bodyPr/>
                    <a:lstStyle/>
                    <a:p>
                      <a:pPr algn="ctr"/>
                      <a:r>
                        <a:rPr lang="en-GB" sz="3600" dirty="0"/>
                        <a:t>B </a:t>
                      </a:r>
                      <a:r>
                        <a:rPr lang="en-GB" dirty="0"/>
                        <a:t>(Summarise)</a:t>
                      </a:r>
                    </a:p>
                  </a:txBody>
                  <a:tcPr/>
                </a:tc>
                <a:extLst>
                  <a:ext uri="{0D108BD9-81ED-4DB2-BD59-A6C34878D82A}">
                    <a16:rowId xmlns:a16="http://schemas.microsoft.com/office/drawing/2014/main" val="10000"/>
                  </a:ext>
                </a:extLst>
              </a:tr>
              <a:tr h="1418423">
                <a:tc gridSpan="2">
                  <a:txBody>
                    <a:bodyPr/>
                    <a:lstStyle/>
                    <a:p>
                      <a:pPr algn="ctr"/>
                      <a:r>
                        <a:rPr lang="en-GB" sz="4400" dirty="0">
                          <a:latin typeface="Times New Roman" panose="02020603050405020304" pitchFamily="18" charset="0"/>
                          <a:cs typeface="Times New Roman" panose="02020603050405020304" pitchFamily="18" charset="0"/>
                        </a:rPr>
                        <a:t>C (payment slip)</a:t>
                      </a:r>
                    </a:p>
                  </a:txBody>
                  <a:tcPr/>
                </a:tc>
                <a:tc hMerge="1">
                  <a:txBody>
                    <a:bodyPr/>
                    <a:lstStyle/>
                    <a:p>
                      <a:endParaRPr lang="en-GB"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33648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41" y="134471"/>
            <a:ext cx="11940988" cy="995082"/>
          </a:xfrm>
        </p:spPr>
        <p:txBody>
          <a:bodyPr/>
          <a:lstStyle/>
          <a:p>
            <a:r>
              <a:rPr lang="en-GB" b="1" dirty="0">
                <a:latin typeface="Times New Roman" panose="02020603050405020304" pitchFamily="18" charset="0"/>
                <a:cs typeface="Times New Roman" panose="02020603050405020304" pitchFamily="18" charset="0"/>
              </a:rPr>
              <a:t>When the objective is to persuade… </a:t>
            </a:r>
          </a:p>
        </p:txBody>
      </p:sp>
      <p:sp>
        <p:nvSpPr>
          <p:cNvPr id="3" name="Content Placeholder 2"/>
          <p:cNvSpPr>
            <a:spLocks noGrp="1"/>
          </p:cNvSpPr>
          <p:nvPr>
            <p:ph idx="1"/>
          </p:nvPr>
        </p:nvSpPr>
        <p:spPr>
          <a:xfrm>
            <a:off x="206188" y="1138518"/>
            <a:ext cx="11985812" cy="5719482"/>
          </a:xfrm>
        </p:spPr>
        <p:txBody>
          <a:bodyPr>
            <a:normAutofit/>
          </a:bodyPr>
          <a:lstStyle/>
          <a:p>
            <a:pPr marL="0" indent="0">
              <a:buNone/>
            </a:pPr>
            <a:r>
              <a:rPr lang="en-GB" sz="3600" dirty="0">
                <a:latin typeface="Times New Roman" panose="02020603050405020304" pitchFamily="18" charset="0"/>
                <a:cs typeface="Times New Roman" panose="02020603050405020304" pitchFamily="18" charset="0"/>
              </a:rPr>
              <a:t>Aristotle realized that </a:t>
            </a:r>
            <a:r>
              <a:rPr lang="en-GB" sz="3600" b="1" u="sng" dirty="0">
                <a:latin typeface="Times New Roman" panose="02020603050405020304" pitchFamily="18" charset="0"/>
                <a:cs typeface="Times New Roman" panose="02020603050405020304" pitchFamily="18" charset="0"/>
              </a:rPr>
              <a:t>persuasion is more than logical argument</a:t>
            </a:r>
            <a:r>
              <a:rPr lang="en-GB" sz="3600" dirty="0">
                <a:latin typeface="Times New Roman" panose="02020603050405020304" pitchFamily="18" charset="0"/>
                <a:cs typeface="Times New Roman" panose="02020603050405020304" pitchFamily="18" charset="0"/>
              </a:rPr>
              <a:t> which depends on </a:t>
            </a:r>
            <a:r>
              <a:rPr lang="en-GB" sz="3600" b="1" u="sng" dirty="0">
                <a:latin typeface="Times New Roman" panose="02020603050405020304" pitchFamily="18" charset="0"/>
                <a:cs typeface="Times New Roman" panose="02020603050405020304" pitchFamily="18" charset="0"/>
              </a:rPr>
              <a:t>three basic elements</a:t>
            </a:r>
            <a:r>
              <a:rPr lang="en-GB" sz="3600" dirty="0">
                <a:latin typeface="Times New Roman" panose="02020603050405020304" pitchFamily="18" charset="0"/>
                <a:cs typeface="Times New Roman" panose="02020603050405020304" pitchFamily="18" charset="0"/>
              </a:rPr>
              <a:t>:</a:t>
            </a:r>
          </a:p>
          <a:p>
            <a:pPr lvl="1"/>
            <a:r>
              <a:rPr lang="en-GB" sz="3200" b="1" dirty="0">
                <a:latin typeface="Times New Roman" panose="02020603050405020304" pitchFamily="18" charset="0"/>
                <a:cs typeface="Times New Roman" panose="02020603050405020304" pitchFamily="18" charset="0"/>
              </a:rPr>
              <a:t>ethos (philosophy)– establishment of sender credibility, or believability;</a:t>
            </a:r>
          </a:p>
          <a:p>
            <a:pPr lvl="1"/>
            <a:r>
              <a:rPr lang="en-GB" sz="3200" b="1" dirty="0">
                <a:latin typeface="Times New Roman" panose="02020603050405020304" pitchFamily="18" charset="0"/>
                <a:cs typeface="Times New Roman" panose="02020603050405020304" pitchFamily="18" charset="0"/>
              </a:rPr>
              <a:t>Logos (symbols) – appeal to reason; and</a:t>
            </a:r>
          </a:p>
          <a:p>
            <a:pPr lvl="1"/>
            <a:r>
              <a:rPr lang="en-GB" sz="3200" b="1" dirty="0">
                <a:latin typeface="Times New Roman" panose="02020603050405020304" pitchFamily="18" charset="0"/>
                <a:cs typeface="Times New Roman" panose="02020603050405020304" pitchFamily="18" charset="0"/>
              </a:rPr>
              <a:t>Pathos (tragedy) – appeal to emotions.</a:t>
            </a:r>
          </a:p>
          <a:p>
            <a:pPr marL="0" indent="0">
              <a:buNone/>
            </a:pPr>
            <a:r>
              <a:rPr lang="en-GB" dirty="0">
                <a:latin typeface="Times New Roman" panose="02020603050405020304" pitchFamily="18" charset="0"/>
                <a:cs typeface="Times New Roman" panose="02020603050405020304" pitchFamily="18" charset="0"/>
              </a:rPr>
              <a:t>These three basic elements still underpin many modern theories of persuasion.</a:t>
            </a:r>
          </a:p>
          <a:p>
            <a:pPr marL="0" indent="0">
              <a:buNone/>
            </a:pPr>
            <a:r>
              <a:rPr lang="en-GB" b="1" dirty="0">
                <a:latin typeface="Times New Roman" panose="02020603050405020304" pitchFamily="18" charset="0"/>
                <a:cs typeface="Times New Roman" panose="02020603050405020304" pitchFamily="18" charset="0"/>
              </a:rPr>
              <a:t>Sender credibility: </a:t>
            </a:r>
            <a:r>
              <a:rPr lang="en-GB" dirty="0">
                <a:latin typeface="Times New Roman" panose="02020603050405020304" pitchFamily="18" charset="0"/>
                <a:cs typeface="Times New Roman" panose="02020603050405020304" pitchFamily="18" charset="0"/>
              </a:rPr>
              <a:t>people could impress likely to be accepted and can give an impression of credibility (reliability)</a:t>
            </a:r>
          </a:p>
          <a:p>
            <a:pPr marL="0" indent="0">
              <a:buNone/>
            </a:pPr>
            <a:r>
              <a:rPr lang="en-GB" b="1" dirty="0">
                <a:latin typeface="Times New Roman" panose="02020603050405020304" pitchFamily="18" charset="0"/>
                <a:cs typeface="Times New Roman" panose="02020603050405020304" pitchFamily="18" charset="0"/>
              </a:rPr>
              <a:t>Rational argument</a:t>
            </a:r>
            <a:r>
              <a:rPr lang="en-GB" dirty="0">
                <a:latin typeface="Times New Roman" panose="02020603050405020304" pitchFamily="18" charset="0"/>
                <a:cs typeface="Times New Roman" panose="02020603050405020304" pitchFamily="18" charset="0"/>
              </a:rPr>
              <a:t>: do not just rely on the strict rules of logic but do consider mass of evidence, often contradictory issues if any</a:t>
            </a:r>
          </a:p>
          <a:p>
            <a:pPr marL="0" indent="0">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288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53" y="519952"/>
            <a:ext cx="11958918" cy="6212541"/>
          </a:xfrm>
        </p:spPr>
        <p:txBody>
          <a:bodyPr/>
          <a:lstStyle/>
          <a:p>
            <a:pPr marL="0" indent="0">
              <a:buNone/>
            </a:pPr>
            <a:r>
              <a:rPr lang="en-GB" dirty="0">
                <a:latin typeface="Times New Roman" panose="02020603050405020304" pitchFamily="18" charset="0"/>
                <a:cs typeface="Times New Roman" panose="02020603050405020304" pitchFamily="18" charset="0"/>
              </a:rPr>
              <a:t>Therefore, persuasive argument in business writing usually consists of the following: </a:t>
            </a:r>
          </a:p>
          <a:p>
            <a:pPr lvl="1"/>
            <a:r>
              <a:rPr lang="en-GB" b="1" dirty="0">
                <a:latin typeface="Times New Roman" panose="02020603050405020304" pitchFamily="18" charset="0"/>
                <a:cs typeface="Times New Roman" panose="02020603050405020304" pitchFamily="18" charset="0"/>
              </a:rPr>
              <a:t>a clear presentation of facts and inferences; </a:t>
            </a:r>
          </a:p>
          <a:p>
            <a:pPr lvl="1"/>
            <a:r>
              <a:rPr lang="en-GB" b="1" dirty="0">
                <a:latin typeface="Times New Roman" panose="02020603050405020304" pitchFamily="18" charset="0"/>
                <a:cs typeface="Times New Roman" panose="02020603050405020304" pitchFamily="18" charset="0"/>
              </a:rPr>
              <a:t>an objective analysis of this information; </a:t>
            </a:r>
          </a:p>
          <a:p>
            <a:pPr lvl="1"/>
            <a:r>
              <a:rPr lang="en-GB" b="1" dirty="0">
                <a:latin typeface="Times New Roman" panose="02020603050405020304" pitchFamily="18" charset="0"/>
                <a:cs typeface="Times New Roman" panose="02020603050405020304" pitchFamily="18" charset="0"/>
              </a:rPr>
              <a:t>reasoned conclusions from the analysis; </a:t>
            </a:r>
          </a:p>
          <a:p>
            <a:pPr lvl="1"/>
            <a:r>
              <a:rPr lang="en-GB" b="1" dirty="0">
                <a:latin typeface="Times New Roman" panose="02020603050405020304" pitchFamily="18" charset="0"/>
                <a:cs typeface="Times New Roman" panose="02020603050405020304" pitchFamily="18" charset="0"/>
              </a:rPr>
              <a:t>a proposed course of action based on these conclusions</a:t>
            </a:r>
          </a:p>
          <a:p>
            <a:r>
              <a:rPr lang="en-GB" b="1" dirty="0">
                <a:latin typeface="Times New Roman" panose="02020603050405020304" pitchFamily="18" charset="0"/>
                <a:cs typeface="Times New Roman" panose="02020603050405020304" pitchFamily="18" charset="0"/>
              </a:rPr>
              <a:t>Appeal to the emotions:</a:t>
            </a:r>
            <a:r>
              <a:rPr lang="en-GB" dirty="0"/>
              <a:t> audience will often react emotionally to a message. strong emotion, e.g., political, religious and moral beliefs and values.</a:t>
            </a:r>
          </a:p>
          <a:p>
            <a:r>
              <a:rPr lang="en-GB" b="1" dirty="0">
                <a:latin typeface="Times New Roman" panose="02020603050405020304" pitchFamily="18" charset="0"/>
                <a:cs typeface="Times New Roman" panose="02020603050405020304" pitchFamily="18" charset="0"/>
              </a:rPr>
              <a:t>Audience analysis</a:t>
            </a:r>
            <a:r>
              <a:rPr lang="en-GB" dirty="0">
                <a:latin typeface="Times New Roman" panose="02020603050405020304" pitchFamily="18" charset="0"/>
                <a:cs typeface="Times New Roman" panose="02020603050405020304" pitchFamily="18" charset="0"/>
              </a:rPr>
              <a:t>: objective is to change the audience’s world-view, gather some idea of the audience’s present world-view and the factors that motivate the audience to adopt the desired view.</a:t>
            </a:r>
          </a:p>
          <a:p>
            <a:r>
              <a:rPr lang="en-GB" b="1" dirty="0">
                <a:latin typeface="Times New Roman" panose="02020603050405020304" pitchFamily="18" charset="0"/>
                <a:cs typeface="Times New Roman" panose="02020603050405020304" pitchFamily="18" charset="0"/>
              </a:rPr>
              <a:t>Format of correspondence:</a:t>
            </a:r>
            <a:r>
              <a:rPr lang="en-GB" dirty="0">
                <a:latin typeface="Times New Roman" panose="02020603050405020304" pitchFamily="18" charset="0"/>
                <a:cs typeface="Times New Roman" panose="02020603050405020304" pitchFamily="18" charset="0"/>
              </a:rPr>
              <a:t> correspondence should encourage the audience to read it but no obligation and the requirement for a persuasive letter should have clear and well set out.</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772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435" y="313764"/>
            <a:ext cx="12048565" cy="6454589"/>
          </a:xfrm>
        </p:spPr>
        <p:txBody>
          <a:bodyPr>
            <a:normAutofit/>
          </a:bodyPr>
          <a:lstStyle/>
          <a:p>
            <a:r>
              <a:rPr lang="en-GB" sz="3200" b="1" dirty="0">
                <a:latin typeface="Times New Roman" panose="02020603050405020304" pitchFamily="18" charset="0"/>
                <a:cs typeface="Times New Roman" panose="02020603050405020304" pitchFamily="18" charset="0"/>
              </a:rPr>
              <a:t>Deciding on the content of persuasive writing</a:t>
            </a:r>
            <a:r>
              <a:rPr lang="en-GB" sz="3200" dirty="0">
                <a:latin typeface="Times New Roman" panose="02020603050405020304" pitchFamily="18" charset="0"/>
                <a:cs typeface="Times New Roman" panose="02020603050405020304" pitchFamily="18" charset="0"/>
              </a:rPr>
              <a:t>: You can use all three of Aristotle’s principles. When applying by correspondence for </a:t>
            </a:r>
            <a:r>
              <a:rPr lang="en-GB" sz="3200" b="1" i="1" dirty="0">
                <a:latin typeface="Times New Roman" panose="02020603050405020304" pitchFamily="18" charset="0"/>
                <a:cs typeface="Times New Roman" panose="02020603050405020304" pitchFamily="18" charset="0"/>
              </a:rPr>
              <a:t>financial support, sender credibility (ethos) </a:t>
            </a:r>
            <a:r>
              <a:rPr lang="en-GB" sz="3200" dirty="0">
                <a:latin typeface="Times New Roman" panose="02020603050405020304" pitchFamily="18" charset="0"/>
                <a:cs typeface="Times New Roman" panose="02020603050405020304" pitchFamily="18" charset="0"/>
              </a:rPr>
              <a:t>can be established by a </a:t>
            </a:r>
            <a:r>
              <a:rPr lang="en-GB" sz="3200" b="1" i="1" dirty="0">
                <a:latin typeface="Times New Roman" panose="02020603050405020304" pitchFamily="18" charset="0"/>
                <a:cs typeface="Times New Roman" panose="02020603050405020304" pitchFamily="18" charset="0"/>
              </a:rPr>
              <a:t>number of factors</a:t>
            </a:r>
            <a:r>
              <a:rPr lang="en-GB" sz="3200" dirty="0">
                <a:latin typeface="Times New Roman" panose="02020603050405020304" pitchFamily="18" charset="0"/>
                <a:cs typeface="Times New Roman" panose="02020603050405020304" pitchFamily="18" charset="0"/>
              </a:rPr>
              <a:t>, such as:</a:t>
            </a:r>
          </a:p>
          <a:p>
            <a:pPr marL="457200" lvl="1" indent="0">
              <a:buNone/>
            </a:pPr>
            <a:r>
              <a:rPr lang="en-GB" sz="3200" b="1" dirty="0" err="1">
                <a:solidFill>
                  <a:srgbClr val="00B050"/>
                </a:solidFill>
                <a:latin typeface="Times New Roman" panose="02020603050405020304" pitchFamily="18" charset="0"/>
                <a:cs typeface="Times New Roman" panose="02020603050405020304" pitchFamily="18" charset="0"/>
              </a:rPr>
              <a:t>i</a:t>
            </a:r>
            <a:r>
              <a:rPr lang="en-GB" sz="3200" b="1" dirty="0">
                <a:solidFill>
                  <a:srgbClr val="00B050"/>
                </a:solidFill>
                <a:latin typeface="Times New Roman" panose="02020603050405020304" pitchFamily="18" charset="0"/>
                <a:cs typeface="Times New Roman" panose="02020603050405020304" pitchFamily="18" charset="0"/>
              </a:rPr>
              <a:t>.</a:t>
            </a:r>
            <a:r>
              <a:rPr lang="en-GB" sz="3200" b="1" dirty="0">
                <a:latin typeface="Times New Roman" panose="02020603050405020304" pitchFamily="18" charset="0"/>
                <a:cs typeface="Times New Roman" panose="02020603050405020304" pitchFamily="18" charset="0"/>
              </a:rPr>
              <a:t> the high status of the writer or the organization;</a:t>
            </a:r>
          </a:p>
          <a:p>
            <a:pPr marL="457200" lvl="1" indent="0">
              <a:buNone/>
            </a:pPr>
            <a:r>
              <a:rPr lang="en-GB" sz="3200" b="1" dirty="0">
                <a:solidFill>
                  <a:srgbClr val="00B050"/>
                </a:solidFill>
                <a:latin typeface="Times New Roman" panose="02020603050405020304" pitchFamily="18" charset="0"/>
                <a:cs typeface="Times New Roman" panose="02020603050405020304" pitchFamily="18" charset="0"/>
              </a:rPr>
              <a:t>ii.</a:t>
            </a:r>
            <a:r>
              <a:rPr lang="en-GB" sz="3200" b="1" dirty="0">
                <a:latin typeface="Times New Roman" panose="02020603050405020304" pitchFamily="18" charset="0"/>
                <a:cs typeface="Times New Roman" panose="02020603050405020304" pitchFamily="18" charset="0"/>
              </a:rPr>
              <a:t> the obvious legality of the document, example, use of proper organizational stationery and inclusion of the fund-raising number;</a:t>
            </a:r>
          </a:p>
          <a:p>
            <a:pPr marL="457200" lvl="1" indent="0">
              <a:buNone/>
            </a:pPr>
            <a:r>
              <a:rPr lang="en-GB" sz="3200" b="1" dirty="0">
                <a:solidFill>
                  <a:srgbClr val="00B050"/>
                </a:solidFill>
                <a:latin typeface="Times New Roman" panose="02020603050405020304" pitchFamily="18" charset="0"/>
                <a:cs typeface="Times New Roman" panose="02020603050405020304" pitchFamily="18" charset="0"/>
              </a:rPr>
              <a:t>iii.</a:t>
            </a:r>
            <a:r>
              <a:rPr lang="en-GB" sz="3200" b="1" dirty="0">
                <a:latin typeface="Times New Roman" panose="02020603050405020304" pitchFamily="18" charset="0"/>
                <a:cs typeface="Times New Roman" panose="02020603050405020304" pitchFamily="18" charset="0"/>
              </a:rPr>
              <a:t> stating (briefly) some achievements of the organization</a:t>
            </a:r>
          </a:p>
          <a:p>
            <a:pPr marL="0" indent="0">
              <a:buNone/>
            </a:pPr>
            <a:r>
              <a:rPr lang="en-GB" sz="3200" dirty="0">
                <a:latin typeface="Times New Roman" panose="02020603050405020304" pitchFamily="18" charset="0"/>
                <a:cs typeface="Times New Roman" panose="02020603050405020304" pitchFamily="18" charset="0"/>
              </a:rPr>
              <a:t>We must also use logical argument and provide some evidence that the appeal is necessary. Such evidence can from </a:t>
            </a:r>
            <a:r>
              <a:rPr lang="en-GB" sz="3200" b="1" i="1" dirty="0">
                <a:latin typeface="Times New Roman" panose="02020603050405020304" pitchFamily="18" charset="0"/>
                <a:cs typeface="Times New Roman" panose="02020603050405020304" pitchFamily="18" charset="0"/>
              </a:rPr>
              <a:t>two ways</a:t>
            </a:r>
            <a:r>
              <a:rPr lang="en-GB" sz="3200" dirty="0">
                <a:latin typeface="Times New Roman" panose="02020603050405020304" pitchFamily="18" charset="0"/>
                <a:cs typeface="Times New Roman" panose="02020603050405020304" pitchFamily="18" charset="0"/>
              </a:rPr>
              <a:t>:</a:t>
            </a:r>
          </a:p>
          <a:p>
            <a:pPr marL="457200" lvl="1" indent="0">
              <a:buNone/>
            </a:pPr>
            <a:r>
              <a:rPr lang="en-GB" sz="3200" b="1" dirty="0" err="1">
                <a:latin typeface="Times New Roman" panose="02020603050405020304" pitchFamily="18" charset="0"/>
                <a:cs typeface="Times New Roman" panose="02020603050405020304" pitchFamily="18" charset="0"/>
              </a:rPr>
              <a:t>i</a:t>
            </a:r>
            <a:r>
              <a:rPr lang="en-GB" sz="3200" b="1" dirty="0">
                <a:latin typeface="Times New Roman" panose="02020603050405020304" pitchFamily="18" charset="0"/>
                <a:cs typeface="Times New Roman" panose="02020603050405020304" pitchFamily="18" charset="0"/>
              </a:rPr>
              <a:t>. facts and figures; and </a:t>
            </a:r>
          </a:p>
          <a:p>
            <a:pPr marL="457200" lvl="1" indent="0">
              <a:buNone/>
            </a:pPr>
            <a:r>
              <a:rPr lang="en-GB" sz="3200" b="1" dirty="0">
                <a:latin typeface="Times New Roman" panose="02020603050405020304" pitchFamily="18" charset="0"/>
                <a:cs typeface="Times New Roman" panose="02020603050405020304" pitchFamily="18" charset="0"/>
              </a:rPr>
              <a:t>ii. expert opinion</a:t>
            </a:r>
          </a:p>
        </p:txBody>
      </p:sp>
    </p:spTree>
    <p:extLst>
      <p:ext uri="{BB962C8B-B14F-4D97-AF65-F5344CB8AC3E}">
        <p14:creationId xmlns:p14="http://schemas.microsoft.com/office/powerpoint/2010/main" val="72615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1" cy="1325563"/>
          </a:xfrm>
        </p:spPr>
        <p:txBody>
          <a:bodyPr/>
          <a:lstStyle/>
          <a:p>
            <a:r>
              <a:rPr lang="en-GB" b="1" dirty="0">
                <a:latin typeface="Times New Roman" panose="02020603050405020304" pitchFamily="18" charset="0"/>
                <a:cs typeface="Times New Roman" panose="02020603050405020304" pitchFamily="18" charset="0"/>
              </a:rPr>
              <a:t>Methods &amp; principles for structuring information</a:t>
            </a:r>
          </a:p>
        </p:txBody>
      </p:sp>
      <p:sp>
        <p:nvSpPr>
          <p:cNvPr id="3" name="Content Placeholder 2"/>
          <p:cNvSpPr>
            <a:spLocks noGrp="1"/>
          </p:cNvSpPr>
          <p:nvPr>
            <p:ph idx="1"/>
          </p:nvPr>
        </p:nvSpPr>
        <p:spPr>
          <a:xfrm>
            <a:off x="0" y="1762871"/>
            <a:ext cx="12192000" cy="4853081"/>
          </a:xfrm>
        </p:spPr>
        <p:txBody>
          <a:bodyPr>
            <a:noAutofit/>
          </a:bodyPr>
          <a:lstStyle/>
          <a:p>
            <a:r>
              <a:rPr lang="en-GB" sz="11500" dirty="0">
                <a:latin typeface="Times New Roman" panose="02020603050405020304" pitchFamily="18" charset="0"/>
                <a:cs typeface="Times New Roman" panose="02020603050405020304" pitchFamily="18" charset="0"/>
              </a:rPr>
              <a:t>Next Class on</a:t>
            </a:r>
          </a:p>
          <a:p>
            <a:pPr marL="0" indent="0">
              <a:buNone/>
            </a:pPr>
            <a:r>
              <a:rPr lang="en-GB" sz="11500" dirty="0">
                <a:latin typeface="Times New Roman" panose="02020603050405020304" pitchFamily="18" charset="0"/>
                <a:cs typeface="Times New Roman" panose="02020603050405020304" pitchFamily="18" charset="0"/>
              </a:rPr>
              <a:t>Tuesday the 07 July</a:t>
            </a:r>
          </a:p>
          <a:p>
            <a:pPr marL="0" indent="0">
              <a:buNone/>
            </a:pPr>
            <a:r>
              <a:rPr lang="en-GB" sz="11500" dirty="0">
                <a:latin typeface="Times New Roman" panose="02020603050405020304" pitchFamily="18" charset="0"/>
                <a:cs typeface="Times New Roman" panose="02020603050405020304" pitchFamily="18" charset="0"/>
              </a:rPr>
              <a:t>at 5pm (local time)</a:t>
            </a:r>
          </a:p>
        </p:txBody>
      </p:sp>
    </p:spTree>
    <p:extLst>
      <p:ext uri="{BB962C8B-B14F-4D97-AF65-F5344CB8AC3E}">
        <p14:creationId xmlns:p14="http://schemas.microsoft.com/office/powerpoint/2010/main" val="30993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7D05-336B-4925-8DF2-EA61F1056704}"/>
              </a:ext>
            </a:extLst>
          </p:cNvPr>
          <p:cNvSpPr>
            <a:spLocks noGrp="1"/>
          </p:cNvSpPr>
          <p:nvPr>
            <p:ph type="title"/>
          </p:nvPr>
        </p:nvSpPr>
        <p:spPr>
          <a:xfrm>
            <a:off x="66675" y="1"/>
            <a:ext cx="10515600" cy="660400"/>
          </a:xfrm>
        </p:spPr>
        <p:txBody>
          <a:bodyPr>
            <a:normAutofit fontScale="90000"/>
          </a:bodyPr>
          <a:lstStyle/>
          <a:p>
            <a:r>
              <a:rPr lang="en-GB" b="1" dirty="0">
                <a:latin typeface="Times New Roman" panose="02020603050405020304" pitchFamily="18" charset="0"/>
                <a:cs typeface="Times New Roman" panose="02020603050405020304" pitchFamily="18" charset="0"/>
              </a:rPr>
              <a:t>Learning objectives…</a:t>
            </a:r>
          </a:p>
        </p:txBody>
      </p:sp>
      <p:sp>
        <p:nvSpPr>
          <p:cNvPr id="3" name="Content Placeholder 2">
            <a:extLst>
              <a:ext uri="{FF2B5EF4-FFF2-40B4-BE49-F238E27FC236}">
                <a16:creationId xmlns:a16="http://schemas.microsoft.com/office/drawing/2014/main" id="{534F0817-0DF2-4BA0-A01F-23AB48EC96F7}"/>
              </a:ext>
            </a:extLst>
          </p:cNvPr>
          <p:cNvSpPr>
            <a:spLocks noGrp="1"/>
          </p:cNvSpPr>
          <p:nvPr>
            <p:ph idx="1"/>
          </p:nvPr>
        </p:nvSpPr>
        <p:spPr>
          <a:xfrm>
            <a:off x="133351" y="828675"/>
            <a:ext cx="11991974" cy="5829300"/>
          </a:xfrm>
        </p:spPr>
        <p:txBody>
          <a:bodyPr>
            <a:normAutofit lnSpcReduction="10000"/>
          </a:bodyPr>
          <a:lstStyle/>
          <a:p>
            <a:pPr marL="0" indent="0">
              <a:buNone/>
            </a:pPr>
            <a:r>
              <a:rPr lang="en-GB" dirty="0">
                <a:latin typeface="Times New Roman" panose="02020603050405020304" pitchFamily="18" charset="0"/>
                <a:cs typeface="Times New Roman" panose="02020603050405020304" pitchFamily="18" charset="0"/>
              </a:rPr>
              <a:t>Turk and Kirkman (1989) identify </a:t>
            </a:r>
            <a:r>
              <a:rPr lang="en-GB" b="1" i="1" dirty="0">
                <a:latin typeface="Times New Roman" panose="02020603050405020304" pitchFamily="18" charset="0"/>
                <a:cs typeface="Times New Roman" panose="02020603050405020304" pitchFamily="18" charset="0"/>
              </a:rPr>
              <a:t>three</a:t>
            </a:r>
            <a:r>
              <a:rPr lang="en-GB" i="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critical steps like </a:t>
            </a:r>
            <a:r>
              <a:rPr lang="en-GB" b="1" i="1" dirty="0">
                <a:latin typeface="Times New Roman" panose="02020603050405020304" pitchFamily="18" charset="0"/>
                <a:cs typeface="Times New Roman" panose="02020603050405020304" pitchFamily="18" charset="0"/>
              </a:rPr>
              <a:t>planning; organizing the material; and choosing the best way to express yourself</a:t>
            </a:r>
            <a:r>
              <a:rPr lang="en-GB" dirty="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Therefore, today’s lecture we will cover the following subject matters:  </a:t>
            </a:r>
          </a:p>
          <a:p>
            <a:r>
              <a:rPr lang="en-GB" dirty="0">
                <a:latin typeface="Times New Roman" panose="02020603050405020304" pitchFamily="18" charset="0"/>
                <a:cs typeface="Times New Roman" panose="02020603050405020304" pitchFamily="18" charset="0"/>
              </a:rPr>
              <a:t>review different approaches to writing and suggest that you need to decide which approach suits you best;</a:t>
            </a:r>
          </a:p>
          <a:p>
            <a:r>
              <a:rPr lang="en-GB" sz="24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explain why organizing and structuring information is so important;</a:t>
            </a:r>
          </a:p>
          <a:p>
            <a:r>
              <a:rPr lang="en-GB" sz="24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discuss how to establish clear objectives;</a:t>
            </a:r>
          </a:p>
          <a:p>
            <a:r>
              <a:rPr lang="en-GB" sz="24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explain different methods and principles for structuring information, including the use of outliners and other relevant software, and show how these can be used to plan documents;</a:t>
            </a:r>
          </a:p>
          <a:p>
            <a:r>
              <a:rPr lang="en-GB" sz="24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show how we can also use these principles to organize information at different levels, including how to construct paragraphs and link them into a well-organized text;</a:t>
            </a:r>
          </a:p>
          <a:p>
            <a:r>
              <a:rPr lang="en-GB" sz="24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show how the structure of a document can and should support its objectives.</a:t>
            </a:r>
            <a:endParaRPr lang="en-GB"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405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12" y="1"/>
            <a:ext cx="12093388" cy="1246093"/>
          </a:xfrm>
        </p:spPr>
        <p:txBody>
          <a:bodyPr>
            <a:noAutofit/>
          </a:bodyPr>
          <a:lstStyle/>
          <a:p>
            <a:r>
              <a:rPr lang="en-GB" b="1" dirty="0">
                <a:latin typeface="Times New Roman" panose="02020603050405020304" pitchFamily="18" charset="0"/>
                <a:cs typeface="Times New Roman" panose="02020603050405020304" pitchFamily="18" charset="0"/>
              </a:rPr>
              <a:t>Methods &amp; principles for structuring information</a:t>
            </a:r>
            <a:endParaRPr lang="en-GB" b="1" dirty="0"/>
          </a:p>
        </p:txBody>
      </p:sp>
      <p:sp>
        <p:nvSpPr>
          <p:cNvPr id="3" name="Content Placeholder 2"/>
          <p:cNvSpPr>
            <a:spLocks noGrp="1"/>
          </p:cNvSpPr>
          <p:nvPr>
            <p:ph idx="1"/>
          </p:nvPr>
        </p:nvSpPr>
        <p:spPr>
          <a:xfrm>
            <a:off x="125506" y="1102659"/>
            <a:ext cx="12003741" cy="5432611"/>
          </a:xfrm>
        </p:spPr>
        <p:txBody>
          <a:bodyPr>
            <a:noAutofit/>
          </a:bodyPr>
          <a:lstStyle/>
          <a:p>
            <a:r>
              <a:rPr lang="en-GB" sz="3600" b="1" dirty="0">
                <a:latin typeface="Times New Roman" panose="02020603050405020304" pitchFamily="18" charset="0"/>
                <a:cs typeface="Times New Roman" panose="02020603050405020304" pitchFamily="18" charset="0"/>
              </a:rPr>
              <a:t>C</a:t>
            </a:r>
            <a:r>
              <a:rPr lang="en-GB" sz="3600" b="1" dirty="0"/>
              <a:t>hunking, ordering and signposting</a:t>
            </a:r>
            <a:endParaRPr lang="en-GB" sz="3600" dirty="0"/>
          </a:p>
          <a:p>
            <a:pPr lvl="1"/>
            <a:r>
              <a:rPr lang="en-GB" sz="3600" dirty="0"/>
              <a:t>Chunking is the way that information can be broken down into sections or ‘chunks’/pieces which make the information easier to digest</a:t>
            </a:r>
          </a:p>
          <a:p>
            <a:pPr lvl="1"/>
            <a:r>
              <a:rPr lang="en-GB" sz="3600" dirty="0"/>
              <a:t>Ordering is the way we put those chunks into an order which will make them more or less useful or meaningful.</a:t>
            </a:r>
          </a:p>
          <a:p>
            <a:pPr lvl="1"/>
            <a:r>
              <a:rPr lang="en-GB" sz="3600" dirty="0"/>
              <a:t>Signposting is the way we can offer clues or signals to explain or demonstrate the way the information is structured</a:t>
            </a:r>
          </a:p>
        </p:txBody>
      </p:sp>
    </p:spTree>
    <p:extLst>
      <p:ext uri="{BB962C8B-B14F-4D97-AF65-F5344CB8AC3E}">
        <p14:creationId xmlns:p14="http://schemas.microsoft.com/office/powerpoint/2010/main" val="418335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 y="365125"/>
            <a:ext cx="12021671" cy="1325563"/>
          </a:xfrm>
        </p:spPr>
        <p:txBody>
          <a:bodyPr/>
          <a:lstStyle/>
          <a:p>
            <a:r>
              <a:rPr lang="en-GB" b="1" dirty="0"/>
              <a:t>Television is clearly organized along the following lines:</a:t>
            </a:r>
          </a:p>
        </p:txBody>
      </p:sp>
      <p:sp>
        <p:nvSpPr>
          <p:cNvPr id="3" name="Content Placeholder 2"/>
          <p:cNvSpPr>
            <a:spLocks noGrp="1"/>
          </p:cNvSpPr>
          <p:nvPr>
            <p:ph idx="1"/>
          </p:nvPr>
        </p:nvSpPr>
        <p:spPr>
          <a:xfrm>
            <a:off x="179293" y="1825625"/>
            <a:ext cx="11923059" cy="4969622"/>
          </a:xfrm>
        </p:spPr>
        <p:txBody>
          <a:bodyPr>
            <a:noAutofit/>
          </a:bodyPr>
          <a:lstStyle/>
          <a:p>
            <a:r>
              <a:rPr lang="en-GB" sz="3600" dirty="0"/>
              <a:t>The bulletin is presented in a series of specific events with some use of overall categories – for example, the sports stories are clustered together towards the end (chunking). </a:t>
            </a:r>
          </a:p>
          <a:p>
            <a:r>
              <a:rPr lang="en-GB" sz="3600" dirty="0"/>
              <a:t>The introduction at the beginning lists the main stories or ‘headlines’ (signposting). This summary is repeated at the end and sometimes also about halfway through. </a:t>
            </a:r>
          </a:p>
          <a:p>
            <a:r>
              <a:rPr lang="en-GB" sz="3600" dirty="0"/>
              <a:t>The most ‘important’ stories come first (ordering). There is often a short, amusing story at the end to provide light relief</a:t>
            </a:r>
          </a:p>
        </p:txBody>
      </p:sp>
    </p:spTree>
    <p:extLst>
      <p:ext uri="{BB962C8B-B14F-4D97-AF65-F5344CB8AC3E}">
        <p14:creationId xmlns:p14="http://schemas.microsoft.com/office/powerpoint/2010/main" val="129644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48" y="107576"/>
            <a:ext cx="10515600" cy="726142"/>
          </a:xfrm>
        </p:spPr>
        <p:txBody>
          <a:bodyPr/>
          <a:lstStyle/>
          <a:p>
            <a:r>
              <a:rPr lang="en-GB" b="1" dirty="0">
                <a:latin typeface="Times New Roman" panose="02020603050405020304" pitchFamily="18" charset="0"/>
                <a:cs typeface="Times New Roman" panose="02020603050405020304" pitchFamily="18" charset="0"/>
              </a:rPr>
              <a:t>The pyramid principle</a:t>
            </a:r>
          </a:p>
        </p:txBody>
      </p:sp>
      <p:sp>
        <p:nvSpPr>
          <p:cNvPr id="3" name="Content Placeholder 2"/>
          <p:cNvSpPr>
            <a:spLocks noGrp="1"/>
          </p:cNvSpPr>
          <p:nvPr>
            <p:ph idx="1"/>
          </p:nvPr>
        </p:nvSpPr>
        <p:spPr>
          <a:xfrm>
            <a:off x="0" y="878546"/>
            <a:ext cx="12093388" cy="5844988"/>
          </a:xfrm>
        </p:spPr>
        <p:txBody>
          <a:bodyPr>
            <a:noAutofit/>
          </a:bodyPr>
          <a:lstStyle/>
          <a:p>
            <a:r>
              <a:rPr lang="en-GB" sz="3000" dirty="0"/>
              <a:t>pyramid principle is explained by Barbara Minto in 1987 and has since inspired many business writers and trainers, including Alan Barker (1999)</a:t>
            </a:r>
          </a:p>
          <a:p>
            <a:r>
              <a:rPr lang="en-GB" sz="3000" dirty="0"/>
              <a:t>‘every written document should be deliberately /purposely structured to form a pyramid of ideas’ </a:t>
            </a:r>
          </a:p>
          <a:p>
            <a:r>
              <a:rPr lang="en-GB" sz="3000" dirty="0"/>
              <a:t>clear objective, you can use the top-down approach</a:t>
            </a:r>
          </a:p>
          <a:p>
            <a:r>
              <a:rPr lang="en-GB" sz="3000" dirty="0"/>
              <a:t>decide what question you are dealing with and what your recommended answer is </a:t>
            </a:r>
          </a:p>
          <a:p>
            <a:r>
              <a:rPr lang="en-GB" sz="3000" dirty="0"/>
              <a:t>suppose that you have been asked to produce a written report which evaluates a proposal to replace an existing information system with a new one.</a:t>
            </a:r>
          </a:p>
          <a:p>
            <a:r>
              <a:rPr lang="en-GB" sz="3000" dirty="0"/>
              <a:t>logical question which follows from propositions. This can be calls a ‘classic pattern of story-telling – situation, complication, question, answer’ </a:t>
            </a:r>
          </a:p>
        </p:txBody>
      </p:sp>
    </p:spTree>
    <p:extLst>
      <p:ext uri="{BB962C8B-B14F-4D97-AF65-F5344CB8AC3E}">
        <p14:creationId xmlns:p14="http://schemas.microsoft.com/office/powerpoint/2010/main" val="353359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Spider diagrams and mind maps</a:t>
            </a:r>
          </a:p>
        </p:txBody>
      </p:sp>
      <p:sp>
        <p:nvSpPr>
          <p:cNvPr id="3" name="Content Placeholder 2"/>
          <p:cNvSpPr>
            <a:spLocks noGrp="1"/>
          </p:cNvSpPr>
          <p:nvPr>
            <p:ph idx="1"/>
          </p:nvPr>
        </p:nvSpPr>
        <p:spPr>
          <a:xfrm>
            <a:off x="1" y="1727009"/>
            <a:ext cx="12192000" cy="4862047"/>
          </a:xfrm>
        </p:spPr>
        <p:txBody>
          <a:bodyPr>
            <a:normAutofit lnSpcReduction="10000"/>
          </a:bodyPr>
          <a:lstStyle/>
          <a:p>
            <a:r>
              <a:rPr lang="en-GB" sz="3200" dirty="0"/>
              <a:t>visualize the structure of argument as a pyramid</a:t>
            </a:r>
          </a:p>
          <a:p>
            <a:r>
              <a:rPr lang="en-GB" sz="3200" dirty="0"/>
              <a:t>The spider diagram:</a:t>
            </a:r>
          </a:p>
          <a:p>
            <a:pPr lvl="1"/>
            <a:r>
              <a:rPr lang="en-GB" sz="2800" dirty="0"/>
              <a:t>developing a structure of ideas is to create a spider diagram</a:t>
            </a:r>
          </a:p>
          <a:p>
            <a:pPr lvl="1"/>
            <a:r>
              <a:rPr lang="en-GB" sz="2800" dirty="0"/>
              <a:t>Write a central idea or topic in the middle of the page and then build a ‘spider’s web’ of associated ideas which link from it.</a:t>
            </a:r>
          </a:p>
          <a:p>
            <a:pPr lvl="1"/>
            <a:r>
              <a:rPr lang="en-GB" sz="2800" dirty="0"/>
              <a:t>to take notes of lectures, to plan lectures, to give as handouts, to plan reports and papers, and so on </a:t>
            </a:r>
          </a:p>
          <a:p>
            <a:r>
              <a:rPr lang="en-GB" sz="3200" dirty="0"/>
              <a:t>Advantages of spider diagram:</a:t>
            </a:r>
          </a:p>
          <a:p>
            <a:pPr lvl="1"/>
            <a:r>
              <a:rPr lang="en-GB" sz="2800" dirty="0"/>
              <a:t>It is quick and easy to do. </a:t>
            </a:r>
          </a:p>
          <a:p>
            <a:pPr lvl="1"/>
            <a:r>
              <a:rPr lang="en-GB" sz="2800" dirty="0"/>
              <a:t>It gives a visual map of the topic which can make it easy to remember. </a:t>
            </a:r>
          </a:p>
          <a:p>
            <a:pPr lvl="1"/>
            <a:r>
              <a:rPr lang="en-GB" sz="2800" dirty="0"/>
              <a:t>It can summarize complicated ideas</a:t>
            </a:r>
          </a:p>
          <a:p>
            <a:pPr lvl="1"/>
            <a:endParaRPr lang="en-GB" dirty="0"/>
          </a:p>
        </p:txBody>
      </p:sp>
    </p:spTree>
    <p:extLst>
      <p:ext uri="{BB962C8B-B14F-4D97-AF65-F5344CB8AC3E}">
        <p14:creationId xmlns:p14="http://schemas.microsoft.com/office/powerpoint/2010/main" val="2761280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259" y="412376"/>
            <a:ext cx="11869270" cy="6239435"/>
          </a:xfrm>
        </p:spPr>
        <p:txBody>
          <a:bodyPr>
            <a:normAutofit/>
          </a:bodyPr>
          <a:lstStyle/>
          <a:p>
            <a:r>
              <a:rPr lang="en-GB" sz="3600" dirty="0"/>
              <a:t>We should install a new information system</a:t>
            </a:r>
          </a:p>
          <a:p>
            <a:pPr lvl="1"/>
            <a:r>
              <a:rPr lang="en-GB" sz="3200" dirty="0"/>
              <a:t>Why should we do this?</a:t>
            </a:r>
          </a:p>
          <a:p>
            <a:pPr lvl="2"/>
            <a:r>
              <a:rPr lang="en-GB" sz="2800" dirty="0"/>
              <a:t>It will give more comprehensive information </a:t>
            </a:r>
          </a:p>
          <a:p>
            <a:pPr lvl="2"/>
            <a:r>
              <a:rPr lang="en-GB" sz="2800" dirty="0"/>
              <a:t>It will be cheaper to run</a:t>
            </a:r>
          </a:p>
          <a:p>
            <a:pPr lvl="2"/>
            <a:r>
              <a:rPr lang="en-GB" sz="2800" dirty="0"/>
              <a:t>It will be more reliable</a:t>
            </a:r>
          </a:p>
          <a:p>
            <a:pPr lvl="2"/>
            <a:r>
              <a:rPr lang="en-GB" sz="2800" dirty="0"/>
              <a:t>It will be easier to use</a:t>
            </a:r>
          </a:p>
          <a:p>
            <a:pPr lvl="2"/>
            <a:r>
              <a:rPr lang="en-GB" sz="2800" dirty="0"/>
              <a:t>Staff can spend time on more important jobs</a:t>
            </a:r>
          </a:p>
          <a:p>
            <a:r>
              <a:rPr lang="en-GB" sz="3600" b="1" dirty="0"/>
              <a:t>Mind Maps</a:t>
            </a:r>
          </a:p>
          <a:p>
            <a:pPr lvl="1"/>
            <a:r>
              <a:rPr lang="en-GB" sz="3200" dirty="0"/>
              <a:t>sophisticated development of this idea comes from </a:t>
            </a:r>
            <a:r>
              <a:rPr lang="en-GB" sz="3200" b="1" dirty="0"/>
              <a:t>Tony </a:t>
            </a:r>
            <a:r>
              <a:rPr lang="en-GB" sz="3200" b="1" dirty="0" err="1"/>
              <a:t>Buzan</a:t>
            </a:r>
            <a:r>
              <a:rPr lang="en-GB" sz="3200" dirty="0"/>
              <a:t>, one of the leading advocates of the Mind Map</a:t>
            </a:r>
          </a:p>
          <a:p>
            <a:pPr lvl="1"/>
            <a:r>
              <a:rPr lang="en-GB" sz="3200" dirty="0"/>
              <a:t>“a powerful graphic technique which provides a universal key to unlocking the potential of the brain” (1995)</a:t>
            </a:r>
            <a:endParaRPr lang="en-GB" sz="3200" b="1" dirty="0"/>
          </a:p>
        </p:txBody>
      </p:sp>
    </p:spTree>
    <p:extLst>
      <p:ext uri="{BB962C8B-B14F-4D97-AF65-F5344CB8AC3E}">
        <p14:creationId xmlns:p14="http://schemas.microsoft.com/office/powerpoint/2010/main" val="1092674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Incorporate a variety of techniques:</a:t>
            </a:r>
          </a:p>
        </p:txBody>
      </p:sp>
      <p:sp>
        <p:nvSpPr>
          <p:cNvPr id="3" name="Content Placeholder 2"/>
          <p:cNvSpPr>
            <a:spLocks noGrp="1"/>
          </p:cNvSpPr>
          <p:nvPr>
            <p:ph idx="1"/>
          </p:nvPr>
        </p:nvSpPr>
        <p:spPr>
          <a:xfrm>
            <a:off x="838200" y="1825625"/>
            <a:ext cx="10515600" cy="4897904"/>
          </a:xfrm>
        </p:spPr>
        <p:txBody>
          <a:bodyPr/>
          <a:lstStyle/>
          <a:p>
            <a:r>
              <a:rPr lang="en-GB" dirty="0"/>
              <a:t>emphasis, by including images, colours and spacing on the page, and by variations in the size of lines, text and images; </a:t>
            </a:r>
          </a:p>
          <a:p>
            <a:r>
              <a:rPr lang="en-GB" dirty="0"/>
              <a:t>association, by making links across the diagram and by developing your own codes to represent ideas.</a:t>
            </a:r>
          </a:p>
          <a:p>
            <a:r>
              <a:rPr lang="en-GB" dirty="0"/>
              <a:t>Explain much more visually complex and colourful than the spider diagram mentioned earlier.</a:t>
            </a:r>
          </a:p>
          <a:p>
            <a:pPr marL="0" indent="0">
              <a:buNone/>
            </a:pPr>
            <a:r>
              <a:rPr lang="en-GB" b="1" u="sng" dirty="0"/>
              <a:t>Building electronic maps</a:t>
            </a:r>
          </a:p>
          <a:p>
            <a:r>
              <a:rPr lang="en-GB" dirty="0"/>
              <a:t>various software packages which allow you to build different types of spider diagrams and mind maps, including packages</a:t>
            </a:r>
          </a:p>
          <a:p>
            <a:endParaRPr lang="en-GB" b="1" dirty="0"/>
          </a:p>
        </p:txBody>
      </p:sp>
    </p:spTree>
    <p:extLst>
      <p:ext uri="{BB962C8B-B14F-4D97-AF65-F5344CB8AC3E}">
        <p14:creationId xmlns:p14="http://schemas.microsoft.com/office/powerpoint/2010/main" val="3442918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23" y="0"/>
            <a:ext cx="10515600" cy="1167840"/>
          </a:xfrm>
        </p:spPr>
        <p:txBody>
          <a:bodyPr/>
          <a:lstStyle/>
          <a:p>
            <a:r>
              <a:rPr lang="en-GB" b="1" dirty="0"/>
              <a:t>Outlining</a:t>
            </a:r>
          </a:p>
        </p:txBody>
      </p:sp>
      <p:sp>
        <p:nvSpPr>
          <p:cNvPr id="3" name="Content Placeholder 2"/>
          <p:cNvSpPr>
            <a:spLocks noGrp="1"/>
          </p:cNvSpPr>
          <p:nvPr>
            <p:ph idx="1"/>
          </p:nvPr>
        </p:nvSpPr>
        <p:spPr>
          <a:xfrm>
            <a:off x="277906" y="896472"/>
            <a:ext cx="11636188" cy="5961528"/>
          </a:xfrm>
        </p:spPr>
        <p:txBody>
          <a:bodyPr>
            <a:normAutofit/>
          </a:bodyPr>
          <a:lstStyle/>
          <a:p>
            <a:r>
              <a:rPr lang="en-GB" dirty="0"/>
              <a:t>simplest written communication needs some form of planned structure.</a:t>
            </a:r>
          </a:p>
          <a:p>
            <a:r>
              <a:rPr lang="en-GB" dirty="0"/>
              <a:t>three- or four-point outline for a response to an enquiry letter, </a:t>
            </a:r>
          </a:p>
          <a:p>
            <a:r>
              <a:rPr lang="en-GB" dirty="0"/>
              <a:t>to an outline with headings and subheadings for an investigative report,</a:t>
            </a:r>
          </a:p>
          <a:p>
            <a:r>
              <a:rPr lang="en-GB" dirty="0"/>
              <a:t>You can produce an outline straight into the word processor to see if your plan looks sensible and then expand it.</a:t>
            </a:r>
          </a:p>
          <a:p>
            <a:r>
              <a:rPr lang="en-GB" dirty="0"/>
              <a:t>For example, one junior administrator was asked to produce a short report on replacing the carpeting in the main office. </a:t>
            </a:r>
          </a:p>
          <a:p>
            <a:r>
              <a:rPr lang="en-GB" dirty="0"/>
              <a:t>carpet qualities available and suitability for various types of work areas; </a:t>
            </a:r>
          </a:p>
          <a:p>
            <a:r>
              <a:rPr lang="en-GB" dirty="0"/>
              <a:t>cost of the various grades; </a:t>
            </a:r>
          </a:p>
          <a:p>
            <a:r>
              <a:rPr lang="en-GB" dirty="0"/>
              <a:t>colours available (need pamphlet showing colours); </a:t>
            </a:r>
          </a:p>
          <a:p>
            <a:r>
              <a:rPr lang="en-GB" dirty="0"/>
              <a:t>fitting services offered by local firms; </a:t>
            </a:r>
          </a:p>
          <a:p>
            <a:r>
              <a:rPr lang="en-GB" dirty="0"/>
              <a:t>guarantees.</a:t>
            </a:r>
          </a:p>
        </p:txBody>
      </p:sp>
    </p:spTree>
    <p:extLst>
      <p:ext uri="{BB962C8B-B14F-4D97-AF65-F5344CB8AC3E}">
        <p14:creationId xmlns:p14="http://schemas.microsoft.com/office/powerpoint/2010/main" val="1428704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9647"/>
            <a:ext cx="11878235" cy="6087316"/>
          </a:xfrm>
        </p:spPr>
        <p:txBody>
          <a:bodyPr>
            <a:noAutofit/>
          </a:bodyPr>
          <a:lstStyle/>
          <a:p>
            <a:r>
              <a:rPr lang="en-GB" sz="4400" dirty="0"/>
              <a:t>Investigation: </a:t>
            </a:r>
          </a:p>
          <a:p>
            <a:r>
              <a:rPr lang="en-GB" sz="4400" dirty="0"/>
              <a:t>For example, if you were asked to investigate the copier needs of your organization for the next five years, your plan could look something like this: </a:t>
            </a:r>
          </a:p>
          <a:p>
            <a:pPr lvl="1"/>
            <a:r>
              <a:rPr lang="en-GB" sz="4000" dirty="0"/>
              <a:t>present copying facilities;</a:t>
            </a:r>
          </a:p>
          <a:p>
            <a:pPr lvl="1"/>
            <a:r>
              <a:rPr lang="en-GB" sz="4000" dirty="0"/>
              <a:t>estimate of future requirements;</a:t>
            </a:r>
          </a:p>
          <a:p>
            <a:pPr lvl="1"/>
            <a:r>
              <a:rPr lang="en-GB" sz="4000" dirty="0"/>
              <a:t>technology – current and developing;</a:t>
            </a:r>
          </a:p>
          <a:p>
            <a:pPr lvl="1"/>
            <a:r>
              <a:rPr lang="en-GB" sz="4000" dirty="0"/>
              <a:t>operating costs;</a:t>
            </a:r>
          </a:p>
          <a:p>
            <a:pPr lvl="1"/>
            <a:r>
              <a:rPr lang="en-GB" sz="4000" dirty="0"/>
              <a:t>back-up service and spares.</a:t>
            </a:r>
          </a:p>
        </p:txBody>
      </p:sp>
    </p:spTree>
    <p:extLst>
      <p:ext uri="{BB962C8B-B14F-4D97-AF65-F5344CB8AC3E}">
        <p14:creationId xmlns:p14="http://schemas.microsoft.com/office/powerpoint/2010/main" val="1136064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10515600" cy="1031875"/>
          </a:xfrm>
        </p:spPr>
        <p:txBody>
          <a:bodyPr/>
          <a:lstStyle/>
          <a:p>
            <a:r>
              <a:rPr lang="en-GB" b="1" dirty="0">
                <a:latin typeface="Times New Roman" panose="02020603050405020304" pitchFamily="18" charset="0"/>
                <a:cs typeface="Times New Roman" panose="02020603050405020304" pitchFamily="18" charset="0"/>
              </a:rPr>
              <a:t>Structuring devices in written documents</a:t>
            </a:r>
          </a:p>
        </p:txBody>
      </p:sp>
      <p:sp>
        <p:nvSpPr>
          <p:cNvPr id="3" name="Content Placeholder 2"/>
          <p:cNvSpPr>
            <a:spLocks noGrp="1"/>
          </p:cNvSpPr>
          <p:nvPr>
            <p:ph idx="1"/>
          </p:nvPr>
        </p:nvSpPr>
        <p:spPr>
          <a:xfrm>
            <a:off x="152400" y="1143000"/>
            <a:ext cx="11938000" cy="5575299"/>
          </a:xfrm>
        </p:spPr>
        <p:txBody>
          <a:bodyPr>
            <a:normAutofit fontScale="70000" lnSpcReduction="20000"/>
          </a:bodyPr>
          <a:lstStyle/>
          <a:p>
            <a:r>
              <a:rPr lang="en-GB" sz="9400" b="1" u="sng" dirty="0">
                <a:latin typeface="Times New Roman" panose="02020603050405020304" pitchFamily="18" charset="0"/>
                <a:cs typeface="Times New Roman" panose="02020603050405020304" pitchFamily="18" charset="0"/>
              </a:rPr>
              <a:t>Next Class… Chap-1</a:t>
            </a:r>
          </a:p>
          <a:p>
            <a:r>
              <a:rPr lang="en-GB" sz="10600" dirty="0">
                <a:latin typeface="Times New Roman" panose="02020603050405020304" pitchFamily="18" charset="0"/>
                <a:cs typeface="Times New Roman" panose="02020603050405020304" pitchFamily="18" charset="0"/>
              </a:rPr>
              <a:t>Assignment on (</a:t>
            </a:r>
            <a:r>
              <a:rPr lang="en-GB" sz="10600" b="1" i="1" dirty="0">
                <a:latin typeface="Times New Roman" panose="02020603050405020304" pitchFamily="18" charset="0"/>
                <a:cs typeface="Times New Roman" panose="02020603050405020304" pitchFamily="18" charset="0"/>
              </a:rPr>
              <a:t>17/08/20</a:t>
            </a:r>
            <a:r>
              <a:rPr lang="en-GB" sz="10600" dirty="0">
                <a:latin typeface="Times New Roman" panose="02020603050405020304" pitchFamily="18" charset="0"/>
                <a:cs typeface="Times New Roman" panose="02020603050405020304" pitchFamily="18" charset="0"/>
              </a:rPr>
              <a:t>)</a:t>
            </a:r>
          </a:p>
          <a:p>
            <a:r>
              <a:rPr lang="en-GB" sz="8000" b="1" dirty="0">
                <a:latin typeface="Times New Roman" panose="02020603050405020304" pitchFamily="18" charset="0"/>
                <a:cs typeface="Times New Roman" panose="02020603050405020304" pitchFamily="18" charset="0"/>
              </a:rPr>
              <a:t>Do you really know what managers believe about communication? </a:t>
            </a:r>
          </a:p>
          <a:p>
            <a:r>
              <a:rPr lang="en-GB" sz="8000" b="1" dirty="0">
                <a:latin typeface="Times New Roman" panose="02020603050405020304" pitchFamily="18" charset="0"/>
                <a:cs typeface="Times New Roman" panose="02020603050405020304" pitchFamily="18" charset="0"/>
              </a:rPr>
              <a:t>If you need to investigate the historical and cultural factors in order to interpret meaning, which of these factors are the most important?</a:t>
            </a:r>
          </a:p>
        </p:txBody>
      </p:sp>
    </p:spTree>
    <p:extLst>
      <p:ext uri="{BB962C8B-B14F-4D97-AF65-F5344CB8AC3E}">
        <p14:creationId xmlns:p14="http://schemas.microsoft.com/office/powerpoint/2010/main" val="4068282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18" y="114114"/>
            <a:ext cx="10515600" cy="1015440"/>
          </a:xfrm>
        </p:spPr>
        <p:txBody>
          <a:bodyPr/>
          <a:lstStyle/>
          <a:p>
            <a:r>
              <a:rPr lang="en-GB" b="1" dirty="0">
                <a:latin typeface="Times New Roman" panose="02020603050405020304" pitchFamily="18" charset="0"/>
                <a:cs typeface="Times New Roman" panose="02020603050405020304" pitchFamily="18" charset="0"/>
              </a:rPr>
              <a:t>Structuring devices in written documents</a:t>
            </a:r>
            <a:endParaRPr lang="en-GB" dirty="0"/>
          </a:p>
        </p:txBody>
      </p:sp>
      <p:sp>
        <p:nvSpPr>
          <p:cNvPr id="3" name="Content Placeholder 2"/>
          <p:cNvSpPr>
            <a:spLocks noGrp="1"/>
          </p:cNvSpPr>
          <p:nvPr>
            <p:ph idx="1"/>
          </p:nvPr>
        </p:nvSpPr>
        <p:spPr>
          <a:xfrm>
            <a:off x="228600" y="1003300"/>
            <a:ext cx="11772900" cy="5626099"/>
          </a:xfrm>
        </p:spPr>
        <p:txBody>
          <a:bodyPr/>
          <a:lstStyle/>
          <a:p>
            <a:r>
              <a:rPr lang="en-GB" sz="3600" dirty="0">
                <a:latin typeface="Times New Roman" panose="02020603050405020304" pitchFamily="18" charset="0"/>
                <a:cs typeface="Times New Roman" panose="02020603050405020304" pitchFamily="18" charset="0"/>
              </a:rPr>
              <a:t>range of devices we can use in documents to make the structure clear to readers. </a:t>
            </a:r>
          </a:p>
          <a:p>
            <a:r>
              <a:rPr lang="en-GB" sz="3600" dirty="0">
                <a:latin typeface="Times New Roman" panose="02020603050405020304" pitchFamily="18" charset="0"/>
                <a:cs typeface="Times New Roman" panose="02020603050405020304" pitchFamily="18" charset="0"/>
              </a:rPr>
              <a:t>We can concentrate on features of the paragraph: structure, length, unity, coherence, and linking devices</a:t>
            </a:r>
          </a:p>
          <a:p>
            <a:endParaRPr lang="en-GB" dirty="0">
              <a:latin typeface="Times New Roman" panose="02020603050405020304" pitchFamily="18" charset="0"/>
              <a:cs typeface="Times New Roman" panose="02020603050405020304" pitchFamily="18" charset="0"/>
            </a:endParaRPr>
          </a:p>
          <a:p>
            <a:r>
              <a:rPr lang="en-GB" sz="3600" b="1" u="sng" dirty="0">
                <a:latin typeface="Times New Roman" panose="02020603050405020304" pitchFamily="18" charset="0"/>
                <a:cs typeface="Times New Roman" panose="02020603050405020304" pitchFamily="18" charset="0"/>
              </a:rPr>
              <a:t>Structure of paragraphs:</a:t>
            </a:r>
          </a:p>
          <a:p>
            <a:r>
              <a:rPr lang="en-GB" sz="3600" dirty="0">
                <a:latin typeface="Times New Roman" panose="02020603050405020304" pitchFamily="18" charset="0"/>
                <a:cs typeface="Times New Roman" panose="02020603050405020304" pitchFamily="18" charset="0"/>
              </a:rPr>
              <a:t>Situation          Problem             Solution              Evaluation</a:t>
            </a:r>
          </a:p>
          <a:p>
            <a:r>
              <a:rPr lang="en-GB" sz="3600" b="1" dirty="0">
                <a:latin typeface="Times New Roman" panose="02020603050405020304" pitchFamily="18" charset="0"/>
                <a:cs typeface="Times New Roman" panose="02020603050405020304" pitchFamily="18" charset="0"/>
              </a:rPr>
              <a:t>Introduces the situation/topic then without subdivided States the problem then give the solution by subdividing  into paragraphs then Gives an evaluation or judgement</a:t>
            </a:r>
          </a:p>
        </p:txBody>
      </p:sp>
      <p:sp>
        <p:nvSpPr>
          <p:cNvPr id="4" name="Right Arrow 3"/>
          <p:cNvSpPr/>
          <p:nvPr/>
        </p:nvSpPr>
        <p:spPr>
          <a:xfrm>
            <a:off x="2486406" y="4496816"/>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ight Arrow 4"/>
          <p:cNvSpPr/>
          <p:nvPr/>
        </p:nvSpPr>
        <p:spPr>
          <a:xfrm>
            <a:off x="5597398" y="4534916"/>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ight Arrow 5"/>
          <p:cNvSpPr/>
          <p:nvPr/>
        </p:nvSpPr>
        <p:spPr>
          <a:xfrm>
            <a:off x="8537702" y="4534916"/>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9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82B9-E4A8-4658-864A-61F576FFB838}"/>
              </a:ext>
            </a:extLst>
          </p:cNvPr>
          <p:cNvSpPr>
            <a:spLocks noGrp="1"/>
          </p:cNvSpPr>
          <p:nvPr>
            <p:ph type="title"/>
          </p:nvPr>
        </p:nvSpPr>
        <p:spPr>
          <a:xfrm>
            <a:off x="0" y="230215"/>
            <a:ext cx="11983386" cy="931836"/>
          </a:xfrm>
        </p:spPr>
        <p:txBody>
          <a:bodyPr/>
          <a:lstStyle/>
          <a:p>
            <a:r>
              <a:rPr lang="en-GB" b="1" dirty="0">
                <a:latin typeface="Times New Roman" panose="02020603050405020304" pitchFamily="18" charset="0"/>
                <a:cs typeface="Times New Roman" panose="02020603050405020304" pitchFamily="18" charset="0"/>
              </a:rPr>
              <a:t>Is there a best way to approach business writing?</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C6A872-1A1E-43E3-AEC2-53D822D6A4F6}"/>
              </a:ext>
            </a:extLst>
          </p:cNvPr>
          <p:cNvSpPr>
            <a:spLocks noGrp="1"/>
          </p:cNvSpPr>
          <p:nvPr>
            <p:ph idx="1"/>
          </p:nvPr>
        </p:nvSpPr>
        <p:spPr>
          <a:xfrm>
            <a:off x="208614" y="1238250"/>
            <a:ext cx="11774772" cy="5524500"/>
          </a:xfrm>
        </p:spPr>
        <p:txBody>
          <a:bodyPr>
            <a:normAutofit/>
          </a:bodyPr>
          <a:lstStyle/>
          <a:p>
            <a:r>
              <a:rPr lang="en-GB" sz="4400" dirty="0">
                <a:latin typeface="Times New Roman" panose="02020603050405020304" pitchFamily="18" charset="0"/>
                <a:cs typeface="Times New Roman" panose="02020603050405020304" pitchFamily="18" charset="0"/>
              </a:rPr>
              <a:t>The best way to ensure that a writing task will be successful . . . is to divide the writing process into the following five steps:</a:t>
            </a:r>
          </a:p>
          <a:p>
            <a:pPr lvl="1"/>
            <a:r>
              <a:rPr lang="en-GB" sz="4400" dirty="0">
                <a:latin typeface="Times New Roman" panose="02020603050405020304" pitchFamily="18" charset="0"/>
                <a:cs typeface="Times New Roman" panose="02020603050405020304" pitchFamily="18" charset="0"/>
              </a:rPr>
              <a:t> Preparation</a:t>
            </a:r>
          </a:p>
          <a:p>
            <a:pPr lvl="1"/>
            <a:r>
              <a:rPr lang="en-GB" sz="4400" dirty="0">
                <a:latin typeface="Times New Roman" panose="02020603050405020304" pitchFamily="18" charset="0"/>
                <a:cs typeface="Times New Roman" panose="02020603050405020304" pitchFamily="18" charset="0"/>
              </a:rPr>
              <a:t> Research</a:t>
            </a:r>
          </a:p>
          <a:p>
            <a:pPr lvl="1"/>
            <a:r>
              <a:rPr lang="en-GB" sz="4400" dirty="0">
                <a:latin typeface="Times New Roman" panose="02020603050405020304" pitchFamily="18" charset="0"/>
                <a:cs typeface="Times New Roman" panose="02020603050405020304" pitchFamily="18" charset="0"/>
              </a:rPr>
              <a:t> Organization</a:t>
            </a:r>
          </a:p>
          <a:p>
            <a:pPr lvl="1"/>
            <a:r>
              <a:rPr lang="en-GB" sz="4400" dirty="0">
                <a:latin typeface="Times New Roman" panose="02020603050405020304" pitchFamily="18" charset="0"/>
                <a:cs typeface="Times New Roman" panose="02020603050405020304" pitchFamily="18" charset="0"/>
              </a:rPr>
              <a:t> Writing the draft</a:t>
            </a:r>
          </a:p>
          <a:p>
            <a:pPr lvl="1"/>
            <a:r>
              <a:rPr lang="en-GB" sz="4400" dirty="0">
                <a:latin typeface="Times New Roman" panose="02020603050405020304" pitchFamily="18" charset="0"/>
                <a:cs typeface="Times New Roman" panose="02020603050405020304" pitchFamily="18" charset="0"/>
              </a:rPr>
              <a:t> Revision</a:t>
            </a:r>
          </a:p>
        </p:txBody>
      </p:sp>
    </p:spTree>
    <p:extLst>
      <p:ext uri="{BB962C8B-B14F-4D97-AF65-F5344CB8AC3E}">
        <p14:creationId xmlns:p14="http://schemas.microsoft.com/office/powerpoint/2010/main" val="967562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 y="98425"/>
            <a:ext cx="10515600" cy="1057275"/>
          </a:xfrm>
        </p:spPr>
        <p:txBody>
          <a:bodyPr/>
          <a:lstStyle/>
          <a:p>
            <a:r>
              <a:rPr lang="en-GB" b="1" dirty="0">
                <a:latin typeface="Times New Roman" panose="02020603050405020304" pitchFamily="18" charset="0"/>
                <a:cs typeface="Times New Roman" panose="02020603050405020304" pitchFamily="18" charset="0"/>
              </a:rPr>
              <a:t>Paragraph Example… </a:t>
            </a:r>
          </a:p>
        </p:txBody>
      </p:sp>
      <p:sp>
        <p:nvSpPr>
          <p:cNvPr id="3" name="Content Placeholder 2"/>
          <p:cNvSpPr>
            <a:spLocks noGrp="1"/>
          </p:cNvSpPr>
          <p:nvPr>
            <p:ph idx="1"/>
          </p:nvPr>
        </p:nvSpPr>
        <p:spPr>
          <a:xfrm>
            <a:off x="0" y="1003300"/>
            <a:ext cx="11976100" cy="5702300"/>
          </a:xfrm>
        </p:spPr>
        <p:txBody>
          <a:bodyPr>
            <a:normAutofit/>
          </a:bodyPr>
          <a:lstStyle/>
          <a:p>
            <a:pPr algn="just"/>
            <a:r>
              <a:rPr lang="en-GB" sz="4000" dirty="0">
                <a:latin typeface="Times New Roman" panose="02020603050405020304" pitchFamily="18" charset="0"/>
                <a:cs typeface="Times New Roman" panose="02020603050405020304" pitchFamily="18" charset="0"/>
              </a:rPr>
              <a:t>Any substantial written business text contains a number of different pieces of information as part of a presentation to achieve some communication objective. Any substantial text without subdivision presents problems for readers – they can have no clear idea of the units of information that go to make up the total information presented. Subdividing into paragraphs is the most basic method of presenting units of information. A paragraph is a collection of sentences dealing with a single topic or theme.</a:t>
            </a:r>
          </a:p>
          <a:p>
            <a:endParaRPr lang="en-GB" dirty="0"/>
          </a:p>
        </p:txBody>
      </p:sp>
    </p:spTree>
    <p:extLst>
      <p:ext uri="{BB962C8B-B14F-4D97-AF65-F5344CB8AC3E}">
        <p14:creationId xmlns:p14="http://schemas.microsoft.com/office/powerpoint/2010/main" val="546658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98425"/>
            <a:ext cx="10515600" cy="1057275"/>
          </a:xfrm>
        </p:spPr>
        <p:txBody>
          <a:bodyPr/>
          <a:lstStyle/>
          <a:p>
            <a:r>
              <a:rPr lang="en-GB" b="1" dirty="0">
                <a:latin typeface="Times New Roman" panose="02020603050405020304" pitchFamily="18" charset="0"/>
                <a:cs typeface="Times New Roman" panose="02020603050405020304" pitchFamily="18" charset="0"/>
              </a:rPr>
              <a:t>Length of paragraphs</a:t>
            </a:r>
          </a:p>
        </p:txBody>
      </p:sp>
      <p:sp>
        <p:nvSpPr>
          <p:cNvPr id="3" name="Content Placeholder 2"/>
          <p:cNvSpPr>
            <a:spLocks noGrp="1"/>
          </p:cNvSpPr>
          <p:nvPr>
            <p:ph idx="1"/>
          </p:nvPr>
        </p:nvSpPr>
        <p:spPr>
          <a:xfrm>
            <a:off x="317500" y="1079500"/>
            <a:ext cx="11633200" cy="5460999"/>
          </a:xfrm>
        </p:spPr>
        <p:txBody>
          <a:bodyPr>
            <a:normAutofit/>
          </a:bodyPr>
          <a:lstStyle/>
          <a:p>
            <a:r>
              <a:rPr lang="en-GB" sz="3000" b="1" dirty="0">
                <a:latin typeface="Times New Roman" panose="02020603050405020304" pitchFamily="18" charset="0"/>
                <a:cs typeface="Times New Roman" panose="02020603050405020304" pitchFamily="18" charset="0"/>
              </a:rPr>
              <a:t>A paragraph can be a single sentence</a:t>
            </a:r>
          </a:p>
          <a:p>
            <a:r>
              <a:rPr lang="en-GB" sz="3000" b="1" dirty="0">
                <a:latin typeface="Times New Roman" panose="02020603050405020304" pitchFamily="18" charset="0"/>
                <a:cs typeface="Times New Roman" panose="02020603050405020304" pitchFamily="18" charset="0"/>
              </a:rPr>
              <a:t>Short one-sentence paragraphs are often used to emphasize a point.</a:t>
            </a:r>
          </a:p>
          <a:p>
            <a:r>
              <a:rPr lang="en-GB" sz="3000" b="1" dirty="0">
                <a:latin typeface="Times New Roman" panose="02020603050405020304" pitchFamily="18" charset="0"/>
                <a:cs typeface="Times New Roman" panose="02020603050405020304" pitchFamily="18" charset="0"/>
              </a:rPr>
              <a:t>No upper limit to the number of words in a paragraph. </a:t>
            </a:r>
          </a:p>
          <a:p>
            <a:r>
              <a:rPr lang="en-GB" sz="3000" b="1" dirty="0">
                <a:latin typeface="Times New Roman" panose="02020603050405020304" pitchFamily="18" charset="0"/>
                <a:cs typeface="Times New Roman" panose="02020603050405020304" pitchFamily="18" charset="0"/>
              </a:rPr>
              <a:t>Good business writing tends to have shorter paragraphs than does literary writing </a:t>
            </a:r>
          </a:p>
          <a:p>
            <a:r>
              <a:rPr lang="en-GB" sz="3000" b="1" dirty="0">
                <a:latin typeface="Times New Roman" panose="02020603050405020304" pitchFamily="18" charset="0"/>
                <a:cs typeface="Times New Roman" panose="02020603050405020304" pitchFamily="18" charset="0"/>
              </a:rPr>
              <a:t>Long documents such as reports, a maximum of 100 words per paragraph is a rough guideline. </a:t>
            </a:r>
          </a:p>
          <a:p>
            <a:r>
              <a:rPr lang="en-GB" sz="3000" b="1" dirty="0">
                <a:latin typeface="Times New Roman" panose="02020603050405020304" pitchFamily="18" charset="0"/>
                <a:cs typeface="Times New Roman" panose="02020603050405020304" pitchFamily="18" charset="0"/>
              </a:rPr>
              <a:t>For shorter documents such as </a:t>
            </a:r>
            <a:r>
              <a:rPr lang="en-GB" sz="3000" b="1" u="sng" dirty="0">
                <a:latin typeface="Times New Roman" panose="02020603050405020304" pitchFamily="18" charset="0"/>
                <a:cs typeface="Times New Roman" panose="02020603050405020304" pitchFamily="18" charset="0"/>
              </a:rPr>
              <a:t>letters and memos</a:t>
            </a:r>
            <a:r>
              <a:rPr lang="en-GB" sz="3000" b="1" dirty="0">
                <a:latin typeface="Times New Roman" panose="02020603050405020304" pitchFamily="18" charset="0"/>
                <a:cs typeface="Times New Roman" panose="02020603050405020304" pitchFamily="18" charset="0"/>
              </a:rPr>
              <a:t>, about 60 words is suitable, </a:t>
            </a:r>
            <a:r>
              <a:rPr lang="en-GB" sz="3000" b="1" u="sng" dirty="0">
                <a:latin typeface="Times New Roman" panose="02020603050405020304" pitchFamily="18" charset="0"/>
                <a:cs typeface="Times New Roman" panose="02020603050405020304" pitchFamily="18" charset="0"/>
              </a:rPr>
              <a:t>must not destroy the unity of a paragraph </a:t>
            </a:r>
            <a:r>
              <a:rPr lang="en-GB" sz="3000" b="1" dirty="0">
                <a:latin typeface="Times New Roman" panose="02020603050405020304" pitchFamily="18" charset="0"/>
                <a:cs typeface="Times New Roman" panose="02020603050405020304" pitchFamily="18" charset="0"/>
              </a:rPr>
              <a:t>in an effort to reduce its length</a:t>
            </a:r>
          </a:p>
          <a:p>
            <a:r>
              <a:rPr lang="en-GB" sz="3200" b="1" dirty="0">
                <a:latin typeface="Times New Roman" panose="02020603050405020304" pitchFamily="18" charset="0"/>
                <a:cs typeface="Times New Roman" panose="02020603050405020304" pitchFamily="18" charset="0"/>
              </a:rPr>
              <a:t>You should use paragraphs of varying lengths based on situation</a:t>
            </a:r>
            <a:endParaRPr lang="en-GB"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732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3025"/>
            <a:ext cx="10515600" cy="1325563"/>
          </a:xfrm>
        </p:spPr>
        <p:txBody>
          <a:bodyPr/>
          <a:lstStyle/>
          <a:p>
            <a:r>
              <a:rPr lang="en-GB" b="1" dirty="0">
                <a:latin typeface="Times New Roman" panose="02020603050405020304" pitchFamily="18" charset="0"/>
                <a:cs typeface="Times New Roman" panose="02020603050405020304" pitchFamily="18" charset="0"/>
              </a:rPr>
              <a:t>Unity</a:t>
            </a:r>
          </a:p>
        </p:txBody>
      </p:sp>
      <p:sp>
        <p:nvSpPr>
          <p:cNvPr id="3" name="Content Placeholder 2"/>
          <p:cNvSpPr>
            <a:spLocks noGrp="1"/>
          </p:cNvSpPr>
          <p:nvPr>
            <p:ph idx="1"/>
          </p:nvPr>
        </p:nvSpPr>
        <p:spPr>
          <a:xfrm>
            <a:off x="317500" y="1485900"/>
            <a:ext cx="11772900" cy="5283199"/>
          </a:xfrm>
        </p:spPr>
        <p:txBody>
          <a:bodyPr>
            <a:normAutofit/>
          </a:bodyPr>
          <a:lstStyle/>
          <a:p>
            <a:r>
              <a:rPr lang="en-GB" sz="4000" dirty="0">
                <a:latin typeface="Times New Roman" panose="02020603050405020304" pitchFamily="18" charset="0"/>
                <a:cs typeface="Times New Roman" panose="02020603050405020304" pitchFamily="18" charset="0"/>
              </a:rPr>
              <a:t> It means paragraph deals with a single topic and contains no irrelevant material</a:t>
            </a:r>
          </a:p>
          <a:p>
            <a:endParaRPr lang="en-GB" sz="4000" dirty="0">
              <a:latin typeface="Times New Roman" panose="02020603050405020304" pitchFamily="18" charset="0"/>
              <a:cs typeface="Times New Roman" panose="02020603050405020304" pitchFamily="18" charset="0"/>
            </a:endParaRPr>
          </a:p>
          <a:p>
            <a:r>
              <a:rPr lang="en-GB" sz="4000" dirty="0">
                <a:latin typeface="Times New Roman" panose="02020603050405020304" pitchFamily="18" charset="0"/>
                <a:cs typeface="Times New Roman" panose="02020603050405020304" pitchFamily="18" charset="0"/>
              </a:rPr>
              <a:t>Any sentence that does not refer to the topic should be excluded and moved to a new paragraph.</a:t>
            </a:r>
          </a:p>
          <a:p>
            <a:endParaRPr lang="en-GB" sz="4000" dirty="0">
              <a:latin typeface="Times New Roman" panose="02020603050405020304" pitchFamily="18" charset="0"/>
              <a:cs typeface="Times New Roman" panose="02020603050405020304" pitchFamily="18" charset="0"/>
            </a:endParaRPr>
          </a:p>
          <a:p>
            <a:r>
              <a:rPr lang="en-GB" sz="4000" dirty="0">
                <a:latin typeface="Times New Roman" panose="02020603050405020304" pitchFamily="18" charset="0"/>
                <a:cs typeface="Times New Roman" panose="02020603050405020304" pitchFamily="18" charset="0"/>
              </a:rPr>
              <a:t>a paragraph may have linking sentences which connect it with preceding or following paragraphs.</a:t>
            </a:r>
          </a:p>
        </p:txBody>
      </p:sp>
    </p:spTree>
    <p:extLst>
      <p:ext uri="{BB962C8B-B14F-4D97-AF65-F5344CB8AC3E}">
        <p14:creationId xmlns:p14="http://schemas.microsoft.com/office/powerpoint/2010/main" val="3223471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98425"/>
            <a:ext cx="10515600" cy="981075"/>
          </a:xfrm>
        </p:spPr>
        <p:txBody>
          <a:bodyPr/>
          <a:lstStyle/>
          <a:p>
            <a:r>
              <a:rPr lang="en-GB" b="1" dirty="0">
                <a:latin typeface="Times New Roman" panose="02020603050405020304" pitchFamily="18" charset="0"/>
                <a:cs typeface="Times New Roman" panose="02020603050405020304" pitchFamily="18" charset="0"/>
              </a:rPr>
              <a:t>Coherence / Consistency</a:t>
            </a:r>
          </a:p>
        </p:txBody>
      </p:sp>
      <p:sp>
        <p:nvSpPr>
          <p:cNvPr id="3" name="Content Placeholder 2"/>
          <p:cNvSpPr>
            <a:spLocks noGrp="1"/>
          </p:cNvSpPr>
          <p:nvPr>
            <p:ph idx="1"/>
          </p:nvPr>
        </p:nvSpPr>
        <p:spPr>
          <a:xfrm>
            <a:off x="139700" y="1193801"/>
            <a:ext cx="11811000" cy="5562599"/>
          </a:xfrm>
        </p:spPr>
        <p:txBody>
          <a:bodyPr>
            <a:normAutofit lnSpcReduction="10000"/>
          </a:bodyPr>
          <a:lstStyle/>
          <a:p>
            <a:r>
              <a:rPr lang="en-GB" dirty="0">
                <a:latin typeface="Times New Roman" panose="02020603050405020304" pitchFamily="18" charset="0"/>
                <a:cs typeface="Times New Roman" panose="02020603050405020304" pitchFamily="18" charset="0"/>
              </a:rPr>
              <a:t>No need to show that all sentences in a paragraph refer to the topic; it should be developed the theme in a logical way.</a:t>
            </a:r>
          </a:p>
          <a:p>
            <a:r>
              <a:rPr lang="en-GB" dirty="0">
                <a:latin typeface="Times New Roman" panose="02020603050405020304" pitchFamily="18" charset="0"/>
                <a:cs typeface="Times New Roman" panose="02020603050405020304" pitchFamily="18" charset="0"/>
              </a:rPr>
              <a:t>Consider this variation of the first illustrative paragraph of this section, where we have transposed/ rearranged the last two sentences </a:t>
            </a:r>
            <a:r>
              <a:rPr lang="en-GB" b="1" u="sng" dirty="0">
                <a:solidFill>
                  <a:srgbClr val="FF0000"/>
                </a:solidFill>
                <a:latin typeface="Times New Roman" panose="02020603050405020304" pitchFamily="18" charset="0"/>
                <a:cs typeface="Times New Roman" panose="02020603050405020304" pitchFamily="18" charset="0"/>
              </a:rPr>
              <a:t>(slide no 30)</a:t>
            </a:r>
          </a:p>
          <a:p>
            <a:r>
              <a:rPr lang="en-GB" dirty="0">
                <a:latin typeface="Times New Roman" panose="02020603050405020304" pitchFamily="18" charset="0"/>
                <a:cs typeface="Times New Roman" panose="02020603050405020304" pitchFamily="18" charset="0"/>
              </a:rPr>
              <a:t>(1) Any substantial written business text contains a number of different pieces of information that are part of a presentation to achieve some communicative objective.</a:t>
            </a:r>
          </a:p>
          <a:p>
            <a:r>
              <a:rPr lang="en-GB" dirty="0">
                <a:latin typeface="Times New Roman" panose="02020603050405020304" pitchFamily="18" charset="0"/>
                <a:cs typeface="Times New Roman" panose="02020603050405020304" pitchFamily="18" charset="0"/>
              </a:rPr>
              <a:t>(2) Any substantial text without subdivision presents problems for readers – they can have no clear idea of the units of information that go to make up the total information presented. </a:t>
            </a:r>
          </a:p>
          <a:p>
            <a:r>
              <a:rPr lang="en-GB" dirty="0">
                <a:latin typeface="Times New Roman" panose="02020603050405020304" pitchFamily="18" charset="0"/>
                <a:cs typeface="Times New Roman" panose="02020603050405020304" pitchFamily="18" charset="0"/>
              </a:rPr>
              <a:t>(3) A paragraph is a collection of sentences dealing with a single topic or theme. </a:t>
            </a:r>
          </a:p>
          <a:p>
            <a:r>
              <a:rPr lang="en-GB" dirty="0">
                <a:latin typeface="Times New Roman" panose="02020603050405020304" pitchFamily="18" charset="0"/>
                <a:cs typeface="Times New Roman" panose="02020603050405020304" pitchFamily="18" charset="0"/>
              </a:rPr>
              <a:t>(4) Subdividing into paragraphs is the most basic method of presenting units of information.</a:t>
            </a:r>
          </a:p>
        </p:txBody>
      </p:sp>
    </p:spTree>
    <p:extLst>
      <p:ext uri="{BB962C8B-B14F-4D97-AF65-F5344CB8AC3E}">
        <p14:creationId xmlns:p14="http://schemas.microsoft.com/office/powerpoint/2010/main" val="4093281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254000"/>
            <a:ext cx="11061700" cy="5922963"/>
          </a:xfrm>
        </p:spPr>
        <p:txBody>
          <a:bodyPr>
            <a:normAutofit/>
          </a:bodyPr>
          <a:lstStyle/>
          <a:p>
            <a:r>
              <a:rPr lang="en-GB" sz="4000" dirty="0">
                <a:latin typeface="Times New Roman" panose="02020603050405020304" pitchFamily="18" charset="0"/>
                <a:cs typeface="Times New Roman" panose="02020603050405020304" pitchFamily="18" charset="0"/>
              </a:rPr>
              <a:t>This destroys the coherence of the paragraph:</a:t>
            </a:r>
          </a:p>
          <a:p>
            <a:endParaRPr lang="en-GB" sz="4000" dirty="0">
              <a:latin typeface="Times New Roman" panose="02020603050405020304" pitchFamily="18" charset="0"/>
              <a:cs typeface="Times New Roman" panose="02020603050405020304" pitchFamily="18" charset="0"/>
            </a:endParaRPr>
          </a:p>
          <a:p>
            <a:r>
              <a:rPr lang="en-GB" sz="4000" dirty="0">
                <a:latin typeface="Times New Roman" panose="02020603050405020304" pitchFamily="18" charset="0"/>
                <a:cs typeface="Times New Roman" panose="02020603050405020304" pitchFamily="18" charset="0"/>
              </a:rPr>
              <a:t> the new sentence (3) comments on the concept of a paragraph before this concept has been fully developed </a:t>
            </a:r>
          </a:p>
          <a:p>
            <a:endParaRPr lang="en-GB" sz="4000" dirty="0">
              <a:latin typeface="Times New Roman" panose="02020603050405020304" pitchFamily="18" charset="0"/>
              <a:cs typeface="Times New Roman" panose="02020603050405020304" pitchFamily="18" charset="0"/>
            </a:endParaRPr>
          </a:p>
          <a:p>
            <a:r>
              <a:rPr lang="en-GB" sz="4000" dirty="0">
                <a:latin typeface="Times New Roman" panose="02020603050405020304" pitchFamily="18" charset="0"/>
                <a:cs typeface="Times New Roman" panose="02020603050405020304" pitchFamily="18" charset="0"/>
              </a:rPr>
              <a:t>(sentence 4 in the original paragraph).</a:t>
            </a:r>
          </a:p>
        </p:txBody>
      </p:sp>
    </p:spTree>
    <p:extLst>
      <p:ext uri="{BB962C8B-B14F-4D97-AF65-F5344CB8AC3E}">
        <p14:creationId xmlns:p14="http://schemas.microsoft.com/office/powerpoint/2010/main" val="2793035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98425"/>
            <a:ext cx="10515600" cy="854075"/>
          </a:xfrm>
        </p:spPr>
        <p:txBody>
          <a:bodyPr/>
          <a:lstStyle/>
          <a:p>
            <a:r>
              <a:rPr lang="en-GB" b="1" dirty="0">
                <a:latin typeface="Times New Roman" panose="02020603050405020304" pitchFamily="18" charset="0"/>
                <a:cs typeface="Times New Roman" panose="02020603050405020304" pitchFamily="18" charset="0"/>
              </a:rPr>
              <a:t>Linking devices</a:t>
            </a:r>
          </a:p>
        </p:txBody>
      </p:sp>
      <p:sp>
        <p:nvSpPr>
          <p:cNvPr id="3" name="Content Placeholder 2"/>
          <p:cNvSpPr>
            <a:spLocks noGrp="1"/>
          </p:cNvSpPr>
          <p:nvPr>
            <p:ph idx="1"/>
          </p:nvPr>
        </p:nvSpPr>
        <p:spPr>
          <a:xfrm>
            <a:off x="139700" y="876300"/>
            <a:ext cx="11963400" cy="5981700"/>
          </a:xfrm>
        </p:spPr>
        <p:txBody>
          <a:bodyPr>
            <a:noAutofit/>
          </a:bodyPr>
          <a:lstStyle/>
          <a:p>
            <a:r>
              <a:rPr lang="en-GB" sz="3600" dirty="0">
                <a:latin typeface="Times New Roman" panose="02020603050405020304" pitchFamily="18" charset="0"/>
                <a:cs typeface="Times New Roman" panose="02020603050405020304" pitchFamily="18" charset="0"/>
              </a:rPr>
              <a:t>We can use linking to help the reader follow our train of thought. </a:t>
            </a:r>
          </a:p>
          <a:p>
            <a:r>
              <a:rPr lang="en-GB" sz="3600" dirty="0">
                <a:latin typeface="Times New Roman" panose="02020603050405020304" pitchFamily="18" charset="0"/>
                <a:cs typeface="Times New Roman" panose="02020603050405020304" pitchFamily="18" charset="0"/>
              </a:rPr>
              <a:t>Linking can apply to the sentences within a paragraph and to the paragraphs within a text. Various ways of linking are: </a:t>
            </a:r>
          </a:p>
          <a:p>
            <a:pPr marL="457200" lvl="1" indent="0">
              <a:buNone/>
            </a:pPr>
            <a:r>
              <a:rPr lang="en-GB" sz="3200" dirty="0">
                <a:latin typeface="Times New Roman" panose="02020603050405020304" pitchFamily="18" charset="0"/>
                <a:cs typeface="Times New Roman" panose="02020603050405020304" pitchFamily="18" charset="0"/>
              </a:rPr>
              <a:t>■ linking punctuation; </a:t>
            </a:r>
          </a:p>
          <a:p>
            <a:pPr marL="457200" lvl="1" indent="0">
              <a:buNone/>
            </a:pPr>
            <a:r>
              <a:rPr lang="en-GB" sz="3200" dirty="0">
                <a:latin typeface="Times New Roman" panose="02020603050405020304" pitchFamily="18" charset="0"/>
                <a:cs typeface="Times New Roman" panose="02020603050405020304" pitchFamily="18" charset="0"/>
              </a:rPr>
              <a:t>■ linking words; </a:t>
            </a:r>
          </a:p>
          <a:p>
            <a:pPr marL="457200" lvl="1" indent="0">
              <a:buNone/>
            </a:pPr>
            <a:r>
              <a:rPr lang="en-GB" sz="3200" dirty="0">
                <a:latin typeface="Times New Roman" panose="02020603050405020304" pitchFamily="18" charset="0"/>
                <a:cs typeface="Times New Roman" panose="02020603050405020304" pitchFamily="18" charset="0"/>
              </a:rPr>
              <a:t>■ linking phrases; </a:t>
            </a:r>
          </a:p>
          <a:p>
            <a:pPr marL="457200" lvl="1" indent="0">
              <a:buNone/>
            </a:pPr>
            <a:r>
              <a:rPr lang="en-GB" sz="3200" dirty="0">
                <a:latin typeface="Times New Roman" panose="02020603050405020304" pitchFamily="18" charset="0"/>
                <a:cs typeface="Times New Roman" panose="02020603050405020304" pitchFamily="18" charset="0"/>
              </a:rPr>
              <a:t>■ linking sentences. </a:t>
            </a:r>
          </a:p>
          <a:p>
            <a:r>
              <a:rPr lang="en-GB" sz="3600" dirty="0">
                <a:latin typeface="Times New Roman" panose="02020603050405020304" pitchFamily="18" charset="0"/>
                <a:cs typeface="Times New Roman" panose="02020603050405020304" pitchFamily="18" charset="0"/>
              </a:rPr>
              <a:t>Linking can slow down the reader, so avoid excessive use.</a:t>
            </a:r>
          </a:p>
          <a:p>
            <a:r>
              <a:rPr lang="en-GB" sz="3600" dirty="0">
                <a:latin typeface="Times New Roman" panose="02020603050405020304" pitchFamily="18" charset="0"/>
                <a:cs typeface="Times New Roman" panose="02020603050405020304" pitchFamily="18" charset="0"/>
              </a:rPr>
              <a:t>It can also be irritating, particularly where the linkage is noticeable</a:t>
            </a:r>
          </a:p>
        </p:txBody>
      </p:sp>
    </p:spTree>
    <p:extLst>
      <p:ext uri="{BB962C8B-B14F-4D97-AF65-F5344CB8AC3E}">
        <p14:creationId xmlns:p14="http://schemas.microsoft.com/office/powerpoint/2010/main" val="1843284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8425"/>
            <a:ext cx="10515600" cy="993775"/>
          </a:xfrm>
        </p:spPr>
        <p:txBody>
          <a:bodyPr/>
          <a:lstStyle/>
          <a:p>
            <a:r>
              <a:rPr lang="en-GB" b="1" dirty="0">
                <a:latin typeface="Times New Roman" panose="02020603050405020304" pitchFamily="18" charset="0"/>
                <a:cs typeface="Times New Roman" panose="02020603050405020304" pitchFamily="18" charset="0"/>
              </a:rPr>
              <a:t>Linking punctuation</a:t>
            </a:r>
          </a:p>
        </p:txBody>
      </p:sp>
      <p:sp>
        <p:nvSpPr>
          <p:cNvPr id="3" name="Content Placeholder 2"/>
          <p:cNvSpPr>
            <a:spLocks noGrp="1"/>
          </p:cNvSpPr>
          <p:nvPr>
            <p:ph idx="1"/>
          </p:nvPr>
        </p:nvSpPr>
        <p:spPr>
          <a:xfrm>
            <a:off x="279400" y="1155700"/>
            <a:ext cx="11760200" cy="5549899"/>
          </a:xfrm>
        </p:spPr>
        <p:txBody>
          <a:bodyPr>
            <a:normAutofit/>
          </a:bodyPr>
          <a:lstStyle/>
          <a:p>
            <a:r>
              <a:rPr lang="en-GB" sz="3600" dirty="0">
                <a:latin typeface="Times New Roman" panose="02020603050405020304" pitchFamily="18" charset="0"/>
                <a:cs typeface="Times New Roman" panose="02020603050405020304" pitchFamily="18" charset="0"/>
              </a:rPr>
              <a:t>The semicolon is commonly used to show that two statements which could have been written as separate sentences are closely related, </a:t>
            </a:r>
            <a:r>
              <a:rPr lang="en-GB" sz="3600" b="1" u="sng" dirty="0">
                <a:latin typeface="Times New Roman" panose="02020603050405020304" pitchFamily="18" charset="0"/>
                <a:cs typeface="Times New Roman" panose="02020603050405020304" pitchFamily="18" charset="0"/>
              </a:rPr>
              <a:t>for example: </a:t>
            </a:r>
          </a:p>
          <a:p>
            <a:r>
              <a:rPr lang="en-GB" sz="3600" dirty="0">
                <a:latin typeface="Times New Roman" panose="02020603050405020304" pitchFamily="18" charset="0"/>
                <a:cs typeface="Times New Roman" panose="02020603050405020304" pitchFamily="18" charset="0"/>
              </a:rPr>
              <a:t>The company has applied for an overdraft to finance increased stock levels; this will be essential for the continued expansion of the business.</a:t>
            </a:r>
          </a:p>
          <a:p>
            <a:endParaRPr lang="en-GB" sz="3600" dirty="0">
              <a:latin typeface="Times New Roman" panose="02020603050405020304" pitchFamily="18" charset="0"/>
              <a:cs typeface="Times New Roman" panose="02020603050405020304" pitchFamily="18" charset="0"/>
            </a:endParaRPr>
          </a:p>
          <a:p>
            <a:r>
              <a:rPr lang="en-GB" sz="3600" dirty="0">
                <a:latin typeface="Times New Roman" panose="02020603050405020304" pitchFamily="18" charset="0"/>
                <a:cs typeface="Times New Roman" panose="02020603050405020304" pitchFamily="18" charset="0"/>
              </a:rPr>
              <a:t>The clause after the semicolon could have been written as a separate sentence, but use of the semicolon emphasizes the close relation of the two ideas.</a:t>
            </a:r>
          </a:p>
        </p:txBody>
      </p:sp>
    </p:spTree>
    <p:extLst>
      <p:ext uri="{BB962C8B-B14F-4D97-AF65-F5344CB8AC3E}">
        <p14:creationId xmlns:p14="http://schemas.microsoft.com/office/powerpoint/2010/main" val="687178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98425"/>
            <a:ext cx="10515600" cy="993775"/>
          </a:xfrm>
        </p:spPr>
        <p:txBody>
          <a:bodyPr/>
          <a:lstStyle/>
          <a:p>
            <a:r>
              <a:rPr lang="en-GB" b="1" dirty="0">
                <a:latin typeface="Times New Roman" panose="02020603050405020304" pitchFamily="18" charset="0"/>
                <a:cs typeface="Times New Roman" panose="02020603050405020304" pitchFamily="18" charset="0"/>
              </a:rPr>
              <a:t>Linking words and phrases</a:t>
            </a:r>
          </a:p>
        </p:txBody>
      </p:sp>
      <p:sp>
        <p:nvSpPr>
          <p:cNvPr id="3" name="Content Placeholder 2"/>
          <p:cNvSpPr>
            <a:spLocks noGrp="1"/>
          </p:cNvSpPr>
          <p:nvPr>
            <p:ph idx="1"/>
          </p:nvPr>
        </p:nvSpPr>
        <p:spPr>
          <a:xfrm>
            <a:off x="0" y="1016000"/>
            <a:ext cx="12192000" cy="5842000"/>
          </a:xfrm>
        </p:spPr>
        <p:txBody>
          <a:bodyPr>
            <a:normAutofit fontScale="92500" lnSpcReduction="10000"/>
          </a:bodyPr>
          <a:lstStyle/>
          <a:p>
            <a:r>
              <a:rPr lang="en-GB" sz="3200" dirty="0">
                <a:latin typeface="Times New Roman" panose="02020603050405020304" pitchFamily="18" charset="0"/>
                <a:cs typeface="Times New Roman" panose="02020603050405020304" pitchFamily="18" charset="0"/>
              </a:rPr>
              <a:t>Linking words are those such as ‘</a:t>
            </a:r>
            <a:r>
              <a:rPr lang="en-GB" sz="3200" b="1" dirty="0">
                <a:latin typeface="Times New Roman" panose="02020603050405020304" pitchFamily="18" charset="0"/>
                <a:cs typeface="Times New Roman" panose="02020603050405020304" pitchFamily="18" charset="0"/>
              </a:rPr>
              <a:t>thus’, ‘therefore’, ‘also’, ‘but’, ‘first</a:t>
            </a:r>
            <a:r>
              <a:rPr lang="en-GB" sz="3200" dirty="0">
                <a:latin typeface="Times New Roman" panose="02020603050405020304" pitchFamily="18" charset="0"/>
                <a:cs typeface="Times New Roman" panose="02020603050405020304" pitchFamily="18" charset="0"/>
              </a:rPr>
              <a:t>’ . . . ‘second’. </a:t>
            </a:r>
            <a:r>
              <a:rPr lang="en-GB" sz="3200" b="1" u="sng" dirty="0">
                <a:latin typeface="Times New Roman" panose="02020603050405020304" pitchFamily="18" charset="0"/>
                <a:cs typeface="Times New Roman" panose="02020603050405020304" pitchFamily="18" charset="0"/>
              </a:rPr>
              <a:t>For example: </a:t>
            </a:r>
          </a:p>
          <a:p>
            <a:r>
              <a:rPr lang="en-GB" sz="3200" dirty="0">
                <a:latin typeface="Times New Roman" panose="02020603050405020304" pitchFamily="18" charset="0"/>
                <a:cs typeface="Times New Roman" panose="02020603050405020304" pitchFamily="18" charset="0"/>
              </a:rPr>
              <a:t>The programme has been designed to meet the needs of large businesses. However, it can be adapted for small businesses.</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Repeating key words can also provide linking, as in: </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The programme has been designed to meet the needs of large businesses. </a:t>
            </a:r>
            <a:r>
              <a:rPr lang="en-GB" sz="3200" i="1" dirty="0">
                <a:latin typeface="Times New Roman" panose="02020603050405020304" pitchFamily="18" charset="0"/>
                <a:cs typeface="Times New Roman" panose="02020603050405020304" pitchFamily="18" charset="0"/>
              </a:rPr>
              <a:t>The programme </a:t>
            </a:r>
            <a:r>
              <a:rPr lang="en-GB" sz="3200" dirty="0">
                <a:latin typeface="Times New Roman" panose="02020603050405020304" pitchFamily="18" charset="0"/>
                <a:cs typeface="Times New Roman" panose="02020603050405020304" pitchFamily="18" charset="0"/>
              </a:rPr>
              <a:t>can also be adapted for small businesses.</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Similarly, phrases such as ‘next in importance is . . . , ‘we conclude therefore . . . , ‘to sum up’ . . . can all help the transition between sentences and paragraphs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81596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88901"/>
            <a:ext cx="10515600" cy="901700"/>
          </a:xfrm>
        </p:spPr>
        <p:txBody>
          <a:bodyPr/>
          <a:lstStyle/>
          <a:p>
            <a:r>
              <a:rPr lang="en-GB" b="1" dirty="0">
                <a:latin typeface="Times New Roman" panose="02020603050405020304" pitchFamily="18" charset="0"/>
                <a:cs typeface="Times New Roman" panose="02020603050405020304" pitchFamily="18" charset="0"/>
              </a:rPr>
              <a:t>Linking sentences</a:t>
            </a:r>
          </a:p>
        </p:txBody>
      </p:sp>
      <p:sp>
        <p:nvSpPr>
          <p:cNvPr id="3" name="Content Placeholder 2"/>
          <p:cNvSpPr>
            <a:spLocks noGrp="1"/>
          </p:cNvSpPr>
          <p:nvPr>
            <p:ph idx="1"/>
          </p:nvPr>
        </p:nvSpPr>
        <p:spPr>
          <a:xfrm>
            <a:off x="0" y="977900"/>
            <a:ext cx="12192000" cy="5664200"/>
          </a:xfrm>
        </p:spPr>
        <p:txBody>
          <a:bodyPr>
            <a:normAutofit/>
          </a:bodyPr>
          <a:lstStyle/>
          <a:p>
            <a:r>
              <a:rPr lang="en-GB" sz="4000" dirty="0"/>
              <a:t>Where one topic has been dealt with in detail and a completely new topic is to be explored</a:t>
            </a:r>
          </a:p>
          <a:p>
            <a:r>
              <a:rPr lang="en-GB" sz="4000" dirty="0"/>
              <a:t>it is sometimes necessary to signal this with a transitional sentence at the end of a paragraph. </a:t>
            </a:r>
          </a:p>
          <a:p>
            <a:r>
              <a:rPr lang="en-GB" sz="4000" dirty="0"/>
              <a:t>For example, </a:t>
            </a:r>
            <a:r>
              <a:rPr lang="en-GB" sz="4000" b="1" dirty="0"/>
              <a:t>if we have been considering the causes of inflation and wish to move to the cure for inflation, a transitional sentence can make this clear:</a:t>
            </a:r>
          </a:p>
          <a:p>
            <a:r>
              <a:rPr lang="en-GB" sz="4000" dirty="0"/>
              <a:t>“Having examined the causes of inflation we will now examine the possible cures.”</a:t>
            </a:r>
          </a:p>
        </p:txBody>
      </p:sp>
    </p:spTree>
    <p:extLst>
      <p:ext uri="{BB962C8B-B14F-4D97-AF65-F5344CB8AC3E}">
        <p14:creationId xmlns:p14="http://schemas.microsoft.com/office/powerpoint/2010/main" val="3956171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77700" cy="968375"/>
          </a:xfrm>
        </p:spPr>
        <p:txBody>
          <a:bodyPr/>
          <a:lstStyle/>
          <a:p>
            <a:r>
              <a:rPr lang="en-GB" b="1" dirty="0">
                <a:latin typeface="Times New Roman" panose="02020603050405020304" pitchFamily="18" charset="0"/>
                <a:cs typeface="Times New Roman" panose="02020603050405020304" pitchFamily="18" charset="0"/>
              </a:rPr>
              <a:t>Matching structure to objectives</a:t>
            </a:r>
          </a:p>
        </p:txBody>
      </p:sp>
      <p:sp>
        <p:nvSpPr>
          <p:cNvPr id="3" name="Content Placeholder 2"/>
          <p:cNvSpPr>
            <a:spLocks noGrp="1"/>
          </p:cNvSpPr>
          <p:nvPr>
            <p:ph idx="1"/>
          </p:nvPr>
        </p:nvSpPr>
        <p:spPr>
          <a:xfrm>
            <a:off x="152400" y="901700"/>
            <a:ext cx="11887200" cy="5854700"/>
          </a:xfrm>
        </p:spPr>
        <p:txBody>
          <a:bodyPr>
            <a:normAutofit lnSpcReduction="10000"/>
          </a:bodyPr>
          <a:lstStyle/>
          <a:p>
            <a:r>
              <a:rPr lang="en-GB" sz="4000" dirty="0">
                <a:latin typeface="Times New Roman" panose="02020603050405020304" pitchFamily="18" charset="0"/>
                <a:cs typeface="Times New Roman" panose="02020603050405020304" pitchFamily="18" charset="0"/>
              </a:rPr>
              <a:t>Written communication should support your objectives, by looking at possible structures for a persuasive letter using following elements: </a:t>
            </a:r>
          </a:p>
          <a:p>
            <a:pPr lvl="1"/>
            <a:r>
              <a:rPr lang="en-GB" sz="3600" dirty="0">
                <a:latin typeface="Times New Roman" panose="02020603050405020304" pitchFamily="18" charset="0"/>
                <a:cs typeface="Times New Roman" panose="02020603050405020304" pitchFamily="18" charset="0"/>
              </a:rPr>
              <a:t>attention-getting introduction; </a:t>
            </a:r>
          </a:p>
          <a:p>
            <a:pPr lvl="1"/>
            <a:r>
              <a:rPr lang="en-GB" sz="3600" dirty="0">
                <a:latin typeface="Times New Roman" panose="02020603050405020304" pitchFamily="18" charset="0"/>
                <a:cs typeface="Times New Roman" panose="02020603050405020304" pitchFamily="18" charset="0"/>
              </a:rPr>
              <a:t>statement of situation;</a:t>
            </a:r>
          </a:p>
          <a:p>
            <a:pPr lvl="1"/>
            <a:r>
              <a:rPr lang="en-GB" sz="3600" dirty="0">
                <a:latin typeface="Times New Roman" panose="02020603050405020304" pitchFamily="18" charset="0"/>
                <a:cs typeface="Times New Roman" panose="02020603050405020304" pitchFamily="18" charset="0"/>
              </a:rPr>
              <a:t>statement of needs of or advantages to receiver;</a:t>
            </a:r>
          </a:p>
          <a:p>
            <a:pPr lvl="1"/>
            <a:r>
              <a:rPr lang="en-GB" sz="3600" dirty="0">
                <a:latin typeface="Times New Roman" panose="02020603050405020304" pitchFamily="18" charset="0"/>
                <a:cs typeface="Times New Roman" panose="02020603050405020304" pitchFamily="18" charset="0"/>
              </a:rPr>
              <a:t>statement of needs of sender; </a:t>
            </a:r>
          </a:p>
          <a:p>
            <a:pPr lvl="1"/>
            <a:r>
              <a:rPr lang="en-GB" sz="3600" dirty="0">
                <a:latin typeface="Times New Roman" panose="02020603050405020304" pitchFamily="18" charset="0"/>
                <a:cs typeface="Times New Roman" panose="02020603050405020304" pitchFamily="18" charset="0"/>
              </a:rPr>
              <a:t>visualization of outcome;</a:t>
            </a:r>
          </a:p>
          <a:p>
            <a:pPr lvl="1"/>
            <a:r>
              <a:rPr lang="en-GB" sz="3600" dirty="0">
                <a:latin typeface="Times New Roman" panose="02020603050405020304" pitchFamily="18" charset="0"/>
                <a:cs typeface="Times New Roman" panose="02020603050405020304" pitchFamily="18" charset="0"/>
              </a:rPr>
              <a:t>Reconciliation/ understanding of sender’s and receiver’s needs; and</a:t>
            </a:r>
          </a:p>
          <a:p>
            <a:pPr lvl="1"/>
            <a:r>
              <a:rPr lang="en-GB" sz="3600" dirty="0">
                <a:latin typeface="Times New Roman" panose="02020603050405020304" pitchFamily="18" charset="0"/>
                <a:cs typeface="Times New Roman" panose="02020603050405020304" pitchFamily="18" charset="0"/>
              </a:rPr>
              <a:t>call for action.</a:t>
            </a:r>
          </a:p>
        </p:txBody>
      </p:sp>
    </p:spTree>
    <p:extLst>
      <p:ext uri="{BB962C8B-B14F-4D97-AF65-F5344CB8AC3E}">
        <p14:creationId xmlns:p14="http://schemas.microsoft.com/office/powerpoint/2010/main" val="24311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3274A-5A89-4E74-A888-5DC946E176E9}"/>
              </a:ext>
            </a:extLst>
          </p:cNvPr>
          <p:cNvSpPr>
            <a:spLocks noGrp="1"/>
          </p:cNvSpPr>
          <p:nvPr>
            <p:ph idx="1"/>
          </p:nvPr>
        </p:nvSpPr>
        <p:spPr>
          <a:xfrm>
            <a:off x="0" y="119920"/>
            <a:ext cx="12052092" cy="6738080"/>
          </a:xfrm>
        </p:spPr>
        <p:txBody>
          <a:bodyPr>
            <a:noAutofit/>
          </a:bodyPr>
          <a:lstStyle/>
          <a:p>
            <a:r>
              <a:rPr lang="en-GB" sz="3000" dirty="0">
                <a:latin typeface="Times New Roman" panose="02020603050405020304" pitchFamily="18" charset="0"/>
                <a:cs typeface="Times New Roman" panose="02020603050405020304" pitchFamily="18" charset="0"/>
              </a:rPr>
              <a:t>Firstly, these five steps must be consciously – even self-consciously – followed. . . With practice, the steps in each of these processes become nearly automatic.</a:t>
            </a:r>
          </a:p>
          <a:p>
            <a:r>
              <a:rPr lang="en-GB" sz="3000" dirty="0">
                <a:latin typeface="Times New Roman" panose="02020603050405020304" pitchFamily="18" charset="0"/>
                <a:cs typeface="Times New Roman" panose="02020603050405020304" pitchFamily="18" charset="0"/>
              </a:rPr>
              <a:t>preparation’,</a:t>
            </a:r>
          </a:p>
          <a:p>
            <a:r>
              <a:rPr lang="en-GB" sz="3000" dirty="0">
                <a:latin typeface="Times New Roman" panose="02020603050405020304" pitchFamily="18" charset="0"/>
                <a:cs typeface="Times New Roman" panose="02020603050405020304" pitchFamily="18" charset="0"/>
              </a:rPr>
              <a:t>It has three main steps:</a:t>
            </a:r>
          </a:p>
          <a:p>
            <a:pPr lvl="1"/>
            <a:r>
              <a:rPr lang="en-GB" sz="3000" dirty="0">
                <a:latin typeface="Times New Roman" panose="02020603050405020304" pitchFamily="18" charset="0"/>
                <a:cs typeface="Times New Roman" panose="02020603050405020304" pitchFamily="18" charset="0"/>
              </a:rPr>
              <a:t>First, establish the purpose of the document, decide what your readers should know or do after reading the document. </a:t>
            </a:r>
          </a:p>
          <a:p>
            <a:pPr lvl="1"/>
            <a:r>
              <a:rPr lang="en-GB" sz="3000" dirty="0">
                <a:latin typeface="Times New Roman" panose="02020603050405020304" pitchFamily="18" charset="0"/>
                <a:cs typeface="Times New Roman" panose="02020603050405020304" pitchFamily="18" charset="0"/>
              </a:rPr>
              <a:t>Second, assess your reader’ to decide what they already know and what level of terminology will be acceptable. </a:t>
            </a:r>
          </a:p>
          <a:p>
            <a:pPr lvl="1"/>
            <a:r>
              <a:rPr lang="en-GB" sz="3000" dirty="0">
                <a:latin typeface="Times New Roman" panose="02020603050405020304" pitchFamily="18" charset="0"/>
                <a:cs typeface="Times New Roman" panose="02020603050405020304" pitchFamily="18" charset="0"/>
              </a:rPr>
              <a:t>Finally, establish the ‘scope of the writing project’, how much detail do you need to research or include to make sure that your document achieves its purpose?</a:t>
            </a:r>
          </a:p>
          <a:p>
            <a:r>
              <a:rPr lang="en-GB" sz="3000" dirty="0">
                <a:latin typeface="Times New Roman" panose="02020603050405020304" pitchFamily="18" charset="0"/>
                <a:cs typeface="Times New Roman" panose="02020603050405020304" pitchFamily="18" charset="0"/>
              </a:rPr>
              <a:t>business communication recommended that writing is best achieved through a definite sequence of steps. Different writers use different labels for the steps, but the ideas are very similar</a:t>
            </a:r>
          </a:p>
        </p:txBody>
      </p:sp>
    </p:spTree>
    <p:extLst>
      <p:ext uri="{BB962C8B-B14F-4D97-AF65-F5344CB8AC3E}">
        <p14:creationId xmlns:p14="http://schemas.microsoft.com/office/powerpoint/2010/main" val="43467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CE12-2EB5-4B00-8BB1-4C0A863587FD}"/>
              </a:ext>
            </a:extLst>
          </p:cNvPr>
          <p:cNvSpPr>
            <a:spLocks noGrp="1"/>
          </p:cNvSpPr>
          <p:nvPr>
            <p:ph type="title"/>
          </p:nvPr>
        </p:nvSpPr>
        <p:spPr>
          <a:xfrm>
            <a:off x="284813" y="164893"/>
            <a:ext cx="11068987" cy="929390"/>
          </a:xfrm>
        </p:spPr>
        <p:txBody>
          <a:bodyPr/>
          <a:lstStyle/>
          <a:p>
            <a:r>
              <a:rPr lang="en-GB" b="1" dirty="0">
                <a:latin typeface="Times New Roman" panose="02020603050405020304" pitchFamily="18" charset="0"/>
                <a:cs typeface="Times New Roman" panose="02020603050405020304" pitchFamily="18" charset="0"/>
              </a:rPr>
              <a:t>Should we always follow the suggested steps?</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F59A81-A3A4-4F2B-94B5-3CF5A2A63000}"/>
              </a:ext>
            </a:extLst>
          </p:cNvPr>
          <p:cNvSpPr>
            <a:spLocks noGrp="1"/>
          </p:cNvSpPr>
          <p:nvPr>
            <p:ph idx="1"/>
          </p:nvPr>
        </p:nvSpPr>
        <p:spPr>
          <a:xfrm>
            <a:off x="0" y="1167234"/>
            <a:ext cx="12022111" cy="5670446"/>
          </a:xfrm>
        </p:spPr>
        <p:txBody>
          <a:bodyPr>
            <a:noAutofit/>
          </a:bodyPr>
          <a:lstStyle/>
          <a:p>
            <a:r>
              <a:rPr lang="en-GB" sz="3200" dirty="0">
                <a:latin typeface="Times New Roman" panose="02020603050405020304" pitchFamily="18" charset="0"/>
                <a:cs typeface="Times New Roman" panose="02020603050405020304" pitchFamily="18" charset="0"/>
              </a:rPr>
              <a:t>If the </a:t>
            </a:r>
            <a:r>
              <a:rPr lang="en-GB" sz="3200" i="1" dirty="0">
                <a:latin typeface="Times New Roman" panose="02020603050405020304" pitchFamily="18" charset="0"/>
                <a:cs typeface="Times New Roman" panose="02020603050405020304" pitchFamily="18" charset="0"/>
              </a:rPr>
              <a:t>advice </a:t>
            </a:r>
            <a:r>
              <a:rPr lang="en-GB" sz="3200" dirty="0">
                <a:latin typeface="Times New Roman" panose="02020603050405020304" pitchFamily="18" charset="0"/>
                <a:cs typeface="Times New Roman" panose="02020603050405020304" pitchFamily="18" charset="0"/>
              </a:rPr>
              <a:t>from business communicators is clear, is this advice supported by research evidence? Can we ensure success by following these steps?</a:t>
            </a:r>
          </a:p>
          <a:p>
            <a:r>
              <a:rPr lang="en-GB" sz="3200" dirty="0">
                <a:latin typeface="Times New Roman" panose="02020603050405020304" pitchFamily="18" charset="0"/>
                <a:cs typeface="Times New Roman" panose="02020603050405020304" pitchFamily="18" charset="0"/>
              </a:rPr>
              <a:t>aspects of human communication, reality is more complex than some of the advice</a:t>
            </a:r>
          </a:p>
          <a:p>
            <a:r>
              <a:rPr lang="en-GB" sz="3200" dirty="0">
                <a:latin typeface="Times New Roman" panose="02020603050405020304" pitchFamily="18" charset="0"/>
                <a:cs typeface="Times New Roman" panose="02020603050405020304" pitchFamily="18" charset="0"/>
              </a:rPr>
              <a:t>Sharples (1999) concludes there are three ‘core activities’ in writing – planning, composing, and revising – but the ‘flow of activity, is not just in one direction’</a:t>
            </a:r>
          </a:p>
          <a:p>
            <a:r>
              <a:rPr lang="en-GB" sz="3200" dirty="0">
                <a:latin typeface="Times New Roman" panose="02020603050405020304" pitchFamily="18" charset="0"/>
                <a:cs typeface="Times New Roman" panose="02020603050405020304" pitchFamily="18" charset="0"/>
              </a:rPr>
              <a:t>His model shows that a flow of material in a clockwise direction – from notes and plans to draft to final copy – </a:t>
            </a:r>
            <a:r>
              <a:rPr lang="en-GB" sz="3200" i="1" dirty="0">
                <a:latin typeface="Times New Roman" panose="02020603050405020304" pitchFamily="18" charset="0"/>
                <a:cs typeface="Times New Roman" panose="02020603050405020304" pitchFamily="18" charset="0"/>
              </a:rPr>
              <a:t>and </a:t>
            </a:r>
            <a:r>
              <a:rPr lang="en-GB" sz="3200" dirty="0">
                <a:latin typeface="Times New Roman" panose="02020603050405020304" pitchFamily="18" charset="0"/>
                <a:cs typeface="Times New Roman" panose="02020603050405020304" pitchFamily="18" charset="0"/>
              </a:rPr>
              <a:t>a flow of ideas in the opposite direction. For example, reading a draft may generate an idea which alters the plan.</a:t>
            </a:r>
          </a:p>
        </p:txBody>
      </p:sp>
    </p:spTree>
    <p:extLst>
      <p:ext uri="{BB962C8B-B14F-4D97-AF65-F5344CB8AC3E}">
        <p14:creationId xmlns:p14="http://schemas.microsoft.com/office/powerpoint/2010/main" val="131118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934A-9153-4A19-ACF6-4F25113EB2AC}"/>
              </a:ext>
            </a:extLst>
          </p:cNvPr>
          <p:cNvSpPr>
            <a:spLocks noGrp="1"/>
          </p:cNvSpPr>
          <p:nvPr>
            <p:ph type="title"/>
          </p:nvPr>
        </p:nvSpPr>
        <p:spPr>
          <a:xfrm>
            <a:off x="269822" y="365125"/>
            <a:ext cx="11922177" cy="1325563"/>
          </a:xfrm>
        </p:spPr>
        <p:txBody>
          <a:bodyPr/>
          <a:lstStyle/>
          <a:p>
            <a:r>
              <a:rPr lang="en-GB" dirty="0"/>
              <a:t>Suggested steps in business writing, as proposed by various authors</a:t>
            </a:r>
          </a:p>
        </p:txBody>
      </p:sp>
      <p:graphicFrame>
        <p:nvGraphicFramePr>
          <p:cNvPr id="4" name="Table 4">
            <a:extLst>
              <a:ext uri="{FF2B5EF4-FFF2-40B4-BE49-F238E27FC236}">
                <a16:creationId xmlns:a16="http://schemas.microsoft.com/office/drawing/2014/main" id="{9EF6F78D-22B3-4F70-8897-109C3EFD9CBC}"/>
              </a:ext>
            </a:extLst>
          </p:cNvPr>
          <p:cNvGraphicFramePr>
            <a:graphicFrameLocks noGrp="1"/>
          </p:cNvGraphicFramePr>
          <p:nvPr>
            <p:ph idx="1"/>
            <p:extLst>
              <p:ext uri="{D42A27DB-BD31-4B8C-83A1-F6EECF244321}">
                <p14:modId xmlns:p14="http://schemas.microsoft.com/office/powerpoint/2010/main" val="132026927"/>
              </p:ext>
            </p:extLst>
          </p:nvPr>
        </p:nvGraphicFramePr>
        <p:xfrm>
          <a:off x="464696" y="1690689"/>
          <a:ext cx="11507448" cy="5184784"/>
        </p:xfrm>
        <a:graphic>
          <a:graphicData uri="http://schemas.openxmlformats.org/drawingml/2006/table">
            <a:tbl>
              <a:tblPr firstRow="1" bandRow="1">
                <a:tableStyleId>{5C22544A-7EE6-4342-B048-85BDC9FD1C3A}</a:tableStyleId>
              </a:tblPr>
              <a:tblGrid>
                <a:gridCol w="3132943">
                  <a:extLst>
                    <a:ext uri="{9D8B030D-6E8A-4147-A177-3AD203B41FA5}">
                      <a16:colId xmlns:a16="http://schemas.microsoft.com/office/drawing/2014/main" val="696586008"/>
                    </a:ext>
                  </a:extLst>
                </a:gridCol>
                <a:gridCol w="4538689">
                  <a:extLst>
                    <a:ext uri="{9D8B030D-6E8A-4147-A177-3AD203B41FA5}">
                      <a16:colId xmlns:a16="http://schemas.microsoft.com/office/drawing/2014/main" val="4071072220"/>
                    </a:ext>
                  </a:extLst>
                </a:gridCol>
                <a:gridCol w="3835816">
                  <a:extLst>
                    <a:ext uri="{9D8B030D-6E8A-4147-A177-3AD203B41FA5}">
                      <a16:colId xmlns:a16="http://schemas.microsoft.com/office/drawing/2014/main" val="3629052365"/>
                    </a:ext>
                  </a:extLst>
                </a:gridCol>
              </a:tblGrid>
              <a:tr h="941316">
                <a:tc>
                  <a:txBody>
                    <a:bodyPr/>
                    <a:lstStyle/>
                    <a:p>
                      <a:r>
                        <a:rPr lang="en-GB" sz="2800" b="0" i="0" u="none" strike="noStrike" kern="1200" baseline="0" dirty="0">
                          <a:solidFill>
                            <a:schemeClr val="lt1"/>
                          </a:solidFill>
                          <a:latin typeface="+mn-lt"/>
                          <a:ea typeface="+mn-ea"/>
                          <a:cs typeface="+mn-cs"/>
                        </a:rPr>
                        <a:t>Heller and </a:t>
                      </a:r>
                      <a:r>
                        <a:rPr lang="en-GB" sz="2800" b="0" i="0" u="none" strike="noStrike" kern="1200" baseline="0" dirty="0" err="1">
                          <a:solidFill>
                            <a:schemeClr val="lt1"/>
                          </a:solidFill>
                          <a:latin typeface="+mn-lt"/>
                          <a:ea typeface="+mn-ea"/>
                          <a:cs typeface="+mn-cs"/>
                        </a:rPr>
                        <a:t>Hindle</a:t>
                      </a:r>
                      <a:r>
                        <a:rPr lang="en-GB" sz="2800" b="0" i="0" u="none" strike="noStrike" kern="1200" baseline="0" dirty="0">
                          <a:solidFill>
                            <a:schemeClr val="lt1"/>
                          </a:solidFill>
                          <a:latin typeface="+mn-lt"/>
                          <a:ea typeface="+mn-ea"/>
                          <a:cs typeface="+mn-cs"/>
                        </a:rPr>
                        <a:t> (1998)</a:t>
                      </a:r>
                      <a:endParaRPr lang="en-GB" sz="2800" dirty="0"/>
                    </a:p>
                  </a:txBody>
                  <a:tcPr/>
                </a:tc>
                <a:tc>
                  <a:txBody>
                    <a:bodyPr/>
                    <a:lstStyle/>
                    <a:p>
                      <a:r>
                        <a:rPr lang="en-GB" sz="2800" b="0" i="0" u="none" strike="noStrike" kern="1200" baseline="0" dirty="0">
                          <a:solidFill>
                            <a:schemeClr val="lt1"/>
                          </a:solidFill>
                          <a:latin typeface="+mn-lt"/>
                          <a:ea typeface="+mn-ea"/>
                          <a:cs typeface="+mn-cs"/>
                        </a:rPr>
                        <a:t>Stanton (1996)</a:t>
                      </a:r>
                      <a:endParaRPr lang="en-GB" sz="2800" dirty="0"/>
                    </a:p>
                  </a:txBody>
                  <a:tcPr/>
                </a:tc>
                <a:tc>
                  <a:txBody>
                    <a:bodyPr/>
                    <a:lstStyle/>
                    <a:p>
                      <a:r>
                        <a:rPr lang="en-GB" sz="2800" b="0" i="0" u="none" strike="noStrike" kern="1200" baseline="0" dirty="0">
                          <a:solidFill>
                            <a:schemeClr val="lt1"/>
                          </a:solidFill>
                          <a:latin typeface="+mn-lt"/>
                          <a:ea typeface="+mn-ea"/>
                          <a:cs typeface="+mn-cs"/>
                        </a:rPr>
                        <a:t>Barker (1999)</a:t>
                      </a:r>
                      <a:endParaRPr lang="en-GB" sz="2800" dirty="0"/>
                    </a:p>
                  </a:txBody>
                  <a:tcPr/>
                </a:tc>
                <a:extLst>
                  <a:ext uri="{0D108BD9-81ED-4DB2-BD59-A6C34878D82A}">
                    <a16:rowId xmlns:a16="http://schemas.microsoft.com/office/drawing/2014/main" val="2424550606"/>
                  </a:ext>
                </a:extLst>
              </a:tr>
              <a:tr h="941316">
                <a:tc>
                  <a:txBody>
                    <a:bodyPr/>
                    <a:lstStyle/>
                    <a:p>
                      <a:r>
                        <a:rPr lang="en-GB" sz="2800" b="0" i="0" u="none" strike="noStrike" kern="1200" baseline="0" dirty="0">
                          <a:solidFill>
                            <a:schemeClr val="dk1"/>
                          </a:solidFill>
                          <a:latin typeface="+mn-lt"/>
                          <a:ea typeface="+mn-ea"/>
                          <a:cs typeface="+mn-cs"/>
                        </a:rPr>
                        <a:t>Decide what you want to say</a:t>
                      </a:r>
                      <a:endParaRPr lang="en-GB" sz="2800" dirty="0"/>
                    </a:p>
                  </a:txBody>
                  <a:tcPr/>
                </a:tc>
                <a:tc>
                  <a:txBody>
                    <a:bodyPr/>
                    <a:lstStyle/>
                    <a:p>
                      <a:r>
                        <a:rPr lang="en-GB" sz="2800" b="0" i="0" u="none" strike="noStrike" kern="1200" baseline="0" dirty="0">
                          <a:solidFill>
                            <a:schemeClr val="dk1"/>
                          </a:solidFill>
                          <a:latin typeface="+mn-lt"/>
                          <a:ea typeface="+mn-ea"/>
                          <a:cs typeface="+mn-cs"/>
                        </a:rPr>
                        <a:t>Write down your purpose</a:t>
                      </a:r>
                      <a:endParaRPr lang="en-GB" sz="2800" dirty="0"/>
                    </a:p>
                  </a:txBody>
                  <a:tcPr/>
                </a:tc>
                <a:tc>
                  <a:txBody>
                    <a:bodyPr/>
                    <a:lstStyle/>
                    <a:p>
                      <a:r>
                        <a:rPr lang="en-GB" sz="2800" b="0" i="0" u="none" strike="noStrike" kern="1200" baseline="0" dirty="0">
                          <a:solidFill>
                            <a:schemeClr val="dk1"/>
                          </a:solidFill>
                          <a:latin typeface="+mn-lt"/>
                          <a:ea typeface="+mn-ea"/>
                          <a:cs typeface="+mn-cs"/>
                        </a:rPr>
                        <a:t>Create a message</a:t>
                      </a:r>
                      <a:endParaRPr lang="en-GB" sz="2800" dirty="0"/>
                    </a:p>
                  </a:txBody>
                  <a:tcPr/>
                </a:tc>
                <a:extLst>
                  <a:ext uri="{0D108BD9-81ED-4DB2-BD59-A6C34878D82A}">
                    <a16:rowId xmlns:a16="http://schemas.microsoft.com/office/drawing/2014/main" val="3273457512"/>
                  </a:ext>
                </a:extLst>
              </a:tr>
              <a:tr h="1791538">
                <a:tc>
                  <a:txBody>
                    <a:bodyPr/>
                    <a:lstStyle/>
                    <a:p>
                      <a:r>
                        <a:rPr lang="en-GB" sz="2800" b="0" i="0" u="none" strike="noStrike" kern="1200" baseline="0" dirty="0">
                          <a:solidFill>
                            <a:schemeClr val="dk1"/>
                          </a:solidFill>
                          <a:latin typeface="+mn-lt"/>
                          <a:ea typeface="+mn-ea"/>
                          <a:cs typeface="+mn-cs"/>
                        </a:rPr>
                        <a:t>Research the information</a:t>
                      </a:r>
                      <a:endParaRPr lang="en-GB" sz="2800" dirty="0"/>
                    </a:p>
                  </a:txBody>
                  <a:tcPr/>
                </a:tc>
                <a:tc>
                  <a:txBody>
                    <a:bodyPr/>
                    <a:lstStyle/>
                    <a:p>
                      <a:r>
                        <a:rPr lang="en-GB" sz="2800" b="0" i="0" u="none" strike="noStrike" kern="1200" baseline="0" dirty="0">
                          <a:solidFill>
                            <a:schemeClr val="dk1"/>
                          </a:solidFill>
                          <a:latin typeface="+mn-lt"/>
                          <a:ea typeface="+mn-ea"/>
                          <a:cs typeface="+mn-cs"/>
                        </a:rPr>
                        <a:t>Assemble the information</a:t>
                      </a:r>
                    </a:p>
                    <a:p>
                      <a:r>
                        <a:rPr lang="en-GB" sz="2800" b="0" i="0" u="none" strike="noStrike" kern="1200" baseline="0" dirty="0">
                          <a:solidFill>
                            <a:schemeClr val="dk1"/>
                          </a:solidFill>
                          <a:latin typeface="+mn-lt"/>
                          <a:ea typeface="+mn-ea"/>
                          <a:cs typeface="+mn-cs"/>
                        </a:rPr>
                        <a:t>Group the information</a:t>
                      </a:r>
                    </a:p>
                    <a:p>
                      <a:r>
                        <a:rPr lang="en-GB" sz="2800" b="0" i="0" u="none" strike="noStrike" kern="1200" baseline="0" dirty="0">
                          <a:solidFill>
                            <a:schemeClr val="dk1"/>
                          </a:solidFill>
                          <a:latin typeface="+mn-lt"/>
                          <a:ea typeface="+mn-ea"/>
                          <a:cs typeface="+mn-cs"/>
                        </a:rPr>
                        <a:t>Put the information into logical sequence</a:t>
                      </a:r>
                    </a:p>
                  </a:txBody>
                  <a:tcPr/>
                </a:tc>
                <a:tc>
                  <a:txBody>
                    <a:bodyPr/>
                    <a:lstStyle/>
                    <a:p>
                      <a:r>
                        <a:rPr lang="en-GB" sz="2800" b="0" i="0" u="none" strike="noStrike" kern="1200" baseline="0" dirty="0">
                          <a:solidFill>
                            <a:schemeClr val="dk1"/>
                          </a:solidFill>
                          <a:latin typeface="+mn-lt"/>
                          <a:ea typeface="+mn-ea"/>
                          <a:cs typeface="+mn-cs"/>
                        </a:rPr>
                        <a:t>Organize the information</a:t>
                      </a:r>
                      <a:endParaRPr lang="en-GB" sz="2800" dirty="0"/>
                    </a:p>
                  </a:txBody>
                  <a:tcPr/>
                </a:tc>
                <a:extLst>
                  <a:ext uri="{0D108BD9-81ED-4DB2-BD59-A6C34878D82A}">
                    <a16:rowId xmlns:a16="http://schemas.microsoft.com/office/drawing/2014/main" val="2277402358"/>
                  </a:ext>
                </a:extLst>
              </a:tr>
              <a:tr h="941316">
                <a:tc>
                  <a:txBody>
                    <a:bodyPr/>
                    <a:lstStyle/>
                    <a:p>
                      <a:r>
                        <a:rPr lang="en-GB" sz="2800" b="0" i="0" u="none" strike="noStrike" kern="1200" baseline="0" dirty="0">
                          <a:solidFill>
                            <a:schemeClr val="dk1"/>
                          </a:solidFill>
                          <a:latin typeface="+mn-lt"/>
                          <a:ea typeface="+mn-ea"/>
                          <a:cs typeface="+mn-cs"/>
                        </a:rPr>
                        <a:t>Write your draft</a:t>
                      </a:r>
                      <a:endParaRPr lang="en-GB" sz="2800" dirty="0"/>
                    </a:p>
                  </a:txBody>
                  <a:tcPr/>
                </a:tc>
                <a:tc>
                  <a:txBody>
                    <a:bodyPr/>
                    <a:lstStyle/>
                    <a:p>
                      <a:r>
                        <a:rPr lang="en-GB" sz="2800" b="0" i="0" u="none" strike="noStrike" kern="1200" baseline="0" dirty="0">
                          <a:solidFill>
                            <a:schemeClr val="dk1"/>
                          </a:solidFill>
                          <a:latin typeface="+mn-lt"/>
                          <a:ea typeface="+mn-ea"/>
                          <a:cs typeface="+mn-cs"/>
                        </a:rPr>
                        <a:t>Produce a skeleton outline</a:t>
                      </a:r>
                    </a:p>
                    <a:p>
                      <a:r>
                        <a:rPr lang="en-GB" sz="2800" b="0" i="0" u="none" strike="noStrike" kern="1200" baseline="0" dirty="0">
                          <a:solidFill>
                            <a:schemeClr val="dk1"/>
                          </a:solidFill>
                          <a:latin typeface="+mn-lt"/>
                          <a:ea typeface="+mn-ea"/>
                          <a:cs typeface="+mn-cs"/>
                        </a:rPr>
                        <a:t>Write the first draft</a:t>
                      </a:r>
                      <a:endParaRPr lang="en-GB" sz="2800" dirty="0"/>
                    </a:p>
                  </a:txBody>
                  <a:tcPr/>
                </a:tc>
                <a:tc>
                  <a:txBody>
                    <a:bodyPr/>
                    <a:lstStyle/>
                    <a:p>
                      <a:r>
                        <a:rPr lang="en-GB" sz="2800" b="0" i="0" u="none" strike="noStrike" kern="1200" baseline="0" dirty="0">
                          <a:solidFill>
                            <a:schemeClr val="dk1"/>
                          </a:solidFill>
                          <a:latin typeface="+mn-lt"/>
                          <a:ea typeface="+mn-ea"/>
                          <a:cs typeface="+mn-cs"/>
                        </a:rPr>
                        <a:t>Write a first draft</a:t>
                      </a:r>
                      <a:endParaRPr lang="en-GB" sz="2800" dirty="0"/>
                    </a:p>
                  </a:txBody>
                  <a:tcPr/>
                </a:tc>
                <a:extLst>
                  <a:ext uri="{0D108BD9-81ED-4DB2-BD59-A6C34878D82A}">
                    <a16:rowId xmlns:a16="http://schemas.microsoft.com/office/drawing/2014/main" val="149618750"/>
                  </a:ext>
                </a:extLst>
              </a:tr>
              <a:tr h="551824">
                <a:tc>
                  <a:txBody>
                    <a:bodyPr/>
                    <a:lstStyle/>
                    <a:p>
                      <a:r>
                        <a:rPr lang="en-GB" sz="2800" b="0" i="0" u="none" strike="noStrike" kern="1200" baseline="0" dirty="0">
                          <a:solidFill>
                            <a:schemeClr val="dk1"/>
                          </a:solidFill>
                          <a:latin typeface="+mn-lt"/>
                          <a:ea typeface="+mn-ea"/>
                          <a:cs typeface="+mn-cs"/>
                        </a:rPr>
                        <a:t>Edit and revise</a:t>
                      </a:r>
                      <a:endParaRPr lang="en-GB" sz="2800" dirty="0"/>
                    </a:p>
                  </a:txBody>
                  <a:tcPr/>
                </a:tc>
                <a:tc>
                  <a:txBody>
                    <a:bodyPr/>
                    <a:lstStyle/>
                    <a:p>
                      <a:r>
                        <a:rPr lang="en-GB" sz="2800" b="0" i="0" u="none" strike="noStrike" kern="1200" baseline="0" dirty="0">
                          <a:solidFill>
                            <a:schemeClr val="dk1"/>
                          </a:solidFill>
                          <a:latin typeface="+mn-lt"/>
                          <a:ea typeface="+mn-ea"/>
                          <a:cs typeface="+mn-cs"/>
                        </a:rPr>
                        <a:t>Edit and write the final draft</a:t>
                      </a:r>
                      <a:endParaRPr lang="en-GB" sz="2800" dirty="0"/>
                    </a:p>
                  </a:txBody>
                  <a:tcPr/>
                </a:tc>
                <a:tc>
                  <a:txBody>
                    <a:bodyPr/>
                    <a:lstStyle/>
                    <a:p>
                      <a:r>
                        <a:rPr lang="en-GB" sz="2800" b="0" i="0" u="none" strike="noStrike" kern="1200" baseline="0" dirty="0">
                          <a:solidFill>
                            <a:schemeClr val="dk1"/>
                          </a:solidFill>
                          <a:latin typeface="+mn-lt"/>
                          <a:ea typeface="+mn-ea"/>
                          <a:cs typeface="+mn-cs"/>
                        </a:rPr>
                        <a:t>Edit and revise</a:t>
                      </a:r>
                      <a:endParaRPr lang="en-GB" sz="2800" dirty="0"/>
                    </a:p>
                  </a:txBody>
                  <a:tcPr/>
                </a:tc>
                <a:extLst>
                  <a:ext uri="{0D108BD9-81ED-4DB2-BD59-A6C34878D82A}">
                    <a16:rowId xmlns:a16="http://schemas.microsoft.com/office/drawing/2014/main" val="785700675"/>
                  </a:ext>
                </a:extLst>
              </a:tr>
            </a:tbl>
          </a:graphicData>
        </a:graphic>
      </p:graphicFrame>
    </p:spTree>
    <p:extLst>
      <p:ext uri="{BB962C8B-B14F-4D97-AF65-F5344CB8AC3E}">
        <p14:creationId xmlns:p14="http://schemas.microsoft.com/office/powerpoint/2010/main" val="263998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FCB7-0EBB-4777-A565-B1EED9A0C69F}"/>
              </a:ext>
            </a:extLst>
          </p:cNvPr>
          <p:cNvSpPr>
            <a:spLocks noGrp="1"/>
          </p:cNvSpPr>
          <p:nvPr>
            <p:ph type="title"/>
          </p:nvPr>
        </p:nvSpPr>
        <p:spPr>
          <a:xfrm>
            <a:off x="194872" y="125283"/>
            <a:ext cx="11997128" cy="939020"/>
          </a:xfrm>
        </p:spPr>
        <p:txBody>
          <a:bodyPr>
            <a:normAutofit fontScale="90000"/>
          </a:bodyPr>
          <a:lstStyle/>
          <a:p>
            <a:r>
              <a:rPr lang="en-GB" b="1" dirty="0">
                <a:latin typeface="Times New Roman" panose="02020603050405020304" pitchFamily="18" charset="0"/>
                <a:cs typeface="Times New Roman" panose="02020603050405020304" pitchFamily="18" charset="0"/>
              </a:rPr>
              <a:t>Extract practical conclusions from this brief review</a:t>
            </a:r>
          </a:p>
        </p:txBody>
      </p:sp>
      <p:sp>
        <p:nvSpPr>
          <p:cNvPr id="3" name="Content Placeholder 2">
            <a:extLst>
              <a:ext uri="{FF2B5EF4-FFF2-40B4-BE49-F238E27FC236}">
                <a16:creationId xmlns:a16="http://schemas.microsoft.com/office/drawing/2014/main" id="{D2F2A06C-1566-4B33-A0DB-7C02914502F7}"/>
              </a:ext>
            </a:extLst>
          </p:cNvPr>
          <p:cNvSpPr>
            <a:spLocks noGrp="1"/>
          </p:cNvSpPr>
          <p:nvPr>
            <p:ph idx="1"/>
          </p:nvPr>
        </p:nvSpPr>
        <p:spPr>
          <a:xfrm>
            <a:off x="1" y="1064302"/>
            <a:ext cx="11997127" cy="5793697"/>
          </a:xfrm>
        </p:spPr>
        <p:txBody>
          <a:bodyPr>
            <a:normAutofit/>
          </a:bodyPr>
          <a:lstStyle/>
          <a:p>
            <a:r>
              <a:rPr lang="en-GB" sz="3600" dirty="0">
                <a:latin typeface="Times New Roman" panose="02020603050405020304" pitchFamily="18" charset="0"/>
                <a:cs typeface="Times New Roman" panose="02020603050405020304" pitchFamily="18" charset="0"/>
              </a:rPr>
              <a:t>important to develop plans and objectives,</a:t>
            </a:r>
          </a:p>
          <a:p>
            <a:r>
              <a:rPr lang="en-GB" sz="3600" dirty="0">
                <a:latin typeface="Times New Roman" panose="02020603050405020304" pitchFamily="18" charset="0"/>
                <a:cs typeface="Times New Roman" panose="02020603050405020304" pitchFamily="18" charset="0"/>
              </a:rPr>
              <a:t>this does not mean that you have to write in a rigid sequence of steps,</a:t>
            </a:r>
          </a:p>
          <a:p>
            <a:r>
              <a:rPr lang="en-GB" sz="3600" dirty="0">
                <a:latin typeface="Times New Roman" panose="02020603050405020304" pitchFamily="18" charset="0"/>
                <a:cs typeface="Times New Roman" panose="02020603050405020304" pitchFamily="18" charset="0"/>
              </a:rPr>
              <a:t>review your initial plans and objectives as your writing develops,</a:t>
            </a:r>
          </a:p>
          <a:p>
            <a:r>
              <a:rPr lang="en-GB" sz="3600" dirty="0">
                <a:latin typeface="Times New Roman" panose="02020603050405020304" pitchFamily="18" charset="0"/>
                <a:cs typeface="Times New Roman" panose="02020603050405020304" pitchFamily="18" charset="0"/>
              </a:rPr>
              <a:t> find an approach to planning and organizing your writing which suits</a:t>
            </a:r>
          </a:p>
          <a:p>
            <a:endParaRPr lang="en-GB" sz="3600" dirty="0">
              <a:latin typeface="Times New Roman" panose="02020603050405020304" pitchFamily="18" charset="0"/>
              <a:cs typeface="Times New Roman" panose="02020603050405020304" pitchFamily="18" charset="0"/>
            </a:endParaRPr>
          </a:p>
          <a:p>
            <a:r>
              <a:rPr lang="en-GB" sz="3600" dirty="0">
                <a:latin typeface="Times New Roman" panose="02020603050405020304" pitchFamily="18" charset="0"/>
                <a:cs typeface="Times New Roman" panose="02020603050405020304" pitchFamily="18" charset="0"/>
              </a:rPr>
              <a:t>writers can have very different ways of approaching all three main components of the writing process</a:t>
            </a:r>
          </a:p>
        </p:txBody>
      </p:sp>
    </p:spTree>
    <p:extLst>
      <p:ext uri="{BB962C8B-B14F-4D97-AF65-F5344CB8AC3E}">
        <p14:creationId xmlns:p14="http://schemas.microsoft.com/office/powerpoint/2010/main" val="10499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F87F-D92A-46F1-92E5-CD38549AA042}"/>
              </a:ext>
            </a:extLst>
          </p:cNvPr>
          <p:cNvSpPr>
            <a:spLocks noGrp="1"/>
          </p:cNvSpPr>
          <p:nvPr>
            <p:ph type="title"/>
          </p:nvPr>
        </p:nvSpPr>
        <p:spPr>
          <a:xfrm>
            <a:off x="134911" y="365125"/>
            <a:ext cx="11218889" cy="1325563"/>
          </a:xfrm>
        </p:spPr>
        <p:txBody>
          <a:bodyPr>
            <a:normAutofit/>
          </a:bodyPr>
          <a:lstStyle/>
          <a:p>
            <a:r>
              <a:rPr lang="en-GB" sz="6600" b="1" dirty="0">
                <a:latin typeface="Times New Roman" panose="02020603050405020304" pitchFamily="18" charset="0"/>
                <a:cs typeface="Times New Roman" panose="02020603050405020304" pitchFamily="18" charset="0"/>
              </a:rPr>
              <a:t>Planning is more than the text</a:t>
            </a:r>
            <a:endParaRPr lang="en-GB" sz="6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68B2EC-20A6-4F7A-BCE9-508D462B2AC0}"/>
              </a:ext>
            </a:extLst>
          </p:cNvPr>
          <p:cNvSpPr>
            <a:spLocks noGrp="1"/>
          </p:cNvSpPr>
          <p:nvPr>
            <p:ph idx="1"/>
          </p:nvPr>
        </p:nvSpPr>
        <p:spPr/>
        <p:txBody>
          <a:bodyPr/>
          <a:lstStyle/>
          <a:p>
            <a:endParaRPr lang="en-GB" b="1" dirty="0"/>
          </a:p>
          <a:p>
            <a:r>
              <a:rPr lang="en-GB" sz="6600" b="1" dirty="0"/>
              <a:t>Figure 7.1 Sharples’s model of writing as creative design</a:t>
            </a:r>
          </a:p>
          <a:p>
            <a:r>
              <a:rPr lang="en-GB" sz="6600" b="1" dirty="0"/>
              <a:t>See page 143</a:t>
            </a:r>
          </a:p>
        </p:txBody>
      </p:sp>
    </p:spTree>
    <p:extLst>
      <p:ext uri="{BB962C8B-B14F-4D97-AF65-F5344CB8AC3E}">
        <p14:creationId xmlns:p14="http://schemas.microsoft.com/office/powerpoint/2010/main" val="232351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2" y="78254"/>
            <a:ext cx="12070977" cy="1230593"/>
          </a:xfrm>
        </p:spPr>
        <p:txBody>
          <a:bodyPr>
            <a:normAutofit/>
          </a:bodyPr>
          <a:lstStyle/>
          <a:p>
            <a:r>
              <a:rPr lang="en-GB" sz="4000" b="1" dirty="0">
                <a:latin typeface="Times New Roman" panose="02020603050405020304" pitchFamily="18" charset="0"/>
                <a:cs typeface="Times New Roman" panose="02020603050405020304" pitchFamily="18" charset="0"/>
              </a:rPr>
              <a:t>Why is structuring information so important in business communication?</a:t>
            </a:r>
          </a:p>
        </p:txBody>
      </p:sp>
      <p:sp>
        <p:nvSpPr>
          <p:cNvPr id="3" name="Content Placeholder 2"/>
          <p:cNvSpPr>
            <a:spLocks noGrp="1"/>
          </p:cNvSpPr>
          <p:nvPr>
            <p:ph idx="1"/>
          </p:nvPr>
        </p:nvSpPr>
        <p:spPr>
          <a:xfrm>
            <a:off x="71719" y="1371594"/>
            <a:ext cx="12048564" cy="5289176"/>
          </a:xfrm>
        </p:spPr>
        <p:txBody>
          <a:bodyPr>
            <a:noAutofit/>
          </a:bodyPr>
          <a:lstStyle/>
          <a:p>
            <a:r>
              <a:rPr lang="en-GB" sz="3200" dirty="0">
                <a:latin typeface="Times New Roman" panose="02020603050405020304" pitchFamily="18" charset="0"/>
                <a:cs typeface="Times New Roman" panose="02020603050405020304" pitchFamily="18" charset="0"/>
              </a:rPr>
              <a:t>Research on human perception, cognition and memory that our brain continuously anticipates, organizes and reorganizes the information it receives.</a:t>
            </a:r>
          </a:p>
          <a:p>
            <a:r>
              <a:rPr lang="en-GB" sz="3200" dirty="0">
                <a:latin typeface="Times New Roman" panose="02020603050405020304" pitchFamily="18" charset="0"/>
                <a:cs typeface="Times New Roman" panose="02020603050405020304" pitchFamily="18" charset="0"/>
              </a:rPr>
              <a:t>Retention and understanding of messages depends on how they are presented.</a:t>
            </a:r>
          </a:p>
          <a:p>
            <a:pPr lvl="1"/>
            <a:r>
              <a:rPr lang="en-GB" sz="2800" dirty="0">
                <a:latin typeface="Times New Roman" panose="02020603050405020304" pitchFamily="18" charset="0"/>
                <a:cs typeface="Times New Roman" panose="02020603050405020304" pitchFamily="18" charset="0"/>
              </a:rPr>
              <a:t>For a example, read the following list of animals once and try to remember and repeat them:</a:t>
            </a:r>
            <a:endParaRPr lang="en-GB" sz="2800" u="sng" dirty="0">
              <a:latin typeface="Times New Roman" panose="02020603050405020304" pitchFamily="18" charset="0"/>
              <a:cs typeface="Times New Roman" panose="02020603050405020304" pitchFamily="18" charset="0"/>
              <a:hlinkClick r:id="rId2"/>
            </a:endParaRPr>
          </a:p>
          <a:p>
            <a:pPr marL="914400" lvl="2" indent="0">
              <a:buNone/>
            </a:pP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Chacma</a:t>
            </a:r>
            <a:r>
              <a:rPr lang="en-GB" sz="2400" b="1" dirty="0">
                <a:latin typeface="Times New Roman" panose="02020603050405020304" pitchFamily="18" charset="0"/>
                <a:cs typeface="Times New Roman" panose="02020603050405020304" pitchFamily="18" charset="0"/>
              </a:rPr>
              <a:t> baboon</a:t>
            </a:r>
          </a:p>
          <a:p>
            <a:pPr marL="914400" lvl="2" indent="0">
              <a:buNone/>
            </a:pPr>
            <a:r>
              <a:rPr lang="en-GB" sz="2400" b="1" dirty="0">
                <a:latin typeface="Times New Roman" panose="02020603050405020304" pitchFamily="18" charset="0"/>
                <a:cs typeface="Times New Roman" panose="02020603050405020304" pitchFamily="18" charset="0"/>
              </a:rPr>
              <a:t>■ Cheetah</a:t>
            </a:r>
          </a:p>
          <a:p>
            <a:pPr marL="914400" lvl="2" indent="0">
              <a:buNone/>
            </a:pPr>
            <a:r>
              <a:rPr lang="en-GB" sz="2400" b="1" dirty="0">
                <a:latin typeface="Times New Roman" panose="02020603050405020304" pitchFamily="18" charset="0"/>
                <a:cs typeface="Times New Roman" panose="02020603050405020304" pitchFamily="18" charset="0"/>
              </a:rPr>
              <a:t>■ Gorilla</a:t>
            </a:r>
          </a:p>
          <a:p>
            <a:pPr marL="914400" lvl="2" indent="0">
              <a:buNone/>
            </a:pPr>
            <a:r>
              <a:rPr lang="en-GB" sz="2400" b="1" dirty="0">
                <a:latin typeface="Times New Roman" panose="02020603050405020304" pitchFamily="18" charset="0"/>
                <a:cs typeface="Times New Roman" panose="02020603050405020304" pitchFamily="18" charset="0"/>
              </a:rPr>
              <a:t>■ Impala</a:t>
            </a:r>
          </a:p>
          <a:p>
            <a:pPr marL="914400" lvl="2" indent="0">
              <a:buNone/>
            </a:pPr>
            <a:r>
              <a:rPr lang="en-GB" sz="2400" b="1" dirty="0">
                <a:latin typeface="Times New Roman" panose="02020603050405020304" pitchFamily="18" charset="0"/>
                <a:cs typeface="Times New Roman" panose="02020603050405020304" pitchFamily="18" charset="0"/>
              </a:rPr>
              <a:t>■ Leopard</a:t>
            </a:r>
          </a:p>
        </p:txBody>
      </p:sp>
    </p:spTree>
    <p:extLst>
      <p:ext uri="{BB962C8B-B14F-4D97-AF65-F5344CB8AC3E}">
        <p14:creationId xmlns:p14="http://schemas.microsoft.com/office/powerpoint/2010/main" val="3225667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3996</TotalTime>
  <Words>3421</Words>
  <Application>Microsoft Office PowerPoint</Application>
  <PresentationFormat>Widescreen</PresentationFormat>
  <Paragraphs>305</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Wingdings</vt:lpstr>
      <vt:lpstr>Office Theme</vt:lpstr>
      <vt:lpstr>Business Communication- Business writing-Planning Organising  Lecture on Chapter 7</vt:lpstr>
      <vt:lpstr>Learning objectives…</vt:lpstr>
      <vt:lpstr>Is there a best way to approach business writing?</vt:lpstr>
      <vt:lpstr>PowerPoint Presentation</vt:lpstr>
      <vt:lpstr>Should we always follow the suggested steps?</vt:lpstr>
      <vt:lpstr>Suggested steps in business writing, as proposed by various authors</vt:lpstr>
      <vt:lpstr>Extract practical conclusions from this brief review</vt:lpstr>
      <vt:lpstr>Planning is more than the text</vt:lpstr>
      <vt:lpstr>Why is structuring information so important in business communication?</vt:lpstr>
      <vt:lpstr>Structuring information: the planning triangle</vt:lpstr>
      <vt:lpstr>PowerPoint Presentation</vt:lpstr>
      <vt:lpstr>Defining objectives</vt:lpstr>
      <vt:lpstr>Phrasing objectives</vt:lpstr>
      <vt:lpstr>PowerPoint Presentation</vt:lpstr>
      <vt:lpstr>Clear objectives can lead to new (and better) documents</vt:lpstr>
      <vt:lpstr>When the objective is to persuade… </vt:lpstr>
      <vt:lpstr>PowerPoint Presentation</vt:lpstr>
      <vt:lpstr>PowerPoint Presentation</vt:lpstr>
      <vt:lpstr>Methods &amp; principles for structuring information</vt:lpstr>
      <vt:lpstr>Methods &amp; principles for structuring information</vt:lpstr>
      <vt:lpstr>Television is clearly organized along the following lines:</vt:lpstr>
      <vt:lpstr>The pyramid principle</vt:lpstr>
      <vt:lpstr>Spider diagrams and mind maps</vt:lpstr>
      <vt:lpstr>PowerPoint Presentation</vt:lpstr>
      <vt:lpstr>Incorporate a variety of techniques:</vt:lpstr>
      <vt:lpstr>Outlining</vt:lpstr>
      <vt:lpstr>PowerPoint Presentation</vt:lpstr>
      <vt:lpstr>Structuring devices in written documents</vt:lpstr>
      <vt:lpstr>Structuring devices in written documents</vt:lpstr>
      <vt:lpstr>Paragraph Example… </vt:lpstr>
      <vt:lpstr>Length of paragraphs</vt:lpstr>
      <vt:lpstr>Unity</vt:lpstr>
      <vt:lpstr>Coherence / Consistency</vt:lpstr>
      <vt:lpstr>PowerPoint Presentation</vt:lpstr>
      <vt:lpstr>Linking devices</vt:lpstr>
      <vt:lpstr>Linking punctuation</vt:lpstr>
      <vt:lpstr>Linking words and phrases</vt:lpstr>
      <vt:lpstr>Linking sentences</vt:lpstr>
      <vt:lpstr>Matching structure to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 Communication and Organizations in Context Lecture 7</dc:title>
  <dc:creator>Khatun, Mahmuda</dc:creator>
  <cp:lastModifiedBy>MD Mynuddin</cp:lastModifiedBy>
  <cp:revision>62</cp:revision>
  <dcterms:created xsi:type="dcterms:W3CDTF">2020-06-19T11:26:16Z</dcterms:created>
  <dcterms:modified xsi:type="dcterms:W3CDTF">2021-08-12T18:48:11Z</dcterms:modified>
</cp:coreProperties>
</file>