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63" r:id="rId6"/>
    <p:sldId id="259" r:id="rId7"/>
    <p:sldId id="260" r:id="rId8"/>
    <p:sldId id="261" r:id="rId9"/>
    <p:sldId id="262" r:id="rId10"/>
    <p:sldId id="270" r:id="rId11"/>
    <p:sldId id="271" r:id="rId12"/>
    <p:sldId id="264" r:id="rId13"/>
    <p:sldId id="272" r:id="rId14"/>
    <p:sldId id="265" r:id="rId15"/>
    <p:sldId id="266" r:id="rId16"/>
    <p:sldId id="267" r:id="rId17"/>
    <p:sldId id="268"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3" autoAdjust="0"/>
    <p:restoredTop sz="94660"/>
  </p:normalViewPr>
  <p:slideViewPr>
    <p:cSldViewPr>
      <p:cViewPr varScale="1">
        <p:scale>
          <a:sx n="65" d="100"/>
          <a:sy n="65" d="100"/>
        </p:scale>
        <p:origin x="-130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C72BC13-F4B7-4E07-85BA-8DB101965DC2}" type="datetimeFigureOut">
              <a:rPr lang="en-GB" smtClean="0"/>
              <a:t>10/08/2020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A37122-B586-493F-BC35-D42215979042}" type="slidenum">
              <a:rPr lang="en-GB" smtClean="0"/>
              <a:t>‹#›</a:t>
            </a:fld>
            <a:endParaRPr lang="en-GB"/>
          </a:p>
        </p:txBody>
      </p:sp>
    </p:spTree>
    <p:extLst>
      <p:ext uri="{BB962C8B-B14F-4D97-AF65-F5344CB8AC3E}">
        <p14:creationId xmlns:p14="http://schemas.microsoft.com/office/powerpoint/2010/main" val="343346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C72BC13-F4B7-4E07-85BA-8DB101965DC2}" type="datetimeFigureOut">
              <a:rPr lang="en-GB" smtClean="0"/>
              <a:t>10/08/2020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A37122-B586-493F-BC35-D42215979042}" type="slidenum">
              <a:rPr lang="en-GB" smtClean="0"/>
              <a:t>‹#›</a:t>
            </a:fld>
            <a:endParaRPr lang="en-GB"/>
          </a:p>
        </p:txBody>
      </p:sp>
    </p:spTree>
    <p:extLst>
      <p:ext uri="{BB962C8B-B14F-4D97-AF65-F5344CB8AC3E}">
        <p14:creationId xmlns:p14="http://schemas.microsoft.com/office/powerpoint/2010/main" val="38233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C72BC13-F4B7-4E07-85BA-8DB101965DC2}" type="datetimeFigureOut">
              <a:rPr lang="en-GB" smtClean="0"/>
              <a:t>10/08/2020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A37122-B586-493F-BC35-D42215979042}" type="slidenum">
              <a:rPr lang="en-GB" smtClean="0"/>
              <a:t>‹#›</a:t>
            </a:fld>
            <a:endParaRPr lang="en-GB"/>
          </a:p>
        </p:txBody>
      </p:sp>
    </p:spTree>
    <p:extLst>
      <p:ext uri="{BB962C8B-B14F-4D97-AF65-F5344CB8AC3E}">
        <p14:creationId xmlns:p14="http://schemas.microsoft.com/office/powerpoint/2010/main" val="1582033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C72BC13-F4B7-4E07-85BA-8DB101965DC2}" type="datetimeFigureOut">
              <a:rPr lang="en-GB" smtClean="0"/>
              <a:t>10/08/2020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A37122-B586-493F-BC35-D42215979042}" type="slidenum">
              <a:rPr lang="en-GB" smtClean="0"/>
              <a:t>‹#›</a:t>
            </a:fld>
            <a:endParaRPr lang="en-GB"/>
          </a:p>
        </p:txBody>
      </p:sp>
    </p:spTree>
    <p:extLst>
      <p:ext uri="{BB962C8B-B14F-4D97-AF65-F5344CB8AC3E}">
        <p14:creationId xmlns:p14="http://schemas.microsoft.com/office/powerpoint/2010/main" val="1261009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72BC13-F4B7-4E07-85BA-8DB101965DC2}" type="datetimeFigureOut">
              <a:rPr lang="en-GB" smtClean="0"/>
              <a:t>10/08/2020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A37122-B586-493F-BC35-D42215979042}" type="slidenum">
              <a:rPr lang="en-GB" smtClean="0"/>
              <a:t>‹#›</a:t>
            </a:fld>
            <a:endParaRPr lang="en-GB"/>
          </a:p>
        </p:txBody>
      </p:sp>
    </p:spTree>
    <p:extLst>
      <p:ext uri="{BB962C8B-B14F-4D97-AF65-F5344CB8AC3E}">
        <p14:creationId xmlns:p14="http://schemas.microsoft.com/office/powerpoint/2010/main" val="1937320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C72BC13-F4B7-4E07-85BA-8DB101965DC2}" type="datetimeFigureOut">
              <a:rPr lang="en-GB" smtClean="0"/>
              <a:t>10/08/2020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A37122-B586-493F-BC35-D42215979042}" type="slidenum">
              <a:rPr lang="en-GB" smtClean="0"/>
              <a:t>‹#›</a:t>
            </a:fld>
            <a:endParaRPr lang="en-GB"/>
          </a:p>
        </p:txBody>
      </p:sp>
    </p:spTree>
    <p:extLst>
      <p:ext uri="{BB962C8B-B14F-4D97-AF65-F5344CB8AC3E}">
        <p14:creationId xmlns:p14="http://schemas.microsoft.com/office/powerpoint/2010/main" val="238730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C72BC13-F4B7-4E07-85BA-8DB101965DC2}" type="datetimeFigureOut">
              <a:rPr lang="en-GB" smtClean="0"/>
              <a:t>10/08/2020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A37122-B586-493F-BC35-D42215979042}" type="slidenum">
              <a:rPr lang="en-GB" smtClean="0"/>
              <a:t>‹#›</a:t>
            </a:fld>
            <a:endParaRPr lang="en-GB"/>
          </a:p>
        </p:txBody>
      </p:sp>
    </p:spTree>
    <p:extLst>
      <p:ext uri="{BB962C8B-B14F-4D97-AF65-F5344CB8AC3E}">
        <p14:creationId xmlns:p14="http://schemas.microsoft.com/office/powerpoint/2010/main" val="2207097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C72BC13-F4B7-4E07-85BA-8DB101965DC2}" type="datetimeFigureOut">
              <a:rPr lang="en-GB" smtClean="0"/>
              <a:t>10/08/2020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A37122-B586-493F-BC35-D42215979042}" type="slidenum">
              <a:rPr lang="en-GB" smtClean="0"/>
              <a:t>‹#›</a:t>
            </a:fld>
            <a:endParaRPr lang="en-GB"/>
          </a:p>
        </p:txBody>
      </p:sp>
    </p:spTree>
    <p:extLst>
      <p:ext uri="{BB962C8B-B14F-4D97-AF65-F5344CB8AC3E}">
        <p14:creationId xmlns:p14="http://schemas.microsoft.com/office/powerpoint/2010/main" val="1208055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2BC13-F4B7-4E07-85BA-8DB101965DC2}" type="datetimeFigureOut">
              <a:rPr lang="en-GB" smtClean="0"/>
              <a:t>10/08/2020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A37122-B586-493F-BC35-D42215979042}" type="slidenum">
              <a:rPr lang="en-GB" smtClean="0"/>
              <a:t>‹#›</a:t>
            </a:fld>
            <a:endParaRPr lang="en-GB"/>
          </a:p>
        </p:txBody>
      </p:sp>
    </p:spTree>
    <p:extLst>
      <p:ext uri="{BB962C8B-B14F-4D97-AF65-F5344CB8AC3E}">
        <p14:creationId xmlns:p14="http://schemas.microsoft.com/office/powerpoint/2010/main" val="301958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2BC13-F4B7-4E07-85BA-8DB101965DC2}" type="datetimeFigureOut">
              <a:rPr lang="en-GB" smtClean="0"/>
              <a:t>10/08/2020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A37122-B586-493F-BC35-D42215979042}" type="slidenum">
              <a:rPr lang="en-GB" smtClean="0"/>
              <a:t>‹#›</a:t>
            </a:fld>
            <a:endParaRPr lang="en-GB"/>
          </a:p>
        </p:txBody>
      </p:sp>
    </p:spTree>
    <p:extLst>
      <p:ext uri="{BB962C8B-B14F-4D97-AF65-F5344CB8AC3E}">
        <p14:creationId xmlns:p14="http://schemas.microsoft.com/office/powerpoint/2010/main" val="265904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2BC13-F4B7-4E07-85BA-8DB101965DC2}" type="datetimeFigureOut">
              <a:rPr lang="en-GB" smtClean="0"/>
              <a:t>10/08/2020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A37122-B586-493F-BC35-D42215979042}" type="slidenum">
              <a:rPr lang="en-GB" smtClean="0"/>
              <a:t>‹#›</a:t>
            </a:fld>
            <a:endParaRPr lang="en-GB"/>
          </a:p>
        </p:txBody>
      </p:sp>
    </p:spTree>
    <p:extLst>
      <p:ext uri="{BB962C8B-B14F-4D97-AF65-F5344CB8AC3E}">
        <p14:creationId xmlns:p14="http://schemas.microsoft.com/office/powerpoint/2010/main" val="167969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2BC13-F4B7-4E07-85BA-8DB101965DC2}" type="datetimeFigureOut">
              <a:rPr lang="en-GB" smtClean="0"/>
              <a:t>10/08/2020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37122-B586-493F-BC35-D42215979042}" type="slidenum">
              <a:rPr lang="en-GB" smtClean="0"/>
              <a:t>‹#›</a:t>
            </a:fld>
            <a:endParaRPr lang="en-GB"/>
          </a:p>
        </p:txBody>
      </p:sp>
    </p:spTree>
    <p:extLst>
      <p:ext uri="{BB962C8B-B14F-4D97-AF65-F5344CB8AC3E}">
        <p14:creationId xmlns:p14="http://schemas.microsoft.com/office/powerpoint/2010/main" val="583751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1"/>
            <a:ext cx="7772400" cy="2808312"/>
          </a:xfrm>
        </p:spPr>
        <p:txBody>
          <a:bodyPr>
            <a:normAutofit/>
          </a:bodyPr>
          <a:lstStyle/>
          <a:p>
            <a:r>
              <a:rPr lang="en-GB" b="1" dirty="0" smtClean="0">
                <a:latin typeface="Times New Roman" panose="02020603050405020304" pitchFamily="18" charset="0"/>
                <a:cs typeface="Times New Roman" panose="02020603050405020304" pitchFamily="18" charset="0"/>
              </a:rPr>
              <a:t>Business Communication-</a:t>
            </a:r>
            <a:br>
              <a:rPr lang="en-GB" b="1" dirty="0" smtClean="0">
                <a:latin typeface="Times New Roman" panose="02020603050405020304" pitchFamily="18" charset="0"/>
                <a:cs typeface="Times New Roman" panose="02020603050405020304" pitchFamily="18" charset="0"/>
              </a:rPr>
            </a:br>
            <a:r>
              <a:rPr lang="en-GB" b="1" dirty="0" smtClean="0">
                <a:latin typeface="Times New Roman" panose="02020603050405020304" pitchFamily="18" charset="0"/>
                <a:cs typeface="Times New Roman" panose="02020603050405020304" pitchFamily="18" charset="0"/>
              </a:rPr>
              <a:t>Lecture on Chapter 8-</a:t>
            </a:r>
            <a:br>
              <a:rPr lang="en-GB" b="1" dirty="0" smtClean="0">
                <a:latin typeface="Times New Roman" panose="02020603050405020304" pitchFamily="18" charset="0"/>
                <a:cs typeface="Times New Roman" panose="02020603050405020304" pitchFamily="18" charset="0"/>
              </a:rPr>
            </a:br>
            <a:r>
              <a:rPr lang="en-GB" sz="5400" b="1" dirty="0" smtClean="0">
                <a:latin typeface="Times New Roman" panose="02020603050405020304" pitchFamily="18" charset="0"/>
                <a:cs typeface="Times New Roman" panose="02020603050405020304" pitchFamily="18" charset="0"/>
              </a:rPr>
              <a:t>Effective writing style</a:t>
            </a:r>
            <a:endParaRPr lang="en-GB" sz="5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284984"/>
            <a:ext cx="6400800" cy="2353816"/>
          </a:xfrm>
        </p:spPr>
        <p:txBody>
          <a:bodyPr/>
          <a:lstStyle/>
          <a:p>
            <a:r>
              <a:rPr lang="en-GB" b="1" dirty="0" smtClean="0">
                <a:solidFill>
                  <a:schemeClr val="tx1"/>
                </a:solidFill>
                <a:latin typeface="Times New Roman" panose="02020603050405020304" pitchFamily="18" charset="0"/>
                <a:cs typeface="Times New Roman" panose="02020603050405020304" pitchFamily="18" charset="0"/>
              </a:rPr>
              <a:t>SM </a:t>
            </a:r>
            <a:r>
              <a:rPr lang="en-GB" b="1" dirty="0" err="1" smtClean="0">
                <a:solidFill>
                  <a:schemeClr val="tx1"/>
                </a:solidFill>
                <a:latin typeface="Times New Roman" panose="02020603050405020304" pitchFamily="18" charset="0"/>
                <a:cs typeface="Times New Roman" panose="02020603050405020304" pitchFamily="18" charset="0"/>
              </a:rPr>
              <a:t>Nazrul</a:t>
            </a:r>
            <a:r>
              <a:rPr lang="en-GB" b="1" dirty="0" smtClean="0">
                <a:solidFill>
                  <a:schemeClr val="tx1"/>
                </a:solidFill>
                <a:latin typeface="Times New Roman" panose="02020603050405020304" pitchFamily="18" charset="0"/>
                <a:cs typeface="Times New Roman" panose="02020603050405020304" pitchFamily="18" charset="0"/>
              </a:rPr>
              <a:t> Islam, PhD</a:t>
            </a:r>
          </a:p>
          <a:p>
            <a:r>
              <a:rPr lang="en-GB" b="1" dirty="0" smtClean="0">
                <a:solidFill>
                  <a:schemeClr val="tx1"/>
                </a:solidFill>
                <a:latin typeface="Times New Roman" panose="02020603050405020304" pitchFamily="18" charset="0"/>
                <a:cs typeface="Times New Roman" panose="02020603050405020304" pitchFamily="18" charset="0"/>
              </a:rPr>
              <a:t>Associate Professor and Chairman</a:t>
            </a:r>
          </a:p>
          <a:p>
            <a:r>
              <a:rPr lang="en-GB" b="1" dirty="0" smtClean="0">
                <a:solidFill>
                  <a:schemeClr val="tx1"/>
                </a:solidFill>
                <a:latin typeface="Times New Roman" panose="02020603050405020304" pitchFamily="18" charset="0"/>
                <a:cs typeface="Times New Roman" panose="02020603050405020304" pitchFamily="18" charset="0"/>
              </a:rPr>
              <a:t>DBA, NSTU</a:t>
            </a:r>
          </a:p>
          <a:p>
            <a:endParaRPr lang="en-GB" dirty="0"/>
          </a:p>
        </p:txBody>
      </p:sp>
    </p:spTree>
    <p:extLst>
      <p:ext uri="{BB962C8B-B14F-4D97-AF65-F5344CB8AC3E}">
        <p14:creationId xmlns:p14="http://schemas.microsoft.com/office/powerpoint/2010/main" val="1427472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9036496" cy="6624736"/>
          </a:xfrm>
        </p:spPr>
        <p:txBody>
          <a:bodyPr>
            <a:normAutofit fontScale="85000" lnSpcReduction="20000"/>
          </a:bodyPr>
          <a:lstStyle/>
          <a:p>
            <a:pPr marL="0" indent="0">
              <a:buNone/>
            </a:pPr>
            <a:r>
              <a:rPr lang="en-GB" dirty="0" smtClean="0"/>
              <a:t>TO: General Manager</a:t>
            </a:r>
          </a:p>
          <a:p>
            <a:pPr marL="0" indent="0">
              <a:buNone/>
            </a:pPr>
            <a:r>
              <a:rPr lang="en-GB" dirty="0" smtClean="0"/>
              <a:t>FROM: Personnel Manager </a:t>
            </a:r>
          </a:p>
          <a:p>
            <a:pPr marL="0" indent="0">
              <a:buNone/>
            </a:pPr>
            <a:r>
              <a:rPr lang="en-GB" dirty="0" smtClean="0"/>
              <a:t>Subject: Support for Staff Canteen </a:t>
            </a:r>
          </a:p>
          <a:p>
            <a:pPr marL="0" indent="0">
              <a:buNone/>
            </a:pPr>
            <a:r>
              <a:rPr lang="en-GB" dirty="0" smtClean="0"/>
              <a:t>Pursuant to your memo/note requesting information on staff attitudes to a staff canteen, I wish to report as follows. </a:t>
            </a:r>
          </a:p>
          <a:p>
            <a:pPr marL="0" indent="0">
              <a:buNone/>
            </a:pPr>
            <a:r>
              <a:rPr lang="en-GB" dirty="0" smtClean="0"/>
              <a:t>In the week beginning 25 January 2001, Messrs Smith, Jones and Kbumalo of this department carried out a survey of staff opinion using a simple questionnaire, which had been prepared by Jo Singh of the Human Resources Department as part of a project for his management development qualification. They were able to give the questionnaire to 470 staff which is 69.24% of the workforce who take lunch and eat in the vicinity of the factory.</a:t>
            </a:r>
          </a:p>
          <a:p>
            <a:pPr marL="0" indent="0">
              <a:buNone/>
            </a:pPr>
            <a:r>
              <a:rPr lang="en-GB" dirty="0" smtClean="0"/>
              <a:t>In the following week, the questionnaire was analysed using the scanner and software in Human Resources. The results indicated that 89.47% of those questioned were in favour of a staff canteen. </a:t>
            </a:r>
          </a:p>
          <a:p>
            <a:pPr marL="0" indent="0">
              <a:buNone/>
            </a:pPr>
            <a:r>
              <a:rPr lang="en-GB" dirty="0" smtClean="0"/>
              <a:t>A full copy of their report is attached for your perusal.</a:t>
            </a:r>
            <a:endParaRPr lang="en-GB" dirty="0"/>
          </a:p>
        </p:txBody>
      </p:sp>
    </p:spTree>
    <p:extLst>
      <p:ext uri="{BB962C8B-B14F-4D97-AF65-F5344CB8AC3E}">
        <p14:creationId xmlns:p14="http://schemas.microsoft.com/office/powerpoint/2010/main" val="1129526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0"/>
            <a:ext cx="8928992" cy="6858000"/>
          </a:xfrm>
        </p:spPr>
        <p:txBody>
          <a:bodyPr>
            <a:noAutofit/>
          </a:bodyPr>
          <a:lstStyle/>
          <a:p>
            <a:r>
              <a:rPr lang="en-GB" sz="3600" dirty="0" smtClean="0">
                <a:latin typeface="Times New Roman" panose="02020603050405020304" pitchFamily="18" charset="0"/>
                <a:cs typeface="Times New Roman" panose="02020603050405020304" pitchFamily="18" charset="0"/>
              </a:rPr>
              <a:t>Although this memo is only 136 words long, it manages to demonstrate many examples of poor style. For example, </a:t>
            </a:r>
          </a:p>
          <a:p>
            <a:pPr lvl="1"/>
            <a:r>
              <a:rPr lang="en-GB" sz="3200" dirty="0" smtClean="0">
                <a:latin typeface="Times New Roman" panose="02020603050405020304" pitchFamily="18" charset="0"/>
                <a:cs typeface="Times New Roman" panose="02020603050405020304" pitchFamily="18" charset="0"/>
              </a:rPr>
              <a:t>The reader does not need this level of accuracy. The writer should have rounded off the figure to 89 per cent or even 90 per cent. </a:t>
            </a:r>
          </a:p>
          <a:p>
            <a:pPr lvl="1"/>
            <a:r>
              <a:rPr lang="en-GB" sz="3200" dirty="0" smtClean="0">
                <a:latin typeface="Times New Roman" panose="02020603050405020304" pitchFamily="18" charset="0"/>
                <a:cs typeface="Times New Roman" panose="02020603050405020304" pitchFamily="18" charset="0"/>
              </a:rPr>
              <a:t>Opinion surveys depend on responses which can change from day to day, and it is not justified to report the result to two places of decimals. Again, rounding off the figures would be much more sensible.</a:t>
            </a:r>
          </a:p>
          <a:p>
            <a:pPr marL="0" indent="0">
              <a:buNone/>
            </a:pPr>
            <a:r>
              <a:rPr lang="en-GB" sz="2400" dirty="0" smtClean="0">
                <a:latin typeface="Times New Roman" panose="02020603050405020304" pitchFamily="18" charset="0"/>
                <a:cs typeface="Times New Roman" panose="02020603050405020304" pitchFamily="18" charset="0"/>
              </a:rPr>
              <a:t>-This is a very simple (and perhaps trivial) example, but we have seen this problem in many more serious and important management reports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270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856984" cy="6480720"/>
          </a:xfrm>
        </p:spPr>
        <p:txBody>
          <a:bodyPr>
            <a:normAutofit/>
          </a:bodyPr>
          <a:lstStyle/>
          <a:p>
            <a:r>
              <a:rPr lang="en-GB" b="1" dirty="0" smtClean="0">
                <a:latin typeface="Times New Roman" panose="02020603050405020304" pitchFamily="18" charset="0"/>
                <a:cs typeface="Times New Roman" panose="02020603050405020304" pitchFamily="18" charset="0"/>
              </a:rPr>
              <a:t>Clarity: </a:t>
            </a:r>
            <a:r>
              <a:rPr lang="en-GB" dirty="0" smtClean="0">
                <a:latin typeface="Times New Roman" panose="02020603050405020304" pitchFamily="18" charset="0"/>
                <a:cs typeface="Times New Roman" panose="02020603050405020304" pitchFamily="18" charset="0"/>
              </a:rPr>
              <a:t>Lack of clarity is often due to poor style, rather than difficult subject matter, because of following reasons: </a:t>
            </a:r>
          </a:p>
          <a:p>
            <a:pPr lvl="1"/>
            <a:r>
              <a:rPr lang="en-GB" dirty="0" smtClean="0">
                <a:latin typeface="Times New Roman" panose="02020603050405020304" pitchFamily="18" charset="0"/>
                <a:cs typeface="Times New Roman" panose="02020603050405020304" pitchFamily="18" charset="0"/>
              </a:rPr>
              <a:t>artificial phrases/expressions and triteness;</a:t>
            </a:r>
          </a:p>
          <a:p>
            <a:pPr lvl="1"/>
            <a:r>
              <a:rPr lang="en-GB" dirty="0" smtClean="0">
                <a:latin typeface="Times New Roman" panose="02020603050405020304" pitchFamily="18" charset="0"/>
                <a:cs typeface="Times New Roman" panose="02020603050405020304" pitchFamily="18" charset="0"/>
              </a:rPr>
              <a:t>too much detail and repetition;</a:t>
            </a:r>
          </a:p>
          <a:p>
            <a:pPr lvl="1"/>
            <a:r>
              <a:rPr lang="en-GB" dirty="0" smtClean="0">
                <a:latin typeface="Times New Roman" panose="02020603050405020304" pitchFamily="18" charset="0"/>
                <a:cs typeface="Times New Roman" panose="02020603050405020304" pitchFamily="18" charset="0"/>
              </a:rPr>
              <a:t>lack of logical structure;</a:t>
            </a:r>
          </a:p>
          <a:p>
            <a:pPr lvl="1"/>
            <a:r>
              <a:rPr lang="en-GB" dirty="0" smtClean="0">
                <a:latin typeface="Times New Roman" panose="02020603050405020304" pitchFamily="18" charset="0"/>
                <a:cs typeface="Times New Roman" panose="02020603050405020304" pitchFamily="18" charset="0"/>
              </a:rPr>
              <a:t>excessive use of abstract and generic terms. </a:t>
            </a:r>
          </a:p>
          <a:p>
            <a:r>
              <a:rPr lang="en-GB" dirty="0" smtClean="0">
                <a:latin typeface="Times New Roman" panose="02020603050405020304" pitchFamily="18" charset="0"/>
                <a:cs typeface="Times New Roman" panose="02020603050405020304" pitchFamily="18" charset="0"/>
              </a:rPr>
              <a:t>Consider for example the following letter in page 167-168…</a:t>
            </a:r>
          </a:p>
        </p:txBody>
      </p:sp>
    </p:spTree>
    <p:extLst>
      <p:ext uri="{BB962C8B-B14F-4D97-AF65-F5344CB8AC3E}">
        <p14:creationId xmlns:p14="http://schemas.microsoft.com/office/powerpoint/2010/main" val="27020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624"/>
            <a:ext cx="9108504" cy="6696744"/>
          </a:xfrm>
        </p:spPr>
        <p:txBody>
          <a:bodyPr>
            <a:normAutofit fontScale="62500" lnSpcReduction="20000"/>
          </a:bodyPr>
          <a:lstStyle/>
          <a:p>
            <a:pPr marL="0" indent="0" algn="ctr">
              <a:buNone/>
            </a:pPr>
            <a:r>
              <a:rPr lang="en-GB" dirty="0" smtClean="0"/>
              <a:t>Example the following letter: </a:t>
            </a:r>
          </a:p>
          <a:p>
            <a:pPr marL="0" indent="0">
              <a:buNone/>
            </a:pPr>
            <a:r>
              <a:rPr lang="en-GB" sz="3500" dirty="0" smtClean="0">
                <a:latin typeface="Times New Roman" panose="02020603050405020304" pitchFamily="18" charset="0"/>
                <a:cs typeface="Times New Roman" panose="02020603050405020304" pitchFamily="18" charset="0"/>
              </a:rPr>
              <a:t>Dear Sir </a:t>
            </a:r>
          </a:p>
          <a:p>
            <a:pPr marL="0" indent="0">
              <a:buNone/>
            </a:pPr>
            <a:r>
              <a:rPr lang="en-GB" sz="3500" dirty="0" smtClean="0">
                <a:latin typeface="Times New Roman" panose="02020603050405020304" pitchFamily="18" charset="0"/>
                <a:cs typeface="Times New Roman" panose="02020603050405020304" pitchFamily="18" charset="0"/>
              </a:rPr>
              <a:t>PACKING AND REMOVAL OF OFFICE FURNITURE AND EQUIPMENT </a:t>
            </a:r>
          </a:p>
          <a:p>
            <a:pPr marL="0" indent="0">
              <a:buNone/>
            </a:pPr>
            <a:r>
              <a:rPr lang="en-GB" sz="3500" dirty="0" smtClean="0">
                <a:latin typeface="Times New Roman" panose="02020603050405020304" pitchFamily="18" charset="0"/>
                <a:cs typeface="Times New Roman" panose="02020603050405020304" pitchFamily="18" charset="0"/>
              </a:rPr>
              <a:t>We are in receipt of your esteemed favour of the 30th ult. and subsequent communication with regard to the estimate you require for the packing and removal of your office furniture, equipment and records from your premises at 123 Main St to your new premises at 456 </a:t>
            </a:r>
            <a:r>
              <a:rPr lang="en-GB" sz="3500" dirty="0" err="1" smtClean="0">
                <a:latin typeface="Times New Roman" panose="02020603050405020304" pitchFamily="18" charset="0"/>
                <a:cs typeface="Times New Roman" panose="02020603050405020304" pitchFamily="18" charset="0"/>
              </a:rPr>
              <a:t>Rivonia</a:t>
            </a:r>
            <a:r>
              <a:rPr lang="en-GB" sz="3500" dirty="0" smtClean="0">
                <a:latin typeface="Times New Roman" panose="02020603050405020304" pitchFamily="18" charset="0"/>
                <a:cs typeface="Times New Roman" panose="02020603050405020304" pitchFamily="18" charset="0"/>
              </a:rPr>
              <a:t> Rd on the 20th inst.</a:t>
            </a:r>
          </a:p>
          <a:p>
            <a:pPr marL="0" indent="0">
              <a:buNone/>
            </a:pPr>
            <a:r>
              <a:rPr lang="en-GB" sz="3500" dirty="0" smtClean="0">
                <a:latin typeface="Times New Roman" panose="02020603050405020304" pitchFamily="18" charset="0"/>
                <a:cs typeface="Times New Roman" panose="02020603050405020304" pitchFamily="18" charset="0"/>
              </a:rPr>
              <a:t>We wish to confirm the arrangement whereby our representative, Mr S </a:t>
            </a:r>
            <a:r>
              <a:rPr lang="en-GB" sz="3500" dirty="0" err="1" smtClean="0">
                <a:latin typeface="Times New Roman" panose="02020603050405020304" pitchFamily="18" charset="0"/>
                <a:cs typeface="Times New Roman" panose="02020603050405020304" pitchFamily="18" charset="0"/>
              </a:rPr>
              <a:t>Strydom</a:t>
            </a:r>
            <a:r>
              <a:rPr lang="en-GB" sz="3500" dirty="0" smtClean="0">
                <a:latin typeface="Times New Roman" panose="02020603050405020304" pitchFamily="18" charset="0"/>
                <a:cs typeface="Times New Roman" panose="02020603050405020304" pitchFamily="18" charset="0"/>
              </a:rPr>
              <a:t>, will call on you at 09:00 hrs on 6th inst. at the above-mentioned address, to make an inspection of the above-mentioned items with a view to estimating the number of packing cases and vehicles we will need to effect the packing and subsequent removal of same.</a:t>
            </a:r>
          </a:p>
          <a:p>
            <a:pPr marL="0" indent="0">
              <a:buNone/>
            </a:pPr>
            <a:r>
              <a:rPr lang="en-GB" sz="3500" dirty="0" smtClean="0">
                <a:latin typeface="Times New Roman" panose="02020603050405020304" pitchFamily="18" charset="0"/>
                <a:cs typeface="Times New Roman" panose="02020603050405020304" pitchFamily="18" charset="0"/>
              </a:rPr>
              <a:t>We trust that the suggested time will suit your convenience. We will then submit our quotation for your consideration and hope that we may be entrusted to undertake the aforementioned work. Our quotation will remain valid for seven days. The time you suggest for removal, 08:00 on 20th inst., will be entirely convenient provided we receive your timeous response. </a:t>
            </a:r>
          </a:p>
          <a:p>
            <a:pPr marL="0" indent="0">
              <a:buNone/>
            </a:pPr>
            <a:r>
              <a:rPr lang="en-GB" sz="3500" dirty="0" smtClean="0">
                <a:latin typeface="Times New Roman" panose="02020603050405020304" pitchFamily="18" charset="0"/>
                <a:cs typeface="Times New Roman" panose="02020603050405020304" pitchFamily="18" charset="0"/>
              </a:rPr>
              <a:t>We beg to remain </a:t>
            </a:r>
          </a:p>
          <a:p>
            <a:pPr marL="0" indent="0">
              <a:buNone/>
            </a:pPr>
            <a:r>
              <a:rPr lang="en-GB" sz="3500" dirty="0" smtClean="0">
                <a:latin typeface="Times New Roman" panose="02020603050405020304" pitchFamily="18" charset="0"/>
                <a:cs typeface="Times New Roman" panose="02020603050405020304" pitchFamily="18" charset="0"/>
              </a:rPr>
              <a:t>Yours faithfully </a:t>
            </a:r>
          </a:p>
          <a:p>
            <a:pPr marL="0" indent="0">
              <a:buNone/>
            </a:pPr>
            <a:r>
              <a:rPr lang="en-GB" sz="3500" dirty="0" smtClean="0">
                <a:latin typeface="Times New Roman" panose="02020603050405020304" pitchFamily="18" charset="0"/>
                <a:cs typeface="Times New Roman" panose="02020603050405020304" pitchFamily="18" charset="0"/>
              </a:rPr>
              <a:t>W Smith </a:t>
            </a:r>
          </a:p>
          <a:p>
            <a:pPr marL="0" indent="0">
              <a:buNone/>
            </a:pPr>
            <a:r>
              <a:rPr lang="en-GB" sz="3500" dirty="0" smtClean="0">
                <a:latin typeface="Times New Roman" panose="02020603050405020304" pitchFamily="18" charset="0"/>
                <a:cs typeface="Times New Roman" panose="02020603050405020304" pitchFamily="18" charset="0"/>
              </a:rPr>
              <a:t>Removals Manager </a:t>
            </a:r>
            <a:endParaRPr lang="en-GB"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859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0"/>
            <a:ext cx="8507288" cy="6126163"/>
          </a:xfrm>
        </p:spPr>
        <p:txBody>
          <a:bodyPr/>
          <a:lstStyle/>
          <a:p>
            <a:r>
              <a:rPr lang="en-GB" dirty="0" smtClean="0">
                <a:latin typeface="Times New Roman" panose="02020603050405020304" pitchFamily="18" charset="0"/>
                <a:cs typeface="Times New Roman" panose="02020603050405020304" pitchFamily="18" charset="0"/>
              </a:rPr>
              <a:t>This letter is unclear for a number of reasons: </a:t>
            </a:r>
          </a:p>
          <a:p>
            <a:pPr lvl="1"/>
            <a:r>
              <a:rPr lang="en-GB" dirty="0" smtClean="0">
                <a:latin typeface="Times New Roman" panose="02020603050405020304" pitchFamily="18" charset="0"/>
                <a:cs typeface="Times New Roman" panose="02020603050405020304" pitchFamily="18" charset="0"/>
              </a:rPr>
              <a:t>use of outdated abbreviations and ‘your esteemed favour’; </a:t>
            </a:r>
          </a:p>
          <a:p>
            <a:pPr lvl="1"/>
            <a:r>
              <a:rPr lang="en-GB" dirty="0" smtClean="0">
                <a:latin typeface="Times New Roman" panose="02020603050405020304" pitchFamily="18" charset="0"/>
                <a:cs typeface="Times New Roman" panose="02020603050405020304" pitchFamily="18" charset="0"/>
              </a:rPr>
              <a:t>unnecessary detail. Does the customer need to know the estimated number of ‘packing cases and vehicles’ needed?</a:t>
            </a:r>
          </a:p>
          <a:p>
            <a:pPr lvl="1"/>
            <a:r>
              <a:rPr lang="en-GB" dirty="0" smtClean="0">
                <a:latin typeface="Times New Roman" panose="02020603050405020304" pitchFamily="18" charset="0"/>
                <a:cs typeface="Times New Roman" panose="02020603050405020304" pitchFamily="18" charset="0"/>
              </a:rPr>
              <a:t>Fuzzy/uncertain facts. What precisely is meant by ‘subsequent communication’ and ‘timeous response’?</a:t>
            </a:r>
          </a:p>
          <a:p>
            <a:pPr lvl="1"/>
            <a:r>
              <a:rPr lang="en-GB" dirty="0" smtClean="0">
                <a:latin typeface="Times New Roman" panose="02020603050405020304" pitchFamily="18" charset="0"/>
                <a:cs typeface="Times New Roman" panose="02020603050405020304" pitchFamily="18" charset="0"/>
              </a:rPr>
              <a:t>pompous words, e.g. ‘timeous’, ‘in receipt of’.</a:t>
            </a:r>
          </a:p>
          <a:p>
            <a:endParaRPr lang="en-GB" dirty="0"/>
          </a:p>
        </p:txBody>
      </p:sp>
    </p:spTree>
    <p:extLst>
      <p:ext uri="{BB962C8B-B14F-4D97-AF65-F5344CB8AC3E}">
        <p14:creationId xmlns:p14="http://schemas.microsoft.com/office/powerpoint/2010/main" val="2107712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4800" b="1" dirty="0" smtClean="0"/>
              <a:t>Next Class….07/08/20 at 8 pm</a:t>
            </a:r>
            <a:endParaRPr lang="en-GB" sz="4800" b="1" dirty="0"/>
          </a:p>
        </p:txBody>
      </p:sp>
    </p:spTree>
    <p:extLst>
      <p:ext uri="{BB962C8B-B14F-4D97-AF65-F5344CB8AC3E}">
        <p14:creationId xmlns:p14="http://schemas.microsoft.com/office/powerpoint/2010/main" val="88595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57"/>
            <a:ext cx="8229600" cy="747247"/>
          </a:xfrm>
        </p:spPr>
        <p:txBody>
          <a:bodyPr>
            <a:normAutofit fontScale="90000"/>
          </a:bodyPr>
          <a:lstStyle/>
          <a:p>
            <a:r>
              <a:rPr lang="en-GB" dirty="0"/>
              <a:t>Emphasis</a:t>
            </a:r>
          </a:p>
        </p:txBody>
      </p:sp>
      <p:sp>
        <p:nvSpPr>
          <p:cNvPr id="3" name="Content Placeholder 2"/>
          <p:cNvSpPr>
            <a:spLocks noGrp="1"/>
          </p:cNvSpPr>
          <p:nvPr>
            <p:ph idx="1"/>
          </p:nvPr>
        </p:nvSpPr>
        <p:spPr>
          <a:xfrm>
            <a:off x="107504" y="836712"/>
            <a:ext cx="8928992" cy="5904656"/>
          </a:xfrm>
        </p:spPr>
        <p:txBody>
          <a:bodyPr>
            <a:normAutofit fontScale="92500" lnSpcReduction="10000"/>
          </a:bodyPr>
          <a:lstStyle/>
          <a:p>
            <a:r>
              <a:rPr lang="en-GB" dirty="0"/>
              <a:t>information that is important to the audience; and </a:t>
            </a:r>
            <a:endParaRPr lang="en-GB" dirty="0" smtClean="0"/>
          </a:p>
          <a:p>
            <a:r>
              <a:rPr lang="en-GB" dirty="0" smtClean="0"/>
              <a:t>information </a:t>
            </a:r>
            <a:r>
              <a:rPr lang="en-GB" dirty="0"/>
              <a:t>that will support your arguments as </a:t>
            </a:r>
            <a:r>
              <a:rPr lang="en-GB" dirty="0" smtClean="0"/>
              <a:t>writer.</a:t>
            </a:r>
          </a:p>
          <a:p>
            <a:pPr marL="0" indent="0">
              <a:buNone/>
            </a:pPr>
            <a:r>
              <a:rPr lang="en-GB" b="1" u="sng" dirty="0" smtClean="0"/>
              <a:t>“the </a:t>
            </a:r>
            <a:r>
              <a:rPr lang="en-GB" b="1" u="sng" dirty="0"/>
              <a:t>previous letter can be further </a:t>
            </a:r>
            <a:r>
              <a:rPr lang="en-GB" b="1" u="sng" dirty="0" smtClean="0"/>
              <a:t>improved”…</a:t>
            </a:r>
          </a:p>
          <a:p>
            <a:r>
              <a:rPr lang="en-GB" dirty="0"/>
              <a:t>Format and </a:t>
            </a:r>
            <a:r>
              <a:rPr lang="en-GB" dirty="0" smtClean="0"/>
              <a:t>typography: </a:t>
            </a:r>
            <a:r>
              <a:rPr lang="en-GB" dirty="0"/>
              <a:t>The layout and typography of a document can be used to highlight important points. </a:t>
            </a:r>
            <a:endParaRPr lang="en-GB" dirty="0" smtClean="0"/>
          </a:p>
          <a:p>
            <a:r>
              <a:rPr lang="en-GB" dirty="0"/>
              <a:t>Grammatical </a:t>
            </a:r>
            <a:r>
              <a:rPr lang="en-GB" dirty="0" smtClean="0"/>
              <a:t>structure: </a:t>
            </a:r>
            <a:r>
              <a:rPr lang="en-GB" dirty="0"/>
              <a:t>We can emphasize a word by making it the subject of a sentence. </a:t>
            </a:r>
            <a:endParaRPr lang="en-GB" dirty="0" smtClean="0"/>
          </a:p>
          <a:p>
            <a:r>
              <a:rPr lang="en-GB" dirty="0" smtClean="0"/>
              <a:t>For </a:t>
            </a:r>
            <a:r>
              <a:rPr lang="en-GB" dirty="0"/>
              <a:t>example, rather than ‘</a:t>
            </a:r>
            <a:r>
              <a:rPr lang="en-GB" b="1" i="1" dirty="0"/>
              <a:t>The temperature was measured by an optical pyrometer</a:t>
            </a:r>
            <a:r>
              <a:rPr lang="en-GB" dirty="0"/>
              <a:t>’, you can say ‘</a:t>
            </a:r>
            <a:r>
              <a:rPr lang="en-GB" b="1" i="1" dirty="0"/>
              <a:t>An optical pyrometer measured the temperature</a:t>
            </a:r>
            <a:r>
              <a:rPr lang="en-GB" dirty="0"/>
              <a:t>.’ This puts the </a:t>
            </a:r>
            <a:r>
              <a:rPr lang="en-GB" b="1" i="1" dirty="0"/>
              <a:t>emphasis on the means of measurement</a:t>
            </a:r>
            <a:r>
              <a:rPr lang="en-GB" dirty="0"/>
              <a:t>.</a:t>
            </a:r>
          </a:p>
        </p:txBody>
      </p:sp>
    </p:spTree>
    <p:extLst>
      <p:ext uri="{BB962C8B-B14F-4D97-AF65-F5344CB8AC3E}">
        <p14:creationId xmlns:p14="http://schemas.microsoft.com/office/powerpoint/2010/main" val="2357532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579296" cy="1052736"/>
          </a:xfrm>
        </p:spPr>
        <p:txBody>
          <a:bodyPr>
            <a:normAutofit/>
          </a:bodyPr>
          <a:lstStyle/>
          <a:p>
            <a:r>
              <a:rPr lang="en-GB" dirty="0"/>
              <a:t>Balancing the content criteria</a:t>
            </a:r>
          </a:p>
        </p:txBody>
      </p:sp>
      <p:sp>
        <p:nvSpPr>
          <p:cNvPr id="3" name="Content Placeholder 2"/>
          <p:cNvSpPr>
            <a:spLocks noGrp="1"/>
          </p:cNvSpPr>
          <p:nvPr>
            <p:ph idx="1"/>
          </p:nvPr>
        </p:nvSpPr>
        <p:spPr>
          <a:xfrm>
            <a:off x="251520" y="1124744"/>
            <a:ext cx="8712968" cy="5544616"/>
          </a:xfrm>
        </p:spPr>
        <p:txBody>
          <a:bodyPr/>
          <a:lstStyle/>
          <a:p>
            <a:r>
              <a:rPr lang="en-GB" dirty="0"/>
              <a:t>A good text depends on </a:t>
            </a:r>
            <a:r>
              <a:rPr lang="en-GB" b="1" i="1" dirty="0"/>
              <a:t>achieving a successful balance of the four criteria </a:t>
            </a:r>
            <a:r>
              <a:rPr lang="en-GB" dirty="0"/>
              <a:t>in order to meet the reader’s </a:t>
            </a:r>
            <a:r>
              <a:rPr lang="en-GB" dirty="0" smtClean="0"/>
              <a:t>needs</a:t>
            </a:r>
          </a:p>
          <a:p>
            <a:r>
              <a:rPr lang="en-GB" dirty="0"/>
              <a:t>what exactly does that mean? </a:t>
            </a:r>
            <a:endParaRPr lang="en-GB" dirty="0" smtClean="0"/>
          </a:p>
          <a:p>
            <a:r>
              <a:rPr lang="en-GB" dirty="0" smtClean="0"/>
              <a:t>what </a:t>
            </a:r>
            <a:r>
              <a:rPr lang="en-GB" dirty="0"/>
              <a:t>sort of facility did they want? </a:t>
            </a:r>
            <a:endParaRPr lang="en-GB" dirty="0" smtClean="0"/>
          </a:p>
          <a:p>
            <a:r>
              <a:rPr lang="en-GB" dirty="0" smtClean="0"/>
              <a:t>how </a:t>
            </a:r>
            <a:r>
              <a:rPr lang="en-GB" dirty="0"/>
              <a:t>often would they use it</a:t>
            </a:r>
            <a:r>
              <a:rPr lang="en-GB" dirty="0" smtClean="0"/>
              <a:t>? and </a:t>
            </a:r>
          </a:p>
          <a:p>
            <a:r>
              <a:rPr lang="en-GB" dirty="0"/>
              <a:t>what particular groups of staff </a:t>
            </a:r>
            <a:r>
              <a:rPr lang="en-GB" dirty="0" smtClean="0"/>
              <a:t>want </a:t>
            </a:r>
            <a:r>
              <a:rPr lang="en-GB" dirty="0"/>
              <a:t>a </a:t>
            </a:r>
            <a:r>
              <a:rPr lang="en-GB" dirty="0" smtClean="0"/>
              <a:t>canteen?</a:t>
            </a:r>
            <a:endParaRPr lang="en-GB" dirty="0"/>
          </a:p>
        </p:txBody>
      </p:sp>
    </p:spTree>
    <p:extLst>
      <p:ext uri="{BB962C8B-B14F-4D97-AF65-F5344CB8AC3E}">
        <p14:creationId xmlns:p14="http://schemas.microsoft.com/office/powerpoint/2010/main" val="4162372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50975434"/>
              </p:ext>
            </p:extLst>
          </p:nvPr>
        </p:nvGraphicFramePr>
        <p:xfrm>
          <a:off x="107504" y="-12184"/>
          <a:ext cx="8856984" cy="6886520"/>
        </p:xfrm>
        <a:graphic>
          <a:graphicData uri="http://schemas.openxmlformats.org/drawingml/2006/table">
            <a:tbl>
              <a:tblPr firstRow="1" bandRow="1">
                <a:tableStyleId>{5C22544A-7EE6-4342-B048-85BDC9FD1C3A}</a:tableStyleId>
              </a:tblPr>
              <a:tblGrid>
                <a:gridCol w="5328592"/>
                <a:gridCol w="3528392"/>
              </a:tblGrid>
              <a:tr h="576064">
                <a:tc gridSpan="2">
                  <a:txBody>
                    <a:bodyPr/>
                    <a:lstStyle/>
                    <a:p>
                      <a:pPr algn="ctr"/>
                      <a:r>
                        <a:rPr lang="en-GB" sz="3200" dirty="0" smtClean="0">
                          <a:latin typeface="Times New Roman" panose="02020603050405020304" pitchFamily="18" charset="0"/>
                          <a:cs typeface="Times New Roman" panose="02020603050405020304" pitchFamily="18" charset="0"/>
                        </a:rPr>
                        <a:t>How a letter can be improved…</a:t>
                      </a:r>
                    </a:p>
                    <a:p>
                      <a:r>
                        <a:rPr lang="en-GB" sz="2800" dirty="0" smtClean="0">
                          <a:solidFill>
                            <a:srgbClr val="FFC000"/>
                          </a:solidFill>
                        </a:rPr>
                        <a:t>Improve Letter                                                 Comment</a:t>
                      </a:r>
                      <a:endParaRPr lang="en-GB" sz="2800" dirty="0">
                        <a:solidFill>
                          <a:srgbClr val="FFC000"/>
                        </a:solidFill>
                      </a:endParaRPr>
                    </a:p>
                  </a:txBody>
                  <a:tcPr/>
                </a:tc>
                <a:tc hMerge="1">
                  <a:txBody>
                    <a:bodyPr/>
                    <a:lstStyle/>
                    <a:p>
                      <a:endParaRPr lang="en-GB" dirty="0"/>
                    </a:p>
                  </a:txBody>
                  <a:tcPr/>
                </a:tc>
              </a:tr>
              <a:tr h="1310546">
                <a:tc>
                  <a:txBody>
                    <a:bodyPr/>
                    <a:lstStyle/>
                    <a:p>
                      <a:r>
                        <a:rPr lang="en-GB" sz="2000" dirty="0" smtClean="0">
                          <a:latin typeface="Times New Roman" panose="02020603050405020304" pitchFamily="18" charset="0"/>
                          <a:cs typeface="Times New Roman" panose="02020603050405020304" pitchFamily="18" charset="0"/>
                        </a:rPr>
                        <a:t>Thank you for your letter of 30 June about moving the contents of your offices. We wish to confirm the following points from our telephone conversation.</a:t>
                      </a:r>
                      <a:endParaRPr lang="en-GB" sz="2000" dirty="0">
                        <a:latin typeface="Times New Roman" panose="02020603050405020304" pitchFamily="18" charset="0"/>
                        <a:cs typeface="Times New Roman" panose="02020603050405020304" pitchFamily="18" charset="0"/>
                      </a:endParaRPr>
                    </a:p>
                  </a:txBody>
                  <a:tcPr/>
                </a:tc>
                <a:tc>
                  <a:txBody>
                    <a:bodyPr/>
                    <a:lstStyle/>
                    <a:p>
                      <a:r>
                        <a:rPr lang="en-GB" sz="2000" dirty="0" smtClean="0">
                          <a:latin typeface="Times New Roman" panose="02020603050405020304" pitchFamily="18" charset="0"/>
                          <a:cs typeface="Times New Roman" panose="02020603050405020304" pitchFamily="18" charset="0"/>
                        </a:rPr>
                        <a:t>Gives an immediate audience orientation.</a:t>
                      </a:r>
                      <a:endParaRPr lang="en-GB" sz="2000" dirty="0">
                        <a:latin typeface="Times New Roman" panose="02020603050405020304" pitchFamily="18" charset="0"/>
                        <a:cs typeface="Times New Roman" panose="02020603050405020304" pitchFamily="18" charset="0"/>
                      </a:endParaRPr>
                    </a:p>
                  </a:txBody>
                  <a:tcPr/>
                </a:tc>
              </a:tr>
              <a:tr h="1310546">
                <a:tc>
                  <a:txBody>
                    <a:bodyPr/>
                    <a:lstStyle/>
                    <a:p>
                      <a:r>
                        <a:rPr lang="en-GB" sz="2000" dirty="0" smtClean="0">
                          <a:latin typeface="Times New Roman" panose="02020603050405020304" pitchFamily="18" charset="0"/>
                          <a:cs typeface="Times New Roman" panose="02020603050405020304" pitchFamily="18" charset="0"/>
                        </a:rPr>
                        <a:t>We are able to move the contents of your offices at 08:00 on 20 July as required. </a:t>
                      </a:r>
                    </a:p>
                    <a:p>
                      <a:r>
                        <a:rPr lang="en-GB" sz="2000" dirty="0" smtClean="0">
                          <a:latin typeface="Times New Roman" panose="02020603050405020304" pitchFamily="18" charset="0"/>
                          <a:cs typeface="Times New Roman" panose="02020603050405020304" pitchFamily="18" charset="0"/>
                        </a:rPr>
                        <a:t>We have provisionally included your move in our work schedule.</a:t>
                      </a:r>
                      <a:endParaRPr lang="en-GB" sz="20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smtClean="0">
                          <a:latin typeface="Times New Roman" panose="02020603050405020304" pitchFamily="18" charset="0"/>
                          <a:cs typeface="Times New Roman" panose="02020603050405020304" pitchFamily="18" charset="0"/>
                        </a:rPr>
                        <a:t>Immediately confirms that the work can be done. </a:t>
                      </a:r>
                    </a:p>
                    <a:p>
                      <a:endParaRPr lang="en-GB" sz="2000" dirty="0">
                        <a:latin typeface="Times New Roman" panose="02020603050405020304" pitchFamily="18" charset="0"/>
                        <a:cs typeface="Times New Roman" panose="02020603050405020304" pitchFamily="18" charset="0"/>
                      </a:endParaRPr>
                    </a:p>
                  </a:txBody>
                  <a:tcPr/>
                </a:tc>
              </a:tr>
              <a:tr h="1034360">
                <a:tc>
                  <a:txBody>
                    <a:bodyPr/>
                    <a:lstStyle/>
                    <a:p>
                      <a:r>
                        <a:rPr lang="en-GB" sz="2000" dirty="0" smtClean="0">
                          <a:latin typeface="Times New Roman" panose="02020603050405020304" pitchFamily="18" charset="0"/>
                          <a:cs typeface="Times New Roman" panose="02020603050405020304" pitchFamily="18" charset="0"/>
                        </a:rPr>
                        <a:t>Mr S </a:t>
                      </a:r>
                      <a:r>
                        <a:rPr lang="en-GB" sz="2000" dirty="0" err="1" smtClean="0">
                          <a:latin typeface="Times New Roman" panose="02020603050405020304" pitchFamily="18" charset="0"/>
                          <a:cs typeface="Times New Roman" panose="02020603050405020304" pitchFamily="18" charset="0"/>
                        </a:rPr>
                        <a:t>Strydom</a:t>
                      </a:r>
                      <a:r>
                        <a:rPr lang="en-GB" sz="2000" dirty="0" smtClean="0">
                          <a:latin typeface="Times New Roman" panose="02020603050405020304" pitchFamily="18" charset="0"/>
                          <a:cs typeface="Times New Roman" panose="02020603050405020304" pitchFamily="18" charset="0"/>
                        </a:rPr>
                        <a:t> will visit you at 09:00 on 6 July to prepare a quotation and he will submit this to you within 24 hours.</a:t>
                      </a:r>
                      <a:endParaRPr lang="en-GB" sz="2000" dirty="0">
                        <a:latin typeface="Times New Roman" panose="02020603050405020304" pitchFamily="18" charset="0"/>
                        <a:cs typeface="Times New Roman" panose="02020603050405020304" pitchFamily="18" charset="0"/>
                      </a:endParaRPr>
                    </a:p>
                  </a:txBody>
                  <a:tcPr/>
                </a:tc>
                <a:tc>
                  <a:txBody>
                    <a:bodyPr/>
                    <a:lstStyle/>
                    <a:p>
                      <a:r>
                        <a:rPr lang="en-GB" sz="2000" dirty="0" smtClean="0">
                          <a:latin typeface="Times New Roman" panose="02020603050405020304" pitchFamily="18" charset="0"/>
                          <a:cs typeface="Times New Roman" panose="02020603050405020304" pitchFamily="18" charset="0"/>
                        </a:rPr>
                        <a:t>There is no unnecessary information here. </a:t>
                      </a:r>
                      <a:endParaRPr lang="en-GB" sz="2000" dirty="0">
                        <a:latin typeface="Times New Roman" panose="02020603050405020304" pitchFamily="18" charset="0"/>
                        <a:cs typeface="Times New Roman" panose="02020603050405020304" pitchFamily="18" charset="0"/>
                      </a:endParaRPr>
                    </a:p>
                  </a:txBody>
                  <a:tcPr/>
                </a:tc>
              </a:tr>
              <a:tr h="2045026">
                <a:tc>
                  <a:txBody>
                    <a:bodyPr/>
                    <a:lstStyle/>
                    <a:p>
                      <a:r>
                        <a:rPr lang="en-GB" sz="2000" dirty="0" smtClean="0">
                          <a:latin typeface="Times New Roman" panose="02020603050405020304" pitchFamily="18" charset="0"/>
                          <a:cs typeface="Times New Roman" panose="02020603050405020304" pitchFamily="18" charset="0"/>
                        </a:rPr>
                        <a:t>We will hold your move on our removal schedule until 12 July to give you time to decide on our quotation. If there is anything you wish to know about these arrangements, please contact me at 706 2345(ext. 6781).</a:t>
                      </a:r>
                    </a:p>
                    <a:p>
                      <a:r>
                        <a:rPr lang="en-GB" sz="2000" dirty="0" smtClean="0">
                          <a:latin typeface="Times New Roman" panose="02020603050405020304" pitchFamily="18" charset="0"/>
                          <a:cs typeface="Times New Roman" panose="02020603050405020304" pitchFamily="18" charset="0"/>
                        </a:rPr>
                        <a:t>Yours sincerely </a:t>
                      </a:r>
                    </a:p>
                    <a:p>
                      <a:r>
                        <a:rPr lang="en-GB" sz="2000" dirty="0" smtClean="0">
                          <a:latin typeface="Times New Roman" panose="02020603050405020304" pitchFamily="18" charset="0"/>
                          <a:cs typeface="Times New Roman" panose="02020603050405020304" pitchFamily="18" charset="0"/>
                        </a:rPr>
                        <a:t>W Smith, Removals Manager</a:t>
                      </a:r>
                      <a:endParaRPr lang="en-GB" sz="2000" dirty="0">
                        <a:latin typeface="Times New Roman" panose="02020603050405020304" pitchFamily="18" charset="0"/>
                        <a:cs typeface="Times New Roman" panose="02020603050405020304" pitchFamily="18" charset="0"/>
                      </a:endParaRPr>
                    </a:p>
                  </a:txBody>
                  <a:tcPr/>
                </a:tc>
                <a:tc>
                  <a:txBody>
                    <a:bodyPr/>
                    <a:lstStyle/>
                    <a:p>
                      <a:r>
                        <a:rPr lang="en-GB" sz="2000" dirty="0" smtClean="0">
                          <a:latin typeface="Times New Roman" panose="02020603050405020304" pitchFamily="18" charset="0"/>
                          <a:cs typeface="Times New Roman" panose="02020603050405020304" pitchFamily="18" charset="0"/>
                        </a:rPr>
                        <a:t>Gives a definite date. Also clarifies how the customer can respond. </a:t>
                      </a:r>
                      <a:endParaRPr lang="en-GB"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608130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29600" cy="836712"/>
          </a:xfrm>
        </p:spPr>
        <p:txBody>
          <a:bodyPr/>
          <a:lstStyle/>
          <a:p>
            <a:pPr algn="l"/>
            <a:r>
              <a:rPr lang="en-GB" dirty="0"/>
              <a:t>TONE CRITERIA</a:t>
            </a:r>
          </a:p>
        </p:txBody>
      </p:sp>
      <p:sp>
        <p:nvSpPr>
          <p:cNvPr id="3" name="Content Placeholder 2"/>
          <p:cNvSpPr>
            <a:spLocks noGrp="1"/>
          </p:cNvSpPr>
          <p:nvPr>
            <p:ph idx="1"/>
          </p:nvPr>
        </p:nvSpPr>
        <p:spPr>
          <a:xfrm>
            <a:off x="107504" y="908720"/>
            <a:ext cx="8856984" cy="5832648"/>
          </a:xfrm>
        </p:spPr>
        <p:txBody>
          <a:bodyPr/>
          <a:lstStyle/>
          <a:p>
            <a:r>
              <a:rPr lang="en-GB" dirty="0"/>
              <a:t>Even if the content of a message is good, </a:t>
            </a:r>
            <a:r>
              <a:rPr lang="en-GB" dirty="0" smtClean="0"/>
              <a:t>still there is a chance to fail </a:t>
            </a:r>
            <a:r>
              <a:rPr lang="en-GB" dirty="0"/>
              <a:t>to achieve its objectives if its tone offends the </a:t>
            </a:r>
            <a:r>
              <a:rPr lang="en-GB" dirty="0" smtClean="0"/>
              <a:t>reader</a:t>
            </a:r>
          </a:p>
          <a:p>
            <a:r>
              <a:rPr lang="en-GB" dirty="0"/>
              <a:t>communication always conveys two simultaneous messages: </a:t>
            </a:r>
            <a:r>
              <a:rPr lang="en-GB" b="1" i="1" dirty="0"/>
              <a:t>information and </a:t>
            </a:r>
            <a:r>
              <a:rPr lang="en-GB" b="1" i="1" dirty="0" smtClean="0"/>
              <a:t>relationship</a:t>
            </a:r>
          </a:p>
          <a:p>
            <a:r>
              <a:rPr lang="en-GB" dirty="0" smtClean="0"/>
              <a:t>whatever </a:t>
            </a:r>
            <a:r>
              <a:rPr lang="en-GB" dirty="0"/>
              <a:t>you write can be taken to be written on behalf of your </a:t>
            </a:r>
            <a:r>
              <a:rPr lang="en-GB" dirty="0" smtClean="0"/>
              <a:t>organization</a:t>
            </a:r>
          </a:p>
          <a:p>
            <a:r>
              <a:rPr lang="en-GB" dirty="0" smtClean="0"/>
              <a:t>Think and aware </a:t>
            </a:r>
            <a:r>
              <a:rPr lang="en-GB" dirty="0"/>
              <a:t>of the image your organization wishes to project and write </a:t>
            </a:r>
            <a:r>
              <a:rPr lang="en-GB" dirty="0" smtClean="0"/>
              <a:t>accordingly </a:t>
            </a:r>
          </a:p>
          <a:p>
            <a:endParaRPr lang="en-GB" b="1" i="1" dirty="0" smtClean="0"/>
          </a:p>
          <a:p>
            <a:endParaRPr lang="en-GB" b="1" i="1" dirty="0" smtClean="0"/>
          </a:p>
          <a:p>
            <a:endParaRPr lang="en-GB" dirty="0"/>
          </a:p>
        </p:txBody>
      </p:sp>
    </p:spTree>
    <p:extLst>
      <p:ext uri="{BB962C8B-B14F-4D97-AF65-F5344CB8AC3E}">
        <p14:creationId xmlns:p14="http://schemas.microsoft.com/office/powerpoint/2010/main" val="245943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8229600" cy="792088"/>
          </a:xfrm>
        </p:spPr>
        <p:txBody>
          <a:bodyPr/>
          <a:lstStyle/>
          <a:p>
            <a:r>
              <a:rPr lang="en-GB" b="1" dirty="0" smtClean="0">
                <a:latin typeface="Times New Roman" panose="02020603050405020304" pitchFamily="18" charset="0"/>
                <a:cs typeface="Times New Roman" panose="02020603050405020304" pitchFamily="18" charset="0"/>
              </a:rPr>
              <a:t>Learning Objectives</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504" y="620688"/>
            <a:ext cx="8928992" cy="6021288"/>
          </a:xfrm>
        </p:spPr>
        <p:txBody>
          <a:bodyPr>
            <a:noAutofit/>
          </a:bodyPr>
          <a:lstStyle/>
          <a:p>
            <a:r>
              <a:rPr lang="en-GB" sz="4400" dirty="0" smtClean="0"/>
              <a:t>There are some major areas you will be able to develop from this lesson… </a:t>
            </a:r>
          </a:p>
          <a:p>
            <a:pPr lvl="1"/>
            <a:r>
              <a:rPr lang="en-GB" dirty="0" smtClean="0"/>
              <a:t>identify common criticisms of business writing; </a:t>
            </a:r>
          </a:p>
          <a:p>
            <a:pPr lvl="1"/>
            <a:r>
              <a:rPr lang="en-GB" dirty="0" smtClean="0"/>
              <a:t>explain the main criteria we use to identify an effective business writing style;</a:t>
            </a:r>
          </a:p>
          <a:p>
            <a:pPr lvl="1"/>
            <a:r>
              <a:rPr lang="en-GB" dirty="0" smtClean="0"/>
              <a:t>outline the main characteristics, potential advantages and possible limitations of the Plain English approach;</a:t>
            </a:r>
          </a:p>
          <a:p>
            <a:pPr lvl="1"/>
            <a:r>
              <a:rPr lang="en-GB" dirty="0" smtClean="0"/>
              <a:t>summarize important strategies of ‘plain language’ and suggest how to improve your style by using appropriate words and effective sentences; and</a:t>
            </a:r>
          </a:p>
          <a:p>
            <a:pPr lvl="1"/>
            <a:r>
              <a:rPr lang="en-GB" dirty="0" smtClean="0"/>
              <a:t>evaluate methods to measure the readability of a document </a:t>
            </a:r>
          </a:p>
        </p:txBody>
      </p:sp>
    </p:spTree>
    <p:extLst>
      <p:ext uri="{BB962C8B-B14F-4D97-AF65-F5344CB8AC3E}">
        <p14:creationId xmlns:p14="http://schemas.microsoft.com/office/powerpoint/2010/main" val="2168186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784976" cy="6336704"/>
          </a:xfrm>
        </p:spPr>
        <p:txBody>
          <a:bodyPr>
            <a:normAutofit fontScale="92500" lnSpcReduction="10000"/>
          </a:bodyPr>
          <a:lstStyle/>
          <a:p>
            <a:r>
              <a:rPr lang="en-GB" dirty="0" smtClean="0"/>
              <a:t>Professional</a:t>
            </a:r>
            <a:r>
              <a:rPr lang="en-GB" dirty="0"/>
              <a:t>’ and positive </a:t>
            </a:r>
            <a:r>
              <a:rPr lang="en-GB" dirty="0" smtClean="0"/>
              <a:t>image depend on the following features: </a:t>
            </a:r>
          </a:p>
          <a:p>
            <a:pPr lvl="1"/>
            <a:r>
              <a:rPr lang="en-GB" dirty="0" smtClean="0"/>
              <a:t>‘</a:t>
            </a:r>
            <a:r>
              <a:rPr lang="en-GB" dirty="0"/>
              <a:t>If this does not sort out your gripes, give me a ring.’ </a:t>
            </a:r>
            <a:endParaRPr lang="en-GB" dirty="0" smtClean="0"/>
          </a:p>
          <a:p>
            <a:pPr lvl="1"/>
            <a:r>
              <a:rPr lang="en-GB" dirty="0" smtClean="0"/>
              <a:t>‘</a:t>
            </a:r>
            <a:r>
              <a:rPr lang="en-GB" dirty="0"/>
              <a:t>If this does not solve your problems, communicate with the undersigned at your earliest convenience.’ </a:t>
            </a:r>
            <a:endParaRPr lang="en-GB" dirty="0" smtClean="0"/>
          </a:p>
          <a:p>
            <a:pPr lvl="1"/>
            <a:r>
              <a:rPr lang="en-GB" dirty="0" smtClean="0"/>
              <a:t>‘</a:t>
            </a:r>
            <a:r>
              <a:rPr lang="en-GB" dirty="0"/>
              <a:t>If this does not solve the problem, please telephone me at . . . </a:t>
            </a:r>
            <a:r>
              <a:rPr lang="en-GB" dirty="0" smtClean="0"/>
              <a:t>’</a:t>
            </a:r>
          </a:p>
          <a:p>
            <a:r>
              <a:rPr lang="en-GB" dirty="0" smtClean="0"/>
              <a:t>Writers should follow the factors: </a:t>
            </a:r>
          </a:p>
          <a:p>
            <a:pPr lvl="1"/>
            <a:r>
              <a:rPr lang="en-GB" dirty="0" smtClean="0"/>
              <a:t>avoid </a:t>
            </a:r>
            <a:r>
              <a:rPr lang="en-GB" dirty="0"/>
              <a:t>undue familiarity; </a:t>
            </a:r>
            <a:endParaRPr lang="en-GB" dirty="0" smtClean="0"/>
          </a:p>
          <a:p>
            <a:pPr lvl="1"/>
            <a:r>
              <a:rPr lang="en-GB" dirty="0" smtClean="0"/>
              <a:t>adopt </a:t>
            </a:r>
            <a:r>
              <a:rPr lang="en-GB" dirty="0"/>
              <a:t>a professional tone; </a:t>
            </a:r>
            <a:endParaRPr lang="en-GB" dirty="0" smtClean="0"/>
          </a:p>
          <a:p>
            <a:pPr lvl="1"/>
            <a:r>
              <a:rPr lang="en-GB" dirty="0" smtClean="0"/>
              <a:t>use </a:t>
            </a:r>
            <a:r>
              <a:rPr lang="en-GB" dirty="0"/>
              <a:t>a tone appropriate to the status of the receiver; </a:t>
            </a:r>
            <a:endParaRPr lang="en-GB" dirty="0" smtClean="0"/>
          </a:p>
          <a:p>
            <a:pPr lvl="1"/>
            <a:r>
              <a:rPr lang="en-GB" dirty="0" smtClean="0"/>
              <a:t>be </a:t>
            </a:r>
            <a:r>
              <a:rPr lang="en-GB" dirty="0"/>
              <a:t>sensitive to the existence of different business practices; </a:t>
            </a:r>
            <a:endParaRPr lang="en-GB" dirty="0" smtClean="0"/>
          </a:p>
          <a:p>
            <a:pPr lvl="1"/>
            <a:r>
              <a:rPr lang="en-GB" dirty="0" smtClean="0"/>
              <a:t>be </a:t>
            </a:r>
            <a:r>
              <a:rPr lang="en-GB" dirty="0"/>
              <a:t>sensitive to cultural differences.</a:t>
            </a:r>
          </a:p>
        </p:txBody>
      </p:sp>
    </p:spTree>
    <p:extLst>
      <p:ext uri="{BB962C8B-B14F-4D97-AF65-F5344CB8AC3E}">
        <p14:creationId xmlns:p14="http://schemas.microsoft.com/office/powerpoint/2010/main" val="3562991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51" y="0"/>
            <a:ext cx="8229600" cy="922114"/>
          </a:xfrm>
        </p:spPr>
        <p:txBody>
          <a:bodyPr/>
          <a:lstStyle/>
          <a:p>
            <a:r>
              <a:rPr lang="en-GB" dirty="0"/>
              <a:t>THE RISE OF PLAIN ENGLISH</a:t>
            </a:r>
          </a:p>
        </p:txBody>
      </p:sp>
      <p:sp>
        <p:nvSpPr>
          <p:cNvPr id="3" name="Content Placeholder 2"/>
          <p:cNvSpPr>
            <a:spLocks noGrp="1"/>
          </p:cNvSpPr>
          <p:nvPr>
            <p:ph idx="1"/>
          </p:nvPr>
        </p:nvSpPr>
        <p:spPr>
          <a:xfrm>
            <a:off x="0" y="908720"/>
            <a:ext cx="9144000" cy="5760640"/>
          </a:xfrm>
        </p:spPr>
        <p:txBody>
          <a:bodyPr/>
          <a:lstStyle/>
          <a:p>
            <a:r>
              <a:rPr lang="en-GB" dirty="0"/>
              <a:t>Criticisms of official and business writing are nothing </a:t>
            </a:r>
            <a:r>
              <a:rPr lang="en-GB" dirty="0" smtClean="0"/>
              <a:t>new</a:t>
            </a:r>
          </a:p>
          <a:p>
            <a:r>
              <a:rPr lang="en-GB" dirty="0"/>
              <a:t>One of the major issues which prompted the rise of Plain English was the poor </a:t>
            </a:r>
            <a:r>
              <a:rPr lang="en-GB" dirty="0" smtClean="0"/>
              <a:t>quality of </a:t>
            </a:r>
            <a:r>
              <a:rPr lang="en-GB" dirty="0"/>
              <a:t>official forms and government publications</a:t>
            </a:r>
            <a:r>
              <a:rPr lang="en-GB" dirty="0" smtClean="0"/>
              <a:t>.</a:t>
            </a:r>
          </a:p>
          <a:p>
            <a:r>
              <a:rPr lang="en-GB" dirty="0"/>
              <a:t> </a:t>
            </a:r>
            <a:r>
              <a:rPr lang="en-GB" dirty="0" smtClean="0"/>
              <a:t>although earlier </a:t>
            </a:r>
            <a:r>
              <a:rPr lang="en-GB" dirty="0"/>
              <a:t>in the twentieth century, there </a:t>
            </a:r>
            <a:r>
              <a:rPr lang="en-GB" dirty="0" smtClean="0"/>
              <a:t>were several </a:t>
            </a:r>
            <a:r>
              <a:rPr lang="en-GB" dirty="0"/>
              <a:t>attempts to simplify the language of government  </a:t>
            </a:r>
            <a:r>
              <a:rPr lang="en-GB" dirty="0" smtClean="0"/>
              <a:t>in </a:t>
            </a:r>
            <a:r>
              <a:rPr lang="en-GB" dirty="0"/>
              <a:t>the “Plain Words” </a:t>
            </a:r>
            <a:r>
              <a:rPr lang="en-GB" dirty="0" smtClean="0"/>
              <a:t>book later was The </a:t>
            </a:r>
            <a:r>
              <a:rPr lang="en-GB" dirty="0"/>
              <a:t>Complete Plain Words by Sir Ernest Gowers, </a:t>
            </a:r>
            <a:r>
              <a:rPr lang="en-GB" dirty="0" smtClean="0"/>
              <a:t>(1987) </a:t>
            </a:r>
            <a:endParaRPr lang="en-GB" dirty="0"/>
          </a:p>
          <a:p>
            <a:endParaRPr lang="en-GB" dirty="0"/>
          </a:p>
        </p:txBody>
      </p:sp>
    </p:spTree>
    <p:extLst>
      <p:ext uri="{BB962C8B-B14F-4D97-AF65-F5344CB8AC3E}">
        <p14:creationId xmlns:p14="http://schemas.microsoft.com/office/powerpoint/2010/main" val="32124118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0"/>
            <a:ext cx="8928992" cy="6813376"/>
          </a:xfrm>
        </p:spPr>
        <p:txBody>
          <a:bodyPr>
            <a:normAutofit lnSpcReduction="10000"/>
          </a:bodyPr>
          <a:lstStyle/>
          <a:p>
            <a:r>
              <a:rPr lang="en-GB" b="1" dirty="0" smtClean="0">
                <a:latin typeface="Times New Roman" panose="02020603050405020304" pitchFamily="18" charset="0"/>
                <a:cs typeface="Times New Roman" panose="02020603050405020304" pitchFamily="18" charset="0"/>
              </a:rPr>
              <a:t>He provided </a:t>
            </a:r>
            <a:r>
              <a:rPr lang="en-GB" b="1" dirty="0">
                <a:latin typeface="Times New Roman" panose="02020603050405020304" pitchFamily="18" charset="0"/>
                <a:cs typeface="Times New Roman" panose="02020603050405020304" pitchFamily="18" charset="0"/>
              </a:rPr>
              <a:t>six elementary rules </a:t>
            </a:r>
            <a:r>
              <a:rPr lang="en-GB" b="1" dirty="0" smtClean="0">
                <a:latin typeface="Times New Roman" panose="02020603050405020304" pitchFamily="18" charset="0"/>
                <a:cs typeface="Times New Roman" panose="02020603050405020304" pitchFamily="18" charset="0"/>
              </a:rPr>
              <a:t>which is very useful recommended:</a:t>
            </a:r>
          </a:p>
          <a:p>
            <a:pPr marL="971550" lvl="1" indent="-514350">
              <a:buFont typeface="+mj-lt"/>
              <a:buAutoNum type="arabicParenR"/>
            </a:pPr>
            <a:r>
              <a:rPr lang="en-GB" dirty="0">
                <a:latin typeface="Times New Roman" panose="02020603050405020304" pitchFamily="18" charset="0"/>
                <a:cs typeface="Times New Roman" panose="02020603050405020304" pitchFamily="18" charset="0"/>
              </a:rPr>
              <a:t>Never use a </a:t>
            </a:r>
            <a:r>
              <a:rPr lang="en-GB" dirty="0" smtClean="0">
                <a:latin typeface="Times New Roman" panose="02020603050405020304" pitchFamily="18" charset="0"/>
                <a:cs typeface="Times New Roman" panose="02020603050405020304" pitchFamily="18" charset="0"/>
              </a:rPr>
              <a:t>METAPHOR/COMPARISON</a:t>
            </a:r>
            <a:r>
              <a:rPr lang="en-GB" dirty="0">
                <a:latin typeface="Times New Roman" panose="02020603050405020304" pitchFamily="18" charset="0"/>
                <a:cs typeface="Times New Roman" panose="02020603050405020304" pitchFamily="18" charset="0"/>
              </a:rPr>
              <a:t>, simile or other figure of speech which you are used </a:t>
            </a:r>
            <a:r>
              <a:rPr lang="en-GB" dirty="0" smtClean="0">
                <a:latin typeface="Times New Roman" panose="02020603050405020304" pitchFamily="18" charset="0"/>
                <a:cs typeface="Times New Roman" panose="02020603050405020304" pitchFamily="18" charset="0"/>
              </a:rPr>
              <a:t>to seeing </a:t>
            </a:r>
            <a:r>
              <a:rPr lang="en-GB" dirty="0">
                <a:latin typeface="Times New Roman" panose="02020603050405020304" pitchFamily="18" charset="0"/>
                <a:cs typeface="Times New Roman" panose="02020603050405020304" pitchFamily="18" charset="0"/>
              </a:rPr>
              <a:t>in print.</a:t>
            </a:r>
          </a:p>
          <a:p>
            <a:pPr marL="971550" lvl="1" indent="-514350">
              <a:buFont typeface="+mj-lt"/>
              <a:buAutoNum type="arabicParenR"/>
            </a:pPr>
            <a:r>
              <a:rPr lang="en-GB" dirty="0" smtClean="0">
                <a:latin typeface="Times New Roman" panose="02020603050405020304" pitchFamily="18" charset="0"/>
                <a:cs typeface="Times New Roman" panose="02020603050405020304" pitchFamily="18" charset="0"/>
              </a:rPr>
              <a:t>Never </a:t>
            </a:r>
            <a:r>
              <a:rPr lang="en-GB" dirty="0">
                <a:latin typeface="Times New Roman" panose="02020603050405020304" pitchFamily="18" charset="0"/>
                <a:cs typeface="Times New Roman" panose="02020603050405020304" pitchFamily="18" charset="0"/>
              </a:rPr>
              <a:t>use a long word where a SHORT WORD will do.</a:t>
            </a:r>
          </a:p>
          <a:p>
            <a:pPr marL="971550" lvl="1" indent="-514350">
              <a:buFont typeface="+mj-lt"/>
              <a:buAutoNum type="arabicParenR"/>
            </a:pPr>
            <a:r>
              <a:rPr lang="en-GB" dirty="0" smtClean="0">
                <a:latin typeface="Times New Roman" panose="02020603050405020304" pitchFamily="18" charset="0"/>
                <a:cs typeface="Times New Roman" panose="02020603050405020304" pitchFamily="18" charset="0"/>
              </a:rPr>
              <a:t>If </a:t>
            </a:r>
            <a:r>
              <a:rPr lang="en-GB" dirty="0">
                <a:latin typeface="Times New Roman" panose="02020603050405020304" pitchFamily="18" charset="0"/>
                <a:cs typeface="Times New Roman" panose="02020603050405020304" pitchFamily="18" charset="0"/>
              </a:rPr>
              <a:t>it is possible to cut out a word, always cut it out.</a:t>
            </a:r>
          </a:p>
          <a:p>
            <a:pPr marL="971550" lvl="1" indent="-514350">
              <a:buFont typeface="+mj-lt"/>
              <a:buAutoNum type="arabicParenR"/>
            </a:pPr>
            <a:r>
              <a:rPr lang="en-GB" dirty="0" smtClean="0">
                <a:latin typeface="Times New Roman" panose="02020603050405020304" pitchFamily="18" charset="0"/>
                <a:cs typeface="Times New Roman" panose="02020603050405020304" pitchFamily="18" charset="0"/>
              </a:rPr>
              <a:t>Never </a:t>
            </a:r>
            <a:r>
              <a:rPr lang="en-GB" dirty="0">
                <a:latin typeface="Times New Roman" panose="02020603050405020304" pitchFamily="18" charset="0"/>
                <a:cs typeface="Times New Roman" panose="02020603050405020304" pitchFamily="18" charset="0"/>
              </a:rPr>
              <a:t>use the passive where you can use the ACTIVE.</a:t>
            </a:r>
          </a:p>
          <a:p>
            <a:pPr marL="971550" lvl="1" indent="-514350">
              <a:buFont typeface="+mj-lt"/>
              <a:buAutoNum type="arabicParenR"/>
            </a:pPr>
            <a:r>
              <a:rPr lang="en-GB" dirty="0" smtClean="0">
                <a:latin typeface="Times New Roman" panose="02020603050405020304" pitchFamily="18" charset="0"/>
                <a:cs typeface="Times New Roman" panose="02020603050405020304" pitchFamily="18" charset="0"/>
              </a:rPr>
              <a:t>Never </a:t>
            </a:r>
            <a:r>
              <a:rPr lang="en-GB" dirty="0">
                <a:latin typeface="Times New Roman" panose="02020603050405020304" pitchFamily="18" charset="0"/>
                <a:cs typeface="Times New Roman" panose="02020603050405020304" pitchFamily="18" charset="0"/>
              </a:rPr>
              <a:t>use a FOREIGN PHRASE, a scientific word or a </a:t>
            </a:r>
            <a:r>
              <a:rPr lang="en-GB" dirty="0" smtClean="0">
                <a:latin typeface="Times New Roman" panose="02020603050405020304" pitchFamily="18" charset="0"/>
                <a:cs typeface="Times New Roman" panose="02020603050405020304" pitchFamily="18" charset="0"/>
              </a:rPr>
              <a:t>JARGON/TERMINOLOGY </a:t>
            </a:r>
            <a:r>
              <a:rPr lang="en-GB" dirty="0">
                <a:latin typeface="Times New Roman" panose="02020603050405020304" pitchFamily="18" charset="0"/>
                <a:cs typeface="Times New Roman" panose="02020603050405020304" pitchFamily="18" charset="0"/>
              </a:rPr>
              <a:t>word, if you </a:t>
            </a:r>
            <a:r>
              <a:rPr lang="en-GB" dirty="0" smtClean="0">
                <a:latin typeface="Times New Roman" panose="02020603050405020304" pitchFamily="18" charset="0"/>
                <a:cs typeface="Times New Roman" panose="02020603050405020304" pitchFamily="18" charset="0"/>
              </a:rPr>
              <a:t>can think </a:t>
            </a:r>
            <a:r>
              <a:rPr lang="en-GB" dirty="0">
                <a:latin typeface="Times New Roman" panose="02020603050405020304" pitchFamily="18" charset="0"/>
                <a:cs typeface="Times New Roman" panose="02020603050405020304" pitchFamily="18" charset="0"/>
              </a:rPr>
              <a:t>of an everyday English equivalent.</a:t>
            </a:r>
          </a:p>
          <a:p>
            <a:pPr marL="971550" lvl="1" indent="-514350">
              <a:buFont typeface="+mj-lt"/>
              <a:buAutoNum type="arabicParenR"/>
            </a:pPr>
            <a:r>
              <a:rPr lang="en-GB" dirty="0" smtClean="0">
                <a:latin typeface="Times New Roman" panose="02020603050405020304" pitchFamily="18" charset="0"/>
                <a:cs typeface="Times New Roman" panose="02020603050405020304" pitchFamily="18" charset="0"/>
              </a:rPr>
              <a:t>Break </a:t>
            </a:r>
            <a:r>
              <a:rPr lang="en-GB" dirty="0">
                <a:latin typeface="Times New Roman" panose="02020603050405020304" pitchFamily="18" charset="0"/>
                <a:cs typeface="Times New Roman" panose="02020603050405020304" pitchFamily="18" charset="0"/>
              </a:rPr>
              <a:t>any of these rules sooner than say anything </a:t>
            </a:r>
            <a:r>
              <a:rPr lang="en-GB" dirty="0" smtClean="0">
                <a:latin typeface="Times New Roman" panose="02020603050405020304" pitchFamily="18" charset="0"/>
                <a:cs typeface="Times New Roman" panose="02020603050405020304" pitchFamily="18" charset="0"/>
              </a:rPr>
              <a:t>absolute barbarous/ vicious</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936849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9036496" cy="6624736"/>
          </a:xfrm>
        </p:spPr>
        <p:txBody>
          <a:bodyPr>
            <a:normAutofit/>
          </a:bodyPr>
          <a:lstStyle/>
          <a:p>
            <a:r>
              <a:rPr lang="en-GB" dirty="0">
                <a:latin typeface="Times New Roman" panose="02020603050405020304" pitchFamily="18" charset="0"/>
                <a:cs typeface="Times New Roman" panose="02020603050405020304" pitchFamily="18" charset="0"/>
              </a:rPr>
              <a:t>Alan Barker (1999, p. 1) offers </a:t>
            </a:r>
            <a:r>
              <a:rPr lang="en-GB" dirty="0" smtClean="0">
                <a:latin typeface="Times New Roman" panose="02020603050405020304" pitchFamily="18" charset="0"/>
                <a:cs typeface="Times New Roman" panose="02020603050405020304" pitchFamily="18" charset="0"/>
              </a:rPr>
              <a:t>three ‘golden </a:t>
            </a:r>
            <a:r>
              <a:rPr lang="en-GB" dirty="0">
                <a:latin typeface="Times New Roman" panose="02020603050405020304" pitchFamily="18" charset="0"/>
                <a:cs typeface="Times New Roman" panose="02020603050405020304" pitchFamily="18" charset="0"/>
              </a:rPr>
              <a:t>rules of effective writing’:</a:t>
            </a:r>
          </a:p>
          <a:p>
            <a:pPr marL="971550" lvl="1" indent="-514350">
              <a:buFont typeface="+mj-lt"/>
              <a:buAutoNum type="arabicPeriod"/>
            </a:pPr>
            <a:r>
              <a:rPr lang="en-GB" dirty="0" smtClean="0">
                <a:latin typeface="Times New Roman" panose="02020603050405020304" pitchFamily="18" charset="0"/>
                <a:cs typeface="Times New Roman" panose="02020603050405020304" pitchFamily="18" charset="0"/>
              </a:rPr>
              <a:t>Use </a:t>
            </a:r>
            <a:r>
              <a:rPr lang="en-GB" dirty="0">
                <a:latin typeface="Times New Roman" panose="02020603050405020304" pitchFamily="18" charset="0"/>
                <a:cs typeface="Times New Roman" panose="02020603050405020304" pitchFamily="18" charset="0"/>
              </a:rPr>
              <a:t>words your reader will recognize easily.</a:t>
            </a:r>
          </a:p>
          <a:p>
            <a:pPr marL="971550" lvl="1" indent="-514350">
              <a:buFont typeface="+mj-lt"/>
              <a:buAutoNum type="arabicPeriod"/>
            </a:pPr>
            <a:r>
              <a:rPr lang="en-GB" dirty="0" smtClean="0">
                <a:latin typeface="Times New Roman" panose="02020603050405020304" pitchFamily="18" charset="0"/>
                <a:cs typeface="Times New Roman" panose="02020603050405020304" pitchFamily="18" charset="0"/>
              </a:rPr>
              <a:t>Construct </a:t>
            </a:r>
            <a:r>
              <a:rPr lang="en-GB" dirty="0">
                <a:latin typeface="Times New Roman" panose="02020603050405020304" pitchFamily="18" charset="0"/>
                <a:cs typeface="Times New Roman" panose="02020603050405020304" pitchFamily="18" charset="0"/>
              </a:rPr>
              <a:t>straightforward sentences.</a:t>
            </a:r>
          </a:p>
          <a:p>
            <a:pPr marL="971550" lvl="1" indent="-514350">
              <a:buFont typeface="+mj-lt"/>
              <a:buAutoNum type="arabicPeriod"/>
            </a:pPr>
            <a:r>
              <a:rPr lang="en-GB" dirty="0" smtClean="0">
                <a:latin typeface="Times New Roman" panose="02020603050405020304" pitchFamily="18" charset="0"/>
                <a:cs typeface="Times New Roman" panose="02020603050405020304" pitchFamily="18" charset="0"/>
              </a:rPr>
              <a:t>Make </a:t>
            </a:r>
            <a:r>
              <a:rPr lang="en-GB" dirty="0">
                <a:latin typeface="Times New Roman" panose="02020603050405020304" pitchFamily="18" charset="0"/>
                <a:cs typeface="Times New Roman" panose="02020603050405020304" pitchFamily="18" charset="0"/>
              </a:rPr>
              <a:t>your point, then support it.</a:t>
            </a:r>
          </a:p>
          <a:p>
            <a:r>
              <a:rPr lang="en-GB" dirty="0">
                <a:latin typeface="Times New Roman" panose="02020603050405020304" pitchFamily="18" charset="0"/>
                <a:cs typeface="Times New Roman" panose="02020603050405020304" pitchFamily="18" charset="0"/>
              </a:rPr>
              <a:t>A recent American book (Joseph, 1998, p. 12) offers five main principles:</a:t>
            </a:r>
          </a:p>
          <a:p>
            <a:pPr marL="914400" lvl="1" indent="-514350">
              <a:buFont typeface="+mj-lt"/>
              <a:buAutoNum type="arabicPeriod"/>
            </a:pPr>
            <a:r>
              <a:rPr lang="en-GB" dirty="0" smtClean="0">
                <a:latin typeface="Times New Roman" panose="02020603050405020304" pitchFamily="18" charset="0"/>
                <a:cs typeface="Times New Roman" panose="02020603050405020304" pitchFamily="18" charset="0"/>
              </a:rPr>
              <a:t>Prefer </a:t>
            </a:r>
            <a:r>
              <a:rPr lang="en-GB" dirty="0">
                <a:latin typeface="Times New Roman" panose="02020603050405020304" pitchFamily="18" charset="0"/>
                <a:cs typeface="Times New Roman" panose="02020603050405020304" pitchFamily="18" charset="0"/>
              </a:rPr>
              <a:t>clear, familiar words.</a:t>
            </a:r>
          </a:p>
          <a:p>
            <a:pPr marL="914400" lvl="1" indent="-514350">
              <a:buFont typeface="+mj-lt"/>
              <a:buAutoNum type="arabicPeriod"/>
            </a:pPr>
            <a:r>
              <a:rPr lang="en-GB" dirty="0" smtClean="0">
                <a:latin typeface="Times New Roman" panose="02020603050405020304" pitchFamily="18" charset="0"/>
                <a:cs typeface="Times New Roman" panose="02020603050405020304" pitchFamily="18" charset="0"/>
              </a:rPr>
              <a:t>Keep </a:t>
            </a:r>
            <a:r>
              <a:rPr lang="en-GB" dirty="0">
                <a:latin typeface="Times New Roman" panose="02020603050405020304" pitchFamily="18" charset="0"/>
                <a:cs typeface="Times New Roman" panose="02020603050405020304" pitchFamily="18" charset="0"/>
              </a:rPr>
              <a:t>most sentences short and simple.</a:t>
            </a:r>
          </a:p>
          <a:p>
            <a:pPr marL="914400" lvl="1" indent="-514350">
              <a:buFont typeface="+mj-lt"/>
              <a:buAutoNum type="arabicPeriod"/>
            </a:pPr>
            <a:r>
              <a:rPr lang="en-GB" dirty="0" smtClean="0">
                <a:latin typeface="Times New Roman" panose="02020603050405020304" pitchFamily="18" charset="0"/>
                <a:cs typeface="Times New Roman" panose="02020603050405020304" pitchFamily="18" charset="0"/>
              </a:rPr>
              <a:t>Prefer </a:t>
            </a:r>
            <a:r>
              <a:rPr lang="en-GB" dirty="0">
                <a:latin typeface="Times New Roman" panose="02020603050405020304" pitchFamily="18" charset="0"/>
                <a:cs typeface="Times New Roman" panose="02020603050405020304" pitchFamily="18" charset="0"/>
              </a:rPr>
              <a:t>active voice verbs; avoid passives</a:t>
            </a:r>
            <a:r>
              <a:rPr lang="en-GB" dirty="0" smtClean="0">
                <a:latin typeface="Times New Roman" panose="02020603050405020304" pitchFamily="18" charset="0"/>
                <a:cs typeface="Times New Roman" panose="02020603050405020304" pitchFamily="18" charset="0"/>
              </a:rPr>
              <a:t>.</a:t>
            </a:r>
          </a:p>
          <a:p>
            <a:pPr marL="914400" lvl="1" indent="-514350">
              <a:buFont typeface="+mj-lt"/>
              <a:buAutoNum type="arabicPeriod"/>
            </a:pPr>
            <a:r>
              <a:rPr lang="en-GB" dirty="0" smtClean="0">
                <a:latin typeface="Times New Roman" panose="02020603050405020304" pitchFamily="18" charset="0"/>
                <a:cs typeface="Times New Roman" panose="02020603050405020304" pitchFamily="18" charset="0"/>
              </a:rPr>
              <a:t>Use </a:t>
            </a:r>
            <a:r>
              <a:rPr lang="en-GB" dirty="0">
                <a:latin typeface="Times New Roman" panose="02020603050405020304" pitchFamily="18" charset="0"/>
                <a:cs typeface="Times New Roman" panose="02020603050405020304" pitchFamily="18" charset="0"/>
              </a:rPr>
              <a:t>conversational style as a guide. </a:t>
            </a:r>
            <a:endParaRPr lang="en-GB" dirty="0" smtClean="0">
              <a:latin typeface="Times New Roman" panose="02020603050405020304" pitchFamily="18" charset="0"/>
              <a:cs typeface="Times New Roman" panose="02020603050405020304" pitchFamily="18" charset="0"/>
            </a:endParaRPr>
          </a:p>
          <a:p>
            <a:pPr marL="914400" lvl="1" indent="-514350">
              <a:buFont typeface="+mj-lt"/>
              <a:buAutoNum type="arabicPeriod"/>
            </a:pPr>
            <a:r>
              <a:rPr lang="en-GB" dirty="0" smtClean="0">
                <a:latin typeface="Times New Roman" panose="02020603050405020304" pitchFamily="18" charset="0"/>
                <a:cs typeface="Times New Roman" panose="02020603050405020304" pitchFamily="18" charset="0"/>
              </a:rPr>
              <a:t>Revise</a:t>
            </a:r>
            <a:r>
              <a:rPr lang="en-GB" dirty="0">
                <a:latin typeface="Times New Roman" panose="02020603050405020304" pitchFamily="18" charset="0"/>
                <a:cs typeface="Times New Roman" panose="02020603050405020304" pitchFamily="18" charset="0"/>
              </a:rPr>
              <a:t>, revise, and revise again.</a:t>
            </a:r>
          </a:p>
        </p:txBody>
      </p:sp>
    </p:spTree>
    <p:extLst>
      <p:ext uri="{BB962C8B-B14F-4D97-AF65-F5344CB8AC3E}">
        <p14:creationId xmlns:p14="http://schemas.microsoft.com/office/powerpoint/2010/main" val="9751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229600" cy="850106"/>
          </a:xfrm>
        </p:spPr>
        <p:txBody>
          <a:bodyPr/>
          <a:lstStyle/>
          <a:p>
            <a:r>
              <a:rPr lang="en-GB" dirty="0"/>
              <a:t>The growing impact of Plain English</a:t>
            </a:r>
          </a:p>
        </p:txBody>
      </p:sp>
      <p:sp>
        <p:nvSpPr>
          <p:cNvPr id="3" name="Content Placeholder 2"/>
          <p:cNvSpPr>
            <a:spLocks noGrp="1"/>
          </p:cNvSpPr>
          <p:nvPr>
            <p:ph idx="1"/>
          </p:nvPr>
        </p:nvSpPr>
        <p:spPr>
          <a:xfrm>
            <a:off x="251520" y="1124744"/>
            <a:ext cx="8435280" cy="5328592"/>
          </a:xfrm>
        </p:spPr>
        <p:txBody>
          <a:bodyPr/>
          <a:lstStyle/>
          <a:p>
            <a:r>
              <a:rPr lang="en-GB" dirty="0"/>
              <a:t>Early attempts to promote Plain English in official documents had little </a:t>
            </a:r>
            <a:r>
              <a:rPr lang="en-GB" dirty="0" smtClean="0"/>
              <a:t>impact</a:t>
            </a:r>
          </a:p>
          <a:p>
            <a:endParaRPr lang="en-GB" dirty="0" smtClean="0"/>
          </a:p>
          <a:p>
            <a:r>
              <a:rPr lang="en-GB" dirty="0"/>
              <a:t>‘Official forms in Britain were a national joke, had been for years. </a:t>
            </a:r>
            <a:endParaRPr lang="en-GB" dirty="0" smtClean="0"/>
          </a:p>
          <a:p>
            <a:endParaRPr lang="en-GB" dirty="0" smtClean="0"/>
          </a:p>
          <a:p>
            <a:r>
              <a:rPr lang="en-GB" dirty="0" smtClean="0"/>
              <a:t>The </a:t>
            </a:r>
            <a:r>
              <a:rPr lang="en-GB" dirty="0"/>
              <a:t>public expected them to be impersonal, incomprehensible, </a:t>
            </a:r>
            <a:r>
              <a:rPr lang="en-GB" dirty="0" smtClean="0"/>
              <a:t>pompous/arrogant</a:t>
            </a:r>
            <a:r>
              <a:rPr lang="en-GB" dirty="0"/>
              <a:t>, long winded, and full of pitfalls’ </a:t>
            </a:r>
          </a:p>
        </p:txBody>
      </p:sp>
    </p:spTree>
    <p:extLst>
      <p:ext uri="{BB962C8B-B14F-4D97-AF65-F5344CB8AC3E}">
        <p14:creationId xmlns:p14="http://schemas.microsoft.com/office/powerpoint/2010/main" val="2707231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Developments in Plain English</a:t>
            </a:r>
          </a:p>
        </p:txBody>
      </p:sp>
      <p:sp>
        <p:nvSpPr>
          <p:cNvPr id="3" name="Content Placeholder 2"/>
          <p:cNvSpPr>
            <a:spLocks noGrp="1"/>
          </p:cNvSpPr>
          <p:nvPr>
            <p:ph idx="1"/>
          </p:nvPr>
        </p:nvSpPr>
        <p:spPr/>
        <p:txBody>
          <a:bodyPr/>
          <a:lstStyle/>
          <a:p>
            <a:r>
              <a:rPr lang="en-GB" dirty="0" smtClean="0"/>
              <a:t>difference between modern </a:t>
            </a:r>
            <a:r>
              <a:rPr lang="en-GB" dirty="0"/>
              <a:t>Plain English </a:t>
            </a:r>
            <a:r>
              <a:rPr lang="en-GB" dirty="0" smtClean="0"/>
              <a:t>recommendations and Gowers </a:t>
            </a:r>
            <a:r>
              <a:rPr lang="en-GB" dirty="0"/>
              <a:t>is the attention paid to the organization design and </a:t>
            </a:r>
            <a:r>
              <a:rPr lang="en-GB" dirty="0" smtClean="0"/>
              <a:t>layout of </a:t>
            </a:r>
            <a:r>
              <a:rPr lang="en-GB" dirty="0"/>
              <a:t>documents; good writing is not just about ‘getting the words right’. </a:t>
            </a:r>
            <a:endParaRPr lang="en-GB" dirty="0" smtClean="0"/>
          </a:p>
          <a:p>
            <a:r>
              <a:rPr lang="en-GB" dirty="0" smtClean="0"/>
              <a:t>they </a:t>
            </a:r>
            <a:r>
              <a:rPr lang="en-GB" dirty="0"/>
              <a:t>also follow </a:t>
            </a:r>
            <a:r>
              <a:rPr lang="en-GB" dirty="0" smtClean="0"/>
              <a:t>this philosophy</a:t>
            </a:r>
            <a:r>
              <a:rPr lang="en-GB" dirty="0"/>
              <a:t>, which is why we shall look at organization and layout</a:t>
            </a:r>
          </a:p>
        </p:txBody>
      </p:sp>
    </p:spTree>
    <p:extLst>
      <p:ext uri="{BB962C8B-B14F-4D97-AF65-F5344CB8AC3E}">
        <p14:creationId xmlns:p14="http://schemas.microsoft.com/office/powerpoint/2010/main" val="3011722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229600" cy="850106"/>
          </a:xfrm>
        </p:spPr>
        <p:txBody>
          <a:bodyPr>
            <a:normAutofit fontScale="90000"/>
          </a:bodyPr>
          <a:lstStyle/>
          <a:p>
            <a:r>
              <a:rPr lang="en-GB" dirty="0"/>
              <a:t>Current agreement on plain language</a:t>
            </a:r>
          </a:p>
        </p:txBody>
      </p:sp>
      <p:sp>
        <p:nvSpPr>
          <p:cNvPr id="3" name="Content Placeholder 2"/>
          <p:cNvSpPr>
            <a:spLocks noGrp="1"/>
          </p:cNvSpPr>
          <p:nvPr>
            <p:ph idx="1"/>
          </p:nvPr>
        </p:nvSpPr>
        <p:spPr>
          <a:xfrm>
            <a:off x="0" y="1196752"/>
            <a:ext cx="9144000" cy="5544616"/>
          </a:xfrm>
        </p:spPr>
        <p:txBody>
          <a:bodyPr>
            <a:normAutofit/>
          </a:bodyPr>
          <a:lstStyle/>
          <a:p>
            <a:r>
              <a:rPr lang="en-GB" dirty="0" smtClean="0"/>
              <a:t>It suggests </a:t>
            </a:r>
            <a:r>
              <a:rPr lang="en-GB" dirty="0"/>
              <a:t>some </a:t>
            </a:r>
            <a:r>
              <a:rPr lang="en-GB" dirty="0" smtClean="0"/>
              <a:t>differences </a:t>
            </a:r>
            <a:r>
              <a:rPr lang="en-GB" dirty="0"/>
              <a:t>by listing </a:t>
            </a:r>
            <a:r>
              <a:rPr lang="en-GB" dirty="0" smtClean="0"/>
              <a:t>six major </a:t>
            </a:r>
            <a:r>
              <a:rPr lang="en-GB" dirty="0"/>
              <a:t>characteristics of </a:t>
            </a:r>
            <a:r>
              <a:rPr lang="en-GB" dirty="0" smtClean="0"/>
              <a:t>plain language </a:t>
            </a:r>
            <a:r>
              <a:rPr lang="en-GB" dirty="0"/>
              <a:t>style and showing how they are summarized in three important texts</a:t>
            </a:r>
            <a:r>
              <a:rPr lang="en-GB" dirty="0" smtClean="0"/>
              <a:t>:</a:t>
            </a:r>
          </a:p>
          <a:p>
            <a:pPr marL="914400" lvl="1" indent="-514350">
              <a:buFont typeface="+mj-lt"/>
              <a:buAutoNum type="arabicPeriod"/>
            </a:pPr>
            <a:r>
              <a:rPr lang="en-GB" dirty="0"/>
              <a:t>one of the best British summaries of the Plain English approach, by Martin </a:t>
            </a:r>
            <a:r>
              <a:rPr lang="en-GB" dirty="0" err="1"/>
              <a:t>Cutts</a:t>
            </a:r>
            <a:r>
              <a:rPr lang="en-GB" dirty="0" smtClean="0"/>
              <a:t>;</a:t>
            </a:r>
          </a:p>
          <a:p>
            <a:pPr marL="914400" lvl="1" indent="-514350">
              <a:buFont typeface="+mj-lt"/>
              <a:buAutoNum type="arabicPeriod"/>
            </a:pPr>
            <a:endParaRPr lang="en-GB" dirty="0"/>
          </a:p>
          <a:p>
            <a:pPr marL="914400" lvl="1" indent="-514350">
              <a:buFont typeface="+mj-lt"/>
              <a:buAutoNum type="arabicPeriod"/>
            </a:pPr>
            <a:r>
              <a:rPr lang="en-GB" dirty="0" smtClean="0"/>
              <a:t>‘</a:t>
            </a:r>
            <a:r>
              <a:rPr lang="en-GB" dirty="0"/>
              <a:t>the most widely used writing course in the English-speaking world’ (Joseph, 1998</a:t>
            </a:r>
            <a:r>
              <a:rPr lang="en-GB" dirty="0" smtClean="0"/>
              <a:t>);</a:t>
            </a:r>
          </a:p>
          <a:p>
            <a:pPr marL="914400" lvl="1" indent="-514350">
              <a:buFont typeface="+mj-lt"/>
              <a:buAutoNum type="arabicPeriod"/>
            </a:pPr>
            <a:endParaRPr lang="en-GB" dirty="0"/>
          </a:p>
          <a:p>
            <a:pPr marL="914400" lvl="1" indent="-514350">
              <a:buFont typeface="+mj-lt"/>
              <a:buAutoNum type="arabicPeriod"/>
            </a:pPr>
            <a:r>
              <a:rPr lang="en-GB" dirty="0" smtClean="0"/>
              <a:t>a </a:t>
            </a:r>
            <a:r>
              <a:rPr lang="en-GB" dirty="0"/>
              <a:t>recent US text published by the American Management Association (</a:t>
            </a:r>
            <a:r>
              <a:rPr lang="en-GB" dirty="0" err="1" smtClean="0"/>
              <a:t>Lauchman</a:t>
            </a:r>
            <a:r>
              <a:rPr lang="en-GB" dirty="0" smtClean="0"/>
              <a:t>, 1998</a:t>
            </a:r>
            <a:r>
              <a:rPr lang="en-GB" dirty="0"/>
              <a:t>).</a:t>
            </a:r>
          </a:p>
        </p:txBody>
      </p:sp>
    </p:spTree>
    <p:extLst>
      <p:ext uri="{BB962C8B-B14F-4D97-AF65-F5344CB8AC3E}">
        <p14:creationId xmlns:p14="http://schemas.microsoft.com/office/powerpoint/2010/main" val="3948307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50701343"/>
              </p:ext>
            </p:extLst>
          </p:nvPr>
        </p:nvGraphicFramePr>
        <p:xfrm>
          <a:off x="0" y="44450"/>
          <a:ext cx="9144001" cy="6730844"/>
        </p:xfrm>
        <a:graphic>
          <a:graphicData uri="http://schemas.openxmlformats.org/drawingml/2006/table">
            <a:tbl>
              <a:tblPr firstRow="1" bandRow="1">
                <a:tableStyleId>{5C22544A-7EE6-4342-B048-85BDC9FD1C3A}</a:tableStyleId>
              </a:tblPr>
              <a:tblGrid>
                <a:gridCol w="1403648"/>
                <a:gridCol w="2283176"/>
                <a:gridCol w="2507351"/>
                <a:gridCol w="2949826"/>
              </a:tblGrid>
              <a:tr h="576238">
                <a:tc>
                  <a:txBody>
                    <a:bodyPr/>
                    <a:lstStyle/>
                    <a:p>
                      <a:r>
                        <a:rPr lang="en-GB" sz="1500" dirty="0" smtClean="0">
                          <a:latin typeface="Times New Roman" panose="02020603050405020304" pitchFamily="18" charset="0"/>
                          <a:cs typeface="Times New Roman" panose="02020603050405020304" pitchFamily="18" charset="0"/>
                        </a:rPr>
                        <a:t>Language Characteristic </a:t>
                      </a:r>
                      <a:endParaRPr lang="en-GB" sz="1500" dirty="0">
                        <a:latin typeface="Times New Roman" panose="02020603050405020304" pitchFamily="18" charset="0"/>
                        <a:cs typeface="Times New Roman" panose="02020603050405020304" pitchFamily="18" charset="0"/>
                      </a:endParaRPr>
                    </a:p>
                  </a:txBody>
                  <a:tcPr/>
                </a:tc>
                <a:tc>
                  <a:txBody>
                    <a:bodyPr/>
                    <a:lstStyle/>
                    <a:p>
                      <a:r>
                        <a:rPr lang="en-GB" sz="1500" dirty="0" err="1" smtClean="0">
                          <a:latin typeface="Times New Roman" panose="02020603050405020304" pitchFamily="18" charset="0"/>
                          <a:cs typeface="Times New Roman" panose="02020603050405020304" pitchFamily="18" charset="0"/>
                        </a:rPr>
                        <a:t>Cutts</a:t>
                      </a:r>
                      <a:r>
                        <a:rPr lang="en-GB" sz="1500" dirty="0" smtClean="0">
                          <a:latin typeface="Times New Roman" panose="02020603050405020304" pitchFamily="18" charset="0"/>
                          <a:cs typeface="Times New Roman" panose="02020603050405020304" pitchFamily="18" charset="0"/>
                        </a:rPr>
                        <a:t>  (1995)* </a:t>
                      </a:r>
                      <a:endParaRPr lang="en-GB" sz="1500" dirty="0">
                        <a:latin typeface="Times New Roman" panose="02020603050405020304" pitchFamily="18" charset="0"/>
                        <a:cs typeface="Times New Roman" panose="02020603050405020304" pitchFamily="18" charset="0"/>
                      </a:endParaRPr>
                    </a:p>
                  </a:txBody>
                  <a:tcPr/>
                </a:tc>
                <a:tc>
                  <a:txBody>
                    <a:bodyPr/>
                    <a:lstStyle/>
                    <a:p>
                      <a:r>
                        <a:rPr lang="en-GB" sz="1500" dirty="0" smtClean="0">
                          <a:latin typeface="Times New Roman" panose="02020603050405020304" pitchFamily="18" charset="0"/>
                          <a:cs typeface="Times New Roman" panose="02020603050405020304" pitchFamily="18" charset="0"/>
                        </a:rPr>
                        <a:t>Joseph  (1998) </a:t>
                      </a:r>
                      <a:endParaRPr lang="en-GB" sz="1500" dirty="0">
                        <a:latin typeface="Times New Roman" panose="02020603050405020304" pitchFamily="18" charset="0"/>
                        <a:cs typeface="Times New Roman" panose="02020603050405020304" pitchFamily="18" charset="0"/>
                      </a:endParaRPr>
                    </a:p>
                  </a:txBody>
                  <a:tcPr/>
                </a:tc>
                <a:tc>
                  <a:txBody>
                    <a:bodyPr/>
                    <a:lstStyle/>
                    <a:p>
                      <a:r>
                        <a:rPr lang="en-GB" sz="1500" dirty="0" err="1" smtClean="0">
                          <a:latin typeface="Times New Roman" panose="02020603050405020304" pitchFamily="18" charset="0"/>
                          <a:cs typeface="Times New Roman" panose="02020603050405020304" pitchFamily="18" charset="0"/>
                        </a:rPr>
                        <a:t>Lauchman</a:t>
                      </a:r>
                      <a:r>
                        <a:rPr lang="en-GB" sz="1500" dirty="0" smtClean="0">
                          <a:latin typeface="Times New Roman" panose="02020603050405020304" pitchFamily="18" charset="0"/>
                          <a:cs typeface="Times New Roman" panose="02020603050405020304" pitchFamily="18" charset="0"/>
                        </a:rPr>
                        <a:t> (1998)</a:t>
                      </a:r>
                      <a:endParaRPr lang="en-GB" sz="1500" dirty="0">
                        <a:latin typeface="Times New Roman" panose="02020603050405020304" pitchFamily="18" charset="0"/>
                        <a:cs typeface="Times New Roman" panose="02020603050405020304" pitchFamily="18" charset="0"/>
                      </a:endParaRPr>
                    </a:p>
                  </a:txBody>
                  <a:tcPr/>
                </a:tc>
              </a:tr>
              <a:tr h="925842">
                <a:tc>
                  <a:txBody>
                    <a:bodyPr/>
                    <a:lstStyle/>
                    <a:p>
                      <a:r>
                        <a:rPr lang="en-GB" sz="1500" dirty="0" smtClean="0">
                          <a:latin typeface="Times New Roman" panose="02020603050405020304" pitchFamily="18" charset="0"/>
                          <a:cs typeface="Times New Roman" panose="02020603050405020304" pitchFamily="18" charset="0"/>
                        </a:rPr>
                        <a:t>Short sentences</a:t>
                      </a:r>
                      <a:endParaRPr lang="en-GB" sz="1500" dirty="0">
                        <a:latin typeface="Times New Roman" panose="02020603050405020304" pitchFamily="18" charset="0"/>
                        <a:cs typeface="Times New Roman" panose="02020603050405020304" pitchFamily="18" charset="0"/>
                      </a:endParaRPr>
                    </a:p>
                  </a:txBody>
                  <a:tcPr/>
                </a:tc>
                <a:tc>
                  <a:txBody>
                    <a:bodyPr/>
                    <a:lstStyle/>
                    <a:p>
                      <a:r>
                        <a:rPr lang="en-GB" sz="1500" dirty="0" smtClean="0">
                          <a:latin typeface="Times New Roman" panose="02020603050405020304" pitchFamily="18" charset="0"/>
                          <a:cs typeface="Times New Roman" panose="02020603050405020304" pitchFamily="18" charset="0"/>
                        </a:rPr>
                        <a:t>Average 15–20 words</a:t>
                      </a:r>
                      <a:endParaRPr lang="en-GB" sz="1500" dirty="0">
                        <a:latin typeface="Times New Roman" panose="02020603050405020304" pitchFamily="18" charset="0"/>
                        <a:cs typeface="Times New Roman" panose="02020603050405020304" pitchFamily="18" charset="0"/>
                      </a:endParaRPr>
                    </a:p>
                  </a:txBody>
                  <a:tcPr/>
                </a:tc>
                <a:tc>
                  <a:txBody>
                    <a:bodyPr/>
                    <a:lstStyle/>
                    <a:p>
                      <a:r>
                        <a:rPr lang="en-GB" sz="1500" dirty="0" smtClean="0">
                          <a:latin typeface="Times New Roman" panose="02020603050405020304" pitchFamily="18" charset="0"/>
                          <a:cs typeface="Times New Roman" panose="02020603050405020304" pitchFamily="18" charset="0"/>
                        </a:rPr>
                        <a:t>Average 15–20 words</a:t>
                      </a:r>
                    </a:p>
                    <a:p>
                      <a:endParaRPr lang="en-GB" sz="1500" dirty="0">
                        <a:latin typeface="Times New Roman" panose="02020603050405020304" pitchFamily="18" charset="0"/>
                        <a:cs typeface="Times New Roman" panose="02020603050405020304" pitchFamily="18" charset="0"/>
                      </a:endParaRPr>
                    </a:p>
                  </a:txBody>
                  <a:tcPr/>
                </a:tc>
                <a:tc>
                  <a:txBody>
                    <a:bodyPr/>
                    <a:lstStyle/>
                    <a:p>
                      <a:r>
                        <a:rPr lang="en-GB" sz="1500" dirty="0" smtClean="0">
                          <a:latin typeface="Times New Roman" panose="02020603050405020304" pitchFamily="18" charset="0"/>
                          <a:cs typeface="Times New Roman" panose="02020603050405020304" pitchFamily="18" charset="0"/>
                        </a:rPr>
                        <a:t>‘Let emphasis dictate length . . . Length</a:t>
                      </a:r>
                    </a:p>
                    <a:p>
                      <a:r>
                        <a:rPr lang="en-GB" sz="1500" dirty="0" smtClean="0">
                          <a:latin typeface="Times New Roman" panose="02020603050405020304" pitchFamily="18" charset="0"/>
                          <a:cs typeface="Times New Roman" panose="02020603050405020304" pitchFamily="18" charset="0"/>
                        </a:rPr>
                        <a:t>dilutes. Brevity</a:t>
                      </a:r>
                    </a:p>
                    <a:p>
                      <a:r>
                        <a:rPr lang="en-GB" sz="1500" dirty="0" smtClean="0">
                          <a:latin typeface="Times New Roman" panose="02020603050405020304" pitchFamily="18" charset="0"/>
                          <a:cs typeface="Times New Roman" panose="02020603050405020304" pitchFamily="18" charset="0"/>
                        </a:rPr>
                        <a:t>emphasizes.’ (pp. 59–60)</a:t>
                      </a:r>
                      <a:endParaRPr lang="en-GB" sz="1500" dirty="0">
                        <a:latin typeface="Times New Roman" panose="02020603050405020304" pitchFamily="18" charset="0"/>
                        <a:cs typeface="Times New Roman" panose="02020603050405020304" pitchFamily="18" charset="0"/>
                      </a:endParaRPr>
                    </a:p>
                  </a:txBody>
                  <a:tcPr/>
                </a:tc>
              </a:tr>
              <a:tr h="639296">
                <a:tc>
                  <a:txBody>
                    <a:bodyPr/>
                    <a:lstStyle/>
                    <a:p>
                      <a:r>
                        <a:rPr lang="en-GB" sz="1500" dirty="0" smtClean="0">
                          <a:latin typeface="Times New Roman" panose="02020603050405020304" pitchFamily="18" charset="0"/>
                          <a:cs typeface="Times New Roman" panose="02020603050405020304" pitchFamily="18" charset="0"/>
                        </a:rPr>
                        <a:t>Familiar words</a:t>
                      </a:r>
                      <a:endParaRPr lang="en-GB" sz="1500" dirty="0">
                        <a:latin typeface="Times New Roman" panose="02020603050405020304" pitchFamily="18" charset="0"/>
                        <a:cs typeface="Times New Roman" panose="02020603050405020304" pitchFamily="18" charset="0"/>
                      </a:endParaRPr>
                    </a:p>
                  </a:txBody>
                  <a:tcPr/>
                </a:tc>
                <a:tc>
                  <a:txBody>
                    <a:bodyPr/>
                    <a:lstStyle/>
                    <a:p>
                      <a:r>
                        <a:rPr lang="en-GB" sz="1500" dirty="0" smtClean="0">
                          <a:latin typeface="Times New Roman" panose="02020603050405020304" pitchFamily="18" charset="0"/>
                          <a:cs typeface="Times New Roman" panose="02020603050405020304" pitchFamily="18" charset="0"/>
                        </a:rPr>
                        <a:t>‘Use words your readers are likely to understand.’ </a:t>
                      </a:r>
                      <a:endParaRPr lang="en-GB" sz="1500" dirty="0">
                        <a:latin typeface="Times New Roman" panose="02020603050405020304" pitchFamily="18" charset="0"/>
                        <a:cs typeface="Times New Roman" panose="02020603050405020304" pitchFamily="18" charset="0"/>
                      </a:endParaRPr>
                    </a:p>
                  </a:txBody>
                  <a:tcPr/>
                </a:tc>
                <a:tc>
                  <a:txBody>
                    <a:bodyPr/>
                    <a:lstStyle/>
                    <a:p>
                      <a:r>
                        <a:rPr lang="en-GB" sz="1500" dirty="0" smtClean="0">
                          <a:latin typeface="Times New Roman" panose="02020603050405020304" pitchFamily="18" charset="0"/>
                          <a:cs typeface="Times New Roman" panose="02020603050405020304" pitchFamily="18" charset="0"/>
                        </a:rPr>
                        <a:t>‘Prefer clear, familiar words.’ </a:t>
                      </a:r>
                      <a:endParaRPr lang="en-GB" sz="1500" dirty="0">
                        <a:latin typeface="Times New Roman" panose="02020603050405020304" pitchFamily="18" charset="0"/>
                        <a:cs typeface="Times New Roman" panose="02020603050405020304" pitchFamily="18" charset="0"/>
                      </a:endParaRPr>
                    </a:p>
                  </a:txBody>
                  <a:tcPr/>
                </a:tc>
                <a:tc>
                  <a:txBody>
                    <a:bodyPr/>
                    <a:lstStyle/>
                    <a:p>
                      <a:r>
                        <a:rPr lang="en-GB" sz="1500" dirty="0" smtClean="0">
                          <a:latin typeface="Times New Roman" panose="02020603050405020304" pitchFamily="18" charset="0"/>
                          <a:cs typeface="Times New Roman" panose="02020603050405020304" pitchFamily="18" charset="0"/>
                        </a:rPr>
                        <a:t>‘Give yourself permission to use ordinary words.’</a:t>
                      </a:r>
                      <a:endParaRPr lang="en-GB" sz="1500" dirty="0">
                        <a:latin typeface="Times New Roman" panose="02020603050405020304" pitchFamily="18" charset="0"/>
                        <a:cs typeface="Times New Roman" panose="02020603050405020304" pitchFamily="18" charset="0"/>
                      </a:endParaRPr>
                    </a:p>
                  </a:txBody>
                  <a:tcPr/>
                </a:tc>
              </a:tr>
              <a:tr h="577550">
                <a:tc>
                  <a:txBody>
                    <a:bodyPr/>
                    <a:lstStyle/>
                    <a:p>
                      <a:r>
                        <a:rPr lang="en-GB" sz="1500" dirty="0" smtClean="0">
                          <a:latin typeface="Times New Roman" panose="02020603050405020304" pitchFamily="18" charset="0"/>
                          <a:cs typeface="Times New Roman" panose="02020603050405020304" pitchFamily="18" charset="0"/>
                        </a:rPr>
                        <a:t>No unnecessary words</a:t>
                      </a:r>
                      <a:endParaRPr lang="en-GB" sz="1500" dirty="0">
                        <a:latin typeface="Times New Roman" panose="02020603050405020304" pitchFamily="18" charset="0"/>
                        <a:cs typeface="Times New Roman" panose="02020603050405020304" pitchFamily="18" charset="0"/>
                      </a:endParaRPr>
                    </a:p>
                  </a:txBody>
                  <a:tcPr/>
                </a:tc>
                <a:tc>
                  <a:txBody>
                    <a:bodyPr/>
                    <a:lstStyle/>
                    <a:p>
                      <a:r>
                        <a:rPr lang="en-GB" sz="1500" dirty="0" smtClean="0">
                          <a:latin typeface="Times New Roman" panose="02020603050405020304" pitchFamily="18" charset="0"/>
                          <a:cs typeface="Times New Roman" panose="02020603050405020304" pitchFamily="18" charset="0"/>
                        </a:rPr>
                        <a:t>‘Use only as many words as you need.’</a:t>
                      </a:r>
                      <a:endParaRPr lang="en-GB" sz="1500" dirty="0">
                        <a:latin typeface="Times New Roman" panose="02020603050405020304" pitchFamily="18" charset="0"/>
                        <a:cs typeface="Times New Roman" panose="02020603050405020304" pitchFamily="18" charset="0"/>
                      </a:endParaRPr>
                    </a:p>
                  </a:txBody>
                  <a:tcPr/>
                </a:tc>
                <a:tc>
                  <a:txBody>
                    <a:bodyPr/>
                    <a:lstStyle/>
                    <a:p>
                      <a:r>
                        <a:rPr lang="en-GB" sz="1500" dirty="0" smtClean="0">
                          <a:latin typeface="Times New Roman" panose="02020603050405020304" pitchFamily="18" charset="0"/>
                          <a:cs typeface="Times New Roman" panose="02020603050405020304" pitchFamily="18" charset="0"/>
                        </a:rPr>
                        <a:t>‘the need for clear, simple language.’</a:t>
                      </a:r>
                      <a:endParaRPr lang="en-GB" sz="1500" dirty="0">
                        <a:latin typeface="Times New Roman" panose="02020603050405020304" pitchFamily="18" charset="0"/>
                        <a:cs typeface="Times New Roman" panose="02020603050405020304" pitchFamily="18" charset="0"/>
                      </a:endParaRPr>
                    </a:p>
                  </a:txBody>
                  <a:tcPr/>
                </a:tc>
                <a:tc>
                  <a:txBody>
                    <a:bodyPr/>
                    <a:lstStyle/>
                    <a:p>
                      <a:r>
                        <a:rPr lang="en-GB" sz="1500" dirty="0" smtClean="0">
                          <a:latin typeface="Times New Roman" panose="02020603050405020304" pitchFamily="18" charset="0"/>
                          <a:cs typeface="Times New Roman" panose="02020603050405020304" pitchFamily="18" charset="0"/>
                        </a:rPr>
                        <a:t>‘Avoid redundancy.’ </a:t>
                      </a:r>
                      <a:endParaRPr lang="en-GB" sz="1500" dirty="0">
                        <a:latin typeface="Times New Roman" panose="02020603050405020304" pitchFamily="18" charset="0"/>
                        <a:cs typeface="Times New Roman" panose="02020603050405020304" pitchFamily="18" charset="0"/>
                      </a:endParaRPr>
                    </a:p>
                  </a:txBody>
                  <a:tcPr/>
                </a:tc>
              </a:tr>
              <a:tr h="925842">
                <a:tc>
                  <a:txBody>
                    <a:bodyPr/>
                    <a:lstStyle/>
                    <a:p>
                      <a:r>
                        <a:rPr lang="en-GB" sz="1500" dirty="0" smtClean="0">
                          <a:latin typeface="Times New Roman" panose="02020603050405020304" pitchFamily="18" charset="0"/>
                          <a:cs typeface="Times New Roman" panose="02020603050405020304" pitchFamily="18" charset="0"/>
                        </a:rPr>
                        <a:t>Prefer the active to the passive voice </a:t>
                      </a:r>
                      <a:endParaRPr lang="en-GB" sz="15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smtClean="0">
                          <a:latin typeface="Times New Roman" panose="02020603050405020304" pitchFamily="18" charset="0"/>
                          <a:cs typeface="Times New Roman" panose="02020603050405020304" pitchFamily="18" charset="0"/>
                        </a:rPr>
                        <a:t>Prefer the active voice unless there’s a good reason for using the passive.’ </a:t>
                      </a:r>
                    </a:p>
                    <a:p>
                      <a:endParaRPr lang="en-GB" sz="15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smtClean="0">
                          <a:latin typeface="Times New Roman" panose="02020603050405020304" pitchFamily="18" charset="0"/>
                          <a:cs typeface="Times New Roman" panose="02020603050405020304" pitchFamily="18" charset="0"/>
                        </a:rPr>
                        <a:t>Prefer the active voice</a:t>
                      </a:r>
                      <a:r>
                        <a:rPr lang="en-GB" sz="1500" baseline="0" dirty="0" smtClean="0">
                          <a:latin typeface="Times New Roman" panose="02020603050405020304" pitchFamily="18" charset="0"/>
                          <a:cs typeface="Times New Roman" panose="02020603050405020304" pitchFamily="18" charset="0"/>
                        </a:rPr>
                        <a:t> </a:t>
                      </a:r>
                      <a:r>
                        <a:rPr lang="en-GB" sz="1500" dirty="0" smtClean="0">
                          <a:latin typeface="Times New Roman" panose="02020603050405020304" pitchFamily="18" charset="0"/>
                          <a:cs typeface="Times New Roman" panose="02020603050405020304" pitchFamily="18" charset="0"/>
                        </a:rPr>
                        <a:t>verbs; avoid passives.’</a:t>
                      </a:r>
                      <a:endParaRPr lang="en-GB" sz="1500" dirty="0">
                        <a:latin typeface="Times New Roman" panose="02020603050405020304" pitchFamily="18" charset="0"/>
                        <a:cs typeface="Times New Roman" panose="02020603050405020304" pitchFamily="18" charset="0"/>
                      </a:endParaRPr>
                    </a:p>
                  </a:txBody>
                  <a:tcPr/>
                </a:tc>
                <a:tc>
                  <a:txBody>
                    <a:bodyPr/>
                    <a:lstStyle/>
                    <a:p>
                      <a:r>
                        <a:rPr lang="en-GB" sz="1500" dirty="0" smtClean="0">
                          <a:latin typeface="Times New Roman" panose="02020603050405020304" pitchFamily="18" charset="0"/>
                          <a:cs typeface="Times New Roman" panose="02020603050405020304" pitchFamily="18" charset="0"/>
                        </a:rPr>
                        <a:t>‘Use it [the passive voice] when emphasis and context demand its use. It is senseless to make every sentence active; when you do that, you alter emphasis.’ (p. 38) </a:t>
                      </a:r>
                      <a:endParaRPr lang="en-GB" sz="1500" dirty="0">
                        <a:latin typeface="Times New Roman" panose="02020603050405020304" pitchFamily="18" charset="0"/>
                        <a:cs typeface="Times New Roman" panose="02020603050405020304" pitchFamily="18" charset="0"/>
                      </a:endParaRPr>
                    </a:p>
                  </a:txBody>
                  <a:tcPr/>
                </a:tc>
              </a:tr>
              <a:tr h="925842">
                <a:tc>
                  <a:txBody>
                    <a:bodyPr/>
                    <a:lstStyle/>
                    <a:p>
                      <a:r>
                        <a:rPr lang="en-GB" sz="1500" dirty="0" smtClean="0">
                          <a:latin typeface="Times New Roman" panose="02020603050405020304" pitchFamily="18" charset="0"/>
                          <a:cs typeface="Times New Roman" panose="02020603050405020304" pitchFamily="18" charset="0"/>
                        </a:rPr>
                        <a:t>Style</a:t>
                      </a:r>
                      <a:endParaRPr lang="en-GB" sz="1500" dirty="0">
                        <a:latin typeface="Times New Roman" panose="02020603050405020304" pitchFamily="18" charset="0"/>
                        <a:cs typeface="Times New Roman" panose="02020603050405020304" pitchFamily="18" charset="0"/>
                      </a:endParaRPr>
                    </a:p>
                  </a:txBody>
                  <a:tcPr/>
                </a:tc>
                <a:tc>
                  <a:txBody>
                    <a:bodyPr/>
                    <a:lstStyle/>
                    <a:p>
                      <a:r>
                        <a:rPr lang="en-GB" sz="1500" dirty="0" smtClean="0">
                          <a:latin typeface="Times New Roman" panose="02020603050405020304" pitchFamily="18" charset="0"/>
                          <a:cs typeface="Times New Roman" panose="02020603050405020304" pitchFamily="18" charset="0"/>
                        </a:rPr>
                        <a:t>‘Put your points positively if you can.’ ‘Use the clearest, crispest, liveliest verb to express your thoughts.’ </a:t>
                      </a:r>
                      <a:endParaRPr lang="en-GB" sz="1500" dirty="0">
                        <a:latin typeface="Times New Roman" panose="02020603050405020304" pitchFamily="18" charset="0"/>
                        <a:cs typeface="Times New Roman" panose="02020603050405020304" pitchFamily="18" charset="0"/>
                      </a:endParaRPr>
                    </a:p>
                  </a:txBody>
                  <a:tcPr/>
                </a:tc>
                <a:tc>
                  <a:txBody>
                    <a:bodyPr/>
                    <a:lstStyle/>
                    <a:p>
                      <a:r>
                        <a:rPr lang="en-GB" sz="1500" dirty="0" smtClean="0">
                          <a:latin typeface="Times New Roman" panose="02020603050405020304" pitchFamily="18" charset="0"/>
                          <a:cs typeface="Times New Roman" panose="02020603050405020304" pitchFamily="18" charset="0"/>
                        </a:rPr>
                        <a:t>‘Use conversational  style as a guide.’ </a:t>
                      </a:r>
                      <a:endParaRPr lang="en-GB" sz="1500" dirty="0">
                        <a:latin typeface="Times New Roman" panose="02020603050405020304" pitchFamily="18" charset="0"/>
                        <a:cs typeface="Times New Roman" panose="02020603050405020304" pitchFamily="18" charset="0"/>
                      </a:endParaRPr>
                    </a:p>
                  </a:txBody>
                  <a:tcPr/>
                </a:tc>
                <a:tc>
                  <a:txBody>
                    <a:bodyPr/>
                    <a:lstStyle/>
                    <a:p>
                      <a:r>
                        <a:rPr lang="en-GB" sz="1500" dirty="0" smtClean="0">
                          <a:latin typeface="Times New Roman" panose="02020603050405020304" pitchFamily="18" charset="0"/>
                          <a:cs typeface="Times New Roman" panose="02020603050405020304" pitchFamily="18" charset="0"/>
                        </a:rPr>
                        <a:t>‘Write with verbs, not with nouns.’  </a:t>
                      </a:r>
                      <a:endParaRPr lang="en-GB" sz="1500" dirty="0">
                        <a:latin typeface="Times New Roman" panose="02020603050405020304" pitchFamily="18" charset="0"/>
                        <a:cs typeface="Times New Roman" panose="02020603050405020304" pitchFamily="18" charset="0"/>
                      </a:endParaRPr>
                    </a:p>
                  </a:txBody>
                  <a:tcPr/>
                </a:tc>
              </a:tr>
              <a:tr h="925842">
                <a:tc>
                  <a:txBody>
                    <a:bodyPr/>
                    <a:lstStyle/>
                    <a:p>
                      <a:r>
                        <a:rPr lang="en-GB" sz="1500" dirty="0" smtClean="0">
                          <a:latin typeface="Times New Roman" panose="02020603050405020304" pitchFamily="18" charset="0"/>
                          <a:cs typeface="Times New Roman" panose="02020603050405020304" pitchFamily="18" charset="0"/>
                        </a:rPr>
                        <a:t>‘Good’ punctuation</a:t>
                      </a:r>
                      <a:endParaRPr lang="en-GB" sz="1500" dirty="0">
                        <a:latin typeface="Times New Roman" panose="02020603050405020304" pitchFamily="18" charset="0"/>
                        <a:cs typeface="Times New Roman" panose="02020603050405020304" pitchFamily="18" charset="0"/>
                      </a:endParaRPr>
                    </a:p>
                  </a:txBody>
                  <a:tcPr/>
                </a:tc>
                <a:tc>
                  <a:txBody>
                    <a:bodyPr/>
                    <a:lstStyle/>
                    <a:p>
                      <a:r>
                        <a:rPr lang="en-GB" sz="1500" dirty="0" smtClean="0">
                          <a:latin typeface="Times New Roman" panose="02020603050405020304" pitchFamily="18" charset="0"/>
                          <a:cs typeface="Times New Roman" panose="02020603050405020304" pitchFamily="18" charset="0"/>
                        </a:rPr>
                        <a:t>‘Put accurate punctuation at the heart of your  writing.’</a:t>
                      </a:r>
                      <a:endParaRPr lang="en-GB" sz="1500" dirty="0">
                        <a:latin typeface="Times New Roman" panose="02020603050405020304" pitchFamily="18" charset="0"/>
                        <a:cs typeface="Times New Roman" panose="02020603050405020304" pitchFamily="18" charset="0"/>
                      </a:endParaRPr>
                    </a:p>
                  </a:txBody>
                  <a:tcPr/>
                </a:tc>
                <a:tc>
                  <a:txBody>
                    <a:bodyPr/>
                    <a:lstStyle/>
                    <a:p>
                      <a:r>
                        <a:rPr lang="en-GB" sz="1500" dirty="0" smtClean="0">
                          <a:latin typeface="Times New Roman" panose="02020603050405020304" pitchFamily="18" charset="0"/>
                          <a:cs typeface="Times New Roman" panose="02020603050405020304" pitchFamily="18" charset="0"/>
                        </a:rPr>
                        <a:t>‘Punctuation marks are like traffic signals. They guide readers; they tell readers when to go and when to stop, and when to turn, and in what direction.’ (p. 209)</a:t>
                      </a:r>
                      <a:endParaRPr lang="en-GB" sz="1500" dirty="0">
                        <a:latin typeface="Times New Roman" panose="02020603050405020304" pitchFamily="18" charset="0"/>
                        <a:cs typeface="Times New Roman" panose="02020603050405020304" pitchFamily="18" charset="0"/>
                      </a:endParaRPr>
                    </a:p>
                  </a:txBody>
                  <a:tcPr/>
                </a:tc>
                <a:tc>
                  <a:txBody>
                    <a:bodyPr/>
                    <a:lstStyle/>
                    <a:p>
                      <a:r>
                        <a:rPr lang="en-GB" sz="1500" dirty="0" smtClean="0">
                          <a:latin typeface="Times New Roman" panose="02020603050405020304" pitchFamily="18" charset="0"/>
                          <a:cs typeface="Times New Roman" panose="02020603050405020304" pitchFamily="18" charset="0"/>
                        </a:rPr>
                        <a:t>‘Punctuation has a single purpose: To clarify the writer’s intended meaning.’ </a:t>
                      </a:r>
                      <a:endParaRPr lang="en-GB" sz="15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7300976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r>
              <a:rPr lang="en-GB" sz="4800" b="1" dirty="0" smtClean="0"/>
              <a:t>Next Class….10/08/20 at 9 pm</a:t>
            </a:r>
            <a:endParaRPr lang="en-GB" sz="4800" b="1" dirty="0"/>
          </a:p>
        </p:txBody>
      </p:sp>
    </p:spTree>
    <p:extLst>
      <p:ext uri="{BB962C8B-B14F-4D97-AF65-F5344CB8AC3E}">
        <p14:creationId xmlns:p14="http://schemas.microsoft.com/office/powerpoint/2010/main" val="23309433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8" y="116632"/>
            <a:ext cx="8892480" cy="850106"/>
          </a:xfrm>
        </p:spPr>
        <p:txBody>
          <a:bodyPr>
            <a:normAutofit fontScale="90000"/>
          </a:bodyPr>
          <a:lstStyle/>
          <a:p>
            <a:r>
              <a:rPr lang="en-GB" dirty="0"/>
              <a:t>APPLYING PLAIN LANGUAGE STRATEGIES</a:t>
            </a:r>
          </a:p>
        </p:txBody>
      </p:sp>
      <p:sp>
        <p:nvSpPr>
          <p:cNvPr id="3" name="Content Placeholder 2"/>
          <p:cNvSpPr>
            <a:spLocks noGrp="1"/>
          </p:cNvSpPr>
          <p:nvPr>
            <p:ph idx="1"/>
          </p:nvPr>
        </p:nvSpPr>
        <p:spPr>
          <a:xfrm>
            <a:off x="179512" y="1052736"/>
            <a:ext cx="8856984" cy="5544616"/>
          </a:xfrm>
        </p:spPr>
        <p:txBody>
          <a:bodyPr>
            <a:normAutofit/>
          </a:bodyPr>
          <a:lstStyle/>
          <a:p>
            <a:r>
              <a:rPr lang="en-GB" dirty="0" smtClean="0"/>
              <a:t>consider </a:t>
            </a:r>
            <a:r>
              <a:rPr lang="en-GB" dirty="0"/>
              <a:t>plain language </a:t>
            </a:r>
            <a:r>
              <a:rPr lang="en-GB" dirty="0" smtClean="0"/>
              <a:t>strategies in </a:t>
            </a:r>
            <a:r>
              <a:rPr lang="en-GB" dirty="0"/>
              <a:t>your own </a:t>
            </a:r>
            <a:r>
              <a:rPr lang="en-GB" dirty="0" smtClean="0"/>
              <a:t>writing through several ways: </a:t>
            </a:r>
          </a:p>
          <a:p>
            <a:r>
              <a:rPr lang="en-GB" dirty="0"/>
              <a:t>Hit the right point on the ‘word </a:t>
            </a:r>
            <a:r>
              <a:rPr lang="en-GB" dirty="0" smtClean="0"/>
              <a:t>scales’</a:t>
            </a:r>
          </a:p>
          <a:p>
            <a:pPr lvl="1"/>
            <a:r>
              <a:rPr lang="en-GB" dirty="0"/>
              <a:t>consider where your words fit </a:t>
            </a:r>
            <a:endParaRPr lang="en-GB" dirty="0" smtClean="0"/>
          </a:p>
          <a:p>
            <a:pPr lvl="2"/>
            <a:r>
              <a:rPr lang="en-GB" b="1" dirty="0"/>
              <a:t>Abstract – </a:t>
            </a:r>
            <a:r>
              <a:rPr lang="en-GB" b="1" dirty="0" smtClean="0"/>
              <a:t>concrete: </a:t>
            </a:r>
            <a:r>
              <a:rPr lang="en-GB" dirty="0"/>
              <a:t>idea or a </a:t>
            </a:r>
            <a:r>
              <a:rPr lang="en-GB" dirty="0" smtClean="0"/>
              <a:t>outlook, </a:t>
            </a:r>
            <a:r>
              <a:rPr lang="en-GB" dirty="0"/>
              <a:t>terminology </a:t>
            </a:r>
            <a:r>
              <a:rPr lang="en-GB" dirty="0" smtClean="0"/>
              <a:t>could be vague</a:t>
            </a:r>
          </a:p>
          <a:p>
            <a:pPr lvl="2"/>
            <a:r>
              <a:rPr lang="en-GB" b="1" dirty="0"/>
              <a:t>Generic – </a:t>
            </a:r>
            <a:r>
              <a:rPr lang="en-GB" b="1" dirty="0" smtClean="0"/>
              <a:t>specific</a:t>
            </a:r>
            <a:r>
              <a:rPr lang="en-GB" dirty="0" smtClean="0"/>
              <a:t>: </a:t>
            </a:r>
            <a:r>
              <a:rPr lang="en-GB" dirty="0"/>
              <a:t>variety of </a:t>
            </a:r>
            <a:r>
              <a:rPr lang="en-GB" dirty="0" smtClean="0"/>
              <a:t>effects, </a:t>
            </a:r>
            <a:r>
              <a:rPr lang="en-GB" dirty="0"/>
              <a:t>from generic to </a:t>
            </a:r>
            <a:r>
              <a:rPr lang="en-GB" dirty="0" smtClean="0"/>
              <a:t>specific e.g., Toyota different colour model shape or year make</a:t>
            </a:r>
          </a:p>
          <a:p>
            <a:pPr lvl="2"/>
            <a:r>
              <a:rPr lang="en-GB" b="1" dirty="0"/>
              <a:t>Formal – </a:t>
            </a:r>
            <a:r>
              <a:rPr lang="en-GB" b="1" dirty="0" smtClean="0"/>
              <a:t>colloquial</a:t>
            </a:r>
            <a:r>
              <a:rPr lang="en-GB" dirty="0" smtClean="0"/>
              <a:t>: </a:t>
            </a:r>
            <a:r>
              <a:rPr lang="en-GB" dirty="0"/>
              <a:t>informal occasions, such as casual conversation in the workplace or on social </a:t>
            </a:r>
            <a:r>
              <a:rPr lang="en-GB" dirty="0" smtClean="0"/>
              <a:t>occasions</a:t>
            </a:r>
          </a:p>
          <a:p>
            <a:pPr lvl="2"/>
            <a:r>
              <a:rPr lang="en-GB" b="1" dirty="0"/>
              <a:t>Emotive – </a:t>
            </a:r>
            <a:r>
              <a:rPr lang="en-GB" b="1" dirty="0" smtClean="0"/>
              <a:t>referential</a:t>
            </a:r>
            <a:r>
              <a:rPr lang="en-GB" dirty="0"/>
              <a:t>: facts and </a:t>
            </a:r>
            <a:r>
              <a:rPr lang="en-GB" dirty="0" smtClean="0"/>
              <a:t>attitudes, US prefer to say ‘Afro-Americans</a:t>
            </a:r>
            <a:r>
              <a:rPr lang="en-GB" dirty="0"/>
              <a:t>’ instead of ‘black Americans’</a:t>
            </a:r>
          </a:p>
        </p:txBody>
      </p:sp>
    </p:spTree>
    <p:extLst>
      <p:ext uri="{BB962C8B-B14F-4D97-AF65-F5344CB8AC3E}">
        <p14:creationId xmlns:p14="http://schemas.microsoft.com/office/powerpoint/2010/main" val="1414683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pPr algn="l"/>
            <a:r>
              <a:rPr lang="en-GB" b="1" dirty="0" smtClean="0">
                <a:latin typeface="Times New Roman" panose="02020603050405020304" pitchFamily="18" charset="0"/>
                <a:cs typeface="Times New Roman" panose="02020603050405020304" pitchFamily="18" charset="0"/>
              </a:rPr>
              <a:t>Introduction</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504" y="1196752"/>
            <a:ext cx="8928992" cy="5472608"/>
          </a:xfrm>
        </p:spPr>
        <p:txBody>
          <a:bodyPr>
            <a:normAutofit lnSpcReduction="10000"/>
          </a:bodyPr>
          <a:lstStyle/>
          <a:p>
            <a:r>
              <a:rPr lang="en-GB" dirty="0" smtClean="0">
                <a:latin typeface="Times New Roman" panose="02020603050405020304" pitchFamily="18" charset="0"/>
                <a:cs typeface="Times New Roman" panose="02020603050405020304" pitchFamily="18" charset="0"/>
              </a:rPr>
              <a:t>How effectively achieve your objective</a:t>
            </a:r>
          </a:p>
          <a:p>
            <a:r>
              <a:rPr lang="en-GB" dirty="0" smtClean="0">
                <a:latin typeface="Times New Roman" panose="02020603050405020304" pitchFamily="18" charset="0"/>
                <a:cs typeface="Times New Roman" panose="02020603050405020304" pitchFamily="18" charset="0"/>
              </a:rPr>
              <a:t>How strategies can increase the effectiveness of business language </a:t>
            </a:r>
          </a:p>
          <a:p>
            <a:r>
              <a:rPr lang="en-GB" dirty="0" smtClean="0">
                <a:latin typeface="Times New Roman" panose="02020603050405020304" pitchFamily="18" charset="0"/>
                <a:cs typeface="Times New Roman" panose="02020603050405020304" pitchFamily="18" charset="0"/>
              </a:rPr>
              <a:t>How to write in an effective style for business communication.</a:t>
            </a:r>
          </a:p>
          <a:p>
            <a:pPr lvl="1"/>
            <a:r>
              <a:rPr lang="en-GB" dirty="0" smtClean="0">
                <a:latin typeface="Times New Roman" panose="02020603050405020304" pitchFamily="18" charset="0"/>
                <a:cs typeface="Times New Roman" panose="02020603050405020304" pitchFamily="18" charset="0"/>
              </a:rPr>
              <a:t>Business writing should achieve some business objective- it should help to get some necessary job done.</a:t>
            </a:r>
          </a:p>
          <a:p>
            <a:pPr lvl="1"/>
            <a:r>
              <a:rPr lang="en-GB" dirty="0">
                <a:latin typeface="Times New Roman" panose="02020603050405020304" pitchFamily="18" charset="0"/>
                <a:cs typeface="Times New Roman" panose="02020603050405020304" pitchFamily="18" charset="0"/>
              </a:rPr>
              <a:t>Y</a:t>
            </a:r>
            <a:r>
              <a:rPr lang="en-GB" dirty="0" smtClean="0">
                <a:latin typeface="Times New Roman" panose="02020603050405020304" pitchFamily="18" charset="0"/>
                <a:cs typeface="Times New Roman" panose="02020603050405020304" pitchFamily="18" charset="0"/>
              </a:rPr>
              <a:t>ou might be writing to give someone accurate information (as in a product information sheet) or</a:t>
            </a:r>
          </a:p>
          <a:p>
            <a:pPr lvl="1"/>
            <a:r>
              <a:rPr lang="en-GB" dirty="0" smtClean="0">
                <a:latin typeface="Times New Roman" panose="02020603050405020304" pitchFamily="18" charset="0"/>
                <a:cs typeface="Times New Roman" panose="02020603050405020304" pitchFamily="18" charset="0"/>
              </a:rPr>
              <a:t>to persuade someone to set up a project (as in a project proposal).</a:t>
            </a:r>
          </a:p>
        </p:txBody>
      </p:sp>
    </p:spTree>
    <p:extLst>
      <p:ext uri="{BB962C8B-B14F-4D97-AF65-F5344CB8AC3E}">
        <p14:creationId xmlns:p14="http://schemas.microsoft.com/office/powerpoint/2010/main" val="38661304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08112"/>
          </a:xfrm>
        </p:spPr>
        <p:txBody>
          <a:bodyPr/>
          <a:lstStyle/>
          <a:p>
            <a:r>
              <a:rPr lang="en-GB" dirty="0"/>
              <a:t>Avoid jargon and technical slang</a:t>
            </a:r>
          </a:p>
        </p:txBody>
      </p:sp>
      <p:sp>
        <p:nvSpPr>
          <p:cNvPr id="3" name="Content Placeholder 2"/>
          <p:cNvSpPr>
            <a:spLocks noGrp="1"/>
          </p:cNvSpPr>
          <p:nvPr>
            <p:ph idx="1"/>
          </p:nvPr>
        </p:nvSpPr>
        <p:spPr>
          <a:xfrm>
            <a:off x="0" y="980728"/>
            <a:ext cx="8985176" cy="5688632"/>
          </a:xfrm>
        </p:spPr>
        <p:txBody>
          <a:bodyPr>
            <a:normAutofit fontScale="92500" lnSpcReduction="10000"/>
          </a:bodyPr>
          <a:lstStyle/>
          <a:p>
            <a:r>
              <a:rPr lang="en-GB" b="1" dirty="0" smtClean="0"/>
              <a:t>Jargon/nonsense </a:t>
            </a:r>
            <a:r>
              <a:rPr lang="en-GB" b="1" dirty="0"/>
              <a:t>is technical language </a:t>
            </a:r>
            <a:r>
              <a:rPr lang="en-GB" dirty="0"/>
              <a:t>which is usually unintelligible to </a:t>
            </a:r>
            <a:r>
              <a:rPr lang="en-GB" dirty="0" smtClean="0"/>
              <a:t>be avoided.</a:t>
            </a:r>
          </a:p>
          <a:p>
            <a:r>
              <a:rPr lang="en-GB" b="1" dirty="0" smtClean="0"/>
              <a:t>Avoid technical </a:t>
            </a:r>
            <a:r>
              <a:rPr lang="en-GB" b="1" dirty="0"/>
              <a:t>slang word </a:t>
            </a:r>
            <a:r>
              <a:rPr lang="en-GB" dirty="0" smtClean="0"/>
              <a:t>e.g., ‘the </a:t>
            </a:r>
            <a:r>
              <a:rPr lang="en-GB" dirty="0"/>
              <a:t>bottom line</a:t>
            </a:r>
            <a:r>
              <a:rPr lang="en-GB" dirty="0" smtClean="0"/>
              <a:t>’.</a:t>
            </a:r>
          </a:p>
          <a:p>
            <a:r>
              <a:rPr lang="en-GB" b="1" dirty="0"/>
              <a:t>Avoid clichés: </a:t>
            </a:r>
            <a:r>
              <a:rPr lang="en-GB" dirty="0"/>
              <a:t>fresh and </a:t>
            </a:r>
            <a:r>
              <a:rPr lang="en-GB" dirty="0" smtClean="0"/>
              <a:t>insightful, ‘past </a:t>
            </a:r>
            <a:r>
              <a:rPr lang="en-GB" dirty="0"/>
              <a:t>their sell-by date, </a:t>
            </a:r>
            <a:r>
              <a:rPr lang="en-GB" dirty="0" smtClean="0"/>
              <a:t>‘address </a:t>
            </a:r>
            <a:r>
              <a:rPr lang="en-GB" dirty="0"/>
              <a:t>the critical issues’, ‘action the problems’, ‘on a learning curve</a:t>
            </a:r>
            <a:r>
              <a:rPr lang="en-GB" dirty="0" smtClean="0"/>
              <a:t>’</a:t>
            </a:r>
          </a:p>
          <a:p>
            <a:r>
              <a:rPr lang="en-GB" b="1" dirty="0"/>
              <a:t>Avoid piled-up nouns: </a:t>
            </a:r>
            <a:r>
              <a:rPr lang="en-GB" dirty="0"/>
              <a:t>‘staff induction emergency training procedures how to </a:t>
            </a:r>
            <a:r>
              <a:rPr lang="en-GB" dirty="0" smtClean="0"/>
              <a:t>organize and train staff</a:t>
            </a:r>
          </a:p>
          <a:p>
            <a:r>
              <a:rPr lang="en-GB" b="1" dirty="0"/>
              <a:t>Simplify the sentence </a:t>
            </a:r>
            <a:r>
              <a:rPr lang="en-GB" b="1" dirty="0" smtClean="0"/>
              <a:t>structure: </a:t>
            </a:r>
            <a:r>
              <a:rPr lang="en-GB" dirty="0"/>
              <a:t>no set formula for writing sentences in business </a:t>
            </a:r>
            <a:r>
              <a:rPr lang="en-GB" dirty="0" smtClean="0"/>
              <a:t>English, simple </a:t>
            </a:r>
            <a:r>
              <a:rPr lang="en-GB" dirty="0"/>
              <a:t>straightforward structures make for easy </a:t>
            </a:r>
            <a:r>
              <a:rPr lang="en-GB" dirty="0" smtClean="0"/>
              <a:t>reading. Have a skill </a:t>
            </a:r>
            <a:r>
              <a:rPr lang="en-GB" dirty="0"/>
              <a:t>to structure long </a:t>
            </a:r>
            <a:r>
              <a:rPr lang="en-GB" dirty="0" smtClean="0"/>
              <a:t>sentences.</a:t>
            </a:r>
            <a:endParaRPr lang="en-GB" dirty="0"/>
          </a:p>
          <a:p>
            <a:endParaRPr lang="en-GB" dirty="0"/>
          </a:p>
        </p:txBody>
      </p:sp>
    </p:spTree>
    <p:extLst>
      <p:ext uri="{BB962C8B-B14F-4D97-AF65-F5344CB8AC3E}">
        <p14:creationId xmlns:p14="http://schemas.microsoft.com/office/powerpoint/2010/main" val="35881099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9036496" cy="1417638"/>
          </a:xfrm>
        </p:spPr>
        <p:txBody>
          <a:bodyPr>
            <a:normAutofit fontScale="90000"/>
          </a:bodyPr>
          <a:lstStyle/>
          <a:p>
            <a:r>
              <a:rPr lang="en-GB" dirty="0"/>
              <a:t>Use the appropriate balance of active and passive sentences</a:t>
            </a:r>
          </a:p>
        </p:txBody>
      </p:sp>
      <p:sp>
        <p:nvSpPr>
          <p:cNvPr id="3" name="Content Placeholder 2"/>
          <p:cNvSpPr>
            <a:spLocks noGrp="1"/>
          </p:cNvSpPr>
          <p:nvPr>
            <p:ph idx="1"/>
          </p:nvPr>
        </p:nvSpPr>
        <p:spPr>
          <a:xfrm>
            <a:off x="457200" y="1412776"/>
            <a:ext cx="8229600" cy="5184576"/>
          </a:xfrm>
        </p:spPr>
        <p:txBody>
          <a:bodyPr>
            <a:normAutofit fontScale="92500"/>
          </a:bodyPr>
          <a:lstStyle/>
          <a:p>
            <a:r>
              <a:rPr lang="en-GB" dirty="0"/>
              <a:t>passive form is the ‘preferred’ business style for official </a:t>
            </a:r>
            <a:r>
              <a:rPr lang="en-GB" dirty="0" smtClean="0"/>
              <a:t>documents</a:t>
            </a:r>
          </a:p>
          <a:p>
            <a:r>
              <a:rPr lang="en-GB" dirty="0"/>
              <a:t>active sentences are usually preferred in Plain </a:t>
            </a:r>
            <a:r>
              <a:rPr lang="en-GB" dirty="0" smtClean="0"/>
              <a:t>English </a:t>
            </a:r>
          </a:p>
          <a:p>
            <a:r>
              <a:rPr lang="en-GB" dirty="0"/>
              <a:t>The criterion for choice between active and passive should be emphasis. </a:t>
            </a:r>
            <a:r>
              <a:rPr lang="en-GB" dirty="0" smtClean="0"/>
              <a:t> </a:t>
            </a:r>
          </a:p>
          <a:p>
            <a:pPr lvl="1"/>
            <a:r>
              <a:rPr lang="en-GB" b="1" u="sng" dirty="0"/>
              <a:t>The company </a:t>
            </a:r>
            <a:r>
              <a:rPr lang="en-GB" dirty="0"/>
              <a:t>gave each employee a bonus. </a:t>
            </a:r>
            <a:endParaRPr lang="en-GB" dirty="0" smtClean="0"/>
          </a:p>
          <a:p>
            <a:pPr lvl="1"/>
            <a:r>
              <a:rPr lang="en-GB" b="1" u="sng" dirty="0" smtClean="0"/>
              <a:t>Each </a:t>
            </a:r>
            <a:r>
              <a:rPr lang="en-GB" b="1" u="sng" dirty="0"/>
              <a:t>employee </a:t>
            </a:r>
            <a:r>
              <a:rPr lang="en-GB" dirty="0"/>
              <a:t>was given a bonus by the company</a:t>
            </a:r>
            <a:r>
              <a:rPr lang="en-GB" dirty="0" smtClean="0"/>
              <a:t>.</a:t>
            </a:r>
          </a:p>
          <a:p>
            <a:r>
              <a:rPr lang="en-GB" dirty="0"/>
              <a:t>Your choice depends on whether you wish to emphasize ‘</a:t>
            </a:r>
            <a:r>
              <a:rPr lang="en-GB" b="1" dirty="0" smtClean="0"/>
              <a:t>the company</a:t>
            </a:r>
            <a:r>
              <a:rPr lang="en-GB" dirty="0"/>
              <a:t>’ or ‘</a:t>
            </a:r>
            <a:r>
              <a:rPr lang="en-GB" b="1" dirty="0"/>
              <a:t>each employee</a:t>
            </a:r>
            <a:r>
              <a:rPr lang="en-GB" dirty="0"/>
              <a:t>’.</a:t>
            </a:r>
          </a:p>
        </p:txBody>
      </p:sp>
    </p:spTree>
    <p:extLst>
      <p:ext uri="{BB962C8B-B14F-4D97-AF65-F5344CB8AC3E}">
        <p14:creationId xmlns:p14="http://schemas.microsoft.com/office/powerpoint/2010/main" val="39122628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864096"/>
          </a:xfrm>
        </p:spPr>
        <p:txBody>
          <a:bodyPr/>
          <a:lstStyle/>
          <a:p>
            <a:r>
              <a:rPr lang="en-GB" dirty="0"/>
              <a:t>Use clear and simple punctuation</a:t>
            </a:r>
          </a:p>
        </p:txBody>
      </p:sp>
      <p:sp>
        <p:nvSpPr>
          <p:cNvPr id="3" name="Content Placeholder 2"/>
          <p:cNvSpPr>
            <a:spLocks noGrp="1"/>
          </p:cNvSpPr>
          <p:nvPr>
            <p:ph idx="1"/>
          </p:nvPr>
        </p:nvSpPr>
        <p:spPr>
          <a:xfrm>
            <a:off x="251520" y="836712"/>
            <a:ext cx="8435280" cy="5904656"/>
          </a:xfrm>
        </p:spPr>
        <p:txBody>
          <a:bodyPr>
            <a:normAutofit lnSpcReduction="10000"/>
          </a:bodyPr>
          <a:lstStyle/>
          <a:p>
            <a:r>
              <a:rPr lang="en-GB" dirty="0"/>
              <a:t>Punctuation is important: it can change the meaning or emphasis within a sentence: ‘Punctuation marks are an integral part of the code on which written communication is based’ </a:t>
            </a:r>
            <a:endParaRPr lang="en-GB" dirty="0" smtClean="0"/>
          </a:p>
          <a:p>
            <a:r>
              <a:rPr lang="en-GB" dirty="0"/>
              <a:t>Consider the difference between these two simple examples: </a:t>
            </a:r>
            <a:endParaRPr lang="en-GB" dirty="0" smtClean="0"/>
          </a:p>
          <a:p>
            <a:pPr lvl="1"/>
            <a:r>
              <a:rPr lang="en-GB" dirty="0" smtClean="0"/>
              <a:t>Insert </a:t>
            </a:r>
            <a:r>
              <a:rPr lang="en-GB" dirty="0"/>
              <a:t>the ID card into the slot, with the label on the top right. </a:t>
            </a:r>
            <a:endParaRPr lang="en-GB" dirty="0" smtClean="0"/>
          </a:p>
          <a:p>
            <a:pPr lvl="1"/>
            <a:r>
              <a:rPr lang="en-GB" dirty="0" smtClean="0"/>
              <a:t>Insert </a:t>
            </a:r>
            <a:r>
              <a:rPr lang="en-GB" dirty="0"/>
              <a:t>the ID card into the slot with the label on the top right</a:t>
            </a:r>
            <a:r>
              <a:rPr lang="en-GB" dirty="0" smtClean="0"/>
              <a:t>.</a:t>
            </a:r>
          </a:p>
          <a:p>
            <a:r>
              <a:rPr lang="en-GB" dirty="0" smtClean="0"/>
              <a:t>E.g., the </a:t>
            </a:r>
            <a:r>
              <a:rPr lang="en-GB" dirty="0"/>
              <a:t>label is part of the ID card; </a:t>
            </a:r>
            <a:r>
              <a:rPr lang="en-GB" dirty="0" smtClean="0"/>
              <a:t>2ndly, the </a:t>
            </a:r>
            <a:r>
              <a:rPr lang="en-GB" dirty="0"/>
              <a:t>label relates to the slot</a:t>
            </a:r>
          </a:p>
        </p:txBody>
      </p:sp>
    </p:spTree>
    <p:extLst>
      <p:ext uri="{BB962C8B-B14F-4D97-AF65-F5344CB8AC3E}">
        <p14:creationId xmlns:p14="http://schemas.microsoft.com/office/powerpoint/2010/main" val="5565021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928992" cy="6624736"/>
          </a:xfrm>
        </p:spPr>
        <p:txBody>
          <a:bodyPr>
            <a:normAutofit fontScale="92500" lnSpcReduction="20000"/>
          </a:bodyPr>
          <a:lstStyle/>
          <a:p>
            <a:r>
              <a:rPr lang="en-GB" dirty="0"/>
              <a:t>There are several useful guides to modern </a:t>
            </a:r>
            <a:r>
              <a:rPr lang="en-GB" dirty="0" smtClean="0"/>
              <a:t>punctuation</a:t>
            </a:r>
          </a:p>
          <a:p>
            <a:r>
              <a:rPr lang="en-GB" dirty="0"/>
              <a:t>We would emphasize the following points</a:t>
            </a:r>
            <a:r>
              <a:rPr lang="en-GB" dirty="0" smtClean="0"/>
              <a:t>:</a:t>
            </a:r>
          </a:p>
          <a:p>
            <a:pPr lvl="1"/>
            <a:r>
              <a:rPr lang="en-GB" dirty="0" smtClean="0"/>
              <a:t>Make </a:t>
            </a:r>
            <a:r>
              <a:rPr lang="en-GB" dirty="0"/>
              <a:t>sure that you are familiar with the conventional uses of the </a:t>
            </a:r>
            <a:r>
              <a:rPr lang="en-GB" b="1" dirty="0"/>
              <a:t>main punctuation marks</a:t>
            </a:r>
            <a:r>
              <a:rPr lang="en-GB" dirty="0" smtClean="0"/>
              <a:t>.</a:t>
            </a:r>
          </a:p>
          <a:p>
            <a:pPr lvl="1"/>
            <a:r>
              <a:rPr lang="en-GB" dirty="0" smtClean="0"/>
              <a:t>Make </a:t>
            </a:r>
            <a:r>
              <a:rPr lang="en-GB" dirty="0"/>
              <a:t>sure that you are using these main </a:t>
            </a:r>
            <a:r>
              <a:rPr lang="en-GB" b="1" dirty="0"/>
              <a:t>punctuation marks consistently</a:t>
            </a:r>
            <a:r>
              <a:rPr lang="en-GB" dirty="0"/>
              <a:t>. </a:t>
            </a:r>
            <a:endParaRPr lang="en-GB" dirty="0" smtClean="0"/>
          </a:p>
          <a:p>
            <a:pPr lvl="1"/>
            <a:r>
              <a:rPr lang="en-GB" dirty="0" smtClean="0"/>
              <a:t>Punctuation </a:t>
            </a:r>
            <a:r>
              <a:rPr lang="en-GB" dirty="0"/>
              <a:t>marks are </a:t>
            </a:r>
            <a:r>
              <a:rPr lang="en-GB" b="1" dirty="0"/>
              <a:t>very important signals </a:t>
            </a:r>
            <a:r>
              <a:rPr lang="en-GB" dirty="0"/>
              <a:t>to the reader about when to pause and which parts of the </a:t>
            </a:r>
            <a:r>
              <a:rPr lang="en-GB" b="1" dirty="0"/>
              <a:t>sentence go together. </a:t>
            </a:r>
            <a:endParaRPr lang="en-GB" b="1" dirty="0" smtClean="0"/>
          </a:p>
          <a:p>
            <a:r>
              <a:rPr lang="en-GB" b="1" dirty="0"/>
              <a:t>Word </a:t>
            </a:r>
            <a:r>
              <a:rPr lang="en-GB" b="1" dirty="0" smtClean="0"/>
              <a:t>97…, </a:t>
            </a:r>
            <a:r>
              <a:rPr lang="en-GB" b="1" dirty="0"/>
              <a:t>which</a:t>
            </a:r>
            <a:r>
              <a:rPr lang="en-GB" b="1" dirty="0" smtClean="0"/>
              <a:t>:</a:t>
            </a:r>
          </a:p>
          <a:p>
            <a:pPr lvl="1"/>
            <a:r>
              <a:rPr lang="en-GB" dirty="0" smtClean="0"/>
              <a:t>automatically </a:t>
            </a:r>
            <a:r>
              <a:rPr lang="en-GB" dirty="0"/>
              <a:t>puts a capital letter after every full stop – at the beginning of every sentence; </a:t>
            </a:r>
            <a:endParaRPr lang="en-GB" dirty="0" smtClean="0"/>
          </a:p>
          <a:p>
            <a:pPr lvl="1"/>
            <a:r>
              <a:rPr lang="en-GB" dirty="0" smtClean="0"/>
              <a:t>highlights </a:t>
            </a:r>
            <a:r>
              <a:rPr lang="en-GB" dirty="0"/>
              <a:t>incorrect or unknown spellings</a:t>
            </a:r>
            <a:r>
              <a:rPr lang="en-GB" dirty="0" smtClean="0"/>
              <a:t>;</a:t>
            </a:r>
          </a:p>
          <a:p>
            <a:pPr lvl="1"/>
            <a:r>
              <a:rPr lang="en-GB" dirty="0" smtClean="0"/>
              <a:t>suggests </a:t>
            </a:r>
            <a:r>
              <a:rPr lang="en-GB" dirty="0"/>
              <a:t>when our sentences ‘fail’ its in-built grammar checker.</a:t>
            </a:r>
            <a:endParaRPr lang="en-GB" b="1" dirty="0"/>
          </a:p>
        </p:txBody>
      </p:sp>
    </p:spTree>
    <p:extLst>
      <p:ext uri="{BB962C8B-B14F-4D97-AF65-F5344CB8AC3E}">
        <p14:creationId xmlns:p14="http://schemas.microsoft.com/office/powerpoint/2010/main" val="42166335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GB" dirty="0"/>
              <a:t>READABILITY</a:t>
            </a:r>
          </a:p>
        </p:txBody>
      </p:sp>
      <p:sp>
        <p:nvSpPr>
          <p:cNvPr id="3" name="Content Placeholder 2"/>
          <p:cNvSpPr>
            <a:spLocks noGrp="1"/>
          </p:cNvSpPr>
          <p:nvPr>
            <p:ph idx="1"/>
          </p:nvPr>
        </p:nvSpPr>
        <p:spPr>
          <a:xfrm>
            <a:off x="0" y="980728"/>
            <a:ext cx="9036496" cy="5760640"/>
          </a:xfrm>
        </p:spPr>
        <p:txBody>
          <a:bodyPr>
            <a:normAutofit fontScale="85000" lnSpcReduction="20000"/>
          </a:bodyPr>
          <a:lstStyle/>
          <a:p>
            <a:r>
              <a:rPr lang="en-GB" dirty="0" smtClean="0"/>
              <a:t>Several </a:t>
            </a:r>
            <a:r>
              <a:rPr lang="en-GB" dirty="0"/>
              <a:t>readability formulae which claim to predict how easy or difficult it is to read a particular </a:t>
            </a:r>
            <a:r>
              <a:rPr lang="en-GB" dirty="0" smtClean="0"/>
              <a:t>text</a:t>
            </a:r>
          </a:p>
          <a:p>
            <a:r>
              <a:rPr lang="en-GB" dirty="0" smtClean="0"/>
              <a:t>Usually combine </a:t>
            </a:r>
            <a:r>
              <a:rPr lang="en-GB" dirty="0"/>
              <a:t>some measure of sentence length with </a:t>
            </a:r>
            <a:r>
              <a:rPr lang="en-GB" dirty="0" smtClean="0"/>
              <a:t>average </a:t>
            </a:r>
            <a:r>
              <a:rPr lang="en-GB" dirty="0"/>
              <a:t>word </a:t>
            </a:r>
            <a:r>
              <a:rPr lang="en-GB" dirty="0" smtClean="0"/>
              <a:t>length</a:t>
            </a:r>
          </a:p>
          <a:p>
            <a:r>
              <a:rPr lang="en-GB" dirty="0"/>
              <a:t>Readability formulae can give a useful </a:t>
            </a:r>
            <a:r>
              <a:rPr lang="en-GB" dirty="0" smtClean="0"/>
              <a:t>check:</a:t>
            </a:r>
          </a:p>
          <a:p>
            <a:pPr lvl="1"/>
            <a:r>
              <a:rPr lang="en-GB" dirty="0"/>
              <a:t> Some short sentences can be difficult to understand. </a:t>
            </a:r>
            <a:endParaRPr lang="en-GB" dirty="0" smtClean="0"/>
          </a:p>
          <a:p>
            <a:pPr lvl="1"/>
            <a:r>
              <a:rPr lang="en-GB" dirty="0" smtClean="0"/>
              <a:t>Short </a:t>
            </a:r>
            <a:r>
              <a:rPr lang="en-GB" dirty="0"/>
              <a:t>technical abbreviations may be very difficult to </a:t>
            </a:r>
            <a:r>
              <a:rPr lang="en-GB" dirty="0" smtClean="0"/>
              <a:t>understand.</a:t>
            </a:r>
          </a:p>
          <a:p>
            <a:pPr lvl="1"/>
            <a:r>
              <a:rPr lang="en-GB" dirty="0" smtClean="0"/>
              <a:t>Some </a:t>
            </a:r>
            <a:r>
              <a:rPr lang="en-GB" dirty="0"/>
              <a:t>long words are very familiar (e.g. ‘communication</a:t>
            </a:r>
            <a:r>
              <a:rPr lang="en-GB" dirty="0" smtClean="0"/>
              <a:t>’).</a:t>
            </a:r>
          </a:p>
          <a:p>
            <a:pPr lvl="1"/>
            <a:r>
              <a:rPr lang="en-GB" dirty="0" smtClean="0"/>
              <a:t>The </a:t>
            </a:r>
            <a:r>
              <a:rPr lang="en-GB" dirty="0"/>
              <a:t>formulae ignore any graphics or visual aids which can help readers to understand. </a:t>
            </a:r>
            <a:endParaRPr lang="en-GB" dirty="0" smtClean="0"/>
          </a:p>
          <a:p>
            <a:pPr lvl="1"/>
            <a:r>
              <a:rPr lang="en-GB" dirty="0" smtClean="0"/>
              <a:t>The </a:t>
            </a:r>
            <a:r>
              <a:rPr lang="en-GB" dirty="0"/>
              <a:t>formulae ignore the impact of any layout, such as headings and subheadings. </a:t>
            </a:r>
            <a:endParaRPr lang="en-GB" dirty="0" smtClean="0"/>
          </a:p>
          <a:p>
            <a:pPr lvl="1"/>
            <a:r>
              <a:rPr lang="en-GB" dirty="0" smtClean="0"/>
              <a:t>The </a:t>
            </a:r>
            <a:r>
              <a:rPr lang="en-GB" dirty="0"/>
              <a:t>formulae ignore the readers’ past experience and knowledge. </a:t>
            </a:r>
            <a:endParaRPr lang="en-GB" dirty="0" smtClean="0"/>
          </a:p>
          <a:p>
            <a:pPr lvl="1"/>
            <a:r>
              <a:rPr lang="en-GB" dirty="0" smtClean="0"/>
              <a:t>The </a:t>
            </a:r>
            <a:r>
              <a:rPr lang="en-GB" dirty="0"/>
              <a:t>formulae ignore </a:t>
            </a:r>
            <a:r>
              <a:rPr lang="en-GB" dirty="0" smtClean="0"/>
              <a:t>the </a:t>
            </a:r>
            <a:r>
              <a:rPr lang="en-GB" dirty="0"/>
              <a:t>readers’ motivation.</a:t>
            </a:r>
          </a:p>
        </p:txBody>
      </p:sp>
    </p:spTree>
    <p:extLst>
      <p:ext uri="{BB962C8B-B14F-4D97-AF65-F5344CB8AC3E}">
        <p14:creationId xmlns:p14="http://schemas.microsoft.com/office/powerpoint/2010/main" val="2171362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045498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856984" cy="6480720"/>
          </a:xfrm>
        </p:spPr>
        <p:txBody>
          <a:bodyPr>
            <a:normAutofit/>
          </a:bodyPr>
          <a:lstStyle/>
          <a:p>
            <a:pPr lvl="1"/>
            <a:r>
              <a:rPr lang="en-GB" sz="3200" dirty="0" smtClean="0">
                <a:latin typeface="Times New Roman" panose="02020603050405020304" pitchFamily="18" charset="0"/>
                <a:cs typeface="Times New Roman" panose="02020603050405020304" pitchFamily="18" charset="0"/>
              </a:rPr>
              <a:t>official and business language and then work through the main criteria</a:t>
            </a:r>
          </a:p>
          <a:p>
            <a:pPr lvl="1"/>
            <a:r>
              <a:rPr lang="en-GB" sz="3200" dirty="0" smtClean="0">
                <a:latin typeface="Times New Roman" panose="02020603050405020304" pitchFamily="18" charset="0"/>
                <a:cs typeface="Times New Roman" panose="02020603050405020304" pitchFamily="18" charset="0"/>
              </a:rPr>
              <a:t>Plain English is an appropriate style to meet these criteria </a:t>
            </a:r>
          </a:p>
          <a:p>
            <a:pPr lvl="1"/>
            <a:r>
              <a:rPr lang="en-GB" sz="3200" dirty="0" smtClean="0">
                <a:latin typeface="Times New Roman" panose="02020603050405020304" pitchFamily="18" charset="0"/>
                <a:cs typeface="Times New Roman" panose="02020603050405020304" pitchFamily="18" charset="0"/>
              </a:rPr>
              <a:t>Review both the main supporting claims and the criticisms of this approach</a:t>
            </a:r>
          </a:p>
          <a:p>
            <a:pPr lvl="1"/>
            <a:r>
              <a:rPr lang="en-GB" sz="3200" dirty="0" smtClean="0">
                <a:latin typeface="Times New Roman" panose="02020603050405020304" pitchFamily="18" charset="0"/>
                <a:cs typeface="Times New Roman" panose="02020603050405020304" pitchFamily="18" charset="0"/>
              </a:rPr>
              <a:t>look at some detailed strategies for improving writing and assess the value of methods to increase readability of document.</a:t>
            </a:r>
          </a:p>
          <a:p>
            <a:pPr lvl="1"/>
            <a:r>
              <a:rPr lang="en-GB" sz="3200" dirty="0" smtClean="0">
                <a:latin typeface="Times New Roman" panose="02020603050405020304" pitchFamily="18" charset="0"/>
                <a:cs typeface="Times New Roman" panose="02020603050405020304" pitchFamily="18" charset="0"/>
              </a:rPr>
              <a:t>point out the difficulties and drawbacks of relying on simple or absolute rules of ‘effective’ language</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768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3752"/>
            <a:ext cx="8229600" cy="1143000"/>
          </a:xfrm>
        </p:spPr>
        <p:txBody>
          <a:bodyPr>
            <a:normAutofit fontScale="90000"/>
          </a:bodyPr>
          <a:lstStyle/>
          <a:p>
            <a:r>
              <a:rPr lang="en-GB" dirty="0" smtClean="0"/>
              <a:t>WHAT CAN GO WRONG WITH BUSINESS WRITING?</a:t>
            </a:r>
            <a:endParaRPr lang="en-GB" dirty="0"/>
          </a:p>
        </p:txBody>
      </p:sp>
      <p:sp>
        <p:nvSpPr>
          <p:cNvPr id="3" name="Content Placeholder 2"/>
          <p:cNvSpPr>
            <a:spLocks noGrp="1"/>
          </p:cNvSpPr>
          <p:nvPr>
            <p:ph idx="1"/>
          </p:nvPr>
        </p:nvSpPr>
        <p:spPr>
          <a:xfrm>
            <a:off x="251520" y="1268760"/>
            <a:ext cx="8784976" cy="5400600"/>
          </a:xfrm>
        </p:spPr>
        <p:txBody>
          <a:bodyPr>
            <a:noAutofit/>
          </a:bodyPr>
          <a:lstStyle/>
          <a:p>
            <a:r>
              <a:rPr lang="en-GB" sz="4000" dirty="0" smtClean="0"/>
              <a:t>There are two main aspects of business communication: </a:t>
            </a:r>
          </a:p>
          <a:p>
            <a:pPr lvl="1"/>
            <a:r>
              <a:rPr lang="en-GB" sz="3600" dirty="0" smtClean="0"/>
              <a:t>how the business communicates to its customers and to the general public, and </a:t>
            </a:r>
          </a:p>
          <a:p>
            <a:pPr lvl="1"/>
            <a:r>
              <a:rPr lang="en-GB" sz="3600" dirty="0" smtClean="0"/>
              <a:t>how the business communicates within its own walls. </a:t>
            </a:r>
          </a:p>
          <a:p>
            <a:pPr lvl="1"/>
            <a:r>
              <a:rPr lang="en-GB" sz="3600" dirty="0" smtClean="0"/>
              <a:t>Both aspects of business writing consider fair share of criticism.</a:t>
            </a:r>
            <a:endParaRPr lang="en-GB" sz="3600" dirty="0"/>
          </a:p>
        </p:txBody>
      </p:sp>
    </p:spTree>
    <p:extLst>
      <p:ext uri="{BB962C8B-B14F-4D97-AF65-F5344CB8AC3E}">
        <p14:creationId xmlns:p14="http://schemas.microsoft.com/office/powerpoint/2010/main" val="1596016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579296" cy="6552728"/>
          </a:xfrm>
        </p:spPr>
        <p:txBody>
          <a:bodyPr>
            <a:normAutofit/>
          </a:bodyPr>
          <a:lstStyle/>
          <a:p>
            <a:r>
              <a:rPr lang="en-GB" dirty="0" smtClean="0"/>
              <a:t>Human resources discover meaningful solutions to people related issues and needs’</a:t>
            </a:r>
          </a:p>
          <a:p>
            <a:r>
              <a:rPr lang="en-GB" dirty="0" smtClean="0"/>
              <a:t>For example, Winston Churchill, recommending in his ‘reports which set out the main points in a series of short, crisp paragraphs. He said many official papers used </a:t>
            </a:r>
            <a:r>
              <a:rPr lang="en-GB" b="1" i="1" dirty="0" smtClean="0"/>
              <a:t>‘far too long’, </a:t>
            </a:r>
            <a:r>
              <a:rPr lang="en-GB" dirty="0" smtClean="0"/>
              <a:t>wasted time and energy by </a:t>
            </a:r>
            <a:r>
              <a:rPr lang="en-GB" b="1" dirty="0" smtClean="0"/>
              <a:t>not highlighting the main points</a:t>
            </a:r>
            <a:r>
              <a:rPr lang="en-GB" dirty="0" smtClean="0"/>
              <a:t>, and contained too many </a:t>
            </a:r>
            <a:r>
              <a:rPr lang="en-GB" i="1" dirty="0" smtClean="0"/>
              <a:t>‘</a:t>
            </a:r>
            <a:r>
              <a:rPr lang="en-GB" b="1" i="1" dirty="0" smtClean="0"/>
              <a:t>vague phrases</a:t>
            </a:r>
            <a:r>
              <a:rPr lang="en-GB" dirty="0" smtClean="0"/>
              <a:t>’</a:t>
            </a:r>
          </a:p>
          <a:p>
            <a:r>
              <a:rPr lang="en-GB" dirty="0" smtClean="0"/>
              <a:t>When business writing is </a:t>
            </a:r>
            <a:r>
              <a:rPr lang="en-GB" b="1" i="1" dirty="0" smtClean="0"/>
              <a:t>ambiguous, over-complex and unattractive</a:t>
            </a:r>
            <a:r>
              <a:rPr lang="en-GB" dirty="0" smtClean="0"/>
              <a:t>, what can we do about it? Just accept William Horton’s advice like </a:t>
            </a:r>
            <a:r>
              <a:rPr lang="en-GB" b="1" i="1" dirty="0" smtClean="0"/>
              <a:t>answers questions in a hurry </a:t>
            </a:r>
            <a:endParaRPr lang="en-GB" b="1" i="1" dirty="0"/>
          </a:p>
        </p:txBody>
      </p:sp>
    </p:spTree>
    <p:extLst>
      <p:ext uri="{BB962C8B-B14F-4D97-AF65-F5344CB8AC3E}">
        <p14:creationId xmlns:p14="http://schemas.microsoft.com/office/powerpoint/2010/main" val="2223134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06090"/>
          </a:xfrm>
        </p:spPr>
        <p:txBody>
          <a:bodyPr>
            <a:normAutofit/>
          </a:bodyPr>
          <a:lstStyle/>
          <a:p>
            <a:r>
              <a:rPr lang="en-GB" sz="3600" b="1" dirty="0" smtClean="0">
                <a:latin typeface="Times New Roman" panose="02020603050405020304" pitchFamily="18" charset="0"/>
                <a:cs typeface="Times New Roman" panose="02020603050405020304" pitchFamily="18" charset="0"/>
              </a:rPr>
              <a:t>What is ‘good style’ in business writing?</a:t>
            </a:r>
            <a:endParaRPr lang="en-GB"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124744"/>
            <a:ext cx="8784976" cy="5472608"/>
          </a:xfrm>
        </p:spPr>
        <p:txBody>
          <a:bodyPr>
            <a:normAutofit/>
          </a:bodyPr>
          <a:lstStyle/>
          <a:p>
            <a:r>
              <a:rPr lang="en-GB" dirty="0" smtClean="0"/>
              <a:t>‘Style in writing is concerned with choice’ (</a:t>
            </a:r>
            <a:r>
              <a:rPr lang="en-GB" dirty="0" err="1" smtClean="0"/>
              <a:t>Kirkman</a:t>
            </a:r>
            <a:r>
              <a:rPr lang="en-GB" dirty="0" smtClean="0"/>
              <a:t>, 1992, p. 6)</a:t>
            </a:r>
          </a:p>
          <a:p>
            <a:r>
              <a:rPr lang="en-GB" dirty="0" smtClean="0"/>
              <a:t>how </a:t>
            </a:r>
            <a:r>
              <a:rPr lang="en-GB" b="1" dirty="0" smtClean="0"/>
              <a:t>letters and reports are presented</a:t>
            </a:r>
          </a:p>
          <a:p>
            <a:r>
              <a:rPr lang="en-GB" dirty="0" smtClean="0"/>
              <a:t>you have to make choice about which </a:t>
            </a:r>
            <a:r>
              <a:rPr lang="en-GB" b="1" i="1" dirty="0" smtClean="0"/>
              <a:t>words and phrases</a:t>
            </a:r>
            <a:r>
              <a:rPr lang="en-GB" dirty="0" smtClean="0"/>
              <a:t> to use </a:t>
            </a:r>
          </a:p>
          <a:p>
            <a:r>
              <a:rPr lang="en-GB" dirty="0" smtClean="0"/>
              <a:t>how to </a:t>
            </a:r>
            <a:r>
              <a:rPr lang="en-GB" b="1" dirty="0" smtClean="0"/>
              <a:t>organize your paragraphs</a:t>
            </a:r>
          </a:p>
          <a:p>
            <a:r>
              <a:rPr lang="en-GB" dirty="0" smtClean="0"/>
              <a:t>You have to make </a:t>
            </a:r>
            <a:r>
              <a:rPr lang="en-GB" b="1" dirty="0" smtClean="0"/>
              <a:t>stylistic choices </a:t>
            </a:r>
            <a:r>
              <a:rPr lang="en-GB" dirty="0" smtClean="0"/>
              <a:t>to </a:t>
            </a:r>
            <a:r>
              <a:rPr lang="en-GB" b="1" dirty="0" smtClean="0"/>
              <a:t>create a document</a:t>
            </a:r>
            <a:r>
              <a:rPr lang="en-GB" dirty="0" smtClean="0"/>
              <a:t> must have the appropriate content and tone </a:t>
            </a:r>
          </a:p>
          <a:p>
            <a:r>
              <a:rPr lang="en-GB" dirty="0" smtClean="0"/>
              <a:t>Consider </a:t>
            </a:r>
            <a:r>
              <a:rPr lang="en-GB" b="1" i="1" dirty="0" smtClean="0"/>
              <a:t>two aspects </a:t>
            </a:r>
            <a:r>
              <a:rPr lang="en-GB" dirty="0" smtClean="0"/>
              <a:t>of the ‘best’ business style. </a:t>
            </a:r>
            <a:endParaRPr lang="en-GB" b="1" dirty="0"/>
          </a:p>
        </p:txBody>
      </p:sp>
    </p:spTree>
    <p:extLst>
      <p:ext uri="{BB962C8B-B14F-4D97-AF65-F5344CB8AC3E}">
        <p14:creationId xmlns:p14="http://schemas.microsoft.com/office/powerpoint/2010/main" val="2868404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9356"/>
            <a:ext cx="8856984" cy="6760723"/>
          </a:xfrm>
        </p:spPr>
        <p:txBody>
          <a:bodyPr>
            <a:normAutofit/>
          </a:bodyPr>
          <a:lstStyle/>
          <a:p>
            <a:pPr marL="0" indent="0">
              <a:buNone/>
            </a:pPr>
            <a:r>
              <a:rPr lang="en-GB" sz="4000" b="1" dirty="0" smtClean="0">
                <a:latin typeface="Times New Roman" panose="02020603050405020304" pitchFamily="18" charset="0"/>
                <a:cs typeface="Times New Roman" panose="02020603050405020304" pitchFamily="18" charset="0"/>
              </a:rPr>
              <a:t>Content criteria and Tone criteria</a:t>
            </a:r>
          </a:p>
          <a:p>
            <a:r>
              <a:rPr lang="en-GB" b="1" dirty="0" smtClean="0">
                <a:latin typeface="Times New Roman" panose="02020603050405020304" pitchFamily="18" charset="0"/>
                <a:cs typeface="Times New Roman" panose="02020603050405020304" pitchFamily="18" charset="0"/>
              </a:rPr>
              <a:t>Content criteria: </a:t>
            </a:r>
            <a:r>
              <a:rPr lang="en-GB" dirty="0" smtClean="0"/>
              <a:t>business communication focus on first three criteria: </a:t>
            </a:r>
          </a:p>
          <a:p>
            <a:pPr lvl="1"/>
            <a:r>
              <a:rPr lang="en-GB" dirty="0" smtClean="0"/>
              <a:t>accuracy; </a:t>
            </a:r>
          </a:p>
          <a:p>
            <a:pPr lvl="1"/>
            <a:r>
              <a:rPr lang="en-GB" dirty="0" smtClean="0"/>
              <a:t>brevity; </a:t>
            </a:r>
          </a:p>
          <a:p>
            <a:pPr lvl="1"/>
            <a:r>
              <a:rPr lang="en-GB" dirty="0" smtClean="0"/>
              <a:t>clarity; </a:t>
            </a:r>
          </a:p>
          <a:p>
            <a:pPr lvl="1"/>
            <a:r>
              <a:rPr lang="en-GB" dirty="0" smtClean="0"/>
              <a:t>emphasis. </a:t>
            </a:r>
          </a:p>
          <a:p>
            <a:r>
              <a:rPr lang="en-GB" dirty="0" smtClean="0"/>
              <a:t>Accuracy: accuracy is the most important criterion. Inaccurate and incorrect information is more harmful than no information at all.</a:t>
            </a:r>
          </a:p>
          <a:p>
            <a:r>
              <a:rPr lang="en-GB" dirty="0" smtClean="0"/>
              <a:t>TO: General Manager FROM: Personnel Manager regarding: Support for Staff Canteen</a:t>
            </a:r>
          </a:p>
        </p:txBody>
      </p:sp>
    </p:spTree>
    <p:extLst>
      <p:ext uri="{BB962C8B-B14F-4D97-AF65-F5344CB8AC3E}">
        <p14:creationId xmlns:p14="http://schemas.microsoft.com/office/powerpoint/2010/main" val="1012225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784976" cy="6336704"/>
          </a:xfrm>
        </p:spPr>
        <p:txBody>
          <a:bodyPr/>
          <a:lstStyle/>
          <a:p>
            <a:r>
              <a:rPr lang="en-GB" dirty="0" smtClean="0"/>
              <a:t>Brevity: Over-long documents are usually caused by unnecessary material and/or lengthy writing</a:t>
            </a:r>
          </a:p>
          <a:p>
            <a:pPr lvl="1"/>
            <a:r>
              <a:rPr lang="en-GB" dirty="0" smtClean="0"/>
              <a:t>what the audience already knows; </a:t>
            </a:r>
          </a:p>
          <a:p>
            <a:pPr lvl="1"/>
            <a:r>
              <a:rPr lang="en-GB" dirty="0" smtClean="0"/>
              <a:t>what the audience needs to know;</a:t>
            </a:r>
          </a:p>
          <a:p>
            <a:pPr lvl="1"/>
            <a:r>
              <a:rPr lang="en-GB" dirty="0" smtClean="0"/>
              <a:t>what the audience wants to know</a:t>
            </a:r>
          </a:p>
          <a:p>
            <a:r>
              <a:rPr lang="en-GB" dirty="0" smtClean="0"/>
              <a:t>Once you have a clear idea regarding the issues you can ask the following questions:</a:t>
            </a:r>
          </a:p>
          <a:p>
            <a:pPr lvl="1"/>
            <a:r>
              <a:rPr lang="en-GB" dirty="0" smtClean="0"/>
              <a:t>Is the exact date of the survey needed or wanted?</a:t>
            </a:r>
          </a:p>
          <a:p>
            <a:pPr lvl="1"/>
            <a:r>
              <a:rPr lang="en-GB" dirty="0" smtClean="0"/>
              <a:t>Are the names of the investigators relevant?</a:t>
            </a:r>
          </a:p>
          <a:p>
            <a:pPr lvl="1"/>
            <a:r>
              <a:rPr lang="en-GB" dirty="0" smtClean="0"/>
              <a:t>What level of accuracy is needed?</a:t>
            </a:r>
            <a:endParaRPr lang="en-GB" dirty="0"/>
          </a:p>
        </p:txBody>
      </p:sp>
    </p:spTree>
    <p:extLst>
      <p:ext uri="{BB962C8B-B14F-4D97-AF65-F5344CB8AC3E}">
        <p14:creationId xmlns:p14="http://schemas.microsoft.com/office/powerpoint/2010/main" val="1501131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2553</TotalTime>
  <Words>3079</Words>
  <Application>Microsoft Office PowerPoint</Application>
  <PresentationFormat>On-screen Show (4:3)</PresentationFormat>
  <Paragraphs>244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Business Communication- Lecture on Chapter 8- Effective writing style</vt:lpstr>
      <vt:lpstr>Learning Objectives</vt:lpstr>
      <vt:lpstr>Introduction</vt:lpstr>
      <vt:lpstr>PowerPoint Presentation</vt:lpstr>
      <vt:lpstr>WHAT CAN GO WRONG WITH BUSINESS WRITING?</vt:lpstr>
      <vt:lpstr>PowerPoint Presentation</vt:lpstr>
      <vt:lpstr>What is ‘good style’ in business writing?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Emphasis</vt:lpstr>
      <vt:lpstr>Balancing the content criteria</vt:lpstr>
      <vt:lpstr>PowerPoint Presentation</vt:lpstr>
      <vt:lpstr>TONE CRITERIA</vt:lpstr>
      <vt:lpstr>PowerPoint Presentation</vt:lpstr>
      <vt:lpstr>THE RISE OF PLAIN ENGLISH</vt:lpstr>
      <vt:lpstr>PowerPoint Presentation</vt:lpstr>
      <vt:lpstr>PowerPoint Presentation</vt:lpstr>
      <vt:lpstr>The growing impact of Plain English</vt:lpstr>
      <vt:lpstr>Developments in Plain English</vt:lpstr>
      <vt:lpstr>Current agreement on plain language</vt:lpstr>
      <vt:lpstr>PowerPoint Presentation</vt:lpstr>
      <vt:lpstr>PowerPoint Presentation</vt:lpstr>
      <vt:lpstr>APPLYING PLAIN LANGUAGE STRATEGIES</vt:lpstr>
      <vt:lpstr>Avoid jargon and technical slang</vt:lpstr>
      <vt:lpstr>Use the appropriate balance of active and passive sentences</vt:lpstr>
      <vt:lpstr>Use clear and simple punctuation</vt:lpstr>
      <vt:lpstr>PowerPoint Presentation</vt:lpstr>
      <vt:lpstr>READABILITY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Communication- Business writing-Planning Organising Lecture on Chapter 8</dc:title>
  <dc:creator>Mehzabin Munami</dc:creator>
  <cp:lastModifiedBy>Mehzabin Munami</cp:lastModifiedBy>
  <cp:revision>37</cp:revision>
  <dcterms:created xsi:type="dcterms:W3CDTF">2020-07-21T21:37:34Z</dcterms:created>
  <dcterms:modified xsi:type="dcterms:W3CDTF">2020-08-10T16:17:17Z</dcterms:modified>
</cp:coreProperties>
</file>