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0BE8-A63E-482A-817C-7E7612AA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9C18A-41EB-4627-8452-BF4F0236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1E32-4904-4ACF-B66B-16AB9BAD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1436-AADD-4000-A242-179D20D1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BD2D-CFA5-4C67-93B0-EADDC51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7F9D-C76C-4E4C-838B-5DD4B21A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324C-C65E-4A08-B021-B7F7BAC2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E511-B618-4A6E-A23C-9D4AD30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58E2-24C8-4B20-94B2-C98208A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0B89-1540-49BD-8D36-5897A10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3832D-6414-44FA-8D88-9DD9E821E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9DE2-CD7E-40AF-ADF3-E9DEA974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9DE8-D010-4764-8734-5E713948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2479-B269-437D-8B86-EAAE00EE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815A-F25F-4A85-B81E-7013FDD6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3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22AF-9C25-44D3-968C-11CDBBA8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78A-18D0-411E-A5F8-81972DD8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0234-FCD9-4EA1-AA02-04B276B6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2A15-6BF2-4BBF-ABC9-2A3CB07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E1AE-3423-4D34-8454-8AFE573C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B4C-7C15-4B82-905D-103D9C29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C0D5-4BB6-4084-964F-1BBD76EC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FD8D-18F5-4503-A02F-D6C01C8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8B3-F8CF-4A74-BC71-CDB948BC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BFFE-B955-4913-B72C-03700F3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3FE2-B452-4FEB-818B-52F9EA3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4D3-9650-4010-B073-81CC0431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8C8AA-9DE0-4AFC-B935-DBBEC46F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FED9-906E-459F-A5A6-FB5F8564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2017-9BDF-4C27-9A52-4410CA87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07A9-3FE2-48FD-885C-4A8175ED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A4-57BF-48A7-A9D6-BCF26C61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E672-EB03-453A-9CFB-C98B695F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332F-71DB-4240-8502-32F50BCE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35262-0254-41AD-9FB5-77241B35C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D9DF-4747-4BDB-805E-0CFA01E4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4023-1434-45F5-805A-81162D0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AF331-9A9F-4192-9423-393DCB1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FDEC1-712E-42C4-8FA6-7E9DD2D3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80B1-AC24-4796-9EC8-5A43F86F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A258C-856D-48A7-A059-F133651D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3C7F9-CFBC-4449-AEA0-AD678C0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20401-5875-4C1C-9093-06E8AD6B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0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5E56A-F44C-49FA-928A-6B5F97E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0491-59B2-4A56-B3E6-73054D05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3095-7C21-49CE-9A73-8B9506F2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8CA0-098E-47D7-BCDA-35AE9BDE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8D0-3403-4D83-A543-577CA710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EA89-9306-45F7-B24F-DFA1510C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0335-3596-4D14-B91F-B049AEA4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DD4A-8D86-42B4-A31A-1D4F1A37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3399-B6E8-48A4-A6E7-30FCCDD7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406D-FFC6-4549-A0C6-8D87F531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BBDAB-613A-4718-B89B-82F3F2141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1F419-4DE7-44D2-B225-228F97E5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DE70-0A56-4D20-A2AE-033A110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5BE8-536E-44DE-866D-50BAAB9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A605-5C9F-4CC3-8EA6-4DA0783B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ABB9D-C78A-4218-951E-42F4726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A9F09-A65E-4D9B-BDE9-582BAD2B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F341-A367-43EA-B148-11FD2A0B6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C157-23CF-4BFF-AA62-7D174AF0C7E7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F25-A561-4ED1-909C-C7039DE2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629E-BC0C-450B-925A-5055C1DB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18F-F7E1-45A4-ABD2-AD9B8A78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-104774"/>
            <a:ext cx="11963400" cy="3400424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Communication-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Organizations in Context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F1288-6FE6-4A6F-9FEE-5F9A1264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4079874"/>
            <a:ext cx="11239500" cy="23876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 Nazrul Islam, PhD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and Chairman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DBA, NSTU</a:t>
            </a:r>
          </a:p>
        </p:txBody>
      </p:sp>
    </p:spTree>
    <p:extLst>
      <p:ext uri="{BB962C8B-B14F-4D97-AF65-F5344CB8AC3E}">
        <p14:creationId xmlns:p14="http://schemas.microsoft.com/office/powerpoint/2010/main" val="275116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C27-03F8-4B5F-B2BA-F2CF0EAB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5101"/>
            <a:ext cx="11068050" cy="907084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commerce (e-commerce)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7469-C3EF-4590-9EC2-63C20A53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272210"/>
            <a:ext cx="12013095" cy="558579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electronic highway is not merely open for business; it is relocating, restructuring, and literally redefining business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has certainly grown, but not yet to the extent implied, possibly because of financial caution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your own infrastructure,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Magazine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you need the following: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(the computer which will host the Web site);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software to build and maintain the site; </a:t>
            </a:r>
          </a:p>
        </p:txBody>
      </p:sp>
    </p:spTree>
    <p:extLst>
      <p:ext uri="{BB962C8B-B14F-4D97-AF65-F5344CB8AC3E}">
        <p14:creationId xmlns:p14="http://schemas.microsoft.com/office/powerpoint/2010/main" val="32104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7193-7ABA-45B3-B081-E594330A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298174"/>
            <a:ext cx="11688418" cy="58787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erchant server software, which enables customers to buy your products over the Internet;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software, which enables customers to pay without any risk;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peripheral software to deal with other information and functions such as shipping, taxes, etc;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security ‘firewall’ (software which protects your company network from any hackers or viruses);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high-speed telecommunication connection.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8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92F3-B745-4A0F-9ADB-43FD9D7B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076043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Problems in the Application of Information and Communications Technology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445-A8C0-424A-8938-DA54D616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8" y="1690688"/>
            <a:ext cx="11960084" cy="506792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is characterized by human-to-computer and computer-to-computer communication.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computer’s ability to process information and to communicate is determined by software.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computerized systems are designed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incoming calls to the correct destination;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information that the caller may need;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messages for absent recipients.</a:t>
            </a:r>
          </a:p>
        </p:txBody>
      </p:sp>
    </p:spTree>
    <p:extLst>
      <p:ext uri="{BB962C8B-B14F-4D97-AF65-F5344CB8AC3E}">
        <p14:creationId xmlns:p14="http://schemas.microsoft.com/office/powerpoint/2010/main" val="282574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309D-E4E7-480E-9911-E06EB0AF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1"/>
            <a:ext cx="10515600" cy="103367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1A11-7DD1-4B6F-83A0-711E43E1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1" y="1033670"/>
            <a:ext cx="12082670" cy="55559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to a point where ‘revolution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‘Computers’ have been transformed first into ‘information technology’ (IT) and then into ‘information and communications technology’ (ICT).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new functions are monitoring, integrating information, embedding and informating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functions, computers have expanded the range of information which can be digitally coded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have also expanded into communications technology (ICT), thanks to advances in telecommunications. </a:t>
            </a:r>
          </a:p>
        </p:txBody>
      </p:sp>
    </p:spTree>
    <p:extLst>
      <p:ext uri="{BB962C8B-B14F-4D97-AF65-F5344CB8AC3E}">
        <p14:creationId xmlns:p14="http://schemas.microsoft.com/office/powerpoint/2010/main" val="3279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B0E1-7894-4DB7-AB51-062256BC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" y="119270"/>
            <a:ext cx="12016410" cy="67387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restraining or limiting forces operating in the early days of computers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which fully embrace CT do have significant opportunities which have not been available before.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organizations are using CT to develop new ways of working and new products which affect the way we communicate in organizations.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must not forget that these new applications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aim to provide solutions which resolve problems of communication and control rather than simply creating new ones.</a:t>
            </a:r>
          </a:p>
          <a:p>
            <a:pPr>
              <a:lnSpc>
                <a:spcPct val="150000"/>
              </a:lnSpc>
            </a:pP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can support developments which could make business in the twenty-first century a very different proposition: </a:t>
            </a:r>
          </a:p>
        </p:txBody>
      </p:sp>
    </p:spTree>
    <p:extLst>
      <p:ext uri="{BB962C8B-B14F-4D97-AF65-F5344CB8AC3E}">
        <p14:creationId xmlns:p14="http://schemas.microsoft.com/office/powerpoint/2010/main" val="79211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6AB-8399-4A2A-9BBC-676040A1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1" y="129209"/>
            <a:ext cx="11986591" cy="6539948"/>
          </a:xfrm>
        </p:spPr>
        <p:txBody>
          <a:bodyPr/>
          <a:lstStyle/>
          <a:p>
            <a:r>
              <a:rPr lang="en-GB" dirty="0"/>
              <a:t>Electronic communication means that distance is much less important and that</a:t>
            </a:r>
          </a:p>
          <a:p>
            <a:r>
              <a:rPr lang="en-GB" dirty="0"/>
              <a:t>companies are no longer tied to specific physical locations.</a:t>
            </a:r>
          </a:p>
          <a:p>
            <a:r>
              <a:rPr lang="en-GB" dirty="0"/>
              <a:t> Small companies will be able to offer services that previously only large companies could afford.</a:t>
            </a:r>
          </a:p>
          <a:p>
            <a:r>
              <a:rPr lang="en-GB" dirty="0"/>
              <a:t> Most people will have access to advanced networks.</a:t>
            </a:r>
          </a:p>
          <a:p>
            <a:r>
              <a:rPr lang="en-GB" dirty="0"/>
              <a:t> Companies can adopt looser and more flexible structures.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New technologies often supplement previous processes rather than replace them: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teleworkers often did more travelling than their non-connected counterparts;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email and the Internet worked as an ‘add-on’ to phone and fax.</a:t>
            </a:r>
          </a:p>
        </p:txBody>
      </p:sp>
    </p:spTree>
    <p:extLst>
      <p:ext uri="{BB962C8B-B14F-4D97-AF65-F5344CB8AC3E}">
        <p14:creationId xmlns:p14="http://schemas.microsoft.com/office/powerpoint/2010/main" val="34565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D05-336B-4925-8DF2-EA61F105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0"/>
            <a:ext cx="10515600" cy="103822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0817-0DF2-4BA0-A01F-23AB48EC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1" y="828675"/>
            <a:ext cx="11658599" cy="5829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 we will cover the following subject matters:  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from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Communications Technology;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electronic communication will develop in future;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ways of working and communicating using information and communications technology (ICT);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commerce (e-commerce);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Problems in the Application of Information and Communications Technology; and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concluding remarks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964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4CA5-F97E-4158-A17D-3C8BA414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from </a:t>
            </a: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Communications Technology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7440-51FF-4F70-9780-4ED1727D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390650"/>
            <a:ext cx="11972924" cy="5381625"/>
          </a:xfrm>
        </p:spPr>
        <p:txBody>
          <a:bodyPr>
            <a:noAutofit/>
          </a:bodyPr>
          <a:lstStyle/>
          <a:p>
            <a:r>
              <a:rPr lang="en-GB" sz="3200" dirty="0"/>
              <a:t>Information superhighway’ which usually based upon a combination of the </a:t>
            </a:r>
            <a:r>
              <a:rPr lang="en-GB" sz="3200" b="1" i="1" dirty="0"/>
              <a:t>Internet</a:t>
            </a:r>
            <a:r>
              <a:rPr lang="en-GB" sz="3200" dirty="0"/>
              <a:t> and the </a:t>
            </a:r>
            <a:r>
              <a:rPr lang="en-GB" sz="3200" b="1" i="1" dirty="0"/>
              <a:t>World Wide Web</a:t>
            </a:r>
            <a:r>
              <a:rPr lang="en-GB" sz="3200" dirty="0"/>
              <a:t>.</a:t>
            </a:r>
          </a:p>
          <a:p>
            <a:r>
              <a:rPr lang="en-GB" sz="3200" dirty="0"/>
              <a:t>Internet can be simply defined as a ‘</a:t>
            </a:r>
            <a:r>
              <a:rPr lang="en-GB" sz="3200" b="1" i="1" dirty="0"/>
              <a:t>network of networks- which </a:t>
            </a:r>
            <a:r>
              <a:rPr lang="en-GB" sz="3200" dirty="0"/>
              <a:t>set of electronic connections which enables users to access and transfer information in various ways. </a:t>
            </a:r>
          </a:p>
          <a:p>
            <a:r>
              <a:rPr lang="en-GB" sz="3200" i="1" dirty="0"/>
              <a:t>E.g., One </a:t>
            </a:r>
            <a:r>
              <a:rPr lang="en-GB" sz="3200" dirty="0"/>
              <a:t>of these ways is the </a:t>
            </a:r>
            <a:r>
              <a:rPr lang="en-GB" sz="3200" b="1" i="1" dirty="0"/>
              <a:t>World Wide Web</a:t>
            </a:r>
            <a:r>
              <a:rPr lang="en-GB" sz="3200" dirty="0"/>
              <a:t>, which we simply call the </a:t>
            </a:r>
            <a:r>
              <a:rPr lang="en-GB" sz="3200" b="1" i="1" dirty="0"/>
              <a:t>Web</a:t>
            </a:r>
            <a:r>
              <a:rPr lang="en-GB" sz="3200" dirty="0"/>
              <a:t>.</a:t>
            </a:r>
            <a:endParaRPr lang="en-GB" sz="3200" b="1" i="1" dirty="0"/>
          </a:p>
          <a:p>
            <a:r>
              <a:rPr lang="en-GB" sz="3200" dirty="0"/>
              <a:t>Internet grew from a small network of US military and scientific sites in the early 1960s to the collection of networks </a:t>
            </a:r>
          </a:p>
          <a:p>
            <a:r>
              <a:rPr lang="en-GB" sz="3200" dirty="0"/>
              <a:t>which span the globe and which uses a common set of rules to transmit and receive files. 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2637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E5DA-56DD-477B-9DAE-F190D441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276224"/>
            <a:ext cx="11906250" cy="658177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E.g., http’ stands for </a:t>
            </a:r>
            <a:r>
              <a:rPr lang="en-GB" sz="3200" b="1" i="1" dirty="0"/>
              <a:t>Hypertext Transfer Protocol</a:t>
            </a:r>
            <a:r>
              <a:rPr lang="en-GB" sz="3200" dirty="0"/>
              <a:t> allows networks and individual computers to communicate with one another, and fetches files to and from servers.</a:t>
            </a:r>
          </a:p>
          <a:p>
            <a:r>
              <a:rPr lang="en-GB" sz="3000" dirty="0"/>
              <a:t>if you have the right equipment and connections, you can connect from your </a:t>
            </a:r>
            <a:r>
              <a:rPr lang="en-GB" sz="3000" i="1" dirty="0"/>
              <a:t>home </a:t>
            </a:r>
            <a:r>
              <a:rPr lang="en-GB" sz="3000" dirty="0"/>
              <a:t>computer which allow to communicate with others </a:t>
            </a:r>
            <a:r>
              <a:rPr lang="en-GB" sz="3000" b="1" i="1" u="sng" dirty="0"/>
              <a:t>several ways</a:t>
            </a:r>
            <a:r>
              <a:rPr lang="en-GB" sz="3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other computers worldwide within a matter of minutes (although this timescale is often rather optimistic at busy periods);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information from other computers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to and receive email from other users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 through information held in universities and libraries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 databases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computer games with other users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 your own database (which theoretically can be accessed by anyone across the world);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 and play back audio, video clips and multimedia documents.</a:t>
            </a:r>
          </a:p>
          <a:p>
            <a:pPr marL="457200" lvl="1" indent="0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632E-EF2B-4D81-8B64-EC45392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6201"/>
            <a:ext cx="12106275" cy="10668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electronic communication will develop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82A3-8F07-4878-9B52-6537BA1B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76324"/>
            <a:ext cx="12192001" cy="5629275"/>
          </a:xfrm>
        </p:spPr>
        <p:txBody>
          <a:bodyPr>
            <a:normAutofit/>
          </a:bodyPr>
          <a:lstStyle/>
          <a:p>
            <a:r>
              <a:rPr lang="en-GB" dirty="0"/>
              <a:t>(In 1940) </a:t>
            </a:r>
            <a:r>
              <a:rPr lang="en-GB" b="1" dirty="0"/>
              <a:t>Computers can be operated at a distance e.g., </a:t>
            </a:r>
            <a:r>
              <a:rPr lang="en-GB" dirty="0"/>
              <a:t>remote computers could enable many users to access them simultaneously</a:t>
            </a:r>
          </a:p>
          <a:p>
            <a:r>
              <a:rPr lang="en-GB" dirty="0"/>
              <a:t>(1950s and 1960s) </a:t>
            </a:r>
            <a:r>
              <a:rPr lang="en-GB" sz="2700" b="1" dirty="0"/>
              <a:t>Computers can be connected by networks which enable them to share resources e.g., </a:t>
            </a:r>
            <a:r>
              <a:rPr lang="en-GB" dirty="0"/>
              <a:t>large machines which filled large rooms, sat in distant offices in front of a keyboard and a monitor and were connected to the main machine.</a:t>
            </a:r>
          </a:p>
          <a:p>
            <a:r>
              <a:rPr lang="en-GB" b="1" dirty="0"/>
              <a:t>Messages can be sent flexibly across a network e.g., </a:t>
            </a:r>
            <a:r>
              <a:rPr lang="en-GB" dirty="0"/>
              <a:t>secure military communication develop a network which was the Internet’s predecessor like the </a:t>
            </a:r>
            <a:r>
              <a:rPr lang="en-GB" b="1" i="1" dirty="0"/>
              <a:t>Arpanet.</a:t>
            </a:r>
            <a:r>
              <a:rPr lang="en-GB" dirty="0"/>
              <a:t> Chunks of messages could sent separately through the network in the most efficient way possible. </a:t>
            </a:r>
            <a:r>
              <a:rPr lang="en-GB" b="1" dirty="0"/>
              <a:t>one link on the network failed</a:t>
            </a:r>
            <a:r>
              <a:rPr lang="en-GB" dirty="0"/>
              <a:t>, the packets of information could be sent round the network in </a:t>
            </a:r>
            <a:r>
              <a:rPr lang="en-GB" b="1" dirty="0"/>
              <a:t>other directions and still reach their destination.</a:t>
            </a:r>
            <a:endParaRPr lang="en-GB" b="1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36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8084-7EDA-4C0F-AE6E-7BBBDE3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5250"/>
            <a:ext cx="12001500" cy="6762750"/>
          </a:xfrm>
        </p:spPr>
        <p:txBody>
          <a:bodyPr/>
          <a:lstStyle/>
          <a:p>
            <a:r>
              <a:rPr lang="en-GB" b="1" dirty="0"/>
              <a:t>Information can be organized as a web of associations: </a:t>
            </a:r>
            <a:r>
              <a:rPr lang="en-GB" sz="2700" dirty="0"/>
              <a:t>Back in 1945, it was possible to construct a machine which would enable the user to search through all available knowledge. Intricate (complex) web of trails’ through the information. </a:t>
            </a:r>
            <a:r>
              <a:rPr lang="en-GB" dirty="0"/>
              <a:t>hypertext, also first established in the 1940s.</a:t>
            </a:r>
            <a:endParaRPr lang="en-GB" sz="2700" b="1" i="1" dirty="0"/>
          </a:p>
          <a:p>
            <a:r>
              <a:rPr lang="en-GB" b="1" dirty="0"/>
              <a:t>Computers can exchange all types of information, provided they share standard rules (usually called protocols): </a:t>
            </a:r>
            <a:r>
              <a:rPr lang="en-GB" dirty="0"/>
              <a:t>standard rules has enabled the Web to become an international system e.g., </a:t>
            </a:r>
            <a:r>
              <a:rPr lang="en-GB" b="1" dirty="0"/>
              <a:t>Web</a:t>
            </a:r>
            <a:r>
              <a:rPr lang="en-GB" dirty="0"/>
              <a:t> uses a standard publishing language – HTML (Hypertext </a:t>
            </a:r>
            <a:r>
              <a:rPr lang="en-GB" dirty="0" err="1"/>
              <a:t>Markup</a:t>
            </a:r>
            <a:r>
              <a:rPr lang="en-GB" dirty="0"/>
              <a:t> Language) – that allows you to specify which part of the text are headings, subheadings, bullet lists, and so on.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i="1" dirty="0"/>
              <a:t>first version of HTML did not allow you to put a table in a Web document</a:t>
            </a:r>
            <a:r>
              <a:rPr lang="en-GB" dirty="0"/>
              <a:t>; the </a:t>
            </a:r>
            <a:r>
              <a:rPr lang="en-GB" i="1" dirty="0"/>
              <a:t>latest version allows complex tables and also uses style sheets in similar ways to advanced word processors.</a:t>
            </a:r>
          </a:p>
        </p:txBody>
      </p:sp>
    </p:spTree>
    <p:extLst>
      <p:ext uri="{BB962C8B-B14F-4D97-AF65-F5344CB8AC3E}">
        <p14:creationId xmlns:p14="http://schemas.microsoft.com/office/powerpoint/2010/main" val="28142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4561-ED89-45D4-83BF-0C3FD3AE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95250"/>
            <a:ext cx="1186815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ways of working and communicating using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communications technology (ICT)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B351-AC4F-4258-B6E6-3D3FA40D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1825624"/>
            <a:ext cx="11934825" cy="4908551"/>
          </a:xfrm>
        </p:spPr>
        <p:txBody>
          <a:bodyPr>
            <a:normAutofit/>
          </a:bodyPr>
          <a:lstStyle/>
          <a:p>
            <a:r>
              <a:rPr lang="en-GB" sz="3600" dirty="0"/>
              <a:t>Information technology (IT) became a common term because it emphasized the idea that computers could manipulate information in a very broad sense.</a:t>
            </a:r>
          </a:p>
          <a:p>
            <a:r>
              <a:rPr lang="en-GB" sz="3600" dirty="0"/>
              <a:t>The move to </a:t>
            </a:r>
            <a:r>
              <a:rPr lang="en-GB" sz="3600" i="1" dirty="0"/>
              <a:t>communications </a:t>
            </a:r>
            <a:r>
              <a:rPr lang="en-GB" sz="3600" dirty="0"/>
              <a:t>technology (usually now referred to as ICT – information and communications technology) emphasizes that we are now using digital technology to communicate.</a:t>
            </a:r>
          </a:p>
          <a:p>
            <a:r>
              <a:rPr lang="en-GB" sz="3600" dirty="0">
                <a:highlight>
                  <a:srgbClr val="FFFF00"/>
                </a:highlight>
              </a:rPr>
              <a:t>There are a number of technical developments which have supported this move:…</a:t>
            </a:r>
          </a:p>
        </p:txBody>
      </p:sp>
    </p:spTree>
    <p:extLst>
      <p:ext uri="{BB962C8B-B14F-4D97-AF65-F5344CB8AC3E}">
        <p14:creationId xmlns:p14="http://schemas.microsoft.com/office/powerpoint/2010/main" val="257843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61AC-9D4E-4132-A583-13727D9C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89452"/>
            <a:ext cx="12072730" cy="67685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Developments in cable technology: 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 optic cable to wire up offices, and now cities, is a major advance</a:t>
            </a:r>
          </a:p>
          <a:p>
            <a:pPr>
              <a:lnSpc>
                <a:spcPct val="150000"/>
              </a:lnSpc>
            </a:pPr>
            <a:r>
              <a:rPr lang="en-GB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Developments in satellite technology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in orbit round the earth can effectively cover the complete population</a:t>
            </a:r>
          </a:p>
          <a:p>
            <a:pPr>
              <a:lnSpc>
                <a:spcPct val="150000"/>
              </a:lnSpc>
            </a:pPr>
            <a:r>
              <a:rPr lang="en-GB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Digital telecommunication systems.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recently, telephone systems used analogue signals, converting digital coding. So we can now deliver text, data, audio and video through the phone system.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7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0028D-1C47-4047-9047-634CC6C60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573012"/>
              </p:ext>
            </p:extLst>
          </p:nvPr>
        </p:nvGraphicFramePr>
        <p:xfrm>
          <a:off x="62947" y="333885"/>
          <a:ext cx="12066105" cy="619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53">
                  <a:extLst>
                    <a:ext uri="{9D8B030D-6E8A-4147-A177-3AD203B41FA5}">
                      <a16:colId xmlns:a16="http://schemas.microsoft.com/office/drawing/2014/main" val="3496757883"/>
                    </a:ext>
                  </a:extLst>
                </a:gridCol>
                <a:gridCol w="3359426">
                  <a:extLst>
                    <a:ext uri="{9D8B030D-6E8A-4147-A177-3AD203B41FA5}">
                      <a16:colId xmlns:a16="http://schemas.microsoft.com/office/drawing/2014/main" val="1509395962"/>
                    </a:ext>
                  </a:extLst>
                </a:gridCol>
                <a:gridCol w="5569226">
                  <a:extLst>
                    <a:ext uri="{9D8B030D-6E8A-4147-A177-3AD203B41FA5}">
                      <a16:colId xmlns:a16="http://schemas.microsoft.com/office/drawing/2014/main" val="1159290972"/>
                    </a:ext>
                  </a:extLst>
                </a:gridCol>
              </a:tblGrid>
              <a:tr h="1221990">
                <a:tc>
                  <a:txBody>
                    <a:bodyPr/>
                    <a:lstStyle/>
                    <a:p>
                      <a:r>
                        <a:rPr lang="en-GB" sz="32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…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wave was … 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characterized by …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26130"/>
                  </a:ext>
                </a:extLst>
              </a:tr>
              <a:tr h="1382062">
                <a:tc>
                  <a:txBody>
                    <a:bodyPr/>
                    <a:lstStyle/>
                    <a:p>
                      <a:pPr algn="l"/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 to the late 1960s and early 1970s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‘The back office (automated accountants)’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Large mainframe systems, using databases to automate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functions such as payroll and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4707"/>
                  </a:ext>
                </a:extLst>
              </a:tr>
              <a:tr h="1221990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late 1970s and through the 1980s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‘The front office (knowledge workers)’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PC, enabling office workers to handle document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production, spreadsheets, etc.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themselves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55568"/>
                  </a:ext>
                </a:extLst>
              </a:tr>
              <a:tr h="1221990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arrival of the Internet and Web in 1994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‘The virtual office (the global marketplace)’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move to networking for organizations of all sizes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1403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Business Communication- Communication and Organizations in Context  Lecture 7</vt:lpstr>
      <vt:lpstr>Learning objectives</vt:lpstr>
      <vt:lpstr>Moving from Information Technology to Information and Communications Technology </vt:lpstr>
      <vt:lpstr>PowerPoint Presentation</vt:lpstr>
      <vt:lpstr>How this electronic communication will develop in future</vt:lpstr>
      <vt:lpstr>PowerPoint Presentation</vt:lpstr>
      <vt:lpstr>New ways of working and communicating using information and communications technology (ICT)</vt:lpstr>
      <vt:lpstr>PowerPoint Presentation</vt:lpstr>
      <vt:lpstr>PowerPoint Presentation</vt:lpstr>
      <vt:lpstr>Electronic commerce (e-commerce)</vt:lpstr>
      <vt:lpstr>PowerPoint Presentation</vt:lpstr>
      <vt:lpstr>Communication Problems in the Application of Information and Communications Technology</vt:lpstr>
      <vt:lpstr>In conclusion…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Communication- Communication and Organizations in Context Lecture 7</dc:title>
  <dc:creator>Khatun, Mahmuda</dc:creator>
  <cp:lastModifiedBy>MD Mynuddin</cp:lastModifiedBy>
  <cp:revision>22</cp:revision>
  <dcterms:created xsi:type="dcterms:W3CDTF">2020-06-19T11:26:16Z</dcterms:created>
  <dcterms:modified xsi:type="dcterms:W3CDTF">2021-08-14T09:35:11Z</dcterms:modified>
</cp:coreProperties>
</file>