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74A7-4486-4C6A-8A71-0E947B69EC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B132E4-53EE-4540-9F87-A0AECD237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FDFB9F-5573-42B4-B6F0-D7D3C7E2817C}"/>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5" name="Footer Placeholder 4">
            <a:extLst>
              <a:ext uri="{FF2B5EF4-FFF2-40B4-BE49-F238E27FC236}">
                <a16:creationId xmlns:a16="http://schemas.microsoft.com/office/drawing/2014/main" id="{019B692A-A72B-4B1D-90FF-BD734A3E46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7F52C5-BF02-489D-8CA0-F75614E3C257}"/>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71873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2DE2-F7D0-4153-AC5C-CCEB7D0B6CD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CB82FD-A4D4-489D-B00D-B99CB3AAC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CC584E-6303-43B2-93A2-44A874451C9D}"/>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5" name="Footer Placeholder 4">
            <a:extLst>
              <a:ext uri="{FF2B5EF4-FFF2-40B4-BE49-F238E27FC236}">
                <a16:creationId xmlns:a16="http://schemas.microsoft.com/office/drawing/2014/main" id="{1A8F79E3-62A1-42F4-B35B-7960938A99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C621BC-F8A8-405D-B6CB-3D574BF93F38}"/>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173904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1C5743-6C35-45D6-99BA-301AEA5EB9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A8B04E-7930-4D57-AD68-03CAD9ED9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223E32-79F3-4BDF-9A0F-B62164E50027}"/>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5" name="Footer Placeholder 4">
            <a:extLst>
              <a:ext uri="{FF2B5EF4-FFF2-40B4-BE49-F238E27FC236}">
                <a16:creationId xmlns:a16="http://schemas.microsoft.com/office/drawing/2014/main" id="{B0896A96-5C43-4EB8-995A-1C3913A52B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0AE4C0-F77B-4E1A-BCC1-3490CA99B31D}"/>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309554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072E-986B-4465-9ADC-E54BC9E26D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54545F-8410-40EF-8368-9E46D4B7E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4B6EF0-375C-475A-AEB1-CC28E7B808D1}"/>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5" name="Footer Placeholder 4">
            <a:extLst>
              <a:ext uri="{FF2B5EF4-FFF2-40B4-BE49-F238E27FC236}">
                <a16:creationId xmlns:a16="http://schemas.microsoft.com/office/drawing/2014/main" id="{AA2282F5-E6CD-4CF7-B443-D8845F24B2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E1B521-3565-4885-847D-CFC3BFA5902C}"/>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47156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2F00-0D72-4532-B4FF-E6807D5FD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5726DF2-645C-4EDB-B1A1-BD392CF19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42378-CE93-45EA-8939-63C2DB7DE703}"/>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5" name="Footer Placeholder 4">
            <a:extLst>
              <a:ext uri="{FF2B5EF4-FFF2-40B4-BE49-F238E27FC236}">
                <a16:creationId xmlns:a16="http://schemas.microsoft.com/office/drawing/2014/main" id="{68BFA1A6-9239-4D65-B00E-A167341702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BE5D7B-712D-40DF-B52E-B6F708BF0D48}"/>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78975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1134-434E-4FB1-B7D0-989ACA038D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C8BC99-4A84-4A96-9A22-DAFE033E1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22CCFA-FB9B-41F7-A470-AE413385A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69357D9-130C-4C7F-80FE-F885ADBD3617}"/>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6" name="Footer Placeholder 5">
            <a:extLst>
              <a:ext uri="{FF2B5EF4-FFF2-40B4-BE49-F238E27FC236}">
                <a16:creationId xmlns:a16="http://schemas.microsoft.com/office/drawing/2014/main" id="{3BC57A2D-1A91-4226-9B23-29C605D39D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5926BE-E28A-4130-A84B-1C7E36445992}"/>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306478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C9B8-4753-4BEA-AE7C-8C62DE931E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DAFC09-43AD-4DA9-A936-C3B711394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54B3E0-464C-443E-9126-6D6215993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9AE8BE1-E7DE-467E-A091-E347BAA48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548EB-0FFD-4B58-AD01-46BB4AC25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3D547D-56B4-4C13-9373-D57C90106387}"/>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8" name="Footer Placeholder 7">
            <a:extLst>
              <a:ext uri="{FF2B5EF4-FFF2-40B4-BE49-F238E27FC236}">
                <a16:creationId xmlns:a16="http://schemas.microsoft.com/office/drawing/2014/main" id="{43718636-14F6-486F-BD03-3EA6731B9F7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D93970-1015-4550-BBE3-4F1F55B315A9}"/>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309443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F221-ED88-442E-8EEC-03CF401BA1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918987-4AC3-4902-92B8-E8CA738C5E83}"/>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4" name="Footer Placeholder 3">
            <a:extLst>
              <a:ext uri="{FF2B5EF4-FFF2-40B4-BE49-F238E27FC236}">
                <a16:creationId xmlns:a16="http://schemas.microsoft.com/office/drawing/2014/main" id="{C4B56A95-2991-4B1D-998D-51A4F0DE50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7E3AB5D-673A-4E9C-8CF3-D328AA1FFEAD}"/>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401089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D6505-F8B7-4962-B00E-080AD839AE0D}"/>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3" name="Footer Placeholder 2">
            <a:extLst>
              <a:ext uri="{FF2B5EF4-FFF2-40B4-BE49-F238E27FC236}">
                <a16:creationId xmlns:a16="http://schemas.microsoft.com/office/drawing/2014/main" id="{F4139304-20E1-48FC-AFEE-DCD0B82F75B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3EE12C-16FB-4C25-867B-4308F912096C}"/>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192019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15A-7305-40F2-A206-73572C286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0A4723-56A3-4F84-8791-5BFB7AFF6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AB0A4F-F6AA-4494-B0FD-E3B01FBF1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50DD9-23CF-4A99-8554-200044F08922}"/>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6" name="Footer Placeholder 5">
            <a:extLst>
              <a:ext uri="{FF2B5EF4-FFF2-40B4-BE49-F238E27FC236}">
                <a16:creationId xmlns:a16="http://schemas.microsoft.com/office/drawing/2014/main" id="{BE1B9764-913E-4668-85F1-81F0146917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4F78A9-54A1-48C9-AF14-81DE725ACFB3}"/>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189438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F630-77B9-4E21-8EF1-EE3FA9400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268A05-2E81-43A2-B83F-0CF7BC7C6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32196D-283A-435F-A8D2-7EAC67A27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DAD3B-0589-40D9-99D3-7F6AF5EA84C2}"/>
              </a:ext>
            </a:extLst>
          </p:cNvPr>
          <p:cNvSpPr>
            <a:spLocks noGrp="1"/>
          </p:cNvSpPr>
          <p:nvPr>
            <p:ph type="dt" sz="half" idx="10"/>
          </p:nvPr>
        </p:nvSpPr>
        <p:spPr/>
        <p:txBody>
          <a:bodyPr/>
          <a:lstStyle/>
          <a:p>
            <a:fld id="{2CC57C31-1E3A-441B-9AD9-B5BF9232D96E}" type="datetimeFigureOut">
              <a:rPr lang="en-GB" smtClean="0"/>
              <a:t>13/08/2021</a:t>
            </a:fld>
            <a:endParaRPr lang="en-GB"/>
          </a:p>
        </p:txBody>
      </p:sp>
      <p:sp>
        <p:nvSpPr>
          <p:cNvPr id="6" name="Footer Placeholder 5">
            <a:extLst>
              <a:ext uri="{FF2B5EF4-FFF2-40B4-BE49-F238E27FC236}">
                <a16:creationId xmlns:a16="http://schemas.microsoft.com/office/drawing/2014/main" id="{3F2189BD-8F46-4F28-95CD-44B71FB318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258185-B145-42D7-9357-EA4538AD6E54}"/>
              </a:ext>
            </a:extLst>
          </p:cNvPr>
          <p:cNvSpPr>
            <a:spLocks noGrp="1"/>
          </p:cNvSpPr>
          <p:nvPr>
            <p:ph type="sldNum" sz="quarter" idx="12"/>
          </p:nvPr>
        </p:nvSpPr>
        <p:spPr/>
        <p:txBody>
          <a:bodyPr/>
          <a:lstStyle/>
          <a:p>
            <a:fld id="{20F228F2-33F1-4861-9459-10B981CB8C94}" type="slidenum">
              <a:rPr lang="en-GB" smtClean="0"/>
              <a:t>‹#›</a:t>
            </a:fld>
            <a:endParaRPr lang="en-GB"/>
          </a:p>
        </p:txBody>
      </p:sp>
    </p:spTree>
    <p:extLst>
      <p:ext uri="{BB962C8B-B14F-4D97-AF65-F5344CB8AC3E}">
        <p14:creationId xmlns:p14="http://schemas.microsoft.com/office/powerpoint/2010/main" val="92931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E27700-4D02-4C72-98FD-CDC39BD31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02FA3D-EABB-4540-9311-E04F69554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CDC3-4EB0-457A-8E10-E161A6CC2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57C31-1E3A-441B-9AD9-B5BF9232D96E}" type="datetimeFigureOut">
              <a:rPr lang="en-GB" smtClean="0"/>
              <a:t>13/08/2021</a:t>
            </a:fld>
            <a:endParaRPr lang="en-GB"/>
          </a:p>
        </p:txBody>
      </p:sp>
      <p:sp>
        <p:nvSpPr>
          <p:cNvPr id="5" name="Footer Placeholder 4">
            <a:extLst>
              <a:ext uri="{FF2B5EF4-FFF2-40B4-BE49-F238E27FC236}">
                <a16:creationId xmlns:a16="http://schemas.microsoft.com/office/drawing/2014/main" id="{F01BCCEE-45F8-421B-85B0-875748742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3BFD2BC-8B9B-480F-8856-B66B2169A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228F2-33F1-4861-9459-10B981CB8C94}" type="slidenum">
              <a:rPr lang="en-GB" smtClean="0"/>
              <a:t>‹#›</a:t>
            </a:fld>
            <a:endParaRPr lang="en-GB"/>
          </a:p>
        </p:txBody>
      </p:sp>
    </p:spTree>
    <p:extLst>
      <p:ext uri="{BB962C8B-B14F-4D97-AF65-F5344CB8AC3E}">
        <p14:creationId xmlns:p14="http://schemas.microsoft.com/office/powerpoint/2010/main" val="24790557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9414-A060-443F-8CDE-079D52906760}"/>
              </a:ext>
            </a:extLst>
          </p:cNvPr>
          <p:cNvSpPr>
            <a:spLocks noGrp="1"/>
          </p:cNvSpPr>
          <p:nvPr>
            <p:ph type="ctrTitle"/>
          </p:nvPr>
        </p:nvSpPr>
        <p:spPr>
          <a:xfrm>
            <a:off x="0" y="276224"/>
            <a:ext cx="12084908" cy="3603798"/>
          </a:xfrm>
        </p:spPr>
        <p:txBody>
          <a:bodyPr>
            <a:normAutofit/>
          </a:bodyPr>
          <a:lstStyle/>
          <a:p>
            <a:r>
              <a:rPr lang="en-GB" sz="4800" b="1" i="1" dirty="0">
                <a:latin typeface="BellGothic-Black"/>
              </a:rPr>
              <a:t>Business Communication </a:t>
            </a:r>
            <a:br>
              <a:rPr lang="en-GB" sz="4800" b="1" dirty="0">
                <a:latin typeface="BellGothic-Black"/>
              </a:rPr>
            </a:br>
            <a:r>
              <a:rPr lang="en-GB" sz="4000" b="1" dirty="0">
                <a:latin typeface="BellGothic-Black"/>
              </a:rPr>
              <a:t>by Peter Hartley and Clive G. </a:t>
            </a:r>
            <a:r>
              <a:rPr lang="en-GB" sz="4000" b="1" dirty="0" err="1">
                <a:latin typeface="BellGothic-Black"/>
              </a:rPr>
              <a:t>Bruckmann</a:t>
            </a:r>
            <a:br>
              <a:rPr lang="en-GB" sz="4000" b="1" dirty="0">
                <a:latin typeface="BellGothic-Black"/>
              </a:rPr>
            </a:br>
            <a:br>
              <a:rPr lang="en-GB" sz="4000" b="1" dirty="0">
                <a:latin typeface="BellGothic-Black"/>
              </a:rPr>
            </a:br>
            <a:r>
              <a:rPr lang="en-GB" sz="4000" b="1" dirty="0">
                <a:latin typeface="BellGothic-Black"/>
              </a:rPr>
              <a:t>Chapter-4: Organizational culture and communication</a:t>
            </a:r>
            <a:br>
              <a:rPr lang="en-GB" sz="4000" b="1" dirty="0">
                <a:latin typeface="BellGothic-Black"/>
              </a:rPr>
            </a:br>
            <a:br>
              <a:rPr lang="en-GB" sz="3100" b="1" dirty="0">
                <a:latin typeface="BellGothic-Black"/>
              </a:rPr>
            </a:br>
            <a:r>
              <a:rPr lang="en-GB" sz="3200" b="1" dirty="0">
                <a:latin typeface="BellGothic-Black"/>
              </a:rPr>
              <a:t>Lecture-4 </a:t>
            </a:r>
            <a:endParaRPr lang="en-GB" sz="3100" dirty="0"/>
          </a:p>
        </p:txBody>
      </p:sp>
      <p:sp>
        <p:nvSpPr>
          <p:cNvPr id="3" name="Subtitle 2">
            <a:extLst>
              <a:ext uri="{FF2B5EF4-FFF2-40B4-BE49-F238E27FC236}">
                <a16:creationId xmlns:a16="http://schemas.microsoft.com/office/drawing/2014/main" id="{E7726824-8656-4301-8674-0555E2302A17}"/>
              </a:ext>
            </a:extLst>
          </p:cNvPr>
          <p:cNvSpPr>
            <a:spLocks noGrp="1"/>
          </p:cNvSpPr>
          <p:nvPr>
            <p:ph type="subTitle" idx="1"/>
          </p:nvPr>
        </p:nvSpPr>
        <p:spPr>
          <a:xfrm>
            <a:off x="1524000" y="4364038"/>
            <a:ext cx="9144000" cy="2217738"/>
          </a:xfrm>
        </p:spPr>
        <p:txBody>
          <a:bodyPr/>
          <a:lstStyle/>
          <a:p>
            <a:r>
              <a:rPr lang="en-GB" sz="4400" b="1" dirty="0"/>
              <a:t>Dr SM Nazrul Islam</a:t>
            </a:r>
          </a:p>
          <a:p>
            <a:r>
              <a:rPr lang="en-GB" sz="4400" b="1" dirty="0"/>
              <a:t>Associate Professor and Chairman</a:t>
            </a:r>
          </a:p>
          <a:p>
            <a:r>
              <a:rPr lang="en-GB" sz="4400" b="1" dirty="0"/>
              <a:t>DBA, NSTU</a:t>
            </a:r>
          </a:p>
          <a:p>
            <a:endParaRPr lang="en-GB" b="1" dirty="0"/>
          </a:p>
          <a:p>
            <a:endParaRPr lang="en-GB" b="1" dirty="0"/>
          </a:p>
          <a:p>
            <a:endParaRPr lang="en-GB" b="1" dirty="0"/>
          </a:p>
        </p:txBody>
      </p:sp>
    </p:spTree>
    <p:extLst>
      <p:ext uri="{BB962C8B-B14F-4D97-AF65-F5344CB8AC3E}">
        <p14:creationId xmlns:p14="http://schemas.microsoft.com/office/powerpoint/2010/main" val="381388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7184-D34C-41D2-BA3F-6A626A1E28D6}"/>
              </a:ext>
            </a:extLst>
          </p:cNvPr>
          <p:cNvSpPr>
            <a:spLocks noGrp="1"/>
          </p:cNvSpPr>
          <p:nvPr>
            <p:ph type="title"/>
          </p:nvPr>
        </p:nvSpPr>
        <p:spPr>
          <a:xfrm>
            <a:off x="98854" y="1"/>
            <a:ext cx="11254946" cy="976184"/>
          </a:xfrm>
        </p:spPr>
        <p:txBody>
          <a:bodyPr>
            <a:normAutofit/>
          </a:bodyPr>
          <a:lstStyle/>
          <a:p>
            <a:r>
              <a:rPr lang="en-GB" b="1" dirty="0">
                <a:latin typeface="Times New Roman" panose="02020603050405020304" pitchFamily="18" charset="0"/>
                <a:cs typeface="Times New Roman" panose="02020603050405020304" pitchFamily="18" charset="0"/>
              </a:rPr>
              <a:t>Harrison’s model of cultures and structures</a:t>
            </a:r>
          </a:p>
        </p:txBody>
      </p:sp>
      <p:graphicFrame>
        <p:nvGraphicFramePr>
          <p:cNvPr id="4" name="Table 4">
            <a:extLst>
              <a:ext uri="{FF2B5EF4-FFF2-40B4-BE49-F238E27FC236}">
                <a16:creationId xmlns:a16="http://schemas.microsoft.com/office/drawing/2014/main" id="{05F961C2-A1A8-41D5-8AEA-55DEDB9C1FAC}"/>
              </a:ext>
            </a:extLst>
          </p:cNvPr>
          <p:cNvGraphicFramePr>
            <a:graphicFrameLocks noGrp="1"/>
          </p:cNvGraphicFramePr>
          <p:nvPr>
            <p:ph idx="1"/>
            <p:extLst>
              <p:ext uri="{D42A27DB-BD31-4B8C-83A1-F6EECF244321}">
                <p14:modId xmlns:p14="http://schemas.microsoft.com/office/powerpoint/2010/main" val="2275628919"/>
              </p:ext>
            </p:extLst>
          </p:nvPr>
        </p:nvGraphicFramePr>
        <p:xfrm>
          <a:off x="0" y="840259"/>
          <a:ext cx="12093145" cy="6017742"/>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939437676"/>
                    </a:ext>
                  </a:extLst>
                </a:gridCol>
                <a:gridCol w="2631989">
                  <a:extLst>
                    <a:ext uri="{9D8B030D-6E8A-4147-A177-3AD203B41FA5}">
                      <a16:colId xmlns:a16="http://schemas.microsoft.com/office/drawing/2014/main" val="706208726"/>
                    </a:ext>
                  </a:extLst>
                </a:gridCol>
                <a:gridCol w="7632356">
                  <a:extLst>
                    <a:ext uri="{9D8B030D-6E8A-4147-A177-3AD203B41FA5}">
                      <a16:colId xmlns:a16="http://schemas.microsoft.com/office/drawing/2014/main" val="2656433851"/>
                    </a:ext>
                  </a:extLst>
                </a:gridCol>
              </a:tblGrid>
              <a:tr h="1158260">
                <a:tc>
                  <a:txBody>
                    <a:bodyPr/>
                    <a:lstStyle/>
                    <a:p>
                      <a:r>
                        <a:rPr lang="en-GB" sz="2400" b="0" i="0" u="none" strike="noStrike" baseline="0" dirty="0">
                          <a:latin typeface="Times New Roman" panose="02020603050405020304" pitchFamily="18" charset="0"/>
                          <a:cs typeface="Times New Roman" panose="02020603050405020304" pitchFamily="18" charset="0"/>
                        </a:rPr>
                        <a:t>Culture</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baseline="0" dirty="0">
                          <a:latin typeface="Times New Roman" panose="02020603050405020304" pitchFamily="18" charset="0"/>
                          <a:cs typeface="Times New Roman" panose="02020603050405020304" pitchFamily="18" charset="0"/>
                        </a:rPr>
                        <a:t>Structure</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baseline="0" dirty="0">
                          <a:latin typeface="Times New Roman" panose="02020603050405020304" pitchFamily="18" charset="0"/>
                          <a:cs typeface="Times New Roman" panose="02020603050405020304" pitchFamily="18" charset="0"/>
                        </a:rPr>
                        <a:t>Major implications for communication</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7225515"/>
                  </a:ext>
                </a:extLst>
              </a:tr>
              <a:tr h="1202507">
                <a:tc>
                  <a:txBody>
                    <a:bodyPr/>
                    <a:lstStyle/>
                    <a:p>
                      <a:pPr algn="l"/>
                      <a:r>
                        <a:rPr lang="en-GB" sz="2400" b="0" i="0" u="none" strike="noStrike" baseline="0" dirty="0">
                          <a:latin typeface="Times New Roman" panose="02020603050405020304" pitchFamily="18" charset="0"/>
                          <a:cs typeface="Times New Roman" panose="02020603050405020304" pitchFamily="18" charset="0"/>
                        </a:rPr>
                        <a:t>Role</a:t>
                      </a:r>
                      <a:endParaRPr 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b="0" i="0" u="none" strike="noStrike" baseline="0" dirty="0">
                          <a:latin typeface="Times New Roman" panose="02020603050405020304" pitchFamily="18" charset="0"/>
                          <a:cs typeface="Times New Roman" panose="02020603050405020304" pitchFamily="18" charset="0"/>
                        </a:rPr>
                        <a:t>Bureaucratic hierarchy </a:t>
                      </a:r>
                      <a:endParaRPr lang="en-GB" sz="2400" dirty="0">
                        <a:latin typeface="Times New Roman" panose="02020603050405020304" pitchFamily="18" charset="0"/>
                        <a:cs typeface="Times New Roman" panose="02020603050405020304" pitchFamily="18" charset="0"/>
                      </a:endParaRPr>
                    </a:p>
                  </a:txBody>
                  <a:tcPr/>
                </a:tc>
                <a:tc>
                  <a:txBody>
                    <a:bodyPr/>
                    <a:lstStyle/>
                    <a:p>
                      <a:pPr algn="l"/>
                      <a:r>
                        <a:rPr lang="en-GB" sz="2400" b="0" i="0" u="none" strike="noStrike" baseline="0" dirty="0">
                          <a:latin typeface="Times New Roman" panose="02020603050405020304" pitchFamily="18" charset="0"/>
                          <a:cs typeface="Times New Roman" panose="02020603050405020304" pitchFamily="18" charset="0"/>
                        </a:rPr>
                        <a:t>This structure suggests that there are very definite ‘rules’, ‘procedures’ and ‘channels’ for communication</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3535099"/>
                  </a:ext>
                </a:extLst>
              </a:tr>
              <a:tr h="1202507">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Achievement </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‘Family’ group</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Provided the group is working to the same goals, then communication should be direct and effective</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9732960"/>
                  </a:ext>
                </a:extLst>
              </a:tr>
              <a:tr h="1251961">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Power</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Web with power source at the middle</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‘important’ at the middle communication comes from the centre. Other messages</a:t>
                      </a:r>
                    </a:p>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may be discounted or ignored</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1317612"/>
                  </a:ext>
                </a:extLst>
              </a:tr>
              <a:tr h="1202507">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Support</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Equal partnership</a:t>
                      </a:r>
                      <a:endParaRPr lang="en-GB" sz="2400" dirty="0">
                        <a:latin typeface="Times New Roman" panose="02020603050405020304" pitchFamily="18" charset="0"/>
                        <a:cs typeface="Times New Roman" panose="02020603050405020304" pitchFamily="18" charset="0"/>
                      </a:endParaRPr>
                    </a:p>
                  </a:txBody>
                  <a:tcPr/>
                </a:tc>
                <a:tc>
                  <a:txBody>
                    <a:bodyPr/>
                    <a:lstStyle/>
                    <a:p>
                      <a:r>
                        <a:rPr lang="en-GB"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organization will survive as long as the members maintain their commitment to the ideals and values</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2057914"/>
                  </a:ext>
                </a:extLst>
              </a:tr>
            </a:tbl>
          </a:graphicData>
        </a:graphic>
      </p:graphicFrame>
    </p:spTree>
    <p:extLst>
      <p:ext uri="{BB962C8B-B14F-4D97-AF65-F5344CB8AC3E}">
        <p14:creationId xmlns:p14="http://schemas.microsoft.com/office/powerpoint/2010/main" val="2774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2F95-94A8-4772-BFCD-F989BFA7BA4C}"/>
              </a:ext>
            </a:extLst>
          </p:cNvPr>
          <p:cNvSpPr>
            <a:spLocks noGrp="1"/>
          </p:cNvSpPr>
          <p:nvPr>
            <p:ph type="title"/>
          </p:nvPr>
        </p:nvSpPr>
        <p:spPr>
          <a:xfrm>
            <a:off x="0" y="18256"/>
            <a:ext cx="11230232" cy="1069140"/>
          </a:xfrm>
        </p:spPr>
        <p:txBody>
          <a:bodyPr/>
          <a:lstStyle/>
          <a:p>
            <a:r>
              <a:rPr lang="en-GB" dirty="0"/>
              <a:t> </a:t>
            </a:r>
            <a:r>
              <a:rPr lang="en-GB" b="1" dirty="0"/>
              <a:t>Wendy Hall (</a:t>
            </a:r>
            <a:r>
              <a:rPr lang="en-GB" b="1" dirty="0">
                <a:highlight>
                  <a:srgbClr val="FFFF00"/>
                </a:highlight>
              </a:rPr>
              <a:t>Hall’s</a:t>
            </a:r>
            <a:r>
              <a:rPr lang="en-GB" b="1" dirty="0"/>
              <a:t>) compass model (1995) </a:t>
            </a:r>
          </a:p>
        </p:txBody>
      </p:sp>
      <p:sp>
        <p:nvSpPr>
          <p:cNvPr id="3" name="Content Placeholder 2">
            <a:extLst>
              <a:ext uri="{FF2B5EF4-FFF2-40B4-BE49-F238E27FC236}">
                <a16:creationId xmlns:a16="http://schemas.microsoft.com/office/drawing/2014/main" id="{6F9E9222-206C-4D37-AE47-6999831D3AFA}"/>
              </a:ext>
            </a:extLst>
          </p:cNvPr>
          <p:cNvSpPr>
            <a:spLocks noGrp="1"/>
          </p:cNvSpPr>
          <p:nvPr>
            <p:ph idx="1"/>
          </p:nvPr>
        </p:nvSpPr>
        <p:spPr>
          <a:xfrm>
            <a:off x="123568" y="926757"/>
            <a:ext cx="12068432" cy="5758248"/>
          </a:xfrm>
        </p:spPr>
        <p:txBody>
          <a:bodyPr>
            <a:normAutofit fontScale="85000" lnSpcReduction="20000"/>
          </a:bodyPr>
          <a:lstStyle/>
          <a:p>
            <a:pPr>
              <a:lnSpc>
                <a:spcPct val="150000"/>
              </a:lnSpc>
            </a:pPr>
            <a:r>
              <a:rPr lang="en-GB" sz="3800" b="1" dirty="0">
                <a:latin typeface="Times New Roman" panose="02020603050405020304" pitchFamily="18" charset="0"/>
                <a:cs typeface="Times New Roman" panose="02020603050405020304" pitchFamily="18" charset="0"/>
              </a:rPr>
              <a:t>Three main elements of a company culture.</a:t>
            </a:r>
          </a:p>
          <a:p>
            <a:pPr lvl="1">
              <a:lnSpc>
                <a:spcPct val="150000"/>
              </a:lnSpc>
            </a:pPr>
            <a:r>
              <a:rPr lang="en-GB" sz="3200" b="1" dirty="0">
                <a:highlight>
                  <a:srgbClr val="FFFF00"/>
                </a:highlight>
                <a:latin typeface="Times New Roman" panose="02020603050405020304" pitchFamily="18" charset="0"/>
                <a:cs typeface="Times New Roman" panose="02020603050405020304" pitchFamily="18" charset="0"/>
              </a:rPr>
              <a:t>A stands for the artefacts</a:t>
            </a:r>
            <a:r>
              <a:rPr lang="en-GB" sz="3200" dirty="0">
                <a:latin typeface="Times New Roman" panose="02020603050405020304" pitchFamily="18" charset="0"/>
                <a:cs typeface="Times New Roman" panose="02020603050405020304" pitchFamily="18" charset="0"/>
              </a:rPr>
              <a:t>: visible concrete elements of culture e.g., language and the manners, the types of greeting, the clothing</a:t>
            </a:r>
          </a:p>
          <a:p>
            <a:pPr lvl="1">
              <a:lnSpc>
                <a:spcPct val="150000"/>
              </a:lnSpc>
            </a:pPr>
            <a:r>
              <a:rPr lang="en-GB" sz="3200" b="1" dirty="0">
                <a:highlight>
                  <a:srgbClr val="FFFF00"/>
                </a:highlight>
                <a:latin typeface="Times New Roman" panose="02020603050405020304" pitchFamily="18" charset="0"/>
                <a:cs typeface="Times New Roman" panose="02020603050405020304" pitchFamily="18" charset="0"/>
              </a:rPr>
              <a:t>B refers to behaviours</a:t>
            </a:r>
            <a:r>
              <a:rPr lang="en-GB" sz="3200" dirty="0">
                <a:latin typeface="Times New Roman" panose="02020603050405020304" pitchFamily="18" charset="0"/>
                <a:cs typeface="Times New Roman" panose="02020603050405020304" pitchFamily="18" charset="0"/>
              </a:rPr>
              <a:t>: groups and individuals do what they do –‘this is how we do things around here e.g., how decisions are made, how problems are solved, how conflict is handled and negotiated, and the way in which people communicate </a:t>
            </a:r>
          </a:p>
          <a:p>
            <a:pPr lvl="1">
              <a:lnSpc>
                <a:spcPct val="150000"/>
              </a:lnSpc>
            </a:pPr>
            <a:r>
              <a:rPr lang="en-GB" sz="3200" b="1" dirty="0">
                <a:highlight>
                  <a:srgbClr val="FFFF00"/>
                </a:highlight>
                <a:latin typeface="Times New Roman" panose="02020603050405020304" pitchFamily="18" charset="0"/>
                <a:cs typeface="Times New Roman" panose="02020603050405020304" pitchFamily="18" charset="0"/>
              </a:rPr>
              <a:t>C refers to the core of morals, beliefs and values</a:t>
            </a:r>
            <a:r>
              <a:rPr lang="en-GB" sz="3200" dirty="0">
                <a:latin typeface="Times New Roman" panose="02020603050405020304" pitchFamily="18" charset="0"/>
                <a:cs typeface="Times New Roman" panose="02020603050405020304" pitchFamily="18" charset="0"/>
              </a:rPr>
              <a:t>. Deepest level of culture and it determines what individuals and groups believe is good, fair, right or otherwise e.g. different views on the rights of shareholders</a:t>
            </a:r>
          </a:p>
        </p:txBody>
      </p:sp>
    </p:spTree>
    <p:extLst>
      <p:ext uri="{BB962C8B-B14F-4D97-AF65-F5344CB8AC3E}">
        <p14:creationId xmlns:p14="http://schemas.microsoft.com/office/powerpoint/2010/main" val="186852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166A-BCB9-4537-A517-951E3E4D1A96}"/>
              </a:ext>
            </a:extLst>
          </p:cNvPr>
          <p:cNvSpPr>
            <a:spLocks noGrp="1"/>
          </p:cNvSpPr>
          <p:nvPr>
            <p:ph type="title"/>
          </p:nvPr>
        </p:nvSpPr>
        <p:spPr>
          <a:xfrm>
            <a:off x="201827" y="18255"/>
            <a:ext cx="12019005" cy="1242134"/>
          </a:xfrm>
        </p:spPr>
        <p:txBody>
          <a:bodyPr>
            <a:normAutofit/>
          </a:bodyPr>
          <a:lstStyle/>
          <a:p>
            <a:r>
              <a:rPr lang="en-GB" sz="4000" b="1" dirty="0">
                <a:latin typeface="Times New Roman" panose="02020603050405020304" pitchFamily="18" charset="0"/>
                <a:cs typeface="Times New Roman" panose="02020603050405020304" pitchFamily="18" charset="0"/>
              </a:rPr>
              <a:t>Hall concluded four distinct company cultural styles:</a:t>
            </a:r>
          </a:p>
        </p:txBody>
      </p:sp>
      <p:sp>
        <p:nvSpPr>
          <p:cNvPr id="3" name="Content Placeholder 2">
            <a:extLst>
              <a:ext uri="{FF2B5EF4-FFF2-40B4-BE49-F238E27FC236}">
                <a16:creationId xmlns:a16="http://schemas.microsoft.com/office/drawing/2014/main" id="{E7354415-9B5D-4FD9-93A3-14C95394FEB0}"/>
              </a:ext>
            </a:extLst>
          </p:cNvPr>
          <p:cNvSpPr>
            <a:spLocks noGrp="1"/>
          </p:cNvSpPr>
          <p:nvPr>
            <p:ph idx="1"/>
          </p:nvPr>
        </p:nvSpPr>
        <p:spPr>
          <a:xfrm>
            <a:off x="-1" y="1149178"/>
            <a:ext cx="12019005" cy="5511113"/>
          </a:xfrm>
        </p:spPr>
        <p:txBody>
          <a:bodyPr>
            <a:normAutofit/>
          </a:bodyPr>
          <a:lstStyle/>
          <a:p>
            <a:pPr>
              <a:lnSpc>
                <a:spcPct val="150000"/>
              </a:lnSpc>
            </a:pPr>
            <a:r>
              <a:rPr lang="en-GB" sz="4000" b="1" dirty="0">
                <a:highlight>
                  <a:srgbClr val="FFFF00"/>
                </a:highlight>
              </a:rPr>
              <a:t>North style: </a:t>
            </a:r>
            <a:r>
              <a:rPr lang="en-GB" sz="4000" dirty="0"/>
              <a:t>low assertiveness and low responsiveness;</a:t>
            </a:r>
          </a:p>
          <a:p>
            <a:pPr>
              <a:lnSpc>
                <a:spcPct val="150000"/>
              </a:lnSpc>
            </a:pPr>
            <a:r>
              <a:rPr lang="en-GB" sz="4000" dirty="0"/>
              <a:t> </a:t>
            </a:r>
            <a:r>
              <a:rPr lang="en-GB" sz="4000" b="1" dirty="0">
                <a:highlight>
                  <a:srgbClr val="FFFF00"/>
                </a:highlight>
              </a:rPr>
              <a:t>South style: </a:t>
            </a:r>
            <a:r>
              <a:rPr lang="en-GB" sz="4000" dirty="0"/>
              <a:t>high assertiveness and high responsiveness;</a:t>
            </a:r>
          </a:p>
          <a:p>
            <a:pPr>
              <a:lnSpc>
                <a:spcPct val="150000"/>
              </a:lnSpc>
            </a:pPr>
            <a:r>
              <a:rPr lang="en-GB" sz="4000" dirty="0"/>
              <a:t> </a:t>
            </a:r>
            <a:r>
              <a:rPr lang="en-GB" sz="4000" b="1" dirty="0">
                <a:highlight>
                  <a:srgbClr val="FFFF00"/>
                </a:highlight>
              </a:rPr>
              <a:t>East style:</a:t>
            </a:r>
            <a:r>
              <a:rPr lang="en-GB" sz="4000" dirty="0"/>
              <a:t> low assertiveness and high responsiveness;</a:t>
            </a:r>
          </a:p>
          <a:p>
            <a:pPr>
              <a:lnSpc>
                <a:spcPct val="150000"/>
              </a:lnSpc>
            </a:pPr>
            <a:r>
              <a:rPr lang="en-GB" sz="4000" dirty="0"/>
              <a:t> </a:t>
            </a:r>
            <a:r>
              <a:rPr lang="en-GB" sz="4000" b="1" dirty="0">
                <a:highlight>
                  <a:srgbClr val="FFFF00"/>
                </a:highlight>
              </a:rPr>
              <a:t>West style: </a:t>
            </a:r>
            <a:r>
              <a:rPr lang="en-GB" sz="4000" dirty="0"/>
              <a:t>high assertiveness and low responsiveness.</a:t>
            </a:r>
          </a:p>
        </p:txBody>
      </p:sp>
    </p:spTree>
    <p:extLst>
      <p:ext uri="{BB962C8B-B14F-4D97-AF65-F5344CB8AC3E}">
        <p14:creationId xmlns:p14="http://schemas.microsoft.com/office/powerpoint/2010/main" val="83652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F868-6F04-4E73-9964-2AC02253DE31}"/>
              </a:ext>
            </a:extLst>
          </p:cNvPr>
          <p:cNvSpPr>
            <a:spLocks noGrp="1"/>
          </p:cNvSpPr>
          <p:nvPr>
            <p:ph type="title"/>
          </p:nvPr>
        </p:nvSpPr>
        <p:spPr>
          <a:xfrm>
            <a:off x="158578" y="0"/>
            <a:ext cx="12033422" cy="1204183"/>
          </a:xfrm>
        </p:spPr>
        <p:txBody>
          <a:bodyPr>
            <a:normAutofit/>
          </a:bodyPr>
          <a:lstStyle/>
          <a:p>
            <a:r>
              <a:rPr lang="en-GB" b="1" dirty="0">
                <a:latin typeface="Times New Roman" panose="02020603050405020304" pitchFamily="18" charset="0"/>
                <a:cs typeface="Times New Roman" panose="02020603050405020304" pitchFamily="18" charset="0"/>
              </a:rPr>
              <a:t>The cultural web (Johnson and Scholes, 1997)</a:t>
            </a:r>
          </a:p>
        </p:txBody>
      </p:sp>
      <p:sp>
        <p:nvSpPr>
          <p:cNvPr id="3" name="Content Placeholder 2">
            <a:extLst>
              <a:ext uri="{FF2B5EF4-FFF2-40B4-BE49-F238E27FC236}">
                <a16:creationId xmlns:a16="http://schemas.microsoft.com/office/drawing/2014/main" id="{83C70706-3E67-4C2C-ABA4-FDEB9385F36D}"/>
              </a:ext>
            </a:extLst>
          </p:cNvPr>
          <p:cNvSpPr>
            <a:spLocks noGrp="1"/>
          </p:cNvSpPr>
          <p:nvPr>
            <p:ph idx="1"/>
          </p:nvPr>
        </p:nvSpPr>
        <p:spPr>
          <a:xfrm>
            <a:off x="98854" y="1322173"/>
            <a:ext cx="11254946" cy="5387546"/>
          </a:xfrm>
        </p:spPr>
        <p:txBody>
          <a:bodyPr/>
          <a:lstStyle/>
          <a:p>
            <a:pPr>
              <a:buFont typeface="Wingdings" panose="05000000000000000000" pitchFamily="2" charset="2"/>
              <a:buChar char="q"/>
            </a:pPr>
            <a:r>
              <a:rPr lang="en-GB" sz="4400" b="1" dirty="0">
                <a:latin typeface="Times New Roman" panose="02020603050405020304" pitchFamily="18" charset="0"/>
                <a:cs typeface="Times New Roman" panose="02020603050405020304" pitchFamily="18" charset="0"/>
              </a:rPr>
              <a:t>rituals and routines;</a:t>
            </a:r>
          </a:p>
          <a:p>
            <a:pPr>
              <a:buFont typeface="Wingdings" panose="05000000000000000000" pitchFamily="2" charset="2"/>
              <a:buChar char="q"/>
            </a:pPr>
            <a:r>
              <a:rPr lang="en-GB" sz="4400" b="1" dirty="0">
                <a:latin typeface="Times New Roman" panose="02020603050405020304" pitchFamily="18" charset="0"/>
                <a:cs typeface="Times New Roman" panose="02020603050405020304" pitchFamily="18" charset="0"/>
              </a:rPr>
              <a:t>stories;</a:t>
            </a:r>
          </a:p>
          <a:p>
            <a:pPr>
              <a:buFont typeface="Wingdings" panose="05000000000000000000" pitchFamily="2" charset="2"/>
              <a:buChar char="q"/>
            </a:pPr>
            <a:r>
              <a:rPr lang="en-GB" sz="4400" b="1" dirty="0">
                <a:latin typeface="Times New Roman" panose="02020603050405020304" pitchFamily="18" charset="0"/>
                <a:cs typeface="Times New Roman" panose="02020603050405020304" pitchFamily="18" charset="0"/>
              </a:rPr>
              <a:t> symbols;</a:t>
            </a:r>
          </a:p>
          <a:p>
            <a:pPr>
              <a:buFont typeface="Wingdings" panose="05000000000000000000" pitchFamily="2" charset="2"/>
              <a:buChar char="q"/>
            </a:pPr>
            <a:r>
              <a:rPr lang="en-GB" sz="4400" b="1" dirty="0">
                <a:latin typeface="Times New Roman" panose="02020603050405020304" pitchFamily="18" charset="0"/>
                <a:cs typeface="Times New Roman" panose="02020603050405020304" pitchFamily="18" charset="0"/>
              </a:rPr>
              <a:t>control systems;</a:t>
            </a:r>
          </a:p>
          <a:p>
            <a:pPr>
              <a:buFont typeface="Wingdings" panose="05000000000000000000" pitchFamily="2" charset="2"/>
              <a:buChar char="q"/>
            </a:pPr>
            <a:r>
              <a:rPr lang="en-GB" sz="4400" b="1" dirty="0">
                <a:latin typeface="Times New Roman" panose="02020603050405020304" pitchFamily="18" charset="0"/>
                <a:cs typeface="Times New Roman" panose="02020603050405020304" pitchFamily="18" charset="0"/>
              </a:rPr>
              <a:t>power structures.</a:t>
            </a:r>
          </a:p>
          <a:p>
            <a:pPr>
              <a:buFont typeface="Wingdings" panose="05000000000000000000" pitchFamily="2" charset="2"/>
              <a:buChar char="q"/>
            </a:pPr>
            <a:r>
              <a:rPr lang="en-GB" sz="4400" b="1" dirty="0">
                <a:latin typeface="Times New Roman" panose="02020603050405020304" pitchFamily="18" charset="0"/>
                <a:cs typeface="Times New Roman" panose="02020603050405020304" pitchFamily="18" charset="0"/>
              </a:rPr>
              <a:t>organizational structure.</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42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4264-FA6F-4867-828A-143313D4D12D}"/>
              </a:ext>
            </a:extLst>
          </p:cNvPr>
          <p:cNvSpPr>
            <a:spLocks noGrp="1"/>
          </p:cNvSpPr>
          <p:nvPr>
            <p:ph type="title"/>
          </p:nvPr>
        </p:nvSpPr>
        <p:spPr>
          <a:xfrm>
            <a:off x="238897" y="130346"/>
            <a:ext cx="11714205" cy="1325563"/>
          </a:xfrm>
        </p:spPr>
        <p:txBody>
          <a:bodyPr/>
          <a:lstStyle/>
          <a:p>
            <a:r>
              <a:rPr lang="en-GB" b="1" dirty="0">
                <a:latin typeface="Times New Roman" panose="02020603050405020304" pitchFamily="18" charset="0"/>
                <a:cs typeface="Times New Roman" panose="02020603050405020304" pitchFamily="18" charset="0"/>
              </a:rPr>
              <a:t>Corporate cultures (Deal and Kennedy, 1982)</a:t>
            </a:r>
          </a:p>
        </p:txBody>
      </p:sp>
      <p:sp>
        <p:nvSpPr>
          <p:cNvPr id="3" name="Content Placeholder 2">
            <a:extLst>
              <a:ext uri="{FF2B5EF4-FFF2-40B4-BE49-F238E27FC236}">
                <a16:creationId xmlns:a16="http://schemas.microsoft.com/office/drawing/2014/main" id="{4F1A839A-9EB5-45D5-85DA-405D6200B022}"/>
              </a:ext>
            </a:extLst>
          </p:cNvPr>
          <p:cNvSpPr>
            <a:spLocks noGrp="1"/>
          </p:cNvSpPr>
          <p:nvPr>
            <p:ph idx="1"/>
          </p:nvPr>
        </p:nvSpPr>
        <p:spPr>
          <a:xfrm>
            <a:off x="1" y="1260388"/>
            <a:ext cx="12356756" cy="5467265"/>
          </a:xfrm>
        </p:spPr>
        <p:txBody>
          <a:bodyPr/>
          <a:lstStyle/>
          <a:p>
            <a:pPr marL="0" indent="0">
              <a:buNone/>
            </a:pPr>
            <a:r>
              <a:rPr lang="en-GB" sz="3600" b="1" dirty="0"/>
              <a:t>Four main types of company culture, based on four key attributes:</a:t>
            </a:r>
          </a:p>
          <a:p>
            <a:r>
              <a:rPr lang="en-GB" sz="4000" dirty="0"/>
              <a:t>values, which are the shared beliefs and philosophies;</a:t>
            </a:r>
          </a:p>
          <a:p>
            <a:r>
              <a:rPr lang="en-GB" sz="4000" dirty="0"/>
              <a:t> heroes, the individuals who are seen to personify the organization’s values;</a:t>
            </a:r>
          </a:p>
          <a:p>
            <a:r>
              <a:rPr lang="en-GB" sz="4000" dirty="0"/>
              <a:t> rites and rituals, the ways in which the members celebrate their beliefs;</a:t>
            </a:r>
          </a:p>
          <a:p>
            <a:r>
              <a:rPr lang="en-GB" sz="4000" dirty="0"/>
              <a:t>a communication network, the informal communications channels (like stories and gossip) which spread the values.</a:t>
            </a:r>
          </a:p>
        </p:txBody>
      </p:sp>
    </p:spTree>
    <p:extLst>
      <p:ext uri="{BB962C8B-B14F-4D97-AF65-F5344CB8AC3E}">
        <p14:creationId xmlns:p14="http://schemas.microsoft.com/office/powerpoint/2010/main" val="277951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C57C-221E-425A-94C7-04C5A847A523}"/>
              </a:ext>
            </a:extLst>
          </p:cNvPr>
          <p:cNvSpPr>
            <a:spLocks noGrp="1"/>
          </p:cNvSpPr>
          <p:nvPr>
            <p:ph type="title"/>
          </p:nvPr>
        </p:nvSpPr>
        <p:spPr>
          <a:xfrm>
            <a:off x="109152" y="105634"/>
            <a:ext cx="11973696" cy="1325563"/>
          </a:xfrm>
        </p:spPr>
        <p:txBody>
          <a:bodyPr>
            <a:normAutofit/>
          </a:bodyPr>
          <a:lstStyle/>
          <a:p>
            <a:r>
              <a:rPr lang="en-GB" sz="3600" b="1" dirty="0">
                <a:latin typeface="Times New Roman" panose="02020603050405020304" pitchFamily="18" charset="0"/>
                <a:cs typeface="Times New Roman" panose="02020603050405020304" pitchFamily="18" charset="0"/>
              </a:rPr>
              <a:t>The four main types of cultures (Deal and Kennedy, 1982)  </a:t>
            </a:r>
          </a:p>
        </p:txBody>
      </p:sp>
      <p:sp>
        <p:nvSpPr>
          <p:cNvPr id="3" name="Content Placeholder 2">
            <a:extLst>
              <a:ext uri="{FF2B5EF4-FFF2-40B4-BE49-F238E27FC236}">
                <a16:creationId xmlns:a16="http://schemas.microsoft.com/office/drawing/2014/main" id="{65D120B2-2893-480A-B65E-3D23EFBAC501}"/>
              </a:ext>
            </a:extLst>
          </p:cNvPr>
          <p:cNvSpPr>
            <a:spLocks noGrp="1"/>
          </p:cNvSpPr>
          <p:nvPr>
            <p:ph idx="1"/>
          </p:nvPr>
        </p:nvSpPr>
        <p:spPr>
          <a:xfrm>
            <a:off x="109152" y="1136822"/>
            <a:ext cx="12082848" cy="5615544"/>
          </a:xfrm>
        </p:spPr>
        <p:txBody>
          <a:bodyPr>
            <a:normAutofit/>
          </a:bodyPr>
          <a:lstStyle/>
          <a:p>
            <a:r>
              <a:rPr lang="en-GB" b="1" dirty="0">
                <a:highlight>
                  <a:srgbClr val="FFFF00"/>
                </a:highlight>
                <a:latin typeface="Times New Roman" panose="02020603050405020304" pitchFamily="18" charset="0"/>
                <a:cs typeface="Times New Roman" panose="02020603050405020304" pitchFamily="18" charset="0"/>
              </a:rPr>
              <a:t>Tough-guy, macho culture: </a:t>
            </a:r>
            <a:r>
              <a:rPr lang="en-GB" dirty="0">
                <a:latin typeface="Times New Roman" panose="02020603050405020304" pitchFamily="18" charset="0"/>
                <a:cs typeface="Times New Roman" panose="02020603050405020304" pitchFamily="18" charset="0"/>
              </a:rPr>
              <a:t>individuals who work hard and fast, often take risks, and expect to receive quick feedback and awards e.g., young and is very competitive and difficult to get staff to co-operate.</a:t>
            </a:r>
          </a:p>
          <a:p>
            <a:r>
              <a:rPr lang="en-GB" b="1" dirty="0">
                <a:highlight>
                  <a:srgbClr val="FFFF00"/>
                </a:highlight>
                <a:latin typeface="Times New Roman" panose="02020603050405020304" pitchFamily="18" charset="0"/>
                <a:cs typeface="Times New Roman" panose="02020603050405020304" pitchFamily="18" charset="0"/>
              </a:rPr>
              <a:t>Work hard/play hard culture:  </a:t>
            </a:r>
            <a:r>
              <a:rPr lang="en-GB" dirty="0">
                <a:latin typeface="Times New Roman" panose="02020603050405020304" pitchFamily="18" charset="0"/>
                <a:cs typeface="Times New Roman" panose="02020603050405020304" pitchFamily="18" charset="0"/>
              </a:rPr>
              <a:t>A work hard/play hard culture may thrive in a much less risky environment where staff are rewarded for hard work and there is an emphasis on ‘team play’ and conforming to recognized procedures.</a:t>
            </a:r>
          </a:p>
          <a:p>
            <a:r>
              <a:rPr lang="en-GB" b="1" dirty="0">
                <a:highlight>
                  <a:srgbClr val="FFFF00"/>
                </a:highlight>
                <a:latin typeface="Times New Roman" panose="02020603050405020304" pitchFamily="18" charset="0"/>
                <a:cs typeface="Times New Roman" panose="02020603050405020304" pitchFamily="18" charset="0"/>
              </a:rPr>
              <a:t>Bet your company culture:</a:t>
            </a:r>
            <a:r>
              <a:rPr lang="en-GB" dirty="0">
                <a:latin typeface="Times New Roman" panose="02020603050405020304" pitchFamily="18" charset="0"/>
                <a:cs typeface="Times New Roman" panose="02020603050405020304" pitchFamily="18" charset="0"/>
              </a:rPr>
              <a:t> In a ‘bet your company’ culture the risks are high but feedback may take quite a long time. Here we have large businesses that invest a lot of money in projects which take a long time to complete. Staff are valued for their commitment, technical competence and stamina/ endurance.</a:t>
            </a:r>
          </a:p>
          <a:p>
            <a:r>
              <a:rPr lang="en-GB" b="1" dirty="0">
                <a:highlight>
                  <a:srgbClr val="FFFF00"/>
                </a:highlight>
                <a:latin typeface="Times New Roman" panose="02020603050405020304" pitchFamily="18" charset="0"/>
                <a:cs typeface="Times New Roman" panose="02020603050405020304" pitchFamily="18" charset="0"/>
              </a:rPr>
              <a:t>Process culture: </a:t>
            </a:r>
            <a:r>
              <a:rPr lang="en-GB" dirty="0">
                <a:latin typeface="Times New Roman" panose="02020603050405020304" pitchFamily="18" charset="0"/>
                <a:cs typeface="Times New Roman" panose="02020603050405020304" pitchFamily="18" charset="0"/>
              </a:rPr>
              <a:t>If an organization is exposed to low risk and receives slow feedback, it may embrace a process culture in which there is a strong emphasis on how things are done – getting the procedures right and attending to the detail.</a:t>
            </a:r>
          </a:p>
        </p:txBody>
      </p:sp>
    </p:spTree>
    <p:extLst>
      <p:ext uri="{BB962C8B-B14F-4D97-AF65-F5344CB8AC3E}">
        <p14:creationId xmlns:p14="http://schemas.microsoft.com/office/powerpoint/2010/main" val="101815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6FF3-EED2-4D7B-8885-47D181FF35BA}"/>
              </a:ext>
            </a:extLst>
          </p:cNvPr>
          <p:cNvSpPr>
            <a:spLocks noGrp="1"/>
          </p:cNvSpPr>
          <p:nvPr>
            <p:ph type="title"/>
          </p:nvPr>
        </p:nvSpPr>
        <p:spPr>
          <a:xfrm>
            <a:off x="135923" y="0"/>
            <a:ext cx="11924271" cy="1050324"/>
          </a:xfrm>
        </p:spPr>
        <p:txBody>
          <a:bodyPr>
            <a:normAutofit/>
          </a:bodyPr>
          <a:lstStyle/>
          <a:p>
            <a:r>
              <a:rPr lang="en-GB" sz="4000" b="1" dirty="0">
                <a:latin typeface="Times New Roman" panose="02020603050405020304" pitchFamily="18" charset="0"/>
                <a:cs typeface="Times New Roman" panose="02020603050405020304" pitchFamily="18" charset="0"/>
              </a:rPr>
              <a:t>Contrasting The Models (</a:t>
            </a:r>
            <a:r>
              <a:rPr lang="en-GB" sz="4000" dirty="0">
                <a:latin typeface="Times New Roman" panose="02020603050405020304" pitchFamily="18" charset="0"/>
                <a:cs typeface="Times New Roman" panose="02020603050405020304" pitchFamily="18" charset="0"/>
              </a:rPr>
              <a:t>Peters And Waterman, 1982)</a:t>
            </a:r>
          </a:p>
        </p:txBody>
      </p:sp>
      <p:sp>
        <p:nvSpPr>
          <p:cNvPr id="3" name="Content Placeholder 2">
            <a:extLst>
              <a:ext uri="{FF2B5EF4-FFF2-40B4-BE49-F238E27FC236}">
                <a16:creationId xmlns:a16="http://schemas.microsoft.com/office/drawing/2014/main" id="{0004DA73-7C40-438A-81E7-D3B32A4A2398}"/>
              </a:ext>
            </a:extLst>
          </p:cNvPr>
          <p:cNvSpPr>
            <a:spLocks noGrp="1"/>
          </p:cNvSpPr>
          <p:nvPr>
            <p:ph idx="1"/>
          </p:nvPr>
        </p:nvSpPr>
        <p:spPr>
          <a:xfrm>
            <a:off x="370703" y="1050324"/>
            <a:ext cx="11685374" cy="5671752"/>
          </a:xfrm>
        </p:spPr>
        <p:txBody>
          <a:bodyPr>
            <a:normAutofit fontScale="92500" lnSpcReduction="20000"/>
          </a:bodyPr>
          <a:lstStyle/>
          <a:p>
            <a:r>
              <a:rPr lang="en-GB" sz="3600" dirty="0">
                <a:latin typeface="Times New Roman" panose="02020603050405020304" pitchFamily="18" charset="0"/>
                <a:cs typeface="Times New Roman" panose="02020603050405020304" pitchFamily="18" charset="0"/>
              </a:rPr>
              <a:t>Effective Organizations Share the Following Values:</a:t>
            </a:r>
          </a:p>
          <a:p>
            <a:pPr lvl="1"/>
            <a:r>
              <a:rPr lang="en-GB" sz="3000" dirty="0">
                <a:latin typeface="Times New Roman" panose="02020603050405020304" pitchFamily="18" charset="0"/>
                <a:cs typeface="Times New Roman" panose="02020603050405020304" pitchFamily="18" charset="0"/>
              </a:rPr>
              <a:t>a bias for action;</a:t>
            </a:r>
          </a:p>
          <a:p>
            <a:pPr lvl="1"/>
            <a:r>
              <a:rPr lang="en-GB" sz="3000" dirty="0">
                <a:latin typeface="Times New Roman" panose="02020603050405020304" pitchFamily="18" charset="0"/>
                <a:cs typeface="Times New Roman" panose="02020603050405020304" pitchFamily="18" charset="0"/>
              </a:rPr>
              <a:t>organization’s culture is</a:t>
            </a:r>
          </a:p>
          <a:p>
            <a:pPr lvl="1"/>
            <a:r>
              <a:rPr lang="en-GB" sz="3000" dirty="0">
                <a:latin typeface="Times New Roman" panose="02020603050405020304" pitchFamily="18" charset="0"/>
                <a:cs typeface="Times New Roman" panose="02020603050405020304" pitchFamily="18" charset="0"/>
              </a:rPr>
              <a:t>related to broader social and political issues</a:t>
            </a:r>
          </a:p>
          <a:p>
            <a:pPr lvl="1"/>
            <a:r>
              <a:rPr lang="en-GB" sz="3000" dirty="0">
                <a:latin typeface="Times New Roman" panose="02020603050405020304" pitchFamily="18" charset="0"/>
                <a:cs typeface="Times New Roman" panose="02020603050405020304" pitchFamily="18" charset="0"/>
              </a:rPr>
              <a:t>closeness to the customer; organization’s culture is</a:t>
            </a:r>
          </a:p>
          <a:p>
            <a:pPr lvl="1"/>
            <a:r>
              <a:rPr lang="en-GB" sz="3000" dirty="0">
                <a:latin typeface="Times New Roman" panose="02020603050405020304" pitchFamily="18" charset="0"/>
                <a:cs typeface="Times New Roman" panose="02020603050405020304" pitchFamily="18" charset="0"/>
              </a:rPr>
              <a:t>related to broader social and political issues</a:t>
            </a:r>
          </a:p>
          <a:p>
            <a:pPr lvl="1"/>
            <a:r>
              <a:rPr lang="en-GB" sz="3000" dirty="0">
                <a:latin typeface="Times New Roman" panose="02020603050405020304" pitchFamily="18" charset="0"/>
                <a:cs typeface="Times New Roman" panose="02020603050405020304" pitchFamily="18" charset="0"/>
              </a:rPr>
              <a:t>autonomy and entrepreneurship;</a:t>
            </a:r>
          </a:p>
          <a:p>
            <a:pPr lvl="1"/>
            <a:r>
              <a:rPr lang="en-GB" sz="3000" dirty="0">
                <a:latin typeface="Times New Roman" panose="02020603050405020304" pitchFamily="18" charset="0"/>
                <a:cs typeface="Times New Roman" panose="02020603050405020304" pitchFamily="18" charset="0"/>
              </a:rPr>
              <a:t>productivity through people;</a:t>
            </a:r>
          </a:p>
          <a:p>
            <a:pPr lvl="1"/>
            <a:r>
              <a:rPr lang="en-GB" sz="3000" dirty="0">
                <a:latin typeface="Times New Roman" panose="02020603050405020304" pitchFamily="18" charset="0"/>
                <a:cs typeface="Times New Roman" panose="02020603050405020304" pitchFamily="18" charset="0"/>
              </a:rPr>
              <a:t>a hands-on, value-driven philosophy;</a:t>
            </a:r>
          </a:p>
          <a:p>
            <a:pPr lvl="1"/>
            <a:r>
              <a:rPr lang="en-GB" sz="3000" dirty="0">
                <a:latin typeface="Times New Roman" panose="02020603050405020304" pitchFamily="18" charset="0"/>
                <a:cs typeface="Times New Roman" panose="02020603050405020304" pitchFamily="18" charset="0"/>
              </a:rPr>
              <a:t>‘sticking to the knitting’ (concentrating on the business they know best);</a:t>
            </a:r>
          </a:p>
          <a:p>
            <a:pPr lvl="1"/>
            <a:r>
              <a:rPr lang="en-GB" sz="3000" dirty="0">
                <a:latin typeface="Times New Roman" panose="02020603050405020304" pitchFamily="18" charset="0"/>
                <a:cs typeface="Times New Roman" panose="02020603050405020304" pitchFamily="18" charset="0"/>
              </a:rPr>
              <a:t>simple form, lean staff;</a:t>
            </a:r>
          </a:p>
          <a:p>
            <a:pPr lvl="1"/>
            <a:r>
              <a:rPr lang="en-GB" sz="3000" dirty="0">
                <a:latin typeface="Times New Roman" panose="02020603050405020304" pitchFamily="18" charset="0"/>
                <a:cs typeface="Times New Roman" panose="02020603050405020304" pitchFamily="18" charset="0"/>
              </a:rPr>
              <a:t>simultaneous loose–tight properties (encouraging people to think creatively but within a framework of shared values). </a:t>
            </a:r>
          </a:p>
          <a:p>
            <a:pPr marL="0" indent="0">
              <a:buNone/>
            </a:pPr>
            <a:r>
              <a:rPr lang="en-GB" dirty="0">
                <a:latin typeface="Times New Roman" panose="02020603050405020304" pitchFamily="18" charset="0"/>
                <a:cs typeface="Times New Roman" panose="02020603050405020304" pitchFamily="18" charset="0"/>
              </a:rPr>
              <a:t>However, organization’s culture is related to broader social and political issues</a:t>
            </a:r>
            <a:endParaRPr lang="en-GB" sz="6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54102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188E-8969-41D8-B7B7-813FB3A2CED4}"/>
              </a:ext>
            </a:extLst>
          </p:cNvPr>
          <p:cNvSpPr>
            <a:spLocks noGrp="1"/>
          </p:cNvSpPr>
          <p:nvPr>
            <p:ph type="title"/>
          </p:nvPr>
        </p:nvSpPr>
        <p:spPr>
          <a:xfrm>
            <a:off x="98853" y="18255"/>
            <a:ext cx="12303211" cy="1325563"/>
          </a:xfrm>
        </p:spPr>
        <p:txBody>
          <a:bodyPr>
            <a:normAutofit/>
          </a:bodyPr>
          <a:lstStyle/>
          <a:p>
            <a:r>
              <a:rPr lang="en-GB" b="1" dirty="0"/>
              <a:t>Communication and Expression of Organizational Culture (Wind and Main</a:t>
            </a:r>
            <a:r>
              <a:rPr lang="en-GB" dirty="0"/>
              <a:t>, 1998)</a:t>
            </a:r>
          </a:p>
        </p:txBody>
      </p:sp>
      <p:sp>
        <p:nvSpPr>
          <p:cNvPr id="3" name="Content Placeholder 2">
            <a:extLst>
              <a:ext uri="{FF2B5EF4-FFF2-40B4-BE49-F238E27FC236}">
                <a16:creationId xmlns:a16="http://schemas.microsoft.com/office/drawing/2014/main" id="{33CFFD02-F49B-4D94-8120-DFD4687487FB}"/>
              </a:ext>
            </a:extLst>
          </p:cNvPr>
          <p:cNvSpPr>
            <a:spLocks noGrp="1"/>
          </p:cNvSpPr>
          <p:nvPr>
            <p:ph idx="1"/>
          </p:nvPr>
        </p:nvSpPr>
        <p:spPr>
          <a:xfrm>
            <a:off x="259491" y="1223318"/>
            <a:ext cx="11833655" cy="5511113"/>
          </a:xfrm>
        </p:spPr>
        <p:txBody>
          <a:bodyPr/>
          <a:lstStyle/>
          <a:p>
            <a:pPr>
              <a:lnSpc>
                <a:spcPct val="150000"/>
              </a:lnSpc>
            </a:pPr>
            <a:r>
              <a:rPr lang="en-GB" sz="3600" dirty="0">
                <a:highlight>
                  <a:srgbClr val="FFFF00"/>
                </a:highlight>
                <a:latin typeface="Times New Roman" panose="02020603050405020304" pitchFamily="18" charset="0"/>
                <a:cs typeface="Times New Roman" panose="02020603050405020304" pitchFamily="18" charset="0"/>
              </a:rPr>
              <a:t>Five fundamental values:</a:t>
            </a:r>
          </a:p>
          <a:p>
            <a:pPr lvl="1">
              <a:lnSpc>
                <a:spcPct val="150000"/>
              </a:lnSpc>
            </a:pPr>
            <a:r>
              <a:rPr lang="en-GB" sz="3200" b="1" dirty="0">
                <a:latin typeface="Times New Roman" panose="02020603050405020304" pitchFamily="18" charset="0"/>
                <a:cs typeface="Times New Roman" panose="02020603050405020304" pitchFamily="18" charset="0"/>
              </a:rPr>
              <a:t>We have trust and respect for individuals.</a:t>
            </a:r>
          </a:p>
          <a:p>
            <a:pPr lvl="1">
              <a:lnSpc>
                <a:spcPct val="150000"/>
              </a:lnSpc>
            </a:pPr>
            <a:r>
              <a:rPr lang="en-GB" sz="3200" b="1" dirty="0">
                <a:latin typeface="Times New Roman" panose="02020603050405020304" pitchFamily="18" charset="0"/>
                <a:cs typeface="Times New Roman" panose="02020603050405020304" pitchFamily="18" charset="0"/>
              </a:rPr>
              <a:t> We focus on a high level of achievement and contribution.</a:t>
            </a:r>
          </a:p>
          <a:p>
            <a:pPr lvl="1">
              <a:lnSpc>
                <a:spcPct val="150000"/>
              </a:lnSpc>
            </a:pPr>
            <a:r>
              <a:rPr lang="en-GB" sz="3200" b="1" dirty="0">
                <a:latin typeface="Times New Roman" panose="02020603050405020304" pitchFamily="18" charset="0"/>
                <a:cs typeface="Times New Roman" panose="02020603050405020304" pitchFamily="18" charset="0"/>
              </a:rPr>
              <a:t> We conduct our business with uncompromising integrity.</a:t>
            </a:r>
          </a:p>
          <a:p>
            <a:pPr lvl="1">
              <a:lnSpc>
                <a:spcPct val="150000"/>
              </a:lnSpc>
            </a:pPr>
            <a:r>
              <a:rPr lang="en-GB" sz="3200" b="1" dirty="0">
                <a:latin typeface="Times New Roman" panose="02020603050405020304" pitchFamily="18" charset="0"/>
                <a:cs typeface="Times New Roman" panose="02020603050405020304" pitchFamily="18" charset="0"/>
              </a:rPr>
              <a:t> We achieve our common objectives through teamwork.</a:t>
            </a:r>
          </a:p>
          <a:p>
            <a:pPr lvl="1">
              <a:lnSpc>
                <a:spcPct val="150000"/>
              </a:lnSpc>
            </a:pPr>
            <a:r>
              <a:rPr lang="en-GB" sz="3200" b="1" dirty="0">
                <a:latin typeface="Times New Roman" panose="02020603050405020304" pitchFamily="18" charset="0"/>
                <a:cs typeface="Times New Roman" panose="02020603050405020304" pitchFamily="18" charset="0"/>
              </a:rPr>
              <a:t> We encourage flexibility and innovation.</a:t>
            </a:r>
          </a:p>
        </p:txBody>
      </p:sp>
    </p:spTree>
    <p:extLst>
      <p:ext uri="{BB962C8B-B14F-4D97-AF65-F5344CB8AC3E}">
        <p14:creationId xmlns:p14="http://schemas.microsoft.com/office/powerpoint/2010/main" val="317944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5488-0B20-4E2A-8C6E-86A7AEA148F4}"/>
              </a:ext>
            </a:extLst>
          </p:cNvPr>
          <p:cNvSpPr>
            <a:spLocks noGrp="1"/>
          </p:cNvSpPr>
          <p:nvPr>
            <p:ph type="title"/>
          </p:nvPr>
        </p:nvSpPr>
        <p:spPr>
          <a:xfrm>
            <a:off x="0" y="123570"/>
            <a:ext cx="11986054" cy="803190"/>
          </a:xfrm>
        </p:spPr>
        <p:txBody>
          <a:bodyPr>
            <a:normAutofit fontScale="90000"/>
          </a:bodyPr>
          <a:lstStyle/>
          <a:p>
            <a:r>
              <a:rPr lang="en-GB" b="1" dirty="0">
                <a:latin typeface="Times New Roman" panose="02020603050405020304" pitchFamily="18" charset="0"/>
                <a:cs typeface="Times New Roman" panose="02020603050405020304" pitchFamily="18" charset="0"/>
              </a:rPr>
              <a:t>A New Company Culture is Announced An Example</a:t>
            </a:r>
            <a:br>
              <a:rPr lang="en-GB" b="1"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96D29B-7385-41E6-99D8-10BF87BD3DE3}"/>
              </a:ext>
            </a:extLst>
          </p:cNvPr>
          <p:cNvSpPr>
            <a:spLocks noGrp="1"/>
          </p:cNvSpPr>
          <p:nvPr>
            <p:ph idx="1"/>
          </p:nvPr>
        </p:nvSpPr>
        <p:spPr>
          <a:xfrm>
            <a:off x="205946" y="926760"/>
            <a:ext cx="11986054" cy="5770601"/>
          </a:xfrm>
        </p:spPr>
        <p:txBody>
          <a:bodyPr>
            <a:normAutofit fontScale="85000" lnSpcReduction="10000"/>
          </a:bodyPr>
          <a:lstStyle/>
          <a:p>
            <a:pPr marL="0" indent="0">
              <a:buNone/>
            </a:pPr>
            <a:r>
              <a:rPr lang="en-GB" dirty="0">
                <a:latin typeface="Times New Roman" panose="02020603050405020304" pitchFamily="18" charset="0"/>
                <a:cs typeface="Times New Roman" panose="02020603050405020304" pitchFamily="18" charset="0"/>
              </a:rPr>
              <a:t>An example of a commitment to corporate culture comes from a large British company, recently formed from a merger of two companies. The company newspaper reported the staff charter which all employees received and which outlined a number of commitments, including the following:</a:t>
            </a:r>
          </a:p>
          <a:p>
            <a:r>
              <a:rPr lang="en-GB" dirty="0">
                <a:latin typeface="Times New Roman" panose="02020603050405020304" pitchFamily="18" charset="0"/>
                <a:cs typeface="Times New Roman" panose="02020603050405020304" pitchFamily="18" charset="0"/>
              </a:rPr>
              <a:t> </a:t>
            </a:r>
            <a:r>
              <a:rPr lang="en-GB" sz="2900" b="1" dirty="0">
                <a:latin typeface="Times New Roman" panose="02020603050405020304" pitchFamily="18" charset="0"/>
                <a:cs typeface="Times New Roman" panose="02020603050405020304" pitchFamily="18" charset="0"/>
              </a:rPr>
              <a:t>promises to ‘empower staff within boundaries’;</a:t>
            </a:r>
          </a:p>
          <a:p>
            <a:r>
              <a:rPr lang="en-GB" sz="2900" b="1" dirty="0">
                <a:latin typeface="Times New Roman" panose="02020603050405020304" pitchFamily="18" charset="0"/>
                <a:cs typeface="Times New Roman" panose="02020603050405020304" pitchFamily="18" charset="0"/>
              </a:rPr>
              <a:t> commitment to develop and support ‘high-performing teams’, which included a</a:t>
            </a:r>
          </a:p>
          <a:p>
            <a:r>
              <a:rPr lang="en-GB" sz="2900" b="1" dirty="0">
                <a:latin typeface="Times New Roman" panose="02020603050405020304" pitchFamily="18" charset="0"/>
                <a:cs typeface="Times New Roman" panose="02020603050405020304" pitchFamily="18" charset="0"/>
              </a:rPr>
              <a:t>commitment to training and the commitment to foster a ‘can-do attitude’;</a:t>
            </a:r>
          </a:p>
          <a:p>
            <a:r>
              <a:rPr lang="en-GB" sz="2900" b="1" dirty="0">
                <a:latin typeface="Times New Roman" panose="02020603050405020304" pitchFamily="18" charset="0"/>
                <a:cs typeface="Times New Roman" panose="02020603050405020304" pitchFamily="18" charset="0"/>
              </a:rPr>
              <a:t> commitment to an open, relaxed and performance-oriented management style;</a:t>
            </a:r>
          </a:p>
          <a:p>
            <a:r>
              <a:rPr lang="en-GB" sz="2900" b="1" dirty="0">
                <a:latin typeface="Times New Roman" panose="02020603050405020304" pitchFamily="18" charset="0"/>
                <a:cs typeface="Times New Roman" panose="02020603050405020304" pitchFamily="18" charset="0"/>
              </a:rPr>
              <a:t> commitment to develop leadership and technical skills;</a:t>
            </a:r>
          </a:p>
          <a:p>
            <a:r>
              <a:rPr lang="en-GB" sz="2900" b="1" dirty="0">
                <a:latin typeface="Times New Roman" panose="02020603050405020304" pitchFamily="18" charset="0"/>
                <a:cs typeface="Times New Roman" panose="02020603050405020304" pitchFamily="18" charset="0"/>
              </a:rPr>
              <a:t> commitment to ‘valuing staff’;</a:t>
            </a:r>
          </a:p>
          <a:p>
            <a:r>
              <a:rPr lang="en-GB" sz="2900" b="1" dirty="0">
                <a:latin typeface="Times New Roman" panose="02020603050405020304" pitchFamily="18" charset="0"/>
                <a:cs typeface="Times New Roman" panose="02020603050405020304" pitchFamily="18" charset="0"/>
              </a:rPr>
              <a:t> the need to improve levels of trust;</a:t>
            </a:r>
          </a:p>
          <a:p>
            <a:r>
              <a:rPr lang="en-GB" sz="2900" b="1" dirty="0">
                <a:latin typeface="Times New Roman" panose="02020603050405020304" pitchFamily="18" charset="0"/>
                <a:cs typeface="Times New Roman" panose="02020603050405020304" pitchFamily="18" charset="0"/>
              </a:rPr>
              <a:t> the need to improve the customer focus in the organization</a:t>
            </a:r>
          </a:p>
          <a:p>
            <a:pPr marL="0" indent="0">
              <a:buNone/>
            </a:pPr>
            <a:r>
              <a:rPr lang="en-GB" dirty="0">
                <a:latin typeface="Times New Roman" panose="02020603050405020304" pitchFamily="18" charset="0"/>
                <a:cs typeface="Times New Roman" panose="02020603050405020304" pitchFamily="18" charset="0"/>
              </a:rPr>
              <a:t>The newspaper also commented that staff would be able to assess whether these promises were kept.</a:t>
            </a:r>
          </a:p>
        </p:txBody>
      </p:sp>
    </p:spTree>
    <p:extLst>
      <p:ext uri="{BB962C8B-B14F-4D97-AF65-F5344CB8AC3E}">
        <p14:creationId xmlns:p14="http://schemas.microsoft.com/office/powerpoint/2010/main" val="189456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747E-9716-415E-BC24-543514435137}"/>
              </a:ext>
            </a:extLst>
          </p:cNvPr>
          <p:cNvSpPr>
            <a:spLocks noGrp="1"/>
          </p:cNvSpPr>
          <p:nvPr>
            <p:ph type="title"/>
          </p:nvPr>
        </p:nvSpPr>
        <p:spPr>
          <a:xfrm>
            <a:off x="86497" y="68563"/>
            <a:ext cx="10515600" cy="1325563"/>
          </a:xfrm>
        </p:spPr>
        <p:txBody>
          <a:bodyPr/>
          <a:lstStyle/>
          <a:p>
            <a:r>
              <a:rPr lang="en-GB" b="1" dirty="0">
                <a:latin typeface="Times New Roman" panose="02020603050405020304" pitchFamily="18" charset="0"/>
                <a:cs typeface="Times New Roman" panose="02020603050405020304" pitchFamily="18" charset="0"/>
              </a:rPr>
              <a:t>Factors against the assumptions:</a:t>
            </a:r>
          </a:p>
        </p:txBody>
      </p:sp>
      <p:sp>
        <p:nvSpPr>
          <p:cNvPr id="3" name="Content Placeholder 2">
            <a:extLst>
              <a:ext uri="{FF2B5EF4-FFF2-40B4-BE49-F238E27FC236}">
                <a16:creationId xmlns:a16="http://schemas.microsoft.com/office/drawing/2014/main" id="{C2B489BA-B253-4E43-A72F-6C2D0DB00F49}"/>
              </a:ext>
            </a:extLst>
          </p:cNvPr>
          <p:cNvSpPr>
            <a:spLocks noGrp="1"/>
          </p:cNvSpPr>
          <p:nvPr>
            <p:ph idx="1"/>
          </p:nvPr>
        </p:nvSpPr>
        <p:spPr>
          <a:xfrm>
            <a:off x="86497" y="1285103"/>
            <a:ext cx="12019006" cy="5504334"/>
          </a:xfrm>
        </p:spPr>
        <p:txBody>
          <a:bodyPr>
            <a:normAutofit lnSpcReduction="10000"/>
          </a:bodyPr>
          <a:lstStyle/>
          <a:p>
            <a:pPr marL="0" indent="0">
              <a:buNone/>
            </a:pPr>
            <a:r>
              <a:rPr lang="en-GB" dirty="0"/>
              <a:t>Single organization fits one culture. one problem with many cultural models: the assumption that the organization is a unified whole. There are a number of factors which argue against this assumption:</a:t>
            </a:r>
          </a:p>
          <a:p>
            <a:pPr marL="0" indent="0">
              <a:buNone/>
            </a:pPr>
            <a:endParaRPr lang="en-GB" dirty="0"/>
          </a:p>
          <a:p>
            <a:r>
              <a:rPr lang="en-GB" dirty="0"/>
              <a:t>Some cultures are stronger than others. In other words, the employees’ acceptance of the general culture can vary.</a:t>
            </a:r>
          </a:p>
          <a:p>
            <a:endParaRPr lang="en-GB" dirty="0"/>
          </a:p>
          <a:p>
            <a:r>
              <a:rPr lang="en-GB" dirty="0"/>
              <a:t> Different parts of the organization may reflect different cultures. For example, in a large organization, Deal and Kennedy (1999) expect clear differences between the production units (likely to be process culture) and the marketing unit (tough guy).</a:t>
            </a:r>
          </a:p>
          <a:p>
            <a:endParaRPr lang="en-GB" dirty="0"/>
          </a:p>
          <a:p>
            <a:r>
              <a:rPr lang="en-GB" dirty="0"/>
              <a:t> Cultures can and do change.</a:t>
            </a:r>
          </a:p>
        </p:txBody>
      </p:sp>
    </p:spTree>
    <p:extLst>
      <p:ext uri="{BB962C8B-B14F-4D97-AF65-F5344CB8AC3E}">
        <p14:creationId xmlns:p14="http://schemas.microsoft.com/office/powerpoint/2010/main" val="75568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9190-1F97-436C-98A3-30739BC8448C}"/>
              </a:ext>
            </a:extLst>
          </p:cNvPr>
          <p:cNvSpPr>
            <a:spLocks noGrp="1"/>
          </p:cNvSpPr>
          <p:nvPr>
            <p:ph type="title"/>
          </p:nvPr>
        </p:nvSpPr>
        <p:spPr/>
        <p:txBody>
          <a:bodyPr>
            <a:noAutofit/>
          </a:bodyPr>
          <a:lstStyle/>
          <a:p>
            <a:r>
              <a:rPr lang="en-GB" sz="6000" b="1" i="1" dirty="0">
                <a:latin typeface="Times New Roman" panose="02020603050405020304" pitchFamily="18" charset="0"/>
                <a:cs typeface="Times New Roman" panose="02020603050405020304" pitchFamily="18" charset="0"/>
              </a:rPr>
              <a:t>This chapter objectives:</a:t>
            </a:r>
            <a:br>
              <a:rPr lang="en-GB" sz="6000" b="1" i="1" dirty="0">
                <a:latin typeface="Times New Roman" panose="02020603050405020304" pitchFamily="18" charset="0"/>
                <a:cs typeface="Times New Roman" panose="02020603050405020304" pitchFamily="18" charset="0"/>
              </a:rPr>
            </a:br>
            <a:endParaRPr lang="en-GB"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A8778D-1A76-47D7-A39E-F635F999D48F}"/>
              </a:ext>
            </a:extLst>
          </p:cNvPr>
          <p:cNvSpPr>
            <a:spLocks noGrp="1"/>
          </p:cNvSpPr>
          <p:nvPr>
            <p:ph idx="1"/>
          </p:nvPr>
        </p:nvSpPr>
        <p:spPr>
          <a:xfrm>
            <a:off x="123568" y="1825625"/>
            <a:ext cx="11763632" cy="4351338"/>
          </a:xfrm>
        </p:spPr>
        <p:txBody>
          <a:bodyPr>
            <a:normAutofit/>
          </a:bodyPr>
          <a:lstStyle/>
          <a:p>
            <a:pPr>
              <a:buFont typeface="Wingdings" panose="05000000000000000000" pitchFamily="2" charset="2"/>
              <a:buChar char="q"/>
            </a:pPr>
            <a:r>
              <a:rPr lang="en-GB" sz="3600" dirty="0">
                <a:latin typeface="Times New Roman" panose="02020603050405020304" pitchFamily="18" charset="0"/>
                <a:cs typeface="Times New Roman" panose="02020603050405020304" pitchFamily="18" charset="0"/>
              </a:rPr>
              <a:t>explain what we mean by organizational culture and why it is important;</a:t>
            </a:r>
          </a:p>
          <a:p>
            <a:pPr>
              <a:buFont typeface="Wingdings" panose="05000000000000000000" pitchFamily="2" charset="2"/>
              <a:buChar char="q"/>
            </a:pPr>
            <a:r>
              <a:rPr lang="en-GB" sz="3600" dirty="0">
                <a:latin typeface="Times New Roman" panose="02020603050405020304" pitchFamily="18" charset="0"/>
                <a:cs typeface="Times New Roman" panose="02020603050405020304" pitchFamily="18" charset="0"/>
              </a:rPr>
              <a:t> explain and compare major models of organizational culture;</a:t>
            </a:r>
          </a:p>
          <a:p>
            <a:pPr>
              <a:buFont typeface="Wingdings" panose="05000000000000000000" pitchFamily="2" charset="2"/>
              <a:buChar char="q"/>
            </a:pPr>
            <a:r>
              <a:rPr lang="en-GB" sz="3600" dirty="0">
                <a:latin typeface="Times New Roman" panose="02020603050405020304" pitchFamily="18" charset="0"/>
                <a:cs typeface="Times New Roman" panose="02020603050405020304" pitchFamily="18" charset="0"/>
              </a:rPr>
              <a:t> show how organizational culture is communicated and expressed.</a:t>
            </a:r>
          </a:p>
        </p:txBody>
      </p:sp>
    </p:spTree>
    <p:extLst>
      <p:ext uri="{BB962C8B-B14F-4D97-AF65-F5344CB8AC3E}">
        <p14:creationId xmlns:p14="http://schemas.microsoft.com/office/powerpoint/2010/main" val="87142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F167-B5F8-4FC0-9BFD-F071B25A92D9}"/>
              </a:ext>
            </a:extLst>
          </p:cNvPr>
          <p:cNvSpPr>
            <a:spLocks noGrp="1"/>
          </p:cNvSpPr>
          <p:nvPr>
            <p:ph type="title"/>
          </p:nvPr>
        </p:nvSpPr>
        <p:spPr>
          <a:xfrm>
            <a:off x="-1" y="1"/>
            <a:ext cx="12060195" cy="840258"/>
          </a:xfrm>
        </p:spPr>
        <p:txBody>
          <a:bodyPr>
            <a:normAutofit/>
          </a:bodyPr>
          <a:lstStyle/>
          <a:p>
            <a:r>
              <a:rPr lang="en-GB" sz="3600" b="1" dirty="0">
                <a:latin typeface="Times New Roman" panose="02020603050405020304" pitchFamily="18" charset="0"/>
                <a:cs typeface="Times New Roman" panose="02020603050405020304" pitchFamily="18" charset="0"/>
              </a:rPr>
              <a:t>Communication and Expression of Organizational Culture</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CD72B4-D051-481D-B415-A2DB58A72794}"/>
              </a:ext>
            </a:extLst>
          </p:cNvPr>
          <p:cNvSpPr>
            <a:spLocks noGrp="1"/>
          </p:cNvSpPr>
          <p:nvPr>
            <p:ph idx="1"/>
          </p:nvPr>
        </p:nvSpPr>
        <p:spPr>
          <a:xfrm>
            <a:off x="-111211" y="840258"/>
            <a:ext cx="12393827" cy="5918887"/>
          </a:xfrm>
        </p:spPr>
        <p:txBody>
          <a:bodyPr>
            <a:normAutofit lnSpcReduction="10000"/>
          </a:bodyPr>
          <a:lstStyle/>
          <a:p>
            <a:pPr marL="0" indent="0">
              <a:lnSpc>
                <a:spcPct val="150000"/>
              </a:lnSpc>
              <a:buNone/>
            </a:pPr>
            <a:r>
              <a:rPr lang="en-GB" dirty="0"/>
              <a:t>How management have tried to communicate corporate values to their employees.</a:t>
            </a:r>
          </a:p>
          <a:p>
            <a:pPr marL="0" indent="0">
              <a:lnSpc>
                <a:spcPct val="150000"/>
              </a:lnSpc>
              <a:buNone/>
            </a:pPr>
            <a:r>
              <a:rPr lang="en-GB" dirty="0"/>
              <a:t>organizational culture can be revealed in more personal communication.</a:t>
            </a:r>
          </a:p>
          <a:p>
            <a:pPr>
              <a:lnSpc>
                <a:spcPct val="150000"/>
              </a:lnSpc>
            </a:pPr>
            <a:r>
              <a:rPr lang="en-GB" dirty="0"/>
              <a:t>stories people tell about the organization;</a:t>
            </a:r>
          </a:p>
          <a:p>
            <a:pPr>
              <a:lnSpc>
                <a:spcPct val="150000"/>
              </a:lnSpc>
            </a:pPr>
            <a:r>
              <a:rPr lang="en-GB" dirty="0"/>
              <a:t> stories which circulate about heroes in the organization;</a:t>
            </a:r>
          </a:p>
          <a:p>
            <a:pPr>
              <a:lnSpc>
                <a:spcPct val="150000"/>
              </a:lnSpc>
            </a:pPr>
            <a:r>
              <a:rPr lang="en-GB" dirty="0"/>
              <a:t> how people use slogans and catchphrases in the organization;</a:t>
            </a:r>
          </a:p>
          <a:p>
            <a:pPr>
              <a:lnSpc>
                <a:spcPct val="150000"/>
              </a:lnSpc>
            </a:pPr>
            <a:r>
              <a:rPr lang="en-GB" dirty="0"/>
              <a:t> graffiti in the organization;</a:t>
            </a:r>
          </a:p>
          <a:p>
            <a:pPr>
              <a:lnSpc>
                <a:spcPct val="150000"/>
              </a:lnSpc>
            </a:pPr>
            <a:r>
              <a:rPr lang="en-GB" dirty="0"/>
              <a:t> jokes which circulate about the organization;</a:t>
            </a:r>
          </a:p>
          <a:p>
            <a:pPr>
              <a:lnSpc>
                <a:spcPct val="150000"/>
              </a:lnSpc>
            </a:pPr>
            <a:r>
              <a:rPr lang="en-GB" dirty="0"/>
              <a:t> metaphors which people use to describe their experience of the organization.</a:t>
            </a:r>
          </a:p>
        </p:txBody>
      </p:sp>
    </p:spTree>
    <p:extLst>
      <p:ext uri="{BB962C8B-B14F-4D97-AF65-F5344CB8AC3E}">
        <p14:creationId xmlns:p14="http://schemas.microsoft.com/office/powerpoint/2010/main" val="177312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94B-E208-4749-9A5B-E43A9786BCFB}"/>
              </a:ext>
            </a:extLst>
          </p:cNvPr>
          <p:cNvSpPr>
            <a:spLocks noGrp="1"/>
          </p:cNvSpPr>
          <p:nvPr>
            <p:ph type="title"/>
          </p:nvPr>
        </p:nvSpPr>
        <p:spPr>
          <a:xfrm>
            <a:off x="-123568" y="1"/>
            <a:ext cx="12315568" cy="1371599"/>
          </a:xfrm>
        </p:spPr>
        <p:txBody>
          <a:bodyPr>
            <a:normAutofit/>
          </a:bodyPr>
          <a:lstStyle/>
          <a:p>
            <a:r>
              <a:rPr lang="en-GB" sz="3600" dirty="0">
                <a:latin typeface="Times New Roman" panose="02020603050405020304" pitchFamily="18" charset="0"/>
                <a:cs typeface="Times New Roman" panose="02020603050405020304" pitchFamily="18" charset="0"/>
              </a:rPr>
              <a:t>Some examples, showing different ways of reflecting org. culture</a:t>
            </a:r>
          </a:p>
        </p:txBody>
      </p:sp>
      <p:sp>
        <p:nvSpPr>
          <p:cNvPr id="3" name="Content Placeholder 2">
            <a:extLst>
              <a:ext uri="{FF2B5EF4-FFF2-40B4-BE49-F238E27FC236}">
                <a16:creationId xmlns:a16="http://schemas.microsoft.com/office/drawing/2014/main" id="{050C2906-6F06-4B96-9A10-19DF0AC1164E}"/>
              </a:ext>
            </a:extLst>
          </p:cNvPr>
          <p:cNvSpPr>
            <a:spLocks noGrp="1"/>
          </p:cNvSpPr>
          <p:nvPr>
            <p:ph idx="1"/>
          </p:nvPr>
        </p:nvSpPr>
        <p:spPr>
          <a:xfrm>
            <a:off x="-123568" y="1112103"/>
            <a:ext cx="12084908" cy="5745895"/>
          </a:xfrm>
        </p:spPr>
        <p:txBody>
          <a:bodyPr>
            <a:noAutofit/>
          </a:bodyPr>
          <a:lstStyle/>
          <a:p>
            <a:pPr>
              <a:lnSpc>
                <a:spcPct val="150000"/>
              </a:lnSpc>
            </a:pPr>
            <a:r>
              <a:rPr lang="en-GB" sz="3100" b="1" dirty="0">
                <a:latin typeface="Times New Roman" panose="02020603050405020304" pitchFamily="18" charset="0"/>
                <a:cs typeface="Times New Roman" panose="02020603050405020304" pitchFamily="18" charset="0"/>
              </a:rPr>
              <a:t>The founder as hero: </a:t>
            </a:r>
            <a:r>
              <a:rPr lang="en-GB" sz="3100" dirty="0">
                <a:latin typeface="Times New Roman" panose="02020603050405020304" pitchFamily="18" charset="0"/>
                <a:cs typeface="Times New Roman" panose="02020603050405020304" pitchFamily="18" charset="0"/>
              </a:rPr>
              <a:t>The Hyundai Corporation was established in Korea by a young man from a poor peasant family who set up a car repair business after the Second World War.</a:t>
            </a:r>
          </a:p>
          <a:p>
            <a:pPr>
              <a:lnSpc>
                <a:spcPct val="150000"/>
              </a:lnSpc>
            </a:pPr>
            <a:r>
              <a:rPr lang="en-GB" sz="3100" b="1" dirty="0">
                <a:latin typeface="Times New Roman" panose="02020603050405020304" pitchFamily="18" charset="0"/>
                <a:cs typeface="Times New Roman" panose="02020603050405020304" pitchFamily="18" charset="0"/>
              </a:rPr>
              <a:t>Stories from work placement: </a:t>
            </a:r>
            <a:r>
              <a:rPr lang="en-GB" sz="3100" dirty="0">
                <a:latin typeface="Times New Roman" panose="02020603050405020304" pitchFamily="18" charset="0"/>
                <a:cs typeface="Times New Roman" panose="02020603050405020304" pitchFamily="18" charset="0"/>
              </a:rPr>
              <a:t>Stephen Fineman and Yiannis Gabriel criticize many traditional textbooks on organization life for offering a rather static and antiseptic view of organization reality. He published forty-five stories from young people who were asked to recall an incident or conversation.</a:t>
            </a:r>
          </a:p>
        </p:txBody>
      </p:sp>
    </p:spTree>
    <p:extLst>
      <p:ext uri="{BB962C8B-B14F-4D97-AF65-F5344CB8AC3E}">
        <p14:creationId xmlns:p14="http://schemas.microsoft.com/office/powerpoint/2010/main" val="199922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08F5A-FAE4-476D-9029-A11D7098B309}"/>
              </a:ext>
            </a:extLst>
          </p:cNvPr>
          <p:cNvSpPr>
            <a:spLocks noGrp="1"/>
          </p:cNvSpPr>
          <p:nvPr>
            <p:ph idx="1"/>
          </p:nvPr>
        </p:nvSpPr>
        <p:spPr>
          <a:xfrm>
            <a:off x="0" y="86497"/>
            <a:ext cx="12192000" cy="6685006"/>
          </a:xfrm>
        </p:spPr>
        <p:txBody>
          <a:bodyPr>
            <a:normAutofit fontScale="92500" lnSpcReduction="10000"/>
          </a:bodyPr>
          <a:lstStyle/>
          <a:p>
            <a:pPr algn="just"/>
            <a:r>
              <a:rPr lang="en-GB" sz="3200" b="1" dirty="0">
                <a:latin typeface="Times New Roman" panose="02020603050405020304" pitchFamily="18" charset="0"/>
                <a:cs typeface="Times New Roman" panose="02020603050405020304" pitchFamily="18" charset="0"/>
              </a:rPr>
              <a:t>The power of metaphor: </a:t>
            </a:r>
            <a:r>
              <a:rPr lang="en-GB" sz="3200" dirty="0">
                <a:latin typeface="Times New Roman" panose="02020603050405020304" pitchFamily="18" charset="0"/>
                <a:cs typeface="Times New Roman" panose="02020603050405020304" pitchFamily="18" charset="0"/>
              </a:rPr>
              <a:t>An example of the power of metaphor in a large commercial organization is the study of labour–management conflict at Disneyland (Smith and Eisenberg, 1987). two fundamental (root) metaphors which represented the Disney approach: Disneyland was a ‘drama’ and a ‘family’</a:t>
            </a:r>
          </a:p>
          <a:p>
            <a:pPr algn="just"/>
            <a:r>
              <a:rPr lang="en-GB" sz="3200" b="1" dirty="0">
                <a:latin typeface="Times New Roman" panose="02020603050405020304" pitchFamily="18" charset="0"/>
                <a:cs typeface="Times New Roman" panose="02020603050405020304" pitchFamily="18" charset="0"/>
              </a:rPr>
              <a:t>Lists versus stories: </a:t>
            </a:r>
            <a:r>
              <a:rPr lang="en-GB" sz="3200" dirty="0">
                <a:latin typeface="Times New Roman" panose="02020603050405020304" pitchFamily="18" charset="0"/>
                <a:cs typeface="Times New Roman" panose="02020603050405020304" pitchFamily="18" charset="0"/>
              </a:rPr>
              <a:t>organizational culture is the comparison between organizations. Cultures can be identified by their preference for </a:t>
            </a:r>
            <a:r>
              <a:rPr lang="en-GB" sz="3200" dirty="0">
                <a:highlight>
                  <a:srgbClr val="FFFF00"/>
                </a:highlight>
                <a:latin typeface="Times New Roman" panose="02020603050405020304" pitchFamily="18" charset="0"/>
                <a:cs typeface="Times New Roman" panose="02020603050405020304" pitchFamily="18" charset="0"/>
              </a:rPr>
              <a:t>lists or stories</a:t>
            </a:r>
          </a:p>
          <a:p>
            <a:pPr algn="just"/>
            <a:endParaRPr lang="en-GB" sz="3200" b="1" dirty="0">
              <a:latin typeface="Times New Roman" panose="02020603050405020304" pitchFamily="18" charset="0"/>
              <a:cs typeface="Times New Roman" panose="02020603050405020304" pitchFamily="18" charset="0"/>
            </a:endParaRPr>
          </a:p>
          <a:p>
            <a:pPr algn="just"/>
            <a:r>
              <a:rPr lang="en-GB" sz="3200" b="1" dirty="0">
                <a:latin typeface="Times New Roman" panose="02020603050405020304" pitchFamily="18" charset="0"/>
                <a:cs typeface="Times New Roman" panose="02020603050405020304" pitchFamily="18" charset="0"/>
              </a:rPr>
              <a:t>Cultural differences: W</a:t>
            </a:r>
            <a:r>
              <a:rPr lang="en-GB" sz="3200" dirty="0">
                <a:latin typeface="Times New Roman" panose="02020603050405020304" pitchFamily="18" charset="0"/>
                <a:cs typeface="Times New Roman" panose="02020603050405020304" pitchFamily="18" charset="0"/>
              </a:rPr>
              <a:t>estern organizations using English as the dominant language. In other cultures, members of the organization may have different ways of expressing themselves through stories. Example: whereas stories in British or US organizations often use images, jokes and metaphors drawn from popular television programmes, films and music, a study of story-telling in a Malaysian organization found that most stories used traditional legends and historical characters</a:t>
            </a:r>
          </a:p>
          <a:p>
            <a:endParaRPr lang="en-GB" dirty="0"/>
          </a:p>
        </p:txBody>
      </p:sp>
    </p:spTree>
    <p:extLst>
      <p:ext uri="{BB962C8B-B14F-4D97-AF65-F5344CB8AC3E}">
        <p14:creationId xmlns:p14="http://schemas.microsoft.com/office/powerpoint/2010/main" val="160244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A73-EDF1-44A0-860A-B91F203898E7}"/>
              </a:ext>
            </a:extLst>
          </p:cNvPr>
          <p:cNvSpPr>
            <a:spLocks noGrp="1"/>
          </p:cNvSpPr>
          <p:nvPr>
            <p:ph type="title"/>
          </p:nvPr>
        </p:nvSpPr>
        <p:spPr>
          <a:xfrm>
            <a:off x="-1" y="1"/>
            <a:ext cx="12097265" cy="1235675"/>
          </a:xfrm>
        </p:spPr>
        <p:txBody>
          <a:bodyPr>
            <a:normAutofit/>
          </a:bodyPr>
          <a:lstStyle/>
          <a:p>
            <a:r>
              <a:rPr lang="en-GB" sz="3800" b="1" dirty="0">
                <a:latin typeface="Times New Roman" panose="02020603050405020304" pitchFamily="18" charset="0"/>
                <a:cs typeface="Times New Roman" panose="02020603050405020304" pitchFamily="18" charset="0"/>
              </a:rPr>
              <a:t>Reviewing the Determinants of Organizational Culture</a:t>
            </a:r>
            <a:endParaRPr lang="en-GB"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239925-6695-481B-AF4D-63251F925183}"/>
              </a:ext>
            </a:extLst>
          </p:cNvPr>
          <p:cNvSpPr>
            <a:spLocks noGrp="1"/>
          </p:cNvSpPr>
          <p:nvPr>
            <p:ph idx="1"/>
          </p:nvPr>
        </p:nvSpPr>
        <p:spPr>
          <a:xfrm>
            <a:off x="-1" y="1062682"/>
            <a:ext cx="12307331" cy="5918885"/>
          </a:xfrm>
        </p:spPr>
        <p:txBody>
          <a:bodyPr>
            <a:normAutofit/>
          </a:bodyPr>
          <a:lstStyle/>
          <a:p>
            <a:pPr marL="0" indent="0">
              <a:buNone/>
            </a:pPr>
            <a:r>
              <a:rPr lang="en-GB" dirty="0"/>
              <a:t>A range of factors which influence the culture that an organization develops:</a:t>
            </a:r>
          </a:p>
          <a:p>
            <a:pPr marL="0" indent="0">
              <a:buNone/>
            </a:pPr>
            <a:r>
              <a:rPr lang="en-GB" dirty="0"/>
              <a:t>Determinants of organizational culture: </a:t>
            </a:r>
            <a:r>
              <a:rPr lang="en-GB" b="1" dirty="0"/>
              <a:t>Figure 4.1 (from text book)</a:t>
            </a:r>
            <a:r>
              <a:rPr lang="en-GB" dirty="0"/>
              <a:t> </a:t>
            </a:r>
          </a:p>
          <a:p>
            <a:r>
              <a:rPr lang="en-GB" b="1" dirty="0"/>
              <a:t>Organizational mission – executive attitudes – organizational values – cultural values: considered </a:t>
            </a:r>
            <a:r>
              <a:rPr lang="en-GB" dirty="0"/>
              <a:t>three other factors: executive attitudes, organizational values and cultural values.</a:t>
            </a:r>
          </a:p>
          <a:p>
            <a:r>
              <a:rPr lang="en-GB" b="1" dirty="0"/>
              <a:t>Control – initiative: </a:t>
            </a:r>
            <a:r>
              <a:rPr lang="en-GB" dirty="0"/>
              <a:t>balance the competing tendencies to maintain control on the one hand, and encouraging initiative on the other.</a:t>
            </a:r>
          </a:p>
          <a:p>
            <a:r>
              <a:rPr lang="en-GB" b="1" dirty="0"/>
              <a:t>Physical processes – social processes – professional services: A </a:t>
            </a:r>
            <a:r>
              <a:rPr lang="en-GB" dirty="0"/>
              <a:t>chemical processing plant would be an example of physical process. Three groups working together.</a:t>
            </a:r>
          </a:p>
          <a:p>
            <a:r>
              <a:rPr lang="en-GB" b="1" dirty="0"/>
              <a:t>Political, economic, physical environments: </a:t>
            </a:r>
            <a:r>
              <a:rPr lang="en-GB" dirty="0"/>
              <a:t>Especially important for organizations whose parent culture happens to clash with the laws or customs of a particular country.</a:t>
            </a:r>
          </a:p>
        </p:txBody>
      </p:sp>
    </p:spTree>
    <p:extLst>
      <p:ext uri="{BB962C8B-B14F-4D97-AF65-F5344CB8AC3E}">
        <p14:creationId xmlns:p14="http://schemas.microsoft.com/office/powerpoint/2010/main" val="161790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55F8-5D13-48FE-9D2F-1C40BDF875EF}"/>
              </a:ext>
            </a:extLst>
          </p:cNvPr>
          <p:cNvSpPr>
            <a:spLocks noGrp="1"/>
          </p:cNvSpPr>
          <p:nvPr>
            <p:ph type="title"/>
          </p:nvPr>
        </p:nvSpPr>
        <p:spPr/>
        <p:txBody>
          <a:bodyPr/>
          <a:lstStyle/>
          <a:p>
            <a:r>
              <a:rPr lang="en-GB" b="1" dirty="0"/>
              <a:t>WHAT IS ORGANIZATIONAL CULTURE?</a:t>
            </a:r>
          </a:p>
        </p:txBody>
      </p:sp>
      <p:sp>
        <p:nvSpPr>
          <p:cNvPr id="3" name="Content Placeholder 2">
            <a:extLst>
              <a:ext uri="{FF2B5EF4-FFF2-40B4-BE49-F238E27FC236}">
                <a16:creationId xmlns:a16="http://schemas.microsoft.com/office/drawing/2014/main" id="{C28AB010-5446-4602-B1FA-D8F64DB16F85}"/>
              </a:ext>
            </a:extLst>
          </p:cNvPr>
          <p:cNvSpPr>
            <a:spLocks noGrp="1"/>
          </p:cNvSpPr>
          <p:nvPr>
            <p:ph idx="1"/>
          </p:nvPr>
        </p:nvSpPr>
        <p:spPr>
          <a:xfrm>
            <a:off x="838200" y="1825625"/>
            <a:ext cx="11049000" cy="4351338"/>
          </a:xfrm>
        </p:spPr>
        <p:txBody>
          <a:bodyPr/>
          <a:lstStyle/>
          <a:p>
            <a:r>
              <a:rPr lang="en-GB" sz="2800" b="1" dirty="0">
                <a:latin typeface="Times New Roman" panose="02020603050405020304" pitchFamily="18" charset="0"/>
                <a:cs typeface="Times New Roman" panose="02020603050405020304" pitchFamily="18" charset="0"/>
              </a:rPr>
              <a:t>organizational culture define as </a:t>
            </a:r>
          </a:p>
          <a:p>
            <a:pPr lvl="1"/>
            <a:r>
              <a:rPr lang="en-GB" sz="2800" b="1" dirty="0">
                <a:latin typeface="Times New Roman" panose="02020603050405020304" pitchFamily="18" charset="0"/>
                <a:cs typeface="Times New Roman" panose="02020603050405020304" pitchFamily="18" charset="0"/>
              </a:rPr>
              <a:t>-culture is expressed through communication, often in very subtle ways</a:t>
            </a:r>
          </a:p>
          <a:p>
            <a:pPr lvl="1"/>
            <a:r>
              <a:rPr lang="en-GB" sz="2800" b="1" dirty="0">
                <a:latin typeface="Times New Roman" panose="02020603050405020304" pitchFamily="18" charset="0"/>
                <a:cs typeface="Times New Roman" panose="02020603050405020304" pitchFamily="18" charset="0"/>
              </a:rPr>
              <a:t>-the content of communication to see how it reflects particular cultural values</a:t>
            </a:r>
          </a:p>
          <a:p>
            <a:pPr lvl="1"/>
            <a:endParaRPr lang="en-GB" sz="2800" b="1" dirty="0">
              <a:latin typeface="Times New Roman" panose="02020603050405020304" pitchFamily="18" charset="0"/>
              <a:cs typeface="Times New Roman" panose="02020603050405020304" pitchFamily="18" charset="0"/>
            </a:endParaRPr>
          </a:p>
          <a:p>
            <a:r>
              <a:rPr lang="en-GB" sz="3200" b="1" dirty="0">
                <a:latin typeface="Times New Roman" panose="02020603050405020304" pitchFamily="18" charset="0"/>
                <a:cs typeface="Times New Roman" panose="02020603050405020304" pitchFamily="18" charset="0"/>
              </a:rPr>
              <a:t>Compare the two lists of components: </a:t>
            </a:r>
            <a:r>
              <a:rPr lang="en-GB" sz="2800" b="1" dirty="0"/>
              <a:t>Components of organizational culture</a:t>
            </a:r>
            <a:endParaRPr lang="en-GB"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37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8A17CB7-7752-49B9-B70B-4202265D1F41}"/>
              </a:ext>
            </a:extLst>
          </p:cNvPr>
          <p:cNvGraphicFramePr>
            <a:graphicFrameLocks noGrp="1"/>
          </p:cNvGraphicFramePr>
          <p:nvPr>
            <p:ph idx="1"/>
            <p:extLst>
              <p:ext uri="{D42A27DB-BD31-4B8C-83A1-F6EECF244321}">
                <p14:modId xmlns:p14="http://schemas.microsoft.com/office/powerpoint/2010/main" val="2615346268"/>
              </p:ext>
            </p:extLst>
          </p:nvPr>
        </p:nvGraphicFramePr>
        <p:xfrm>
          <a:off x="296562" y="0"/>
          <a:ext cx="11788346" cy="7010400"/>
        </p:xfrm>
        <a:graphic>
          <a:graphicData uri="http://schemas.openxmlformats.org/drawingml/2006/table">
            <a:tbl>
              <a:tblPr firstRow="1" bandRow="1">
                <a:tableStyleId>{5C22544A-7EE6-4342-B048-85BDC9FD1C3A}</a:tableStyleId>
              </a:tblPr>
              <a:tblGrid>
                <a:gridCol w="5916266">
                  <a:extLst>
                    <a:ext uri="{9D8B030D-6E8A-4147-A177-3AD203B41FA5}">
                      <a16:colId xmlns:a16="http://schemas.microsoft.com/office/drawing/2014/main" val="3724216584"/>
                    </a:ext>
                  </a:extLst>
                </a:gridCol>
                <a:gridCol w="5872080">
                  <a:extLst>
                    <a:ext uri="{9D8B030D-6E8A-4147-A177-3AD203B41FA5}">
                      <a16:colId xmlns:a16="http://schemas.microsoft.com/office/drawing/2014/main" val="2761399002"/>
                    </a:ext>
                  </a:extLst>
                </a:gridCol>
              </a:tblGrid>
              <a:tr h="558364">
                <a:tc>
                  <a:txBody>
                    <a:bodyPr/>
                    <a:lstStyle/>
                    <a:p>
                      <a:r>
                        <a:rPr lang="en-GB" sz="3200" dirty="0">
                          <a:latin typeface="Times New Roman" panose="02020603050405020304" pitchFamily="18" charset="0"/>
                          <a:cs typeface="Times New Roman" panose="02020603050405020304" pitchFamily="18" charset="0"/>
                        </a:rPr>
                        <a:t>List A</a:t>
                      </a:r>
                    </a:p>
                  </a:txBody>
                  <a:tcPr/>
                </a:tc>
                <a:tc>
                  <a:txBody>
                    <a:bodyPr/>
                    <a:lstStyle/>
                    <a:p>
                      <a:r>
                        <a:rPr lang="en-GB" sz="3200" dirty="0">
                          <a:latin typeface="Times New Roman" panose="02020603050405020304" pitchFamily="18" charset="0"/>
                          <a:cs typeface="Times New Roman" panose="02020603050405020304" pitchFamily="18" charset="0"/>
                        </a:rPr>
                        <a:t>List B</a:t>
                      </a:r>
                    </a:p>
                  </a:txBody>
                  <a:tcPr/>
                </a:tc>
                <a:extLst>
                  <a:ext uri="{0D108BD9-81ED-4DB2-BD59-A6C34878D82A}">
                    <a16:rowId xmlns:a16="http://schemas.microsoft.com/office/drawing/2014/main" val="2947936611"/>
                  </a:ext>
                </a:extLst>
              </a:tr>
              <a:tr h="6200782">
                <a:tc>
                  <a:txBody>
                    <a:bodyPr/>
                    <a:lstStyle/>
                    <a:p>
                      <a:pPr algn="l"/>
                      <a:r>
                        <a:rPr lang="en-GB" sz="3200" b="0" i="0" u="none" strike="noStrike" baseline="0" dirty="0">
                          <a:latin typeface="Times New Roman" panose="02020603050405020304" pitchFamily="18" charset="0"/>
                          <a:cs typeface="Times New Roman" panose="02020603050405020304" pitchFamily="18" charset="0"/>
                        </a:rPr>
                        <a:t>Examples of common language: jokes,</a:t>
                      </a:r>
                    </a:p>
                    <a:p>
                      <a:pPr algn="l"/>
                      <a:r>
                        <a:rPr lang="en-GB" sz="3200" b="0" i="0" u="none" strike="noStrike" baseline="0" dirty="0">
                          <a:latin typeface="Times New Roman" panose="02020603050405020304" pitchFamily="18" charset="0"/>
                          <a:cs typeface="Times New Roman" panose="02020603050405020304" pitchFamily="18" charset="0"/>
                        </a:rPr>
                        <a:t>metaphors, stories, myths and legends</a:t>
                      </a:r>
                    </a:p>
                    <a:p>
                      <a:pPr algn="l"/>
                      <a:r>
                        <a:rPr lang="en-GB" sz="3200" b="0" i="0" u="none" strike="noStrike" baseline="0" dirty="0">
                          <a:latin typeface="Times New Roman" panose="02020603050405020304" pitchFamily="18" charset="0"/>
                          <a:cs typeface="Times New Roman" panose="02020603050405020304" pitchFamily="18" charset="0"/>
                        </a:rPr>
                        <a:t>Behaviour patterns: rites, rituals,</a:t>
                      </a:r>
                    </a:p>
                    <a:p>
                      <a:pPr algn="l"/>
                      <a:r>
                        <a:rPr lang="en-GB" sz="3200" b="0" i="0" u="none" strike="noStrike" baseline="0" dirty="0">
                          <a:latin typeface="Times New Roman" panose="02020603050405020304" pitchFamily="18" charset="0"/>
                          <a:cs typeface="Times New Roman" panose="02020603050405020304" pitchFamily="18" charset="0"/>
                        </a:rPr>
                        <a:t>ceremonies and celebrations</a:t>
                      </a:r>
                    </a:p>
                    <a:p>
                      <a:pPr algn="l"/>
                      <a:r>
                        <a:rPr lang="en-GB" sz="3200" b="0" i="0" u="none" strike="noStrike" baseline="0" dirty="0">
                          <a:latin typeface="Times New Roman" panose="02020603050405020304" pitchFamily="18" charset="0"/>
                          <a:cs typeface="Times New Roman" panose="02020603050405020304" pitchFamily="18" charset="0"/>
                        </a:rPr>
                        <a:t>Behaviour norms</a:t>
                      </a:r>
                    </a:p>
                    <a:p>
                      <a:pPr algn="l"/>
                      <a:r>
                        <a:rPr lang="en-GB" sz="3200" b="0" i="0" u="none" strike="noStrike" baseline="0" dirty="0">
                          <a:latin typeface="Times New Roman" panose="02020603050405020304" pitchFamily="18" charset="0"/>
                          <a:cs typeface="Times New Roman" panose="02020603050405020304" pitchFamily="18" charset="0"/>
                        </a:rPr>
                        <a:t>Heroes</a:t>
                      </a:r>
                    </a:p>
                    <a:p>
                      <a:pPr algn="l"/>
                      <a:r>
                        <a:rPr lang="en-GB" sz="3200" b="0" i="0" u="none" strike="noStrike" baseline="0" dirty="0">
                          <a:latin typeface="Times New Roman" panose="02020603050405020304" pitchFamily="18" charset="0"/>
                          <a:cs typeface="Times New Roman" panose="02020603050405020304" pitchFamily="18" charset="0"/>
                        </a:rPr>
                        <a:t>Symbols and symbolic action</a:t>
                      </a:r>
                    </a:p>
                    <a:p>
                      <a:pPr algn="l"/>
                      <a:r>
                        <a:rPr lang="en-GB" sz="3200" b="0" i="0" u="none" strike="noStrike" baseline="0" dirty="0">
                          <a:latin typeface="Times New Roman" panose="02020603050405020304" pitchFamily="18" charset="0"/>
                          <a:cs typeface="Times New Roman" panose="02020603050405020304" pitchFamily="18" charset="0"/>
                        </a:rPr>
                        <a:t>Beliefs and values and attitudes</a:t>
                      </a:r>
                    </a:p>
                    <a:p>
                      <a:pPr algn="l"/>
                      <a:r>
                        <a:rPr lang="en-GB" sz="3200" b="0" i="0" u="none" strike="noStrike" baseline="0" dirty="0">
                          <a:latin typeface="Times New Roman" panose="02020603050405020304" pitchFamily="18" charset="0"/>
                          <a:cs typeface="Times New Roman" panose="02020603050405020304" pitchFamily="18" charset="0"/>
                        </a:rPr>
                        <a:t>Ethical codes</a:t>
                      </a:r>
                    </a:p>
                    <a:p>
                      <a:pPr algn="l"/>
                      <a:r>
                        <a:rPr lang="en-GB" sz="3200" b="0" i="0" u="none" strike="noStrike" baseline="0" dirty="0">
                          <a:latin typeface="Times New Roman" panose="02020603050405020304" pitchFamily="18" charset="0"/>
                          <a:cs typeface="Times New Roman" panose="02020603050405020304" pitchFamily="18" charset="0"/>
                        </a:rPr>
                        <a:t>Basic assumptions</a:t>
                      </a:r>
                    </a:p>
                    <a:p>
                      <a:pPr algn="l"/>
                      <a:r>
                        <a:rPr lang="en-GB" sz="3200" b="0" i="0" u="none" strike="noStrike" baseline="0" dirty="0">
                          <a:latin typeface="Times New Roman" panose="02020603050405020304" pitchFamily="18" charset="0"/>
                          <a:cs typeface="Times New Roman" panose="02020603050405020304" pitchFamily="18" charset="0"/>
                        </a:rPr>
                        <a:t>History</a:t>
                      </a:r>
                      <a:endParaRPr lang="en-GB" sz="3200" dirty="0">
                        <a:latin typeface="Times New Roman" panose="02020603050405020304" pitchFamily="18" charset="0"/>
                        <a:cs typeface="Times New Roman" panose="02020603050405020304" pitchFamily="18" charset="0"/>
                      </a:endParaRPr>
                    </a:p>
                  </a:txBody>
                  <a:tcPr/>
                </a:tc>
                <a:tc>
                  <a:txBody>
                    <a:bodyPr/>
                    <a:lstStyle/>
                    <a:p>
                      <a:pPr algn="l"/>
                      <a:r>
                        <a:rPr lang="en-GB" sz="3200" b="0" i="0" u="none" strike="noStrike" baseline="0" dirty="0">
                          <a:latin typeface="Times New Roman" panose="02020603050405020304" pitchFamily="18" charset="0"/>
                          <a:cs typeface="Times New Roman" panose="02020603050405020304" pitchFamily="18" charset="0"/>
                        </a:rPr>
                        <a:t>Members’ identity</a:t>
                      </a:r>
                    </a:p>
                    <a:p>
                      <a:pPr algn="l"/>
                      <a:r>
                        <a:rPr lang="en-GB" sz="3200" b="0" i="0" u="none" strike="noStrike" baseline="0" dirty="0">
                          <a:latin typeface="Times New Roman" panose="02020603050405020304" pitchFamily="18" charset="0"/>
                          <a:cs typeface="Times New Roman" panose="02020603050405020304" pitchFamily="18" charset="0"/>
                        </a:rPr>
                        <a:t>Group and team emphasis</a:t>
                      </a:r>
                    </a:p>
                    <a:p>
                      <a:pPr algn="l"/>
                      <a:r>
                        <a:rPr lang="en-GB" sz="3200" b="0" i="0" u="none" strike="noStrike" baseline="0" dirty="0">
                          <a:latin typeface="Times New Roman" panose="02020603050405020304" pitchFamily="18" charset="0"/>
                          <a:cs typeface="Times New Roman" panose="02020603050405020304" pitchFamily="18" charset="0"/>
                        </a:rPr>
                        <a:t>People focus</a:t>
                      </a:r>
                    </a:p>
                    <a:p>
                      <a:pPr algn="l"/>
                      <a:r>
                        <a:rPr lang="en-GB" sz="3200" b="0" i="0" u="none" strike="noStrike" baseline="0" dirty="0">
                          <a:latin typeface="Times New Roman" panose="02020603050405020304" pitchFamily="18" charset="0"/>
                          <a:cs typeface="Times New Roman" panose="02020603050405020304" pitchFamily="18" charset="0"/>
                        </a:rPr>
                        <a:t>Unit or department co-ordination</a:t>
                      </a:r>
                    </a:p>
                    <a:p>
                      <a:pPr algn="l"/>
                      <a:r>
                        <a:rPr lang="en-GB" sz="3200" b="0" i="0" u="none" strike="noStrike" baseline="0" dirty="0">
                          <a:latin typeface="Times New Roman" panose="02020603050405020304" pitchFamily="18" charset="0"/>
                          <a:cs typeface="Times New Roman" panose="02020603050405020304" pitchFamily="18" charset="0"/>
                        </a:rPr>
                        <a:t>Control</a:t>
                      </a:r>
                    </a:p>
                    <a:p>
                      <a:pPr algn="l"/>
                      <a:r>
                        <a:rPr lang="en-GB" sz="3200" b="0" i="0" u="none" strike="noStrike" baseline="0" dirty="0">
                          <a:latin typeface="Times New Roman" panose="02020603050405020304" pitchFamily="18" charset="0"/>
                          <a:cs typeface="Times New Roman" panose="02020603050405020304" pitchFamily="18" charset="0"/>
                        </a:rPr>
                        <a:t>Tolerance of risk</a:t>
                      </a:r>
                    </a:p>
                    <a:p>
                      <a:pPr algn="l"/>
                      <a:r>
                        <a:rPr lang="en-GB" sz="3200" b="0" i="0" u="none" strike="noStrike" baseline="0" dirty="0">
                          <a:latin typeface="Times New Roman" panose="02020603050405020304" pitchFamily="18" charset="0"/>
                          <a:cs typeface="Times New Roman" panose="02020603050405020304" pitchFamily="18" charset="0"/>
                        </a:rPr>
                        <a:t>Reward criteria</a:t>
                      </a:r>
                    </a:p>
                    <a:p>
                      <a:pPr algn="l"/>
                      <a:r>
                        <a:rPr lang="en-GB" sz="3200" b="0" i="0" u="none" strike="noStrike" baseline="0" dirty="0">
                          <a:latin typeface="Times New Roman" panose="02020603050405020304" pitchFamily="18" charset="0"/>
                          <a:cs typeface="Times New Roman" panose="02020603050405020304" pitchFamily="18" charset="0"/>
                        </a:rPr>
                        <a:t>Conflict and co-operation</a:t>
                      </a:r>
                    </a:p>
                    <a:p>
                      <a:pPr algn="l"/>
                      <a:r>
                        <a:rPr lang="en-GB" sz="3200" b="0" i="0" u="none" strike="noStrike" baseline="0" dirty="0">
                          <a:latin typeface="Times New Roman" panose="02020603050405020304" pitchFamily="18" charset="0"/>
                          <a:cs typeface="Times New Roman" panose="02020603050405020304" pitchFamily="18" charset="0"/>
                        </a:rPr>
                        <a:t>Company focus on goals</a:t>
                      </a:r>
                    </a:p>
                    <a:p>
                      <a:pPr algn="l"/>
                      <a:r>
                        <a:rPr lang="en-GB" sz="3200" b="0" i="0" u="none" strike="noStrike" baseline="0" dirty="0">
                          <a:latin typeface="Times New Roman" panose="02020603050405020304" pitchFamily="18" charset="0"/>
                          <a:cs typeface="Times New Roman" panose="02020603050405020304" pitchFamily="18" charset="0"/>
                        </a:rPr>
                        <a:t>Relationships with external systems</a:t>
                      </a:r>
                    </a:p>
                  </a:txBody>
                  <a:tcPr/>
                </a:tc>
                <a:extLst>
                  <a:ext uri="{0D108BD9-81ED-4DB2-BD59-A6C34878D82A}">
                    <a16:rowId xmlns:a16="http://schemas.microsoft.com/office/drawing/2014/main" val="1275179131"/>
                  </a:ext>
                </a:extLst>
              </a:tr>
            </a:tbl>
          </a:graphicData>
        </a:graphic>
      </p:graphicFrame>
    </p:spTree>
    <p:extLst>
      <p:ext uri="{BB962C8B-B14F-4D97-AF65-F5344CB8AC3E}">
        <p14:creationId xmlns:p14="http://schemas.microsoft.com/office/powerpoint/2010/main" val="3754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60DF-5DC1-4E34-AA39-F4E18FB4288E}"/>
              </a:ext>
            </a:extLst>
          </p:cNvPr>
          <p:cNvSpPr>
            <a:spLocks noGrp="1"/>
          </p:cNvSpPr>
          <p:nvPr>
            <p:ph type="title"/>
          </p:nvPr>
        </p:nvSpPr>
        <p:spPr>
          <a:xfrm>
            <a:off x="269561" y="0"/>
            <a:ext cx="8596668" cy="650789"/>
          </a:xfrm>
        </p:spPr>
        <p:txBody>
          <a:bodyPr>
            <a:normAutofit fontScale="90000"/>
          </a:bodyPr>
          <a:lstStyle/>
          <a:p>
            <a:r>
              <a:rPr lang="en-GB" b="1"/>
              <a:t>LEVELS OF ORGANIZATIONAL CULTURE</a:t>
            </a:r>
            <a:endParaRPr lang="en-GB" dirty="0"/>
          </a:p>
        </p:txBody>
      </p:sp>
      <p:sp>
        <p:nvSpPr>
          <p:cNvPr id="3" name="Content Placeholder 2">
            <a:extLst>
              <a:ext uri="{FF2B5EF4-FFF2-40B4-BE49-F238E27FC236}">
                <a16:creationId xmlns:a16="http://schemas.microsoft.com/office/drawing/2014/main" id="{0C660C87-1436-4FE5-8C5B-D6F61A5DF2DF}"/>
              </a:ext>
            </a:extLst>
          </p:cNvPr>
          <p:cNvSpPr>
            <a:spLocks noGrp="1"/>
          </p:cNvSpPr>
          <p:nvPr>
            <p:ph idx="1"/>
          </p:nvPr>
        </p:nvSpPr>
        <p:spPr>
          <a:xfrm>
            <a:off x="269561" y="815546"/>
            <a:ext cx="11555855" cy="5782961"/>
          </a:xfrm>
        </p:spPr>
        <p:txBody>
          <a:bodyPr>
            <a:normAutofit lnSpcReduction="10000"/>
          </a:bodyPr>
          <a:lstStyle/>
          <a:p>
            <a:r>
              <a:rPr lang="en-GB" sz="3200" dirty="0"/>
              <a:t>several models which adopt the approach of examining levels of organizational culture. three levels suggested by Edgar Schein (1991)</a:t>
            </a:r>
          </a:p>
          <a:p>
            <a:pPr lvl="1"/>
            <a:r>
              <a:rPr lang="en-GB" sz="2800" b="1" dirty="0"/>
              <a:t>artefacts (objects) </a:t>
            </a:r>
            <a:r>
              <a:rPr lang="en-GB" sz="2800" dirty="0"/>
              <a:t>are the visible structures and processes in the organization. (</a:t>
            </a:r>
            <a:r>
              <a:rPr lang="en-GB" sz="2800" i="1" dirty="0"/>
              <a:t>language people use, the stories that circulate around the organization, the rituals and ceremonies, and the organization’s environment</a:t>
            </a:r>
            <a:r>
              <a:rPr lang="en-GB" sz="2800" dirty="0"/>
              <a:t>)</a:t>
            </a:r>
          </a:p>
          <a:p>
            <a:pPr lvl="1"/>
            <a:endParaRPr lang="en-GB" sz="2800" dirty="0"/>
          </a:p>
          <a:p>
            <a:pPr lvl="1"/>
            <a:r>
              <a:rPr lang="en-GB" sz="2800" b="1" dirty="0"/>
              <a:t>Espoused (adopted) </a:t>
            </a:r>
            <a:r>
              <a:rPr lang="en-GB" sz="2800" dirty="0"/>
              <a:t>values (values organization </a:t>
            </a:r>
            <a:r>
              <a:rPr lang="en-GB" sz="2800" i="1" dirty="0"/>
              <a:t>claims </a:t>
            </a:r>
            <a:r>
              <a:rPr lang="en-GB" sz="2800" dirty="0"/>
              <a:t>to follow: business plans, the annual report, the mission statement, and so on)</a:t>
            </a:r>
          </a:p>
          <a:p>
            <a:pPr lvl="1"/>
            <a:endParaRPr lang="en-GB" sz="2800" dirty="0"/>
          </a:p>
          <a:p>
            <a:pPr lvl="1"/>
            <a:r>
              <a:rPr lang="en-GB" sz="2800" dirty="0"/>
              <a:t>basic underlying </a:t>
            </a:r>
            <a:r>
              <a:rPr lang="en-GB" sz="2800" b="1" dirty="0"/>
              <a:t>assumptions</a:t>
            </a:r>
            <a:r>
              <a:rPr lang="en-GB" sz="2800" dirty="0"/>
              <a:t> (granted beliefs: he </a:t>
            </a:r>
            <a:r>
              <a:rPr lang="en-GB" sz="2800" i="1" dirty="0"/>
              <a:t>real </a:t>
            </a:r>
            <a:r>
              <a:rPr lang="en-GB" sz="2800" dirty="0"/>
              <a:t>source of values and actions within the organization, may be accepted either subconsciously or unconsciously)</a:t>
            </a:r>
          </a:p>
          <a:p>
            <a:endParaRPr lang="en-GB" dirty="0"/>
          </a:p>
        </p:txBody>
      </p:sp>
    </p:spTree>
    <p:extLst>
      <p:ext uri="{BB962C8B-B14F-4D97-AF65-F5344CB8AC3E}">
        <p14:creationId xmlns:p14="http://schemas.microsoft.com/office/powerpoint/2010/main" val="141107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E363-A06C-4AC5-A01E-ED198078D1B5}"/>
              </a:ext>
            </a:extLst>
          </p:cNvPr>
          <p:cNvSpPr>
            <a:spLocks noGrp="1"/>
          </p:cNvSpPr>
          <p:nvPr>
            <p:ph type="title"/>
          </p:nvPr>
        </p:nvSpPr>
        <p:spPr/>
        <p:txBody>
          <a:bodyPr/>
          <a:lstStyle/>
          <a:p>
            <a:r>
              <a:rPr lang="en-GB" dirty="0"/>
              <a:t>Fundamental cultural importance</a:t>
            </a:r>
          </a:p>
        </p:txBody>
      </p:sp>
      <p:sp>
        <p:nvSpPr>
          <p:cNvPr id="3" name="Content Placeholder 2">
            <a:extLst>
              <a:ext uri="{FF2B5EF4-FFF2-40B4-BE49-F238E27FC236}">
                <a16:creationId xmlns:a16="http://schemas.microsoft.com/office/drawing/2014/main" id="{7EB639E5-A071-4450-9D2F-7B65C1323A46}"/>
              </a:ext>
            </a:extLst>
          </p:cNvPr>
          <p:cNvSpPr>
            <a:spLocks noGrp="1"/>
          </p:cNvSpPr>
          <p:nvPr>
            <p:ph idx="1"/>
          </p:nvPr>
        </p:nvSpPr>
        <p:spPr/>
        <p:txBody>
          <a:bodyPr>
            <a:normAutofit/>
          </a:bodyPr>
          <a:lstStyle/>
          <a:p>
            <a:r>
              <a:rPr lang="en-GB" sz="3600" dirty="0"/>
              <a:t>Fundamental level of organizational culture is the source </a:t>
            </a:r>
            <a:r>
              <a:rPr lang="en-GB" sz="3600" b="1" i="1" dirty="0"/>
              <a:t>of values and action and </a:t>
            </a:r>
            <a:r>
              <a:rPr lang="en-GB" sz="3600" dirty="0"/>
              <a:t>importance of this concept.</a:t>
            </a:r>
          </a:p>
          <a:p>
            <a:endParaRPr lang="en-GB" sz="3600" dirty="0"/>
          </a:p>
          <a:p>
            <a:r>
              <a:rPr lang="en-GB" sz="3600" dirty="0"/>
              <a:t>Culture have </a:t>
            </a:r>
            <a:r>
              <a:rPr lang="en-GB" sz="3600" b="1" i="1" dirty="0"/>
              <a:t>very clear and important practical consequences</a:t>
            </a:r>
            <a:r>
              <a:rPr lang="en-GB" sz="3600" dirty="0"/>
              <a:t>.</a:t>
            </a:r>
          </a:p>
        </p:txBody>
      </p:sp>
    </p:spTree>
    <p:extLst>
      <p:ext uri="{BB962C8B-B14F-4D97-AF65-F5344CB8AC3E}">
        <p14:creationId xmlns:p14="http://schemas.microsoft.com/office/powerpoint/2010/main" val="381664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2C85-8E08-4418-9B65-A117C065A41F}"/>
              </a:ext>
            </a:extLst>
          </p:cNvPr>
          <p:cNvSpPr>
            <a:spLocks noGrp="1"/>
          </p:cNvSpPr>
          <p:nvPr>
            <p:ph type="title"/>
          </p:nvPr>
        </p:nvSpPr>
        <p:spPr>
          <a:xfrm>
            <a:off x="135924" y="0"/>
            <a:ext cx="11217876" cy="926758"/>
          </a:xfrm>
        </p:spPr>
        <p:txBody>
          <a:bodyPr>
            <a:normAutofit fontScale="90000"/>
          </a:bodyPr>
          <a:lstStyle/>
          <a:p>
            <a:r>
              <a:rPr lang="en-GB" b="1" dirty="0"/>
              <a:t>Four consequences</a:t>
            </a:r>
            <a:r>
              <a:rPr lang="en-GB" dirty="0"/>
              <a:t>: </a:t>
            </a:r>
            <a:br>
              <a:rPr lang="en-GB" dirty="0"/>
            </a:br>
            <a:endParaRPr lang="en-GB" dirty="0"/>
          </a:p>
        </p:txBody>
      </p:sp>
      <p:sp>
        <p:nvSpPr>
          <p:cNvPr id="3" name="Content Placeholder 2">
            <a:extLst>
              <a:ext uri="{FF2B5EF4-FFF2-40B4-BE49-F238E27FC236}">
                <a16:creationId xmlns:a16="http://schemas.microsoft.com/office/drawing/2014/main" id="{C7E964BA-9FEA-46C0-96D2-DD6BE7E7C8D4}"/>
              </a:ext>
            </a:extLst>
          </p:cNvPr>
          <p:cNvSpPr>
            <a:spLocks noGrp="1"/>
          </p:cNvSpPr>
          <p:nvPr>
            <p:ph idx="1"/>
          </p:nvPr>
        </p:nvSpPr>
        <p:spPr>
          <a:xfrm>
            <a:off x="135924" y="1186249"/>
            <a:ext cx="11874844" cy="5399902"/>
          </a:xfrm>
        </p:spPr>
        <p:txBody>
          <a:bodyPr>
            <a:normAutofit lnSpcReduction="10000"/>
          </a:bodyPr>
          <a:lstStyle/>
          <a:p>
            <a:pPr lvl="2"/>
            <a:r>
              <a:rPr lang="en-GB" sz="3600" dirty="0"/>
              <a:t>Culture affects the bottom line</a:t>
            </a:r>
          </a:p>
          <a:p>
            <a:pPr lvl="2"/>
            <a:endParaRPr lang="en-GB" sz="3600" dirty="0"/>
          </a:p>
          <a:p>
            <a:pPr lvl="2"/>
            <a:r>
              <a:rPr lang="en-GB" sz="3600" dirty="0"/>
              <a:t>Culture will influence how the organization both analyses and solves problems. </a:t>
            </a:r>
            <a:r>
              <a:rPr lang="en-GB" sz="3600" i="1" dirty="0"/>
              <a:t>company meeting where a manager admitted that she had not met her targets for the last period</a:t>
            </a:r>
          </a:p>
          <a:p>
            <a:pPr lvl="2"/>
            <a:endParaRPr lang="en-GB" sz="3600" dirty="0"/>
          </a:p>
          <a:p>
            <a:pPr lvl="2"/>
            <a:r>
              <a:rPr lang="en-GB" sz="3600" dirty="0"/>
              <a:t>Culture influences how the company responds to change</a:t>
            </a:r>
          </a:p>
          <a:p>
            <a:pPr lvl="2"/>
            <a:endParaRPr lang="en-GB" sz="3600" dirty="0"/>
          </a:p>
          <a:p>
            <a:pPr lvl="2"/>
            <a:r>
              <a:rPr lang="en-GB" sz="3600" dirty="0"/>
              <a:t>Culture has a profound impact on employee motivation.</a:t>
            </a:r>
          </a:p>
        </p:txBody>
      </p:sp>
    </p:spTree>
    <p:extLst>
      <p:ext uri="{BB962C8B-B14F-4D97-AF65-F5344CB8AC3E}">
        <p14:creationId xmlns:p14="http://schemas.microsoft.com/office/powerpoint/2010/main" val="45621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1933-C47A-48FE-8E2F-7E5D9210A3EF}"/>
              </a:ext>
            </a:extLst>
          </p:cNvPr>
          <p:cNvSpPr>
            <a:spLocks noGrp="1"/>
          </p:cNvSpPr>
          <p:nvPr>
            <p:ph type="title"/>
          </p:nvPr>
        </p:nvSpPr>
        <p:spPr>
          <a:xfrm>
            <a:off x="135924" y="1"/>
            <a:ext cx="11887200" cy="877330"/>
          </a:xfrm>
        </p:spPr>
        <p:txBody>
          <a:bodyPr>
            <a:normAutofit/>
          </a:bodyPr>
          <a:lstStyle/>
          <a:p>
            <a:r>
              <a:rPr lang="en-GB" b="1" dirty="0"/>
              <a:t>MAJOR MODELS OF ORGANIZATIONAL CULTURE</a:t>
            </a:r>
            <a:endParaRPr lang="en-GB" dirty="0"/>
          </a:p>
        </p:txBody>
      </p:sp>
      <p:sp>
        <p:nvSpPr>
          <p:cNvPr id="3" name="Content Placeholder 2">
            <a:extLst>
              <a:ext uri="{FF2B5EF4-FFF2-40B4-BE49-F238E27FC236}">
                <a16:creationId xmlns:a16="http://schemas.microsoft.com/office/drawing/2014/main" id="{93ED13F6-2BBF-4A16-A96F-3A376A178520}"/>
              </a:ext>
            </a:extLst>
          </p:cNvPr>
          <p:cNvSpPr>
            <a:spLocks noGrp="1"/>
          </p:cNvSpPr>
          <p:nvPr>
            <p:ph idx="1"/>
          </p:nvPr>
        </p:nvSpPr>
        <p:spPr>
          <a:xfrm>
            <a:off x="135924" y="630195"/>
            <a:ext cx="11920152" cy="6116593"/>
          </a:xfrm>
        </p:spPr>
        <p:txBody>
          <a:bodyPr>
            <a:noAutofit/>
          </a:bodyPr>
          <a:lstStyle/>
          <a:p>
            <a:pPr>
              <a:lnSpc>
                <a:spcPct val="150000"/>
              </a:lnSpc>
            </a:pPr>
            <a:r>
              <a:rPr lang="en-GB" dirty="0">
                <a:latin typeface="Times New Roman" panose="02020603050405020304" pitchFamily="18" charset="0"/>
                <a:cs typeface="Times New Roman" panose="02020603050405020304" pitchFamily="18" charset="0"/>
              </a:rPr>
              <a:t>Four further models to show how different authors have responded to the problem of defining organizational culture.</a:t>
            </a:r>
          </a:p>
          <a:p>
            <a:pPr lvl="1">
              <a:lnSpc>
                <a:spcPct val="150000"/>
              </a:lnSpc>
            </a:pPr>
            <a:r>
              <a:rPr lang="en-GB" sz="2800" b="1" dirty="0">
                <a:latin typeface="Times New Roman" panose="02020603050405020304" pitchFamily="18" charset="0"/>
                <a:cs typeface="Times New Roman" panose="02020603050405020304" pitchFamily="18" charset="0"/>
              </a:rPr>
              <a:t>Harrison’s four cultures: </a:t>
            </a:r>
            <a:r>
              <a:rPr lang="en-GB" sz="2800" dirty="0">
                <a:latin typeface="Times New Roman" panose="02020603050405020304" pitchFamily="18" charset="0"/>
                <a:cs typeface="Times New Roman" panose="02020603050405020304" pitchFamily="18" charset="0"/>
              </a:rPr>
              <a:t>Roger Harrison proposed this model in the 1970s</a:t>
            </a:r>
          </a:p>
          <a:p>
            <a:pPr>
              <a:lnSpc>
                <a:spcPct val="150000"/>
              </a:lnSpc>
            </a:pPr>
            <a:r>
              <a:rPr lang="en-GB" dirty="0">
                <a:latin typeface="Times New Roman" panose="02020603050405020304" pitchFamily="18" charset="0"/>
                <a:cs typeface="Times New Roman" panose="02020603050405020304" pitchFamily="18" charset="0"/>
              </a:rPr>
              <a:t>members feel that they have a personal stake in the organization and are prepared to work</a:t>
            </a:r>
          </a:p>
          <a:p>
            <a:pPr>
              <a:lnSpc>
                <a:spcPct val="150000"/>
              </a:lnSpc>
            </a:pPr>
            <a:r>
              <a:rPr lang="en-GB" dirty="0">
                <a:latin typeface="Times New Roman" panose="02020603050405020304" pitchFamily="18" charset="0"/>
                <a:cs typeface="Times New Roman" panose="02020603050405020304" pitchFamily="18" charset="0"/>
              </a:rPr>
              <a:t>hard to maintain it. An example would be a workers’ co-operative or a commune where every individual has an equal share in the organization</a:t>
            </a:r>
          </a:p>
          <a:p>
            <a:pPr lvl="2">
              <a:lnSpc>
                <a:spcPct val="150000"/>
              </a:lnSpc>
            </a:pPr>
            <a:r>
              <a:rPr lang="en-GB" sz="2800" b="1" dirty="0">
                <a:highlight>
                  <a:srgbClr val="FFFF00"/>
                </a:highlight>
                <a:latin typeface="Times New Roman" panose="02020603050405020304" pitchFamily="18" charset="0"/>
                <a:cs typeface="Times New Roman" panose="02020603050405020304" pitchFamily="18" charset="0"/>
              </a:rPr>
              <a:t>Role culture: </a:t>
            </a:r>
            <a:r>
              <a:rPr lang="en-GB" sz="2800" dirty="0">
                <a:latin typeface="Times New Roman" panose="02020603050405020304" pitchFamily="18" charset="0"/>
                <a:cs typeface="Times New Roman" panose="02020603050405020304" pitchFamily="18" charset="0"/>
              </a:rPr>
              <a:t>strong emphasis on defining roles for each worker and manager.</a:t>
            </a:r>
          </a:p>
        </p:txBody>
      </p:sp>
    </p:spTree>
    <p:extLst>
      <p:ext uri="{BB962C8B-B14F-4D97-AF65-F5344CB8AC3E}">
        <p14:creationId xmlns:p14="http://schemas.microsoft.com/office/powerpoint/2010/main" val="2748589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6C901-3DF1-4C5E-9770-DA47FACEC768}"/>
              </a:ext>
            </a:extLst>
          </p:cNvPr>
          <p:cNvSpPr>
            <a:spLocks noGrp="1"/>
          </p:cNvSpPr>
          <p:nvPr>
            <p:ph idx="1"/>
          </p:nvPr>
        </p:nvSpPr>
        <p:spPr>
          <a:xfrm>
            <a:off x="148281" y="185350"/>
            <a:ext cx="11887200" cy="6536725"/>
          </a:xfrm>
        </p:spPr>
        <p:txBody>
          <a:bodyPr>
            <a:normAutofit fontScale="85000" lnSpcReduction="20000"/>
          </a:bodyPr>
          <a:lstStyle/>
          <a:p>
            <a:pPr lvl="1">
              <a:lnSpc>
                <a:spcPct val="150000"/>
              </a:lnSpc>
            </a:pPr>
            <a:r>
              <a:rPr lang="en-GB" sz="3200" b="1" dirty="0">
                <a:solidFill>
                  <a:prstClr val="black"/>
                </a:solidFill>
                <a:highlight>
                  <a:srgbClr val="FFFF00"/>
                </a:highlight>
                <a:latin typeface="Times New Roman" panose="02020603050405020304" pitchFamily="18" charset="0"/>
                <a:cs typeface="Times New Roman" panose="02020603050405020304" pitchFamily="18" charset="0"/>
              </a:rPr>
              <a:t>Achievement culture: </a:t>
            </a:r>
            <a:r>
              <a:rPr lang="en-GB" sz="3200" dirty="0">
                <a:solidFill>
                  <a:prstClr val="black"/>
                </a:solidFill>
                <a:latin typeface="Times New Roman" panose="02020603050405020304" pitchFamily="18" charset="0"/>
                <a:cs typeface="Times New Roman" panose="02020603050405020304" pitchFamily="18" charset="0"/>
              </a:rPr>
              <a:t>achievement culture is the small family business, e.g.,  owned and run by a family group. little time spent writing down procedures or rules job done by them self. Owner responsible for the quality of what they do.</a:t>
            </a:r>
          </a:p>
          <a:p>
            <a:pPr lvl="1">
              <a:lnSpc>
                <a:spcPct val="150000"/>
              </a:lnSpc>
            </a:pPr>
            <a:r>
              <a:rPr lang="en-GB" sz="3200" b="1" dirty="0">
                <a:solidFill>
                  <a:prstClr val="black"/>
                </a:solidFill>
                <a:highlight>
                  <a:srgbClr val="FFFF00"/>
                </a:highlight>
                <a:latin typeface="Times New Roman" panose="02020603050405020304" pitchFamily="18" charset="0"/>
                <a:cs typeface="Times New Roman" panose="02020603050405020304" pitchFamily="18" charset="0"/>
              </a:rPr>
              <a:t>Power culture: </a:t>
            </a:r>
            <a:r>
              <a:rPr lang="en-GB" sz="3200" dirty="0">
                <a:solidFill>
                  <a:prstClr val="black"/>
                </a:solidFill>
                <a:latin typeface="Times New Roman" panose="02020603050405020304" pitchFamily="18" charset="0"/>
                <a:cs typeface="Times New Roman" panose="02020603050405020304" pitchFamily="18" charset="0"/>
              </a:rPr>
              <a:t>all the important decisions emerge from and are taken by the few individuals who hold power at the centre. A small family business which is controlled by the family head is a typical example. written plans made by senior managers which specify what needs to be done</a:t>
            </a:r>
          </a:p>
          <a:p>
            <a:pPr lvl="1">
              <a:lnSpc>
                <a:spcPct val="150000"/>
              </a:lnSpc>
            </a:pPr>
            <a:r>
              <a:rPr lang="en-GB" sz="3200" dirty="0">
                <a:solidFill>
                  <a:prstClr val="black"/>
                </a:solidFill>
                <a:highlight>
                  <a:srgbClr val="FFFF00"/>
                </a:highlight>
                <a:latin typeface="Times New Roman" panose="02020603050405020304" pitchFamily="18" charset="0"/>
                <a:cs typeface="Times New Roman" panose="02020603050405020304" pitchFamily="18" charset="0"/>
              </a:rPr>
              <a:t>Support culture: </a:t>
            </a:r>
            <a:r>
              <a:rPr lang="en-GB" sz="3200" dirty="0">
                <a:solidFill>
                  <a:prstClr val="black"/>
                </a:solidFill>
                <a:latin typeface="Times New Roman" panose="02020603050405020304" pitchFamily="18" charset="0"/>
                <a:cs typeface="Times New Roman" panose="02020603050405020304" pitchFamily="18" charset="0"/>
              </a:rPr>
              <a:t>based upon mutual support and commitment members feel that they have a personal stake in the organization and are prepared to work hard to maintain it. An example would be a workers’ co-operative or a commune where every individual has an equal share in the organization</a:t>
            </a:r>
          </a:p>
          <a:p>
            <a:endParaRPr lang="en-GB" dirty="0"/>
          </a:p>
        </p:txBody>
      </p:sp>
    </p:spTree>
    <p:extLst>
      <p:ext uri="{BB962C8B-B14F-4D97-AF65-F5344CB8AC3E}">
        <p14:creationId xmlns:p14="http://schemas.microsoft.com/office/powerpoint/2010/main" val="3678231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2121</Words>
  <Application>Microsoft Office PowerPoint</Application>
  <PresentationFormat>Widescreen</PresentationFormat>
  <Paragraphs>174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BellGothic-Black</vt:lpstr>
      <vt:lpstr>Calibri</vt:lpstr>
      <vt:lpstr>Calibri Light</vt:lpstr>
      <vt:lpstr>Times New Roman</vt:lpstr>
      <vt:lpstr>Wingdings</vt:lpstr>
      <vt:lpstr>Office Theme</vt:lpstr>
      <vt:lpstr>Business Communication  by Peter Hartley and Clive G. Bruckmann  Chapter-4: Organizational culture and communication  Lecture-4 </vt:lpstr>
      <vt:lpstr>This chapter objectives: </vt:lpstr>
      <vt:lpstr>WHAT IS ORGANIZATIONAL CULTURE?</vt:lpstr>
      <vt:lpstr>PowerPoint Presentation</vt:lpstr>
      <vt:lpstr>LEVELS OF ORGANIZATIONAL CULTURE</vt:lpstr>
      <vt:lpstr>Fundamental cultural importance</vt:lpstr>
      <vt:lpstr>Four consequences:  </vt:lpstr>
      <vt:lpstr>MAJOR MODELS OF ORGANIZATIONAL CULTURE</vt:lpstr>
      <vt:lpstr>PowerPoint Presentation</vt:lpstr>
      <vt:lpstr>Harrison’s model of cultures and structures</vt:lpstr>
      <vt:lpstr> Wendy Hall (Hall’s) compass model (1995) </vt:lpstr>
      <vt:lpstr>Hall concluded four distinct company cultural styles:</vt:lpstr>
      <vt:lpstr>The cultural web (Johnson and Scholes, 1997)</vt:lpstr>
      <vt:lpstr>Corporate cultures (Deal and Kennedy, 1982)</vt:lpstr>
      <vt:lpstr>The four main types of cultures (Deal and Kennedy, 1982)  </vt:lpstr>
      <vt:lpstr>Contrasting The Models (Peters And Waterman, 1982)</vt:lpstr>
      <vt:lpstr>Communication and Expression of Organizational Culture (Wind and Main, 1998)</vt:lpstr>
      <vt:lpstr>A New Company Culture is Announced An Example </vt:lpstr>
      <vt:lpstr>Factors against the assumptions:</vt:lpstr>
      <vt:lpstr>Communication and Expression of Organizational Culture</vt:lpstr>
      <vt:lpstr>Some examples, showing different ways of reflecting org. culture</vt:lpstr>
      <vt:lpstr>PowerPoint Presentation</vt:lpstr>
      <vt:lpstr>Reviewing the Determinants of Organizational Culture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 and communication Lecture-4</dc:title>
  <dc:creator>Khatun, Mahmuda</dc:creator>
  <cp:lastModifiedBy>MD Mynuddin</cp:lastModifiedBy>
  <cp:revision>21</cp:revision>
  <dcterms:created xsi:type="dcterms:W3CDTF">2020-06-17T09:08:12Z</dcterms:created>
  <dcterms:modified xsi:type="dcterms:W3CDTF">2021-08-12T18:30:16Z</dcterms:modified>
</cp:coreProperties>
</file>