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9" r:id="rId1"/>
  </p:sldMasterIdLst>
  <p:sldIdLst>
    <p:sldId id="256" r:id="rId2"/>
    <p:sldId id="257" r:id="rId3"/>
    <p:sldId id="258" r:id="rId4"/>
    <p:sldId id="259" r:id="rId5"/>
    <p:sldId id="270" r:id="rId6"/>
    <p:sldId id="265" r:id="rId7"/>
    <p:sldId id="271" r:id="rId8"/>
    <p:sldId id="263" r:id="rId9"/>
    <p:sldId id="261" r:id="rId10"/>
    <p:sldId id="267" r:id="rId11"/>
    <p:sldId id="269" r:id="rId12"/>
    <p:sldId id="275" r:id="rId13"/>
    <p:sldId id="276" r:id="rId14"/>
    <p:sldId id="272" r:id="rId15"/>
    <p:sldId id="273" r:id="rId16"/>
    <p:sldId id="274" r:id="rId17"/>
    <p:sldId id="27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91C345-95F6-4453-95B8-02D264B682EB}" type="doc">
      <dgm:prSet loTypeId="urn:microsoft.com/office/officeart/2005/8/layout/process5" loCatId="process" qsTypeId="urn:microsoft.com/office/officeart/2005/8/quickstyle/simple1" qsCatId="simple" csTypeId="urn:microsoft.com/office/officeart/2005/8/colors/accent0_3" csCatId="mainScheme" phldr="1"/>
      <dgm:spPr/>
      <dgm:t>
        <a:bodyPr/>
        <a:lstStyle/>
        <a:p>
          <a:endParaRPr lang="en-US"/>
        </a:p>
      </dgm:t>
    </dgm:pt>
    <dgm:pt modelId="{ED56C6CE-0E0A-4F7C-B0EC-45A295107C0F}">
      <dgm:prSet/>
      <dgm:spPr/>
      <dgm:t>
        <a:bodyPr/>
        <a:lstStyle/>
        <a:p>
          <a:r>
            <a:rPr lang="en-IN" baseline="0" dirty="0"/>
            <a:t>Past few months, Airbnb has seen a major Drawback in decline in revenue. </a:t>
          </a:r>
          <a:endParaRPr lang="en-US" dirty="0"/>
        </a:p>
      </dgm:t>
    </dgm:pt>
    <dgm:pt modelId="{98D9998E-EABE-42F8-83E0-F9B5ED1B3B33}" type="parTrans" cxnId="{F4D0BFFE-E4F1-4FBB-AF5D-0FA677D73958}">
      <dgm:prSet/>
      <dgm:spPr/>
      <dgm:t>
        <a:bodyPr/>
        <a:lstStyle/>
        <a:p>
          <a:endParaRPr lang="en-US"/>
        </a:p>
      </dgm:t>
    </dgm:pt>
    <dgm:pt modelId="{367F4D2A-B0DA-44A0-BF9F-D83D6FCF24FD}" type="sibTrans" cxnId="{F4D0BFFE-E4F1-4FBB-AF5D-0FA677D73958}">
      <dgm:prSet/>
      <dgm:spPr/>
      <dgm:t>
        <a:bodyPr/>
        <a:lstStyle/>
        <a:p>
          <a:endParaRPr lang="en-US"/>
        </a:p>
      </dgm:t>
    </dgm:pt>
    <dgm:pt modelId="{0670C9E1-CC2A-4B01-968A-0AB071AE28C7}">
      <dgm:prSet/>
      <dgm:spPr/>
      <dgm:t>
        <a:bodyPr/>
        <a:lstStyle/>
        <a:p>
          <a:r>
            <a:rPr lang="en-IN" baseline="0" dirty="0"/>
            <a:t>After the restrictions have started and people have started to travel more, Airbnb wants to make sure that it is fully prepared for this change.</a:t>
          </a:r>
          <a:endParaRPr lang="en-US" dirty="0"/>
        </a:p>
      </dgm:t>
    </dgm:pt>
    <dgm:pt modelId="{E7EDAB8B-42F1-4851-8F17-8C955F6030F7}" type="parTrans" cxnId="{1B20816D-B132-4AE7-BBA5-824DE8E45170}">
      <dgm:prSet/>
      <dgm:spPr/>
      <dgm:t>
        <a:bodyPr/>
        <a:lstStyle/>
        <a:p>
          <a:endParaRPr lang="en-US"/>
        </a:p>
      </dgm:t>
    </dgm:pt>
    <dgm:pt modelId="{D406BCA4-2937-43F0-A46F-A3CB8AC8E076}" type="sibTrans" cxnId="{1B20816D-B132-4AE7-BBA5-824DE8E45170}">
      <dgm:prSet/>
      <dgm:spPr/>
      <dgm:t>
        <a:bodyPr/>
        <a:lstStyle/>
        <a:p>
          <a:endParaRPr lang="en-US"/>
        </a:p>
      </dgm:t>
    </dgm:pt>
    <dgm:pt modelId="{71DA1A22-C272-4861-9591-878FD8D029E2}">
      <dgm:prSet/>
      <dgm:spPr/>
      <dgm:t>
        <a:bodyPr/>
        <a:lstStyle/>
        <a:p>
          <a:r>
            <a:rPr lang="en-IN" baseline="0" dirty="0"/>
            <a:t>So, analysis has been done on data and consisting of various Airbnb listings in New York.</a:t>
          </a:r>
          <a:endParaRPr lang="en-US" dirty="0"/>
        </a:p>
      </dgm:t>
    </dgm:pt>
    <dgm:pt modelId="{7C56DC02-3634-4F3A-96BB-4B71A52430FF}" type="parTrans" cxnId="{8907CD44-F9C0-443D-97AC-7A13681AE1E3}">
      <dgm:prSet/>
      <dgm:spPr/>
      <dgm:t>
        <a:bodyPr/>
        <a:lstStyle/>
        <a:p>
          <a:endParaRPr lang="en-US"/>
        </a:p>
      </dgm:t>
    </dgm:pt>
    <dgm:pt modelId="{14474B09-063E-4462-87FA-9337E24202D9}" type="sibTrans" cxnId="{8907CD44-F9C0-443D-97AC-7A13681AE1E3}">
      <dgm:prSet/>
      <dgm:spPr/>
      <dgm:t>
        <a:bodyPr/>
        <a:lstStyle/>
        <a:p>
          <a:endParaRPr lang="en-US"/>
        </a:p>
      </dgm:t>
    </dgm:pt>
    <dgm:pt modelId="{A8477018-3FAA-4A82-8006-6E7E07A32C96}" type="pres">
      <dgm:prSet presAssocID="{DE91C345-95F6-4453-95B8-02D264B682EB}" presName="diagram" presStyleCnt="0">
        <dgm:presLayoutVars>
          <dgm:dir/>
          <dgm:resizeHandles val="exact"/>
        </dgm:presLayoutVars>
      </dgm:prSet>
      <dgm:spPr/>
    </dgm:pt>
    <dgm:pt modelId="{174B8D1D-EDFA-41E2-A454-0FDEB15C06D4}" type="pres">
      <dgm:prSet presAssocID="{ED56C6CE-0E0A-4F7C-B0EC-45A295107C0F}" presName="node" presStyleLbl="node1" presStyleIdx="0" presStyleCnt="3">
        <dgm:presLayoutVars>
          <dgm:bulletEnabled val="1"/>
        </dgm:presLayoutVars>
      </dgm:prSet>
      <dgm:spPr/>
    </dgm:pt>
    <dgm:pt modelId="{963EE90B-0A07-436F-8F82-CA30FA32AD8B}" type="pres">
      <dgm:prSet presAssocID="{367F4D2A-B0DA-44A0-BF9F-D83D6FCF24FD}" presName="sibTrans" presStyleLbl="sibTrans2D1" presStyleIdx="0" presStyleCnt="2"/>
      <dgm:spPr/>
    </dgm:pt>
    <dgm:pt modelId="{A0E43E1E-1430-41B4-AF09-A88C4727B047}" type="pres">
      <dgm:prSet presAssocID="{367F4D2A-B0DA-44A0-BF9F-D83D6FCF24FD}" presName="connectorText" presStyleLbl="sibTrans2D1" presStyleIdx="0" presStyleCnt="2"/>
      <dgm:spPr/>
    </dgm:pt>
    <dgm:pt modelId="{32FCD469-6774-452A-8D64-A4565B729F93}" type="pres">
      <dgm:prSet presAssocID="{0670C9E1-CC2A-4B01-968A-0AB071AE28C7}" presName="node" presStyleLbl="node1" presStyleIdx="1" presStyleCnt="3">
        <dgm:presLayoutVars>
          <dgm:bulletEnabled val="1"/>
        </dgm:presLayoutVars>
      </dgm:prSet>
      <dgm:spPr/>
    </dgm:pt>
    <dgm:pt modelId="{25D034FC-FB7B-412F-9425-0F68CF9E4D8E}" type="pres">
      <dgm:prSet presAssocID="{D406BCA4-2937-43F0-A46F-A3CB8AC8E076}" presName="sibTrans" presStyleLbl="sibTrans2D1" presStyleIdx="1" presStyleCnt="2"/>
      <dgm:spPr/>
    </dgm:pt>
    <dgm:pt modelId="{1FFA76B6-0A69-42BA-88C5-8E6C91F73897}" type="pres">
      <dgm:prSet presAssocID="{D406BCA4-2937-43F0-A46F-A3CB8AC8E076}" presName="connectorText" presStyleLbl="sibTrans2D1" presStyleIdx="1" presStyleCnt="2"/>
      <dgm:spPr/>
    </dgm:pt>
    <dgm:pt modelId="{D162ED83-DB65-4FC6-9BD2-E572CC0F236D}" type="pres">
      <dgm:prSet presAssocID="{71DA1A22-C272-4861-9591-878FD8D029E2}" presName="node" presStyleLbl="node1" presStyleIdx="2" presStyleCnt="3">
        <dgm:presLayoutVars>
          <dgm:bulletEnabled val="1"/>
        </dgm:presLayoutVars>
      </dgm:prSet>
      <dgm:spPr/>
    </dgm:pt>
  </dgm:ptLst>
  <dgm:cxnLst>
    <dgm:cxn modelId="{6358381C-A335-4BEC-A5DB-BE0BB5076278}" type="presOf" srcId="{D406BCA4-2937-43F0-A46F-A3CB8AC8E076}" destId="{1FFA76B6-0A69-42BA-88C5-8E6C91F73897}" srcOrd="1" destOrd="0" presId="urn:microsoft.com/office/officeart/2005/8/layout/process5"/>
    <dgm:cxn modelId="{34B7A962-7AF1-4950-A49C-0EC8A484CE22}" type="presOf" srcId="{D406BCA4-2937-43F0-A46F-A3CB8AC8E076}" destId="{25D034FC-FB7B-412F-9425-0F68CF9E4D8E}" srcOrd="0" destOrd="0" presId="urn:microsoft.com/office/officeart/2005/8/layout/process5"/>
    <dgm:cxn modelId="{8907CD44-F9C0-443D-97AC-7A13681AE1E3}" srcId="{DE91C345-95F6-4453-95B8-02D264B682EB}" destId="{71DA1A22-C272-4861-9591-878FD8D029E2}" srcOrd="2" destOrd="0" parTransId="{7C56DC02-3634-4F3A-96BB-4B71A52430FF}" sibTransId="{14474B09-063E-4462-87FA-9337E24202D9}"/>
    <dgm:cxn modelId="{1B20816D-B132-4AE7-BBA5-824DE8E45170}" srcId="{DE91C345-95F6-4453-95B8-02D264B682EB}" destId="{0670C9E1-CC2A-4B01-968A-0AB071AE28C7}" srcOrd="1" destOrd="0" parTransId="{E7EDAB8B-42F1-4851-8F17-8C955F6030F7}" sibTransId="{D406BCA4-2937-43F0-A46F-A3CB8AC8E076}"/>
    <dgm:cxn modelId="{C3994FA3-BA4A-4494-BF0A-30662708C521}" type="presOf" srcId="{71DA1A22-C272-4861-9591-878FD8D029E2}" destId="{D162ED83-DB65-4FC6-9BD2-E572CC0F236D}" srcOrd="0" destOrd="0" presId="urn:microsoft.com/office/officeart/2005/8/layout/process5"/>
    <dgm:cxn modelId="{7BB7E7BA-9648-44F7-B84F-AFA812959E6E}" type="presOf" srcId="{DE91C345-95F6-4453-95B8-02D264B682EB}" destId="{A8477018-3FAA-4A82-8006-6E7E07A32C96}" srcOrd="0" destOrd="0" presId="urn:microsoft.com/office/officeart/2005/8/layout/process5"/>
    <dgm:cxn modelId="{84E18FCE-754C-47DD-91BA-A23C9A70EF20}" type="presOf" srcId="{ED56C6CE-0E0A-4F7C-B0EC-45A295107C0F}" destId="{174B8D1D-EDFA-41E2-A454-0FDEB15C06D4}" srcOrd="0" destOrd="0" presId="urn:microsoft.com/office/officeart/2005/8/layout/process5"/>
    <dgm:cxn modelId="{BBFFD4D9-329C-420A-ADC1-953C78A50F6B}" type="presOf" srcId="{367F4D2A-B0DA-44A0-BF9F-D83D6FCF24FD}" destId="{A0E43E1E-1430-41B4-AF09-A88C4727B047}" srcOrd="1" destOrd="0" presId="urn:microsoft.com/office/officeart/2005/8/layout/process5"/>
    <dgm:cxn modelId="{FB9852EB-225E-485D-9D8E-EB66AF3F90A1}" type="presOf" srcId="{367F4D2A-B0DA-44A0-BF9F-D83D6FCF24FD}" destId="{963EE90B-0A07-436F-8F82-CA30FA32AD8B}" srcOrd="0" destOrd="0" presId="urn:microsoft.com/office/officeart/2005/8/layout/process5"/>
    <dgm:cxn modelId="{BC1E06EC-B33A-42BA-9F14-CBD79AE9C5AA}" type="presOf" srcId="{0670C9E1-CC2A-4B01-968A-0AB071AE28C7}" destId="{32FCD469-6774-452A-8D64-A4565B729F93}" srcOrd="0" destOrd="0" presId="urn:microsoft.com/office/officeart/2005/8/layout/process5"/>
    <dgm:cxn modelId="{F4D0BFFE-E4F1-4FBB-AF5D-0FA677D73958}" srcId="{DE91C345-95F6-4453-95B8-02D264B682EB}" destId="{ED56C6CE-0E0A-4F7C-B0EC-45A295107C0F}" srcOrd="0" destOrd="0" parTransId="{98D9998E-EABE-42F8-83E0-F9B5ED1B3B33}" sibTransId="{367F4D2A-B0DA-44A0-BF9F-D83D6FCF24FD}"/>
    <dgm:cxn modelId="{AE3CD565-A07D-4E58-8A29-9BE75D6E7BC8}" type="presParOf" srcId="{A8477018-3FAA-4A82-8006-6E7E07A32C96}" destId="{174B8D1D-EDFA-41E2-A454-0FDEB15C06D4}" srcOrd="0" destOrd="0" presId="urn:microsoft.com/office/officeart/2005/8/layout/process5"/>
    <dgm:cxn modelId="{98789EEB-47F3-4A6D-A02A-B4621A59BE3E}" type="presParOf" srcId="{A8477018-3FAA-4A82-8006-6E7E07A32C96}" destId="{963EE90B-0A07-436F-8F82-CA30FA32AD8B}" srcOrd="1" destOrd="0" presId="urn:microsoft.com/office/officeart/2005/8/layout/process5"/>
    <dgm:cxn modelId="{BC9ED2E8-A7A6-4C7B-9817-679420C02CD4}" type="presParOf" srcId="{963EE90B-0A07-436F-8F82-CA30FA32AD8B}" destId="{A0E43E1E-1430-41B4-AF09-A88C4727B047}" srcOrd="0" destOrd="0" presId="urn:microsoft.com/office/officeart/2005/8/layout/process5"/>
    <dgm:cxn modelId="{E82E990D-95EA-45D5-A594-E7C10B839335}" type="presParOf" srcId="{A8477018-3FAA-4A82-8006-6E7E07A32C96}" destId="{32FCD469-6774-452A-8D64-A4565B729F93}" srcOrd="2" destOrd="0" presId="urn:microsoft.com/office/officeart/2005/8/layout/process5"/>
    <dgm:cxn modelId="{7ECB7AD5-5E74-466D-83D7-4EFD9278BE30}" type="presParOf" srcId="{A8477018-3FAA-4A82-8006-6E7E07A32C96}" destId="{25D034FC-FB7B-412F-9425-0F68CF9E4D8E}" srcOrd="3" destOrd="0" presId="urn:microsoft.com/office/officeart/2005/8/layout/process5"/>
    <dgm:cxn modelId="{E1393F6A-627D-4421-86F6-659B5342AE0E}" type="presParOf" srcId="{25D034FC-FB7B-412F-9425-0F68CF9E4D8E}" destId="{1FFA76B6-0A69-42BA-88C5-8E6C91F73897}" srcOrd="0" destOrd="0" presId="urn:microsoft.com/office/officeart/2005/8/layout/process5"/>
    <dgm:cxn modelId="{C3D1C5A2-6B79-4805-BA40-8D4920380A1D}" type="presParOf" srcId="{A8477018-3FAA-4A82-8006-6E7E07A32C96}" destId="{D162ED83-DB65-4FC6-9BD2-E572CC0F236D}" srcOrd="4"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4B8D1D-EDFA-41E2-A454-0FDEB15C06D4}">
      <dsp:nvSpPr>
        <dsp:cNvPr id="0" name=""/>
        <dsp:cNvSpPr/>
      </dsp:nvSpPr>
      <dsp:spPr>
        <a:xfrm>
          <a:off x="459356" y="1349"/>
          <a:ext cx="2244441" cy="1346664"/>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baseline="0" dirty="0"/>
            <a:t>Past few months, Airbnb has seen a major Drawback in decline in revenue. </a:t>
          </a:r>
          <a:endParaRPr lang="en-US" sz="1500" kern="1200" dirty="0"/>
        </a:p>
      </dsp:txBody>
      <dsp:txXfrm>
        <a:off x="498798" y="40791"/>
        <a:ext cx="2165557" cy="1267780"/>
      </dsp:txXfrm>
    </dsp:sp>
    <dsp:sp modelId="{963EE90B-0A07-436F-8F82-CA30FA32AD8B}">
      <dsp:nvSpPr>
        <dsp:cNvPr id="0" name=""/>
        <dsp:cNvSpPr/>
      </dsp:nvSpPr>
      <dsp:spPr>
        <a:xfrm>
          <a:off x="2901308" y="396371"/>
          <a:ext cx="475821" cy="556621"/>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901308" y="507695"/>
        <a:ext cx="333075" cy="333973"/>
      </dsp:txXfrm>
    </dsp:sp>
    <dsp:sp modelId="{32FCD469-6774-452A-8D64-A4565B729F93}">
      <dsp:nvSpPr>
        <dsp:cNvPr id="0" name=""/>
        <dsp:cNvSpPr/>
      </dsp:nvSpPr>
      <dsp:spPr>
        <a:xfrm>
          <a:off x="3601573" y="1349"/>
          <a:ext cx="2244441" cy="1346664"/>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baseline="0" dirty="0"/>
            <a:t>After the restrictions have started and people have started to travel more, Airbnb wants to make sure that it is fully prepared for this change.</a:t>
          </a:r>
          <a:endParaRPr lang="en-US" sz="1500" kern="1200" dirty="0"/>
        </a:p>
      </dsp:txBody>
      <dsp:txXfrm>
        <a:off x="3641015" y="40791"/>
        <a:ext cx="2165557" cy="1267780"/>
      </dsp:txXfrm>
    </dsp:sp>
    <dsp:sp modelId="{25D034FC-FB7B-412F-9425-0F68CF9E4D8E}">
      <dsp:nvSpPr>
        <dsp:cNvPr id="0" name=""/>
        <dsp:cNvSpPr/>
      </dsp:nvSpPr>
      <dsp:spPr>
        <a:xfrm rot="5400000">
          <a:off x="4485883" y="1505125"/>
          <a:ext cx="475821" cy="556621"/>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5400000">
        <a:off x="4556807" y="1545525"/>
        <a:ext cx="333973" cy="333075"/>
      </dsp:txXfrm>
    </dsp:sp>
    <dsp:sp modelId="{D162ED83-DB65-4FC6-9BD2-E572CC0F236D}">
      <dsp:nvSpPr>
        <dsp:cNvPr id="0" name=""/>
        <dsp:cNvSpPr/>
      </dsp:nvSpPr>
      <dsp:spPr>
        <a:xfrm>
          <a:off x="3601573" y="2245790"/>
          <a:ext cx="2244441" cy="1346664"/>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baseline="0" dirty="0"/>
            <a:t>So, analysis has been done on data and consisting of various Airbnb listings in New York.</a:t>
          </a:r>
          <a:endParaRPr lang="en-US" sz="1500" kern="1200" dirty="0"/>
        </a:p>
      </dsp:txBody>
      <dsp:txXfrm>
        <a:off x="3641015" y="2285232"/>
        <a:ext cx="2165557" cy="1267780"/>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40BB4D-51E7-467C-9A87-91809F3D86C5}" type="datetimeFigureOut">
              <a:rPr lang="en-IN" smtClean="0"/>
              <a:t>15-10-2024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1325719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40BB4D-51E7-467C-9A87-91809F3D86C5}" type="datetimeFigureOut">
              <a:rPr lang="en-IN" smtClean="0"/>
              <a:t>15-10-2024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746877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40BB4D-51E7-467C-9A87-91809F3D86C5}" type="datetimeFigureOut">
              <a:rPr lang="en-IN" smtClean="0"/>
              <a:t>15-10-2024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18327440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40BB4D-51E7-467C-9A87-91809F3D86C5}" type="datetimeFigureOut">
              <a:rPr lang="en-IN" smtClean="0"/>
              <a:t>15-10-2024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DEC09F-E6CC-428B-99A0-56A542DFF770}"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70542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40BB4D-51E7-467C-9A87-91809F3D86C5}" type="datetimeFigureOut">
              <a:rPr lang="en-IN" smtClean="0"/>
              <a:t>15-10-2024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623755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640BB4D-51E7-467C-9A87-91809F3D86C5}" type="datetimeFigureOut">
              <a:rPr lang="en-IN" smtClean="0"/>
              <a:t>15-10-2024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8892226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640BB4D-51E7-467C-9A87-91809F3D86C5}" type="datetimeFigureOut">
              <a:rPr lang="en-IN" smtClean="0"/>
              <a:t>15-10-2024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27801679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40BB4D-51E7-467C-9A87-91809F3D86C5}" type="datetimeFigureOut">
              <a:rPr lang="en-IN" smtClean="0"/>
              <a:t>15-10-2024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15106970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40BB4D-51E7-467C-9A87-91809F3D86C5}" type="datetimeFigureOut">
              <a:rPr lang="en-IN" smtClean="0"/>
              <a:t>15-10-2024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3994657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40BB4D-51E7-467C-9A87-91809F3D86C5}" type="datetimeFigureOut">
              <a:rPr lang="en-IN" smtClean="0"/>
              <a:t>15-10-2024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4768320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40BB4D-51E7-467C-9A87-91809F3D86C5}" type="datetimeFigureOut">
              <a:rPr lang="en-IN" smtClean="0"/>
              <a:t>15-10-2024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1879003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40BB4D-51E7-467C-9A87-91809F3D86C5}" type="datetimeFigureOut">
              <a:rPr lang="en-IN" smtClean="0"/>
              <a:t>15-10-2024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465821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t>15-10-2024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1390335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40BB4D-51E7-467C-9A87-91809F3D86C5}" type="datetimeFigureOut">
              <a:rPr lang="en-IN" smtClean="0"/>
              <a:t>15-10-2024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4281595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40BB4D-51E7-467C-9A87-91809F3D86C5}" type="datetimeFigureOut">
              <a:rPr lang="en-IN" smtClean="0"/>
              <a:t>15-10-2024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363180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40BB4D-51E7-467C-9A87-91809F3D86C5}" type="datetimeFigureOut">
              <a:rPr lang="en-IN" smtClean="0"/>
              <a:t>15-10-2024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874259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2640BB4D-51E7-467C-9A87-91809F3D86C5}" type="datetimeFigureOut">
              <a:rPr lang="en-IN" smtClean="0"/>
              <a:t>15-10-2024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2835856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40BB4D-51E7-467C-9A87-91809F3D86C5}" type="datetimeFigureOut">
              <a:rPr lang="en-IN" smtClean="0"/>
              <a:t>15-10-2024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2683678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40BB4D-51E7-467C-9A87-91809F3D86C5}" type="datetimeFigureOut">
              <a:rPr lang="en-IN" smtClean="0"/>
              <a:t>15-10-2024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464618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1">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2640BB4D-51E7-467C-9A87-91809F3D86C5}" type="datetimeFigureOut">
              <a:rPr lang="en-IN" smtClean="0"/>
              <a:t>15-10-2024</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DDEC09F-E6CC-428B-99A0-56A542DFF770}" type="slidenum">
              <a:rPr lang="en-IN" smtClean="0"/>
              <a:t>‹#›</a:t>
            </a:fld>
            <a:endParaRPr lang="en-IN"/>
          </a:p>
        </p:txBody>
      </p:sp>
    </p:spTree>
    <p:extLst>
      <p:ext uri="{BB962C8B-B14F-4D97-AF65-F5344CB8AC3E}">
        <p14:creationId xmlns:p14="http://schemas.microsoft.com/office/powerpoint/2010/main" val="849937439"/>
      </p:ext>
    </p:extLst>
  </p:cSld>
  <p:clrMap bg1="lt1" tx1="dk1" bg2="lt2" tx2="dk2" accent1="accent1" accent2="accent2" accent3="accent3" accent4="accent4" accent5="accent5" accent6="accent6" hlink="hlink" folHlink="folHlink"/>
  <p:sldLayoutIdLst>
    <p:sldLayoutId id="2147483880" r:id="rId1"/>
    <p:sldLayoutId id="2147483881" r:id="rId2"/>
    <p:sldLayoutId id="2147483882" r:id="rId3"/>
    <p:sldLayoutId id="2147483883" r:id="rId4"/>
    <p:sldLayoutId id="2147483884" r:id="rId5"/>
    <p:sldLayoutId id="2147483885" r:id="rId6"/>
    <p:sldLayoutId id="2147483886" r:id="rId7"/>
    <p:sldLayoutId id="2147483887" r:id="rId8"/>
    <p:sldLayoutId id="2147483888" r:id="rId9"/>
    <p:sldLayoutId id="2147483889" r:id="rId10"/>
    <p:sldLayoutId id="2147483890" r:id="rId11"/>
    <p:sldLayoutId id="2147483891" r:id="rId12"/>
    <p:sldLayoutId id="2147483892" r:id="rId13"/>
    <p:sldLayoutId id="2147483893" r:id="rId14"/>
    <p:sldLayoutId id="2147483894" r:id="rId15"/>
    <p:sldLayoutId id="2147483895" r:id="rId16"/>
    <p:sldLayoutId id="2147483896" r:id="rId17"/>
    <p:sldLayoutId id="2147483897" r:id="rId18"/>
    <p:sldLayoutId id="2147483898" r:id="rId19"/>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1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218D7DD0-110F-43F3-A7E4-B51873CBF1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Rectangle 11">
            <a:extLst>
              <a:ext uri="{FF2B5EF4-FFF2-40B4-BE49-F238E27FC236}">
                <a16:creationId xmlns:a16="http://schemas.microsoft.com/office/drawing/2014/main" id="{E3F012C5-2940-4F3E-BB5E-B8B2C9E82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B37C977-E7E3-44AC-AEC8-2E2764190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13876" cy="6858000"/>
          </a:xfrm>
          <a:prstGeom prst="rect">
            <a:avLst/>
          </a:prstGeom>
          <a:ln>
            <a:noFill/>
          </a:ln>
          <a:effectLst>
            <a:outerShdw blurRad="88900" dist="25400" algn="l" rotWithShape="0">
              <a:prstClr val="black">
                <a:alpha val="40000"/>
              </a:prstClr>
            </a:outerShdw>
          </a:effectLst>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pic>
        <p:nvPicPr>
          <p:cNvPr id="16" name="Picture 15">
            <a:extLst>
              <a:ext uri="{FF2B5EF4-FFF2-40B4-BE49-F238E27FC236}">
                <a16:creationId xmlns:a16="http://schemas.microsoft.com/office/drawing/2014/main" id="{A70DF37D-86A3-45DB-B1C1-580462D4BB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77037" b="73004"/>
          <a:stretch/>
        </p:blipFill>
        <p:spPr>
          <a:xfrm>
            <a:off x="1" y="-2"/>
            <a:ext cx="3321978" cy="2196792"/>
          </a:xfrm>
          <a:prstGeom prst="rect">
            <a:avLst/>
          </a:prstGeom>
        </p:spPr>
      </p:pic>
      <p:sp>
        <p:nvSpPr>
          <p:cNvPr id="2" name="Title 1">
            <a:extLst>
              <a:ext uri="{FF2B5EF4-FFF2-40B4-BE49-F238E27FC236}">
                <a16:creationId xmlns:a16="http://schemas.microsoft.com/office/drawing/2014/main" id="{ECC86CD9-72BA-4AFC-B7C5-84CBAAE5E50C}"/>
              </a:ext>
            </a:extLst>
          </p:cNvPr>
          <p:cNvSpPr>
            <a:spLocks noGrp="1"/>
          </p:cNvSpPr>
          <p:nvPr>
            <p:ph type="ctrTitle"/>
          </p:nvPr>
        </p:nvSpPr>
        <p:spPr>
          <a:xfrm>
            <a:off x="959896" y="960814"/>
            <a:ext cx="2732249" cy="4912936"/>
          </a:xfrm>
        </p:spPr>
        <p:txBody>
          <a:bodyPr vert="horz" lIns="91440" tIns="45720" rIns="91440" bIns="45720" rtlCol="0" anchor="b">
            <a:normAutofit/>
          </a:bodyPr>
          <a:lstStyle/>
          <a:p>
            <a:pPr algn="r"/>
            <a:r>
              <a:rPr lang="en-US" sz="3100" b="1" i="0">
                <a:solidFill>
                  <a:schemeClr val="bg1"/>
                </a:solidFill>
              </a:rPr>
              <a:t>Storytelling Case Study: Airbnb, NYC</a:t>
            </a:r>
            <a:br>
              <a:rPr lang="en-US" sz="3100" b="1" i="0">
                <a:solidFill>
                  <a:schemeClr val="bg1"/>
                </a:solidFill>
              </a:rPr>
            </a:br>
            <a:endParaRPr lang="en-US" sz="3100">
              <a:solidFill>
                <a:schemeClr val="bg1"/>
              </a:solidFill>
            </a:endParaRPr>
          </a:p>
        </p:txBody>
      </p:sp>
      <p:sp>
        <p:nvSpPr>
          <p:cNvPr id="3" name="Subtitle 2">
            <a:extLst>
              <a:ext uri="{FF2B5EF4-FFF2-40B4-BE49-F238E27FC236}">
                <a16:creationId xmlns:a16="http://schemas.microsoft.com/office/drawing/2014/main" id="{71EB28D9-22B4-44B5-B530-CA0EDC9ED3B9}"/>
              </a:ext>
            </a:extLst>
          </p:cNvPr>
          <p:cNvSpPr>
            <a:spLocks noGrp="1"/>
          </p:cNvSpPr>
          <p:nvPr>
            <p:ph type="subTitle" idx="1"/>
          </p:nvPr>
        </p:nvSpPr>
        <p:spPr>
          <a:xfrm>
            <a:off x="4979078" y="960814"/>
            <a:ext cx="6247722" cy="4830385"/>
          </a:xfrm>
        </p:spPr>
        <p:txBody>
          <a:bodyPr vert="horz" lIns="91440" tIns="45720" rIns="91440" bIns="45720" rtlCol="0" anchor="ctr">
            <a:normAutofit/>
          </a:bodyPr>
          <a:lstStyle/>
          <a:p>
            <a:pPr indent="-228600" algn="l">
              <a:buFont typeface="Arial" panose="020B0604020202020204" pitchFamily="34" charset="0"/>
              <a:buChar char="•"/>
            </a:pPr>
            <a:r>
              <a:rPr lang="en-US" sz="1800" b="1" dirty="0">
                <a:solidFill>
                  <a:schemeClr val="tx1"/>
                </a:solidFill>
              </a:rPr>
              <a:t>By : </a:t>
            </a:r>
            <a:r>
              <a:rPr lang="en-US" sz="1800" b="1" dirty="0" err="1">
                <a:solidFill>
                  <a:schemeClr val="tx1"/>
                </a:solidFill>
              </a:rPr>
              <a:t>MYNUDDIn</a:t>
            </a:r>
            <a:r>
              <a:rPr lang="en-US" sz="1800" b="1" dirty="0">
                <a:solidFill>
                  <a:schemeClr val="tx1"/>
                </a:solidFill>
              </a:rPr>
              <a:t> S</a:t>
            </a:r>
          </a:p>
          <a:p>
            <a:pPr indent="-228600" algn="l">
              <a:buFont typeface="Arial" panose="020B0604020202020204" pitchFamily="34" charset="0"/>
              <a:buChar char="•"/>
            </a:pPr>
            <a:r>
              <a:rPr lang="en-US" sz="1800" b="1" dirty="0">
                <a:solidFill>
                  <a:schemeClr val="tx1"/>
                </a:solidFill>
              </a:rPr>
              <a:t>RAJDEEP SAHA</a:t>
            </a:r>
          </a:p>
          <a:p>
            <a:pPr indent="-228600" algn="l">
              <a:buFont typeface="Arial" panose="020B0604020202020204" pitchFamily="34" charset="0"/>
              <a:buChar char="•"/>
            </a:pPr>
            <a:r>
              <a:rPr lang="en-US" sz="1800" b="1" dirty="0">
                <a:solidFill>
                  <a:schemeClr val="tx1"/>
                </a:solidFill>
              </a:rPr>
              <a:t>&amp;</a:t>
            </a:r>
          </a:p>
          <a:p>
            <a:pPr indent="-228600" algn="l">
              <a:buFont typeface="Arial" panose="020B0604020202020204" pitchFamily="34" charset="0"/>
              <a:buChar char="•"/>
            </a:pPr>
            <a:r>
              <a:rPr lang="en-US" sz="1800" b="1" dirty="0">
                <a:solidFill>
                  <a:schemeClr val="tx1"/>
                </a:solidFill>
              </a:rPr>
              <a:t>PULKIT TUNDWAL</a:t>
            </a:r>
          </a:p>
          <a:p>
            <a:pPr algn="l"/>
            <a:endParaRPr lang="en-US" sz="1800" dirty="0">
              <a:solidFill>
                <a:schemeClr val="tx1"/>
              </a:solidFill>
            </a:endParaRPr>
          </a:p>
          <a:p>
            <a:pPr indent="-228600" algn="l">
              <a:buFont typeface="Arial" panose="020B0604020202020204" pitchFamily="34" charset="0"/>
              <a:buChar char="•"/>
            </a:pPr>
            <a:endParaRPr lang="en-US" sz="1800" dirty="0">
              <a:solidFill>
                <a:schemeClr val="tx1"/>
              </a:solidFill>
            </a:endParaRPr>
          </a:p>
        </p:txBody>
      </p:sp>
    </p:spTree>
    <p:extLst>
      <p:ext uri="{BB962C8B-B14F-4D97-AF65-F5344CB8AC3E}">
        <p14:creationId xmlns:p14="http://schemas.microsoft.com/office/powerpoint/2010/main" val="2146377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C9904-8592-404A-B740-AFB6BBF303AE}"/>
              </a:ext>
            </a:extLst>
          </p:cNvPr>
          <p:cNvSpPr>
            <a:spLocks noGrp="1"/>
          </p:cNvSpPr>
          <p:nvPr>
            <p:ph type="title"/>
          </p:nvPr>
        </p:nvSpPr>
        <p:spPr>
          <a:xfrm>
            <a:off x="677334" y="408374"/>
            <a:ext cx="3854528" cy="914399"/>
          </a:xfrm>
        </p:spPr>
        <p:txBody>
          <a:bodyPr>
            <a:noAutofit/>
          </a:bodyPr>
          <a:lstStyle/>
          <a:p>
            <a:r>
              <a:rPr lang="en-US" sz="2800" dirty="0"/>
              <a:t>NEIGHBOURHOOD GROUP </a:t>
            </a:r>
            <a:r>
              <a:rPr lang="en-US" sz="2800" dirty="0" err="1"/>
              <a:t>WITh</a:t>
            </a:r>
            <a:r>
              <a:rPr lang="en-US" sz="2800" dirty="0"/>
              <a:t> MINIMUM NIGHTS</a:t>
            </a:r>
            <a:endParaRPr lang="en-IN" sz="2800" dirty="0"/>
          </a:p>
        </p:txBody>
      </p:sp>
      <p:pic>
        <p:nvPicPr>
          <p:cNvPr id="5" name="Content Placeholder 4">
            <a:extLst>
              <a:ext uri="{FF2B5EF4-FFF2-40B4-BE49-F238E27FC236}">
                <a16:creationId xmlns:a16="http://schemas.microsoft.com/office/drawing/2014/main" id="{5B238D89-9142-390E-3238-DA1E5F79E4E7}"/>
              </a:ext>
            </a:extLst>
          </p:cNvPr>
          <p:cNvPicPr>
            <a:picLocks noGrp="1" noChangeAspect="1"/>
          </p:cNvPicPr>
          <p:nvPr>
            <p:ph idx="1"/>
          </p:nvPr>
        </p:nvPicPr>
        <p:blipFill>
          <a:blip r:embed="rId2"/>
          <a:stretch>
            <a:fillRect/>
          </a:stretch>
        </p:blipFill>
        <p:spPr>
          <a:xfrm>
            <a:off x="5337687" y="719180"/>
            <a:ext cx="6310361" cy="4642338"/>
          </a:xfrm>
        </p:spPr>
      </p:pic>
      <p:sp>
        <p:nvSpPr>
          <p:cNvPr id="4" name="Text Placeholder 3">
            <a:extLst>
              <a:ext uri="{FF2B5EF4-FFF2-40B4-BE49-F238E27FC236}">
                <a16:creationId xmlns:a16="http://schemas.microsoft.com/office/drawing/2014/main" id="{6AF0E6BF-6D04-4178-BC85-83CF4A951956}"/>
              </a:ext>
            </a:extLst>
          </p:cNvPr>
          <p:cNvSpPr>
            <a:spLocks noGrp="1"/>
          </p:cNvSpPr>
          <p:nvPr>
            <p:ph type="body" sz="half" idx="2"/>
          </p:nvPr>
        </p:nvSpPr>
        <p:spPr>
          <a:xfrm>
            <a:off x="677334" y="1535837"/>
            <a:ext cx="3854528" cy="3825681"/>
          </a:xfrm>
        </p:spPr>
        <p:txBody>
          <a:bodyPr>
            <a:normAutofit/>
          </a:bodyPr>
          <a:lstStyle/>
          <a:p>
            <a:pPr marL="285750" indent="-285750" algn="just">
              <a:buFont typeface="Arial" panose="020B0604020202020204" pitchFamily="34" charset="0"/>
              <a:buChar char="•"/>
            </a:pPr>
            <a:r>
              <a:rPr lang="en-IN" sz="1800" dirty="0"/>
              <a:t>MANAHATTAN HAS the length of stay duration is high compared to others. </a:t>
            </a:r>
          </a:p>
          <a:p>
            <a:pPr marL="285750" indent="-285750" algn="just">
              <a:buFont typeface="Arial" panose="020B0604020202020204" pitchFamily="34" charset="0"/>
              <a:buChar char="•"/>
            </a:pPr>
            <a:r>
              <a:rPr lang="en-IN" sz="1800" dirty="0"/>
              <a:t>MANHATTAN AS Affordable PRICE RANGE compared to others</a:t>
            </a:r>
          </a:p>
        </p:txBody>
      </p:sp>
    </p:spTree>
    <p:extLst>
      <p:ext uri="{BB962C8B-B14F-4D97-AF65-F5344CB8AC3E}">
        <p14:creationId xmlns:p14="http://schemas.microsoft.com/office/powerpoint/2010/main" val="550072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04E04-8297-43A1-B760-9092E4E4E08F}"/>
              </a:ext>
            </a:extLst>
          </p:cNvPr>
          <p:cNvSpPr>
            <a:spLocks noGrp="1"/>
          </p:cNvSpPr>
          <p:nvPr>
            <p:ph type="title"/>
          </p:nvPr>
        </p:nvSpPr>
        <p:spPr>
          <a:xfrm>
            <a:off x="654649" y="618517"/>
            <a:ext cx="3748035" cy="5641606"/>
          </a:xfrm>
        </p:spPr>
        <p:txBody>
          <a:bodyPr vert="horz" lIns="91440" tIns="45720" rIns="91440" bIns="45720" rtlCol="0" anchor="ctr">
            <a:normAutofit/>
          </a:bodyPr>
          <a:lstStyle/>
          <a:p>
            <a:r>
              <a:rPr lang="en-US" sz="3300" b="1" dirty="0"/>
              <a:t>Popular Neighborhoods BY NUMBER OF REVIEWS</a:t>
            </a:r>
          </a:p>
        </p:txBody>
      </p:sp>
      <p:sp>
        <p:nvSpPr>
          <p:cNvPr id="4" name="Text Placeholder 3">
            <a:extLst>
              <a:ext uri="{FF2B5EF4-FFF2-40B4-BE49-F238E27FC236}">
                <a16:creationId xmlns:a16="http://schemas.microsoft.com/office/drawing/2014/main" id="{DC1417AE-6D9F-4F76-89CF-7B4A43109057}"/>
              </a:ext>
            </a:extLst>
          </p:cNvPr>
          <p:cNvSpPr>
            <a:spLocks noGrp="1"/>
          </p:cNvSpPr>
          <p:nvPr>
            <p:ph type="body" sz="half" idx="2"/>
          </p:nvPr>
        </p:nvSpPr>
        <p:spPr>
          <a:xfrm>
            <a:off x="4722724" y="618519"/>
            <a:ext cx="7104186" cy="1768413"/>
          </a:xfrm>
        </p:spPr>
        <p:txBody>
          <a:bodyPr vert="horz" lIns="91440" tIns="45720" rIns="91440" bIns="45720" rtlCol="0">
            <a:normAutofit/>
          </a:bodyPr>
          <a:lstStyle/>
          <a:p>
            <a:pPr marL="285750" indent="-228600">
              <a:buFont typeface="Arial" panose="020B0604020202020204" pitchFamily="34" charset="0"/>
              <a:buChar char="•"/>
            </a:pPr>
            <a:r>
              <a:rPr lang="en-US" dirty="0"/>
              <a:t>We see that Bedford-Stuyvesant  is the highest popular with 1,10,352 no of reviews in total followed by Williamsburg.</a:t>
            </a:r>
          </a:p>
          <a:p>
            <a:pPr marL="285750" indent="-228600">
              <a:buFont typeface="Arial" panose="020B0604020202020204" pitchFamily="34" charset="0"/>
              <a:buChar char="•"/>
            </a:pPr>
            <a:r>
              <a:rPr lang="en-US" dirty="0"/>
              <a:t>Harlem got the highest no of reviews followed by Hell’s kitchen.</a:t>
            </a:r>
          </a:p>
          <a:p>
            <a:pPr marL="285750" indent="-228600">
              <a:buFont typeface="Arial" panose="020B0604020202020204" pitchFamily="34" charset="0"/>
              <a:buChar char="•"/>
            </a:pPr>
            <a:r>
              <a:rPr lang="en-US" dirty="0"/>
              <a:t>The higher number of customer reviews imply higher satisfaction in these localities.</a:t>
            </a:r>
          </a:p>
          <a:p>
            <a:pPr marL="285750" indent="-228600">
              <a:buFont typeface="Arial" panose="020B0604020202020204" pitchFamily="34" charset="0"/>
              <a:buChar char="•"/>
            </a:pPr>
            <a:endParaRPr lang="en-US" dirty="0"/>
          </a:p>
          <a:p>
            <a:pPr indent="-228600">
              <a:buFont typeface="Arial" panose="020B0604020202020204" pitchFamily="34" charset="0"/>
              <a:buChar char="•"/>
            </a:pPr>
            <a:endParaRPr lang="en-US" dirty="0"/>
          </a:p>
        </p:txBody>
      </p:sp>
      <p:pic>
        <p:nvPicPr>
          <p:cNvPr id="14" name="Content Placeholder 13">
            <a:extLst>
              <a:ext uri="{FF2B5EF4-FFF2-40B4-BE49-F238E27FC236}">
                <a16:creationId xmlns:a16="http://schemas.microsoft.com/office/drawing/2014/main" id="{F8013752-767F-E062-E87A-9D59CB8ECD75}"/>
              </a:ext>
            </a:extLst>
          </p:cNvPr>
          <p:cNvPicPr>
            <a:picLocks noGrp="1" noChangeAspect="1"/>
          </p:cNvPicPr>
          <p:nvPr>
            <p:ph idx="1"/>
          </p:nvPr>
        </p:nvPicPr>
        <p:blipFill>
          <a:blip r:embed="rId2"/>
          <a:stretch>
            <a:fillRect/>
          </a:stretch>
        </p:blipFill>
        <p:spPr>
          <a:xfrm>
            <a:off x="5086975" y="2619049"/>
            <a:ext cx="6450376" cy="4006834"/>
          </a:xfrm>
        </p:spPr>
      </p:pic>
    </p:spTree>
    <p:extLst>
      <p:ext uri="{BB962C8B-B14F-4D97-AF65-F5344CB8AC3E}">
        <p14:creationId xmlns:p14="http://schemas.microsoft.com/office/powerpoint/2010/main" val="1492155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43AF2-1CE7-F1BF-5A92-E8F85F2418AA}"/>
              </a:ext>
            </a:extLst>
          </p:cNvPr>
          <p:cNvSpPr>
            <a:spLocks noGrp="1"/>
          </p:cNvSpPr>
          <p:nvPr>
            <p:ph type="title"/>
          </p:nvPr>
        </p:nvSpPr>
        <p:spPr/>
        <p:txBody>
          <a:bodyPr/>
          <a:lstStyle/>
          <a:p>
            <a:r>
              <a:rPr lang="en-IN" b="1" dirty="0"/>
              <a:t>Correlation Coefficients</a:t>
            </a:r>
            <a:r>
              <a:rPr lang="en-IN" dirty="0"/>
              <a:t>:</a:t>
            </a:r>
          </a:p>
        </p:txBody>
      </p:sp>
      <p:pic>
        <p:nvPicPr>
          <p:cNvPr id="5" name="Content Placeholder 4">
            <a:extLst>
              <a:ext uri="{FF2B5EF4-FFF2-40B4-BE49-F238E27FC236}">
                <a16:creationId xmlns:a16="http://schemas.microsoft.com/office/drawing/2014/main" id="{B14FE078-7D7B-32E9-F39C-2C16E5A0A6F3}"/>
              </a:ext>
            </a:extLst>
          </p:cNvPr>
          <p:cNvPicPr>
            <a:picLocks noGrp="1" noChangeAspect="1"/>
          </p:cNvPicPr>
          <p:nvPr>
            <p:ph sz="quarter" idx="13"/>
          </p:nvPr>
        </p:nvPicPr>
        <p:blipFill>
          <a:blip r:embed="rId2"/>
          <a:stretch>
            <a:fillRect/>
          </a:stretch>
        </p:blipFill>
        <p:spPr>
          <a:xfrm>
            <a:off x="1491175" y="2366963"/>
            <a:ext cx="8525022" cy="4230785"/>
          </a:xfrm>
        </p:spPr>
      </p:pic>
    </p:spTree>
    <p:extLst>
      <p:ext uri="{BB962C8B-B14F-4D97-AF65-F5344CB8AC3E}">
        <p14:creationId xmlns:p14="http://schemas.microsoft.com/office/powerpoint/2010/main" val="1223981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0BD326D-59EC-4FBD-86FF-4EA48DA2F506}"/>
              </a:ext>
            </a:extLst>
          </p:cNvPr>
          <p:cNvSpPr>
            <a:spLocks noChangeArrowheads="1"/>
          </p:cNvSpPr>
          <p:nvPr/>
        </p:nvSpPr>
        <p:spPr bwMode="auto">
          <a:xfrm>
            <a:off x="512617" y="652783"/>
            <a:ext cx="10543309" cy="5109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Observations Correlation and Coefficients: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Price vs. Availability: There might be a negative correlation between price and availability_365. High prices could be causing low bookings, reflected by high availability.</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Price vs. Number of Reviews: You may observe a negative or weak positive correlation. Higher-priced listings might receive fewer reviews, as fewer bookings occur, while reasonably priced listings tend to attract more reviews.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Minimum Nights vs. Availability: A positive correlation might exist if listings with high </a:t>
            </a:r>
            <a:r>
              <a:rPr kumimoji="0" lang="en-US" altLang="en-US" sz="2000" b="1"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minimum_nights</a:t>
            </a: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requirements are </a:t>
            </a:r>
            <a:r>
              <a:rPr kumimoji="0" lang="en-US" altLang="en-US" sz="2000" b="1"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underbooked</a:t>
            </a: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leading to higher availability.</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Reviews per Month vs. Number of Reviews: These two metrics are typically positively correlated because properties with more total reviews are likely to receive more frequent new reviews.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26149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905EDC-E49A-615B-E789-6D41F2CBB2CE}"/>
              </a:ext>
            </a:extLst>
          </p:cNvPr>
          <p:cNvSpPr txBox="1"/>
          <p:nvPr/>
        </p:nvSpPr>
        <p:spPr>
          <a:xfrm>
            <a:off x="290945" y="2109320"/>
            <a:ext cx="11194472" cy="3970318"/>
          </a:xfrm>
          <a:prstGeom prst="rect">
            <a:avLst/>
          </a:prstGeom>
          <a:noFill/>
        </p:spPr>
        <p:txBody>
          <a:bodyPr wrap="square">
            <a:spAutoFit/>
          </a:bodyPr>
          <a:lstStyle/>
          <a:p>
            <a:pPr>
              <a:buFont typeface="+mj-lt"/>
              <a:buAutoNum type="arabicPeriod"/>
            </a:pPr>
            <a:r>
              <a:rPr lang="en-GB" b="1" dirty="0"/>
              <a:t>Optimize Pricing Strategy</a:t>
            </a:r>
            <a:r>
              <a:rPr lang="en-GB" dirty="0"/>
              <a:t>: The presence of extreme outliers in price suggests that there are pricing inefficiencies. The business should explore setting dynamic price ranges to better compete in the market, possibly using machine learning models to predict optimal pricing based on demand, </a:t>
            </a:r>
            <a:r>
              <a:rPr lang="en-GB" dirty="0" err="1"/>
              <a:t>neighborhood</a:t>
            </a:r>
            <a:r>
              <a:rPr lang="en-GB" dirty="0"/>
              <a:t>, and room type.</a:t>
            </a:r>
          </a:p>
          <a:p>
            <a:pPr>
              <a:buFont typeface="+mj-lt"/>
              <a:buAutoNum type="arabicPeriod"/>
            </a:pPr>
            <a:r>
              <a:rPr lang="en-GB" b="1" dirty="0"/>
              <a:t>Review Booking Policy (Minimum Nights)</a:t>
            </a:r>
            <a:r>
              <a:rPr lang="en-GB" dirty="0"/>
              <a:t>: Listings with an unusually high number of required minimum nights (some over 90 or even 365 nights) should be reviewed. These properties may be limiting their potential customer base by enforcing such restrictive policies.</a:t>
            </a:r>
          </a:p>
          <a:p>
            <a:pPr>
              <a:buFont typeface="+mj-lt"/>
              <a:buAutoNum type="arabicPeriod"/>
            </a:pPr>
            <a:r>
              <a:rPr lang="en-GB" b="1" dirty="0"/>
              <a:t>Increase Listing Performance</a:t>
            </a:r>
            <a:r>
              <a:rPr lang="en-GB" dirty="0"/>
              <a:t>: Properties with 100% availability indicate poor performance. Focus on optimizing these listings, perhaps by offering promotions or adjusting pricing, to improve occupancy.</a:t>
            </a:r>
          </a:p>
          <a:p>
            <a:pPr>
              <a:buFont typeface="+mj-lt"/>
              <a:buAutoNum type="arabicPeriod"/>
            </a:pPr>
            <a:r>
              <a:rPr lang="en-GB" b="1" dirty="0" err="1"/>
              <a:t>Neighborhood</a:t>
            </a:r>
            <a:r>
              <a:rPr lang="en-GB" b="1" dirty="0"/>
              <a:t>-Specific Insights</a:t>
            </a:r>
            <a:r>
              <a:rPr lang="en-GB" dirty="0"/>
              <a:t>: Invest in high-demand </a:t>
            </a:r>
            <a:r>
              <a:rPr lang="en-GB" dirty="0" err="1"/>
              <a:t>neighborhoods</a:t>
            </a:r>
            <a:r>
              <a:rPr lang="en-GB" dirty="0"/>
              <a:t> while carefully monitoring areas with low performance. For example, if properties in </a:t>
            </a:r>
            <a:r>
              <a:rPr lang="en-GB" b="1" dirty="0"/>
              <a:t>Harlem</a:t>
            </a:r>
            <a:r>
              <a:rPr lang="en-GB" dirty="0"/>
              <a:t> or </a:t>
            </a:r>
            <a:r>
              <a:rPr lang="en-GB" b="1" dirty="0"/>
              <a:t>Kensington</a:t>
            </a:r>
            <a:r>
              <a:rPr lang="en-GB" dirty="0"/>
              <a:t> have high vacancy rates, they might need tailored marketing or price reductions.</a:t>
            </a:r>
          </a:p>
          <a:p>
            <a:pPr>
              <a:buFont typeface="+mj-lt"/>
              <a:buAutoNum type="arabicPeriod"/>
            </a:pPr>
            <a:r>
              <a:rPr lang="en-GB" b="1" dirty="0"/>
              <a:t>Host Strategy</a:t>
            </a:r>
            <a:r>
              <a:rPr lang="en-GB" dirty="0"/>
              <a:t>: There are hosts with multiple listings. Offering these hosts data-driven suggestions on how to optimize their portfolio (e.g., adjusting prices or improving listing visibility) can result in higher overall platform usage and retention.</a:t>
            </a:r>
          </a:p>
        </p:txBody>
      </p:sp>
      <p:sp>
        <p:nvSpPr>
          <p:cNvPr id="5" name="TextBox 4">
            <a:extLst>
              <a:ext uri="{FF2B5EF4-FFF2-40B4-BE49-F238E27FC236}">
                <a16:creationId xmlns:a16="http://schemas.microsoft.com/office/drawing/2014/main" id="{79855DA1-DC5C-B915-AFA8-FB7126988507}"/>
              </a:ext>
            </a:extLst>
          </p:cNvPr>
          <p:cNvSpPr txBox="1"/>
          <p:nvPr/>
        </p:nvSpPr>
        <p:spPr>
          <a:xfrm>
            <a:off x="2216727" y="916770"/>
            <a:ext cx="6096000" cy="369332"/>
          </a:xfrm>
          <a:prstGeom prst="rect">
            <a:avLst/>
          </a:prstGeom>
          <a:noFill/>
        </p:spPr>
        <p:txBody>
          <a:bodyPr wrap="square">
            <a:spAutoFit/>
          </a:bodyPr>
          <a:lstStyle/>
          <a:p>
            <a:r>
              <a:rPr lang="en-IN" dirty="0"/>
              <a:t>Key Observations and Insights:</a:t>
            </a:r>
          </a:p>
        </p:txBody>
      </p:sp>
    </p:spTree>
    <p:extLst>
      <p:ext uri="{BB962C8B-B14F-4D97-AF65-F5344CB8AC3E}">
        <p14:creationId xmlns:p14="http://schemas.microsoft.com/office/powerpoint/2010/main" val="2087582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F46425-495A-8355-4D6E-66B5724B3E95}"/>
              </a:ext>
            </a:extLst>
          </p:cNvPr>
          <p:cNvSpPr txBox="1"/>
          <p:nvPr/>
        </p:nvSpPr>
        <p:spPr>
          <a:xfrm>
            <a:off x="193964" y="0"/>
            <a:ext cx="11762509" cy="6463308"/>
          </a:xfrm>
          <a:prstGeom prst="rect">
            <a:avLst/>
          </a:prstGeom>
          <a:noFill/>
        </p:spPr>
        <p:txBody>
          <a:bodyPr wrap="square">
            <a:spAutoFit/>
          </a:bodyPr>
          <a:lstStyle/>
          <a:p>
            <a:r>
              <a:rPr lang="en-GB" b="1" dirty="0"/>
              <a:t>1. Pricing Outliers and Variability:</a:t>
            </a:r>
          </a:p>
          <a:p>
            <a:pPr>
              <a:buFont typeface="Arial" panose="020B0604020202020204" pitchFamily="34" charset="0"/>
              <a:buChar char="•"/>
            </a:pPr>
            <a:r>
              <a:rPr lang="en-GB" dirty="0"/>
              <a:t>The price data exhibits significant outliers. Prices for some listings are extremely high (ranging up to $3000), compared to the majority of listings which are under $500. The presence of high outliers skews the overall distribution of prices.</a:t>
            </a:r>
          </a:p>
          <a:p>
            <a:pPr>
              <a:buFont typeface="Arial" panose="020B0604020202020204" pitchFamily="34" charset="0"/>
              <a:buChar char="•"/>
            </a:pPr>
            <a:r>
              <a:rPr lang="en-GB" b="1" dirty="0"/>
              <a:t>Recommendation</a:t>
            </a:r>
            <a:r>
              <a:rPr lang="en-GB" dirty="0"/>
              <a:t>: Further investigation into these high-price listings is needed to understand whether they represent luxury properties or if the prices are misaligned with market trends. It may also be worthwhile to filter out these outliers when calculating average prices or making decisions on pricing strategies.</a:t>
            </a:r>
          </a:p>
          <a:p>
            <a:r>
              <a:rPr lang="en-GB" b="1" dirty="0"/>
              <a:t>2. Minimum Nights Requirement:</a:t>
            </a:r>
          </a:p>
          <a:p>
            <a:pPr>
              <a:buFont typeface="Arial" panose="020B0604020202020204" pitchFamily="34" charset="0"/>
              <a:buChar char="•"/>
            </a:pPr>
            <a:r>
              <a:rPr lang="en-GB" dirty="0"/>
              <a:t>The minimum nights for bookings shows a wide range, with some listings requiring over 90 or even 365 nights. This is highly unusual for short-term rentals, where a typical stay might range from a few days to a couple of weeks.</a:t>
            </a:r>
          </a:p>
          <a:p>
            <a:pPr>
              <a:buFont typeface="Arial" panose="020B0604020202020204" pitchFamily="34" charset="0"/>
              <a:buChar char="•"/>
            </a:pPr>
            <a:r>
              <a:rPr lang="en-GB" b="1" dirty="0"/>
              <a:t>Recommendation</a:t>
            </a:r>
            <a:r>
              <a:rPr lang="en-GB" dirty="0"/>
              <a:t>: Listings with excessively high minimum night requirements should be reviewed to ensure they align with the intended business model. If these are long-term rental offerings, it may be worth categorizing them separately to avoid confusing potential customers who are looking for short-term stays.</a:t>
            </a:r>
          </a:p>
          <a:p>
            <a:r>
              <a:rPr lang="en-GB" b="1" dirty="0"/>
              <a:t>3. Host Listings and Availability:</a:t>
            </a:r>
          </a:p>
          <a:p>
            <a:pPr>
              <a:buFont typeface="Arial" panose="020B0604020202020204" pitchFamily="34" charset="0"/>
              <a:buChar char="•"/>
            </a:pPr>
            <a:r>
              <a:rPr lang="en-GB" dirty="0"/>
              <a:t>There are hosts with multiple listings, and certain properties have 100% availability (365 days a year). High availability might indicate that these listings are either new, overpriced, or have low demand.</a:t>
            </a:r>
          </a:p>
          <a:p>
            <a:pPr>
              <a:buFont typeface="Arial" panose="020B0604020202020204" pitchFamily="34" charset="0"/>
              <a:buChar char="•"/>
            </a:pPr>
            <a:r>
              <a:rPr lang="en-GB" b="1" dirty="0"/>
              <a:t>Recommendation</a:t>
            </a:r>
            <a:r>
              <a:rPr lang="en-GB" dirty="0"/>
              <a:t>: An analysis of the performance of these high-availability listings could help in optimizing pricing strategies or improving the marketing of these properties to reduce vacancy rates.</a:t>
            </a:r>
          </a:p>
          <a:p>
            <a:r>
              <a:rPr lang="en-GB" b="1" dirty="0"/>
              <a:t>4. </a:t>
            </a:r>
            <a:r>
              <a:rPr lang="en-GB" b="1" dirty="0" err="1"/>
              <a:t>Neighborhood</a:t>
            </a:r>
            <a:r>
              <a:rPr lang="en-GB" b="1" dirty="0"/>
              <a:t> and Room Type Trends:</a:t>
            </a:r>
          </a:p>
          <a:p>
            <a:pPr>
              <a:buFont typeface="Arial" panose="020B0604020202020204" pitchFamily="34" charset="0"/>
              <a:buChar char="•"/>
            </a:pPr>
            <a:r>
              <a:rPr lang="en-GB" dirty="0"/>
              <a:t>The data spans multiple </a:t>
            </a:r>
            <a:r>
              <a:rPr lang="en-GB" dirty="0" err="1"/>
              <a:t>neighborhoods</a:t>
            </a:r>
            <a:r>
              <a:rPr lang="en-GB" dirty="0"/>
              <a:t> and room types (private room, entire home/apartment, etc.). Certain </a:t>
            </a:r>
            <a:r>
              <a:rPr lang="en-GB" dirty="0" err="1"/>
              <a:t>neighborhoods</a:t>
            </a:r>
            <a:r>
              <a:rPr lang="en-GB" dirty="0"/>
              <a:t> (e.g., </a:t>
            </a:r>
            <a:r>
              <a:rPr lang="en-GB" b="1" dirty="0"/>
              <a:t>Manhattan</a:t>
            </a:r>
            <a:r>
              <a:rPr lang="en-GB" dirty="0"/>
              <a:t>, </a:t>
            </a:r>
            <a:r>
              <a:rPr lang="en-GB" b="1" dirty="0"/>
              <a:t>Brooklyn</a:t>
            </a:r>
            <a:r>
              <a:rPr lang="en-GB" dirty="0"/>
              <a:t>) are likely to command higher prices, but further exploration of which areas have higher occupancy and demand would be useful for targeted investment or marketing.</a:t>
            </a:r>
          </a:p>
          <a:p>
            <a:pPr>
              <a:buFont typeface="Arial" panose="020B0604020202020204" pitchFamily="34" charset="0"/>
              <a:buChar char="•"/>
            </a:pPr>
            <a:r>
              <a:rPr lang="en-GB" b="1" dirty="0"/>
              <a:t>Recommendation</a:t>
            </a:r>
            <a:r>
              <a:rPr lang="en-GB" dirty="0"/>
              <a:t>: Understanding </a:t>
            </a:r>
            <a:r>
              <a:rPr lang="en-GB" dirty="0" err="1"/>
              <a:t>neighborhood</a:t>
            </a:r>
            <a:r>
              <a:rPr lang="en-GB" dirty="0"/>
              <a:t>-specific trends could help Airbnb hosts or the platform itself in tailoring marketing efforts. Price adjustments could be recommended based on demand for particular </a:t>
            </a:r>
            <a:r>
              <a:rPr lang="en-GB" dirty="0" err="1"/>
              <a:t>neighborhoods</a:t>
            </a:r>
            <a:r>
              <a:rPr lang="en-GB" dirty="0"/>
              <a:t> or room type</a:t>
            </a:r>
          </a:p>
        </p:txBody>
      </p:sp>
    </p:spTree>
    <p:extLst>
      <p:ext uri="{BB962C8B-B14F-4D97-AF65-F5344CB8AC3E}">
        <p14:creationId xmlns:p14="http://schemas.microsoft.com/office/powerpoint/2010/main" val="2089000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B1156D-BCA4-AD34-3730-06B1C94AD4BD}"/>
              </a:ext>
            </a:extLst>
          </p:cNvPr>
          <p:cNvSpPr txBox="1"/>
          <p:nvPr/>
        </p:nvSpPr>
        <p:spPr>
          <a:xfrm>
            <a:off x="3048000" y="2274838"/>
            <a:ext cx="6096000" cy="2308324"/>
          </a:xfrm>
          <a:prstGeom prst="rect">
            <a:avLst/>
          </a:prstGeom>
          <a:noFill/>
        </p:spPr>
        <p:txBody>
          <a:bodyPr wrap="square">
            <a:spAutoFit/>
          </a:bodyPr>
          <a:lstStyle/>
          <a:p>
            <a:r>
              <a:rPr lang="en-GB" b="1" dirty="0"/>
              <a:t>Final Thoughts:</a:t>
            </a:r>
          </a:p>
          <a:p>
            <a:r>
              <a:rPr lang="en-GB" dirty="0"/>
              <a:t>The key to driving growth and profitability with this dataset is </a:t>
            </a:r>
            <a:r>
              <a:rPr lang="en-GB" b="1" dirty="0"/>
              <a:t>optimization</a:t>
            </a:r>
            <a:r>
              <a:rPr lang="en-GB" dirty="0"/>
              <a:t>. Leveraging the insights derived from price trends, booking policies, and location-specific performance, the company can ensure better property utilization, higher revenues, and more satisfied customers. Automated recommendations for hosts based on data trends can further enhance the platform’s ability to compete in a highly competitive market.</a:t>
            </a:r>
          </a:p>
        </p:txBody>
      </p:sp>
    </p:spTree>
    <p:extLst>
      <p:ext uri="{BB962C8B-B14F-4D97-AF65-F5344CB8AC3E}">
        <p14:creationId xmlns:p14="http://schemas.microsoft.com/office/powerpoint/2010/main" val="1940170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915BC-628B-50E2-6D02-F19288C6959C}"/>
              </a:ext>
            </a:extLst>
          </p:cNvPr>
          <p:cNvSpPr>
            <a:spLocks noGrp="1"/>
          </p:cNvSpPr>
          <p:nvPr>
            <p:ph type="ctrTitle"/>
          </p:nvPr>
        </p:nvSpPr>
        <p:spPr/>
        <p:txBody>
          <a:bodyPr/>
          <a:lstStyle/>
          <a:p>
            <a:r>
              <a:rPr lang="en-GB" dirty="0">
                <a:solidFill>
                  <a:schemeClr val="accent2">
                    <a:lumMod val="75000"/>
                  </a:schemeClr>
                </a:solidFill>
              </a:rPr>
              <a:t>THANK </a:t>
            </a:r>
            <a:r>
              <a:rPr lang="en-GB" dirty="0">
                <a:solidFill>
                  <a:schemeClr val="accent2">
                    <a:lumMod val="75000"/>
                  </a:schemeClr>
                </a:solidFill>
                <a:latin typeface="Algerian" panose="04020705040A02060702" pitchFamily="82" charset="0"/>
              </a:rPr>
              <a:t>YOU</a:t>
            </a:r>
            <a:endParaRPr lang="en-IN" dirty="0">
              <a:solidFill>
                <a:schemeClr val="accent2">
                  <a:lumMod val="75000"/>
                </a:schemeClr>
              </a:solidFill>
              <a:latin typeface="Algerian" panose="04020705040A02060702" pitchFamily="82" charset="0"/>
            </a:endParaRPr>
          </a:p>
        </p:txBody>
      </p:sp>
      <p:sp>
        <p:nvSpPr>
          <p:cNvPr id="3" name="Subtitle 2">
            <a:extLst>
              <a:ext uri="{FF2B5EF4-FFF2-40B4-BE49-F238E27FC236}">
                <a16:creationId xmlns:a16="http://schemas.microsoft.com/office/drawing/2014/main" id="{D16976AD-E69D-DE1E-5FD3-8D328D1416DC}"/>
              </a:ext>
            </a:extLst>
          </p:cNvPr>
          <p:cNvSpPr>
            <a:spLocks noGrp="1"/>
          </p:cNvSpPr>
          <p:nvPr>
            <p:ph type="subTitle" idx="1"/>
          </p:nvPr>
        </p:nvSpPr>
        <p:spPr>
          <a:xfrm>
            <a:off x="1751012" y="6666808"/>
            <a:ext cx="8689976" cy="45719"/>
          </a:xfrm>
        </p:spPr>
        <p:txBody>
          <a:bodyPr>
            <a:normAutofit fontScale="25000" lnSpcReduction="20000"/>
          </a:bodyPr>
          <a:lstStyle/>
          <a:p>
            <a:endParaRPr lang="en-IN" dirty="0"/>
          </a:p>
        </p:txBody>
      </p:sp>
    </p:spTree>
    <p:extLst>
      <p:ext uri="{BB962C8B-B14F-4D97-AF65-F5344CB8AC3E}">
        <p14:creationId xmlns:p14="http://schemas.microsoft.com/office/powerpoint/2010/main" val="2890376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D4DD4CF-9732-4771-98FE-77886DC91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0917E639-5738-4605-929E-1222198314A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3"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F193C47-F6A4-4BBA-AD1B-EDA3D8732D43}"/>
              </a:ext>
            </a:extLst>
          </p:cNvPr>
          <p:cNvSpPr>
            <a:spLocks noGrp="1"/>
          </p:cNvSpPr>
          <p:nvPr>
            <p:ph type="title"/>
          </p:nvPr>
        </p:nvSpPr>
        <p:spPr>
          <a:xfrm>
            <a:off x="643463" y="640831"/>
            <a:ext cx="3352128" cy="1573863"/>
          </a:xfrm>
        </p:spPr>
        <p:txBody>
          <a:bodyPr>
            <a:normAutofit/>
          </a:bodyPr>
          <a:lstStyle/>
          <a:p>
            <a:pPr algn="l"/>
            <a:r>
              <a:rPr lang="en-IN" b="1" dirty="0"/>
              <a:t>Objective:</a:t>
            </a:r>
            <a:endParaRPr lang="en-IN" b="1"/>
          </a:p>
        </p:txBody>
      </p:sp>
      <p:sp>
        <p:nvSpPr>
          <p:cNvPr id="3" name="Content Placeholder 2">
            <a:extLst>
              <a:ext uri="{FF2B5EF4-FFF2-40B4-BE49-F238E27FC236}">
                <a16:creationId xmlns:a16="http://schemas.microsoft.com/office/drawing/2014/main" id="{D03AB676-1F3A-48AF-AC0F-C58FDEEAD057}"/>
              </a:ext>
            </a:extLst>
          </p:cNvPr>
          <p:cNvSpPr>
            <a:spLocks noGrp="1"/>
          </p:cNvSpPr>
          <p:nvPr>
            <p:ph idx="1"/>
          </p:nvPr>
        </p:nvSpPr>
        <p:spPr>
          <a:xfrm>
            <a:off x="643463" y="2367092"/>
            <a:ext cx="3352128" cy="3881309"/>
          </a:xfrm>
        </p:spPr>
        <p:txBody>
          <a:bodyPr>
            <a:normAutofit/>
          </a:bodyPr>
          <a:lstStyle/>
          <a:p>
            <a:pPr lvl="0"/>
            <a:r>
              <a:rPr lang="en-IN" sz="1400" dirty="0"/>
              <a:t>Airbnb is an online platform using which people can rent their unused accommodations. </a:t>
            </a:r>
            <a:endParaRPr lang="en-US" sz="1400" dirty="0"/>
          </a:p>
          <a:p>
            <a:pPr lvl="0"/>
            <a:r>
              <a:rPr lang="en-IN" sz="1400" dirty="0"/>
              <a:t>During the covid time, Airbnb incurred a huge loss in revenue. </a:t>
            </a:r>
            <a:endParaRPr lang="en-US" sz="1400" dirty="0"/>
          </a:p>
          <a:p>
            <a:pPr lvl="0"/>
            <a:r>
              <a:rPr lang="en-IN" sz="1400" dirty="0"/>
              <a:t>People have now started travelling again and Airbnb is aiming to bring up the business again and e ready to provide services to customers.</a:t>
            </a:r>
            <a:endParaRPr lang="en-US" sz="1400" dirty="0"/>
          </a:p>
          <a:p>
            <a:pPr>
              <a:lnSpc>
                <a:spcPct val="110000"/>
              </a:lnSpc>
            </a:pPr>
            <a:endParaRPr lang="en-IN" sz="1500" dirty="0"/>
          </a:p>
        </p:txBody>
      </p:sp>
      <p:sp>
        <p:nvSpPr>
          <p:cNvPr id="13" name="Rectangle 12">
            <a:extLst>
              <a:ext uri="{FF2B5EF4-FFF2-40B4-BE49-F238E27FC236}">
                <a16:creationId xmlns:a16="http://schemas.microsoft.com/office/drawing/2014/main" id="{A2861A9C-C970-4FFE-B67C-222B6F5732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1525" y="-2"/>
            <a:ext cx="81313" cy="6858002"/>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Empty office desk">
            <a:extLst>
              <a:ext uri="{FF2B5EF4-FFF2-40B4-BE49-F238E27FC236}">
                <a16:creationId xmlns:a16="http://schemas.microsoft.com/office/drawing/2014/main" id="{273A104D-BFF7-4064-7289-848A381A3146}"/>
              </a:ext>
            </a:extLst>
          </p:cNvPr>
          <p:cNvPicPr>
            <a:picLocks noChangeAspect="1"/>
          </p:cNvPicPr>
          <p:nvPr/>
        </p:nvPicPr>
        <p:blipFill>
          <a:blip r:embed="rId3"/>
          <a:srcRect l="27204" r="-1" b="-1"/>
          <a:stretch/>
        </p:blipFill>
        <p:spPr>
          <a:xfrm>
            <a:off x="4712842" y="10"/>
            <a:ext cx="7479157" cy="6857990"/>
          </a:xfrm>
          <a:prstGeom prst="rect">
            <a:avLst/>
          </a:prstGeom>
        </p:spPr>
      </p:pic>
      <p:pic>
        <p:nvPicPr>
          <p:cNvPr id="15" name="Picture 14">
            <a:extLst>
              <a:ext uri="{FF2B5EF4-FFF2-40B4-BE49-F238E27FC236}">
                <a16:creationId xmlns:a16="http://schemas.microsoft.com/office/drawing/2014/main" id="{D2FDF82E-EBD8-4EC5-AD10-CD9E70EE8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8150"/>
          <a:stretch/>
        </p:blipFill>
        <p:spPr>
          <a:xfrm>
            <a:off x="4651242" y="0"/>
            <a:ext cx="7540758" cy="6858000"/>
          </a:xfrm>
          <a:prstGeom prst="rect">
            <a:avLst/>
          </a:prstGeom>
        </p:spPr>
      </p:pic>
    </p:spTree>
    <p:extLst>
      <p:ext uri="{BB962C8B-B14F-4D97-AF65-F5344CB8AC3E}">
        <p14:creationId xmlns:p14="http://schemas.microsoft.com/office/powerpoint/2010/main" val="2222418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7045EDB-9848-48E1-AF93-51B94A6B4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C3955F-62D7-4625-B541-E24DFA6684C2}"/>
              </a:ext>
            </a:extLst>
          </p:cNvPr>
          <p:cNvSpPr>
            <a:spLocks noGrp="1"/>
          </p:cNvSpPr>
          <p:nvPr>
            <p:ph type="title"/>
          </p:nvPr>
        </p:nvSpPr>
        <p:spPr>
          <a:xfrm>
            <a:off x="913775" y="1343991"/>
            <a:ext cx="3145305" cy="4157256"/>
          </a:xfrm>
        </p:spPr>
        <p:txBody>
          <a:bodyPr>
            <a:normAutofit/>
          </a:bodyPr>
          <a:lstStyle/>
          <a:p>
            <a:pPr algn="l"/>
            <a:r>
              <a:rPr lang="en-US" sz="3700" b="1"/>
              <a:t>Background</a:t>
            </a:r>
            <a:endParaRPr lang="en-IN" sz="3700" b="1"/>
          </a:p>
        </p:txBody>
      </p:sp>
      <p:sp>
        <p:nvSpPr>
          <p:cNvPr id="11" name="Rectangle: Rounded Corners 10">
            <a:extLst>
              <a:ext uri="{FF2B5EF4-FFF2-40B4-BE49-F238E27FC236}">
                <a16:creationId xmlns:a16="http://schemas.microsoft.com/office/drawing/2014/main" id="{099DAEF2-2587-42F9-A6E0-D0002FD4D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1253578"/>
            <a:ext cx="6926319" cy="4338083"/>
          </a:xfrm>
          <a:prstGeom prst="roundRect">
            <a:avLst>
              <a:gd name="adj" fmla="val 2158"/>
            </a:avLst>
          </a:prstGeom>
          <a:gradFill>
            <a:gsLst>
              <a:gs pos="0">
                <a:schemeClr val="bg1">
                  <a:lumMod val="95000"/>
                </a:schemeClr>
              </a:gs>
              <a:gs pos="100000">
                <a:schemeClr val="bg1">
                  <a:lumMod val="85000"/>
                </a:schemeClr>
              </a:gs>
            </a:gsLst>
            <a:lin ang="5400000" scaled="0"/>
          </a:gradFill>
          <a:ln w="82550" cap="sq">
            <a:solidFill>
              <a:schemeClr val="bg1">
                <a:lumMod val="95000"/>
              </a:schemeClr>
            </a:solidFill>
            <a:miter lim="800000"/>
          </a:ln>
          <a:scene3d>
            <a:camera prst="orthographicFront"/>
            <a:lightRig rig="threePt" dir="t">
              <a:rot lat="0" lon="0" rev="2700000"/>
            </a:lightRig>
          </a:scene3d>
          <a:sp3d contourW="6350">
            <a:bevelT h="38100"/>
            <a:contourClr>
              <a:schemeClr val="bg1">
                <a:lumMod val="6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F96B48BD-04DD-4A15-B184-476ECCC40E5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b="74141"/>
          <a:stretch/>
        </p:blipFill>
        <p:spPr>
          <a:xfrm>
            <a:off x="0" y="1"/>
            <a:ext cx="12192000" cy="1773382"/>
          </a:xfrm>
          <a:prstGeom prst="rect">
            <a:avLst/>
          </a:prstGeom>
        </p:spPr>
      </p:pic>
      <p:graphicFrame>
        <p:nvGraphicFramePr>
          <p:cNvPr id="5" name="Content Placeholder 2">
            <a:extLst>
              <a:ext uri="{FF2B5EF4-FFF2-40B4-BE49-F238E27FC236}">
                <a16:creationId xmlns:a16="http://schemas.microsoft.com/office/drawing/2014/main" id="{8B76EDB3-C344-C5BB-7270-0D457C410FF5}"/>
              </a:ext>
            </a:extLst>
          </p:cNvPr>
          <p:cNvGraphicFramePr>
            <a:graphicFrameLocks noGrp="1"/>
          </p:cNvGraphicFramePr>
          <p:nvPr>
            <p:ph idx="1"/>
            <p:extLst>
              <p:ext uri="{D42A27DB-BD31-4B8C-83A1-F6EECF244321}">
                <p14:modId xmlns:p14="http://schemas.microsoft.com/office/powerpoint/2010/main" val="2912701579"/>
              </p:ext>
            </p:extLst>
          </p:nvPr>
        </p:nvGraphicFramePr>
        <p:xfrm>
          <a:off x="4964770" y="1625717"/>
          <a:ext cx="6305371" cy="3593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19084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D4DD4CF-9732-4771-98FE-77886DC91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0917E639-5738-4605-929E-1222198314A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3"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4010EDA-D4D6-4877-99CD-F829BE7AF967}"/>
              </a:ext>
            </a:extLst>
          </p:cNvPr>
          <p:cNvSpPr>
            <a:spLocks noGrp="1"/>
          </p:cNvSpPr>
          <p:nvPr>
            <p:ph type="title"/>
          </p:nvPr>
        </p:nvSpPr>
        <p:spPr>
          <a:xfrm>
            <a:off x="643463" y="640831"/>
            <a:ext cx="3352128" cy="1573863"/>
          </a:xfrm>
        </p:spPr>
        <p:txBody>
          <a:bodyPr>
            <a:normAutofit/>
          </a:bodyPr>
          <a:lstStyle/>
          <a:p>
            <a:pPr algn="l"/>
            <a:r>
              <a:rPr lang="en-US" b="1" dirty="0"/>
              <a:t>Data Preparation	</a:t>
            </a:r>
            <a:endParaRPr lang="en-IN" b="1"/>
          </a:p>
        </p:txBody>
      </p:sp>
      <p:sp>
        <p:nvSpPr>
          <p:cNvPr id="3" name="Content Placeholder 2">
            <a:extLst>
              <a:ext uri="{FF2B5EF4-FFF2-40B4-BE49-F238E27FC236}">
                <a16:creationId xmlns:a16="http://schemas.microsoft.com/office/drawing/2014/main" id="{E03B9BEC-D688-4DF1-91D1-7C6A8B6C2239}"/>
              </a:ext>
            </a:extLst>
          </p:cNvPr>
          <p:cNvSpPr>
            <a:spLocks noGrp="1"/>
          </p:cNvSpPr>
          <p:nvPr>
            <p:ph idx="1"/>
          </p:nvPr>
        </p:nvSpPr>
        <p:spPr>
          <a:xfrm>
            <a:off x="643463" y="2367092"/>
            <a:ext cx="3352128" cy="3881309"/>
          </a:xfrm>
        </p:spPr>
        <p:txBody>
          <a:bodyPr>
            <a:normAutofit/>
          </a:bodyPr>
          <a:lstStyle/>
          <a:p>
            <a:pPr lvl="0"/>
            <a:r>
              <a:rPr lang="en-US" sz="1600" dirty="0"/>
              <a:t>Removing Null Values and Verifying the unique values and drop the missing values</a:t>
            </a:r>
          </a:p>
          <a:p>
            <a:r>
              <a:rPr lang="en-IN" sz="1800" dirty="0"/>
              <a:t>Dropped insignificant columns. </a:t>
            </a:r>
          </a:p>
          <a:p>
            <a:pPr lvl="0"/>
            <a:r>
              <a:rPr lang="en-IN" sz="1600" baseline="0" dirty="0"/>
              <a:t>Identifying the outliers</a:t>
            </a:r>
            <a:endParaRPr lang="en-US" sz="1600" dirty="0"/>
          </a:p>
        </p:txBody>
      </p:sp>
      <p:sp>
        <p:nvSpPr>
          <p:cNvPr id="13" name="Rectangle 12">
            <a:extLst>
              <a:ext uri="{FF2B5EF4-FFF2-40B4-BE49-F238E27FC236}">
                <a16:creationId xmlns:a16="http://schemas.microsoft.com/office/drawing/2014/main" id="{A2861A9C-C970-4FFE-B67C-222B6F5732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1525" y="-2"/>
            <a:ext cx="81313" cy="6858002"/>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showing decling performance">
            <a:extLst>
              <a:ext uri="{FF2B5EF4-FFF2-40B4-BE49-F238E27FC236}">
                <a16:creationId xmlns:a16="http://schemas.microsoft.com/office/drawing/2014/main" id="{4C26AE02-4A53-5D8C-4358-F5E5DD685D5C}"/>
              </a:ext>
            </a:extLst>
          </p:cNvPr>
          <p:cNvPicPr>
            <a:picLocks noChangeAspect="1"/>
          </p:cNvPicPr>
          <p:nvPr/>
        </p:nvPicPr>
        <p:blipFill>
          <a:blip r:embed="rId3"/>
          <a:srcRect r="27203" b="-1"/>
          <a:stretch/>
        </p:blipFill>
        <p:spPr>
          <a:xfrm>
            <a:off x="4712842" y="10"/>
            <a:ext cx="7479157" cy="6857990"/>
          </a:xfrm>
          <a:prstGeom prst="rect">
            <a:avLst/>
          </a:prstGeom>
        </p:spPr>
      </p:pic>
      <p:pic>
        <p:nvPicPr>
          <p:cNvPr id="15" name="Picture 14">
            <a:extLst>
              <a:ext uri="{FF2B5EF4-FFF2-40B4-BE49-F238E27FC236}">
                <a16:creationId xmlns:a16="http://schemas.microsoft.com/office/drawing/2014/main" id="{D2FDF82E-EBD8-4EC5-AD10-CD9E70EE8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8150"/>
          <a:stretch/>
        </p:blipFill>
        <p:spPr>
          <a:xfrm>
            <a:off x="4651242" y="0"/>
            <a:ext cx="7540758" cy="6858000"/>
          </a:xfrm>
          <a:prstGeom prst="rect">
            <a:avLst/>
          </a:prstGeom>
        </p:spPr>
      </p:pic>
    </p:spTree>
    <p:extLst>
      <p:ext uri="{BB962C8B-B14F-4D97-AF65-F5344CB8AC3E}">
        <p14:creationId xmlns:p14="http://schemas.microsoft.com/office/powerpoint/2010/main" val="1288334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8BABF-0B98-42F7-A237-B165CB434AAA}"/>
              </a:ext>
            </a:extLst>
          </p:cNvPr>
          <p:cNvSpPr>
            <a:spLocks noGrp="1"/>
          </p:cNvSpPr>
          <p:nvPr>
            <p:ph type="title"/>
          </p:nvPr>
        </p:nvSpPr>
        <p:spPr>
          <a:xfrm>
            <a:off x="5282520" y="618517"/>
            <a:ext cx="5855416" cy="1596177"/>
          </a:xfrm>
        </p:spPr>
        <p:txBody>
          <a:bodyPr vert="horz" lIns="91440" tIns="45720" rIns="91440" bIns="45720" rtlCol="0" anchor="ctr">
            <a:normAutofit/>
          </a:bodyPr>
          <a:lstStyle/>
          <a:p>
            <a:r>
              <a:rPr lang="en-US" sz="3600" b="1" dirty="0"/>
              <a:t>Room type with PRICE</a:t>
            </a:r>
          </a:p>
        </p:txBody>
      </p:sp>
      <p:sp>
        <p:nvSpPr>
          <p:cNvPr id="4" name="Text Placeholder 3">
            <a:extLst>
              <a:ext uri="{FF2B5EF4-FFF2-40B4-BE49-F238E27FC236}">
                <a16:creationId xmlns:a16="http://schemas.microsoft.com/office/drawing/2014/main" id="{017DA561-4E97-4A13-ACE7-1EFDE3650B11}"/>
              </a:ext>
            </a:extLst>
          </p:cNvPr>
          <p:cNvSpPr>
            <a:spLocks noGrp="1"/>
          </p:cNvSpPr>
          <p:nvPr>
            <p:ph type="body" sz="half" idx="2"/>
          </p:nvPr>
        </p:nvSpPr>
        <p:spPr>
          <a:xfrm>
            <a:off x="5282520" y="2367092"/>
            <a:ext cx="5855415" cy="3847444"/>
          </a:xfrm>
        </p:spPr>
        <p:txBody>
          <a:bodyPr vert="horz" lIns="91440" tIns="45720" rIns="91440" bIns="45720" rtlCol="0">
            <a:normAutofit/>
          </a:bodyPr>
          <a:lstStyle/>
          <a:p>
            <a:pPr marL="285750" indent="-228600">
              <a:buFont typeface="Arial" panose="020B0604020202020204" pitchFamily="34" charset="0"/>
              <a:buChar char="•"/>
            </a:pPr>
            <a:r>
              <a:rPr lang="en-US" dirty="0"/>
              <a:t>There are three types of rooms - Entire home/Apartment, Private room &amp; shared room. </a:t>
            </a:r>
          </a:p>
          <a:p>
            <a:pPr marL="285750" indent="-228600">
              <a:buFont typeface="Arial" panose="020B0604020202020204" pitchFamily="34" charset="0"/>
              <a:buChar char="•"/>
            </a:pPr>
            <a:r>
              <a:rPr lang="en-US" dirty="0"/>
              <a:t>Overall, REVENUE appear to prefer private rooms (72.07%)</a:t>
            </a:r>
          </a:p>
          <a:p>
            <a:pPr marL="285750" indent="-228600">
              <a:buFont typeface="Arial" panose="020B0604020202020204" pitchFamily="34" charset="0"/>
              <a:buChar char="•"/>
            </a:pPr>
            <a:r>
              <a:rPr lang="en-US" dirty="0"/>
              <a:t>The AIR BNB Can concentrate on better discounts on private rooms and sharing category</a:t>
            </a:r>
          </a:p>
        </p:txBody>
      </p:sp>
      <p:sp>
        <p:nvSpPr>
          <p:cNvPr id="7" name="Content Placeholder 6">
            <a:extLst>
              <a:ext uri="{FF2B5EF4-FFF2-40B4-BE49-F238E27FC236}">
                <a16:creationId xmlns:a16="http://schemas.microsoft.com/office/drawing/2014/main" id="{60EE015E-4492-1309-CEB9-B10FAFE833D3}"/>
              </a:ext>
            </a:extLst>
          </p:cNvPr>
          <p:cNvSpPr>
            <a:spLocks noGrp="1"/>
          </p:cNvSpPr>
          <p:nvPr>
            <p:ph idx="1"/>
          </p:nvPr>
        </p:nvSpPr>
        <p:spPr>
          <a:xfrm>
            <a:off x="0" y="138448"/>
            <a:ext cx="1125415" cy="45719"/>
          </a:xfrm>
        </p:spPr>
        <p:txBody>
          <a:bodyPr>
            <a:normAutofit fontScale="25000" lnSpcReduction="20000"/>
          </a:bodyPr>
          <a:lstStyle/>
          <a:p>
            <a:endParaRPr lang="en-IN" dirty="0"/>
          </a:p>
        </p:txBody>
      </p:sp>
      <p:pic>
        <p:nvPicPr>
          <p:cNvPr id="9" name="Picture 8">
            <a:extLst>
              <a:ext uri="{FF2B5EF4-FFF2-40B4-BE49-F238E27FC236}">
                <a16:creationId xmlns:a16="http://schemas.microsoft.com/office/drawing/2014/main" id="{97B38366-FC34-6406-A99E-AE5E987F97A1}"/>
              </a:ext>
            </a:extLst>
          </p:cNvPr>
          <p:cNvPicPr>
            <a:picLocks noChangeAspect="1"/>
          </p:cNvPicPr>
          <p:nvPr/>
        </p:nvPicPr>
        <p:blipFill>
          <a:blip r:embed="rId2"/>
          <a:stretch>
            <a:fillRect/>
          </a:stretch>
        </p:blipFill>
        <p:spPr>
          <a:xfrm>
            <a:off x="112543" y="1416605"/>
            <a:ext cx="4647916" cy="4614076"/>
          </a:xfrm>
          <a:prstGeom prst="rect">
            <a:avLst/>
          </a:prstGeom>
        </p:spPr>
      </p:pic>
    </p:spTree>
    <p:extLst>
      <p:ext uri="{BB962C8B-B14F-4D97-AF65-F5344CB8AC3E}">
        <p14:creationId xmlns:p14="http://schemas.microsoft.com/office/powerpoint/2010/main" val="4114715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3FF26-5287-4C34-8942-7DBBE3CA30FD}"/>
              </a:ext>
            </a:extLst>
          </p:cNvPr>
          <p:cNvSpPr>
            <a:spLocks noGrp="1"/>
          </p:cNvSpPr>
          <p:nvPr>
            <p:ph type="title"/>
          </p:nvPr>
        </p:nvSpPr>
        <p:spPr>
          <a:xfrm>
            <a:off x="301841" y="514924"/>
            <a:ext cx="4230021" cy="878870"/>
          </a:xfrm>
        </p:spPr>
        <p:txBody>
          <a:bodyPr>
            <a:normAutofit/>
          </a:bodyPr>
          <a:lstStyle/>
          <a:p>
            <a:pPr algn="ctr"/>
            <a:r>
              <a:rPr lang="en-US" sz="2400" b="1" dirty="0"/>
              <a:t>Customer Booking with respect to minimum nights</a:t>
            </a:r>
            <a:endParaRPr lang="en-IN" sz="2400" b="1" dirty="0"/>
          </a:p>
        </p:txBody>
      </p:sp>
      <p:sp>
        <p:nvSpPr>
          <p:cNvPr id="8" name="Content Placeholder 7">
            <a:extLst>
              <a:ext uri="{FF2B5EF4-FFF2-40B4-BE49-F238E27FC236}">
                <a16:creationId xmlns:a16="http://schemas.microsoft.com/office/drawing/2014/main" id="{CF5F9BC1-EE3C-4912-A47B-A5065366392C}"/>
              </a:ext>
            </a:extLst>
          </p:cNvPr>
          <p:cNvSpPr>
            <a:spLocks noGrp="1"/>
          </p:cNvSpPr>
          <p:nvPr>
            <p:ph idx="1"/>
          </p:nvPr>
        </p:nvSpPr>
        <p:spPr/>
        <p:txBody>
          <a:bodyPr/>
          <a:lstStyle/>
          <a:p>
            <a:endParaRPr lang="en-IN"/>
          </a:p>
        </p:txBody>
      </p:sp>
      <p:sp>
        <p:nvSpPr>
          <p:cNvPr id="4" name="Text Placeholder 3">
            <a:extLst>
              <a:ext uri="{FF2B5EF4-FFF2-40B4-BE49-F238E27FC236}">
                <a16:creationId xmlns:a16="http://schemas.microsoft.com/office/drawing/2014/main" id="{C05DF691-5347-4F89-906F-CC3051B4BE26}"/>
              </a:ext>
            </a:extLst>
          </p:cNvPr>
          <p:cNvSpPr>
            <a:spLocks noGrp="1"/>
          </p:cNvSpPr>
          <p:nvPr>
            <p:ph type="body" sz="half" idx="2"/>
          </p:nvPr>
        </p:nvSpPr>
        <p:spPr>
          <a:xfrm>
            <a:off x="301841" y="1660124"/>
            <a:ext cx="4230021" cy="4682951"/>
          </a:xfrm>
        </p:spPr>
        <p:txBody>
          <a:bodyPr>
            <a:noAutofit/>
          </a:bodyPr>
          <a:lstStyle/>
          <a:p>
            <a:pPr marL="285750" indent="-285750" algn="just">
              <a:buFont typeface="Arial" panose="020B0604020202020204" pitchFamily="34" charset="0"/>
              <a:buChar char="•"/>
            </a:pPr>
            <a:r>
              <a:rPr lang="en-IN" sz="1600" dirty="0"/>
              <a:t>The listings with Minimum nights 1-5 have the most number of bookings. We can see a prominent spike in 30 days, this would be because customers would rent out on a monthly basis. </a:t>
            </a:r>
          </a:p>
          <a:p>
            <a:pPr marL="285750" indent="-285750" algn="just">
              <a:buFont typeface="Arial" panose="020B0604020202020204" pitchFamily="34" charset="0"/>
              <a:buChar char="•"/>
            </a:pPr>
            <a:r>
              <a:rPr lang="en-IN" sz="1600" dirty="0"/>
              <a:t>After 30 days, we can also see small spikes, this can also be explained by the monthly rent taking trend.</a:t>
            </a:r>
          </a:p>
          <a:p>
            <a:pPr marL="285750" indent="-285750" algn="just">
              <a:buFont typeface="Arial" panose="020B0604020202020204" pitchFamily="34" charset="0"/>
              <a:buChar char="•"/>
            </a:pPr>
            <a:r>
              <a:rPr lang="en-IN" sz="1600" dirty="0"/>
              <a:t>Manhattan &amp;Queens have higher number of 30 day bookings compared to the others. The reason could be either tourists booking long stays or mid-level employees who opt for budget bookings due company visits</a:t>
            </a:r>
          </a:p>
        </p:txBody>
      </p:sp>
      <p:pic>
        <p:nvPicPr>
          <p:cNvPr id="10" name="Picture 9">
            <a:extLst>
              <a:ext uri="{FF2B5EF4-FFF2-40B4-BE49-F238E27FC236}">
                <a16:creationId xmlns:a16="http://schemas.microsoft.com/office/drawing/2014/main" id="{1D9C6EB5-F71E-4EFF-94AA-F4C616086257}"/>
              </a:ext>
            </a:extLst>
          </p:cNvPr>
          <p:cNvPicPr>
            <a:picLocks noChangeAspect="1"/>
          </p:cNvPicPr>
          <p:nvPr/>
        </p:nvPicPr>
        <p:blipFill>
          <a:blip r:embed="rId2"/>
          <a:stretch>
            <a:fillRect/>
          </a:stretch>
        </p:blipFill>
        <p:spPr>
          <a:xfrm>
            <a:off x="4625266" y="514924"/>
            <a:ext cx="7466120" cy="5828152"/>
          </a:xfrm>
          <a:prstGeom prst="rect">
            <a:avLst/>
          </a:prstGeom>
        </p:spPr>
      </p:pic>
    </p:spTree>
    <p:extLst>
      <p:ext uri="{BB962C8B-B14F-4D97-AF65-F5344CB8AC3E}">
        <p14:creationId xmlns:p14="http://schemas.microsoft.com/office/powerpoint/2010/main" val="2845667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5914D1D5-BDB7-4938-9E82-2F0C716DC086}"/>
              </a:ext>
            </a:extLst>
          </p:cNvPr>
          <p:cNvPicPr>
            <a:picLocks noGrp="1" noChangeAspect="1"/>
          </p:cNvPicPr>
          <p:nvPr>
            <p:ph idx="1"/>
          </p:nvPr>
        </p:nvPicPr>
        <p:blipFill>
          <a:blip r:embed="rId2"/>
          <a:stretch>
            <a:fillRect/>
          </a:stretch>
        </p:blipFill>
        <p:spPr>
          <a:xfrm>
            <a:off x="5248643" y="1457935"/>
            <a:ext cx="6299887" cy="3827181"/>
          </a:xfrm>
          <a:prstGeom prst="rect">
            <a:avLst/>
          </a:prstGeom>
        </p:spPr>
      </p:pic>
      <p:sp>
        <p:nvSpPr>
          <p:cNvPr id="4" name="Text Placeholder 3">
            <a:extLst>
              <a:ext uri="{FF2B5EF4-FFF2-40B4-BE49-F238E27FC236}">
                <a16:creationId xmlns:a16="http://schemas.microsoft.com/office/drawing/2014/main" id="{340432BF-58E9-48CB-9C10-B674D4B6EA68}"/>
              </a:ext>
            </a:extLst>
          </p:cNvPr>
          <p:cNvSpPr>
            <a:spLocks noGrp="1"/>
          </p:cNvSpPr>
          <p:nvPr>
            <p:ph type="body" sz="half" idx="2"/>
          </p:nvPr>
        </p:nvSpPr>
        <p:spPr>
          <a:xfrm>
            <a:off x="913774" y="2367092"/>
            <a:ext cx="3740509" cy="3881309"/>
          </a:xfrm>
        </p:spPr>
        <p:txBody>
          <a:bodyPr vert="horz" lIns="91440" tIns="45720" rIns="91440" bIns="45720" rtlCol="0">
            <a:normAutofit/>
          </a:bodyPr>
          <a:lstStyle/>
          <a:p>
            <a:pPr marL="285750" indent="-228600">
              <a:lnSpc>
                <a:spcPct val="110000"/>
              </a:lnSpc>
              <a:buFont typeface="Arial" panose="020B0604020202020204" pitchFamily="34" charset="0"/>
              <a:buChar char="•"/>
            </a:pPr>
            <a:r>
              <a:rPr lang="en-US" sz="1800" dirty="0"/>
              <a:t>Plot a dual axis with line on price along with availability on other side</a:t>
            </a:r>
          </a:p>
          <a:p>
            <a:pPr marL="285750" indent="-228600">
              <a:lnSpc>
                <a:spcPct val="110000"/>
              </a:lnSpc>
              <a:buFont typeface="Arial" panose="020B0604020202020204" pitchFamily="34" charset="0"/>
              <a:buChar char="•"/>
            </a:pPr>
            <a:r>
              <a:rPr lang="en-US" sz="1800" dirty="0"/>
              <a:t>Chelsea’s availability is down but it is expensive. </a:t>
            </a:r>
          </a:p>
          <a:p>
            <a:pPr marL="285750" indent="-228600">
              <a:lnSpc>
                <a:spcPct val="110000"/>
              </a:lnSpc>
              <a:buFont typeface="Arial" panose="020B0604020202020204" pitchFamily="34" charset="0"/>
              <a:buChar char="•"/>
            </a:pPr>
            <a:r>
              <a:rPr lang="en-US" sz="1800" dirty="0"/>
              <a:t>William’s price is high and has average availability. </a:t>
            </a:r>
          </a:p>
        </p:txBody>
      </p:sp>
      <p:sp>
        <p:nvSpPr>
          <p:cNvPr id="2" name="Title 1">
            <a:extLst>
              <a:ext uri="{FF2B5EF4-FFF2-40B4-BE49-F238E27FC236}">
                <a16:creationId xmlns:a16="http://schemas.microsoft.com/office/drawing/2014/main" id="{71432987-D0B9-4BA9-979D-FF718ED14308}"/>
              </a:ext>
            </a:extLst>
          </p:cNvPr>
          <p:cNvSpPr>
            <a:spLocks noGrp="1"/>
          </p:cNvSpPr>
          <p:nvPr>
            <p:ph type="title"/>
          </p:nvPr>
        </p:nvSpPr>
        <p:spPr>
          <a:xfrm>
            <a:off x="913774" y="640831"/>
            <a:ext cx="3740515" cy="1573863"/>
          </a:xfrm>
        </p:spPr>
        <p:txBody>
          <a:bodyPr vert="horz" lIns="91440" tIns="45720" rIns="91440" bIns="45720" rtlCol="0" anchor="ctr">
            <a:normAutofit/>
          </a:bodyPr>
          <a:lstStyle/>
          <a:p>
            <a:pPr algn="l"/>
            <a:r>
              <a:rPr lang="en-US" sz="3300" b="1" dirty="0" err="1"/>
              <a:t>Neighbourhood</a:t>
            </a:r>
            <a:r>
              <a:rPr lang="en-US" sz="3300" b="1" dirty="0"/>
              <a:t> WITH Availability</a:t>
            </a:r>
          </a:p>
        </p:txBody>
      </p:sp>
    </p:spTree>
    <p:extLst>
      <p:ext uri="{BB962C8B-B14F-4D97-AF65-F5344CB8AC3E}">
        <p14:creationId xmlns:p14="http://schemas.microsoft.com/office/powerpoint/2010/main" val="450297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B850762-50C0-4937-A95B-458AC2888447}"/>
              </a:ext>
            </a:extLst>
          </p:cNvPr>
          <p:cNvSpPr>
            <a:spLocks noGrp="1"/>
          </p:cNvSpPr>
          <p:nvPr>
            <p:ph type="body" sz="half" idx="2"/>
          </p:nvPr>
        </p:nvSpPr>
        <p:spPr>
          <a:xfrm>
            <a:off x="913774" y="2367092"/>
            <a:ext cx="3740509" cy="3881309"/>
          </a:xfrm>
        </p:spPr>
        <p:txBody>
          <a:bodyPr vert="horz" lIns="91440" tIns="45720" rIns="91440" bIns="45720" rtlCol="0">
            <a:normAutofit/>
          </a:bodyPr>
          <a:lstStyle/>
          <a:p>
            <a:pPr marL="285750" indent="-228600">
              <a:buFont typeface="Arial" panose="020B0604020202020204" pitchFamily="34" charset="0"/>
              <a:buChar char="•"/>
            </a:pPr>
            <a:r>
              <a:rPr lang="en-US" sz="1700" dirty="0"/>
              <a:t>Mr. </a:t>
            </a:r>
            <a:r>
              <a:rPr lang="en-US" sz="1700" dirty="0" err="1"/>
              <a:t>Wiiliamburgs</a:t>
            </a:r>
            <a:r>
              <a:rPr lang="en-US" sz="1700" dirty="0"/>
              <a:t> has to paid among the all in Brooklyn</a:t>
            </a:r>
          </a:p>
          <a:p>
            <a:pPr marL="285750" indent="-228600">
              <a:buFont typeface="Arial" panose="020B0604020202020204" pitchFamily="34" charset="0"/>
              <a:buChar char="•"/>
            </a:pPr>
            <a:r>
              <a:rPr lang="en-US" sz="1700" dirty="0" err="1"/>
              <a:t>Follwed</a:t>
            </a:r>
            <a:r>
              <a:rPr lang="en-US" sz="1700" dirty="0"/>
              <a:t> by midtown </a:t>
            </a:r>
            <a:r>
              <a:rPr lang="en-US" sz="1700" dirty="0" err="1"/>
              <a:t>manhattan</a:t>
            </a:r>
            <a:endParaRPr lang="en-US" sz="1700" dirty="0"/>
          </a:p>
          <a:p>
            <a:pPr marL="285750" indent="-228600">
              <a:buFont typeface="Arial" panose="020B0604020202020204" pitchFamily="34" charset="0"/>
              <a:buChar char="•"/>
            </a:pPr>
            <a:r>
              <a:rPr lang="en-US" sz="1700" dirty="0"/>
              <a:t>Bronx appears to be an affordable </a:t>
            </a:r>
            <a:r>
              <a:rPr lang="en-US" sz="1700" dirty="0" err="1"/>
              <a:t>neighbourhood</a:t>
            </a:r>
            <a:r>
              <a:rPr lang="en-US" sz="1700" dirty="0"/>
              <a:t> as the average price is almost half than Manhattan’s average price.</a:t>
            </a:r>
          </a:p>
        </p:txBody>
      </p:sp>
      <p:sp>
        <p:nvSpPr>
          <p:cNvPr id="2" name="Title 1">
            <a:extLst>
              <a:ext uri="{FF2B5EF4-FFF2-40B4-BE49-F238E27FC236}">
                <a16:creationId xmlns:a16="http://schemas.microsoft.com/office/drawing/2014/main" id="{D1B03399-3810-4DC5-A73D-9A0D552584D3}"/>
              </a:ext>
            </a:extLst>
          </p:cNvPr>
          <p:cNvSpPr>
            <a:spLocks noGrp="1"/>
          </p:cNvSpPr>
          <p:nvPr>
            <p:ph type="title"/>
          </p:nvPr>
        </p:nvSpPr>
        <p:spPr>
          <a:xfrm>
            <a:off x="913774" y="640831"/>
            <a:ext cx="3740515" cy="1573863"/>
          </a:xfrm>
        </p:spPr>
        <p:txBody>
          <a:bodyPr vert="horz" lIns="91440" tIns="45720" rIns="91440" bIns="45720" rtlCol="0" anchor="ctr">
            <a:normAutofit/>
          </a:bodyPr>
          <a:lstStyle/>
          <a:p>
            <a:pPr algn="l"/>
            <a:r>
              <a:rPr lang="en-US" sz="3300" b="1" dirty="0"/>
              <a:t>TOP 10 Price with NEIGHBOURHOOD</a:t>
            </a:r>
          </a:p>
        </p:txBody>
      </p:sp>
      <p:pic>
        <p:nvPicPr>
          <p:cNvPr id="8" name="Content Placeholder 7">
            <a:extLst>
              <a:ext uri="{FF2B5EF4-FFF2-40B4-BE49-F238E27FC236}">
                <a16:creationId xmlns:a16="http://schemas.microsoft.com/office/drawing/2014/main" id="{3ECE3271-318E-D543-6813-8CE3A382C0BD}"/>
              </a:ext>
            </a:extLst>
          </p:cNvPr>
          <p:cNvPicPr>
            <a:picLocks noGrp="1" noChangeAspect="1"/>
          </p:cNvPicPr>
          <p:nvPr>
            <p:ph idx="1"/>
          </p:nvPr>
        </p:nvPicPr>
        <p:blipFill>
          <a:blip r:embed="rId2"/>
          <a:stretch>
            <a:fillRect/>
          </a:stretch>
        </p:blipFill>
        <p:spPr>
          <a:xfrm>
            <a:off x="5450230" y="106259"/>
            <a:ext cx="6197819" cy="3322742"/>
          </a:xfrm>
        </p:spPr>
      </p:pic>
      <p:pic>
        <p:nvPicPr>
          <p:cNvPr id="10" name="Picture 9">
            <a:extLst>
              <a:ext uri="{FF2B5EF4-FFF2-40B4-BE49-F238E27FC236}">
                <a16:creationId xmlns:a16="http://schemas.microsoft.com/office/drawing/2014/main" id="{07B3C208-42A9-AF18-FCDD-07ECD37C32D3}"/>
              </a:ext>
            </a:extLst>
          </p:cNvPr>
          <p:cNvPicPr>
            <a:picLocks noChangeAspect="1"/>
          </p:cNvPicPr>
          <p:nvPr/>
        </p:nvPicPr>
        <p:blipFill>
          <a:blip r:embed="rId3"/>
          <a:stretch>
            <a:fillRect/>
          </a:stretch>
        </p:blipFill>
        <p:spPr>
          <a:xfrm>
            <a:off x="5450224" y="3428999"/>
            <a:ext cx="6197819" cy="3322742"/>
          </a:xfrm>
          <a:prstGeom prst="rect">
            <a:avLst/>
          </a:prstGeom>
        </p:spPr>
      </p:pic>
    </p:spTree>
    <p:extLst>
      <p:ext uri="{BB962C8B-B14F-4D97-AF65-F5344CB8AC3E}">
        <p14:creationId xmlns:p14="http://schemas.microsoft.com/office/powerpoint/2010/main" val="1858340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B5F73-913B-4B18-B1CB-B20DDB7DF54E}"/>
              </a:ext>
            </a:extLst>
          </p:cNvPr>
          <p:cNvSpPr>
            <a:spLocks noGrp="1"/>
          </p:cNvSpPr>
          <p:nvPr>
            <p:ph type="title"/>
          </p:nvPr>
        </p:nvSpPr>
        <p:spPr>
          <a:xfrm>
            <a:off x="913776" y="618517"/>
            <a:ext cx="3893976" cy="1596177"/>
          </a:xfrm>
        </p:spPr>
        <p:txBody>
          <a:bodyPr vert="horz" lIns="91440" tIns="45720" rIns="91440" bIns="45720" rtlCol="0" anchor="b">
            <a:normAutofit/>
          </a:bodyPr>
          <a:lstStyle/>
          <a:p>
            <a:pPr algn="l"/>
            <a:r>
              <a:rPr lang="en-US" sz="3200" b="1" dirty="0"/>
              <a:t>Top 05 Host</a:t>
            </a:r>
          </a:p>
        </p:txBody>
      </p:sp>
      <p:sp>
        <p:nvSpPr>
          <p:cNvPr id="4" name="Text Placeholder 3">
            <a:extLst>
              <a:ext uri="{FF2B5EF4-FFF2-40B4-BE49-F238E27FC236}">
                <a16:creationId xmlns:a16="http://schemas.microsoft.com/office/drawing/2014/main" id="{51FE61A2-BCA8-45B7-A212-8852836A7E2F}"/>
              </a:ext>
            </a:extLst>
          </p:cNvPr>
          <p:cNvSpPr>
            <a:spLocks noGrp="1"/>
          </p:cNvSpPr>
          <p:nvPr>
            <p:ph type="body" sz="half" idx="2"/>
          </p:nvPr>
        </p:nvSpPr>
        <p:spPr>
          <a:xfrm>
            <a:off x="913774" y="2367092"/>
            <a:ext cx="3893978" cy="3424107"/>
          </a:xfrm>
        </p:spPr>
        <p:txBody>
          <a:bodyPr vert="horz" lIns="91440" tIns="45720" rIns="91440" bIns="45720" rtlCol="0">
            <a:normAutofit/>
          </a:bodyPr>
          <a:lstStyle/>
          <a:p>
            <a:pPr marL="285750" indent="-228600">
              <a:buFont typeface="Arial" panose="020B0604020202020204" pitchFamily="34" charset="0"/>
              <a:buChar char="•"/>
            </a:pPr>
            <a:r>
              <a:rPr lang="en-US" sz="1600" dirty="0"/>
              <a:t>Host Sonder (id 219517861), has been booked most number of times as 327 with price of 82795. </a:t>
            </a:r>
          </a:p>
          <a:p>
            <a:pPr marL="285750" indent="-228600">
              <a:buFont typeface="Arial" panose="020B0604020202020204" pitchFamily="34" charset="0"/>
              <a:buChar char="•"/>
            </a:pPr>
            <a:r>
              <a:rPr lang="en-US" sz="1600" dirty="0"/>
              <a:t>Host GREEN ground is the second popular host.</a:t>
            </a:r>
          </a:p>
        </p:txBody>
      </p:sp>
      <p:pic>
        <p:nvPicPr>
          <p:cNvPr id="7" name="Content Placeholder 6">
            <a:extLst>
              <a:ext uri="{FF2B5EF4-FFF2-40B4-BE49-F238E27FC236}">
                <a16:creationId xmlns:a16="http://schemas.microsoft.com/office/drawing/2014/main" id="{DA9621F2-22BA-27D6-94E4-E7B38A719E18}"/>
              </a:ext>
            </a:extLst>
          </p:cNvPr>
          <p:cNvPicPr>
            <a:picLocks noGrp="1" noChangeAspect="1"/>
          </p:cNvPicPr>
          <p:nvPr>
            <p:ph idx="1"/>
          </p:nvPr>
        </p:nvPicPr>
        <p:blipFill>
          <a:blip r:embed="rId2"/>
          <a:stretch>
            <a:fillRect/>
          </a:stretch>
        </p:blipFill>
        <p:spPr>
          <a:xfrm>
            <a:off x="4760912" y="618517"/>
            <a:ext cx="7309168" cy="5374320"/>
          </a:xfrm>
        </p:spPr>
      </p:pic>
    </p:spTree>
    <p:extLst>
      <p:ext uri="{BB962C8B-B14F-4D97-AF65-F5344CB8AC3E}">
        <p14:creationId xmlns:p14="http://schemas.microsoft.com/office/powerpoint/2010/main" val="2934966519"/>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570</TotalTime>
  <Words>1276</Words>
  <Application>Microsoft Office PowerPoint</Application>
  <PresentationFormat>Widescreen</PresentationFormat>
  <Paragraphs>74</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Algerian</vt:lpstr>
      <vt:lpstr>Arial</vt:lpstr>
      <vt:lpstr>Calibri</vt:lpstr>
      <vt:lpstr>Tw Cen MT</vt:lpstr>
      <vt:lpstr>Droplet</vt:lpstr>
      <vt:lpstr>Storytelling Case Study: Airbnb, NYC </vt:lpstr>
      <vt:lpstr>Objective:</vt:lpstr>
      <vt:lpstr>Background</vt:lpstr>
      <vt:lpstr>Data Preparation </vt:lpstr>
      <vt:lpstr>Room type with PRICE</vt:lpstr>
      <vt:lpstr>Customer Booking with respect to minimum nights</vt:lpstr>
      <vt:lpstr>Neighbourhood WITH Availability</vt:lpstr>
      <vt:lpstr>TOP 10 Price with NEIGHBOURHOOD</vt:lpstr>
      <vt:lpstr>Top 05 Host</vt:lpstr>
      <vt:lpstr>NEIGHBOURHOOD GROUP WITh MINIMUM NIGHTS</vt:lpstr>
      <vt:lpstr>Popular Neighborhoods BY NUMBER OF REVIEWS</vt:lpstr>
      <vt:lpstr>Correlation Coefficients:</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SMARANIKA SAHOO</dc:creator>
  <cp:lastModifiedBy>Mynuddin S</cp:lastModifiedBy>
  <cp:revision>14</cp:revision>
  <dcterms:created xsi:type="dcterms:W3CDTF">2022-01-03T15:55:11Z</dcterms:created>
  <dcterms:modified xsi:type="dcterms:W3CDTF">2024-10-15T02:38:44Z</dcterms:modified>
</cp:coreProperties>
</file>