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Current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Sheet1!$B$3:$K$3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Sheet1!$B$4:$K$4</c:f>
              <c:numCache>
                <c:formatCode>General</c:formatCode>
                <c:ptCount val="10"/>
                <c:pt idx="0">
                  <c:v>0.91</c:v>
                </c:pt>
                <c:pt idx="1">
                  <c:v>1.03</c:v>
                </c:pt>
                <c:pt idx="2">
                  <c:v>0.88</c:v>
                </c:pt>
                <c:pt idx="3">
                  <c:v>0.85</c:v>
                </c:pt>
                <c:pt idx="4">
                  <c:v>0.89</c:v>
                </c:pt>
                <c:pt idx="5">
                  <c:v>0.95</c:v>
                </c:pt>
                <c:pt idx="6">
                  <c:v>0.86</c:v>
                </c:pt>
                <c:pt idx="7">
                  <c:v>0.86</c:v>
                </c:pt>
                <c:pt idx="8">
                  <c:v>0.98</c:v>
                </c:pt>
                <c:pt idx="9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5-4AF5-83A5-61CCBD9B2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1746815"/>
        <c:axId val="871747295"/>
      </c:barChart>
      <c:catAx>
        <c:axId val="87174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747295"/>
        <c:crosses val="autoZero"/>
        <c:auto val="1"/>
        <c:lblAlgn val="ctr"/>
        <c:lblOffset val="100"/>
        <c:noMultiLvlLbl val="0"/>
      </c:catAx>
      <c:valAx>
        <c:axId val="87174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7468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Inventory Turnover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Sheet2!$B$3:$K$3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Sheet2!$B$4:$K$4</c:f>
              <c:numCache>
                <c:formatCode>General</c:formatCode>
                <c:ptCount val="10"/>
                <c:pt idx="0">
                  <c:v>5.7400529999999996</c:v>
                </c:pt>
                <c:pt idx="1">
                  <c:v>5.1845169999999996</c:v>
                </c:pt>
                <c:pt idx="2">
                  <c:v>5.4862700000000002</c:v>
                </c:pt>
                <c:pt idx="3">
                  <c:v>5.2608439999999996</c:v>
                </c:pt>
                <c:pt idx="4">
                  <c:v>4.9576500000000001</c:v>
                </c:pt>
                <c:pt idx="5">
                  <c:v>5.0489870000000003</c:v>
                </c:pt>
                <c:pt idx="6">
                  <c:v>4.9925560000000004</c:v>
                </c:pt>
                <c:pt idx="7">
                  <c:v>4.2540370000000003</c:v>
                </c:pt>
                <c:pt idx="8">
                  <c:v>3.794584</c:v>
                </c:pt>
                <c:pt idx="9">
                  <c:v>3.4454189999999998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0-4E4A-A3B0-519DC6014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5982271"/>
        <c:axId val="675983231"/>
      </c:barChart>
      <c:catAx>
        <c:axId val="67598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983231"/>
        <c:crosses val="autoZero"/>
        <c:auto val="1"/>
        <c:lblAlgn val="ctr"/>
        <c:lblOffset val="100"/>
        <c:noMultiLvlLbl val="0"/>
      </c:catAx>
      <c:valAx>
        <c:axId val="67598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9822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Sheet3!$A$4</c:f>
              <c:strCache>
                <c:ptCount val="1"/>
                <c:pt idx="0">
                  <c:v>Year to year sales growth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Sheet3!$B$3:$K$3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Sheet3!$B$4:$K$4</c:f>
              <c:numCache>
                <c:formatCode>General</c:formatCode>
                <c:ptCount val="10"/>
                <c:pt idx="1">
                  <c:v>8.1329999999999996E-3</c:v>
                </c:pt>
                <c:pt idx="2">
                  <c:v>-7.7780000000000002E-2</c:v>
                </c:pt>
                <c:pt idx="3">
                  <c:v>-1.6709999999999999E-2</c:v>
                </c:pt>
                <c:pt idx="4">
                  <c:v>4.7169999999999998E-3</c:v>
                </c:pt>
                <c:pt idx="5">
                  <c:v>2.4184000000000001E-2</c:v>
                </c:pt>
                <c:pt idx="6">
                  <c:v>-3.5799999999999998E-3</c:v>
                </c:pt>
                <c:pt idx="7">
                  <c:v>-3.3680000000000002E-2</c:v>
                </c:pt>
                <c:pt idx="8">
                  <c:v>5.9565E-2</c:v>
                </c:pt>
                <c:pt idx="9">
                  <c:v>3.7816000000000002E-2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8-4A08-83CB-958D2D56B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378575"/>
        <c:axId val="869382415"/>
      </c:barChart>
      <c:catAx>
        <c:axId val="86937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382415"/>
        <c:crosses val="autoZero"/>
        <c:auto val="1"/>
        <c:lblAlgn val="ctr"/>
        <c:lblOffset val="100"/>
        <c:noMultiLvlLbl val="0"/>
      </c:catAx>
      <c:valAx>
        <c:axId val="86938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3785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Sheet4!$A$4</c:f>
              <c:strCache>
                <c:ptCount val="1"/>
                <c:pt idx="0">
                  <c:v>Debt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Sheet4!$B$3:$K$3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Sheet4!$B$4:$K$4</c:f>
              <c:numCache>
                <c:formatCode>General</c:formatCode>
                <c:ptCount val="10"/>
                <c:pt idx="0">
                  <c:v>8.6042999999999994E-2</c:v>
                </c:pt>
                <c:pt idx="1">
                  <c:v>9.2888999999999999E-2</c:v>
                </c:pt>
                <c:pt idx="2">
                  <c:v>9.3561000000000005E-2</c:v>
                </c:pt>
                <c:pt idx="3">
                  <c:v>8.4087999999999996E-2</c:v>
                </c:pt>
                <c:pt idx="4">
                  <c:v>0.122199</c:v>
                </c:pt>
                <c:pt idx="5">
                  <c:v>0.18757299999999999</c:v>
                </c:pt>
                <c:pt idx="6">
                  <c:v>0.18079999999999999</c:v>
                </c:pt>
                <c:pt idx="7">
                  <c:v>0.22517499999999999</c:v>
                </c:pt>
                <c:pt idx="8">
                  <c:v>0.26219300000000001</c:v>
                </c:pt>
                <c:pt idx="9">
                  <c:v>0.32119799999999998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9-42A3-88C9-B89F27F6F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5991663"/>
        <c:axId val="675993103"/>
      </c:barChart>
      <c:catAx>
        <c:axId val="675991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993103"/>
        <c:crosses val="autoZero"/>
        <c:auto val="1"/>
        <c:lblAlgn val="ctr"/>
        <c:lblOffset val="100"/>
        <c:noMultiLvlLbl val="0"/>
      </c:catAx>
      <c:valAx>
        <c:axId val="67599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9916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Sheet5!$A$4</c:f>
              <c:strCache>
                <c:ptCount val="1"/>
                <c:pt idx="0">
                  <c:v>ROA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Sheet5!$B$3:$K$3</c:f>
              <c:numCache>
                <c:formatCode>General</c:formatCode>
                <c:ptCount val="10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</c:numCache>
            </c:numRef>
          </c:cat>
          <c:val>
            <c:numRef>
              <c:f>Sheet5!$B$4:$K$4</c:f>
              <c:numCache>
                <c:formatCode>General</c:formatCode>
                <c:ptCount val="10"/>
                <c:pt idx="0">
                  <c:v>7.6228000000000004E-2</c:v>
                </c:pt>
                <c:pt idx="1">
                  <c:v>5.1714000000000003E-2</c:v>
                </c:pt>
                <c:pt idx="2">
                  <c:v>6.8381999999999998E-2</c:v>
                </c:pt>
                <c:pt idx="3">
                  <c:v>6.1506999999999999E-2</c:v>
                </c:pt>
                <c:pt idx="4">
                  <c:v>5.1492000000000003E-2</c:v>
                </c:pt>
                <c:pt idx="5">
                  <c:v>6.9714999999999999E-2</c:v>
                </c:pt>
                <c:pt idx="6">
                  <c:v>9.3033000000000005E-2</c:v>
                </c:pt>
                <c:pt idx="7">
                  <c:v>8.5116999999999998E-2</c:v>
                </c:pt>
                <c:pt idx="8">
                  <c:v>6.1412000000000001E-2</c:v>
                </c:pt>
                <c:pt idx="9">
                  <c:v>6.3294000000000003E-2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EE-40CD-98D8-9E898EEA7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9975663"/>
        <c:axId val="859979983"/>
      </c:barChart>
      <c:catAx>
        <c:axId val="85997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979983"/>
        <c:crosses val="autoZero"/>
        <c:auto val="1"/>
        <c:lblAlgn val="ctr"/>
        <c:lblOffset val="100"/>
        <c:noMultiLvlLbl val="0"/>
      </c:catAx>
      <c:valAx>
        <c:axId val="85997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9756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53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4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6F8CC0-9F53-493A-9CA8-FF5236ED8EE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311F-CF64-462D-A12A-15B5CDD6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3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D4F247-FC1C-37A4-1D68-440519EC02CA}"/>
              </a:ext>
            </a:extLst>
          </p:cNvPr>
          <p:cNvSpPr txBox="1"/>
          <p:nvPr/>
        </p:nvSpPr>
        <p:spPr>
          <a:xfrm>
            <a:off x="2490951" y="1024759"/>
            <a:ext cx="7725104" cy="16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72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Report ON</a:t>
            </a:r>
            <a:endParaRPr lang="en-US" sz="24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17272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272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 STATEMENT ANALYSIS OF NESTLE GROUP OF INDUSTRIES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Nestlé - Member of the World Alliance">
            <a:extLst>
              <a:ext uri="{FF2B5EF4-FFF2-40B4-BE49-F238E27FC236}">
                <a16:creationId xmlns:a16="http://schemas.microsoft.com/office/drawing/2014/main" id="{F1BEDE16-1692-77C2-4503-4F78E888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23" y="2932385"/>
            <a:ext cx="6053959" cy="37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0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5C45F5-8EEC-C76D-DCE2-6B5EA2DE9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224614"/>
              </p:ext>
            </p:extLst>
          </p:nvPr>
        </p:nvGraphicFramePr>
        <p:xfrm>
          <a:off x="2222938" y="961697"/>
          <a:ext cx="7756634" cy="4335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868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FB8278-C3A2-CC53-0B88-EF55C463951B}"/>
              </a:ext>
            </a:extLst>
          </p:cNvPr>
          <p:cNvSpPr txBox="1"/>
          <p:nvPr/>
        </p:nvSpPr>
        <p:spPr>
          <a:xfrm>
            <a:off x="3046686" y="1251292"/>
            <a:ext cx="609337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00129-ADD8-661A-0AF1-ADD6D6C0817A}"/>
              </a:ext>
            </a:extLst>
          </p:cNvPr>
          <p:cNvSpPr txBox="1"/>
          <p:nvPr/>
        </p:nvSpPr>
        <p:spPr>
          <a:xfrm>
            <a:off x="4666594" y="851338"/>
            <a:ext cx="4146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Contents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D36F7-1E4E-3D40-6774-A5760C3EB025}"/>
              </a:ext>
            </a:extLst>
          </p:cNvPr>
          <p:cNvSpPr txBox="1"/>
          <p:nvPr/>
        </p:nvSpPr>
        <p:spPr>
          <a:xfrm>
            <a:off x="599089" y="2112579"/>
            <a:ext cx="6416566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Introduction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Executive Summary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Ratio Analysis, Summarizing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Recomandation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Liquidity Ratio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Debt Ratio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Profitability Ratio</a:t>
            </a:r>
          </a:p>
        </p:txBody>
      </p:sp>
    </p:spTree>
    <p:extLst>
      <p:ext uri="{BB962C8B-B14F-4D97-AF65-F5344CB8AC3E}">
        <p14:creationId xmlns:p14="http://schemas.microsoft.com/office/powerpoint/2010/main" val="178032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BEE92-A080-8165-E366-AB0C8155AA68}"/>
              </a:ext>
            </a:extLst>
          </p:cNvPr>
          <p:cNvSpPr txBox="1"/>
          <p:nvPr/>
        </p:nvSpPr>
        <p:spPr>
          <a:xfrm>
            <a:off x="3866493" y="1998886"/>
            <a:ext cx="60933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Md. </a:t>
            </a:r>
            <a:r>
              <a:rPr lang="en-US" sz="4200" dirty="0" err="1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Mynil</a:t>
            </a:r>
            <a:r>
              <a:rPr lang="en-US" sz="42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 </a:t>
            </a:r>
            <a:r>
              <a:rPr lang="en-US" sz="4200" dirty="0" err="1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islam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4E18B-A36B-7850-BF5C-0DE4C902F8C9}"/>
              </a:ext>
            </a:extLst>
          </p:cNvPr>
          <p:cNvSpPr txBox="1"/>
          <p:nvPr/>
        </p:nvSpPr>
        <p:spPr>
          <a:xfrm>
            <a:off x="4024148" y="3520286"/>
            <a:ext cx="5088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Roll: 01-24-12</a:t>
            </a:r>
          </a:p>
          <a:p>
            <a:endParaRPr lang="en-US" sz="2400" b="1" dirty="0">
              <a:latin typeface="Algerian" panose="04020705040A02060702" pitchFamily="82" charset="0"/>
            </a:endParaRPr>
          </a:p>
          <a:p>
            <a:r>
              <a:rPr lang="en-US" sz="2400" b="1" dirty="0">
                <a:latin typeface="Algerian" panose="04020705040A02060702" pitchFamily="82" charset="0"/>
              </a:rPr>
              <a:t>Batch: 24</a:t>
            </a:r>
          </a:p>
        </p:txBody>
      </p:sp>
    </p:spTree>
    <p:extLst>
      <p:ext uri="{BB962C8B-B14F-4D97-AF65-F5344CB8AC3E}">
        <p14:creationId xmlns:p14="http://schemas.microsoft.com/office/powerpoint/2010/main" val="400047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CFF1F-2B50-5FF3-8126-A044579D8F9A}"/>
              </a:ext>
            </a:extLst>
          </p:cNvPr>
          <p:cNvSpPr txBox="1"/>
          <p:nvPr/>
        </p:nvSpPr>
        <p:spPr>
          <a:xfrm>
            <a:off x="4193628" y="819807"/>
            <a:ext cx="4587766" cy="75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5B2A7-BA60-2828-6BDF-169A39F5A505}"/>
              </a:ext>
            </a:extLst>
          </p:cNvPr>
          <p:cNvSpPr txBox="1"/>
          <p:nvPr/>
        </p:nvSpPr>
        <p:spPr>
          <a:xfrm>
            <a:off x="425669" y="2853559"/>
            <a:ext cx="1122504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j-cs"/>
              </a:rPr>
              <a:t>History of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NASTLE Group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Objective of Research of NASTLE Group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Methodology of Eastland  on NASTLE Group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Analysis plan and sample collection instrument of Eastland on NASTLE Group </a:t>
            </a:r>
          </a:p>
        </p:txBody>
      </p:sp>
    </p:spTree>
    <p:extLst>
      <p:ext uri="{BB962C8B-B14F-4D97-AF65-F5344CB8AC3E}">
        <p14:creationId xmlns:p14="http://schemas.microsoft.com/office/powerpoint/2010/main" val="299745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F4ACD-2C29-B628-4F88-96D15EFF2E11}"/>
              </a:ext>
            </a:extLst>
          </p:cNvPr>
          <p:cNvSpPr txBox="1"/>
          <p:nvPr/>
        </p:nvSpPr>
        <p:spPr>
          <a:xfrm>
            <a:off x="3105807" y="882869"/>
            <a:ext cx="7394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Executive 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6F924-C798-A4BC-733C-DEEA42DC7080}"/>
              </a:ext>
            </a:extLst>
          </p:cNvPr>
          <p:cNvSpPr txBox="1"/>
          <p:nvPr/>
        </p:nvSpPr>
        <p:spPr>
          <a:xfrm>
            <a:off x="457200" y="2364829"/>
            <a:ext cx="10279117" cy="285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Overview of Eastland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NASTLE Group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Mission of the Eastland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NASTLE Group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Current Position of Eastland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Dutch-Bangla Bank NASTLE Group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54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7814EE4-1897-2564-9A78-B627AD21F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464921"/>
              </p:ext>
            </p:extLst>
          </p:nvPr>
        </p:nvGraphicFramePr>
        <p:xfrm>
          <a:off x="3074276" y="1702676"/>
          <a:ext cx="6653048" cy="309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15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F03B8C-F4EB-F49A-F6EA-4A5A1356B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698859"/>
              </p:ext>
            </p:extLst>
          </p:nvPr>
        </p:nvGraphicFramePr>
        <p:xfrm>
          <a:off x="2333297" y="898634"/>
          <a:ext cx="8671034" cy="450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0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7E8F93-E1E4-1FA4-5C5A-D109E3307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80523"/>
              </p:ext>
            </p:extLst>
          </p:nvPr>
        </p:nvGraphicFramePr>
        <p:xfrm>
          <a:off x="2026442" y="1072055"/>
          <a:ext cx="9009419" cy="417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203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D2000E-BD06-FDB2-420D-C6F6B3A4D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769320"/>
              </p:ext>
            </p:extLst>
          </p:nvPr>
        </p:nvGraphicFramePr>
        <p:xfrm>
          <a:off x="3436883" y="1450427"/>
          <a:ext cx="6731876" cy="392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704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102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2024-10-05T08:05:44Z</dcterms:created>
  <dcterms:modified xsi:type="dcterms:W3CDTF">2024-10-05T09:19:18Z</dcterms:modified>
</cp:coreProperties>
</file>