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2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5594-388F-404F-8C11-E28600B2CF6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9592-EBD1-448E-B2CD-E55BF94A0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B488-4650-4AAE-8FF8-2841DC66F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Yelp Business Decision Analysis Project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EC73B-875E-42D2-BFB4-B5DC1DCA7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By Chaz and Sunil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7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14A38C5-87DC-4684-A3AE-97BC124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133" y="799637"/>
            <a:ext cx="8673427" cy="1048945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Next Steps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E2BB0D-0313-472A-BDD6-7DDAC6844EB7}"/>
              </a:ext>
            </a:extLst>
          </p:cNvPr>
          <p:cNvSpPr/>
          <p:nvPr/>
        </p:nvSpPr>
        <p:spPr>
          <a:xfrm>
            <a:off x="807722" y="1991485"/>
            <a:ext cx="10576558" cy="119269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Bar chart">
            <a:extLst>
              <a:ext uri="{FF2B5EF4-FFF2-40B4-BE49-F238E27FC236}">
                <a16:creationId xmlns:a16="http://schemas.microsoft.com/office/drawing/2014/main" id="{F70F37DB-F1A4-43E8-AA33-6E30C682DFC0}"/>
              </a:ext>
            </a:extLst>
          </p:cNvPr>
          <p:cNvSpPr/>
          <p:nvPr/>
        </p:nvSpPr>
        <p:spPr>
          <a:xfrm>
            <a:off x="1178118" y="2259843"/>
            <a:ext cx="655984" cy="6559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2F59D7-94D5-4D2E-A362-D42548BEC92D}"/>
              </a:ext>
            </a:extLst>
          </p:cNvPr>
          <p:cNvSpPr/>
          <p:nvPr/>
        </p:nvSpPr>
        <p:spPr>
          <a:xfrm>
            <a:off x="2185290" y="1991485"/>
            <a:ext cx="9198989" cy="1192699"/>
          </a:xfrm>
          <a:custGeom>
            <a:avLst/>
            <a:gdLst>
              <a:gd name="connsiteX0" fmla="*/ 0 w 9198989"/>
              <a:gd name="connsiteY0" fmla="*/ 0 h 1192699"/>
              <a:gd name="connsiteX1" fmla="*/ 9198989 w 9198989"/>
              <a:gd name="connsiteY1" fmla="*/ 0 h 1192699"/>
              <a:gd name="connsiteX2" fmla="*/ 9198989 w 9198989"/>
              <a:gd name="connsiteY2" fmla="*/ 1192699 h 1192699"/>
              <a:gd name="connsiteX3" fmla="*/ 0 w 9198989"/>
              <a:gd name="connsiteY3" fmla="*/ 1192699 h 1192699"/>
              <a:gd name="connsiteX4" fmla="*/ 0 w 9198989"/>
              <a:gd name="connsiteY4" fmla="*/ 0 h 119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989" h="1192699">
                <a:moveTo>
                  <a:pt x="0" y="0"/>
                </a:moveTo>
                <a:lnTo>
                  <a:pt x="9198989" y="0"/>
                </a:lnTo>
                <a:lnTo>
                  <a:pt x="9198989" y="1192699"/>
                </a:lnTo>
                <a:lnTo>
                  <a:pt x="0" y="11926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227" tIns="126227" rIns="126227" bIns="126227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Further analyses could yield additional insights to further improve our business process methods and our data analysis results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698D3C-9EA2-4906-BD3E-9CEAD63DD87F}"/>
              </a:ext>
            </a:extLst>
          </p:cNvPr>
          <p:cNvSpPr/>
          <p:nvPr/>
        </p:nvSpPr>
        <p:spPr>
          <a:xfrm>
            <a:off x="807722" y="3482360"/>
            <a:ext cx="10576558" cy="119269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0D3587-F4E6-4402-B4F1-B2162E53BC73}"/>
              </a:ext>
            </a:extLst>
          </p:cNvPr>
          <p:cNvSpPr/>
          <p:nvPr/>
        </p:nvSpPr>
        <p:spPr>
          <a:xfrm>
            <a:off x="2185290" y="3482360"/>
            <a:ext cx="9198989" cy="1192699"/>
          </a:xfrm>
          <a:custGeom>
            <a:avLst/>
            <a:gdLst>
              <a:gd name="connsiteX0" fmla="*/ 0 w 9198989"/>
              <a:gd name="connsiteY0" fmla="*/ 0 h 1192699"/>
              <a:gd name="connsiteX1" fmla="*/ 9198989 w 9198989"/>
              <a:gd name="connsiteY1" fmla="*/ 0 h 1192699"/>
              <a:gd name="connsiteX2" fmla="*/ 9198989 w 9198989"/>
              <a:gd name="connsiteY2" fmla="*/ 1192699 h 1192699"/>
              <a:gd name="connsiteX3" fmla="*/ 0 w 9198989"/>
              <a:gd name="connsiteY3" fmla="*/ 1192699 h 1192699"/>
              <a:gd name="connsiteX4" fmla="*/ 0 w 9198989"/>
              <a:gd name="connsiteY4" fmla="*/ 0 h 119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989" h="1192699">
                <a:moveTo>
                  <a:pt x="0" y="0"/>
                </a:moveTo>
                <a:lnTo>
                  <a:pt x="9198989" y="0"/>
                </a:lnTo>
                <a:lnTo>
                  <a:pt x="9198989" y="1192699"/>
                </a:lnTo>
                <a:lnTo>
                  <a:pt x="0" y="11926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227" tIns="126227" rIns="126227" bIns="126227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/>
              <a:t>“Using Other Data Sources” </a:t>
            </a:r>
          </a:p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Such as Census demographics data and Consumer Surveys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7E3A2-D11D-4B89-BCBF-A691DEADD9AC}"/>
              </a:ext>
            </a:extLst>
          </p:cNvPr>
          <p:cNvSpPr/>
          <p:nvPr/>
        </p:nvSpPr>
        <p:spPr>
          <a:xfrm>
            <a:off x="807722" y="4973744"/>
            <a:ext cx="10576558" cy="119269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6" name="Rectangle 35" descr="Playing Cards">
            <a:extLst>
              <a:ext uri="{FF2B5EF4-FFF2-40B4-BE49-F238E27FC236}">
                <a16:creationId xmlns:a16="http://schemas.microsoft.com/office/drawing/2014/main" id="{7CC81CCC-3AC7-4DE9-BB70-C2F8D71E97EE}"/>
              </a:ext>
            </a:extLst>
          </p:cNvPr>
          <p:cNvSpPr/>
          <p:nvPr/>
        </p:nvSpPr>
        <p:spPr>
          <a:xfrm>
            <a:off x="1178118" y="3768166"/>
            <a:ext cx="655984" cy="65598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D169FE1-7954-46FE-89D8-7033028847A4}"/>
              </a:ext>
            </a:extLst>
          </p:cNvPr>
          <p:cNvSpPr/>
          <p:nvPr/>
        </p:nvSpPr>
        <p:spPr>
          <a:xfrm>
            <a:off x="2185290" y="4973234"/>
            <a:ext cx="9198989" cy="1192699"/>
          </a:xfrm>
          <a:custGeom>
            <a:avLst/>
            <a:gdLst>
              <a:gd name="connsiteX0" fmla="*/ 0 w 9198989"/>
              <a:gd name="connsiteY0" fmla="*/ 0 h 1192699"/>
              <a:gd name="connsiteX1" fmla="*/ 9198989 w 9198989"/>
              <a:gd name="connsiteY1" fmla="*/ 0 h 1192699"/>
              <a:gd name="connsiteX2" fmla="*/ 9198989 w 9198989"/>
              <a:gd name="connsiteY2" fmla="*/ 1192699 h 1192699"/>
              <a:gd name="connsiteX3" fmla="*/ 0 w 9198989"/>
              <a:gd name="connsiteY3" fmla="*/ 1192699 h 1192699"/>
              <a:gd name="connsiteX4" fmla="*/ 0 w 9198989"/>
              <a:gd name="connsiteY4" fmla="*/ 0 h 119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989" h="1192699">
                <a:moveTo>
                  <a:pt x="0" y="0"/>
                </a:moveTo>
                <a:lnTo>
                  <a:pt x="9198989" y="0"/>
                </a:lnTo>
                <a:lnTo>
                  <a:pt x="9198989" y="1192699"/>
                </a:lnTo>
                <a:lnTo>
                  <a:pt x="0" y="11926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227" tIns="126227" rIns="126227" bIns="126227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kern="1200" dirty="0"/>
              <a:t>“Adding Further Business Data”</a:t>
            </a:r>
            <a:r>
              <a:rPr lang="en-US" sz="1900" kern="1200" dirty="0"/>
              <a:t> </a:t>
            </a:r>
          </a:p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Incorporating business-financials-health relevant data</a:t>
            </a:r>
          </a:p>
        </p:txBody>
      </p:sp>
      <p:sp>
        <p:nvSpPr>
          <p:cNvPr id="10" name="Rectangle 9" descr="Statistics">
            <a:extLst>
              <a:ext uri="{FF2B5EF4-FFF2-40B4-BE49-F238E27FC236}">
                <a16:creationId xmlns:a16="http://schemas.microsoft.com/office/drawing/2014/main" id="{54CC5396-197A-4C63-AD19-CC5FC5977494}"/>
              </a:ext>
            </a:extLst>
          </p:cNvPr>
          <p:cNvSpPr/>
          <p:nvPr/>
        </p:nvSpPr>
        <p:spPr>
          <a:xfrm>
            <a:off x="1178118" y="5241591"/>
            <a:ext cx="655984" cy="65598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846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B488-4650-4AAE-8FF8-2841DC66F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EC73B-875E-42D2-BFB4-B5DC1DCA7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By Chaz and Sunil</a:t>
            </a:r>
          </a:p>
        </p:txBody>
      </p:sp>
    </p:spTree>
    <p:extLst>
      <p:ext uri="{BB962C8B-B14F-4D97-AF65-F5344CB8AC3E}">
        <p14:creationId xmlns:p14="http://schemas.microsoft.com/office/powerpoint/2010/main" val="37288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A38C5-87DC-4684-A3AE-97BC1242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b="1" dirty="0">
                <a:latin typeface="Palatino Linotype" panose="02040502050505030304" pitchFamily="18" charset="0"/>
              </a:rPr>
              <a:t>Summary /</a:t>
            </a:r>
            <a:br>
              <a:rPr lang="en-US" sz="5000" b="1" dirty="0">
                <a:latin typeface="Palatino Linotype" panose="02040502050505030304" pitchFamily="18" charset="0"/>
              </a:rPr>
            </a:br>
            <a:br>
              <a:rPr lang="en-US" sz="3000" b="1" dirty="0">
                <a:latin typeface="Palatino Linotype" panose="02040502050505030304" pitchFamily="18" charset="0"/>
              </a:rPr>
            </a:br>
            <a:r>
              <a:rPr lang="en-US" sz="5000" b="1" dirty="0">
                <a:latin typeface="Palatino Linotype" panose="02040502050505030304" pitchFamily="18" charset="0"/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E08F7-38E0-4B53-8D24-F7F4E56F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Palatino Linotype" panose="02040502050505030304" pitchFamily="18" charset="0"/>
              </a:rPr>
              <a:t>This project analyzes the Yelp Data Set to properly educate and propose a new business idea to an investor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Recommendations to be based on data analysis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Based on our research, our findings conclude that opening a </a:t>
            </a:r>
            <a:r>
              <a:rPr lang="en-US" sz="2000" b="1" dirty="0">
                <a:latin typeface="Palatino Linotype" panose="02040502050505030304" pitchFamily="18" charset="0"/>
              </a:rPr>
              <a:t>High-End Indian Restaurant in the Washington D.C. and Los Angeles, CA </a:t>
            </a:r>
            <a:r>
              <a:rPr lang="en-US" sz="2000" dirty="0">
                <a:latin typeface="Palatino Linotype" panose="02040502050505030304" pitchFamily="18" charset="0"/>
              </a:rPr>
              <a:t>markets would be safe, stable and carries with it less risk. 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6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A38C5-87DC-4684-A3AE-97BC124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5000" b="1" dirty="0">
                <a:latin typeface="Palatino Linotype" panose="02040502050505030304" pitchFamily="18" charset="0"/>
              </a:rPr>
              <a:t>Business</a:t>
            </a:r>
            <a:br>
              <a:rPr lang="en-US" sz="5000" b="1" dirty="0">
                <a:latin typeface="Palatino Linotype" panose="02040502050505030304" pitchFamily="18" charset="0"/>
              </a:rPr>
            </a:br>
            <a:br>
              <a:rPr lang="en-US" sz="3000" b="1" dirty="0">
                <a:latin typeface="Palatino Linotype" panose="02040502050505030304" pitchFamily="18" charset="0"/>
              </a:rPr>
            </a:br>
            <a:r>
              <a:rPr lang="en-US" sz="5000" b="1" dirty="0">
                <a:latin typeface="Palatino Linotype" panose="02040502050505030304" pitchFamily="18" charset="0"/>
              </a:rPr>
              <a:t>Problem</a:t>
            </a:r>
          </a:p>
        </p:txBody>
      </p:sp>
      <p:sp>
        <p:nvSpPr>
          <p:cNvPr id="6" name="Rectangle 5" descr="Business Growth">
            <a:extLst>
              <a:ext uri="{FF2B5EF4-FFF2-40B4-BE49-F238E27FC236}">
                <a16:creationId xmlns:a16="http://schemas.microsoft.com/office/drawing/2014/main" id="{0B933064-F158-4A27-9EA7-97DCA88AAB99}"/>
              </a:ext>
            </a:extLst>
          </p:cNvPr>
          <p:cNvSpPr>
            <a:spLocks noChangeAspect="1"/>
          </p:cNvSpPr>
          <p:nvPr/>
        </p:nvSpPr>
        <p:spPr>
          <a:xfrm>
            <a:off x="5380209" y="3229022"/>
            <a:ext cx="1097280" cy="109728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67F8D5-892C-426C-A23F-7A63352EF32E}"/>
              </a:ext>
            </a:extLst>
          </p:cNvPr>
          <p:cNvSpPr/>
          <p:nvPr/>
        </p:nvSpPr>
        <p:spPr>
          <a:xfrm>
            <a:off x="4962185" y="4577322"/>
            <a:ext cx="1915573" cy="861769"/>
          </a:xfrm>
          <a:custGeom>
            <a:avLst/>
            <a:gdLst>
              <a:gd name="connsiteX0" fmla="*/ 0 w 1682226"/>
              <a:gd name="connsiteY0" fmla="*/ 0 h 2271005"/>
              <a:gd name="connsiteX1" fmla="*/ 1682226 w 1682226"/>
              <a:gd name="connsiteY1" fmla="*/ 0 h 2271005"/>
              <a:gd name="connsiteX2" fmla="*/ 1682226 w 1682226"/>
              <a:gd name="connsiteY2" fmla="*/ 2271005 h 2271005"/>
              <a:gd name="connsiteX3" fmla="*/ 0 w 1682226"/>
              <a:gd name="connsiteY3" fmla="*/ 2271005 h 2271005"/>
              <a:gd name="connsiteX4" fmla="*/ 0 w 1682226"/>
              <a:gd name="connsiteY4" fmla="*/ 0 h 227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226" h="2271005">
                <a:moveTo>
                  <a:pt x="0" y="0"/>
                </a:moveTo>
                <a:lnTo>
                  <a:pt x="1682226" y="0"/>
                </a:lnTo>
                <a:lnTo>
                  <a:pt x="1682226" y="2271005"/>
                </a:lnTo>
                <a:lnTo>
                  <a:pt x="0" y="2271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Palatino Linotype" panose="02040502050505030304" pitchFamily="18" charset="0"/>
              </a:rPr>
              <a:t>Sample </a:t>
            </a:r>
            <a:r>
              <a:rPr lang="en-US" dirty="0">
                <a:latin typeface="Palatino Linotype" panose="02040502050505030304" pitchFamily="18" charset="0"/>
              </a:rPr>
              <a:t>Data </a:t>
            </a:r>
            <a:r>
              <a:rPr lang="en-US" kern="1200" dirty="0">
                <a:latin typeface="Palatino Linotype" panose="02040502050505030304" pitchFamily="18" charset="0"/>
              </a:rPr>
              <a:t>Set has to be large </a:t>
            </a:r>
            <a:endParaRPr lang="en-US" dirty="0">
              <a:latin typeface="Palatino Linotype" panose="02040502050505030304" pitchFamily="18" charset="0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Palatino Linotype" panose="02040502050505030304" pitchFamily="18" charset="0"/>
              </a:rPr>
              <a:t>(&gt; 100 businesses)</a:t>
            </a:r>
          </a:p>
        </p:txBody>
      </p:sp>
      <p:sp>
        <p:nvSpPr>
          <p:cNvPr id="13" name="Rectangle 12" descr="Statistics">
            <a:extLst>
              <a:ext uri="{FF2B5EF4-FFF2-40B4-BE49-F238E27FC236}">
                <a16:creationId xmlns:a16="http://schemas.microsoft.com/office/drawing/2014/main" id="{3B2F3161-3471-4F73-A218-E90737F02C4F}"/>
              </a:ext>
            </a:extLst>
          </p:cNvPr>
          <p:cNvSpPr>
            <a:spLocks noChangeAspect="1"/>
          </p:cNvSpPr>
          <p:nvPr/>
        </p:nvSpPr>
        <p:spPr>
          <a:xfrm>
            <a:off x="10319374" y="3229022"/>
            <a:ext cx="1097280" cy="109728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E618BB-0DF9-4E0A-86FE-EC2CCA514568}"/>
              </a:ext>
            </a:extLst>
          </p:cNvPr>
          <p:cNvSpPr/>
          <p:nvPr/>
        </p:nvSpPr>
        <p:spPr>
          <a:xfrm>
            <a:off x="7106459" y="4522282"/>
            <a:ext cx="2676734" cy="971849"/>
          </a:xfrm>
          <a:custGeom>
            <a:avLst/>
            <a:gdLst>
              <a:gd name="connsiteX0" fmla="*/ 0 w 1682226"/>
              <a:gd name="connsiteY0" fmla="*/ 0 h 2271005"/>
              <a:gd name="connsiteX1" fmla="*/ 1682226 w 1682226"/>
              <a:gd name="connsiteY1" fmla="*/ 0 h 2271005"/>
              <a:gd name="connsiteX2" fmla="*/ 1682226 w 1682226"/>
              <a:gd name="connsiteY2" fmla="*/ 2271005 h 2271005"/>
              <a:gd name="connsiteX3" fmla="*/ 0 w 1682226"/>
              <a:gd name="connsiteY3" fmla="*/ 2271005 h 2271005"/>
              <a:gd name="connsiteX4" fmla="*/ 0 w 1682226"/>
              <a:gd name="connsiteY4" fmla="*/ 0 h 227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226" h="2271005">
                <a:moveTo>
                  <a:pt x="0" y="0"/>
                </a:moveTo>
                <a:lnTo>
                  <a:pt x="1682226" y="0"/>
                </a:lnTo>
                <a:lnTo>
                  <a:pt x="1682226" y="2271005"/>
                </a:lnTo>
                <a:lnTo>
                  <a:pt x="0" y="2271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Palatino Linotype" panose="02040502050505030304" pitchFamily="18" charset="0"/>
              </a:rPr>
              <a:t>Implementation of quality and service of proposed business will be same as </a:t>
            </a:r>
            <a:r>
              <a:rPr lang="en-US" kern="1200" dirty="0" err="1">
                <a:latin typeface="Palatino Linotype" panose="02040502050505030304" pitchFamily="18" charset="0"/>
              </a:rPr>
              <a:t>comparables</a:t>
            </a:r>
            <a:endParaRPr lang="en-US" kern="1200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 descr="Light Bulb and Gear">
            <a:extLst>
              <a:ext uri="{FF2B5EF4-FFF2-40B4-BE49-F238E27FC236}">
                <a16:creationId xmlns:a16="http://schemas.microsoft.com/office/drawing/2014/main" id="{332F3E27-96FE-45C9-AC3B-CFE467B4BCDD}"/>
              </a:ext>
            </a:extLst>
          </p:cNvPr>
          <p:cNvSpPr>
            <a:spLocks noChangeAspect="1"/>
          </p:cNvSpPr>
          <p:nvPr/>
        </p:nvSpPr>
        <p:spPr>
          <a:xfrm>
            <a:off x="7905064" y="3229022"/>
            <a:ext cx="1097280" cy="109728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FE218B-A45E-42E1-B42C-A1635B720273}"/>
              </a:ext>
            </a:extLst>
          </p:cNvPr>
          <p:cNvSpPr/>
          <p:nvPr/>
        </p:nvSpPr>
        <p:spPr>
          <a:xfrm>
            <a:off x="9907480" y="4629706"/>
            <a:ext cx="1903313" cy="757001"/>
          </a:xfrm>
          <a:custGeom>
            <a:avLst/>
            <a:gdLst>
              <a:gd name="connsiteX0" fmla="*/ 0 w 1682226"/>
              <a:gd name="connsiteY0" fmla="*/ 0 h 2271005"/>
              <a:gd name="connsiteX1" fmla="*/ 1682226 w 1682226"/>
              <a:gd name="connsiteY1" fmla="*/ 0 h 2271005"/>
              <a:gd name="connsiteX2" fmla="*/ 1682226 w 1682226"/>
              <a:gd name="connsiteY2" fmla="*/ 2271005 h 2271005"/>
              <a:gd name="connsiteX3" fmla="*/ 0 w 1682226"/>
              <a:gd name="connsiteY3" fmla="*/ 2271005 h 2271005"/>
              <a:gd name="connsiteX4" fmla="*/ 0 w 1682226"/>
              <a:gd name="connsiteY4" fmla="*/ 0 h 227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226" h="2271005">
                <a:moveTo>
                  <a:pt x="0" y="0"/>
                </a:moveTo>
                <a:lnTo>
                  <a:pt x="1682226" y="0"/>
                </a:lnTo>
                <a:lnTo>
                  <a:pt x="1682226" y="2271005"/>
                </a:lnTo>
                <a:lnTo>
                  <a:pt x="0" y="2271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Palatino Linotype" panose="02040502050505030304" pitchFamily="18" charset="0"/>
              </a:rPr>
              <a:t>Proposed business will carry the least risk possible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B997A-B09E-491E-96D7-E32BA5FBEE03}"/>
              </a:ext>
            </a:extLst>
          </p:cNvPr>
          <p:cNvSpPr txBox="1"/>
          <p:nvPr/>
        </p:nvSpPr>
        <p:spPr>
          <a:xfrm flipH="1">
            <a:off x="4635946" y="1548628"/>
            <a:ext cx="740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We made certain assumptions </a:t>
            </a:r>
            <a:r>
              <a:rPr lang="en-US" sz="2400" dirty="0" err="1">
                <a:latin typeface="Palatino Linotype" panose="02040502050505030304" pitchFamily="18" charset="0"/>
              </a:rPr>
              <a:t>w.r.t.</a:t>
            </a:r>
            <a:r>
              <a:rPr lang="en-US" sz="2400" dirty="0">
                <a:latin typeface="Palatino Linotype" panose="02040502050505030304" pitchFamily="18" charset="0"/>
              </a:rPr>
              <a:t> both the business and utilization of effective data analysis techniques, which has carried over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40181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14A38C5-87DC-4684-A3AE-97BC124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33" y="4889158"/>
            <a:ext cx="3010396" cy="1777829"/>
          </a:xfrm>
        </p:spPr>
        <p:txBody>
          <a:bodyPr>
            <a:noAutofit/>
          </a:bodyPr>
          <a:lstStyle/>
          <a:p>
            <a:r>
              <a:rPr lang="en-US" sz="5000" b="1" dirty="0">
                <a:latin typeface="Palatino Linotype" panose="02040502050505030304" pitchFamily="18" charset="0"/>
              </a:rPr>
              <a:t>Data / </a:t>
            </a:r>
            <a:br>
              <a:rPr lang="en-US" sz="5000" b="1" dirty="0">
                <a:latin typeface="Palatino Linotype" panose="02040502050505030304" pitchFamily="18" charset="0"/>
              </a:rPr>
            </a:br>
            <a:r>
              <a:rPr lang="en-US" sz="5000" b="1" dirty="0">
                <a:latin typeface="Palatino Linotype" panose="02040502050505030304" pitchFamily="18" charset="0"/>
              </a:rPr>
              <a:t>Yelp API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E08F7-38E0-4B53-8D24-F7F4E56F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337" y="1138588"/>
            <a:ext cx="1966070" cy="1547988"/>
          </a:xfrm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‘category’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and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‘location’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73D57-21CC-4E00-B654-FC35765B04AB}"/>
              </a:ext>
            </a:extLst>
          </p:cNvPr>
          <p:cNvSpPr/>
          <p:nvPr/>
        </p:nvSpPr>
        <p:spPr>
          <a:xfrm>
            <a:off x="1275337" y="339590"/>
            <a:ext cx="1966070" cy="686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Palatino Linotype" panose="02040502050505030304" pitchFamily="18" charset="0"/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09E909-A67C-4425-9EAE-5D66C14BB586}"/>
              </a:ext>
            </a:extLst>
          </p:cNvPr>
          <p:cNvSpPr/>
          <p:nvPr/>
        </p:nvSpPr>
        <p:spPr>
          <a:xfrm>
            <a:off x="7192744" y="339590"/>
            <a:ext cx="2180382" cy="686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Palatino Linotype" panose="02040502050505030304" pitchFamily="18" charset="0"/>
              </a:rPr>
              <a:t>OUTPUTS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F16D0C-B774-4696-A557-C9790AC7140F}"/>
              </a:ext>
            </a:extLst>
          </p:cNvPr>
          <p:cNvSpPr/>
          <p:nvPr/>
        </p:nvSpPr>
        <p:spPr>
          <a:xfrm>
            <a:off x="1014988" y="3209367"/>
            <a:ext cx="2486768" cy="686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LIMITATIONS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1BBCB6DF-C132-4766-B0FB-9EF945C1AF9B}"/>
              </a:ext>
            </a:extLst>
          </p:cNvPr>
          <p:cNvSpPr txBox="1">
            <a:spLocks/>
          </p:cNvSpPr>
          <p:nvPr/>
        </p:nvSpPr>
        <p:spPr>
          <a:xfrm>
            <a:off x="5340384" y="1167153"/>
            <a:ext cx="284211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Business Information 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D2CF5726-D9FD-4DD3-9596-D840B65967B0}"/>
              </a:ext>
            </a:extLst>
          </p:cNvPr>
          <p:cNvSpPr txBox="1">
            <a:spLocks/>
          </p:cNvSpPr>
          <p:nvPr/>
        </p:nvSpPr>
        <p:spPr>
          <a:xfrm>
            <a:off x="3786975" y="3011481"/>
            <a:ext cx="8266250" cy="11199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30188" lvl="1" indent="-230188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Palatino Linotype" panose="02040502050505030304" pitchFamily="18" charset="0"/>
              </a:rPr>
              <a:t>Only returning a maximum of 1,000 businesses per criteria </a:t>
            </a:r>
          </a:p>
          <a:p>
            <a:pPr marL="230188" lvl="1" indent="-230188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Palatino Linotype" panose="02040502050505030304" pitchFamily="18" charset="0"/>
              </a:rPr>
              <a:t>Only providing business information within maximum radius of 25 miles</a:t>
            </a:r>
          </a:p>
          <a:p>
            <a:pPr marL="230188" lvl="1" indent="-230188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Palatino Linotype" panose="02040502050505030304" pitchFamily="18" charset="0"/>
              </a:rPr>
              <a:t>Only providing three sample reviews per business. 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FD0163E4-82FF-476D-8FEC-060090C1937E}"/>
              </a:ext>
            </a:extLst>
          </p:cNvPr>
          <p:cNvSpPr txBox="1">
            <a:spLocks/>
          </p:cNvSpPr>
          <p:nvPr/>
        </p:nvSpPr>
        <p:spPr>
          <a:xfrm>
            <a:off x="8799291" y="1184550"/>
            <a:ext cx="2842110" cy="14927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Review Information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</a:p>
          <a:p>
            <a:pPr marL="461963" lvl="2" indent="-231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2112963" algn="l"/>
              </a:tabLst>
            </a:pPr>
            <a:r>
              <a:rPr lang="en-US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Text of review </a:t>
            </a:r>
          </a:p>
          <a:p>
            <a:pPr marL="461963" lvl="2" indent="-231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2112963" algn="l"/>
              </a:tabLst>
            </a:pPr>
            <a:r>
              <a:rPr lang="en-US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Review Rating </a:t>
            </a:r>
          </a:p>
          <a:p>
            <a:pPr marL="461963" lvl="2" indent="-231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2112963" algn="l"/>
              </a:tabLst>
            </a:pPr>
            <a:r>
              <a:rPr lang="en-US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Time Created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04B9E-49C3-45C9-B781-40A38375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84" y="4530450"/>
            <a:ext cx="8315624" cy="2286000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07C92BD7-B5D2-4BEE-89BC-87199EF0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93826"/>
              </p:ext>
            </p:extLst>
          </p:nvPr>
        </p:nvGraphicFramePr>
        <p:xfrm>
          <a:off x="4633801" y="1654672"/>
          <a:ext cx="40344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174">
                  <a:extLst>
                    <a:ext uri="{9D8B030D-6E8A-4147-A177-3AD203B41FA5}">
                      <a16:colId xmlns:a16="http://schemas.microsoft.com/office/drawing/2014/main" val="1554310660"/>
                    </a:ext>
                  </a:extLst>
                </a:gridCol>
                <a:gridCol w="2436301">
                  <a:extLst>
                    <a:ext uri="{9D8B030D-6E8A-4147-A177-3AD203B41FA5}">
                      <a16:colId xmlns:a16="http://schemas.microsoft.com/office/drawing/2014/main" val="75452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  <a:p>
                      <a:pPr marL="342900" indent="-34290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Location</a:t>
                      </a:r>
                    </a:p>
                    <a:p>
                      <a:pPr marL="342900" indent="-34290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Price Level (1-4)</a:t>
                      </a:r>
                    </a:p>
                    <a:p>
                      <a:pPr marL="342900" indent="-34290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Rating (0-5)</a:t>
                      </a:r>
                    </a:p>
                    <a:p>
                      <a:pPr marL="342900" indent="-34290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# of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15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8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A38C5-87DC-4684-A3AE-97BC124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1939" y="2615295"/>
            <a:ext cx="6628242" cy="1627411"/>
          </a:xfrm>
        </p:spPr>
        <p:txBody>
          <a:bodyPr anchor="t">
            <a:no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Method Used</a:t>
            </a:r>
            <a:br>
              <a:rPr lang="en-US" sz="5000" b="1" dirty="0">
                <a:solidFill>
                  <a:schemeClr val="bg1"/>
                </a:solidFill>
                <a:latin typeface="Palatino Linotype" panose="02040502050505030304" pitchFamily="18" charset="0"/>
              </a:rPr>
            </a:br>
            <a:r>
              <a:rPr lang="en-US" sz="5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Bottom’s Up Analysis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E08F7-38E0-4B53-8D24-F7F4E56F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355" y="495449"/>
            <a:ext cx="3614162" cy="4655185"/>
          </a:xfrm>
        </p:spPr>
        <p:txBody>
          <a:bodyPr wrap="square" anchor="t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Target Business Profile:</a:t>
            </a:r>
          </a:p>
          <a:p>
            <a:pPr marL="230188" lvl="1" indent="-230188">
              <a:lnSpc>
                <a:spcPct val="110000"/>
              </a:lnSpc>
            </a:pPr>
            <a:endParaRPr lang="en-US" sz="2000" b="1" dirty="0">
              <a:latin typeface="Palatino Linotype" panose="02040502050505030304" pitchFamily="18" charset="0"/>
            </a:endParaRPr>
          </a:p>
          <a:p>
            <a:pPr marL="230188" lvl="1" indent="-230188">
              <a:lnSpc>
                <a:spcPct val="110000"/>
              </a:lnSpc>
            </a:pPr>
            <a:endParaRPr lang="en-US" sz="2000" b="1" dirty="0">
              <a:latin typeface="Palatino Linotype" panose="02040502050505030304" pitchFamily="18" charset="0"/>
            </a:endParaRPr>
          </a:p>
          <a:p>
            <a:pPr marL="230188" lvl="1" indent="-230188">
              <a:lnSpc>
                <a:spcPct val="110000"/>
              </a:lnSpc>
            </a:pPr>
            <a:r>
              <a:rPr lang="en-US" sz="2000" b="1" dirty="0">
                <a:latin typeface="Palatino Linotype" panose="02040502050505030304" pitchFamily="18" charset="0"/>
              </a:rPr>
              <a:t>Indian</a:t>
            </a:r>
            <a:r>
              <a:rPr lang="en-US" sz="2000" dirty="0">
                <a:latin typeface="Palatino Linotype" panose="02040502050505030304" pitchFamily="18" charset="0"/>
              </a:rPr>
              <a:t> Restaurant          (due to our interest)</a:t>
            </a:r>
          </a:p>
          <a:p>
            <a:pPr marL="230188" lvl="1" indent="-230188">
              <a:lnSpc>
                <a:spcPct val="110000"/>
              </a:lnSpc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30188" lvl="1" indent="-230188">
              <a:lnSpc>
                <a:spcPct val="110000"/>
              </a:lnSpc>
            </a:pPr>
            <a:r>
              <a:rPr lang="en-US" sz="2000" b="1" dirty="0">
                <a:latin typeface="Palatino Linotype" panose="02040502050505030304" pitchFamily="18" charset="0"/>
              </a:rPr>
              <a:t>High-End</a:t>
            </a:r>
            <a:r>
              <a:rPr lang="en-US" sz="2000" dirty="0">
                <a:latin typeface="Palatino Linotype" panose="02040502050505030304" pitchFamily="18" charset="0"/>
              </a:rPr>
              <a:t> Price               (due to assumption that category offers most profitability)</a:t>
            </a:r>
          </a:p>
          <a:p>
            <a:pPr marL="230188" lvl="1" indent="-230188">
              <a:lnSpc>
                <a:spcPct val="110000"/>
              </a:lnSpc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30188" lvl="1" indent="-230188">
              <a:lnSpc>
                <a:spcPct val="110000"/>
              </a:lnSpc>
            </a:pPr>
            <a:r>
              <a:rPr lang="en-US" sz="2000" b="1" dirty="0">
                <a:latin typeface="Palatino Linotype" panose="02040502050505030304" pitchFamily="18" charset="0"/>
              </a:rPr>
              <a:t>Urban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8D18FF6-3359-4056-81BE-BEA22FFB972A}"/>
              </a:ext>
            </a:extLst>
          </p:cNvPr>
          <p:cNvSpPr/>
          <p:nvPr/>
        </p:nvSpPr>
        <p:spPr>
          <a:xfrm>
            <a:off x="4343402" y="850371"/>
            <a:ext cx="5418667" cy="5418667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C805D3-BD65-45A6-B499-E70678EF9609}"/>
              </a:ext>
            </a:extLst>
          </p:cNvPr>
          <p:cNvSpPr/>
          <p:nvPr/>
        </p:nvSpPr>
        <p:spPr>
          <a:xfrm>
            <a:off x="7525722" y="1315248"/>
            <a:ext cx="4160012" cy="1282700"/>
          </a:xfrm>
          <a:custGeom>
            <a:avLst/>
            <a:gdLst>
              <a:gd name="connsiteX0" fmla="*/ 0 w 3657594"/>
              <a:gd name="connsiteY0" fmla="*/ 213788 h 1282700"/>
              <a:gd name="connsiteX1" fmla="*/ 213788 w 3657594"/>
              <a:gd name="connsiteY1" fmla="*/ 0 h 1282700"/>
              <a:gd name="connsiteX2" fmla="*/ 3443806 w 3657594"/>
              <a:gd name="connsiteY2" fmla="*/ 0 h 1282700"/>
              <a:gd name="connsiteX3" fmla="*/ 3657594 w 3657594"/>
              <a:gd name="connsiteY3" fmla="*/ 213788 h 1282700"/>
              <a:gd name="connsiteX4" fmla="*/ 3657594 w 3657594"/>
              <a:gd name="connsiteY4" fmla="*/ 1068912 h 1282700"/>
              <a:gd name="connsiteX5" fmla="*/ 3443806 w 3657594"/>
              <a:gd name="connsiteY5" fmla="*/ 1282700 h 1282700"/>
              <a:gd name="connsiteX6" fmla="*/ 213788 w 3657594"/>
              <a:gd name="connsiteY6" fmla="*/ 1282700 h 1282700"/>
              <a:gd name="connsiteX7" fmla="*/ 0 w 3657594"/>
              <a:gd name="connsiteY7" fmla="*/ 1068912 h 1282700"/>
              <a:gd name="connsiteX8" fmla="*/ 0 w 3657594"/>
              <a:gd name="connsiteY8" fmla="*/ 213788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4" h="1282700">
                <a:moveTo>
                  <a:pt x="0" y="213788"/>
                </a:moveTo>
                <a:cubicBezTo>
                  <a:pt x="0" y="95716"/>
                  <a:pt x="95716" y="0"/>
                  <a:pt x="213788" y="0"/>
                </a:cubicBezTo>
                <a:lnTo>
                  <a:pt x="3443806" y="0"/>
                </a:lnTo>
                <a:cubicBezTo>
                  <a:pt x="3561878" y="0"/>
                  <a:pt x="3657594" y="95716"/>
                  <a:pt x="3657594" y="213788"/>
                </a:cubicBezTo>
                <a:lnTo>
                  <a:pt x="3657594" y="1068912"/>
                </a:lnTo>
                <a:cubicBezTo>
                  <a:pt x="3657594" y="1186984"/>
                  <a:pt x="3561878" y="1282700"/>
                  <a:pt x="3443806" y="1282700"/>
                </a:cubicBezTo>
                <a:lnTo>
                  <a:pt x="213788" y="1282700"/>
                </a:lnTo>
                <a:cubicBezTo>
                  <a:pt x="95716" y="1282700"/>
                  <a:pt x="0" y="1186984"/>
                  <a:pt x="0" y="1068912"/>
                </a:cubicBezTo>
                <a:lnTo>
                  <a:pt x="0" y="21378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146" tIns="112146" rIns="112146" bIns="112146" numCol="1" spcCol="1270" anchor="ctr" anchorCtr="0">
            <a:noAutofit/>
          </a:bodyPr>
          <a:lstStyle/>
          <a:p>
            <a:pPr marL="0"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Palatino Linotype" panose="02040502050505030304" pitchFamily="18" charset="0"/>
              </a:rPr>
              <a:t>Restaurants had best data</a:t>
            </a:r>
          </a:p>
          <a:p>
            <a:pPr marL="631825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kern="1200" dirty="0">
                <a:latin typeface="Palatino Linotype" panose="02040502050505030304" pitchFamily="18" charset="0"/>
              </a:rPr>
              <a:t>Significant sample size</a:t>
            </a:r>
          </a:p>
          <a:p>
            <a:pPr marL="631825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kern="1200" dirty="0">
                <a:latin typeface="Palatino Linotype" panose="02040502050505030304" pitchFamily="18" charset="0"/>
              </a:rPr>
              <a:t>Meaningful “Price Level” values</a:t>
            </a:r>
            <a:endParaRPr lang="en-US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A4B8F8-60BF-457D-81D0-99D0571D21C5}"/>
              </a:ext>
            </a:extLst>
          </p:cNvPr>
          <p:cNvSpPr/>
          <p:nvPr/>
        </p:nvSpPr>
        <p:spPr>
          <a:xfrm>
            <a:off x="6873489" y="3062288"/>
            <a:ext cx="4627949" cy="1282700"/>
          </a:xfrm>
          <a:custGeom>
            <a:avLst/>
            <a:gdLst>
              <a:gd name="connsiteX0" fmla="*/ 0 w 3657594"/>
              <a:gd name="connsiteY0" fmla="*/ 213788 h 1282700"/>
              <a:gd name="connsiteX1" fmla="*/ 213788 w 3657594"/>
              <a:gd name="connsiteY1" fmla="*/ 0 h 1282700"/>
              <a:gd name="connsiteX2" fmla="*/ 3443806 w 3657594"/>
              <a:gd name="connsiteY2" fmla="*/ 0 h 1282700"/>
              <a:gd name="connsiteX3" fmla="*/ 3657594 w 3657594"/>
              <a:gd name="connsiteY3" fmla="*/ 213788 h 1282700"/>
              <a:gd name="connsiteX4" fmla="*/ 3657594 w 3657594"/>
              <a:gd name="connsiteY4" fmla="*/ 1068912 h 1282700"/>
              <a:gd name="connsiteX5" fmla="*/ 3443806 w 3657594"/>
              <a:gd name="connsiteY5" fmla="*/ 1282700 h 1282700"/>
              <a:gd name="connsiteX6" fmla="*/ 213788 w 3657594"/>
              <a:gd name="connsiteY6" fmla="*/ 1282700 h 1282700"/>
              <a:gd name="connsiteX7" fmla="*/ 0 w 3657594"/>
              <a:gd name="connsiteY7" fmla="*/ 1068912 h 1282700"/>
              <a:gd name="connsiteX8" fmla="*/ 0 w 3657594"/>
              <a:gd name="connsiteY8" fmla="*/ 213788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4" h="1282700">
                <a:moveTo>
                  <a:pt x="0" y="213788"/>
                </a:moveTo>
                <a:cubicBezTo>
                  <a:pt x="0" y="95716"/>
                  <a:pt x="95716" y="0"/>
                  <a:pt x="213788" y="0"/>
                </a:cubicBezTo>
                <a:lnTo>
                  <a:pt x="3443806" y="0"/>
                </a:lnTo>
                <a:cubicBezTo>
                  <a:pt x="3561878" y="0"/>
                  <a:pt x="3657594" y="95716"/>
                  <a:pt x="3657594" y="213788"/>
                </a:cubicBezTo>
                <a:lnTo>
                  <a:pt x="3657594" y="1068912"/>
                </a:lnTo>
                <a:cubicBezTo>
                  <a:pt x="3657594" y="1186984"/>
                  <a:pt x="3561878" y="1282700"/>
                  <a:pt x="3443806" y="1282700"/>
                </a:cubicBezTo>
                <a:lnTo>
                  <a:pt x="213788" y="1282700"/>
                </a:lnTo>
                <a:cubicBezTo>
                  <a:pt x="95716" y="1282700"/>
                  <a:pt x="0" y="1186984"/>
                  <a:pt x="0" y="1068912"/>
                </a:cubicBezTo>
                <a:lnTo>
                  <a:pt x="0" y="21378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146" tIns="112146" rIns="112146" bIns="112146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Palatino Linotype" panose="02040502050505030304" pitchFamily="18" charset="0"/>
              </a:rPr>
              <a:t>Analyzed data from each: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Palatino Linotype" panose="02040502050505030304" pitchFamily="18" charset="0"/>
              </a:rPr>
              <a:t>[ ‘HVAC Operator’, ‘Indian Restaurant’, ‘Estate/Divorce Attorney’ ]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45D0B0-277A-48B9-B8F2-618D14EC366D}"/>
              </a:ext>
            </a:extLst>
          </p:cNvPr>
          <p:cNvSpPr/>
          <p:nvPr/>
        </p:nvSpPr>
        <p:spPr>
          <a:xfrm>
            <a:off x="5755484" y="4645073"/>
            <a:ext cx="5668311" cy="1282700"/>
          </a:xfrm>
          <a:custGeom>
            <a:avLst/>
            <a:gdLst>
              <a:gd name="connsiteX0" fmla="*/ 0 w 3657594"/>
              <a:gd name="connsiteY0" fmla="*/ 213788 h 1282700"/>
              <a:gd name="connsiteX1" fmla="*/ 213788 w 3657594"/>
              <a:gd name="connsiteY1" fmla="*/ 0 h 1282700"/>
              <a:gd name="connsiteX2" fmla="*/ 3443806 w 3657594"/>
              <a:gd name="connsiteY2" fmla="*/ 0 h 1282700"/>
              <a:gd name="connsiteX3" fmla="*/ 3657594 w 3657594"/>
              <a:gd name="connsiteY3" fmla="*/ 213788 h 1282700"/>
              <a:gd name="connsiteX4" fmla="*/ 3657594 w 3657594"/>
              <a:gd name="connsiteY4" fmla="*/ 1068912 h 1282700"/>
              <a:gd name="connsiteX5" fmla="*/ 3443806 w 3657594"/>
              <a:gd name="connsiteY5" fmla="*/ 1282700 h 1282700"/>
              <a:gd name="connsiteX6" fmla="*/ 213788 w 3657594"/>
              <a:gd name="connsiteY6" fmla="*/ 1282700 h 1282700"/>
              <a:gd name="connsiteX7" fmla="*/ 0 w 3657594"/>
              <a:gd name="connsiteY7" fmla="*/ 1068912 h 1282700"/>
              <a:gd name="connsiteX8" fmla="*/ 0 w 3657594"/>
              <a:gd name="connsiteY8" fmla="*/ 213788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4" h="1282700">
                <a:moveTo>
                  <a:pt x="0" y="213788"/>
                </a:moveTo>
                <a:cubicBezTo>
                  <a:pt x="0" y="95716"/>
                  <a:pt x="95716" y="0"/>
                  <a:pt x="213788" y="0"/>
                </a:cubicBezTo>
                <a:lnTo>
                  <a:pt x="3443806" y="0"/>
                </a:lnTo>
                <a:cubicBezTo>
                  <a:pt x="3561878" y="0"/>
                  <a:pt x="3657594" y="95716"/>
                  <a:pt x="3657594" y="213788"/>
                </a:cubicBezTo>
                <a:lnTo>
                  <a:pt x="3657594" y="1068912"/>
                </a:lnTo>
                <a:cubicBezTo>
                  <a:pt x="3657594" y="1186984"/>
                  <a:pt x="3561878" y="1282700"/>
                  <a:pt x="3443806" y="1282700"/>
                </a:cubicBezTo>
                <a:lnTo>
                  <a:pt x="213788" y="1282700"/>
                </a:lnTo>
                <a:cubicBezTo>
                  <a:pt x="95716" y="1282700"/>
                  <a:pt x="0" y="1186984"/>
                  <a:pt x="0" y="1068912"/>
                </a:cubicBezTo>
                <a:lnTo>
                  <a:pt x="0" y="21378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146" tIns="112146" rIns="112146" bIns="112146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Palatino Linotype" panose="02040502050505030304" pitchFamily="18" charset="0"/>
              </a:rPr>
              <a:t>Identified Top 3 Yelp Categories: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Palatino Linotype" panose="02040502050505030304" pitchFamily="18" charset="0"/>
              </a:rPr>
              <a:t>[ Home/Health Services, Restaurants, Professional Services ]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AB2F97F-34C6-451C-B538-F93BAC50BD70}"/>
              </a:ext>
            </a:extLst>
          </p:cNvPr>
          <p:cNvSpPr/>
          <p:nvPr/>
        </p:nvSpPr>
        <p:spPr>
          <a:xfrm>
            <a:off x="7041718" y="19478"/>
            <a:ext cx="5082417" cy="13825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latin typeface="Palatino Linotype" panose="02040502050505030304" pitchFamily="18" charset="0"/>
              </a:rPr>
              <a:t>EVALUATE DIFFERENT MARKETS</a:t>
            </a:r>
          </a:p>
        </p:txBody>
      </p:sp>
    </p:spTree>
    <p:extLst>
      <p:ext uri="{BB962C8B-B14F-4D97-AF65-F5344CB8AC3E}">
        <p14:creationId xmlns:p14="http://schemas.microsoft.com/office/powerpoint/2010/main" val="365349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A38C5-87DC-4684-A3AE-97BC124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122" y="775039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latin typeface="Palatino Linotype" panose="02040502050505030304" pitchFamily="18" charset="0"/>
              </a:rPr>
              <a:t>Narrowing Down Markets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E08F7-38E0-4B53-8D24-F7F4E56F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688" y="997959"/>
            <a:ext cx="4566523" cy="2172326"/>
          </a:xfrm>
        </p:spPr>
        <p:txBody>
          <a:bodyPr wrap="square">
            <a:sp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Top 3 Markets with the highest average "Price Level“</a:t>
            </a:r>
          </a:p>
          <a:p>
            <a:pPr marL="230187" lvl="1" indent="0" algn="ctr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Mean value: accurate representation of concentration of available high-quality restaurants</a:t>
            </a:r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2D28276B-9863-49CF-955F-47CA4EDF7348}"/>
              </a:ext>
            </a:extLst>
          </p:cNvPr>
          <p:cNvSpPr txBox="1">
            <a:spLocks/>
          </p:cNvSpPr>
          <p:nvPr/>
        </p:nvSpPr>
        <p:spPr>
          <a:xfrm>
            <a:off x="7587669" y="3498129"/>
            <a:ext cx="4566523" cy="2683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Markets with higher concentration of high-end restaurants</a:t>
            </a:r>
          </a:p>
          <a:p>
            <a:pPr marL="230188" lvl="1" indent="0" algn="ctr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San Jose, CA</a:t>
            </a:r>
          </a:p>
          <a:p>
            <a:pPr marL="230188" lvl="1" indent="0" algn="ctr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Washington D.C.</a:t>
            </a:r>
          </a:p>
          <a:p>
            <a:pPr marL="230188" lvl="1" indent="0" algn="ctr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Los Angeles, 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64AC0-935F-4600-B514-D56B280A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8" y="1802971"/>
            <a:ext cx="6094646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059B6-B12D-4D13-B262-5B74B5EB40B3}"/>
              </a:ext>
            </a:extLst>
          </p:cNvPr>
          <p:cNvSpPr txBox="1"/>
          <p:nvPr/>
        </p:nvSpPr>
        <p:spPr>
          <a:xfrm>
            <a:off x="7513640" y="213022"/>
            <a:ext cx="477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Starting with 6 Urban Markets…</a:t>
            </a:r>
          </a:p>
        </p:txBody>
      </p:sp>
    </p:spTree>
    <p:extLst>
      <p:ext uri="{BB962C8B-B14F-4D97-AF65-F5344CB8AC3E}">
        <p14:creationId xmlns:p14="http://schemas.microsoft.com/office/powerpoint/2010/main" val="236338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14A38C5-87DC-4684-A3AE-97BC124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Creating Baselines / “Averages”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E08F7-38E0-4B53-8D24-F7F4E56F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90" y="2338842"/>
            <a:ext cx="5028928" cy="3447034"/>
          </a:xfrm>
        </p:spPr>
        <p:txBody>
          <a:bodyPr>
            <a:spAutoFit/>
          </a:bodyPr>
          <a:lstStyle/>
          <a:p>
            <a:pPr marL="230188" lvl="1" indent="-227013"/>
            <a:r>
              <a:rPr lang="en-US" sz="2000" b="1" dirty="0">
                <a:latin typeface="Palatino Linotype" panose="02040502050505030304" pitchFamily="18" charset="0"/>
              </a:rPr>
              <a:t>"Per Business Review Count" – </a:t>
            </a:r>
          </a:p>
          <a:p>
            <a:pPr marL="687388" lvl="2" indent="-227013"/>
            <a:r>
              <a:rPr lang="en-US" sz="1800" dirty="0">
                <a:latin typeface="Palatino Linotype" panose="02040502050505030304" pitchFamily="18" charset="0"/>
              </a:rPr>
              <a:t>Median value of all business review counts. </a:t>
            </a:r>
          </a:p>
          <a:p>
            <a:pPr marL="687388" lvl="2" indent="-227013"/>
            <a:r>
              <a:rPr lang="en-US" sz="1800" dirty="0">
                <a:latin typeface="Palatino Linotype" panose="02040502050505030304" pitchFamily="18" charset="0"/>
              </a:rPr>
              <a:t>Reason: Accounts for outliers in the data</a:t>
            </a:r>
          </a:p>
          <a:p>
            <a:pPr marL="233363" lvl="2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228600" lvl="1"/>
            <a:r>
              <a:rPr lang="en-US" sz="2000" b="1" dirty="0">
                <a:latin typeface="Palatino Linotype" panose="02040502050505030304" pitchFamily="18" charset="0"/>
              </a:rPr>
              <a:t>“Per Business Rating" – </a:t>
            </a:r>
          </a:p>
          <a:p>
            <a:pPr marL="685800" lvl="2"/>
            <a:r>
              <a:rPr lang="en-US" sz="1800" dirty="0">
                <a:latin typeface="Palatino Linotype" panose="02040502050505030304" pitchFamily="18" charset="0"/>
              </a:rPr>
              <a:t>Mean value of all the business ratings. </a:t>
            </a:r>
          </a:p>
          <a:p>
            <a:pPr marL="685800" lvl="2"/>
            <a:r>
              <a:rPr lang="en-US" sz="1800" dirty="0">
                <a:latin typeface="Palatino Linotype" panose="02040502050505030304" pitchFamily="18" charset="0"/>
              </a:rPr>
              <a:t>Reason: Properly captures the "average" rating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0206F2-8EAB-4DB7-941E-899D9170DB25}"/>
              </a:ext>
            </a:extLst>
          </p:cNvPr>
          <p:cNvSpPr/>
          <p:nvPr/>
        </p:nvSpPr>
        <p:spPr>
          <a:xfrm>
            <a:off x="3814787" y="5147791"/>
            <a:ext cx="8034291" cy="16043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Palatino Linotype" panose="02040502050505030304" pitchFamily="18" charset="0"/>
              </a:rPr>
              <a:t>GOAL IS TO COMPARE AGAINST PERFORMANCE OF 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latin typeface="Palatino Linotype" panose="02040502050505030304" pitchFamily="18" charset="0"/>
              </a:rPr>
              <a:t>EXISTING HIGH-END INDIAN RESTAURANTS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2295E-EB80-4E5B-8539-ED70E62E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684" y="2198762"/>
            <a:ext cx="4921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8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14A38C5-87DC-4684-A3AE-97BC124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51" y="4868213"/>
            <a:ext cx="3914082" cy="17778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High - End Indian Restaurant Performance</a:t>
            </a:r>
          </a:p>
        </p:txBody>
      </p:sp>
      <p:sp>
        <p:nvSpPr>
          <p:cNvPr id="57" name="Freeform: Shape 37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A2E82-C47A-4D6E-884F-3A95BBE8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89" y="227863"/>
            <a:ext cx="6094648" cy="3657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E08F7-38E0-4B53-8D24-F7F4E56F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470" y="4816241"/>
            <a:ext cx="6817812" cy="17703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Assumptions made on “Averages”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>
                <a:latin typeface="Palatino Linotype" panose="02040502050505030304" pitchFamily="18" charset="0"/>
              </a:rPr>
              <a:t>Reviews: Just as popular, as much, if not more demand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>
                <a:latin typeface="Palatino Linotype" panose="02040502050505030304" pitchFamily="18" charset="0"/>
              </a:rPr>
              <a:t>Ratings: Consumers appreciative of quality and provide feedback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b="1" i="1" dirty="0">
                <a:latin typeface="Palatino Linotype" panose="02040502050505030304" pitchFamily="18" charset="0"/>
              </a:rPr>
              <a:t>Better metrics mean they are healthy, less-risky markets to 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C1891-9132-4097-BE10-DA0680E4B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9" y="234229"/>
            <a:ext cx="609464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40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A38C5-87DC-4684-A3AE-97BC124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878922" cy="4589717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latin typeface="Palatino Linotype" panose="02040502050505030304" pitchFamily="18" charset="0"/>
              </a:rPr>
              <a:t>Results &amp;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E08F7-38E0-4B53-8D24-F7F4E56F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4" y="795545"/>
            <a:ext cx="5427137" cy="5248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** </a:t>
            </a:r>
            <a:r>
              <a:rPr lang="en-US" sz="2400" b="1" dirty="0">
                <a:latin typeface="Palatino Linotype" panose="02040502050505030304" pitchFamily="18" charset="0"/>
              </a:rPr>
              <a:t>Open a High-End Indian Restaurant in the Washington D.C and Los Angeles, CA markets </a:t>
            </a:r>
            <a:r>
              <a:rPr lang="en-US" sz="2400" dirty="0">
                <a:latin typeface="Palatino Linotype" panose="02040502050505030304" pitchFamily="18" charset="0"/>
              </a:rPr>
              <a:t>** 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There is a higher concentration of existing high-quality Indian restaurants in these markets, signifying demand and less-risk, and the ratings and reviews are equal to, if not better than, the baseline for the average Indian restaurant in their respective markets, signifying consumer appreciation and less-risk/stability.</a:t>
            </a:r>
          </a:p>
        </p:txBody>
      </p:sp>
    </p:spTree>
    <p:extLst>
      <p:ext uri="{BB962C8B-B14F-4D97-AF65-F5344CB8AC3E}">
        <p14:creationId xmlns:p14="http://schemas.microsoft.com/office/powerpoint/2010/main" val="24799035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261</TotalTime>
  <Words>581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Palatino Linotype</vt:lpstr>
      <vt:lpstr>Rockwell</vt:lpstr>
      <vt:lpstr>Wingdings</vt:lpstr>
      <vt:lpstr>Atlas</vt:lpstr>
      <vt:lpstr>Yelp Business Decision Analysis Project</vt:lpstr>
      <vt:lpstr>Summary /  Overview</vt:lpstr>
      <vt:lpstr>Business  Problem</vt:lpstr>
      <vt:lpstr>Data /  Yelp API</vt:lpstr>
      <vt:lpstr>Method Used Bottom’s Up Analysis</vt:lpstr>
      <vt:lpstr>Narrowing Down Markets</vt:lpstr>
      <vt:lpstr>Creating Baselines / “Averages”</vt:lpstr>
      <vt:lpstr>High - End Indian Restaurant Performance</vt:lpstr>
      <vt:lpstr>Results &amp; Conclusions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Business Decision Analysis Project</dc:title>
  <dc:creator>HowardS</dc:creator>
  <cp:lastModifiedBy>HowardS</cp:lastModifiedBy>
  <cp:revision>31</cp:revision>
  <cp:lastPrinted>2021-02-19T05:49:34Z</cp:lastPrinted>
  <dcterms:created xsi:type="dcterms:W3CDTF">2021-02-19T01:34:51Z</dcterms:created>
  <dcterms:modified xsi:type="dcterms:W3CDTF">2021-02-19T14:38:39Z</dcterms:modified>
</cp:coreProperties>
</file>