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86" r:id="rId7"/>
    <p:sldId id="288" r:id="rId8"/>
    <p:sldId id="294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7164" autoAdjust="0"/>
  </p:normalViewPr>
  <p:slideViewPr>
    <p:cSldViewPr snapToGrid="0">
      <p:cViewPr varScale="1">
        <p:scale>
          <a:sx n="43" d="100"/>
          <a:sy n="43" d="100"/>
        </p:scale>
        <p:origin x="1566" y="2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8190EA-5EEC-4300-B6AE-D9734C6C648E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487ADD9-2083-264C-A652-8D52D02F7E72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 </a:t>
            </a:r>
            <a:r>
              <a:rPr lang="en-US" b="1" dirty="0" err="1">
                <a:solidFill>
                  <a:schemeClr val="tx1"/>
                </a:solidFill>
              </a:rPr>
              <a:t>domače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0" dirty="0" err="1">
                <a:solidFill>
                  <a:schemeClr val="tx1"/>
                </a:solidFill>
              </a:rPr>
              <a:t>Če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ena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mašina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crkne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 err="1">
                <a:solidFill>
                  <a:schemeClr val="tx1"/>
                </a:solidFill>
              </a:rPr>
              <a:t>morajo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druge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prevzeti</a:t>
            </a:r>
            <a:r>
              <a:rPr lang="en-US" b="0" dirty="0">
                <a:solidFill>
                  <a:schemeClr val="tx1"/>
                </a:solidFill>
              </a:rPr>
              <a:t> breme, </a:t>
            </a:r>
            <a:r>
              <a:rPr lang="en-US" b="0" dirty="0" err="1">
                <a:solidFill>
                  <a:schemeClr val="tx1"/>
                </a:solidFill>
              </a:rPr>
              <a:t>navzven</a:t>
            </a:r>
            <a:r>
              <a:rPr lang="en-US" b="0" dirty="0">
                <a:solidFill>
                  <a:schemeClr val="tx1"/>
                </a:solidFill>
              </a:rPr>
              <a:t> mora </a:t>
            </a:r>
            <a:r>
              <a:rPr lang="en-US" b="0" dirty="0" err="1">
                <a:solidFill>
                  <a:schemeClr val="tx1"/>
                </a:solidFill>
              </a:rPr>
              <a:t>sistem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delovati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neprekinjeno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Visoka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razpoložljivost</a:t>
            </a:r>
            <a:r>
              <a:rPr lang="en-US" b="1" dirty="0">
                <a:solidFill>
                  <a:schemeClr val="tx1"/>
                </a:solidFill>
              </a:rPr>
              <a:t> (HA)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omogoča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vzpostavitev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gruče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clustra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strežnikov</a:t>
            </a:r>
            <a:r>
              <a:rPr lang="en-US" dirty="0">
                <a:solidFill>
                  <a:schemeClr val="tx1"/>
                </a:solidFill>
              </a:rPr>
              <a:t>, ki </a:t>
            </a:r>
            <a:r>
              <a:rPr lang="en-US" dirty="0" err="1">
                <a:solidFill>
                  <a:schemeClr val="tx1"/>
                </a:solidFill>
              </a:rPr>
              <a:t>zagotavlja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visoko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razpoložljivost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Če</a:t>
            </a:r>
            <a:r>
              <a:rPr lang="en-US" dirty="0">
                <a:solidFill>
                  <a:schemeClr val="tx1"/>
                </a:solidFill>
              </a:rPr>
              <a:t> pride do </a:t>
            </a:r>
            <a:r>
              <a:rPr lang="en-US" dirty="0" err="1">
                <a:solidFill>
                  <a:schemeClr val="tx1"/>
                </a:solidFill>
              </a:rPr>
              <a:t>okvare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enega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strežnika</a:t>
            </a:r>
            <a:r>
              <a:rPr lang="en-US" dirty="0">
                <a:solidFill>
                  <a:schemeClr val="tx1"/>
                </a:solidFill>
              </a:rPr>
              <a:t>, se </a:t>
            </a:r>
            <a:r>
              <a:rPr lang="en-US" dirty="0" err="1">
                <a:solidFill>
                  <a:schemeClr val="tx1"/>
                </a:solidFill>
              </a:rPr>
              <a:t>virtualni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stroji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avtomatsko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prenesejo</a:t>
            </a:r>
            <a:r>
              <a:rPr lang="en-US" dirty="0">
                <a:solidFill>
                  <a:schemeClr val="tx1"/>
                </a:solidFill>
              </a:rPr>
              <a:t> na </a:t>
            </a:r>
            <a:r>
              <a:rPr lang="en-US" dirty="0" err="1">
                <a:solidFill>
                  <a:schemeClr val="tx1"/>
                </a:solidFill>
              </a:rPr>
              <a:t>delujoče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strežnike</a:t>
            </a:r>
            <a:r>
              <a:rPr lang="en-US" dirty="0">
                <a:solidFill>
                  <a:schemeClr val="tx1"/>
                </a:solidFill>
              </a:rPr>
              <a:t>, s </a:t>
            </a:r>
            <a:r>
              <a:rPr lang="en-US" dirty="0" err="1">
                <a:solidFill>
                  <a:schemeClr val="tx1"/>
                </a:solidFill>
              </a:rPr>
              <a:t>čimer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preprečimo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izpad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storitev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Samodejna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migracija</a:t>
            </a:r>
            <a:r>
              <a:rPr lang="en-US" dirty="0">
                <a:solidFill>
                  <a:schemeClr val="tx1"/>
                </a:solidFill>
              </a:rPr>
              <a:t>: V </a:t>
            </a:r>
            <a:r>
              <a:rPr lang="en-US" dirty="0" err="1">
                <a:solidFill>
                  <a:schemeClr val="tx1"/>
                </a:solidFill>
              </a:rPr>
              <a:t>primeru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težav</a:t>
            </a:r>
            <a:r>
              <a:rPr lang="en-US" dirty="0">
                <a:solidFill>
                  <a:schemeClr val="tx1"/>
                </a:solidFill>
              </a:rPr>
              <a:t> s </a:t>
            </a:r>
            <a:r>
              <a:rPr lang="en-US" dirty="0" err="1">
                <a:solidFill>
                  <a:schemeClr val="tx1"/>
                </a:solidFill>
              </a:rPr>
              <a:t>strojno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opremo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Proxmox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uporablja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avtomatsko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migracijo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virtualnih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naprav</a:t>
            </a:r>
            <a:r>
              <a:rPr lang="en-US" dirty="0">
                <a:solidFill>
                  <a:schemeClr val="tx1"/>
                </a:solidFill>
              </a:rPr>
              <a:t>, ki </a:t>
            </a:r>
            <a:r>
              <a:rPr lang="en-US" dirty="0" err="1">
                <a:solidFill>
                  <a:schemeClr val="tx1"/>
                </a:solidFill>
              </a:rPr>
              <a:t>omogoča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hitro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premestitev</a:t>
            </a:r>
            <a:r>
              <a:rPr lang="en-US" dirty="0">
                <a:solidFill>
                  <a:schemeClr val="tx1"/>
                </a:solidFill>
              </a:rPr>
              <a:t> na drug </a:t>
            </a:r>
            <a:r>
              <a:rPr lang="en-US" dirty="0" err="1">
                <a:solidFill>
                  <a:schemeClr val="tx1"/>
                </a:solidFill>
              </a:rPr>
              <a:t>strežnik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gruči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Spremljanje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Proxmox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ponuja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orodja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sprotno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spremljanje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delovanja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strežnikov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statusa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virtualnih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strojev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omogoča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pravočasno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zaznavanje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reševanje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težav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še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vplivajo</a:t>
            </a:r>
            <a:r>
              <a:rPr lang="en-US" dirty="0">
                <a:solidFill>
                  <a:schemeClr val="tx1"/>
                </a:solidFill>
              </a:rPr>
              <a:t> na </a:t>
            </a:r>
            <a:r>
              <a:rPr lang="en-US" dirty="0" err="1">
                <a:solidFill>
                  <a:schemeClr val="tx1"/>
                </a:solidFill>
              </a:rPr>
              <a:t>uporabnike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Upravljanje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virov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skalabilnost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Proxmox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omogoča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učinkovito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uporabo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virov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dodajanje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strežnikov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gruči</a:t>
            </a:r>
            <a:r>
              <a:rPr lang="en-US" dirty="0">
                <a:solidFill>
                  <a:schemeClr val="tx1"/>
                </a:solidFill>
              </a:rPr>
              <a:t> glede na </a:t>
            </a:r>
            <a:r>
              <a:rPr lang="en-US" dirty="0" err="1">
                <a:solidFill>
                  <a:schemeClr val="tx1"/>
                </a:solidFill>
              </a:rPr>
              <a:t>potrebe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podjetja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zagotavlja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prilagodljivost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zanesljivost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hitro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rastočih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okoljih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Sistem</a:t>
            </a:r>
            <a:r>
              <a:rPr lang="en-US" b="1" dirty="0">
                <a:solidFill>
                  <a:schemeClr val="tx1"/>
                </a:solidFill>
              </a:rPr>
              <a:t> za </a:t>
            </a:r>
            <a:r>
              <a:rPr lang="en-US" b="1" dirty="0" err="1">
                <a:solidFill>
                  <a:schemeClr val="tx1"/>
                </a:solidFill>
              </a:rPr>
              <a:t>nadzor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stanja</a:t>
            </a:r>
            <a:r>
              <a:rPr lang="en-US" b="1" dirty="0">
                <a:solidFill>
                  <a:schemeClr val="tx1"/>
                </a:solidFill>
              </a:rPr>
              <a:t> (Health Monitoring)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Nenehno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preverja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strežnikov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gruči</a:t>
            </a:r>
            <a:r>
              <a:rPr lang="en-US" dirty="0">
                <a:solidFill>
                  <a:schemeClr val="tx1"/>
                </a:solidFill>
              </a:rPr>
              <a:t>, da </a:t>
            </a:r>
            <a:r>
              <a:rPr lang="en-US" dirty="0" err="1">
                <a:solidFill>
                  <a:schemeClr val="tx1"/>
                </a:solidFill>
              </a:rPr>
              <a:t>zazna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če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kateri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</a:t>
            </a:r>
            <a:r>
              <a:rPr lang="en-US" dirty="0">
                <a:solidFill>
                  <a:schemeClr val="tx1"/>
                </a:solidFill>
              </a:rPr>
              <a:t> ne </a:t>
            </a:r>
            <a:r>
              <a:rPr lang="en-US" dirty="0" err="1">
                <a:solidFill>
                  <a:schemeClr val="tx1"/>
                </a:solidFill>
              </a:rPr>
              <a:t>deluje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pravilno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Če</a:t>
            </a:r>
            <a:r>
              <a:rPr lang="en-US" dirty="0">
                <a:solidFill>
                  <a:schemeClr val="tx1"/>
                </a:solidFill>
              </a:rPr>
              <a:t> pride do </a:t>
            </a:r>
            <a:r>
              <a:rPr lang="en-US" dirty="0" err="1">
                <a:solidFill>
                  <a:schemeClr val="tx1"/>
                </a:solidFill>
              </a:rPr>
              <a:t>težave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sproži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alarme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takoj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ukrepa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zamenjavo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Sinhronizacija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podatkov</a:t>
            </a:r>
            <a:r>
              <a:rPr lang="en-US" b="1" dirty="0">
                <a:solidFill>
                  <a:schemeClr val="tx1"/>
                </a:solidFill>
              </a:rPr>
              <a:t> (Data Synchronization)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Zagotavlja</a:t>
            </a:r>
            <a:r>
              <a:rPr lang="en-US" dirty="0">
                <a:solidFill>
                  <a:schemeClr val="tx1"/>
                </a:solidFill>
              </a:rPr>
              <a:t>, da </a:t>
            </a:r>
            <a:r>
              <a:rPr lang="en-US" dirty="0" err="1">
                <a:solidFill>
                  <a:schemeClr val="tx1"/>
                </a:solidFill>
              </a:rPr>
              <a:t>vsi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strežniki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gruči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imajo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vedno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najnovejše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enake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podatke</a:t>
            </a:r>
            <a:r>
              <a:rPr lang="en-US" dirty="0">
                <a:solidFill>
                  <a:schemeClr val="tx1"/>
                </a:solidFill>
              </a:rPr>
              <a:t>. To je </a:t>
            </a:r>
            <a:r>
              <a:rPr lang="en-US" dirty="0" err="1">
                <a:solidFill>
                  <a:schemeClr val="tx1"/>
                </a:solidFill>
              </a:rPr>
              <a:t>ključno</a:t>
            </a:r>
            <a:r>
              <a:rPr lang="en-US" dirty="0">
                <a:solidFill>
                  <a:schemeClr val="tx1"/>
                </a:solidFill>
              </a:rPr>
              <a:t>, da </a:t>
            </a:r>
            <a:r>
              <a:rPr lang="en-US" dirty="0" err="1">
                <a:solidFill>
                  <a:schemeClr val="tx1"/>
                </a:solidFill>
              </a:rPr>
              <a:t>lahko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drugi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prevzamejo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naloge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brez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izgube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podatkov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motenj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delovanju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Load Balancing (</a:t>
            </a:r>
            <a:r>
              <a:rPr lang="en-US" b="1" dirty="0" err="1">
                <a:solidFill>
                  <a:schemeClr val="tx1"/>
                </a:solidFill>
              </a:rPr>
              <a:t>porazdelitev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obremenitve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Enakomerno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razporeja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naloge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promet</a:t>
            </a:r>
            <a:r>
              <a:rPr lang="en-US" dirty="0">
                <a:solidFill>
                  <a:schemeClr val="tx1"/>
                </a:solidFill>
              </a:rPr>
              <a:t> med </a:t>
            </a:r>
            <a:r>
              <a:rPr lang="en-US" dirty="0" err="1">
                <a:solidFill>
                  <a:schemeClr val="tx1"/>
                </a:solidFill>
              </a:rPr>
              <a:t>strežnike</a:t>
            </a:r>
            <a:r>
              <a:rPr lang="en-US" dirty="0">
                <a:solidFill>
                  <a:schemeClr val="tx1"/>
                </a:solidFill>
              </a:rPr>
              <a:t>, da </a:t>
            </a:r>
            <a:r>
              <a:rPr lang="en-US" dirty="0" err="1">
                <a:solidFill>
                  <a:schemeClr val="tx1"/>
                </a:solidFill>
              </a:rPr>
              <a:t>noben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preveč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obremenjen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Če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bolj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zaseden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lahko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nalog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preusmeri</a:t>
            </a:r>
            <a:r>
              <a:rPr lang="en-US" dirty="0">
                <a:solidFill>
                  <a:schemeClr val="tx1"/>
                </a:solidFill>
              </a:rPr>
              <a:t> na </a:t>
            </a:r>
            <a:r>
              <a:rPr lang="en-US" dirty="0" err="1">
                <a:solidFill>
                  <a:schemeClr val="tx1"/>
                </a:solidFill>
              </a:rPr>
              <a:t>manj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obremenjene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Failover </a:t>
            </a:r>
            <a:r>
              <a:rPr lang="en-US" b="1" dirty="0" err="1">
                <a:solidFill>
                  <a:schemeClr val="tx1"/>
                </a:solidFill>
              </a:rPr>
              <a:t>mehanizem</a:t>
            </a:r>
            <a:r>
              <a:rPr lang="en-US" dirty="0">
                <a:solidFill>
                  <a:schemeClr val="tx1"/>
                </a:solidFill>
              </a:rPr>
              <a:t>: Ob </a:t>
            </a:r>
            <a:r>
              <a:rPr lang="en-US" dirty="0" err="1">
                <a:solidFill>
                  <a:schemeClr val="tx1"/>
                </a:solidFill>
              </a:rPr>
              <a:t>zaznani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okvari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strežnika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takoj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sproži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postopek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prenosa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nalog</a:t>
            </a:r>
            <a:r>
              <a:rPr lang="en-US" dirty="0">
                <a:solidFill>
                  <a:schemeClr val="tx1"/>
                </a:solidFill>
              </a:rPr>
              <a:t> na drug </a:t>
            </a:r>
            <a:r>
              <a:rPr lang="en-US" dirty="0" err="1">
                <a:solidFill>
                  <a:schemeClr val="tx1"/>
                </a:solidFill>
              </a:rPr>
              <a:t>strežnik</a:t>
            </a:r>
            <a:r>
              <a:rPr lang="en-US" dirty="0">
                <a:solidFill>
                  <a:schemeClr val="tx1"/>
                </a:solidFill>
              </a:rPr>
              <a:t>, da </a:t>
            </a:r>
            <a:r>
              <a:rPr lang="en-US" dirty="0" err="1">
                <a:solidFill>
                  <a:schemeClr val="tx1"/>
                </a:solidFill>
              </a:rPr>
              <a:t>uporabniki</a:t>
            </a:r>
            <a:r>
              <a:rPr lang="en-US" dirty="0">
                <a:solidFill>
                  <a:schemeClr val="tx1"/>
                </a:solidFill>
              </a:rPr>
              <a:t> ne </a:t>
            </a:r>
            <a:r>
              <a:rPr lang="en-US" dirty="0" err="1">
                <a:solidFill>
                  <a:schemeClr val="tx1"/>
                </a:solidFill>
              </a:rPr>
              <a:t>opazijo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izpada</a:t>
            </a:r>
            <a:r>
              <a:rPr lang="en-US" dirty="0">
                <a:solidFill>
                  <a:schemeClr val="tx1"/>
                </a:solidFill>
              </a:rPr>
              <a:t>. To </a:t>
            </a:r>
            <a:r>
              <a:rPr lang="en-US" dirty="0" err="1">
                <a:solidFill>
                  <a:schemeClr val="tx1"/>
                </a:solidFill>
              </a:rPr>
              <a:t>zahteva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zelo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hitro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odzivnost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Orodje</a:t>
            </a:r>
            <a:r>
              <a:rPr lang="en-US" b="1" dirty="0">
                <a:solidFill>
                  <a:schemeClr val="tx1"/>
                </a:solidFill>
              </a:rPr>
              <a:t> za </a:t>
            </a:r>
            <a:r>
              <a:rPr lang="en-US" b="1" dirty="0" err="1">
                <a:solidFill>
                  <a:schemeClr val="tx1"/>
                </a:solidFill>
              </a:rPr>
              <a:t>upravljanje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gruče</a:t>
            </a:r>
            <a:r>
              <a:rPr lang="en-US" b="1" dirty="0">
                <a:solidFill>
                  <a:schemeClr val="tx1"/>
                </a:solidFill>
              </a:rPr>
              <a:t> (Cluster Management Tool)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Omogoča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upravljanje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vseh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strežnikov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gruči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spremljanje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delovanja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dodajanje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odstranjevanje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strežnikov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konfiguracijo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. V </a:t>
            </a:r>
            <a:r>
              <a:rPr lang="en-US" dirty="0" err="1">
                <a:solidFill>
                  <a:schemeClr val="tx1"/>
                </a:solidFill>
              </a:rPr>
              <a:t>Proxmoxu</a:t>
            </a:r>
            <a:r>
              <a:rPr lang="en-US" dirty="0">
                <a:solidFill>
                  <a:schemeClr val="tx1"/>
                </a:solidFill>
              </a:rPr>
              <a:t> je to </a:t>
            </a:r>
            <a:r>
              <a:rPr lang="en-US" dirty="0" err="1">
                <a:solidFill>
                  <a:schemeClr val="tx1"/>
                </a:solidFill>
              </a:rPr>
              <a:t>orodje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vključeno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spletni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vmesnik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enostavno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upravljanje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  <a:p>
            <a:r>
              <a:rPr lang="en-US" sz="1300" dirty="0"/>
              <a:t>Sam clustering se </a:t>
            </a:r>
            <a:r>
              <a:rPr lang="en-US" sz="1300" dirty="0" err="1"/>
              <a:t>lahko</a:t>
            </a:r>
            <a:r>
              <a:rPr lang="en-US" sz="1300" dirty="0"/>
              <a:t> </a:t>
            </a:r>
            <a:r>
              <a:rPr lang="en-US" sz="1300" dirty="0" err="1"/>
              <a:t>izvaja</a:t>
            </a:r>
            <a:r>
              <a:rPr lang="en-US" sz="1300" dirty="0"/>
              <a:t> na </a:t>
            </a:r>
            <a:r>
              <a:rPr lang="en-US" sz="1300" dirty="0" err="1"/>
              <a:t>več</a:t>
            </a:r>
            <a:r>
              <a:rPr lang="en-US" sz="1300" dirty="0"/>
              <a:t> </a:t>
            </a:r>
            <a:r>
              <a:rPr lang="en-US" sz="1300" dirty="0" err="1"/>
              <a:t>nivojih</a:t>
            </a:r>
            <a:r>
              <a:rPr lang="en-US" sz="1300" dirty="0"/>
              <a:t>, </a:t>
            </a:r>
            <a:r>
              <a:rPr lang="en-US" sz="1300" dirty="0" err="1"/>
              <a:t>konkretno</a:t>
            </a:r>
            <a:r>
              <a:rPr lang="en-US" sz="1300" dirty="0"/>
              <a:t> </a:t>
            </a:r>
            <a:r>
              <a:rPr lang="en-US" sz="1300" dirty="0" err="1"/>
              <a:t>sem</a:t>
            </a:r>
            <a:r>
              <a:rPr lang="en-US" sz="1300" dirty="0"/>
              <a:t> se </a:t>
            </a:r>
            <a:r>
              <a:rPr lang="en-US" sz="1300" dirty="0" err="1"/>
              <a:t>odločil</a:t>
            </a:r>
            <a:r>
              <a:rPr lang="en-US" sz="1300" dirty="0"/>
              <a:t>, da se </a:t>
            </a:r>
            <a:r>
              <a:rPr lang="en-US" sz="1300" dirty="0" err="1"/>
              <a:t>bom</a:t>
            </a:r>
            <a:r>
              <a:rPr lang="en-US" sz="1300" dirty="0"/>
              <a:t> </a:t>
            </a:r>
            <a:r>
              <a:rPr lang="en-US" sz="1300" dirty="0" err="1"/>
              <a:t>ukvarjal</a:t>
            </a:r>
            <a:r>
              <a:rPr lang="en-US" sz="1300" dirty="0"/>
              <a:t> z </a:t>
            </a:r>
            <a:r>
              <a:rPr lang="en-US" sz="1300" dirty="0" err="1"/>
              <a:t>clusteringom</a:t>
            </a:r>
            <a:r>
              <a:rPr lang="en-US" sz="1300" dirty="0"/>
              <a:t> </a:t>
            </a:r>
            <a:r>
              <a:rPr lang="en-US" sz="1300" dirty="0" err="1"/>
              <a:t>samih</a:t>
            </a:r>
            <a:r>
              <a:rPr lang="en-US" sz="1300" dirty="0"/>
              <a:t> </a:t>
            </a:r>
            <a:r>
              <a:rPr lang="en-US" sz="1300" dirty="0" err="1"/>
              <a:t>hyperviserjev</a:t>
            </a:r>
            <a:r>
              <a:rPr lang="en-US" sz="1300" dirty="0"/>
              <a:t>, </a:t>
            </a:r>
            <a:r>
              <a:rPr lang="en-US" sz="1300" dirty="0" err="1"/>
              <a:t>druge</a:t>
            </a:r>
            <a:r>
              <a:rPr lang="en-US" sz="1300" dirty="0"/>
              <a:t> </a:t>
            </a:r>
            <a:r>
              <a:rPr lang="en-US" sz="1300" dirty="0" err="1"/>
              <a:t>ideje</a:t>
            </a:r>
            <a:r>
              <a:rPr lang="en-US" sz="1300" dirty="0"/>
              <a:t> so bile, da bi se clustering </a:t>
            </a:r>
            <a:r>
              <a:rPr lang="en-US" sz="1300" dirty="0" err="1"/>
              <a:t>izvajal</a:t>
            </a:r>
            <a:r>
              <a:rPr lang="en-US" sz="1300" dirty="0"/>
              <a:t> na </a:t>
            </a:r>
            <a:r>
              <a:rPr lang="en-US" sz="1300" dirty="0" err="1"/>
              <a:t>nivoju</a:t>
            </a:r>
            <a:r>
              <a:rPr lang="en-US" sz="1300" dirty="0"/>
              <a:t> </a:t>
            </a:r>
            <a:r>
              <a:rPr lang="en-US" sz="1300" dirty="0" err="1"/>
              <a:t>containerjev</a:t>
            </a:r>
            <a:r>
              <a:rPr lang="en-US" sz="1300" dirty="0"/>
              <a:t> </a:t>
            </a:r>
            <a:r>
              <a:rPr lang="en-US" sz="1300" dirty="0" err="1"/>
              <a:t>ali</a:t>
            </a:r>
            <a:r>
              <a:rPr lang="en-US" sz="1300" dirty="0"/>
              <a:t> </a:t>
            </a:r>
            <a:r>
              <a:rPr lang="en-US" sz="1300" dirty="0" err="1"/>
              <a:t>aplikacije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r>
              <a:rPr lang="en-US" sz="1300" dirty="0" err="1"/>
              <a:t>Orodja</a:t>
            </a:r>
            <a:r>
              <a:rPr lang="en-US" sz="1300" dirty="0"/>
              <a:t>, </a:t>
            </a:r>
            <a:r>
              <a:rPr lang="en-US" sz="1300" dirty="0" err="1"/>
              <a:t>katera</a:t>
            </a:r>
            <a:r>
              <a:rPr lang="en-US" sz="1300" dirty="0"/>
              <a:t> </a:t>
            </a:r>
            <a:r>
              <a:rPr lang="en-US" sz="1300" dirty="0" err="1"/>
              <a:t>sem</a:t>
            </a:r>
            <a:r>
              <a:rPr lang="en-US" sz="1300" dirty="0"/>
              <a:t>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ogledal</a:t>
            </a:r>
            <a:r>
              <a:rPr lang="en-US" sz="1300" dirty="0"/>
              <a:t> </a:t>
            </a:r>
            <a:r>
              <a:rPr lang="en-US" sz="1300" dirty="0" err="1"/>
              <a:t>najpodrobneje</a:t>
            </a:r>
            <a:r>
              <a:rPr lang="en-US" sz="1300" dirty="0"/>
              <a:t> </a:t>
            </a:r>
            <a:r>
              <a:rPr lang="en-US" sz="1300" dirty="0" err="1"/>
              <a:t>sta</a:t>
            </a:r>
            <a:r>
              <a:rPr lang="en-US" sz="1300" dirty="0"/>
              <a:t> </a:t>
            </a:r>
            <a:r>
              <a:rPr lang="en-US" sz="1300" dirty="0" err="1"/>
              <a:t>proxmox</a:t>
            </a:r>
            <a:r>
              <a:rPr lang="en-US" sz="1300"/>
              <a:t> HA</a:t>
            </a: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dirty="0">
                <a:sym typeface="Wingdings" panose="05000000000000000000" pitchFamily="2" charset="2"/>
              </a:rPr>
              <a:t>Ter Kubernetes clustering, ki </a:t>
            </a:r>
            <a:r>
              <a:rPr lang="en-US" sz="1300" dirty="0" err="1">
                <a:sym typeface="Wingdings" panose="05000000000000000000" pitchFamily="2" charset="2"/>
              </a:rPr>
              <a:t>temelji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bolj</a:t>
            </a:r>
            <a:r>
              <a:rPr lang="en-US" sz="1300" dirty="0">
                <a:sym typeface="Wingdings" panose="05000000000000000000" pitchFamily="2" charset="2"/>
              </a:rPr>
              <a:t> na </a:t>
            </a:r>
            <a:r>
              <a:rPr lang="en-US" sz="1300" dirty="0" err="1">
                <a:sym typeface="Wingdings" panose="05000000000000000000" pitchFamily="2" charset="2"/>
              </a:rPr>
              <a:t>samem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grozdenju</a:t>
            </a:r>
            <a:r>
              <a:rPr lang="en-US" sz="1300" dirty="0">
                <a:sym typeface="Wingdings" panose="05000000000000000000" pitchFamily="2" charset="2"/>
              </a:rPr>
              <a:t> </a:t>
            </a:r>
            <a:r>
              <a:rPr lang="en-US" sz="1300" dirty="0" err="1">
                <a:sym typeface="Wingdings" panose="05000000000000000000" pitchFamily="2" charset="2"/>
              </a:rPr>
              <a:t>containerjev</a:t>
            </a:r>
            <a:r>
              <a:rPr lang="en-US" sz="1300" dirty="0">
                <a:sym typeface="Wingdings" panose="05000000000000000000" pitchFamily="2" charset="2"/>
              </a:rPr>
              <a:t>.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latin typeface="+mj-lt"/>
              </a:rPr>
              <a:t>+</a:t>
            </a:r>
          </a:p>
          <a:p>
            <a:r>
              <a:rPr lang="en-US" sz="1300" b="1" dirty="0" err="1">
                <a:latin typeface="+mj-lt"/>
              </a:rPr>
              <a:t>Enostavna</a:t>
            </a:r>
            <a:r>
              <a:rPr lang="en-US" sz="1300" b="1" dirty="0">
                <a:latin typeface="+mj-lt"/>
              </a:rPr>
              <a:t> </a:t>
            </a:r>
            <a:r>
              <a:rPr lang="en-US" sz="1300" b="1" dirty="0" err="1">
                <a:latin typeface="+mj-lt"/>
              </a:rPr>
              <a:t>implementacija</a:t>
            </a:r>
            <a:r>
              <a:rPr lang="en-US" sz="1300" b="1" dirty="0">
                <a:latin typeface="+mj-lt"/>
              </a:rPr>
              <a:t>: </a:t>
            </a:r>
            <a:r>
              <a:rPr lang="en-US" sz="1300" dirty="0" err="1">
                <a:latin typeface="+mj-lt"/>
              </a:rPr>
              <a:t>clusteringa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sem</a:t>
            </a:r>
            <a:r>
              <a:rPr lang="en-US" sz="1300" dirty="0">
                <a:latin typeface="+mj-lt"/>
              </a:rPr>
              <a:t> se </a:t>
            </a:r>
            <a:r>
              <a:rPr lang="en-US" sz="1300" dirty="0" err="1">
                <a:latin typeface="+mj-lt"/>
              </a:rPr>
              <a:t>že</a:t>
            </a:r>
            <a:r>
              <a:rPr lang="en-US" sz="1300" dirty="0">
                <a:latin typeface="+mj-lt"/>
              </a:rPr>
              <a:t> od </a:t>
            </a:r>
            <a:r>
              <a:rPr lang="en-US" sz="1300" dirty="0" err="1">
                <a:latin typeface="+mj-lt"/>
              </a:rPr>
              <a:t>nekdaj</a:t>
            </a:r>
            <a:r>
              <a:rPr lang="en-US" sz="1300" dirty="0">
                <a:latin typeface="+mj-lt"/>
              </a:rPr>
              <a:t> hotel </a:t>
            </a:r>
            <a:r>
              <a:rPr lang="en-US" sz="1300" dirty="0" err="1">
                <a:latin typeface="+mj-lt"/>
              </a:rPr>
              <a:t>lotiti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sam</a:t>
            </a:r>
            <a:r>
              <a:rPr lang="en-US" sz="1300" dirty="0">
                <a:latin typeface="+mj-lt"/>
              </a:rPr>
              <a:t>, da </a:t>
            </a:r>
            <a:r>
              <a:rPr lang="en-US" sz="1300" dirty="0" err="1">
                <a:latin typeface="+mj-lt"/>
              </a:rPr>
              <a:t>izvedba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nebo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preveč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zahtevna</a:t>
            </a:r>
            <a:r>
              <a:rPr lang="en-US" sz="1300" dirty="0">
                <a:latin typeface="+mj-lt"/>
              </a:rPr>
              <a:t> se mi to </a:t>
            </a:r>
            <a:r>
              <a:rPr lang="en-US" sz="1300" dirty="0" err="1">
                <a:latin typeface="+mj-lt"/>
              </a:rPr>
              <a:t>zdi</a:t>
            </a:r>
            <a:r>
              <a:rPr lang="en-US" sz="1300" dirty="0">
                <a:latin typeface="+mj-lt"/>
              </a:rPr>
              <a:t> dobra </a:t>
            </a:r>
            <a:r>
              <a:rPr lang="en-US" sz="1300" dirty="0" err="1">
                <a:latin typeface="+mj-lt"/>
              </a:rPr>
              <a:t>rešitev</a:t>
            </a:r>
            <a:r>
              <a:rPr lang="en-US" sz="1300" dirty="0">
                <a:latin typeface="+mj-lt"/>
              </a:rPr>
              <a:t>.</a:t>
            </a:r>
          </a:p>
          <a:p>
            <a:r>
              <a:rPr lang="en-US" sz="1300" b="1" dirty="0" err="1">
                <a:latin typeface="+mj-lt"/>
              </a:rPr>
              <a:t>Preposto</a:t>
            </a:r>
            <a:r>
              <a:rPr lang="en-US" sz="1300" b="1" dirty="0">
                <a:latin typeface="+mj-lt"/>
              </a:rPr>
              <a:t> </a:t>
            </a:r>
            <a:r>
              <a:rPr lang="en-US" sz="1300" b="1" dirty="0" err="1">
                <a:latin typeface="+mj-lt"/>
              </a:rPr>
              <a:t>upravljanje</a:t>
            </a:r>
            <a:r>
              <a:rPr lang="en-US" sz="1300" b="1" dirty="0">
                <a:latin typeface="+mj-lt"/>
              </a:rPr>
              <a:t>: </a:t>
            </a:r>
            <a:r>
              <a:rPr lang="en-US" sz="1300" dirty="0" err="1">
                <a:latin typeface="+mj-lt"/>
              </a:rPr>
              <a:t>ProxMox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ima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svoj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spletni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vmesnik</a:t>
            </a:r>
            <a:r>
              <a:rPr lang="en-US" sz="1300" dirty="0">
                <a:latin typeface="+mj-lt"/>
              </a:rPr>
              <a:t>, ki </a:t>
            </a:r>
            <a:r>
              <a:rPr lang="en-US" sz="1300" dirty="0" err="1">
                <a:latin typeface="+mj-lt"/>
              </a:rPr>
              <a:t>omogoča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enostavno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upravljanje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gruče</a:t>
            </a:r>
            <a:r>
              <a:rPr lang="en-US" sz="1300" dirty="0">
                <a:latin typeface="+mj-lt"/>
              </a:rPr>
              <a:t>.</a:t>
            </a:r>
          </a:p>
          <a:p>
            <a:r>
              <a:rPr lang="en-US" sz="1300" b="1" dirty="0">
                <a:latin typeface="+mj-lt"/>
              </a:rPr>
              <a:t>Share nothing model: </a:t>
            </a:r>
            <a:r>
              <a:rPr lang="en-US" sz="1300" b="0" dirty="0" err="1">
                <a:latin typeface="+mj-lt"/>
              </a:rPr>
              <a:t>strežniki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naj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si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nebi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delili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resourcov</a:t>
            </a:r>
            <a:r>
              <a:rPr lang="en-US" sz="1300" b="0" dirty="0">
                <a:latin typeface="+mj-lt"/>
              </a:rPr>
              <a:t>.(</a:t>
            </a:r>
            <a:r>
              <a:rPr lang="en-US" sz="1300" b="0" dirty="0" err="1">
                <a:latin typeface="+mj-lt"/>
              </a:rPr>
              <a:t>lažja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implementacija</a:t>
            </a:r>
            <a:r>
              <a:rPr lang="en-US" sz="1300" b="0" dirty="0">
                <a:latin typeface="+mj-lt"/>
              </a:rPr>
              <a:t>, </a:t>
            </a:r>
            <a:r>
              <a:rPr lang="en-US" sz="1300" b="0" dirty="0" err="1">
                <a:latin typeface="+mj-lt"/>
              </a:rPr>
              <a:t>ni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samo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ene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skupne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šibke</a:t>
            </a:r>
            <a:r>
              <a:rPr lang="en-US" sz="1300" b="0" dirty="0">
                <a:latin typeface="+mj-lt"/>
              </a:rPr>
              <a:t> </a:t>
            </a:r>
            <a:r>
              <a:rPr lang="en-US" sz="1300" b="0" dirty="0" err="1">
                <a:latin typeface="+mj-lt"/>
              </a:rPr>
              <a:t>točke</a:t>
            </a:r>
            <a:r>
              <a:rPr lang="en-US" sz="1300" b="0" dirty="0">
                <a:latin typeface="+mj-lt"/>
              </a:rPr>
              <a:t>)</a:t>
            </a:r>
            <a:endParaRPr lang="en-US" sz="1300" b="1" dirty="0">
              <a:latin typeface="+mj-lt"/>
            </a:endParaRPr>
          </a:p>
          <a:p>
            <a:endParaRPr lang="en-US" sz="1300" b="1" dirty="0">
              <a:latin typeface="+mj-lt"/>
            </a:endParaRPr>
          </a:p>
          <a:p>
            <a:r>
              <a:rPr lang="en-US" sz="1300" b="1" dirty="0">
                <a:latin typeface="+mj-lt"/>
              </a:rPr>
              <a:t>-</a:t>
            </a:r>
          </a:p>
          <a:p>
            <a:pPr defTabSz="990478">
              <a:defRPr/>
            </a:pPr>
            <a:r>
              <a:rPr lang="en-GB" sz="1300" b="1" dirty="0" err="1">
                <a:latin typeface="+mj-lt"/>
              </a:rPr>
              <a:t>Cenovno</a:t>
            </a:r>
            <a:r>
              <a:rPr lang="en-GB" sz="1300" b="1" dirty="0">
                <a:latin typeface="+mj-lt"/>
              </a:rPr>
              <a:t> </a:t>
            </a:r>
            <a:r>
              <a:rPr lang="en-GB" sz="1300" b="1" dirty="0" err="1">
                <a:latin typeface="+mj-lt"/>
              </a:rPr>
              <a:t>neugodna</a:t>
            </a:r>
            <a:r>
              <a:rPr lang="en-GB" sz="1300" b="1" dirty="0">
                <a:latin typeface="+mj-lt"/>
              </a:rPr>
              <a:t> </a:t>
            </a:r>
            <a:r>
              <a:rPr lang="en-GB" sz="1300" b="1" dirty="0" err="1">
                <a:latin typeface="+mj-lt"/>
              </a:rPr>
              <a:t>rešitev</a:t>
            </a:r>
            <a:r>
              <a:rPr lang="en-GB" sz="1300" b="1" dirty="0">
                <a:latin typeface="+mj-lt"/>
              </a:rPr>
              <a:t>: </a:t>
            </a:r>
            <a:r>
              <a:rPr lang="en-GB" sz="1300" dirty="0" err="1">
                <a:latin typeface="+mj-lt"/>
              </a:rPr>
              <a:t>ker</a:t>
            </a:r>
            <a:r>
              <a:rPr lang="en-GB" sz="1300" dirty="0">
                <a:latin typeface="+mj-lt"/>
              </a:rPr>
              <a:t> se </a:t>
            </a:r>
            <a:r>
              <a:rPr lang="en-GB" sz="1300" dirty="0" err="1">
                <a:latin typeface="+mj-lt"/>
              </a:rPr>
              <a:t>gre</a:t>
            </a:r>
            <a:r>
              <a:rPr lang="en-GB" sz="1300" dirty="0">
                <a:latin typeface="+mj-lt"/>
              </a:rPr>
              <a:t> za clustering </a:t>
            </a:r>
            <a:r>
              <a:rPr lang="en-GB" sz="1300" dirty="0" err="1">
                <a:latin typeface="+mj-lt"/>
              </a:rPr>
              <a:t>fizičnih</a:t>
            </a:r>
            <a:r>
              <a:rPr lang="en-GB" sz="1300" dirty="0">
                <a:latin typeface="+mj-lt"/>
              </a:rPr>
              <a:t> </a:t>
            </a:r>
            <a:r>
              <a:rPr lang="en-GB" sz="1300" dirty="0" err="1">
                <a:latin typeface="+mj-lt"/>
              </a:rPr>
              <a:t>strežnikov</a:t>
            </a:r>
            <a:r>
              <a:rPr lang="en-GB" sz="1300" dirty="0">
                <a:latin typeface="+mj-lt"/>
              </a:rPr>
              <a:t> je </a:t>
            </a:r>
            <a:r>
              <a:rPr lang="en-GB" sz="1300" dirty="0" err="1">
                <a:latin typeface="+mj-lt"/>
              </a:rPr>
              <a:t>lahko</a:t>
            </a:r>
            <a:r>
              <a:rPr lang="en-GB" sz="1300" dirty="0">
                <a:latin typeface="+mj-lt"/>
              </a:rPr>
              <a:t> to </a:t>
            </a:r>
            <a:r>
              <a:rPr lang="en-GB" sz="1300" dirty="0" err="1">
                <a:latin typeface="+mj-lt"/>
              </a:rPr>
              <a:t>draga</a:t>
            </a:r>
            <a:r>
              <a:rPr lang="en-GB" sz="1300" dirty="0">
                <a:latin typeface="+mj-lt"/>
              </a:rPr>
              <a:t> </a:t>
            </a:r>
            <a:r>
              <a:rPr lang="en-GB" sz="1300" dirty="0" err="1">
                <a:latin typeface="+mj-lt"/>
              </a:rPr>
              <a:t>zadeva</a:t>
            </a:r>
            <a:endParaRPr lang="en-GB" sz="1300" dirty="0">
              <a:latin typeface="+mj-lt"/>
            </a:endParaRPr>
          </a:p>
          <a:p>
            <a:pPr defTabSz="990478">
              <a:defRPr/>
            </a:pPr>
            <a:r>
              <a:rPr lang="en-GB" sz="1300" b="1" dirty="0">
                <a:latin typeface="+mj-lt"/>
              </a:rPr>
              <a:t>Ni load </a:t>
            </a:r>
            <a:r>
              <a:rPr lang="en-GB" sz="1300" b="1" dirty="0" err="1">
                <a:latin typeface="+mj-lt"/>
              </a:rPr>
              <a:t>balancinga</a:t>
            </a:r>
            <a:r>
              <a:rPr lang="en-GB" sz="1300" dirty="0">
                <a:latin typeface="+mj-lt"/>
              </a:rPr>
              <a:t>: </a:t>
            </a:r>
            <a:r>
              <a:rPr lang="en-US" sz="1300" dirty="0">
                <a:latin typeface="+mj-lt"/>
              </a:rPr>
              <a:t>HA </a:t>
            </a:r>
            <a:r>
              <a:rPr lang="en-US" sz="1300" dirty="0" err="1">
                <a:latin typeface="+mj-lt"/>
              </a:rPr>
              <a:t>sistem</a:t>
            </a:r>
            <a:r>
              <a:rPr lang="en-US" sz="1300" dirty="0">
                <a:latin typeface="+mj-lt"/>
              </a:rPr>
              <a:t> je </a:t>
            </a:r>
            <a:r>
              <a:rPr lang="en-US" sz="1300" dirty="0" err="1">
                <a:latin typeface="+mj-lt"/>
              </a:rPr>
              <a:t>osredotočen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predvsem</a:t>
            </a:r>
            <a:r>
              <a:rPr lang="en-US" sz="1300" dirty="0">
                <a:latin typeface="+mj-lt"/>
              </a:rPr>
              <a:t> na failover, </a:t>
            </a:r>
            <a:r>
              <a:rPr lang="en-US" sz="1300" dirty="0" err="1">
                <a:latin typeface="+mj-lt"/>
              </a:rPr>
              <a:t>kar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pomeni</a:t>
            </a:r>
            <a:r>
              <a:rPr lang="en-US" sz="1300" dirty="0">
                <a:latin typeface="+mj-lt"/>
              </a:rPr>
              <a:t>, da </a:t>
            </a:r>
            <a:r>
              <a:rPr lang="en-US" sz="1300" dirty="0" err="1">
                <a:latin typeface="+mj-lt"/>
              </a:rPr>
              <a:t>bo</a:t>
            </a:r>
            <a:r>
              <a:rPr lang="en-US" sz="1300" dirty="0">
                <a:latin typeface="+mj-lt"/>
              </a:rPr>
              <a:t> v </a:t>
            </a:r>
            <a:r>
              <a:rPr lang="en-US" sz="1300" dirty="0" err="1">
                <a:latin typeface="+mj-lt"/>
              </a:rPr>
              <a:t>primeru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okvare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enega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strežnika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virtualne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stroje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premaknil</a:t>
            </a:r>
            <a:r>
              <a:rPr lang="en-US" sz="1300" dirty="0">
                <a:latin typeface="+mj-lt"/>
              </a:rPr>
              <a:t> na drug </a:t>
            </a:r>
            <a:r>
              <a:rPr lang="en-US" sz="1300" dirty="0" err="1">
                <a:latin typeface="+mj-lt"/>
              </a:rPr>
              <a:t>strežnik</a:t>
            </a:r>
            <a:r>
              <a:rPr lang="en-US" sz="1300" dirty="0">
                <a:latin typeface="+mj-lt"/>
              </a:rPr>
              <a:t> v </a:t>
            </a:r>
            <a:r>
              <a:rPr lang="en-US" sz="1300" dirty="0" err="1">
                <a:latin typeface="+mj-lt"/>
              </a:rPr>
              <a:t>gruči</a:t>
            </a:r>
            <a:r>
              <a:rPr lang="en-US" sz="1300" dirty="0">
                <a:latin typeface="+mj-lt"/>
              </a:rPr>
              <a:t>, ki je na </a:t>
            </a:r>
            <a:r>
              <a:rPr lang="en-US" sz="1300" dirty="0" err="1">
                <a:latin typeface="+mj-lt"/>
              </a:rPr>
              <a:t>voljo</a:t>
            </a:r>
            <a:endParaRPr lang="en-GB" sz="1300" b="1" dirty="0">
              <a:latin typeface="+mj-lt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79" y="1170481"/>
            <a:ext cx="9750903" cy="2258519"/>
          </a:xfrm>
        </p:spPr>
        <p:txBody>
          <a:bodyPr/>
          <a:lstStyle/>
          <a:p>
            <a:pPr algn="l"/>
            <a:r>
              <a:rPr lang="en-US" i="0" dirty="0" err="1">
                <a:effectLst/>
                <a:latin typeface="Roboto" panose="02000000000000000000" pitchFamily="2" charset="0"/>
              </a:rPr>
              <a:t>Visokorazpoložljiva</a:t>
            </a:r>
            <a:r>
              <a:rPr lang="en-US" i="0" dirty="0">
                <a:effectLst/>
                <a:latin typeface="Roboto" panose="02000000000000000000" pitchFamily="2" charset="0"/>
              </a:rPr>
              <a:t>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virtualizacija</a:t>
            </a:r>
            <a:r>
              <a:rPr lang="en-US" i="0" dirty="0">
                <a:effectLst/>
                <a:latin typeface="Roboto" panose="02000000000000000000" pitchFamily="2" charset="0"/>
              </a:rPr>
              <a:t> s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ProxMox</a:t>
            </a:r>
            <a:endParaRPr lang="en-US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8A3AD-85EE-7737-0CA6-7C7755B56901}"/>
              </a:ext>
            </a:extLst>
          </p:cNvPr>
          <p:cNvSpPr txBox="1"/>
          <p:nvPr/>
        </p:nvSpPr>
        <p:spPr>
          <a:xfrm>
            <a:off x="9698305" y="6344157"/>
            <a:ext cx="136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 Kosi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Kaj je </a:t>
            </a:r>
            <a:r>
              <a:rPr lang="en-US" dirty="0" err="1"/>
              <a:t>visokorazpoložljiva</a:t>
            </a:r>
            <a:r>
              <a:rPr lang="en-US" dirty="0"/>
              <a:t> </a:t>
            </a:r>
            <a:r>
              <a:rPr lang="en-US" dirty="0" err="1"/>
              <a:t>virtualizacija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Omogoča</a:t>
            </a:r>
            <a:r>
              <a:rPr lang="en-US" dirty="0"/>
              <a:t> </a:t>
            </a:r>
            <a:r>
              <a:rPr lang="en-US" dirty="0" err="1"/>
              <a:t>vzpostavitev</a:t>
            </a:r>
            <a:r>
              <a:rPr lang="en-US" dirty="0"/>
              <a:t> </a:t>
            </a:r>
            <a:r>
              <a:rPr lang="en-US" dirty="0" err="1"/>
              <a:t>gruče</a:t>
            </a:r>
            <a:r>
              <a:rPr lang="en-US" dirty="0"/>
              <a:t> (cluster) </a:t>
            </a:r>
            <a:r>
              <a:rPr lang="en-US" dirty="0" err="1"/>
              <a:t>večih</a:t>
            </a:r>
            <a:r>
              <a:rPr lang="en-US" dirty="0"/>
              <a:t> </a:t>
            </a:r>
            <a:r>
              <a:rPr lang="en-US" dirty="0" err="1"/>
              <a:t>strežnikov</a:t>
            </a:r>
            <a:r>
              <a:rPr lang="en-US" dirty="0"/>
              <a:t>,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Samodejna</a:t>
            </a:r>
            <a:r>
              <a:rPr lang="en-US" dirty="0"/>
              <a:t> </a:t>
            </a:r>
            <a:r>
              <a:rPr lang="en-US" dirty="0" err="1"/>
              <a:t>migracija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Spremljanje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Skalabilnost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030" y="1538868"/>
            <a:ext cx="6120174" cy="4181708"/>
          </a:xfrm>
        </p:spPr>
        <p:txBody>
          <a:bodyPr/>
          <a:lstStyle/>
          <a:p>
            <a:r>
              <a:rPr lang="en-US" sz="4200" dirty="0" err="1"/>
              <a:t>Načelni</a:t>
            </a:r>
            <a:r>
              <a:rPr lang="en-US" sz="4200" dirty="0"/>
              <a:t> </a:t>
            </a:r>
            <a:r>
              <a:rPr lang="en-US" sz="4200" dirty="0" err="1"/>
              <a:t>pristop</a:t>
            </a:r>
            <a:br>
              <a:rPr lang="en-US" sz="4200" dirty="0"/>
            </a:br>
            <a:br>
              <a:rPr lang="en-US" sz="4200" dirty="0"/>
            </a:br>
            <a:r>
              <a:rPr lang="en-US" sz="2800" b="0" dirty="0">
                <a:latin typeface="+mn-lt"/>
              </a:rPr>
              <a:t>- </a:t>
            </a:r>
            <a:r>
              <a:rPr lang="en-US" sz="2800" b="0" dirty="0" err="1">
                <a:latin typeface="+mn-lt"/>
              </a:rPr>
              <a:t>sistem</a:t>
            </a:r>
            <a:r>
              <a:rPr lang="en-US" sz="2800" b="0" dirty="0">
                <a:latin typeface="+mn-lt"/>
              </a:rPr>
              <a:t> za </a:t>
            </a:r>
            <a:r>
              <a:rPr lang="en-US" sz="2800" b="0" dirty="0" err="1">
                <a:latin typeface="+mn-lt"/>
              </a:rPr>
              <a:t>nadzor</a:t>
            </a:r>
            <a:r>
              <a:rPr lang="en-US" sz="2800" b="0" dirty="0">
                <a:latin typeface="+mn-lt"/>
              </a:rPr>
              <a:t> </a:t>
            </a:r>
            <a:r>
              <a:rPr lang="en-US" sz="2800" b="0" dirty="0" err="1">
                <a:latin typeface="+mn-lt"/>
              </a:rPr>
              <a:t>stanja</a:t>
            </a:r>
            <a:br>
              <a:rPr lang="en-US" sz="2800" b="0" dirty="0">
                <a:latin typeface="+mn-lt"/>
              </a:rPr>
            </a:br>
            <a:br>
              <a:rPr lang="en-US" sz="2800" b="0" dirty="0">
                <a:latin typeface="+mn-lt"/>
              </a:rPr>
            </a:br>
            <a:r>
              <a:rPr lang="en-US" sz="2800" b="0" dirty="0">
                <a:latin typeface="+mn-lt"/>
              </a:rPr>
              <a:t>- </a:t>
            </a:r>
            <a:r>
              <a:rPr lang="en-US" sz="2800" b="0" dirty="0" err="1">
                <a:latin typeface="+mn-lt"/>
              </a:rPr>
              <a:t>sinhronizacija</a:t>
            </a:r>
            <a:r>
              <a:rPr lang="en-US" sz="2800" b="0" dirty="0">
                <a:latin typeface="+mn-lt"/>
              </a:rPr>
              <a:t> </a:t>
            </a:r>
            <a:r>
              <a:rPr lang="en-US" sz="2800" b="0" dirty="0" err="1">
                <a:latin typeface="+mn-lt"/>
              </a:rPr>
              <a:t>podatkov</a:t>
            </a:r>
            <a:br>
              <a:rPr lang="en-US" sz="2800" b="0" dirty="0">
                <a:latin typeface="+mn-lt"/>
              </a:rPr>
            </a:br>
            <a:br>
              <a:rPr lang="en-US" sz="2800" b="0" dirty="0">
                <a:latin typeface="+mn-lt"/>
              </a:rPr>
            </a:br>
            <a:r>
              <a:rPr lang="en-US" sz="2800" b="0" dirty="0">
                <a:latin typeface="+mn-lt"/>
              </a:rPr>
              <a:t>- </a:t>
            </a:r>
            <a:r>
              <a:rPr lang="en-US" sz="2800" b="0" dirty="0" err="1">
                <a:latin typeface="+mn-lt"/>
              </a:rPr>
              <a:t>porazdelitev</a:t>
            </a:r>
            <a:r>
              <a:rPr lang="en-US" sz="2800" b="0" dirty="0">
                <a:latin typeface="+mn-lt"/>
              </a:rPr>
              <a:t> </a:t>
            </a:r>
            <a:r>
              <a:rPr lang="en-US" sz="2800" b="0" dirty="0" err="1">
                <a:latin typeface="+mn-lt"/>
              </a:rPr>
              <a:t>obremenitve</a:t>
            </a:r>
            <a:br>
              <a:rPr lang="en-US" sz="2800" b="0" dirty="0">
                <a:latin typeface="+mn-lt"/>
              </a:rPr>
            </a:br>
            <a:br>
              <a:rPr lang="en-US" sz="2800" b="0" dirty="0">
                <a:latin typeface="+mn-lt"/>
              </a:rPr>
            </a:br>
            <a:r>
              <a:rPr lang="en-US" sz="2800" b="0" dirty="0">
                <a:latin typeface="+mn-lt"/>
              </a:rPr>
              <a:t>- failover </a:t>
            </a:r>
            <a:r>
              <a:rPr lang="en-US" sz="2800" b="0" dirty="0" err="1">
                <a:latin typeface="+mn-lt"/>
              </a:rPr>
              <a:t>mehaniezem</a:t>
            </a:r>
            <a:r>
              <a:rPr lang="en-US" sz="2800" b="0" dirty="0">
                <a:latin typeface="+mn-lt"/>
              </a:rPr>
              <a:t> (host selection)</a:t>
            </a:r>
            <a:br>
              <a:rPr lang="en-US" sz="2800" b="0" dirty="0">
                <a:latin typeface="+mn-lt"/>
              </a:rPr>
            </a:br>
            <a:br>
              <a:rPr lang="en-US" sz="2800" b="0" dirty="0">
                <a:latin typeface="+mn-lt"/>
              </a:rPr>
            </a:br>
            <a:r>
              <a:rPr lang="en-US" sz="2800" b="0" dirty="0">
                <a:latin typeface="+mn-lt"/>
              </a:rPr>
              <a:t>- </a:t>
            </a:r>
            <a:r>
              <a:rPr lang="en-US" sz="2800" b="0" dirty="0" err="1">
                <a:latin typeface="+mn-lt"/>
              </a:rPr>
              <a:t>orodje</a:t>
            </a:r>
            <a:r>
              <a:rPr lang="en-US" sz="2800" b="0" dirty="0">
                <a:latin typeface="+mn-lt"/>
              </a:rPr>
              <a:t> za </a:t>
            </a:r>
            <a:r>
              <a:rPr lang="en-US" sz="2800" b="0" dirty="0" err="1">
                <a:latin typeface="+mn-lt"/>
              </a:rPr>
              <a:t>upravljanje</a:t>
            </a:r>
            <a:r>
              <a:rPr lang="en-US" sz="2800" b="0" dirty="0">
                <a:latin typeface="+mn-lt"/>
              </a:rPr>
              <a:t> </a:t>
            </a:r>
            <a:r>
              <a:rPr lang="en-US" sz="2800" b="0" dirty="0" err="1">
                <a:latin typeface="+mn-lt"/>
              </a:rPr>
              <a:t>gruče</a:t>
            </a:r>
            <a:br>
              <a:rPr lang="en-US" sz="4200" dirty="0"/>
            </a:br>
            <a:br>
              <a:rPr lang="en-US" sz="4200" dirty="0"/>
            </a:br>
            <a:br>
              <a:rPr lang="en-US" sz="4200" dirty="0"/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722" y="1505414"/>
            <a:ext cx="2531327" cy="892098"/>
          </a:xfrm>
        </p:spPr>
        <p:txBody>
          <a:bodyPr/>
          <a:lstStyle/>
          <a:p>
            <a:r>
              <a:rPr lang="en-US" sz="4200" dirty="0" err="1"/>
              <a:t>Orodja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849" y="2687444"/>
            <a:ext cx="9090472" cy="328961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sz="2800" dirty="0" err="1"/>
              <a:t>ProxMox</a:t>
            </a:r>
            <a:r>
              <a:rPr lang="en-US" sz="2800" dirty="0"/>
              <a:t> HA (high availability)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Kubernetes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Docker Swarm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6" y="589930"/>
            <a:ext cx="3126160" cy="772748"/>
          </a:xfrm>
        </p:spPr>
        <p:txBody>
          <a:bodyPr/>
          <a:lstStyle/>
          <a:p>
            <a:r>
              <a:rPr lang="en-US" dirty="0" err="1"/>
              <a:t>Moj</a:t>
            </a:r>
            <a:r>
              <a:rPr lang="en-US" dirty="0"/>
              <a:t> </a:t>
            </a:r>
            <a:r>
              <a:rPr lang="en-US" dirty="0" err="1"/>
              <a:t>pristop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A1781B-FCA2-0AA4-72CD-EBC2CE47EAC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8216" y="1737360"/>
            <a:ext cx="5943600" cy="3383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err="1"/>
              <a:t>ProxMox</a:t>
            </a:r>
            <a:r>
              <a:rPr lang="en-GB" sz="2800" b="1" dirty="0"/>
              <a:t> HA:</a:t>
            </a:r>
          </a:p>
          <a:p>
            <a:pPr marL="0" indent="0">
              <a:buNone/>
            </a:pPr>
            <a:endParaRPr lang="sl-SI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5DF4-77B3-067D-CE3C-410C72951717}"/>
              </a:ext>
            </a:extLst>
          </p:cNvPr>
          <p:cNvSpPr txBox="1"/>
          <p:nvPr/>
        </p:nvSpPr>
        <p:spPr>
          <a:xfrm>
            <a:off x="1048216" y="2529471"/>
            <a:ext cx="5047784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800" b="1" dirty="0">
                <a:solidFill>
                  <a:srgbClr val="000000"/>
                </a:solidFill>
                <a:latin typeface="Tenorite"/>
              </a:rPr>
              <a:t>+ 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Enostavna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implementacija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Odprtokodna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rešitev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 err="1">
                <a:solidFill>
                  <a:srgbClr val="000000"/>
                </a:solidFill>
                <a:latin typeface="Tenorite"/>
              </a:rPr>
              <a:t>Preprosto</a:t>
            </a:r>
            <a:r>
              <a:rPr lang="en-GB" sz="2800" dirty="0">
                <a:solidFill>
                  <a:srgbClr val="000000"/>
                </a:solidFill>
                <a:latin typeface="Tenorite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enorite"/>
              </a:rPr>
              <a:t>upravljanje</a:t>
            </a:r>
            <a:endParaRPr lang="en-GB" sz="2800" dirty="0">
              <a:solidFill>
                <a:srgbClr val="000000"/>
              </a:solidFill>
              <a:latin typeface="Tenorite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rgbClr val="000000"/>
                </a:solidFill>
                <a:latin typeface="Tenorite"/>
              </a:rPr>
              <a:t>Share nothing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18669-FFE8-D9F9-F1C3-8BDCBCAB185B}"/>
              </a:ext>
            </a:extLst>
          </p:cNvPr>
          <p:cNvSpPr txBox="1"/>
          <p:nvPr/>
        </p:nvSpPr>
        <p:spPr>
          <a:xfrm>
            <a:off x="6097860" y="2529471"/>
            <a:ext cx="6094140" cy="344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800" b="1" dirty="0">
                <a:solidFill>
                  <a:srgbClr val="000000"/>
                </a:solidFill>
                <a:latin typeface="Tenorite"/>
              </a:rPr>
              <a:t>-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 err="1">
                <a:solidFill>
                  <a:srgbClr val="000000"/>
                </a:solidFill>
                <a:latin typeface="Tenorite"/>
              </a:rPr>
              <a:t>Omejena</a:t>
            </a:r>
            <a:r>
              <a:rPr lang="en-GB" sz="2800" dirty="0">
                <a:solidFill>
                  <a:srgbClr val="000000"/>
                </a:solidFill>
                <a:latin typeface="Tenorite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enorite"/>
              </a:rPr>
              <a:t>integracija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Cenovno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neugodna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rešitev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rgbClr val="000000"/>
                </a:solidFill>
                <a:latin typeface="Tenorite"/>
              </a:rPr>
              <a:t>Ni load </a:t>
            </a:r>
            <a:r>
              <a:rPr lang="en-GB" sz="2800" dirty="0" err="1">
                <a:solidFill>
                  <a:srgbClr val="000000"/>
                </a:solidFill>
                <a:latin typeface="Tenorite"/>
              </a:rPr>
              <a:t>balancinga</a:t>
            </a:r>
            <a:r>
              <a:rPr lang="en-GB" sz="2800" dirty="0">
                <a:solidFill>
                  <a:srgbClr val="000000"/>
                </a:solidFill>
                <a:latin typeface="Tenorite"/>
              </a:rPr>
              <a:t> (je </a:t>
            </a:r>
            <a:r>
              <a:rPr lang="en-GB" sz="2800" dirty="0" err="1">
                <a:solidFill>
                  <a:srgbClr val="000000"/>
                </a:solidFill>
                <a:latin typeface="Tenorite"/>
              </a:rPr>
              <a:t>samo</a:t>
            </a:r>
            <a:r>
              <a:rPr lang="en-GB" sz="2800" dirty="0">
                <a:solidFill>
                  <a:srgbClr val="000000"/>
                </a:solidFill>
                <a:latin typeface="Tenorite"/>
              </a:rPr>
              <a:t> failover </a:t>
            </a:r>
            <a:r>
              <a:rPr lang="en-GB" sz="2800" dirty="0" err="1">
                <a:solidFill>
                  <a:srgbClr val="000000"/>
                </a:solidFill>
                <a:latin typeface="Tenorite"/>
              </a:rPr>
              <a:t>sistem</a:t>
            </a:r>
            <a:r>
              <a:rPr lang="en-GB" sz="2800" dirty="0">
                <a:solidFill>
                  <a:srgbClr val="000000"/>
                </a:solidFill>
                <a:latin typeface="Tenorite"/>
              </a:rPr>
              <a:t>)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sl-SI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71af3243-3dd4-4a8d-8c0d-dd76da1f02a5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http://schemas.openxmlformats.org/package/2006/metadata/core-properties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{3FB3D410-322D-4275-90ED-897A97D11D15}tf45331398_win32</Template>
  <TotalTime>78</TotalTime>
  <Words>613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Tenorite</vt:lpstr>
      <vt:lpstr>Wingdings</vt:lpstr>
      <vt:lpstr>Custom</vt:lpstr>
      <vt:lpstr>Visokorazpoložljiva virtualizacija s ProxMox</vt:lpstr>
      <vt:lpstr>Kaj je visokorazpoložljiva virtualizacija?</vt:lpstr>
      <vt:lpstr>Načelni pristop  - sistem za nadzor stanja  - sinhronizacija podatkov  - porazdelitev obremenitve  - failover mehaniezem (host selection)  - orodje za upravljanje gruče   </vt:lpstr>
      <vt:lpstr>Orodja</vt:lpstr>
      <vt:lpstr>Moj pristop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Kosi, Martin</dc:creator>
  <cp:lastModifiedBy>Martin Kosi</cp:lastModifiedBy>
  <cp:revision>12</cp:revision>
  <cp:lastPrinted>2024-11-02T22:44:15Z</cp:lastPrinted>
  <dcterms:created xsi:type="dcterms:W3CDTF">2024-11-02T21:50:22Z</dcterms:created>
  <dcterms:modified xsi:type="dcterms:W3CDTF">2024-11-07T07:48:21Z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