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
  </p:notes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842" r:id="rId23"/>
    <p:sldId id="843" r:id="rId24"/>
    <p:sldId id="844" r:id="rId25"/>
    <p:sldId id="845" r:id="rId26"/>
    <p:sldId id="846" r:id="rId27"/>
    <p:sldId id="847" r:id="rId28"/>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7" d="100"/>
          <a:sy n="87" d="100"/>
        </p:scale>
        <p:origin x="240"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CF4B9582-632D-41F8-9126-2376B14F0E28}"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6F11144D-B229-4E08-A8CF-F10F864FF597}" type="slidenum">
              <a:rPr lang="zh-CN" altLang="en-US" smtClean="0"/>
              <a:t>‹#›</a:t>
            </a:fld>
            <a:endParaRPr lang="zh-CN" altLang="en-US"/>
          </a:p>
        </p:txBody>
      </p:sp>
    </p:spTree>
    <p:extLst>
      <p:ext uri="{BB962C8B-B14F-4D97-AF65-F5344CB8AC3E}">
        <p14:creationId xmlns:p14="http://schemas.microsoft.com/office/powerpoint/2010/main" val="155265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6675" y="1237717"/>
            <a:ext cx="8020050" cy="2632992"/>
          </a:xfrm>
        </p:spPr>
        <p:txBody>
          <a:bodyPr anchor="b"/>
          <a:lstStyle>
            <a:lvl1pPr algn="ctr">
              <a:defRPr sz="5263"/>
            </a:lvl1pPr>
          </a:lstStyle>
          <a:p>
            <a:r>
              <a:rPr lang="zh-CN" altLang="en-US"/>
              <a:t>单击此处编辑母版标题样式</a:t>
            </a:r>
          </a:p>
        </p:txBody>
      </p:sp>
      <p:sp>
        <p:nvSpPr>
          <p:cNvPr id="3" name="副标题 2"/>
          <p:cNvSpPr>
            <a:spLocks noGrp="1"/>
          </p:cNvSpPr>
          <p:nvPr>
            <p:ph type="subTitle" idx="1"/>
          </p:nvPr>
        </p:nvSpPr>
        <p:spPr>
          <a:xfrm>
            <a:off x="1336675" y="3972247"/>
            <a:ext cx="8020050" cy="1825938"/>
          </a:xfrm>
        </p:spPr>
        <p:txBody>
          <a:bodyPr/>
          <a:lstStyle>
            <a:lvl1pPr marL="0" indent="0" algn="ctr">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zh-CN" altLang="en-US"/>
              <a:t>单击以编辑母版副标题样式</a:t>
            </a:r>
          </a:p>
        </p:txBody>
      </p:sp>
      <p:sp>
        <p:nvSpPr>
          <p:cNvPr id="4" name="日期占位符 3"/>
          <p:cNvSpPr>
            <a:spLocks noGrp="1"/>
          </p:cNvSpPr>
          <p:nvPr>
            <p:ph type="dt" sz="half" idx="10"/>
          </p:nvPr>
        </p:nvSpPr>
        <p:spPr/>
        <p:txBody>
          <a:bodyPr/>
          <a:lstStyle/>
          <a:p>
            <a:fld id="{1D8BD707-D9CF-40AE-B4C6-C98DA3205C09}" type="datetimeFigureOut">
              <a:rPr lang="en-US" smtClean="0"/>
              <a:t>12/30/2022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78927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t>12/30/2022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43802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52465" y="402652"/>
            <a:ext cx="2305764" cy="640916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5171" y="402652"/>
            <a:ext cx="6783626" cy="640916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t>12/30/2022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3673711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FF0000"/>
                </a:solidFill>
                <a:latin typeface="黑体"/>
                <a:cs typeface="黑体"/>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12/30/2022</a:t>
            </a:fld>
            <a:endParaRPr lang="en-US"/>
          </a:p>
        </p:txBody>
      </p:sp>
      <p:sp>
        <p:nvSpPr>
          <p:cNvPr id="7" name="Holder 7"/>
          <p:cNvSpPr>
            <a:spLocks noGrp="1"/>
          </p:cNvSpPr>
          <p:nvPr>
            <p:ph type="sldNum" sz="quarter" idx="7"/>
          </p:nvPr>
        </p:nvSpPr>
        <p:spPr/>
        <p:txBody>
          <a:bodyPr lIns="0" tIns="0" rIns="0" bIns="0"/>
          <a:lstStyle>
            <a:lvl1pPr>
              <a:defRPr sz="1400" b="0" i="0">
                <a:solidFill>
                  <a:srgbClr val="00009A"/>
                </a:solidFill>
                <a:latin typeface="Arial"/>
                <a:cs typeface="Arial"/>
              </a:defRPr>
            </a:lvl1pPr>
          </a:lstStyle>
          <a:p>
            <a:pPr marL="25400">
              <a:lnSpc>
                <a:spcPts val="1645"/>
              </a:lnSpc>
            </a:pPr>
            <a:fld id="{81D60167-4931-47E6-BA6A-407CBD079E47}" type="slidenum">
              <a:rPr spc="-5" dirty="0"/>
              <a:t>‹#›</a:t>
            </a:fld>
            <a:endParaRPr spc="-5" dirty="0"/>
          </a:p>
        </p:txBody>
      </p:sp>
    </p:spTree>
    <p:extLst>
      <p:ext uri="{BB962C8B-B14F-4D97-AF65-F5344CB8AC3E}">
        <p14:creationId xmlns:p14="http://schemas.microsoft.com/office/powerpoint/2010/main" val="117893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12/30/2022</a:t>
            </a:fld>
            <a:endParaRPr lang="en-US"/>
          </a:p>
        </p:txBody>
      </p:sp>
      <p:sp>
        <p:nvSpPr>
          <p:cNvPr id="4" name="Holder 4"/>
          <p:cNvSpPr>
            <a:spLocks noGrp="1"/>
          </p:cNvSpPr>
          <p:nvPr>
            <p:ph type="sldNum" sz="quarter" idx="7"/>
          </p:nvPr>
        </p:nvSpPr>
        <p:spPr/>
        <p:txBody>
          <a:bodyPr lIns="0" tIns="0" rIns="0" bIns="0"/>
          <a:lstStyle>
            <a:lvl1pPr>
              <a:defRPr sz="1400" b="0" i="0">
                <a:solidFill>
                  <a:srgbClr val="00009A"/>
                </a:solidFill>
                <a:latin typeface="Arial"/>
                <a:cs typeface="Arial"/>
              </a:defRPr>
            </a:lvl1pPr>
          </a:lstStyle>
          <a:p>
            <a:pPr marL="25400">
              <a:lnSpc>
                <a:spcPts val="1645"/>
              </a:lnSpc>
            </a:pPr>
            <a:fld id="{81D60167-4931-47E6-BA6A-407CBD079E47}" type="slidenum">
              <a:rPr spc="-5" dirty="0"/>
              <a:t>‹#›</a:t>
            </a:fld>
            <a:endParaRPr spc="-5" dirty="0"/>
          </a:p>
        </p:txBody>
      </p:sp>
    </p:spTree>
    <p:extLst>
      <p:ext uri="{BB962C8B-B14F-4D97-AF65-F5344CB8AC3E}">
        <p14:creationId xmlns:p14="http://schemas.microsoft.com/office/powerpoint/2010/main" val="16635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8BD707-D9CF-40AE-B4C6-C98DA3205C09}" type="datetimeFigureOut">
              <a:rPr lang="en-US" smtClean="0"/>
              <a:t>12/30/2022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66815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9602" y="1885462"/>
            <a:ext cx="9223058" cy="3145935"/>
          </a:xfrm>
        </p:spPr>
        <p:txBody>
          <a:bodyPr anchor="b"/>
          <a:lstStyle>
            <a:lvl1pPr>
              <a:defRPr sz="5263"/>
            </a:lvl1pPr>
          </a:lstStyle>
          <a:p>
            <a:r>
              <a:rPr lang="zh-CN" altLang="en-US"/>
              <a:t>单击此处编辑母版标题样式</a:t>
            </a:r>
          </a:p>
        </p:txBody>
      </p:sp>
      <p:sp>
        <p:nvSpPr>
          <p:cNvPr id="3" name="文本占位符 2"/>
          <p:cNvSpPr>
            <a:spLocks noGrp="1"/>
          </p:cNvSpPr>
          <p:nvPr>
            <p:ph type="body" idx="1"/>
          </p:nvPr>
        </p:nvSpPr>
        <p:spPr>
          <a:xfrm>
            <a:off x="729602" y="5061158"/>
            <a:ext cx="9223058" cy="1654373"/>
          </a:xfrm>
        </p:spPr>
        <p:txBody>
          <a:bodyPr/>
          <a:lstStyle>
            <a:lvl1pPr marL="0" indent="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t>12/30/2022</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423006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5171" y="2013259"/>
            <a:ext cx="4544695" cy="47985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13534" y="2013259"/>
            <a:ext cx="4544695" cy="47985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8BD707-D9CF-40AE-B4C6-C98DA3205C09}" type="datetimeFigureOut">
              <a:rPr lang="en-US" smtClean="0"/>
              <a:t>12/30/2022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204144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6564" y="402652"/>
            <a:ext cx="9223058" cy="1461801"/>
          </a:xfrm>
        </p:spPr>
        <p:txBody>
          <a:bodyPr/>
          <a:lstStyle/>
          <a:p>
            <a:r>
              <a:rPr lang="zh-CN" altLang="en-US"/>
              <a:t>单击此处编辑母版标题样式</a:t>
            </a:r>
          </a:p>
        </p:txBody>
      </p:sp>
      <p:sp>
        <p:nvSpPr>
          <p:cNvPr id="3" name="文本占位符 2"/>
          <p:cNvSpPr>
            <a:spLocks noGrp="1"/>
          </p:cNvSpPr>
          <p:nvPr>
            <p:ph type="body" idx="1"/>
          </p:nvPr>
        </p:nvSpPr>
        <p:spPr>
          <a:xfrm>
            <a:off x="736565" y="1853949"/>
            <a:ext cx="4523809"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zh-CN" altLang="en-US"/>
              <a:t>编辑母版文本样式</a:t>
            </a:r>
          </a:p>
        </p:txBody>
      </p:sp>
      <p:sp>
        <p:nvSpPr>
          <p:cNvPr id="4" name="内容占位符 3"/>
          <p:cNvSpPr>
            <a:spLocks noGrp="1"/>
          </p:cNvSpPr>
          <p:nvPr>
            <p:ph sz="half" idx="2"/>
          </p:nvPr>
        </p:nvSpPr>
        <p:spPr>
          <a:xfrm>
            <a:off x="736565" y="2762541"/>
            <a:ext cx="4523809" cy="40632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413534" y="1853949"/>
            <a:ext cx="4546088"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zh-CN" altLang="en-US"/>
              <a:t>编辑母版文本样式</a:t>
            </a:r>
          </a:p>
        </p:txBody>
      </p:sp>
      <p:sp>
        <p:nvSpPr>
          <p:cNvPr id="6" name="内容占位符 5"/>
          <p:cNvSpPr>
            <a:spLocks noGrp="1"/>
          </p:cNvSpPr>
          <p:nvPr>
            <p:ph sz="quarter" idx="4"/>
          </p:nvPr>
        </p:nvSpPr>
        <p:spPr>
          <a:xfrm>
            <a:off x="5413534" y="2762541"/>
            <a:ext cx="4546088" cy="406328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8BD707-D9CF-40AE-B4C6-C98DA3205C09}" type="datetimeFigureOut">
              <a:rPr lang="en-US" smtClean="0"/>
              <a:t>12/30/2022</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132038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8BD707-D9CF-40AE-B4C6-C98DA3205C09}" type="datetimeFigureOut">
              <a:rPr lang="en-US" smtClean="0"/>
              <a:t>12/30/2022</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159860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t>12/30/2022</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410775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448900" cy="1764665"/>
          </a:xfrm>
        </p:spPr>
        <p:txBody>
          <a:bodyPr anchor="b"/>
          <a:lstStyle>
            <a:lvl1pPr>
              <a:defRPr sz="2807"/>
            </a:lvl1pPr>
          </a:lstStyle>
          <a:p>
            <a:r>
              <a:rPr lang="zh-CN" altLang="en-US"/>
              <a:t>单击此处编辑母版标题样式</a:t>
            </a:r>
          </a:p>
        </p:txBody>
      </p:sp>
      <p:sp>
        <p:nvSpPr>
          <p:cNvPr id="3" name="内容占位符 2"/>
          <p:cNvSpPr>
            <a:spLocks noGrp="1"/>
          </p:cNvSpPr>
          <p:nvPr>
            <p:ph idx="1"/>
          </p:nvPr>
        </p:nvSpPr>
        <p:spPr>
          <a:xfrm>
            <a:off x="4546088" y="1088911"/>
            <a:ext cx="5413534" cy="5374525"/>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zh-CN" altLang="en-US"/>
              <a:t>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12/30/2022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385192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448900" cy="1764665"/>
          </a:xfrm>
        </p:spPr>
        <p:txBody>
          <a:bodyPr anchor="b"/>
          <a:lstStyle>
            <a:lvl1pPr>
              <a:defRPr sz="2807"/>
            </a:lvl1pPr>
          </a:lstStyle>
          <a:p>
            <a:r>
              <a:rPr lang="zh-CN" altLang="en-US"/>
              <a:t>单击此处编辑母版标题样式</a:t>
            </a:r>
          </a:p>
        </p:txBody>
      </p:sp>
      <p:sp>
        <p:nvSpPr>
          <p:cNvPr id="3" name="图片占位符 2"/>
          <p:cNvSpPr>
            <a:spLocks noGrp="1"/>
          </p:cNvSpPr>
          <p:nvPr>
            <p:ph type="pic" idx="1"/>
          </p:nvPr>
        </p:nvSpPr>
        <p:spPr>
          <a:xfrm>
            <a:off x="4546088" y="1088911"/>
            <a:ext cx="5413534" cy="5374525"/>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zh-CN" altLang="en-US"/>
          </a:p>
        </p:txBody>
      </p:sp>
      <p:sp>
        <p:nvSpPr>
          <p:cNvPr id="4" name="文本占位符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zh-CN" altLang="en-US"/>
              <a:t>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12/30/2022</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343441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5171" y="402652"/>
            <a:ext cx="9223058" cy="146180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35171" y="2013259"/>
            <a:ext cx="9223058" cy="479855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5171" y="7009642"/>
            <a:ext cx="2406015" cy="402652"/>
          </a:xfrm>
          <a:prstGeom prst="rect">
            <a:avLst/>
          </a:prstGeom>
        </p:spPr>
        <p:txBody>
          <a:bodyPr vert="horz" lIns="91440" tIns="45720" rIns="91440" bIns="45720" rtlCol="0" anchor="ctr"/>
          <a:lstStyle>
            <a:lvl1pPr algn="l">
              <a:defRPr sz="1053">
                <a:solidFill>
                  <a:schemeClr val="tx1">
                    <a:tint val="75000"/>
                  </a:schemeClr>
                </a:solidFill>
              </a:defRPr>
            </a:lvl1pPr>
          </a:lstStyle>
          <a:p>
            <a:fld id="{1D8BD707-D9CF-40AE-B4C6-C98DA3205C09}" type="datetimeFigureOut">
              <a:rPr lang="en-US" smtClean="0"/>
              <a:t>12/30/2022</a:t>
            </a:fld>
            <a:endParaRPr lang="en-US"/>
          </a:p>
        </p:txBody>
      </p:sp>
      <p:sp>
        <p:nvSpPr>
          <p:cNvPr id="5" name="页脚占位符 4"/>
          <p:cNvSpPr>
            <a:spLocks noGrp="1"/>
          </p:cNvSpPr>
          <p:nvPr>
            <p:ph type="ftr" sz="quarter" idx="3"/>
          </p:nvPr>
        </p:nvSpPr>
        <p:spPr>
          <a:xfrm>
            <a:off x="3542189" y="7009642"/>
            <a:ext cx="3609023" cy="402652"/>
          </a:xfrm>
          <a:prstGeom prst="rect">
            <a:avLst/>
          </a:prstGeom>
        </p:spPr>
        <p:txBody>
          <a:bodyPr vert="horz" lIns="91440" tIns="45720" rIns="91440" bIns="45720" rtlCol="0" anchor="ctr"/>
          <a:lstStyle>
            <a:lvl1pPr algn="ctr">
              <a:defRPr sz="1053">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52214" y="7009642"/>
            <a:ext cx="2406015" cy="402652"/>
          </a:xfrm>
          <a:prstGeom prst="rect">
            <a:avLst/>
          </a:prstGeom>
        </p:spPr>
        <p:txBody>
          <a:bodyPr vert="horz" lIns="91440" tIns="45720" rIns="91440" bIns="45720" rtlCol="0" anchor="ctr"/>
          <a:lstStyle>
            <a:lvl1pPr algn="r">
              <a:defRPr sz="1053">
                <a:solidFill>
                  <a:schemeClr val="tx1">
                    <a:tint val="75000"/>
                  </a:schemeClr>
                </a:solidFill>
              </a:defRPr>
            </a:lvl1pPr>
          </a:lstStyle>
          <a:p>
            <a:pPr marL="25400">
              <a:lnSpc>
                <a:spcPts val="1645"/>
              </a:lnSpc>
            </a:pPr>
            <a:fld id="{81D60167-4931-47E6-BA6A-407CBD079E47}" type="slidenum">
              <a:rPr lang="en-US" altLang="zh-CN" spc="-5" smtClean="0"/>
              <a:t>‹#›</a:t>
            </a:fld>
            <a:endParaRPr lang="en-US" altLang="zh-CN" spc="-5" dirty="0"/>
          </a:p>
        </p:txBody>
      </p:sp>
    </p:spTree>
    <p:extLst>
      <p:ext uri="{BB962C8B-B14F-4D97-AF65-F5344CB8AC3E}">
        <p14:creationId xmlns:p14="http://schemas.microsoft.com/office/powerpoint/2010/main" val="25380378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zh-CN"/>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7" y="729867"/>
            <a:ext cx="6419463" cy="379143"/>
          </a:xfrm>
          <a:prstGeom prst="rect">
            <a:avLst/>
          </a:prstGeom>
        </p:spPr>
        <p:txBody>
          <a:bodyPr vert="horz" wrap="square" lIns="0" tIns="0" rIns="0" bIns="0" rtlCol="0">
            <a:spAutoFit/>
          </a:bodyPr>
          <a:lstStyle/>
          <a:p>
            <a:pPr marL="12700">
              <a:lnSpc>
                <a:spcPts val="2835"/>
              </a:lnSpc>
            </a:pPr>
            <a:r>
              <a:rPr sz="3200" b="1" dirty="0" err="1">
                <a:solidFill>
                  <a:srgbClr val="C00000"/>
                </a:solidFill>
                <a:latin typeface="微软雅黑" panose="020B0503020204020204" pitchFamily="34" charset="-122"/>
                <a:ea typeface="微软雅黑" panose="020B0503020204020204" pitchFamily="34" charset="-122"/>
              </a:rPr>
              <a:t>存储器芯片的扩展</a:t>
            </a:r>
            <a:endParaRPr sz="3200" b="1" dirty="0">
              <a:solidFill>
                <a:srgbClr val="C00000"/>
              </a:solidFill>
              <a:latin typeface="微软雅黑" panose="020B0503020204020204" pitchFamily="34" charset="-122"/>
              <a:ea typeface="微软雅黑" panose="020B0503020204020204" pitchFamily="34" charset="-122"/>
            </a:endParaRPr>
          </a:p>
        </p:txBody>
      </p:sp>
      <p:sp>
        <p:nvSpPr>
          <p:cNvPr id="3" name="object 3"/>
          <p:cNvSpPr txBox="1"/>
          <p:nvPr/>
        </p:nvSpPr>
        <p:spPr>
          <a:xfrm>
            <a:off x="1509655" y="1622552"/>
            <a:ext cx="6955155" cy="3353435"/>
          </a:xfrm>
          <a:prstGeom prst="rect">
            <a:avLst/>
          </a:prstGeom>
        </p:spPr>
        <p:txBody>
          <a:bodyPr vert="horz" wrap="square" lIns="0" tIns="0" rIns="0" bIns="0" rtlCol="0">
            <a:spAutoFit/>
          </a:bodyPr>
          <a:lstStyle/>
          <a:p>
            <a:pPr marL="509270" indent="-496570">
              <a:lnSpc>
                <a:spcPct val="100000"/>
              </a:lnSpc>
              <a:buClr>
                <a:srgbClr val="FF0000"/>
              </a:buClr>
              <a:buFont typeface="Lucida Sans"/>
              <a:buChar char="❖"/>
              <a:tabLst>
                <a:tab pos="509270" algn="l"/>
                <a:tab pos="509905" algn="l"/>
              </a:tabLst>
            </a:pPr>
            <a:r>
              <a:rPr sz="2800" b="1" dirty="0">
                <a:latin typeface="黑体"/>
                <a:cs typeface="黑体"/>
              </a:rPr>
              <a:t>单片存储器芯片不能满足存储系统的需求</a:t>
            </a:r>
            <a:endParaRPr sz="2800">
              <a:latin typeface="黑体"/>
              <a:cs typeface="黑体"/>
            </a:endParaRPr>
          </a:p>
          <a:p>
            <a:pPr>
              <a:lnSpc>
                <a:spcPct val="100000"/>
              </a:lnSpc>
              <a:spcBef>
                <a:spcPts val="45"/>
              </a:spcBef>
              <a:buClr>
                <a:srgbClr val="FF0000"/>
              </a:buClr>
              <a:buFont typeface="Lucida Sans"/>
              <a:buChar char="❖"/>
            </a:pPr>
            <a:endParaRPr sz="2600">
              <a:latin typeface="Times New Roman"/>
              <a:cs typeface="Times New Roman"/>
            </a:endParaRPr>
          </a:p>
          <a:p>
            <a:pPr marL="509270" indent="-496570">
              <a:lnSpc>
                <a:spcPct val="100000"/>
              </a:lnSpc>
              <a:buClr>
                <a:srgbClr val="FF0000"/>
              </a:buClr>
              <a:buFont typeface="Lucida Sans"/>
              <a:buChar char="❖"/>
              <a:tabLst>
                <a:tab pos="509270" algn="l"/>
                <a:tab pos="509905" algn="l"/>
              </a:tabLst>
            </a:pPr>
            <a:r>
              <a:rPr sz="2800" b="1" dirty="0">
                <a:latin typeface="黑体"/>
                <a:cs typeface="黑体"/>
              </a:rPr>
              <a:t>存储扩展</a:t>
            </a:r>
            <a:endParaRPr sz="2800">
              <a:latin typeface="黑体"/>
              <a:cs typeface="黑体"/>
            </a:endParaRPr>
          </a:p>
          <a:p>
            <a:pPr marL="487045">
              <a:lnSpc>
                <a:spcPct val="100000"/>
              </a:lnSpc>
              <a:spcBef>
                <a:spcPts val="2715"/>
              </a:spcBef>
            </a:pPr>
            <a:r>
              <a:rPr sz="2400" spc="-65" dirty="0">
                <a:solidFill>
                  <a:srgbClr val="001ADC"/>
                </a:solidFill>
                <a:latin typeface="Lucida Sans"/>
                <a:cs typeface="Lucida Sans"/>
              </a:rPr>
              <a:t>➢</a:t>
            </a:r>
            <a:r>
              <a:rPr sz="2400" b="1" spc="-65" dirty="0">
                <a:latin typeface="黑体"/>
                <a:cs typeface="黑体"/>
              </a:rPr>
              <a:t>位扩展</a:t>
            </a:r>
            <a:endParaRPr sz="2400">
              <a:latin typeface="黑体"/>
              <a:cs typeface="黑体"/>
            </a:endParaRPr>
          </a:p>
          <a:p>
            <a:pPr>
              <a:lnSpc>
                <a:spcPct val="100000"/>
              </a:lnSpc>
              <a:spcBef>
                <a:spcPts val="50"/>
              </a:spcBef>
            </a:pPr>
            <a:endParaRPr sz="2200">
              <a:latin typeface="Times New Roman"/>
              <a:cs typeface="Times New Roman"/>
            </a:endParaRPr>
          </a:p>
          <a:p>
            <a:pPr marL="487045">
              <a:lnSpc>
                <a:spcPct val="100000"/>
              </a:lnSpc>
            </a:pPr>
            <a:r>
              <a:rPr sz="2400" spc="-65" dirty="0">
                <a:solidFill>
                  <a:srgbClr val="001ADC"/>
                </a:solidFill>
                <a:latin typeface="Lucida Sans"/>
                <a:cs typeface="Lucida Sans"/>
              </a:rPr>
              <a:t>➢</a:t>
            </a:r>
            <a:r>
              <a:rPr sz="2400" b="1" spc="-65" dirty="0">
                <a:latin typeface="黑体"/>
                <a:cs typeface="黑体"/>
              </a:rPr>
              <a:t>字扩展</a:t>
            </a:r>
            <a:endParaRPr sz="2400">
              <a:latin typeface="黑体"/>
              <a:cs typeface="黑体"/>
            </a:endParaRPr>
          </a:p>
          <a:p>
            <a:pPr>
              <a:lnSpc>
                <a:spcPct val="100000"/>
              </a:lnSpc>
              <a:spcBef>
                <a:spcPts val="55"/>
              </a:spcBef>
            </a:pPr>
            <a:endParaRPr sz="2200">
              <a:latin typeface="Times New Roman"/>
              <a:cs typeface="Times New Roman"/>
            </a:endParaRPr>
          </a:p>
          <a:p>
            <a:pPr marL="487045">
              <a:lnSpc>
                <a:spcPct val="100000"/>
              </a:lnSpc>
            </a:pPr>
            <a:r>
              <a:rPr sz="2400" spc="-55" dirty="0">
                <a:solidFill>
                  <a:srgbClr val="001ADC"/>
                </a:solidFill>
                <a:latin typeface="Lucida Sans"/>
                <a:cs typeface="Lucida Sans"/>
              </a:rPr>
              <a:t>➢</a:t>
            </a:r>
            <a:r>
              <a:rPr sz="2400" b="1" spc="-55" dirty="0">
                <a:latin typeface="黑体"/>
                <a:cs typeface="黑体"/>
              </a:rPr>
              <a:t>混合扩展</a:t>
            </a:r>
            <a:endParaRPr sz="2400">
              <a:latin typeface="黑体"/>
              <a:cs typeface="黑体"/>
            </a:endParaRPr>
          </a:p>
        </p:txBody>
      </p:sp>
    </p:spTree>
    <p:extLst>
      <p:ext uri="{BB962C8B-B14F-4D97-AF65-F5344CB8AC3E}">
        <p14:creationId xmlns:p14="http://schemas.microsoft.com/office/powerpoint/2010/main" val="400286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064" y="736762"/>
            <a:ext cx="8497436" cy="366960"/>
          </a:xfrm>
          <a:prstGeom prst="rect">
            <a:avLst/>
          </a:prstGeom>
        </p:spPr>
        <p:txBody>
          <a:bodyPr vert="horz" wrap="square" lIns="0" tIns="0" rIns="0" bIns="0" rtlCol="0">
            <a:spAutoFit/>
          </a:bodyPr>
          <a:lstStyle/>
          <a:p>
            <a:pPr marL="12700">
              <a:lnSpc>
                <a:spcPts val="2835"/>
              </a:lnSpc>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——混合扩展</a:t>
            </a:r>
          </a:p>
        </p:txBody>
      </p:sp>
      <p:sp>
        <p:nvSpPr>
          <p:cNvPr id="3" name="object 3"/>
          <p:cNvSpPr txBox="1"/>
          <p:nvPr/>
        </p:nvSpPr>
        <p:spPr>
          <a:xfrm>
            <a:off x="1365637" y="1521714"/>
            <a:ext cx="7600950" cy="4724400"/>
          </a:xfrm>
          <a:prstGeom prst="rect">
            <a:avLst/>
          </a:prstGeom>
        </p:spPr>
        <p:txBody>
          <a:bodyPr vert="horz" wrap="square" lIns="0" tIns="0" rIns="0" bIns="0" rtlCol="0">
            <a:spAutoFit/>
          </a:bodyPr>
          <a:lstStyle/>
          <a:p>
            <a:pPr marL="12700">
              <a:lnSpc>
                <a:spcPct val="100000"/>
              </a:lnSpc>
            </a:pPr>
            <a:r>
              <a:rPr sz="2400" b="1" spc="-5" dirty="0">
                <a:latin typeface="黑体"/>
                <a:cs typeface="黑体"/>
              </a:rPr>
              <a:t>混合扩展：</a:t>
            </a:r>
            <a:r>
              <a:rPr sz="2400" b="1" spc="-785" dirty="0">
                <a:latin typeface="黑体"/>
                <a:cs typeface="黑体"/>
              </a:rPr>
              <a:t> </a:t>
            </a:r>
            <a:r>
              <a:rPr sz="1800" b="1" dirty="0">
                <a:latin typeface="宋体"/>
                <a:cs typeface="宋体"/>
              </a:rPr>
              <a:t>（</a:t>
            </a:r>
            <a:r>
              <a:rPr sz="1800" b="1" dirty="0">
                <a:solidFill>
                  <a:srgbClr val="FC0128"/>
                </a:solidFill>
                <a:latin typeface="Arial"/>
                <a:cs typeface="Arial"/>
              </a:rPr>
              <a:t>2</a:t>
            </a:r>
            <a:r>
              <a:rPr sz="1800" b="1" baseline="23148" dirty="0">
                <a:solidFill>
                  <a:srgbClr val="FC0128"/>
                </a:solidFill>
                <a:latin typeface="Arial"/>
                <a:cs typeface="Arial"/>
              </a:rPr>
              <a:t>n </a:t>
            </a:r>
            <a:r>
              <a:rPr sz="1800" b="1" dirty="0">
                <a:latin typeface="Arial"/>
                <a:cs typeface="Arial"/>
              </a:rPr>
              <a:t>X </a:t>
            </a:r>
            <a:r>
              <a:rPr sz="1800" b="1" spc="-5" dirty="0">
                <a:solidFill>
                  <a:srgbClr val="FC0128"/>
                </a:solidFill>
                <a:latin typeface="Arial"/>
                <a:cs typeface="Arial"/>
              </a:rPr>
              <a:t>m</a:t>
            </a:r>
            <a:r>
              <a:rPr sz="1800" b="1" spc="-5" dirty="0">
                <a:latin typeface="宋体"/>
                <a:cs typeface="宋体"/>
              </a:rPr>
              <a:t>）</a:t>
            </a:r>
            <a:endParaRPr sz="1800">
              <a:latin typeface="宋体"/>
              <a:cs typeface="宋体"/>
            </a:endParaRPr>
          </a:p>
          <a:p>
            <a:pPr marL="487045">
              <a:lnSpc>
                <a:spcPct val="100000"/>
              </a:lnSpc>
              <a:spcBef>
                <a:spcPts val="1315"/>
              </a:spcBef>
            </a:pPr>
            <a:r>
              <a:rPr sz="2000" spc="-225" dirty="0">
                <a:solidFill>
                  <a:srgbClr val="001ADC"/>
                </a:solidFill>
                <a:latin typeface="Lucida Sans"/>
                <a:cs typeface="Lucida Sans"/>
              </a:rPr>
              <a:t>➢</a:t>
            </a:r>
            <a:r>
              <a:rPr sz="2000" b="1" dirty="0">
                <a:latin typeface="宋体"/>
                <a:cs typeface="宋体"/>
              </a:rPr>
              <a:t>存储器芯片提供的字空间不能满足整个存储空间的字空间要求</a:t>
            </a:r>
            <a:endParaRPr sz="2000">
              <a:latin typeface="宋体"/>
              <a:cs typeface="宋体"/>
            </a:endParaRPr>
          </a:p>
          <a:p>
            <a:pPr marL="487045">
              <a:lnSpc>
                <a:spcPct val="100000"/>
              </a:lnSpc>
              <a:spcBef>
                <a:spcPts val="1200"/>
              </a:spcBef>
            </a:pPr>
            <a:r>
              <a:rPr sz="2000" spc="-20" dirty="0">
                <a:solidFill>
                  <a:srgbClr val="001ADC"/>
                </a:solidFill>
                <a:latin typeface="Lucida Sans"/>
                <a:cs typeface="Lucida Sans"/>
              </a:rPr>
              <a:t>➢</a:t>
            </a:r>
            <a:r>
              <a:rPr sz="2000" b="1" spc="-20" dirty="0">
                <a:latin typeface="宋体"/>
                <a:cs typeface="宋体"/>
              </a:rPr>
              <a:t>位空间也不能满足要求</a:t>
            </a:r>
            <a:endParaRPr sz="2000">
              <a:latin typeface="宋体"/>
              <a:cs typeface="宋体"/>
            </a:endParaRPr>
          </a:p>
          <a:p>
            <a:pPr marL="296545" indent="-283845">
              <a:lnSpc>
                <a:spcPct val="100000"/>
              </a:lnSpc>
              <a:spcBef>
                <a:spcPts val="1115"/>
              </a:spcBef>
              <a:buClr>
                <a:srgbClr val="FF0000"/>
              </a:buClr>
              <a:buFont typeface="Lucida Sans"/>
              <a:buChar char="❖"/>
              <a:tabLst>
                <a:tab pos="297180" algn="l"/>
              </a:tabLst>
            </a:pPr>
            <a:r>
              <a:rPr sz="1800" b="1" dirty="0">
                <a:latin typeface="宋体"/>
                <a:cs typeface="宋体"/>
              </a:rPr>
              <a:t>原因</a:t>
            </a:r>
            <a:endParaRPr sz="1800">
              <a:latin typeface="宋体"/>
              <a:cs typeface="宋体"/>
            </a:endParaRPr>
          </a:p>
          <a:p>
            <a:pPr marL="487045">
              <a:lnSpc>
                <a:spcPct val="100000"/>
              </a:lnSpc>
              <a:spcBef>
                <a:spcPts val="1010"/>
              </a:spcBef>
            </a:pPr>
            <a:r>
              <a:rPr sz="2000" spc="-15" dirty="0">
                <a:solidFill>
                  <a:srgbClr val="001ADC"/>
                </a:solidFill>
                <a:latin typeface="Lucida Sans"/>
                <a:cs typeface="Lucida Sans"/>
              </a:rPr>
              <a:t>➢</a:t>
            </a:r>
            <a:r>
              <a:rPr sz="2000" b="1" spc="-15" dirty="0">
                <a:latin typeface="宋体"/>
                <a:cs typeface="宋体"/>
              </a:rPr>
              <a:t>存储器芯片存储字数量不够，</a:t>
            </a:r>
            <a:r>
              <a:rPr sz="2000" b="1" spc="-15" dirty="0">
                <a:solidFill>
                  <a:srgbClr val="FC0128"/>
                </a:solidFill>
                <a:latin typeface="宋体"/>
                <a:cs typeface="宋体"/>
              </a:rPr>
              <a:t>即</a:t>
            </a:r>
            <a:r>
              <a:rPr sz="2000" b="1" spc="-15" dirty="0">
                <a:solidFill>
                  <a:srgbClr val="FC0128"/>
                </a:solidFill>
                <a:latin typeface="Arial"/>
                <a:cs typeface="Arial"/>
              </a:rPr>
              <a:t>2</a:t>
            </a:r>
            <a:r>
              <a:rPr sz="1950" b="1" spc="-22" baseline="25641" dirty="0">
                <a:solidFill>
                  <a:srgbClr val="FC0128"/>
                </a:solidFill>
                <a:latin typeface="Arial"/>
                <a:cs typeface="Arial"/>
              </a:rPr>
              <a:t>n</a:t>
            </a:r>
            <a:r>
              <a:rPr sz="1950" b="1" spc="-82" baseline="25641" dirty="0">
                <a:solidFill>
                  <a:srgbClr val="FC0128"/>
                </a:solidFill>
                <a:latin typeface="Arial"/>
                <a:cs typeface="Arial"/>
              </a:rPr>
              <a:t> </a:t>
            </a:r>
            <a:r>
              <a:rPr sz="2000" b="1" dirty="0">
                <a:solidFill>
                  <a:srgbClr val="FC0128"/>
                </a:solidFill>
                <a:latin typeface="宋体"/>
                <a:cs typeface="宋体"/>
              </a:rPr>
              <a:t>不够</a:t>
            </a:r>
            <a:endParaRPr sz="2000">
              <a:latin typeface="宋体"/>
              <a:cs typeface="宋体"/>
            </a:endParaRPr>
          </a:p>
          <a:p>
            <a:pPr marL="487045">
              <a:lnSpc>
                <a:spcPct val="100000"/>
              </a:lnSpc>
              <a:spcBef>
                <a:spcPts val="1200"/>
              </a:spcBef>
            </a:pPr>
            <a:r>
              <a:rPr sz="2000" spc="-20" dirty="0">
                <a:solidFill>
                  <a:srgbClr val="001ADC"/>
                </a:solidFill>
                <a:latin typeface="Lucida Sans"/>
                <a:cs typeface="Lucida Sans"/>
              </a:rPr>
              <a:t>➢</a:t>
            </a:r>
            <a:r>
              <a:rPr sz="2000" b="1" spc="-20" dirty="0">
                <a:latin typeface="宋体"/>
                <a:cs typeface="宋体"/>
              </a:rPr>
              <a:t>存储字单元的数据位数不够，</a:t>
            </a:r>
            <a:r>
              <a:rPr sz="2000" b="1" spc="-20" dirty="0">
                <a:solidFill>
                  <a:srgbClr val="FC0128"/>
                </a:solidFill>
                <a:latin typeface="宋体"/>
                <a:cs typeface="宋体"/>
              </a:rPr>
              <a:t>即</a:t>
            </a:r>
            <a:r>
              <a:rPr sz="2000" b="1" spc="-465" dirty="0">
                <a:solidFill>
                  <a:srgbClr val="FC0128"/>
                </a:solidFill>
                <a:latin typeface="宋体"/>
                <a:cs typeface="宋体"/>
              </a:rPr>
              <a:t> </a:t>
            </a:r>
            <a:r>
              <a:rPr sz="2000" b="1" spc="-5" dirty="0">
                <a:solidFill>
                  <a:srgbClr val="FC0128"/>
                </a:solidFill>
                <a:latin typeface="Arial"/>
                <a:cs typeface="Arial"/>
              </a:rPr>
              <a:t>m</a:t>
            </a:r>
            <a:r>
              <a:rPr sz="2000" b="1" spc="-5" dirty="0">
                <a:solidFill>
                  <a:srgbClr val="FC0128"/>
                </a:solidFill>
                <a:latin typeface="宋体"/>
                <a:cs typeface="宋体"/>
              </a:rPr>
              <a:t>不够</a:t>
            </a:r>
            <a:endParaRPr sz="2000">
              <a:latin typeface="宋体"/>
              <a:cs typeface="宋体"/>
            </a:endParaRPr>
          </a:p>
          <a:p>
            <a:pPr marL="296545" indent="-283845">
              <a:lnSpc>
                <a:spcPct val="100000"/>
              </a:lnSpc>
              <a:spcBef>
                <a:spcPts val="1265"/>
              </a:spcBef>
              <a:buClr>
                <a:srgbClr val="FF0000"/>
              </a:buClr>
              <a:buFont typeface="Lucida Sans"/>
              <a:buChar char="❖"/>
              <a:tabLst>
                <a:tab pos="297180" algn="l"/>
              </a:tabLst>
            </a:pPr>
            <a:r>
              <a:rPr sz="1800" b="1" dirty="0">
                <a:latin typeface="宋体"/>
                <a:cs typeface="宋体"/>
              </a:rPr>
              <a:t>方法</a:t>
            </a:r>
            <a:endParaRPr sz="1800">
              <a:latin typeface="宋体"/>
              <a:cs typeface="宋体"/>
            </a:endParaRPr>
          </a:p>
          <a:p>
            <a:pPr marL="487045">
              <a:lnSpc>
                <a:spcPct val="100000"/>
              </a:lnSpc>
              <a:spcBef>
                <a:spcPts val="1010"/>
              </a:spcBef>
            </a:pPr>
            <a:r>
              <a:rPr sz="2000" spc="-20" dirty="0">
                <a:solidFill>
                  <a:srgbClr val="001ADC"/>
                </a:solidFill>
                <a:latin typeface="Lucida Sans"/>
                <a:cs typeface="Lucida Sans"/>
              </a:rPr>
              <a:t>➢</a:t>
            </a:r>
            <a:r>
              <a:rPr sz="2000" b="1" spc="-20" dirty="0">
                <a:latin typeface="宋体"/>
                <a:cs typeface="宋体"/>
              </a:rPr>
              <a:t>多个存储器芯片</a:t>
            </a:r>
            <a:r>
              <a:rPr sz="2000" b="1" spc="-20" dirty="0">
                <a:latin typeface="Arial"/>
                <a:cs typeface="Arial"/>
              </a:rPr>
              <a:t>“</a:t>
            </a:r>
            <a:r>
              <a:rPr sz="2000" b="1" spc="-20" dirty="0">
                <a:latin typeface="宋体"/>
                <a:cs typeface="宋体"/>
              </a:rPr>
              <a:t>并串联</a:t>
            </a:r>
            <a:r>
              <a:rPr sz="2000" b="1" spc="-20" dirty="0">
                <a:latin typeface="Arial"/>
                <a:cs typeface="Arial"/>
              </a:rPr>
              <a:t>”</a:t>
            </a:r>
            <a:endParaRPr sz="2000">
              <a:latin typeface="Arial"/>
              <a:cs typeface="Arial"/>
            </a:endParaRPr>
          </a:p>
          <a:p>
            <a:pPr marL="1062990" lvl="1" indent="-191770">
              <a:lnSpc>
                <a:spcPct val="100000"/>
              </a:lnSpc>
              <a:spcBef>
                <a:spcPts val="1110"/>
              </a:spcBef>
              <a:buClr>
                <a:srgbClr val="05AD01"/>
              </a:buClr>
              <a:buFont typeface="Lucida Sans"/>
              <a:buChar char="▪"/>
              <a:tabLst>
                <a:tab pos="1063625" algn="l"/>
              </a:tabLst>
            </a:pPr>
            <a:r>
              <a:rPr sz="1800" b="1" dirty="0">
                <a:latin typeface="宋体"/>
                <a:cs typeface="宋体"/>
              </a:rPr>
              <a:t>数据共用</a:t>
            </a:r>
            <a:r>
              <a:rPr sz="1800" b="1" spc="-495" dirty="0">
                <a:latin typeface="宋体"/>
                <a:cs typeface="宋体"/>
              </a:rPr>
              <a:t> </a:t>
            </a:r>
            <a:r>
              <a:rPr sz="1800" b="1" dirty="0">
                <a:latin typeface="Arial"/>
                <a:cs typeface="Arial"/>
              </a:rPr>
              <a:t>+ </a:t>
            </a:r>
            <a:r>
              <a:rPr sz="1800" b="1" dirty="0">
                <a:latin typeface="宋体"/>
                <a:cs typeface="宋体"/>
              </a:rPr>
              <a:t>分立</a:t>
            </a:r>
            <a:endParaRPr sz="1800">
              <a:latin typeface="宋体"/>
              <a:cs typeface="宋体"/>
            </a:endParaRPr>
          </a:p>
          <a:p>
            <a:pPr marL="1062990" lvl="1" indent="-191770">
              <a:lnSpc>
                <a:spcPct val="100000"/>
              </a:lnSpc>
              <a:spcBef>
                <a:spcPts val="1230"/>
              </a:spcBef>
              <a:buClr>
                <a:srgbClr val="05AD01"/>
              </a:buClr>
              <a:buFont typeface="Lucida Sans"/>
              <a:buChar char="▪"/>
              <a:tabLst>
                <a:tab pos="1063625" algn="l"/>
              </a:tabLst>
            </a:pPr>
            <a:r>
              <a:rPr sz="1800" b="1" dirty="0">
                <a:latin typeface="宋体"/>
                <a:cs typeface="宋体"/>
              </a:rPr>
              <a:t>低位地址共用</a:t>
            </a:r>
            <a:endParaRPr sz="1800">
              <a:latin typeface="宋体"/>
              <a:cs typeface="宋体"/>
            </a:endParaRPr>
          </a:p>
          <a:p>
            <a:pPr marL="1062990" lvl="1" indent="-191770">
              <a:lnSpc>
                <a:spcPct val="100000"/>
              </a:lnSpc>
              <a:spcBef>
                <a:spcPts val="919"/>
              </a:spcBef>
              <a:buClr>
                <a:srgbClr val="05AD01"/>
              </a:buClr>
              <a:buFont typeface="Lucida Sans"/>
              <a:buChar char="▪"/>
              <a:tabLst>
                <a:tab pos="1063625" algn="l"/>
              </a:tabLst>
            </a:pPr>
            <a:r>
              <a:rPr sz="1800" b="1" dirty="0">
                <a:latin typeface="宋体"/>
                <a:cs typeface="宋体"/>
              </a:rPr>
              <a:t>高位地址译码</a:t>
            </a:r>
            <a:r>
              <a:rPr sz="1800" b="1" spc="-445" dirty="0">
                <a:latin typeface="宋体"/>
                <a:cs typeface="宋体"/>
              </a:rPr>
              <a:t> </a:t>
            </a:r>
            <a:r>
              <a:rPr sz="1800" spc="760" dirty="0">
                <a:latin typeface="Microsoft Sans Serif"/>
                <a:cs typeface="Microsoft Sans Serif"/>
              </a:rPr>
              <a:t>€</a:t>
            </a:r>
            <a:r>
              <a:rPr sz="1800" spc="-25" dirty="0">
                <a:latin typeface="Microsoft Sans Serif"/>
                <a:cs typeface="Microsoft Sans Serif"/>
              </a:rPr>
              <a:t> </a:t>
            </a:r>
            <a:r>
              <a:rPr sz="1800" b="1" dirty="0">
                <a:latin typeface="宋体"/>
                <a:cs typeface="宋体"/>
              </a:rPr>
              <a:t>各个</a:t>
            </a:r>
            <a:r>
              <a:rPr sz="1800" b="1" dirty="0">
                <a:latin typeface="Arial"/>
                <a:cs typeface="Arial"/>
              </a:rPr>
              <a:t>CS#</a:t>
            </a:r>
            <a:endParaRPr sz="1800">
              <a:latin typeface="Arial"/>
              <a:cs typeface="Arial"/>
            </a:endParaRPr>
          </a:p>
        </p:txBody>
      </p:sp>
    </p:spTree>
    <p:extLst>
      <p:ext uri="{BB962C8B-B14F-4D97-AF65-F5344CB8AC3E}">
        <p14:creationId xmlns:p14="http://schemas.microsoft.com/office/powerpoint/2010/main" val="362952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0161" y="4736591"/>
            <a:ext cx="432434" cy="1800860"/>
          </a:xfrm>
          <a:custGeom>
            <a:avLst/>
            <a:gdLst/>
            <a:ahLst/>
            <a:cxnLst/>
            <a:rect l="l" t="t" r="r" b="b"/>
            <a:pathLst>
              <a:path w="432435" h="1800859">
                <a:moveTo>
                  <a:pt x="0" y="0"/>
                </a:moveTo>
                <a:lnTo>
                  <a:pt x="0" y="1800606"/>
                </a:lnTo>
                <a:lnTo>
                  <a:pt x="432054" y="1800606"/>
                </a:lnTo>
                <a:lnTo>
                  <a:pt x="432053" y="0"/>
                </a:lnTo>
                <a:lnTo>
                  <a:pt x="0" y="0"/>
                </a:lnTo>
                <a:close/>
              </a:path>
            </a:pathLst>
          </a:custGeom>
          <a:ln w="12700">
            <a:solidFill>
              <a:srgbClr val="000000"/>
            </a:solidFill>
          </a:ln>
        </p:spPr>
        <p:txBody>
          <a:bodyPr wrap="square" lIns="0" tIns="0" rIns="0" bIns="0" rtlCol="0"/>
          <a:lstStyle/>
          <a:p>
            <a:endParaRPr/>
          </a:p>
        </p:txBody>
      </p:sp>
      <p:sp>
        <p:nvSpPr>
          <p:cNvPr id="3" name="object 3"/>
          <p:cNvSpPr txBox="1"/>
          <p:nvPr/>
        </p:nvSpPr>
        <p:spPr>
          <a:xfrm>
            <a:off x="3046619" y="5019811"/>
            <a:ext cx="279400" cy="1259205"/>
          </a:xfrm>
          <a:prstGeom prst="rect">
            <a:avLst/>
          </a:prstGeom>
        </p:spPr>
        <p:txBody>
          <a:bodyPr vert="horz" wrap="square" lIns="0" tIns="0" rIns="0" bIns="0" rtlCol="0">
            <a:spAutoFit/>
          </a:bodyPr>
          <a:lstStyle/>
          <a:p>
            <a:pPr marL="12700" marR="5080" algn="just">
              <a:lnSpc>
                <a:spcPct val="100000"/>
              </a:lnSpc>
            </a:pPr>
            <a:r>
              <a:rPr sz="2000" b="1" spc="-5" dirty="0">
                <a:latin typeface="华文细黑"/>
                <a:cs typeface="华文细黑"/>
              </a:rPr>
              <a:t>译码逻辑</a:t>
            </a:r>
            <a:endParaRPr sz="2000">
              <a:latin typeface="华文细黑"/>
              <a:cs typeface="华文细黑"/>
            </a:endParaRPr>
          </a:p>
        </p:txBody>
      </p:sp>
      <p:sp>
        <p:nvSpPr>
          <p:cNvPr id="4" name="object 4"/>
          <p:cNvSpPr txBox="1">
            <a:spLocks noGrp="1"/>
          </p:cNvSpPr>
          <p:nvPr>
            <p:ph type="title"/>
          </p:nvPr>
        </p:nvSpPr>
        <p:spPr>
          <a:xfrm>
            <a:off x="1345064" y="736762"/>
            <a:ext cx="8573636" cy="366960"/>
          </a:xfrm>
          <a:prstGeom prst="rect">
            <a:avLst/>
          </a:prstGeom>
        </p:spPr>
        <p:txBody>
          <a:bodyPr vert="horz" wrap="square" lIns="0" tIns="0" rIns="0" bIns="0" rtlCol="0">
            <a:spAutoFit/>
          </a:bodyPr>
          <a:lstStyle/>
          <a:p>
            <a:pPr marL="12700">
              <a:lnSpc>
                <a:spcPts val="2835"/>
              </a:lnSpc>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——混合扩展</a:t>
            </a:r>
          </a:p>
        </p:txBody>
      </p:sp>
      <p:sp>
        <p:nvSpPr>
          <p:cNvPr id="5" name="object 5"/>
          <p:cNvSpPr/>
          <p:nvPr/>
        </p:nvSpPr>
        <p:spPr>
          <a:xfrm>
            <a:off x="2536583" y="5586221"/>
            <a:ext cx="379730" cy="171450"/>
          </a:xfrm>
          <a:custGeom>
            <a:avLst/>
            <a:gdLst/>
            <a:ahLst/>
            <a:cxnLst/>
            <a:rect l="l" t="t" r="r" b="b"/>
            <a:pathLst>
              <a:path w="379730" h="171450">
                <a:moveTo>
                  <a:pt x="236981" y="114300"/>
                </a:moveTo>
                <a:lnTo>
                  <a:pt x="236981" y="57150"/>
                </a:lnTo>
                <a:lnTo>
                  <a:pt x="0" y="57150"/>
                </a:lnTo>
                <a:lnTo>
                  <a:pt x="0" y="114300"/>
                </a:lnTo>
                <a:lnTo>
                  <a:pt x="236981" y="114300"/>
                </a:lnTo>
                <a:close/>
              </a:path>
              <a:path w="379730" h="171450">
                <a:moveTo>
                  <a:pt x="379475" y="85343"/>
                </a:moveTo>
                <a:lnTo>
                  <a:pt x="208025" y="0"/>
                </a:lnTo>
                <a:lnTo>
                  <a:pt x="208025" y="57150"/>
                </a:lnTo>
                <a:lnTo>
                  <a:pt x="236981" y="57150"/>
                </a:lnTo>
                <a:lnTo>
                  <a:pt x="236981" y="156907"/>
                </a:lnTo>
                <a:lnTo>
                  <a:pt x="379475" y="85343"/>
                </a:lnTo>
                <a:close/>
              </a:path>
              <a:path w="379730" h="171450">
                <a:moveTo>
                  <a:pt x="236981" y="156907"/>
                </a:moveTo>
                <a:lnTo>
                  <a:pt x="236981" y="114300"/>
                </a:lnTo>
                <a:lnTo>
                  <a:pt x="208025" y="114300"/>
                </a:lnTo>
                <a:lnTo>
                  <a:pt x="208025" y="171450"/>
                </a:lnTo>
                <a:lnTo>
                  <a:pt x="236981" y="156907"/>
                </a:lnTo>
                <a:close/>
              </a:path>
            </a:pathLst>
          </a:custGeom>
          <a:solidFill>
            <a:srgbClr val="000000"/>
          </a:solidFill>
        </p:spPr>
        <p:txBody>
          <a:bodyPr wrap="square" lIns="0" tIns="0" rIns="0" bIns="0" rtlCol="0"/>
          <a:lstStyle/>
          <a:p>
            <a:endParaRPr/>
          </a:p>
        </p:txBody>
      </p:sp>
      <p:sp>
        <p:nvSpPr>
          <p:cNvPr id="6" name="object 6"/>
          <p:cNvSpPr txBox="1"/>
          <p:nvPr/>
        </p:nvSpPr>
        <p:spPr>
          <a:xfrm>
            <a:off x="1424311" y="5489447"/>
            <a:ext cx="906780" cy="290195"/>
          </a:xfrm>
          <a:prstGeom prst="rect">
            <a:avLst/>
          </a:prstGeom>
        </p:spPr>
        <p:txBody>
          <a:bodyPr vert="horz" wrap="square" lIns="0" tIns="0" rIns="0" bIns="0" rtlCol="0">
            <a:spAutoFit/>
          </a:bodyPr>
          <a:lstStyle/>
          <a:p>
            <a:pPr marL="12700">
              <a:lnSpc>
                <a:spcPct val="100000"/>
              </a:lnSpc>
              <a:tabLst>
                <a:tab pos="537845" algn="l"/>
              </a:tabLst>
            </a:pPr>
            <a:r>
              <a:rPr sz="1800" b="1" spc="-5" dirty="0">
                <a:latin typeface="Arial"/>
                <a:cs typeface="Arial"/>
              </a:rPr>
              <a:t>A	...A</a:t>
            </a:r>
            <a:endParaRPr sz="1800">
              <a:latin typeface="Arial"/>
              <a:cs typeface="Arial"/>
            </a:endParaRPr>
          </a:p>
        </p:txBody>
      </p:sp>
      <p:sp>
        <p:nvSpPr>
          <p:cNvPr id="7" name="object 7"/>
          <p:cNvSpPr txBox="1"/>
          <p:nvPr/>
        </p:nvSpPr>
        <p:spPr>
          <a:xfrm>
            <a:off x="1589665" y="5628894"/>
            <a:ext cx="835025" cy="197485"/>
          </a:xfrm>
          <a:prstGeom prst="rect">
            <a:avLst/>
          </a:prstGeom>
        </p:spPr>
        <p:txBody>
          <a:bodyPr vert="horz" wrap="square" lIns="0" tIns="0" rIns="0" bIns="0" rtlCol="0">
            <a:spAutoFit/>
          </a:bodyPr>
          <a:lstStyle/>
          <a:p>
            <a:pPr marL="12700">
              <a:lnSpc>
                <a:spcPct val="100000"/>
              </a:lnSpc>
              <a:tabLst>
                <a:tab pos="728345" algn="l"/>
              </a:tabLst>
            </a:pPr>
            <a:r>
              <a:rPr sz="1200" b="1" dirty="0">
                <a:latin typeface="Arial"/>
                <a:cs typeface="Arial"/>
              </a:rPr>
              <a:t>n+i-</a:t>
            </a:r>
            <a:r>
              <a:rPr sz="1200" b="1" spc="-5" dirty="0">
                <a:latin typeface="Arial"/>
                <a:cs typeface="Arial"/>
              </a:rPr>
              <a:t>1	</a:t>
            </a:r>
            <a:r>
              <a:rPr sz="1200" b="1" dirty="0">
                <a:latin typeface="Arial"/>
                <a:cs typeface="Arial"/>
              </a:rPr>
              <a:t>n</a:t>
            </a:r>
            <a:endParaRPr sz="1200">
              <a:latin typeface="Arial"/>
              <a:cs typeface="Arial"/>
            </a:endParaRPr>
          </a:p>
        </p:txBody>
      </p:sp>
      <p:sp>
        <p:nvSpPr>
          <p:cNvPr id="8" name="object 8"/>
          <p:cNvSpPr txBox="1"/>
          <p:nvPr/>
        </p:nvSpPr>
        <p:spPr>
          <a:xfrm>
            <a:off x="1249813" y="5895594"/>
            <a:ext cx="1287780" cy="197485"/>
          </a:xfrm>
          <a:prstGeom prst="rect">
            <a:avLst/>
          </a:prstGeom>
        </p:spPr>
        <p:txBody>
          <a:bodyPr vert="horz" wrap="square" lIns="0" tIns="0" rIns="0" bIns="0" rtlCol="0">
            <a:spAutoFit/>
          </a:bodyPr>
          <a:lstStyle/>
          <a:p>
            <a:pPr marL="12700">
              <a:lnSpc>
                <a:spcPct val="100000"/>
              </a:lnSpc>
            </a:pPr>
            <a:r>
              <a:rPr sz="1200" b="1" spc="-5" dirty="0">
                <a:solidFill>
                  <a:srgbClr val="FF0000"/>
                </a:solidFill>
                <a:latin typeface="宋体"/>
                <a:cs typeface="宋体"/>
              </a:rPr>
              <a:t>【注</a:t>
            </a:r>
            <a:r>
              <a:rPr sz="1200" b="1" dirty="0">
                <a:solidFill>
                  <a:srgbClr val="FF0000"/>
                </a:solidFill>
                <a:latin typeface="宋体"/>
                <a:cs typeface="宋体"/>
              </a:rPr>
              <a:t>】</a:t>
            </a:r>
            <a:r>
              <a:rPr sz="1200" b="1" spc="-5" dirty="0">
                <a:latin typeface="Arial"/>
                <a:cs typeface="Arial"/>
              </a:rPr>
              <a:t>i</a:t>
            </a:r>
            <a:r>
              <a:rPr sz="1200" b="1" spc="-5" dirty="0">
                <a:latin typeface="宋体"/>
                <a:cs typeface="宋体"/>
              </a:rPr>
              <a:t>位高位地址</a:t>
            </a:r>
            <a:endParaRPr sz="1200">
              <a:latin typeface="宋体"/>
              <a:cs typeface="宋体"/>
            </a:endParaRPr>
          </a:p>
        </p:txBody>
      </p:sp>
      <p:sp>
        <p:nvSpPr>
          <p:cNvPr id="9" name="object 9"/>
          <p:cNvSpPr txBox="1"/>
          <p:nvPr/>
        </p:nvSpPr>
        <p:spPr>
          <a:xfrm>
            <a:off x="5435993" y="4160520"/>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0" name="object 10"/>
          <p:cNvSpPr txBox="1"/>
          <p:nvPr/>
        </p:nvSpPr>
        <p:spPr>
          <a:xfrm>
            <a:off x="7379093" y="4160520"/>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1" name="object 11"/>
          <p:cNvSpPr txBox="1"/>
          <p:nvPr/>
        </p:nvSpPr>
        <p:spPr>
          <a:xfrm>
            <a:off x="5435993" y="5687567"/>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2" name="object 12"/>
          <p:cNvSpPr txBox="1"/>
          <p:nvPr/>
        </p:nvSpPr>
        <p:spPr>
          <a:xfrm>
            <a:off x="7379093" y="5687567"/>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3" name="object 13"/>
          <p:cNvSpPr/>
          <p:nvPr/>
        </p:nvSpPr>
        <p:spPr>
          <a:xfrm>
            <a:off x="2536583" y="4147565"/>
            <a:ext cx="2825115" cy="171450"/>
          </a:xfrm>
          <a:custGeom>
            <a:avLst/>
            <a:gdLst/>
            <a:ahLst/>
            <a:cxnLst/>
            <a:rect l="l" t="t" r="r" b="b"/>
            <a:pathLst>
              <a:path w="2825115" h="171450">
                <a:moveTo>
                  <a:pt x="2681477" y="114300"/>
                </a:moveTo>
                <a:lnTo>
                  <a:pt x="2681477" y="57150"/>
                </a:lnTo>
                <a:lnTo>
                  <a:pt x="0" y="55625"/>
                </a:lnTo>
                <a:lnTo>
                  <a:pt x="0" y="112775"/>
                </a:lnTo>
                <a:lnTo>
                  <a:pt x="2681477" y="114300"/>
                </a:lnTo>
                <a:close/>
              </a:path>
              <a:path w="2825115" h="171450">
                <a:moveTo>
                  <a:pt x="2824734" y="86106"/>
                </a:moveTo>
                <a:lnTo>
                  <a:pt x="2653284" y="0"/>
                </a:lnTo>
                <a:lnTo>
                  <a:pt x="2653284" y="57133"/>
                </a:lnTo>
                <a:lnTo>
                  <a:pt x="2681477" y="57150"/>
                </a:lnTo>
                <a:lnTo>
                  <a:pt x="2681477" y="157415"/>
                </a:lnTo>
                <a:lnTo>
                  <a:pt x="2824734" y="86106"/>
                </a:lnTo>
                <a:close/>
              </a:path>
              <a:path w="2825115" h="171450">
                <a:moveTo>
                  <a:pt x="2681477" y="157415"/>
                </a:moveTo>
                <a:lnTo>
                  <a:pt x="2681477" y="114300"/>
                </a:lnTo>
                <a:lnTo>
                  <a:pt x="2653284" y="114283"/>
                </a:lnTo>
                <a:lnTo>
                  <a:pt x="2653284" y="171450"/>
                </a:lnTo>
                <a:lnTo>
                  <a:pt x="2681477" y="157415"/>
                </a:lnTo>
                <a:close/>
              </a:path>
            </a:pathLst>
          </a:custGeom>
          <a:solidFill>
            <a:srgbClr val="000000"/>
          </a:solidFill>
        </p:spPr>
        <p:txBody>
          <a:bodyPr wrap="square" lIns="0" tIns="0" rIns="0" bIns="0" rtlCol="0"/>
          <a:lstStyle/>
          <a:p>
            <a:endParaRPr/>
          </a:p>
        </p:txBody>
      </p:sp>
      <p:sp>
        <p:nvSpPr>
          <p:cNvPr id="14" name="object 14"/>
          <p:cNvSpPr/>
          <p:nvPr/>
        </p:nvSpPr>
        <p:spPr>
          <a:xfrm>
            <a:off x="4786769" y="4233671"/>
            <a:ext cx="0" cy="1583055"/>
          </a:xfrm>
          <a:custGeom>
            <a:avLst/>
            <a:gdLst/>
            <a:ahLst/>
            <a:cxnLst/>
            <a:rect l="l" t="t" r="r" b="b"/>
            <a:pathLst>
              <a:path h="1583054">
                <a:moveTo>
                  <a:pt x="0" y="0"/>
                </a:moveTo>
                <a:lnTo>
                  <a:pt x="0" y="1582674"/>
                </a:lnTo>
              </a:path>
            </a:pathLst>
          </a:custGeom>
          <a:ln w="57150">
            <a:solidFill>
              <a:srgbClr val="000000"/>
            </a:solidFill>
          </a:ln>
        </p:spPr>
        <p:txBody>
          <a:bodyPr wrap="square" lIns="0" tIns="0" rIns="0" bIns="0" rtlCol="0"/>
          <a:lstStyle/>
          <a:p>
            <a:endParaRPr/>
          </a:p>
        </p:txBody>
      </p:sp>
      <p:sp>
        <p:nvSpPr>
          <p:cNvPr id="15" name="object 15"/>
          <p:cNvSpPr/>
          <p:nvPr/>
        </p:nvSpPr>
        <p:spPr>
          <a:xfrm>
            <a:off x="4773815" y="5730240"/>
            <a:ext cx="647700" cy="171450"/>
          </a:xfrm>
          <a:custGeom>
            <a:avLst/>
            <a:gdLst/>
            <a:ahLst/>
            <a:cxnLst/>
            <a:rect l="l" t="t" r="r" b="b"/>
            <a:pathLst>
              <a:path w="647700" h="171450">
                <a:moveTo>
                  <a:pt x="504443" y="114300"/>
                </a:moveTo>
                <a:lnTo>
                  <a:pt x="504443" y="57150"/>
                </a:lnTo>
                <a:lnTo>
                  <a:pt x="0" y="57150"/>
                </a:lnTo>
                <a:lnTo>
                  <a:pt x="0" y="114300"/>
                </a:lnTo>
                <a:lnTo>
                  <a:pt x="504443" y="114300"/>
                </a:lnTo>
                <a:close/>
              </a:path>
              <a:path w="647700" h="171450">
                <a:moveTo>
                  <a:pt x="647700" y="86106"/>
                </a:moveTo>
                <a:lnTo>
                  <a:pt x="476250" y="0"/>
                </a:lnTo>
                <a:lnTo>
                  <a:pt x="476250" y="57150"/>
                </a:lnTo>
                <a:lnTo>
                  <a:pt x="504443" y="57150"/>
                </a:lnTo>
                <a:lnTo>
                  <a:pt x="504443" y="157415"/>
                </a:lnTo>
                <a:lnTo>
                  <a:pt x="647700" y="86106"/>
                </a:lnTo>
                <a:close/>
              </a:path>
              <a:path w="647700" h="171450">
                <a:moveTo>
                  <a:pt x="504443" y="157415"/>
                </a:moveTo>
                <a:lnTo>
                  <a:pt x="504443" y="114300"/>
                </a:lnTo>
                <a:lnTo>
                  <a:pt x="476250" y="114300"/>
                </a:lnTo>
                <a:lnTo>
                  <a:pt x="476250" y="171450"/>
                </a:lnTo>
                <a:lnTo>
                  <a:pt x="504443" y="157415"/>
                </a:lnTo>
                <a:close/>
              </a:path>
            </a:pathLst>
          </a:custGeom>
          <a:solidFill>
            <a:srgbClr val="000000"/>
          </a:solidFill>
        </p:spPr>
        <p:txBody>
          <a:bodyPr wrap="square" lIns="0" tIns="0" rIns="0" bIns="0" rtlCol="0"/>
          <a:lstStyle/>
          <a:p>
            <a:endParaRPr/>
          </a:p>
        </p:txBody>
      </p:sp>
      <p:sp>
        <p:nvSpPr>
          <p:cNvPr id="16" name="object 16"/>
          <p:cNvSpPr txBox="1"/>
          <p:nvPr/>
        </p:nvSpPr>
        <p:spPr>
          <a:xfrm>
            <a:off x="1460887" y="3898353"/>
            <a:ext cx="859790" cy="736600"/>
          </a:xfrm>
          <a:prstGeom prst="rect">
            <a:avLst/>
          </a:prstGeom>
        </p:spPr>
        <p:txBody>
          <a:bodyPr vert="horz" wrap="square" lIns="0" tIns="0" rIns="0" bIns="0" rtlCol="0">
            <a:spAutoFit/>
          </a:bodyPr>
          <a:lstStyle/>
          <a:p>
            <a:pPr marL="260985" marR="5080" indent="-248920">
              <a:lnSpc>
                <a:spcPct val="131400"/>
              </a:lnSpc>
            </a:pPr>
            <a:r>
              <a:rPr sz="1800" b="1" spc="-5" dirty="0">
                <a:latin typeface="Arial"/>
                <a:cs typeface="Arial"/>
              </a:rPr>
              <a:t>A</a:t>
            </a:r>
            <a:r>
              <a:rPr sz="1800" b="1" spc="-7" baseline="-23148" dirty="0">
                <a:latin typeface="Arial"/>
                <a:cs typeface="Arial"/>
              </a:rPr>
              <a:t>n</a:t>
            </a:r>
            <a:r>
              <a:rPr sz="1800" b="1" baseline="-23148" dirty="0">
                <a:latin typeface="Arial"/>
                <a:cs typeface="Arial"/>
              </a:rPr>
              <a:t>-</a:t>
            </a:r>
            <a:r>
              <a:rPr sz="1800" b="1" spc="-15" baseline="-23148" dirty="0">
                <a:latin typeface="Arial"/>
                <a:cs typeface="Arial"/>
              </a:rPr>
              <a:t>1</a:t>
            </a:r>
            <a:r>
              <a:rPr sz="1800" b="1" spc="-5" dirty="0">
                <a:latin typeface="Arial"/>
                <a:cs typeface="Arial"/>
              </a:rPr>
              <a:t>...</a:t>
            </a:r>
            <a:r>
              <a:rPr sz="1800" b="1" dirty="0">
                <a:latin typeface="Arial"/>
                <a:cs typeface="Arial"/>
              </a:rPr>
              <a:t>A</a:t>
            </a:r>
            <a:r>
              <a:rPr sz="1800" b="1" spc="-7" baseline="-23148" dirty="0">
                <a:latin typeface="Arial"/>
                <a:cs typeface="Arial"/>
              </a:rPr>
              <a:t>0 </a:t>
            </a:r>
            <a:r>
              <a:rPr sz="1800" b="1" baseline="-23148" dirty="0">
                <a:latin typeface="Arial"/>
                <a:cs typeface="Arial"/>
              </a:rPr>
              <a:t> </a:t>
            </a:r>
            <a:r>
              <a:rPr sz="1800" b="1" spc="-5" dirty="0">
                <a:latin typeface="Arial"/>
                <a:cs typeface="Arial"/>
              </a:rPr>
              <a:t>WE#</a:t>
            </a:r>
            <a:endParaRPr sz="1800">
              <a:latin typeface="Arial"/>
              <a:cs typeface="Arial"/>
            </a:endParaRPr>
          </a:p>
        </p:txBody>
      </p:sp>
      <p:sp>
        <p:nvSpPr>
          <p:cNvPr id="17" name="object 17"/>
          <p:cNvSpPr/>
          <p:nvPr/>
        </p:nvSpPr>
        <p:spPr>
          <a:xfrm>
            <a:off x="2536583" y="4482846"/>
            <a:ext cx="2826385" cy="76200"/>
          </a:xfrm>
          <a:custGeom>
            <a:avLst/>
            <a:gdLst/>
            <a:ahLst/>
            <a:cxnLst/>
            <a:rect l="l" t="t" r="r" b="b"/>
            <a:pathLst>
              <a:path w="2826385" h="76200">
                <a:moveTo>
                  <a:pt x="2762249" y="44195"/>
                </a:moveTo>
                <a:lnTo>
                  <a:pt x="2762249" y="32003"/>
                </a:lnTo>
                <a:lnTo>
                  <a:pt x="0" y="32003"/>
                </a:lnTo>
                <a:lnTo>
                  <a:pt x="0" y="44195"/>
                </a:lnTo>
                <a:lnTo>
                  <a:pt x="2762249" y="44195"/>
                </a:lnTo>
                <a:close/>
              </a:path>
              <a:path w="2826385" h="76200">
                <a:moveTo>
                  <a:pt x="2826258" y="38100"/>
                </a:moveTo>
                <a:lnTo>
                  <a:pt x="2750058" y="0"/>
                </a:lnTo>
                <a:lnTo>
                  <a:pt x="2750058" y="32003"/>
                </a:lnTo>
                <a:lnTo>
                  <a:pt x="2762249" y="32003"/>
                </a:lnTo>
                <a:lnTo>
                  <a:pt x="2762249" y="70103"/>
                </a:lnTo>
                <a:lnTo>
                  <a:pt x="2826258" y="38100"/>
                </a:lnTo>
                <a:close/>
              </a:path>
              <a:path w="2826385" h="76200">
                <a:moveTo>
                  <a:pt x="2762249" y="70103"/>
                </a:moveTo>
                <a:lnTo>
                  <a:pt x="2762249" y="44195"/>
                </a:lnTo>
                <a:lnTo>
                  <a:pt x="2750058" y="44195"/>
                </a:lnTo>
                <a:lnTo>
                  <a:pt x="2750058" y="76200"/>
                </a:lnTo>
                <a:lnTo>
                  <a:pt x="2762249" y="70103"/>
                </a:lnTo>
                <a:close/>
              </a:path>
            </a:pathLst>
          </a:custGeom>
          <a:solidFill>
            <a:srgbClr val="000000"/>
          </a:solidFill>
        </p:spPr>
        <p:txBody>
          <a:bodyPr wrap="square" lIns="0" tIns="0" rIns="0" bIns="0" rtlCol="0"/>
          <a:lstStyle/>
          <a:p>
            <a:endParaRPr/>
          </a:p>
        </p:txBody>
      </p:sp>
      <p:sp>
        <p:nvSpPr>
          <p:cNvPr id="18" name="object 18"/>
          <p:cNvSpPr/>
          <p:nvPr/>
        </p:nvSpPr>
        <p:spPr>
          <a:xfrm>
            <a:off x="4354715" y="5993891"/>
            <a:ext cx="1080135" cy="76200"/>
          </a:xfrm>
          <a:custGeom>
            <a:avLst/>
            <a:gdLst/>
            <a:ahLst/>
            <a:cxnLst/>
            <a:rect l="l" t="t" r="r" b="b"/>
            <a:pathLst>
              <a:path w="1080135" h="76200">
                <a:moveTo>
                  <a:pt x="1015746" y="44958"/>
                </a:moveTo>
                <a:lnTo>
                  <a:pt x="1015746" y="32004"/>
                </a:lnTo>
                <a:lnTo>
                  <a:pt x="0" y="32004"/>
                </a:lnTo>
                <a:lnTo>
                  <a:pt x="0" y="44958"/>
                </a:lnTo>
                <a:lnTo>
                  <a:pt x="1015746" y="44958"/>
                </a:lnTo>
                <a:close/>
              </a:path>
              <a:path w="1080135" h="76200">
                <a:moveTo>
                  <a:pt x="1079753" y="38100"/>
                </a:moveTo>
                <a:lnTo>
                  <a:pt x="1003553" y="0"/>
                </a:lnTo>
                <a:lnTo>
                  <a:pt x="1003553" y="32004"/>
                </a:lnTo>
                <a:lnTo>
                  <a:pt x="1015746" y="32004"/>
                </a:lnTo>
                <a:lnTo>
                  <a:pt x="1015746" y="70103"/>
                </a:lnTo>
                <a:lnTo>
                  <a:pt x="1079753" y="38100"/>
                </a:lnTo>
                <a:close/>
              </a:path>
              <a:path w="1080135" h="76200">
                <a:moveTo>
                  <a:pt x="1015746" y="70103"/>
                </a:moveTo>
                <a:lnTo>
                  <a:pt x="1015746" y="44958"/>
                </a:lnTo>
                <a:lnTo>
                  <a:pt x="1003553" y="44958"/>
                </a:lnTo>
                <a:lnTo>
                  <a:pt x="1003553" y="76200"/>
                </a:lnTo>
                <a:lnTo>
                  <a:pt x="1015746" y="70103"/>
                </a:lnTo>
                <a:close/>
              </a:path>
            </a:pathLst>
          </a:custGeom>
          <a:solidFill>
            <a:srgbClr val="000000"/>
          </a:solidFill>
        </p:spPr>
        <p:txBody>
          <a:bodyPr wrap="square" lIns="0" tIns="0" rIns="0" bIns="0" rtlCol="0"/>
          <a:lstStyle/>
          <a:p>
            <a:endParaRPr/>
          </a:p>
        </p:txBody>
      </p:sp>
      <p:sp>
        <p:nvSpPr>
          <p:cNvPr id="19" name="object 19"/>
          <p:cNvSpPr/>
          <p:nvPr/>
        </p:nvSpPr>
        <p:spPr>
          <a:xfrm>
            <a:off x="4354715" y="4520946"/>
            <a:ext cx="0" cy="1511300"/>
          </a:xfrm>
          <a:custGeom>
            <a:avLst/>
            <a:gdLst/>
            <a:ahLst/>
            <a:cxnLst/>
            <a:rect l="l" t="t" r="r" b="b"/>
            <a:pathLst>
              <a:path h="1511300">
                <a:moveTo>
                  <a:pt x="0" y="0"/>
                </a:moveTo>
                <a:lnTo>
                  <a:pt x="0" y="1511045"/>
                </a:lnTo>
              </a:path>
            </a:pathLst>
          </a:custGeom>
          <a:ln w="12700">
            <a:solidFill>
              <a:srgbClr val="000000"/>
            </a:solidFill>
          </a:ln>
        </p:spPr>
        <p:txBody>
          <a:bodyPr wrap="square" lIns="0" tIns="0" rIns="0" bIns="0" rtlCol="0"/>
          <a:lstStyle/>
          <a:p>
            <a:endParaRPr/>
          </a:p>
        </p:txBody>
      </p:sp>
      <p:sp>
        <p:nvSpPr>
          <p:cNvPr id="20" name="object 20"/>
          <p:cNvSpPr txBox="1"/>
          <p:nvPr/>
        </p:nvSpPr>
        <p:spPr>
          <a:xfrm>
            <a:off x="3521335" y="4921249"/>
            <a:ext cx="498475" cy="296545"/>
          </a:xfrm>
          <a:prstGeom prst="rect">
            <a:avLst/>
          </a:prstGeom>
        </p:spPr>
        <p:txBody>
          <a:bodyPr vert="horz" wrap="square" lIns="0" tIns="0" rIns="0" bIns="0" rtlCol="0">
            <a:spAutoFit/>
          </a:bodyPr>
          <a:lstStyle/>
          <a:p>
            <a:pPr marL="12700">
              <a:lnSpc>
                <a:spcPct val="100000"/>
              </a:lnSpc>
            </a:pPr>
            <a:r>
              <a:rPr sz="1600" b="1" spc="-5" dirty="0">
                <a:solidFill>
                  <a:srgbClr val="FC0128"/>
                </a:solidFill>
                <a:latin typeface="Arial"/>
                <a:cs typeface="Arial"/>
              </a:rPr>
              <a:t>CS</a:t>
            </a:r>
            <a:r>
              <a:rPr sz="1650" b="1" spc="-7" baseline="-20202" dirty="0">
                <a:solidFill>
                  <a:srgbClr val="FC0128"/>
                </a:solidFill>
                <a:latin typeface="Arial"/>
                <a:cs typeface="Arial"/>
              </a:rPr>
              <a:t>0</a:t>
            </a:r>
            <a:r>
              <a:rPr sz="1600" b="1" dirty="0">
                <a:solidFill>
                  <a:srgbClr val="FC0128"/>
                </a:solidFill>
                <a:latin typeface="Arial"/>
                <a:cs typeface="Arial"/>
              </a:rPr>
              <a:t>#</a:t>
            </a:r>
            <a:endParaRPr sz="1600">
              <a:latin typeface="Arial"/>
              <a:cs typeface="Arial"/>
            </a:endParaRPr>
          </a:p>
        </p:txBody>
      </p:sp>
      <p:sp>
        <p:nvSpPr>
          <p:cNvPr id="21" name="object 21"/>
          <p:cNvSpPr/>
          <p:nvPr/>
        </p:nvSpPr>
        <p:spPr>
          <a:xfrm>
            <a:off x="3402215" y="4879847"/>
            <a:ext cx="4481830" cy="0"/>
          </a:xfrm>
          <a:custGeom>
            <a:avLst/>
            <a:gdLst/>
            <a:ahLst/>
            <a:cxnLst/>
            <a:rect l="l" t="t" r="r" b="b"/>
            <a:pathLst>
              <a:path w="4481830">
                <a:moveTo>
                  <a:pt x="0" y="0"/>
                </a:moveTo>
                <a:lnTo>
                  <a:pt x="4481309" y="0"/>
                </a:lnTo>
              </a:path>
            </a:pathLst>
          </a:custGeom>
          <a:ln w="12700">
            <a:solidFill>
              <a:srgbClr val="FC0128"/>
            </a:solidFill>
          </a:ln>
        </p:spPr>
        <p:txBody>
          <a:bodyPr wrap="square" lIns="0" tIns="0" rIns="0" bIns="0" rtlCol="0"/>
          <a:lstStyle/>
          <a:p>
            <a:endParaRPr/>
          </a:p>
        </p:txBody>
      </p:sp>
      <p:sp>
        <p:nvSpPr>
          <p:cNvPr id="22" name="object 22"/>
          <p:cNvSpPr/>
          <p:nvPr/>
        </p:nvSpPr>
        <p:spPr>
          <a:xfrm>
            <a:off x="5900813" y="4592573"/>
            <a:ext cx="76200" cy="287655"/>
          </a:xfrm>
          <a:custGeom>
            <a:avLst/>
            <a:gdLst/>
            <a:ahLst/>
            <a:cxnLst/>
            <a:rect l="l" t="t" r="r" b="b"/>
            <a:pathLst>
              <a:path w="76200" h="287654">
                <a:moveTo>
                  <a:pt x="76200" y="76200"/>
                </a:moveTo>
                <a:lnTo>
                  <a:pt x="38100" y="0"/>
                </a:lnTo>
                <a:lnTo>
                  <a:pt x="0" y="76200"/>
                </a:lnTo>
                <a:lnTo>
                  <a:pt x="32004" y="76200"/>
                </a:lnTo>
                <a:lnTo>
                  <a:pt x="32004" y="63246"/>
                </a:lnTo>
                <a:lnTo>
                  <a:pt x="44196" y="63246"/>
                </a:lnTo>
                <a:lnTo>
                  <a:pt x="44196" y="76200"/>
                </a:lnTo>
                <a:lnTo>
                  <a:pt x="76200" y="76200"/>
                </a:lnTo>
                <a:close/>
              </a:path>
              <a:path w="76200" h="287654">
                <a:moveTo>
                  <a:pt x="44196" y="76200"/>
                </a:moveTo>
                <a:lnTo>
                  <a:pt x="44196" y="63246"/>
                </a:lnTo>
                <a:lnTo>
                  <a:pt x="32004" y="63246"/>
                </a:lnTo>
                <a:lnTo>
                  <a:pt x="32004" y="76200"/>
                </a:lnTo>
                <a:lnTo>
                  <a:pt x="44196" y="76200"/>
                </a:lnTo>
                <a:close/>
              </a:path>
              <a:path w="76200" h="287654">
                <a:moveTo>
                  <a:pt x="44196" y="287274"/>
                </a:moveTo>
                <a:lnTo>
                  <a:pt x="44196" y="76200"/>
                </a:lnTo>
                <a:lnTo>
                  <a:pt x="32004" y="76200"/>
                </a:lnTo>
                <a:lnTo>
                  <a:pt x="32004" y="287274"/>
                </a:lnTo>
                <a:lnTo>
                  <a:pt x="44196" y="287274"/>
                </a:lnTo>
                <a:close/>
              </a:path>
            </a:pathLst>
          </a:custGeom>
          <a:solidFill>
            <a:srgbClr val="FC0128"/>
          </a:solidFill>
        </p:spPr>
        <p:txBody>
          <a:bodyPr wrap="square" lIns="0" tIns="0" rIns="0" bIns="0" rtlCol="0"/>
          <a:lstStyle/>
          <a:p>
            <a:endParaRPr/>
          </a:p>
        </p:txBody>
      </p:sp>
      <p:sp>
        <p:nvSpPr>
          <p:cNvPr id="23" name="object 23"/>
          <p:cNvSpPr/>
          <p:nvPr/>
        </p:nvSpPr>
        <p:spPr>
          <a:xfrm>
            <a:off x="7845425" y="4592573"/>
            <a:ext cx="76200" cy="287655"/>
          </a:xfrm>
          <a:custGeom>
            <a:avLst/>
            <a:gdLst/>
            <a:ahLst/>
            <a:cxnLst/>
            <a:rect l="l" t="t" r="r" b="b"/>
            <a:pathLst>
              <a:path w="76200" h="287654">
                <a:moveTo>
                  <a:pt x="76200" y="76200"/>
                </a:moveTo>
                <a:lnTo>
                  <a:pt x="38100" y="0"/>
                </a:lnTo>
                <a:lnTo>
                  <a:pt x="0" y="76200"/>
                </a:lnTo>
                <a:lnTo>
                  <a:pt x="32016" y="76200"/>
                </a:lnTo>
                <a:lnTo>
                  <a:pt x="32016" y="63246"/>
                </a:lnTo>
                <a:lnTo>
                  <a:pt x="44208" y="63246"/>
                </a:lnTo>
                <a:lnTo>
                  <a:pt x="44208" y="76200"/>
                </a:lnTo>
                <a:lnTo>
                  <a:pt x="76200" y="76200"/>
                </a:lnTo>
                <a:close/>
              </a:path>
              <a:path w="76200" h="287654">
                <a:moveTo>
                  <a:pt x="44208" y="76200"/>
                </a:moveTo>
                <a:lnTo>
                  <a:pt x="44208" y="63246"/>
                </a:lnTo>
                <a:lnTo>
                  <a:pt x="32016" y="63246"/>
                </a:lnTo>
                <a:lnTo>
                  <a:pt x="32016" y="76200"/>
                </a:lnTo>
                <a:lnTo>
                  <a:pt x="44208" y="76200"/>
                </a:lnTo>
                <a:close/>
              </a:path>
              <a:path w="76200" h="287654">
                <a:moveTo>
                  <a:pt x="44208" y="287274"/>
                </a:moveTo>
                <a:lnTo>
                  <a:pt x="44208" y="76200"/>
                </a:lnTo>
                <a:lnTo>
                  <a:pt x="32016" y="76200"/>
                </a:lnTo>
                <a:lnTo>
                  <a:pt x="32016" y="287274"/>
                </a:lnTo>
                <a:lnTo>
                  <a:pt x="44208" y="287274"/>
                </a:lnTo>
                <a:close/>
              </a:path>
            </a:pathLst>
          </a:custGeom>
          <a:solidFill>
            <a:srgbClr val="FC0128"/>
          </a:solidFill>
        </p:spPr>
        <p:txBody>
          <a:bodyPr wrap="square" lIns="0" tIns="0" rIns="0" bIns="0" rtlCol="0"/>
          <a:lstStyle/>
          <a:p>
            <a:endParaRPr/>
          </a:p>
        </p:txBody>
      </p:sp>
      <p:sp>
        <p:nvSpPr>
          <p:cNvPr id="24" name="object 24"/>
          <p:cNvSpPr txBox="1"/>
          <p:nvPr/>
        </p:nvSpPr>
        <p:spPr>
          <a:xfrm>
            <a:off x="3532764" y="6432565"/>
            <a:ext cx="659765" cy="296545"/>
          </a:xfrm>
          <a:prstGeom prst="rect">
            <a:avLst/>
          </a:prstGeom>
        </p:spPr>
        <p:txBody>
          <a:bodyPr vert="horz" wrap="square" lIns="0" tIns="0" rIns="0" bIns="0" rtlCol="0">
            <a:spAutoFit/>
          </a:bodyPr>
          <a:lstStyle/>
          <a:p>
            <a:pPr marL="371475">
              <a:lnSpc>
                <a:spcPts val="660"/>
              </a:lnSpc>
            </a:pPr>
            <a:r>
              <a:rPr sz="1100" b="1" spc="-5" dirty="0">
                <a:solidFill>
                  <a:srgbClr val="FC0128"/>
                </a:solidFill>
                <a:latin typeface="Arial"/>
                <a:cs typeface="Arial"/>
              </a:rPr>
              <a:t>i</a:t>
            </a:r>
            <a:endParaRPr sz="1100">
              <a:latin typeface="Arial"/>
              <a:cs typeface="Arial"/>
            </a:endParaRPr>
          </a:p>
          <a:p>
            <a:pPr marL="12700">
              <a:lnSpc>
                <a:spcPts val="1260"/>
              </a:lnSpc>
            </a:pPr>
            <a:r>
              <a:rPr sz="1600" b="1" spc="-5" dirty="0">
                <a:solidFill>
                  <a:srgbClr val="FC0128"/>
                </a:solidFill>
                <a:latin typeface="Arial"/>
                <a:cs typeface="Arial"/>
              </a:rPr>
              <a:t>CS</a:t>
            </a:r>
            <a:r>
              <a:rPr sz="1650" b="1" spc="-7" baseline="-20202" dirty="0">
                <a:solidFill>
                  <a:srgbClr val="FC0128"/>
                </a:solidFill>
                <a:latin typeface="Arial"/>
                <a:cs typeface="Arial"/>
              </a:rPr>
              <a:t>2</a:t>
            </a:r>
            <a:r>
              <a:rPr sz="1650" b="1" spc="-135" baseline="-20202" dirty="0">
                <a:solidFill>
                  <a:srgbClr val="FC0128"/>
                </a:solidFill>
                <a:latin typeface="Arial"/>
                <a:cs typeface="Arial"/>
              </a:rPr>
              <a:t> </a:t>
            </a:r>
            <a:r>
              <a:rPr sz="1650" b="1" spc="-7" baseline="-20202" dirty="0">
                <a:solidFill>
                  <a:srgbClr val="FC0128"/>
                </a:solidFill>
                <a:latin typeface="Arial"/>
                <a:cs typeface="Arial"/>
              </a:rPr>
              <a:t>-1</a:t>
            </a:r>
            <a:r>
              <a:rPr sz="1600" b="1" spc="-5" dirty="0">
                <a:solidFill>
                  <a:srgbClr val="FC0128"/>
                </a:solidFill>
                <a:latin typeface="Arial"/>
                <a:cs typeface="Arial"/>
              </a:rPr>
              <a:t>#</a:t>
            </a:r>
            <a:endParaRPr sz="1600">
              <a:latin typeface="Arial"/>
              <a:cs typeface="Arial"/>
            </a:endParaRPr>
          </a:p>
        </p:txBody>
      </p:sp>
      <p:sp>
        <p:nvSpPr>
          <p:cNvPr id="25" name="object 25"/>
          <p:cNvSpPr/>
          <p:nvPr/>
        </p:nvSpPr>
        <p:spPr>
          <a:xfrm>
            <a:off x="3386213" y="6390894"/>
            <a:ext cx="4481830" cy="1905"/>
          </a:xfrm>
          <a:custGeom>
            <a:avLst/>
            <a:gdLst/>
            <a:ahLst/>
            <a:cxnLst/>
            <a:rect l="l" t="t" r="r" b="b"/>
            <a:pathLst>
              <a:path w="4481830" h="1904">
                <a:moveTo>
                  <a:pt x="0" y="0"/>
                </a:moveTo>
                <a:lnTo>
                  <a:pt x="4481309" y="1523"/>
                </a:lnTo>
              </a:path>
            </a:pathLst>
          </a:custGeom>
          <a:ln w="12700">
            <a:solidFill>
              <a:srgbClr val="FC0128"/>
            </a:solidFill>
          </a:ln>
        </p:spPr>
        <p:txBody>
          <a:bodyPr wrap="square" lIns="0" tIns="0" rIns="0" bIns="0" rtlCol="0"/>
          <a:lstStyle/>
          <a:p>
            <a:endParaRPr/>
          </a:p>
        </p:txBody>
      </p:sp>
      <p:sp>
        <p:nvSpPr>
          <p:cNvPr id="26" name="object 26"/>
          <p:cNvSpPr/>
          <p:nvPr/>
        </p:nvSpPr>
        <p:spPr>
          <a:xfrm>
            <a:off x="5884811" y="6105144"/>
            <a:ext cx="76200" cy="287655"/>
          </a:xfrm>
          <a:custGeom>
            <a:avLst/>
            <a:gdLst/>
            <a:ahLst/>
            <a:cxnLst/>
            <a:rect l="l" t="t" r="r" b="b"/>
            <a:pathLst>
              <a:path w="76200" h="287654">
                <a:moveTo>
                  <a:pt x="76200" y="76200"/>
                </a:moveTo>
                <a:lnTo>
                  <a:pt x="38100" y="0"/>
                </a:lnTo>
                <a:lnTo>
                  <a:pt x="0" y="76200"/>
                </a:lnTo>
                <a:lnTo>
                  <a:pt x="32004" y="76200"/>
                </a:lnTo>
                <a:lnTo>
                  <a:pt x="32004" y="63245"/>
                </a:lnTo>
                <a:lnTo>
                  <a:pt x="44958" y="63245"/>
                </a:lnTo>
                <a:lnTo>
                  <a:pt x="44958" y="76200"/>
                </a:lnTo>
                <a:lnTo>
                  <a:pt x="76200" y="76200"/>
                </a:lnTo>
                <a:close/>
              </a:path>
              <a:path w="76200" h="287654">
                <a:moveTo>
                  <a:pt x="44958" y="76200"/>
                </a:moveTo>
                <a:lnTo>
                  <a:pt x="44958" y="63245"/>
                </a:lnTo>
                <a:lnTo>
                  <a:pt x="32004" y="63245"/>
                </a:lnTo>
                <a:lnTo>
                  <a:pt x="32004" y="76200"/>
                </a:lnTo>
                <a:lnTo>
                  <a:pt x="44958" y="76200"/>
                </a:lnTo>
                <a:close/>
              </a:path>
              <a:path w="76200" h="287654">
                <a:moveTo>
                  <a:pt x="44958" y="287273"/>
                </a:moveTo>
                <a:lnTo>
                  <a:pt x="44958" y="76200"/>
                </a:lnTo>
                <a:lnTo>
                  <a:pt x="32004" y="76200"/>
                </a:lnTo>
                <a:lnTo>
                  <a:pt x="32004" y="287273"/>
                </a:lnTo>
                <a:lnTo>
                  <a:pt x="44958" y="287273"/>
                </a:lnTo>
                <a:close/>
              </a:path>
            </a:pathLst>
          </a:custGeom>
          <a:solidFill>
            <a:srgbClr val="FC0128"/>
          </a:solidFill>
        </p:spPr>
        <p:txBody>
          <a:bodyPr wrap="square" lIns="0" tIns="0" rIns="0" bIns="0" rtlCol="0"/>
          <a:lstStyle/>
          <a:p>
            <a:endParaRPr/>
          </a:p>
        </p:txBody>
      </p:sp>
      <p:sp>
        <p:nvSpPr>
          <p:cNvPr id="27" name="object 27"/>
          <p:cNvSpPr/>
          <p:nvPr/>
        </p:nvSpPr>
        <p:spPr>
          <a:xfrm>
            <a:off x="7829422" y="6105144"/>
            <a:ext cx="76200" cy="287655"/>
          </a:xfrm>
          <a:custGeom>
            <a:avLst/>
            <a:gdLst/>
            <a:ahLst/>
            <a:cxnLst/>
            <a:rect l="l" t="t" r="r" b="b"/>
            <a:pathLst>
              <a:path w="76200" h="287654">
                <a:moveTo>
                  <a:pt x="76200" y="76200"/>
                </a:moveTo>
                <a:lnTo>
                  <a:pt x="38100" y="0"/>
                </a:lnTo>
                <a:lnTo>
                  <a:pt x="0" y="76200"/>
                </a:lnTo>
                <a:lnTo>
                  <a:pt x="32003" y="76200"/>
                </a:lnTo>
                <a:lnTo>
                  <a:pt x="32003" y="63245"/>
                </a:lnTo>
                <a:lnTo>
                  <a:pt x="44957" y="63245"/>
                </a:lnTo>
                <a:lnTo>
                  <a:pt x="44957" y="76200"/>
                </a:lnTo>
                <a:lnTo>
                  <a:pt x="76200" y="76200"/>
                </a:lnTo>
                <a:close/>
              </a:path>
              <a:path w="76200" h="287654">
                <a:moveTo>
                  <a:pt x="44957" y="76200"/>
                </a:moveTo>
                <a:lnTo>
                  <a:pt x="44957" y="63245"/>
                </a:lnTo>
                <a:lnTo>
                  <a:pt x="32003" y="63245"/>
                </a:lnTo>
                <a:lnTo>
                  <a:pt x="32003" y="76200"/>
                </a:lnTo>
                <a:lnTo>
                  <a:pt x="44957" y="76200"/>
                </a:lnTo>
                <a:close/>
              </a:path>
              <a:path w="76200" h="287654">
                <a:moveTo>
                  <a:pt x="44957" y="287273"/>
                </a:moveTo>
                <a:lnTo>
                  <a:pt x="44957" y="76200"/>
                </a:lnTo>
                <a:lnTo>
                  <a:pt x="32003" y="76200"/>
                </a:lnTo>
                <a:lnTo>
                  <a:pt x="32003" y="287273"/>
                </a:lnTo>
                <a:lnTo>
                  <a:pt x="44957" y="287273"/>
                </a:lnTo>
                <a:close/>
              </a:path>
            </a:pathLst>
          </a:custGeom>
          <a:solidFill>
            <a:srgbClr val="FC0128"/>
          </a:solidFill>
        </p:spPr>
        <p:txBody>
          <a:bodyPr wrap="square" lIns="0" tIns="0" rIns="0" bIns="0" rtlCol="0"/>
          <a:lstStyle/>
          <a:p>
            <a:endParaRPr/>
          </a:p>
        </p:txBody>
      </p:sp>
      <p:sp>
        <p:nvSpPr>
          <p:cNvPr id="28" name="object 28"/>
          <p:cNvSpPr txBox="1"/>
          <p:nvPr/>
        </p:nvSpPr>
        <p:spPr>
          <a:xfrm>
            <a:off x="1360303" y="1390650"/>
            <a:ext cx="7800340" cy="2353945"/>
          </a:xfrm>
          <a:prstGeom prst="rect">
            <a:avLst/>
          </a:prstGeom>
        </p:spPr>
        <p:txBody>
          <a:bodyPr vert="horz" wrap="square" lIns="0" tIns="0" rIns="0" bIns="0" rtlCol="0">
            <a:spAutoFit/>
          </a:bodyPr>
          <a:lstStyle/>
          <a:p>
            <a:pPr marL="25400">
              <a:lnSpc>
                <a:spcPct val="100000"/>
              </a:lnSpc>
            </a:pPr>
            <a:r>
              <a:rPr sz="2400" b="1" spc="-5" dirty="0">
                <a:latin typeface="宋体"/>
                <a:cs typeface="宋体"/>
              </a:rPr>
              <a:t>用</a:t>
            </a:r>
            <a:r>
              <a:rPr sz="2400" b="1" spc="-5" dirty="0">
                <a:latin typeface="Arial"/>
                <a:cs typeface="Arial"/>
              </a:rPr>
              <a:t>2</a:t>
            </a:r>
            <a:r>
              <a:rPr sz="2400" b="1" spc="-7" baseline="24305" dirty="0">
                <a:latin typeface="Arial"/>
                <a:cs typeface="Arial"/>
              </a:rPr>
              <a:t>n </a:t>
            </a:r>
            <a:r>
              <a:rPr sz="2400" b="1" dirty="0">
                <a:latin typeface="Arial"/>
                <a:cs typeface="Arial"/>
              </a:rPr>
              <a:t>X </a:t>
            </a:r>
            <a:r>
              <a:rPr sz="2400" b="1" spc="-5" dirty="0">
                <a:latin typeface="Arial"/>
                <a:cs typeface="Arial"/>
              </a:rPr>
              <a:t>m</a:t>
            </a:r>
            <a:r>
              <a:rPr sz="2400" b="1" spc="-5" dirty="0">
                <a:latin typeface="宋体"/>
                <a:cs typeface="宋体"/>
              </a:rPr>
              <a:t>的存储芯片，构造</a:t>
            </a:r>
            <a:r>
              <a:rPr sz="2400" b="1" spc="-5" dirty="0">
                <a:latin typeface="Arial"/>
                <a:cs typeface="Arial"/>
              </a:rPr>
              <a:t>2</a:t>
            </a:r>
            <a:r>
              <a:rPr sz="2400" b="1" spc="-7" baseline="24305" dirty="0">
                <a:latin typeface="Arial"/>
                <a:cs typeface="Arial"/>
              </a:rPr>
              <a:t>n+i </a:t>
            </a:r>
            <a:r>
              <a:rPr sz="2400" b="1" spc="-5" dirty="0">
                <a:latin typeface="Arial"/>
                <a:cs typeface="Arial"/>
              </a:rPr>
              <a:t>x (m x j) </a:t>
            </a:r>
            <a:r>
              <a:rPr sz="2400" b="1" dirty="0">
                <a:latin typeface="宋体"/>
                <a:cs typeface="宋体"/>
              </a:rPr>
              <a:t>的存储器</a:t>
            </a:r>
            <a:endParaRPr sz="2400">
              <a:latin typeface="宋体"/>
              <a:cs typeface="宋体"/>
            </a:endParaRPr>
          </a:p>
          <a:p>
            <a:pPr marL="309880" indent="-284480">
              <a:lnSpc>
                <a:spcPct val="100000"/>
              </a:lnSpc>
              <a:spcBef>
                <a:spcPts val="1015"/>
              </a:spcBef>
              <a:buClr>
                <a:srgbClr val="FF0000"/>
              </a:buClr>
              <a:buFont typeface="Lucida Sans"/>
              <a:buChar char="❖"/>
              <a:tabLst>
                <a:tab pos="309880" algn="l"/>
                <a:tab pos="2349500" algn="l"/>
                <a:tab pos="4014470" algn="l"/>
              </a:tabLst>
            </a:pPr>
            <a:r>
              <a:rPr sz="2000" b="1" dirty="0">
                <a:latin typeface="宋体"/>
                <a:cs typeface="宋体"/>
              </a:rPr>
              <a:t>存储器芯片：</a:t>
            </a:r>
            <a:r>
              <a:rPr sz="2000" b="1" dirty="0">
                <a:latin typeface="Arial"/>
                <a:cs typeface="Arial"/>
              </a:rPr>
              <a:t>n	</a:t>
            </a:r>
            <a:r>
              <a:rPr sz="2000" b="1" spc="-5" dirty="0">
                <a:latin typeface="宋体"/>
                <a:cs typeface="宋体"/>
              </a:rPr>
              <a:t>位地址，</a:t>
            </a:r>
            <a:r>
              <a:rPr sz="2000" b="1" spc="-434" dirty="0">
                <a:latin typeface="宋体"/>
                <a:cs typeface="宋体"/>
              </a:rPr>
              <a:t> </a:t>
            </a:r>
            <a:r>
              <a:rPr sz="2000" b="1" spc="-5" dirty="0">
                <a:latin typeface="Arial"/>
                <a:cs typeface="Arial"/>
              </a:rPr>
              <a:t>m	</a:t>
            </a:r>
            <a:r>
              <a:rPr sz="2000" b="1" dirty="0">
                <a:latin typeface="宋体"/>
                <a:cs typeface="宋体"/>
              </a:rPr>
              <a:t>位数据</a:t>
            </a:r>
            <a:endParaRPr sz="2000">
              <a:latin typeface="宋体"/>
              <a:cs typeface="宋体"/>
            </a:endParaRPr>
          </a:p>
          <a:p>
            <a:pPr marL="309880" indent="-284480">
              <a:lnSpc>
                <a:spcPct val="100000"/>
              </a:lnSpc>
              <a:spcBef>
                <a:spcPts val="965"/>
              </a:spcBef>
              <a:buClr>
                <a:srgbClr val="FF0000"/>
              </a:buClr>
              <a:buFont typeface="Lucida Sans"/>
              <a:buChar char="❖"/>
              <a:tabLst>
                <a:tab pos="309880" algn="l"/>
              </a:tabLst>
            </a:pPr>
            <a:r>
              <a:rPr sz="2000" b="1" spc="-5" dirty="0">
                <a:latin typeface="宋体"/>
                <a:cs typeface="宋体"/>
              </a:rPr>
              <a:t>主存储器： </a:t>
            </a:r>
            <a:r>
              <a:rPr sz="2000" b="1" spc="-5" dirty="0">
                <a:latin typeface="Arial"/>
                <a:cs typeface="Arial"/>
              </a:rPr>
              <a:t>n + i </a:t>
            </a:r>
            <a:r>
              <a:rPr sz="2000" b="1" spc="-5" dirty="0">
                <a:latin typeface="宋体"/>
                <a:cs typeface="宋体"/>
              </a:rPr>
              <a:t>位地址， </a:t>
            </a:r>
            <a:r>
              <a:rPr sz="2000" b="1" spc="-5" dirty="0">
                <a:latin typeface="Arial"/>
                <a:cs typeface="Arial"/>
              </a:rPr>
              <a:t>m x j </a:t>
            </a:r>
            <a:r>
              <a:rPr sz="2000" b="1" spc="-10" dirty="0">
                <a:latin typeface="宋体"/>
                <a:cs typeface="宋体"/>
              </a:rPr>
              <a:t>位数据</a:t>
            </a:r>
            <a:r>
              <a:rPr sz="2000" b="1" spc="-760" dirty="0">
                <a:latin typeface="宋体"/>
                <a:cs typeface="宋体"/>
              </a:rPr>
              <a:t> </a:t>
            </a:r>
            <a:r>
              <a:rPr sz="1400" b="1" spc="-15" dirty="0">
                <a:latin typeface="Arial"/>
                <a:cs typeface="Arial"/>
              </a:rPr>
              <a:t>(</a:t>
            </a:r>
            <a:r>
              <a:rPr sz="1400" b="1" spc="-15" dirty="0">
                <a:latin typeface="宋体"/>
                <a:cs typeface="宋体"/>
              </a:rPr>
              <a:t>设</a:t>
            </a:r>
            <a:r>
              <a:rPr sz="1400" b="1" spc="-15" dirty="0">
                <a:latin typeface="Arial"/>
                <a:cs typeface="Arial"/>
              </a:rPr>
              <a:t>i</a:t>
            </a:r>
            <a:r>
              <a:rPr sz="1400" b="1" spc="-15" dirty="0">
                <a:latin typeface="宋体"/>
                <a:cs typeface="宋体"/>
              </a:rPr>
              <a:t>为大于</a:t>
            </a:r>
            <a:r>
              <a:rPr sz="1400" b="1" spc="-15" dirty="0">
                <a:latin typeface="Arial"/>
                <a:cs typeface="Arial"/>
              </a:rPr>
              <a:t>0</a:t>
            </a:r>
            <a:r>
              <a:rPr sz="1400" b="1" spc="-15" dirty="0">
                <a:latin typeface="宋体"/>
                <a:cs typeface="宋体"/>
              </a:rPr>
              <a:t>的整数，</a:t>
            </a:r>
            <a:r>
              <a:rPr sz="1400" b="1" spc="-15" dirty="0">
                <a:latin typeface="Arial"/>
                <a:cs typeface="Arial"/>
              </a:rPr>
              <a:t>j</a:t>
            </a:r>
            <a:r>
              <a:rPr sz="1400" b="1" spc="-15" dirty="0">
                <a:latin typeface="宋体"/>
                <a:cs typeface="宋体"/>
              </a:rPr>
              <a:t>为大于</a:t>
            </a:r>
            <a:r>
              <a:rPr sz="1400" b="1" spc="-15" dirty="0">
                <a:latin typeface="Arial"/>
                <a:cs typeface="Arial"/>
              </a:rPr>
              <a:t>1</a:t>
            </a:r>
            <a:r>
              <a:rPr sz="1400" b="1" spc="-15" dirty="0">
                <a:latin typeface="宋体"/>
                <a:cs typeface="宋体"/>
              </a:rPr>
              <a:t>的整数</a:t>
            </a:r>
            <a:r>
              <a:rPr sz="1400" b="1" spc="-15" dirty="0">
                <a:latin typeface="Arial"/>
                <a:cs typeface="Arial"/>
              </a:rPr>
              <a:t>)</a:t>
            </a:r>
            <a:endParaRPr sz="1400">
              <a:latin typeface="Arial"/>
              <a:cs typeface="Arial"/>
            </a:endParaRPr>
          </a:p>
          <a:p>
            <a:pPr marL="309880" indent="-284480">
              <a:lnSpc>
                <a:spcPct val="100000"/>
              </a:lnSpc>
              <a:spcBef>
                <a:spcPts val="960"/>
              </a:spcBef>
              <a:buClr>
                <a:srgbClr val="FF0000"/>
              </a:buClr>
              <a:buFont typeface="Lucida Sans"/>
              <a:buChar char="❖"/>
              <a:tabLst>
                <a:tab pos="309880" algn="l"/>
              </a:tabLst>
            </a:pPr>
            <a:r>
              <a:rPr sz="2000" b="1" spc="-5" dirty="0">
                <a:latin typeface="宋体"/>
                <a:cs typeface="宋体"/>
              </a:rPr>
              <a:t>需要</a:t>
            </a:r>
            <a:r>
              <a:rPr sz="2000" b="1" spc="-470" dirty="0">
                <a:latin typeface="宋体"/>
                <a:cs typeface="宋体"/>
              </a:rPr>
              <a:t> </a:t>
            </a:r>
            <a:r>
              <a:rPr sz="2000" b="1" spc="-5" dirty="0">
                <a:latin typeface="Arial"/>
                <a:cs typeface="Arial"/>
              </a:rPr>
              <a:t>2</a:t>
            </a:r>
            <a:r>
              <a:rPr sz="1950" b="1" spc="-7" baseline="25641" dirty="0">
                <a:latin typeface="Arial"/>
                <a:cs typeface="Arial"/>
              </a:rPr>
              <a:t>i </a:t>
            </a:r>
            <a:r>
              <a:rPr sz="2000" b="1" spc="-5" dirty="0">
                <a:latin typeface="Arial"/>
                <a:cs typeface="Arial"/>
              </a:rPr>
              <a:t>x j </a:t>
            </a:r>
            <a:r>
              <a:rPr sz="2000" b="1" spc="-5" dirty="0">
                <a:latin typeface="宋体"/>
                <a:cs typeface="宋体"/>
              </a:rPr>
              <a:t>片存储器芯片</a:t>
            </a:r>
            <a:r>
              <a:rPr sz="2000" b="1" spc="-5" dirty="0">
                <a:latin typeface="Arial"/>
                <a:cs typeface="Arial"/>
              </a:rPr>
              <a:t>: 2</a:t>
            </a:r>
            <a:r>
              <a:rPr sz="1950" b="1" spc="-7" baseline="25641" dirty="0">
                <a:latin typeface="Arial"/>
                <a:cs typeface="Arial"/>
              </a:rPr>
              <a:t>n+i </a:t>
            </a:r>
            <a:r>
              <a:rPr sz="2000" b="1" spc="-5" dirty="0">
                <a:latin typeface="Arial"/>
                <a:cs typeface="Arial"/>
              </a:rPr>
              <a:t>x (m x j) / 2</a:t>
            </a:r>
            <a:r>
              <a:rPr sz="1950" b="1" spc="-7" baseline="25641" dirty="0">
                <a:latin typeface="Arial"/>
                <a:cs typeface="Arial"/>
              </a:rPr>
              <a:t>n </a:t>
            </a:r>
            <a:r>
              <a:rPr sz="2000" b="1" spc="-5" dirty="0">
                <a:latin typeface="Arial"/>
                <a:cs typeface="Arial"/>
              </a:rPr>
              <a:t>X m = 2</a:t>
            </a:r>
            <a:r>
              <a:rPr sz="1950" b="1" spc="-7" baseline="25641" dirty="0">
                <a:latin typeface="Arial"/>
                <a:cs typeface="Arial"/>
              </a:rPr>
              <a:t>i </a:t>
            </a:r>
            <a:r>
              <a:rPr sz="2000" b="1" spc="-5" dirty="0">
                <a:latin typeface="Arial"/>
                <a:cs typeface="Arial"/>
              </a:rPr>
              <a:t>X j</a:t>
            </a:r>
            <a:endParaRPr sz="2000">
              <a:latin typeface="Arial"/>
              <a:cs typeface="Arial"/>
            </a:endParaRPr>
          </a:p>
          <a:p>
            <a:pPr>
              <a:lnSpc>
                <a:spcPct val="100000"/>
              </a:lnSpc>
              <a:spcBef>
                <a:spcPts val="20"/>
              </a:spcBef>
            </a:pPr>
            <a:endParaRPr sz="2900">
              <a:latin typeface="Times New Roman"/>
              <a:cs typeface="Times New Roman"/>
            </a:endParaRPr>
          </a:p>
          <a:p>
            <a:pPr marL="12700">
              <a:lnSpc>
                <a:spcPts val="2155"/>
              </a:lnSpc>
            </a:pPr>
            <a:r>
              <a:rPr sz="2700" b="1" spc="-7" baseline="15432" dirty="0">
                <a:latin typeface="Arial"/>
                <a:cs typeface="Arial"/>
              </a:rPr>
              <a:t>D</a:t>
            </a:r>
            <a:r>
              <a:rPr sz="1200" b="1" spc="-5" dirty="0">
                <a:latin typeface="Arial"/>
                <a:cs typeface="Arial"/>
              </a:rPr>
              <a:t>mj-1 </a:t>
            </a:r>
            <a:r>
              <a:rPr sz="2700" b="1" spc="-7" baseline="15432" dirty="0">
                <a:latin typeface="Arial"/>
                <a:cs typeface="Arial"/>
              </a:rPr>
              <a:t>..</a:t>
            </a:r>
            <a:r>
              <a:rPr sz="2700" b="1" spc="-277" baseline="15432" dirty="0">
                <a:latin typeface="Arial"/>
                <a:cs typeface="Arial"/>
              </a:rPr>
              <a:t> </a:t>
            </a:r>
            <a:r>
              <a:rPr sz="2700" b="1" spc="-7" baseline="15432" dirty="0">
                <a:latin typeface="Arial"/>
                <a:cs typeface="Arial"/>
              </a:rPr>
              <a:t>D</a:t>
            </a:r>
            <a:r>
              <a:rPr sz="1200" b="1" spc="-5" dirty="0">
                <a:latin typeface="Arial"/>
                <a:cs typeface="Arial"/>
              </a:rPr>
              <a:t>0</a:t>
            </a:r>
            <a:endParaRPr sz="1200">
              <a:latin typeface="Arial"/>
              <a:cs typeface="Arial"/>
            </a:endParaRPr>
          </a:p>
        </p:txBody>
      </p:sp>
      <p:sp>
        <p:nvSpPr>
          <p:cNvPr id="29" name="object 29"/>
          <p:cNvSpPr/>
          <p:nvPr/>
        </p:nvSpPr>
        <p:spPr>
          <a:xfrm>
            <a:off x="7845425" y="3439667"/>
            <a:ext cx="76200" cy="684530"/>
          </a:xfrm>
          <a:custGeom>
            <a:avLst/>
            <a:gdLst/>
            <a:ahLst/>
            <a:cxnLst/>
            <a:rect l="l" t="t" r="r" b="b"/>
            <a:pathLst>
              <a:path w="76200" h="684529">
                <a:moveTo>
                  <a:pt x="76200" y="608076"/>
                </a:moveTo>
                <a:lnTo>
                  <a:pt x="0" y="608076"/>
                </a:lnTo>
                <a:lnTo>
                  <a:pt x="25158" y="658393"/>
                </a:lnTo>
                <a:lnTo>
                  <a:pt x="25158" y="621029"/>
                </a:lnTo>
                <a:lnTo>
                  <a:pt x="51066" y="621029"/>
                </a:lnTo>
                <a:lnTo>
                  <a:pt x="51066" y="658342"/>
                </a:lnTo>
                <a:lnTo>
                  <a:pt x="76200" y="608076"/>
                </a:lnTo>
                <a:close/>
              </a:path>
              <a:path w="76200" h="684529">
                <a:moveTo>
                  <a:pt x="51066" y="608076"/>
                </a:moveTo>
                <a:lnTo>
                  <a:pt x="51066" y="0"/>
                </a:lnTo>
                <a:lnTo>
                  <a:pt x="25158" y="0"/>
                </a:lnTo>
                <a:lnTo>
                  <a:pt x="25158" y="608076"/>
                </a:lnTo>
                <a:lnTo>
                  <a:pt x="51066" y="608076"/>
                </a:lnTo>
                <a:close/>
              </a:path>
              <a:path w="76200" h="684529">
                <a:moveTo>
                  <a:pt x="51066" y="658342"/>
                </a:moveTo>
                <a:lnTo>
                  <a:pt x="51066" y="621029"/>
                </a:lnTo>
                <a:lnTo>
                  <a:pt x="25158" y="621029"/>
                </a:lnTo>
                <a:lnTo>
                  <a:pt x="25158" y="658393"/>
                </a:lnTo>
                <a:lnTo>
                  <a:pt x="38100" y="684276"/>
                </a:lnTo>
                <a:lnTo>
                  <a:pt x="51066" y="658342"/>
                </a:lnTo>
                <a:close/>
              </a:path>
            </a:pathLst>
          </a:custGeom>
          <a:solidFill>
            <a:srgbClr val="000000"/>
          </a:solidFill>
        </p:spPr>
        <p:txBody>
          <a:bodyPr wrap="square" lIns="0" tIns="0" rIns="0" bIns="0" rtlCol="0"/>
          <a:lstStyle/>
          <a:p>
            <a:endParaRPr/>
          </a:p>
        </p:txBody>
      </p:sp>
      <p:sp>
        <p:nvSpPr>
          <p:cNvPr id="30" name="object 30"/>
          <p:cNvSpPr/>
          <p:nvPr/>
        </p:nvSpPr>
        <p:spPr>
          <a:xfrm>
            <a:off x="2465717" y="3401567"/>
            <a:ext cx="5417820" cy="76200"/>
          </a:xfrm>
          <a:custGeom>
            <a:avLst/>
            <a:gdLst/>
            <a:ahLst/>
            <a:cxnLst/>
            <a:rect l="l" t="t" r="r" b="b"/>
            <a:pathLst>
              <a:path w="5417820" h="76200">
                <a:moveTo>
                  <a:pt x="76200" y="25908"/>
                </a:moveTo>
                <a:lnTo>
                  <a:pt x="76200" y="0"/>
                </a:lnTo>
                <a:lnTo>
                  <a:pt x="0" y="38100"/>
                </a:lnTo>
                <a:lnTo>
                  <a:pt x="63233" y="69716"/>
                </a:lnTo>
                <a:lnTo>
                  <a:pt x="63233" y="25908"/>
                </a:lnTo>
                <a:lnTo>
                  <a:pt x="76200" y="25908"/>
                </a:lnTo>
                <a:close/>
              </a:path>
              <a:path w="5417820" h="76200">
                <a:moveTo>
                  <a:pt x="5417807" y="51053"/>
                </a:moveTo>
                <a:lnTo>
                  <a:pt x="5417807" y="25907"/>
                </a:lnTo>
                <a:lnTo>
                  <a:pt x="63233" y="25908"/>
                </a:lnTo>
                <a:lnTo>
                  <a:pt x="63233" y="51054"/>
                </a:lnTo>
                <a:lnTo>
                  <a:pt x="5417807" y="51053"/>
                </a:lnTo>
                <a:close/>
              </a:path>
              <a:path w="5417820" h="76200">
                <a:moveTo>
                  <a:pt x="76200" y="76200"/>
                </a:moveTo>
                <a:lnTo>
                  <a:pt x="76200" y="51054"/>
                </a:lnTo>
                <a:lnTo>
                  <a:pt x="63233" y="51054"/>
                </a:lnTo>
                <a:lnTo>
                  <a:pt x="63233" y="69716"/>
                </a:lnTo>
                <a:lnTo>
                  <a:pt x="76200" y="76200"/>
                </a:lnTo>
                <a:close/>
              </a:path>
            </a:pathLst>
          </a:custGeom>
          <a:solidFill>
            <a:srgbClr val="000000"/>
          </a:solidFill>
        </p:spPr>
        <p:txBody>
          <a:bodyPr wrap="square" lIns="0" tIns="0" rIns="0" bIns="0" rtlCol="0"/>
          <a:lstStyle/>
          <a:p>
            <a:endParaRPr/>
          </a:p>
        </p:txBody>
      </p:sp>
      <p:sp>
        <p:nvSpPr>
          <p:cNvPr id="31" name="object 31"/>
          <p:cNvSpPr txBox="1"/>
          <p:nvPr/>
        </p:nvSpPr>
        <p:spPr>
          <a:xfrm>
            <a:off x="7940172" y="3792727"/>
            <a:ext cx="409575" cy="259079"/>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
            </a:r>
            <a:r>
              <a:rPr sz="1600" b="1" spc="-5" dirty="0">
                <a:latin typeface="宋体"/>
                <a:cs typeface="宋体"/>
              </a:rPr>
              <a:t>位</a:t>
            </a:r>
            <a:endParaRPr sz="1600">
              <a:latin typeface="宋体"/>
              <a:cs typeface="宋体"/>
            </a:endParaRPr>
          </a:p>
        </p:txBody>
      </p:sp>
      <p:sp>
        <p:nvSpPr>
          <p:cNvPr id="32" name="object 32"/>
          <p:cNvSpPr txBox="1"/>
          <p:nvPr/>
        </p:nvSpPr>
        <p:spPr>
          <a:xfrm>
            <a:off x="6029821" y="3792727"/>
            <a:ext cx="409575" cy="259079"/>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
            </a:r>
            <a:r>
              <a:rPr sz="1600" b="1" spc="-5" dirty="0">
                <a:latin typeface="宋体"/>
                <a:cs typeface="宋体"/>
              </a:rPr>
              <a:t>位</a:t>
            </a:r>
            <a:endParaRPr sz="1600">
              <a:latin typeface="宋体"/>
              <a:cs typeface="宋体"/>
            </a:endParaRPr>
          </a:p>
        </p:txBody>
      </p:sp>
      <p:sp>
        <p:nvSpPr>
          <p:cNvPr id="33" name="object 33"/>
          <p:cNvSpPr/>
          <p:nvPr/>
        </p:nvSpPr>
        <p:spPr>
          <a:xfrm>
            <a:off x="5884049" y="3700271"/>
            <a:ext cx="76200" cy="387350"/>
          </a:xfrm>
          <a:custGeom>
            <a:avLst/>
            <a:gdLst/>
            <a:ahLst/>
            <a:cxnLst/>
            <a:rect l="l" t="t" r="r" b="b"/>
            <a:pathLst>
              <a:path w="76200" h="387350">
                <a:moveTo>
                  <a:pt x="76200" y="311657"/>
                </a:moveTo>
                <a:lnTo>
                  <a:pt x="50409" y="311400"/>
                </a:lnTo>
                <a:lnTo>
                  <a:pt x="50292" y="323850"/>
                </a:lnTo>
                <a:lnTo>
                  <a:pt x="25146" y="323850"/>
                </a:lnTo>
                <a:lnTo>
                  <a:pt x="25146" y="311147"/>
                </a:lnTo>
                <a:lnTo>
                  <a:pt x="0" y="310896"/>
                </a:lnTo>
                <a:lnTo>
                  <a:pt x="25146" y="362214"/>
                </a:lnTo>
                <a:lnTo>
                  <a:pt x="25146" y="323850"/>
                </a:lnTo>
                <a:lnTo>
                  <a:pt x="25265" y="362458"/>
                </a:lnTo>
                <a:lnTo>
                  <a:pt x="37337" y="387095"/>
                </a:lnTo>
                <a:lnTo>
                  <a:pt x="76200" y="311657"/>
                </a:lnTo>
                <a:close/>
              </a:path>
              <a:path w="76200" h="387350">
                <a:moveTo>
                  <a:pt x="50409" y="311400"/>
                </a:moveTo>
                <a:lnTo>
                  <a:pt x="25265" y="311148"/>
                </a:lnTo>
                <a:lnTo>
                  <a:pt x="25146" y="323850"/>
                </a:lnTo>
                <a:lnTo>
                  <a:pt x="50292" y="323850"/>
                </a:lnTo>
                <a:lnTo>
                  <a:pt x="50409" y="311400"/>
                </a:lnTo>
                <a:close/>
              </a:path>
              <a:path w="76200" h="387350">
                <a:moveTo>
                  <a:pt x="53340" y="0"/>
                </a:moveTo>
                <a:lnTo>
                  <a:pt x="28194" y="0"/>
                </a:lnTo>
                <a:lnTo>
                  <a:pt x="25265" y="311148"/>
                </a:lnTo>
                <a:lnTo>
                  <a:pt x="50409" y="311400"/>
                </a:lnTo>
                <a:lnTo>
                  <a:pt x="53340" y="0"/>
                </a:lnTo>
                <a:close/>
              </a:path>
            </a:pathLst>
          </a:custGeom>
          <a:solidFill>
            <a:srgbClr val="000000"/>
          </a:solidFill>
        </p:spPr>
        <p:txBody>
          <a:bodyPr wrap="square" lIns="0" tIns="0" rIns="0" bIns="0" rtlCol="0"/>
          <a:lstStyle/>
          <a:p>
            <a:endParaRPr/>
          </a:p>
        </p:txBody>
      </p:sp>
      <p:sp>
        <p:nvSpPr>
          <p:cNvPr id="34" name="object 34"/>
          <p:cNvSpPr/>
          <p:nvPr/>
        </p:nvSpPr>
        <p:spPr>
          <a:xfrm>
            <a:off x="2465717" y="3676650"/>
            <a:ext cx="3473450" cy="76200"/>
          </a:xfrm>
          <a:custGeom>
            <a:avLst/>
            <a:gdLst/>
            <a:ahLst/>
            <a:cxnLst/>
            <a:rect l="l" t="t" r="r" b="b"/>
            <a:pathLst>
              <a:path w="3473450" h="76200">
                <a:moveTo>
                  <a:pt x="76200" y="25146"/>
                </a:moveTo>
                <a:lnTo>
                  <a:pt x="76200" y="0"/>
                </a:lnTo>
                <a:lnTo>
                  <a:pt x="0" y="38100"/>
                </a:lnTo>
                <a:lnTo>
                  <a:pt x="63245" y="69723"/>
                </a:lnTo>
                <a:lnTo>
                  <a:pt x="63245" y="25146"/>
                </a:lnTo>
                <a:lnTo>
                  <a:pt x="76200" y="25146"/>
                </a:lnTo>
                <a:close/>
              </a:path>
              <a:path w="3473450" h="76200">
                <a:moveTo>
                  <a:pt x="3473195" y="50291"/>
                </a:moveTo>
                <a:lnTo>
                  <a:pt x="3473195" y="25145"/>
                </a:lnTo>
                <a:lnTo>
                  <a:pt x="63245" y="25146"/>
                </a:lnTo>
                <a:lnTo>
                  <a:pt x="63245" y="50292"/>
                </a:lnTo>
                <a:lnTo>
                  <a:pt x="3473195" y="50291"/>
                </a:lnTo>
                <a:close/>
              </a:path>
              <a:path w="3473450" h="76200">
                <a:moveTo>
                  <a:pt x="76200" y="76200"/>
                </a:moveTo>
                <a:lnTo>
                  <a:pt x="76200" y="50292"/>
                </a:lnTo>
                <a:lnTo>
                  <a:pt x="63245" y="50292"/>
                </a:lnTo>
                <a:lnTo>
                  <a:pt x="63245" y="69723"/>
                </a:lnTo>
                <a:lnTo>
                  <a:pt x="76200" y="76200"/>
                </a:lnTo>
                <a:close/>
              </a:path>
            </a:pathLst>
          </a:custGeom>
          <a:solidFill>
            <a:srgbClr val="000000"/>
          </a:solidFill>
        </p:spPr>
        <p:txBody>
          <a:bodyPr wrap="square" lIns="0" tIns="0" rIns="0" bIns="0" rtlCol="0"/>
          <a:lstStyle/>
          <a:p>
            <a:endParaRPr/>
          </a:p>
        </p:txBody>
      </p:sp>
      <p:sp>
        <p:nvSpPr>
          <p:cNvPr id="35" name="object 35"/>
          <p:cNvSpPr txBox="1"/>
          <p:nvPr/>
        </p:nvSpPr>
        <p:spPr>
          <a:xfrm>
            <a:off x="8827141" y="4226305"/>
            <a:ext cx="307975" cy="259079"/>
          </a:xfrm>
          <a:prstGeom prst="rect">
            <a:avLst/>
          </a:prstGeom>
        </p:spPr>
        <p:txBody>
          <a:bodyPr vert="horz" wrap="square" lIns="0" tIns="0" rIns="0" bIns="0" rtlCol="0">
            <a:spAutoFit/>
          </a:bodyPr>
          <a:lstStyle/>
          <a:p>
            <a:pPr marL="12700">
              <a:lnSpc>
                <a:spcPct val="100000"/>
              </a:lnSpc>
            </a:pPr>
            <a:r>
              <a:rPr sz="1600" b="1" dirty="0">
                <a:latin typeface="Arial"/>
                <a:cs typeface="Arial"/>
              </a:rPr>
              <a:t>#</a:t>
            </a:r>
            <a:r>
              <a:rPr sz="1600" b="1" spc="-105" dirty="0">
                <a:latin typeface="Arial"/>
                <a:cs typeface="Arial"/>
              </a:rPr>
              <a:t> </a:t>
            </a:r>
            <a:r>
              <a:rPr sz="1600" b="1" dirty="0">
                <a:latin typeface="Arial"/>
                <a:cs typeface="Arial"/>
              </a:rPr>
              <a:t>0</a:t>
            </a:r>
            <a:endParaRPr sz="1600">
              <a:latin typeface="Arial"/>
              <a:cs typeface="Arial"/>
            </a:endParaRPr>
          </a:p>
        </p:txBody>
      </p:sp>
      <p:sp>
        <p:nvSpPr>
          <p:cNvPr id="36" name="object 36"/>
          <p:cNvSpPr/>
          <p:nvPr/>
        </p:nvSpPr>
        <p:spPr>
          <a:xfrm>
            <a:off x="8945765" y="4663440"/>
            <a:ext cx="0" cy="1008380"/>
          </a:xfrm>
          <a:custGeom>
            <a:avLst/>
            <a:gdLst/>
            <a:ahLst/>
            <a:cxnLst/>
            <a:rect l="l" t="t" r="r" b="b"/>
            <a:pathLst>
              <a:path h="1008379">
                <a:moveTo>
                  <a:pt x="0" y="0"/>
                </a:moveTo>
                <a:lnTo>
                  <a:pt x="0" y="1008126"/>
                </a:lnTo>
              </a:path>
            </a:pathLst>
          </a:custGeom>
          <a:ln w="19050">
            <a:solidFill>
              <a:srgbClr val="000000"/>
            </a:solidFill>
            <a:prstDash val="sysDot"/>
          </a:ln>
        </p:spPr>
        <p:txBody>
          <a:bodyPr wrap="square" lIns="0" tIns="0" rIns="0" bIns="0" rtlCol="0"/>
          <a:lstStyle/>
          <a:p>
            <a:endParaRPr/>
          </a:p>
        </p:txBody>
      </p:sp>
      <p:sp>
        <p:nvSpPr>
          <p:cNvPr id="37" name="object 37"/>
          <p:cNvSpPr txBox="1"/>
          <p:nvPr/>
        </p:nvSpPr>
        <p:spPr>
          <a:xfrm>
            <a:off x="8717412" y="5795264"/>
            <a:ext cx="535940" cy="259079"/>
          </a:xfrm>
          <a:prstGeom prst="rect">
            <a:avLst/>
          </a:prstGeom>
        </p:spPr>
        <p:txBody>
          <a:bodyPr vert="horz" wrap="square" lIns="0" tIns="0" rIns="0" bIns="0" rtlCol="0">
            <a:spAutoFit/>
          </a:bodyPr>
          <a:lstStyle/>
          <a:p>
            <a:pPr marL="12700">
              <a:lnSpc>
                <a:spcPct val="100000"/>
              </a:lnSpc>
            </a:pPr>
            <a:r>
              <a:rPr sz="2400" b="1" spc="-622" baseline="1736" dirty="0">
                <a:latin typeface="Arial"/>
                <a:cs typeface="Arial"/>
              </a:rPr>
              <a:t>#</a:t>
            </a:r>
            <a:r>
              <a:rPr sz="1600" b="1" spc="-415" dirty="0">
                <a:solidFill>
                  <a:srgbClr val="C0C0C0"/>
                </a:solidFill>
                <a:latin typeface="Arial"/>
                <a:cs typeface="Arial"/>
              </a:rPr>
              <a:t>#         </a:t>
            </a:r>
            <a:r>
              <a:rPr sz="1600" b="1" spc="-409" dirty="0">
                <a:solidFill>
                  <a:srgbClr val="C0C0C0"/>
                </a:solidFill>
                <a:latin typeface="Arial"/>
                <a:cs typeface="Arial"/>
              </a:rPr>
              <a:t> </a:t>
            </a:r>
            <a:r>
              <a:rPr sz="2400" b="1" spc="-487" baseline="1736" dirty="0">
                <a:latin typeface="Arial"/>
                <a:cs typeface="Arial"/>
              </a:rPr>
              <a:t>2</a:t>
            </a:r>
            <a:r>
              <a:rPr sz="1600" b="1" spc="-325" dirty="0">
                <a:solidFill>
                  <a:srgbClr val="C0C0C0"/>
                </a:solidFill>
                <a:latin typeface="Arial"/>
                <a:cs typeface="Arial"/>
              </a:rPr>
              <a:t>2</a:t>
            </a:r>
            <a:r>
              <a:rPr sz="1650" b="1" spc="-487" baseline="27777" dirty="0">
                <a:latin typeface="Arial"/>
                <a:cs typeface="Arial"/>
              </a:rPr>
              <a:t>i</a:t>
            </a:r>
            <a:r>
              <a:rPr sz="2400" b="1" spc="-487" baseline="1736" dirty="0">
                <a:latin typeface="Arial"/>
                <a:cs typeface="Arial"/>
              </a:rPr>
              <a:t>-</a:t>
            </a:r>
            <a:r>
              <a:rPr sz="1600" b="1" spc="-325" dirty="0">
                <a:solidFill>
                  <a:srgbClr val="C0C0C0"/>
                </a:solidFill>
                <a:latin typeface="Arial"/>
                <a:cs typeface="Arial"/>
              </a:rPr>
              <a:t>-</a:t>
            </a:r>
            <a:r>
              <a:rPr sz="2400" b="1" spc="-487" baseline="1736" dirty="0">
                <a:latin typeface="Arial"/>
                <a:cs typeface="Arial"/>
              </a:rPr>
              <a:t>1</a:t>
            </a:r>
            <a:r>
              <a:rPr sz="1600" b="1" spc="-325" dirty="0">
                <a:solidFill>
                  <a:srgbClr val="C0C0C0"/>
                </a:solidFill>
                <a:latin typeface="Arial"/>
                <a:cs typeface="Arial"/>
              </a:rPr>
              <a:t>1</a:t>
            </a:r>
            <a:endParaRPr sz="1600">
              <a:latin typeface="Arial"/>
              <a:cs typeface="Arial"/>
            </a:endParaRPr>
          </a:p>
        </p:txBody>
      </p:sp>
      <p:sp>
        <p:nvSpPr>
          <p:cNvPr id="38" name="object 38"/>
          <p:cNvSpPr txBox="1"/>
          <p:nvPr/>
        </p:nvSpPr>
        <p:spPr>
          <a:xfrm>
            <a:off x="5597782" y="6578600"/>
            <a:ext cx="2458085" cy="259079"/>
          </a:xfrm>
          <a:prstGeom prst="rect">
            <a:avLst/>
          </a:prstGeom>
        </p:spPr>
        <p:txBody>
          <a:bodyPr vert="horz" wrap="square" lIns="0" tIns="0" rIns="0" bIns="0" rtlCol="0">
            <a:spAutoFit/>
          </a:bodyPr>
          <a:lstStyle/>
          <a:p>
            <a:pPr marL="12700">
              <a:lnSpc>
                <a:spcPct val="100000"/>
              </a:lnSpc>
              <a:tabLst>
                <a:tab pos="612140" algn="l"/>
                <a:tab pos="1836420" algn="l"/>
                <a:tab pos="2162810" algn="l"/>
              </a:tabLst>
            </a:pPr>
            <a:r>
              <a:rPr sz="1600" b="1" dirty="0">
                <a:latin typeface="Arial"/>
                <a:cs typeface="Arial"/>
              </a:rPr>
              <a:t># j-1	</a:t>
            </a:r>
            <a:r>
              <a:rPr sz="1600" b="1" u="heavy" dirty="0">
                <a:latin typeface="Arial"/>
                <a:cs typeface="Arial"/>
              </a:rPr>
              <a:t> 	</a:t>
            </a:r>
            <a:r>
              <a:rPr sz="1600" b="1" dirty="0">
                <a:latin typeface="Arial"/>
                <a:cs typeface="Arial"/>
              </a:rPr>
              <a:t>	#</a:t>
            </a:r>
            <a:r>
              <a:rPr sz="1600" b="1" spc="-105" dirty="0">
                <a:latin typeface="Arial"/>
                <a:cs typeface="Arial"/>
              </a:rPr>
              <a:t> </a:t>
            </a:r>
            <a:r>
              <a:rPr sz="1600" b="1" dirty="0">
                <a:latin typeface="Arial"/>
                <a:cs typeface="Arial"/>
              </a:rPr>
              <a:t>0</a:t>
            </a:r>
            <a:endParaRPr sz="1600">
              <a:latin typeface="Arial"/>
              <a:cs typeface="Arial"/>
            </a:endParaRPr>
          </a:p>
        </p:txBody>
      </p:sp>
    </p:spTree>
    <p:extLst>
      <p:ext uri="{BB962C8B-B14F-4D97-AF65-F5344CB8AC3E}">
        <p14:creationId xmlns:p14="http://schemas.microsoft.com/office/powerpoint/2010/main" val="294574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6" y="736762"/>
            <a:ext cx="8705463"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混合扩展</a:t>
            </a:r>
          </a:p>
        </p:txBody>
      </p:sp>
      <p:sp>
        <p:nvSpPr>
          <p:cNvPr id="3" name="object 3"/>
          <p:cNvSpPr txBox="1"/>
          <p:nvPr/>
        </p:nvSpPr>
        <p:spPr>
          <a:xfrm>
            <a:off x="1436503" y="1323594"/>
            <a:ext cx="8148320" cy="5471160"/>
          </a:xfrm>
          <a:prstGeom prst="rect">
            <a:avLst/>
          </a:prstGeom>
        </p:spPr>
        <p:txBody>
          <a:bodyPr vert="horz" wrap="square" lIns="0" tIns="0" rIns="0" bIns="0" rtlCol="0">
            <a:spAutoFit/>
          </a:bodyPr>
          <a:lstStyle/>
          <a:p>
            <a:pPr marL="469900" indent="-457200">
              <a:lnSpc>
                <a:spcPct val="100000"/>
              </a:lnSpc>
              <a:buChar char="➢"/>
              <a:tabLst>
                <a:tab pos="469265" algn="l"/>
                <a:tab pos="469900" algn="l"/>
              </a:tabLst>
            </a:pPr>
            <a:r>
              <a:rPr sz="2400" b="1" dirty="0">
                <a:latin typeface="黑体"/>
                <a:cs typeface="黑体"/>
              </a:rPr>
              <a:t>混合扩展</a:t>
            </a:r>
            <a:endParaRPr sz="2400">
              <a:latin typeface="黑体"/>
              <a:cs typeface="黑体"/>
            </a:endParaRPr>
          </a:p>
          <a:p>
            <a:pPr marL="944244" marR="83820" lvl="1" indent="-457200">
              <a:lnSpc>
                <a:spcPct val="109700"/>
              </a:lnSpc>
              <a:spcBef>
                <a:spcPts val="140"/>
              </a:spcBef>
              <a:buClr>
                <a:srgbClr val="063DE8"/>
              </a:buClr>
              <a:buFont typeface=""/>
              <a:buChar char="•"/>
              <a:tabLst>
                <a:tab pos="944244" algn="l"/>
                <a:tab pos="944880" algn="l"/>
              </a:tabLst>
            </a:pPr>
            <a:r>
              <a:rPr sz="2000" b="1" spc="-5" dirty="0">
                <a:latin typeface="华文细黑"/>
                <a:cs typeface="华文细黑"/>
              </a:rPr>
              <a:t>存储器芯片提供的字空间不能满足整个存储空间的字空间要求，位空间也不能满足要求。</a:t>
            </a:r>
            <a:endParaRPr sz="2000">
              <a:latin typeface="华文细黑"/>
              <a:cs typeface="华文细黑"/>
            </a:endParaRPr>
          </a:p>
          <a:p>
            <a:pPr marL="469900" indent="-457200">
              <a:lnSpc>
                <a:spcPct val="100000"/>
              </a:lnSpc>
              <a:spcBef>
                <a:spcPts val="695"/>
              </a:spcBef>
              <a:buChar char="➢"/>
              <a:tabLst>
                <a:tab pos="469265" algn="l"/>
                <a:tab pos="469900" algn="l"/>
              </a:tabLst>
            </a:pPr>
            <a:r>
              <a:rPr sz="2400" b="1" dirty="0">
                <a:latin typeface="黑体"/>
                <a:cs typeface="黑体"/>
              </a:rPr>
              <a:t>基本思路</a:t>
            </a:r>
            <a:endParaRPr sz="2400">
              <a:latin typeface="黑体"/>
              <a:cs typeface="黑体"/>
            </a:endParaRPr>
          </a:p>
          <a:p>
            <a:pPr marL="944244" indent="-457200">
              <a:lnSpc>
                <a:spcPct val="100000"/>
              </a:lnSpc>
              <a:spcBef>
                <a:spcPts val="370"/>
              </a:spcBef>
              <a:buClr>
                <a:srgbClr val="001ADC"/>
              </a:buClr>
              <a:buAutoNum type="arabicPeriod"/>
              <a:tabLst>
                <a:tab pos="944244" algn="l"/>
                <a:tab pos="944880" algn="l"/>
              </a:tabLst>
            </a:pPr>
            <a:r>
              <a:rPr sz="2000" b="1" spc="-5" dirty="0">
                <a:latin typeface="华文细黑"/>
                <a:cs typeface="华文细黑"/>
              </a:rPr>
              <a:t>确定每个芯片的地址管脚数、数据管脚数。</a:t>
            </a:r>
            <a:endParaRPr sz="2000">
              <a:latin typeface="华文细黑"/>
              <a:cs typeface="华文细黑"/>
            </a:endParaRPr>
          </a:p>
          <a:p>
            <a:pPr marL="944244" indent="-457200">
              <a:lnSpc>
                <a:spcPct val="100000"/>
              </a:lnSpc>
              <a:spcBef>
                <a:spcPts val="490"/>
              </a:spcBef>
              <a:buClr>
                <a:srgbClr val="001ADC"/>
              </a:buClr>
              <a:buAutoNum type="arabicPeriod"/>
              <a:tabLst>
                <a:tab pos="944244" algn="l"/>
                <a:tab pos="944880" algn="l"/>
              </a:tabLst>
            </a:pPr>
            <a:r>
              <a:rPr sz="2000" b="1" spc="-5" dirty="0">
                <a:latin typeface="华文细黑"/>
                <a:cs typeface="华文细黑"/>
              </a:rPr>
              <a:t>确定整个存储空间所需的地址总线和数据总线的数量。</a:t>
            </a:r>
            <a:endParaRPr sz="2000">
              <a:latin typeface="华文细黑"/>
              <a:cs typeface="华文细黑"/>
            </a:endParaRPr>
          </a:p>
          <a:p>
            <a:pPr marL="944244" marR="83820" indent="-457200">
              <a:lnSpc>
                <a:spcPct val="109700"/>
              </a:lnSpc>
              <a:spcBef>
                <a:spcPts val="250"/>
              </a:spcBef>
              <a:buClr>
                <a:srgbClr val="001ADC"/>
              </a:buClr>
              <a:buAutoNum type="arabicPeriod"/>
              <a:tabLst>
                <a:tab pos="944244" algn="l"/>
                <a:tab pos="944880" algn="l"/>
              </a:tabLst>
            </a:pPr>
            <a:r>
              <a:rPr sz="2000" b="1" spc="-5" dirty="0">
                <a:latin typeface="华文细黑"/>
                <a:cs typeface="华文细黑"/>
              </a:rPr>
              <a:t>计算所需存储器芯片的数量，确定每个存储器芯片在整个存储空间中的地址空间范围、位空间范围。</a:t>
            </a:r>
            <a:endParaRPr sz="2000">
              <a:latin typeface="华文细黑"/>
              <a:cs typeface="华文细黑"/>
            </a:endParaRPr>
          </a:p>
          <a:p>
            <a:pPr marL="944244" indent="-457200">
              <a:lnSpc>
                <a:spcPct val="100000"/>
              </a:lnSpc>
              <a:spcBef>
                <a:spcPts val="490"/>
              </a:spcBef>
              <a:buClr>
                <a:srgbClr val="001ADC"/>
              </a:buClr>
              <a:buAutoNum type="arabicPeriod"/>
              <a:tabLst>
                <a:tab pos="944244" algn="l"/>
                <a:tab pos="944880" algn="l"/>
              </a:tabLst>
            </a:pPr>
            <a:r>
              <a:rPr sz="2000" b="1" spc="-5" dirty="0">
                <a:latin typeface="华文细黑"/>
                <a:cs typeface="华文细黑"/>
              </a:rPr>
              <a:t>所有芯片的地址管脚全部连接到地址总线对应的地址线上。</a:t>
            </a:r>
            <a:endParaRPr sz="2000">
              <a:latin typeface="华文细黑"/>
              <a:cs typeface="华文细黑"/>
            </a:endParaRPr>
          </a:p>
          <a:p>
            <a:pPr marL="944244" indent="-457200">
              <a:lnSpc>
                <a:spcPct val="100000"/>
              </a:lnSpc>
              <a:spcBef>
                <a:spcPts val="484"/>
              </a:spcBef>
              <a:buClr>
                <a:srgbClr val="001ADC"/>
              </a:buClr>
              <a:buAutoNum type="arabicPeriod"/>
              <a:tabLst>
                <a:tab pos="944244" algn="l"/>
                <a:tab pos="944880" algn="l"/>
              </a:tabLst>
            </a:pPr>
            <a:r>
              <a:rPr sz="2000" b="1" spc="-5" dirty="0">
                <a:solidFill>
                  <a:srgbClr val="FC0128"/>
                </a:solidFill>
                <a:latin typeface="华文细黑"/>
                <a:cs typeface="华文细黑"/>
              </a:rPr>
              <a:t>同一字空间的存储芯片CS信号连在一起。</a:t>
            </a:r>
            <a:endParaRPr sz="2000">
              <a:latin typeface="华文细黑"/>
              <a:cs typeface="华文细黑"/>
            </a:endParaRPr>
          </a:p>
          <a:p>
            <a:pPr marL="944244" indent="-457200">
              <a:lnSpc>
                <a:spcPct val="100000"/>
              </a:lnSpc>
              <a:spcBef>
                <a:spcPts val="484"/>
              </a:spcBef>
              <a:buClr>
                <a:srgbClr val="001ADC"/>
              </a:buClr>
              <a:buAutoNum type="arabicPeriod"/>
              <a:tabLst>
                <a:tab pos="944244" algn="l"/>
                <a:tab pos="944880" algn="l"/>
              </a:tabLst>
            </a:pPr>
            <a:r>
              <a:rPr sz="2000" b="1" spc="-5" dirty="0">
                <a:solidFill>
                  <a:srgbClr val="FC0128"/>
                </a:solidFill>
                <a:latin typeface="华文细黑"/>
                <a:cs typeface="华文细黑"/>
              </a:rPr>
              <a:t>同一位空间的数据线连在一起，并连接到对应的数据总线上。</a:t>
            </a:r>
            <a:endParaRPr sz="2000">
              <a:latin typeface="华文细黑"/>
              <a:cs typeface="华文细黑"/>
            </a:endParaRPr>
          </a:p>
          <a:p>
            <a:pPr marL="944244" marR="5080" indent="-457200">
              <a:lnSpc>
                <a:spcPct val="109900"/>
              </a:lnSpc>
              <a:spcBef>
                <a:spcPts val="254"/>
              </a:spcBef>
              <a:buClr>
                <a:srgbClr val="001ADC"/>
              </a:buClr>
              <a:buAutoNum type="arabicPeriod"/>
              <a:tabLst>
                <a:tab pos="944244" algn="l"/>
                <a:tab pos="944880" algn="l"/>
              </a:tabLst>
            </a:pPr>
            <a:r>
              <a:rPr sz="2000" b="1" spc="-5" dirty="0">
                <a:solidFill>
                  <a:srgbClr val="FC0128"/>
                </a:solidFill>
                <a:latin typeface="华文细黑"/>
                <a:cs typeface="华文细黑"/>
              </a:rPr>
              <a:t>根据每个存储器芯片的地址空间范围设计存储器芯片所需要的片选信号逻辑，CS逻辑电路的输入一定是地址总线中没有连接到芯片的地址管脚上的那部分地址线。</a:t>
            </a:r>
            <a:endParaRPr sz="2000">
              <a:latin typeface="华文细黑"/>
              <a:cs typeface="华文细黑"/>
            </a:endParaRPr>
          </a:p>
          <a:p>
            <a:pPr marL="944244" indent="-457200">
              <a:lnSpc>
                <a:spcPct val="100000"/>
              </a:lnSpc>
              <a:spcBef>
                <a:spcPts val="484"/>
              </a:spcBef>
              <a:buClr>
                <a:srgbClr val="001ADC"/>
              </a:buClr>
              <a:buAutoNum type="arabicPeriod"/>
              <a:tabLst>
                <a:tab pos="944244" algn="l"/>
                <a:tab pos="944880" algn="l"/>
              </a:tabLst>
            </a:pPr>
            <a:r>
              <a:rPr sz="2000" b="1" spc="-5" dirty="0">
                <a:latin typeface="华文细黑"/>
                <a:cs typeface="华文细黑"/>
              </a:rPr>
              <a:t>统一读写控制。</a:t>
            </a:r>
            <a:endParaRPr sz="2000">
              <a:latin typeface="华文细黑"/>
              <a:cs typeface="华文细黑"/>
            </a:endParaRPr>
          </a:p>
        </p:txBody>
      </p:sp>
    </p:spTree>
    <p:extLst>
      <p:ext uri="{BB962C8B-B14F-4D97-AF65-F5344CB8AC3E}">
        <p14:creationId xmlns:p14="http://schemas.microsoft.com/office/powerpoint/2010/main" val="396825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2300" y="428625"/>
            <a:ext cx="5382260" cy="2222500"/>
          </a:xfrm>
          <a:prstGeom prst="rect">
            <a:avLst/>
          </a:prstGeom>
        </p:spPr>
        <p:txBody>
          <a:bodyPr vert="horz" wrap="square" lIns="0" tIns="0" rIns="0" bIns="0" rtlCol="0">
            <a:spAutoFit/>
          </a:bodyPr>
          <a:lstStyle/>
          <a:p>
            <a:pPr marL="156845">
              <a:lnSpc>
                <a:spcPct val="100000"/>
              </a:lnSpc>
              <a:tabLst>
                <a:tab pos="4144010" algn="l"/>
              </a:tabLst>
            </a:pPr>
            <a:r>
              <a:rPr sz="2400" b="1" dirty="0" err="1">
                <a:solidFill>
                  <a:srgbClr val="FF0000"/>
                </a:solidFill>
                <a:latin typeface="黑体"/>
                <a:cs typeface="黑体"/>
              </a:rPr>
              <a:t>存储器芯片的扩</a:t>
            </a:r>
            <a:r>
              <a:rPr sz="2400" b="1" spc="-10" dirty="0" err="1">
                <a:solidFill>
                  <a:srgbClr val="FF0000"/>
                </a:solidFill>
                <a:latin typeface="黑体"/>
                <a:cs typeface="黑体"/>
              </a:rPr>
              <a:t>展</a:t>
            </a:r>
            <a:r>
              <a:rPr sz="2400" b="1" spc="10" dirty="0">
                <a:solidFill>
                  <a:srgbClr val="FF0000"/>
                </a:solidFill>
                <a:latin typeface="黑体"/>
                <a:cs typeface="黑体"/>
              </a:rPr>
              <a:t> </a:t>
            </a:r>
            <a:r>
              <a:rPr sz="2400" b="1" spc="-185" dirty="0">
                <a:solidFill>
                  <a:srgbClr val="FF0000"/>
                </a:solidFill>
                <a:latin typeface="Microsoft JhengHei"/>
                <a:cs typeface="Microsoft JhengHei"/>
              </a:rPr>
              <a:t>—</a:t>
            </a:r>
            <a:r>
              <a:rPr sz="2400" b="1" spc="-195" dirty="0">
                <a:solidFill>
                  <a:srgbClr val="FF0000"/>
                </a:solidFill>
                <a:latin typeface="Microsoft JhengHei"/>
                <a:cs typeface="Microsoft JhengHei"/>
              </a:rPr>
              <a:t>—</a:t>
            </a:r>
            <a:r>
              <a:rPr sz="2400" b="1" dirty="0">
                <a:solidFill>
                  <a:srgbClr val="FF0000"/>
                </a:solidFill>
                <a:latin typeface="Microsoft JhengHei"/>
                <a:cs typeface="Microsoft JhengHei"/>
              </a:rPr>
              <a:t>	</a:t>
            </a:r>
            <a:r>
              <a:rPr sz="2400" b="1" dirty="0">
                <a:solidFill>
                  <a:srgbClr val="FF0000"/>
                </a:solidFill>
                <a:latin typeface="黑体"/>
                <a:cs typeface="黑体"/>
              </a:rPr>
              <a:t>混合扩展</a:t>
            </a:r>
            <a:endParaRPr sz="2400" dirty="0">
              <a:latin typeface="黑体"/>
              <a:cs typeface="黑体"/>
            </a:endParaRPr>
          </a:p>
          <a:p>
            <a:pPr marL="636270" marR="3036570" indent="-624205">
              <a:lnSpc>
                <a:spcPct val="111700"/>
              </a:lnSpc>
              <a:spcBef>
                <a:spcPts val="1789"/>
              </a:spcBef>
            </a:pPr>
            <a:r>
              <a:rPr sz="2400" b="1" dirty="0">
                <a:latin typeface="宋体"/>
                <a:cs typeface="宋体"/>
              </a:rPr>
              <a:t>例：</a:t>
            </a:r>
            <a:r>
              <a:rPr sz="2400" b="1" spc="-5" dirty="0">
                <a:latin typeface="Arial"/>
                <a:cs typeface="Arial"/>
              </a:rPr>
              <a:t>1Kx4</a:t>
            </a:r>
            <a:r>
              <a:rPr sz="2400" b="1" dirty="0">
                <a:latin typeface="Arial"/>
                <a:cs typeface="Arial"/>
              </a:rPr>
              <a:t> </a:t>
            </a:r>
            <a:r>
              <a:rPr sz="2400" b="1" spc="-5" dirty="0">
                <a:latin typeface="Arial"/>
                <a:cs typeface="Arial"/>
              </a:rPr>
              <a:t>SRAM</a:t>
            </a:r>
            <a:r>
              <a:rPr sz="2400" b="1" dirty="0">
                <a:latin typeface="宋体"/>
                <a:cs typeface="宋体"/>
              </a:rPr>
              <a:t>存储芯片构成</a:t>
            </a:r>
            <a:r>
              <a:rPr sz="2400" b="1" spc="-5" dirty="0">
                <a:latin typeface="Arial"/>
                <a:cs typeface="Arial"/>
              </a:rPr>
              <a:t>8Kx</a:t>
            </a:r>
            <a:r>
              <a:rPr sz="2400" b="1" dirty="0">
                <a:latin typeface="Arial"/>
                <a:cs typeface="Arial"/>
              </a:rPr>
              <a:t>8</a:t>
            </a:r>
            <a:r>
              <a:rPr sz="2400" b="1" dirty="0">
                <a:latin typeface="宋体"/>
                <a:cs typeface="宋体"/>
              </a:rPr>
              <a:t>的存储器</a:t>
            </a:r>
            <a:endParaRPr sz="2400" dirty="0">
              <a:latin typeface="宋体"/>
              <a:cs typeface="宋体"/>
            </a:endParaRPr>
          </a:p>
        </p:txBody>
      </p:sp>
      <p:sp>
        <p:nvSpPr>
          <p:cNvPr id="3" name="object 3"/>
          <p:cNvSpPr/>
          <p:nvPr/>
        </p:nvSpPr>
        <p:spPr>
          <a:xfrm>
            <a:off x="3827405" y="1257300"/>
            <a:ext cx="5119877" cy="561670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5702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900" y="369363"/>
            <a:ext cx="8624691" cy="379143"/>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a:t>
            </a:r>
            <a:r>
              <a:rPr sz="3200" b="1" spc="-10" dirty="0" err="1">
                <a:solidFill>
                  <a:srgbClr val="C00000"/>
                </a:solidFill>
                <a:latin typeface="微软雅黑" panose="020B0503020204020204" pitchFamily="34" charset="-122"/>
                <a:ea typeface="微软雅黑" panose="020B0503020204020204" pitchFamily="34" charset="-122"/>
              </a:rPr>
              <a:t>展</a:t>
            </a:r>
            <a:r>
              <a:rPr sz="3200" b="1" spc="10" dirty="0">
                <a:solidFill>
                  <a:srgbClr val="C00000"/>
                </a:solidFill>
                <a:latin typeface="微软雅黑" panose="020B0503020204020204" pitchFamily="34" charset="-122"/>
                <a:ea typeface="微软雅黑" panose="020B0503020204020204" pitchFamily="34" charset="-122"/>
              </a:rPr>
              <a:t> </a:t>
            </a:r>
            <a:r>
              <a:rPr sz="3200" b="1" spc="-185" dirty="0">
                <a:solidFill>
                  <a:srgbClr val="C00000"/>
                </a:solidFill>
                <a:latin typeface="微软雅黑" panose="020B0503020204020204" pitchFamily="34" charset="-122"/>
                <a:ea typeface="微软雅黑" panose="020B0503020204020204" pitchFamily="34" charset="-122"/>
                <a:cs typeface="Microsoft JhengHei"/>
              </a:rPr>
              <a:t>—</a:t>
            </a:r>
            <a:r>
              <a:rPr sz="3200" b="1" spc="-195" dirty="0">
                <a:solidFill>
                  <a:srgbClr val="C00000"/>
                </a:solidFill>
                <a:latin typeface="微软雅黑" panose="020B0503020204020204" pitchFamily="34" charset="-122"/>
                <a:ea typeface="微软雅黑" panose="020B0503020204020204" pitchFamily="34" charset="-122"/>
                <a:cs typeface="Microsoft JhengHei"/>
              </a:rPr>
              <a:t>—</a:t>
            </a:r>
            <a:r>
              <a:rPr sz="3200" b="1" dirty="0">
                <a:solidFill>
                  <a:srgbClr val="C00000"/>
                </a:solidFill>
                <a:latin typeface="微软雅黑" panose="020B0503020204020204" pitchFamily="34" charset="-122"/>
                <a:ea typeface="微软雅黑" panose="020B0503020204020204" pitchFamily="34" charset="-122"/>
                <a:cs typeface="Microsoft JhengHei"/>
              </a:rPr>
              <a:t>	</a:t>
            </a:r>
            <a:r>
              <a:rPr sz="3200" b="1" dirty="0">
                <a:solidFill>
                  <a:srgbClr val="C00000"/>
                </a:solidFill>
                <a:latin typeface="微软雅黑" panose="020B0503020204020204" pitchFamily="34" charset="-122"/>
                <a:ea typeface="微软雅黑" panose="020B0503020204020204" pitchFamily="34" charset="-122"/>
              </a:rPr>
              <a:t>混合扩展</a:t>
            </a:r>
          </a:p>
        </p:txBody>
      </p:sp>
      <p:sp>
        <p:nvSpPr>
          <p:cNvPr id="3" name="object 3"/>
          <p:cNvSpPr/>
          <p:nvPr/>
        </p:nvSpPr>
        <p:spPr>
          <a:xfrm>
            <a:off x="1417961" y="1277873"/>
            <a:ext cx="5734050" cy="55717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13395" y="1273302"/>
            <a:ext cx="5743575" cy="5581015"/>
          </a:xfrm>
          <a:custGeom>
            <a:avLst/>
            <a:gdLst/>
            <a:ahLst/>
            <a:cxnLst/>
            <a:rect l="l" t="t" r="r" b="b"/>
            <a:pathLst>
              <a:path w="5743575" h="5581015">
                <a:moveTo>
                  <a:pt x="0" y="5580888"/>
                </a:moveTo>
                <a:lnTo>
                  <a:pt x="0" y="0"/>
                </a:lnTo>
                <a:lnTo>
                  <a:pt x="5743194" y="0"/>
                </a:lnTo>
                <a:lnTo>
                  <a:pt x="5743194" y="5580888"/>
                </a:lnTo>
                <a:lnTo>
                  <a:pt x="0" y="5580888"/>
                </a:lnTo>
                <a:close/>
              </a:path>
            </a:pathLst>
          </a:custGeom>
          <a:ln w="9525">
            <a:solidFill>
              <a:srgbClr val="C00000"/>
            </a:solidFill>
          </a:ln>
        </p:spPr>
        <p:txBody>
          <a:bodyPr wrap="square" lIns="0" tIns="0" rIns="0" bIns="0" rtlCol="0"/>
          <a:lstStyle/>
          <a:p>
            <a:endParaRPr/>
          </a:p>
        </p:txBody>
      </p:sp>
      <p:sp>
        <p:nvSpPr>
          <p:cNvPr id="5" name="object 5"/>
          <p:cNvSpPr/>
          <p:nvPr/>
        </p:nvSpPr>
        <p:spPr>
          <a:xfrm>
            <a:off x="7366133" y="1421130"/>
            <a:ext cx="2409443" cy="19522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347083" y="3563873"/>
            <a:ext cx="2438399" cy="203834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425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7" y="744381"/>
            <a:ext cx="9086463" cy="366960"/>
          </a:xfrm>
          <a:prstGeom prst="rect">
            <a:avLst/>
          </a:prstGeom>
        </p:spPr>
        <p:txBody>
          <a:bodyPr vert="horz" wrap="square" lIns="0" tIns="0" rIns="0" bIns="0" rtlCol="0">
            <a:spAutoFit/>
          </a:bodyPr>
          <a:lstStyle/>
          <a:p>
            <a:pPr marL="12700">
              <a:lnSpc>
                <a:spcPts val="2840"/>
              </a:lnSpc>
            </a:pPr>
            <a:r>
              <a:rPr sz="3200" b="1" dirty="0">
                <a:solidFill>
                  <a:srgbClr val="C00000"/>
                </a:solidFill>
                <a:latin typeface="微软雅黑" panose="020B0503020204020204" pitchFamily="34" charset="-122"/>
                <a:ea typeface="微软雅黑" panose="020B0503020204020204" pitchFamily="34" charset="-122"/>
              </a:rPr>
              <a:t>SRAM存储器芯片的扩展示例（16Kx8）</a:t>
            </a:r>
          </a:p>
        </p:txBody>
      </p:sp>
      <p:sp>
        <p:nvSpPr>
          <p:cNvPr id="3" name="object 3"/>
          <p:cNvSpPr/>
          <p:nvPr/>
        </p:nvSpPr>
        <p:spPr>
          <a:xfrm>
            <a:off x="1314335" y="1380744"/>
            <a:ext cx="5617210" cy="5321300"/>
          </a:xfrm>
          <a:custGeom>
            <a:avLst/>
            <a:gdLst/>
            <a:ahLst/>
            <a:cxnLst/>
            <a:rect l="l" t="t" r="r" b="b"/>
            <a:pathLst>
              <a:path w="5617209" h="5321300">
                <a:moveTo>
                  <a:pt x="0" y="0"/>
                </a:moveTo>
                <a:lnTo>
                  <a:pt x="0" y="5321046"/>
                </a:lnTo>
                <a:lnTo>
                  <a:pt x="5616702" y="5321046"/>
                </a:lnTo>
                <a:lnTo>
                  <a:pt x="5616702" y="0"/>
                </a:lnTo>
                <a:lnTo>
                  <a:pt x="0" y="0"/>
                </a:lnTo>
                <a:close/>
              </a:path>
            </a:pathLst>
          </a:custGeom>
          <a:ln w="12700">
            <a:solidFill>
              <a:srgbClr val="336600"/>
            </a:solidFill>
          </a:ln>
        </p:spPr>
        <p:txBody>
          <a:bodyPr wrap="square" lIns="0" tIns="0" rIns="0" bIns="0" rtlCol="0"/>
          <a:lstStyle/>
          <a:p>
            <a:endParaRPr/>
          </a:p>
        </p:txBody>
      </p:sp>
      <p:sp>
        <p:nvSpPr>
          <p:cNvPr id="4" name="object 4"/>
          <p:cNvSpPr txBox="1"/>
          <p:nvPr/>
        </p:nvSpPr>
        <p:spPr>
          <a:xfrm>
            <a:off x="1371734" y="1406397"/>
            <a:ext cx="5267960" cy="5273040"/>
          </a:xfrm>
          <a:prstGeom prst="rect">
            <a:avLst/>
          </a:prstGeom>
        </p:spPr>
        <p:txBody>
          <a:bodyPr vert="horz" wrap="square" lIns="0" tIns="0" rIns="0" bIns="0" rtlCol="0">
            <a:spAutoFit/>
          </a:bodyPr>
          <a:lstStyle/>
          <a:p>
            <a:pPr marL="12700">
              <a:lnSpc>
                <a:spcPct val="100000"/>
              </a:lnSpc>
            </a:pPr>
            <a:r>
              <a:rPr sz="2000" b="1" spc="-5" dirty="0">
                <a:latin typeface="宋体"/>
                <a:cs typeface="宋体"/>
              </a:rPr>
              <a:t>例：</a:t>
            </a:r>
            <a:r>
              <a:rPr sz="2000" b="1" spc="-5" dirty="0">
                <a:latin typeface="Arial"/>
                <a:cs typeface="Arial"/>
              </a:rPr>
              <a:t>4Kx4</a:t>
            </a:r>
            <a:r>
              <a:rPr sz="2000" b="1" spc="20" dirty="0">
                <a:latin typeface="Arial"/>
                <a:cs typeface="Arial"/>
              </a:rPr>
              <a:t> </a:t>
            </a:r>
            <a:r>
              <a:rPr sz="2000" b="1" spc="-5" dirty="0">
                <a:latin typeface="Arial"/>
                <a:cs typeface="Arial"/>
              </a:rPr>
              <a:t>SRAM</a:t>
            </a:r>
            <a:r>
              <a:rPr sz="2000" b="1" spc="-5" dirty="0">
                <a:latin typeface="宋体"/>
                <a:cs typeface="宋体"/>
              </a:rPr>
              <a:t>存储芯片构成</a:t>
            </a:r>
            <a:r>
              <a:rPr sz="2000" b="1" spc="-5" dirty="0">
                <a:latin typeface="Arial"/>
                <a:cs typeface="Arial"/>
              </a:rPr>
              <a:t>16Kx8</a:t>
            </a:r>
            <a:r>
              <a:rPr sz="2000" b="1" spc="-5" dirty="0">
                <a:latin typeface="宋体"/>
                <a:cs typeface="宋体"/>
              </a:rPr>
              <a:t>的存储器</a:t>
            </a:r>
            <a:endParaRPr sz="2000">
              <a:latin typeface="宋体"/>
              <a:cs typeface="宋体"/>
            </a:endParaRPr>
          </a:p>
          <a:p>
            <a:pPr marL="555625">
              <a:lnSpc>
                <a:spcPct val="100000"/>
              </a:lnSpc>
              <a:spcBef>
                <a:spcPts val="1085"/>
              </a:spcBef>
            </a:pPr>
            <a:r>
              <a:rPr sz="1800" spc="-15" dirty="0">
                <a:solidFill>
                  <a:srgbClr val="001ADC"/>
                </a:solidFill>
                <a:latin typeface="Lucida Sans"/>
                <a:cs typeface="Lucida Sans"/>
              </a:rPr>
              <a:t>➢</a:t>
            </a:r>
            <a:r>
              <a:rPr sz="1800" b="1" spc="-15" dirty="0">
                <a:latin typeface="Arial"/>
                <a:cs typeface="Arial"/>
              </a:rPr>
              <a:t>4K</a:t>
            </a:r>
            <a:r>
              <a:rPr sz="1800" b="1" spc="-15" dirty="0">
                <a:latin typeface="宋体"/>
                <a:cs typeface="宋体"/>
              </a:rPr>
              <a:t>×</a:t>
            </a:r>
            <a:r>
              <a:rPr sz="1800" b="1" spc="-15" dirty="0">
                <a:latin typeface="Arial"/>
                <a:cs typeface="Arial"/>
              </a:rPr>
              <a:t>4</a:t>
            </a:r>
            <a:r>
              <a:rPr sz="1800" b="1" spc="-15" dirty="0">
                <a:latin typeface="宋体"/>
                <a:cs typeface="宋体"/>
              </a:rPr>
              <a:t>芯片：</a:t>
            </a:r>
            <a:endParaRPr sz="1800">
              <a:latin typeface="宋体"/>
              <a:cs typeface="宋体"/>
            </a:endParaRPr>
          </a:p>
          <a:p>
            <a:pPr marL="1120140" indent="-191770">
              <a:lnSpc>
                <a:spcPct val="100000"/>
              </a:lnSpc>
              <a:spcBef>
                <a:spcPts val="1085"/>
              </a:spcBef>
              <a:buClr>
                <a:srgbClr val="05AD01"/>
              </a:buClr>
              <a:buFont typeface="Lucida Sans"/>
              <a:buChar char="▪"/>
              <a:tabLst>
                <a:tab pos="1120775" algn="l"/>
              </a:tabLst>
            </a:pPr>
            <a:r>
              <a:rPr sz="1800" b="1" dirty="0">
                <a:latin typeface="Arial"/>
                <a:cs typeface="Arial"/>
              </a:rPr>
              <a:t>12</a:t>
            </a:r>
            <a:r>
              <a:rPr sz="1800" b="1" dirty="0">
                <a:latin typeface="宋体"/>
                <a:cs typeface="宋体"/>
              </a:rPr>
              <a:t>个地址管脚</a:t>
            </a:r>
            <a:r>
              <a:rPr sz="1800" b="1" spc="-470" dirty="0">
                <a:latin typeface="宋体"/>
                <a:cs typeface="宋体"/>
              </a:rPr>
              <a:t> </a:t>
            </a:r>
            <a:r>
              <a:rPr sz="1800" b="1" spc="-5" dirty="0">
                <a:solidFill>
                  <a:srgbClr val="FF0000"/>
                </a:solidFill>
                <a:latin typeface="Arial"/>
                <a:cs typeface="Arial"/>
              </a:rPr>
              <a:t>A11</a:t>
            </a:r>
            <a:r>
              <a:rPr sz="1800" b="1" spc="-5" dirty="0">
                <a:solidFill>
                  <a:srgbClr val="FF0000"/>
                </a:solidFill>
                <a:latin typeface="宋体"/>
                <a:cs typeface="宋体"/>
              </a:rPr>
              <a:t>～</a:t>
            </a:r>
            <a:r>
              <a:rPr sz="1800" b="1" spc="-5" dirty="0">
                <a:solidFill>
                  <a:srgbClr val="FF0000"/>
                </a:solidFill>
                <a:latin typeface="Arial"/>
                <a:cs typeface="Arial"/>
              </a:rPr>
              <a:t>A0</a:t>
            </a:r>
            <a:r>
              <a:rPr sz="1800" b="1" spc="-5" dirty="0">
                <a:latin typeface="宋体"/>
                <a:cs typeface="宋体"/>
              </a:rPr>
              <a:t>，</a:t>
            </a:r>
            <a:endParaRPr sz="1800">
              <a:latin typeface="宋体"/>
              <a:cs typeface="宋体"/>
            </a:endParaRPr>
          </a:p>
          <a:p>
            <a:pPr marL="1120140" indent="-191770">
              <a:lnSpc>
                <a:spcPct val="100000"/>
              </a:lnSpc>
              <a:spcBef>
                <a:spcPts val="1090"/>
              </a:spcBef>
              <a:buClr>
                <a:srgbClr val="05AD01"/>
              </a:buClr>
              <a:buFont typeface="Lucida Sans"/>
              <a:buChar char="▪"/>
              <a:tabLst>
                <a:tab pos="1120775" algn="l"/>
              </a:tabLst>
            </a:pPr>
            <a:r>
              <a:rPr sz="1800" b="1" dirty="0">
                <a:latin typeface="Arial"/>
                <a:cs typeface="Arial"/>
              </a:rPr>
              <a:t>4</a:t>
            </a:r>
            <a:r>
              <a:rPr sz="1800" b="1" dirty="0">
                <a:latin typeface="宋体"/>
                <a:cs typeface="宋体"/>
              </a:rPr>
              <a:t>个数据管脚</a:t>
            </a:r>
            <a:r>
              <a:rPr sz="1800" b="1" spc="-475" dirty="0">
                <a:latin typeface="宋体"/>
                <a:cs typeface="宋体"/>
              </a:rPr>
              <a:t> </a:t>
            </a:r>
            <a:r>
              <a:rPr sz="1800" b="1" spc="-5" dirty="0">
                <a:solidFill>
                  <a:srgbClr val="FF0000"/>
                </a:solidFill>
                <a:latin typeface="Arial"/>
                <a:cs typeface="Arial"/>
              </a:rPr>
              <a:t>D3</a:t>
            </a:r>
            <a:r>
              <a:rPr sz="1800" b="1" spc="-5" dirty="0">
                <a:solidFill>
                  <a:srgbClr val="FF0000"/>
                </a:solidFill>
                <a:latin typeface="宋体"/>
                <a:cs typeface="宋体"/>
              </a:rPr>
              <a:t>～</a:t>
            </a:r>
            <a:r>
              <a:rPr sz="1800" b="1" spc="-5" dirty="0">
                <a:solidFill>
                  <a:srgbClr val="FF0000"/>
                </a:solidFill>
                <a:latin typeface="Arial"/>
                <a:cs typeface="Arial"/>
              </a:rPr>
              <a:t>D0</a:t>
            </a:r>
            <a:r>
              <a:rPr sz="1800" b="1" spc="-5" dirty="0">
                <a:latin typeface="宋体"/>
                <a:cs typeface="宋体"/>
              </a:rPr>
              <a:t>，</a:t>
            </a:r>
            <a:endParaRPr sz="1800">
              <a:latin typeface="宋体"/>
              <a:cs typeface="宋体"/>
            </a:endParaRPr>
          </a:p>
          <a:p>
            <a:pPr marL="1120140" indent="-191770">
              <a:lnSpc>
                <a:spcPct val="100000"/>
              </a:lnSpc>
              <a:spcBef>
                <a:spcPts val="1090"/>
              </a:spcBef>
              <a:buClr>
                <a:srgbClr val="05AD01"/>
              </a:buClr>
              <a:buFont typeface="Lucida Sans"/>
              <a:buChar char="▪"/>
              <a:tabLst>
                <a:tab pos="1120775" algn="l"/>
              </a:tabLst>
            </a:pPr>
            <a:r>
              <a:rPr sz="1800" b="1" dirty="0">
                <a:latin typeface="Arial"/>
                <a:cs typeface="Arial"/>
              </a:rPr>
              <a:t>1</a:t>
            </a:r>
            <a:r>
              <a:rPr sz="1800" b="1" dirty="0">
                <a:latin typeface="宋体"/>
                <a:cs typeface="宋体"/>
              </a:rPr>
              <a:t>个片选输入管脚</a:t>
            </a:r>
            <a:r>
              <a:rPr sz="1800" b="1" spc="-490" dirty="0">
                <a:latin typeface="宋体"/>
                <a:cs typeface="宋体"/>
              </a:rPr>
              <a:t> </a:t>
            </a:r>
            <a:r>
              <a:rPr sz="1800" b="1" spc="-5" dirty="0">
                <a:solidFill>
                  <a:srgbClr val="FF0000"/>
                </a:solidFill>
                <a:latin typeface="Arial"/>
                <a:cs typeface="Arial"/>
              </a:rPr>
              <a:t>CS</a:t>
            </a:r>
            <a:r>
              <a:rPr sz="1800" b="1" spc="-5" dirty="0">
                <a:solidFill>
                  <a:srgbClr val="FF0000"/>
                </a:solidFill>
                <a:latin typeface="宋体"/>
                <a:cs typeface="宋体"/>
              </a:rPr>
              <a:t>＃</a:t>
            </a:r>
            <a:endParaRPr sz="1800">
              <a:latin typeface="宋体"/>
              <a:cs typeface="宋体"/>
            </a:endParaRPr>
          </a:p>
          <a:p>
            <a:pPr marL="1120140" indent="-191770">
              <a:lnSpc>
                <a:spcPct val="100000"/>
              </a:lnSpc>
              <a:spcBef>
                <a:spcPts val="1085"/>
              </a:spcBef>
              <a:buClr>
                <a:srgbClr val="05AD01"/>
              </a:buClr>
              <a:buFont typeface="Lucida Sans"/>
              <a:buChar char="▪"/>
              <a:tabLst>
                <a:tab pos="1120775" algn="l"/>
              </a:tabLst>
            </a:pPr>
            <a:r>
              <a:rPr sz="1800" b="1" dirty="0">
                <a:latin typeface="Arial"/>
                <a:cs typeface="Arial"/>
              </a:rPr>
              <a:t>1</a:t>
            </a:r>
            <a:r>
              <a:rPr sz="1800" b="1" dirty="0">
                <a:latin typeface="宋体"/>
                <a:cs typeface="宋体"/>
              </a:rPr>
              <a:t>个读写控制管脚</a:t>
            </a:r>
            <a:r>
              <a:rPr sz="1800" b="1" spc="-490" dirty="0">
                <a:latin typeface="宋体"/>
                <a:cs typeface="宋体"/>
              </a:rPr>
              <a:t> </a:t>
            </a:r>
            <a:r>
              <a:rPr sz="1800" b="1" dirty="0">
                <a:solidFill>
                  <a:srgbClr val="FF0000"/>
                </a:solidFill>
                <a:latin typeface="Arial"/>
                <a:cs typeface="Arial"/>
              </a:rPr>
              <a:t>WE#</a:t>
            </a:r>
            <a:endParaRPr sz="1800">
              <a:latin typeface="Arial"/>
              <a:cs typeface="Arial"/>
            </a:endParaRPr>
          </a:p>
          <a:p>
            <a:pPr marL="555625">
              <a:lnSpc>
                <a:spcPct val="100000"/>
              </a:lnSpc>
              <a:spcBef>
                <a:spcPts val="1090"/>
              </a:spcBef>
            </a:pPr>
            <a:r>
              <a:rPr sz="1800" spc="-15" dirty="0">
                <a:solidFill>
                  <a:srgbClr val="001ADC"/>
                </a:solidFill>
                <a:latin typeface="Lucida Sans"/>
                <a:cs typeface="Lucida Sans"/>
              </a:rPr>
              <a:t>➢</a:t>
            </a:r>
            <a:r>
              <a:rPr sz="1800" b="1" spc="-15" dirty="0">
                <a:latin typeface="宋体"/>
                <a:cs typeface="宋体"/>
              </a:rPr>
              <a:t>芯片地址空间：</a:t>
            </a:r>
            <a:r>
              <a:rPr sz="1800" b="1" spc="65" dirty="0">
                <a:latin typeface="宋体"/>
                <a:cs typeface="宋体"/>
              </a:rPr>
              <a:t> </a:t>
            </a:r>
            <a:r>
              <a:rPr sz="1800" b="1" spc="-5" dirty="0">
                <a:solidFill>
                  <a:srgbClr val="FF0000"/>
                </a:solidFill>
                <a:latin typeface="Arial"/>
                <a:cs typeface="Arial"/>
              </a:rPr>
              <a:t>000H</a:t>
            </a:r>
            <a:r>
              <a:rPr sz="1800" b="1" spc="-5" dirty="0">
                <a:solidFill>
                  <a:srgbClr val="FF0000"/>
                </a:solidFill>
                <a:latin typeface="宋体"/>
                <a:cs typeface="宋体"/>
              </a:rPr>
              <a:t>～</a:t>
            </a:r>
            <a:r>
              <a:rPr sz="1800" b="1" spc="-5" dirty="0">
                <a:solidFill>
                  <a:srgbClr val="FF0000"/>
                </a:solidFill>
                <a:latin typeface="Arial"/>
                <a:cs typeface="Arial"/>
              </a:rPr>
              <a:t>FFFH</a:t>
            </a:r>
            <a:endParaRPr sz="1800">
              <a:latin typeface="Arial"/>
              <a:cs typeface="Arial"/>
            </a:endParaRPr>
          </a:p>
          <a:p>
            <a:pPr marL="555625">
              <a:lnSpc>
                <a:spcPct val="100000"/>
              </a:lnSpc>
              <a:spcBef>
                <a:spcPts val="1090"/>
              </a:spcBef>
            </a:pPr>
            <a:r>
              <a:rPr sz="1800" spc="-10" dirty="0">
                <a:solidFill>
                  <a:srgbClr val="001ADC"/>
                </a:solidFill>
                <a:latin typeface="Lucida Sans"/>
                <a:cs typeface="Lucida Sans"/>
              </a:rPr>
              <a:t>➢</a:t>
            </a:r>
            <a:r>
              <a:rPr sz="1800" b="1" spc="-10" dirty="0">
                <a:latin typeface="Arial"/>
                <a:cs typeface="Arial"/>
              </a:rPr>
              <a:t>CPU</a:t>
            </a:r>
            <a:r>
              <a:rPr sz="1800" b="1" spc="-10" dirty="0">
                <a:latin typeface="宋体"/>
                <a:cs typeface="宋体"/>
              </a:rPr>
              <a:t>向存储器提供：</a:t>
            </a:r>
            <a:endParaRPr sz="1800">
              <a:latin typeface="宋体"/>
              <a:cs typeface="宋体"/>
            </a:endParaRPr>
          </a:p>
          <a:p>
            <a:pPr marL="1120140" indent="-191770">
              <a:lnSpc>
                <a:spcPct val="100000"/>
              </a:lnSpc>
              <a:spcBef>
                <a:spcPts val="1085"/>
              </a:spcBef>
              <a:buClr>
                <a:srgbClr val="05AD01"/>
              </a:buClr>
              <a:buFont typeface="Lucida Sans"/>
              <a:buChar char="▪"/>
              <a:tabLst>
                <a:tab pos="1120775" algn="l"/>
              </a:tabLst>
            </a:pPr>
            <a:r>
              <a:rPr sz="1800" b="1" dirty="0">
                <a:latin typeface="宋体"/>
                <a:cs typeface="宋体"/>
              </a:rPr>
              <a:t>地址总线</a:t>
            </a:r>
            <a:r>
              <a:rPr sz="1800" b="1" dirty="0">
                <a:latin typeface="Arial"/>
                <a:cs typeface="Arial"/>
              </a:rPr>
              <a:t>14</a:t>
            </a:r>
            <a:r>
              <a:rPr sz="1800" b="1" dirty="0">
                <a:latin typeface="宋体"/>
                <a:cs typeface="宋体"/>
              </a:rPr>
              <a:t>根：</a:t>
            </a:r>
            <a:r>
              <a:rPr sz="1800" b="1" dirty="0">
                <a:solidFill>
                  <a:srgbClr val="FF0000"/>
                </a:solidFill>
                <a:latin typeface="Arial"/>
                <a:cs typeface="Arial"/>
              </a:rPr>
              <a:t>AB13</a:t>
            </a:r>
            <a:r>
              <a:rPr sz="1800" b="1" dirty="0">
                <a:solidFill>
                  <a:srgbClr val="FF0000"/>
                </a:solidFill>
                <a:latin typeface="宋体"/>
                <a:cs typeface="宋体"/>
              </a:rPr>
              <a:t>～</a:t>
            </a:r>
            <a:r>
              <a:rPr sz="1800" b="1" dirty="0">
                <a:solidFill>
                  <a:srgbClr val="FF0000"/>
                </a:solidFill>
                <a:latin typeface="Arial"/>
                <a:cs typeface="Arial"/>
              </a:rPr>
              <a:t>AB0</a:t>
            </a:r>
            <a:endParaRPr sz="1800">
              <a:latin typeface="Arial"/>
              <a:cs typeface="Arial"/>
            </a:endParaRPr>
          </a:p>
          <a:p>
            <a:pPr marL="1120140" indent="-191770">
              <a:lnSpc>
                <a:spcPct val="100000"/>
              </a:lnSpc>
              <a:spcBef>
                <a:spcPts val="1090"/>
              </a:spcBef>
              <a:buClr>
                <a:srgbClr val="05AD01"/>
              </a:buClr>
              <a:buFont typeface="Lucida Sans"/>
              <a:buChar char="▪"/>
              <a:tabLst>
                <a:tab pos="1120775" algn="l"/>
              </a:tabLst>
            </a:pPr>
            <a:r>
              <a:rPr sz="1800" b="1" dirty="0">
                <a:latin typeface="宋体"/>
                <a:cs typeface="宋体"/>
              </a:rPr>
              <a:t>数据总线</a:t>
            </a:r>
            <a:r>
              <a:rPr sz="1800" b="1" dirty="0">
                <a:latin typeface="Arial"/>
                <a:cs typeface="Arial"/>
              </a:rPr>
              <a:t>8</a:t>
            </a:r>
            <a:r>
              <a:rPr sz="1800" b="1" dirty="0">
                <a:latin typeface="宋体"/>
                <a:cs typeface="宋体"/>
              </a:rPr>
              <a:t>根：</a:t>
            </a:r>
            <a:r>
              <a:rPr sz="1800" b="1" dirty="0">
                <a:solidFill>
                  <a:srgbClr val="FF0000"/>
                </a:solidFill>
                <a:latin typeface="Arial"/>
                <a:cs typeface="Arial"/>
              </a:rPr>
              <a:t>DB7</a:t>
            </a:r>
            <a:r>
              <a:rPr sz="1800" b="1" dirty="0">
                <a:solidFill>
                  <a:srgbClr val="FF0000"/>
                </a:solidFill>
                <a:latin typeface="宋体"/>
                <a:cs typeface="宋体"/>
              </a:rPr>
              <a:t>～</a:t>
            </a:r>
            <a:r>
              <a:rPr sz="1800" b="1" dirty="0">
                <a:solidFill>
                  <a:srgbClr val="FF0000"/>
                </a:solidFill>
                <a:latin typeface="Arial"/>
                <a:cs typeface="Arial"/>
              </a:rPr>
              <a:t>DB0</a:t>
            </a:r>
            <a:endParaRPr sz="1800">
              <a:latin typeface="Arial"/>
              <a:cs typeface="Arial"/>
            </a:endParaRPr>
          </a:p>
          <a:p>
            <a:pPr marL="1120140" indent="-191770">
              <a:lnSpc>
                <a:spcPct val="100000"/>
              </a:lnSpc>
              <a:spcBef>
                <a:spcPts val="1090"/>
              </a:spcBef>
              <a:buClr>
                <a:srgbClr val="05AD01"/>
              </a:buClr>
              <a:buFont typeface="Lucida Sans"/>
              <a:buChar char="▪"/>
              <a:tabLst>
                <a:tab pos="1120775" algn="l"/>
              </a:tabLst>
            </a:pPr>
            <a:r>
              <a:rPr sz="1800" b="1" dirty="0">
                <a:latin typeface="宋体"/>
                <a:cs typeface="宋体"/>
              </a:rPr>
              <a:t>读写控制信号：</a:t>
            </a:r>
            <a:r>
              <a:rPr sz="1800" b="1" dirty="0">
                <a:solidFill>
                  <a:srgbClr val="FF0000"/>
                </a:solidFill>
                <a:latin typeface="Arial"/>
                <a:cs typeface="Arial"/>
              </a:rPr>
              <a:t>WE#</a:t>
            </a:r>
            <a:endParaRPr sz="1800">
              <a:latin typeface="Arial"/>
              <a:cs typeface="Arial"/>
            </a:endParaRPr>
          </a:p>
          <a:p>
            <a:pPr marL="555625">
              <a:lnSpc>
                <a:spcPct val="100000"/>
              </a:lnSpc>
              <a:spcBef>
                <a:spcPts val="1085"/>
              </a:spcBef>
            </a:pPr>
            <a:r>
              <a:rPr sz="1800" spc="-10" dirty="0">
                <a:solidFill>
                  <a:srgbClr val="001ADC"/>
                </a:solidFill>
                <a:latin typeface="Lucida Sans"/>
                <a:cs typeface="Lucida Sans"/>
              </a:rPr>
              <a:t>➢</a:t>
            </a:r>
            <a:r>
              <a:rPr sz="1800" b="1" spc="-10" dirty="0">
                <a:latin typeface="宋体"/>
                <a:cs typeface="宋体"/>
              </a:rPr>
              <a:t>存储器地址空间：</a:t>
            </a:r>
            <a:r>
              <a:rPr sz="1800" b="1" spc="-10" dirty="0">
                <a:solidFill>
                  <a:srgbClr val="FF0000"/>
                </a:solidFill>
                <a:latin typeface="Arial"/>
                <a:cs typeface="Arial"/>
              </a:rPr>
              <a:t>0000H</a:t>
            </a:r>
            <a:r>
              <a:rPr sz="1800" b="1" spc="-10" dirty="0">
                <a:solidFill>
                  <a:srgbClr val="FF0000"/>
                </a:solidFill>
                <a:latin typeface="宋体"/>
                <a:cs typeface="宋体"/>
              </a:rPr>
              <a:t>～</a:t>
            </a:r>
            <a:r>
              <a:rPr sz="1800" b="1" spc="-10" dirty="0">
                <a:solidFill>
                  <a:srgbClr val="FF0000"/>
                </a:solidFill>
                <a:latin typeface="Arial"/>
                <a:cs typeface="Arial"/>
              </a:rPr>
              <a:t>3FFFH</a:t>
            </a:r>
            <a:endParaRPr sz="1800">
              <a:latin typeface="Arial"/>
              <a:cs typeface="Arial"/>
            </a:endParaRPr>
          </a:p>
          <a:p>
            <a:pPr marL="555625">
              <a:lnSpc>
                <a:spcPct val="100000"/>
              </a:lnSpc>
              <a:spcBef>
                <a:spcPts val="1090"/>
              </a:spcBef>
            </a:pPr>
            <a:r>
              <a:rPr sz="1800" spc="-10" dirty="0">
                <a:solidFill>
                  <a:srgbClr val="001ADC"/>
                </a:solidFill>
                <a:latin typeface="Lucida Sans"/>
                <a:cs typeface="Lucida Sans"/>
              </a:rPr>
              <a:t>➢</a:t>
            </a:r>
            <a:r>
              <a:rPr sz="1800" b="1" spc="-10" dirty="0">
                <a:latin typeface="宋体"/>
                <a:cs typeface="宋体"/>
              </a:rPr>
              <a:t>需要芯片数：（</a:t>
            </a:r>
            <a:r>
              <a:rPr sz="1800" b="1" spc="-10" dirty="0">
                <a:latin typeface="Arial"/>
                <a:cs typeface="Arial"/>
              </a:rPr>
              <a:t>16K</a:t>
            </a:r>
            <a:r>
              <a:rPr sz="1800" b="1" spc="-10" dirty="0">
                <a:latin typeface="宋体"/>
                <a:cs typeface="宋体"/>
              </a:rPr>
              <a:t>×</a:t>
            </a:r>
            <a:r>
              <a:rPr sz="1800" b="1" spc="-10" dirty="0">
                <a:latin typeface="Arial"/>
                <a:cs typeface="Arial"/>
              </a:rPr>
              <a:t>8) </a:t>
            </a:r>
            <a:r>
              <a:rPr sz="1800" b="1" dirty="0">
                <a:latin typeface="Arial"/>
                <a:cs typeface="Arial"/>
              </a:rPr>
              <a:t>/ </a:t>
            </a:r>
            <a:r>
              <a:rPr sz="1800" b="1" spc="-5" dirty="0">
                <a:latin typeface="Arial"/>
                <a:cs typeface="Arial"/>
              </a:rPr>
              <a:t>(4K</a:t>
            </a:r>
            <a:r>
              <a:rPr sz="1800" b="1" spc="-5" dirty="0">
                <a:latin typeface="宋体"/>
                <a:cs typeface="宋体"/>
              </a:rPr>
              <a:t>×</a:t>
            </a:r>
            <a:r>
              <a:rPr sz="1800" b="1" spc="-5" dirty="0">
                <a:latin typeface="Arial"/>
                <a:cs typeface="Arial"/>
              </a:rPr>
              <a:t>4</a:t>
            </a:r>
            <a:r>
              <a:rPr sz="1800" b="1" spc="-5" dirty="0">
                <a:latin typeface="宋体"/>
                <a:cs typeface="宋体"/>
              </a:rPr>
              <a:t>）</a:t>
            </a:r>
            <a:r>
              <a:rPr sz="1800" b="1" spc="-5" dirty="0">
                <a:latin typeface="Arial"/>
                <a:cs typeface="Arial"/>
              </a:rPr>
              <a:t>=</a:t>
            </a:r>
            <a:r>
              <a:rPr sz="1800" b="1" spc="-15" dirty="0">
                <a:latin typeface="Arial"/>
                <a:cs typeface="Arial"/>
              </a:rPr>
              <a:t> </a:t>
            </a:r>
            <a:r>
              <a:rPr sz="1800" b="1" spc="-5" dirty="0">
                <a:solidFill>
                  <a:srgbClr val="FF0000"/>
                </a:solidFill>
                <a:latin typeface="Arial"/>
                <a:cs typeface="Arial"/>
              </a:rPr>
              <a:t>8</a:t>
            </a:r>
            <a:r>
              <a:rPr sz="1800" b="1" spc="-5" dirty="0">
                <a:solidFill>
                  <a:srgbClr val="FF0000"/>
                </a:solidFill>
                <a:latin typeface="宋体"/>
                <a:cs typeface="宋体"/>
              </a:rPr>
              <a:t>片</a:t>
            </a:r>
            <a:endParaRPr sz="1800">
              <a:latin typeface="宋体"/>
              <a:cs typeface="宋体"/>
            </a:endParaRPr>
          </a:p>
        </p:txBody>
      </p:sp>
      <p:sp>
        <p:nvSpPr>
          <p:cNvPr id="5" name="object 5"/>
          <p:cNvSpPr/>
          <p:nvPr/>
        </p:nvSpPr>
        <p:spPr>
          <a:xfrm>
            <a:off x="7578725" y="1833372"/>
            <a:ext cx="1440180" cy="3674110"/>
          </a:xfrm>
          <a:custGeom>
            <a:avLst/>
            <a:gdLst/>
            <a:ahLst/>
            <a:cxnLst/>
            <a:rect l="l" t="t" r="r" b="b"/>
            <a:pathLst>
              <a:path w="1440179" h="3674110">
                <a:moveTo>
                  <a:pt x="0" y="0"/>
                </a:moveTo>
                <a:lnTo>
                  <a:pt x="0" y="3673602"/>
                </a:lnTo>
                <a:lnTo>
                  <a:pt x="1440179" y="3673602"/>
                </a:lnTo>
                <a:lnTo>
                  <a:pt x="1440179" y="0"/>
                </a:lnTo>
                <a:lnTo>
                  <a:pt x="0" y="0"/>
                </a:lnTo>
                <a:close/>
              </a:path>
            </a:pathLst>
          </a:custGeom>
          <a:solidFill>
            <a:srgbClr val="B2B2B2"/>
          </a:solidFill>
        </p:spPr>
        <p:txBody>
          <a:bodyPr wrap="square" lIns="0" tIns="0" rIns="0" bIns="0" rtlCol="0"/>
          <a:lstStyle/>
          <a:p>
            <a:endParaRPr/>
          </a:p>
        </p:txBody>
      </p:sp>
      <p:sp>
        <p:nvSpPr>
          <p:cNvPr id="6" name="object 6"/>
          <p:cNvSpPr/>
          <p:nvPr/>
        </p:nvSpPr>
        <p:spPr>
          <a:xfrm>
            <a:off x="7578725" y="1833372"/>
            <a:ext cx="1440180" cy="3674110"/>
          </a:xfrm>
          <a:custGeom>
            <a:avLst/>
            <a:gdLst/>
            <a:ahLst/>
            <a:cxnLst/>
            <a:rect l="l" t="t" r="r" b="b"/>
            <a:pathLst>
              <a:path w="1440179" h="3674110">
                <a:moveTo>
                  <a:pt x="0" y="0"/>
                </a:moveTo>
                <a:lnTo>
                  <a:pt x="0" y="3673602"/>
                </a:lnTo>
                <a:lnTo>
                  <a:pt x="1440179" y="3673602"/>
                </a:lnTo>
                <a:lnTo>
                  <a:pt x="1440179" y="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7002665" y="2293620"/>
            <a:ext cx="576580" cy="86360"/>
          </a:xfrm>
          <a:custGeom>
            <a:avLst/>
            <a:gdLst/>
            <a:ahLst/>
            <a:cxnLst/>
            <a:rect l="l" t="t" r="r" b="b"/>
            <a:pathLst>
              <a:path w="576579" h="86360">
                <a:moveTo>
                  <a:pt x="504444" y="57150"/>
                </a:moveTo>
                <a:lnTo>
                  <a:pt x="504444" y="28956"/>
                </a:lnTo>
                <a:lnTo>
                  <a:pt x="0" y="28956"/>
                </a:lnTo>
                <a:lnTo>
                  <a:pt x="0" y="57150"/>
                </a:lnTo>
                <a:lnTo>
                  <a:pt x="504444" y="57150"/>
                </a:lnTo>
                <a:close/>
              </a:path>
              <a:path w="576579" h="86360">
                <a:moveTo>
                  <a:pt x="576059" y="42672"/>
                </a:moveTo>
                <a:lnTo>
                  <a:pt x="490727" y="0"/>
                </a:lnTo>
                <a:lnTo>
                  <a:pt x="490727" y="28956"/>
                </a:lnTo>
                <a:lnTo>
                  <a:pt x="504444" y="28956"/>
                </a:lnTo>
                <a:lnTo>
                  <a:pt x="504444" y="79124"/>
                </a:lnTo>
                <a:lnTo>
                  <a:pt x="576059" y="42672"/>
                </a:lnTo>
                <a:close/>
              </a:path>
              <a:path w="576579" h="86360">
                <a:moveTo>
                  <a:pt x="504444" y="79124"/>
                </a:moveTo>
                <a:lnTo>
                  <a:pt x="504444" y="57150"/>
                </a:lnTo>
                <a:lnTo>
                  <a:pt x="490727" y="57150"/>
                </a:lnTo>
                <a:lnTo>
                  <a:pt x="490727" y="86106"/>
                </a:lnTo>
                <a:lnTo>
                  <a:pt x="504444" y="79124"/>
                </a:lnTo>
                <a:close/>
              </a:path>
            </a:pathLst>
          </a:custGeom>
          <a:solidFill>
            <a:srgbClr val="CC0000"/>
          </a:solidFill>
        </p:spPr>
        <p:txBody>
          <a:bodyPr wrap="square" lIns="0" tIns="0" rIns="0" bIns="0" rtlCol="0"/>
          <a:lstStyle/>
          <a:p>
            <a:endParaRPr/>
          </a:p>
        </p:txBody>
      </p:sp>
      <p:sp>
        <p:nvSpPr>
          <p:cNvPr id="8" name="object 8"/>
          <p:cNvSpPr/>
          <p:nvPr/>
        </p:nvSpPr>
        <p:spPr>
          <a:xfrm>
            <a:off x="7002665" y="2582417"/>
            <a:ext cx="576580" cy="86360"/>
          </a:xfrm>
          <a:custGeom>
            <a:avLst/>
            <a:gdLst/>
            <a:ahLst/>
            <a:cxnLst/>
            <a:rect l="l" t="t" r="r" b="b"/>
            <a:pathLst>
              <a:path w="576579" h="86360">
                <a:moveTo>
                  <a:pt x="504444" y="57150"/>
                </a:moveTo>
                <a:lnTo>
                  <a:pt x="504444" y="28956"/>
                </a:lnTo>
                <a:lnTo>
                  <a:pt x="0" y="28956"/>
                </a:lnTo>
                <a:lnTo>
                  <a:pt x="0" y="57150"/>
                </a:lnTo>
                <a:lnTo>
                  <a:pt x="504444" y="57150"/>
                </a:lnTo>
                <a:close/>
              </a:path>
              <a:path w="576579" h="86360">
                <a:moveTo>
                  <a:pt x="576059" y="42671"/>
                </a:moveTo>
                <a:lnTo>
                  <a:pt x="490727" y="0"/>
                </a:lnTo>
                <a:lnTo>
                  <a:pt x="490727" y="28956"/>
                </a:lnTo>
                <a:lnTo>
                  <a:pt x="504444" y="28956"/>
                </a:lnTo>
                <a:lnTo>
                  <a:pt x="504444" y="79124"/>
                </a:lnTo>
                <a:lnTo>
                  <a:pt x="576059" y="42671"/>
                </a:lnTo>
                <a:close/>
              </a:path>
              <a:path w="576579" h="86360">
                <a:moveTo>
                  <a:pt x="504444" y="79124"/>
                </a:moveTo>
                <a:lnTo>
                  <a:pt x="504444" y="57150"/>
                </a:lnTo>
                <a:lnTo>
                  <a:pt x="490727" y="57150"/>
                </a:lnTo>
                <a:lnTo>
                  <a:pt x="490727" y="86106"/>
                </a:lnTo>
                <a:lnTo>
                  <a:pt x="504444" y="79124"/>
                </a:lnTo>
                <a:close/>
              </a:path>
            </a:pathLst>
          </a:custGeom>
          <a:solidFill>
            <a:srgbClr val="CC0000"/>
          </a:solidFill>
        </p:spPr>
        <p:txBody>
          <a:bodyPr wrap="square" lIns="0" tIns="0" rIns="0" bIns="0" rtlCol="0"/>
          <a:lstStyle/>
          <a:p>
            <a:endParaRPr/>
          </a:p>
        </p:txBody>
      </p:sp>
      <p:sp>
        <p:nvSpPr>
          <p:cNvPr id="9" name="object 9"/>
          <p:cNvSpPr/>
          <p:nvPr/>
        </p:nvSpPr>
        <p:spPr>
          <a:xfrm>
            <a:off x="7002665" y="2869692"/>
            <a:ext cx="576580" cy="86360"/>
          </a:xfrm>
          <a:custGeom>
            <a:avLst/>
            <a:gdLst/>
            <a:ahLst/>
            <a:cxnLst/>
            <a:rect l="l" t="t" r="r" b="b"/>
            <a:pathLst>
              <a:path w="576579" h="86360">
                <a:moveTo>
                  <a:pt x="504444" y="57150"/>
                </a:moveTo>
                <a:lnTo>
                  <a:pt x="504444" y="28956"/>
                </a:lnTo>
                <a:lnTo>
                  <a:pt x="0" y="28956"/>
                </a:lnTo>
                <a:lnTo>
                  <a:pt x="0" y="57150"/>
                </a:lnTo>
                <a:lnTo>
                  <a:pt x="504444" y="57150"/>
                </a:lnTo>
                <a:close/>
              </a:path>
              <a:path w="576579" h="86360">
                <a:moveTo>
                  <a:pt x="576059" y="43433"/>
                </a:moveTo>
                <a:lnTo>
                  <a:pt x="490727" y="0"/>
                </a:lnTo>
                <a:lnTo>
                  <a:pt x="490727" y="28956"/>
                </a:lnTo>
                <a:lnTo>
                  <a:pt x="504444" y="28956"/>
                </a:lnTo>
                <a:lnTo>
                  <a:pt x="504444" y="79246"/>
                </a:lnTo>
                <a:lnTo>
                  <a:pt x="576059" y="43433"/>
                </a:lnTo>
                <a:close/>
              </a:path>
              <a:path w="576579" h="86360">
                <a:moveTo>
                  <a:pt x="504444" y="79246"/>
                </a:moveTo>
                <a:lnTo>
                  <a:pt x="504444" y="57150"/>
                </a:lnTo>
                <a:lnTo>
                  <a:pt x="490727" y="57150"/>
                </a:lnTo>
                <a:lnTo>
                  <a:pt x="490727" y="86106"/>
                </a:lnTo>
                <a:lnTo>
                  <a:pt x="504444" y="79246"/>
                </a:lnTo>
                <a:close/>
              </a:path>
            </a:pathLst>
          </a:custGeom>
          <a:solidFill>
            <a:srgbClr val="CC0000"/>
          </a:solidFill>
        </p:spPr>
        <p:txBody>
          <a:bodyPr wrap="square" lIns="0" tIns="0" rIns="0" bIns="0" rtlCol="0"/>
          <a:lstStyle/>
          <a:p>
            <a:endParaRPr/>
          </a:p>
        </p:txBody>
      </p:sp>
      <p:sp>
        <p:nvSpPr>
          <p:cNvPr id="10" name="object 10"/>
          <p:cNvSpPr/>
          <p:nvPr/>
        </p:nvSpPr>
        <p:spPr>
          <a:xfrm>
            <a:off x="7002665" y="2006345"/>
            <a:ext cx="576580" cy="85725"/>
          </a:xfrm>
          <a:custGeom>
            <a:avLst/>
            <a:gdLst/>
            <a:ahLst/>
            <a:cxnLst/>
            <a:rect l="l" t="t" r="r" b="b"/>
            <a:pathLst>
              <a:path w="576579" h="85725">
                <a:moveTo>
                  <a:pt x="504444" y="57150"/>
                </a:moveTo>
                <a:lnTo>
                  <a:pt x="504444" y="28193"/>
                </a:lnTo>
                <a:lnTo>
                  <a:pt x="0" y="28193"/>
                </a:lnTo>
                <a:lnTo>
                  <a:pt x="0" y="57150"/>
                </a:lnTo>
                <a:lnTo>
                  <a:pt x="504444" y="57150"/>
                </a:lnTo>
                <a:close/>
              </a:path>
              <a:path w="576579" h="85725">
                <a:moveTo>
                  <a:pt x="576059" y="42672"/>
                </a:moveTo>
                <a:lnTo>
                  <a:pt x="490727" y="0"/>
                </a:lnTo>
                <a:lnTo>
                  <a:pt x="490727" y="28193"/>
                </a:lnTo>
                <a:lnTo>
                  <a:pt x="504444" y="28193"/>
                </a:lnTo>
                <a:lnTo>
                  <a:pt x="504444" y="78484"/>
                </a:lnTo>
                <a:lnTo>
                  <a:pt x="576059" y="42672"/>
                </a:lnTo>
                <a:close/>
              </a:path>
              <a:path w="576579" h="85725">
                <a:moveTo>
                  <a:pt x="504444" y="78484"/>
                </a:moveTo>
                <a:lnTo>
                  <a:pt x="504444" y="57150"/>
                </a:lnTo>
                <a:lnTo>
                  <a:pt x="490727" y="57150"/>
                </a:lnTo>
                <a:lnTo>
                  <a:pt x="490727" y="85343"/>
                </a:lnTo>
                <a:lnTo>
                  <a:pt x="504444" y="78484"/>
                </a:lnTo>
                <a:close/>
              </a:path>
            </a:pathLst>
          </a:custGeom>
          <a:solidFill>
            <a:srgbClr val="CC0000"/>
          </a:solidFill>
        </p:spPr>
        <p:txBody>
          <a:bodyPr wrap="square" lIns="0" tIns="0" rIns="0" bIns="0" rtlCol="0"/>
          <a:lstStyle/>
          <a:p>
            <a:endParaRPr/>
          </a:p>
        </p:txBody>
      </p:sp>
      <p:sp>
        <p:nvSpPr>
          <p:cNvPr id="11" name="object 11"/>
          <p:cNvSpPr/>
          <p:nvPr/>
        </p:nvSpPr>
        <p:spPr>
          <a:xfrm>
            <a:off x="7002665" y="3158489"/>
            <a:ext cx="576580" cy="86360"/>
          </a:xfrm>
          <a:custGeom>
            <a:avLst/>
            <a:gdLst/>
            <a:ahLst/>
            <a:cxnLst/>
            <a:rect l="l" t="t" r="r" b="b"/>
            <a:pathLst>
              <a:path w="576579" h="86360">
                <a:moveTo>
                  <a:pt x="504444" y="57150"/>
                </a:moveTo>
                <a:lnTo>
                  <a:pt x="504444" y="28956"/>
                </a:lnTo>
                <a:lnTo>
                  <a:pt x="0" y="28956"/>
                </a:lnTo>
                <a:lnTo>
                  <a:pt x="0" y="57150"/>
                </a:lnTo>
                <a:lnTo>
                  <a:pt x="504444" y="57150"/>
                </a:lnTo>
                <a:close/>
              </a:path>
              <a:path w="576579" h="86360">
                <a:moveTo>
                  <a:pt x="576059" y="43434"/>
                </a:moveTo>
                <a:lnTo>
                  <a:pt x="490727" y="0"/>
                </a:lnTo>
                <a:lnTo>
                  <a:pt x="490727" y="28956"/>
                </a:lnTo>
                <a:lnTo>
                  <a:pt x="504444" y="28956"/>
                </a:lnTo>
                <a:lnTo>
                  <a:pt x="504444" y="79246"/>
                </a:lnTo>
                <a:lnTo>
                  <a:pt x="576059" y="43434"/>
                </a:lnTo>
                <a:close/>
              </a:path>
              <a:path w="576579" h="86360">
                <a:moveTo>
                  <a:pt x="504444" y="79246"/>
                </a:moveTo>
                <a:lnTo>
                  <a:pt x="504444" y="57150"/>
                </a:lnTo>
                <a:lnTo>
                  <a:pt x="490727" y="57150"/>
                </a:lnTo>
                <a:lnTo>
                  <a:pt x="490727" y="86106"/>
                </a:lnTo>
                <a:lnTo>
                  <a:pt x="504444" y="79246"/>
                </a:lnTo>
                <a:close/>
              </a:path>
            </a:pathLst>
          </a:custGeom>
          <a:solidFill>
            <a:srgbClr val="CC0000"/>
          </a:solidFill>
        </p:spPr>
        <p:txBody>
          <a:bodyPr wrap="square" lIns="0" tIns="0" rIns="0" bIns="0" rtlCol="0"/>
          <a:lstStyle/>
          <a:p>
            <a:endParaRPr/>
          </a:p>
        </p:txBody>
      </p:sp>
      <p:sp>
        <p:nvSpPr>
          <p:cNvPr id="12" name="object 12"/>
          <p:cNvSpPr/>
          <p:nvPr/>
        </p:nvSpPr>
        <p:spPr>
          <a:xfrm>
            <a:off x="7002665" y="3733800"/>
            <a:ext cx="576580" cy="85725"/>
          </a:xfrm>
          <a:custGeom>
            <a:avLst/>
            <a:gdLst/>
            <a:ahLst/>
            <a:cxnLst/>
            <a:rect l="l" t="t" r="r" b="b"/>
            <a:pathLst>
              <a:path w="576579" h="85725">
                <a:moveTo>
                  <a:pt x="504444" y="57150"/>
                </a:moveTo>
                <a:lnTo>
                  <a:pt x="504444" y="28194"/>
                </a:lnTo>
                <a:lnTo>
                  <a:pt x="0" y="28194"/>
                </a:lnTo>
                <a:lnTo>
                  <a:pt x="0" y="57150"/>
                </a:lnTo>
                <a:lnTo>
                  <a:pt x="504444" y="57150"/>
                </a:lnTo>
                <a:close/>
              </a:path>
              <a:path w="576579" h="85725">
                <a:moveTo>
                  <a:pt x="576059" y="42672"/>
                </a:moveTo>
                <a:lnTo>
                  <a:pt x="490727" y="0"/>
                </a:lnTo>
                <a:lnTo>
                  <a:pt x="490727" y="28194"/>
                </a:lnTo>
                <a:lnTo>
                  <a:pt x="504444" y="28194"/>
                </a:lnTo>
                <a:lnTo>
                  <a:pt x="504444" y="78484"/>
                </a:lnTo>
                <a:lnTo>
                  <a:pt x="576059" y="42672"/>
                </a:lnTo>
                <a:close/>
              </a:path>
              <a:path w="576579" h="85725">
                <a:moveTo>
                  <a:pt x="504444" y="78484"/>
                </a:moveTo>
                <a:lnTo>
                  <a:pt x="504444" y="57150"/>
                </a:lnTo>
                <a:lnTo>
                  <a:pt x="490727" y="57150"/>
                </a:lnTo>
                <a:lnTo>
                  <a:pt x="490727" y="85344"/>
                </a:lnTo>
                <a:lnTo>
                  <a:pt x="504444" y="78484"/>
                </a:lnTo>
                <a:close/>
              </a:path>
            </a:pathLst>
          </a:custGeom>
          <a:solidFill>
            <a:srgbClr val="CC0000"/>
          </a:solidFill>
        </p:spPr>
        <p:txBody>
          <a:bodyPr wrap="square" lIns="0" tIns="0" rIns="0" bIns="0" rtlCol="0"/>
          <a:lstStyle/>
          <a:p>
            <a:endParaRPr/>
          </a:p>
        </p:txBody>
      </p:sp>
      <p:sp>
        <p:nvSpPr>
          <p:cNvPr id="13" name="object 13"/>
          <p:cNvSpPr/>
          <p:nvPr/>
        </p:nvSpPr>
        <p:spPr>
          <a:xfrm>
            <a:off x="7002665" y="4022597"/>
            <a:ext cx="576580" cy="85725"/>
          </a:xfrm>
          <a:custGeom>
            <a:avLst/>
            <a:gdLst/>
            <a:ahLst/>
            <a:cxnLst/>
            <a:rect l="l" t="t" r="r" b="b"/>
            <a:pathLst>
              <a:path w="576579" h="85725">
                <a:moveTo>
                  <a:pt x="504444" y="57150"/>
                </a:moveTo>
                <a:lnTo>
                  <a:pt x="504444" y="28194"/>
                </a:lnTo>
                <a:lnTo>
                  <a:pt x="0" y="28194"/>
                </a:lnTo>
                <a:lnTo>
                  <a:pt x="0" y="57150"/>
                </a:lnTo>
                <a:lnTo>
                  <a:pt x="504444" y="57150"/>
                </a:lnTo>
                <a:close/>
              </a:path>
              <a:path w="576579" h="85725">
                <a:moveTo>
                  <a:pt x="576059" y="42672"/>
                </a:moveTo>
                <a:lnTo>
                  <a:pt x="490727" y="0"/>
                </a:lnTo>
                <a:lnTo>
                  <a:pt x="490727" y="28194"/>
                </a:lnTo>
                <a:lnTo>
                  <a:pt x="504444" y="28194"/>
                </a:lnTo>
                <a:lnTo>
                  <a:pt x="504444" y="78484"/>
                </a:lnTo>
                <a:lnTo>
                  <a:pt x="576059" y="42672"/>
                </a:lnTo>
                <a:close/>
              </a:path>
              <a:path w="576579" h="85725">
                <a:moveTo>
                  <a:pt x="504444" y="78484"/>
                </a:moveTo>
                <a:lnTo>
                  <a:pt x="504444" y="57150"/>
                </a:lnTo>
                <a:lnTo>
                  <a:pt x="490727" y="57150"/>
                </a:lnTo>
                <a:lnTo>
                  <a:pt x="490727" y="85343"/>
                </a:lnTo>
                <a:lnTo>
                  <a:pt x="504444" y="78484"/>
                </a:lnTo>
                <a:close/>
              </a:path>
            </a:pathLst>
          </a:custGeom>
          <a:solidFill>
            <a:srgbClr val="CC0000"/>
          </a:solidFill>
        </p:spPr>
        <p:txBody>
          <a:bodyPr wrap="square" lIns="0" tIns="0" rIns="0" bIns="0" rtlCol="0"/>
          <a:lstStyle/>
          <a:p>
            <a:endParaRPr/>
          </a:p>
        </p:txBody>
      </p:sp>
      <p:sp>
        <p:nvSpPr>
          <p:cNvPr id="14" name="object 14"/>
          <p:cNvSpPr/>
          <p:nvPr/>
        </p:nvSpPr>
        <p:spPr>
          <a:xfrm>
            <a:off x="7002665" y="4309871"/>
            <a:ext cx="576580" cy="85725"/>
          </a:xfrm>
          <a:custGeom>
            <a:avLst/>
            <a:gdLst/>
            <a:ahLst/>
            <a:cxnLst/>
            <a:rect l="l" t="t" r="r" b="b"/>
            <a:pathLst>
              <a:path w="576579" h="85725">
                <a:moveTo>
                  <a:pt x="504444" y="57150"/>
                </a:moveTo>
                <a:lnTo>
                  <a:pt x="504444" y="28194"/>
                </a:lnTo>
                <a:lnTo>
                  <a:pt x="0" y="28194"/>
                </a:lnTo>
                <a:lnTo>
                  <a:pt x="0" y="57150"/>
                </a:lnTo>
                <a:lnTo>
                  <a:pt x="504444" y="57150"/>
                </a:lnTo>
                <a:close/>
              </a:path>
              <a:path w="576579" h="85725">
                <a:moveTo>
                  <a:pt x="576059" y="42672"/>
                </a:moveTo>
                <a:lnTo>
                  <a:pt x="490727" y="0"/>
                </a:lnTo>
                <a:lnTo>
                  <a:pt x="490727" y="28194"/>
                </a:lnTo>
                <a:lnTo>
                  <a:pt x="504444" y="28194"/>
                </a:lnTo>
                <a:lnTo>
                  <a:pt x="504444" y="78484"/>
                </a:lnTo>
                <a:lnTo>
                  <a:pt x="576059" y="42672"/>
                </a:lnTo>
                <a:close/>
              </a:path>
              <a:path w="576579" h="85725">
                <a:moveTo>
                  <a:pt x="504444" y="78484"/>
                </a:moveTo>
                <a:lnTo>
                  <a:pt x="504444" y="57150"/>
                </a:lnTo>
                <a:lnTo>
                  <a:pt x="490727" y="57150"/>
                </a:lnTo>
                <a:lnTo>
                  <a:pt x="490727" y="85343"/>
                </a:lnTo>
                <a:lnTo>
                  <a:pt x="504444" y="78484"/>
                </a:lnTo>
                <a:close/>
              </a:path>
            </a:pathLst>
          </a:custGeom>
          <a:solidFill>
            <a:srgbClr val="CC0000"/>
          </a:solidFill>
        </p:spPr>
        <p:txBody>
          <a:bodyPr wrap="square" lIns="0" tIns="0" rIns="0" bIns="0" rtlCol="0"/>
          <a:lstStyle/>
          <a:p>
            <a:endParaRPr/>
          </a:p>
        </p:txBody>
      </p:sp>
      <p:sp>
        <p:nvSpPr>
          <p:cNvPr id="15" name="object 15"/>
          <p:cNvSpPr/>
          <p:nvPr/>
        </p:nvSpPr>
        <p:spPr>
          <a:xfrm>
            <a:off x="7002665" y="3446526"/>
            <a:ext cx="576580" cy="85725"/>
          </a:xfrm>
          <a:custGeom>
            <a:avLst/>
            <a:gdLst/>
            <a:ahLst/>
            <a:cxnLst/>
            <a:rect l="l" t="t" r="r" b="b"/>
            <a:pathLst>
              <a:path w="576579" h="85725">
                <a:moveTo>
                  <a:pt x="504444" y="57150"/>
                </a:moveTo>
                <a:lnTo>
                  <a:pt x="504444" y="28194"/>
                </a:lnTo>
                <a:lnTo>
                  <a:pt x="0" y="28194"/>
                </a:lnTo>
                <a:lnTo>
                  <a:pt x="0" y="57150"/>
                </a:lnTo>
                <a:lnTo>
                  <a:pt x="504444" y="57150"/>
                </a:lnTo>
                <a:close/>
              </a:path>
              <a:path w="576579" h="85725">
                <a:moveTo>
                  <a:pt x="576059" y="42672"/>
                </a:moveTo>
                <a:lnTo>
                  <a:pt x="490727" y="0"/>
                </a:lnTo>
                <a:lnTo>
                  <a:pt x="490727" y="28194"/>
                </a:lnTo>
                <a:lnTo>
                  <a:pt x="504444" y="28194"/>
                </a:lnTo>
                <a:lnTo>
                  <a:pt x="504444" y="78484"/>
                </a:lnTo>
                <a:lnTo>
                  <a:pt x="576059" y="42672"/>
                </a:lnTo>
                <a:close/>
              </a:path>
              <a:path w="576579" h="85725">
                <a:moveTo>
                  <a:pt x="504444" y="78484"/>
                </a:moveTo>
                <a:lnTo>
                  <a:pt x="504444" y="57150"/>
                </a:lnTo>
                <a:lnTo>
                  <a:pt x="490727" y="57150"/>
                </a:lnTo>
                <a:lnTo>
                  <a:pt x="490727" y="85344"/>
                </a:lnTo>
                <a:lnTo>
                  <a:pt x="504444" y="78484"/>
                </a:lnTo>
                <a:close/>
              </a:path>
            </a:pathLst>
          </a:custGeom>
          <a:solidFill>
            <a:srgbClr val="CC0000"/>
          </a:solidFill>
        </p:spPr>
        <p:txBody>
          <a:bodyPr wrap="square" lIns="0" tIns="0" rIns="0" bIns="0" rtlCol="0"/>
          <a:lstStyle/>
          <a:p>
            <a:endParaRPr/>
          </a:p>
        </p:txBody>
      </p:sp>
      <p:sp>
        <p:nvSpPr>
          <p:cNvPr id="16" name="object 16"/>
          <p:cNvSpPr/>
          <p:nvPr/>
        </p:nvSpPr>
        <p:spPr>
          <a:xfrm>
            <a:off x="7002665" y="4598670"/>
            <a:ext cx="576580" cy="86360"/>
          </a:xfrm>
          <a:custGeom>
            <a:avLst/>
            <a:gdLst/>
            <a:ahLst/>
            <a:cxnLst/>
            <a:rect l="l" t="t" r="r" b="b"/>
            <a:pathLst>
              <a:path w="576579" h="86360">
                <a:moveTo>
                  <a:pt x="504444" y="57150"/>
                </a:moveTo>
                <a:lnTo>
                  <a:pt x="504444" y="28955"/>
                </a:lnTo>
                <a:lnTo>
                  <a:pt x="0" y="28955"/>
                </a:lnTo>
                <a:lnTo>
                  <a:pt x="0" y="57150"/>
                </a:lnTo>
                <a:lnTo>
                  <a:pt x="504444" y="57150"/>
                </a:lnTo>
                <a:close/>
              </a:path>
              <a:path w="576579" h="86360">
                <a:moveTo>
                  <a:pt x="576059" y="42671"/>
                </a:moveTo>
                <a:lnTo>
                  <a:pt x="490727" y="0"/>
                </a:lnTo>
                <a:lnTo>
                  <a:pt x="490727" y="28955"/>
                </a:lnTo>
                <a:lnTo>
                  <a:pt x="504444" y="28955"/>
                </a:lnTo>
                <a:lnTo>
                  <a:pt x="504444" y="79124"/>
                </a:lnTo>
                <a:lnTo>
                  <a:pt x="576059" y="42671"/>
                </a:lnTo>
                <a:close/>
              </a:path>
              <a:path w="576579" h="86360">
                <a:moveTo>
                  <a:pt x="504444" y="79124"/>
                </a:moveTo>
                <a:lnTo>
                  <a:pt x="504444" y="57150"/>
                </a:lnTo>
                <a:lnTo>
                  <a:pt x="490727" y="57150"/>
                </a:lnTo>
                <a:lnTo>
                  <a:pt x="490727" y="86105"/>
                </a:lnTo>
                <a:lnTo>
                  <a:pt x="504444" y="79124"/>
                </a:lnTo>
                <a:close/>
              </a:path>
            </a:pathLst>
          </a:custGeom>
          <a:solidFill>
            <a:srgbClr val="CC0000"/>
          </a:solidFill>
        </p:spPr>
        <p:txBody>
          <a:bodyPr wrap="square" lIns="0" tIns="0" rIns="0" bIns="0" rtlCol="0"/>
          <a:lstStyle/>
          <a:p>
            <a:endParaRPr/>
          </a:p>
        </p:txBody>
      </p:sp>
      <p:sp>
        <p:nvSpPr>
          <p:cNvPr id="17" name="object 17"/>
          <p:cNvSpPr/>
          <p:nvPr/>
        </p:nvSpPr>
        <p:spPr>
          <a:xfrm>
            <a:off x="7002665" y="4885944"/>
            <a:ext cx="576580" cy="86360"/>
          </a:xfrm>
          <a:custGeom>
            <a:avLst/>
            <a:gdLst/>
            <a:ahLst/>
            <a:cxnLst/>
            <a:rect l="l" t="t" r="r" b="b"/>
            <a:pathLst>
              <a:path w="576579" h="86360">
                <a:moveTo>
                  <a:pt x="504444" y="57150"/>
                </a:moveTo>
                <a:lnTo>
                  <a:pt x="504444" y="28955"/>
                </a:lnTo>
                <a:lnTo>
                  <a:pt x="0" y="28955"/>
                </a:lnTo>
                <a:lnTo>
                  <a:pt x="0" y="57150"/>
                </a:lnTo>
                <a:lnTo>
                  <a:pt x="504444" y="57150"/>
                </a:lnTo>
                <a:close/>
              </a:path>
              <a:path w="576579" h="86360">
                <a:moveTo>
                  <a:pt x="576059" y="42671"/>
                </a:moveTo>
                <a:lnTo>
                  <a:pt x="490727" y="0"/>
                </a:lnTo>
                <a:lnTo>
                  <a:pt x="490727" y="28955"/>
                </a:lnTo>
                <a:lnTo>
                  <a:pt x="504444" y="28955"/>
                </a:lnTo>
                <a:lnTo>
                  <a:pt x="504444" y="79124"/>
                </a:lnTo>
                <a:lnTo>
                  <a:pt x="576059" y="42671"/>
                </a:lnTo>
                <a:close/>
              </a:path>
              <a:path w="576579" h="86360">
                <a:moveTo>
                  <a:pt x="504444" y="79124"/>
                </a:moveTo>
                <a:lnTo>
                  <a:pt x="504444" y="57150"/>
                </a:lnTo>
                <a:lnTo>
                  <a:pt x="490727" y="57150"/>
                </a:lnTo>
                <a:lnTo>
                  <a:pt x="490727" y="86105"/>
                </a:lnTo>
                <a:lnTo>
                  <a:pt x="504444" y="79124"/>
                </a:lnTo>
                <a:close/>
              </a:path>
            </a:pathLst>
          </a:custGeom>
          <a:solidFill>
            <a:srgbClr val="CC0000"/>
          </a:solidFill>
        </p:spPr>
        <p:txBody>
          <a:bodyPr wrap="square" lIns="0" tIns="0" rIns="0" bIns="0" rtlCol="0"/>
          <a:lstStyle/>
          <a:p>
            <a:endParaRPr/>
          </a:p>
        </p:txBody>
      </p:sp>
      <p:sp>
        <p:nvSpPr>
          <p:cNvPr id="18" name="object 18"/>
          <p:cNvSpPr/>
          <p:nvPr/>
        </p:nvSpPr>
        <p:spPr>
          <a:xfrm>
            <a:off x="7002665" y="5174741"/>
            <a:ext cx="576580" cy="86360"/>
          </a:xfrm>
          <a:custGeom>
            <a:avLst/>
            <a:gdLst/>
            <a:ahLst/>
            <a:cxnLst/>
            <a:rect l="l" t="t" r="r" b="b"/>
            <a:pathLst>
              <a:path w="576579" h="86360">
                <a:moveTo>
                  <a:pt x="504444" y="57150"/>
                </a:moveTo>
                <a:lnTo>
                  <a:pt x="504444" y="28955"/>
                </a:lnTo>
                <a:lnTo>
                  <a:pt x="0" y="28955"/>
                </a:lnTo>
                <a:lnTo>
                  <a:pt x="0" y="57150"/>
                </a:lnTo>
                <a:lnTo>
                  <a:pt x="504444" y="57150"/>
                </a:lnTo>
                <a:close/>
              </a:path>
              <a:path w="576579" h="86360">
                <a:moveTo>
                  <a:pt x="576059" y="43434"/>
                </a:moveTo>
                <a:lnTo>
                  <a:pt x="490727" y="0"/>
                </a:lnTo>
                <a:lnTo>
                  <a:pt x="490727" y="28955"/>
                </a:lnTo>
                <a:lnTo>
                  <a:pt x="504444" y="28955"/>
                </a:lnTo>
                <a:lnTo>
                  <a:pt x="504444" y="79246"/>
                </a:lnTo>
                <a:lnTo>
                  <a:pt x="576059" y="43434"/>
                </a:lnTo>
                <a:close/>
              </a:path>
              <a:path w="576579" h="86360">
                <a:moveTo>
                  <a:pt x="504444" y="79246"/>
                </a:moveTo>
                <a:lnTo>
                  <a:pt x="504444" y="57150"/>
                </a:lnTo>
                <a:lnTo>
                  <a:pt x="490727" y="57150"/>
                </a:lnTo>
                <a:lnTo>
                  <a:pt x="490727" y="86106"/>
                </a:lnTo>
                <a:lnTo>
                  <a:pt x="504444" y="79246"/>
                </a:lnTo>
                <a:close/>
              </a:path>
            </a:pathLst>
          </a:custGeom>
          <a:solidFill>
            <a:srgbClr val="CC0000"/>
          </a:solidFill>
        </p:spPr>
        <p:txBody>
          <a:bodyPr wrap="square" lIns="0" tIns="0" rIns="0" bIns="0" rtlCol="0"/>
          <a:lstStyle/>
          <a:p>
            <a:endParaRPr/>
          </a:p>
        </p:txBody>
      </p:sp>
      <p:sp>
        <p:nvSpPr>
          <p:cNvPr id="19" name="object 19"/>
          <p:cNvSpPr txBox="1"/>
          <p:nvPr/>
        </p:nvSpPr>
        <p:spPr>
          <a:xfrm>
            <a:off x="7657471" y="1833219"/>
            <a:ext cx="219710" cy="1459865"/>
          </a:xfrm>
          <a:prstGeom prst="rect">
            <a:avLst/>
          </a:prstGeom>
        </p:spPr>
        <p:txBody>
          <a:bodyPr vert="horz" wrap="square" lIns="0" tIns="0" rIns="0" bIns="0" rtlCol="0">
            <a:spAutoFit/>
          </a:bodyPr>
          <a:lstStyle/>
          <a:p>
            <a:pPr marL="12700" marR="5080" algn="just">
              <a:lnSpc>
                <a:spcPct val="157900"/>
              </a:lnSpc>
            </a:pPr>
            <a:r>
              <a:rPr sz="1200" b="1" spc="-10" dirty="0">
                <a:solidFill>
                  <a:srgbClr val="9A0000"/>
                </a:solidFill>
                <a:latin typeface="Arial"/>
                <a:cs typeface="Arial"/>
              </a:rPr>
              <a:t>A0  A1</a:t>
            </a:r>
            <a:endParaRPr sz="1200">
              <a:latin typeface="Arial"/>
              <a:cs typeface="Arial"/>
            </a:endParaRPr>
          </a:p>
          <a:p>
            <a:pPr marL="12700" marR="5080" algn="just">
              <a:lnSpc>
                <a:spcPct val="157900"/>
              </a:lnSpc>
              <a:spcBef>
                <a:spcPts val="5"/>
              </a:spcBef>
            </a:pPr>
            <a:r>
              <a:rPr sz="1200" b="1" spc="-10" dirty="0">
                <a:solidFill>
                  <a:srgbClr val="9A0000"/>
                </a:solidFill>
                <a:latin typeface="Arial"/>
                <a:cs typeface="Arial"/>
              </a:rPr>
              <a:t>A2  A3  A4</a:t>
            </a:r>
            <a:endParaRPr sz="1200">
              <a:latin typeface="Arial"/>
              <a:cs typeface="Arial"/>
            </a:endParaRPr>
          </a:p>
        </p:txBody>
      </p:sp>
      <p:sp>
        <p:nvSpPr>
          <p:cNvPr id="20" name="object 20"/>
          <p:cNvSpPr txBox="1"/>
          <p:nvPr/>
        </p:nvSpPr>
        <p:spPr>
          <a:xfrm>
            <a:off x="7614799" y="3855567"/>
            <a:ext cx="304165" cy="1459865"/>
          </a:xfrm>
          <a:prstGeom prst="rect">
            <a:avLst/>
          </a:prstGeom>
        </p:spPr>
        <p:txBody>
          <a:bodyPr vert="horz" wrap="square" lIns="0" tIns="106045" rIns="0" bIns="0" rtlCol="0">
            <a:spAutoFit/>
          </a:bodyPr>
          <a:lstStyle/>
          <a:p>
            <a:pPr marL="55244" algn="just">
              <a:lnSpc>
                <a:spcPct val="100000"/>
              </a:lnSpc>
              <a:spcBef>
                <a:spcPts val="835"/>
              </a:spcBef>
            </a:pPr>
            <a:r>
              <a:rPr sz="1200" b="1" spc="-10" dirty="0">
                <a:solidFill>
                  <a:srgbClr val="9A0000"/>
                </a:solidFill>
                <a:latin typeface="Arial"/>
                <a:cs typeface="Arial"/>
              </a:rPr>
              <a:t>A7</a:t>
            </a:r>
            <a:endParaRPr sz="1200">
              <a:latin typeface="Arial"/>
              <a:cs typeface="Arial"/>
            </a:endParaRPr>
          </a:p>
          <a:p>
            <a:pPr marL="12700" marR="5080" indent="42545" algn="just">
              <a:lnSpc>
                <a:spcPct val="157900"/>
              </a:lnSpc>
              <a:spcBef>
                <a:spcPts val="5"/>
              </a:spcBef>
            </a:pPr>
            <a:r>
              <a:rPr sz="1200" b="1" spc="-10" dirty="0">
                <a:solidFill>
                  <a:srgbClr val="9A0000"/>
                </a:solidFill>
                <a:latin typeface="Arial"/>
                <a:cs typeface="Arial"/>
              </a:rPr>
              <a:t>A8  A9  A10  A11</a:t>
            </a:r>
            <a:endParaRPr sz="1200">
              <a:latin typeface="Arial"/>
              <a:cs typeface="Arial"/>
            </a:endParaRPr>
          </a:p>
        </p:txBody>
      </p:sp>
      <p:sp>
        <p:nvSpPr>
          <p:cNvPr id="21" name="object 21"/>
          <p:cNvSpPr/>
          <p:nvPr/>
        </p:nvSpPr>
        <p:spPr>
          <a:xfrm>
            <a:off x="9018917" y="3158489"/>
            <a:ext cx="576580" cy="86360"/>
          </a:xfrm>
          <a:custGeom>
            <a:avLst/>
            <a:gdLst/>
            <a:ahLst/>
            <a:cxnLst/>
            <a:rect l="l" t="t" r="r" b="b"/>
            <a:pathLst>
              <a:path w="576579" h="86360">
                <a:moveTo>
                  <a:pt x="85331" y="28956"/>
                </a:moveTo>
                <a:lnTo>
                  <a:pt x="85331" y="0"/>
                </a:lnTo>
                <a:lnTo>
                  <a:pt x="0" y="43434"/>
                </a:lnTo>
                <a:lnTo>
                  <a:pt x="70853" y="78865"/>
                </a:lnTo>
                <a:lnTo>
                  <a:pt x="70853" y="28956"/>
                </a:lnTo>
                <a:lnTo>
                  <a:pt x="85331" y="28956"/>
                </a:lnTo>
                <a:close/>
              </a:path>
              <a:path w="576579" h="86360">
                <a:moveTo>
                  <a:pt x="504431" y="57150"/>
                </a:moveTo>
                <a:lnTo>
                  <a:pt x="504431" y="28956"/>
                </a:lnTo>
                <a:lnTo>
                  <a:pt x="70853" y="28956"/>
                </a:lnTo>
                <a:lnTo>
                  <a:pt x="70853" y="57150"/>
                </a:lnTo>
                <a:lnTo>
                  <a:pt x="504431" y="57150"/>
                </a:lnTo>
                <a:close/>
              </a:path>
              <a:path w="576579" h="86360">
                <a:moveTo>
                  <a:pt x="85331" y="86106"/>
                </a:moveTo>
                <a:lnTo>
                  <a:pt x="85331" y="57150"/>
                </a:lnTo>
                <a:lnTo>
                  <a:pt x="70853" y="57150"/>
                </a:lnTo>
                <a:lnTo>
                  <a:pt x="70853" y="78865"/>
                </a:lnTo>
                <a:lnTo>
                  <a:pt x="85331" y="86106"/>
                </a:lnTo>
                <a:close/>
              </a:path>
              <a:path w="576579" h="86360">
                <a:moveTo>
                  <a:pt x="576059" y="43434"/>
                </a:moveTo>
                <a:lnTo>
                  <a:pt x="489953" y="0"/>
                </a:lnTo>
                <a:lnTo>
                  <a:pt x="489953" y="28956"/>
                </a:lnTo>
                <a:lnTo>
                  <a:pt x="504431" y="28956"/>
                </a:lnTo>
                <a:lnTo>
                  <a:pt x="504431" y="78931"/>
                </a:lnTo>
                <a:lnTo>
                  <a:pt x="576059" y="43434"/>
                </a:lnTo>
                <a:close/>
              </a:path>
              <a:path w="576579" h="86360">
                <a:moveTo>
                  <a:pt x="504431" y="78931"/>
                </a:moveTo>
                <a:lnTo>
                  <a:pt x="504431" y="57150"/>
                </a:lnTo>
                <a:lnTo>
                  <a:pt x="489953" y="57150"/>
                </a:lnTo>
                <a:lnTo>
                  <a:pt x="489953" y="86106"/>
                </a:lnTo>
                <a:lnTo>
                  <a:pt x="504431" y="78931"/>
                </a:lnTo>
                <a:close/>
              </a:path>
            </a:pathLst>
          </a:custGeom>
          <a:solidFill>
            <a:srgbClr val="006600"/>
          </a:solidFill>
        </p:spPr>
        <p:txBody>
          <a:bodyPr wrap="square" lIns="0" tIns="0" rIns="0" bIns="0" rtlCol="0"/>
          <a:lstStyle/>
          <a:p>
            <a:endParaRPr/>
          </a:p>
        </p:txBody>
      </p:sp>
      <p:sp>
        <p:nvSpPr>
          <p:cNvPr id="22" name="object 22"/>
          <p:cNvSpPr/>
          <p:nvPr/>
        </p:nvSpPr>
        <p:spPr>
          <a:xfrm>
            <a:off x="9018917" y="3446526"/>
            <a:ext cx="576580" cy="85725"/>
          </a:xfrm>
          <a:custGeom>
            <a:avLst/>
            <a:gdLst/>
            <a:ahLst/>
            <a:cxnLst/>
            <a:rect l="l" t="t" r="r" b="b"/>
            <a:pathLst>
              <a:path w="576579" h="85725">
                <a:moveTo>
                  <a:pt x="85331" y="28194"/>
                </a:moveTo>
                <a:lnTo>
                  <a:pt x="85331" y="0"/>
                </a:lnTo>
                <a:lnTo>
                  <a:pt x="0" y="42672"/>
                </a:lnTo>
                <a:lnTo>
                  <a:pt x="70853" y="78103"/>
                </a:lnTo>
                <a:lnTo>
                  <a:pt x="70853" y="28194"/>
                </a:lnTo>
                <a:lnTo>
                  <a:pt x="85331" y="28194"/>
                </a:lnTo>
                <a:close/>
              </a:path>
              <a:path w="576579" h="85725">
                <a:moveTo>
                  <a:pt x="504431" y="57150"/>
                </a:moveTo>
                <a:lnTo>
                  <a:pt x="504431" y="28194"/>
                </a:lnTo>
                <a:lnTo>
                  <a:pt x="70853" y="28194"/>
                </a:lnTo>
                <a:lnTo>
                  <a:pt x="70853" y="57150"/>
                </a:lnTo>
                <a:lnTo>
                  <a:pt x="504431" y="57150"/>
                </a:lnTo>
                <a:close/>
              </a:path>
              <a:path w="576579" h="85725">
                <a:moveTo>
                  <a:pt x="85331" y="85344"/>
                </a:moveTo>
                <a:lnTo>
                  <a:pt x="85331" y="57150"/>
                </a:lnTo>
                <a:lnTo>
                  <a:pt x="70853" y="57150"/>
                </a:lnTo>
                <a:lnTo>
                  <a:pt x="70853" y="78103"/>
                </a:lnTo>
                <a:lnTo>
                  <a:pt x="85331" y="85344"/>
                </a:lnTo>
                <a:close/>
              </a:path>
              <a:path w="576579" h="85725">
                <a:moveTo>
                  <a:pt x="576059" y="42672"/>
                </a:moveTo>
                <a:lnTo>
                  <a:pt x="489953" y="0"/>
                </a:lnTo>
                <a:lnTo>
                  <a:pt x="489953" y="28194"/>
                </a:lnTo>
                <a:lnTo>
                  <a:pt x="504431" y="28194"/>
                </a:lnTo>
                <a:lnTo>
                  <a:pt x="504431" y="78169"/>
                </a:lnTo>
                <a:lnTo>
                  <a:pt x="576059" y="42672"/>
                </a:lnTo>
                <a:close/>
              </a:path>
              <a:path w="576579" h="85725">
                <a:moveTo>
                  <a:pt x="504431" y="78169"/>
                </a:moveTo>
                <a:lnTo>
                  <a:pt x="504431" y="57150"/>
                </a:lnTo>
                <a:lnTo>
                  <a:pt x="489953" y="57150"/>
                </a:lnTo>
                <a:lnTo>
                  <a:pt x="489953" y="85344"/>
                </a:lnTo>
                <a:lnTo>
                  <a:pt x="504431" y="78169"/>
                </a:lnTo>
                <a:close/>
              </a:path>
            </a:pathLst>
          </a:custGeom>
          <a:solidFill>
            <a:srgbClr val="006600"/>
          </a:solidFill>
        </p:spPr>
        <p:txBody>
          <a:bodyPr wrap="square" lIns="0" tIns="0" rIns="0" bIns="0" rtlCol="0"/>
          <a:lstStyle/>
          <a:p>
            <a:endParaRPr/>
          </a:p>
        </p:txBody>
      </p:sp>
      <p:sp>
        <p:nvSpPr>
          <p:cNvPr id="23" name="object 23"/>
          <p:cNvSpPr/>
          <p:nvPr/>
        </p:nvSpPr>
        <p:spPr>
          <a:xfrm>
            <a:off x="9018917" y="3735323"/>
            <a:ext cx="576580" cy="85725"/>
          </a:xfrm>
          <a:custGeom>
            <a:avLst/>
            <a:gdLst/>
            <a:ahLst/>
            <a:cxnLst/>
            <a:rect l="l" t="t" r="r" b="b"/>
            <a:pathLst>
              <a:path w="576579" h="85725">
                <a:moveTo>
                  <a:pt x="85331" y="28194"/>
                </a:moveTo>
                <a:lnTo>
                  <a:pt x="85331" y="0"/>
                </a:lnTo>
                <a:lnTo>
                  <a:pt x="0" y="42672"/>
                </a:lnTo>
                <a:lnTo>
                  <a:pt x="70853" y="78103"/>
                </a:lnTo>
                <a:lnTo>
                  <a:pt x="70853" y="28194"/>
                </a:lnTo>
                <a:lnTo>
                  <a:pt x="85331" y="28194"/>
                </a:lnTo>
                <a:close/>
              </a:path>
              <a:path w="576579" h="85725">
                <a:moveTo>
                  <a:pt x="504431" y="57150"/>
                </a:moveTo>
                <a:lnTo>
                  <a:pt x="504431" y="28194"/>
                </a:lnTo>
                <a:lnTo>
                  <a:pt x="70853" y="28194"/>
                </a:lnTo>
                <a:lnTo>
                  <a:pt x="70853" y="57150"/>
                </a:lnTo>
                <a:lnTo>
                  <a:pt x="504431" y="57150"/>
                </a:lnTo>
                <a:close/>
              </a:path>
              <a:path w="576579" h="85725">
                <a:moveTo>
                  <a:pt x="85331" y="85343"/>
                </a:moveTo>
                <a:lnTo>
                  <a:pt x="85331" y="57150"/>
                </a:lnTo>
                <a:lnTo>
                  <a:pt x="70853" y="57150"/>
                </a:lnTo>
                <a:lnTo>
                  <a:pt x="70853" y="78103"/>
                </a:lnTo>
                <a:lnTo>
                  <a:pt x="85331" y="85343"/>
                </a:lnTo>
                <a:close/>
              </a:path>
              <a:path w="576579" h="85725">
                <a:moveTo>
                  <a:pt x="576059" y="42672"/>
                </a:moveTo>
                <a:lnTo>
                  <a:pt x="489953" y="0"/>
                </a:lnTo>
                <a:lnTo>
                  <a:pt x="489953" y="28194"/>
                </a:lnTo>
                <a:lnTo>
                  <a:pt x="504431" y="28194"/>
                </a:lnTo>
                <a:lnTo>
                  <a:pt x="504431" y="78169"/>
                </a:lnTo>
                <a:lnTo>
                  <a:pt x="576059" y="42672"/>
                </a:lnTo>
                <a:close/>
              </a:path>
              <a:path w="576579" h="85725">
                <a:moveTo>
                  <a:pt x="504431" y="78169"/>
                </a:moveTo>
                <a:lnTo>
                  <a:pt x="504431" y="57150"/>
                </a:lnTo>
                <a:lnTo>
                  <a:pt x="489953" y="57150"/>
                </a:lnTo>
                <a:lnTo>
                  <a:pt x="489953" y="85343"/>
                </a:lnTo>
                <a:lnTo>
                  <a:pt x="504431" y="78169"/>
                </a:lnTo>
                <a:close/>
              </a:path>
            </a:pathLst>
          </a:custGeom>
          <a:solidFill>
            <a:srgbClr val="006600"/>
          </a:solidFill>
        </p:spPr>
        <p:txBody>
          <a:bodyPr wrap="square" lIns="0" tIns="0" rIns="0" bIns="0" rtlCol="0"/>
          <a:lstStyle/>
          <a:p>
            <a:endParaRPr/>
          </a:p>
        </p:txBody>
      </p:sp>
      <p:sp>
        <p:nvSpPr>
          <p:cNvPr id="24" name="object 24"/>
          <p:cNvSpPr/>
          <p:nvPr/>
        </p:nvSpPr>
        <p:spPr>
          <a:xfrm>
            <a:off x="9018917" y="4022597"/>
            <a:ext cx="576580" cy="85725"/>
          </a:xfrm>
          <a:custGeom>
            <a:avLst/>
            <a:gdLst/>
            <a:ahLst/>
            <a:cxnLst/>
            <a:rect l="l" t="t" r="r" b="b"/>
            <a:pathLst>
              <a:path w="576579" h="85725">
                <a:moveTo>
                  <a:pt x="85331" y="28194"/>
                </a:moveTo>
                <a:lnTo>
                  <a:pt x="85331" y="0"/>
                </a:lnTo>
                <a:lnTo>
                  <a:pt x="0" y="42672"/>
                </a:lnTo>
                <a:lnTo>
                  <a:pt x="70853" y="78103"/>
                </a:lnTo>
                <a:lnTo>
                  <a:pt x="70853" y="28194"/>
                </a:lnTo>
                <a:lnTo>
                  <a:pt x="85331" y="28194"/>
                </a:lnTo>
                <a:close/>
              </a:path>
              <a:path w="576579" h="85725">
                <a:moveTo>
                  <a:pt x="504431" y="57150"/>
                </a:moveTo>
                <a:lnTo>
                  <a:pt x="504431" y="28194"/>
                </a:lnTo>
                <a:lnTo>
                  <a:pt x="70853" y="28194"/>
                </a:lnTo>
                <a:lnTo>
                  <a:pt x="70853" y="57150"/>
                </a:lnTo>
                <a:lnTo>
                  <a:pt x="504431" y="57150"/>
                </a:lnTo>
                <a:close/>
              </a:path>
              <a:path w="576579" h="85725">
                <a:moveTo>
                  <a:pt x="85331" y="85343"/>
                </a:moveTo>
                <a:lnTo>
                  <a:pt x="85331" y="57150"/>
                </a:lnTo>
                <a:lnTo>
                  <a:pt x="70853" y="57150"/>
                </a:lnTo>
                <a:lnTo>
                  <a:pt x="70853" y="78103"/>
                </a:lnTo>
                <a:lnTo>
                  <a:pt x="85331" y="85343"/>
                </a:lnTo>
                <a:close/>
              </a:path>
              <a:path w="576579" h="85725">
                <a:moveTo>
                  <a:pt x="576059" y="42672"/>
                </a:moveTo>
                <a:lnTo>
                  <a:pt x="489953" y="0"/>
                </a:lnTo>
                <a:lnTo>
                  <a:pt x="489953" y="28194"/>
                </a:lnTo>
                <a:lnTo>
                  <a:pt x="504431" y="28194"/>
                </a:lnTo>
                <a:lnTo>
                  <a:pt x="504431" y="78169"/>
                </a:lnTo>
                <a:lnTo>
                  <a:pt x="576059" y="42672"/>
                </a:lnTo>
                <a:close/>
              </a:path>
              <a:path w="576579" h="85725">
                <a:moveTo>
                  <a:pt x="504431" y="78169"/>
                </a:moveTo>
                <a:lnTo>
                  <a:pt x="504431" y="57150"/>
                </a:lnTo>
                <a:lnTo>
                  <a:pt x="489953" y="57150"/>
                </a:lnTo>
                <a:lnTo>
                  <a:pt x="489953" y="85343"/>
                </a:lnTo>
                <a:lnTo>
                  <a:pt x="504431" y="78169"/>
                </a:lnTo>
                <a:close/>
              </a:path>
            </a:pathLst>
          </a:custGeom>
          <a:solidFill>
            <a:srgbClr val="006600"/>
          </a:solidFill>
        </p:spPr>
        <p:txBody>
          <a:bodyPr wrap="square" lIns="0" tIns="0" rIns="0" bIns="0" rtlCol="0"/>
          <a:lstStyle/>
          <a:p>
            <a:endParaRPr/>
          </a:p>
        </p:txBody>
      </p:sp>
      <p:sp>
        <p:nvSpPr>
          <p:cNvPr id="25" name="object 25"/>
          <p:cNvSpPr txBox="1"/>
          <p:nvPr/>
        </p:nvSpPr>
        <p:spPr>
          <a:xfrm>
            <a:off x="8765420" y="3101340"/>
            <a:ext cx="219710" cy="197485"/>
          </a:xfrm>
          <a:prstGeom prst="rect">
            <a:avLst/>
          </a:prstGeom>
        </p:spPr>
        <p:txBody>
          <a:bodyPr vert="horz" wrap="square" lIns="0" tIns="0" rIns="0" bIns="0" rtlCol="0">
            <a:spAutoFit/>
          </a:bodyPr>
          <a:lstStyle/>
          <a:p>
            <a:pPr marL="12700">
              <a:lnSpc>
                <a:spcPct val="100000"/>
              </a:lnSpc>
            </a:pPr>
            <a:r>
              <a:rPr sz="1200" b="1" spc="-10" dirty="0">
                <a:solidFill>
                  <a:srgbClr val="006500"/>
                </a:solidFill>
                <a:latin typeface="Arial"/>
                <a:cs typeface="Arial"/>
              </a:rPr>
              <a:t>D0</a:t>
            </a:r>
            <a:endParaRPr sz="1200">
              <a:latin typeface="Arial"/>
              <a:cs typeface="Arial"/>
            </a:endParaRPr>
          </a:p>
        </p:txBody>
      </p:sp>
      <p:sp>
        <p:nvSpPr>
          <p:cNvPr id="26" name="object 26"/>
          <p:cNvSpPr txBox="1"/>
          <p:nvPr/>
        </p:nvSpPr>
        <p:spPr>
          <a:xfrm>
            <a:off x="7657471" y="3390138"/>
            <a:ext cx="1327785" cy="487045"/>
          </a:xfrm>
          <a:prstGeom prst="rect">
            <a:avLst/>
          </a:prstGeom>
        </p:spPr>
        <p:txBody>
          <a:bodyPr vert="horz" wrap="square" lIns="0" tIns="0" rIns="0" bIns="0" rtlCol="0">
            <a:spAutoFit/>
          </a:bodyPr>
          <a:lstStyle/>
          <a:p>
            <a:pPr marL="12700">
              <a:lnSpc>
                <a:spcPts val="1065"/>
              </a:lnSpc>
              <a:tabLst>
                <a:tab pos="1120140" algn="l"/>
              </a:tabLst>
            </a:pPr>
            <a:r>
              <a:rPr sz="1800" b="1" spc="-15" baseline="2314" dirty="0">
                <a:solidFill>
                  <a:srgbClr val="9A0000"/>
                </a:solidFill>
                <a:latin typeface="Arial"/>
                <a:cs typeface="Arial"/>
              </a:rPr>
              <a:t>A</a:t>
            </a:r>
            <a:r>
              <a:rPr sz="1800" b="1" spc="-7" baseline="2314" dirty="0">
                <a:solidFill>
                  <a:srgbClr val="9A0000"/>
                </a:solidFill>
                <a:latin typeface="Arial"/>
                <a:cs typeface="Arial"/>
              </a:rPr>
              <a:t>5</a:t>
            </a:r>
            <a:r>
              <a:rPr sz="1800" b="1" baseline="2314" dirty="0">
                <a:solidFill>
                  <a:srgbClr val="9A0000"/>
                </a:solidFill>
                <a:latin typeface="Arial"/>
                <a:cs typeface="Arial"/>
              </a:rPr>
              <a:t>	</a:t>
            </a:r>
            <a:r>
              <a:rPr sz="1200" b="1" spc="-10" dirty="0">
                <a:solidFill>
                  <a:srgbClr val="006500"/>
                </a:solidFill>
                <a:latin typeface="Arial"/>
                <a:cs typeface="Arial"/>
              </a:rPr>
              <a:t>D1</a:t>
            </a:r>
            <a:endParaRPr sz="1200">
              <a:latin typeface="Arial"/>
              <a:cs typeface="Arial"/>
            </a:endParaRPr>
          </a:p>
          <a:p>
            <a:pPr marL="12700">
              <a:lnSpc>
                <a:spcPts val="2505"/>
              </a:lnSpc>
            </a:pPr>
            <a:r>
              <a:rPr sz="1800" b="1" baseline="-16203" dirty="0">
                <a:solidFill>
                  <a:srgbClr val="9A0000"/>
                </a:solidFill>
                <a:latin typeface="Arial"/>
                <a:cs typeface="Arial"/>
              </a:rPr>
              <a:t>A6</a:t>
            </a:r>
            <a:r>
              <a:rPr sz="2400" dirty="0">
                <a:solidFill>
                  <a:srgbClr val="FC0128"/>
                </a:solidFill>
                <a:latin typeface="Arial"/>
                <a:cs typeface="Arial"/>
              </a:rPr>
              <a:t>4K</a:t>
            </a:r>
            <a:r>
              <a:rPr sz="2400" dirty="0">
                <a:solidFill>
                  <a:srgbClr val="FC0128"/>
                </a:solidFill>
                <a:latin typeface="宋体"/>
                <a:cs typeface="宋体"/>
              </a:rPr>
              <a:t>×</a:t>
            </a:r>
            <a:r>
              <a:rPr sz="2400" dirty="0">
                <a:solidFill>
                  <a:srgbClr val="FC0128"/>
                </a:solidFill>
                <a:latin typeface="Arial"/>
                <a:cs typeface="Arial"/>
              </a:rPr>
              <a:t>4</a:t>
            </a:r>
            <a:r>
              <a:rPr sz="2400" spc="-295" dirty="0">
                <a:solidFill>
                  <a:srgbClr val="FC0128"/>
                </a:solidFill>
                <a:latin typeface="Arial"/>
                <a:cs typeface="Arial"/>
              </a:rPr>
              <a:t> </a:t>
            </a:r>
            <a:r>
              <a:rPr sz="1800" b="1" spc="-15" baseline="-18518" dirty="0">
                <a:solidFill>
                  <a:srgbClr val="006500"/>
                </a:solidFill>
                <a:latin typeface="Arial"/>
                <a:cs typeface="Arial"/>
              </a:rPr>
              <a:t>D2</a:t>
            </a:r>
            <a:endParaRPr sz="1800" baseline="-18518">
              <a:latin typeface="Arial"/>
              <a:cs typeface="Arial"/>
            </a:endParaRPr>
          </a:p>
        </p:txBody>
      </p:sp>
      <p:sp>
        <p:nvSpPr>
          <p:cNvPr id="27" name="object 27"/>
          <p:cNvSpPr txBox="1"/>
          <p:nvPr/>
        </p:nvSpPr>
        <p:spPr>
          <a:xfrm>
            <a:off x="8765420" y="3968496"/>
            <a:ext cx="219710" cy="197485"/>
          </a:xfrm>
          <a:prstGeom prst="rect">
            <a:avLst/>
          </a:prstGeom>
        </p:spPr>
        <p:txBody>
          <a:bodyPr vert="horz" wrap="square" lIns="0" tIns="0" rIns="0" bIns="0" rtlCol="0">
            <a:spAutoFit/>
          </a:bodyPr>
          <a:lstStyle/>
          <a:p>
            <a:pPr marL="12700">
              <a:lnSpc>
                <a:spcPct val="100000"/>
              </a:lnSpc>
            </a:pPr>
            <a:r>
              <a:rPr sz="1200" b="1" spc="-10" dirty="0">
                <a:solidFill>
                  <a:srgbClr val="006500"/>
                </a:solidFill>
                <a:latin typeface="Arial"/>
                <a:cs typeface="Arial"/>
              </a:rPr>
              <a:t>D3</a:t>
            </a:r>
            <a:endParaRPr sz="1200">
              <a:latin typeface="Arial"/>
              <a:cs typeface="Arial"/>
            </a:endParaRPr>
          </a:p>
        </p:txBody>
      </p:sp>
      <p:sp>
        <p:nvSpPr>
          <p:cNvPr id="28" name="object 28"/>
          <p:cNvSpPr/>
          <p:nvPr/>
        </p:nvSpPr>
        <p:spPr>
          <a:xfrm>
            <a:off x="7867522" y="5433821"/>
            <a:ext cx="143510" cy="144145"/>
          </a:xfrm>
          <a:custGeom>
            <a:avLst/>
            <a:gdLst/>
            <a:ahLst/>
            <a:cxnLst/>
            <a:rect l="l" t="t" r="r" b="b"/>
            <a:pathLst>
              <a:path w="143509" h="144145">
                <a:moveTo>
                  <a:pt x="143268" y="72389"/>
                </a:moveTo>
                <a:lnTo>
                  <a:pt x="137646" y="44041"/>
                </a:lnTo>
                <a:lnTo>
                  <a:pt x="122307" y="21050"/>
                </a:lnTo>
                <a:lnTo>
                  <a:pt x="99538" y="5631"/>
                </a:lnTo>
                <a:lnTo>
                  <a:pt x="71627" y="0"/>
                </a:lnTo>
                <a:lnTo>
                  <a:pt x="43719" y="5631"/>
                </a:lnTo>
                <a:lnTo>
                  <a:pt x="20954" y="21050"/>
                </a:lnTo>
                <a:lnTo>
                  <a:pt x="5619" y="44041"/>
                </a:lnTo>
                <a:lnTo>
                  <a:pt x="0" y="72389"/>
                </a:lnTo>
                <a:lnTo>
                  <a:pt x="5619" y="100298"/>
                </a:lnTo>
                <a:lnTo>
                  <a:pt x="20954" y="123062"/>
                </a:lnTo>
                <a:lnTo>
                  <a:pt x="43719" y="138398"/>
                </a:lnTo>
                <a:lnTo>
                  <a:pt x="71627" y="144017"/>
                </a:lnTo>
                <a:lnTo>
                  <a:pt x="99538" y="138398"/>
                </a:lnTo>
                <a:lnTo>
                  <a:pt x="122307" y="123062"/>
                </a:lnTo>
                <a:lnTo>
                  <a:pt x="137646" y="100298"/>
                </a:lnTo>
                <a:lnTo>
                  <a:pt x="143268" y="72389"/>
                </a:lnTo>
                <a:close/>
              </a:path>
            </a:pathLst>
          </a:custGeom>
          <a:solidFill>
            <a:srgbClr val="FFFFFF"/>
          </a:solidFill>
        </p:spPr>
        <p:txBody>
          <a:bodyPr wrap="square" lIns="0" tIns="0" rIns="0" bIns="0" rtlCol="0"/>
          <a:lstStyle/>
          <a:p>
            <a:endParaRPr/>
          </a:p>
        </p:txBody>
      </p:sp>
      <p:sp>
        <p:nvSpPr>
          <p:cNvPr id="29" name="object 29"/>
          <p:cNvSpPr/>
          <p:nvPr/>
        </p:nvSpPr>
        <p:spPr>
          <a:xfrm>
            <a:off x="7867522" y="5433821"/>
            <a:ext cx="143510" cy="144145"/>
          </a:xfrm>
          <a:custGeom>
            <a:avLst/>
            <a:gdLst/>
            <a:ahLst/>
            <a:cxnLst/>
            <a:rect l="l" t="t" r="r" b="b"/>
            <a:pathLst>
              <a:path w="143509" h="144145">
                <a:moveTo>
                  <a:pt x="71627" y="0"/>
                </a:moveTo>
                <a:lnTo>
                  <a:pt x="43719" y="5631"/>
                </a:lnTo>
                <a:lnTo>
                  <a:pt x="20954" y="21050"/>
                </a:lnTo>
                <a:lnTo>
                  <a:pt x="5619" y="44041"/>
                </a:lnTo>
                <a:lnTo>
                  <a:pt x="0" y="72389"/>
                </a:lnTo>
                <a:lnTo>
                  <a:pt x="5619" y="100298"/>
                </a:lnTo>
                <a:lnTo>
                  <a:pt x="20954" y="123062"/>
                </a:lnTo>
                <a:lnTo>
                  <a:pt x="43719" y="138398"/>
                </a:lnTo>
                <a:lnTo>
                  <a:pt x="71627" y="144017"/>
                </a:lnTo>
                <a:lnTo>
                  <a:pt x="99538" y="138398"/>
                </a:lnTo>
                <a:lnTo>
                  <a:pt x="122307" y="123062"/>
                </a:lnTo>
                <a:lnTo>
                  <a:pt x="137646" y="100298"/>
                </a:lnTo>
                <a:lnTo>
                  <a:pt x="143268" y="72389"/>
                </a:lnTo>
                <a:lnTo>
                  <a:pt x="137646" y="44041"/>
                </a:lnTo>
                <a:lnTo>
                  <a:pt x="122307" y="21050"/>
                </a:lnTo>
                <a:lnTo>
                  <a:pt x="99538" y="5631"/>
                </a:lnTo>
                <a:lnTo>
                  <a:pt x="71627" y="0"/>
                </a:lnTo>
                <a:close/>
              </a:path>
            </a:pathLst>
          </a:custGeom>
          <a:ln w="12700">
            <a:solidFill>
              <a:srgbClr val="CC0000"/>
            </a:solidFill>
          </a:ln>
        </p:spPr>
        <p:txBody>
          <a:bodyPr wrap="square" lIns="0" tIns="0" rIns="0" bIns="0" rtlCol="0"/>
          <a:lstStyle/>
          <a:p>
            <a:endParaRPr/>
          </a:p>
        </p:txBody>
      </p:sp>
      <p:sp>
        <p:nvSpPr>
          <p:cNvPr id="30" name="object 30"/>
          <p:cNvSpPr/>
          <p:nvPr/>
        </p:nvSpPr>
        <p:spPr>
          <a:xfrm>
            <a:off x="7939151" y="5577840"/>
            <a:ext cx="0" cy="432434"/>
          </a:xfrm>
          <a:custGeom>
            <a:avLst/>
            <a:gdLst/>
            <a:ahLst/>
            <a:cxnLst/>
            <a:rect l="l" t="t" r="r" b="b"/>
            <a:pathLst>
              <a:path h="432435">
                <a:moveTo>
                  <a:pt x="0" y="0"/>
                </a:moveTo>
                <a:lnTo>
                  <a:pt x="0" y="432054"/>
                </a:lnTo>
              </a:path>
            </a:pathLst>
          </a:custGeom>
          <a:ln w="28575">
            <a:solidFill>
              <a:srgbClr val="000000"/>
            </a:solidFill>
          </a:ln>
        </p:spPr>
        <p:txBody>
          <a:bodyPr wrap="square" lIns="0" tIns="0" rIns="0" bIns="0" rtlCol="0"/>
          <a:lstStyle/>
          <a:p>
            <a:endParaRPr/>
          </a:p>
        </p:txBody>
      </p:sp>
      <p:sp>
        <p:nvSpPr>
          <p:cNvPr id="31" name="object 31"/>
          <p:cNvSpPr txBox="1"/>
          <p:nvPr/>
        </p:nvSpPr>
        <p:spPr>
          <a:xfrm>
            <a:off x="7779391" y="6067044"/>
            <a:ext cx="321310" cy="197485"/>
          </a:xfrm>
          <a:prstGeom prst="rect">
            <a:avLst/>
          </a:prstGeom>
        </p:spPr>
        <p:txBody>
          <a:bodyPr vert="horz" wrap="square" lIns="0" tIns="0" rIns="0" bIns="0" rtlCol="0">
            <a:spAutoFit/>
          </a:bodyPr>
          <a:lstStyle/>
          <a:p>
            <a:pPr marL="12700">
              <a:lnSpc>
                <a:spcPct val="100000"/>
              </a:lnSpc>
            </a:pPr>
            <a:r>
              <a:rPr sz="1200" b="1" spc="-10" dirty="0">
                <a:latin typeface="Arial"/>
                <a:cs typeface="Arial"/>
              </a:rPr>
              <a:t>CS#</a:t>
            </a:r>
            <a:endParaRPr sz="1200">
              <a:latin typeface="Arial"/>
              <a:cs typeface="Arial"/>
            </a:endParaRPr>
          </a:p>
        </p:txBody>
      </p:sp>
      <p:sp>
        <p:nvSpPr>
          <p:cNvPr id="32" name="object 32"/>
          <p:cNvSpPr/>
          <p:nvPr/>
        </p:nvSpPr>
        <p:spPr>
          <a:xfrm>
            <a:off x="8515222" y="5433821"/>
            <a:ext cx="143510" cy="144145"/>
          </a:xfrm>
          <a:custGeom>
            <a:avLst/>
            <a:gdLst/>
            <a:ahLst/>
            <a:cxnLst/>
            <a:rect l="l" t="t" r="r" b="b"/>
            <a:pathLst>
              <a:path w="143509" h="144145">
                <a:moveTo>
                  <a:pt x="143268" y="72389"/>
                </a:moveTo>
                <a:lnTo>
                  <a:pt x="137646" y="44041"/>
                </a:lnTo>
                <a:lnTo>
                  <a:pt x="122307" y="21050"/>
                </a:lnTo>
                <a:lnTo>
                  <a:pt x="99538" y="5631"/>
                </a:lnTo>
                <a:lnTo>
                  <a:pt x="71627" y="0"/>
                </a:lnTo>
                <a:lnTo>
                  <a:pt x="43719" y="5631"/>
                </a:lnTo>
                <a:lnTo>
                  <a:pt x="20954" y="21050"/>
                </a:lnTo>
                <a:lnTo>
                  <a:pt x="5619" y="44041"/>
                </a:lnTo>
                <a:lnTo>
                  <a:pt x="0" y="72389"/>
                </a:lnTo>
                <a:lnTo>
                  <a:pt x="5619" y="100298"/>
                </a:lnTo>
                <a:lnTo>
                  <a:pt x="20954" y="123062"/>
                </a:lnTo>
                <a:lnTo>
                  <a:pt x="43719" y="138398"/>
                </a:lnTo>
                <a:lnTo>
                  <a:pt x="71627" y="144017"/>
                </a:lnTo>
                <a:lnTo>
                  <a:pt x="99538" y="138398"/>
                </a:lnTo>
                <a:lnTo>
                  <a:pt x="122307" y="123062"/>
                </a:lnTo>
                <a:lnTo>
                  <a:pt x="137646" y="100298"/>
                </a:lnTo>
                <a:lnTo>
                  <a:pt x="143268" y="72389"/>
                </a:lnTo>
                <a:close/>
              </a:path>
            </a:pathLst>
          </a:custGeom>
          <a:solidFill>
            <a:srgbClr val="FFFFFF"/>
          </a:solidFill>
        </p:spPr>
        <p:txBody>
          <a:bodyPr wrap="square" lIns="0" tIns="0" rIns="0" bIns="0" rtlCol="0"/>
          <a:lstStyle/>
          <a:p>
            <a:endParaRPr/>
          </a:p>
        </p:txBody>
      </p:sp>
      <p:sp>
        <p:nvSpPr>
          <p:cNvPr id="33" name="object 33"/>
          <p:cNvSpPr/>
          <p:nvPr/>
        </p:nvSpPr>
        <p:spPr>
          <a:xfrm>
            <a:off x="8515222" y="5433821"/>
            <a:ext cx="143510" cy="144145"/>
          </a:xfrm>
          <a:custGeom>
            <a:avLst/>
            <a:gdLst/>
            <a:ahLst/>
            <a:cxnLst/>
            <a:rect l="l" t="t" r="r" b="b"/>
            <a:pathLst>
              <a:path w="143509" h="144145">
                <a:moveTo>
                  <a:pt x="71627" y="0"/>
                </a:moveTo>
                <a:lnTo>
                  <a:pt x="43719" y="5631"/>
                </a:lnTo>
                <a:lnTo>
                  <a:pt x="20954" y="21050"/>
                </a:lnTo>
                <a:lnTo>
                  <a:pt x="5619" y="44041"/>
                </a:lnTo>
                <a:lnTo>
                  <a:pt x="0" y="72389"/>
                </a:lnTo>
                <a:lnTo>
                  <a:pt x="5619" y="100298"/>
                </a:lnTo>
                <a:lnTo>
                  <a:pt x="20954" y="123062"/>
                </a:lnTo>
                <a:lnTo>
                  <a:pt x="43719" y="138398"/>
                </a:lnTo>
                <a:lnTo>
                  <a:pt x="71627" y="144017"/>
                </a:lnTo>
                <a:lnTo>
                  <a:pt x="99538" y="138398"/>
                </a:lnTo>
                <a:lnTo>
                  <a:pt x="122307" y="123062"/>
                </a:lnTo>
                <a:lnTo>
                  <a:pt x="137646" y="100298"/>
                </a:lnTo>
                <a:lnTo>
                  <a:pt x="143268" y="72389"/>
                </a:lnTo>
                <a:lnTo>
                  <a:pt x="137646" y="44041"/>
                </a:lnTo>
                <a:lnTo>
                  <a:pt x="122307" y="21050"/>
                </a:lnTo>
                <a:lnTo>
                  <a:pt x="99538" y="5631"/>
                </a:lnTo>
                <a:lnTo>
                  <a:pt x="71627" y="0"/>
                </a:lnTo>
                <a:close/>
              </a:path>
            </a:pathLst>
          </a:custGeom>
          <a:ln w="12700">
            <a:solidFill>
              <a:srgbClr val="CC0000"/>
            </a:solidFill>
          </a:ln>
        </p:spPr>
        <p:txBody>
          <a:bodyPr wrap="square" lIns="0" tIns="0" rIns="0" bIns="0" rtlCol="0"/>
          <a:lstStyle/>
          <a:p>
            <a:endParaRPr/>
          </a:p>
        </p:txBody>
      </p:sp>
      <p:sp>
        <p:nvSpPr>
          <p:cNvPr id="34" name="object 34"/>
          <p:cNvSpPr/>
          <p:nvPr/>
        </p:nvSpPr>
        <p:spPr>
          <a:xfrm>
            <a:off x="8586851" y="5577840"/>
            <a:ext cx="0" cy="432434"/>
          </a:xfrm>
          <a:custGeom>
            <a:avLst/>
            <a:gdLst/>
            <a:ahLst/>
            <a:cxnLst/>
            <a:rect l="l" t="t" r="r" b="b"/>
            <a:pathLst>
              <a:path h="432435">
                <a:moveTo>
                  <a:pt x="0" y="0"/>
                </a:moveTo>
                <a:lnTo>
                  <a:pt x="0" y="432054"/>
                </a:lnTo>
              </a:path>
            </a:pathLst>
          </a:custGeom>
          <a:ln w="28575">
            <a:solidFill>
              <a:srgbClr val="000000"/>
            </a:solidFill>
          </a:ln>
        </p:spPr>
        <p:txBody>
          <a:bodyPr wrap="square" lIns="0" tIns="0" rIns="0" bIns="0" rtlCol="0"/>
          <a:lstStyle/>
          <a:p>
            <a:endParaRPr/>
          </a:p>
        </p:txBody>
      </p:sp>
      <p:sp>
        <p:nvSpPr>
          <p:cNvPr id="35" name="object 35"/>
          <p:cNvSpPr txBox="1"/>
          <p:nvPr/>
        </p:nvSpPr>
        <p:spPr>
          <a:xfrm>
            <a:off x="8410327" y="6067044"/>
            <a:ext cx="355600" cy="197485"/>
          </a:xfrm>
          <a:prstGeom prst="rect">
            <a:avLst/>
          </a:prstGeom>
        </p:spPr>
        <p:txBody>
          <a:bodyPr vert="horz" wrap="square" lIns="0" tIns="0" rIns="0" bIns="0" rtlCol="0">
            <a:spAutoFit/>
          </a:bodyPr>
          <a:lstStyle/>
          <a:p>
            <a:pPr marL="12700">
              <a:lnSpc>
                <a:spcPct val="100000"/>
              </a:lnSpc>
            </a:pPr>
            <a:r>
              <a:rPr sz="1200" b="1" spc="-5" dirty="0">
                <a:latin typeface="Arial"/>
                <a:cs typeface="Arial"/>
              </a:rPr>
              <a:t>WE#</a:t>
            </a:r>
            <a:endParaRPr sz="1200">
              <a:latin typeface="Arial"/>
              <a:cs typeface="Arial"/>
            </a:endParaRPr>
          </a:p>
        </p:txBody>
      </p:sp>
    </p:spTree>
    <p:extLst>
      <p:ext uri="{BB962C8B-B14F-4D97-AF65-F5344CB8AC3E}">
        <p14:creationId xmlns:p14="http://schemas.microsoft.com/office/powerpoint/2010/main" val="257457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7" y="735959"/>
            <a:ext cx="9327763" cy="366960"/>
          </a:xfrm>
          <a:prstGeom prst="rect">
            <a:avLst/>
          </a:prstGeom>
        </p:spPr>
        <p:txBody>
          <a:bodyPr vert="horz" wrap="square" lIns="0" tIns="0" rIns="0" bIns="0" rtlCol="0">
            <a:spAutoFit/>
          </a:bodyPr>
          <a:lstStyle/>
          <a:p>
            <a:pPr marL="12700">
              <a:lnSpc>
                <a:spcPts val="2835"/>
              </a:lnSpc>
            </a:pPr>
            <a:r>
              <a:rPr sz="3200" b="1" dirty="0">
                <a:solidFill>
                  <a:srgbClr val="C00000"/>
                </a:solidFill>
                <a:latin typeface="微软雅黑" panose="020B0503020204020204" pitchFamily="34" charset="-122"/>
                <a:ea typeface="微软雅黑" panose="020B0503020204020204" pitchFamily="34" charset="-122"/>
              </a:rPr>
              <a:t>SRAM存储器芯片的扩展示例（16Kx8）</a:t>
            </a:r>
          </a:p>
        </p:txBody>
      </p:sp>
      <p:sp>
        <p:nvSpPr>
          <p:cNvPr id="3" name="object 3"/>
          <p:cNvSpPr/>
          <p:nvPr/>
        </p:nvSpPr>
        <p:spPr>
          <a:xfrm>
            <a:off x="6931025" y="2336292"/>
            <a:ext cx="1440180" cy="3674110"/>
          </a:xfrm>
          <a:custGeom>
            <a:avLst/>
            <a:gdLst/>
            <a:ahLst/>
            <a:cxnLst/>
            <a:rect l="l" t="t" r="r" b="b"/>
            <a:pathLst>
              <a:path w="1440179" h="3674110">
                <a:moveTo>
                  <a:pt x="0" y="0"/>
                </a:moveTo>
                <a:lnTo>
                  <a:pt x="0" y="3673602"/>
                </a:lnTo>
                <a:lnTo>
                  <a:pt x="1440179" y="3673602"/>
                </a:lnTo>
                <a:lnTo>
                  <a:pt x="1440179" y="0"/>
                </a:lnTo>
                <a:lnTo>
                  <a:pt x="0" y="0"/>
                </a:lnTo>
                <a:close/>
              </a:path>
            </a:pathLst>
          </a:custGeom>
          <a:solidFill>
            <a:srgbClr val="B2B2B2"/>
          </a:solidFill>
        </p:spPr>
        <p:txBody>
          <a:bodyPr wrap="square" lIns="0" tIns="0" rIns="0" bIns="0" rtlCol="0"/>
          <a:lstStyle/>
          <a:p>
            <a:endParaRPr/>
          </a:p>
        </p:txBody>
      </p:sp>
      <p:sp>
        <p:nvSpPr>
          <p:cNvPr id="4" name="object 4"/>
          <p:cNvSpPr/>
          <p:nvPr/>
        </p:nvSpPr>
        <p:spPr>
          <a:xfrm>
            <a:off x="6931025" y="2336292"/>
            <a:ext cx="1440180" cy="3674110"/>
          </a:xfrm>
          <a:custGeom>
            <a:avLst/>
            <a:gdLst/>
            <a:ahLst/>
            <a:cxnLst/>
            <a:rect l="l" t="t" r="r" b="b"/>
            <a:pathLst>
              <a:path w="1440179" h="3674110">
                <a:moveTo>
                  <a:pt x="0" y="0"/>
                </a:moveTo>
                <a:lnTo>
                  <a:pt x="0" y="3673602"/>
                </a:lnTo>
                <a:lnTo>
                  <a:pt x="1440179" y="3673602"/>
                </a:lnTo>
                <a:lnTo>
                  <a:pt x="1440179" y="0"/>
                </a:lnTo>
                <a:lnTo>
                  <a:pt x="0" y="0"/>
                </a:lnTo>
                <a:close/>
              </a:path>
            </a:pathLst>
          </a:custGeom>
          <a:ln w="12700">
            <a:solidFill>
              <a:srgbClr val="000000"/>
            </a:solidFill>
          </a:ln>
        </p:spPr>
        <p:txBody>
          <a:bodyPr wrap="square" lIns="0" tIns="0" rIns="0" bIns="0" rtlCol="0"/>
          <a:lstStyle/>
          <a:p>
            <a:endParaRPr/>
          </a:p>
        </p:txBody>
      </p:sp>
      <p:sp>
        <p:nvSpPr>
          <p:cNvPr id="5" name="object 5"/>
          <p:cNvSpPr/>
          <p:nvPr/>
        </p:nvSpPr>
        <p:spPr>
          <a:xfrm>
            <a:off x="6354965" y="2796539"/>
            <a:ext cx="576580" cy="86360"/>
          </a:xfrm>
          <a:custGeom>
            <a:avLst/>
            <a:gdLst/>
            <a:ahLst/>
            <a:cxnLst/>
            <a:rect l="l" t="t" r="r" b="b"/>
            <a:pathLst>
              <a:path w="576579" h="86360">
                <a:moveTo>
                  <a:pt x="504443" y="57150"/>
                </a:moveTo>
                <a:lnTo>
                  <a:pt x="504443" y="28956"/>
                </a:lnTo>
                <a:lnTo>
                  <a:pt x="0" y="28956"/>
                </a:lnTo>
                <a:lnTo>
                  <a:pt x="0" y="57150"/>
                </a:lnTo>
                <a:lnTo>
                  <a:pt x="504443" y="57150"/>
                </a:lnTo>
                <a:close/>
              </a:path>
              <a:path w="576579" h="86360">
                <a:moveTo>
                  <a:pt x="576059" y="43434"/>
                </a:moveTo>
                <a:lnTo>
                  <a:pt x="490727" y="0"/>
                </a:lnTo>
                <a:lnTo>
                  <a:pt x="490727" y="28956"/>
                </a:lnTo>
                <a:lnTo>
                  <a:pt x="504443" y="28956"/>
                </a:lnTo>
                <a:lnTo>
                  <a:pt x="504443" y="79246"/>
                </a:lnTo>
                <a:lnTo>
                  <a:pt x="576059" y="43434"/>
                </a:lnTo>
                <a:close/>
              </a:path>
              <a:path w="576579" h="86360">
                <a:moveTo>
                  <a:pt x="504443" y="79246"/>
                </a:moveTo>
                <a:lnTo>
                  <a:pt x="504443" y="57150"/>
                </a:lnTo>
                <a:lnTo>
                  <a:pt x="490727" y="57150"/>
                </a:lnTo>
                <a:lnTo>
                  <a:pt x="490727" y="86106"/>
                </a:lnTo>
                <a:lnTo>
                  <a:pt x="504443" y="79246"/>
                </a:lnTo>
                <a:close/>
              </a:path>
            </a:pathLst>
          </a:custGeom>
          <a:solidFill>
            <a:srgbClr val="CC0000"/>
          </a:solidFill>
        </p:spPr>
        <p:txBody>
          <a:bodyPr wrap="square" lIns="0" tIns="0" rIns="0" bIns="0" rtlCol="0"/>
          <a:lstStyle/>
          <a:p>
            <a:endParaRPr/>
          </a:p>
        </p:txBody>
      </p:sp>
      <p:sp>
        <p:nvSpPr>
          <p:cNvPr id="6" name="object 6"/>
          <p:cNvSpPr/>
          <p:nvPr/>
        </p:nvSpPr>
        <p:spPr>
          <a:xfrm>
            <a:off x="6354965" y="3086100"/>
            <a:ext cx="576580" cy="85725"/>
          </a:xfrm>
          <a:custGeom>
            <a:avLst/>
            <a:gdLst/>
            <a:ahLst/>
            <a:cxnLst/>
            <a:rect l="l" t="t" r="r" b="b"/>
            <a:pathLst>
              <a:path w="576579" h="85725">
                <a:moveTo>
                  <a:pt x="504443" y="57149"/>
                </a:moveTo>
                <a:lnTo>
                  <a:pt x="504443" y="28193"/>
                </a:lnTo>
                <a:lnTo>
                  <a:pt x="0" y="28193"/>
                </a:lnTo>
                <a:lnTo>
                  <a:pt x="0" y="57149"/>
                </a:lnTo>
                <a:lnTo>
                  <a:pt x="504443" y="57149"/>
                </a:lnTo>
                <a:close/>
              </a:path>
              <a:path w="576579" h="85725">
                <a:moveTo>
                  <a:pt x="576059" y="42671"/>
                </a:moveTo>
                <a:lnTo>
                  <a:pt x="490727" y="0"/>
                </a:lnTo>
                <a:lnTo>
                  <a:pt x="490727" y="28193"/>
                </a:lnTo>
                <a:lnTo>
                  <a:pt x="504443" y="28193"/>
                </a:lnTo>
                <a:lnTo>
                  <a:pt x="504443" y="78484"/>
                </a:lnTo>
                <a:lnTo>
                  <a:pt x="576059" y="42671"/>
                </a:lnTo>
                <a:close/>
              </a:path>
              <a:path w="576579" h="85725">
                <a:moveTo>
                  <a:pt x="504443" y="78484"/>
                </a:moveTo>
                <a:lnTo>
                  <a:pt x="504443" y="57149"/>
                </a:lnTo>
                <a:lnTo>
                  <a:pt x="490727" y="57149"/>
                </a:lnTo>
                <a:lnTo>
                  <a:pt x="490727" y="85343"/>
                </a:lnTo>
                <a:lnTo>
                  <a:pt x="504443" y="78484"/>
                </a:lnTo>
                <a:close/>
              </a:path>
            </a:pathLst>
          </a:custGeom>
          <a:solidFill>
            <a:srgbClr val="CC0000"/>
          </a:solidFill>
        </p:spPr>
        <p:txBody>
          <a:bodyPr wrap="square" lIns="0" tIns="0" rIns="0" bIns="0" rtlCol="0"/>
          <a:lstStyle/>
          <a:p>
            <a:endParaRPr/>
          </a:p>
        </p:txBody>
      </p:sp>
      <p:sp>
        <p:nvSpPr>
          <p:cNvPr id="7" name="object 7"/>
          <p:cNvSpPr/>
          <p:nvPr/>
        </p:nvSpPr>
        <p:spPr>
          <a:xfrm>
            <a:off x="6354965" y="3373373"/>
            <a:ext cx="576580" cy="85725"/>
          </a:xfrm>
          <a:custGeom>
            <a:avLst/>
            <a:gdLst/>
            <a:ahLst/>
            <a:cxnLst/>
            <a:rect l="l" t="t" r="r" b="b"/>
            <a:pathLst>
              <a:path w="576579" h="85725">
                <a:moveTo>
                  <a:pt x="504443" y="57150"/>
                </a:moveTo>
                <a:lnTo>
                  <a:pt x="504443" y="28194"/>
                </a:lnTo>
                <a:lnTo>
                  <a:pt x="0" y="28194"/>
                </a:lnTo>
                <a:lnTo>
                  <a:pt x="0" y="57150"/>
                </a:lnTo>
                <a:lnTo>
                  <a:pt x="504443" y="57150"/>
                </a:lnTo>
                <a:close/>
              </a:path>
              <a:path w="576579" h="85725">
                <a:moveTo>
                  <a:pt x="576059" y="42672"/>
                </a:moveTo>
                <a:lnTo>
                  <a:pt x="490727" y="0"/>
                </a:lnTo>
                <a:lnTo>
                  <a:pt x="490727" y="28194"/>
                </a:lnTo>
                <a:lnTo>
                  <a:pt x="504443" y="28194"/>
                </a:lnTo>
                <a:lnTo>
                  <a:pt x="504443" y="78484"/>
                </a:lnTo>
                <a:lnTo>
                  <a:pt x="576059" y="42672"/>
                </a:lnTo>
                <a:close/>
              </a:path>
              <a:path w="576579" h="85725">
                <a:moveTo>
                  <a:pt x="504443" y="78484"/>
                </a:moveTo>
                <a:lnTo>
                  <a:pt x="504443" y="57150"/>
                </a:lnTo>
                <a:lnTo>
                  <a:pt x="490727" y="57150"/>
                </a:lnTo>
                <a:lnTo>
                  <a:pt x="490727" y="85343"/>
                </a:lnTo>
                <a:lnTo>
                  <a:pt x="504443" y="78484"/>
                </a:lnTo>
                <a:close/>
              </a:path>
            </a:pathLst>
          </a:custGeom>
          <a:solidFill>
            <a:srgbClr val="CC0000"/>
          </a:solidFill>
        </p:spPr>
        <p:txBody>
          <a:bodyPr wrap="square" lIns="0" tIns="0" rIns="0" bIns="0" rtlCol="0"/>
          <a:lstStyle/>
          <a:p>
            <a:endParaRPr/>
          </a:p>
        </p:txBody>
      </p:sp>
      <p:sp>
        <p:nvSpPr>
          <p:cNvPr id="8" name="object 8"/>
          <p:cNvSpPr/>
          <p:nvPr/>
        </p:nvSpPr>
        <p:spPr>
          <a:xfrm>
            <a:off x="6354965" y="2509266"/>
            <a:ext cx="576580" cy="86360"/>
          </a:xfrm>
          <a:custGeom>
            <a:avLst/>
            <a:gdLst/>
            <a:ahLst/>
            <a:cxnLst/>
            <a:rect l="l" t="t" r="r" b="b"/>
            <a:pathLst>
              <a:path w="576579" h="86360">
                <a:moveTo>
                  <a:pt x="504443" y="57150"/>
                </a:moveTo>
                <a:lnTo>
                  <a:pt x="504443" y="28956"/>
                </a:lnTo>
                <a:lnTo>
                  <a:pt x="0" y="28956"/>
                </a:lnTo>
                <a:lnTo>
                  <a:pt x="0" y="57150"/>
                </a:lnTo>
                <a:lnTo>
                  <a:pt x="504443" y="57150"/>
                </a:lnTo>
                <a:close/>
              </a:path>
              <a:path w="576579" h="86360">
                <a:moveTo>
                  <a:pt x="576059" y="43433"/>
                </a:moveTo>
                <a:lnTo>
                  <a:pt x="490727" y="0"/>
                </a:lnTo>
                <a:lnTo>
                  <a:pt x="490727" y="28956"/>
                </a:lnTo>
                <a:lnTo>
                  <a:pt x="504443" y="28956"/>
                </a:lnTo>
                <a:lnTo>
                  <a:pt x="504443" y="79246"/>
                </a:lnTo>
                <a:lnTo>
                  <a:pt x="576059" y="43433"/>
                </a:lnTo>
                <a:close/>
              </a:path>
              <a:path w="576579" h="86360">
                <a:moveTo>
                  <a:pt x="504443" y="79246"/>
                </a:moveTo>
                <a:lnTo>
                  <a:pt x="504443" y="57150"/>
                </a:lnTo>
                <a:lnTo>
                  <a:pt x="490727" y="57150"/>
                </a:lnTo>
                <a:lnTo>
                  <a:pt x="490727" y="86106"/>
                </a:lnTo>
                <a:lnTo>
                  <a:pt x="504443" y="79246"/>
                </a:lnTo>
                <a:close/>
              </a:path>
            </a:pathLst>
          </a:custGeom>
          <a:solidFill>
            <a:srgbClr val="CC0000"/>
          </a:solidFill>
        </p:spPr>
        <p:txBody>
          <a:bodyPr wrap="square" lIns="0" tIns="0" rIns="0" bIns="0" rtlCol="0"/>
          <a:lstStyle/>
          <a:p>
            <a:endParaRPr/>
          </a:p>
        </p:txBody>
      </p:sp>
      <p:sp>
        <p:nvSpPr>
          <p:cNvPr id="9" name="object 9"/>
          <p:cNvSpPr/>
          <p:nvPr/>
        </p:nvSpPr>
        <p:spPr>
          <a:xfrm>
            <a:off x="6354965" y="3662171"/>
            <a:ext cx="576580" cy="85725"/>
          </a:xfrm>
          <a:custGeom>
            <a:avLst/>
            <a:gdLst/>
            <a:ahLst/>
            <a:cxnLst/>
            <a:rect l="l" t="t" r="r" b="b"/>
            <a:pathLst>
              <a:path w="576579" h="85725">
                <a:moveTo>
                  <a:pt x="504443" y="57150"/>
                </a:moveTo>
                <a:lnTo>
                  <a:pt x="504443" y="28194"/>
                </a:lnTo>
                <a:lnTo>
                  <a:pt x="0" y="28194"/>
                </a:lnTo>
                <a:lnTo>
                  <a:pt x="0" y="57150"/>
                </a:lnTo>
                <a:lnTo>
                  <a:pt x="504443" y="57150"/>
                </a:lnTo>
                <a:close/>
              </a:path>
              <a:path w="576579" h="85725">
                <a:moveTo>
                  <a:pt x="576059" y="42672"/>
                </a:moveTo>
                <a:lnTo>
                  <a:pt x="490727" y="0"/>
                </a:lnTo>
                <a:lnTo>
                  <a:pt x="490727" y="28194"/>
                </a:lnTo>
                <a:lnTo>
                  <a:pt x="504443" y="28194"/>
                </a:lnTo>
                <a:lnTo>
                  <a:pt x="504443" y="78484"/>
                </a:lnTo>
                <a:lnTo>
                  <a:pt x="576059" y="42672"/>
                </a:lnTo>
                <a:close/>
              </a:path>
              <a:path w="576579" h="85725">
                <a:moveTo>
                  <a:pt x="504443" y="78484"/>
                </a:moveTo>
                <a:lnTo>
                  <a:pt x="504443" y="57150"/>
                </a:lnTo>
                <a:lnTo>
                  <a:pt x="490727" y="57150"/>
                </a:lnTo>
                <a:lnTo>
                  <a:pt x="490727" y="85343"/>
                </a:lnTo>
                <a:lnTo>
                  <a:pt x="504443" y="78484"/>
                </a:lnTo>
                <a:close/>
              </a:path>
            </a:pathLst>
          </a:custGeom>
          <a:solidFill>
            <a:srgbClr val="CC0000"/>
          </a:solidFill>
        </p:spPr>
        <p:txBody>
          <a:bodyPr wrap="square" lIns="0" tIns="0" rIns="0" bIns="0" rtlCol="0"/>
          <a:lstStyle/>
          <a:p>
            <a:endParaRPr/>
          </a:p>
        </p:txBody>
      </p:sp>
      <p:sp>
        <p:nvSpPr>
          <p:cNvPr id="10" name="object 10"/>
          <p:cNvSpPr/>
          <p:nvPr/>
        </p:nvSpPr>
        <p:spPr>
          <a:xfrm>
            <a:off x="6354965" y="4236720"/>
            <a:ext cx="576580" cy="86360"/>
          </a:xfrm>
          <a:custGeom>
            <a:avLst/>
            <a:gdLst/>
            <a:ahLst/>
            <a:cxnLst/>
            <a:rect l="l" t="t" r="r" b="b"/>
            <a:pathLst>
              <a:path w="576579" h="86360">
                <a:moveTo>
                  <a:pt x="504443" y="57150"/>
                </a:moveTo>
                <a:lnTo>
                  <a:pt x="504443" y="28955"/>
                </a:lnTo>
                <a:lnTo>
                  <a:pt x="0" y="28955"/>
                </a:lnTo>
                <a:lnTo>
                  <a:pt x="0" y="57150"/>
                </a:lnTo>
                <a:lnTo>
                  <a:pt x="504443" y="57150"/>
                </a:lnTo>
                <a:close/>
              </a:path>
              <a:path w="576579" h="86360">
                <a:moveTo>
                  <a:pt x="576059" y="42671"/>
                </a:moveTo>
                <a:lnTo>
                  <a:pt x="490727" y="0"/>
                </a:lnTo>
                <a:lnTo>
                  <a:pt x="490727" y="28955"/>
                </a:lnTo>
                <a:lnTo>
                  <a:pt x="504443" y="28955"/>
                </a:lnTo>
                <a:lnTo>
                  <a:pt x="504443" y="79124"/>
                </a:lnTo>
                <a:lnTo>
                  <a:pt x="576059" y="42671"/>
                </a:lnTo>
                <a:close/>
              </a:path>
              <a:path w="576579" h="86360">
                <a:moveTo>
                  <a:pt x="504443" y="79124"/>
                </a:moveTo>
                <a:lnTo>
                  <a:pt x="504443" y="57150"/>
                </a:lnTo>
                <a:lnTo>
                  <a:pt x="490727" y="57150"/>
                </a:lnTo>
                <a:lnTo>
                  <a:pt x="490727" y="86105"/>
                </a:lnTo>
                <a:lnTo>
                  <a:pt x="504443" y="79124"/>
                </a:lnTo>
                <a:close/>
              </a:path>
            </a:pathLst>
          </a:custGeom>
          <a:solidFill>
            <a:srgbClr val="CC0000"/>
          </a:solidFill>
        </p:spPr>
        <p:txBody>
          <a:bodyPr wrap="square" lIns="0" tIns="0" rIns="0" bIns="0" rtlCol="0"/>
          <a:lstStyle/>
          <a:p>
            <a:endParaRPr/>
          </a:p>
        </p:txBody>
      </p:sp>
      <p:sp>
        <p:nvSpPr>
          <p:cNvPr id="11" name="object 11"/>
          <p:cNvSpPr/>
          <p:nvPr/>
        </p:nvSpPr>
        <p:spPr>
          <a:xfrm>
            <a:off x="6354965" y="4525517"/>
            <a:ext cx="576580" cy="86360"/>
          </a:xfrm>
          <a:custGeom>
            <a:avLst/>
            <a:gdLst/>
            <a:ahLst/>
            <a:cxnLst/>
            <a:rect l="l" t="t" r="r" b="b"/>
            <a:pathLst>
              <a:path w="576579" h="86360">
                <a:moveTo>
                  <a:pt x="504443" y="57150"/>
                </a:moveTo>
                <a:lnTo>
                  <a:pt x="504443" y="28955"/>
                </a:lnTo>
                <a:lnTo>
                  <a:pt x="0" y="28955"/>
                </a:lnTo>
                <a:lnTo>
                  <a:pt x="0" y="57150"/>
                </a:lnTo>
                <a:lnTo>
                  <a:pt x="504443" y="57150"/>
                </a:lnTo>
                <a:close/>
              </a:path>
              <a:path w="576579" h="86360">
                <a:moveTo>
                  <a:pt x="576059" y="42672"/>
                </a:moveTo>
                <a:lnTo>
                  <a:pt x="490727" y="0"/>
                </a:lnTo>
                <a:lnTo>
                  <a:pt x="490727" y="28955"/>
                </a:lnTo>
                <a:lnTo>
                  <a:pt x="504443" y="28955"/>
                </a:lnTo>
                <a:lnTo>
                  <a:pt x="504443" y="79124"/>
                </a:lnTo>
                <a:lnTo>
                  <a:pt x="576059" y="42672"/>
                </a:lnTo>
                <a:close/>
              </a:path>
              <a:path w="576579" h="86360">
                <a:moveTo>
                  <a:pt x="504443" y="79124"/>
                </a:moveTo>
                <a:lnTo>
                  <a:pt x="504443" y="57150"/>
                </a:lnTo>
                <a:lnTo>
                  <a:pt x="490727" y="57150"/>
                </a:lnTo>
                <a:lnTo>
                  <a:pt x="490727" y="86106"/>
                </a:lnTo>
                <a:lnTo>
                  <a:pt x="504443" y="79124"/>
                </a:lnTo>
                <a:close/>
              </a:path>
            </a:pathLst>
          </a:custGeom>
          <a:solidFill>
            <a:srgbClr val="CC0000"/>
          </a:solidFill>
        </p:spPr>
        <p:txBody>
          <a:bodyPr wrap="square" lIns="0" tIns="0" rIns="0" bIns="0" rtlCol="0"/>
          <a:lstStyle/>
          <a:p>
            <a:endParaRPr/>
          </a:p>
        </p:txBody>
      </p:sp>
      <p:sp>
        <p:nvSpPr>
          <p:cNvPr id="12" name="object 12"/>
          <p:cNvSpPr/>
          <p:nvPr/>
        </p:nvSpPr>
        <p:spPr>
          <a:xfrm>
            <a:off x="6354965" y="4812791"/>
            <a:ext cx="576580" cy="86360"/>
          </a:xfrm>
          <a:custGeom>
            <a:avLst/>
            <a:gdLst/>
            <a:ahLst/>
            <a:cxnLst/>
            <a:rect l="l" t="t" r="r" b="b"/>
            <a:pathLst>
              <a:path w="576579" h="86360">
                <a:moveTo>
                  <a:pt x="504443" y="57150"/>
                </a:moveTo>
                <a:lnTo>
                  <a:pt x="504443" y="28955"/>
                </a:lnTo>
                <a:lnTo>
                  <a:pt x="0" y="28955"/>
                </a:lnTo>
                <a:lnTo>
                  <a:pt x="0" y="57150"/>
                </a:lnTo>
                <a:lnTo>
                  <a:pt x="504443" y="57150"/>
                </a:lnTo>
                <a:close/>
              </a:path>
              <a:path w="576579" h="86360">
                <a:moveTo>
                  <a:pt x="576059" y="43434"/>
                </a:moveTo>
                <a:lnTo>
                  <a:pt x="490727" y="0"/>
                </a:lnTo>
                <a:lnTo>
                  <a:pt x="490727" y="28955"/>
                </a:lnTo>
                <a:lnTo>
                  <a:pt x="504443" y="28955"/>
                </a:lnTo>
                <a:lnTo>
                  <a:pt x="504443" y="79246"/>
                </a:lnTo>
                <a:lnTo>
                  <a:pt x="576059" y="43434"/>
                </a:lnTo>
                <a:close/>
              </a:path>
              <a:path w="576579" h="86360">
                <a:moveTo>
                  <a:pt x="504443" y="79246"/>
                </a:moveTo>
                <a:lnTo>
                  <a:pt x="504443" y="57150"/>
                </a:lnTo>
                <a:lnTo>
                  <a:pt x="490727" y="57150"/>
                </a:lnTo>
                <a:lnTo>
                  <a:pt x="490727" y="86106"/>
                </a:lnTo>
                <a:lnTo>
                  <a:pt x="504443" y="79246"/>
                </a:lnTo>
                <a:close/>
              </a:path>
            </a:pathLst>
          </a:custGeom>
          <a:solidFill>
            <a:srgbClr val="CC0000"/>
          </a:solidFill>
        </p:spPr>
        <p:txBody>
          <a:bodyPr wrap="square" lIns="0" tIns="0" rIns="0" bIns="0" rtlCol="0"/>
          <a:lstStyle/>
          <a:p>
            <a:endParaRPr/>
          </a:p>
        </p:txBody>
      </p:sp>
      <p:sp>
        <p:nvSpPr>
          <p:cNvPr id="13" name="object 13"/>
          <p:cNvSpPr/>
          <p:nvPr/>
        </p:nvSpPr>
        <p:spPr>
          <a:xfrm>
            <a:off x="6354965" y="3949446"/>
            <a:ext cx="576580" cy="85725"/>
          </a:xfrm>
          <a:custGeom>
            <a:avLst/>
            <a:gdLst/>
            <a:ahLst/>
            <a:cxnLst/>
            <a:rect l="l" t="t" r="r" b="b"/>
            <a:pathLst>
              <a:path w="576579" h="85725">
                <a:moveTo>
                  <a:pt x="504443" y="57150"/>
                </a:moveTo>
                <a:lnTo>
                  <a:pt x="504443" y="28194"/>
                </a:lnTo>
                <a:lnTo>
                  <a:pt x="0" y="28194"/>
                </a:lnTo>
                <a:lnTo>
                  <a:pt x="0" y="57150"/>
                </a:lnTo>
                <a:lnTo>
                  <a:pt x="504443" y="57150"/>
                </a:lnTo>
                <a:close/>
              </a:path>
              <a:path w="576579" h="85725">
                <a:moveTo>
                  <a:pt x="576059" y="42671"/>
                </a:moveTo>
                <a:lnTo>
                  <a:pt x="490727" y="0"/>
                </a:lnTo>
                <a:lnTo>
                  <a:pt x="490727" y="28194"/>
                </a:lnTo>
                <a:lnTo>
                  <a:pt x="504443" y="28194"/>
                </a:lnTo>
                <a:lnTo>
                  <a:pt x="504443" y="78484"/>
                </a:lnTo>
                <a:lnTo>
                  <a:pt x="576059" y="42671"/>
                </a:lnTo>
                <a:close/>
              </a:path>
              <a:path w="576579" h="85725">
                <a:moveTo>
                  <a:pt x="504443" y="78484"/>
                </a:moveTo>
                <a:lnTo>
                  <a:pt x="504443" y="57150"/>
                </a:lnTo>
                <a:lnTo>
                  <a:pt x="490727" y="57150"/>
                </a:lnTo>
                <a:lnTo>
                  <a:pt x="490727" y="85343"/>
                </a:lnTo>
                <a:lnTo>
                  <a:pt x="504443" y="78484"/>
                </a:lnTo>
                <a:close/>
              </a:path>
            </a:pathLst>
          </a:custGeom>
          <a:solidFill>
            <a:srgbClr val="CC0000"/>
          </a:solidFill>
        </p:spPr>
        <p:txBody>
          <a:bodyPr wrap="square" lIns="0" tIns="0" rIns="0" bIns="0" rtlCol="0"/>
          <a:lstStyle/>
          <a:p>
            <a:endParaRPr/>
          </a:p>
        </p:txBody>
      </p:sp>
      <p:sp>
        <p:nvSpPr>
          <p:cNvPr id="14" name="object 14"/>
          <p:cNvSpPr/>
          <p:nvPr/>
        </p:nvSpPr>
        <p:spPr>
          <a:xfrm>
            <a:off x="6354965" y="5101590"/>
            <a:ext cx="576580" cy="86360"/>
          </a:xfrm>
          <a:custGeom>
            <a:avLst/>
            <a:gdLst/>
            <a:ahLst/>
            <a:cxnLst/>
            <a:rect l="l" t="t" r="r" b="b"/>
            <a:pathLst>
              <a:path w="576579" h="86360">
                <a:moveTo>
                  <a:pt x="504443" y="57150"/>
                </a:moveTo>
                <a:lnTo>
                  <a:pt x="504443" y="28955"/>
                </a:lnTo>
                <a:lnTo>
                  <a:pt x="0" y="28955"/>
                </a:lnTo>
                <a:lnTo>
                  <a:pt x="0" y="57150"/>
                </a:lnTo>
                <a:lnTo>
                  <a:pt x="504443" y="57150"/>
                </a:lnTo>
                <a:close/>
              </a:path>
              <a:path w="576579" h="86360">
                <a:moveTo>
                  <a:pt x="576059" y="43434"/>
                </a:moveTo>
                <a:lnTo>
                  <a:pt x="490727" y="0"/>
                </a:lnTo>
                <a:lnTo>
                  <a:pt x="490727" y="28955"/>
                </a:lnTo>
                <a:lnTo>
                  <a:pt x="504443" y="28955"/>
                </a:lnTo>
                <a:lnTo>
                  <a:pt x="504443" y="79246"/>
                </a:lnTo>
                <a:lnTo>
                  <a:pt x="576059" y="43434"/>
                </a:lnTo>
                <a:close/>
              </a:path>
              <a:path w="576579" h="86360">
                <a:moveTo>
                  <a:pt x="504443" y="79246"/>
                </a:moveTo>
                <a:lnTo>
                  <a:pt x="504443" y="57150"/>
                </a:lnTo>
                <a:lnTo>
                  <a:pt x="490727" y="57150"/>
                </a:lnTo>
                <a:lnTo>
                  <a:pt x="490727" y="86106"/>
                </a:lnTo>
                <a:lnTo>
                  <a:pt x="504443" y="79246"/>
                </a:lnTo>
                <a:close/>
              </a:path>
            </a:pathLst>
          </a:custGeom>
          <a:solidFill>
            <a:srgbClr val="CC0000"/>
          </a:solidFill>
        </p:spPr>
        <p:txBody>
          <a:bodyPr wrap="square" lIns="0" tIns="0" rIns="0" bIns="0" rtlCol="0"/>
          <a:lstStyle/>
          <a:p>
            <a:endParaRPr/>
          </a:p>
        </p:txBody>
      </p:sp>
      <p:sp>
        <p:nvSpPr>
          <p:cNvPr id="15" name="object 15"/>
          <p:cNvSpPr/>
          <p:nvPr/>
        </p:nvSpPr>
        <p:spPr>
          <a:xfrm>
            <a:off x="6354965" y="5389626"/>
            <a:ext cx="576580" cy="85725"/>
          </a:xfrm>
          <a:custGeom>
            <a:avLst/>
            <a:gdLst/>
            <a:ahLst/>
            <a:cxnLst/>
            <a:rect l="l" t="t" r="r" b="b"/>
            <a:pathLst>
              <a:path w="576579" h="85725">
                <a:moveTo>
                  <a:pt x="504443" y="57150"/>
                </a:moveTo>
                <a:lnTo>
                  <a:pt x="504443" y="28194"/>
                </a:lnTo>
                <a:lnTo>
                  <a:pt x="0" y="28194"/>
                </a:lnTo>
                <a:lnTo>
                  <a:pt x="0" y="57150"/>
                </a:lnTo>
                <a:lnTo>
                  <a:pt x="504443" y="57150"/>
                </a:lnTo>
                <a:close/>
              </a:path>
              <a:path w="576579" h="85725">
                <a:moveTo>
                  <a:pt x="576059" y="42672"/>
                </a:moveTo>
                <a:lnTo>
                  <a:pt x="490727" y="0"/>
                </a:lnTo>
                <a:lnTo>
                  <a:pt x="490727" y="28194"/>
                </a:lnTo>
                <a:lnTo>
                  <a:pt x="504443" y="28194"/>
                </a:lnTo>
                <a:lnTo>
                  <a:pt x="504443" y="78484"/>
                </a:lnTo>
                <a:lnTo>
                  <a:pt x="576059" y="42672"/>
                </a:lnTo>
                <a:close/>
              </a:path>
              <a:path w="576579" h="85725">
                <a:moveTo>
                  <a:pt x="504443" y="78484"/>
                </a:moveTo>
                <a:lnTo>
                  <a:pt x="504443" y="57150"/>
                </a:lnTo>
                <a:lnTo>
                  <a:pt x="490727" y="57150"/>
                </a:lnTo>
                <a:lnTo>
                  <a:pt x="490727" y="85344"/>
                </a:lnTo>
                <a:lnTo>
                  <a:pt x="504443" y="78484"/>
                </a:lnTo>
                <a:close/>
              </a:path>
            </a:pathLst>
          </a:custGeom>
          <a:solidFill>
            <a:srgbClr val="CC0000"/>
          </a:solidFill>
        </p:spPr>
        <p:txBody>
          <a:bodyPr wrap="square" lIns="0" tIns="0" rIns="0" bIns="0" rtlCol="0"/>
          <a:lstStyle/>
          <a:p>
            <a:endParaRPr/>
          </a:p>
        </p:txBody>
      </p:sp>
      <p:sp>
        <p:nvSpPr>
          <p:cNvPr id="16" name="object 16"/>
          <p:cNvSpPr/>
          <p:nvPr/>
        </p:nvSpPr>
        <p:spPr>
          <a:xfrm>
            <a:off x="6354965" y="5678423"/>
            <a:ext cx="576580" cy="85725"/>
          </a:xfrm>
          <a:custGeom>
            <a:avLst/>
            <a:gdLst/>
            <a:ahLst/>
            <a:cxnLst/>
            <a:rect l="l" t="t" r="r" b="b"/>
            <a:pathLst>
              <a:path w="576579" h="85725">
                <a:moveTo>
                  <a:pt x="504443" y="57150"/>
                </a:moveTo>
                <a:lnTo>
                  <a:pt x="504443" y="28194"/>
                </a:lnTo>
                <a:lnTo>
                  <a:pt x="0" y="28194"/>
                </a:lnTo>
                <a:lnTo>
                  <a:pt x="0" y="57150"/>
                </a:lnTo>
                <a:lnTo>
                  <a:pt x="504443" y="57150"/>
                </a:lnTo>
                <a:close/>
              </a:path>
              <a:path w="576579" h="85725">
                <a:moveTo>
                  <a:pt x="576059" y="42672"/>
                </a:moveTo>
                <a:lnTo>
                  <a:pt x="490727" y="0"/>
                </a:lnTo>
                <a:lnTo>
                  <a:pt x="490727" y="28194"/>
                </a:lnTo>
                <a:lnTo>
                  <a:pt x="504443" y="28194"/>
                </a:lnTo>
                <a:lnTo>
                  <a:pt x="504443" y="78484"/>
                </a:lnTo>
                <a:lnTo>
                  <a:pt x="576059" y="42672"/>
                </a:lnTo>
                <a:close/>
              </a:path>
              <a:path w="576579" h="85725">
                <a:moveTo>
                  <a:pt x="504443" y="78484"/>
                </a:moveTo>
                <a:lnTo>
                  <a:pt x="504443" y="57150"/>
                </a:lnTo>
                <a:lnTo>
                  <a:pt x="490727" y="57150"/>
                </a:lnTo>
                <a:lnTo>
                  <a:pt x="490727" y="85343"/>
                </a:lnTo>
                <a:lnTo>
                  <a:pt x="504443" y="78484"/>
                </a:lnTo>
                <a:close/>
              </a:path>
            </a:pathLst>
          </a:custGeom>
          <a:solidFill>
            <a:srgbClr val="CC0000"/>
          </a:solidFill>
        </p:spPr>
        <p:txBody>
          <a:bodyPr wrap="square" lIns="0" tIns="0" rIns="0" bIns="0" rtlCol="0"/>
          <a:lstStyle/>
          <a:p>
            <a:endParaRPr/>
          </a:p>
        </p:txBody>
      </p:sp>
      <p:sp>
        <p:nvSpPr>
          <p:cNvPr id="17" name="object 17"/>
          <p:cNvSpPr txBox="1"/>
          <p:nvPr/>
        </p:nvSpPr>
        <p:spPr>
          <a:xfrm>
            <a:off x="7009771" y="2337084"/>
            <a:ext cx="219710" cy="1458595"/>
          </a:xfrm>
          <a:prstGeom prst="rect">
            <a:avLst/>
          </a:prstGeom>
        </p:spPr>
        <p:txBody>
          <a:bodyPr vert="horz" wrap="square" lIns="0" tIns="0" rIns="0" bIns="0" rtlCol="0">
            <a:spAutoFit/>
          </a:bodyPr>
          <a:lstStyle/>
          <a:p>
            <a:pPr marL="12700" marR="5080" algn="just">
              <a:lnSpc>
                <a:spcPct val="157900"/>
              </a:lnSpc>
            </a:pPr>
            <a:r>
              <a:rPr sz="1200" b="1" spc="-10" dirty="0">
                <a:solidFill>
                  <a:srgbClr val="9A0000"/>
                </a:solidFill>
                <a:latin typeface="Arial"/>
                <a:cs typeface="Arial"/>
              </a:rPr>
              <a:t>A0  A1  A2  A3  A4</a:t>
            </a:r>
            <a:endParaRPr sz="1200">
              <a:latin typeface="Arial"/>
              <a:cs typeface="Arial"/>
            </a:endParaRPr>
          </a:p>
        </p:txBody>
      </p:sp>
      <p:sp>
        <p:nvSpPr>
          <p:cNvPr id="18" name="object 18"/>
          <p:cNvSpPr txBox="1"/>
          <p:nvPr/>
        </p:nvSpPr>
        <p:spPr>
          <a:xfrm>
            <a:off x="6967099" y="4359249"/>
            <a:ext cx="304165" cy="1459865"/>
          </a:xfrm>
          <a:prstGeom prst="rect">
            <a:avLst/>
          </a:prstGeom>
        </p:spPr>
        <p:txBody>
          <a:bodyPr vert="horz" wrap="square" lIns="0" tIns="0" rIns="0" bIns="0" rtlCol="0">
            <a:spAutoFit/>
          </a:bodyPr>
          <a:lstStyle/>
          <a:p>
            <a:pPr marL="12700" marR="5080" indent="42545" algn="just">
              <a:lnSpc>
                <a:spcPct val="158000"/>
              </a:lnSpc>
            </a:pPr>
            <a:r>
              <a:rPr sz="1200" b="1" spc="-10" dirty="0">
                <a:solidFill>
                  <a:srgbClr val="9A0000"/>
                </a:solidFill>
                <a:latin typeface="Arial"/>
                <a:cs typeface="Arial"/>
              </a:rPr>
              <a:t>A7  A8  A9  A10  A11</a:t>
            </a:r>
            <a:endParaRPr sz="1200">
              <a:latin typeface="Arial"/>
              <a:cs typeface="Arial"/>
            </a:endParaRPr>
          </a:p>
        </p:txBody>
      </p:sp>
      <p:sp>
        <p:nvSpPr>
          <p:cNvPr id="19" name="object 19"/>
          <p:cNvSpPr/>
          <p:nvPr/>
        </p:nvSpPr>
        <p:spPr>
          <a:xfrm>
            <a:off x="8371217" y="3662171"/>
            <a:ext cx="576580" cy="85725"/>
          </a:xfrm>
          <a:custGeom>
            <a:avLst/>
            <a:gdLst/>
            <a:ahLst/>
            <a:cxnLst/>
            <a:rect l="l" t="t" r="r" b="b"/>
            <a:pathLst>
              <a:path w="576579" h="85725">
                <a:moveTo>
                  <a:pt x="85331" y="28194"/>
                </a:moveTo>
                <a:lnTo>
                  <a:pt x="85331" y="0"/>
                </a:lnTo>
                <a:lnTo>
                  <a:pt x="0" y="42672"/>
                </a:lnTo>
                <a:lnTo>
                  <a:pt x="70866" y="78110"/>
                </a:lnTo>
                <a:lnTo>
                  <a:pt x="70866" y="28194"/>
                </a:lnTo>
                <a:lnTo>
                  <a:pt x="85331" y="28194"/>
                </a:lnTo>
                <a:close/>
              </a:path>
              <a:path w="576579" h="85725">
                <a:moveTo>
                  <a:pt x="504444" y="57150"/>
                </a:moveTo>
                <a:lnTo>
                  <a:pt x="504444" y="28194"/>
                </a:lnTo>
                <a:lnTo>
                  <a:pt x="70866" y="28194"/>
                </a:lnTo>
                <a:lnTo>
                  <a:pt x="70866" y="57150"/>
                </a:lnTo>
                <a:lnTo>
                  <a:pt x="504444" y="57150"/>
                </a:lnTo>
                <a:close/>
              </a:path>
              <a:path w="576579" h="85725">
                <a:moveTo>
                  <a:pt x="85331" y="85343"/>
                </a:moveTo>
                <a:lnTo>
                  <a:pt x="85331" y="57150"/>
                </a:lnTo>
                <a:lnTo>
                  <a:pt x="70866" y="57150"/>
                </a:lnTo>
                <a:lnTo>
                  <a:pt x="70866" y="78110"/>
                </a:lnTo>
                <a:lnTo>
                  <a:pt x="85331" y="85343"/>
                </a:lnTo>
                <a:close/>
              </a:path>
              <a:path w="576579" h="85725">
                <a:moveTo>
                  <a:pt x="576059" y="42672"/>
                </a:moveTo>
                <a:lnTo>
                  <a:pt x="489953" y="0"/>
                </a:lnTo>
                <a:lnTo>
                  <a:pt x="489953" y="28194"/>
                </a:lnTo>
                <a:lnTo>
                  <a:pt x="504444" y="28194"/>
                </a:lnTo>
                <a:lnTo>
                  <a:pt x="504444" y="78162"/>
                </a:lnTo>
                <a:lnTo>
                  <a:pt x="576059" y="42672"/>
                </a:lnTo>
                <a:close/>
              </a:path>
              <a:path w="576579" h="85725">
                <a:moveTo>
                  <a:pt x="504444" y="78162"/>
                </a:moveTo>
                <a:lnTo>
                  <a:pt x="504444" y="57150"/>
                </a:lnTo>
                <a:lnTo>
                  <a:pt x="489953" y="57150"/>
                </a:lnTo>
                <a:lnTo>
                  <a:pt x="489953" y="85343"/>
                </a:lnTo>
                <a:lnTo>
                  <a:pt x="504444" y="78162"/>
                </a:lnTo>
                <a:close/>
              </a:path>
            </a:pathLst>
          </a:custGeom>
          <a:solidFill>
            <a:srgbClr val="006600"/>
          </a:solidFill>
        </p:spPr>
        <p:txBody>
          <a:bodyPr wrap="square" lIns="0" tIns="0" rIns="0" bIns="0" rtlCol="0"/>
          <a:lstStyle/>
          <a:p>
            <a:endParaRPr/>
          </a:p>
        </p:txBody>
      </p:sp>
      <p:sp>
        <p:nvSpPr>
          <p:cNvPr id="20" name="object 20"/>
          <p:cNvSpPr/>
          <p:nvPr/>
        </p:nvSpPr>
        <p:spPr>
          <a:xfrm>
            <a:off x="8371217" y="3949446"/>
            <a:ext cx="576580" cy="85725"/>
          </a:xfrm>
          <a:custGeom>
            <a:avLst/>
            <a:gdLst/>
            <a:ahLst/>
            <a:cxnLst/>
            <a:rect l="l" t="t" r="r" b="b"/>
            <a:pathLst>
              <a:path w="576579" h="85725">
                <a:moveTo>
                  <a:pt x="85331" y="28194"/>
                </a:moveTo>
                <a:lnTo>
                  <a:pt x="85331" y="0"/>
                </a:lnTo>
                <a:lnTo>
                  <a:pt x="0" y="42671"/>
                </a:lnTo>
                <a:lnTo>
                  <a:pt x="70866" y="78110"/>
                </a:lnTo>
                <a:lnTo>
                  <a:pt x="70866" y="28194"/>
                </a:lnTo>
                <a:lnTo>
                  <a:pt x="85331" y="28194"/>
                </a:lnTo>
                <a:close/>
              </a:path>
              <a:path w="576579" h="85725">
                <a:moveTo>
                  <a:pt x="504444" y="57150"/>
                </a:moveTo>
                <a:lnTo>
                  <a:pt x="504444" y="28194"/>
                </a:lnTo>
                <a:lnTo>
                  <a:pt x="70866" y="28194"/>
                </a:lnTo>
                <a:lnTo>
                  <a:pt x="70866" y="57150"/>
                </a:lnTo>
                <a:lnTo>
                  <a:pt x="504444" y="57150"/>
                </a:lnTo>
                <a:close/>
              </a:path>
              <a:path w="576579" h="85725">
                <a:moveTo>
                  <a:pt x="85331" y="85343"/>
                </a:moveTo>
                <a:lnTo>
                  <a:pt x="85331" y="57150"/>
                </a:lnTo>
                <a:lnTo>
                  <a:pt x="70866" y="57150"/>
                </a:lnTo>
                <a:lnTo>
                  <a:pt x="70866" y="78110"/>
                </a:lnTo>
                <a:lnTo>
                  <a:pt x="85331" y="85343"/>
                </a:lnTo>
                <a:close/>
              </a:path>
              <a:path w="576579" h="85725">
                <a:moveTo>
                  <a:pt x="576059" y="42671"/>
                </a:moveTo>
                <a:lnTo>
                  <a:pt x="489953" y="0"/>
                </a:lnTo>
                <a:lnTo>
                  <a:pt x="489953" y="28194"/>
                </a:lnTo>
                <a:lnTo>
                  <a:pt x="504444" y="28194"/>
                </a:lnTo>
                <a:lnTo>
                  <a:pt x="504444" y="78162"/>
                </a:lnTo>
                <a:lnTo>
                  <a:pt x="576059" y="42671"/>
                </a:lnTo>
                <a:close/>
              </a:path>
              <a:path w="576579" h="85725">
                <a:moveTo>
                  <a:pt x="504444" y="78162"/>
                </a:moveTo>
                <a:lnTo>
                  <a:pt x="504444" y="57150"/>
                </a:lnTo>
                <a:lnTo>
                  <a:pt x="489953" y="57150"/>
                </a:lnTo>
                <a:lnTo>
                  <a:pt x="489953" y="85343"/>
                </a:lnTo>
                <a:lnTo>
                  <a:pt x="504444" y="78162"/>
                </a:lnTo>
                <a:close/>
              </a:path>
            </a:pathLst>
          </a:custGeom>
          <a:solidFill>
            <a:srgbClr val="006600"/>
          </a:solidFill>
        </p:spPr>
        <p:txBody>
          <a:bodyPr wrap="square" lIns="0" tIns="0" rIns="0" bIns="0" rtlCol="0"/>
          <a:lstStyle/>
          <a:p>
            <a:endParaRPr/>
          </a:p>
        </p:txBody>
      </p:sp>
      <p:sp>
        <p:nvSpPr>
          <p:cNvPr id="21" name="object 21"/>
          <p:cNvSpPr/>
          <p:nvPr/>
        </p:nvSpPr>
        <p:spPr>
          <a:xfrm>
            <a:off x="8371217" y="4238244"/>
            <a:ext cx="576580" cy="86360"/>
          </a:xfrm>
          <a:custGeom>
            <a:avLst/>
            <a:gdLst/>
            <a:ahLst/>
            <a:cxnLst/>
            <a:rect l="l" t="t" r="r" b="b"/>
            <a:pathLst>
              <a:path w="576579" h="86360">
                <a:moveTo>
                  <a:pt x="85331" y="28955"/>
                </a:moveTo>
                <a:lnTo>
                  <a:pt x="85331" y="0"/>
                </a:lnTo>
                <a:lnTo>
                  <a:pt x="0" y="42671"/>
                </a:lnTo>
                <a:lnTo>
                  <a:pt x="70866" y="78743"/>
                </a:lnTo>
                <a:lnTo>
                  <a:pt x="70866" y="28955"/>
                </a:lnTo>
                <a:lnTo>
                  <a:pt x="85331" y="28955"/>
                </a:lnTo>
                <a:close/>
              </a:path>
              <a:path w="576579" h="86360">
                <a:moveTo>
                  <a:pt x="504444" y="57150"/>
                </a:moveTo>
                <a:lnTo>
                  <a:pt x="504444" y="28955"/>
                </a:lnTo>
                <a:lnTo>
                  <a:pt x="70866" y="28955"/>
                </a:lnTo>
                <a:lnTo>
                  <a:pt x="70866" y="57150"/>
                </a:lnTo>
                <a:lnTo>
                  <a:pt x="504444" y="57150"/>
                </a:lnTo>
                <a:close/>
              </a:path>
              <a:path w="576579" h="86360">
                <a:moveTo>
                  <a:pt x="85331" y="86105"/>
                </a:moveTo>
                <a:lnTo>
                  <a:pt x="85331" y="57150"/>
                </a:lnTo>
                <a:lnTo>
                  <a:pt x="70866" y="57150"/>
                </a:lnTo>
                <a:lnTo>
                  <a:pt x="70866" y="78743"/>
                </a:lnTo>
                <a:lnTo>
                  <a:pt x="85331" y="86105"/>
                </a:lnTo>
                <a:close/>
              </a:path>
              <a:path w="576579" h="86360">
                <a:moveTo>
                  <a:pt x="576059" y="42671"/>
                </a:moveTo>
                <a:lnTo>
                  <a:pt x="489953" y="0"/>
                </a:lnTo>
                <a:lnTo>
                  <a:pt x="489953" y="28955"/>
                </a:lnTo>
                <a:lnTo>
                  <a:pt x="504444" y="28955"/>
                </a:lnTo>
                <a:lnTo>
                  <a:pt x="504444" y="78796"/>
                </a:lnTo>
                <a:lnTo>
                  <a:pt x="576059" y="42671"/>
                </a:lnTo>
                <a:close/>
              </a:path>
              <a:path w="576579" h="86360">
                <a:moveTo>
                  <a:pt x="504444" y="78796"/>
                </a:moveTo>
                <a:lnTo>
                  <a:pt x="504444" y="57150"/>
                </a:lnTo>
                <a:lnTo>
                  <a:pt x="489953" y="57150"/>
                </a:lnTo>
                <a:lnTo>
                  <a:pt x="489953" y="86105"/>
                </a:lnTo>
                <a:lnTo>
                  <a:pt x="504444" y="78796"/>
                </a:lnTo>
                <a:close/>
              </a:path>
            </a:pathLst>
          </a:custGeom>
          <a:solidFill>
            <a:srgbClr val="006600"/>
          </a:solidFill>
        </p:spPr>
        <p:txBody>
          <a:bodyPr wrap="square" lIns="0" tIns="0" rIns="0" bIns="0" rtlCol="0"/>
          <a:lstStyle/>
          <a:p>
            <a:endParaRPr/>
          </a:p>
        </p:txBody>
      </p:sp>
      <p:sp>
        <p:nvSpPr>
          <p:cNvPr id="22" name="object 22"/>
          <p:cNvSpPr/>
          <p:nvPr/>
        </p:nvSpPr>
        <p:spPr>
          <a:xfrm>
            <a:off x="8371217" y="4525517"/>
            <a:ext cx="576580" cy="86360"/>
          </a:xfrm>
          <a:custGeom>
            <a:avLst/>
            <a:gdLst/>
            <a:ahLst/>
            <a:cxnLst/>
            <a:rect l="l" t="t" r="r" b="b"/>
            <a:pathLst>
              <a:path w="576579" h="86360">
                <a:moveTo>
                  <a:pt x="85331" y="28955"/>
                </a:moveTo>
                <a:lnTo>
                  <a:pt x="85331" y="0"/>
                </a:lnTo>
                <a:lnTo>
                  <a:pt x="0" y="42672"/>
                </a:lnTo>
                <a:lnTo>
                  <a:pt x="70866" y="78743"/>
                </a:lnTo>
                <a:lnTo>
                  <a:pt x="70866" y="28955"/>
                </a:lnTo>
                <a:lnTo>
                  <a:pt x="85331" y="28955"/>
                </a:lnTo>
                <a:close/>
              </a:path>
              <a:path w="576579" h="86360">
                <a:moveTo>
                  <a:pt x="504444" y="57150"/>
                </a:moveTo>
                <a:lnTo>
                  <a:pt x="504444" y="28955"/>
                </a:lnTo>
                <a:lnTo>
                  <a:pt x="70866" y="28955"/>
                </a:lnTo>
                <a:lnTo>
                  <a:pt x="70866" y="57150"/>
                </a:lnTo>
                <a:lnTo>
                  <a:pt x="504444" y="57150"/>
                </a:lnTo>
                <a:close/>
              </a:path>
              <a:path w="576579" h="86360">
                <a:moveTo>
                  <a:pt x="85331" y="86106"/>
                </a:moveTo>
                <a:lnTo>
                  <a:pt x="85331" y="57150"/>
                </a:lnTo>
                <a:lnTo>
                  <a:pt x="70866" y="57150"/>
                </a:lnTo>
                <a:lnTo>
                  <a:pt x="70866" y="78743"/>
                </a:lnTo>
                <a:lnTo>
                  <a:pt x="85331" y="86106"/>
                </a:lnTo>
                <a:close/>
              </a:path>
              <a:path w="576579" h="86360">
                <a:moveTo>
                  <a:pt x="576059" y="42672"/>
                </a:moveTo>
                <a:lnTo>
                  <a:pt x="489953" y="0"/>
                </a:lnTo>
                <a:lnTo>
                  <a:pt x="489953" y="28955"/>
                </a:lnTo>
                <a:lnTo>
                  <a:pt x="504444" y="28955"/>
                </a:lnTo>
                <a:lnTo>
                  <a:pt x="504444" y="78796"/>
                </a:lnTo>
                <a:lnTo>
                  <a:pt x="576059" y="42672"/>
                </a:lnTo>
                <a:close/>
              </a:path>
              <a:path w="576579" h="86360">
                <a:moveTo>
                  <a:pt x="504444" y="78796"/>
                </a:moveTo>
                <a:lnTo>
                  <a:pt x="504444" y="57150"/>
                </a:lnTo>
                <a:lnTo>
                  <a:pt x="489953" y="57150"/>
                </a:lnTo>
                <a:lnTo>
                  <a:pt x="489953" y="86106"/>
                </a:lnTo>
                <a:lnTo>
                  <a:pt x="504444" y="78796"/>
                </a:lnTo>
                <a:close/>
              </a:path>
            </a:pathLst>
          </a:custGeom>
          <a:solidFill>
            <a:srgbClr val="006600"/>
          </a:solidFill>
        </p:spPr>
        <p:txBody>
          <a:bodyPr wrap="square" lIns="0" tIns="0" rIns="0" bIns="0" rtlCol="0"/>
          <a:lstStyle/>
          <a:p>
            <a:endParaRPr/>
          </a:p>
        </p:txBody>
      </p:sp>
      <p:sp>
        <p:nvSpPr>
          <p:cNvPr id="23" name="object 23"/>
          <p:cNvSpPr txBox="1"/>
          <p:nvPr/>
        </p:nvSpPr>
        <p:spPr>
          <a:xfrm>
            <a:off x="8117719" y="3605021"/>
            <a:ext cx="219710" cy="197485"/>
          </a:xfrm>
          <a:prstGeom prst="rect">
            <a:avLst/>
          </a:prstGeom>
        </p:spPr>
        <p:txBody>
          <a:bodyPr vert="horz" wrap="square" lIns="0" tIns="0" rIns="0" bIns="0" rtlCol="0">
            <a:spAutoFit/>
          </a:bodyPr>
          <a:lstStyle/>
          <a:p>
            <a:pPr marL="12700">
              <a:lnSpc>
                <a:spcPct val="100000"/>
              </a:lnSpc>
            </a:pPr>
            <a:r>
              <a:rPr sz="1200" b="1" spc="-10" dirty="0">
                <a:solidFill>
                  <a:srgbClr val="006500"/>
                </a:solidFill>
                <a:latin typeface="Arial"/>
                <a:cs typeface="Arial"/>
              </a:rPr>
              <a:t>D0</a:t>
            </a:r>
            <a:endParaRPr sz="1200">
              <a:latin typeface="Arial"/>
              <a:cs typeface="Arial"/>
            </a:endParaRPr>
          </a:p>
        </p:txBody>
      </p:sp>
      <p:sp>
        <p:nvSpPr>
          <p:cNvPr id="24" name="object 24"/>
          <p:cNvSpPr txBox="1"/>
          <p:nvPr/>
        </p:nvSpPr>
        <p:spPr>
          <a:xfrm>
            <a:off x="7009771" y="3893820"/>
            <a:ext cx="1327785" cy="486409"/>
          </a:xfrm>
          <a:prstGeom prst="rect">
            <a:avLst/>
          </a:prstGeom>
        </p:spPr>
        <p:txBody>
          <a:bodyPr vert="horz" wrap="square" lIns="0" tIns="0" rIns="0" bIns="0" rtlCol="0">
            <a:spAutoFit/>
          </a:bodyPr>
          <a:lstStyle/>
          <a:p>
            <a:pPr marL="12700">
              <a:lnSpc>
                <a:spcPts val="1060"/>
              </a:lnSpc>
              <a:tabLst>
                <a:tab pos="1120140" algn="l"/>
              </a:tabLst>
            </a:pPr>
            <a:r>
              <a:rPr sz="1800" b="1" spc="-15" baseline="2314" dirty="0">
                <a:solidFill>
                  <a:srgbClr val="9A0000"/>
                </a:solidFill>
                <a:latin typeface="Arial"/>
                <a:cs typeface="Arial"/>
              </a:rPr>
              <a:t>A</a:t>
            </a:r>
            <a:r>
              <a:rPr sz="1800" b="1" spc="-7" baseline="2314" dirty="0">
                <a:solidFill>
                  <a:srgbClr val="9A0000"/>
                </a:solidFill>
                <a:latin typeface="Arial"/>
                <a:cs typeface="Arial"/>
              </a:rPr>
              <a:t>5</a:t>
            </a:r>
            <a:r>
              <a:rPr sz="1800" b="1" baseline="2314" dirty="0">
                <a:solidFill>
                  <a:srgbClr val="9A0000"/>
                </a:solidFill>
                <a:latin typeface="Arial"/>
                <a:cs typeface="Arial"/>
              </a:rPr>
              <a:t>	</a:t>
            </a:r>
            <a:r>
              <a:rPr sz="1200" b="1" spc="-10" dirty="0">
                <a:solidFill>
                  <a:srgbClr val="006500"/>
                </a:solidFill>
                <a:latin typeface="Arial"/>
                <a:cs typeface="Arial"/>
              </a:rPr>
              <a:t>D1</a:t>
            </a:r>
            <a:endParaRPr sz="1200">
              <a:latin typeface="Arial"/>
              <a:cs typeface="Arial"/>
            </a:endParaRPr>
          </a:p>
          <a:p>
            <a:pPr marL="12700">
              <a:lnSpc>
                <a:spcPts val="2500"/>
              </a:lnSpc>
            </a:pPr>
            <a:r>
              <a:rPr sz="1800" b="1" baseline="-16203" dirty="0">
                <a:solidFill>
                  <a:srgbClr val="9A0000"/>
                </a:solidFill>
                <a:latin typeface="Arial"/>
                <a:cs typeface="Arial"/>
              </a:rPr>
              <a:t>A6</a:t>
            </a:r>
            <a:r>
              <a:rPr sz="2400" dirty="0">
                <a:solidFill>
                  <a:srgbClr val="FC0128"/>
                </a:solidFill>
                <a:latin typeface="Arial"/>
                <a:cs typeface="Arial"/>
              </a:rPr>
              <a:t>4K</a:t>
            </a:r>
            <a:r>
              <a:rPr sz="2400" dirty="0">
                <a:solidFill>
                  <a:srgbClr val="FC0128"/>
                </a:solidFill>
                <a:latin typeface="宋体"/>
                <a:cs typeface="宋体"/>
              </a:rPr>
              <a:t>×</a:t>
            </a:r>
            <a:r>
              <a:rPr sz="2400" dirty="0">
                <a:solidFill>
                  <a:srgbClr val="FC0128"/>
                </a:solidFill>
                <a:latin typeface="Arial"/>
                <a:cs typeface="Arial"/>
              </a:rPr>
              <a:t>4</a:t>
            </a:r>
            <a:r>
              <a:rPr sz="2400" spc="-295" dirty="0">
                <a:solidFill>
                  <a:srgbClr val="FC0128"/>
                </a:solidFill>
                <a:latin typeface="Arial"/>
                <a:cs typeface="Arial"/>
              </a:rPr>
              <a:t> </a:t>
            </a:r>
            <a:r>
              <a:rPr sz="1800" b="1" spc="-15" baseline="-18518" dirty="0">
                <a:solidFill>
                  <a:srgbClr val="006500"/>
                </a:solidFill>
                <a:latin typeface="Arial"/>
                <a:cs typeface="Arial"/>
              </a:rPr>
              <a:t>D2</a:t>
            </a:r>
            <a:endParaRPr sz="1800" baseline="-18518">
              <a:latin typeface="Arial"/>
              <a:cs typeface="Arial"/>
            </a:endParaRPr>
          </a:p>
        </p:txBody>
      </p:sp>
      <p:sp>
        <p:nvSpPr>
          <p:cNvPr id="25" name="object 25"/>
          <p:cNvSpPr txBox="1"/>
          <p:nvPr/>
        </p:nvSpPr>
        <p:spPr>
          <a:xfrm>
            <a:off x="8117719" y="4471416"/>
            <a:ext cx="219710" cy="197485"/>
          </a:xfrm>
          <a:prstGeom prst="rect">
            <a:avLst/>
          </a:prstGeom>
        </p:spPr>
        <p:txBody>
          <a:bodyPr vert="horz" wrap="square" lIns="0" tIns="0" rIns="0" bIns="0" rtlCol="0">
            <a:spAutoFit/>
          </a:bodyPr>
          <a:lstStyle/>
          <a:p>
            <a:pPr marL="12700">
              <a:lnSpc>
                <a:spcPct val="100000"/>
              </a:lnSpc>
            </a:pPr>
            <a:r>
              <a:rPr sz="1200" b="1" spc="-10" dirty="0">
                <a:solidFill>
                  <a:srgbClr val="006500"/>
                </a:solidFill>
                <a:latin typeface="Arial"/>
                <a:cs typeface="Arial"/>
              </a:rPr>
              <a:t>D3</a:t>
            </a:r>
            <a:endParaRPr sz="1200">
              <a:latin typeface="Arial"/>
              <a:cs typeface="Arial"/>
            </a:endParaRPr>
          </a:p>
        </p:txBody>
      </p:sp>
      <p:sp>
        <p:nvSpPr>
          <p:cNvPr id="26" name="object 26"/>
          <p:cNvSpPr/>
          <p:nvPr/>
        </p:nvSpPr>
        <p:spPr>
          <a:xfrm>
            <a:off x="7219822" y="5936741"/>
            <a:ext cx="143510" cy="144780"/>
          </a:xfrm>
          <a:custGeom>
            <a:avLst/>
            <a:gdLst/>
            <a:ahLst/>
            <a:cxnLst/>
            <a:rect l="l" t="t" r="r" b="b"/>
            <a:pathLst>
              <a:path w="143509" h="144779">
                <a:moveTo>
                  <a:pt x="143268" y="72390"/>
                </a:moveTo>
                <a:lnTo>
                  <a:pt x="137646" y="44362"/>
                </a:lnTo>
                <a:lnTo>
                  <a:pt x="122307" y="21336"/>
                </a:lnTo>
                <a:lnTo>
                  <a:pt x="99538" y="5738"/>
                </a:lnTo>
                <a:lnTo>
                  <a:pt x="71627" y="0"/>
                </a:lnTo>
                <a:lnTo>
                  <a:pt x="43719" y="5738"/>
                </a:lnTo>
                <a:lnTo>
                  <a:pt x="20954" y="21336"/>
                </a:lnTo>
                <a:lnTo>
                  <a:pt x="5619" y="44362"/>
                </a:lnTo>
                <a:lnTo>
                  <a:pt x="0" y="72390"/>
                </a:lnTo>
                <a:lnTo>
                  <a:pt x="5619" y="100417"/>
                </a:lnTo>
                <a:lnTo>
                  <a:pt x="20954" y="123444"/>
                </a:lnTo>
                <a:lnTo>
                  <a:pt x="43719" y="139041"/>
                </a:lnTo>
                <a:lnTo>
                  <a:pt x="71627" y="144780"/>
                </a:lnTo>
                <a:lnTo>
                  <a:pt x="99538" y="139041"/>
                </a:lnTo>
                <a:lnTo>
                  <a:pt x="122307" y="123443"/>
                </a:lnTo>
                <a:lnTo>
                  <a:pt x="137646" y="100417"/>
                </a:lnTo>
                <a:lnTo>
                  <a:pt x="143268" y="72390"/>
                </a:lnTo>
                <a:close/>
              </a:path>
            </a:pathLst>
          </a:custGeom>
          <a:solidFill>
            <a:srgbClr val="FFFFFF"/>
          </a:solidFill>
        </p:spPr>
        <p:txBody>
          <a:bodyPr wrap="square" lIns="0" tIns="0" rIns="0" bIns="0" rtlCol="0"/>
          <a:lstStyle/>
          <a:p>
            <a:endParaRPr/>
          </a:p>
        </p:txBody>
      </p:sp>
      <p:sp>
        <p:nvSpPr>
          <p:cNvPr id="27" name="object 27"/>
          <p:cNvSpPr/>
          <p:nvPr/>
        </p:nvSpPr>
        <p:spPr>
          <a:xfrm>
            <a:off x="7219822" y="5936741"/>
            <a:ext cx="143510" cy="144780"/>
          </a:xfrm>
          <a:custGeom>
            <a:avLst/>
            <a:gdLst/>
            <a:ahLst/>
            <a:cxnLst/>
            <a:rect l="l" t="t" r="r" b="b"/>
            <a:pathLst>
              <a:path w="143509" h="144779">
                <a:moveTo>
                  <a:pt x="71627" y="0"/>
                </a:moveTo>
                <a:lnTo>
                  <a:pt x="43719" y="5738"/>
                </a:lnTo>
                <a:lnTo>
                  <a:pt x="20954" y="21336"/>
                </a:lnTo>
                <a:lnTo>
                  <a:pt x="5619" y="44362"/>
                </a:lnTo>
                <a:lnTo>
                  <a:pt x="0" y="72390"/>
                </a:lnTo>
                <a:lnTo>
                  <a:pt x="5619" y="100417"/>
                </a:lnTo>
                <a:lnTo>
                  <a:pt x="20954" y="123444"/>
                </a:lnTo>
                <a:lnTo>
                  <a:pt x="43719" y="139041"/>
                </a:lnTo>
                <a:lnTo>
                  <a:pt x="71627" y="144780"/>
                </a:lnTo>
                <a:lnTo>
                  <a:pt x="99538" y="139041"/>
                </a:lnTo>
                <a:lnTo>
                  <a:pt x="122307" y="123443"/>
                </a:lnTo>
                <a:lnTo>
                  <a:pt x="137646" y="100417"/>
                </a:lnTo>
                <a:lnTo>
                  <a:pt x="143268" y="72390"/>
                </a:lnTo>
                <a:lnTo>
                  <a:pt x="137646" y="44362"/>
                </a:lnTo>
                <a:lnTo>
                  <a:pt x="122307" y="21336"/>
                </a:lnTo>
                <a:lnTo>
                  <a:pt x="99538" y="5738"/>
                </a:lnTo>
                <a:lnTo>
                  <a:pt x="71627" y="0"/>
                </a:lnTo>
                <a:close/>
              </a:path>
            </a:pathLst>
          </a:custGeom>
          <a:ln w="12700">
            <a:solidFill>
              <a:srgbClr val="CC0000"/>
            </a:solidFill>
          </a:ln>
        </p:spPr>
        <p:txBody>
          <a:bodyPr wrap="square" lIns="0" tIns="0" rIns="0" bIns="0" rtlCol="0"/>
          <a:lstStyle/>
          <a:p>
            <a:endParaRPr/>
          </a:p>
        </p:txBody>
      </p:sp>
      <p:sp>
        <p:nvSpPr>
          <p:cNvPr id="28" name="object 28"/>
          <p:cNvSpPr/>
          <p:nvPr/>
        </p:nvSpPr>
        <p:spPr>
          <a:xfrm>
            <a:off x="7291451" y="6081521"/>
            <a:ext cx="0" cy="432434"/>
          </a:xfrm>
          <a:custGeom>
            <a:avLst/>
            <a:gdLst/>
            <a:ahLst/>
            <a:cxnLst/>
            <a:rect l="l" t="t" r="r" b="b"/>
            <a:pathLst>
              <a:path h="432434">
                <a:moveTo>
                  <a:pt x="0" y="0"/>
                </a:moveTo>
                <a:lnTo>
                  <a:pt x="0" y="432054"/>
                </a:lnTo>
              </a:path>
            </a:pathLst>
          </a:custGeom>
          <a:ln w="28575">
            <a:solidFill>
              <a:srgbClr val="000000"/>
            </a:solidFill>
          </a:ln>
        </p:spPr>
        <p:txBody>
          <a:bodyPr wrap="square" lIns="0" tIns="0" rIns="0" bIns="0" rtlCol="0"/>
          <a:lstStyle/>
          <a:p>
            <a:endParaRPr/>
          </a:p>
        </p:txBody>
      </p:sp>
      <p:sp>
        <p:nvSpPr>
          <p:cNvPr id="29" name="object 29"/>
          <p:cNvSpPr txBox="1"/>
          <p:nvPr/>
        </p:nvSpPr>
        <p:spPr>
          <a:xfrm>
            <a:off x="7131691" y="6569962"/>
            <a:ext cx="321310" cy="197485"/>
          </a:xfrm>
          <a:prstGeom prst="rect">
            <a:avLst/>
          </a:prstGeom>
        </p:spPr>
        <p:txBody>
          <a:bodyPr vert="horz" wrap="square" lIns="0" tIns="0" rIns="0" bIns="0" rtlCol="0">
            <a:spAutoFit/>
          </a:bodyPr>
          <a:lstStyle/>
          <a:p>
            <a:pPr marL="12700">
              <a:lnSpc>
                <a:spcPct val="100000"/>
              </a:lnSpc>
            </a:pPr>
            <a:r>
              <a:rPr sz="1200" b="1" spc="-10" dirty="0">
                <a:latin typeface="Arial"/>
                <a:cs typeface="Arial"/>
              </a:rPr>
              <a:t>CS#</a:t>
            </a:r>
            <a:endParaRPr sz="1200">
              <a:latin typeface="Arial"/>
              <a:cs typeface="Arial"/>
            </a:endParaRPr>
          </a:p>
        </p:txBody>
      </p:sp>
      <p:sp>
        <p:nvSpPr>
          <p:cNvPr id="30" name="object 30"/>
          <p:cNvSpPr/>
          <p:nvPr/>
        </p:nvSpPr>
        <p:spPr>
          <a:xfrm>
            <a:off x="7867522" y="5936741"/>
            <a:ext cx="143510" cy="144780"/>
          </a:xfrm>
          <a:custGeom>
            <a:avLst/>
            <a:gdLst/>
            <a:ahLst/>
            <a:cxnLst/>
            <a:rect l="l" t="t" r="r" b="b"/>
            <a:pathLst>
              <a:path w="143509" h="144779">
                <a:moveTo>
                  <a:pt x="143268" y="72390"/>
                </a:moveTo>
                <a:lnTo>
                  <a:pt x="137646" y="44362"/>
                </a:lnTo>
                <a:lnTo>
                  <a:pt x="122307" y="21336"/>
                </a:lnTo>
                <a:lnTo>
                  <a:pt x="99538" y="5738"/>
                </a:lnTo>
                <a:lnTo>
                  <a:pt x="71627" y="0"/>
                </a:lnTo>
                <a:lnTo>
                  <a:pt x="43719" y="5738"/>
                </a:lnTo>
                <a:lnTo>
                  <a:pt x="20954" y="21336"/>
                </a:lnTo>
                <a:lnTo>
                  <a:pt x="5619" y="44362"/>
                </a:lnTo>
                <a:lnTo>
                  <a:pt x="0" y="72390"/>
                </a:lnTo>
                <a:lnTo>
                  <a:pt x="5619" y="100417"/>
                </a:lnTo>
                <a:lnTo>
                  <a:pt x="20954" y="123444"/>
                </a:lnTo>
                <a:lnTo>
                  <a:pt x="43719" y="139041"/>
                </a:lnTo>
                <a:lnTo>
                  <a:pt x="71627" y="144780"/>
                </a:lnTo>
                <a:lnTo>
                  <a:pt x="99538" y="139041"/>
                </a:lnTo>
                <a:lnTo>
                  <a:pt x="122307" y="123443"/>
                </a:lnTo>
                <a:lnTo>
                  <a:pt x="137646" y="100417"/>
                </a:lnTo>
                <a:lnTo>
                  <a:pt x="143268" y="72390"/>
                </a:lnTo>
                <a:close/>
              </a:path>
            </a:pathLst>
          </a:custGeom>
          <a:solidFill>
            <a:srgbClr val="FFFFFF"/>
          </a:solidFill>
        </p:spPr>
        <p:txBody>
          <a:bodyPr wrap="square" lIns="0" tIns="0" rIns="0" bIns="0" rtlCol="0"/>
          <a:lstStyle/>
          <a:p>
            <a:endParaRPr/>
          </a:p>
        </p:txBody>
      </p:sp>
      <p:sp>
        <p:nvSpPr>
          <p:cNvPr id="31" name="object 31"/>
          <p:cNvSpPr/>
          <p:nvPr/>
        </p:nvSpPr>
        <p:spPr>
          <a:xfrm>
            <a:off x="7867522" y="5936741"/>
            <a:ext cx="143510" cy="144780"/>
          </a:xfrm>
          <a:custGeom>
            <a:avLst/>
            <a:gdLst/>
            <a:ahLst/>
            <a:cxnLst/>
            <a:rect l="l" t="t" r="r" b="b"/>
            <a:pathLst>
              <a:path w="143509" h="144779">
                <a:moveTo>
                  <a:pt x="71627" y="0"/>
                </a:moveTo>
                <a:lnTo>
                  <a:pt x="43719" y="5738"/>
                </a:lnTo>
                <a:lnTo>
                  <a:pt x="20954" y="21336"/>
                </a:lnTo>
                <a:lnTo>
                  <a:pt x="5619" y="44362"/>
                </a:lnTo>
                <a:lnTo>
                  <a:pt x="0" y="72390"/>
                </a:lnTo>
                <a:lnTo>
                  <a:pt x="5619" y="100417"/>
                </a:lnTo>
                <a:lnTo>
                  <a:pt x="20954" y="123444"/>
                </a:lnTo>
                <a:lnTo>
                  <a:pt x="43719" y="139041"/>
                </a:lnTo>
                <a:lnTo>
                  <a:pt x="71627" y="144780"/>
                </a:lnTo>
                <a:lnTo>
                  <a:pt x="99538" y="139041"/>
                </a:lnTo>
                <a:lnTo>
                  <a:pt x="122307" y="123443"/>
                </a:lnTo>
                <a:lnTo>
                  <a:pt x="137646" y="100417"/>
                </a:lnTo>
                <a:lnTo>
                  <a:pt x="143268" y="72390"/>
                </a:lnTo>
                <a:lnTo>
                  <a:pt x="137646" y="44362"/>
                </a:lnTo>
                <a:lnTo>
                  <a:pt x="122307" y="21336"/>
                </a:lnTo>
                <a:lnTo>
                  <a:pt x="99538" y="5738"/>
                </a:lnTo>
                <a:lnTo>
                  <a:pt x="71627" y="0"/>
                </a:lnTo>
                <a:close/>
              </a:path>
            </a:pathLst>
          </a:custGeom>
          <a:ln w="12700">
            <a:solidFill>
              <a:srgbClr val="CC0000"/>
            </a:solidFill>
          </a:ln>
        </p:spPr>
        <p:txBody>
          <a:bodyPr wrap="square" lIns="0" tIns="0" rIns="0" bIns="0" rtlCol="0"/>
          <a:lstStyle/>
          <a:p>
            <a:endParaRPr/>
          </a:p>
        </p:txBody>
      </p:sp>
      <p:sp>
        <p:nvSpPr>
          <p:cNvPr id="32" name="object 32"/>
          <p:cNvSpPr/>
          <p:nvPr/>
        </p:nvSpPr>
        <p:spPr>
          <a:xfrm>
            <a:off x="7939151" y="6081521"/>
            <a:ext cx="0" cy="432434"/>
          </a:xfrm>
          <a:custGeom>
            <a:avLst/>
            <a:gdLst/>
            <a:ahLst/>
            <a:cxnLst/>
            <a:rect l="l" t="t" r="r" b="b"/>
            <a:pathLst>
              <a:path h="432434">
                <a:moveTo>
                  <a:pt x="0" y="0"/>
                </a:moveTo>
                <a:lnTo>
                  <a:pt x="0" y="432054"/>
                </a:lnTo>
              </a:path>
            </a:pathLst>
          </a:custGeom>
          <a:ln w="28575">
            <a:solidFill>
              <a:srgbClr val="000000"/>
            </a:solidFill>
          </a:ln>
        </p:spPr>
        <p:txBody>
          <a:bodyPr wrap="square" lIns="0" tIns="0" rIns="0" bIns="0" rtlCol="0"/>
          <a:lstStyle/>
          <a:p>
            <a:endParaRPr/>
          </a:p>
        </p:txBody>
      </p:sp>
      <p:sp>
        <p:nvSpPr>
          <p:cNvPr id="33" name="object 33"/>
          <p:cNvSpPr txBox="1"/>
          <p:nvPr/>
        </p:nvSpPr>
        <p:spPr>
          <a:xfrm>
            <a:off x="7762627" y="6569962"/>
            <a:ext cx="355600" cy="197485"/>
          </a:xfrm>
          <a:prstGeom prst="rect">
            <a:avLst/>
          </a:prstGeom>
        </p:spPr>
        <p:txBody>
          <a:bodyPr vert="horz" wrap="square" lIns="0" tIns="0" rIns="0" bIns="0" rtlCol="0">
            <a:spAutoFit/>
          </a:bodyPr>
          <a:lstStyle/>
          <a:p>
            <a:pPr marL="12700">
              <a:lnSpc>
                <a:spcPct val="100000"/>
              </a:lnSpc>
            </a:pPr>
            <a:r>
              <a:rPr sz="1200" b="1" spc="-5" dirty="0">
                <a:latin typeface="Arial"/>
                <a:cs typeface="Arial"/>
              </a:rPr>
              <a:t>WE#</a:t>
            </a:r>
            <a:endParaRPr sz="1200">
              <a:latin typeface="Arial"/>
              <a:cs typeface="Arial"/>
            </a:endParaRPr>
          </a:p>
        </p:txBody>
      </p:sp>
      <p:sp>
        <p:nvSpPr>
          <p:cNvPr id="34" name="object 34"/>
          <p:cNvSpPr txBox="1"/>
          <p:nvPr/>
        </p:nvSpPr>
        <p:spPr>
          <a:xfrm>
            <a:off x="3043313" y="2407920"/>
            <a:ext cx="719455" cy="936625"/>
          </a:xfrm>
          <a:prstGeom prst="rect">
            <a:avLst/>
          </a:prstGeom>
          <a:solidFill>
            <a:srgbClr val="919191"/>
          </a:solidFill>
          <a:ln w="12700">
            <a:solidFill>
              <a:srgbClr val="000000"/>
            </a:solidFill>
          </a:ln>
        </p:spPr>
        <p:txBody>
          <a:bodyPr vert="horz" wrap="square" lIns="0" tIns="3175" rIns="0" bIns="0" rtlCol="0">
            <a:spAutoFit/>
          </a:bodyPr>
          <a:lstStyle/>
          <a:p>
            <a:pPr>
              <a:lnSpc>
                <a:spcPct val="100000"/>
              </a:lnSpc>
              <a:spcBef>
                <a:spcPts val="25"/>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35" name="object 35"/>
          <p:cNvSpPr txBox="1"/>
          <p:nvPr/>
        </p:nvSpPr>
        <p:spPr>
          <a:xfrm>
            <a:off x="2134495" y="2378455"/>
            <a:ext cx="737235" cy="259079"/>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0 </a:t>
            </a:r>
            <a:r>
              <a:rPr sz="1600" b="1" spc="-5" dirty="0">
                <a:latin typeface="Arial"/>
                <a:cs typeface="Arial"/>
              </a:rPr>
              <a:t>000</a:t>
            </a:r>
            <a:r>
              <a:rPr sz="1600" b="1" spc="-105"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36" name="object 36"/>
          <p:cNvSpPr txBox="1"/>
          <p:nvPr/>
        </p:nvSpPr>
        <p:spPr>
          <a:xfrm>
            <a:off x="2117730" y="3013191"/>
            <a:ext cx="770890" cy="259079"/>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0 </a:t>
            </a:r>
            <a:r>
              <a:rPr sz="1600" b="1" spc="-5" dirty="0">
                <a:latin typeface="Arial"/>
                <a:cs typeface="Arial"/>
              </a:rPr>
              <a:t>FFF</a:t>
            </a:r>
            <a:r>
              <a:rPr sz="1600" b="1" spc="-100"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37" name="object 37"/>
          <p:cNvSpPr txBox="1"/>
          <p:nvPr/>
        </p:nvSpPr>
        <p:spPr>
          <a:xfrm>
            <a:off x="3835793" y="2407920"/>
            <a:ext cx="718820" cy="936625"/>
          </a:xfrm>
          <a:prstGeom prst="rect">
            <a:avLst/>
          </a:prstGeom>
          <a:solidFill>
            <a:srgbClr val="919191"/>
          </a:solidFill>
          <a:ln w="12700">
            <a:solidFill>
              <a:srgbClr val="000000"/>
            </a:solidFill>
          </a:ln>
        </p:spPr>
        <p:txBody>
          <a:bodyPr vert="horz" wrap="square" lIns="0" tIns="3175" rIns="0" bIns="0" rtlCol="0">
            <a:spAutoFit/>
          </a:bodyPr>
          <a:lstStyle/>
          <a:p>
            <a:pPr>
              <a:lnSpc>
                <a:spcPct val="100000"/>
              </a:lnSpc>
              <a:spcBef>
                <a:spcPts val="25"/>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38" name="object 38"/>
          <p:cNvSpPr txBox="1"/>
          <p:nvPr/>
        </p:nvSpPr>
        <p:spPr>
          <a:xfrm>
            <a:off x="3043313" y="3416046"/>
            <a:ext cx="719455" cy="936625"/>
          </a:xfrm>
          <a:prstGeom prst="rect">
            <a:avLst/>
          </a:prstGeom>
          <a:solidFill>
            <a:srgbClr val="919191"/>
          </a:solidFill>
          <a:ln w="12700">
            <a:solidFill>
              <a:srgbClr val="000000"/>
            </a:solidFill>
          </a:ln>
        </p:spPr>
        <p:txBody>
          <a:bodyPr vert="horz" wrap="square" lIns="0" tIns="3175" rIns="0" bIns="0" rtlCol="0">
            <a:spAutoFit/>
          </a:bodyPr>
          <a:lstStyle/>
          <a:p>
            <a:pPr>
              <a:lnSpc>
                <a:spcPct val="100000"/>
              </a:lnSpc>
              <a:spcBef>
                <a:spcPts val="25"/>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39" name="object 39"/>
          <p:cNvSpPr txBox="1"/>
          <p:nvPr/>
        </p:nvSpPr>
        <p:spPr>
          <a:xfrm>
            <a:off x="2134495" y="3457447"/>
            <a:ext cx="737235" cy="259079"/>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1 </a:t>
            </a:r>
            <a:r>
              <a:rPr sz="1600" b="1" spc="-5" dirty="0">
                <a:latin typeface="Arial"/>
                <a:cs typeface="Arial"/>
              </a:rPr>
              <a:t>000</a:t>
            </a:r>
            <a:r>
              <a:rPr sz="1600" b="1" spc="-105"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40" name="object 40"/>
          <p:cNvSpPr txBox="1"/>
          <p:nvPr/>
        </p:nvSpPr>
        <p:spPr>
          <a:xfrm>
            <a:off x="3835793" y="3416046"/>
            <a:ext cx="718820" cy="936625"/>
          </a:xfrm>
          <a:prstGeom prst="rect">
            <a:avLst/>
          </a:prstGeom>
          <a:solidFill>
            <a:srgbClr val="919191"/>
          </a:solidFill>
          <a:ln w="12700">
            <a:solidFill>
              <a:srgbClr val="000000"/>
            </a:solidFill>
          </a:ln>
        </p:spPr>
        <p:txBody>
          <a:bodyPr vert="horz" wrap="square" lIns="0" tIns="3175" rIns="0" bIns="0" rtlCol="0">
            <a:spAutoFit/>
          </a:bodyPr>
          <a:lstStyle/>
          <a:p>
            <a:pPr>
              <a:lnSpc>
                <a:spcPct val="100000"/>
              </a:lnSpc>
              <a:spcBef>
                <a:spcPts val="25"/>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41" name="object 41"/>
          <p:cNvSpPr txBox="1"/>
          <p:nvPr/>
        </p:nvSpPr>
        <p:spPr>
          <a:xfrm>
            <a:off x="3043313" y="4495800"/>
            <a:ext cx="719455" cy="936625"/>
          </a:xfrm>
          <a:prstGeom prst="rect">
            <a:avLst/>
          </a:prstGeom>
          <a:solidFill>
            <a:srgbClr val="919191"/>
          </a:solidFill>
          <a:ln w="12700">
            <a:solidFill>
              <a:srgbClr val="000000"/>
            </a:solidFill>
          </a:ln>
        </p:spPr>
        <p:txBody>
          <a:bodyPr vert="horz" wrap="square" lIns="0" tIns="2540" rIns="0" bIns="0" rtlCol="0">
            <a:spAutoFit/>
          </a:bodyPr>
          <a:lstStyle/>
          <a:p>
            <a:pPr>
              <a:lnSpc>
                <a:spcPct val="100000"/>
              </a:lnSpc>
              <a:spcBef>
                <a:spcPts val="20"/>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42" name="object 42"/>
          <p:cNvSpPr txBox="1"/>
          <p:nvPr/>
        </p:nvSpPr>
        <p:spPr>
          <a:xfrm>
            <a:off x="2117730" y="4092956"/>
            <a:ext cx="770890" cy="631825"/>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1 </a:t>
            </a:r>
            <a:r>
              <a:rPr sz="1600" b="1" spc="-5" dirty="0">
                <a:latin typeface="Arial"/>
                <a:cs typeface="Arial"/>
              </a:rPr>
              <a:t>FFF</a:t>
            </a:r>
            <a:r>
              <a:rPr sz="1600" b="1" spc="-100" dirty="0">
                <a:latin typeface="Arial"/>
                <a:cs typeface="Arial"/>
              </a:rPr>
              <a:t> </a:t>
            </a:r>
            <a:r>
              <a:rPr sz="1600" b="1" dirty="0">
                <a:solidFill>
                  <a:srgbClr val="063DE8"/>
                </a:solidFill>
                <a:latin typeface="Arial"/>
                <a:cs typeface="Arial"/>
              </a:rPr>
              <a:t>H</a:t>
            </a:r>
            <a:endParaRPr sz="1600">
              <a:latin typeface="Arial"/>
              <a:cs typeface="Arial"/>
            </a:endParaRPr>
          </a:p>
          <a:p>
            <a:pPr marL="29209">
              <a:lnSpc>
                <a:spcPct val="100000"/>
              </a:lnSpc>
              <a:spcBef>
                <a:spcPts val="1010"/>
              </a:spcBef>
            </a:pPr>
            <a:r>
              <a:rPr sz="1600" b="1" dirty="0">
                <a:solidFill>
                  <a:srgbClr val="FC0128"/>
                </a:solidFill>
                <a:latin typeface="Arial"/>
                <a:cs typeface="Arial"/>
              </a:rPr>
              <a:t>2 </a:t>
            </a:r>
            <a:r>
              <a:rPr sz="1600" b="1" spc="-5" dirty="0">
                <a:latin typeface="Arial"/>
                <a:cs typeface="Arial"/>
              </a:rPr>
              <a:t>000</a:t>
            </a:r>
            <a:r>
              <a:rPr sz="1600" b="1" spc="-105"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43" name="object 43"/>
          <p:cNvSpPr txBox="1"/>
          <p:nvPr/>
        </p:nvSpPr>
        <p:spPr>
          <a:xfrm>
            <a:off x="3835793" y="4495800"/>
            <a:ext cx="718820" cy="936625"/>
          </a:xfrm>
          <a:prstGeom prst="rect">
            <a:avLst/>
          </a:prstGeom>
          <a:solidFill>
            <a:srgbClr val="919191"/>
          </a:solidFill>
          <a:ln w="12700">
            <a:solidFill>
              <a:srgbClr val="000000"/>
            </a:solidFill>
          </a:ln>
        </p:spPr>
        <p:txBody>
          <a:bodyPr vert="horz" wrap="square" lIns="0" tIns="2540" rIns="0" bIns="0" rtlCol="0">
            <a:spAutoFit/>
          </a:bodyPr>
          <a:lstStyle/>
          <a:p>
            <a:pPr>
              <a:lnSpc>
                <a:spcPct val="100000"/>
              </a:lnSpc>
              <a:spcBef>
                <a:spcPts val="20"/>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44" name="object 44"/>
          <p:cNvSpPr txBox="1"/>
          <p:nvPr/>
        </p:nvSpPr>
        <p:spPr>
          <a:xfrm>
            <a:off x="3043313" y="5503926"/>
            <a:ext cx="719455" cy="936625"/>
          </a:xfrm>
          <a:prstGeom prst="rect">
            <a:avLst/>
          </a:prstGeom>
          <a:solidFill>
            <a:srgbClr val="919191"/>
          </a:solidFill>
          <a:ln w="12700">
            <a:solidFill>
              <a:srgbClr val="000000"/>
            </a:solidFill>
          </a:ln>
        </p:spPr>
        <p:txBody>
          <a:bodyPr vert="horz" wrap="square" lIns="0" tIns="2540" rIns="0" bIns="0" rtlCol="0">
            <a:spAutoFit/>
          </a:bodyPr>
          <a:lstStyle/>
          <a:p>
            <a:pPr>
              <a:lnSpc>
                <a:spcPct val="100000"/>
              </a:lnSpc>
              <a:spcBef>
                <a:spcPts val="20"/>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45" name="object 45"/>
          <p:cNvSpPr txBox="1"/>
          <p:nvPr/>
        </p:nvSpPr>
        <p:spPr>
          <a:xfrm>
            <a:off x="2117730" y="5101082"/>
            <a:ext cx="770890" cy="631825"/>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2 </a:t>
            </a:r>
            <a:r>
              <a:rPr sz="1600" b="1" spc="-5" dirty="0">
                <a:latin typeface="Arial"/>
                <a:cs typeface="Arial"/>
              </a:rPr>
              <a:t>FFF</a:t>
            </a:r>
            <a:r>
              <a:rPr sz="1600" b="1" spc="-100" dirty="0">
                <a:latin typeface="Arial"/>
                <a:cs typeface="Arial"/>
              </a:rPr>
              <a:t> </a:t>
            </a:r>
            <a:r>
              <a:rPr sz="1600" b="1" dirty="0">
                <a:solidFill>
                  <a:srgbClr val="063DE8"/>
                </a:solidFill>
                <a:latin typeface="Arial"/>
                <a:cs typeface="Arial"/>
              </a:rPr>
              <a:t>H</a:t>
            </a:r>
            <a:endParaRPr sz="1600">
              <a:latin typeface="Arial"/>
              <a:cs typeface="Arial"/>
            </a:endParaRPr>
          </a:p>
          <a:p>
            <a:pPr marL="29209">
              <a:lnSpc>
                <a:spcPct val="100000"/>
              </a:lnSpc>
              <a:spcBef>
                <a:spcPts val="1010"/>
              </a:spcBef>
            </a:pPr>
            <a:r>
              <a:rPr sz="1600" b="1" dirty="0">
                <a:solidFill>
                  <a:srgbClr val="FC0128"/>
                </a:solidFill>
                <a:latin typeface="Arial"/>
                <a:cs typeface="Arial"/>
              </a:rPr>
              <a:t>3 </a:t>
            </a:r>
            <a:r>
              <a:rPr sz="1600" b="1" spc="-5" dirty="0">
                <a:latin typeface="Arial"/>
                <a:cs typeface="Arial"/>
              </a:rPr>
              <a:t>000</a:t>
            </a:r>
            <a:r>
              <a:rPr sz="1600" b="1" spc="-105"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46" name="object 46"/>
          <p:cNvSpPr txBox="1"/>
          <p:nvPr/>
        </p:nvSpPr>
        <p:spPr>
          <a:xfrm>
            <a:off x="2117730" y="6108435"/>
            <a:ext cx="770890" cy="259079"/>
          </a:xfrm>
          <a:prstGeom prst="rect">
            <a:avLst/>
          </a:prstGeom>
        </p:spPr>
        <p:txBody>
          <a:bodyPr vert="horz" wrap="square" lIns="0" tIns="0" rIns="0" bIns="0" rtlCol="0">
            <a:spAutoFit/>
          </a:bodyPr>
          <a:lstStyle/>
          <a:p>
            <a:pPr marL="12700">
              <a:lnSpc>
                <a:spcPct val="100000"/>
              </a:lnSpc>
            </a:pPr>
            <a:r>
              <a:rPr sz="1600" b="1" dirty="0">
                <a:solidFill>
                  <a:srgbClr val="FC0128"/>
                </a:solidFill>
                <a:latin typeface="Arial"/>
                <a:cs typeface="Arial"/>
              </a:rPr>
              <a:t>3 </a:t>
            </a:r>
            <a:r>
              <a:rPr sz="1600" b="1" spc="-5" dirty="0">
                <a:latin typeface="Arial"/>
                <a:cs typeface="Arial"/>
              </a:rPr>
              <a:t>FFF</a:t>
            </a:r>
            <a:r>
              <a:rPr sz="1600" b="1" spc="-100" dirty="0">
                <a:latin typeface="Arial"/>
                <a:cs typeface="Arial"/>
              </a:rPr>
              <a:t> </a:t>
            </a:r>
            <a:r>
              <a:rPr sz="1600" b="1" dirty="0">
                <a:solidFill>
                  <a:srgbClr val="063DE8"/>
                </a:solidFill>
                <a:latin typeface="Arial"/>
                <a:cs typeface="Arial"/>
              </a:rPr>
              <a:t>H</a:t>
            </a:r>
            <a:endParaRPr sz="1600">
              <a:latin typeface="Arial"/>
              <a:cs typeface="Arial"/>
            </a:endParaRPr>
          </a:p>
        </p:txBody>
      </p:sp>
      <p:sp>
        <p:nvSpPr>
          <p:cNvPr id="47" name="object 47"/>
          <p:cNvSpPr txBox="1"/>
          <p:nvPr/>
        </p:nvSpPr>
        <p:spPr>
          <a:xfrm>
            <a:off x="3835793" y="5503926"/>
            <a:ext cx="718820" cy="936625"/>
          </a:xfrm>
          <a:prstGeom prst="rect">
            <a:avLst/>
          </a:prstGeom>
          <a:solidFill>
            <a:srgbClr val="919191"/>
          </a:solidFill>
          <a:ln w="12700">
            <a:solidFill>
              <a:srgbClr val="000000"/>
            </a:solidFill>
          </a:ln>
        </p:spPr>
        <p:txBody>
          <a:bodyPr vert="horz" wrap="square" lIns="0" tIns="2540" rIns="0" bIns="0" rtlCol="0">
            <a:spAutoFit/>
          </a:bodyPr>
          <a:lstStyle/>
          <a:p>
            <a:pPr>
              <a:lnSpc>
                <a:spcPct val="100000"/>
              </a:lnSpc>
              <a:spcBef>
                <a:spcPts val="20"/>
              </a:spcBef>
            </a:pPr>
            <a:endParaRPr sz="2150">
              <a:latin typeface="Times New Roman"/>
              <a:cs typeface="Times New Roman"/>
            </a:endParaRPr>
          </a:p>
          <a:p>
            <a:pPr marL="28575">
              <a:lnSpc>
                <a:spcPct val="100000"/>
              </a:lnSpc>
            </a:pPr>
            <a:r>
              <a:rPr sz="1800" b="1" spc="-5" dirty="0">
                <a:solidFill>
                  <a:srgbClr val="FC0128"/>
                </a:solidFill>
                <a:latin typeface="Arial"/>
                <a:cs typeface="Arial"/>
              </a:rPr>
              <a:t>4K</a:t>
            </a:r>
            <a:r>
              <a:rPr sz="1800" b="1" spc="-5" dirty="0">
                <a:solidFill>
                  <a:srgbClr val="FC0128"/>
                </a:solidFill>
                <a:latin typeface="宋体"/>
                <a:cs typeface="宋体"/>
              </a:rPr>
              <a:t>×</a:t>
            </a:r>
            <a:r>
              <a:rPr sz="1800" b="1" spc="-5" dirty="0">
                <a:solidFill>
                  <a:srgbClr val="FC0128"/>
                </a:solidFill>
                <a:latin typeface="Arial"/>
                <a:cs typeface="Arial"/>
              </a:rPr>
              <a:t>4</a:t>
            </a:r>
            <a:endParaRPr sz="1800">
              <a:latin typeface="Arial"/>
              <a:cs typeface="Arial"/>
            </a:endParaRPr>
          </a:p>
        </p:txBody>
      </p:sp>
      <p:sp>
        <p:nvSpPr>
          <p:cNvPr id="48" name="object 48"/>
          <p:cNvSpPr txBox="1"/>
          <p:nvPr/>
        </p:nvSpPr>
        <p:spPr>
          <a:xfrm>
            <a:off x="1506608" y="1420876"/>
            <a:ext cx="6290310" cy="824865"/>
          </a:xfrm>
          <a:prstGeom prst="rect">
            <a:avLst/>
          </a:prstGeom>
        </p:spPr>
        <p:txBody>
          <a:bodyPr vert="horz" wrap="square" lIns="0" tIns="0" rIns="0" bIns="0" rtlCol="0">
            <a:spAutoFit/>
          </a:bodyPr>
          <a:lstStyle/>
          <a:p>
            <a:pPr marL="12700">
              <a:lnSpc>
                <a:spcPct val="100000"/>
              </a:lnSpc>
            </a:pPr>
            <a:r>
              <a:rPr sz="2000" b="1" spc="-5" dirty="0">
                <a:latin typeface="Arial"/>
                <a:cs typeface="Arial"/>
              </a:rPr>
              <a:t>4Kx4</a:t>
            </a:r>
            <a:r>
              <a:rPr sz="2000" b="1" spc="-85" dirty="0">
                <a:latin typeface="Arial"/>
                <a:cs typeface="Arial"/>
              </a:rPr>
              <a:t> </a:t>
            </a:r>
            <a:r>
              <a:rPr sz="2000" b="1" dirty="0">
                <a:latin typeface="Arial"/>
                <a:cs typeface="Arial"/>
              </a:rPr>
              <a:t>SRAM</a:t>
            </a:r>
            <a:r>
              <a:rPr sz="2000" b="1" dirty="0">
                <a:latin typeface="宋体"/>
                <a:cs typeface="宋体"/>
              </a:rPr>
              <a:t>存储芯片构成</a:t>
            </a:r>
            <a:r>
              <a:rPr sz="2000" b="1" dirty="0">
                <a:latin typeface="Arial"/>
                <a:cs typeface="Arial"/>
              </a:rPr>
              <a:t>16Kx8</a:t>
            </a:r>
            <a:r>
              <a:rPr sz="2000" b="1" dirty="0">
                <a:latin typeface="宋体"/>
                <a:cs typeface="宋体"/>
              </a:rPr>
              <a:t>的存储器地址空间划分</a:t>
            </a:r>
            <a:endParaRPr sz="2000">
              <a:latin typeface="宋体"/>
              <a:cs typeface="宋体"/>
            </a:endParaRPr>
          </a:p>
          <a:p>
            <a:pPr>
              <a:lnSpc>
                <a:spcPct val="100000"/>
              </a:lnSpc>
              <a:spcBef>
                <a:spcPts val="55"/>
              </a:spcBef>
            </a:pPr>
            <a:endParaRPr sz="1950">
              <a:latin typeface="Times New Roman"/>
              <a:cs typeface="Times New Roman"/>
            </a:endParaRPr>
          </a:p>
          <a:p>
            <a:pPr marL="1483995">
              <a:lnSpc>
                <a:spcPct val="100000"/>
              </a:lnSpc>
              <a:tabLst>
                <a:tab pos="2418080" algn="l"/>
              </a:tabLst>
            </a:pPr>
            <a:r>
              <a:rPr sz="1400" b="1" spc="-5" dirty="0">
                <a:latin typeface="Arial"/>
                <a:cs typeface="Arial"/>
              </a:rPr>
              <a:t>DB0-DB3	DB4-DB7</a:t>
            </a:r>
            <a:endParaRPr sz="1400">
              <a:latin typeface="Arial"/>
              <a:cs typeface="Arial"/>
            </a:endParaRPr>
          </a:p>
        </p:txBody>
      </p:sp>
    </p:spTree>
    <p:extLst>
      <p:ext uri="{BB962C8B-B14F-4D97-AF65-F5344CB8AC3E}">
        <p14:creationId xmlns:p14="http://schemas.microsoft.com/office/powerpoint/2010/main" val="82853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9824" y="747521"/>
            <a:ext cx="5121275" cy="2073910"/>
          </a:xfrm>
          <a:prstGeom prst="rect">
            <a:avLst/>
          </a:prstGeom>
        </p:spPr>
        <p:txBody>
          <a:bodyPr vert="horz" wrap="square" lIns="0" tIns="0" rIns="0" bIns="0" rtlCol="0">
            <a:spAutoFit/>
          </a:bodyPr>
          <a:lstStyle/>
          <a:p>
            <a:pPr marL="46355">
              <a:lnSpc>
                <a:spcPct val="100000"/>
              </a:lnSpc>
            </a:pPr>
            <a:r>
              <a:rPr sz="2400" b="1" dirty="0">
                <a:solidFill>
                  <a:srgbClr val="FF0000"/>
                </a:solidFill>
                <a:latin typeface="黑体"/>
                <a:cs typeface="黑体"/>
              </a:rPr>
              <a:t>SRAM存储器芯片的扩展示例（16Kx8）</a:t>
            </a:r>
            <a:endParaRPr sz="2400">
              <a:latin typeface="黑体"/>
              <a:cs typeface="黑体"/>
            </a:endParaRPr>
          </a:p>
          <a:p>
            <a:pPr marL="12700">
              <a:lnSpc>
                <a:spcPct val="100000"/>
              </a:lnSpc>
              <a:spcBef>
                <a:spcPts val="1830"/>
              </a:spcBef>
            </a:pPr>
            <a:r>
              <a:rPr sz="2400" b="1" spc="-5" dirty="0">
                <a:latin typeface="Arial"/>
                <a:cs typeface="Arial"/>
              </a:rPr>
              <a:t>4Kx4</a:t>
            </a:r>
            <a:r>
              <a:rPr sz="2400" b="1" spc="-70" dirty="0">
                <a:latin typeface="Arial"/>
                <a:cs typeface="Arial"/>
              </a:rPr>
              <a:t> </a:t>
            </a:r>
            <a:r>
              <a:rPr sz="2400" b="1" spc="-5" dirty="0">
                <a:latin typeface="Arial"/>
                <a:cs typeface="Arial"/>
              </a:rPr>
              <a:t>SRAM</a:t>
            </a:r>
            <a:r>
              <a:rPr sz="2400" b="1" spc="-5" dirty="0">
                <a:latin typeface="宋体"/>
                <a:cs typeface="宋体"/>
              </a:rPr>
              <a:t>存</a:t>
            </a:r>
            <a:endParaRPr sz="2400">
              <a:latin typeface="宋体"/>
              <a:cs typeface="宋体"/>
            </a:endParaRPr>
          </a:p>
          <a:p>
            <a:pPr marL="43815">
              <a:lnSpc>
                <a:spcPts val="2800"/>
              </a:lnSpc>
              <a:spcBef>
                <a:spcPts val="145"/>
              </a:spcBef>
            </a:pPr>
            <a:r>
              <a:rPr sz="2400" b="1" dirty="0">
                <a:latin typeface="宋体"/>
                <a:cs typeface="宋体"/>
              </a:rPr>
              <a:t>储芯片构成</a:t>
            </a:r>
            <a:endParaRPr sz="2400">
              <a:latin typeface="宋体"/>
              <a:cs typeface="宋体"/>
            </a:endParaRPr>
          </a:p>
          <a:p>
            <a:pPr marL="43815">
              <a:lnSpc>
                <a:spcPts val="2800"/>
              </a:lnSpc>
            </a:pPr>
            <a:r>
              <a:rPr sz="2400" b="1" dirty="0">
                <a:latin typeface="Arial"/>
                <a:cs typeface="Arial"/>
              </a:rPr>
              <a:t>16Kx8</a:t>
            </a:r>
            <a:r>
              <a:rPr sz="2400" b="1" dirty="0">
                <a:latin typeface="宋体"/>
                <a:cs typeface="宋体"/>
              </a:rPr>
              <a:t>的存储</a:t>
            </a:r>
            <a:endParaRPr sz="2400">
              <a:latin typeface="宋体"/>
              <a:cs typeface="宋体"/>
            </a:endParaRPr>
          </a:p>
          <a:p>
            <a:pPr marL="43815">
              <a:lnSpc>
                <a:spcPts val="2840"/>
              </a:lnSpc>
              <a:spcBef>
                <a:spcPts val="150"/>
              </a:spcBef>
            </a:pPr>
            <a:r>
              <a:rPr sz="2400" b="1" dirty="0">
                <a:latin typeface="宋体"/>
                <a:cs typeface="宋体"/>
              </a:rPr>
              <a:t>器连接图</a:t>
            </a:r>
            <a:endParaRPr sz="2400">
              <a:latin typeface="宋体"/>
              <a:cs typeface="宋体"/>
            </a:endParaRPr>
          </a:p>
        </p:txBody>
      </p:sp>
      <p:sp>
        <p:nvSpPr>
          <p:cNvPr id="3" name="object 3"/>
          <p:cNvSpPr/>
          <p:nvPr/>
        </p:nvSpPr>
        <p:spPr>
          <a:xfrm>
            <a:off x="3475361" y="1257300"/>
            <a:ext cx="5688329" cy="56067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231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6" y="745512"/>
            <a:ext cx="9086463"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DRAM的扩展</a:t>
            </a:r>
          </a:p>
        </p:txBody>
      </p:sp>
      <p:sp>
        <p:nvSpPr>
          <p:cNvPr id="3" name="object 3"/>
          <p:cNvSpPr txBox="1"/>
          <p:nvPr/>
        </p:nvSpPr>
        <p:spPr>
          <a:xfrm>
            <a:off x="1434979" y="1283970"/>
            <a:ext cx="7891145" cy="5461000"/>
          </a:xfrm>
          <a:prstGeom prst="rect">
            <a:avLst/>
          </a:prstGeom>
        </p:spPr>
        <p:txBody>
          <a:bodyPr vert="horz" wrap="square" lIns="0" tIns="0" rIns="0" bIns="0" rtlCol="0">
            <a:spAutoFit/>
          </a:bodyPr>
          <a:lstStyle/>
          <a:p>
            <a:pPr marL="450850" indent="-438150">
              <a:lnSpc>
                <a:spcPct val="100000"/>
              </a:lnSpc>
              <a:buClr>
                <a:srgbClr val="FF0000"/>
              </a:buClr>
              <a:buFont typeface="Lucida Sans"/>
              <a:buChar char="❖"/>
              <a:tabLst>
                <a:tab pos="450215" algn="l"/>
                <a:tab pos="450850" algn="l"/>
              </a:tabLst>
            </a:pPr>
            <a:r>
              <a:rPr sz="2400" b="1" dirty="0">
                <a:latin typeface="黑体"/>
                <a:cs typeface="黑体"/>
              </a:rPr>
              <a:t>DRAM扩展的特殊性</a:t>
            </a:r>
            <a:endParaRPr sz="2400">
              <a:latin typeface="黑体"/>
              <a:cs typeface="黑体"/>
            </a:endParaRPr>
          </a:p>
          <a:p>
            <a:pPr marL="487045">
              <a:lnSpc>
                <a:spcPct val="100000"/>
              </a:lnSpc>
              <a:spcBef>
                <a:spcPts val="740"/>
              </a:spcBef>
            </a:pPr>
            <a:r>
              <a:rPr sz="2000" spc="-15" dirty="0">
                <a:solidFill>
                  <a:srgbClr val="001ADC"/>
                </a:solidFill>
                <a:latin typeface="Lucida Sans"/>
                <a:cs typeface="Lucida Sans"/>
              </a:rPr>
              <a:t>➢</a:t>
            </a:r>
            <a:r>
              <a:rPr sz="2000" b="1" spc="-15" dirty="0">
                <a:latin typeface="黑体"/>
                <a:cs typeface="黑体"/>
              </a:rPr>
              <a:t>DRAM芯片的地址复用问题：</a:t>
            </a:r>
            <a:endParaRPr sz="2000">
              <a:latin typeface="黑体"/>
              <a:cs typeface="黑体"/>
            </a:endParaRPr>
          </a:p>
          <a:p>
            <a:pPr marL="697865">
              <a:lnSpc>
                <a:spcPct val="100000"/>
              </a:lnSpc>
              <a:spcBef>
                <a:spcPts val="585"/>
              </a:spcBef>
            </a:pPr>
            <a:r>
              <a:rPr sz="2000" b="1" dirty="0">
                <a:latin typeface="宋体"/>
                <a:cs typeface="宋体"/>
              </a:rPr>
              <a:t>行地址与列地址复用，行地址与列地址的定时与选通问题。</a:t>
            </a:r>
            <a:r>
              <a:rPr sz="2000" b="1" dirty="0">
                <a:latin typeface="Arial"/>
                <a:cs typeface="Arial"/>
              </a:rPr>
              <a:t>CPU</a:t>
            </a:r>
            <a:endParaRPr sz="2000">
              <a:latin typeface="Arial"/>
              <a:cs typeface="Arial"/>
            </a:endParaRPr>
          </a:p>
          <a:p>
            <a:pPr marL="680720" marR="47625">
              <a:lnSpc>
                <a:spcPct val="114300"/>
              </a:lnSpc>
              <a:spcBef>
                <a:spcPts val="265"/>
              </a:spcBef>
            </a:pPr>
            <a:r>
              <a:rPr sz="2000" b="1" dirty="0">
                <a:latin typeface="宋体"/>
                <a:cs typeface="宋体"/>
              </a:rPr>
              <a:t>（或总线）提供的是完全的地址，如何将全部地址分成行地址和列地址？如何产生行选通信号</a:t>
            </a:r>
            <a:r>
              <a:rPr sz="2000" b="1" dirty="0">
                <a:latin typeface="Arial"/>
                <a:cs typeface="Arial"/>
              </a:rPr>
              <a:t>RAS</a:t>
            </a:r>
            <a:r>
              <a:rPr sz="2000" b="1" dirty="0">
                <a:latin typeface="宋体"/>
                <a:cs typeface="宋体"/>
              </a:rPr>
              <a:t>和列选通信号</a:t>
            </a:r>
            <a:r>
              <a:rPr sz="2000" b="1" dirty="0">
                <a:latin typeface="Arial"/>
                <a:cs typeface="Arial"/>
              </a:rPr>
              <a:t>CAS</a:t>
            </a:r>
            <a:r>
              <a:rPr sz="2000" b="1" spc="-10" dirty="0">
                <a:latin typeface="宋体"/>
                <a:cs typeface="宋体"/>
              </a:rPr>
              <a:t>？</a:t>
            </a:r>
            <a:endParaRPr sz="2000">
              <a:latin typeface="宋体"/>
              <a:cs typeface="宋体"/>
            </a:endParaRPr>
          </a:p>
          <a:p>
            <a:pPr marL="487045">
              <a:lnSpc>
                <a:spcPct val="100000"/>
              </a:lnSpc>
              <a:spcBef>
                <a:spcPts val="855"/>
              </a:spcBef>
            </a:pPr>
            <a:r>
              <a:rPr sz="2000" spc="-20" dirty="0">
                <a:solidFill>
                  <a:srgbClr val="001ADC"/>
                </a:solidFill>
                <a:latin typeface="Lucida Sans"/>
                <a:cs typeface="Lucida Sans"/>
              </a:rPr>
              <a:t>➢</a:t>
            </a:r>
            <a:r>
              <a:rPr sz="2000" b="1" spc="-20" dirty="0">
                <a:latin typeface="黑体"/>
                <a:cs typeface="黑体"/>
              </a:rPr>
              <a:t>DRAM芯片的片选问题：</a:t>
            </a:r>
            <a:endParaRPr sz="2000">
              <a:latin typeface="黑体"/>
              <a:cs typeface="黑体"/>
            </a:endParaRPr>
          </a:p>
          <a:p>
            <a:pPr marL="697865">
              <a:lnSpc>
                <a:spcPct val="100000"/>
              </a:lnSpc>
              <a:spcBef>
                <a:spcPts val="595"/>
              </a:spcBef>
            </a:pPr>
            <a:r>
              <a:rPr sz="2000" b="1" dirty="0">
                <a:latin typeface="宋体"/>
                <a:cs typeface="宋体"/>
              </a:rPr>
              <a:t>行地址选通信号</a:t>
            </a:r>
            <a:r>
              <a:rPr sz="2000" b="1" dirty="0">
                <a:latin typeface="Arial"/>
                <a:cs typeface="Arial"/>
              </a:rPr>
              <a:t>RAS</a:t>
            </a:r>
            <a:r>
              <a:rPr sz="2000" b="1" dirty="0">
                <a:latin typeface="宋体"/>
                <a:cs typeface="宋体"/>
              </a:rPr>
              <a:t>作为片选信号。</a:t>
            </a:r>
            <a:endParaRPr sz="2000">
              <a:latin typeface="宋体"/>
              <a:cs typeface="宋体"/>
            </a:endParaRPr>
          </a:p>
          <a:p>
            <a:pPr marL="487045">
              <a:lnSpc>
                <a:spcPct val="100000"/>
              </a:lnSpc>
              <a:spcBef>
                <a:spcPts val="855"/>
              </a:spcBef>
            </a:pPr>
            <a:r>
              <a:rPr sz="2000" spc="-15" dirty="0">
                <a:solidFill>
                  <a:srgbClr val="001ADC"/>
                </a:solidFill>
                <a:latin typeface="Lucida Sans"/>
                <a:cs typeface="Lucida Sans"/>
              </a:rPr>
              <a:t>➢</a:t>
            </a:r>
            <a:r>
              <a:rPr sz="2000" b="1" spc="-15" dirty="0">
                <a:latin typeface="黑体"/>
                <a:cs typeface="黑体"/>
              </a:rPr>
              <a:t>DRAM芯片扩展时的刷新问题：</a:t>
            </a:r>
            <a:endParaRPr sz="2000">
              <a:latin typeface="黑体"/>
              <a:cs typeface="黑体"/>
            </a:endParaRPr>
          </a:p>
          <a:p>
            <a:pPr marL="680720" marR="30480" indent="17145">
              <a:lnSpc>
                <a:spcPct val="119700"/>
              </a:lnSpc>
              <a:spcBef>
                <a:spcPts val="114"/>
              </a:spcBef>
            </a:pPr>
            <a:r>
              <a:rPr sz="2000" b="1" dirty="0">
                <a:latin typeface="宋体"/>
                <a:cs typeface="宋体"/>
              </a:rPr>
              <a:t>刷新由谁来完成，谁提供刷新地址，刷新的控制，刷新的定时，刷新</a:t>
            </a:r>
            <a:r>
              <a:rPr sz="2000" b="1" spc="0" dirty="0">
                <a:latin typeface="宋体"/>
                <a:cs typeface="宋体"/>
              </a:rPr>
              <a:t>与</a:t>
            </a:r>
            <a:r>
              <a:rPr sz="2000" b="1" spc="-5" dirty="0">
                <a:latin typeface="Arial"/>
                <a:cs typeface="Arial"/>
              </a:rPr>
              <a:t>CP</a:t>
            </a:r>
            <a:r>
              <a:rPr sz="2000" b="1" dirty="0">
                <a:latin typeface="Arial"/>
                <a:cs typeface="Arial"/>
              </a:rPr>
              <a:t>U</a:t>
            </a:r>
            <a:r>
              <a:rPr sz="2000" b="1" dirty="0">
                <a:latin typeface="宋体"/>
                <a:cs typeface="宋体"/>
              </a:rPr>
              <a:t>访问内存时的冲突策略等问题。</a:t>
            </a:r>
            <a:endParaRPr sz="2000">
              <a:latin typeface="宋体"/>
              <a:cs typeface="宋体"/>
            </a:endParaRPr>
          </a:p>
          <a:p>
            <a:pPr marL="86995">
              <a:lnSpc>
                <a:spcPct val="100000"/>
              </a:lnSpc>
              <a:spcBef>
                <a:spcPts val="1280"/>
              </a:spcBef>
            </a:pPr>
            <a:r>
              <a:rPr sz="2400" spc="20" dirty="0">
                <a:solidFill>
                  <a:srgbClr val="FF0000"/>
                </a:solidFill>
                <a:latin typeface="Lucida Sans"/>
                <a:cs typeface="Lucida Sans"/>
              </a:rPr>
              <a:t>❖</a:t>
            </a:r>
            <a:r>
              <a:rPr sz="2400" b="1" spc="20" dirty="0">
                <a:latin typeface="黑体"/>
                <a:cs typeface="黑体"/>
              </a:rPr>
              <a:t>解决的办法</a:t>
            </a:r>
            <a:endParaRPr sz="2400">
              <a:latin typeface="黑体"/>
              <a:cs typeface="黑体"/>
            </a:endParaRPr>
          </a:p>
          <a:p>
            <a:pPr marL="755650" marR="206375" indent="-193675">
              <a:lnSpc>
                <a:spcPct val="126699"/>
              </a:lnSpc>
              <a:spcBef>
                <a:spcPts val="215"/>
              </a:spcBef>
            </a:pPr>
            <a:r>
              <a:rPr sz="1800" spc="-110" dirty="0">
                <a:solidFill>
                  <a:srgbClr val="001ADC"/>
                </a:solidFill>
                <a:latin typeface="Lucida Sans"/>
                <a:cs typeface="Lucida Sans"/>
              </a:rPr>
              <a:t>➢</a:t>
            </a:r>
            <a:r>
              <a:rPr sz="1800" b="1" spc="-5" dirty="0">
                <a:latin typeface="宋体"/>
                <a:cs typeface="宋体"/>
              </a:rPr>
              <a:t>在</a:t>
            </a:r>
            <a:r>
              <a:rPr sz="1800" b="1" spc="-5" dirty="0">
                <a:latin typeface="Arial"/>
                <a:cs typeface="Arial"/>
              </a:rPr>
              <a:t>CPU</a:t>
            </a:r>
            <a:r>
              <a:rPr sz="1800" b="1" dirty="0">
                <a:latin typeface="宋体"/>
                <a:cs typeface="宋体"/>
              </a:rPr>
              <a:t>与存储器之间设计专用</a:t>
            </a:r>
            <a:r>
              <a:rPr sz="1800" b="1" spc="-5" dirty="0">
                <a:latin typeface="宋体"/>
                <a:cs typeface="宋体"/>
              </a:rPr>
              <a:t>的</a:t>
            </a:r>
            <a:r>
              <a:rPr sz="1800" b="1" spc="-5" dirty="0">
                <a:latin typeface="Arial"/>
                <a:cs typeface="Arial"/>
              </a:rPr>
              <a:t>DRAM</a:t>
            </a:r>
            <a:r>
              <a:rPr sz="1800" b="1" dirty="0">
                <a:latin typeface="宋体"/>
                <a:cs typeface="宋体"/>
              </a:rPr>
              <a:t>存储器控制电路，完成地址划分与选通信号的产生与定时、刷新控制、刷新定时等。</a:t>
            </a:r>
            <a:endParaRPr sz="1800">
              <a:latin typeface="宋体"/>
              <a:cs typeface="宋体"/>
            </a:endParaRPr>
          </a:p>
          <a:p>
            <a:pPr marL="561975">
              <a:lnSpc>
                <a:spcPct val="100000"/>
              </a:lnSpc>
              <a:spcBef>
                <a:spcPts val="730"/>
              </a:spcBef>
            </a:pPr>
            <a:r>
              <a:rPr sz="1800" spc="-5" dirty="0">
                <a:solidFill>
                  <a:srgbClr val="001ADC"/>
                </a:solidFill>
                <a:latin typeface="Lucida Sans"/>
                <a:cs typeface="Lucida Sans"/>
              </a:rPr>
              <a:t>➢</a:t>
            </a:r>
            <a:r>
              <a:rPr sz="1800" b="1" spc="-5" dirty="0">
                <a:latin typeface="宋体"/>
                <a:cs typeface="宋体"/>
              </a:rPr>
              <a:t>由</a:t>
            </a:r>
            <a:r>
              <a:rPr sz="1800" b="1" spc="-5" dirty="0">
                <a:latin typeface="Arial"/>
                <a:cs typeface="Arial"/>
              </a:rPr>
              <a:t>DRAM</a:t>
            </a:r>
            <a:r>
              <a:rPr sz="1800" b="1" spc="-5" dirty="0">
                <a:latin typeface="宋体"/>
                <a:cs typeface="宋体"/>
              </a:rPr>
              <a:t>芯片控制器来实现上述定时、控制与刷新等操作。</a:t>
            </a:r>
            <a:endParaRPr sz="1800">
              <a:latin typeface="宋体"/>
              <a:cs typeface="宋体"/>
            </a:endParaRPr>
          </a:p>
        </p:txBody>
      </p:sp>
    </p:spTree>
    <p:extLst>
      <p:ext uri="{BB962C8B-B14F-4D97-AF65-F5344CB8AC3E}">
        <p14:creationId xmlns:p14="http://schemas.microsoft.com/office/powerpoint/2010/main" val="63217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4009" y="743578"/>
            <a:ext cx="9005692" cy="366960"/>
          </a:xfrm>
          <a:prstGeom prst="rect">
            <a:avLst/>
          </a:prstGeom>
        </p:spPr>
        <p:txBody>
          <a:bodyPr vert="horz" wrap="square" lIns="0" tIns="0" rIns="0" bIns="0" rtlCol="0">
            <a:spAutoFit/>
          </a:bodyPr>
          <a:lstStyle/>
          <a:p>
            <a:pPr marL="12700">
              <a:lnSpc>
                <a:spcPts val="2840"/>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DRAM的扩展</a:t>
            </a:r>
          </a:p>
        </p:txBody>
      </p:sp>
      <p:sp>
        <p:nvSpPr>
          <p:cNvPr id="3" name="object 3"/>
          <p:cNvSpPr txBox="1"/>
          <p:nvPr/>
        </p:nvSpPr>
        <p:spPr>
          <a:xfrm>
            <a:off x="1434979" y="1188720"/>
            <a:ext cx="2145030" cy="382270"/>
          </a:xfrm>
          <a:prstGeom prst="rect">
            <a:avLst/>
          </a:prstGeom>
        </p:spPr>
        <p:txBody>
          <a:bodyPr vert="horz" wrap="square" lIns="0" tIns="0" rIns="0" bIns="0" rtlCol="0">
            <a:spAutoFit/>
          </a:bodyPr>
          <a:lstStyle/>
          <a:p>
            <a:pPr marL="12700">
              <a:lnSpc>
                <a:spcPct val="100000"/>
              </a:lnSpc>
            </a:pPr>
            <a:r>
              <a:rPr sz="2400" spc="125" dirty="0">
                <a:solidFill>
                  <a:srgbClr val="FF0000"/>
                </a:solidFill>
                <a:latin typeface="Lucida Sans"/>
                <a:cs typeface="Lucida Sans"/>
              </a:rPr>
              <a:t>❖</a:t>
            </a:r>
            <a:r>
              <a:rPr sz="2400" b="1" dirty="0">
                <a:latin typeface="Arial"/>
                <a:cs typeface="Arial"/>
              </a:rPr>
              <a:t>DRA</a:t>
            </a:r>
            <a:r>
              <a:rPr sz="2400" b="1" spc="-10" dirty="0">
                <a:latin typeface="Arial"/>
                <a:cs typeface="Arial"/>
              </a:rPr>
              <a:t>M</a:t>
            </a:r>
            <a:r>
              <a:rPr sz="2400" b="1" dirty="0">
                <a:latin typeface="宋体"/>
                <a:cs typeface="宋体"/>
              </a:rPr>
              <a:t>控制器</a:t>
            </a:r>
            <a:endParaRPr sz="2400">
              <a:latin typeface="宋体"/>
              <a:cs typeface="宋体"/>
            </a:endParaRPr>
          </a:p>
        </p:txBody>
      </p:sp>
      <p:sp>
        <p:nvSpPr>
          <p:cNvPr id="4" name="object 4"/>
          <p:cNvSpPr txBox="1"/>
          <p:nvPr/>
        </p:nvSpPr>
        <p:spPr>
          <a:xfrm>
            <a:off x="1065409" y="6579616"/>
            <a:ext cx="8472805" cy="302895"/>
          </a:xfrm>
          <a:prstGeom prst="rect">
            <a:avLst/>
          </a:prstGeom>
        </p:spPr>
        <p:txBody>
          <a:bodyPr vert="horz" wrap="square" lIns="0" tIns="0" rIns="0" bIns="0" rtlCol="0">
            <a:spAutoFit/>
          </a:bodyPr>
          <a:lstStyle/>
          <a:p>
            <a:pPr marL="12700">
              <a:lnSpc>
                <a:spcPts val="2380"/>
              </a:lnSpc>
            </a:pPr>
            <a:r>
              <a:rPr sz="2000" b="1" dirty="0">
                <a:solidFill>
                  <a:srgbClr val="FC0128"/>
                </a:solidFill>
                <a:latin typeface="黑体"/>
                <a:cs typeface="黑体"/>
              </a:rPr>
              <a:t>DRAM控制器是CPU和DRAM的接口电路，它将CPU的信号变换成适合DRAM的信号</a:t>
            </a:r>
            <a:endParaRPr sz="2000">
              <a:latin typeface="黑体"/>
              <a:cs typeface="黑体"/>
            </a:endParaRPr>
          </a:p>
        </p:txBody>
      </p:sp>
      <p:sp>
        <p:nvSpPr>
          <p:cNvPr id="5" name="object 5"/>
          <p:cNvSpPr/>
          <p:nvPr/>
        </p:nvSpPr>
        <p:spPr>
          <a:xfrm>
            <a:off x="1529213" y="1690877"/>
            <a:ext cx="7705344" cy="47480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1560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4008" y="735959"/>
            <a:ext cx="8700892"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位扩展</a:t>
            </a:r>
          </a:p>
        </p:txBody>
      </p:sp>
      <p:sp>
        <p:nvSpPr>
          <p:cNvPr id="3" name="object 3"/>
          <p:cNvSpPr txBox="1"/>
          <p:nvPr/>
        </p:nvSpPr>
        <p:spPr>
          <a:xfrm>
            <a:off x="1509655" y="1405128"/>
            <a:ext cx="7160259" cy="4704715"/>
          </a:xfrm>
          <a:prstGeom prst="rect">
            <a:avLst/>
          </a:prstGeom>
        </p:spPr>
        <p:txBody>
          <a:bodyPr vert="horz" wrap="square" lIns="0" tIns="0" rIns="0" bIns="0" rtlCol="0">
            <a:spAutoFit/>
          </a:bodyPr>
          <a:lstStyle/>
          <a:p>
            <a:pPr marL="12700">
              <a:lnSpc>
                <a:spcPct val="100000"/>
              </a:lnSpc>
            </a:pPr>
            <a:r>
              <a:rPr sz="2400" b="1" spc="-5" dirty="0">
                <a:latin typeface="黑体"/>
                <a:cs typeface="黑体"/>
              </a:rPr>
              <a:t>位扩展：</a:t>
            </a:r>
            <a:r>
              <a:rPr sz="2400" b="1" spc="-5" dirty="0">
                <a:latin typeface="宋体"/>
                <a:cs typeface="宋体"/>
              </a:rPr>
              <a:t>（</a:t>
            </a:r>
            <a:r>
              <a:rPr sz="2400" b="1" spc="-5" dirty="0">
                <a:latin typeface="Arial"/>
                <a:cs typeface="Arial"/>
              </a:rPr>
              <a:t>2</a:t>
            </a:r>
            <a:r>
              <a:rPr sz="2400" b="1" spc="-7" baseline="24305" dirty="0">
                <a:latin typeface="Arial"/>
                <a:cs typeface="Arial"/>
              </a:rPr>
              <a:t>n </a:t>
            </a:r>
            <a:r>
              <a:rPr sz="2400" b="1" dirty="0">
                <a:latin typeface="Arial"/>
                <a:cs typeface="Arial"/>
              </a:rPr>
              <a:t>X</a:t>
            </a:r>
            <a:r>
              <a:rPr sz="2400" b="1" spc="-65" dirty="0">
                <a:latin typeface="Arial"/>
                <a:cs typeface="Arial"/>
              </a:rPr>
              <a:t> </a:t>
            </a:r>
            <a:r>
              <a:rPr sz="2400" b="1" spc="-10" dirty="0">
                <a:solidFill>
                  <a:srgbClr val="FC0128"/>
                </a:solidFill>
                <a:latin typeface="Arial"/>
                <a:cs typeface="Arial"/>
              </a:rPr>
              <a:t>m</a:t>
            </a:r>
            <a:r>
              <a:rPr sz="2400" b="1" spc="-10" dirty="0">
                <a:latin typeface="宋体"/>
                <a:cs typeface="宋体"/>
              </a:rPr>
              <a:t>）</a:t>
            </a:r>
            <a:endParaRPr sz="2400">
              <a:latin typeface="宋体"/>
              <a:cs typeface="宋体"/>
            </a:endParaRPr>
          </a:p>
          <a:p>
            <a:pPr marL="760095" indent="-273050">
              <a:lnSpc>
                <a:spcPct val="100000"/>
              </a:lnSpc>
              <a:spcBef>
                <a:spcPts val="1560"/>
              </a:spcBef>
              <a:buClr>
                <a:srgbClr val="001ADC"/>
              </a:buClr>
              <a:buFont typeface="Lucida Sans"/>
              <a:buChar char="➢"/>
              <a:tabLst>
                <a:tab pos="760730" algn="l"/>
              </a:tabLst>
            </a:pPr>
            <a:r>
              <a:rPr sz="2000" b="1" dirty="0">
                <a:latin typeface="宋体"/>
                <a:cs typeface="宋体"/>
              </a:rPr>
              <a:t>存储器芯片提供的字空间满足整个存储空间的字空间要求</a:t>
            </a:r>
            <a:endParaRPr sz="2000">
              <a:latin typeface="宋体"/>
              <a:cs typeface="宋体"/>
            </a:endParaRPr>
          </a:p>
          <a:p>
            <a:pPr marL="760095" indent="-273050">
              <a:lnSpc>
                <a:spcPct val="100000"/>
              </a:lnSpc>
              <a:spcBef>
                <a:spcPts val="1425"/>
              </a:spcBef>
              <a:buClr>
                <a:srgbClr val="001ADC"/>
              </a:buClr>
              <a:buFont typeface="Lucida Sans"/>
              <a:buChar char="➢"/>
              <a:tabLst>
                <a:tab pos="760730" algn="l"/>
              </a:tabLst>
            </a:pPr>
            <a:r>
              <a:rPr sz="2000" b="1" dirty="0">
                <a:latin typeface="宋体"/>
                <a:cs typeface="宋体"/>
              </a:rPr>
              <a:t>但存储器芯片的位空间不能满足要求</a:t>
            </a:r>
            <a:endParaRPr sz="2000">
              <a:latin typeface="宋体"/>
              <a:cs typeface="宋体"/>
            </a:endParaRPr>
          </a:p>
          <a:p>
            <a:pPr marL="296545" indent="-283845">
              <a:lnSpc>
                <a:spcPct val="100000"/>
              </a:lnSpc>
              <a:spcBef>
                <a:spcPts val="1560"/>
              </a:spcBef>
              <a:buClr>
                <a:srgbClr val="FF0000"/>
              </a:buClr>
              <a:buFont typeface="Lucida Sans"/>
              <a:buChar char="❖"/>
              <a:tabLst>
                <a:tab pos="297180" algn="l"/>
              </a:tabLst>
            </a:pPr>
            <a:r>
              <a:rPr sz="2000" b="1" dirty="0">
                <a:latin typeface="宋体"/>
                <a:cs typeface="宋体"/>
              </a:rPr>
              <a:t>原因</a:t>
            </a:r>
            <a:endParaRPr sz="2000">
              <a:latin typeface="宋体"/>
              <a:cs typeface="宋体"/>
            </a:endParaRPr>
          </a:p>
          <a:p>
            <a:pPr marL="487045">
              <a:lnSpc>
                <a:spcPct val="100000"/>
              </a:lnSpc>
              <a:spcBef>
                <a:spcPts val="1290"/>
              </a:spcBef>
            </a:pPr>
            <a:r>
              <a:rPr sz="2000" spc="-15" dirty="0">
                <a:solidFill>
                  <a:srgbClr val="001ADC"/>
                </a:solidFill>
                <a:latin typeface="Lucida Sans"/>
                <a:cs typeface="Lucida Sans"/>
              </a:rPr>
              <a:t>➢</a:t>
            </a:r>
            <a:r>
              <a:rPr sz="2000" b="1" spc="-15" dirty="0">
                <a:latin typeface="宋体"/>
                <a:cs typeface="宋体"/>
              </a:rPr>
              <a:t>芯片中存储字单元的数量够，即</a:t>
            </a:r>
            <a:r>
              <a:rPr sz="2000" b="1" spc="-15" dirty="0">
                <a:latin typeface="Arial"/>
                <a:cs typeface="Arial"/>
              </a:rPr>
              <a:t>2</a:t>
            </a:r>
            <a:r>
              <a:rPr sz="1950" b="1" spc="-22" baseline="25641" dirty="0">
                <a:latin typeface="Arial"/>
                <a:cs typeface="Arial"/>
              </a:rPr>
              <a:t>n</a:t>
            </a:r>
            <a:r>
              <a:rPr sz="1950" b="1" spc="-89" baseline="25641" dirty="0">
                <a:latin typeface="Arial"/>
                <a:cs typeface="Arial"/>
              </a:rPr>
              <a:t> </a:t>
            </a:r>
            <a:r>
              <a:rPr sz="2000" b="1" spc="-10" dirty="0">
                <a:latin typeface="宋体"/>
                <a:cs typeface="宋体"/>
              </a:rPr>
              <a:t>够</a:t>
            </a:r>
            <a:endParaRPr sz="2000">
              <a:latin typeface="宋体"/>
              <a:cs typeface="宋体"/>
            </a:endParaRPr>
          </a:p>
          <a:p>
            <a:pPr marL="487045">
              <a:lnSpc>
                <a:spcPct val="100000"/>
              </a:lnSpc>
              <a:spcBef>
                <a:spcPts val="1420"/>
              </a:spcBef>
            </a:pPr>
            <a:r>
              <a:rPr sz="2000" spc="-15" dirty="0">
                <a:solidFill>
                  <a:srgbClr val="001ADC"/>
                </a:solidFill>
                <a:latin typeface="Lucida Sans"/>
                <a:cs typeface="Lucida Sans"/>
              </a:rPr>
              <a:t>➢</a:t>
            </a:r>
            <a:r>
              <a:rPr sz="2000" b="1" spc="-15" dirty="0">
                <a:latin typeface="宋体"/>
                <a:cs typeface="宋体"/>
              </a:rPr>
              <a:t>存储字单元的位数不够，</a:t>
            </a:r>
            <a:r>
              <a:rPr sz="2000" b="1" spc="-15" dirty="0">
                <a:solidFill>
                  <a:srgbClr val="FC0128"/>
                </a:solidFill>
                <a:latin typeface="宋体"/>
                <a:cs typeface="宋体"/>
              </a:rPr>
              <a:t>即</a:t>
            </a:r>
            <a:r>
              <a:rPr sz="2000" b="1" spc="-15" dirty="0">
                <a:solidFill>
                  <a:srgbClr val="FC0128"/>
                </a:solidFill>
                <a:latin typeface="Arial"/>
                <a:cs typeface="Arial"/>
              </a:rPr>
              <a:t>m</a:t>
            </a:r>
            <a:r>
              <a:rPr sz="2000" b="1" spc="-15" dirty="0">
                <a:solidFill>
                  <a:srgbClr val="FC0128"/>
                </a:solidFill>
                <a:latin typeface="宋体"/>
                <a:cs typeface="宋体"/>
              </a:rPr>
              <a:t>不够</a:t>
            </a:r>
            <a:endParaRPr sz="2000">
              <a:latin typeface="宋体"/>
              <a:cs typeface="宋体"/>
            </a:endParaRPr>
          </a:p>
          <a:p>
            <a:pPr marL="296545" indent="-283845">
              <a:lnSpc>
                <a:spcPct val="100000"/>
              </a:lnSpc>
              <a:spcBef>
                <a:spcPts val="1565"/>
              </a:spcBef>
              <a:buClr>
                <a:srgbClr val="FF0000"/>
              </a:buClr>
              <a:buFont typeface="Lucida Sans"/>
              <a:buChar char="❖"/>
              <a:tabLst>
                <a:tab pos="297180" algn="l"/>
              </a:tabLst>
            </a:pPr>
            <a:r>
              <a:rPr sz="2000" b="1" dirty="0">
                <a:latin typeface="宋体"/>
                <a:cs typeface="宋体"/>
              </a:rPr>
              <a:t>方法</a:t>
            </a:r>
            <a:endParaRPr sz="2000">
              <a:latin typeface="宋体"/>
              <a:cs typeface="宋体"/>
            </a:endParaRPr>
          </a:p>
          <a:p>
            <a:pPr marL="487045">
              <a:lnSpc>
                <a:spcPct val="100000"/>
              </a:lnSpc>
              <a:spcBef>
                <a:spcPts val="1280"/>
              </a:spcBef>
            </a:pPr>
            <a:r>
              <a:rPr sz="2000" spc="-20" dirty="0">
                <a:solidFill>
                  <a:srgbClr val="001ADC"/>
                </a:solidFill>
                <a:latin typeface="Lucida Sans"/>
                <a:cs typeface="Lucida Sans"/>
              </a:rPr>
              <a:t>➢</a:t>
            </a:r>
            <a:r>
              <a:rPr sz="2000" b="1" spc="-20" dirty="0">
                <a:latin typeface="宋体"/>
                <a:cs typeface="宋体"/>
              </a:rPr>
              <a:t>多个存储器芯片</a:t>
            </a:r>
            <a:r>
              <a:rPr sz="2000" b="1" spc="-20" dirty="0">
                <a:latin typeface="Arial"/>
                <a:cs typeface="Arial"/>
              </a:rPr>
              <a:t>“</a:t>
            </a:r>
            <a:r>
              <a:rPr sz="2000" b="1" spc="-20" dirty="0">
                <a:latin typeface="宋体"/>
                <a:cs typeface="宋体"/>
              </a:rPr>
              <a:t>并联</a:t>
            </a:r>
            <a:r>
              <a:rPr sz="2000" b="1" spc="-20" dirty="0">
                <a:latin typeface="Arial"/>
                <a:cs typeface="Arial"/>
              </a:rPr>
              <a:t>”</a:t>
            </a:r>
            <a:endParaRPr sz="2000">
              <a:latin typeface="Arial"/>
              <a:cs typeface="Arial"/>
            </a:endParaRPr>
          </a:p>
          <a:p>
            <a:pPr marL="1062990" lvl="1" indent="-191770">
              <a:lnSpc>
                <a:spcPct val="100000"/>
              </a:lnSpc>
              <a:spcBef>
                <a:spcPts val="1350"/>
              </a:spcBef>
              <a:buClr>
                <a:srgbClr val="05AD01"/>
              </a:buClr>
              <a:buFont typeface="Lucida Sans"/>
              <a:buChar char="▪"/>
              <a:tabLst>
                <a:tab pos="1063625" algn="l"/>
              </a:tabLst>
            </a:pPr>
            <a:r>
              <a:rPr sz="1800" b="1" dirty="0">
                <a:latin typeface="宋体"/>
                <a:cs typeface="宋体"/>
              </a:rPr>
              <a:t>数据分立</a:t>
            </a:r>
            <a:r>
              <a:rPr sz="1800" b="1" spc="-500" dirty="0">
                <a:latin typeface="宋体"/>
                <a:cs typeface="宋体"/>
              </a:rPr>
              <a:t> </a:t>
            </a:r>
            <a:r>
              <a:rPr sz="1800" b="1" dirty="0">
                <a:latin typeface="Arial"/>
                <a:cs typeface="Arial"/>
              </a:rPr>
              <a:t>-- “</a:t>
            </a:r>
            <a:r>
              <a:rPr sz="1800" b="1" dirty="0">
                <a:latin typeface="宋体"/>
                <a:cs typeface="宋体"/>
              </a:rPr>
              <a:t>并联</a:t>
            </a:r>
            <a:r>
              <a:rPr sz="1800" b="1" dirty="0">
                <a:latin typeface="Arial"/>
                <a:cs typeface="Arial"/>
              </a:rPr>
              <a:t>”</a:t>
            </a:r>
            <a:endParaRPr sz="1800">
              <a:latin typeface="Arial"/>
              <a:cs typeface="Arial"/>
            </a:endParaRPr>
          </a:p>
          <a:p>
            <a:pPr marL="1062990" lvl="1" indent="-191770">
              <a:lnSpc>
                <a:spcPct val="100000"/>
              </a:lnSpc>
              <a:spcBef>
                <a:spcPts val="1455"/>
              </a:spcBef>
              <a:buClr>
                <a:srgbClr val="05AD01"/>
              </a:buClr>
              <a:buFont typeface="Lucida Sans"/>
              <a:buChar char="▪"/>
              <a:tabLst>
                <a:tab pos="1063625" algn="l"/>
              </a:tabLst>
            </a:pPr>
            <a:r>
              <a:rPr sz="1800" b="1" dirty="0">
                <a:latin typeface="宋体"/>
                <a:cs typeface="宋体"/>
              </a:rPr>
              <a:t>地址、控制共用</a:t>
            </a:r>
            <a:endParaRPr sz="1800">
              <a:latin typeface="宋体"/>
              <a:cs typeface="宋体"/>
            </a:endParaRPr>
          </a:p>
        </p:txBody>
      </p:sp>
    </p:spTree>
    <p:extLst>
      <p:ext uri="{BB962C8B-B14F-4D97-AF65-F5344CB8AC3E}">
        <p14:creationId xmlns:p14="http://schemas.microsoft.com/office/powerpoint/2010/main" val="253394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271885"/>
            <a:ext cx="5715000" cy="366960"/>
          </a:xfrm>
          <a:prstGeom prst="rect">
            <a:avLst/>
          </a:prstGeom>
        </p:spPr>
        <p:txBody>
          <a:bodyPr vert="horz" wrap="square" lIns="0" tIns="0" rIns="0" bIns="0" rtlCol="0">
            <a:spAutoFit/>
          </a:bodyPr>
          <a:lstStyle/>
          <a:p>
            <a:pPr marL="12700">
              <a:lnSpc>
                <a:spcPts val="2840"/>
              </a:lnSpc>
            </a:pPr>
            <a:r>
              <a:rPr sz="3200" b="1" dirty="0">
                <a:solidFill>
                  <a:srgbClr val="C00000"/>
                </a:solidFill>
                <a:latin typeface="微软雅黑" panose="020B0503020204020204" pitchFamily="34" charset="-122"/>
                <a:ea typeface="微软雅黑" panose="020B0503020204020204" pitchFamily="34" charset="-122"/>
              </a:rPr>
              <a:t>DRAM存储器芯片的扩展示例</a:t>
            </a:r>
          </a:p>
        </p:txBody>
      </p:sp>
      <p:sp>
        <p:nvSpPr>
          <p:cNvPr id="3" name="object 3"/>
          <p:cNvSpPr txBox="1"/>
          <p:nvPr/>
        </p:nvSpPr>
        <p:spPr>
          <a:xfrm>
            <a:off x="1295082" y="1571625"/>
            <a:ext cx="8928417" cy="5336974"/>
          </a:xfrm>
          <a:prstGeom prst="rect">
            <a:avLst/>
          </a:prstGeom>
        </p:spPr>
        <p:txBody>
          <a:bodyPr vert="horz" wrap="square" lIns="0" tIns="0" rIns="0" bIns="0" rtlCol="0">
            <a:spAutoFit/>
          </a:bodyPr>
          <a:lstStyle/>
          <a:p>
            <a:pPr marL="381000" indent="-368300">
              <a:lnSpc>
                <a:spcPct val="100000"/>
              </a:lnSpc>
              <a:buChar char="❖"/>
              <a:tabLst>
                <a:tab pos="381635" algn="l"/>
              </a:tabLst>
            </a:pPr>
            <a:r>
              <a:rPr sz="2400" b="1" dirty="0">
                <a:latin typeface="Arial"/>
                <a:cs typeface="Arial"/>
              </a:rPr>
              <a:t>DRAM</a:t>
            </a:r>
            <a:r>
              <a:rPr sz="2400" b="1" dirty="0">
                <a:latin typeface="宋体"/>
                <a:cs typeface="宋体"/>
              </a:rPr>
              <a:t>存储芯片的扩展示例</a:t>
            </a:r>
            <a:endParaRPr sz="2400" dirty="0">
              <a:latin typeface="宋体"/>
              <a:cs typeface="宋体"/>
            </a:endParaRPr>
          </a:p>
          <a:p>
            <a:pPr marL="680720" marR="5080" indent="-193675">
              <a:lnSpc>
                <a:spcPct val="127699"/>
              </a:lnSpc>
              <a:spcBef>
                <a:spcPts val="1050"/>
              </a:spcBef>
            </a:pPr>
            <a:r>
              <a:rPr sz="2200" spc="-240" dirty="0">
                <a:solidFill>
                  <a:srgbClr val="001ADC"/>
                </a:solidFill>
                <a:latin typeface="Lucida Sans"/>
                <a:cs typeface="Lucida Sans"/>
              </a:rPr>
              <a:t>➢</a:t>
            </a:r>
            <a:r>
              <a:rPr sz="2200" b="1" spc="-5" dirty="0">
                <a:latin typeface="Arial"/>
                <a:cs typeface="Arial"/>
              </a:rPr>
              <a:t>DRA</a:t>
            </a:r>
            <a:r>
              <a:rPr sz="2200" b="1" dirty="0">
                <a:latin typeface="Arial"/>
                <a:cs typeface="Arial"/>
              </a:rPr>
              <a:t>M</a:t>
            </a:r>
            <a:r>
              <a:rPr sz="2200" b="1" dirty="0">
                <a:latin typeface="宋体"/>
                <a:cs typeface="宋体"/>
              </a:rPr>
              <a:t>芯片</a:t>
            </a:r>
            <a:r>
              <a:rPr sz="2200" b="1" spc="-5" dirty="0">
                <a:latin typeface="宋体"/>
                <a:cs typeface="宋体"/>
              </a:rPr>
              <a:t>：</a:t>
            </a:r>
            <a:r>
              <a:rPr sz="2200" b="1" spc="-5" dirty="0">
                <a:latin typeface="Arial"/>
                <a:cs typeface="Arial"/>
              </a:rPr>
              <a:t>256</a:t>
            </a:r>
            <a:r>
              <a:rPr sz="2200" b="1" dirty="0">
                <a:latin typeface="Arial"/>
                <a:cs typeface="Arial"/>
              </a:rPr>
              <a:t>K X 8</a:t>
            </a:r>
            <a:r>
              <a:rPr sz="2200" b="1" spc="-5" dirty="0">
                <a:latin typeface="宋体"/>
                <a:cs typeface="宋体"/>
              </a:rPr>
              <a:t>的</a:t>
            </a:r>
            <a:r>
              <a:rPr sz="2200" b="1" dirty="0">
                <a:latin typeface="Arial"/>
                <a:cs typeface="Arial"/>
              </a:rPr>
              <a:t>41256A8</a:t>
            </a:r>
            <a:r>
              <a:rPr sz="2200" b="1" dirty="0">
                <a:latin typeface="宋体"/>
                <a:cs typeface="宋体"/>
              </a:rPr>
              <a:t>芯</a:t>
            </a:r>
            <a:r>
              <a:rPr sz="2200" b="1" spc="-5" dirty="0">
                <a:latin typeface="宋体"/>
                <a:cs typeface="宋体"/>
              </a:rPr>
              <a:t>片</a:t>
            </a:r>
            <a:r>
              <a:rPr sz="2200" b="1" spc="5" dirty="0">
                <a:latin typeface="Arial"/>
                <a:cs typeface="Arial"/>
              </a:rPr>
              <a:t>4</a:t>
            </a:r>
            <a:r>
              <a:rPr sz="2200" b="1" dirty="0">
                <a:latin typeface="宋体"/>
                <a:cs typeface="宋体"/>
              </a:rPr>
              <a:t>个，组</a:t>
            </a:r>
            <a:r>
              <a:rPr sz="2200" b="1" spc="-5" dirty="0">
                <a:latin typeface="宋体"/>
                <a:cs typeface="宋体"/>
              </a:rPr>
              <a:t>成</a:t>
            </a:r>
            <a:r>
              <a:rPr sz="2200" b="1" spc="-5" dirty="0">
                <a:latin typeface="Arial"/>
                <a:cs typeface="Arial"/>
              </a:rPr>
              <a:t>1</a:t>
            </a:r>
            <a:r>
              <a:rPr sz="2200" b="1" dirty="0">
                <a:latin typeface="Arial"/>
                <a:cs typeface="Arial"/>
              </a:rPr>
              <a:t>MByt</a:t>
            </a:r>
            <a:r>
              <a:rPr sz="2200" b="1" spc="5" dirty="0">
                <a:latin typeface="Arial"/>
                <a:cs typeface="Arial"/>
              </a:rPr>
              <a:t>e</a:t>
            </a:r>
            <a:r>
              <a:rPr sz="2200" b="1" spc="-10" dirty="0">
                <a:latin typeface="宋体"/>
                <a:cs typeface="宋体"/>
              </a:rPr>
              <a:t>存</a:t>
            </a:r>
            <a:r>
              <a:rPr sz="2200" b="1" dirty="0">
                <a:latin typeface="宋体"/>
                <a:cs typeface="宋体"/>
              </a:rPr>
              <a:t>储器，同时要提</a:t>
            </a:r>
            <a:r>
              <a:rPr sz="2200" b="1" spc="-5" dirty="0">
                <a:latin typeface="宋体"/>
                <a:cs typeface="宋体"/>
              </a:rPr>
              <a:t>供</a:t>
            </a:r>
            <a:r>
              <a:rPr sz="2200" b="1" spc="5" dirty="0">
                <a:latin typeface="Arial"/>
                <a:cs typeface="Arial"/>
              </a:rPr>
              <a:t>1</a:t>
            </a:r>
            <a:r>
              <a:rPr sz="2200" b="1" dirty="0">
                <a:latin typeface="Arial"/>
                <a:cs typeface="Arial"/>
              </a:rPr>
              <a:t>6</a:t>
            </a:r>
            <a:r>
              <a:rPr sz="2200" b="1" dirty="0">
                <a:latin typeface="宋体"/>
                <a:cs typeface="宋体"/>
              </a:rPr>
              <a:t>位字访问方式</a:t>
            </a:r>
            <a:r>
              <a:rPr sz="2200" b="1" spc="-5" dirty="0">
                <a:latin typeface="宋体"/>
                <a:cs typeface="宋体"/>
              </a:rPr>
              <a:t>和</a:t>
            </a:r>
            <a:r>
              <a:rPr sz="2200" b="1" spc="5" dirty="0">
                <a:latin typeface="Arial"/>
                <a:cs typeface="Arial"/>
              </a:rPr>
              <a:t>8</a:t>
            </a:r>
            <a:r>
              <a:rPr sz="2200" b="1" dirty="0">
                <a:latin typeface="宋体"/>
                <a:cs typeface="宋体"/>
              </a:rPr>
              <a:t>位字节访问方式。存储器按字节编址。</a:t>
            </a:r>
            <a:endParaRPr sz="2200" dirty="0">
              <a:latin typeface="宋体"/>
              <a:cs typeface="宋体"/>
            </a:endParaRPr>
          </a:p>
          <a:p>
            <a:pPr marL="680085" marR="123825" indent="-193675" algn="just">
              <a:lnSpc>
                <a:spcPct val="124900"/>
              </a:lnSpc>
              <a:spcBef>
                <a:spcPts val="905"/>
              </a:spcBef>
            </a:pPr>
            <a:r>
              <a:rPr sz="2200" spc="-240" dirty="0">
                <a:solidFill>
                  <a:srgbClr val="001ADC"/>
                </a:solidFill>
                <a:latin typeface="Lucida Sans"/>
                <a:cs typeface="Lucida Sans"/>
              </a:rPr>
              <a:t>➢</a:t>
            </a:r>
            <a:r>
              <a:rPr sz="2200" b="1" spc="-5" dirty="0">
                <a:latin typeface="Arial"/>
                <a:cs typeface="Arial"/>
              </a:rPr>
              <a:t>DRA</a:t>
            </a:r>
            <a:r>
              <a:rPr sz="2200" b="1" dirty="0">
                <a:latin typeface="Arial"/>
                <a:cs typeface="Arial"/>
              </a:rPr>
              <a:t>M</a:t>
            </a:r>
            <a:r>
              <a:rPr sz="2200" b="1" dirty="0">
                <a:latin typeface="宋体"/>
                <a:cs typeface="宋体"/>
              </a:rPr>
              <a:t>控制器</a:t>
            </a:r>
            <a:r>
              <a:rPr sz="2200" b="1" spc="-5" dirty="0">
                <a:latin typeface="宋体"/>
                <a:cs typeface="宋体"/>
              </a:rPr>
              <a:t>：</a:t>
            </a:r>
            <a:r>
              <a:rPr sz="2200" b="1" dirty="0">
                <a:latin typeface="Arial"/>
                <a:cs typeface="Arial"/>
              </a:rPr>
              <a:t>Intel 82C08</a:t>
            </a:r>
            <a:r>
              <a:rPr sz="2200" b="1" spc="-5" dirty="0">
                <a:latin typeface="宋体"/>
                <a:cs typeface="宋体"/>
              </a:rPr>
              <a:t>，</a:t>
            </a:r>
            <a:r>
              <a:rPr sz="2200" b="1" spc="5" dirty="0">
                <a:latin typeface="Arial"/>
                <a:cs typeface="Arial"/>
              </a:rPr>
              <a:t>1</a:t>
            </a:r>
            <a:r>
              <a:rPr sz="2200" b="1" dirty="0">
                <a:latin typeface="Arial"/>
                <a:cs typeface="Arial"/>
              </a:rPr>
              <a:t>8</a:t>
            </a:r>
            <a:r>
              <a:rPr sz="2200" b="1" dirty="0">
                <a:latin typeface="宋体"/>
                <a:cs typeface="宋体"/>
              </a:rPr>
              <a:t>位地址多路复用</a:t>
            </a:r>
            <a:r>
              <a:rPr sz="2200" b="1" spc="-5" dirty="0">
                <a:latin typeface="宋体"/>
                <a:cs typeface="宋体"/>
              </a:rPr>
              <a:t>到</a:t>
            </a:r>
            <a:r>
              <a:rPr sz="2200" b="1" dirty="0">
                <a:latin typeface="Arial"/>
                <a:cs typeface="Arial"/>
              </a:rPr>
              <a:t>256K</a:t>
            </a:r>
            <a:r>
              <a:rPr sz="2200" b="1" spc="-10" dirty="0">
                <a:latin typeface="宋体"/>
                <a:cs typeface="宋体"/>
              </a:rPr>
              <a:t>存</a:t>
            </a:r>
            <a:r>
              <a:rPr sz="2200" b="1" dirty="0">
                <a:latin typeface="宋体"/>
                <a:cs typeface="宋体"/>
              </a:rPr>
              <a:t>储器</a:t>
            </a:r>
            <a:r>
              <a:rPr sz="2200" b="1" spc="-5" dirty="0">
                <a:latin typeface="宋体"/>
                <a:cs typeface="宋体"/>
              </a:rPr>
              <a:t>的</a:t>
            </a:r>
            <a:r>
              <a:rPr sz="2200" b="1" spc="5" dirty="0">
                <a:latin typeface="Arial"/>
                <a:cs typeface="Arial"/>
              </a:rPr>
              <a:t>9</a:t>
            </a:r>
            <a:r>
              <a:rPr sz="2200" b="1" dirty="0">
                <a:latin typeface="宋体"/>
                <a:cs typeface="宋体"/>
              </a:rPr>
              <a:t>个地址，它可控制两个存储体</a:t>
            </a:r>
            <a:r>
              <a:rPr sz="2200" b="1" spc="-5" dirty="0">
                <a:latin typeface="宋体"/>
                <a:cs typeface="宋体"/>
              </a:rPr>
              <a:t>（</a:t>
            </a:r>
            <a:r>
              <a:rPr sz="2200" b="1" spc="-5" dirty="0">
                <a:latin typeface="Arial"/>
                <a:cs typeface="Arial"/>
              </a:rPr>
              <a:t>BS</a:t>
            </a:r>
            <a:r>
              <a:rPr sz="2200" b="1" dirty="0">
                <a:latin typeface="宋体"/>
                <a:cs typeface="宋体"/>
              </a:rPr>
              <a:t>信号决定），所以可以实</a:t>
            </a:r>
            <a:r>
              <a:rPr sz="2200" b="1" spc="-5" dirty="0">
                <a:latin typeface="宋体"/>
                <a:cs typeface="宋体"/>
              </a:rPr>
              <a:t>现</a:t>
            </a:r>
            <a:r>
              <a:rPr sz="2200" b="1" spc="-5" dirty="0">
                <a:latin typeface="Arial"/>
                <a:cs typeface="Arial"/>
              </a:rPr>
              <a:t>51</a:t>
            </a:r>
            <a:r>
              <a:rPr sz="2200" b="1" spc="5" dirty="0">
                <a:latin typeface="Arial"/>
                <a:cs typeface="Arial"/>
              </a:rPr>
              <a:t>2</a:t>
            </a:r>
            <a:r>
              <a:rPr sz="2200" b="1" dirty="0">
                <a:latin typeface="Arial"/>
                <a:cs typeface="Arial"/>
              </a:rPr>
              <a:t>K</a:t>
            </a:r>
            <a:r>
              <a:rPr sz="2200" b="1" dirty="0">
                <a:latin typeface="宋体"/>
                <a:cs typeface="宋体"/>
              </a:rPr>
              <a:t>个地址空间。</a:t>
            </a:r>
            <a:endParaRPr sz="2200" dirty="0">
              <a:latin typeface="宋体"/>
              <a:cs typeface="宋体"/>
            </a:endParaRPr>
          </a:p>
          <a:p>
            <a:pPr marL="680085" marR="250190" indent="-193675">
              <a:lnSpc>
                <a:spcPct val="124800"/>
              </a:lnSpc>
              <a:spcBef>
                <a:spcPts val="1060"/>
              </a:spcBef>
            </a:pPr>
            <a:r>
              <a:rPr sz="2200" spc="-240" dirty="0">
                <a:solidFill>
                  <a:srgbClr val="001ADC"/>
                </a:solidFill>
                <a:latin typeface="Lucida Sans"/>
                <a:cs typeface="Lucida Sans"/>
              </a:rPr>
              <a:t>➢</a:t>
            </a:r>
            <a:r>
              <a:rPr sz="2200" b="1" dirty="0">
                <a:latin typeface="宋体"/>
                <a:cs typeface="宋体"/>
              </a:rPr>
              <a:t>按字节访问时最低位地</a:t>
            </a:r>
            <a:r>
              <a:rPr sz="2200" b="1" spc="-5" dirty="0">
                <a:latin typeface="宋体"/>
                <a:cs typeface="宋体"/>
              </a:rPr>
              <a:t>址</a:t>
            </a:r>
            <a:r>
              <a:rPr sz="2200" b="1" spc="-5" dirty="0">
                <a:latin typeface="Arial"/>
                <a:cs typeface="Arial"/>
              </a:rPr>
              <a:t>A</a:t>
            </a:r>
            <a:r>
              <a:rPr sz="2200" b="1" spc="5" dirty="0">
                <a:latin typeface="Arial"/>
                <a:cs typeface="Arial"/>
              </a:rPr>
              <a:t>0</a:t>
            </a:r>
            <a:r>
              <a:rPr sz="2200" b="1" dirty="0">
                <a:latin typeface="宋体"/>
                <a:cs typeface="宋体"/>
              </a:rPr>
              <a:t>有意义，</a:t>
            </a:r>
            <a:r>
              <a:rPr sz="2200" b="1" spc="-5" dirty="0">
                <a:latin typeface="宋体"/>
                <a:cs typeface="宋体"/>
              </a:rPr>
              <a:t>按</a:t>
            </a:r>
            <a:r>
              <a:rPr sz="2200" b="1" spc="-5" dirty="0">
                <a:latin typeface="Arial"/>
                <a:cs typeface="Arial"/>
              </a:rPr>
              <a:t>1</a:t>
            </a:r>
            <a:r>
              <a:rPr sz="2200" b="1" spc="5" dirty="0">
                <a:latin typeface="Arial"/>
                <a:cs typeface="Arial"/>
              </a:rPr>
              <a:t>6</a:t>
            </a:r>
            <a:r>
              <a:rPr sz="2200" b="1" dirty="0">
                <a:latin typeface="宋体"/>
                <a:cs typeface="宋体"/>
              </a:rPr>
              <a:t>位字访问时，最低位地</a:t>
            </a:r>
            <a:r>
              <a:rPr sz="2200" b="1" spc="-5" dirty="0">
                <a:latin typeface="宋体"/>
                <a:cs typeface="宋体"/>
              </a:rPr>
              <a:t>址</a:t>
            </a:r>
            <a:r>
              <a:rPr sz="2200" b="1" spc="-5" dirty="0">
                <a:latin typeface="Arial"/>
                <a:cs typeface="Arial"/>
              </a:rPr>
              <a:t>A</a:t>
            </a:r>
            <a:r>
              <a:rPr sz="2200" b="1" dirty="0">
                <a:latin typeface="Arial"/>
                <a:cs typeface="Arial"/>
              </a:rPr>
              <a:t>0</a:t>
            </a:r>
            <a:r>
              <a:rPr sz="2200" b="1" dirty="0">
                <a:latin typeface="宋体"/>
                <a:cs typeface="宋体"/>
              </a:rPr>
              <a:t>没有意义。</a:t>
            </a:r>
            <a:endParaRPr sz="2200" dirty="0">
              <a:latin typeface="宋体"/>
              <a:cs typeface="宋体"/>
            </a:endParaRPr>
          </a:p>
          <a:p>
            <a:pPr marL="486409">
              <a:lnSpc>
                <a:spcPct val="100000"/>
              </a:lnSpc>
              <a:spcBef>
                <a:spcPts val="1805"/>
              </a:spcBef>
            </a:pPr>
            <a:r>
              <a:rPr sz="3300" spc="-1110" baseline="2525" dirty="0">
                <a:solidFill>
                  <a:srgbClr val="001ADC"/>
                </a:solidFill>
                <a:latin typeface="Lucida Sans"/>
                <a:cs typeface="Lucida Sans"/>
              </a:rPr>
              <a:t>➢</a:t>
            </a:r>
            <a:r>
              <a:rPr sz="3300" b="1" baseline="2525" dirty="0" err="1">
                <a:latin typeface="Arial"/>
                <a:cs typeface="Arial"/>
              </a:rPr>
              <a:t>CPU</a:t>
            </a:r>
            <a:r>
              <a:rPr sz="3300" b="1" baseline="2525" dirty="0" err="1">
                <a:latin typeface="宋体"/>
                <a:cs typeface="宋体"/>
              </a:rPr>
              <a:t>（或总线）提供</a:t>
            </a:r>
            <a:r>
              <a:rPr sz="3300" b="1" baseline="2525" dirty="0" err="1">
                <a:latin typeface="Arial"/>
                <a:cs typeface="Arial"/>
              </a:rPr>
              <a:t>BHE</a:t>
            </a:r>
            <a:r>
              <a:rPr sz="3300" b="1" baseline="2525" dirty="0" err="1">
                <a:latin typeface="宋体"/>
                <a:cs typeface="宋体"/>
              </a:rPr>
              <a:t>信号</a:t>
            </a:r>
            <a:r>
              <a:rPr sz="3300" b="1" baseline="2525" dirty="0">
                <a:latin typeface="宋体"/>
                <a:cs typeface="宋体"/>
              </a:rPr>
              <a:t>，</a:t>
            </a:r>
            <a:r>
              <a:rPr sz="2200" b="1" dirty="0">
                <a:solidFill>
                  <a:srgbClr val="C0C0C0"/>
                </a:solidFill>
                <a:latin typeface="宋体"/>
                <a:cs typeface="宋体"/>
              </a:rPr>
              <a:t>，</a:t>
            </a:r>
            <a:r>
              <a:rPr sz="3300" b="1" baseline="2525" dirty="0" err="1">
                <a:latin typeface="宋体"/>
                <a:cs typeface="宋体"/>
              </a:rPr>
              <a:t>表明是字节访问方式还是</a:t>
            </a:r>
            <a:endParaRPr sz="2200" dirty="0">
              <a:latin typeface="宋体"/>
              <a:cs typeface="宋体"/>
            </a:endParaRPr>
          </a:p>
          <a:p>
            <a:pPr marL="680720">
              <a:lnSpc>
                <a:spcPct val="100000"/>
              </a:lnSpc>
              <a:spcBef>
                <a:spcPts val="570"/>
              </a:spcBef>
            </a:pPr>
            <a:r>
              <a:rPr sz="2200" b="1" dirty="0">
                <a:latin typeface="Arial"/>
                <a:cs typeface="Arial"/>
              </a:rPr>
              <a:t>16</a:t>
            </a:r>
            <a:r>
              <a:rPr sz="2200" b="1" dirty="0">
                <a:latin typeface="宋体"/>
                <a:cs typeface="宋体"/>
              </a:rPr>
              <a:t>位字访问方式。</a:t>
            </a:r>
            <a:endParaRPr sz="2200" dirty="0">
              <a:latin typeface="宋体"/>
              <a:cs typeface="宋体"/>
            </a:endParaRPr>
          </a:p>
        </p:txBody>
      </p:sp>
      <p:sp>
        <p:nvSpPr>
          <p:cNvPr id="4" name="object 4"/>
          <p:cNvSpPr/>
          <p:nvPr/>
        </p:nvSpPr>
        <p:spPr>
          <a:xfrm>
            <a:off x="6067685" y="682751"/>
            <a:ext cx="2952750" cy="128397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281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36503" y="676656"/>
            <a:ext cx="4318635" cy="360680"/>
          </a:xfrm>
          <a:prstGeom prst="rect">
            <a:avLst/>
          </a:prstGeom>
        </p:spPr>
        <p:txBody>
          <a:bodyPr vert="horz" wrap="square" lIns="0" tIns="0" rIns="0" bIns="0" rtlCol="0">
            <a:spAutoFit/>
          </a:bodyPr>
          <a:lstStyle/>
          <a:p>
            <a:pPr marL="12700">
              <a:lnSpc>
                <a:spcPts val="2835"/>
              </a:lnSpc>
            </a:pPr>
            <a:r>
              <a:rPr dirty="0"/>
              <a:t>DRAM存储器芯片的扩展示例(续)</a:t>
            </a:r>
          </a:p>
        </p:txBody>
      </p:sp>
      <p:sp>
        <p:nvSpPr>
          <p:cNvPr id="5" name="object 5"/>
          <p:cNvSpPr/>
          <p:nvPr/>
        </p:nvSpPr>
        <p:spPr>
          <a:xfrm>
            <a:off x="1401203" y="1051560"/>
            <a:ext cx="7818120" cy="6124575"/>
          </a:xfrm>
          <a:custGeom>
            <a:avLst/>
            <a:gdLst/>
            <a:ahLst/>
            <a:cxnLst/>
            <a:rect l="l" t="t" r="r" b="b"/>
            <a:pathLst>
              <a:path w="7818120" h="6124575">
                <a:moveTo>
                  <a:pt x="0" y="0"/>
                </a:moveTo>
                <a:lnTo>
                  <a:pt x="0" y="6124194"/>
                </a:lnTo>
                <a:lnTo>
                  <a:pt x="7818120" y="6124194"/>
                </a:lnTo>
                <a:lnTo>
                  <a:pt x="7818120" y="0"/>
                </a:lnTo>
                <a:lnTo>
                  <a:pt x="0" y="0"/>
                </a:lnTo>
                <a:close/>
              </a:path>
            </a:pathLst>
          </a:custGeom>
          <a:solidFill>
            <a:srgbClr val="FFFFFF"/>
          </a:solidFill>
        </p:spPr>
        <p:txBody>
          <a:bodyPr wrap="square" lIns="0" tIns="0" rIns="0" bIns="0" rtlCol="0"/>
          <a:lstStyle/>
          <a:p>
            <a:endParaRPr/>
          </a:p>
        </p:txBody>
      </p:sp>
      <p:sp>
        <p:nvSpPr>
          <p:cNvPr id="6" name="object 6"/>
          <p:cNvSpPr/>
          <p:nvPr/>
        </p:nvSpPr>
        <p:spPr>
          <a:xfrm>
            <a:off x="1401203" y="1051560"/>
            <a:ext cx="7818120" cy="6124575"/>
          </a:xfrm>
          <a:custGeom>
            <a:avLst/>
            <a:gdLst/>
            <a:ahLst/>
            <a:cxnLst/>
            <a:rect l="l" t="t" r="r" b="b"/>
            <a:pathLst>
              <a:path w="7818120" h="6124575">
                <a:moveTo>
                  <a:pt x="0" y="0"/>
                </a:moveTo>
                <a:lnTo>
                  <a:pt x="0" y="6124194"/>
                </a:lnTo>
                <a:lnTo>
                  <a:pt x="7818120" y="6124194"/>
                </a:lnTo>
                <a:lnTo>
                  <a:pt x="7818120" y="0"/>
                </a:lnTo>
                <a:lnTo>
                  <a:pt x="0" y="0"/>
                </a:lnTo>
                <a:close/>
              </a:path>
            </a:pathLst>
          </a:custGeom>
          <a:ln w="3175">
            <a:solidFill>
              <a:srgbClr val="000000"/>
            </a:solidFill>
          </a:ln>
        </p:spPr>
        <p:txBody>
          <a:bodyPr wrap="square" lIns="0" tIns="0" rIns="0" bIns="0" rtlCol="0"/>
          <a:lstStyle/>
          <a:p>
            <a:endParaRPr/>
          </a:p>
        </p:txBody>
      </p:sp>
      <p:sp>
        <p:nvSpPr>
          <p:cNvPr id="7" name="object 7"/>
          <p:cNvSpPr/>
          <p:nvPr/>
        </p:nvSpPr>
        <p:spPr>
          <a:xfrm>
            <a:off x="3553853" y="4567428"/>
            <a:ext cx="226695" cy="0"/>
          </a:xfrm>
          <a:custGeom>
            <a:avLst/>
            <a:gdLst/>
            <a:ahLst/>
            <a:cxnLst/>
            <a:rect l="l" t="t" r="r" b="b"/>
            <a:pathLst>
              <a:path w="226695">
                <a:moveTo>
                  <a:pt x="0" y="0"/>
                </a:moveTo>
                <a:lnTo>
                  <a:pt x="226313" y="0"/>
                </a:lnTo>
              </a:path>
            </a:pathLst>
          </a:custGeom>
          <a:ln w="15100">
            <a:solidFill>
              <a:srgbClr val="008000"/>
            </a:solidFill>
          </a:ln>
        </p:spPr>
        <p:txBody>
          <a:bodyPr wrap="square" lIns="0" tIns="0" rIns="0" bIns="0" rtlCol="0"/>
          <a:lstStyle/>
          <a:p>
            <a:endParaRPr/>
          </a:p>
        </p:txBody>
      </p:sp>
      <p:sp>
        <p:nvSpPr>
          <p:cNvPr id="8" name="object 8"/>
          <p:cNvSpPr/>
          <p:nvPr/>
        </p:nvSpPr>
        <p:spPr>
          <a:xfrm>
            <a:off x="3553853" y="4398264"/>
            <a:ext cx="226695" cy="0"/>
          </a:xfrm>
          <a:custGeom>
            <a:avLst/>
            <a:gdLst/>
            <a:ahLst/>
            <a:cxnLst/>
            <a:rect l="l" t="t" r="r" b="b"/>
            <a:pathLst>
              <a:path w="226695">
                <a:moveTo>
                  <a:pt x="0" y="0"/>
                </a:moveTo>
                <a:lnTo>
                  <a:pt x="226313" y="0"/>
                </a:lnTo>
              </a:path>
            </a:pathLst>
          </a:custGeom>
          <a:ln w="15100">
            <a:solidFill>
              <a:srgbClr val="008000"/>
            </a:solidFill>
          </a:ln>
        </p:spPr>
        <p:txBody>
          <a:bodyPr wrap="square" lIns="0" tIns="0" rIns="0" bIns="0" rtlCol="0"/>
          <a:lstStyle/>
          <a:p>
            <a:endParaRPr/>
          </a:p>
        </p:txBody>
      </p:sp>
      <p:sp>
        <p:nvSpPr>
          <p:cNvPr id="9" name="object 9"/>
          <p:cNvSpPr/>
          <p:nvPr/>
        </p:nvSpPr>
        <p:spPr>
          <a:xfrm>
            <a:off x="3553853" y="4226814"/>
            <a:ext cx="226695" cy="0"/>
          </a:xfrm>
          <a:custGeom>
            <a:avLst/>
            <a:gdLst/>
            <a:ahLst/>
            <a:cxnLst/>
            <a:rect l="l" t="t" r="r" b="b"/>
            <a:pathLst>
              <a:path w="226695">
                <a:moveTo>
                  <a:pt x="0" y="0"/>
                </a:moveTo>
                <a:lnTo>
                  <a:pt x="226313" y="0"/>
                </a:lnTo>
              </a:path>
            </a:pathLst>
          </a:custGeom>
          <a:ln w="15100">
            <a:solidFill>
              <a:srgbClr val="008000"/>
            </a:solidFill>
          </a:ln>
        </p:spPr>
        <p:txBody>
          <a:bodyPr wrap="square" lIns="0" tIns="0" rIns="0" bIns="0" rtlCol="0"/>
          <a:lstStyle/>
          <a:p>
            <a:endParaRPr/>
          </a:p>
        </p:txBody>
      </p:sp>
      <p:sp>
        <p:nvSpPr>
          <p:cNvPr id="10" name="object 10"/>
          <p:cNvSpPr txBox="1"/>
          <p:nvPr/>
        </p:nvSpPr>
        <p:spPr>
          <a:xfrm>
            <a:off x="1481420" y="2894329"/>
            <a:ext cx="194945" cy="1422400"/>
          </a:xfrm>
          <a:prstGeom prst="rect">
            <a:avLst/>
          </a:prstGeom>
        </p:spPr>
        <p:txBody>
          <a:bodyPr vert="vert" wrap="square" lIns="0" tIns="0" rIns="0" bIns="0" rtlCol="0">
            <a:spAutoFit/>
          </a:bodyPr>
          <a:lstStyle/>
          <a:p>
            <a:pPr marL="12700">
              <a:lnSpc>
                <a:spcPts val="1420"/>
              </a:lnSpc>
            </a:pPr>
            <a:r>
              <a:rPr sz="1150" b="1" dirty="0">
                <a:latin typeface="Arial"/>
                <a:cs typeface="Arial"/>
              </a:rPr>
              <a:t>From</a:t>
            </a:r>
            <a:r>
              <a:rPr sz="1150" b="1" spc="15" dirty="0">
                <a:latin typeface="Arial"/>
                <a:cs typeface="Arial"/>
              </a:rPr>
              <a:t> </a:t>
            </a:r>
            <a:r>
              <a:rPr sz="1150" b="1" spc="-10" dirty="0">
                <a:latin typeface="Arial"/>
                <a:cs typeface="Arial"/>
              </a:rPr>
              <a:t>A</a:t>
            </a:r>
            <a:r>
              <a:rPr sz="1150" b="1" spc="-5" dirty="0">
                <a:latin typeface="Arial"/>
                <a:cs typeface="Arial"/>
              </a:rPr>
              <a:t>d</a:t>
            </a:r>
            <a:r>
              <a:rPr sz="1150" b="1" dirty="0">
                <a:latin typeface="Arial"/>
                <a:cs typeface="Arial"/>
              </a:rPr>
              <a:t>dress </a:t>
            </a:r>
            <a:r>
              <a:rPr sz="1150" b="1" spc="25" dirty="0">
                <a:latin typeface="Arial"/>
                <a:cs typeface="Arial"/>
              </a:rPr>
              <a:t> </a:t>
            </a:r>
            <a:r>
              <a:rPr sz="1150" b="1" dirty="0">
                <a:latin typeface="Arial"/>
                <a:cs typeface="Arial"/>
              </a:rPr>
              <a:t>Bus</a:t>
            </a:r>
            <a:endParaRPr sz="1150">
              <a:latin typeface="Arial"/>
              <a:cs typeface="Arial"/>
            </a:endParaRPr>
          </a:p>
        </p:txBody>
      </p:sp>
      <p:sp>
        <p:nvSpPr>
          <p:cNvPr id="11" name="object 11"/>
          <p:cNvSpPr/>
          <p:nvPr/>
        </p:nvSpPr>
        <p:spPr>
          <a:xfrm>
            <a:off x="5367413" y="3206495"/>
            <a:ext cx="227329" cy="0"/>
          </a:xfrm>
          <a:custGeom>
            <a:avLst/>
            <a:gdLst/>
            <a:ahLst/>
            <a:cxnLst/>
            <a:rect l="l" t="t" r="r" b="b"/>
            <a:pathLst>
              <a:path w="227329">
                <a:moveTo>
                  <a:pt x="0" y="0"/>
                </a:moveTo>
                <a:lnTo>
                  <a:pt x="227076" y="0"/>
                </a:lnTo>
              </a:path>
            </a:pathLst>
          </a:custGeom>
          <a:ln w="15100">
            <a:solidFill>
              <a:srgbClr val="008000"/>
            </a:solidFill>
          </a:ln>
        </p:spPr>
        <p:txBody>
          <a:bodyPr wrap="square" lIns="0" tIns="0" rIns="0" bIns="0" rtlCol="0"/>
          <a:lstStyle/>
          <a:p>
            <a:endParaRPr/>
          </a:p>
        </p:txBody>
      </p:sp>
      <p:sp>
        <p:nvSpPr>
          <p:cNvPr id="12" name="object 12"/>
          <p:cNvSpPr/>
          <p:nvPr/>
        </p:nvSpPr>
        <p:spPr>
          <a:xfrm>
            <a:off x="5594489" y="1391411"/>
            <a:ext cx="906144" cy="2041525"/>
          </a:xfrm>
          <a:custGeom>
            <a:avLst/>
            <a:gdLst/>
            <a:ahLst/>
            <a:cxnLst/>
            <a:rect l="l" t="t" r="r" b="b"/>
            <a:pathLst>
              <a:path w="906145" h="2041525">
                <a:moveTo>
                  <a:pt x="0" y="0"/>
                </a:moveTo>
                <a:lnTo>
                  <a:pt x="0" y="2041398"/>
                </a:lnTo>
                <a:lnTo>
                  <a:pt x="906017" y="2041398"/>
                </a:lnTo>
                <a:lnTo>
                  <a:pt x="906017" y="0"/>
                </a:lnTo>
                <a:lnTo>
                  <a:pt x="0" y="0"/>
                </a:lnTo>
                <a:close/>
              </a:path>
            </a:pathLst>
          </a:custGeom>
          <a:solidFill>
            <a:srgbClr val="656565"/>
          </a:solidFill>
        </p:spPr>
        <p:txBody>
          <a:bodyPr wrap="square" lIns="0" tIns="0" rIns="0" bIns="0" rtlCol="0"/>
          <a:lstStyle/>
          <a:p>
            <a:endParaRPr/>
          </a:p>
        </p:txBody>
      </p:sp>
      <p:sp>
        <p:nvSpPr>
          <p:cNvPr id="13" name="object 13"/>
          <p:cNvSpPr/>
          <p:nvPr/>
        </p:nvSpPr>
        <p:spPr>
          <a:xfrm>
            <a:off x="5594489" y="1391411"/>
            <a:ext cx="906144" cy="2041525"/>
          </a:xfrm>
          <a:custGeom>
            <a:avLst/>
            <a:gdLst/>
            <a:ahLst/>
            <a:cxnLst/>
            <a:rect l="l" t="t" r="r" b="b"/>
            <a:pathLst>
              <a:path w="906145" h="2041525">
                <a:moveTo>
                  <a:pt x="0" y="0"/>
                </a:moveTo>
                <a:lnTo>
                  <a:pt x="0" y="2041398"/>
                </a:lnTo>
                <a:lnTo>
                  <a:pt x="906017" y="2041398"/>
                </a:lnTo>
                <a:lnTo>
                  <a:pt x="906017" y="0"/>
                </a:lnTo>
                <a:lnTo>
                  <a:pt x="0" y="0"/>
                </a:lnTo>
                <a:close/>
              </a:path>
            </a:pathLst>
          </a:custGeom>
          <a:ln w="15100">
            <a:solidFill>
              <a:srgbClr val="000000"/>
            </a:solidFill>
          </a:ln>
        </p:spPr>
        <p:txBody>
          <a:bodyPr wrap="square" lIns="0" tIns="0" rIns="0" bIns="0" rtlCol="0"/>
          <a:lstStyle/>
          <a:p>
            <a:endParaRPr/>
          </a:p>
        </p:txBody>
      </p:sp>
      <p:sp>
        <p:nvSpPr>
          <p:cNvPr id="14" name="object 14"/>
          <p:cNvSpPr txBox="1"/>
          <p:nvPr/>
        </p:nvSpPr>
        <p:spPr>
          <a:xfrm>
            <a:off x="5948150" y="2034032"/>
            <a:ext cx="223520" cy="754380"/>
          </a:xfrm>
          <a:prstGeom prst="rect">
            <a:avLst/>
          </a:prstGeom>
        </p:spPr>
        <p:txBody>
          <a:bodyPr vert="vert" wrap="square" lIns="0" tIns="0" rIns="0" bIns="0" rtlCol="0">
            <a:spAutoFit/>
          </a:bodyPr>
          <a:lstStyle/>
          <a:p>
            <a:pPr marL="12700">
              <a:lnSpc>
                <a:spcPts val="1639"/>
              </a:lnSpc>
            </a:pPr>
            <a:r>
              <a:rPr sz="1400" spc="-5" dirty="0">
                <a:solidFill>
                  <a:srgbClr val="FF0000"/>
                </a:solidFill>
                <a:latin typeface="Arial"/>
                <a:cs typeface="Arial"/>
              </a:rPr>
              <a:t>256</a:t>
            </a:r>
            <a:r>
              <a:rPr sz="1400" dirty="0">
                <a:solidFill>
                  <a:srgbClr val="FF0000"/>
                </a:solidFill>
                <a:latin typeface="Arial"/>
                <a:cs typeface="Arial"/>
              </a:rPr>
              <a:t>K X 8</a:t>
            </a:r>
            <a:endParaRPr sz="1400">
              <a:latin typeface="Arial"/>
              <a:cs typeface="Arial"/>
            </a:endParaRPr>
          </a:p>
        </p:txBody>
      </p:sp>
      <p:sp>
        <p:nvSpPr>
          <p:cNvPr id="15" name="object 15"/>
          <p:cNvSpPr/>
          <p:nvPr/>
        </p:nvSpPr>
        <p:spPr>
          <a:xfrm>
            <a:off x="5367413" y="1901189"/>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16" name="object 16"/>
          <p:cNvSpPr/>
          <p:nvPr/>
        </p:nvSpPr>
        <p:spPr>
          <a:xfrm>
            <a:off x="5367413" y="2076450"/>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17" name="object 17"/>
          <p:cNvSpPr/>
          <p:nvPr/>
        </p:nvSpPr>
        <p:spPr>
          <a:xfrm>
            <a:off x="5367413" y="2237232"/>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18" name="object 18"/>
          <p:cNvSpPr/>
          <p:nvPr/>
        </p:nvSpPr>
        <p:spPr>
          <a:xfrm>
            <a:off x="5367413" y="2412492"/>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19" name="object 19"/>
          <p:cNvSpPr/>
          <p:nvPr/>
        </p:nvSpPr>
        <p:spPr>
          <a:xfrm>
            <a:off x="5367413" y="2581655"/>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20" name="object 20"/>
          <p:cNvSpPr/>
          <p:nvPr/>
        </p:nvSpPr>
        <p:spPr>
          <a:xfrm>
            <a:off x="5367413" y="2752344"/>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21" name="object 21"/>
          <p:cNvSpPr/>
          <p:nvPr/>
        </p:nvSpPr>
        <p:spPr>
          <a:xfrm>
            <a:off x="5367413" y="2922270"/>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22" name="object 22"/>
          <p:cNvSpPr/>
          <p:nvPr/>
        </p:nvSpPr>
        <p:spPr>
          <a:xfrm>
            <a:off x="5367413" y="1732026"/>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23" name="object 23"/>
          <p:cNvSpPr/>
          <p:nvPr/>
        </p:nvSpPr>
        <p:spPr>
          <a:xfrm>
            <a:off x="5367413" y="1556766"/>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24" name="object 24"/>
          <p:cNvSpPr/>
          <p:nvPr/>
        </p:nvSpPr>
        <p:spPr>
          <a:xfrm>
            <a:off x="6142367" y="3139439"/>
            <a:ext cx="260350" cy="0"/>
          </a:xfrm>
          <a:custGeom>
            <a:avLst/>
            <a:gdLst/>
            <a:ahLst/>
            <a:cxnLst/>
            <a:rect l="l" t="t" r="r" b="b"/>
            <a:pathLst>
              <a:path w="260350">
                <a:moveTo>
                  <a:pt x="0" y="0"/>
                </a:moveTo>
                <a:lnTo>
                  <a:pt x="259841" y="0"/>
                </a:lnTo>
              </a:path>
            </a:pathLst>
          </a:custGeom>
          <a:ln w="13589">
            <a:solidFill>
              <a:srgbClr val="FFFFFF"/>
            </a:solidFill>
          </a:ln>
        </p:spPr>
        <p:txBody>
          <a:bodyPr wrap="square" lIns="0" tIns="0" rIns="0" bIns="0" rtlCol="0"/>
          <a:lstStyle/>
          <a:p>
            <a:endParaRPr/>
          </a:p>
        </p:txBody>
      </p:sp>
      <p:sp>
        <p:nvSpPr>
          <p:cNvPr id="25" name="object 25"/>
          <p:cNvSpPr txBox="1"/>
          <p:nvPr/>
        </p:nvSpPr>
        <p:spPr>
          <a:xfrm>
            <a:off x="5616073" y="1452683"/>
            <a:ext cx="177165" cy="1546225"/>
          </a:xfrm>
          <a:prstGeom prst="rect">
            <a:avLst/>
          </a:prstGeom>
        </p:spPr>
        <p:txBody>
          <a:bodyPr vert="horz" wrap="square" lIns="0" tIns="25400" rIns="0" bIns="0" rtlCol="0">
            <a:spAutoFit/>
          </a:bodyPr>
          <a:lstStyle/>
          <a:p>
            <a:pPr marL="12700" algn="just">
              <a:lnSpc>
                <a:spcPct val="100000"/>
              </a:lnSpc>
              <a:spcBef>
                <a:spcPts val="200"/>
              </a:spcBef>
            </a:pPr>
            <a:r>
              <a:rPr sz="950" b="1" spc="-20" dirty="0">
                <a:solidFill>
                  <a:srgbClr val="FFFFFF"/>
                </a:solidFill>
                <a:latin typeface="Arial"/>
                <a:cs typeface="Arial"/>
              </a:rPr>
              <a:t>A0</a:t>
            </a:r>
            <a:endParaRPr sz="950">
              <a:latin typeface="Arial"/>
              <a:cs typeface="Arial"/>
            </a:endParaRPr>
          </a:p>
          <a:p>
            <a:pPr marL="12700" marR="5080" algn="just">
              <a:lnSpc>
                <a:spcPct val="117400"/>
              </a:lnSpc>
              <a:spcBef>
                <a:spcPts val="10"/>
              </a:spcBef>
            </a:pPr>
            <a:r>
              <a:rPr sz="950" b="1" spc="-25" dirty="0">
                <a:solidFill>
                  <a:srgbClr val="FFFFFF"/>
                </a:solidFill>
                <a:latin typeface="Arial"/>
                <a:cs typeface="Arial"/>
              </a:rPr>
              <a:t>A1  A2  A3  A4  A5  A6  A7  A8</a:t>
            </a:r>
            <a:endParaRPr sz="950">
              <a:latin typeface="Arial"/>
              <a:cs typeface="Arial"/>
            </a:endParaRPr>
          </a:p>
        </p:txBody>
      </p:sp>
      <p:sp>
        <p:nvSpPr>
          <p:cNvPr id="26" name="object 26"/>
          <p:cNvSpPr/>
          <p:nvPr/>
        </p:nvSpPr>
        <p:spPr>
          <a:xfrm>
            <a:off x="5633351" y="3139439"/>
            <a:ext cx="260350" cy="0"/>
          </a:xfrm>
          <a:custGeom>
            <a:avLst/>
            <a:gdLst/>
            <a:ahLst/>
            <a:cxnLst/>
            <a:rect l="l" t="t" r="r" b="b"/>
            <a:pathLst>
              <a:path w="260350">
                <a:moveTo>
                  <a:pt x="0" y="0"/>
                </a:moveTo>
                <a:lnTo>
                  <a:pt x="259841" y="0"/>
                </a:lnTo>
              </a:path>
            </a:pathLst>
          </a:custGeom>
          <a:ln w="13589">
            <a:solidFill>
              <a:srgbClr val="FFFFFF"/>
            </a:solidFill>
          </a:ln>
        </p:spPr>
        <p:txBody>
          <a:bodyPr wrap="square" lIns="0" tIns="0" rIns="0" bIns="0" rtlCol="0"/>
          <a:lstStyle/>
          <a:p>
            <a:endParaRPr/>
          </a:p>
        </p:txBody>
      </p:sp>
      <p:sp>
        <p:nvSpPr>
          <p:cNvPr id="27" name="object 27"/>
          <p:cNvSpPr/>
          <p:nvPr/>
        </p:nvSpPr>
        <p:spPr>
          <a:xfrm>
            <a:off x="6500495" y="1561338"/>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28" name="object 28"/>
          <p:cNvSpPr/>
          <p:nvPr/>
        </p:nvSpPr>
        <p:spPr>
          <a:xfrm>
            <a:off x="6500495" y="1732026"/>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29" name="object 29"/>
          <p:cNvSpPr/>
          <p:nvPr/>
        </p:nvSpPr>
        <p:spPr>
          <a:xfrm>
            <a:off x="6500495" y="1901189"/>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30" name="object 30"/>
          <p:cNvSpPr/>
          <p:nvPr/>
        </p:nvSpPr>
        <p:spPr>
          <a:xfrm>
            <a:off x="6500495" y="2071877"/>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31" name="object 31"/>
          <p:cNvSpPr/>
          <p:nvPr/>
        </p:nvSpPr>
        <p:spPr>
          <a:xfrm>
            <a:off x="5945009" y="3309365"/>
            <a:ext cx="201930" cy="0"/>
          </a:xfrm>
          <a:custGeom>
            <a:avLst/>
            <a:gdLst/>
            <a:ahLst/>
            <a:cxnLst/>
            <a:rect l="l" t="t" r="r" b="b"/>
            <a:pathLst>
              <a:path w="201929">
                <a:moveTo>
                  <a:pt x="0" y="0"/>
                </a:moveTo>
                <a:lnTo>
                  <a:pt x="201930" y="0"/>
                </a:lnTo>
              </a:path>
            </a:pathLst>
          </a:custGeom>
          <a:ln w="13589">
            <a:solidFill>
              <a:srgbClr val="FFFFFF"/>
            </a:solidFill>
          </a:ln>
        </p:spPr>
        <p:txBody>
          <a:bodyPr wrap="square" lIns="0" tIns="0" rIns="0" bIns="0" rtlCol="0"/>
          <a:lstStyle/>
          <a:p>
            <a:endParaRPr/>
          </a:p>
        </p:txBody>
      </p:sp>
      <p:sp>
        <p:nvSpPr>
          <p:cNvPr id="32" name="object 32"/>
          <p:cNvSpPr txBox="1"/>
          <p:nvPr/>
        </p:nvSpPr>
        <p:spPr>
          <a:xfrm>
            <a:off x="5620645" y="3097992"/>
            <a:ext cx="795020" cy="355600"/>
          </a:xfrm>
          <a:prstGeom prst="rect">
            <a:avLst/>
          </a:prstGeom>
        </p:spPr>
        <p:txBody>
          <a:bodyPr vert="horz" wrap="square" lIns="0" tIns="0" rIns="0" bIns="0" rtlCol="0">
            <a:spAutoFit/>
          </a:bodyPr>
          <a:lstStyle/>
          <a:p>
            <a:pPr marL="323850" marR="5080" indent="-311785">
              <a:lnSpc>
                <a:spcPct val="117400"/>
              </a:lnSpc>
              <a:tabLst>
                <a:tab pos="521334" algn="l"/>
              </a:tabLst>
            </a:pPr>
            <a:r>
              <a:rPr sz="950" b="1" spc="25" dirty="0">
                <a:solidFill>
                  <a:srgbClr val="FFFFFF"/>
                </a:solidFill>
                <a:latin typeface="Arial"/>
                <a:cs typeface="Arial"/>
              </a:rPr>
              <a:t>R</a:t>
            </a:r>
            <a:r>
              <a:rPr sz="950" b="1" spc="-15" dirty="0">
                <a:solidFill>
                  <a:srgbClr val="FFFFFF"/>
                </a:solidFill>
                <a:latin typeface="Arial"/>
                <a:cs typeface="Arial"/>
              </a:rPr>
              <a:t>A</a:t>
            </a:r>
            <a:r>
              <a:rPr sz="950" b="1" spc="25" dirty="0">
                <a:solidFill>
                  <a:srgbClr val="FFFFFF"/>
                </a:solidFill>
                <a:latin typeface="Arial"/>
                <a:cs typeface="Arial"/>
              </a:rPr>
              <a:t>S</a:t>
            </a:r>
            <a:r>
              <a:rPr sz="950" b="1" dirty="0">
                <a:solidFill>
                  <a:srgbClr val="FFFFFF"/>
                </a:solidFill>
                <a:latin typeface="Arial"/>
                <a:cs typeface="Arial"/>
              </a:rPr>
              <a:t>		</a:t>
            </a:r>
            <a:r>
              <a:rPr sz="950" b="1" spc="25" dirty="0">
                <a:solidFill>
                  <a:srgbClr val="FFFFFF"/>
                </a:solidFill>
                <a:latin typeface="Arial"/>
                <a:cs typeface="Arial"/>
              </a:rPr>
              <a:t>C</a:t>
            </a:r>
            <a:r>
              <a:rPr sz="950" b="1" spc="-15" dirty="0">
                <a:solidFill>
                  <a:srgbClr val="FFFFFF"/>
                </a:solidFill>
                <a:latin typeface="Arial"/>
                <a:cs typeface="Arial"/>
              </a:rPr>
              <a:t>A</a:t>
            </a:r>
            <a:r>
              <a:rPr sz="950" b="1" spc="15" dirty="0">
                <a:solidFill>
                  <a:srgbClr val="FFFFFF"/>
                </a:solidFill>
                <a:latin typeface="Arial"/>
                <a:cs typeface="Arial"/>
              </a:rPr>
              <a:t>S  </a:t>
            </a:r>
            <a:r>
              <a:rPr sz="950" b="1" spc="30" dirty="0">
                <a:solidFill>
                  <a:srgbClr val="FFFFFF"/>
                </a:solidFill>
                <a:latin typeface="Arial"/>
                <a:cs typeface="Arial"/>
              </a:rPr>
              <a:t>WE</a:t>
            </a:r>
            <a:endParaRPr sz="950">
              <a:latin typeface="Arial"/>
              <a:cs typeface="Arial"/>
            </a:endParaRPr>
          </a:p>
        </p:txBody>
      </p:sp>
      <p:sp>
        <p:nvSpPr>
          <p:cNvPr id="33" name="object 33"/>
          <p:cNvSpPr/>
          <p:nvPr/>
        </p:nvSpPr>
        <p:spPr>
          <a:xfrm>
            <a:off x="6047117" y="3481578"/>
            <a:ext cx="0" cy="178435"/>
          </a:xfrm>
          <a:custGeom>
            <a:avLst/>
            <a:gdLst/>
            <a:ahLst/>
            <a:cxnLst/>
            <a:rect l="l" t="t" r="r" b="b"/>
            <a:pathLst>
              <a:path h="178435">
                <a:moveTo>
                  <a:pt x="0" y="0"/>
                </a:moveTo>
                <a:lnTo>
                  <a:pt x="0" y="178308"/>
                </a:lnTo>
              </a:path>
            </a:pathLst>
          </a:custGeom>
          <a:ln w="15100">
            <a:solidFill>
              <a:srgbClr val="008000"/>
            </a:solidFill>
          </a:ln>
        </p:spPr>
        <p:txBody>
          <a:bodyPr wrap="square" lIns="0" tIns="0" rIns="0" bIns="0" rtlCol="0"/>
          <a:lstStyle/>
          <a:p>
            <a:endParaRPr/>
          </a:p>
        </p:txBody>
      </p:sp>
      <p:sp>
        <p:nvSpPr>
          <p:cNvPr id="34" name="object 34"/>
          <p:cNvSpPr/>
          <p:nvPr/>
        </p:nvSpPr>
        <p:spPr>
          <a:xfrm>
            <a:off x="5568581" y="3182111"/>
            <a:ext cx="49530" cy="48895"/>
          </a:xfrm>
          <a:custGeom>
            <a:avLst/>
            <a:gdLst/>
            <a:ahLst/>
            <a:cxnLst/>
            <a:rect l="l" t="t" r="r" b="b"/>
            <a:pathLst>
              <a:path w="49529" h="48894">
                <a:moveTo>
                  <a:pt x="49529" y="24384"/>
                </a:moveTo>
                <a:lnTo>
                  <a:pt x="46481" y="13716"/>
                </a:lnTo>
                <a:lnTo>
                  <a:pt x="41148" y="4572"/>
                </a:lnTo>
                <a:lnTo>
                  <a:pt x="30479" y="0"/>
                </a:lnTo>
                <a:lnTo>
                  <a:pt x="19812" y="0"/>
                </a:lnTo>
                <a:lnTo>
                  <a:pt x="9143" y="4572"/>
                </a:lnTo>
                <a:lnTo>
                  <a:pt x="3048" y="13716"/>
                </a:lnTo>
                <a:lnTo>
                  <a:pt x="0" y="24384"/>
                </a:lnTo>
                <a:lnTo>
                  <a:pt x="3048" y="35052"/>
                </a:lnTo>
                <a:lnTo>
                  <a:pt x="9143" y="44196"/>
                </a:lnTo>
                <a:lnTo>
                  <a:pt x="19812" y="48768"/>
                </a:lnTo>
                <a:lnTo>
                  <a:pt x="30479" y="48768"/>
                </a:lnTo>
                <a:lnTo>
                  <a:pt x="41148" y="44196"/>
                </a:lnTo>
                <a:lnTo>
                  <a:pt x="46481" y="35052"/>
                </a:lnTo>
                <a:lnTo>
                  <a:pt x="49529" y="24384"/>
                </a:lnTo>
                <a:close/>
              </a:path>
            </a:pathLst>
          </a:custGeom>
          <a:solidFill>
            <a:srgbClr val="FFFFFF"/>
          </a:solidFill>
        </p:spPr>
        <p:txBody>
          <a:bodyPr wrap="square" lIns="0" tIns="0" rIns="0" bIns="0" rtlCol="0"/>
          <a:lstStyle/>
          <a:p>
            <a:endParaRPr/>
          </a:p>
        </p:txBody>
      </p:sp>
      <p:sp>
        <p:nvSpPr>
          <p:cNvPr id="35" name="object 35"/>
          <p:cNvSpPr/>
          <p:nvPr/>
        </p:nvSpPr>
        <p:spPr>
          <a:xfrm>
            <a:off x="5568581" y="3182111"/>
            <a:ext cx="49530" cy="48895"/>
          </a:xfrm>
          <a:custGeom>
            <a:avLst/>
            <a:gdLst/>
            <a:ahLst/>
            <a:cxnLst/>
            <a:rect l="l" t="t" r="r" b="b"/>
            <a:pathLst>
              <a:path w="49529" h="48894">
                <a:moveTo>
                  <a:pt x="0" y="24384"/>
                </a:moveTo>
                <a:lnTo>
                  <a:pt x="3048" y="13716"/>
                </a:lnTo>
                <a:lnTo>
                  <a:pt x="9143" y="4572"/>
                </a:lnTo>
                <a:lnTo>
                  <a:pt x="19812" y="0"/>
                </a:lnTo>
                <a:lnTo>
                  <a:pt x="30479" y="0"/>
                </a:lnTo>
                <a:lnTo>
                  <a:pt x="41148" y="4572"/>
                </a:lnTo>
                <a:lnTo>
                  <a:pt x="46481" y="13716"/>
                </a:lnTo>
                <a:lnTo>
                  <a:pt x="49529" y="24384"/>
                </a:lnTo>
                <a:lnTo>
                  <a:pt x="46481" y="35052"/>
                </a:lnTo>
                <a:lnTo>
                  <a:pt x="41148" y="44196"/>
                </a:lnTo>
                <a:lnTo>
                  <a:pt x="30479" y="48768"/>
                </a:lnTo>
                <a:lnTo>
                  <a:pt x="19812" y="48768"/>
                </a:lnTo>
                <a:lnTo>
                  <a:pt x="9143" y="44196"/>
                </a:lnTo>
                <a:lnTo>
                  <a:pt x="3048" y="35052"/>
                </a:lnTo>
                <a:lnTo>
                  <a:pt x="0" y="24384"/>
                </a:lnTo>
                <a:close/>
              </a:path>
            </a:pathLst>
          </a:custGeom>
          <a:ln w="9067">
            <a:solidFill>
              <a:srgbClr val="000000"/>
            </a:solidFill>
          </a:ln>
        </p:spPr>
        <p:txBody>
          <a:bodyPr wrap="square" lIns="0" tIns="0" rIns="0" bIns="0" rtlCol="0"/>
          <a:lstStyle/>
          <a:p>
            <a:endParaRPr/>
          </a:p>
        </p:txBody>
      </p:sp>
      <p:sp>
        <p:nvSpPr>
          <p:cNvPr id="36" name="object 36"/>
          <p:cNvSpPr/>
          <p:nvPr/>
        </p:nvSpPr>
        <p:spPr>
          <a:xfrm>
            <a:off x="6021971" y="3432809"/>
            <a:ext cx="49530" cy="48895"/>
          </a:xfrm>
          <a:custGeom>
            <a:avLst/>
            <a:gdLst/>
            <a:ahLst/>
            <a:cxnLst/>
            <a:rect l="l" t="t" r="r" b="b"/>
            <a:pathLst>
              <a:path w="49529" h="48895">
                <a:moveTo>
                  <a:pt x="49530" y="24384"/>
                </a:moveTo>
                <a:lnTo>
                  <a:pt x="46482" y="13715"/>
                </a:lnTo>
                <a:lnTo>
                  <a:pt x="40386" y="4572"/>
                </a:lnTo>
                <a:lnTo>
                  <a:pt x="29718" y="0"/>
                </a:lnTo>
                <a:lnTo>
                  <a:pt x="19050" y="0"/>
                </a:lnTo>
                <a:lnTo>
                  <a:pt x="9144" y="4572"/>
                </a:lnTo>
                <a:lnTo>
                  <a:pt x="3048" y="13715"/>
                </a:lnTo>
                <a:lnTo>
                  <a:pt x="0" y="24384"/>
                </a:lnTo>
                <a:lnTo>
                  <a:pt x="3048" y="35051"/>
                </a:lnTo>
                <a:lnTo>
                  <a:pt x="9144" y="44195"/>
                </a:lnTo>
                <a:lnTo>
                  <a:pt x="19050" y="48767"/>
                </a:lnTo>
                <a:lnTo>
                  <a:pt x="29718" y="48767"/>
                </a:lnTo>
                <a:lnTo>
                  <a:pt x="40386" y="44195"/>
                </a:lnTo>
                <a:lnTo>
                  <a:pt x="46482" y="35051"/>
                </a:lnTo>
                <a:lnTo>
                  <a:pt x="49530" y="24384"/>
                </a:lnTo>
                <a:close/>
              </a:path>
            </a:pathLst>
          </a:custGeom>
          <a:solidFill>
            <a:srgbClr val="FFFFFF"/>
          </a:solidFill>
        </p:spPr>
        <p:txBody>
          <a:bodyPr wrap="square" lIns="0" tIns="0" rIns="0" bIns="0" rtlCol="0"/>
          <a:lstStyle/>
          <a:p>
            <a:endParaRPr/>
          </a:p>
        </p:txBody>
      </p:sp>
      <p:sp>
        <p:nvSpPr>
          <p:cNvPr id="37" name="object 37"/>
          <p:cNvSpPr/>
          <p:nvPr/>
        </p:nvSpPr>
        <p:spPr>
          <a:xfrm>
            <a:off x="6021971" y="3432809"/>
            <a:ext cx="49530" cy="48895"/>
          </a:xfrm>
          <a:custGeom>
            <a:avLst/>
            <a:gdLst/>
            <a:ahLst/>
            <a:cxnLst/>
            <a:rect l="l" t="t" r="r" b="b"/>
            <a:pathLst>
              <a:path w="49529" h="48895">
                <a:moveTo>
                  <a:pt x="0" y="24384"/>
                </a:moveTo>
                <a:lnTo>
                  <a:pt x="3048" y="13715"/>
                </a:lnTo>
                <a:lnTo>
                  <a:pt x="9144" y="4572"/>
                </a:lnTo>
                <a:lnTo>
                  <a:pt x="19050" y="0"/>
                </a:lnTo>
                <a:lnTo>
                  <a:pt x="29718" y="0"/>
                </a:lnTo>
                <a:lnTo>
                  <a:pt x="40386" y="4572"/>
                </a:lnTo>
                <a:lnTo>
                  <a:pt x="46482" y="13715"/>
                </a:lnTo>
                <a:lnTo>
                  <a:pt x="49530" y="24384"/>
                </a:lnTo>
                <a:lnTo>
                  <a:pt x="46482" y="35051"/>
                </a:lnTo>
                <a:lnTo>
                  <a:pt x="40386" y="44195"/>
                </a:lnTo>
                <a:lnTo>
                  <a:pt x="29718" y="48767"/>
                </a:lnTo>
                <a:lnTo>
                  <a:pt x="19050" y="48767"/>
                </a:lnTo>
                <a:lnTo>
                  <a:pt x="9144" y="44195"/>
                </a:lnTo>
                <a:lnTo>
                  <a:pt x="3048" y="35051"/>
                </a:lnTo>
                <a:lnTo>
                  <a:pt x="0" y="24384"/>
                </a:lnTo>
                <a:close/>
              </a:path>
            </a:pathLst>
          </a:custGeom>
          <a:ln w="9067">
            <a:solidFill>
              <a:srgbClr val="000000"/>
            </a:solidFill>
          </a:ln>
        </p:spPr>
        <p:txBody>
          <a:bodyPr wrap="square" lIns="0" tIns="0" rIns="0" bIns="0" rtlCol="0"/>
          <a:lstStyle/>
          <a:p>
            <a:endParaRPr/>
          </a:p>
        </p:txBody>
      </p:sp>
      <p:sp>
        <p:nvSpPr>
          <p:cNvPr id="38" name="object 38"/>
          <p:cNvSpPr/>
          <p:nvPr/>
        </p:nvSpPr>
        <p:spPr>
          <a:xfrm>
            <a:off x="6500495" y="224180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39" name="object 39"/>
          <p:cNvSpPr/>
          <p:nvPr/>
        </p:nvSpPr>
        <p:spPr>
          <a:xfrm>
            <a:off x="6500495" y="2412492"/>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40" name="object 40"/>
          <p:cNvSpPr/>
          <p:nvPr/>
        </p:nvSpPr>
        <p:spPr>
          <a:xfrm>
            <a:off x="6500495" y="2581655"/>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41" name="object 41"/>
          <p:cNvSpPr/>
          <p:nvPr/>
        </p:nvSpPr>
        <p:spPr>
          <a:xfrm>
            <a:off x="6500495" y="275234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42" name="object 42"/>
          <p:cNvSpPr txBox="1"/>
          <p:nvPr/>
        </p:nvSpPr>
        <p:spPr>
          <a:xfrm>
            <a:off x="6292729" y="1452544"/>
            <a:ext cx="186055" cy="1377315"/>
          </a:xfrm>
          <a:prstGeom prst="rect">
            <a:avLst/>
          </a:prstGeom>
        </p:spPr>
        <p:txBody>
          <a:bodyPr vert="horz" wrap="square" lIns="0" tIns="0" rIns="0" bIns="0" rtlCol="0">
            <a:spAutoFit/>
          </a:bodyPr>
          <a:lstStyle/>
          <a:p>
            <a:pPr marL="12700" marR="5080" algn="just">
              <a:lnSpc>
                <a:spcPct val="117600"/>
              </a:lnSpc>
            </a:pPr>
            <a:r>
              <a:rPr sz="950" b="1" spc="15" dirty="0">
                <a:solidFill>
                  <a:srgbClr val="FFFFFF"/>
                </a:solidFill>
                <a:latin typeface="Arial"/>
                <a:cs typeface="Arial"/>
              </a:rPr>
              <a:t>D0  D1  D2</a:t>
            </a:r>
            <a:endParaRPr sz="950">
              <a:latin typeface="Arial"/>
              <a:cs typeface="Arial"/>
            </a:endParaRPr>
          </a:p>
          <a:p>
            <a:pPr marL="12700" marR="5080" algn="just">
              <a:lnSpc>
                <a:spcPct val="117500"/>
              </a:lnSpc>
              <a:spcBef>
                <a:spcPts val="5"/>
              </a:spcBef>
            </a:pPr>
            <a:r>
              <a:rPr sz="950" b="1" spc="15" dirty="0">
                <a:solidFill>
                  <a:srgbClr val="FFFFFF"/>
                </a:solidFill>
                <a:latin typeface="Arial"/>
                <a:cs typeface="Arial"/>
              </a:rPr>
              <a:t>D3  D4  D5  D6  D7</a:t>
            </a:r>
            <a:endParaRPr sz="950">
              <a:latin typeface="Arial"/>
              <a:cs typeface="Arial"/>
            </a:endParaRPr>
          </a:p>
        </p:txBody>
      </p:sp>
      <p:sp>
        <p:nvSpPr>
          <p:cNvPr id="43" name="object 43"/>
          <p:cNvSpPr/>
          <p:nvPr/>
        </p:nvSpPr>
        <p:spPr>
          <a:xfrm>
            <a:off x="6500495" y="3206495"/>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44" name="object 44"/>
          <p:cNvSpPr/>
          <p:nvPr/>
        </p:nvSpPr>
        <p:spPr>
          <a:xfrm>
            <a:off x="6506603" y="3182111"/>
            <a:ext cx="49530" cy="48895"/>
          </a:xfrm>
          <a:custGeom>
            <a:avLst/>
            <a:gdLst/>
            <a:ahLst/>
            <a:cxnLst/>
            <a:rect l="l" t="t" r="r" b="b"/>
            <a:pathLst>
              <a:path w="49529" h="48894">
                <a:moveTo>
                  <a:pt x="49517" y="24384"/>
                </a:moveTo>
                <a:lnTo>
                  <a:pt x="46469" y="13716"/>
                </a:lnTo>
                <a:lnTo>
                  <a:pt x="41135" y="4572"/>
                </a:lnTo>
                <a:lnTo>
                  <a:pt x="30467" y="0"/>
                </a:lnTo>
                <a:lnTo>
                  <a:pt x="19811" y="0"/>
                </a:lnTo>
                <a:lnTo>
                  <a:pt x="9131" y="4572"/>
                </a:lnTo>
                <a:lnTo>
                  <a:pt x="3035" y="13716"/>
                </a:lnTo>
                <a:lnTo>
                  <a:pt x="0" y="24384"/>
                </a:lnTo>
                <a:lnTo>
                  <a:pt x="3035" y="35052"/>
                </a:lnTo>
                <a:lnTo>
                  <a:pt x="9131" y="44196"/>
                </a:lnTo>
                <a:lnTo>
                  <a:pt x="19811" y="48768"/>
                </a:lnTo>
                <a:lnTo>
                  <a:pt x="30467" y="48768"/>
                </a:lnTo>
                <a:lnTo>
                  <a:pt x="41135" y="44196"/>
                </a:lnTo>
                <a:lnTo>
                  <a:pt x="46469" y="35052"/>
                </a:lnTo>
                <a:lnTo>
                  <a:pt x="49517" y="24384"/>
                </a:lnTo>
                <a:close/>
              </a:path>
            </a:pathLst>
          </a:custGeom>
          <a:solidFill>
            <a:srgbClr val="FFFFFF"/>
          </a:solidFill>
        </p:spPr>
        <p:txBody>
          <a:bodyPr wrap="square" lIns="0" tIns="0" rIns="0" bIns="0" rtlCol="0"/>
          <a:lstStyle/>
          <a:p>
            <a:endParaRPr/>
          </a:p>
        </p:txBody>
      </p:sp>
      <p:sp>
        <p:nvSpPr>
          <p:cNvPr id="45" name="object 45"/>
          <p:cNvSpPr/>
          <p:nvPr/>
        </p:nvSpPr>
        <p:spPr>
          <a:xfrm>
            <a:off x="6506603" y="3182111"/>
            <a:ext cx="49530" cy="48895"/>
          </a:xfrm>
          <a:custGeom>
            <a:avLst/>
            <a:gdLst/>
            <a:ahLst/>
            <a:cxnLst/>
            <a:rect l="l" t="t" r="r" b="b"/>
            <a:pathLst>
              <a:path w="49529" h="48894">
                <a:moveTo>
                  <a:pt x="0" y="24384"/>
                </a:moveTo>
                <a:lnTo>
                  <a:pt x="3035" y="13716"/>
                </a:lnTo>
                <a:lnTo>
                  <a:pt x="9131" y="4572"/>
                </a:lnTo>
                <a:lnTo>
                  <a:pt x="19811" y="0"/>
                </a:lnTo>
                <a:lnTo>
                  <a:pt x="30467" y="0"/>
                </a:lnTo>
                <a:lnTo>
                  <a:pt x="41135" y="4572"/>
                </a:lnTo>
                <a:lnTo>
                  <a:pt x="46469" y="13716"/>
                </a:lnTo>
                <a:lnTo>
                  <a:pt x="49517" y="24384"/>
                </a:lnTo>
                <a:lnTo>
                  <a:pt x="46469" y="35052"/>
                </a:lnTo>
                <a:lnTo>
                  <a:pt x="41135" y="44196"/>
                </a:lnTo>
                <a:lnTo>
                  <a:pt x="30467" y="48768"/>
                </a:lnTo>
                <a:lnTo>
                  <a:pt x="19811" y="48768"/>
                </a:lnTo>
                <a:lnTo>
                  <a:pt x="9131" y="44196"/>
                </a:lnTo>
                <a:lnTo>
                  <a:pt x="3035" y="35052"/>
                </a:lnTo>
                <a:lnTo>
                  <a:pt x="0" y="24384"/>
                </a:lnTo>
                <a:close/>
              </a:path>
            </a:pathLst>
          </a:custGeom>
          <a:ln w="9067">
            <a:solidFill>
              <a:srgbClr val="000000"/>
            </a:solidFill>
          </a:ln>
        </p:spPr>
        <p:txBody>
          <a:bodyPr wrap="square" lIns="0" tIns="0" rIns="0" bIns="0" rtlCol="0"/>
          <a:lstStyle/>
          <a:p>
            <a:endParaRPr/>
          </a:p>
        </p:txBody>
      </p:sp>
      <p:sp>
        <p:nvSpPr>
          <p:cNvPr id="46" name="object 46"/>
          <p:cNvSpPr/>
          <p:nvPr/>
        </p:nvSpPr>
        <p:spPr>
          <a:xfrm>
            <a:off x="7520051" y="3206495"/>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47" name="object 47"/>
          <p:cNvSpPr/>
          <p:nvPr/>
        </p:nvSpPr>
        <p:spPr>
          <a:xfrm>
            <a:off x="7746377" y="1391411"/>
            <a:ext cx="906780" cy="2041525"/>
          </a:xfrm>
          <a:custGeom>
            <a:avLst/>
            <a:gdLst/>
            <a:ahLst/>
            <a:cxnLst/>
            <a:rect l="l" t="t" r="r" b="b"/>
            <a:pathLst>
              <a:path w="906779" h="2041525">
                <a:moveTo>
                  <a:pt x="0" y="0"/>
                </a:moveTo>
                <a:lnTo>
                  <a:pt x="0" y="2041398"/>
                </a:lnTo>
                <a:lnTo>
                  <a:pt x="906779" y="2041398"/>
                </a:lnTo>
                <a:lnTo>
                  <a:pt x="906779" y="0"/>
                </a:lnTo>
                <a:lnTo>
                  <a:pt x="0" y="0"/>
                </a:lnTo>
                <a:close/>
              </a:path>
            </a:pathLst>
          </a:custGeom>
          <a:solidFill>
            <a:srgbClr val="656565"/>
          </a:solidFill>
        </p:spPr>
        <p:txBody>
          <a:bodyPr wrap="square" lIns="0" tIns="0" rIns="0" bIns="0" rtlCol="0"/>
          <a:lstStyle/>
          <a:p>
            <a:endParaRPr/>
          </a:p>
        </p:txBody>
      </p:sp>
      <p:sp>
        <p:nvSpPr>
          <p:cNvPr id="48" name="object 48"/>
          <p:cNvSpPr/>
          <p:nvPr/>
        </p:nvSpPr>
        <p:spPr>
          <a:xfrm>
            <a:off x="7746377" y="1391411"/>
            <a:ext cx="906780" cy="2041525"/>
          </a:xfrm>
          <a:custGeom>
            <a:avLst/>
            <a:gdLst/>
            <a:ahLst/>
            <a:cxnLst/>
            <a:rect l="l" t="t" r="r" b="b"/>
            <a:pathLst>
              <a:path w="906779" h="2041525">
                <a:moveTo>
                  <a:pt x="0" y="0"/>
                </a:moveTo>
                <a:lnTo>
                  <a:pt x="0" y="2041398"/>
                </a:lnTo>
                <a:lnTo>
                  <a:pt x="906779" y="2041398"/>
                </a:lnTo>
                <a:lnTo>
                  <a:pt x="906779" y="0"/>
                </a:lnTo>
                <a:lnTo>
                  <a:pt x="0" y="0"/>
                </a:lnTo>
                <a:close/>
              </a:path>
            </a:pathLst>
          </a:custGeom>
          <a:ln w="15100">
            <a:solidFill>
              <a:srgbClr val="000000"/>
            </a:solidFill>
          </a:ln>
        </p:spPr>
        <p:txBody>
          <a:bodyPr wrap="square" lIns="0" tIns="0" rIns="0" bIns="0" rtlCol="0"/>
          <a:lstStyle/>
          <a:p>
            <a:endParaRPr/>
          </a:p>
        </p:txBody>
      </p:sp>
      <p:sp>
        <p:nvSpPr>
          <p:cNvPr id="49" name="object 49"/>
          <p:cNvSpPr txBox="1"/>
          <p:nvPr/>
        </p:nvSpPr>
        <p:spPr>
          <a:xfrm>
            <a:off x="8100800" y="2034032"/>
            <a:ext cx="223520" cy="754380"/>
          </a:xfrm>
          <a:prstGeom prst="rect">
            <a:avLst/>
          </a:prstGeom>
        </p:spPr>
        <p:txBody>
          <a:bodyPr vert="vert" wrap="square" lIns="0" tIns="0" rIns="0" bIns="0" rtlCol="0">
            <a:spAutoFit/>
          </a:bodyPr>
          <a:lstStyle/>
          <a:p>
            <a:pPr marL="12700">
              <a:lnSpc>
                <a:spcPts val="1639"/>
              </a:lnSpc>
            </a:pPr>
            <a:r>
              <a:rPr sz="1400" spc="-5" dirty="0">
                <a:solidFill>
                  <a:srgbClr val="FF0000"/>
                </a:solidFill>
                <a:latin typeface="Arial"/>
                <a:cs typeface="Arial"/>
              </a:rPr>
              <a:t>256</a:t>
            </a:r>
            <a:r>
              <a:rPr sz="1400" dirty="0">
                <a:solidFill>
                  <a:srgbClr val="FF0000"/>
                </a:solidFill>
                <a:latin typeface="Arial"/>
                <a:cs typeface="Arial"/>
              </a:rPr>
              <a:t>K X 8</a:t>
            </a:r>
            <a:endParaRPr sz="1400">
              <a:latin typeface="Arial"/>
              <a:cs typeface="Arial"/>
            </a:endParaRPr>
          </a:p>
        </p:txBody>
      </p:sp>
      <p:sp>
        <p:nvSpPr>
          <p:cNvPr id="50" name="object 50"/>
          <p:cNvSpPr/>
          <p:nvPr/>
        </p:nvSpPr>
        <p:spPr>
          <a:xfrm>
            <a:off x="7520051" y="1901189"/>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1" name="object 51"/>
          <p:cNvSpPr/>
          <p:nvPr/>
        </p:nvSpPr>
        <p:spPr>
          <a:xfrm>
            <a:off x="7520051" y="2076450"/>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2" name="object 52"/>
          <p:cNvSpPr/>
          <p:nvPr/>
        </p:nvSpPr>
        <p:spPr>
          <a:xfrm>
            <a:off x="7520051" y="2237232"/>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3" name="object 53"/>
          <p:cNvSpPr/>
          <p:nvPr/>
        </p:nvSpPr>
        <p:spPr>
          <a:xfrm>
            <a:off x="7520051" y="2412492"/>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4" name="object 54"/>
          <p:cNvSpPr/>
          <p:nvPr/>
        </p:nvSpPr>
        <p:spPr>
          <a:xfrm>
            <a:off x="7520051" y="2581655"/>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5" name="object 55"/>
          <p:cNvSpPr/>
          <p:nvPr/>
        </p:nvSpPr>
        <p:spPr>
          <a:xfrm>
            <a:off x="7520051" y="2752344"/>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6" name="object 56"/>
          <p:cNvSpPr/>
          <p:nvPr/>
        </p:nvSpPr>
        <p:spPr>
          <a:xfrm>
            <a:off x="7520051" y="2922270"/>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7" name="object 57"/>
          <p:cNvSpPr/>
          <p:nvPr/>
        </p:nvSpPr>
        <p:spPr>
          <a:xfrm>
            <a:off x="7520051" y="1732026"/>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8" name="object 58"/>
          <p:cNvSpPr/>
          <p:nvPr/>
        </p:nvSpPr>
        <p:spPr>
          <a:xfrm>
            <a:off x="7520051" y="1556766"/>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59" name="object 59"/>
          <p:cNvSpPr/>
          <p:nvPr/>
        </p:nvSpPr>
        <p:spPr>
          <a:xfrm>
            <a:off x="8295017" y="3139439"/>
            <a:ext cx="260350" cy="0"/>
          </a:xfrm>
          <a:custGeom>
            <a:avLst/>
            <a:gdLst/>
            <a:ahLst/>
            <a:cxnLst/>
            <a:rect l="l" t="t" r="r" b="b"/>
            <a:pathLst>
              <a:path w="260350">
                <a:moveTo>
                  <a:pt x="0" y="0"/>
                </a:moveTo>
                <a:lnTo>
                  <a:pt x="259829" y="0"/>
                </a:lnTo>
              </a:path>
            </a:pathLst>
          </a:custGeom>
          <a:ln w="13589">
            <a:solidFill>
              <a:srgbClr val="FFFFFF"/>
            </a:solidFill>
          </a:ln>
        </p:spPr>
        <p:txBody>
          <a:bodyPr wrap="square" lIns="0" tIns="0" rIns="0" bIns="0" rtlCol="0"/>
          <a:lstStyle/>
          <a:p>
            <a:endParaRPr/>
          </a:p>
        </p:txBody>
      </p:sp>
      <p:sp>
        <p:nvSpPr>
          <p:cNvPr id="60" name="object 60"/>
          <p:cNvSpPr txBox="1"/>
          <p:nvPr/>
        </p:nvSpPr>
        <p:spPr>
          <a:xfrm>
            <a:off x="7768723" y="1452683"/>
            <a:ext cx="177165" cy="1546225"/>
          </a:xfrm>
          <a:prstGeom prst="rect">
            <a:avLst/>
          </a:prstGeom>
        </p:spPr>
        <p:txBody>
          <a:bodyPr vert="horz" wrap="square" lIns="0" tIns="25400" rIns="0" bIns="0" rtlCol="0">
            <a:spAutoFit/>
          </a:bodyPr>
          <a:lstStyle/>
          <a:p>
            <a:pPr marL="12700" algn="just">
              <a:lnSpc>
                <a:spcPct val="100000"/>
              </a:lnSpc>
              <a:spcBef>
                <a:spcPts val="200"/>
              </a:spcBef>
            </a:pPr>
            <a:r>
              <a:rPr sz="950" b="1" spc="-20" dirty="0">
                <a:solidFill>
                  <a:srgbClr val="FFFFFF"/>
                </a:solidFill>
                <a:latin typeface="Arial"/>
                <a:cs typeface="Arial"/>
              </a:rPr>
              <a:t>A0</a:t>
            </a:r>
            <a:endParaRPr sz="950">
              <a:latin typeface="Arial"/>
              <a:cs typeface="Arial"/>
            </a:endParaRPr>
          </a:p>
          <a:p>
            <a:pPr marL="12700" marR="5080" algn="just">
              <a:lnSpc>
                <a:spcPct val="117400"/>
              </a:lnSpc>
              <a:spcBef>
                <a:spcPts val="10"/>
              </a:spcBef>
            </a:pPr>
            <a:r>
              <a:rPr sz="950" b="1" spc="-25" dirty="0">
                <a:solidFill>
                  <a:srgbClr val="FFFFFF"/>
                </a:solidFill>
                <a:latin typeface="Arial"/>
                <a:cs typeface="Arial"/>
              </a:rPr>
              <a:t>A1  A2  A3  A4  A5  A6  A7  A8</a:t>
            </a:r>
            <a:endParaRPr sz="950">
              <a:latin typeface="Arial"/>
              <a:cs typeface="Arial"/>
            </a:endParaRPr>
          </a:p>
        </p:txBody>
      </p:sp>
      <p:sp>
        <p:nvSpPr>
          <p:cNvPr id="61" name="object 61"/>
          <p:cNvSpPr/>
          <p:nvPr/>
        </p:nvSpPr>
        <p:spPr>
          <a:xfrm>
            <a:off x="7785989" y="3139439"/>
            <a:ext cx="260350" cy="0"/>
          </a:xfrm>
          <a:custGeom>
            <a:avLst/>
            <a:gdLst/>
            <a:ahLst/>
            <a:cxnLst/>
            <a:rect l="l" t="t" r="r" b="b"/>
            <a:pathLst>
              <a:path w="260350">
                <a:moveTo>
                  <a:pt x="0" y="0"/>
                </a:moveTo>
                <a:lnTo>
                  <a:pt x="259854" y="0"/>
                </a:lnTo>
              </a:path>
            </a:pathLst>
          </a:custGeom>
          <a:ln w="13589">
            <a:solidFill>
              <a:srgbClr val="FFFFFF"/>
            </a:solidFill>
          </a:ln>
        </p:spPr>
        <p:txBody>
          <a:bodyPr wrap="square" lIns="0" tIns="0" rIns="0" bIns="0" rtlCol="0"/>
          <a:lstStyle/>
          <a:p>
            <a:endParaRPr/>
          </a:p>
        </p:txBody>
      </p:sp>
      <p:sp>
        <p:nvSpPr>
          <p:cNvPr id="62" name="object 62"/>
          <p:cNvSpPr/>
          <p:nvPr/>
        </p:nvSpPr>
        <p:spPr>
          <a:xfrm>
            <a:off x="8653144" y="1561338"/>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63" name="object 63"/>
          <p:cNvSpPr/>
          <p:nvPr/>
        </p:nvSpPr>
        <p:spPr>
          <a:xfrm>
            <a:off x="8653144" y="1732026"/>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64" name="object 64"/>
          <p:cNvSpPr/>
          <p:nvPr/>
        </p:nvSpPr>
        <p:spPr>
          <a:xfrm>
            <a:off x="8653144" y="1901189"/>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65" name="object 65"/>
          <p:cNvSpPr/>
          <p:nvPr/>
        </p:nvSpPr>
        <p:spPr>
          <a:xfrm>
            <a:off x="8653144" y="2071877"/>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66" name="object 66"/>
          <p:cNvSpPr/>
          <p:nvPr/>
        </p:nvSpPr>
        <p:spPr>
          <a:xfrm>
            <a:off x="8096898" y="3309365"/>
            <a:ext cx="203200" cy="0"/>
          </a:xfrm>
          <a:custGeom>
            <a:avLst/>
            <a:gdLst/>
            <a:ahLst/>
            <a:cxnLst/>
            <a:rect l="l" t="t" r="r" b="b"/>
            <a:pathLst>
              <a:path w="203200">
                <a:moveTo>
                  <a:pt x="0" y="0"/>
                </a:moveTo>
                <a:lnTo>
                  <a:pt x="202679" y="0"/>
                </a:lnTo>
              </a:path>
            </a:pathLst>
          </a:custGeom>
          <a:ln w="13589">
            <a:solidFill>
              <a:srgbClr val="FFFFFF"/>
            </a:solidFill>
          </a:ln>
        </p:spPr>
        <p:txBody>
          <a:bodyPr wrap="square" lIns="0" tIns="0" rIns="0" bIns="0" rtlCol="0"/>
          <a:lstStyle/>
          <a:p>
            <a:endParaRPr/>
          </a:p>
        </p:txBody>
      </p:sp>
      <p:sp>
        <p:nvSpPr>
          <p:cNvPr id="67" name="object 67"/>
          <p:cNvSpPr txBox="1"/>
          <p:nvPr/>
        </p:nvSpPr>
        <p:spPr>
          <a:xfrm>
            <a:off x="7773295" y="3097992"/>
            <a:ext cx="795020" cy="355600"/>
          </a:xfrm>
          <a:prstGeom prst="rect">
            <a:avLst/>
          </a:prstGeom>
        </p:spPr>
        <p:txBody>
          <a:bodyPr vert="horz" wrap="square" lIns="0" tIns="0" rIns="0" bIns="0" rtlCol="0">
            <a:spAutoFit/>
          </a:bodyPr>
          <a:lstStyle/>
          <a:p>
            <a:pPr marL="323215" marR="5080" indent="-311150">
              <a:lnSpc>
                <a:spcPct val="117400"/>
              </a:lnSpc>
              <a:tabLst>
                <a:tab pos="521334" algn="l"/>
              </a:tabLst>
            </a:pPr>
            <a:r>
              <a:rPr sz="950" b="1" spc="25" dirty="0">
                <a:solidFill>
                  <a:srgbClr val="FFFFFF"/>
                </a:solidFill>
                <a:latin typeface="Arial"/>
                <a:cs typeface="Arial"/>
              </a:rPr>
              <a:t>R</a:t>
            </a:r>
            <a:r>
              <a:rPr sz="950" b="1" spc="-15" dirty="0">
                <a:solidFill>
                  <a:srgbClr val="FFFFFF"/>
                </a:solidFill>
                <a:latin typeface="Arial"/>
                <a:cs typeface="Arial"/>
              </a:rPr>
              <a:t>A</a:t>
            </a:r>
            <a:r>
              <a:rPr sz="950" b="1" spc="25" dirty="0">
                <a:solidFill>
                  <a:srgbClr val="FFFFFF"/>
                </a:solidFill>
                <a:latin typeface="Arial"/>
                <a:cs typeface="Arial"/>
              </a:rPr>
              <a:t>S</a:t>
            </a:r>
            <a:r>
              <a:rPr sz="950" b="1" dirty="0">
                <a:solidFill>
                  <a:srgbClr val="FFFFFF"/>
                </a:solidFill>
                <a:latin typeface="Arial"/>
                <a:cs typeface="Arial"/>
              </a:rPr>
              <a:t>		</a:t>
            </a:r>
            <a:r>
              <a:rPr sz="950" b="1" spc="25" dirty="0">
                <a:solidFill>
                  <a:srgbClr val="FFFFFF"/>
                </a:solidFill>
                <a:latin typeface="Arial"/>
                <a:cs typeface="Arial"/>
              </a:rPr>
              <a:t>C</a:t>
            </a:r>
            <a:r>
              <a:rPr sz="950" b="1" spc="-15" dirty="0">
                <a:solidFill>
                  <a:srgbClr val="FFFFFF"/>
                </a:solidFill>
                <a:latin typeface="Arial"/>
                <a:cs typeface="Arial"/>
              </a:rPr>
              <a:t>A</a:t>
            </a:r>
            <a:r>
              <a:rPr sz="950" b="1" spc="15" dirty="0">
                <a:solidFill>
                  <a:srgbClr val="FFFFFF"/>
                </a:solidFill>
                <a:latin typeface="Arial"/>
                <a:cs typeface="Arial"/>
              </a:rPr>
              <a:t>S  </a:t>
            </a:r>
            <a:r>
              <a:rPr sz="950" b="1" spc="35" dirty="0">
                <a:solidFill>
                  <a:srgbClr val="FFFFFF"/>
                </a:solidFill>
                <a:latin typeface="Arial"/>
                <a:cs typeface="Arial"/>
              </a:rPr>
              <a:t>WE</a:t>
            </a:r>
            <a:endParaRPr sz="950">
              <a:latin typeface="Arial"/>
              <a:cs typeface="Arial"/>
            </a:endParaRPr>
          </a:p>
        </p:txBody>
      </p:sp>
      <p:sp>
        <p:nvSpPr>
          <p:cNvPr id="68" name="object 68"/>
          <p:cNvSpPr/>
          <p:nvPr/>
        </p:nvSpPr>
        <p:spPr>
          <a:xfrm>
            <a:off x="8199767" y="3481578"/>
            <a:ext cx="0" cy="178435"/>
          </a:xfrm>
          <a:custGeom>
            <a:avLst/>
            <a:gdLst/>
            <a:ahLst/>
            <a:cxnLst/>
            <a:rect l="l" t="t" r="r" b="b"/>
            <a:pathLst>
              <a:path h="178435">
                <a:moveTo>
                  <a:pt x="0" y="0"/>
                </a:moveTo>
                <a:lnTo>
                  <a:pt x="0" y="178308"/>
                </a:lnTo>
              </a:path>
            </a:pathLst>
          </a:custGeom>
          <a:ln w="15100">
            <a:solidFill>
              <a:srgbClr val="008000"/>
            </a:solidFill>
          </a:ln>
        </p:spPr>
        <p:txBody>
          <a:bodyPr wrap="square" lIns="0" tIns="0" rIns="0" bIns="0" rtlCol="0"/>
          <a:lstStyle/>
          <a:p>
            <a:endParaRPr/>
          </a:p>
        </p:txBody>
      </p:sp>
      <p:sp>
        <p:nvSpPr>
          <p:cNvPr id="69" name="object 69"/>
          <p:cNvSpPr/>
          <p:nvPr/>
        </p:nvSpPr>
        <p:spPr>
          <a:xfrm>
            <a:off x="7721231" y="3182111"/>
            <a:ext cx="49530" cy="48895"/>
          </a:xfrm>
          <a:custGeom>
            <a:avLst/>
            <a:gdLst/>
            <a:ahLst/>
            <a:cxnLst/>
            <a:rect l="l" t="t" r="r" b="b"/>
            <a:pathLst>
              <a:path w="49529" h="48894">
                <a:moveTo>
                  <a:pt x="49517" y="24384"/>
                </a:moveTo>
                <a:lnTo>
                  <a:pt x="46469" y="13716"/>
                </a:lnTo>
                <a:lnTo>
                  <a:pt x="40385" y="4572"/>
                </a:lnTo>
                <a:lnTo>
                  <a:pt x="29705" y="0"/>
                </a:lnTo>
                <a:lnTo>
                  <a:pt x="19811" y="0"/>
                </a:lnTo>
                <a:lnTo>
                  <a:pt x="9131" y="4572"/>
                </a:lnTo>
                <a:lnTo>
                  <a:pt x="3048" y="13716"/>
                </a:lnTo>
                <a:lnTo>
                  <a:pt x="0" y="24384"/>
                </a:lnTo>
                <a:lnTo>
                  <a:pt x="3048" y="35052"/>
                </a:lnTo>
                <a:lnTo>
                  <a:pt x="9131" y="44196"/>
                </a:lnTo>
                <a:lnTo>
                  <a:pt x="19811" y="48768"/>
                </a:lnTo>
                <a:lnTo>
                  <a:pt x="29705" y="48768"/>
                </a:lnTo>
                <a:lnTo>
                  <a:pt x="40385" y="44196"/>
                </a:lnTo>
                <a:lnTo>
                  <a:pt x="46469" y="35052"/>
                </a:lnTo>
                <a:lnTo>
                  <a:pt x="49517" y="24384"/>
                </a:lnTo>
                <a:close/>
              </a:path>
            </a:pathLst>
          </a:custGeom>
          <a:solidFill>
            <a:srgbClr val="FFFFFF"/>
          </a:solidFill>
        </p:spPr>
        <p:txBody>
          <a:bodyPr wrap="square" lIns="0" tIns="0" rIns="0" bIns="0" rtlCol="0"/>
          <a:lstStyle/>
          <a:p>
            <a:endParaRPr/>
          </a:p>
        </p:txBody>
      </p:sp>
      <p:sp>
        <p:nvSpPr>
          <p:cNvPr id="70" name="object 70"/>
          <p:cNvSpPr/>
          <p:nvPr/>
        </p:nvSpPr>
        <p:spPr>
          <a:xfrm>
            <a:off x="7721231" y="3182111"/>
            <a:ext cx="49530" cy="48895"/>
          </a:xfrm>
          <a:custGeom>
            <a:avLst/>
            <a:gdLst/>
            <a:ahLst/>
            <a:cxnLst/>
            <a:rect l="l" t="t" r="r" b="b"/>
            <a:pathLst>
              <a:path w="49529" h="48894">
                <a:moveTo>
                  <a:pt x="0" y="24384"/>
                </a:moveTo>
                <a:lnTo>
                  <a:pt x="3048" y="13716"/>
                </a:lnTo>
                <a:lnTo>
                  <a:pt x="9131" y="4572"/>
                </a:lnTo>
                <a:lnTo>
                  <a:pt x="19811" y="0"/>
                </a:lnTo>
                <a:lnTo>
                  <a:pt x="29705" y="0"/>
                </a:lnTo>
                <a:lnTo>
                  <a:pt x="40385" y="4572"/>
                </a:lnTo>
                <a:lnTo>
                  <a:pt x="46469" y="13716"/>
                </a:lnTo>
                <a:lnTo>
                  <a:pt x="49517" y="24384"/>
                </a:lnTo>
                <a:lnTo>
                  <a:pt x="46469" y="35052"/>
                </a:lnTo>
                <a:lnTo>
                  <a:pt x="40385" y="44196"/>
                </a:lnTo>
                <a:lnTo>
                  <a:pt x="29705" y="48768"/>
                </a:lnTo>
                <a:lnTo>
                  <a:pt x="19811" y="48768"/>
                </a:lnTo>
                <a:lnTo>
                  <a:pt x="9131" y="44196"/>
                </a:lnTo>
                <a:lnTo>
                  <a:pt x="3048" y="35052"/>
                </a:lnTo>
                <a:lnTo>
                  <a:pt x="0" y="24384"/>
                </a:lnTo>
                <a:close/>
              </a:path>
            </a:pathLst>
          </a:custGeom>
          <a:ln w="9067">
            <a:solidFill>
              <a:srgbClr val="000000"/>
            </a:solidFill>
          </a:ln>
        </p:spPr>
        <p:txBody>
          <a:bodyPr wrap="square" lIns="0" tIns="0" rIns="0" bIns="0" rtlCol="0"/>
          <a:lstStyle/>
          <a:p>
            <a:endParaRPr/>
          </a:p>
        </p:txBody>
      </p:sp>
      <p:sp>
        <p:nvSpPr>
          <p:cNvPr id="71" name="object 71"/>
          <p:cNvSpPr/>
          <p:nvPr/>
        </p:nvSpPr>
        <p:spPr>
          <a:xfrm>
            <a:off x="8173846" y="3432809"/>
            <a:ext cx="50800" cy="48895"/>
          </a:xfrm>
          <a:custGeom>
            <a:avLst/>
            <a:gdLst/>
            <a:ahLst/>
            <a:cxnLst/>
            <a:rect l="l" t="t" r="r" b="b"/>
            <a:pathLst>
              <a:path w="50800" h="48895">
                <a:moveTo>
                  <a:pt x="50292" y="24384"/>
                </a:moveTo>
                <a:lnTo>
                  <a:pt x="47256" y="13715"/>
                </a:lnTo>
                <a:lnTo>
                  <a:pt x="41160" y="4572"/>
                </a:lnTo>
                <a:lnTo>
                  <a:pt x="30479" y="0"/>
                </a:lnTo>
                <a:lnTo>
                  <a:pt x="19824" y="0"/>
                </a:lnTo>
                <a:lnTo>
                  <a:pt x="9156" y="4572"/>
                </a:lnTo>
                <a:lnTo>
                  <a:pt x="3060" y="13715"/>
                </a:lnTo>
                <a:lnTo>
                  <a:pt x="0" y="24384"/>
                </a:lnTo>
                <a:lnTo>
                  <a:pt x="3060" y="35051"/>
                </a:lnTo>
                <a:lnTo>
                  <a:pt x="9156" y="44195"/>
                </a:lnTo>
                <a:lnTo>
                  <a:pt x="19824" y="48767"/>
                </a:lnTo>
                <a:lnTo>
                  <a:pt x="30479" y="48767"/>
                </a:lnTo>
                <a:lnTo>
                  <a:pt x="41160" y="44195"/>
                </a:lnTo>
                <a:lnTo>
                  <a:pt x="47256" y="35051"/>
                </a:lnTo>
                <a:lnTo>
                  <a:pt x="50292" y="24384"/>
                </a:lnTo>
                <a:close/>
              </a:path>
            </a:pathLst>
          </a:custGeom>
          <a:solidFill>
            <a:srgbClr val="FFFFFF"/>
          </a:solidFill>
        </p:spPr>
        <p:txBody>
          <a:bodyPr wrap="square" lIns="0" tIns="0" rIns="0" bIns="0" rtlCol="0"/>
          <a:lstStyle/>
          <a:p>
            <a:endParaRPr/>
          </a:p>
        </p:txBody>
      </p:sp>
      <p:sp>
        <p:nvSpPr>
          <p:cNvPr id="72" name="object 72"/>
          <p:cNvSpPr/>
          <p:nvPr/>
        </p:nvSpPr>
        <p:spPr>
          <a:xfrm>
            <a:off x="8173846" y="3432809"/>
            <a:ext cx="50800" cy="48895"/>
          </a:xfrm>
          <a:custGeom>
            <a:avLst/>
            <a:gdLst/>
            <a:ahLst/>
            <a:cxnLst/>
            <a:rect l="l" t="t" r="r" b="b"/>
            <a:pathLst>
              <a:path w="50800" h="48895">
                <a:moveTo>
                  <a:pt x="0" y="24384"/>
                </a:moveTo>
                <a:lnTo>
                  <a:pt x="3060" y="13715"/>
                </a:lnTo>
                <a:lnTo>
                  <a:pt x="9156" y="4572"/>
                </a:lnTo>
                <a:lnTo>
                  <a:pt x="19824" y="0"/>
                </a:lnTo>
                <a:lnTo>
                  <a:pt x="30479" y="0"/>
                </a:lnTo>
                <a:lnTo>
                  <a:pt x="41160" y="4572"/>
                </a:lnTo>
                <a:lnTo>
                  <a:pt x="47256" y="13715"/>
                </a:lnTo>
                <a:lnTo>
                  <a:pt x="50292" y="24384"/>
                </a:lnTo>
                <a:lnTo>
                  <a:pt x="47256" y="35051"/>
                </a:lnTo>
                <a:lnTo>
                  <a:pt x="41160" y="44195"/>
                </a:lnTo>
                <a:lnTo>
                  <a:pt x="30479" y="48767"/>
                </a:lnTo>
                <a:lnTo>
                  <a:pt x="19824" y="48767"/>
                </a:lnTo>
                <a:lnTo>
                  <a:pt x="9156" y="44195"/>
                </a:lnTo>
                <a:lnTo>
                  <a:pt x="3060" y="35051"/>
                </a:lnTo>
                <a:lnTo>
                  <a:pt x="0" y="24384"/>
                </a:lnTo>
                <a:close/>
              </a:path>
            </a:pathLst>
          </a:custGeom>
          <a:ln w="9067">
            <a:solidFill>
              <a:srgbClr val="000000"/>
            </a:solidFill>
          </a:ln>
        </p:spPr>
        <p:txBody>
          <a:bodyPr wrap="square" lIns="0" tIns="0" rIns="0" bIns="0" rtlCol="0"/>
          <a:lstStyle/>
          <a:p>
            <a:endParaRPr/>
          </a:p>
        </p:txBody>
      </p:sp>
      <p:sp>
        <p:nvSpPr>
          <p:cNvPr id="73" name="object 73"/>
          <p:cNvSpPr/>
          <p:nvPr/>
        </p:nvSpPr>
        <p:spPr>
          <a:xfrm>
            <a:off x="8653144" y="224180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74" name="object 74"/>
          <p:cNvSpPr/>
          <p:nvPr/>
        </p:nvSpPr>
        <p:spPr>
          <a:xfrm>
            <a:off x="8653144" y="2412492"/>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75" name="object 75"/>
          <p:cNvSpPr/>
          <p:nvPr/>
        </p:nvSpPr>
        <p:spPr>
          <a:xfrm>
            <a:off x="8653144" y="2581655"/>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76" name="object 76"/>
          <p:cNvSpPr/>
          <p:nvPr/>
        </p:nvSpPr>
        <p:spPr>
          <a:xfrm>
            <a:off x="8653144" y="275234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77" name="object 77"/>
          <p:cNvSpPr txBox="1"/>
          <p:nvPr/>
        </p:nvSpPr>
        <p:spPr>
          <a:xfrm>
            <a:off x="8445379" y="1452544"/>
            <a:ext cx="186055" cy="1377315"/>
          </a:xfrm>
          <a:prstGeom prst="rect">
            <a:avLst/>
          </a:prstGeom>
        </p:spPr>
        <p:txBody>
          <a:bodyPr vert="horz" wrap="square" lIns="0" tIns="0" rIns="0" bIns="0" rtlCol="0">
            <a:spAutoFit/>
          </a:bodyPr>
          <a:lstStyle/>
          <a:p>
            <a:pPr marL="12700" marR="5080" algn="just">
              <a:lnSpc>
                <a:spcPct val="117600"/>
              </a:lnSpc>
            </a:pPr>
            <a:r>
              <a:rPr sz="950" b="1" spc="15" dirty="0">
                <a:solidFill>
                  <a:srgbClr val="FFFFFF"/>
                </a:solidFill>
                <a:latin typeface="Arial"/>
                <a:cs typeface="Arial"/>
              </a:rPr>
              <a:t>D0  D1  D2</a:t>
            </a:r>
            <a:endParaRPr sz="950">
              <a:latin typeface="Arial"/>
              <a:cs typeface="Arial"/>
            </a:endParaRPr>
          </a:p>
          <a:p>
            <a:pPr marL="12700" marR="5080" algn="just">
              <a:lnSpc>
                <a:spcPct val="117500"/>
              </a:lnSpc>
              <a:spcBef>
                <a:spcPts val="5"/>
              </a:spcBef>
            </a:pPr>
            <a:r>
              <a:rPr sz="950" b="1" spc="15" dirty="0">
                <a:solidFill>
                  <a:srgbClr val="FFFFFF"/>
                </a:solidFill>
                <a:latin typeface="Arial"/>
                <a:cs typeface="Arial"/>
              </a:rPr>
              <a:t>D3  D4  D5  D6  D7</a:t>
            </a:r>
            <a:endParaRPr sz="950">
              <a:latin typeface="Arial"/>
              <a:cs typeface="Arial"/>
            </a:endParaRPr>
          </a:p>
        </p:txBody>
      </p:sp>
      <p:sp>
        <p:nvSpPr>
          <p:cNvPr id="78" name="object 78"/>
          <p:cNvSpPr/>
          <p:nvPr/>
        </p:nvSpPr>
        <p:spPr>
          <a:xfrm>
            <a:off x="8653144" y="3206495"/>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79" name="object 79"/>
          <p:cNvSpPr/>
          <p:nvPr/>
        </p:nvSpPr>
        <p:spPr>
          <a:xfrm>
            <a:off x="8659253" y="3182111"/>
            <a:ext cx="49530" cy="48895"/>
          </a:xfrm>
          <a:custGeom>
            <a:avLst/>
            <a:gdLst/>
            <a:ahLst/>
            <a:cxnLst/>
            <a:rect l="l" t="t" r="r" b="b"/>
            <a:pathLst>
              <a:path w="49529" h="48894">
                <a:moveTo>
                  <a:pt x="49517" y="24384"/>
                </a:moveTo>
                <a:lnTo>
                  <a:pt x="46469" y="13716"/>
                </a:lnTo>
                <a:lnTo>
                  <a:pt x="40373" y="4572"/>
                </a:lnTo>
                <a:lnTo>
                  <a:pt x="29718" y="0"/>
                </a:lnTo>
                <a:lnTo>
                  <a:pt x="19811" y="0"/>
                </a:lnTo>
                <a:lnTo>
                  <a:pt x="9144" y="4572"/>
                </a:lnTo>
                <a:lnTo>
                  <a:pt x="3035" y="13716"/>
                </a:lnTo>
                <a:lnTo>
                  <a:pt x="0" y="24384"/>
                </a:lnTo>
                <a:lnTo>
                  <a:pt x="3035" y="35052"/>
                </a:lnTo>
                <a:lnTo>
                  <a:pt x="9144" y="44196"/>
                </a:lnTo>
                <a:lnTo>
                  <a:pt x="19811" y="48768"/>
                </a:lnTo>
                <a:lnTo>
                  <a:pt x="29718" y="48768"/>
                </a:lnTo>
                <a:lnTo>
                  <a:pt x="40373" y="44196"/>
                </a:lnTo>
                <a:lnTo>
                  <a:pt x="46469" y="35052"/>
                </a:lnTo>
                <a:lnTo>
                  <a:pt x="49517" y="24384"/>
                </a:lnTo>
                <a:close/>
              </a:path>
            </a:pathLst>
          </a:custGeom>
          <a:solidFill>
            <a:srgbClr val="FFFFFF"/>
          </a:solidFill>
        </p:spPr>
        <p:txBody>
          <a:bodyPr wrap="square" lIns="0" tIns="0" rIns="0" bIns="0" rtlCol="0"/>
          <a:lstStyle/>
          <a:p>
            <a:endParaRPr/>
          </a:p>
        </p:txBody>
      </p:sp>
      <p:sp>
        <p:nvSpPr>
          <p:cNvPr id="80" name="object 80"/>
          <p:cNvSpPr/>
          <p:nvPr/>
        </p:nvSpPr>
        <p:spPr>
          <a:xfrm>
            <a:off x="8659253" y="3182111"/>
            <a:ext cx="49530" cy="48895"/>
          </a:xfrm>
          <a:custGeom>
            <a:avLst/>
            <a:gdLst/>
            <a:ahLst/>
            <a:cxnLst/>
            <a:rect l="l" t="t" r="r" b="b"/>
            <a:pathLst>
              <a:path w="49529" h="48894">
                <a:moveTo>
                  <a:pt x="0" y="24384"/>
                </a:moveTo>
                <a:lnTo>
                  <a:pt x="3035" y="13716"/>
                </a:lnTo>
                <a:lnTo>
                  <a:pt x="9144" y="4572"/>
                </a:lnTo>
                <a:lnTo>
                  <a:pt x="19811" y="0"/>
                </a:lnTo>
                <a:lnTo>
                  <a:pt x="29718" y="0"/>
                </a:lnTo>
                <a:lnTo>
                  <a:pt x="40373" y="4572"/>
                </a:lnTo>
                <a:lnTo>
                  <a:pt x="46469" y="13716"/>
                </a:lnTo>
                <a:lnTo>
                  <a:pt x="49517" y="24384"/>
                </a:lnTo>
                <a:lnTo>
                  <a:pt x="46469" y="35052"/>
                </a:lnTo>
                <a:lnTo>
                  <a:pt x="40373" y="44196"/>
                </a:lnTo>
                <a:lnTo>
                  <a:pt x="29718" y="48768"/>
                </a:lnTo>
                <a:lnTo>
                  <a:pt x="19811" y="48768"/>
                </a:lnTo>
                <a:lnTo>
                  <a:pt x="9144" y="44196"/>
                </a:lnTo>
                <a:lnTo>
                  <a:pt x="3035" y="35052"/>
                </a:lnTo>
                <a:lnTo>
                  <a:pt x="0" y="24384"/>
                </a:lnTo>
                <a:close/>
              </a:path>
            </a:pathLst>
          </a:custGeom>
          <a:ln w="9067">
            <a:solidFill>
              <a:srgbClr val="000000"/>
            </a:solidFill>
          </a:ln>
        </p:spPr>
        <p:txBody>
          <a:bodyPr wrap="square" lIns="0" tIns="0" rIns="0" bIns="0" rtlCol="0"/>
          <a:lstStyle/>
          <a:p>
            <a:endParaRPr/>
          </a:p>
        </p:txBody>
      </p:sp>
      <p:sp>
        <p:nvSpPr>
          <p:cNvPr id="81" name="object 81"/>
          <p:cNvSpPr/>
          <p:nvPr/>
        </p:nvSpPr>
        <p:spPr>
          <a:xfrm>
            <a:off x="5367413" y="5928359"/>
            <a:ext cx="227329" cy="0"/>
          </a:xfrm>
          <a:custGeom>
            <a:avLst/>
            <a:gdLst/>
            <a:ahLst/>
            <a:cxnLst/>
            <a:rect l="l" t="t" r="r" b="b"/>
            <a:pathLst>
              <a:path w="227329">
                <a:moveTo>
                  <a:pt x="0" y="0"/>
                </a:moveTo>
                <a:lnTo>
                  <a:pt x="227076" y="0"/>
                </a:lnTo>
              </a:path>
            </a:pathLst>
          </a:custGeom>
          <a:ln w="15100">
            <a:solidFill>
              <a:srgbClr val="008000"/>
            </a:solidFill>
          </a:ln>
        </p:spPr>
        <p:txBody>
          <a:bodyPr wrap="square" lIns="0" tIns="0" rIns="0" bIns="0" rtlCol="0"/>
          <a:lstStyle/>
          <a:p>
            <a:endParaRPr/>
          </a:p>
        </p:txBody>
      </p:sp>
      <p:sp>
        <p:nvSpPr>
          <p:cNvPr id="82" name="object 82"/>
          <p:cNvSpPr/>
          <p:nvPr/>
        </p:nvSpPr>
        <p:spPr>
          <a:xfrm>
            <a:off x="5594489" y="4113276"/>
            <a:ext cx="906144" cy="2042160"/>
          </a:xfrm>
          <a:custGeom>
            <a:avLst/>
            <a:gdLst/>
            <a:ahLst/>
            <a:cxnLst/>
            <a:rect l="l" t="t" r="r" b="b"/>
            <a:pathLst>
              <a:path w="906145" h="2042160">
                <a:moveTo>
                  <a:pt x="0" y="0"/>
                </a:moveTo>
                <a:lnTo>
                  <a:pt x="0" y="2042160"/>
                </a:lnTo>
                <a:lnTo>
                  <a:pt x="906018" y="2042160"/>
                </a:lnTo>
                <a:lnTo>
                  <a:pt x="906017" y="0"/>
                </a:lnTo>
                <a:lnTo>
                  <a:pt x="0" y="0"/>
                </a:lnTo>
                <a:close/>
              </a:path>
            </a:pathLst>
          </a:custGeom>
          <a:solidFill>
            <a:srgbClr val="656565"/>
          </a:solidFill>
        </p:spPr>
        <p:txBody>
          <a:bodyPr wrap="square" lIns="0" tIns="0" rIns="0" bIns="0" rtlCol="0"/>
          <a:lstStyle/>
          <a:p>
            <a:endParaRPr/>
          </a:p>
        </p:txBody>
      </p:sp>
      <p:sp>
        <p:nvSpPr>
          <p:cNvPr id="83" name="object 83"/>
          <p:cNvSpPr/>
          <p:nvPr/>
        </p:nvSpPr>
        <p:spPr>
          <a:xfrm>
            <a:off x="5594489" y="4113276"/>
            <a:ext cx="906144" cy="2042160"/>
          </a:xfrm>
          <a:custGeom>
            <a:avLst/>
            <a:gdLst/>
            <a:ahLst/>
            <a:cxnLst/>
            <a:rect l="l" t="t" r="r" b="b"/>
            <a:pathLst>
              <a:path w="906145" h="2042160">
                <a:moveTo>
                  <a:pt x="0" y="0"/>
                </a:moveTo>
                <a:lnTo>
                  <a:pt x="0" y="2042160"/>
                </a:lnTo>
                <a:lnTo>
                  <a:pt x="906018" y="2042160"/>
                </a:lnTo>
                <a:lnTo>
                  <a:pt x="906017" y="0"/>
                </a:lnTo>
                <a:lnTo>
                  <a:pt x="0" y="0"/>
                </a:lnTo>
                <a:close/>
              </a:path>
            </a:pathLst>
          </a:custGeom>
          <a:ln w="15100">
            <a:solidFill>
              <a:srgbClr val="000000"/>
            </a:solidFill>
          </a:ln>
        </p:spPr>
        <p:txBody>
          <a:bodyPr wrap="square" lIns="0" tIns="0" rIns="0" bIns="0" rtlCol="0"/>
          <a:lstStyle/>
          <a:p>
            <a:endParaRPr/>
          </a:p>
        </p:txBody>
      </p:sp>
      <p:sp>
        <p:nvSpPr>
          <p:cNvPr id="84" name="object 84"/>
          <p:cNvSpPr txBox="1"/>
          <p:nvPr/>
        </p:nvSpPr>
        <p:spPr>
          <a:xfrm>
            <a:off x="5948150" y="4755896"/>
            <a:ext cx="223520" cy="754380"/>
          </a:xfrm>
          <a:prstGeom prst="rect">
            <a:avLst/>
          </a:prstGeom>
        </p:spPr>
        <p:txBody>
          <a:bodyPr vert="vert" wrap="square" lIns="0" tIns="0" rIns="0" bIns="0" rtlCol="0">
            <a:spAutoFit/>
          </a:bodyPr>
          <a:lstStyle/>
          <a:p>
            <a:pPr marL="12700">
              <a:lnSpc>
                <a:spcPts val="1639"/>
              </a:lnSpc>
            </a:pPr>
            <a:r>
              <a:rPr sz="1400" dirty="0">
                <a:solidFill>
                  <a:srgbClr val="FF0000"/>
                </a:solidFill>
                <a:latin typeface="Arial"/>
                <a:cs typeface="Arial"/>
              </a:rPr>
              <a:t>256K X 8</a:t>
            </a:r>
            <a:endParaRPr sz="1400">
              <a:latin typeface="Arial"/>
              <a:cs typeface="Arial"/>
            </a:endParaRPr>
          </a:p>
        </p:txBody>
      </p:sp>
      <p:sp>
        <p:nvSpPr>
          <p:cNvPr id="85" name="object 85"/>
          <p:cNvSpPr/>
          <p:nvPr/>
        </p:nvSpPr>
        <p:spPr>
          <a:xfrm>
            <a:off x="5367413" y="4624578"/>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86" name="object 86"/>
          <p:cNvSpPr/>
          <p:nvPr/>
        </p:nvSpPr>
        <p:spPr>
          <a:xfrm>
            <a:off x="5367413" y="4798314"/>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87" name="object 87"/>
          <p:cNvSpPr/>
          <p:nvPr/>
        </p:nvSpPr>
        <p:spPr>
          <a:xfrm>
            <a:off x="5367413" y="4959096"/>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88" name="object 88"/>
          <p:cNvSpPr/>
          <p:nvPr/>
        </p:nvSpPr>
        <p:spPr>
          <a:xfrm>
            <a:off x="5367413" y="5134355"/>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89" name="object 89"/>
          <p:cNvSpPr/>
          <p:nvPr/>
        </p:nvSpPr>
        <p:spPr>
          <a:xfrm>
            <a:off x="5367413" y="5305044"/>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90" name="object 90"/>
          <p:cNvSpPr/>
          <p:nvPr/>
        </p:nvSpPr>
        <p:spPr>
          <a:xfrm>
            <a:off x="5367413" y="5474970"/>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91" name="object 91"/>
          <p:cNvSpPr/>
          <p:nvPr/>
        </p:nvSpPr>
        <p:spPr>
          <a:xfrm>
            <a:off x="5367413" y="5645658"/>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92" name="object 92"/>
          <p:cNvSpPr/>
          <p:nvPr/>
        </p:nvSpPr>
        <p:spPr>
          <a:xfrm>
            <a:off x="5367413" y="4453890"/>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93" name="object 93"/>
          <p:cNvSpPr/>
          <p:nvPr/>
        </p:nvSpPr>
        <p:spPr>
          <a:xfrm>
            <a:off x="5367413" y="4278629"/>
            <a:ext cx="227329" cy="0"/>
          </a:xfrm>
          <a:custGeom>
            <a:avLst/>
            <a:gdLst/>
            <a:ahLst/>
            <a:cxnLst/>
            <a:rect l="l" t="t" r="r" b="b"/>
            <a:pathLst>
              <a:path w="227329">
                <a:moveTo>
                  <a:pt x="0" y="0"/>
                </a:moveTo>
                <a:lnTo>
                  <a:pt x="227076" y="0"/>
                </a:lnTo>
              </a:path>
            </a:pathLst>
          </a:custGeom>
          <a:ln w="15100">
            <a:solidFill>
              <a:srgbClr val="FF0000"/>
            </a:solidFill>
          </a:ln>
        </p:spPr>
        <p:txBody>
          <a:bodyPr wrap="square" lIns="0" tIns="0" rIns="0" bIns="0" rtlCol="0"/>
          <a:lstStyle/>
          <a:p>
            <a:endParaRPr/>
          </a:p>
        </p:txBody>
      </p:sp>
      <p:sp>
        <p:nvSpPr>
          <p:cNvPr id="94" name="object 94"/>
          <p:cNvSpPr/>
          <p:nvPr/>
        </p:nvSpPr>
        <p:spPr>
          <a:xfrm>
            <a:off x="6142367" y="5862065"/>
            <a:ext cx="260350" cy="0"/>
          </a:xfrm>
          <a:custGeom>
            <a:avLst/>
            <a:gdLst/>
            <a:ahLst/>
            <a:cxnLst/>
            <a:rect l="l" t="t" r="r" b="b"/>
            <a:pathLst>
              <a:path w="260350">
                <a:moveTo>
                  <a:pt x="0" y="0"/>
                </a:moveTo>
                <a:lnTo>
                  <a:pt x="259841" y="0"/>
                </a:lnTo>
              </a:path>
            </a:pathLst>
          </a:custGeom>
          <a:ln w="13589">
            <a:solidFill>
              <a:srgbClr val="FFFFFF"/>
            </a:solidFill>
          </a:ln>
        </p:spPr>
        <p:txBody>
          <a:bodyPr wrap="square" lIns="0" tIns="0" rIns="0" bIns="0" rtlCol="0"/>
          <a:lstStyle/>
          <a:p>
            <a:endParaRPr/>
          </a:p>
        </p:txBody>
      </p:sp>
      <p:sp>
        <p:nvSpPr>
          <p:cNvPr id="95" name="object 95"/>
          <p:cNvSpPr txBox="1"/>
          <p:nvPr/>
        </p:nvSpPr>
        <p:spPr>
          <a:xfrm>
            <a:off x="5616073" y="4176219"/>
            <a:ext cx="177165" cy="1375410"/>
          </a:xfrm>
          <a:prstGeom prst="rect">
            <a:avLst/>
          </a:prstGeom>
        </p:spPr>
        <p:txBody>
          <a:bodyPr vert="horz" wrap="square" lIns="0" tIns="0" rIns="0" bIns="0" rtlCol="0">
            <a:spAutoFit/>
          </a:bodyPr>
          <a:lstStyle/>
          <a:p>
            <a:pPr marL="12700" marR="5080" algn="just">
              <a:lnSpc>
                <a:spcPct val="117400"/>
              </a:lnSpc>
            </a:pPr>
            <a:r>
              <a:rPr sz="950" b="1" spc="-25" dirty="0">
                <a:solidFill>
                  <a:srgbClr val="FFFFFF"/>
                </a:solidFill>
                <a:latin typeface="Arial"/>
                <a:cs typeface="Arial"/>
              </a:rPr>
              <a:t>A0  A1</a:t>
            </a:r>
            <a:endParaRPr sz="950">
              <a:latin typeface="Arial"/>
              <a:cs typeface="Arial"/>
            </a:endParaRPr>
          </a:p>
          <a:p>
            <a:pPr marL="12700" marR="5080" algn="just">
              <a:lnSpc>
                <a:spcPct val="117400"/>
              </a:lnSpc>
              <a:spcBef>
                <a:spcPts val="5"/>
              </a:spcBef>
            </a:pPr>
            <a:r>
              <a:rPr sz="950" b="1" spc="-25" dirty="0">
                <a:solidFill>
                  <a:srgbClr val="FFFFFF"/>
                </a:solidFill>
                <a:latin typeface="Arial"/>
                <a:cs typeface="Arial"/>
              </a:rPr>
              <a:t>A2  A3  A4  A5  A6  A7</a:t>
            </a:r>
            <a:endParaRPr sz="950">
              <a:latin typeface="Arial"/>
              <a:cs typeface="Arial"/>
            </a:endParaRPr>
          </a:p>
        </p:txBody>
      </p:sp>
      <p:sp>
        <p:nvSpPr>
          <p:cNvPr id="96" name="object 96"/>
          <p:cNvSpPr txBox="1"/>
          <p:nvPr/>
        </p:nvSpPr>
        <p:spPr>
          <a:xfrm>
            <a:off x="5616073" y="5562370"/>
            <a:ext cx="177165" cy="160020"/>
          </a:xfrm>
          <a:prstGeom prst="rect">
            <a:avLst/>
          </a:prstGeom>
        </p:spPr>
        <p:txBody>
          <a:bodyPr vert="horz" wrap="square" lIns="0" tIns="0" rIns="0" bIns="0" rtlCol="0">
            <a:spAutoFit/>
          </a:bodyPr>
          <a:lstStyle/>
          <a:p>
            <a:pPr marL="12700">
              <a:lnSpc>
                <a:spcPct val="100000"/>
              </a:lnSpc>
            </a:pPr>
            <a:r>
              <a:rPr sz="950" b="1" spc="-20" dirty="0">
                <a:solidFill>
                  <a:srgbClr val="FFFFFF"/>
                </a:solidFill>
                <a:latin typeface="Arial"/>
                <a:cs typeface="Arial"/>
              </a:rPr>
              <a:t>A8</a:t>
            </a:r>
            <a:endParaRPr sz="950">
              <a:latin typeface="Arial"/>
              <a:cs typeface="Arial"/>
            </a:endParaRPr>
          </a:p>
        </p:txBody>
      </p:sp>
      <p:sp>
        <p:nvSpPr>
          <p:cNvPr id="97" name="object 97"/>
          <p:cNvSpPr/>
          <p:nvPr/>
        </p:nvSpPr>
        <p:spPr>
          <a:xfrm>
            <a:off x="5633351" y="5862065"/>
            <a:ext cx="260350" cy="0"/>
          </a:xfrm>
          <a:custGeom>
            <a:avLst/>
            <a:gdLst/>
            <a:ahLst/>
            <a:cxnLst/>
            <a:rect l="l" t="t" r="r" b="b"/>
            <a:pathLst>
              <a:path w="260350">
                <a:moveTo>
                  <a:pt x="0" y="0"/>
                </a:moveTo>
                <a:lnTo>
                  <a:pt x="259841" y="0"/>
                </a:lnTo>
              </a:path>
            </a:pathLst>
          </a:custGeom>
          <a:ln w="13589">
            <a:solidFill>
              <a:srgbClr val="FFFFFF"/>
            </a:solidFill>
          </a:ln>
        </p:spPr>
        <p:txBody>
          <a:bodyPr wrap="square" lIns="0" tIns="0" rIns="0" bIns="0" rtlCol="0"/>
          <a:lstStyle/>
          <a:p>
            <a:endParaRPr/>
          </a:p>
        </p:txBody>
      </p:sp>
      <p:sp>
        <p:nvSpPr>
          <p:cNvPr id="98" name="object 98"/>
          <p:cNvSpPr/>
          <p:nvPr/>
        </p:nvSpPr>
        <p:spPr>
          <a:xfrm>
            <a:off x="6500495" y="4284726"/>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99" name="object 99"/>
          <p:cNvSpPr/>
          <p:nvPr/>
        </p:nvSpPr>
        <p:spPr>
          <a:xfrm>
            <a:off x="6500495" y="4453890"/>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00" name="object 100"/>
          <p:cNvSpPr/>
          <p:nvPr/>
        </p:nvSpPr>
        <p:spPr>
          <a:xfrm>
            <a:off x="6500495" y="4624578"/>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01" name="object 101"/>
          <p:cNvSpPr/>
          <p:nvPr/>
        </p:nvSpPr>
        <p:spPr>
          <a:xfrm>
            <a:off x="6500495" y="4794503"/>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02" name="object 102"/>
          <p:cNvSpPr/>
          <p:nvPr/>
        </p:nvSpPr>
        <p:spPr>
          <a:xfrm>
            <a:off x="5945009" y="6032753"/>
            <a:ext cx="201930" cy="0"/>
          </a:xfrm>
          <a:custGeom>
            <a:avLst/>
            <a:gdLst/>
            <a:ahLst/>
            <a:cxnLst/>
            <a:rect l="l" t="t" r="r" b="b"/>
            <a:pathLst>
              <a:path w="201929">
                <a:moveTo>
                  <a:pt x="0" y="0"/>
                </a:moveTo>
                <a:lnTo>
                  <a:pt x="201930" y="0"/>
                </a:lnTo>
              </a:path>
            </a:pathLst>
          </a:custGeom>
          <a:ln w="13589">
            <a:solidFill>
              <a:srgbClr val="FFFFFF"/>
            </a:solidFill>
          </a:ln>
        </p:spPr>
        <p:txBody>
          <a:bodyPr wrap="square" lIns="0" tIns="0" rIns="0" bIns="0" rtlCol="0"/>
          <a:lstStyle/>
          <a:p>
            <a:endParaRPr/>
          </a:p>
        </p:txBody>
      </p:sp>
      <p:sp>
        <p:nvSpPr>
          <p:cNvPr id="103" name="object 103"/>
          <p:cNvSpPr txBox="1"/>
          <p:nvPr/>
        </p:nvSpPr>
        <p:spPr>
          <a:xfrm>
            <a:off x="5620645" y="5819894"/>
            <a:ext cx="795020" cy="356870"/>
          </a:xfrm>
          <a:prstGeom prst="rect">
            <a:avLst/>
          </a:prstGeom>
        </p:spPr>
        <p:txBody>
          <a:bodyPr vert="horz" wrap="square" lIns="0" tIns="0" rIns="0" bIns="0" rtlCol="0">
            <a:spAutoFit/>
          </a:bodyPr>
          <a:lstStyle/>
          <a:p>
            <a:pPr marL="323850" marR="5080" indent="-311785">
              <a:lnSpc>
                <a:spcPct val="117900"/>
              </a:lnSpc>
              <a:tabLst>
                <a:tab pos="521334" algn="l"/>
              </a:tabLst>
            </a:pPr>
            <a:r>
              <a:rPr sz="950" b="1" spc="25" dirty="0">
                <a:solidFill>
                  <a:srgbClr val="FFFFFF"/>
                </a:solidFill>
                <a:latin typeface="Arial"/>
                <a:cs typeface="Arial"/>
              </a:rPr>
              <a:t>R</a:t>
            </a:r>
            <a:r>
              <a:rPr sz="950" b="1" spc="-15" dirty="0">
                <a:solidFill>
                  <a:srgbClr val="FFFFFF"/>
                </a:solidFill>
                <a:latin typeface="Arial"/>
                <a:cs typeface="Arial"/>
              </a:rPr>
              <a:t>A</a:t>
            </a:r>
            <a:r>
              <a:rPr sz="950" b="1" spc="25" dirty="0">
                <a:solidFill>
                  <a:srgbClr val="FFFFFF"/>
                </a:solidFill>
                <a:latin typeface="Arial"/>
                <a:cs typeface="Arial"/>
              </a:rPr>
              <a:t>S</a:t>
            </a:r>
            <a:r>
              <a:rPr sz="950" b="1" dirty="0">
                <a:solidFill>
                  <a:srgbClr val="FFFFFF"/>
                </a:solidFill>
                <a:latin typeface="Arial"/>
                <a:cs typeface="Arial"/>
              </a:rPr>
              <a:t>		</a:t>
            </a:r>
            <a:r>
              <a:rPr sz="950" b="1" spc="25" dirty="0">
                <a:solidFill>
                  <a:srgbClr val="FFFFFF"/>
                </a:solidFill>
                <a:latin typeface="Arial"/>
                <a:cs typeface="Arial"/>
              </a:rPr>
              <a:t>C</a:t>
            </a:r>
            <a:r>
              <a:rPr sz="950" b="1" spc="-15" dirty="0">
                <a:solidFill>
                  <a:srgbClr val="FFFFFF"/>
                </a:solidFill>
                <a:latin typeface="Arial"/>
                <a:cs typeface="Arial"/>
              </a:rPr>
              <a:t>A</a:t>
            </a:r>
            <a:r>
              <a:rPr sz="950" b="1" spc="15" dirty="0">
                <a:solidFill>
                  <a:srgbClr val="FFFFFF"/>
                </a:solidFill>
                <a:latin typeface="Arial"/>
                <a:cs typeface="Arial"/>
              </a:rPr>
              <a:t>S  </a:t>
            </a:r>
            <a:r>
              <a:rPr sz="950" b="1" spc="30" dirty="0">
                <a:solidFill>
                  <a:srgbClr val="FFFFFF"/>
                </a:solidFill>
                <a:latin typeface="Arial"/>
                <a:cs typeface="Arial"/>
              </a:rPr>
              <a:t>WE</a:t>
            </a:r>
            <a:endParaRPr sz="950">
              <a:latin typeface="Arial"/>
              <a:cs typeface="Arial"/>
            </a:endParaRPr>
          </a:p>
        </p:txBody>
      </p:sp>
      <p:sp>
        <p:nvSpPr>
          <p:cNvPr id="104" name="object 104"/>
          <p:cNvSpPr/>
          <p:nvPr/>
        </p:nvSpPr>
        <p:spPr>
          <a:xfrm>
            <a:off x="6047117" y="6203441"/>
            <a:ext cx="0" cy="178435"/>
          </a:xfrm>
          <a:custGeom>
            <a:avLst/>
            <a:gdLst/>
            <a:ahLst/>
            <a:cxnLst/>
            <a:rect l="l" t="t" r="r" b="b"/>
            <a:pathLst>
              <a:path h="178435">
                <a:moveTo>
                  <a:pt x="0" y="0"/>
                </a:moveTo>
                <a:lnTo>
                  <a:pt x="0" y="178308"/>
                </a:lnTo>
              </a:path>
            </a:pathLst>
          </a:custGeom>
          <a:ln w="15100">
            <a:solidFill>
              <a:srgbClr val="008000"/>
            </a:solidFill>
          </a:ln>
        </p:spPr>
        <p:txBody>
          <a:bodyPr wrap="square" lIns="0" tIns="0" rIns="0" bIns="0" rtlCol="0"/>
          <a:lstStyle/>
          <a:p>
            <a:endParaRPr/>
          </a:p>
        </p:txBody>
      </p:sp>
      <p:sp>
        <p:nvSpPr>
          <p:cNvPr id="105" name="object 105"/>
          <p:cNvSpPr/>
          <p:nvPr/>
        </p:nvSpPr>
        <p:spPr>
          <a:xfrm>
            <a:off x="5568581" y="5903976"/>
            <a:ext cx="49530" cy="48895"/>
          </a:xfrm>
          <a:custGeom>
            <a:avLst/>
            <a:gdLst/>
            <a:ahLst/>
            <a:cxnLst/>
            <a:rect l="l" t="t" r="r" b="b"/>
            <a:pathLst>
              <a:path w="49529" h="48895">
                <a:moveTo>
                  <a:pt x="49529" y="24384"/>
                </a:moveTo>
                <a:lnTo>
                  <a:pt x="46481" y="13715"/>
                </a:lnTo>
                <a:lnTo>
                  <a:pt x="41148" y="4572"/>
                </a:lnTo>
                <a:lnTo>
                  <a:pt x="30479" y="0"/>
                </a:lnTo>
                <a:lnTo>
                  <a:pt x="19812" y="0"/>
                </a:lnTo>
                <a:lnTo>
                  <a:pt x="9143" y="4572"/>
                </a:lnTo>
                <a:lnTo>
                  <a:pt x="3048" y="13715"/>
                </a:lnTo>
                <a:lnTo>
                  <a:pt x="0" y="24384"/>
                </a:lnTo>
                <a:lnTo>
                  <a:pt x="3048" y="35051"/>
                </a:lnTo>
                <a:lnTo>
                  <a:pt x="9143" y="44196"/>
                </a:lnTo>
                <a:lnTo>
                  <a:pt x="19812" y="48768"/>
                </a:lnTo>
                <a:lnTo>
                  <a:pt x="30479" y="48768"/>
                </a:lnTo>
                <a:lnTo>
                  <a:pt x="41148" y="44196"/>
                </a:lnTo>
                <a:lnTo>
                  <a:pt x="46481" y="35051"/>
                </a:lnTo>
                <a:lnTo>
                  <a:pt x="49529" y="24384"/>
                </a:lnTo>
                <a:close/>
              </a:path>
            </a:pathLst>
          </a:custGeom>
          <a:solidFill>
            <a:srgbClr val="FFFFFF"/>
          </a:solidFill>
        </p:spPr>
        <p:txBody>
          <a:bodyPr wrap="square" lIns="0" tIns="0" rIns="0" bIns="0" rtlCol="0"/>
          <a:lstStyle/>
          <a:p>
            <a:endParaRPr/>
          </a:p>
        </p:txBody>
      </p:sp>
      <p:sp>
        <p:nvSpPr>
          <p:cNvPr id="106" name="object 106"/>
          <p:cNvSpPr/>
          <p:nvPr/>
        </p:nvSpPr>
        <p:spPr>
          <a:xfrm>
            <a:off x="5568581" y="5903976"/>
            <a:ext cx="49530" cy="48895"/>
          </a:xfrm>
          <a:custGeom>
            <a:avLst/>
            <a:gdLst/>
            <a:ahLst/>
            <a:cxnLst/>
            <a:rect l="l" t="t" r="r" b="b"/>
            <a:pathLst>
              <a:path w="49529" h="48895">
                <a:moveTo>
                  <a:pt x="0" y="24384"/>
                </a:moveTo>
                <a:lnTo>
                  <a:pt x="3048" y="13715"/>
                </a:lnTo>
                <a:lnTo>
                  <a:pt x="9143" y="4572"/>
                </a:lnTo>
                <a:lnTo>
                  <a:pt x="19812" y="0"/>
                </a:lnTo>
                <a:lnTo>
                  <a:pt x="30479" y="0"/>
                </a:lnTo>
                <a:lnTo>
                  <a:pt x="41148" y="4572"/>
                </a:lnTo>
                <a:lnTo>
                  <a:pt x="46481" y="13715"/>
                </a:lnTo>
                <a:lnTo>
                  <a:pt x="49529" y="24384"/>
                </a:lnTo>
                <a:lnTo>
                  <a:pt x="46481" y="35051"/>
                </a:lnTo>
                <a:lnTo>
                  <a:pt x="41148" y="44196"/>
                </a:lnTo>
                <a:lnTo>
                  <a:pt x="30479" y="48768"/>
                </a:lnTo>
                <a:lnTo>
                  <a:pt x="19812" y="48768"/>
                </a:lnTo>
                <a:lnTo>
                  <a:pt x="9143" y="44196"/>
                </a:lnTo>
                <a:lnTo>
                  <a:pt x="3048" y="35051"/>
                </a:lnTo>
                <a:lnTo>
                  <a:pt x="0" y="24384"/>
                </a:lnTo>
                <a:close/>
              </a:path>
            </a:pathLst>
          </a:custGeom>
          <a:ln w="9067">
            <a:solidFill>
              <a:srgbClr val="000000"/>
            </a:solidFill>
          </a:ln>
        </p:spPr>
        <p:txBody>
          <a:bodyPr wrap="square" lIns="0" tIns="0" rIns="0" bIns="0" rtlCol="0"/>
          <a:lstStyle/>
          <a:p>
            <a:endParaRPr/>
          </a:p>
        </p:txBody>
      </p:sp>
      <p:sp>
        <p:nvSpPr>
          <p:cNvPr id="107" name="object 107"/>
          <p:cNvSpPr/>
          <p:nvPr/>
        </p:nvSpPr>
        <p:spPr>
          <a:xfrm>
            <a:off x="6021971" y="6155435"/>
            <a:ext cx="49530" cy="48260"/>
          </a:xfrm>
          <a:custGeom>
            <a:avLst/>
            <a:gdLst/>
            <a:ahLst/>
            <a:cxnLst/>
            <a:rect l="l" t="t" r="r" b="b"/>
            <a:pathLst>
              <a:path w="49529" h="48260">
                <a:moveTo>
                  <a:pt x="49530" y="23622"/>
                </a:moveTo>
                <a:lnTo>
                  <a:pt x="46482" y="12953"/>
                </a:lnTo>
                <a:lnTo>
                  <a:pt x="40386" y="4572"/>
                </a:lnTo>
                <a:lnTo>
                  <a:pt x="29718" y="0"/>
                </a:lnTo>
                <a:lnTo>
                  <a:pt x="19050" y="0"/>
                </a:lnTo>
                <a:lnTo>
                  <a:pt x="9144" y="4572"/>
                </a:lnTo>
                <a:lnTo>
                  <a:pt x="3048" y="12953"/>
                </a:lnTo>
                <a:lnTo>
                  <a:pt x="0" y="23622"/>
                </a:lnTo>
                <a:lnTo>
                  <a:pt x="3048" y="34289"/>
                </a:lnTo>
                <a:lnTo>
                  <a:pt x="9144" y="43434"/>
                </a:lnTo>
                <a:lnTo>
                  <a:pt x="19050" y="48005"/>
                </a:lnTo>
                <a:lnTo>
                  <a:pt x="29718" y="48005"/>
                </a:lnTo>
                <a:lnTo>
                  <a:pt x="40386" y="43434"/>
                </a:lnTo>
                <a:lnTo>
                  <a:pt x="46482" y="34289"/>
                </a:lnTo>
                <a:lnTo>
                  <a:pt x="49530" y="23622"/>
                </a:lnTo>
                <a:close/>
              </a:path>
            </a:pathLst>
          </a:custGeom>
          <a:solidFill>
            <a:srgbClr val="FFFFFF"/>
          </a:solidFill>
        </p:spPr>
        <p:txBody>
          <a:bodyPr wrap="square" lIns="0" tIns="0" rIns="0" bIns="0" rtlCol="0"/>
          <a:lstStyle/>
          <a:p>
            <a:endParaRPr/>
          </a:p>
        </p:txBody>
      </p:sp>
      <p:sp>
        <p:nvSpPr>
          <p:cNvPr id="108" name="object 108"/>
          <p:cNvSpPr/>
          <p:nvPr/>
        </p:nvSpPr>
        <p:spPr>
          <a:xfrm>
            <a:off x="6021971" y="6155435"/>
            <a:ext cx="49530" cy="48260"/>
          </a:xfrm>
          <a:custGeom>
            <a:avLst/>
            <a:gdLst/>
            <a:ahLst/>
            <a:cxnLst/>
            <a:rect l="l" t="t" r="r" b="b"/>
            <a:pathLst>
              <a:path w="49529" h="48260">
                <a:moveTo>
                  <a:pt x="0" y="23622"/>
                </a:moveTo>
                <a:lnTo>
                  <a:pt x="3048" y="12953"/>
                </a:lnTo>
                <a:lnTo>
                  <a:pt x="9144" y="4572"/>
                </a:lnTo>
                <a:lnTo>
                  <a:pt x="19050" y="0"/>
                </a:lnTo>
                <a:lnTo>
                  <a:pt x="29718" y="0"/>
                </a:lnTo>
                <a:lnTo>
                  <a:pt x="40386" y="4572"/>
                </a:lnTo>
                <a:lnTo>
                  <a:pt x="46482" y="12953"/>
                </a:lnTo>
                <a:lnTo>
                  <a:pt x="49530" y="23622"/>
                </a:lnTo>
                <a:lnTo>
                  <a:pt x="46482" y="34289"/>
                </a:lnTo>
                <a:lnTo>
                  <a:pt x="40386" y="43434"/>
                </a:lnTo>
                <a:lnTo>
                  <a:pt x="29718" y="48005"/>
                </a:lnTo>
                <a:lnTo>
                  <a:pt x="19050" y="48005"/>
                </a:lnTo>
                <a:lnTo>
                  <a:pt x="9144" y="43434"/>
                </a:lnTo>
                <a:lnTo>
                  <a:pt x="3048" y="34289"/>
                </a:lnTo>
                <a:lnTo>
                  <a:pt x="0" y="23622"/>
                </a:lnTo>
                <a:close/>
              </a:path>
            </a:pathLst>
          </a:custGeom>
          <a:ln w="9067">
            <a:solidFill>
              <a:srgbClr val="000000"/>
            </a:solidFill>
          </a:ln>
        </p:spPr>
        <p:txBody>
          <a:bodyPr wrap="square" lIns="0" tIns="0" rIns="0" bIns="0" rtlCol="0"/>
          <a:lstStyle/>
          <a:p>
            <a:endParaRPr/>
          </a:p>
        </p:txBody>
      </p:sp>
      <p:sp>
        <p:nvSpPr>
          <p:cNvPr id="109" name="object 109"/>
          <p:cNvSpPr/>
          <p:nvPr/>
        </p:nvSpPr>
        <p:spPr>
          <a:xfrm>
            <a:off x="6500495" y="4965191"/>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10" name="object 110"/>
          <p:cNvSpPr/>
          <p:nvPr/>
        </p:nvSpPr>
        <p:spPr>
          <a:xfrm>
            <a:off x="6500495" y="5134355"/>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11" name="object 111"/>
          <p:cNvSpPr/>
          <p:nvPr/>
        </p:nvSpPr>
        <p:spPr>
          <a:xfrm>
            <a:off x="6500495" y="530504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12" name="object 112"/>
          <p:cNvSpPr/>
          <p:nvPr/>
        </p:nvSpPr>
        <p:spPr>
          <a:xfrm>
            <a:off x="6500495" y="5474970"/>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13" name="object 113"/>
          <p:cNvSpPr txBox="1"/>
          <p:nvPr/>
        </p:nvSpPr>
        <p:spPr>
          <a:xfrm>
            <a:off x="6292729" y="4176222"/>
            <a:ext cx="186055" cy="1375410"/>
          </a:xfrm>
          <a:prstGeom prst="rect">
            <a:avLst/>
          </a:prstGeom>
        </p:spPr>
        <p:txBody>
          <a:bodyPr vert="horz" wrap="square" lIns="0" tIns="0" rIns="0" bIns="0" rtlCol="0">
            <a:spAutoFit/>
          </a:bodyPr>
          <a:lstStyle/>
          <a:p>
            <a:pPr marL="12700" marR="5080" algn="just">
              <a:lnSpc>
                <a:spcPct val="117400"/>
              </a:lnSpc>
            </a:pPr>
            <a:r>
              <a:rPr sz="950" b="1" spc="15" dirty="0">
                <a:solidFill>
                  <a:srgbClr val="FFFFFF"/>
                </a:solidFill>
                <a:latin typeface="Arial"/>
                <a:cs typeface="Arial"/>
              </a:rPr>
              <a:t>D0  D1</a:t>
            </a:r>
            <a:endParaRPr sz="950">
              <a:latin typeface="Arial"/>
              <a:cs typeface="Arial"/>
            </a:endParaRPr>
          </a:p>
          <a:p>
            <a:pPr marL="12700" marR="5080" algn="just">
              <a:lnSpc>
                <a:spcPct val="117400"/>
              </a:lnSpc>
              <a:spcBef>
                <a:spcPts val="5"/>
              </a:spcBef>
            </a:pPr>
            <a:r>
              <a:rPr sz="950" b="1" spc="15" dirty="0">
                <a:solidFill>
                  <a:srgbClr val="FFFFFF"/>
                </a:solidFill>
                <a:latin typeface="Arial"/>
                <a:cs typeface="Arial"/>
              </a:rPr>
              <a:t>D2  D3  D4  D5  D6  D7</a:t>
            </a:r>
            <a:endParaRPr sz="950">
              <a:latin typeface="Arial"/>
              <a:cs typeface="Arial"/>
            </a:endParaRPr>
          </a:p>
        </p:txBody>
      </p:sp>
      <p:sp>
        <p:nvSpPr>
          <p:cNvPr id="114" name="object 114"/>
          <p:cNvSpPr/>
          <p:nvPr/>
        </p:nvSpPr>
        <p:spPr>
          <a:xfrm>
            <a:off x="6500495" y="5928359"/>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115" name="object 115"/>
          <p:cNvSpPr/>
          <p:nvPr/>
        </p:nvSpPr>
        <p:spPr>
          <a:xfrm>
            <a:off x="6506603" y="5903976"/>
            <a:ext cx="49530" cy="48895"/>
          </a:xfrm>
          <a:custGeom>
            <a:avLst/>
            <a:gdLst/>
            <a:ahLst/>
            <a:cxnLst/>
            <a:rect l="l" t="t" r="r" b="b"/>
            <a:pathLst>
              <a:path w="49529" h="48895">
                <a:moveTo>
                  <a:pt x="49517" y="24384"/>
                </a:moveTo>
                <a:lnTo>
                  <a:pt x="46469" y="13715"/>
                </a:lnTo>
                <a:lnTo>
                  <a:pt x="41135" y="4572"/>
                </a:lnTo>
                <a:lnTo>
                  <a:pt x="30467" y="0"/>
                </a:lnTo>
                <a:lnTo>
                  <a:pt x="19811" y="0"/>
                </a:lnTo>
                <a:lnTo>
                  <a:pt x="9131" y="4572"/>
                </a:lnTo>
                <a:lnTo>
                  <a:pt x="3035" y="13715"/>
                </a:lnTo>
                <a:lnTo>
                  <a:pt x="0" y="24384"/>
                </a:lnTo>
                <a:lnTo>
                  <a:pt x="3035" y="35051"/>
                </a:lnTo>
                <a:lnTo>
                  <a:pt x="9131" y="44196"/>
                </a:lnTo>
                <a:lnTo>
                  <a:pt x="19811" y="48768"/>
                </a:lnTo>
                <a:lnTo>
                  <a:pt x="30467" y="48768"/>
                </a:lnTo>
                <a:lnTo>
                  <a:pt x="41135" y="44196"/>
                </a:lnTo>
                <a:lnTo>
                  <a:pt x="46469" y="35051"/>
                </a:lnTo>
                <a:lnTo>
                  <a:pt x="49517" y="24384"/>
                </a:lnTo>
                <a:close/>
              </a:path>
            </a:pathLst>
          </a:custGeom>
          <a:solidFill>
            <a:srgbClr val="FFFFFF"/>
          </a:solidFill>
        </p:spPr>
        <p:txBody>
          <a:bodyPr wrap="square" lIns="0" tIns="0" rIns="0" bIns="0" rtlCol="0"/>
          <a:lstStyle/>
          <a:p>
            <a:endParaRPr/>
          </a:p>
        </p:txBody>
      </p:sp>
      <p:sp>
        <p:nvSpPr>
          <p:cNvPr id="116" name="object 116"/>
          <p:cNvSpPr/>
          <p:nvPr/>
        </p:nvSpPr>
        <p:spPr>
          <a:xfrm>
            <a:off x="6506603" y="5903976"/>
            <a:ext cx="49530" cy="48895"/>
          </a:xfrm>
          <a:custGeom>
            <a:avLst/>
            <a:gdLst/>
            <a:ahLst/>
            <a:cxnLst/>
            <a:rect l="l" t="t" r="r" b="b"/>
            <a:pathLst>
              <a:path w="49529" h="48895">
                <a:moveTo>
                  <a:pt x="0" y="24384"/>
                </a:moveTo>
                <a:lnTo>
                  <a:pt x="3035" y="13715"/>
                </a:lnTo>
                <a:lnTo>
                  <a:pt x="9131" y="4572"/>
                </a:lnTo>
                <a:lnTo>
                  <a:pt x="19811" y="0"/>
                </a:lnTo>
                <a:lnTo>
                  <a:pt x="30467" y="0"/>
                </a:lnTo>
                <a:lnTo>
                  <a:pt x="41135" y="4572"/>
                </a:lnTo>
                <a:lnTo>
                  <a:pt x="46469" y="13715"/>
                </a:lnTo>
                <a:lnTo>
                  <a:pt x="49517" y="24384"/>
                </a:lnTo>
                <a:lnTo>
                  <a:pt x="46469" y="35051"/>
                </a:lnTo>
                <a:lnTo>
                  <a:pt x="41135" y="44196"/>
                </a:lnTo>
                <a:lnTo>
                  <a:pt x="30467" y="48768"/>
                </a:lnTo>
                <a:lnTo>
                  <a:pt x="19811" y="48768"/>
                </a:lnTo>
                <a:lnTo>
                  <a:pt x="9131" y="44196"/>
                </a:lnTo>
                <a:lnTo>
                  <a:pt x="3035" y="35051"/>
                </a:lnTo>
                <a:lnTo>
                  <a:pt x="0" y="24384"/>
                </a:lnTo>
                <a:close/>
              </a:path>
            </a:pathLst>
          </a:custGeom>
          <a:ln w="9067">
            <a:solidFill>
              <a:srgbClr val="000000"/>
            </a:solidFill>
          </a:ln>
        </p:spPr>
        <p:txBody>
          <a:bodyPr wrap="square" lIns="0" tIns="0" rIns="0" bIns="0" rtlCol="0"/>
          <a:lstStyle/>
          <a:p>
            <a:endParaRPr/>
          </a:p>
        </p:txBody>
      </p:sp>
      <p:sp>
        <p:nvSpPr>
          <p:cNvPr id="117" name="object 117"/>
          <p:cNvSpPr/>
          <p:nvPr/>
        </p:nvSpPr>
        <p:spPr>
          <a:xfrm>
            <a:off x="7520051" y="5928359"/>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118" name="object 118"/>
          <p:cNvSpPr/>
          <p:nvPr/>
        </p:nvSpPr>
        <p:spPr>
          <a:xfrm>
            <a:off x="7746377" y="4113276"/>
            <a:ext cx="906780" cy="2042160"/>
          </a:xfrm>
          <a:custGeom>
            <a:avLst/>
            <a:gdLst/>
            <a:ahLst/>
            <a:cxnLst/>
            <a:rect l="l" t="t" r="r" b="b"/>
            <a:pathLst>
              <a:path w="906779" h="2042160">
                <a:moveTo>
                  <a:pt x="0" y="0"/>
                </a:moveTo>
                <a:lnTo>
                  <a:pt x="0" y="2042160"/>
                </a:lnTo>
                <a:lnTo>
                  <a:pt x="906779" y="2042160"/>
                </a:lnTo>
                <a:lnTo>
                  <a:pt x="906779" y="0"/>
                </a:lnTo>
                <a:lnTo>
                  <a:pt x="0" y="0"/>
                </a:lnTo>
                <a:close/>
              </a:path>
            </a:pathLst>
          </a:custGeom>
          <a:solidFill>
            <a:srgbClr val="656565"/>
          </a:solidFill>
        </p:spPr>
        <p:txBody>
          <a:bodyPr wrap="square" lIns="0" tIns="0" rIns="0" bIns="0" rtlCol="0"/>
          <a:lstStyle/>
          <a:p>
            <a:endParaRPr/>
          </a:p>
        </p:txBody>
      </p:sp>
      <p:sp>
        <p:nvSpPr>
          <p:cNvPr id="119" name="object 119"/>
          <p:cNvSpPr/>
          <p:nvPr/>
        </p:nvSpPr>
        <p:spPr>
          <a:xfrm>
            <a:off x="7746377" y="4113276"/>
            <a:ext cx="906780" cy="2042160"/>
          </a:xfrm>
          <a:custGeom>
            <a:avLst/>
            <a:gdLst/>
            <a:ahLst/>
            <a:cxnLst/>
            <a:rect l="l" t="t" r="r" b="b"/>
            <a:pathLst>
              <a:path w="906779" h="2042160">
                <a:moveTo>
                  <a:pt x="0" y="0"/>
                </a:moveTo>
                <a:lnTo>
                  <a:pt x="0" y="2042160"/>
                </a:lnTo>
                <a:lnTo>
                  <a:pt x="906779" y="2042160"/>
                </a:lnTo>
                <a:lnTo>
                  <a:pt x="906779" y="0"/>
                </a:lnTo>
                <a:lnTo>
                  <a:pt x="0" y="0"/>
                </a:lnTo>
                <a:close/>
              </a:path>
            </a:pathLst>
          </a:custGeom>
          <a:ln w="15100">
            <a:solidFill>
              <a:srgbClr val="000000"/>
            </a:solidFill>
          </a:ln>
        </p:spPr>
        <p:txBody>
          <a:bodyPr wrap="square" lIns="0" tIns="0" rIns="0" bIns="0" rtlCol="0"/>
          <a:lstStyle/>
          <a:p>
            <a:endParaRPr/>
          </a:p>
        </p:txBody>
      </p:sp>
      <p:sp>
        <p:nvSpPr>
          <p:cNvPr id="120" name="object 120"/>
          <p:cNvSpPr txBox="1"/>
          <p:nvPr/>
        </p:nvSpPr>
        <p:spPr>
          <a:xfrm>
            <a:off x="8100800" y="4755896"/>
            <a:ext cx="223520" cy="754380"/>
          </a:xfrm>
          <a:prstGeom prst="rect">
            <a:avLst/>
          </a:prstGeom>
        </p:spPr>
        <p:txBody>
          <a:bodyPr vert="vert" wrap="square" lIns="0" tIns="0" rIns="0" bIns="0" rtlCol="0">
            <a:spAutoFit/>
          </a:bodyPr>
          <a:lstStyle/>
          <a:p>
            <a:pPr marL="12700">
              <a:lnSpc>
                <a:spcPts val="1639"/>
              </a:lnSpc>
            </a:pPr>
            <a:r>
              <a:rPr sz="1400" dirty="0">
                <a:solidFill>
                  <a:srgbClr val="FF0000"/>
                </a:solidFill>
                <a:latin typeface="Arial"/>
                <a:cs typeface="Arial"/>
              </a:rPr>
              <a:t>256K X 8</a:t>
            </a:r>
            <a:endParaRPr sz="1400">
              <a:latin typeface="Arial"/>
              <a:cs typeface="Arial"/>
            </a:endParaRPr>
          </a:p>
        </p:txBody>
      </p:sp>
      <p:sp>
        <p:nvSpPr>
          <p:cNvPr id="121" name="object 121"/>
          <p:cNvSpPr/>
          <p:nvPr/>
        </p:nvSpPr>
        <p:spPr>
          <a:xfrm>
            <a:off x="7520051" y="4624578"/>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2" name="object 122"/>
          <p:cNvSpPr/>
          <p:nvPr/>
        </p:nvSpPr>
        <p:spPr>
          <a:xfrm>
            <a:off x="7520051" y="4798314"/>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3" name="object 123"/>
          <p:cNvSpPr/>
          <p:nvPr/>
        </p:nvSpPr>
        <p:spPr>
          <a:xfrm>
            <a:off x="7520051" y="4959096"/>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4" name="object 124"/>
          <p:cNvSpPr/>
          <p:nvPr/>
        </p:nvSpPr>
        <p:spPr>
          <a:xfrm>
            <a:off x="7520051" y="5134355"/>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5" name="object 125"/>
          <p:cNvSpPr/>
          <p:nvPr/>
        </p:nvSpPr>
        <p:spPr>
          <a:xfrm>
            <a:off x="7520051" y="5305044"/>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6" name="object 126"/>
          <p:cNvSpPr/>
          <p:nvPr/>
        </p:nvSpPr>
        <p:spPr>
          <a:xfrm>
            <a:off x="7520051" y="5474970"/>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7" name="object 127"/>
          <p:cNvSpPr/>
          <p:nvPr/>
        </p:nvSpPr>
        <p:spPr>
          <a:xfrm>
            <a:off x="7520051" y="5645658"/>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8" name="object 128"/>
          <p:cNvSpPr/>
          <p:nvPr/>
        </p:nvSpPr>
        <p:spPr>
          <a:xfrm>
            <a:off x="7520051" y="4453890"/>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29" name="object 129"/>
          <p:cNvSpPr/>
          <p:nvPr/>
        </p:nvSpPr>
        <p:spPr>
          <a:xfrm>
            <a:off x="7520051" y="4278629"/>
            <a:ext cx="226695" cy="0"/>
          </a:xfrm>
          <a:custGeom>
            <a:avLst/>
            <a:gdLst/>
            <a:ahLst/>
            <a:cxnLst/>
            <a:rect l="l" t="t" r="r" b="b"/>
            <a:pathLst>
              <a:path w="226695">
                <a:moveTo>
                  <a:pt x="0" y="0"/>
                </a:moveTo>
                <a:lnTo>
                  <a:pt x="226326" y="0"/>
                </a:lnTo>
              </a:path>
            </a:pathLst>
          </a:custGeom>
          <a:ln w="15100">
            <a:solidFill>
              <a:srgbClr val="FF0000"/>
            </a:solidFill>
          </a:ln>
        </p:spPr>
        <p:txBody>
          <a:bodyPr wrap="square" lIns="0" tIns="0" rIns="0" bIns="0" rtlCol="0"/>
          <a:lstStyle/>
          <a:p>
            <a:endParaRPr/>
          </a:p>
        </p:txBody>
      </p:sp>
      <p:sp>
        <p:nvSpPr>
          <p:cNvPr id="130" name="object 130"/>
          <p:cNvSpPr/>
          <p:nvPr/>
        </p:nvSpPr>
        <p:spPr>
          <a:xfrm>
            <a:off x="8295017" y="5862065"/>
            <a:ext cx="260350" cy="0"/>
          </a:xfrm>
          <a:custGeom>
            <a:avLst/>
            <a:gdLst/>
            <a:ahLst/>
            <a:cxnLst/>
            <a:rect l="l" t="t" r="r" b="b"/>
            <a:pathLst>
              <a:path w="260350">
                <a:moveTo>
                  <a:pt x="0" y="0"/>
                </a:moveTo>
                <a:lnTo>
                  <a:pt x="259829" y="0"/>
                </a:lnTo>
              </a:path>
            </a:pathLst>
          </a:custGeom>
          <a:ln w="13589">
            <a:solidFill>
              <a:srgbClr val="FFFFFF"/>
            </a:solidFill>
          </a:ln>
        </p:spPr>
        <p:txBody>
          <a:bodyPr wrap="square" lIns="0" tIns="0" rIns="0" bIns="0" rtlCol="0"/>
          <a:lstStyle/>
          <a:p>
            <a:endParaRPr/>
          </a:p>
        </p:txBody>
      </p:sp>
      <p:sp>
        <p:nvSpPr>
          <p:cNvPr id="131" name="object 131"/>
          <p:cNvSpPr txBox="1"/>
          <p:nvPr/>
        </p:nvSpPr>
        <p:spPr>
          <a:xfrm>
            <a:off x="7768723" y="4176219"/>
            <a:ext cx="177165" cy="1375410"/>
          </a:xfrm>
          <a:prstGeom prst="rect">
            <a:avLst/>
          </a:prstGeom>
        </p:spPr>
        <p:txBody>
          <a:bodyPr vert="horz" wrap="square" lIns="0" tIns="0" rIns="0" bIns="0" rtlCol="0">
            <a:spAutoFit/>
          </a:bodyPr>
          <a:lstStyle/>
          <a:p>
            <a:pPr marL="12700" marR="5080" algn="just">
              <a:lnSpc>
                <a:spcPct val="117400"/>
              </a:lnSpc>
            </a:pPr>
            <a:r>
              <a:rPr sz="950" b="1" spc="-25" dirty="0">
                <a:solidFill>
                  <a:srgbClr val="FFFFFF"/>
                </a:solidFill>
                <a:latin typeface="Arial"/>
                <a:cs typeface="Arial"/>
              </a:rPr>
              <a:t>A0  A1</a:t>
            </a:r>
            <a:endParaRPr sz="950">
              <a:latin typeface="Arial"/>
              <a:cs typeface="Arial"/>
            </a:endParaRPr>
          </a:p>
          <a:p>
            <a:pPr marL="12700" marR="5080" algn="just">
              <a:lnSpc>
                <a:spcPct val="117400"/>
              </a:lnSpc>
              <a:spcBef>
                <a:spcPts val="5"/>
              </a:spcBef>
            </a:pPr>
            <a:r>
              <a:rPr sz="950" b="1" spc="-25" dirty="0">
                <a:solidFill>
                  <a:srgbClr val="FFFFFF"/>
                </a:solidFill>
                <a:latin typeface="Arial"/>
                <a:cs typeface="Arial"/>
              </a:rPr>
              <a:t>A2  A3  A4  A5  A6  A7</a:t>
            </a:r>
            <a:endParaRPr sz="950">
              <a:latin typeface="Arial"/>
              <a:cs typeface="Arial"/>
            </a:endParaRPr>
          </a:p>
        </p:txBody>
      </p:sp>
      <p:sp>
        <p:nvSpPr>
          <p:cNvPr id="132" name="object 132"/>
          <p:cNvSpPr txBox="1"/>
          <p:nvPr/>
        </p:nvSpPr>
        <p:spPr>
          <a:xfrm>
            <a:off x="7768723" y="5562370"/>
            <a:ext cx="177165" cy="160020"/>
          </a:xfrm>
          <a:prstGeom prst="rect">
            <a:avLst/>
          </a:prstGeom>
        </p:spPr>
        <p:txBody>
          <a:bodyPr vert="horz" wrap="square" lIns="0" tIns="0" rIns="0" bIns="0" rtlCol="0">
            <a:spAutoFit/>
          </a:bodyPr>
          <a:lstStyle/>
          <a:p>
            <a:pPr marL="12700">
              <a:lnSpc>
                <a:spcPct val="100000"/>
              </a:lnSpc>
            </a:pPr>
            <a:r>
              <a:rPr sz="950" b="1" spc="-20" dirty="0">
                <a:solidFill>
                  <a:srgbClr val="FFFFFF"/>
                </a:solidFill>
                <a:latin typeface="Arial"/>
                <a:cs typeface="Arial"/>
              </a:rPr>
              <a:t>A8</a:t>
            </a:r>
            <a:endParaRPr sz="950">
              <a:latin typeface="Arial"/>
              <a:cs typeface="Arial"/>
            </a:endParaRPr>
          </a:p>
        </p:txBody>
      </p:sp>
      <p:sp>
        <p:nvSpPr>
          <p:cNvPr id="133" name="object 133"/>
          <p:cNvSpPr/>
          <p:nvPr/>
        </p:nvSpPr>
        <p:spPr>
          <a:xfrm>
            <a:off x="7785989" y="5862065"/>
            <a:ext cx="260350" cy="0"/>
          </a:xfrm>
          <a:custGeom>
            <a:avLst/>
            <a:gdLst/>
            <a:ahLst/>
            <a:cxnLst/>
            <a:rect l="l" t="t" r="r" b="b"/>
            <a:pathLst>
              <a:path w="260350">
                <a:moveTo>
                  <a:pt x="0" y="0"/>
                </a:moveTo>
                <a:lnTo>
                  <a:pt x="259854" y="0"/>
                </a:lnTo>
              </a:path>
            </a:pathLst>
          </a:custGeom>
          <a:ln w="13589">
            <a:solidFill>
              <a:srgbClr val="FFFFFF"/>
            </a:solidFill>
          </a:ln>
        </p:spPr>
        <p:txBody>
          <a:bodyPr wrap="square" lIns="0" tIns="0" rIns="0" bIns="0" rtlCol="0"/>
          <a:lstStyle/>
          <a:p>
            <a:endParaRPr/>
          </a:p>
        </p:txBody>
      </p:sp>
      <p:sp>
        <p:nvSpPr>
          <p:cNvPr id="134" name="object 134"/>
          <p:cNvSpPr/>
          <p:nvPr/>
        </p:nvSpPr>
        <p:spPr>
          <a:xfrm>
            <a:off x="8653144" y="4284726"/>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35" name="object 135"/>
          <p:cNvSpPr/>
          <p:nvPr/>
        </p:nvSpPr>
        <p:spPr>
          <a:xfrm>
            <a:off x="8653144" y="4453890"/>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36" name="object 136"/>
          <p:cNvSpPr/>
          <p:nvPr/>
        </p:nvSpPr>
        <p:spPr>
          <a:xfrm>
            <a:off x="8653144" y="4624578"/>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37" name="object 137"/>
          <p:cNvSpPr/>
          <p:nvPr/>
        </p:nvSpPr>
        <p:spPr>
          <a:xfrm>
            <a:off x="8653144" y="4794503"/>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38" name="object 138"/>
          <p:cNvSpPr/>
          <p:nvPr/>
        </p:nvSpPr>
        <p:spPr>
          <a:xfrm>
            <a:off x="8096898" y="6032753"/>
            <a:ext cx="203200" cy="0"/>
          </a:xfrm>
          <a:custGeom>
            <a:avLst/>
            <a:gdLst/>
            <a:ahLst/>
            <a:cxnLst/>
            <a:rect l="l" t="t" r="r" b="b"/>
            <a:pathLst>
              <a:path w="203200">
                <a:moveTo>
                  <a:pt x="0" y="0"/>
                </a:moveTo>
                <a:lnTo>
                  <a:pt x="202679" y="0"/>
                </a:lnTo>
              </a:path>
            </a:pathLst>
          </a:custGeom>
          <a:ln w="13589">
            <a:solidFill>
              <a:srgbClr val="FFFFFF"/>
            </a:solidFill>
          </a:ln>
        </p:spPr>
        <p:txBody>
          <a:bodyPr wrap="square" lIns="0" tIns="0" rIns="0" bIns="0" rtlCol="0"/>
          <a:lstStyle/>
          <a:p>
            <a:endParaRPr/>
          </a:p>
        </p:txBody>
      </p:sp>
      <p:sp>
        <p:nvSpPr>
          <p:cNvPr id="139" name="object 139"/>
          <p:cNvSpPr txBox="1"/>
          <p:nvPr/>
        </p:nvSpPr>
        <p:spPr>
          <a:xfrm>
            <a:off x="7773295" y="5819894"/>
            <a:ext cx="795020" cy="356870"/>
          </a:xfrm>
          <a:prstGeom prst="rect">
            <a:avLst/>
          </a:prstGeom>
        </p:spPr>
        <p:txBody>
          <a:bodyPr vert="horz" wrap="square" lIns="0" tIns="0" rIns="0" bIns="0" rtlCol="0">
            <a:spAutoFit/>
          </a:bodyPr>
          <a:lstStyle/>
          <a:p>
            <a:pPr marL="323215" marR="5080" indent="-311150">
              <a:lnSpc>
                <a:spcPct val="117900"/>
              </a:lnSpc>
              <a:tabLst>
                <a:tab pos="521334" algn="l"/>
              </a:tabLst>
            </a:pPr>
            <a:r>
              <a:rPr sz="950" b="1" spc="25" dirty="0">
                <a:solidFill>
                  <a:srgbClr val="FFFFFF"/>
                </a:solidFill>
                <a:latin typeface="Arial"/>
                <a:cs typeface="Arial"/>
              </a:rPr>
              <a:t>R</a:t>
            </a:r>
            <a:r>
              <a:rPr sz="950" b="1" spc="-15" dirty="0">
                <a:solidFill>
                  <a:srgbClr val="FFFFFF"/>
                </a:solidFill>
                <a:latin typeface="Arial"/>
                <a:cs typeface="Arial"/>
              </a:rPr>
              <a:t>A</a:t>
            </a:r>
            <a:r>
              <a:rPr sz="950" b="1" spc="25" dirty="0">
                <a:solidFill>
                  <a:srgbClr val="FFFFFF"/>
                </a:solidFill>
                <a:latin typeface="Arial"/>
                <a:cs typeface="Arial"/>
              </a:rPr>
              <a:t>S</a:t>
            </a:r>
            <a:r>
              <a:rPr sz="950" b="1" dirty="0">
                <a:solidFill>
                  <a:srgbClr val="FFFFFF"/>
                </a:solidFill>
                <a:latin typeface="Arial"/>
                <a:cs typeface="Arial"/>
              </a:rPr>
              <a:t>		</a:t>
            </a:r>
            <a:r>
              <a:rPr sz="950" b="1" spc="25" dirty="0">
                <a:solidFill>
                  <a:srgbClr val="FFFFFF"/>
                </a:solidFill>
                <a:latin typeface="Arial"/>
                <a:cs typeface="Arial"/>
              </a:rPr>
              <a:t>C</a:t>
            </a:r>
            <a:r>
              <a:rPr sz="950" b="1" spc="-15" dirty="0">
                <a:solidFill>
                  <a:srgbClr val="FFFFFF"/>
                </a:solidFill>
                <a:latin typeface="Arial"/>
                <a:cs typeface="Arial"/>
              </a:rPr>
              <a:t>A</a:t>
            </a:r>
            <a:r>
              <a:rPr sz="950" b="1" spc="15" dirty="0">
                <a:solidFill>
                  <a:srgbClr val="FFFFFF"/>
                </a:solidFill>
                <a:latin typeface="Arial"/>
                <a:cs typeface="Arial"/>
              </a:rPr>
              <a:t>S  </a:t>
            </a:r>
            <a:r>
              <a:rPr sz="950" b="1" spc="35" dirty="0">
                <a:solidFill>
                  <a:srgbClr val="FFFFFF"/>
                </a:solidFill>
                <a:latin typeface="Arial"/>
                <a:cs typeface="Arial"/>
              </a:rPr>
              <a:t>WE</a:t>
            </a:r>
            <a:endParaRPr sz="950">
              <a:latin typeface="Arial"/>
              <a:cs typeface="Arial"/>
            </a:endParaRPr>
          </a:p>
        </p:txBody>
      </p:sp>
      <p:sp>
        <p:nvSpPr>
          <p:cNvPr id="140" name="object 140"/>
          <p:cNvSpPr/>
          <p:nvPr/>
        </p:nvSpPr>
        <p:spPr>
          <a:xfrm>
            <a:off x="8199767" y="6203441"/>
            <a:ext cx="0" cy="178435"/>
          </a:xfrm>
          <a:custGeom>
            <a:avLst/>
            <a:gdLst/>
            <a:ahLst/>
            <a:cxnLst/>
            <a:rect l="l" t="t" r="r" b="b"/>
            <a:pathLst>
              <a:path h="178435">
                <a:moveTo>
                  <a:pt x="0" y="0"/>
                </a:moveTo>
                <a:lnTo>
                  <a:pt x="0" y="178308"/>
                </a:lnTo>
              </a:path>
            </a:pathLst>
          </a:custGeom>
          <a:ln w="15100">
            <a:solidFill>
              <a:srgbClr val="008000"/>
            </a:solidFill>
          </a:ln>
        </p:spPr>
        <p:txBody>
          <a:bodyPr wrap="square" lIns="0" tIns="0" rIns="0" bIns="0" rtlCol="0"/>
          <a:lstStyle/>
          <a:p>
            <a:endParaRPr/>
          </a:p>
        </p:txBody>
      </p:sp>
      <p:sp>
        <p:nvSpPr>
          <p:cNvPr id="141" name="object 141"/>
          <p:cNvSpPr/>
          <p:nvPr/>
        </p:nvSpPr>
        <p:spPr>
          <a:xfrm>
            <a:off x="7721231" y="5903976"/>
            <a:ext cx="49530" cy="48895"/>
          </a:xfrm>
          <a:custGeom>
            <a:avLst/>
            <a:gdLst/>
            <a:ahLst/>
            <a:cxnLst/>
            <a:rect l="l" t="t" r="r" b="b"/>
            <a:pathLst>
              <a:path w="49529" h="48895">
                <a:moveTo>
                  <a:pt x="49517" y="24384"/>
                </a:moveTo>
                <a:lnTo>
                  <a:pt x="46469" y="13715"/>
                </a:lnTo>
                <a:lnTo>
                  <a:pt x="40385" y="4572"/>
                </a:lnTo>
                <a:lnTo>
                  <a:pt x="29705" y="0"/>
                </a:lnTo>
                <a:lnTo>
                  <a:pt x="19811" y="0"/>
                </a:lnTo>
                <a:lnTo>
                  <a:pt x="9131" y="4572"/>
                </a:lnTo>
                <a:lnTo>
                  <a:pt x="3048" y="13715"/>
                </a:lnTo>
                <a:lnTo>
                  <a:pt x="0" y="24384"/>
                </a:lnTo>
                <a:lnTo>
                  <a:pt x="3048" y="35051"/>
                </a:lnTo>
                <a:lnTo>
                  <a:pt x="9131" y="44196"/>
                </a:lnTo>
                <a:lnTo>
                  <a:pt x="19811" y="48768"/>
                </a:lnTo>
                <a:lnTo>
                  <a:pt x="29705" y="48768"/>
                </a:lnTo>
                <a:lnTo>
                  <a:pt x="40385" y="44196"/>
                </a:lnTo>
                <a:lnTo>
                  <a:pt x="46469" y="35051"/>
                </a:lnTo>
                <a:lnTo>
                  <a:pt x="49517" y="24384"/>
                </a:lnTo>
                <a:close/>
              </a:path>
            </a:pathLst>
          </a:custGeom>
          <a:solidFill>
            <a:srgbClr val="FFFFFF"/>
          </a:solidFill>
        </p:spPr>
        <p:txBody>
          <a:bodyPr wrap="square" lIns="0" tIns="0" rIns="0" bIns="0" rtlCol="0"/>
          <a:lstStyle/>
          <a:p>
            <a:endParaRPr/>
          </a:p>
        </p:txBody>
      </p:sp>
      <p:sp>
        <p:nvSpPr>
          <p:cNvPr id="142" name="object 142"/>
          <p:cNvSpPr/>
          <p:nvPr/>
        </p:nvSpPr>
        <p:spPr>
          <a:xfrm>
            <a:off x="7721231" y="5903976"/>
            <a:ext cx="49530" cy="48895"/>
          </a:xfrm>
          <a:custGeom>
            <a:avLst/>
            <a:gdLst/>
            <a:ahLst/>
            <a:cxnLst/>
            <a:rect l="l" t="t" r="r" b="b"/>
            <a:pathLst>
              <a:path w="49529" h="48895">
                <a:moveTo>
                  <a:pt x="0" y="24384"/>
                </a:moveTo>
                <a:lnTo>
                  <a:pt x="3048" y="13715"/>
                </a:lnTo>
                <a:lnTo>
                  <a:pt x="9131" y="4572"/>
                </a:lnTo>
                <a:lnTo>
                  <a:pt x="19811" y="0"/>
                </a:lnTo>
                <a:lnTo>
                  <a:pt x="29705" y="0"/>
                </a:lnTo>
                <a:lnTo>
                  <a:pt x="40385" y="4572"/>
                </a:lnTo>
                <a:lnTo>
                  <a:pt x="46469" y="13715"/>
                </a:lnTo>
                <a:lnTo>
                  <a:pt x="49517" y="24384"/>
                </a:lnTo>
                <a:lnTo>
                  <a:pt x="46469" y="35051"/>
                </a:lnTo>
                <a:lnTo>
                  <a:pt x="40385" y="44196"/>
                </a:lnTo>
                <a:lnTo>
                  <a:pt x="29705" y="48768"/>
                </a:lnTo>
                <a:lnTo>
                  <a:pt x="19811" y="48768"/>
                </a:lnTo>
                <a:lnTo>
                  <a:pt x="9131" y="44196"/>
                </a:lnTo>
                <a:lnTo>
                  <a:pt x="3048" y="35051"/>
                </a:lnTo>
                <a:lnTo>
                  <a:pt x="0" y="24384"/>
                </a:lnTo>
                <a:close/>
              </a:path>
            </a:pathLst>
          </a:custGeom>
          <a:ln w="9067">
            <a:solidFill>
              <a:srgbClr val="000000"/>
            </a:solidFill>
          </a:ln>
        </p:spPr>
        <p:txBody>
          <a:bodyPr wrap="square" lIns="0" tIns="0" rIns="0" bIns="0" rtlCol="0"/>
          <a:lstStyle/>
          <a:p>
            <a:endParaRPr/>
          </a:p>
        </p:txBody>
      </p:sp>
      <p:sp>
        <p:nvSpPr>
          <p:cNvPr id="143" name="object 143"/>
          <p:cNvSpPr/>
          <p:nvPr/>
        </p:nvSpPr>
        <p:spPr>
          <a:xfrm>
            <a:off x="8173846" y="6155435"/>
            <a:ext cx="50800" cy="48260"/>
          </a:xfrm>
          <a:custGeom>
            <a:avLst/>
            <a:gdLst/>
            <a:ahLst/>
            <a:cxnLst/>
            <a:rect l="l" t="t" r="r" b="b"/>
            <a:pathLst>
              <a:path w="50800" h="48260">
                <a:moveTo>
                  <a:pt x="50292" y="23622"/>
                </a:moveTo>
                <a:lnTo>
                  <a:pt x="47256" y="12953"/>
                </a:lnTo>
                <a:lnTo>
                  <a:pt x="41160" y="4572"/>
                </a:lnTo>
                <a:lnTo>
                  <a:pt x="30479" y="0"/>
                </a:lnTo>
                <a:lnTo>
                  <a:pt x="19824" y="0"/>
                </a:lnTo>
                <a:lnTo>
                  <a:pt x="9156" y="4572"/>
                </a:lnTo>
                <a:lnTo>
                  <a:pt x="3060" y="12953"/>
                </a:lnTo>
                <a:lnTo>
                  <a:pt x="0" y="23622"/>
                </a:lnTo>
                <a:lnTo>
                  <a:pt x="3060" y="34289"/>
                </a:lnTo>
                <a:lnTo>
                  <a:pt x="9156" y="43434"/>
                </a:lnTo>
                <a:lnTo>
                  <a:pt x="19824" y="48005"/>
                </a:lnTo>
                <a:lnTo>
                  <a:pt x="30479" y="48005"/>
                </a:lnTo>
                <a:lnTo>
                  <a:pt x="41160" y="43434"/>
                </a:lnTo>
                <a:lnTo>
                  <a:pt x="47256" y="34289"/>
                </a:lnTo>
                <a:lnTo>
                  <a:pt x="50292" y="23622"/>
                </a:lnTo>
                <a:close/>
              </a:path>
            </a:pathLst>
          </a:custGeom>
          <a:solidFill>
            <a:srgbClr val="FFFFFF"/>
          </a:solidFill>
        </p:spPr>
        <p:txBody>
          <a:bodyPr wrap="square" lIns="0" tIns="0" rIns="0" bIns="0" rtlCol="0"/>
          <a:lstStyle/>
          <a:p>
            <a:endParaRPr/>
          </a:p>
        </p:txBody>
      </p:sp>
      <p:sp>
        <p:nvSpPr>
          <p:cNvPr id="144" name="object 144"/>
          <p:cNvSpPr/>
          <p:nvPr/>
        </p:nvSpPr>
        <p:spPr>
          <a:xfrm>
            <a:off x="8173846" y="6155435"/>
            <a:ext cx="50800" cy="48260"/>
          </a:xfrm>
          <a:custGeom>
            <a:avLst/>
            <a:gdLst/>
            <a:ahLst/>
            <a:cxnLst/>
            <a:rect l="l" t="t" r="r" b="b"/>
            <a:pathLst>
              <a:path w="50800" h="48260">
                <a:moveTo>
                  <a:pt x="0" y="23622"/>
                </a:moveTo>
                <a:lnTo>
                  <a:pt x="3060" y="12953"/>
                </a:lnTo>
                <a:lnTo>
                  <a:pt x="9156" y="4572"/>
                </a:lnTo>
                <a:lnTo>
                  <a:pt x="19824" y="0"/>
                </a:lnTo>
                <a:lnTo>
                  <a:pt x="30479" y="0"/>
                </a:lnTo>
                <a:lnTo>
                  <a:pt x="41160" y="4572"/>
                </a:lnTo>
                <a:lnTo>
                  <a:pt x="47256" y="12953"/>
                </a:lnTo>
                <a:lnTo>
                  <a:pt x="50292" y="23622"/>
                </a:lnTo>
                <a:lnTo>
                  <a:pt x="47256" y="34289"/>
                </a:lnTo>
                <a:lnTo>
                  <a:pt x="41160" y="43434"/>
                </a:lnTo>
                <a:lnTo>
                  <a:pt x="30479" y="48005"/>
                </a:lnTo>
                <a:lnTo>
                  <a:pt x="19824" y="48005"/>
                </a:lnTo>
                <a:lnTo>
                  <a:pt x="9156" y="43434"/>
                </a:lnTo>
                <a:lnTo>
                  <a:pt x="3060" y="34289"/>
                </a:lnTo>
                <a:lnTo>
                  <a:pt x="0" y="23622"/>
                </a:lnTo>
                <a:close/>
              </a:path>
            </a:pathLst>
          </a:custGeom>
          <a:ln w="9067">
            <a:solidFill>
              <a:srgbClr val="000000"/>
            </a:solidFill>
          </a:ln>
        </p:spPr>
        <p:txBody>
          <a:bodyPr wrap="square" lIns="0" tIns="0" rIns="0" bIns="0" rtlCol="0"/>
          <a:lstStyle/>
          <a:p>
            <a:endParaRPr/>
          </a:p>
        </p:txBody>
      </p:sp>
      <p:sp>
        <p:nvSpPr>
          <p:cNvPr id="145" name="object 145"/>
          <p:cNvSpPr/>
          <p:nvPr/>
        </p:nvSpPr>
        <p:spPr>
          <a:xfrm>
            <a:off x="8653144" y="4965191"/>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46" name="object 146"/>
          <p:cNvSpPr/>
          <p:nvPr/>
        </p:nvSpPr>
        <p:spPr>
          <a:xfrm>
            <a:off x="8653144" y="5134355"/>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47" name="object 147"/>
          <p:cNvSpPr/>
          <p:nvPr/>
        </p:nvSpPr>
        <p:spPr>
          <a:xfrm>
            <a:off x="8653144" y="5305044"/>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48" name="object 148"/>
          <p:cNvSpPr/>
          <p:nvPr/>
        </p:nvSpPr>
        <p:spPr>
          <a:xfrm>
            <a:off x="8653144" y="5474970"/>
            <a:ext cx="226695" cy="0"/>
          </a:xfrm>
          <a:custGeom>
            <a:avLst/>
            <a:gdLst/>
            <a:ahLst/>
            <a:cxnLst/>
            <a:rect l="l" t="t" r="r" b="b"/>
            <a:pathLst>
              <a:path w="226695">
                <a:moveTo>
                  <a:pt x="0" y="0"/>
                </a:moveTo>
                <a:lnTo>
                  <a:pt x="226326" y="0"/>
                </a:lnTo>
              </a:path>
            </a:pathLst>
          </a:custGeom>
          <a:ln w="15100">
            <a:solidFill>
              <a:srgbClr val="0000FF"/>
            </a:solidFill>
          </a:ln>
        </p:spPr>
        <p:txBody>
          <a:bodyPr wrap="square" lIns="0" tIns="0" rIns="0" bIns="0" rtlCol="0"/>
          <a:lstStyle/>
          <a:p>
            <a:endParaRPr/>
          </a:p>
        </p:txBody>
      </p:sp>
      <p:sp>
        <p:nvSpPr>
          <p:cNvPr id="149" name="object 149"/>
          <p:cNvSpPr txBox="1"/>
          <p:nvPr/>
        </p:nvSpPr>
        <p:spPr>
          <a:xfrm>
            <a:off x="8445379" y="4176222"/>
            <a:ext cx="186055" cy="1375410"/>
          </a:xfrm>
          <a:prstGeom prst="rect">
            <a:avLst/>
          </a:prstGeom>
        </p:spPr>
        <p:txBody>
          <a:bodyPr vert="horz" wrap="square" lIns="0" tIns="0" rIns="0" bIns="0" rtlCol="0">
            <a:spAutoFit/>
          </a:bodyPr>
          <a:lstStyle/>
          <a:p>
            <a:pPr marL="12700" marR="5080" algn="just">
              <a:lnSpc>
                <a:spcPct val="117400"/>
              </a:lnSpc>
            </a:pPr>
            <a:r>
              <a:rPr sz="950" b="1" spc="15" dirty="0">
                <a:solidFill>
                  <a:srgbClr val="FFFFFF"/>
                </a:solidFill>
                <a:latin typeface="Arial"/>
                <a:cs typeface="Arial"/>
              </a:rPr>
              <a:t>D0  D1</a:t>
            </a:r>
            <a:endParaRPr sz="950">
              <a:latin typeface="Arial"/>
              <a:cs typeface="Arial"/>
            </a:endParaRPr>
          </a:p>
          <a:p>
            <a:pPr marL="12700" marR="5080" algn="just">
              <a:lnSpc>
                <a:spcPct val="117400"/>
              </a:lnSpc>
              <a:spcBef>
                <a:spcPts val="5"/>
              </a:spcBef>
            </a:pPr>
            <a:r>
              <a:rPr sz="950" b="1" spc="15" dirty="0">
                <a:solidFill>
                  <a:srgbClr val="FFFFFF"/>
                </a:solidFill>
                <a:latin typeface="Arial"/>
                <a:cs typeface="Arial"/>
              </a:rPr>
              <a:t>D2  D3  D4  D5  D6  D7</a:t>
            </a:r>
            <a:endParaRPr sz="950">
              <a:latin typeface="Arial"/>
              <a:cs typeface="Arial"/>
            </a:endParaRPr>
          </a:p>
        </p:txBody>
      </p:sp>
      <p:sp>
        <p:nvSpPr>
          <p:cNvPr id="150" name="object 150"/>
          <p:cNvSpPr/>
          <p:nvPr/>
        </p:nvSpPr>
        <p:spPr>
          <a:xfrm>
            <a:off x="8653144" y="5928359"/>
            <a:ext cx="226695" cy="0"/>
          </a:xfrm>
          <a:custGeom>
            <a:avLst/>
            <a:gdLst/>
            <a:ahLst/>
            <a:cxnLst/>
            <a:rect l="l" t="t" r="r" b="b"/>
            <a:pathLst>
              <a:path w="226695">
                <a:moveTo>
                  <a:pt x="0" y="0"/>
                </a:moveTo>
                <a:lnTo>
                  <a:pt x="226326" y="0"/>
                </a:lnTo>
              </a:path>
            </a:pathLst>
          </a:custGeom>
          <a:ln w="15100">
            <a:solidFill>
              <a:srgbClr val="008000"/>
            </a:solidFill>
          </a:ln>
        </p:spPr>
        <p:txBody>
          <a:bodyPr wrap="square" lIns="0" tIns="0" rIns="0" bIns="0" rtlCol="0"/>
          <a:lstStyle/>
          <a:p>
            <a:endParaRPr/>
          </a:p>
        </p:txBody>
      </p:sp>
      <p:sp>
        <p:nvSpPr>
          <p:cNvPr id="151" name="object 151"/>
          <p:cNvSpPr/>
          <p:nvPr/>
        </p:nvSpPr>
        <p:spPr>
          <a:xfrm>
            <a:off x="8659253" y="5903976"/>
            <a:ext cx="49530" cy="48895"/>
          </a:xfrm>
          <a:custGeom>
            <a:avLst/>
            <a:gdLst/>
            <a:ahLst/>
            <a:cxnLst/>
            <a:rect l="l" t="t" r="r" b="b"/>
            <a:pathLst>
              <a:path w="49529" h="48895">
                <a:moveTo>
                  <a:pt x="49517" y="24384"/>
                </a:moveTo>
                <a:lnTo>
                  <a:pt x="46469" y="13715"/>
                </a:lnTo>
                <a:lnTo>
                  <a:pt x="40373" y="4572"/>
                </a:lnTo>
                <a:lnTo>
                  <a:pt x="29718" y="0"/>
                </a:lnTo>
                <a:lnTo>
                  <a:pt x="19811" y="0"/>
                </a:lnTo>
                <a:lnTo>
                  <a:pt x="9144" y="4572"/>
                </a:lnTo>
                <a:lnTo>
                  <a:pt x="3035" y="13715"/>
                </a:lnTo>
                <a:lnTo>
                  <a:pt x="0" y="24384"/>
                </a:lnTo>
                <a:lnTo>
                  <a:pt x="3035" y="35051"/>
                </a:lnTo>
                <a:lnTo>
                  <a:pt x="9144" y="44196"/>
                </a:lnTo>
                <a:lnTo>
                  <a:pt x="19811" y="48768"/>
                </a:lnTo>
                <a:lnTo>
                  <a:pt x="29718" y="48768"/>
                </a:lnTo>
                <a:lnTo>
                  <a:pt x="40373" y="44196"/>
                </a:lnTo>
                <a:lnTo>
                  <a:pt x="46469" y="35051"/>
                </a:lnTo>
                <a:lnTo>
                  <a:pt x="49517" y="24384"/>
                </a:lnTo>
                <a:close/>
              </a:path>
            </a:pathLst>
          </a:custGeom>
          <a:solidFill>
            <a:srgbClr val="FFFFFF"/>
          </a:solidFill>
        </p:spPr>
        <p:txBody>
          <a:bodyPr wrap="square" lIns="0" tIns="0" rIns="0" bIns="0" rtlCol="0"/>
          <a:lstStyle/>
          <a:p>
            <a:endParaRPr/>
          </a:p>
        </p:txBody>
      </p:sp>
      <p:sp>
        <p:nvSpPr>
          <p:cNvPr id="152" name="object 152"/>
          <p:cNvSpPr/>
          <p:nvPr/>
        </p:nvSpPr>
        <p:spPr>
          <a:xfrm>
            <a:off x="8659253" y="5903976"/>
            <a:ext cx="49530" cy="48895"/>
          </a:xfrm>
          <a:custGeom>
            <a:avLst/>
            <a:gdLst/>
            <a:ahLst/>
            <a:cxnLst/>
            <a:rect l="l" t="t" r="r" b="b"/>
            <a:pathLst>
              <a:path w="49529" h="48895">
                <a:moveTo>
                  <a:pt x="0" y="24384"/>
                </a:moveTo>
                <a:lnTo>
                  <a:pt x="3035" y="13715"/>
                </a:lnTo>
                <a:lnTo>
                  <a:pt x="9144" y="4572"/>
                </a:lnTo>
                <a:lnTo>
                  <a:pt x="19811" y="0"/>
                </a:lnTo>
                <a:lnTo>
                  <a:pt x="29718" y="0"/>
                </a:lnTo>
                <a:lnTo>
                  <a:pt x="40373" y="4572"/>
                </a:lnTo>
                <a:lnTo>
                  <a:pt x="46469" y="13715"/>
                </a:lnTo>
                <a:lnTo>
                  <a:pt x="49517" y="24384"/>
                </a:lnTo>
                <a:lnTo>
                  <a:pt x="46469" y="35051"/>
                </a:lnTo>
                <a:lnTo>
                  <a:pt x="40373" y="44196"/>
                </a:lnTo>
                <a:lnTo>
                  <a:pt x="29718" y="48768"/>
                </a:lnTo>
                <a:lnTo>
                  <a:pt x="19811" y="48768"/>
                </a:lnTo>
                <a:lnTo>
                  <a:pt x="9144" y="44196"/>
                </a:lnTo>
                <a:lnTo>
                  <a:pt x="3035" y="35051"/>
                </a:lnTo>
                <a:lnTo>
                  <a:pt x="0" y="24384"/>
                </a:lnTo>
                <a:close/>
              </a:path>
            </a:pathLst>
          </a:custGeom>
          <a:ln w="9067">
            <a:solidFill>
              <a:srgbClr val="000000"/>
            </a:solidFill>
          </a:ln>
        </p:spPr>
        <p:txBody>
          <a:bodyPr wrap="square" lIns="0" tIns="0" rIns="0" bIns="0" rtlCol="0"/>
          <a:lstStyle/>
          <a:p>
            <a:endParaRPr/>
          </a:p>
        </p:txBody>
      </p:sp>
      <p:sp>
        <p:nvSpPr>
          <p:cNvPr id="153" name="object 153"/>
          <p:cNvSpPr/>
          <p:nvPr/>
        </p:nvSpPr>
        <p:spPr>
          <a:xfrm>
            <a:off x="2647073" y="1845564"/>
            <a:ext cx="906780" cy="4026535"/>
          </a:xfrm>
          <a:custGeom>
            <a:avLst/>
            <a:gdLst/>
            <a:ahLst/>
            <a:cxnLst/>
            <a:rect l="l" t="t" r="r" b="b"/>
            <a:pathLst>
              <a:path w="906779" h="4026535">
                <a:moveTo>
                  <a:pt x="0" y="0"/>
                </a:moveTo>
                <a:lnTo>
                  <a:pt x="0" y="4026408"/>
                </a:lnTo>
                <a:lnTo>
                  <a:pt x="906780" y="4026408"/>
                </a:lnTo>
                <a:lnTo>
                  <a:pt x="906780" y="0"/>
                </a:lnTo>
                <a:lnTo>
                  <a:pt x="0" y="0"/>
                </a:lnTo>
                <a:close/>
              </a:path>
            </a:pathLst>
          </a:custGeom>
          <a:solidFill>
            <a:srgbClr val="FFFF00"/>
          </a:solidFill>
        </p:spPr>
        <p:txBody>
          <a:bodyPr wrap="square" lIns="0" tIns="0" rIns="0" bIns="0" rtlCol="0"/>
          <a:lstStyle/>
          <a:p>
            <a:endParaRPr/>
          </a:p>
        </p:txBody>
      </p:sp>
      <p:sp>
        <p:nvSpPr>
          <p:cNvPr id="154" name="object 154"/>
          <p:cNvSpPr/>
          <p:nvPr/>
        </p:nvSpPr>
        <p:spPr>
          <a:xfrm>
            <a:off x="2647073" y="1845564"/>
            <a:ext cx="906780" cy="4026535"/>
          </a:xfrm>
          <a:custGeom>
            <a:avLst/>
            <a:gdLst/>
            <a:ahLst/>
            <a:cxnLst/>
            <a:rect l="l" t="t" r="r" b="b"/>
            <a:pathLst>
              <a:path w="906779" h="4026535">
                <a:moveTo>
                  <a:pt x="0" y="0"/>
                </a:moveTo>
                <a:lnTo>
                  <a:pt x="0" y="4026408"/>
                </a:lnTo>
                <a:lnTo>
                  <a:pt x="906780" y="4026408"/>
                </a:lnTo>
                <a:lnTo>
                  <a:pt x="906780" y="0"/>
                </a:lnTo>
                <a:lnTo>
                  <a:pt x="0" y="0"/>
                </a:lnTo>
                <a:close/>
              </a:path>
            </a:pathLst>
          </a:custGeom>
          <a:ln w="15100">
            <a:solidFill>
              <a:srgbClr val="000000"/>
            </a:solidFill>
          </a:ln>
        </p:spPr>
        <p:txBody>
          <a:bodyPr wrap="square" lIns="0" tIns="0" rIns="0" bIns="0" rtlCol="0"/>
          <a:lstStyle/>
          <a:p>
            <a:endParaRPr/>
          </a:p>
        </p:txBody>
      </p:sp>
      <p:sp>
        <p:nvSpPr>
          <p:cNvPr id="155" name="object 155"/>
          <p:cNvSpPr txBox="1"/>
          <p:nvPr/>
        </p:nvSpPr>
        <p:spPr>
          <a:xfrm>
            <a:off x="3003019" y="3007867"/>
            <a:ext cx="223520" cy="1710055"/>
          </a:xfrm>
          <a:prstGeom prst="rect">
            <a:avLst/>
          </a:prstGeom>
        </p:spPr>
        <p:txBody>
          <a:bodyPr vert="vert" wrap="square" lIns="0" tIns="0" rIns="0" bIns="0" rtlCol="0">
            <a:spAutoFit/>
          </a:bodyPr>
          <a:lstStyle/>
          <a:p>
            <a:pPr marL="12700">
              <a:lnSpc>
                <a:spcPts val="1639"/>
              </a:lnSpc>
            </a:pPr>
            <a:r>
              <a:rPr sz="1400" spc="5" dirty="0">
                <a:solidFill>
                  <a:srgbClr val="FF0000"/>
                </a:solidFill>
                <a:latin typeface="Arial"/>
                <a:cs typeface="Arial"/>
              </a:rPr>
              <a:t>DR</a:t>
            </a:r>
            <a:r>
              <a:rPr sz="1400" dirty="0">
                <a:solidFill>
                  <a:srgbClr val="FF0000"/>
                </a:solidFill>
                <a:latin typeface="Arial"/>
                <a:cs typeface="Arial"/>
              </a:rPr>
              <a:t>AM</a:t>
            </a:r>
            <a:r>
              <a:rPr sz="1400" spc="-5" dirty="0">
                <a:solidFill>
                  <a:srgbClr val="FF0000"/>
                </a:solidFill>
                <a:latin typeface="Arial"/>
                <a:cs typeface="Arial"/>
              </a:rPr>
              <a:t> </a:t>
            </a:r>
            <a:r>
              <a:rPr sz="1400" spc="5" dirty="0">
                <a:solidFill>
                  <a:srgbClr val="FF0000"/>
                </a:solidFill>
                <a:latin typeface="Arial"/>
                <a:cs typeface="Arial"/>
              </a:rPr>
              <a:t>C</a:t>
            </a:r>
            <a:r>
              <a:rPr sz="1400" spc="-5" dirty="0">
                <a:solidFill>
                  <a:srgbClr val="FF0000"/>
                </a:solidFill>
                <a:latin typeface="Arial"/>
                <a:cs typeface="Arial"/>
              </a:rPr>
              <a:t>O</a:t>
            </a:r>
            <a:r>
              <a:rPr sz="1400" spc="5" dirty="0">
                <a:solidFill>
                  <a:srgbClr val="FF0000"/>
                </a:solidFill>
                <a:latin typeface="Arial"/>
                <a:cs typeface="Arial"/>
              </a:rPr>
              <a:t>N</a:t>
            </a:r>
            <a:r>
              <a:rPr sz="1400" spc="-5" dirty="0">
                <a:solidFill>
                  <a:srgbClr val="FF0000"/>
                </a:solidFill>
                <a:latin typeface="Arial"/>
                <a:cs typeface="Arial"/>
              </a:rPr>
              <a:t>T</a:t>
            </a:r>
            <a:r>
              <a:rPr sz="1400" spc="5" dirty="0">
                <a:solidFill>
                  <a:srgbClr val="FF0000"/>
                </a:solidFill>
                <a:latin typeface="Arial"/>
                <a:cs typeface="Arial"/>
              </a:rPr>
              <a:t>RO</a:t>
            </a:r>
            <a:r>
              <a:rPr sz="1400" spc="-5" dirty="0">
                <a:solidFill>
                  <a:srgbClr val="FF0000"/>
                </a:solidFill>
                <a:latin typeface="Arial"/>
                <a:cs typeface="Arial"/>
              </a:rPr>
              <a:t>L</a:t>
            </a:r>
            <a:r>
              <a:rPr sz="1400" dirty="0">
                <a:solidFill>
                  <a:srgbClr val="FF0000"/>
                </a:solidFill>
                <a:latin typeface="Arial"/>
                <a:cs typeface="Arial"/>
              </a:rPr>
              <a:t>ER</a:t>
            </a:r>
            <a:endParaRPr sz="1400">
              <a:latin typeface="Arial"/>
              <a:cs typeface="Arial"/>
            </a:endParaRPr>
          </a:p>
        </p:txBody>
      </p:sp>
      <p:sp>
        <p:nvSpPr>
          <p:cNvPr id="156" name="object 156"/>
          <p:cNvSpPr/>
          <p:nvPr/>
        </p:nvSpPr>
        <p:spPr>
          <a:xfrm>
            <a:off x="1973465" y="2355342"/>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57" name="object 157"/>
          <p:cNvSpPr/>
          <p:nvPr/>
        </p:nvSpPr>
        <p:spPr>
          <a:xfrm>
            <a:off x="1973465" y="2530601"/>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58" name="object 158"/>
          <p:cNvSpPr/>
          <p:nvPr/>
        </p:nvSpPr>
        <p:spPr>
          <a:xfrm>
            <a:off x="1962797" y="2690622"/>
            <a:ext cx="684530" cy="0"/>
          </a:xfrm>
          <a:custGeom>
            <a:avLst/>
            <a:gdLst/>
            <a:ahLst/>
            <a:cxnLst/>
            <a:rect l="l" t="t" r="r" b="b"/>
            <a:pathLst>
              <a:path w="684530">
                <a:moveTo>
                  <a:pt x="0" y="0"/>
                </a:moveTo>
                <a:lnTo>
                  <a:pt x="684276" y="0"/>
                </a:lnTo>
              </a:path>
            </a:pathLst>
          </a:custGeom>
          <a:ln w="15100">
            <a:solidFill>
              <a:srgbClr val="000000"/>
            </a:solidFill>
          </a:ln>
        </p:spPr>
        <p:txBody>
          <a:bodyPr wrap="square" lIns="0" tIns="0" rIns="0" bIns="0" rtlCol="0"/>
          <a:lstStyle/>
          <a:p>
            <a:endParaRPr/>
          </a:p>
        </p:txBody>
      </p:sp>
      <p:sp>
        <p:nvSpPr>
          <p:cNvPr id="159" name="object 159"/>
          <p:cNvSpPr/>
          <p:nvPr/>
        </p:nvSpPr>
        <p:spPr>
          <a:xfrm>
            <a:off x="1967369" y="2865882"/>
            <a:ext cx="680085" cy="0"/>
          </a:xfrm>
          <a:custGeom>
            <a:avLst/>
            <a:gdLst/>
            <a:ahLst/>
            <a:cxnLst/>
            <a:rect l="l" t="t" r="r" b="b"/>
            <a:pathLst>
              <a:path w="680085">
                <a:moveTo>
                  <a:pt x="0" y="0"/>
                </a:moveTo>
                <a:lnTo>
                  <a:pt x="679704" y="0"/>
                </a:lnTo>
              </a:path>
            </a:pathLst>
          </a:custGeom>
          <a:ln w="15100">
            <a:solidFill>
              <a:srgbClr val="000000"/>
            </a:solidFill>
          </a:ln>
        </p:spPr>
        <p:txBody>
          <a:bodyPr wrap="square" lIns="0" tIns="0" rIns="0" bIns="0" rtlCol="0"/>
          <a:lstStyle/>
          <a:p>
            <a:endParaRPr/>
          </a:p>
        </p:txBody>
      </p:sp>
      <p:sp>
        <p:nvSpPr>
          <p:cNvPr id="160" name="object 160"/>
          <p:cNvSpPr/>
          <p:nvPr/>
        </p:nvSpPr>
        <p:spPr>
          <a:xfrm>
            <a:off x="1978037" y="3035807"/>
            <a:ext cx="669290" cy="0"/>
          </a:xfrm>
          <a:custGeom>
            <a:avLst/>
            <a:gdLst/>
            <a:ahLst/>
            <a:cxnLst/>
            <a:rect l="l" t="t" r="r" b="b"/>
            <a:pathLst>
              <a:path w="669289">
                <a:moveTo>
                  <a:pt x="0" y="0"/>
                </a:moveTo>
                <a:lnTo>
                  <a:pt x="669036" y="0"/>
                </a:lnTo>
              </a:path>
            </a:pathLst>
          </a:custGeom>
          <a:ln w="15100">
            <a:solidFill>
              <a:srgbClr val="000000"/>
            </a:solidFill>
          </a:ln>
        </p:spPr>
        <p:txBody>
          <a:bodyPr wrap="square" lIns="0" tIns="0" rIns="0" bIns="0" rtlCol="0"/>
          <a:lstStyle/>
          <a:p>
            <a:endParaRPr/>
          </a:p>
        </p:txBody>
      </p:sp>
      <p:sp>
        <p:nvSpPr>
          <p:cNvPr id="161" name="object 161"/>
          <p:cNvSpPr/>
          <p:nvPr/>
        </p:nvSpPr>
        <p:spPr>
          <a:xfrm>
            <a:off x="1973465" y="3206495"/>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62" name="object 162"/>
          <p:cNvSpPr/>
          <p:nvPr/>
        </p:nvSpPr>
        <p:spPr>
          <a:xfrm>
            <a:off x="1962797" y="3375659"/>
            <a:ext cx="684530" cy="0"/>
          </a:xfrm>
          <a:custGeom>
            <a:avLst/>
            <a:gdLst/>
            <a:ahLst/>
            <a:cxnLst/>
            <a:rect l="l" t="t" r="r" b="b"/>
            <a:pathLst>
              <a:path w="684530">
                <a:moveTo>
                  <a:pt x="0" y="0"/>
                </a:moveTo>
                <a:lnTo>
                  <a:pt x="684276" y="0"/>
                </a:lnTo>
              </a:path>
            </a:pathLst>
          </a:custGeom>
          <a:ln w="15100">
            <a:solidFill>
              <a:srgbClr val="000000"/>
            </a:solidFill>
          </a:ln>
        </p:spPr>
        <p:txBody>
          <a:bodyPr wrap="square" lIns="0" tIns="0" rIns="0" bIns="0" rtlCol="0"/>
          <a:lstStyle/>
          <a:p>
            <a:endParaRPr/>
          </a:p>
        </p:txBody>
      </p:sp>
      <p:sp>
        <p:nvSpPr>
          <p:cNvPr id="163" name="object 163"/>
          <p:cNvSpPr/>
          <p:nvPr/>
        </p:nvSpPr>
        <p:spPr>
          <a:xfrm>
            <a:off x="1973465" y="2185416"/>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64" name="object 164"/>
          <p:cNvSpPr/>
          <p:nvPr/>
        </p:nvSpPr>
        <p:spPr>
          <a:xfrm>
            <a:off x="1982609" y="2010155"/>
            <a:ext cx="664845" cy="0"/>
          </a:xfrm>
          <a:custGeom>
            <a:avLst/>
            <a:gdLst/>
            <a:ahLst/>
            <a:cxnLst/>
            <a:rect l="l" t="t" r="r" b="b"/>
            <a:pathLst>
              <a:path w="664844">
                <a:moveTo>
                  <a:pt x="0" y="0"/>
                </a:moveTo>
                <a:lnTo>
                  <a:pt x="664464" y="0"/>
                </a:lnTo>
              </a:path>
            </a:pathLst>
          </a:custGeom>
          <a:ln w="15100">
            <a:solidFill>
              <a:srgbClr val="000000"/>
            </a:solidFill>
          </a:ln>
        </p:spPr>
        <p:txBody>
          <a:bodyPr wrap="square" lIns="0" tIns="0" rIns="0" bIns="0" rtlCol="0"/>
          <a:lstStyle/>
          <a:p>
            <a:endParaRPr/>
          </a:p>
        </p:txBody>
      </p:sp>
      <p:sp>
        <p:nvSpPr>
          <p:cNvPr id="165" name="object 165"/>
          <p:cNvSpPr/>
          <p:nvPr/>
        </p:nvSpPr>
        <p:spPr>
          <a:xfrm>
            <a:off x="3194189" y="4160520"/>
            <a:ext cx="329565" cy="0"/>
          </a:xfrm>
          <a:custGeom>
            <a:avLst/>
            <a:gdLst/>
            <a:ahLst/>
            <a:cxnLst/>
            <a:rect l="l" t="t" r="r" b="b"/>
            <a:pathLst>
              <a:path w="329564">
                <a:moveTo>
                  <a:pt x="0" y="0"/>
                </a:moveTo>
                <a:lnTo>
                  <a:pt x="329183" y="0"/>
                </a:lnTo>
              </a:path>
            </a:pathLst>
          </a:custGeom>
          <a:ln w="13589">
            <a:solidFill>
              <a:srgbClr val="000000"/>
            </a:solidFill>
          </a:ln>
        </p:spPr>
        <p:txBody>
          <a:bodyPr wrap="square" lIns="0" tIns="0" rIns="0" bIns="0" rtlCol="0"/>
          <a:lstStyle/>
          <a:p>
            <a:endParaRPr/>
          </a:p>
        </p:txBody>
      </p:sp>
      <p:sp>
        <p:nvSpPr>
          <p:cNvPr id="166" name="object 166"/>
          <p:cNvSpPr/>
          <p:nvPr/>
        </p:nvSpPr>
        <p:spPr>
          <a:xfrm>
            <a:off x="3553853" y="2014727"/>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67" name="object 167"/>
          <p:cNvSpPr/>
          <p:nvPr/>
        </p:nvSpPr>
        <p:spPr>
          <a:xfrm>
            <a:off x="3553853" y="2185416"/>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68" name="object 168"/>
          <p:cNvSpPr/>
          <p:nvPr/>
        </p:nvSpPr>
        <p:spPr>
          <a:xfrm>
            <a:off x="3553853" y="2355342"/>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69" name="object 169"/>
          <p:cNvSpPr/>
          <p:nvPr/>
        </p:nvSpPr>
        <p:spPr>
          <a:xfrm>
            <a:off x="3553853" y="2526029"/>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70" name="object 170"/>
          <p:cNvSpPr/>
          <p:nvPr/>
        </p:nvSpPr>
        <p:spPr>
          <a:xfrm>
            <a:off x="3553853" y="4372355"/>
            <a:ext cx="49530" cy="49530"/>
          </a:xfrm>
          <a:custGeom>
            <a:avLst/>
            <a:gdLst/>
            <a:ahLst/>
            <a:cxnLst/>
            <a:rect l="l" t="t" r="r" b="b"/>
            <a:pathLst>
              <a:path w="49529" h="49529">
                <a:moveTo>
                  <a:pt x="49529" y="25908"/>
                </a:moveTo>
                <a:lnTo>
                  <a:pt x="46481" y="13716"/>
                </a:lnTo>
                <a:lnTo>
                  <a:pt x="40386" y="4572"/>
                </a:lnTo>
                <a:lnTo>
                  <a:pt x="29717" y="0"/>
                </a:lnTo>
                <a:lnTo>
                  <a:pt x="19050" y="0"/>
                </a:lnTo>
                <a:lnTo>
                  <a:pt x="8381" y="4572"/>
                </a:lnTo>
                <a:lnTo>
                  <a:pt x="3048" y="13716"/>
                </a:lnTo>
                <a:lnTo>
                  <a:pt x="0" y="25908"/>
                </a:lnTo>
                <a:lnTo>
                  <a:pt x="3048" y="35814"/>
                </a:lnTo>
                <a:lnTo>
                  <a:pt x="8381" y="44958"/>
                </a:lnTo>
                <a:lnTo>
                  <a:pt x="19050" y="49530"/>
                </a:lnTo>
                <a:lnTo>
                  <a:pt x="29717" y="49530"/>
                </a:lnTo>
                <a:lnTo>
                  <a:pt x="40386" y="44958"/>
                </a:lnTo>
                <a:lnTo>
                  <a:pt x="46481" y="35814"/>
                </a:lnTo>
                <a:lnTo>
                  <a:pt x="49529" y="25908"/>
                </a:lnTo>
                <a:close/>
              </a:path>
            </a:pathLst>
          </a:custGeom>
          <a:solidFill>
            <a:srgbClr val="FFFFFF"/>
          </a:solidFill>
        </p:spPr>
        <p:txBody>
          <a:bodyPr wrap="square" lIns="0" tIns="0" rIns="0" bIns="0" rtlCol="0"/>
          <a:lstStyle/>
          <a:p>
            <a:endParaRPr/>
          </a:p>
        </p:txBody>
      </p:sp>
      <p:sp>
        <p:nvSpPr>
          <p:cNvPr id="171" name="object 171"/>
          <p:cNvSpPr/>
          <p:nvPr/>
        </p:nvSpPr>
        <p:spPr>
          <a:xfrm>
            <a:off x="3553853" y="4372355"/>
            <a:ext cx="49530" cy="49530"/>
          </a:xfrm>
          <a:custGeom>
            <a:avLst/>
            <a:gdLst/>
            <a:ahLst/>
            <a:cxnLst/>
            <a:rect l="l" t="t" r="r" b="b"/>
            <a:pathLst>
              <a:path w="49529" h="49529">
                <a:moveTo>
                  <a:pt x="0" y="25908"/>
                </a:moveTo>
                <a:lnTo>
                  <a:pt x="3048" y="13716"/>
                </a:lnTo>
                <a:lnTo>
                  <a:pt x="8381" y="4572"/>
                </a:lnTo>
                <a:lnTo>
                  <a:pt x="19050" y="0"/>
                </a:lnTo>
                <a:lnTo>
                  <a:pt x="29717" y="0"/>
                </a:lnTo>
                <a:lnTo>
                  <a:pt x="40386" y="4572"/>
                </a:lnTo>
                <a:lnTo>
                  <a:pt x="46481" y="13716"/>
                </a:lnTo>
                <a:lnTo>
                  <a:pt x="49529" y="25908"/>
                </a:lnTo>
                <a:lnTo>
                  <a:pt x="46481" y="35814"/>
                </a:lnTo>
                <a:lnTo>
                  <a:pt x="40386" y="44958"/>
                </a:lnTo>
                <a:lnTo>
                  <a:pt x="29717" y="49530"/>
                </a:lnTo>
                <a:lnTo>
                  <a:pt x="19050" y="49530"/>
                </a:lnTo>
                <a:lnTo>
                  <a:pt x="8381" y="44958"/>
                </a:lnTo>
                <a:lnTo>
                  <a:pt x="3048" y="35814"/>
                </a:lnTo>
                <a:lnTo>
                  <a:pt x="0" y="25908"/>
                </a:lnTo>
                <a:close/>
              </a:path>
            </a:pathLst>
          </a:custGeom>
          <a:ln w="9067">
            <a:solidFill>
              <a:srgbClr val="000000"/>
            </a:solidFill>
          </a:ln>
        </p:spPr>
        <p:txBody>
          <a:bodyPr wrap="square" lIns="0" tIns="0" rIns="0" bIns="0" rtlCol="0"/>
          <a:lstStyle/>
          <a:p>
            <a:endParaRPr/>
          </a:p>
        </p:txBody>
      </p:sp>
      <p:sp>
        <p:nvSpPr>
          <p:cNvPr id="172" name="object 172"/>
          <p:cNvSpPr/>
          <p:nvPr/>
        </p:nvSpPr>
        <p:spPr>
          <a:xfrm>
            <a:off x="3553853" y="4203191"/>
            <a:ext cx="49530" cy="48260"/>
          </a:xfrm>
          <a:custGeom>
            <a:avLst/>
            <a:gdLst/>
            <a:ahLst/>
            <a:cxnLst/>
            <a:rect l="l" t="t" r="r" b="b"/>
            <a:pathLst>
              <a:path w="49529" h="48260">
                <a:moveTo>
                  <a:pt x="49529" y="23622"/>
                </a:moveTo>
                <a:lnTo>
                  <a:pt x="46481" y="12954"/>
                </a:lnTo>
                <a:lnTo>
                  <a:pt x="40386" y="4572"/>
                </a:lnTo>
                <a:lnTo>
                  <a:pt x="29717" y="0"/>
                </a:lnTo>
                <a:lnTo>
                  <a:pt x="19050" y="0"/>
                </a:lnTo>
                <a:lnTo>
                  <a:pt x="8381" y="4572"/>
                </a:lnTo>
                <a:lnTo>
                  <a:pt x="3048" y="12954"/>
                </a:lnTo>
                <a:lnTo>
                  <a:pt x="0" y="23622"/>
                </a:lnTo>
                <a:lnTo>
                  <a:pt x="3048" y="34290"/>
                </a:lnTo>
                <a:lnTo>
                  <a:pt x="8381" y="43434"/>
                </a:lnTo>
                <a:lnTo>
                  <a:pt x="19050" y="48006"/>
                </a:lnTo>
                <a:lnTo>
                  <a:pt x="29717" y="48006"/>
                </a:lnTo>
                <a:lnTo>
                  <a:pt x="40386" y="43434"/>
                </a:lnTo>
                <a:lnTo>
                  <a:pt x="46481" y="34290"/>
                </a:lnTo>
                <a:lnTo>
                  <a:pt x="49529" y="23622"/>
                </a:lnTo>
                <a:close/>
              </a:path>
            </a:pathLst>
          </a:custGeom>
          <a:solidFill>
            <a:srgbClr val="FFFFFF"/>
          </a:solidFill>
        </p:spPr>
        <p:txBody>
          <a:bodyPr wrap="square" lIns="0" tIns="0" rIns="0" bIns="0" rtlCol="0"/>
          <a:lstStyle/>
          <a:p>
            <a:endParaRPr/>
          </a:p>
        </p:txBody>
      </p:sp>
      <p:sp>
        <p:nvSpPr>
          <p:cNvPr id="173" name="object 173"/>
          <p:cNvSpPr/>
          <p:nvPr/>
        </p:nvSpPr>
        <p:spPr>
          <a:xfrm>
            <a:off x="3553853" y="4203191"/>
            <a:ext cx="49530" cy="48260"/>
          </a:xfrm>
          <a:custGeom>
            <a:avLst/>
            <a:gdLst/>
            <a:ahLst/>
            <a:cxnLst/>
            <a:rect l="l" t="t" r="r" b="b"/>
            <a:pathLst>
              <a:path w="49529" h="48260">
                <a:moveTo>
                  <a:pt x="0" y="23622"/>
                </a:moveTo>
                <a:lnTo>
                  <a:pt x="3048" y="12954"/>
                </a:lnTo>
                <a:lnTo>
                  <a:pt x="8381" y="4572"/>
                </a:lnTo>
                <a:lnTo>
                  <a:pt x="19050" y="0"/>
                </a:lnTo>
                <a:lnTo>
                  <a:pt x="29717" y="0"/>
                </a:lnTo>
                <a:lnTo>
                  <a:pt x="40386" y="4572"/>
                </a:lnTo>
                <a:lnTo>
                  <a:pt x="46481" y="12954"/>
                </a:lnTo>
                <a:lnTo>
                  <a:pt x="49529" y="23622"/>
                </a:lnTo>
                <a:lnTo>
                  <a:pt x="46481" y="34290"/>
                </a:lnTo>
                <a:lnTo>
                  <a:pt x="40386" y="43434"/>
                </a:lnTo>
                <a:lnTo>
                  <a:pt x="29717" y="48006"/>
                </a:lnTo>
                <a:lnTo>
                  <a:pt x="19050" y="48006"/>
                </a:lnTo>
                <a:lnTo>
                  <a:pt x="8381" y="43434"/>
                </a:lnTo>
                <a:lnTo>
                  <a:pt x="3048" y="34290"/>
                </a:lnTo>
                <a:lnTo>
                  <a:pt x="0" y="23622"/>
                </a:lnTo>
                <a:close/>
              </a:path>
            </a:pathLst>
          </a:custGeom>
          <a:ln w="9067">
            <a:solidFill>
              <a:srgbClr val="000000"/>
            </a:solidFill>
          </a:ln>
        </p:spPr>
        <p:txBody>
          <a:bodyPr wrap="square" lIns="0" tIns="0" rIns="0" bIns="0" rtlCol="0"/>
          <a:lstStyle/>
          <a:p>
            <a:endParaRPr/>
          </a:p>
        </p:txBody>
      </p:sp>
      <p:sp>
        <p:nvSpPr>
          <p:cNvPr id="174" name="object 174"/>
          <p:cNvSpPr/>
          <p:nvPr/>
        </p:nvSpPr>
        <p:spPr>
          <a:xfrm>
            <a:off x="3553853" y="2695194"/>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75" name="object 175"/>
          <p:cNvSpPr/>
          <p:nvPr/>
        </p:nvSpPr>
        <p:spPr>
          <a:xfrm>
            <a:off x="3553853" y="2865882"/>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76" name="object 176"/>
          <p:cNvSpPr/>
          <p:nvPr/>
        </p:nvSpPr>
        <p:spPr>
          <a:xfrm>
            <a:off x="3553853" y="3035807"/>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77" name="object 177"/>
          <p:cNvSpPr/>
          <p:nvPr/>
        </p:nvSpPr>
        <p:spPr>
          <a:xfrm>
            <a:off x="3553853" y="3206495"/>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78" name="object 178"/>
          <p:cNvSpPr/>
          <p:nvPr/>
        </p:nvSpPr>
        <p:spPr>
          <a:xfrm>
            <a:off x="3561473" y="4543044"/>
            <a:ext cx="49530" cy="48895"/>
          </a:xfrm>
          <a:custGeom>
            <a:avLst/>
            <a:gdLst/>
            <a:ahLst/>
            <a:cxnLst/>
            <a:rect l="l" t="t" r="r" b="b"/>
            <a:pathLst>
              <a:path w="49529" h="48895">
                <a:moveTo>
                  <a:pt x="49530" y="24383"/>
                </a:moveTo>
                <a:lnTo>
                  <a:pt x="46482" y="13715"/>
                </a:lnTo>
                <a:lnTo>
                  <a:pt x="40386" y="4571"/>
                </a:lnTo>
                <a:lnTo>
                  <a:pt x="29718" y="0"/>
                </a:lnTo>
                <a:lnTo>
                  <a:pt x="19050" y="0"/>
                </a:lnTo>
                <a:lnTo>
                  <a:pt x="8382" y="4571"/>
                </a:lnTo>
                <a:lnTo>
                  <a:pt x="2286" y="13715"/>
                </a:lnTo>
                <a:lnTo>
                  <a:pt x="0" y="24383"/>
                </a:lnTo>
                <a:lnTo>
                  <a:pt x="2286" y="35051"/>
                </a:lnTo>
                <a:lnTo>
                  <a:pt x="8382" y="44195"/>
                </a:lnTo>
                <a:lnTo>
                  <a:pt x="19050" y="48767"/>
                </a:lnTo>
                <a:lnTo>
                  <a:pt x="29718" y="48767"/>
                </a:lnTo>
                <a:lnTo>
                  <a:pt x="40386" y="44195"/>
                </a:lnTo>
                <a:lnTo>
                  <a:pt x="46482" y="35051"/>
                </a:lnTo>
                <a:lnTo>
                  <a:pt x="49530" y="24383"/>
                </a:lnTo>
                <a:close/>
              </a:path>
            </a:pathLst>
          </a:custGeom>
          <a:solidFill>
            <a:srgbClr val="FFFFFF"/>
          </a:solidFill>
        </p:spPr>
        <p:txBody>
          <a:bodyPr wrap="square" lIns="0" tIns="0" rIns="0" bIns="0" rtlCol="0"/>
          <a:lstStyle/>
          <a:p>
            <a:endParaRPr/>
          </a:p>
        </p:txBody>
      </p:sp>
      <p:sp>
        <p:nvSpPr>
          <p:cNvPr id="179" name="object 179"/>
          <p:cNvSpPr/>
          <p:nvPr/>
        </p:nvSpPr>
        <p:spPr>
          <a:xfrm>
            <a:off x="3561473" y="4543044"/>
            <a:ext cx="49530" cy="48895"/>
          </a:xfrm>
          <a:custGeom>
            <a:avLst/>
            <a:gdLst/>
            <a:ahLst/>
            <a:cxnLst/>
            <a:rect l="l" t="t" r="r" b="b"/>
            <a:pathLst>
              <a:path w="49529" h="48895">
                <a:moveTo>
                  <a:pt x="0" y="24383"/>
                </a:moveTo>
                <a:lnTo>
                  <a:pt x="2286" y="13715"/>
                </a:lnTo>
                <a:lnTo>
                  <a:pt x="8382" y="4571"/>
                </a:lnTo>
                <a:lnTo>
                  <a:pt x="19050" y="0"/>
                </a:lnTo>
                <a:lnTo>
                  <a:pt x="29718" y="0"/>
                </a:lnTo>
                <a:lnTo>
                  <a:pt x="40386" y="4571"/>
                </a:lnTo>
                <a:lnTo>
                  <a:pt x="46482" y="13715"/>
                </a:lnTo>
                <a:lnTo>
                  <a:pt x="49530" y="24383"/>
                </a:lnTo>
                <a:lnTo>
                  <a:pt x="46482" y="35051"/>
                </a:lnTo>
                <a:lnTo>
                  <a:pt x="40386" y="44195"/>
                </a:lnTo>
                <a:lnTo>
                  <a:pt x="29718" y="48767"/>
                </a:lnTo>
                <a:lnTo>
                  <a:pt x="19050" y="48767"/>
                </a:lnTo>
                <a:lnTo>
                  <a:pt x="8382" y="44195"/>
                </a:lnTo>
                <a:lnTo>
                  <a:pt x="2286" y="35051"/>
                </a:lnTo>
                <a:lnTo>
                  <a:pt x="0" y="24383"/>
                </a:lnTo>
                <a:close/>
              </a:path>
            </a:pathLst>
          </a:custGeom>
          <a:ln w="9067">
            <a:solidFill>
              <a:srgbClr val="000000"/>
            </a:solidFill>
          </a:ln>
        </p:spPr>
        <p:txBody>
          <a:bodyPr wrap="square" lIns="0" tIns="0" rIns="0" bIns="0" rtlCol="0"/>
          <a:lstStyle/>
          <a:p>
            <a:endParaRPr/>
          </a:p>
        </p:txBody>
      </p:sp>
      <p:sp>
        <p:nvSpPr>
          <p:cNvPr id="180" name="object 180"/>
          <p:cNvSpPr/>
          <p:nvPr/>
        </p:nvSpPr>
        <p:spPr>
          <a:xfrm>
            <a:off x="1967369" y="3886961"/>
            <a:ext cx="680085" cy="0"/>
          </a:xfrm>
          <a:custGeom>
            <a:avLst/>
            <a:gdLst/>
            <a:ahLst/>
            <a:cxnLst/>
            <a:rect l="l" t="t" r="r" b="b"/>
            <a:pathLst>
              <a:path w="680085">
                <a:moveTo>
                  <a:pt x="0" y="0"/>
                </a:moveTo>
                <a:lnTo>
                  <a:pt x="679704" y="0"/>
                </a:lnTo>
              </a:path>
            </a:pathLst>
          </a:custGeom>
          <a:ln w="15100">
            <a:solidFill>
              <a:srgbClr val="000000"/>
            </a:solidFill>
          </a:ln>
        </p:spPr>
        <p:txBody>
          <a:bodyPr wrap="square" lIns="0" tIns="0" rIns="0" bIns="0" rtlCol="0"/>
          <a:lstStyle/>
          <a:p>
            <a:endParaRPr/>
          </a:p>
        </p:txBody>
      </p:sp>
      <p:sp>
        <p:nvSpPr>
          <p:cNvPr id="181" name="object 181"/>
          <p:cNvSpPr/>
          <p:nvPr/>
        </p:nvSpPr>
        <p:spPr>
          <a:xfrm>
            <a:off x="1982609" y="4062221"/>
            <a:ext cx="664845" cy="0"/>
          </a:xfrm>
          <a:custGeom>
            <a:avLst/>
            <a:gdLst/>
            <a:ahLst/>
            <a:cxnLst/>
            <a:rect l="l" t="t" r="r" b="b"/>
            <a:pathLst>
              <a:path w="664844">
                <a:moveTo>
                  <a:pt x="0" y="0"/>
                </a:moveTo>
                <a:lnTo>
                  <a:pt x="664464" y="0"/>
                </a:lnTo>
              </a:path>
            </a:pathLst>
          </a:custGeom>
          <a:ln w="15100">
            <a:solidFill>
              <a:srgbClr val="000000"/>
            </a:solidFill>
          </a:ln>
        </p:spPr>
        <p:txBody>
          <a:bodyPr wrap="square" lIns="0" tIns="0" rIns="0" bIns="0" rtlCol="0"/>
          <a:lstStyle/>
          <a:p>
            <a:endParaRPr/>
          </a:p>
        </p:txBody>
      </p:sp>
      <p:sp>
        <p:nvSpPr>
          <p:cNvPr id="182" name="object 182"/>
          <p:cNvSpPr/>
          <p:nvPr/>
        </p:nvSpPr>
        <p:spPr>
          <a:xfrm>
            <a:off x="1978037" y="4222241"/>
            <a:ext cx="669290" cy="0"/>
          </a:xfrm>
          <a:custGeom>
            <a:avLst/>
            <a:gdLst/>
            <a:ahLst/>
            <a:cxnLst/>
            <a:rect l="l" t="t" r="r" b="b"/>
            <a:pathLst>
              <a:path w="669289">
                <a:moveTo>
                  <a:pt x="0" y="0"/>
                </a:moveTo>
                <a:lnTo>
                  <a:pt x="669036" y="0"/>
                </a:lnTo>
              </a:path>
            </a:pathLst>
          </a:custGeom>
          <a:ln w="15100">
            <a:solidFill>
              <a:srgbClr val="000000"/>
            </a:solidFill>
          </a:ln>
        </p:spPr>
        <p:txBody>
          <a:bodyPr wrap="square" lIns="0" tIns="0" rIns="0" bIns="0" rtlCol="0"/>
          <a:lstStyle/>
          <a:p>
            <a:endParaRPr/>
          </a:p>
        </p:txBody>
      </p:sp>
      <p:sp>
        <p:nvSpPr>
          <p:cNvPr id="183" name="object 183"/>
          <p:cNvSpPr/>
          <p:nvPr/>
        </p:nvSpPr>
        <p:spPr>
          <a:xfrm>
            <a:off x="1973465" y="4398264"/>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84" name="object 184"/>
          <p:cNvSpPr/>
          <p:nvPr/>
        </p:nvSpPr>
        <p:spPr>
          <a:xfrm>
            <a:off x="1958225" y="4567428"/>
            <a:ext cx="688975" cy="0"/>
          </a:xfrm>
          <a:custGeom>
            <a:avLst/>
            <a:gdLst/>
            <a:ahLst/>
            <a:cxnLst/>
            <a:rect l="l" t="t" r="r" b="b"/>
            <a:pathLst>
              <a:path w="688975">
                <a:moveTo>
                  <a:pt x="0" y="0"/>
                </a:moveTo>
                <a:lnTo>
                  <a:pt x="688848" y="0"/>
                </a:lnTo>
              </a:path>
            </a:pathLst>
          </a:custGeom>
          <a:ln w="15100">
            <a:solidFill>
              <a:srgbClr val="000000"/>
            </a:solidFill>
          </a:ln>
        </p:spPr>
        <p:txBody>
          <a:bodyPr wrap="square" lIns="0" tIns="0" rIns="0" bIns="0" rtlCol="0"/>
          <a:lstStyle/>
          <a:p>
            <a:endParaRPr/>
          </a:p>
        </p:txBody>
      </p:sp>
      <p:sp>
        <p:nvSpPr>
          <p:cNvPr id="185" name="object 185"/>
          <p:cNvSpPr/>
          <p:nvPr/>
        </p:nvSpPr>
        <p:spPr>
          <a:xfrm>
            <a:off x="1962797" y="4738115"/>
            <a:ext cx="684530" cy="0"/>
          </a:xfrm>
          <a:custGeom>
            <a:avLst/>
            <a:gdLst/>
            <a:ahLst/>
            <a:cxnLst/>
            <a:rect l="l" t="t" r="r" b="b"/>
            <a:pathLst>
              <a:path w="684530">
                <a:moveTo>
                  <a:pt x="0" y="0"/>
                </a:moveTo>
                <a:lnTo>
                  <a:pt x="684276" y="0"/>
                </a:lnTo>
              </a:path>
            </a:pathLst>
          </a:custGeom>
          <a:ln w="15100">
            <a:solidFill>
              <a:srgbClr val="000000"/>
            </a:solidFill>
          </a:ln>
        </p:spPr>
        <p:txBody>
          <a:bodyPr wrap="square" lIns="0" tIns="0" rIns="0" bIns="0" rtlCol="0"/>
          <a:lstStyle/>
          <a:p>
            <a:endParaRPr/>
          </a:p>
        </p:txBody>
      </p:sp>
      <p:sp>
        <p:nvSpPr>
          <p:cNvPr id="186" name="object 186"/>
          <p:cNvSpPr/>
          <p:nvPr/>
        </p:nvSpPr>
        <p:spPr>
          <a:xfrm>
            <a:off x="1973465" y="4907279"/>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87" name="object 187"/>
          <p:cNvSpPr/>
          <p:nvPr/>
        </p:nvSpPr>
        <p:spPr>
          <a:xfrm>
            <a:off x="1973465" y="3716273"/>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88" name="object 188"/>
          <p:cNvSpPr/>
          <p:nvPr/>
        </p:nvSpPr>
        <p:spPr>
          <a:xfrm>
            <a:off x="1962797" y="3541776"/>
            <a:ext cx="684530" cy="0"/>
          </a:xfrm>
          <a:custGeom>
            <a:avLst/>
            <a:gdLst/>
            <a:ahLst/>
            <a:cxnLst/>
            <a:rect l="l" t="t" r="r" b="b"/>
            <a:pathLst>
              <a:path w="684530">
                <a:moveTo>
                  <a:pt x="0" y="0"/>
                </a:moveTo>
                <a:lnTo>
                  <a:pt x="684276" y="0"/>
                </a:lnTo>
              </a:path>
            </a:pathLst>
          </a:custGeom>
          <a:ln w="15100">
            <a:solidFill>
              <a:srgbClr val="000000"/>
            </a:solidFill>
          </a:ln>
        </p:spPr>
        <p:txBody>
          <a:bodyPr wrap="square" lIns="0" tIns="0" rIns="0" bIns="0" rtlCol="0"/>
          <a:lstStyle/>
          <a:p>
            <a:endParaRPr/>
          </a:p>
        </p:txBody>
      </p:sp>
      <p:sp>
        <p:nvSpPr>
          <p:cNvPr id="189" name="object 189"/>
          <p:cNvSpPr txBox="1"/>
          <p:nvPr/>
        </p:nvSpPr>
        <p:spPr>
          <a:xfrm>
            <a:off x="3258444" y="1906846"/>
            <a:ext cx="280035" cy="1546860"/>
          </a:xfrm>
          <a:prstGeom prst="rect">
            <a:avLst/>
          </a:prstGeom>
        </p:spPr>
        <p:txBody>
          <a:bodyPr vert="horz" wrap="square" lIns="0" tIns="0" rIns="0" bIns="0" rtlCol="0">
            <a:spAutoFit/>
          </a:bodyPr>
          <a:lstStyle/>
          <a:p>
            <a:pPr marL="12700" marR="5080" algn="just">
              <a:lnSpc>
                <a:spcPct val="117500"/>
              </a:lnSpc>
            </a:pPr>
            <a:r>
              <a:rPr sz="950" b="1" spc="-15" dirty="0">
                <a:latin typeface="Arial"/>
                <a:cs typeface="Arial"/>
              </a:rPr>
              <a:t>A</a:t>
            </a:r>
            <a:r>
              <a:rPr sz="950" b="1" spc="30" dirty="0">
                <a:latin typeface="Arial"/>
                <a:cs typeface="Arial"/>
              </a:rPr>
              <a:t>O</a:t>
            </a:r>
            <a:r>
              <a:rPr sz="950" b="1" spc="10" dirty="0">
                <a:latin typeface="Arial"/>
                <a:cs typeface="Arial"/>
              </a:rPr>
              <a:t>0  </a:t>
            </a:r>
            <a:r>
              <a:rPr sz="950" b="1" spc="-15" dirty="0">
                <a:latin typeface="Arial"/>
                <a:cs typeface="Arial"/>
              </a:rPr>
              <a:t>A</a:t>
            </a:r>
            <a:r>
              <a:rPr sz="950" b="1" spc="30" dirty="0">
                <a:latin typeface="Arial"/>
                <a:cs typeface="Arial"/>
              </a:rPr>
              <a:t>O</a:t>
            </a:r>
            <a:r>
              <a:rPr sz="950" b="1" spc="10" dirty="0">
                <a:latin typeface="Arial"/>
                <a:cs typeface="Arial"/>
              </a:rPr>
              <a:t>1  </a:t>
            </a:r>
            <a:r>
              <a:rPr sz="950" b="1" spc="-15" dirty="0">
                <a:latin typeface="Arial"/>
                <a:cs typeface="Arial"/>
              </a:rPr>
              <a:t>A</a:t>
            </a:r>
            <a:r>
              <a:rPr sz="950" b="1" spc="30" dirty="0">
                <a:latin typeface="Arial"/>
                <a:cs typeface="Arial"/>
              </a:rPr>
              <a:t>O</a:t>
            </a:r>
            <a:r>
              <a:rPr sz="950" b="1" spc="10" dirty="0">
                <a:latin typeface="Arial"/>
                <a:cs typeface="Arial"/>
              </a:rPr>
              <a:t>2  </a:t>
            </a:r>
            <a:r>
              <a:rPr sz="950" b="1" spc="-15" dirty="0">
                <a:latin typeface="Arial"/>
                <a:cs typeface="Arial"/>
              </a:rPr>
              <a:t>A</a:t>
            </a:r>
            <a:r>
              <a:rPr sz="950" b="1" spc="30" dirty="0">
                <a:latin typeface="Arial"/>
                <a:cs typeface="Arial"/>
              </a:rPr>
              <a:t>O</a:t>
            </a:r>
            <a:r>
              <a:rPr sz="950" b="1" spc="20" dirty="0">
                <a:latin typeface="Arial"/>
                <a:cs typeface="Arial"/>
              </a:rPr>
              <a:t>3</a:t>
            </a:r>
            <a:endParaRPr sz="950">
              <a:latin typeface="Arial"/>
              <a:cs typeface="Arial"/>
            </a:endParaRPr>
          </a:p>
          <a:p>
            <a:pPr marL="12700" marR="5080" algn="just">
              <a:lnSpc>
                <a:spcPct val="117400"/>
              </a:lnSpc>
            </a:pPr>
            <a:r>
              <a:rPr sz="950" b="1" spc="-15" dirty="0">
                <a:latin typeface="Arial"/>
                <a:cs typeface="Arial"/>
              </a:rPr>
              <a:t>A</a:t>
            </a:r>
            <a:r>
              <a:rPr sz="950" b="1" spc="30" dirty="0">
                <a:latin typeface="Arial"/>
                <a:cs typeface="Arial"/>
              </a:rPr>
              <a:t>O</a:t>
            </a:r>
            <a:r>
              <a:rPr sz="950" b="1" spc="10" dirty="0">
                <a:latin typeface="Arial"/>
                <a:cs typeface="Arial"/>
              </a:rPr>
              <a:t>4  </a:t>
            </a:r>
            <a:r>
              <a:rPr sz="950" b="1" spc="-15" dirty="0">
                <a:latin typeface="Arial"/>
                <a:cs typeface="Arial"/>
              </a:rPr>
              <a:t>A</a:t>
            </a:r>
            <a:r>
              <a:rPr sz="950" b="1" spc="30" dirty="0">
                <a:latin typeface="Arial"/>
                <a:cs typeface="Arial"/>
              </a:rPr>
              <a:t>O</a:t>
            </a:r>
            <a:r>
              <a:rPr sz="950" b="1" spc="10" dirty="0">
                <a:latin typeface="Arial"/>
                <a:cs typeface="Arial"/>
              </a:rPr>
              <a:t>5  </a:t>
            </a:r>
            <a:r>
              <a:rPr sz="950" b="1" spc="-15" dirty="0">
                <a:latin typeface="Arial"/>
                <a:cs typeface="Arial"/>
              </a:rPr>
              <a:t>A</a:t>
            </a:r>
            <a:r>
              <a:rPr sz="950" b="1" spc="30" dirty="0">
                <a:latin typeface="Arial"/>
                <a:cs typeface="Arial"/>
              </a:rPr>
              <a:t>O</a:t>
            </a:r>
            <a:r>
              <a:rPr sz="950" b="1" spc="20" dirty="0">
                <a:latin typeface="Arial"/>
                <a:cs typeface="Arial"/>
              </a:rPr>
              <a:t>6</a:t>
            </a:r>
            <a:endParaRPr sz="950">
              <a:latin typeface="Arial"/>
              <a:cs typeface="Arial"/>
            </a:endParaRPr>
          </a:p>
          <a:p>
            <a:pPr marL="12700" marR="5080" algn="just">
              <a:lnSpc>
                <a:spcPct val="117400"/>
              </a:lnSpc>
              <a:spcBef>
                <a:spcPts val="5"/>
              </a:spcBef>
            </a:pPr>
            <a:r>
              <a:rPr sz="950" b="1" spc="-15" dirty="0">
                <a:latin typeface="Arial"/>
                <a:cs typeface="Arial"/>
              </a:rPr>
              <a:t>A</a:t>
            </a:r>
            <a:r>
              <a:rPr sz="950" b="1" spc="30" dirty="0">
                <a:latin typeface="Arial"/>
                <a:cs typeface="Arial"/>
              </a:rPr>
              <a:t>O</a:t>
            </a:r>
            <a:r>
              <a:rPr sz="950" b="1" spc="10" dirty="0">
                <a:latin typeface="Arial"/>
                <a:cs typeface="Arial"/>
              </a:rPr>
              <a:t>7  </a:t>
            </a:r>
            <a:r>
              <a:rPr sz="950" b="1" spc="-15" dirty="0">
                <a:latin typeface="Arial"/>
                <a:cs typeface="Arial"/>
              </a:rPr>
              <a:t>A</a:t>
            </a:r>
            <a:r>
              <a:rPr sz="950" b="1" spc="30" dirty="0">
                <a:latin typeface="Arial"/>
                <a:cs typeface="Arial"/>
              </a:rPr>
              <a:t>O</a:t>
            </a:r>
            <a:r>
              <a:rPr sz="950" b="1" spc="20" dirty="0">
                <a:latin typeface="Arial"/>
                <a:cs typeface="Arial"/>
              </a:rPr>
              <a:t>8</a:t>
            </a:r>
            <a:endParaRPr sz="950">
              <a:latin typeface="Arial"/>
              <a:cs typeface="Arial"/>
            </a:endParaRPr>
          </a:p>
        </p:txBody>
      </p:sp>
      <p:sp>
        <p:nvSpPr>
          <p:cNvPr id="190" name="object 190"/>
          <p:cNvSpPr/>
          <p:nvPr/>
        </p:nvSpPr>
        <p:spPr>
          <a:xfrm>
            <a:off x="3553853" y="3375659"/>
            <a:ext cx="226695" cy="0"/>
          </a:xfrm>
          <a:custGeom>
            <a:avLst/>
            <a:gdLst/>
            <a:ahLst/>
            <a:cxnLst/>
            <a:rect l="l" t="t" r="r" b="b"/>
            <a:pathLst>
              <a:path w="226695">
                <a:moveTo>
                  <a:pt x="0" y="0"/>
                </a:moveTo>
                <a:lnTo>
                  <a:pt x="226313" y="0"/>
                </a:lnTo>
              </a:path>
            </a:pathLst>
          </a:custGeom>
          <a:ln w="15100">
            <a:solidFill>
              <a:srgbClr val="FF0000"/>
            </a:solidFill>
          </a:ln>
        </p:spPr>
        <p:txBody>
          <a:bodyPr wrap="square" lIns="0" tIns="0" rIns="0" bIns="0" rtlCol="0"/>
          <a:lstStyle/>
          <a:p>
            <a:endParaRPr/>
          </a:p>
        </p:txBody>
      </p:sp>
      <p:sp>
        <p:nvSpPr>
          <p:cNvPr id="191" name="object 191"/>
          <p:cNvSpPr/>
          <p:nvPr/>
        </p:nvSpPr>
        <p:spPr>
          <a:xfrm>
            <a:off x="2704985" y="5209794"/>
            <a:ext cx="180975" cy="0"/>
          </a:xfrm>
          <a:custGeom>
            <a:avLst/>
            <a:gdLst/>
            <a:ahLst/>
            <a:cxnLst/>
            <a:rect l="l" t="t" r="r" b="b"/>
            <a:pathLst>
              <a:path w="180975">
                <a:moveTo>
                  <a:pt x="0" y="0"/>
                </a:moveTo>
                <a:lnTo>
                  <a:pt x="180594" y="0"/>
                </a:lnTo>
              </a:path>
            </a:pathLst>
          </a:custGeom>
          <a:ln w="13589">
            <a:solidFill>
              <a:srgbClr val="000000"/>
            </a:solidFill>
          </a:ln>
        </p:spPr>
        <p:txBody>
          <a:bodyPr wrap="square" lIns="0" tIns="0" rIns="0" bIns="0" rtlCol="0"/>
          <a:lstStyle/>
          <a:p>
            <a:endParaRPr/>
          </a:p>
        </p:txBody>
      </p:sp>
      <p:sp>
        <p:nvSpPr>
          <p:cNvPr id="192" name="object 192"/>
          <p:cNvSpPr/>
          <p:nvPr/>
        </p:nvSpPr>
        <p:spPr>
          <a:xfrm>
            <a:off x="1973465" y="5247894"/>
            <a:ext cx="673735" cy="0"/>
          </a:xfrm>
          <a:custGeom>
            <a:avLst/>
            <a:gdLst/>
            <a:ahLst/>
            <a:cxnLst/>
            <a:rect l="l" t="t" r="r" b="b"/>
            <a:pathLst>
              <a:path w="673735">
                <a:moveTo>
                  <a:pt x="0" y="0"/>
                </a:moveTo>
                <a:lnTo>
                  <a:pt x="673608" y="0"/>
                </a:lnTo>
              </a:path>
            </a:pathLst>
          </a:custGeom>
          <a:ln w="15100">
            <a:solidFill>
              <a:srgbClr val="000000"/>
            </a:solidFill>
          </a:ln>
        </p:spPr>
        <p:txBody>
          <a:bodyPr wrap="square" lIns="0" tIns="0" rIns="0" bIns="0" rtlCol="0"/>
          <a:lstStyle/>
          <a:p>
            <a:endParaRPr/>
          </a:p>
        </p:txBody>
      </p:sp>
      <p:sp>
        <p:nvSpPr>
          <p:cNvPr id="193" name="object 193"/>
          <p:cNvSpPr/>
          <p:nvPr/>
        </p:nvSpPr>
        <p:spPr>
          <a:xfrm>
            <a:off x="1967369" y="5418582"/>
            <a:ext cx="680085" cy="0"/>
          </a:xfrm>
          <a:custGeom>
            <a:avLst/>
            <a:gdLst/>
            <a:ahLst/>
            <a:cxnLst/>
            <a:rect l="l" t="t" r="r" b="b"/>
            <a:pathLst>
              <a:path w="680085">
                <a:moveTo>
                  <a:pt x="0" y="0"/>
                </a:moveTo>
                <a:lnTo>
                  <a:pt x="679704" y="0"/>
                </a:lnTo>
              </a:path>
            </a:pathLst>
          </a:custGeom>
          <a:ln w="15100">
            <a:solidFill>
              <a:srgbClr val="000000"/>
            </a:solidFill>
          </a:ln>
        </p:spPr>
        <p:txBody>
          <a:bodyPr wrap="square" lIns="0" tIns="0" rIns="0" bIns="0" rtlCol="0"/>
          <a:lstStyle/>
          <a:p>
            <a:endParaRPr/>
          </a:p>
        </p:txBody>
      </p:sp>
      <p:sp>
        <p:nvSpPr>
          <p:cNvPr id="194" name="object 194"/>
          <p:cNvSpPr/>
          <p:nvPr/>
        </p:nvSpPr>
        <p:spPr>
          <a:xfrm>
            <a:off x="1962797" y="5587746"/>
            <a:ext cx="684530" cy="0"/>
          </a:xfrm>
          <a:custGeom>
            <a:avLst/>
            <a:gdLst/>
            <a:ahLst/>
            <a:cxnLst/>
            <a:rect l="l" t="t" r="r" b="b"/>
            <a:pathLst>
              <a:path w="684530">
                <a:moveTo>
                  <a:pt x="0" y="0"/>
                </a:moveTo>
                <a:lnTo>
                  <a:pt x="684276" y="0"/>
                </a:lnTo>
              </a:path>
            </a:pathLst>
          </a:custGeom>
          <a:ln w="15100">
            <a:solidFill>
              <a:srgbClr val="000000"/>
            </a:solidFill>
          </a:ln>
        </p:spPr>
        <p:txBody>
          <a:bodyPr wrap="square" lIns="0" tIns="0" rIns="0" bIns="0" rtlCol="0"/>
          <a:lstStyle/>
          <a:p>
            <a:endParaRPr/>
          </a:p>
        </p:txBody>
      </p:sp>
      <p:sp>
        <p:nvSpPr>
          <p:cNvPr id="195" name="object 195"/>
          <p:cNvSpPr/>
          <p:nvPr/>
        </p:nvSpPr>
        <p:spPr>
          <a:xfrm>
            <a:off x="2694317" y="5379720"/>
            <a:ext cx="201930" cy="0"/>
          </a:xfrm>
          <a:custGeom>
            <a:avLst/>
            <a:gdLst/>
            <a:ahLst/>
            <a:cxnLst/>
            <a:rect l="l" t="t" r="r" b="b"/>
            <a:pathLst>
              <a:path w="201930">
                <a:moveTo>
                  <a:pt x="0" y="0"/>
                </a:moveTo>
                <a:lnTo>
                  <a:pt x="201929" y="0"/>
                </a:lnTo>
              </a:path>
            </a:pathLst>
          </a:custGeom>
          <a:ln w="13589">
            <a:solidFill>
              <a:srgbClr val="000000"/>
            </a:solidFill>
          </a:ln>
        </p:spPr>
        <p:txBody>
          <a:bodyPr wrap="square" lIns="0" tIns="0" rIns="0" bIns="0" rtlCol="0"/>
          <a:lstStyle/>
          <a:p>
            <a:endParaRPr/>
          </a:p>
        </p:txBody>
      </p:sp>
      <p:sp>
        <p:nvSpPr>
          <p:cNvPr id="196" name="object 196"/>
          <p:cNvSpPr/>
          <p:nvPr/>
        </p:nvSpPr>
        <p:spPr>
          <a:xfrm>
            <a:off x="3553853" y="4738115"/>
            <a:ext cx="226695" cy="0"/>
          </a:xfrm>
          <a:custGeom>
            <a:avLst/>
            <a:gdLst/>
            <a:ahLst/>
            <a:cxnLst/>
            <a:rect l="l" t="t" r="r" b="b"/>
            <a:pathLst>
              <a:path w="226695">
                <a:moveTo>
                  <a:pt x="226313" y="0"/>
                </a:moveTo>
                <a:lnTo>
                  <a:pt x="0" y="0"/>
                </a:lnTo>
              </a:path>
            </a:pathLst>
          </a:custGeom>
          <a:ln w="15100">
            <a:solidFill>
              <a:srgbClr val="008000"/>
            </a:solidFill>
          </a:ln>
        </p:spPr>
        <p:txBody>
          <a:bodyPr wrap="square" lIns="0" tIns="0" rIns="0" bIns="0" rtlCol="0"/>
          <a:lstStyle/>
          <a:p>
            <a:endParaRPr/>
          </a:p>
        </p:txBody>
      </p:sp>
      <p:sp>
        <p:nvSpPr>
          <p:cNvPr id="197" name="object 197"/>
          <p:cNvSpPr/>
          <p:nvPr/>
        </p:nvSpPr>
        <p:spPr>
          <a:xfrm>
            <a:off x="3201809" y="4514088"/>
            <a:ext cx="329565" cy="0"/>
          </a:xfrm>
          <a:custGeom>
            <a:avLst/>
            <a:gdLst/>
            <a:ahLst/>
            <a:cxnLst/>
            <a:rect l="l" t="t" r="r" b="b"/>
            <a:pathLst>
              <a:path w="329564">
                <a:moveTo>
                  <a:pt x="0" y="0"/>
                </a:moveTo>
                <a:lnTo>
                  <a:pt x="329183" y="0"/>
                </a:lnTo>
              </a:path>
            </a:pathLst>
          </a:custGeom>
          <a:ln w="13589">
            <a:solidFill>
              <a:srgbClr val="000000"/>
            </a:solidFill>
          </a:ln>
        </p:spPr>
        <p:txBody>
          <a:bodyPr wrap="square" lIns="0" tIns="0" rIns="0" bIns="0" rtlCol="0"/>
          <a:lstStyle/>
          <a:p>
            <a:endParaRPr/>
          </a:p>
        </p:txBody>
      </p:sp>
      <p:sp>
        <p:nvSpPr>
          <p:cNvPr id="198" name="object 198"/>
          <p:cNvSpPr txBox="1"/>
          <p:nvPr/>
        </p:nvSpPr>
        <p:spPr>
          <a:xfrm>
            <a:off x="3189103" y="4497832"/>
            <a:ext cx="355600" cy="160020"/>
          </a:xfrm>
          <a:prstGeom prst="rect">
            <a:avLst/>
          </a:prstGeom>
        </p:spPr>
        <p:txBody>
          <a:bodyPr vert="horz" wrap="square" lIns="0" tIns="0" rIns="0" bIns="0" rtlCol="0">
            <a:spAutoFit/>
          </a:bodyPr>
          <a:lstStyle/>
          <a:p>
            <a:pPr marL="12700">
              <a:lnSpc>
                <a:spcPct val="100000"/>
              </a:lnSpc>
            </a:pPr>
            <a:r>
              <a:rPr sz="950" b="1" spc="25" dirty="0">
                <a:latin typeface="Arial"/>
                <a:cs typeface="Arial"/>
              </a:rPr>
              <a:t>R</a:t>
            </a:r>
            <a:r>
              <a:rPr sz="950" b="1" spc="-15" dirty="0">
                <a:latin typeface="Arial"/>
                <a:cs typeface="Arial"/>
              </a:rPr>
              <a:t>A</a:t>
            </a:r>
            <a:r>
              <a:rPr sz="950" b="1" spc="15" dirty="0">
                <a:latin typeface="Arial"/>
                <a:cs typeface="Arial"/>
              </a:rPr>
              <a:t>S</a:t>
            </a:r>
            <a:r>
              <a:rPr sz="950" b="1" spc="20" dirty="0">
                <a:latin typeface="Arial"/>
                <a:cs typeface="Arial"/>
              </a:rPr>
              <a:t>1</a:t>
            </a:r>
            <a:endParaRPr sz="950">
              <a:latin typeface="Arial"/>
              <a:cs typeface="Arial"/>
            </a:endParaRPr>
          </a:p>
        </p:txBody>
      </p:sp>
      <p:sp>
        <p:nvSpPr>
          <p:cNvPr id="199" name="object 199"/>
          <p:cNvSpPr/>
          <p:nvPr/>
        </p:nvSpPr>
        <p:spPr>
          <a:xfrm>
            <a:off x="3201809" y="4344923"/>
            <a:ext cx="329565" cy="0"/>
          </a:xfrm>
          <a:custGeom>
            <a:avLst/>
            <a:gdLst/>
            <a:ahLst/>
            <a:cxnLst/>
            <a:rect l="l" t="t" r="r" b="b"/>
            <a:pathLst>
              <a:path w="329564">
                <a:moveTo>
                  <a:pt x="0" y="0"/>
                </a:moveTo>
                <a:lnTo>
                  <a:pt x="329183" y="0"/>
                </a:lnTo>
              </a:path>
            </a:pathLst>
          </a:custGeom>
          <a:ln w="13589">
            <a:solidFill>
              <a:srgbClr val="000000"/>
            </a:solidFill>
          </a:ln>
        </p:spPr>
        <p:txBody>
          <a:bodyPr wrap="square" lIns="0" tIns="0" rIns="0" bIns="0" rtlCol="0"/>
          <a:lstStyle/>
          <a:p>
            <a:endParaRPr/>
          </a:p>
        </p:txBody>
      </p:sp>
      <p:sp>
        <p:nvSpPr>
          <p:cNvPr id="200" name="object 200"/>
          <p:cNvSpPr txBox="1"/>
          <p:nvPr/>
        </p:nvSpPr>
        <p:spPr>
          <a:xfrm>
            <a:off x="3181483" y="4104594"/>
            <a:ext cx="363220" cy="384175"/>
          </a:xfrm>
          <a:prstGeom prst="rect">
            <a:avLst/>
          </a:prstGeom>
        </p:spPr>
        <p:txBody>
          <a:bodyPr vert="horz" wrap="square" lIns="0" tIns="0" rIns="0" bIns="0" rtlCol="0">
            <a:spAutoFit/>
          </a:bodyPr>
          <a:lstStyle/>
          <a:p>
            <a:pPr marL="19685" marR="5080" indent="-7620">
              <a:lnSpc>
                <a:spcPct val="127400"/>
              </a:lnSpc>
            </a:pPr>
            <a:r>
              <a:rPr sz="950" b="1" spc="25" dirty="0">
                <a:latin typeface="Arial"/>
                <a:cs typeface="Arial"/>
              </a:rPr>
              <a:t>R</a:t>
            </a:r>
            <a:r>
              <a:rPr sz="950" b="1" spc="-15" dirty="0">
                <a:latin typeface="Arial"/>
                <a:cs typeface="Arial"/>
              </a:rPr>
              <a:t>A</a:t>
            </a:r>
            <a:r>
              <a:rPr sz="950" b="1" spc="15" dirty="0">
                <a:latin typeface="Arial"/>
                <a:cs typeface="Arial"/>
              </a:rPr>
              <a:t>S0  C</a:t>
            </a:r>
            <a:r>
              <a:rPr sz="950" b="1" spc="-15" dirty="0">
                <a:latin typeface="Arial"/>
                <a:cs typeface="Arial"/>
              </a:rPr>
              <a:t>A</a:t>
            </a:r>
            <a:r>
              <a:rPr sz="950" b="1" spc="15" dirty="0">
                <a:latin typeface="Arial"/>
                <a:cs typeface="Arial"/>
              </a:rPr>
              <a:t>S</a:t>
            </a:r>
            <a:r>
              <a:rPr sz="950" b="1" spc="20" dirty="0">
                <a:latin typeface="Arial"/>
                <a:cs typeface="Arial"/>
              </a:rPr>
              <a:t>0</a:t>
            </a:r>
            <a:endParaRPr sz="950">
              <a:latin typeface="Arial"/>
              <a:cs typeface="Arial"/>
            </a:endParaRPr>
          </a:p>
        </p:txBody>
      </p:sp>
      <p:sp>
        <p:nvSpPr>
          <p:cNvPr id="201" name="object 201"/>
          <p:cNvSpPr/>
          <p:nvPr/>
        </p:nvSpPr>
        <p:spPr>
          <a:xfrm>
            <a:off x="3188093" y="4685538"/>
            <a:ext cx="329565" cy="0"/>
          </a:xfrm>
          <a:custGeom>
            <a:avLst/>
            <a:gdLst/>
            <a:ahLst/>
            <a:cxnLst/>
            <a:rect l="l" t="t" r="r" b="b"/>
            <a:pathLst>
              <a:path w="329564">
                <a:moveTo>
                  <a:pt x="0" y="0"/>
                </a:moveTo>
                <a:lnTo>
                  <a:pt x="329183" y="0"/>
                </a:lnTo>
              </a:path>
            </a:pathLst>
          </a:custGeom>
          <a:ln w="13589">
            <a:solidFill>
              <a:srgbClr val="000000"/>
            </a:solidFill>
          </a:ln>
        </p:spPr>
        <p:txBody>
          <a:bodyPr wrap="square" lIns="0" tIns="0" rIns="0" bIns="0" rtlCol="0"/>
          <a:lstStyle/>
          <a:p>
            <a:endParaRPr/>
          </a:p>
        </p:txBody>
      </p:sp>
      <p:sp>
        <p:nvSpPr>
          <p:cNvPr id="202" name="object 202"/>
          <p:cNvSpPr txBox="1"/>
          <p:nvPr/>
        </p:nvSpPr>
        <p:spPr>
          <a:xfrm>
            <a:off x="3175387" y="4669282"/>
            <a:ext cx="355600" cy="458470"/>
          </a:xfrm>
          <a:prstGeom prst="rect">
            <a:avLst/>
          </a:prstGeom>
        </p:spPr>
        <p:txBody>
          <a:bodyPr vert="horz" wrap="square" lIns="0" tIns="0" rIns="0" bIns="0" rtlCol="0">
            <a:spAutoFit/>
          </a:bodyPr>
          <a:lstStyle/>
          <a:p>
            <a:pPr marL="12700">
              <a:lnSpc>
                <a:spcPct val="100000"/>
              </a:lnSpc>
            </a:pPr>
            <a:r>
              <a:rPr sz="950" b="1" spc="25" dirty="0">
                <a:latin typeface="Arial"/>
                <a:cs typeface="Arial"/>
              </a:rPr>
              <a:t>C</a:t>
            </a:r>
            <a:r>
              <a:rPr sz="950" b="1" spc="-15" dirty="0">
                <a:latin typeface="Arial"/>
                <a:cs typeface="Arial"/>
              </a:rPr>
              <a:t>A</a:t>
            </a:r>
            <a:r>
              <a:rPr sz="950" b="1" spc="15" dirty="0">
                <a:latin typeface="Arial"/>
                <a:cs typeface="Arial"/>
              </a:rPr>
              <a:t>S</a:t>
            </a:r>
            <a:r>
              <a:rPr sz="950" b="1" spc="20" dirty="0">
                <a:latin typeface="Arial"/>
                <a:cs typeface="Arial"/>
              </a:rPr>
              <a:t>1</a:t>
            </a:r>
            <a:endParaRPr sz="950">
              <a:latin typeface="Arial"/>
              <a:cs typeface="Arial"/>
            </a:endParaRPr>
          </a:p>
          <a:p>
            <a:pPr marL="64769" marR="77470">
              <a:lnSpc>
                <a:spcPts val="1120"/>
              </a:lnSpc>
              <a:spcBef>
                <a:spcPts val="135"/>
              </a:spcBef>
              <a:tabLst>
                <a:tab pos="267335" algn="l"/>
              </a:tabLst>
            </a:pPr>
            <a:r>
              <a:rPr sz="950" b="1" u="heavy" spc="10" dirty="0">
                <a:latin typeface="Arial"/>
                <a:cs typeface="Arial"/>
              </a:rPr>
              <a:t> 	</a:t>
            </a:r>
            <a:r>
              <a:rPr sz="950" b="1" spc="10" dirty="0">
                <a:latin typeface="Arial"/>
                <a:cs typeface="Arial"/>
              </a:rPr>
              <a:t> </a:t>
            </a:r>
            <a:r>
              <a:rPr sz="950" b="1" spc="35" dirty="0">
                <a:latin typeface="Arial"/>
                <a:cs typeface="Arial"/>
              </a:rPr>
              <a:t>WE</a:t>
            </a:r>
            <a:endParaRPr sz="950">
              <a:latin typeface="Arial"/>
              <a:cs typeface="Arial"/>
            </a:endParaRPr>
          </a:p>
        </p:txBody>
      </p:sp>
      <p:sp>
        <p:nvSpPr>
          <p:cNvPr id="203" name="object 203"/>
          <p:cNvSpPr/>
          <p:nvPr/>
        </p:nvSpPr>
        <p:spPr>
          <a:xfrm>
            <a:off x="3553853" y="5020817"/>
            <a:ext cx="226695" cy="0"/>
          </a:xfrm>
          <a:custGeom>
            <a:avLst/>
            <a:gdLst/>
            <a:ahLst/>
            <a:cxnLst/>
            <a:rect l="l" t="t" r="r" b="b"/>
            <a:pathLst>
              <a:path w="226695">
                <a:moveTo>
                  <a:pt x="0" y="0"/>
                </a:moveTo>
                <a:lnTo>
                  <a:pt x="226313" y="0"/>
                </a:lnTo>
              </a:path>
            </a:pathLst>
          </a:custGeom>
          <a:ln w="15100">
            <a:solidFill>
              <a:srgbClr val="008000"/>
            </a:solidFill>
          </a:ln>
        </p:spPr>
        <p:txBody>
          <a:bodyPr wrap="square" lIns="0" tIns="0" rIns="0" bIns="0" rtlCol="0"/>
          <a:lstStyle/>
          <a:p>
            <a:endParaRPr/>
          </a:p>
        </p:txBody>
      </p:sp>
      <p:sp>
        <p:nvSpPr>
          <p:cNvPr id="204" name="object 204"/>
          <p:cNvSpPr/>
          <p:nvPr/>
        </p:nvSpPr>
        <p:spPr>
          <a:xfrm>
            <a:off x="3561473" y="4711574"/>
            <a:ext cx="49530" cy="51435"/>
          </a:xfrm>
          <a:custGeom>
            <a:avLst/>
            <a:gdLst/>
            <a:ahLst/>
            <a:cxnLst/>
            <a:rect l="l" t="t" r="r" b="b"/>
            <a:pathLst>
              <a:path w="49529" h="51435">
                <a:moveTo>
                  <a:pt x="49530" y="26541"/>
                </a:moveTo>
                <a:lnTo>
                  <a:pt x="40317" y="6708"/>
                </a:lnTo>
                <a:lnTo>
                  <a:pt x="24255" y="0"/>
                </a:lnTo>
                <a:lnTo>
                  <a:pt x="8448" y="6562"/>
                </a:lnTo>
                <a:lnTo>
                  <a:pt x="0" y="26541"/>
                </a:lnTo>
                <a:lnTo>
                  <a:pt x="2286" y="37209"/>
                </a:lnTo>
                <a:lnTo>
                  <a:pt x="8382" y="46353"/>
                </a:lnTo>
                <a:lnTo>
                  <a:pt x="19050" y="50925"/>
                </a:lnTo>
                <a:lnTo>
                  <a:pt x="29718" y="50925"/>
                </a:lnTo>
                <a:lnTo>
                  <a:pt x="40386" y="46353"/>
                </a:lnTo>
                <a:lnTo>
                  <a:pt x="46482" y="37209"/>
                </a:lnTo>
                <a:lnTo>
                  <a:pt x="49530" y="26541"/>
                </a:lnTo>
                <a:close/>
              </a:path>
            </a:pathLst>
          </a:custGeom>
          <a:solidFill>
            <a:srgbClr val="FFFFFF"/>
          </a:solidFill>
        </p:spPr>
        <p:txBody>
          <a:bodyPr wrap="square" lIns="0" tIns="0" rIns="0" bIns="0" rtlCol="0"/>
          <a:lstStyle/>
          <a:p>
            <a:endParaRPr/>
          </a:p>
        </p:txBody>
      </p:sp>
      <p:sp>
        <p:nvSpPr>
          <p:cNvPr id="205" name="object 205"/>
          <p:cNvSpPr/>
          <p:nvPr/>
        </p:nvSpPr>
        <p:spPr>
          <a:xfrm>
            <a:off x="3561473" y="4711574"/>
            <a:ext cx="49530" cy="51435"/>
          </a:xfrm>
          <a:custGeom>
            <a:avLst/>
            <a:gdLst/>
            <a:ahLst/>
            <a:cxnLst/>
            <a:rect l="l" t="t" r="r" b="b"/>
            <a:pathLst>
              <a:path w="49529" h="51435">
                <a:moveTo>
                  <a:pt x="0" y="26541"/>
                </a:moveTo>
                <a:lnTo>
                  <a:pt x="8448" y="6562"/>
                </a:lnTo>
                <a:lnTo>
                  <a:pt x="24255" y="0"/>
                </a:lnTo>
                <a:lnTo>
                  <a:pt x="40317" y="6708"/>
                </a:lnTo>
                <a:lnTo>
                  <a:pt x="49530" y="26541"/>
                </a:lnTo>
                <a:lnTo>
                  <a:pt x="46482" y="37209"/>
                </a:lnTo>
                <a:lnTo>
                  <a:pt x="40386" y="46353"/>
                </a:lnTo>
                <a:lnTo>
                  <a:pt x="29718" y="50925"/>
                </a:lnTo>
                <a:lnTo>
                  <a:pt x="19050" y="50925"/>
                </a:lnTo>
                <a:lnTo>
                  <a:pt x="8382" y="46353"/>
                </a:lnTo>
                <a:lnTo>
                  <a:pt x="2286" y="37209"/>
                </a:lnTo>
                <a:lnTo>
                  <a:pt x="0" y="26541"/>
                </a:lnTo>
                <a:close/>
              </a:path>
            </a:pathLst>
          </a:custGeom>
          <a:ln w="9067">
            <a:solidFill>
              <a:srgbClr val="000000"/>
            </a:solidFill>
          </a:ln>
        </p:spPr>
        <p:txBody>
          <a:bodyPr wrap="square" lIns="0" tIns="0" rIns="0" bIns="0" rtlCol="0"/>
          <a:lstStyle/>
          <a:p>
            <a:endParaRPr/>
          </a:p>
        </p:txBody>
      </p:sp>
      <p:sp>
        <p:nvSpPr>
          <p:cNvPr id="206" name="object 206"/>
          <p:cNvSpPr/>
          <p:nvPr/>
        </p:nvSpPr>
        <p:spPr>
          <a:xfrm>
            <a:off x="3561473" y="4996434"/>
            <a:ext cx="49530" cy="48895"/>
          </a:xfrm>
          <a:custGeom>
            <a:avLst/>
            <a:gdLst/>
            <a:ahLst/>
            <a:cxnLst/>
            <a:rect l="l" t="t" r="r" b="b"/>
            <a:pathLst>
              <a:path w="49529" h="48895">
                <a:moveTo>
                  <a:pt x="49530" y="24383"/>
                </a:moveTo>
                <a:lnTo>
                  <a:pt x="46482" y="13715"/>
                </a:lnTo>
                <a:lnTo>
                  <a:pt x="40386" y="4571"/>
                </a:lnTo>
                <a:lnTo>
                  <a:pt x="29718" y="0"/>
                </a:lnTo>
                <a:lnTo>
                  <a:pt x="19050" y="0"/>
                </a:lnTo>
                <a:lnTo>
                  <a:pt x="8382" y="4571"/>
                </a:lnTo>
                <a:lnTo>
                  <a:pt x="2286" y="13715"/>
                </a:lnTo>
                <a:lnTo>
                  <a:pt x="0" y="24383"/>
                </a:lnTo>
                <a:lnTo>
                  <a:pt x="2286" y="35051"/>
                </a:lnTo>
                <a:lnTo>
                  <a:pt x="8382" y="44195"/>
                </a:lnTo>
                <a:lnTo>
                  <a:pt x="19050" y="48767"/>
                </a:lnTo>
                <a:lnTo>
                  <a:pt x="29718" y="48767"/>
                </a:lnTo>
                <a:lnTo>
                  <a:pt x="40386" y="44195"/>
                </a:lnTo>
                <a:lnTo>
                  <a:pt x="46482" y="35051"/>
                </a:lnTo>
                <a:lnTo>
                  <a:pt x="49530" y="24383"/>
                </a:lnTo>
                <a:close/>
              </a:path>
            </a:pathLst>
          </a:custGeom>
          <a:solidFill>
            <a:srgbClr val="FFFFFF"/>
          </a:solidFill>
        </p:spPr>
        <p:txBody>
          <a:bodyPr wrap="square" lIns="0" tIns="0" rIns="0" bIns="0" rtlCol="0"/>
          <a:lstStyle/>
          <a:p>
            <a:endParaRPr/>
          </a:p>
        </p:txBody>
      </p:sp>
      <p:sp>
        <p:nvSpPr>
          <p:cNvPr id="207" name="object 207"/>
          <p:cNvSpPr/>
          <p:nvPr/>
        </p:nvSpPr>
        <p:spPr>
          <a:xfrm>
            <a:off x="3561473" y="4996434"/>
            <a:ext cx="49530" cy="48895"/>
          </a:xfrm>
          <a:custGeom>
            <a:avLst/>
            <a:gdLst/>
            <a:ahLst/>
            <a:cxnLst/>
            <a:rect l="l" t="t" r="r" b="b"/>
            <a:pathLst>
              <a:path w="49529" h="48895">
                <a:moveTo>
                  <a:pt x="0" y="24383"/>
                </a:moveTo>
                <a:lnTo>
                  <a:pt x="2286" y="13715"/>
                </a:lnTo>
                <a:lnTo>
                  <a:pt x="8382" y="4571"/>
                </a:lnTo>
                <a:lnTo>
                  <a:pt x="19050" y="0"/>
                </a:lnTo>
                <a:lnTo>
                  <a:pt x="29718" y="0"/>
                </a:lnTo>
                <a:lnTo>
                  <a:pt x="40386" y="4571"/>
                </a:lnTo>
                <a:lnTo>
                  <a:pt x="46482" y="13715"/>
                </a:lnTo>
                <a:lnTo>
                  <a:pt x="49530" y="24383"/>
                </a:lnTo>
                <a:lnTo>
                  <a:pt x="46482" y="35051"/>
                </a:lnTo>
                <a:lnTo>
                  <a:pt x="40386" y="44195"/>
                </a:lnTo>
                <a:lnTo>
                  <a:pt x="29718" y="48767"/>
                </a:lnTo>
                <a:lnTo>
                  <a:pt x="19050" y="48767"/>
                </a:lnTo>
                <a:lnTo>
                  <a:pt x="8382" y="44195"/>
                </a:lnTo>
                <a:lnTo>
                  <a:pt x="2286" y="35051"/>
                </a:lnTo>
                <a:lnTo>
                  <a:pt x="0" y="24383"/>
                </a:lnTo>
                <a:close/>
              </a:path>
            </a:pathLst>
          </a:custGeom>
          <a:ln w="9067">
            <a:solidFill>
              <a:srgbClr val="000000"/>
            </a:solidFill>
          </a:ln>
        </p:spPr>
        <p:txBody>
          <a:bodyPr wrap="square" lIns="0" tIns="0" rIns="0" bIns="0" rtlCol="0"/>
          <a:lstStyle/>
          <a:p>
            <a:endParaRPr/>
          </a:p>
        </p:txBody>
      </p:sp>
      <p:sp>
        <p:nvSpPr>
          <p:cNvPr id="208" name="object 208"/>
          <p:cNvSpPr/>
          <p:nvPr/>
        </p:nvSpPr>
        <p:spPr>
          <a:xfrm>
            <a:off x="3950855" y="1165097"/>
            <a:ext cx="1245870" cy="4310380"/>
          </a:xfrm>
          <a:custGeom>
            <a:avLst/>
            <a:gdLst/>
            <a:ahLst/>
            <a:cxnLst/>
            <a:rect l="l" t="t" r="r" b="b"/>
            <a:pathLst>
              <a:path w="1245870" h="4310380">
                <a:moveTo>
                  <a:pt x="0" y="2041398"/>
                </a:moveTo>
                <a:lnTo>
                  <a:pt x="0" y="0"/>
                </a:lnTo>
                <a:lnTo>
                  <a:pt x="1245869" y="0"/>
                </a:lnTo>
                <a:lnTo>
                  <a:pt x="1245869" y="4309872"/>
                </a:lnTo>
              </a:path>
            </a:pathLst>
          </a:custGeom>
          <a:ln w="51346">
            <a:solidFill>
              <a:srgbClr val="FF0000"/>
            </a:solidFill>
          </a:ln>
        </p:spPr>
        <p:txBody>
          <a:bodyPr wrap="square" lIns="0" tIns="0" rIns="0" bIns="0" rtlCol="0"/>
          <a:lstStyle/>
          <a:p>
            <a:endParaRPr/>
          </a:p>
        </p:txBody>
      </p:sp>
      <p:sp>
        <p:nvSpPr>
          <p:cNvPr id="209" name="object 209"/>
          <p:cNvSpPr/>
          <p:nvPr/>
        </p:nvSpPr>
        <p:spPr>
          <a:xfrm>
            <a:off x="5196725" y="1165097"/>
            <a:ext cx="2152650" cy="4310380"/>
          </a:xfrm>
          <a:custGeom>
            <a:avLst/>
            <a:gdLst/>
            <a:ahLst/>
            <a:cxnLst/>
            <a:rect l="l" t="t" r="r" b="b"/>
            <a:pathLst>
              <a:path w="2152650" h="4310380">
                <a:moveTo>
                  <a:pt x="0" y="0"/>
                </a:moveTo>
                <a:lnTo>
                  <a:pt x="2152637" y="0"/>
                </a:lnTo>
                <a:lnTo>
                  <a:pt x="2152637" y="4309872"/>
                </a:lnTo>
              </a:path>
            </a:pathLst>
          </a:custGeom>
          <a:ln w="51346">
            <a:solidFill>
              <a:srgbClr val="FF0000"/>
            </a:solidFill>
          </a:ln>
        </p:spPr>
        <p:txBody>
          <a:bodyPr wrap="square" lIns="0" tIns="0" rIns="0" bIns="0" rtlCol="0"/>
          <a:lstStyle/>
          <a:p>
            <a:endParaRPr/>
          </a:p>
        </p:txBody>
      </p:sp>
      <p:sp>
        <p:nvSpPr>
          <p:cNvPr id="210" name="object 210"/>
          <p:cNvSpPr/>
          <p:nvPr/>
        </p:nvSpPr>
        <p:spPr>
          <a:xfrm>
            <a:off x="3780167" y="1845564"/>
            <a:ext cx="170815" cy="169545"/>
          </a:xfrm>
          <a:custGeom>
            <a:avLst/>
            <a:gdLst/>
            <a:ahLst/>
            <a:cxnLst/>
            <a:rect l="l" t="t" r="r" b="b"/>
            <a:pathLst>
              <a:path w="170814" h="169544">
                <a:moveTo>
                  <a:pt x="0" y="169164"/>
                </a:moveTo>
                <a:lnTo>
                  <a:pt x="170687" y="0"/>
                </a:lnTo>
              </a:path>
            </a:pathLst>
          </a:custGeom>
          <a:ln w="15100">
            <a:solidFill>
              <a:srgbClr val="FF0000"/>
            </a:solidFill>
          </a:ln>
        </p:spPr>
        <p:txBody>
          <a:bodyPr wrap="square" lIns="0" tIns="0" rIns="0" bIns="0" rtlCol="0"/>
          <a:lstStyle/>
          <a:p>
            <a:endParaRPr/>
          </a:p>
        </p:txBody>
      </p:sp>
      <p:sp>
        <p:nvSpPr>
          <p:cNvPr id="211" name="object 211"/>
          <p:cNvSpPr/>
          <p:nvPr/>
        </p:nvSpPr>
        <p:spPr>
          <a:xfrm>
            <a:off x="3780167" y="2014727"/>
            <a:ext cx="170815" cy="170815"/>
          </a:xfrm>
          <a:custGeom>
            <a:avLst/>
            <a:gdLst/>
            <a:ahLst/>
            <a:cxnLst/>
            <a:rect l="l" t="t" r="r" b="b"/>
            <a:pathLst>
              <a:path w="170814" h="170814">
                <a:moveTo>
                  <a:pt x="0" y="170687"/>
                </a:moveTo>
                <a:lnTo>
                  <a:pt x="170687" y="0"/>
                </a:lnTo>
              </a:path>
            </a:pathLst>
          </a:custGeom>
          <a:ln w="15100">
            <a:solidFill>
              <a:srgbClr val="FF0000"/>
            </a:solidFill>
          </a:ln>
        </p:spPr>
        <p:txBody>
          <a:bodyPr wrap="square" lIns="0" tIns="0" rIns="0" bIns="0" rtlCol="0"/>
          <a:lstStyle/>
          <a:p>
            <a:endParaRPr/>
          </a:p>
        </p:txBody>
      </p:sp>
      <p:sp>
        <p:nvSpPr>
          <p:cNvPr id="212" name="object 212"/>
          <p:cNvSpPr/>
          <p:nvPr/>
        </p:nvSpPr>
        <p:spPr>
          <a:xfrm>
            <a:off x="3780167" y="2185416"/>
            <a:ext cx="170815" cy="170180"/>
          </a:xfrm>
          <a:custGeom>
            <a:avLst/>
            <a:gdLst/>
            <a:ahLst/>
            <a:cxnLst/>
            <a:rect l="l" t="t" r="r" b="b"/>
            <a:pathLst>
              <a:path w="170814" h="170180">
                <a:moveTo>
                  <a:pt x="0" y="169925"/>
                </a:moveTo>
                <a:lnTo>
                  <a:pt x="170687" y="0"/>
                </a:lnTo>
              </a:path>
            </a:pathLst>
          </a:custGeom>
          <a:ln w="15100">
            <a:solidFill>
              <a:srgbClr val="FF0000"/>
            </a:solidFill>
          </a:ln>
        </p:spPr>
        <p:txBody>
          <a:bodyPr wrap="square" lIns="0" tIns="0" rIns="0" bIns="0" rtlCol="0"/>
          <a:lstStyle/>
          <a:p>
            <a:endParaRPr/>
          </a:p>
        </p:txBody>
      </p:sp>
      <p:sp>
        <p:nvSpPr>
          <p:cNvPr id="213" name="object 213"/>
          <p:cNvSpPr/>
          <p:nvPr/>
        </p:nvSpPr>
        <p:spPr>
          <a:xfrm>
            <a:off x="3780167" y="2355342"/>
            <a:ext cx="170815" cy="170815"/>
          </a:xfrm>
          <a:custGeom>
            <a:avLst/>
            <a:gdLst/>
            <a:ahLst/>
            <a:cxnLst/>
            <a:rect l="l" t="t" r="r" b="b"/>
            <a:pathLst>
              <a:path w="170814" h="170814">
                <a:moveTo>
                  <a:pt x="0" y="170687"/>
                </a:moveTo>
                <a:lnTo>
                  <a:pt x="170687" y="0"/>
                </a:lnTo>
              </a:path>
            </a:pathLst>
          </a:custGeom>
          <a:ln w="15100">
            <a:solidFill>
              <a:srgbClr val="FF0000"/>
            </a:solidFill>
          </a:ln>
        </p:spPr>
        <p:txBody>
          <a:bodyPr wrap="square" lIns="0" tIns="0" rIns="0" bIns="0" rtlCol="0"/>
          <a:lstStyle/>
          <a:p>
            <a:endParaRPr/>
          </a:p>
        </p:txBody>
      </p:sp>
      <p:sp>
        <p:nvSpPr>
          <p:cNvPr id="214" name="object 214"/>
          <p:cNvSpPr/>
          <p:nvPr/>
        </p:nvSpPr>
        <p:spPr>
          <a:xfrm>
            <a:off x="3780167" y="2526029"/>
            <a:ext cx="170815" cy="169545"/>
          </a:xfrm>
          <a:custGeom>
            <a:avLst/>
            <a:gdLst/>
            <a:ahLst/>
            <a:cxnLst/>
            <a:rect l="l" t="t" r="r" b="b"/>
            <a:pathLst>
              <a:path w="170814" h="169544">
                <a:moveTo>
                  <a:pt x="0" y="169163"/>
                </a:moveTo>
                <a:lnTo>
                  <a:pt x="170687" y="0"/>
                </a:lnTo>
              </a:path>
            </a:pathLst>
          </a:custGeom>
          <a:ln w="15100">
            <a:solidFill>
              <a:srgbClr val="FF0000"/>
            </a:solidFill>
          </a:ln>
        </p:spPr>
        <p:txBody>
          <a:bodyPr wrap="square" lIns="0" tIns="0" rIns="0" bIns="0" rtlCol="0"/>
          <a:lstStyle/>
          <a:p>
            <a:endParaRPr/>
          </a:p>
        </p:txBody>
      </p:sp>
      <p:sp>
        <p:nvSpPr>
          <p:cNvPr id="215" name="object 215"/>
          <p:cNvSpPr/>
          <p:nvPr/>
        </p:nvSpPr>
        <p:spPr>
          <a:xfrm>
            <a:off x="3780167" y="2695194"/>
            <a:ext cx="170815" cy="170815"/>
          </a:xfrm>
          <a:custGeom>
            <a:avLst/>
            <a:gdLst/>
            <a:ahLst/>
            <a:cxnLst/>
            <a:rect l="l" t="t" r="r" b="b"/>
            <a:pathLst>
              <a:path w="170814" h="170814">
                <a:moveTo>
                  <a:pt x="0" y="170687"/>
                </a:moveTo>
                <a:lnTo>
                  <a:pt x="170687" y="0"/>
                </a:lnTo>
              </a:path>
            </a:pathLst>
          </a:custGeom>
          <a:ln w="15100">
            <a:solidFill>
              <a:srgbClr val="FF0000"/>
            </a:solidFill>
          </a:ln>
        </p:spPr>
        <p:txBody>
          <a:bodyPr wrap="square" lIns="0" tIns="0" rIns="0" bIns="0" rtlCol="0"/>
          <a:lstStyle/>
          <a:p>
            <a:endParaRPr/>
          </a:p>
        </p:txBody>
      </p:sp>
      <p:sp>
        <p:nvSpPr>
          <p:cNvPr id="216" name="object 216"/>
          <p:cNvSpPr/>
          <p:nvPr/>
        </p:nvSpPr>
        <p:spPr>
          <a:xfrm>
            <a:off x="3780167" y="2865882"/>
            <a:ext cx="170815" cy="170180"/>
          </a:xfrm>
          <a:custGeom>
            <a:avLst/>
            <a:gdLst/>
            <a:ahLst/>
            <a:cxnLst/>
            <a:rect l="l" t="t" r="r" b="b"/>
            <a:pathLst>
              <a:path w="170814" h="170180">
                <a:moveTo>
                  <a:pt x="0" y="169925"/>
                </a:moveTo>
                <a:lnTo>
                  <a:pt x="170687" y="0"/>
                </a:lnTo>
              </a:path>
            </a:pathLst>
          </a:custGeom>
          <a:ln w="15100">
            <a:solidFill>
              <a:srgbClr val="FF0000"/>
            </a:solidFill>
          </a:ln>
        </p:spPr>
        <p:txBody>
          <a:bodyPr wrap="square" lIns="0" tIns="0" rIns="0" bIns="0" rtlCol="0"/>
          <a:lstStyle/>
          <a:p>
            <a:endParaRPr/>
          </a:p>
        </p:txBody>
      </p:sp>
      <p:sp>
        <p:nvSpPr>
          <p:cNvPr id="217" name="object 217"/>
          <p:cNvSpPr/>
          <p:nvPr/>
        </p:nvSpPr>
        <p:spPr>
          <a:xfrm>
            <a:off x="3780167" y="3035807"/>
            <a:ext cx="170815" cy="170815"/>
          </a:xfrm>
          <a:custGeom>
            <a:avLst/>
            <a:gdLst/>
            <a:ahLst/>
            <a:cxnLst/>
            <a:rect l="l" t="t" r="r" b="b"/>
            <a:pathLst>
              <a:path w="170814" h="170814">
                <a:moveTo>
                  <a:pt x="0" y="170687"/>
                </a:moveTo>
                <a:lnTo>
                  <a:pt x="170687" y="0"/>
                </a:lnTo>
              </a:path>
            </a:pathLst>
          </a:custGeom>
          <a:ln w="15100">
            <a:solidFill>
              <a:srgbClr val="FF0000"/>
            </a:solidFill>
          </a:ln>
        </p:spPr>
        <p:txBody>
          <a:bodyPr wrap="square" lIns="0" tIns="0" rIns="0" bIns="0" rtlCol="0"/>
          <a:lstStyle/>
          <a:p>
            <a:endParaRPr/>
          </a:p>
        </p:txBody>
      </p:sp>
      <p:sp>
        <p:nvSpPr>
          <p:cNvPr id="218" name="object 218"/>
          <p:cNvSpPr/>
          <p:nvPr/>
        </p:nvSpPr>
        <p:spPr>
          <a:xfrm>
            <a:off x="3780167" y="3206495"/>
            <a:ext cx="170815" cy="169545"/>
          </a:xfrm>
          <a:custGeom>
            <a:avLst/>
            <a:gdLst/>
            <a:ahLst/>
            <a:cxnLst/>
            <a:rect l="l" t="t" r="r" b="b"/>
            <a:pathLst>
              <a:path w="170814" h="169545">
                <a:moveTo>
                  <a:pt x="0" y="169164"/>
                </a:moveTo>
                <a:lnTo>
                  <a:pt x="170687" y="0"/>
                </a:lnTo>
              </a:path>
            </a:pathLst>
          </a:custGeom>
          <a:ln w="15100">
            <a:solidFill>
              <a:srgbClr val="FF0000"/>
            </a:solidFill>
          </a:ln>
        </p:spPr>
        <p:txBody>
          <a:bodyPr wrap="square" lIns="0" tIns="0" rIns="0" bIns="0" rtlCol="0"/>
          <a:lstStyle/>
          <a:p>
            <a:endParaRPr/>
          </a:p>
        </p:txBody>
      </p:sp>
      <p:sp>
        <p:nvSpPr>
          <p:cNvPr id="219" name="object 219"/>
          <p:cNvSpPr/>
          <p:nvPr/>
        </p:nvSpPr>
        <p:spPr>
          <a:xfrm>
            <a:off x="5196725" y="1391411"/>
            <a:ext cx="170815" cy="165735"/>
          </a:xfrm>
          <a:custGeom>
            <a:avLst/>
            <a:gdLst/>
            <a:ahLst/>
            <a:cxnLst/>
            <a:rect l="l" t="t" r="r" b="b"/>
            <a:pathLst>
              <a:path w="170814" h="165734">
                <a:moveTo>
                  <a:pt x="170687" y="165354"/>
                </a:moveTo>
                <a:lnTo>
                  <a:pt x="0" y="0"/>
                </a:lnTo>
              </a:path>
            </a:pathLst>
          </a:custGeom>
          <a:ln w="15100">
            <a:solidFill>
              <a:srgbClr val="FF0000"/>
            </a:solidFill>
          </a:ln>
        </p:spPr>
        <p:txBody>
          <a:bodyPr wrap="square" lIns="0" tIns="0" rIns="0" bIns="0" rtlCol="0"/>
          <a:lstStyle/>
          <a:p>
            <a:endParaRPr/>
          </a:p>
        </p:txBody>
      </p:sp>
      <p:sp>
        <p:nvSpPr>
          <p:cNvPr id="220" name="object 220"/>
          <p:cNvSpPr/>
          <p:nvPr/>
        </p:nvSpPr>
        <p:spPr>
          <a:xfrm>
            <a:off x="5196725" y="1561338"/>
            <a:ext cx="170815" cy="170815"/>
          </a:xfrm>
          <a:custGeom>
            <a:avLst/>
            <a:gdLst/>
            <a:ahLst/>
            <a:cxnLst/>
            <a:rect l="l" t="t" r="r" b="b"/>
            <a:pathLst>
              <a:path w="170814" h="170814">
                <a:moveTo>
                  <a:pt x="0" y="0"/>
                </a:moveTo>
                <a:lnTo>
                  <a:pt x="170687" y="170688"/>
                </a:lnTo>
              </a:path>
            </a:pathLst>
          </a:custGeom>
          <a:ln w="15100">
            <a:solidFill>
              <a:srgbClr val="FF0000"/>
            </a:solidFill>
          </a:ln>
        </p:spPr>
        <p:txBody>
          <a:bodyPr wrap="square" lIns="0" tIns="0" rIns="0" bIns="0" rtlCol="0"/>
          <a:lstStyle/>
          <a:p>
            <a:endParaRPr/>
          </a:p>
        </p:txBody>
      </p:sp>
      <p:sp>
        <p:nvSpPr>
          <p:cNvPr id="221" name="object 221"/>
          <p:cNvSpPr/>
          <p:nvPr/>
        </p:nvSpPr>
        <p:spPr>
          <a:xfrm>
            <a:off x="5196725" y="1732026"/>
            <a:ext cx="170815" cy="169545"/>
          </a:xfrm>
          <a:custGeom>
            <a:avLst/>
            <a:gdLst/>
            <a:ahLst/>
            <a:cxnLst/>
            <a:rect l="l" t="t" r="r" b="b"/>
            <a:pathLst>
              <a:path w="170814" h="169544">
                <a:moveTo>
                  <a:pt x="0" y="0"/>
                </a:moveTo>
                <a:lnTo>
                  <a:pt x="170687" y="169163"/>
                </a:lnTo>
              </a:path>
            </a:pathLst>
          </a:custGeom>
          <a:ln w="15100">
            <a:solidFill>
              <a:srgbClr val="FF0000"/>
            </a:solidFill>
          </a:ln>
        </p:spPr>
        <p:txBody>
          <a:bodyPr wrap="square" lIns="0" tIns="0" rIns="0" bIns="0" rtlCol="0"/>
          <a:lstStyle/>
          <a:p>
            <a:endParaRPr/>
          </a:p>
        </p:txBody>
      </p:sp>
      <p:sp>
        <p:nvSpPr>
          <p:cNvPr id="222" name="object 222"/>
          <p:cNvSpPr/>
          <p:nvPr/>
        </p:nvSpPr>
        <p:spPr>
          <a:xfrm>
            <a:off x="5196725" y="1901189"/>
            <a:ext cx="170815" cy="175260"/>
          </a:xfrm>
          <a:custGeom>
            <a:avLst/>
            <a:gdLst/>
            <a:ahLst/>
            <a:cxnLst/>
            <a:rect l="l" t="t" r="r" b="b"/>
            <a:pathLst>
              <a:path w="170814" h="175260">
                <a:moveTo>
                  <a:pt x="0" y="0"/>
                </a:moveTo>
                <a:lnTo>
                  <a:pt x="170687" y="175260"/>
                </a:lnTo>
              </a:path>
            </a:pathLst>
          </a:custGeom>
          <a:ln w="15100">
            <a:solidFill>
              <a:srgbClr val="FF0000"/>
            </a:solidFill>
          </a:ln>
        </p:spPr>
        <p:txBody>
          <a:bodyPr wrap="square" lIns="0" tIns="0" rIns="0" bIns="0" rtlCol="0"/>
          <a:lstStyle/>
          <a:p>
            <a:endParaRPr/>
          </a:p>
        </p:txBody>
      </p:sp>
      <p:sp>
        <p:nvSpPr>
          <p:cNvPr id="223" name="object 223"/>
          <p:cNvSpPr/>
          <p:nvPr/>
        </p:nvSpPr>
        <p:spPr>
          <a:xfrm>
            <a:off x="5196725" y="2071877"/>
            <a:ext cx="170815" cy="165735"/>
          </a:xfrm>
          <a:custGeom>
            <a:avLst/>
            <a:gdLst/>
            <a:ahLst/>
            <a:cxnLst/>
            <a:rect l="l" t="t" r="r" b="b"/>
            <a:pathLst>
              <a:path w="170814" h="165735">
                <a:moveTo>
                  <a:pt x="0" y="0"/>
                </a:moveTo>
                <a:lnTo>
                  <a:pt x="170687" y="165353"/>
                </a:lnTo>
              </a:path>
            </a:pathLst>
          </a:custGeom>
          <a:ln w="15100">
            <a:solidFill>
              <a:srgbClr val="FF0000"/>
            </a:solidFill>
          </a:ln>
        </p:spPr>
        <p:txBody>
          <a:bodyPr wrap="square" lIns="0" tIns="0" rIns="0" bIns="0" rtlCol="0"/>
          <a:lstStyle/>
          <a:p>
            <a:endParaRPr/>
          </a:p>
        </p:txBody>
      </p:sp>
      <p:sp>
        <p:nvSpPr>
          <p:cNvPr id="224" name="object 224"/>
          <p:cNvSpPr/>
          <p:nvPr/>
        </p:nvSpPr>
        <p:spPr>
          <a:xfrm>
            <a:off x="5196725" y="2241804"/>
            <a:ext cx="170815" cy="170815"/>
          </a:xfrm>
          <a:custGeom>
            <a:avLst/>
            <a:gdLst/>
            <a:ahLst/>
            <a:cxnLst/>
            <a:rect l="l" t="t" r="r" b="b"/>
            <a:pathLst>
              <a:path w="170814" h="170814">
                <a:moveTo>
                  <a:pt x="0" y="0"/>
                </a:moveTo>
                <a:lnTo>
                  <a:pt x="170687" y="170687"/>
                </a:lnTo>
              </a:path>
            </a:pathLst>
          </a:custGeom>
          <a:ln w="15100">
            <a:solidFill>
              <a:srgbClr val="FF0000"/>
            </a:solidFill>
          </a:ln>
        </p:spPr>
        <p:txBody>
          <a:bodyPr wrap="square" lIns="0" tIns="0" rIns="0" bIns="0" rtlCol="0"/>
          <a:lstStyle/>
          <a:p>
            <a:endParaRPr/>
          </a:p>
        </p:txBody>
      </p:sp>
      <p:sp>
        <p:nvSpPr>
          <p:cNvPr id="225" name="object 225"/>
          <p:cNvSpPr/>
          <p:nvPr/>
        </p:nvSpPr>
        <p:spPr>
          <a:xfrm>
            <a:off x="5196725" y="2412492"/>
            <a:ext cx="170815" cy="169545"/>
          </a:xfrm>
          <a:custGeom>
            <a:avLst/>
            <a:gdLst/>
            <a:ahLst/>
            <a:cxnLst/>
            <a:rect l="l" t="t" r="r" b="b"/>
            <a:pathLst>
              <a:path w="170814" h="169544">
                <a:moveTo>
                  <a:pt x="0" y="0"/>
                </a:moveTo>
                <a:lnTo>
                  <a:pt x="170687" y="169163"/>
                </a:lnTo>
              </a:path>
            </a:pathLst>
          </a:custGeom>
          <a:ln w="15100">
            <a:solidFill>
              <a:srgbClr val="FF0000"/>
            </a:solidFill>
          </a:ln>
        </p:spPr>
        <p:txBody>
          <a:bodyPr wrap="square" lIns="0" tIns="0" rIns="0" bIns="0" rtlCol="0"/>
          <a:lstStyle/>
          <a:p>
            <a:endParaRPr/>
          </a:p>
        </p:txBody>
      </p:sp>
      <p:sp>
        <p:nvSpPr>
          <p:cNvPr id="226" name="object 226"/>
          <p:cNvSpPr/>
          <p:nvPr/>
        </p:nvSpPr>
        <p:spPr>
          <a:xfrm>
            <a:off x="5196725" y="2581655"/>
            <a:ext cx="170815" cy="170815"/>
          </a:xfrm>
          <a:custGeom>
            <a:avLst/>
            <a:gdLst/>
            <a:ahLst/>
            <a:cxnLst/>
            <a:rect l="l" t="t" r="r" b="b"/>
            <a:pathLst>
              <a:path w="170814" h="170814">
                <a:moveTo>
                  <a:pt x="0" y="0"/>
                </a:moveTo>
                <a:lnTo>
                  <a:pt x="170687" y="170687"/>
                </a:lnTo>
              </a:path>
            </a:pathLst>
          </a:custGeom>
          <a:ln w="15100">
            <a:solidFill>
              <a:srgbClr val="FF0000"/>
            </a:solidFill>
          </a:ln>
        </p:spPr>
        <p:txBody>
          <a:bodyPr wrap="square" lIns="0" tIns="0" rIns="0" bIns="0" rtlCol="0"/>
          <a:lstStyle/>
          <a:p>
            <a:endParaRPr/>
          </a:p>
        </p:txBody>
      </p:sp>
      <p:sp>
        <p:nvSpPr>
          <p:cNvPr id="227" name="object 227"/>
          <p:cNvSpPr/>
          <p:nvPr/>
        </p:nvSpPr>
        <p:spPr>
          <a:xfrm>
            <a:off x="5196725" y="2752344"/>
            <a:ext cx="170815" cy="170180"/>
          </a:xfrm>
          <a:custGeom>
            <a:avLst/>
            <a:gdLst/>
            <a:ahLst/>
            <a:cxnLst/>
            <a:rect l="l" t="t" r="r" b="b"/>
            <a:pathLst>
              <a:path w="170814" h="170180">
                <a:moveTo>
                  <a:pt x="0" y="0"/>
                </a:moveTo>
                <a:lnTo>
                  <a:pt x="170687" y="169925"/>
                </a:lnTo>
              </a:path>
            </a:pathLst>
          </a:custGeom>
          <a:ln w="15100">
            <a:solidFill>
              <a:srgbClr val="FF0000"/>
            </a:solidFill>
          </a:ln>
        </p:spPr>
        <p:txBody>
          <a:bodyPr wrap="square" lIns="0" tIns="0" rIns="0" bIns="0" rtlCol="0"/>
          <a:lstStyle/>
          <a:p>
            <a:endParaRPr/>
          </a:p>
        </p:txBody>
      </p:sp>
      <p:sp>
        <p:nvSpPr>
          <p:cNvPr id="228" name="object 228"/>
          <p:cNvSpPr/>
          <p:nvPr/>
        </p:nvSpPr>
        <p:spPr>
          <a:xfrm>
            <a:off x="7349363" y="1391411"/>
            <a:ext cx="170815" cy="165735"/>
          </a:xfrm>
          <a:custGeom>
            <a:avLst/>
            <a:gdLst/>
            <a:ahLst/>
            <a:cxnLst/>
            <a:rect l="l" t="t" r="r" b="b"/>
            <a:pathLst>
              <a:path w="170815" h="165734">
                <a:moveTo>
                  <a:pt x="170687" y="165354"/>
                </a:moveTo>
                <a:lnTo>
                  <a:pt x="0" y="0"/>
                </a:lnTo>
              </a:path>
            </a:pathLst>
          </a:custGeom>
          <a:ln w="15100">
            <a:solidFill>
              <a:srgbClr val="FF0000"/>
            </a:solidFill>
          </a:ln>
        </p:spPr>
        <p:txBody>
          <a:bodyPr wrap="square" lIns="0" tIns="0" rIns="0" bIns="0" rtlCol="0"/>
          <a:lstStyle/>
          <a:p>
            <a:endParaRPr/>
          </a:p>
        </p:txBody>
      </p:sp>
      <p:sp>
        <p:nvSpPr>
          <p:cNvPr id="229" name="object 229"/>
          <p:cNvSpPr/>
          <p:nvPr/>
        </p:nvSpPr>
        <p:spPr>
          <a:xfrm>
            <a:off x="7349363" y="1561338"/>
            <a:ext cx="170815" cy="170815"/>
          </a:xfrm>
          <a:custGeom>
            <a:avLst/>
            <a:gdLst/>
            <a:ahLst/>
            <a:cxnLst/>
            <a:rect l="l" t="t" r="r" b="b"/>
            <a:pathLst>
              <a:path w="170815" h="170814">
                <a:moveTo>
                  <a:pt x="0" y="0"/>
                </a:moveTo>
                <a:lnTo>
                  <a:pt x="170687" y="170688"/>
                </a:lnTo>
              </a:path>
            </a:pathLst>
          </a:custGeom>
          <a:ln w="15100">
            <a:solidFill>
              <a:srgbClr val="FF0000"/>
            </a:solidFill>
          </a:ln>
        </p:spPr>
        <p:txBody>
          <a:bodyPr wrap="square" lIns="0" tIns="0" rIns="0" bIns="0" rtlCol="0"/>
          <a:lstStyle/>
          <a:p>
            <a:endParaRPr/>
          </a:p>
        </p:txBody>
      </p:sp>
      <p:sp>
        <p:nvSpPr>
          <p:cNvPr id="230" name="object 230"/>
          <p:cNvSpPr/>
          <p:nvPr/>
        </p:nvSpPr>
        <p:spPr>
          <a:xfrm>
            <a:off x="7349363" y="1732026"/>
            <a:ext cx="170815" cy="169545"/>
          </a:xfrm>
          <a:custGeom>
            <a:avLst/>
            <a:gdLst/>
            <a:ahLst/>
            <a:cxnLst/>
            <a:rect l="l" t="t" r="r" b="b"/>
            <a:pathLst>
              <a:path w="170815" h="169544">
                <a:moveTo>
                  <a:pt x="0" y="0"/>
                </a:moveTo>
                <a:lnTo>
                  <a:pt x="170687" y="169163"/>
                </a:lnTo>
              </a:path>
            </a:pathLst>
          </a:custGeom>
          <a:ln w="15100">
            <a:solidFill>
              <a:srgbClr val="FF0000"/>
            </a:solidFill>
          </a:ln>
        </p:spPr>
        <p:txBody>
          <a:bodyPr wrap="square" lIns="0" tIns="0" rIns="0" bIns="0" rtlCol="0"/>
          <a:lstStyle/>
          <a:p>
            <a:endParaRPr/>
          </a:p>
        </p:txBody>
      </p:sp>
      <p:sp>
        <p:nvSpPr>
          <p:cNvPr id="231" name="object 231"/>
          <p:cNvSpPr/>
          <p:nvPr/>
        </p:nvSpPr>
        <p:spPr>
          <a:xfrm>
            <a:off x="7349363" y="1901189"/>
            <a:ext cx="170815" cy="175260"/>
          </a:xfrm>
          <a:custGeom>
            <a:avLst/>
            <a:gdLst/>
            <a:ahLst/>
            <a:cxnLst/>
            <a:rect l="l" t="t" r="r" b="b"/>
            <a:pathLst>
              <a:path w="170815" h="175260">
                <a:moveTo>
                  <a:pt x="0" y="0"/>
                </a:moveTo>
                <a:lnTo>
                  <a:pt x="170687" y="175260"/>
                </a:lnTo>
              </a:path>
            </a:pathLst>
          </a:custGeom>
          <a:ln w="15100">
            <a:solidFill>
              <a:srgbClr val="FF0000"/>
            </a:solidFill>
          </a:ln>
        </p:spPr>
        <p:txBody>
          <a:bodyPr wrap="square" lIns="0" tIns="0" rIns="0" bIns="0" rtlCol="0"/>
          <a:lstStyle/>
          <a:p>
            <a:endParaRPr/>
          </a:p>
        </p:txBody>
      </p:sp>
      <p:sp>
        <p:nvSpPr>
          <p:cNvPr id="232" name="object 232"/>
          <p:cNvSpPr/>
          <p:nvPr/>
        </p:nvSpPr>
        <p:spPr>
          <a:xfrm>
            <a:off x="7349363" y="2071877"/>
            <a:ext cx="170815" cy="165735"/>
          </a:xfrm>
          <a:custGeom>
            <a:avLst/>
            <a:gdLst/>
            <a:ahLst/>
            <a:cxnLst/>
            <a:rect l="l" t="t" r="r" b="b"/>
            <a:pathLst>
              <a:path w="170815" h="165735">
                <a:moveTo>
                  <a:pt x="0" y="0"/>
                </a:moveTo>
                <a:lnTo>
                  <a:pt x="170687" y="165353"/>
                </a:lnTo>
              </a:path>
            </a:pathLst>
          </a:custGeom>
          <a:ln w="15100">
            <a:solidFill>
              <a:srgbClr val="FF0000"/>
            </a:solidFill>
          </a:ln>
        </p:spPr>
        <p:txBody>
          <a:bodyPr wrap="square" lIns="0" tIns="0" rIns="0" bIns="0" rtlCol="0"/>
          <a:lstStyle/>
          <a:p>
            <a:endParaRPr/>
          </a:p>
        </p:txBody>
      </p:sp>
      <p:sp>
        <p:nvSpPr>
          <p:cNvPr id="233" name="object 233"/>
          <p:cNvSpPr/>
          <p:nvPr/>
        </p:nvSpPr>
        <p:spPr>
          <a:xfrm>
            <a:off x="7349363" y="2241804"/>
            <a:ext cx="170815" cy="170815"/>
          </a:xfrm>
          <a:custGeom>
            <a:avLst/>
            <a:gdLst/>
            <a:ahLst/>
            <a:cxnLst/>
            <a:rect l="l" t="t" r="r" b="b"/>
            <a:pathLst>
              <a:path w="170815" h="170814">
                <a:moveTo>
                  <a:pt x="0" y="0"/>
                </a:moveTo>
                <a:lnTo>
                  <a:pt x="170687" y="170687"/>
                </a:lnTo>
              </a:path>
            </a:pathLst>
          </a:custGeom>
          <a:ln w="15100">
            <a:solidFill>
              <a:srgbClr val="FF0000"/>
            </a:solidFill>
          </a:ln>
        </p:spPr>
        <p:txBody>
          <a:bodyPr wrap="square" lIns="0" tIns="0" rIns="0" bIns="0" rtlCol="0"/>
          <a:lstStyle/>
          <a:p>
            <a:endParaRPr/>
          </a:p>
        </p:txBody>
      </p:sp>
      <p:sp>
        <p:nvSpPr>
          <p:cNvPr id="234" name="object 234"/>
          <p:cNvSpPr/>
          <p:nvPr/>
        </p:nvSpPr>
        <p:spPr>
          <a:xfrm>
            <a:off x="7349363" y="2412492"/>
            <a:ext cx="170815" cy="169545"/>
          </a:xfrm>
          <a:custGeom>
            <a:avLst/>
            <a:gdLst/>
            <a:ahLst/>
            <a:cxnLst/>
            <a:rect l="l" t="t" r="r" b="b"/>
            <a:pathLst>
              <a:path w="170815" h="169544">
                <a:moveTo>
                  <a:pt x="0" y="0"/>
                </a:moveTo>
                <a:lnTo>
                  <a:pt x="170687" y="169163"/>
                </a:lnTo>
              </a:path>
            </a:pathLst>
          </a:custGeom>
          <a:ln w="15100">
            <a:solidFill>
              <a:srgbClr val="FF0000"/>
            </a:solidFill>
          </a:ln>
        </p:spPr>
        <p:txBody>
          <a:bodyPr wrap="square" lIns="0" tIns="0" rIns="0" bIns="0" rtlCol="0"/>
          <a:lstStyle/>
          <a:p>
            <a:endParaRPr/>
          </a:p>
        </p:txBody>
      </p:sp>
      <p:sp>
        <p:nvSpPr>
          <p:cNvPr id="235" name="object 235"/>
          <p:cNvSpPr/>
          <p:nvPr/>
        </p:nvSpPr>
        <p:spPr>
          <a:xfrm>
            <a:off x="7349363" y="2581655"/>
            <a:ext cx="170815" cy="170815"/>
          </a:xfrm>
          <a:custGeom>
            <a:avLst/>
            <a:gdLst/>
            <a:ahLst/>
            <a:cxnLst/>
            <a:rect l="l" t="t" r="r" b="b"/>
            <a:pathLst>
              <a:path w="170815" h="170814">
                <a:moveTo>
                  <a:pt x="0" y="0"/>
                </a:moveTo>
                <a:lnTo>
                  <a:pt x="170687" y="170687"/>
                </a:lnTo>
              </a:path>
            </a:pathLst>
          </a:custGeom>
          <a:ln w="15100">
            <a:solidFill>
              <a:srgbClr val="FF0000"/>
            </a:solidFill>
          </a:ln>
        </p:spPr>
        <p:txBody>
          <a:bodyPr wrap="square" lIns="0" tIns="0" rIns="0" bIns="0" rtlCol="0"/>
          <a:lstStyle/>
          <a:p>
            <a:endParaRPr/>
          </a:p>
        </p:txBody>
      </p:sp>
      <p:sp>
        <p:nvSpPr>
          <p:cNvPr id="236" name="object 236"/>
          <p:cNvSpPr/>
          <p:nvPr/>
        </p:nvSpPr>
        <p:spPr>
          <a:xfrm>
            <a:off x="7349363" y="2752344"/>
            <a:ext cx="170815" cy="170180"/>
          </a:xfrm>
          <a:custGeom>
            <a:avLst/>
            <a:gdLst/>
            <a:ahLst/>
            <a:cxnLst/>
            <a:rect l="l" t="t" r="r" b="b"/>
            <a:pathLst>
              <a:path w="170815" h="170180">
                <a:moveTo>
                  <a:pt x="0" y="0"/>
                </a:moveTo>
                <a:lnTo>
                  <a:pt x="170687" y="169925"/>
                </a:lnTo>
              </a:path>
            </a:pathLst>
          </a:custGeom>
          <a:ln w="15100">
            <a:solidFill>
              <a:srgbClr val="FF0000"/>
            </a:solidFill>
          </a:ln>
        </p:spPr>
        <p:txBody>
          <a:bodyPr wrap="square" lIns="0" tIns="0" rIns="0" bIns="0" rtlCol="0"/>
          <a:lstStyle/>
          <a:p>
            <a:endParaRPr/>
          </a:p>
        </p:txBody>
      </p:sp>
      <p:sp>
        <p:nvSpPr>
          <p:cNvPr id="237" name="object 237"/>
          <p:cNvSpPr/>
          <p:nvPr/>
        </p:nvSpPr>
        <p:spPr>
          <a:xfrm>
            <a:off x="7349363" y="4113276"/>
            <a:ext cx="170815" cy="165735"/>
          </a:xfrm>
          <a:custGeom>
            <a:avLst/>
            <a:gdLst/>
            <a:ahLst/>
            <a:cxnLst/>
            <a:rect l="l" t="t" r="r" b="b"/>
            <a:pathLst>
              <a:path w="170815" h="165735">
                <a:moveTo>
                  <a:pt x="170687" y="165353"/>
                </a:moveTo>
                <a:lnTo>
                  <a:pt x="0" y="0"/>
                </a:lnTo>
              </a:path>
            </a:pathLst>
          </a:custGeom>
          <a:ln w="15100">
            <a:solidFill>
              <a:srgbClr val="FF0000"/>
            </a:solidFill>
          </a:ln>
        </p:spPr>
        <p:txBody>
          <a:bodyPr wrap="square" lIns="0" tIns="0" rIns="0" bIns="0" rtlCol="0"/>
          <a:lstStyle/>
          <a:p>
            <a:endParaRPr/>
          </a:p>
        </p:txBody>
      </p:sp>
      <p:sp>
        <p:nvSpPr>
          <p:cNvPr id="238" name="object 238"/>
          <p:cNvSpPr/>
          <p:nvPr/>
        </p:nvSpPr>
        <p:spPr>
          <a:xfrm>
            <a:off x="7349363" y="4284726"/>
            <a:ext cx="170815" cy="169545"/>
          </a:xfrm>
          <a:custGeom>
            <a:avLst/>
            <a:gdLst/>
            <a:ahLst/>
            <a:cxnLst/>
            <a:rect l="l" t="t" r="r" b="b"/>
            <a:pathLst>
              <a:path w="170815" h="169545">
                <a:moveTo>
                  <a:pt x="0" y="0"/>
                </a:moveTo>
                <a:lnTo>
                  <a:pt x="170687" y="169163"/>
                </a:lnTo>
              </a:path>
            </a:pathLst>
          </a:custGeom>
          <a:ln w="15100">
            <a:solidFill>
              <a:srgbClr val="FF0000"/>
            </a:solidFill>
          </a:ln>
        </p:spPr>
        <p:txBody>
          <a:bodyPr wrap="square" lIns="0" tIns="0" rIns="0" bIns="0" rtlCol="0"/>
          <a:lstStyle/>
          <a:p>
            <a:endParaRPr/>
          </a:p>
        </p:txBody>
      </p:sp>
      <p:sp>
        <p:nvSpPr>
          <p:cNvPr id="239" name="object 239"/>
          <p:cNvSpPr/>
          <p:nvPr/>
        </p:nvSpPr>
        <p:spPr>
          <a:xfrm>
            <a:off x="7349363" y="4453890"/>
            <a:ext cx="170815" cy="170815"/>
          </a:xfrm>
          <a:custGeom>
            <a:avLst/>
            <a:gdLst/>
            <a:ahLst/>
            <a:cxnLst/>
            <a:rect l="l" t="t" r="r" b="b"/>
            <a:pathLst>
              <a:path w="170815" h="170814">
                <a:moveTo>
                  <a:pt x="0" y="0"/>
                </a:moveTo>
                <a:lnTo>
                  <a:pt x="170687" y="170687"/>
                </a:lnTo>
              </a:path>
            </a:pathLst>
          </a:custGeom>
          <a:ln w="15100">
            <a:solidFill>
              <a:srgbClr val="FF0000"/>
            </a:solidFill>
          </a:ln>
        </p:spPr>
        <p:txBody>
          <a:bodyPr wrap="square" lIns="0" tIns="0" rIns="0" bIns="0" rtlCol="0"/>
          <a:lstStyle/>
          <a:p>
            <a:endParaRPr/>
          </a:p>
        </p:txBody>
      </p:sp>
      <p:sp>
        <p:nvSpPr>
          <p:cNvPr id="240" name="object 240"/>
          <p:cNvSpPr/>
          <p:nvPr/>
        </p:nvSpPr>
        <p:spPr>
          <a:xfrm>
            <a:off x="7349363" y="4624578"/>
            <a:ext cx="170815" cy="173990"/>
          </a:xfrm>
          <a:custGeom>
            <a:avLst/>
            <a:gdLst/>
            <a:ahLst/>
            <a:cxnLst/>
            <a:rect l="l" t="t" r="r" b="b"/>
            <a:pathLst>
              <a:path w="170815" h="173989">
                <a:moveTo>
                  <a:pt x="0" y="0"/>
                </a:moveTo>
                <a:lnTo>
                  <a:pt x="170687" y="173736"/>
                </a:lnTo>
              </a:path>
            </a:pathLst>
          </a:custGeom>
          <a:ln w="15100">
            <a:solidFill>
              <a:srgbClr val="FF0000"/>
            </a:solidFill>
          </a:ln>
        </p:spPr>
        <p:txBody>
          <a:bodyPr wrap="square" lIns="0" tIns="0" rIns="0" bIns="0" rtlCol="0"/>
          <a:lstStyle/>
          <a:p>
            <a:endParaRPr/>
          </a:p>
        </p:txBody>
      </p:sp>
      <p:sp>
        <p:nvSpPr>
          <p:cNvPr id="241" name="object 241"/>
          <p:cNvSpPr/>
          <p:nvPr/>
        </p:nvSpPr>
        <p:spPr>
          <a:xfrm>
            <a:off x="7349363" y="4794503"/>
            <a:ext cx="170815" cy="165100"/>
          </a:xfrm>
          <a:custGeom>
            <a:avLst/>
            <a:gdLst/>
            <a:ahLst/>
            <a:cxnLst/>
            <a:rect l="l" t="t" r="r" b="b"/>
            <a:pathLst>
              <a:path w="170815" h="165100">
                <a:moveTo>
                  <a:pt x="0" y="0"/>
                </a:moveTo>
                <a:lnTo>
                  <a:pt x="170687" y="164592"/>
                </a:lnTo>
              </a:path>
            </a:pathLst>
          </a:custGeom>
          <a:ln w="15100">
            <a:solidFill>
              <a:srgbClr val="FF0000"/>
            </a:solidFill>
          </a:ln>
        </p:spPr>
        <p:txBody>
          <a:bodyPr wrap="square" lIns="0" tIns="0" rIns="0" bIns="0" rtlCol="0"/>
          <a:lstStyle/>
          <a:p>
            <a:endParaRPr/>
          </a:p>
        </p:txBody>
      </p:sp>
      <p:sp>
        <p:nvSpPr>
          <p:cNvPr id="242" name="object 242"/>
          <p:cNvSpPr/>
          <p:nvPr/>
        </p:nvSpPr>
        <p:spPr>
          <a:xfrm>
            <a:off x="7349363" y="4965191"/>
            <a:ext cx="170815" cy="169545"/>
          </a:xfrm>
          <a:custGeom>
            <a:avLst/>
            <a:gdLst/>
            <a:ahLst/>
            <a:cxnLst/>
            <a:rect l="l" t="t" r="r" b="b"/>
            <a:pathLst>
              <a:path w="170815" h="169545">
                <a:moveTo>
                  <a:pt x="0" y="0"/>
                </a:moveTo>
                <a:lnTo>
                  <a:pt x="170687" y="169163"/>
                </a:lnTo>
              </a:path>
            </a:pathLst>
          </a:custGeom>
          <a:ln w="15100">
            <a:solidFill>
              <a:srgbClr val="FF0000"/>
            </a:solidFill>
          </a:ln>
        </p:spPr>
        <p:txBody>
          <a:bodyPr wrap="square" lIns="0" tIns="0" rIns="0" bIns="0" rtlCol="0"/>
          <a:lstStyle/>
          <a:p>
            <a:endParaRPr/>
          </a:p>
        </p:txBody>
      </p:sp>
      <p:sp>
        <p:nvSpPr>
          <p:cNvPr id="243" name="object 243"/>
          <p:cNvSpPr/>
          <p:nvPr/>
        </p:nvSpPr>
        <p:spPr>
          <a:xfrm>
            <a:off x="7349363" y="5134355"/>
            <a:ext cx="170815" cy="170815"/>
          </a:xfrm>
          <a:custGeom>
            <a:avLst/>
            <a:gdLst/>
            <a:ahLst/>
            <a:cxnLst/>
            <a:rect l="l" t="t" r="r" b="b"/>
            <a:pathLst>
              <a:path w="170815" h="170814">
                <a:moveTo>
                  <a:pt x="0" y="0"/>
                </a:moveTo>
                <a:lnTo>
                  <a:pt x="170687" y="170688"/>
                </a:lnTo>
              </a:path>
            </a:pathLst>
          </a:custGeom>
          <a:ln w="15100">
            <a:solidFill>
              <a:srgbClr val="FF0000"/>
            </a:solidFill>
          </a:ln>
        </p:spPr>
        <p:txBody>
          <a:bodyPr wrap="square" lIns="0" tIns="0" rIns="0" bIns="0" rtlCol="0"/>
          <a:lstStyle/>
          <a:p>
            <a:endParaRPr/>
          </a:p>
        </p:txBody>
      </p:sp>
      <p:sp>
        <p:nvSpPr>
          <p:cNvPr id="244" name="object 244"/>
          <p:cNvSpPr/>
          <p:nvPr/>
        </p:nvSpPr>
        <p:spPr>
          <a:xfrm>
            <a:off x="7349363" y="5305044"/>
            <a:ext cx="170815" cy="170180"/>
          </a:xfrm>
          <a:custGeom>
            <a:avLst/>
            <a:gdLst/>
            <a:ahLst/>
            <a:cxnLst/>
            <a:rect l="l" t="t" r="r" b="b"/>
            <a:pathLst>
              <a:path w="170815" h="170179">
                <a:moveTo>
                  <a:pt x="0" y="0"/>
                </a:moveTo>
                <a:lnTo>
                  <a:pt x="170687" y="169925"/>
                </a:lnTo>
              </a:path>
            </a:pathLst>
          </a:custGeom>
          <a:ln w="15100">
            <a:solidFill>
              <a:srgbClr val="FF0000"/>
            </a:solidFill>
          </a:ln>
        </p:spPr>
        <p:txBody>
          <a:bodyPr wrap="square" lIns="0" tIns="0" rIns="0" bIns="0" rtlCol="0"/>
          <a:lstStyle/>
          <a:p>
            <a:endParaRPr/>
          </a:p>
        </p:txBody>
      </p:sp>
      <p:sp>
        <p:nvSpPr>
          <p:cNvPr id="245" name="object 245"/>
          <p:cNvSpPr/>
          <p:nvPr/>
        </p:nvSpPr>
        <p:spPr>
          <a:xfrm>
            <a:off x="7349363" y="5474970"/>
            <a:ext cx="170815" cy="170815"/>
          </a:xfrm>
          <a:custGeom>
            <a:avLst/>
            <a:gdLst/>
            <a:ahLst/>
            <a:cxnLst/>
            <a:rect l="l" t="t" r="r" b="b"/>
            <a:pathLst>
              <a:path w="170815" h="170814">
                <a:moveTo>
                  <a:pt x="0" y="0"/>
                </a:moveTo>
                <a:lnTo>
                  <a:pt x="170687" y="170687"/>
                </a:lnTo>
              </a:path>
            </a:pathLst>
          </a:custGeom>
          <a:ln w="15100">
            <a:solidFill>
              <a:srgbClr val="FF0000"/>
            </a:solidFill>
          </a:ln>
        </p:spPr>
        <p:txBody>
          <a:bodyPr wrap="square" lIns="0" tIns="0" rIns="0" bIns="0" rtlCol="0"/>
          <a:lstStyle/>
          <a:p>
            <a:endParaRPr/>
          </a:p>
        </p:txBody>
      </p:sp>
      <p:sp>
        <p:nvSpPr>
          <p:cNvPr id="246" name="object 246"/>
          <p:cNvSpPr/>
          <p:nvPr/>
        </p:nvSpPr>
        <p:spPr>
          <a:xfrm>
            <a:off x="5196725" y="4113276"/>
            <a:ext cx="170815" cy="165735"/>
          </a:xfrm>
          <a:custGeom>
            <a:avLst/>
            <a:gdLst/>
            <a:ahLst/>
            <a:cxnLst/>
            <a:rect l="l" t="t" r="r" b="b"/>
            <a:pathLst>
              <a:path w="170814" h="165735">
                <a:moveTo>
                  <a:pt x="170687" y="165353"/>
                </a:moveTo>
                <a:lnTo>
                  <a:pt x="0" y="0"/>
                </a:lnTo>
              </a:path>
            </a:pathLst>
          </a:custGeom>
          <a:ln w="15100">
            <a:solidFill>
              <a:srgbClr val="FF0000"/>
            </a:solidFill>
          </a:ln>
        </p:spPr>
        <p:txBody>
          <a:bodyPr wrap="square" lIns="0" tIns="0" rIns="0" bIns="0" rtlCol="0"/>
          <a:lstStyle/>
          <a:p>
            <a:endParaRPr/>
          </a:p>
        </p:txBody>
      </p:sp>
      <p:sp>
        <p:nvSpPr>
          <p:cNvPr id="247" name="object 247"/>
          <p:cNvSpPr/>
          <p:nvPr/>
        </p:nvSpPr>
        <p:spPr>
          <a:xfrm>
            <a:off x="5196725" y="4284726"/>
            <a:ext cx="170815" cy="169545"/>
          </a:xfrm>
          <a:custGeom>
            <a:avLst/>
            <a:gdLst/>
            <a:ahLst/>
            <a:cxnLst/>
            <a:rect l="l" t="t" r="r" b="b"/>
            <a:pathLst>
              <a:path w="170814" h="169545">
                <a:moveTo>
                  <a:pt x="0" y="0"/>
                </a:moveTo>
                <a:lnTo>
                  <a:pt x="170687" y="169163"/>
                </a:lnTo>
              </a:path>
            </a:pathLst>
          </a:custGeom>
          <a:ln w="15100">
            <a:solidFill>
              <a:srgbClr val="FF0000"/>
            </a:solidFill>
          </a:ln>
        </p:spPr>
        <p:txBody>
          <a:bodyPr wrap="square" lIns="0" tIns="0" rIns="0" bIns="0" rtlCol="0"/>
          <a:lstStyle/>
          <a:p>
            <a:endParaRPr/>
          </a:p>
        </p:txBody>
      </p:sp>
      <p:sp>
        <p:nvSpPr>
          <p:cNvPr id="248" name="object 248"/>
          <p:cNvSpPr/>
          <p:nvPr/>
        </p:nvSpPr>
        <p:spPr>
          <a:xfrm>
            <a:off x="5196725" y="4453890"/>
            <a:ext cx="170815" cy="170815"/>
          </a:xfrm>
          <a:custGeom>
            <a:avLst/>
            <a:gdLst/>
            <a:ahLst/>
            <a:cxnLst/>
            <a:rect l="l" t="t" r="r" b="b"/>
            <a:pathLst>
              <a:path w="170814" h="170814">
                <a:moveTo>
                  <a:pt x="0" y="0"/>
                </a:moveTo>
                <a:lnTo>
                  <a:pt x="170687" y="170687"/>
                </a:lnTo>
              </a:path>
            </a:pathLst>
          </a:custGeom>
          <a:ln w="15100">
            <a:solidFill>
              <a:srgbClr val="FF0000"/>
            </a:solidFill>
          </a:ln>
        </p:spPr>
        <p:txBody>
          <a:bodyPr wrap="square" lIns="0" tIns="0" rIns="0" bIns="0" rtlCol="0"/>
          <a:lstStyle/>
          <a:p>
            <a:endParaRPr/>
          </a:p>
        </p:txBody>
      </p:sp>
      <p:sp>
        <p:nvSpPr>
          <p:cNvPr id="249" name="object 249"/>
          <p:cNvSpPr/>
          <p:nvPr/>
        </p:nvSpPr>
        <p:spPr>
          <a:xfrm>
            <a:off x="5196725" y="4624578"/>
            <a:ext cx="170815" cy="173990"/>
          </a:xfrm>
          <a:custGeom>
            <a:avLst/>
            <a:gdLst/>
            <a:ahLst/>
            <a:cxnLst/>
            <a:rect l="l" t="t" r="r" b="b"/>
            <a:pathLst>
              <a:path w="170814" h="173989">
                <a:moveTo>
                  <a:pt x="0" y="0"/>
                </a:moveTo>
                <a:lnTo>
                  <a:pt x="170687" y="173736"/>
                </a:lnTo>
              </a:path>
            </a:pathLst>
          </a:custGeom>
          <a:ln w="15100">
            <a:solidFill>
              <a:srgbClr val="FF0000"/>
            </a:solidFill>
          </a:ln>
        </p:spPr>
        <p:txBody>
          <a:bodyPr wrap="square" lIns="0" tIns="0" rIns="0" bIns="0" rtlCol="0"/>
          <a:lstStyle/>
          <a:p>
            <a:endParaRPr/>
          </a:p>
        </p:txBody>
      </p:sp>
      <p:sp>
        <p:nvSpPr>
          <p:cNvPr id="250" name="object 250"/>
          <p:cNvSpPr/>
          <p:nvPr/>
        </p:nvSpPr>
        <p:spPr>
          <a:xfrm>
            <a:off x="5196725" y="4794503"/>
            <a:ext cx="170815" cy="165100"/>
          </a:xfrm>
          <a:custGeom>
            <a:avLst/>
            <a:gdLst/>
            <a:ahLst/>
            <a:cxnLst/>
            <a:rect l="l" t="t" r="r" b="b"/>
            <a:pathLst>
              <a:path w="170814" h="165100">
                <a:moveTo>
                  <a:pt x="0" y="0"/>
                </a:moveTo>
                <a:lnTo>
                  <a:pt x="170687" y="164592"/>
                </a:lnTo>
              </a:path>
            </a:pathLst>
          </a:custGeom>
          <a:ln w="15100">
            <a:solidFill>
              <a:srgbClr val="FF0000"/>
            </a:solidFill>
          </a:ln>
        </p:spPr>
        <p:txBody>
          <a:bodyPr wrap="square" lIns="0" tIns="0" rIns="0" bIns="0" rtlCol="0"/>
          <a:lstStyle/>
          <a:p>
            <a:endParaRPr/>
          </a:p>
        </p:txBody>
      </p:sp>
      <p:sp>
        <p:nvSpPr>
          <p:cNvPr id="251" name="object 251"/>
          <p:cNvSpPr/>
          <p:nvPr/>
        </p:nvSpPr>
        <p:spPr>
          <a:xfrm>
            <a:off x="5196725" y="4965191"/>
            <a:ext cx="170815" cy="169545"/>
          </a:xfrm>
          <a:custGeom>
            <a:avLst/>
            <a:gdLst/>
            <a:ahLst/>
            <a:cxnLst/>
            <a:rect l="l" t="t" r="r" b="b"/>
            <a:pathLst>
              <a:path w="170814" h="169545">
                <a:moveTo>
                  <a:pt x="0" y="0"/>
                </a:moveTo>
                <a:lnTo>
                  <a:pt x="170687" y="169163"/>
                </a:lnTo>
              </a:path>
            </a:pathLst>
          </a:custGeom>
          <a:ln w="15100">
            <a:solidFill>
              <a:srgbClr val="FF0000"/>
            </a:solidFill>
          </a:ln>
        </p:spPr>
        <p:txBody>
          <a:bodyPr wrap="square" lIns="0" tIns="0" rIns="0" bIns="0" rtlCol="0"/>
          <a:lstStyle/>
          <a:p>
            <a:endParaRPr/>
          </a:p>
        </p:txBody>
      </p:sp>
      <p:sp>
        <p:nvSpPr>
          <p:cNvPr id="252" name="object 252"/>
          <p:cNvSpPr/>
          <p:nvPr/>
        </p:nvSpPr>
        <p:spPr>
          <a:xfrm>
            <a:off x="5196725" y="5134355"/>
            <a:ext cx="170815" cy="170815"/>
          </a:xfrm>
          <a:custGeom>
            <a:avLst/>
            <a:gdLst/>
            <a:ahLst/>
            <a:cxnLst/>
            <a:rect l="l" t="t" r="r" b="b"/>
            <a:pathLst>
              <a:path w="170814" h="170814">
                <a:moveTo>
                  <a:pt x="0" y="0"/>
                </a:moveTo>
                <a:lnTo>
                  <a:pt x="170687" y="170688"/>
                </a:lnTo>
              </a:path>
            </a:pathLst>
          </a:custGeom>
          <a:ln w="15100">
            <a:solidFill>
              <a:srgbClr val="FF0000"/>
            </a:solidFill>
          </a:ln>
        </p:spPr>
        <p:txBody>
          <a:bodyPr wrap="square" lIns="0" tIns="0" rIns="0" bIns="0" rtlCol="0"/>
          <a:lstStyle/>
          <a:p>
            <a:endParaRPr/>
          </a:p>
        </p:txBody>
      </p:sp>
      <p:sp>
        <p:nvSpPr>
          <p:cNvPr id="253" name="object 253"/>
          <p:cNvSpPr/>
          <p:nvPr/>
        </p:nvSpPr>
        <p:spPr>
          <a:xfrm>
            <a:off x="5196725" y="5305044"/>
            <a:ext cx="170815" cy="170180"/>
          </a:xfrm>
          <a:custGeom>
            <a:avLst/>
            <a:gdLst/>
            <a:ahLst/>
            <a:cxnLst/>
            <a:rect l="l" t="t" r="r" b="b"/>
            <a:pathLst>
              <a:path w="170814" h="170179">
                <a:moveTo>
                  <a:pt x="0" y="0"/>
                </a:moveTo>
                <a:lnTo>
                  <a:pt x="170687" y="169925"/>
                </a:lnTo>
              </a:path>
            </a:pathLst>
          </a:custGeom>
          <a:ln w="15100">
            <a:solidFill>
              <a:srgbClr val="FF0000"/>
            </a:solidFill>
          </a:ln>
        </p:spPr>
        <p:txBody>
          <a:bodyPr wrap="square" lIns="0" tIns="0" rIns="0" bIns="0" rtlCol="0"/>
          <a:lstStyle/>
          <a:p>
            <a:endParaRPr/>
          </a:p>
        </p:txBody>
      </p:sp>
      <p:sp>
        <p:nvSpPr>
          <p:cNvPr id="254" name="object 254"/>
          <p:cNvSpPr/>
          <p:nvPr/>
        </p:nvSpPr>
        <p:spPr>
          <a:xfrm>
            <a:off x="5196725" y="5474970"/>
            <a:ext cx="170815" cy="170815"/>
          </a:xfrm>
          <a:custGeom>
            <a:avLst/>
            <a:gdLst/>
            <a:ahLst/>
            <a:cxnLst/>
            <a:rect l="l" t="t" r="r" b="b"/>
            <a:pathLst>
              <a:path w="170814" h="170814">
                <a:moveTo>
                  <a:pt x="0" y="0"/>
                </a:moveTo>
                <a:lnTo>
                  <a:pt x="170687" y="170687"/>
                </a:lnTo>
              </a:path>
            </a:pathLst>
          </a:custGeom>
          <a:ln w="15100">
            <a:solidFill>
              <a:srgbClr val="FF0000"/>
            </a:solidFill>
          </a:ln>
        </p:spPr>
        <p:txBody>
          <a:bodyPr wrap="square" lIns="0" tIns="0" rIns="0" bIns="0" rtlCol="0"/>
          <a:lstStyle/>
          <a:p>
            <a:endParaRPr/>
          </a:p>
        </p:txBody>
      </p:sp>
      <p:sp>
        <p:nvSpPr>
          <p:cNvPr id="255" name="object 255"/>
          <p:cNvSpPr/>
          <p:nvPr/>
        </p:nvSpPr>
        <p:spPr>
          <a:xfrm>
            <a:off x="2698889" y="5705855"/>
            <a:ext cx="166370" cy="0"/>
          </a:xfrm>
          <a:custGeom>
            <a:avLst/>
            <a:gdLst/>
            <a:ahLst/>
            <a:cxnLst/>
            <a:rect l="l" t="t" r="r" b="b"/>
            <a:pathLst>
              <a:path w="166369">
                <a:moveTo>
                  <a:pt x="0" y="0"/>
                </a:moveTo>
                <a:lnTo>
                  <a:pt x="166116" y="0"/>
                </a:lnTo>
              </a:path>
            </a:pathLst>
          </a:custGeom>
          <a:ln w="13589">
            <a:solidFill>
              <a:srgbClr val="000000"/>
            </a:solidFill>
          </a:ln>
        </p:spPr>
        <p:txBody>
          <a:bodyPr wrap="square" lIns="0" tIns="0" rIns="0" bIns="0" rtlCol="0"/>
          <a:lstStyle/>
          <a:p>
            <a:endParaRPr/>
          </a:p>
        </p:txBody>
      </p:sp>
      <p:sp>
        <p:nvSpPr>
          <p:cNvPr id="256" name="object 256"/>
          <p:cNvSpPr txBox="1"/>
          <p:nvPr/>
        </p:nvSpPr>
        <p:spPr>
          <a:xfrm>
            <a:off x="2667893" y="5492996"/>
            <a:ext cx="283845" cy="356870"/>
          </a:xfrm>
          <a:prstGeom prst="rect">
            <a:avLst/>
          </a:prstGeom>
        </p:spPr>
        <p:txBody>
          <a:bodyPr vert="horz" wrap="square" lIns="0" tIns="0" rIns="0" bIns="0" rtlCol="0">
            <a:spAutoFit/>
          </a:bodyPr>
          <a:lstStyle/>
          <a:p>
            <a:pPr marL="30480" marR="5080" indent="-18415">
              <a:lnSpc>
                <a:spcPct val="117900"/>
              </a:lnSpc>
            </a:pPr>
            <a:r>
              <a:rPr sz="950" b="1" spc="20" dirty="0">
                <a:latin typeface="Arial"/>
                <a:cs typeface="Arial"/>
              </a:rPr>
              <a:t>CLK  </a:t>
            </a:r>
            <a:r>
              <a:rPr sz="950" b="1" spc="15" dirty="0">
                <a:latin typeface="Arial"/>
                <a:cs typeface="Arial"/>
              </a:rPr>
              <a:t>PE</a:t>
            </a:r>
            <a:endParaRPr sz="950">
              <a:latin typeface="Arial"/>
              <a:cs typeface="Arial"/>
            </a:endParaRPr>
          </a:p>
        </p:txBody>
      </p:sp>
      <p:sp>
        <p:nvSpPr>
          <p:cNvPr id="257" name="object 257"/>
          <p:cNvSpPr/>
          <p:nvPr/>
        </p:nvSpPr>
        <p:spPr>
          <a:xfrm>
            <a:off x="2194445" y="5759196"/>
            <a:ext cx="452755" cy="0"/>
          </a:xfrm>
          <a:custGeom>
            <a:avLst/>
            <a:gdLst/>
            <a:ahLst/>
            <a:cxnLst/>
            <a:rect l="l" t="t" r="r" b="b"/>
            <a:pathLst>
              <a:path w="452755">
                <a:moveTo>
                  <a:pt x="0" y="0"/>
                </a:moveTo>
                <a:lnTo>
                  <a:pt x="452628" y="0"/>
                </a:lnTo>
              </a:path>
            </a:pathLst>
          </a:custGeom>
          <a:ln w="15100">
            <a:solidFill>
              <a:srgbClr val="000000"/>
            </a:solidFill>
          </a:ln>
        </p:spPr>
        <p:txBody>
          <a:bodyPr wrap="square" lIns="0" tIns="0" rIns="0" bIns="0" rtlCol="0"/>
          <a:lstStyle/>
          <a:p>
            <a:endParaRPr/>
          </a:p>
        </p:txBody>
      </p:sp>
      <p:sp>
        <p:nvSpPr>
          <p:cNvPr id="258" name="object 258"/>
          <p:cNvSpPr/>
          <p:nvPr/>
        </p:nvSpPr>
        <p:spPr>
          <a:xfrm>
            <a:off x="2597543" y="5730240"/>
            <a:ext cx="49530" cy="48260"/>
          </a:xfrm>
          <a:custGeom>
            <a:avLst/>
            <a:gdLst/>
            <a:ahLst/>
            <a:cxnLst/>
            <a:rect l="l" t="t" r="r" b="b"/>
            <a:pathLst>
              <a:path w="49530" h="48260">
                <a:moveTo>
                  <a:pt x="49530" y="24384"/>
                </a:moveTo>
                <a:lnTo>
                  <a:pt x="46481" y="13715"/>
                </a:lnTo>
                <a:lnTo>
                  <a:pt x="40386" y="4572"/>
                </a:lnTo>
                <a:lnTo>
                  <a:pt x="29718" y="0"/>
                </a:lnTo>
                <a:lnTo>
                  <a:pt x="19812" y="0"/>
                </a:lnTo>
                <a:lnTo>
                  <a:pt x="9143" y="4572"/>
                </a:lnTo>
                <a:lnTo>
                  <a:pt x="3047" y="13715"/>
                </a:lnTo>
                <a:lnTo>
                  <a:pt x="0" y="24384"/>
                </a:lnTo>
                <a:lnTo>
                  <a:pt x="3047" y="35051"/>
                </a:lnTo>
                <a:lnTo>
                  <a:pt x="9143" y="43434"/>
                </a:lnTo>
                <a:lnTo>
                  <a:pt x="19812" y="48006"/>
                </a:lnTo>
                <a:lnTo>
                  <a:pt x="29718" y="48006"/>
                </a:lnTo>
                <a:lnTo>
                  <a:pt x="40386" y="43434"/>
                </a:lnTo>
                <a:lnTo>
                  <a:pt x="46481" y="35051"/>
                </a:lnTo>
                <a:lnTo>
                  <a:pt x="49530" y="24384"/>
                </a:lnTo>
                <a:close/>
              </a:path>
            </a:pathLst>
          </a:custGeom>
          <a:solidFill>
            <a:srgbClr val="FFFFFF"/>
          </a:solidFill>
        </p:spPr>
        <p:txBody>
          <a:bodyPr wrap="square" lIns="0" tIns="0" rIns="0" bIns="0" rtlCol="0"/>
          <a:lstStyle/>
          <a:p>
            <a:endParaRPr/>
          </a:p>
        </p:txBody>
      </p:sp>
      <p:sp>
        <p:nvSpPr>
          <p:cNvPr id="259" name="object 259"/>
          <p:cNvSpPr/>
          <p:nvPr/>
        </p:nvSpPr>
        <p:spPr>
          <a:xfrm>
            <a:off x="2597543" y="5730240"/>
            <a:ext cx="49530" cy="48260"/>
          </a:xfrm>
          <a:custGeom>
            <a:avLst/>
            <a:gdLst/>
            <a:ahLst/>
            <a:cxnLst/>
            <a:rect l="l" t="t" r="r" b="b"/>
            <a:pathLst>
              <a:path w="49530" h="48260">
                <a:moveTo>
                  <a:pt x="0" y="24384"/>
                </a:moveTo>
                <a:lnTo>
                  <a:pt x="3047" y="13715"/>
                </a:lnTo>
                <a:lnTo>
                  <a:pt x="9143" y="4572"/>
                </a:lnTo>
                <a:lnTo>
                  <a:pt x="19812" y="0"/>
                </a:lnTo>
                <a:lnTo>
                  <a:pt x="29718" y="0"/>
                </a:lnTo>
                <a:lnTo>
                  <a:pt x="40386" y="4572"/>
                </a:lnTo>
                <a:lnTo>
                  <a:pt x="46481" y="13715"/>
                </a:lnTo>
                <a:lnTo>
                  <a:pt x="49530" y="24384"/>
                </a:lnTo>
                <a:lnTo>
                  <a:pt x="46481" y="35051"/>
                </a:lnTo>
                <a:lnTo>
                  <a:pt x="40386" y="43434"/>
                </a:lnTo>
                <a:lnTo>
                  <a:pt x="29718" y="48006"/>
                </a:lnTo>
                <a:lnTo>
                  <a:pt x="19812" y="48006"/>
                </a:lnTo>
                <a:lnTo>
                  <a:pt x="9143" y="43434"/>
                </a:lnTo>
                <a:lnTo>
                  <a:pt x="3047" y="35051"/>
                </a:lnTo>
                <a:lnTo>
                  <a:pt x="0" y="24384"/>
                </a:lnTo>
                <a:close/>
              </a:path>
            </a:pathLst>
          </a:custGeom>
          <a:ln w="9067">
            <a:solidFill>
              <a:srgbClr val="000000"/>
            </a:solidFill>
          </a:ln>
        </p:spPr>
        <p:txBody>
          <a:bodyPr wrap="square" lIns="0" tIns="0" rIns="0" bIns="0" rtlCol="0"/>
          <a:lstStyle/>
          <a:p>
            <a:endParaRPr/>
          </a:p>
        </p:txBody>
      </p:sp>
      <p:sp>
        <p:nvSpPr>
          <p:cNvPr id="260" name="object 260"/>
          <p:cNvSpPr/>
          <p:nvPr/>
        </p:nvSpPr>
        <p:spPr>
          <a:xfrm>
            <a:off x="2194445" y="5759196"/>
            <a:ext cx="0" cy="169545"/>
          </a:xfrm>
          <a:custGeom>
            <a:avLst/>
            <a:gdLst/>
            <a:ahLst/>
            <a:cxnLst/>
            <a:rect l="l" t="t" r="r" b="b"/>
            <a:pathLst>
              <a:path h="169545">
                <a:moveTo>
                  <a:pt x="0" y="0"/>
                </a:moveTo>
                <a:lnTo>
                  <a:pt x="0" y="169163"/>
                </a:lnTo>
              </a:path>
            </a:pathLst>
          </a:custGeom>
          <a:ln w="15100">
            <a:solidFill>
              <a:srgbClr val="FF0000"/>
            </a:solidFill>
          </a:ln>
        </p:spPr>
        <p:txBody>
          <a:bodyPr wrap="square" lIns="0" tIns="0" rIns="0" bIns="0" rtlCol="0"/>
          <a:lstStyle/>
          <a:p>
            <a:endParaRPr/>
          </a:p>
        </p:txBody>
      </p:sp>
      <p:sp>
        <p:nvSpPr>
          <p:cNvPr id="261" name="object 261"/>
          <p:cNvSpPr/>
          <p:nvPr/>
        </p:nvSpPr>
        <p:spPr>
          <a:xfrm>
            <a:off x="1967369" y="5928359"/>
            <a:ext cx="453390" cy="0"/>
          </a:xfrm>
          <a:custGeom>
            <a:avLst/>
            <a:gdLst/>
            <a:ahLst/>
            <a:cxnLst/>
            <a:rect l="l" t="t" r="r" b="b"/>
            <a:pathLst>
              <a:path w="453389">
                <a:moveTo>
                  <a:pt x="0" y="0"/>
                </a:moveTo>
                <a:lnTo>
                  <a:pt x="453389" y="0"/>
                </a:lnTo>
              </a:path>
            </a:pathLst>
          </a:custGeom>
          <a:ln w="15100">
            <a:solidFill>
              <a:srgbClr val="FF0000"/>
            </a:solidFill>
          </a:ln>
        </p:spPr>
        <p:txBody>
          <a:bodyPr wrap="square" lIns="0" tIns="0" rIns="0" bIns="0" rtlCol="0"/>
          <a:lstStyle/>
          <a:p>
            <a:endParaRPr/>
          </a:p>
        </p:txBody>
      </p:sp>
      <p:sp>
        <p:nvSpPr>
          <p:cNvPr id="262" name="object 262"/>
          <p:cNvSpPr/>
          <p:nvPr/>
        </p:nvSpPr>
        <p:spPr>
          <a:xfrm>
            <a:off x="2025281" y="5985509"/>
            <a:ext cx="340360" cy="0"/>
          </a:xfrm>
          <a:custGeom>
            <a:avLst/>
            <a:gdLst/>
            <a:ahLst/>
            <a:cxnLst/>
            <a:rect l="l" t="t" r="r" b="b"/>
            <a:pathLst>
              <a:path w="340360">
                <a:moveTo>
                  <a:pt x="0" y="0"/>
                </a:moveTo>
                <a:lnTo>
                  <a:pt x="339851" y="0"/>
                </a:lnTo>
              </a:path>
            </a:pathLst>
          </a:custGeom>
          <a:ln w="15100">
            <a:solidFill>
              <a:srgbClr val="FF0000"/>
            </a:solidFill>
          </a:ln>
        </p:spPr>
        <p:txBody>
          <a:bodyPr wrap="square" lIns="0" tIns="0" rIns="0" bIns="0" rtlCol="0"/>
          <a:lstStyle/>
          <a:p>
            <a:endParaRPr/>
          </a:p>
        </p:txBody>
      </p:sp>
      <p:sp>
        <p:nvSpPr>
          <p:cNvPr id="263" name="object 263"/>
          <p:cNvSpPr/>
          <p:nvPr/>
        </p:nvSpPr>
        <p:spPr>
          <a:xfrm>
            <a:off x="2138057" y="6099047"/>
            <a:ext cx="113664" cy="0"/>
          </a:xfrm>
          <a:custGeom>
            <a:avLst/>
            <a:gdLst/>
            <a:ahLst/>
            <a:cxnLst/>
            <a:rect l="l" t="t" r="r" b="b"/>
            <a:pathLst>
              <a:path w="113664">
                <a:moveTo>
                  <a:pt x="0" y="0"/>
                </a:moveTo>
                <a:lnTo>
                  <a:pt x="113537" y="0"/>
                </a:lnTo>
              </a:path>
            </a:pathLst>
          </a:custGeom>
          <a:ln w="15100">
            <a:solidFill>
              <a:srgbClr val="FF0000"/>
            </a:solidFill>
          </a:ln>
        </p:spPr>
        <p:txBody>
          <a:bodyPr wrap="square" lIns="0" tIns="0" rIns="0" bIns="0" rtlCol="0"/>
          <a:lstStyle/>
          <a:p>
            <a:endParaRPr/>
          </a:p>
        </p:txBody>
      </p:sp>
      <p:sp>
        <p:nvSpPr>
          <p:cNvPr id="264" name="object 264"/>
          <p:cNvSpPr/>
          <p:nvPr/>
        </p:nvSpPr>
        <p:spPr>
          <a:xfrm>
            <a:off x="2080907" y="6041897"/>
            <a:ext cx="226695" cy="0"/>
          </a:xfrm>
          <a:custGeom>
            <a:avLst/>
            <a:gdLst/>
            <a:ahLst/>
            <a:cxnLst/>
            <a:rect l="l" t="t" r="r" b="b"/>
            <a:pathLst>
              <a:path w="226694">
                <a:moveTo>
                  <a:pt x="0" y="0"/>
                </a:moveTo>
                <a:lnTo>
                  <a:pt x="226313" y="0"/>
                </a:lnTo>
              </a:path>
            </a:pathLst>
          </a:custGeom>
          <a:ln w="15100">
            <a:solidFill>
              <a:srgbClr val="FF0000"/>
            </a:solidFill>
          </a:ln>
        </p:spPr>
        <p:txBody>
          <a:bodyPr wrap="square" lIns="0" tIns="0" rIns="0" bIns="0" rtlCol="0"/>
          <a:lstStyle/>
          <a:p>
            <a:endParaRPr/>
          </a:p>
        </p:txBody>
      </p:sp>
      <p:sp>
        <p:nvSpPr>
          <p:cNvPr id="265" name="object 265"/>
          <p:cNvSpPr/>
          <p:nvPr/>
        </p:nvSpPr>
        <p:spPr>
          <a:xfrm>
            <a:off x="1728863" y="5194553"/>
            <a:ext cx="181610" cy="0"/>
          </a:xfrm>
          <a:custGeom>
            <a:avLst/>
            <a:gdLst/>
            <a:ahLst/>
            <a:cxnLst/>
            <a:rect l="l" t="t" r="r" b="b"/>
            <a:pathLst>
              <a:path w="181610">
                <a:moveTo>
                  <a:pt x="0" y="0"/>
                </a:moveTo>
                <a:lnTo>
                  <a:pt x="181356" y="0"/>
                </a:lnTo>
              </a:path>
            </a:pathLst>
          </a:custGeom>
          <a:ln w="13589">
            <a:solidFill>
              <a:srgbClr val="000000"/>
            </a:solidFill>
          </a:ln>
        </p:spPr>
        <p:txBody>
          <a:bodyPr wrap="square" lIns="0" tIns="0" rIns="0" bIns="0" rtlCol="0"/>
          <a:lstStyle/>
          <a:p>
            <a:endParaRPr/>
          </a:p>
        </p:txBody>
      </p:sp>
      <p:sp>
        <p:nvSpPr>
          <p:cNvPr id="266" name="object 266"/>
          <p:cNvSpPr/>
          <p:nvPr/>
        </p:nvSpPr>
        <p:spPr>
          <a:xfrm>
            <a:off x="1718195" y="5366003"/>
            <a:ext cx="203200" cy="0"/>
          </a:xfrm>
          <a:custGeom>
            <a:avLst/>
            <a:gdLst/>
            <a:ahLst/>
            <a:cxnLst/>
            <a:rect l="l" t="t" r="r" b="b"/>
            <a:pathLst>
              <a:path w="203200">
                <a:moveTo>
                  <a:pt x="0" y="0"/>
                </a:moveTo>
                <a:lnTo>
                  <a:pt x="202692" y="0"/>
                </a:lnTo>
              </a:path>
            </a:pathLst>
          </a:custGeom>
          <a:ln w="13589">
            <a:solidFill>
              <a:srgbClr val="000000"/>
            </a:solidFill>
          </a:ln>
        </p:spPr>
        <p:txBody>
          <a:bodyPr wrap="square" lIns="0" tIns="0" rIns="0" bIns="0" rtlCol="0"/>
          <a:lstStyle/>
          <a:p>
            <a:endParaRPr/>
          </a:p>
        </p:txBody>
      </p:sp>
      <p:sp>
        <p:nvSpPr>
          <p:cNvPr id="267" name="object 267"/>
          <p:cNvSpPr txBox="1"/>
          <p:nvPr/>
        </p:nvSpPr>
        <p:spPr>
          <a:xfrm>
            <a:off x="1691771" y="5505192"/>
            <a:ext cx="283845" cy="160020"/>
          </a:xfrm>
          <a:prstGeom prst="rect">
            <a:avLst/>
          </a:prstGeom>
        </p:spPr>
        <p:txBody>
          <a:bodyPr vert="horz" wrap="square" lIns="0" tIns="0" rIns="0" bIns="0" rtlCol="0">
            <a:spAutoFit/>
          </a:bodyPr>
          <a:lstStyle/>
          <a:p>
            <a:pPr marL="12700">
              <a:lnSpc>
                <a:spcPct val="100000"/>
              </a:lnSpc>
            </a:pPr>
            <a:r>
              <a:rPr sz="950" b="1" spc="25" dirty="0">
                <a:latin typeface="Arial"/>
                <a:cs typeface="Arial"/>
              </a:rPr>
              <a:t>CLK</a:t>
            </a:r>
            <a:endParaRPr sz="950">
              <a:latin typeface="Arial"/>
              <a:cs typeface="Arial"/>
            </a:endParaRPr>
          </a:p>
        </p:txBody>
      </p:sp>
      <p:sp>
        <p:nvSpPr>
          <p:cNvPr id="268" name="object 268"/>
          <p:cNvSpPr/>
          <p:nvPr/>
        </p:nvSpPr>
        <p:spPr>
          <a:xfrm>
            <a:off x="1967369" y="1732026"/>
            <a:ext cx="4928870" cy="5161280"/>
          </a:xfrm>
          <a:custGeom>
            <a:avLst/>
            <a:gdLst/>
            <a:ahLst/>
            <a:cxnLst/>
            <a:rect l="l" t="t" r="r" b="b"/>
            <a:pathLst>
              <a:path w="4928870" h="5161280">
                <a:moveTo>
                  <a:pt x="4928603" y="0"/>
                </a:moveTo>
                <a:lnTo>
                  <a:pt x="4928603" y="5161026"/>
                </a:lnTo>
                <a:lnTo>
                  <a:pt x="0" y="5161026"/>
                </a:lnTo>
              </a:path>
            </a:pathLst>
          </a:custGeom>
          <a:ln w="51346">
            <a:solidFill>
              <a:srgbClr val="0000FF"/>
            </a:solidFill>
          </a:ln>
        </p:spPr>
        <p:txBody>
          <a:bodyPr wrap="square" lIns="0" tIns="0" rIns="0" bIns="0" rtlCol="0"/>
          <a:lstStyle/>
          <a:p>
            <a:endParaRPr/>
          </a:p>
        </p:txBody>
      </p:sp>
      <p:sp>
        <p:nvSpPr>
          <p:cNvPr id="269" name="object 269"/>
          <p:cNvSpPr/>
          <p:nvPr/>
        </p:nvSpPr>
        <p:spPr>
          <a:xfrm>
            <a:off x="1967369" y="1732026"/>
            <a:ext cx="7081520" cy="5330190"/>
          </a:xfrm>
          <a:custGeom>
            <a:avLst/>
            <a:gdLst/>
            <a:ahLst/>
            <a:cxnLst/>
            <a:rect l="l" t="t" r="r" b="b"/>
            <a:pathLst>
              <a:path w="7081520" h="5330190">
                <a:moveTo>
                  <a:pt x="7081253" y="0"/>
                </a:moveTo>
                <a:lnTo>
                  <a:pt x="7081253" y="5330190"/>
                </a:lnTo>
                <a:lnTo>
                  <a:pt x="0" y="5330190"/>
                </a:lnTo>
              </a:path>
            </a:pathLst>
          </a:custGeom>
          <a:ln w="51346">
            <a:solidFill>
              <a:srgbClr val="0000FF"/>
            </a:solidFill>
          </a:ln>
        </p:spPr>
        <p:txBody>
          <a:bodyPr wrap="square" lIns="0" tIns="0" rIns="0" bIns="0" rtlCol="0"/>
          <a:lstStyle/>
          <a:p>
            <a:endParaRPr/>
          </a:p>
        </p:txBody>
      </p:sp>
      <p:sp>
        <p:nvSpPr>
          <p:cNvPr id="270" name="object 270"/>
          <p:cNvSpPr/>
          <p:nvPr/>
        </p:nvSpPr>
        <p:spPr>
          <a:xfrm>
            <a:off x="8879471" y="1561338"/>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71" name="object 271"/>
          <p:cNvSpPr/>
          <p:nvPr/>
        </p:nvSpPr>
        <p:spPr>
          <a:xfrm>
            <a:off x="8879471" y="1901189"/>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72" name="object 272"/>
          <p:cNvSpPr/>
          <p:nvPr/>
        </p:nvSpPr>
        <p:spPr>
          <a:xfrm>
            <a:off x="8879471" y="2071877"/>
            <a:ext cx="169545" cy="170180"/>
          </a:xfrm>
          <a:custGeom>
            <a:avLst/>
            <a:gdLst/>
            <a:ahLst/>
            <a:cxnLst/>
            <a:rect l="l" t="t" r="r" b="b"/>
            <a:pathLst>
              <a:path w="169545" h="170180">
                <a:moveTo>
                  <a:pt x="0" y="0"/>
                </a:moveTo>
                <a:lnTo>
                  <a:pt x="169151" y="169926"/>
                </a:lnTo>
              </a:path>
            </a:pathLst>
          </a:custGeom>
          <a:ln w="15100">
            <a:solidFill>
              <a:srgbClr val="0000FF"/>
            </a:solidFill>
          </a:ln>
        </p:spPr>
        <p:txBody>
          <a:bodyPr wrap="square" lIns="0" tIns="0" rIns="0" bIns="0" rtlCol="0"/>
          <a:lstStyle/>
          <a:p>
            <a:endParaRPr/>
          </a:p>
        </p:txBody>
      </p:sp>
      <p:sp>
        <p:nvSpPr>
          <p:cNvPr id="273" name="object 273"/>
          <p:cNvSpPr/>
          <p:nvPr/>
        </p:nvSpPr>
        <p:spPr>
          <a:xfrm>
            <a:off x="8864231" y="2241804"/>
            <a:ext cx="184785" cy="170815"/>
          </a:xfrm>
          <a:custGeom>
            <a:avLst/>
            <a:gdLst/>
            <a:ahLst/>
            <a:cxnLst/>
            <a:rect l="l" t="t" r="r" b="b"/>
            <a:pathLst>
              <a:path w="184784" h="170814">
                <a:moveTo>
                  <a:pt x="0" y="0"/>
                </a:moveTo>
                <a:lnTo>
                  <a:pt x="184391" y="170687"/>
                </a:lnTo>
              </a:path>
            </a:pathLst>
          </a:custGeom>
          <a:ln w="15100">
            <a:solidFill>
              <a:srgbClr val="0000FF"/>
            </a:solidFill>
          </a:ln>
        </p:spPr>
        <p:txBody>
          <a:bodyPr wrap="square" lIns="0" tIns="0" rIns="0" bIns="0" rtlCol="0"/>
          <a:lstStyle/>
          <a:p>
            <a:endParaRPr/>
          </a:p>
        </p:txBody>
      </p:sp>
      <p:sp>
        <p:nvSpPr>
          <p:cNvPr id="274" name="object 274"/>
          <p:cNvSpPr/>
          <p:nvPr/>
        </p:nvSpPr>
        <p:spPr>
          <a:xfrm>
            <a:off x="8879471" y="2412492"/>
            <a:ext cx="169545" cy="169545"/>
          </a:xfrm>
          <a:custGeom>
            <a:avLst/>
            <a:gdLst/>
            <a:ahLst/>
            <a:cxnLst/>
            <a:rect l="l" t="t" r="r" b="b"/>
            <a:pathLst>
              <a:path w="169545" h="169544">
                <a:moveTo>
                  <a:pt x="0" y="0"/>
                </a:moveTo>
                <a:lnTo>
                  <a:pt x="169151" y="169164"/>
                </a:lnTo>
              </a:path>
            </a:pathLst>
          </a:custGeom>
          <a:ln w="15100">
            <a:solidFill>
              <a:srgbClr val="0000FF"/>
            </a:solidFill>
          </a:ln>
        </p:spPr>
        <p:txBody>
          <a:bodyPr wrap="square" lIns="0" tIns="0" rIns="0" bIns="0" rtlCol="0"/>
          <a:lstStyle/>
          <a:p>
            <a:endParaRPr/>
          </a:p>
        </p:txBody>
      </p:sp>
      <p:sp>
        <p:nvSpPr>
          <p:cNvPr id="275" name="object 275"/>
          <p:cNvSpPr/>
          <p:nvPr/>
        </p:nvSpPr>
        <p:spPr>
          <a:xfrm>
            <a:off x="8879471" y="2581655"/>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76" name="object 276"/>
          <p:cNvSpPr/>
          <p:nvPr/>
        </p:nvSpPr>
        <p:spPr>
          <a:xfrm>
            <a:off x="8879471" y="2752344"/>
            <a:ext cx="169545" cy="170180"/>
          </a:xfrm>
          <a:custGeom>
            <a:avLst/>
            <a:gdLst/>
            <a:ahLst/>
            <a:cxnLst/>
            <a:rect l="l" t="t" r="r" b="b"/>
            <a:pathLst>
              <a:path w="169545" h="170180">
                <a:moveTo>
                  <a:pt x="0" y="0"/>
                </a:moveTo>
                <a:lnTo>
                  <a:pt x="169151" y="169926"/>
                </a:lnTo>
              </a:path>
            </a:pathLst>
          </a:custGeom>
          <a:ln w="15100">
            <a:solidFill>
              <a:srgbClr val="0000FF"/>
            </a:solidFill>
          </a:ln>
        </p:spPr>
        <p:txBody>
          <a:bodyPr wrap="square" lIns="0" tIns="0" rIns="0" bIns="0" rtlCol="0"/>
          <a:lstStyle/>
          <a:p>
            <a:endParaRPr/>
          </a:p>
        </p:txBody>
      </p:sp>
      <p:sp>
        <p:nvSpPr>
          <p:cNvPr id="277" name="object 277"/>
          <p:cNvSpPr/>
          <p:nvPr/>
        </p:nvSpPr>
        <p:spPr>
          <a:xfrm>
            <a:off x="8879471" y="1732026"/>
            <a:ext cx="169545" cy="169545"/>
          </a:xfrm>
          <a:custGeom>
            <a:avLst/>
            <a:gdLst/>
            <a:ahLst/>
            <a:cxnLst/>
            <a:rect l="l" t="t" r="r" b="b"/>
            <a:pathLst>
              <a:path w="169545" h="169544">
                <a:moveTo>
                  <a:pt x="0" y="0"/>
                </a:moveTo>
                <a:lnTo>
                  <a:pt x="169151" y="169163"/>
                </a:lnTo>
              </a:path>
            </a:pathLst>
          </a:custGeom>
          <a:ln w="15100">
            <a:solidFill>
              <a:srgbClr val="0000FF"/>
            </a:solidFill>
          </a:ln>
        </p:spPr>
        <p:txBody>
          <a:bodyPr wrap="square" lIns="0" tIns="0" rIns="0" bIns="0" rtlCol="0"/>
          <a:lstStyle/>
          <a:p>
            <a:endParaRPr/>
          </a:p>
        </p:txBody>
      </p:sp>
      <p:sp>
        <p:nvSpPr>
          <p:cNvPr id="278" name="object 278"/>
          <p:cNvSpPr/>
          <p:nvPr/>
        </p:nvSpPr>
        <p:spPr>
          <a:xfrm>
            <a:off x="6726821" y="1561338"/>
            <a:ext cx="169545" cy="170815"/>
          </a:xfrm>
          <a:custGeom>
            <a:avLst/>
            <a:gdLst/>
            <a:ahLst/>
            <a:cxnLst/>
            <a:rect l="l" t="t" r="r" b="b"/>
            <a:pathLst>
              <a:path w="169545" h="170814">
                <a:moveTo>
                  <a:pt x="0" y="0"/>
                </a:moveTo>
                <a:lnTo>
                  <a:pt x="169151" y="170688"/>
                </a:lnTo>
              </a:path>
            </a:pathLst>
          </a:custGeom>
          <a:ln w="15100">
            <a:solidFill>
              <a:srgbClr val="0000FF"/>
            </a:solidFill>
          </a:ln>
        </p:spPr>
        <p:txBody>
          <a:bodyPr wrap="square" lIns="0" tIns="0" rIns="0" bIns="0" rtlCol="0"/>
          <a:lstStyle/>
          <a:p>
            <a:endParaRPr/>
          </a:p>
        </p:txBody>
      </p:sp>
      <p:sp>
        <p:nvSpPr>
          <p:cNvPr id="279" name="object 279"/>
          <p:cNvSpPr/>
          <p:nvPr/>
        </p:nvSpPr>
        <p:spPr>
          <a:xfrm>
            <a:off x="6726821" y="1901189"/>
            <a:ext cx="169545" cy="170815"/>
          </a:xfrm>
          <a:custGeom>
            <a:avLst/>
            <a:gdLst/>
            <a:ahLst/>
            <a:cxnLst/>
            <a:rect l="l" t="t" r="r" b="b"/>
            <a:pathLst>
              <a:path w="169545" h="170814">
                <a:moveTo>
                  <a:pt x="0" y="0"/>
                </a:moveTo>
                <a:lnTo>
                  <a:pt x="169151" y="170688"/>
                </a:lnTo>
              </a:path>
            </a:pathLst>
          </a:custGeom>
          <a:ln w="15100">
            <a:solidFill>
              <a:srgbClr val="0000FF"/>
            </a:solidFill>
          </a:ln>
        </p:spPr>
        <p:txBody>
          <a:bodyPr wrap="square" lIns="0" tIns="0" rIns="0" bIns="0" rtlCol="0"/>
          <a:lstStyle/>
          <a:p>
            <a:endParaRPr/>
          </a:p>
        </p:txBody>
      </p:sp>
      <p:sp>
        <p:nvSpPr>
          <p:cNvPr id="280" name="object 280"/>
          <p:cNvSpPr/>
          <p:nvPr/>
        </p:nvSpPr>
        <p:spPr>
          <a:xfrm>
            <a:off x="6726821" y="2071877"/>
            <a:ext cx="169545" cy="170180"/>
          </a:xfrm>
          <a:custGeom>
            <a:avLst/>
            <a:gdLst/>
            <a:ahLst/>
            <a:cxnLst/>
            <a:rect l="l" t="t" r="r" b="b"/>
            <a:pathLst>
              <a:path w="169545" h="170180">
                <a:moveTo>
                  <a:pt x="0" y="0"/>
                </a:moveTo>
                <a:lnTo>
                  <a:pt x="169151" y="169925"/>
                </a:lnTo>
              </a:path>
            </a:pathLst>
          </a:custGeom>
          <a:ln w="15100">
            <a:solidFill>
              <a:srgbClr val="0000FF"/>
            </a:solidFill>
          </a:ln>
        </p:spPr>
        <p:txBody>
          <a:bodyPr wrap="square" lIns="0" tIns="0" rIns="0" bIns="0" rtlCol="0"/>
          <a:lstStyle/>
          <a:p>
            <a:endParaRPr/>
          </a:p>
        </p:txBody>
      </p:sp>
      <p:sp>
        <p:nvSpPr>
          <p:cNvPr id="281" name="object 281"/>
          <p:cNvSpPr/>
          <p:nvPr/>
        </p:nvSpPr>
        <p:spPr>
          <a:xfrm>
            <a:off x="6712343" y="2241804"/>
            <a:ext cx="184150" cy="170815"/>
          </a:xfrm>
          <a:custGeom>
            <a:avLst/>
            <a:gdLst/>
            <a:ahLst/>
            <a:cxnLst/>
            <a:rect l="l" t="t" r="r" b="b"/>
            <a:pathLst>
              <a:path w="184150" h="170814">
                <a:moveTo>
                  <a:pt x="0" y="0"/>
                </a:moveTo>
                <a:lnTo>
                  <a:pt x="183629" y="170687"/>
                </a:lnTo>
              </a:path>
            </a:pathLst>
          </a:custGeom>
          <a:ln w="15100">
            <a:solidFill>
              <a:srgbClr val="0000FF"/>
            </a:solidFill>
          </a:ln>
        </p:spPr>
        <p:txBody>
          <a:bodyPr wrap="square" lIns="0" tIns="0" rIns="0" bIns="0" rtlCol="0"/>
          <a:lstStyle/>
          <a:p>
            <a:endParaRPr/>
          </a:p>
        </p:txBody>
      </p:sp>
      <p:sp>
        <p:nvSpPr>
          <p:cNvPr id="282" name="object 282"/>
          <p:cNvSpPr/>
          <p:nvPr/>
        </p:nvSpPr>
        <p:spPr>
          <a:xfrm>
            <a:off x="6726821" y="2412492"/>
            <a:ext cx="169545" cy="169545"/>
          </a:xfrm>
          <a:custGeom>
            <a:avLst/>
            <a:gdLst/>
            <a:ahLst/>
            <a:cxnLst/>
            <a:rect l="l" t="t" r="r" b="b"/>
            <a:pathLst>
              <a:path w="169545" h="169544">
                <a:moveTo>
                  <a:pt x="0" y="0"/>
                </a:moveTo>
                <a:lnTo>
                  <a:pt x="169151" y="169163"/>
                </a:lnTo>
              </a:path>
            </a:pathLst>
          </a:custGeom>
          <a:ln w="15100">
            <a:solidFill>
              <a:srgbClr val="0000FF"/>
            </a:solidFill>
          </a:ln>
        </p:spPr>
        <p:txBody>
          <a:bodyPr wrap="square" lIns="0" tIns="0" rIns="0" bIns="0" rtlCol="0"/>
          <a:lstStyle/>
          <a:p>
            <a:endParaRPr/>
          </a:p>
        </p:txBody>
      </p:sp>
      <p:sp>
        <p:nvSpPr>
          <p:cNvPr id="283" name="object 283"/>
          <p:cNvSpPr/>
          <p:nvPr/>
        </p:nvSpPr>
        <p:spPr>
          <a:xfrm>
            <a:off x="6726821" y="2581655"/>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84" name="object 284"/>
          <p:cNvSpPr/>
          <p:nvPr/>
        </p:nvSpPr>
        <p:spPr>
          <a:xfrm>
            <a:off x="6726821" y="2752344"/>
            <a:ext cx="169545" cy="170180"/>
          </a:xfrm>
          <a:custGeom>
            <a:avLst/>
            <a:gdLst/>
            <a:ahLst/>
            <a:cxnLst/>
            <a:rect l="l" t="t" r="r" b="b"/>
            <a:pathLst>
              <a:path w="169545" h="170180">
                <a:moveTo>
                  <a:pt x="0" y="0"/>
                </a:moveTo>
                <a:lnTo>
                  <a:pt x="169151" y="169925"/>
                </a:lnTo>
              </a:path>
            </a:pathLst>
          </a:custGeom>
          <a:ln w="15100">
            <a:solidFill>
              <a:srgbClr val="0000FF"/>
            </a:solidFill>
          </a:ln>
        </p:spPr>
        <p:txBody>
          <a:bodyPr wrap="square" lIns="0" tIns="0" rIns="0" bIns="0" rtlCol="0"/>
          <a:lstStyle/>
          <a:p>
            <a:endParaRPr/>
          </a:p>
        </p:txBody>
      </p:sp>
      <p:sp>
        <p:nvSpPr>
          <p:cNvPr id="285" name="object 285"/>
          <p:cNvSpPr/>
          <p:nvPr/>
        </p:nvSpPr>
        <p:spPr>
          <a:xfrm>
            <a:off x="6726821" y="1732026"/>
            <a:ext cx="169545" cy="169545"/>
          </a:xfrm>
          <a:custGeom>
            <a:avLst/>
            <a:gdLst/>
            <a:ahLst/>
            <a:cxnLst/>
            <a:rect l="l" t="t" r="r" b="b"/>
            <a:pathLst>
              <a:path w="169545" h="169544">
                <a:moveTo>
                  <a:pt x="0" y="0"/>
                </a:moveTo>
                <a:lnTo>
                  <a:pt x="169151" y="169163"/>
                </a:lnTo>
              </a:path>
            </a:pathLst>
          </a:custGeom>
          <a:ln w="15100">
            <a:solidFill>
              <a:srgbClr val="0000FF"/>
            </a:solidFill>
          </a:ln>
        </p:spPr>
        <p:txBody>
          <a:bodyPr wrap="square" lIns="0" tIns="0" rIns="0" bIns="0" rtlCol="0"/>
          <a:lstStyle/>
          <a:p>
            <a:endParaRPr/>
          </a:p>
        </p:txBody>
      </p:sp>
      <p:sp>
        <p:nvSpPr>
          <p:cNvPr id="286" name="object 286"/>
          <p:cNvSpPr/>
          <p:nvPr/>
        </p:nvSpPr>
        <p:spPr>
          <a:xfrm>
            <a:off x="6726821" y="4284726"/>
            <a:ext cx="169545" cy="169545"/>
          </a:xfrm>
          <a:custGeom>
            <a:avLst/>
            <a:gdLst/>
            <a:ahLst/>
            <a:cxnLst/>
            <a:rect l="l" t="t" r="r" b="b"/>
            <a:pathLst>
              <a:path w="169545" h="169545">
                <a:moveTo>
                  <a:pt x="0" y="0"/>
                </a:moveTo>
                <a:lnTo>
                  <a:pt x="169151" y="169163"/>
                </a:lnTo>
              </a:path>
            </a:pathLst>
          </a:custGeom>
          <a:ln w="15100">
            <a:solidFill>
              <a:srgbClr val="0000FF"/>
            </a:solidFill>
          </a:ln>
        </p:spPr>
        <p:txBody>
          <a:bodyPr wrap="square" lIns="0" tIns="0" rIns="0" bIns="0" rtlCol="0"/>
          <a:lstStyle/>
          <a:p>
            <a:endParaRPr/>
          </a:p>
        </p:txBody>
      </p:sp>
      <p:sp>
        <p:nvSpPr>
          <p:cNvPr id="287" name="object 287"/>
          <p:cNvSpPr/>
          <p:nvPr/>
        </p:nvSpPr>
        <p:spPr>
          <a:xfrm>
            <a:off x="6726821" y="4624578"/>
            <a:ext cx="169545" cy="170180"/>
          </a:xfrm>
          <a:custGeom>
            <a:avLst/>
            <a:gdLst/>
            <a:ahLst/>
            <a:cxnLst/>
            <a:rect l="l" t="t" r="r" b="b"/>
            <a:pathLst>
              <a:path w="169545" h="170179">
                <a:moveTo>
                  <a:pt x="0" y="0"/>
                </a:moveTo>
                <a:lnTo>
                  <a:pt x="169151" y="169925"/>
                </a:lnTo>
              </a:path>
            </a:pathLst>
          </a:custGeom>
          <a:ln w="15100">
            <a:solidFill>
              <a:srgbClr val="0000FF"/>
            </a:solidFill>
          </a:ln>
        </p:spPr>
        <p:txBody>
          <a:bodyPr wrap="square" lIns="0" tIns="0" rIns="0" bIns="0" rtlCol="0"/>
          <a:lstStyle/>
          <a:p>
            <a:endParaRPr/>
          </a:p>
        </p:txBody>
      </p:sp>
      <p:sp>
        <p:nvSpPr>
          <p:cNvPr id="288" name="object 288"/>
          <p:cNvSpPr/>
          <p:nvPr/>
        </p:nvSpPr>
        <p:spPr>
          <a:xfrm>
            <a:off x="6726821" y="4794503"/>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89" name="object 289"/>
          <p:cNvSpPr/>
          <p:nvPr/>
        </p:nvSpPr>
        <p:spPr>
          <a:xfrm>
            <a:off x="6712343" y="4965191"/>
            <a:ext cx="184150" cy="169545"/>
          </a:xfrm>
          <a:custGeom>
            <a:avLst/>
            <a:gdLst/>
            <a:ahLst/>
            <a:cxnLst/>
            <a:rect l="l" t="t" r="r" b="b"/>
            <a:pathLst>
              <a:path w="184150" h="169545">
                <a:moveTo>
                  <a:pt x="0" y="0"/>
                </a:moveTo>
                <a:lnTo>
                  <a:pt x="183629" y="169163"/>
                </a:lnTo>
              </a:path>
            </a:pathLst>
          </a:custGeom>
          <a:ln w="15100">
            <a:solidFill>
              <a:srgbClr val="0000FF"/>
            </a:solidFill>
          </a:ln>
        </p:spPr>
        <p:txBody>
          <a:bodyPr wrap="square" lIns="0" tIns="0" rIns="0" bIns="0" rtlCol="0"/>
          <a:lstStyle/>
          <a:p>
            <a:endParaRPr/>
          </a:p>
        </p:txBody>
      </p:sp>
      <p:sp>
        <p:nvSpPr>
          <p:cNvPr id="290" name="object 290"/>
          <p:cNvSpPr/>
          <p:nvPr/>
        </p:nvSpPr>
        <p:spPr>
          <a:xfrm>
            <a:off x="6726821" y="5134355"/>
            <a:ext cx="169545" cy="170815"/>
          </a:xfrm>
          <a:custGeom>
            <a:avLst/>
            <a:gdLst/>
            <a:ahLst/>
            <a:cxnLst/>
            <a:rect l="l" t="t" r="r" b="b"/>
            <a:pathLst>
              <a:path w="169545" h="170814">
                <a:moveTo>
                  <a:pt x="0" y="0"/>
                </a:moveTo>
                <a:lnTo>
                  <a:pt x="169151" y="170688"/>
                </a:lnTo>
              </a:path>
            </a:pathLst>
          </a:custGeom>
          <a:ln w="15100">
            <a:solidFill>
              <a:srgbClr val="0000FF"/>
            </a:solidFill>
          </a:ln>
        </p:spPr>
        <p:txBody>
          <a:bodyPr wrap="square" lIns="0" tIns="0" rIns="0" bIns="0" rtlCol="0"/>
          <a:lstStyle/>
          <a:p>
            <a:endParaRPr/>
          </a:p>
        </p:txBody>
      </p:sp>
      <p:sp>
        <p:nvSpPr>
          <p:cNvPr id="291" name="object 291"/>
          <p:cNvSpPr/>
          <p:nvPr/>
        </p:nvSpPr>
        <p:spPr>
          <a:xfrm>
            <a:off x="6726821" y="5305044"/>
            <a:ext cx="169545" cy="170180"/>
          </a:xfrm>
          <a:custGeom>
            <a:avLst/>
            <a:gdLst/>
            <a:ahLst/>
            <a:cxnLst/>
            <a:rect l="l" t="t" r="r" b="b"/>
            <a:pathLst>
              <a:path w="169545" h="170179">
                <a:moveTo>
                  <a:pt x="0" y="0"/>
                </a:moveTo>
                <a:lnTo>
                  <a:pt x="169151" y="169925"/>
                </a:lnTo>
              </a:path>
            </a:pathLst>
          </a:custGeom>
          <a:ln w="15100">
            <a:solidFill>
              <a:srgbClr val="0000FF"/>
            </a:solidFill>
          </a:ln>
        </p:spPr>
        <p:txBody>
          <a:bodyPr wrap="square" lIns="0" tIns="0" rIns="0" bIns="0" rtlCol="0"/>
          <a:lstStyle/>
          <a:p>
            <a:endParaRPr/>
          </a:p>
        </p:txBody>
      </p:sp>
      <p:sp>
        <p:nvSpPr>
          <p:cNvPr id="292" name="object 292"/>
          <p:cNvSpPr/>
          <p:nvPr/>
        </p:nvSpPr>
        <p:spPr>
          <a:xfrm>
            <a:off x="6726821" y="5474970"/>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93" name="object 293"/>
          <p:cNvSpPr/>
          <p:nvPr/>
        </p:nvSpPr>
        <p:spPr>
          <a:xfrm>
            <a:off x="6726821" y="4453890"/>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94" name="object 294"/>
          <p:cNvSpPr/>
          <p:nvPr/>
        </p:nvSpPr>
        <p:spPr>
          <a:xfrm>
            <a:off x="8879471" y="4284726"/>
            <a:ext cx="169545" cy="169545"/>
          </a:xfrm>
          <a:custGeom>
            <a:avLst/>
            <a:gdLst/>
            <a:ahLst/>
            <a:cxnLst/>
            <a:rect l="l" t="t" r="r" b="b"/>
            <a:pathLst>
              <a:path w="169545" h="169545">
                <a:moveTo>
                  <a:pt x="0" y="0"/>
                </a:moveTo>
                <a:lnTo>
                  <a:pt x="169151" y="169163"/>
                </a:lnTo>
              </a:path>
            </a:pathLst>
          </a:custGeom>
          <a:ln w="15100">
            <a:solidFill>
              <a:srgbClr val="0000FF"/>
            </a:solidFill>
          </a:ln>
        </p:spPr>
        <p:txBody>
          <a:bodyPr wrap="square" lIns="0" tIns="0" rIns="0" bIns="0" rtlCol="0"/>
          <a:lstStyle/>
          <a:p>
            <a:endParaRPr/>
          </a:p>
        </p:txBody>
      </p:sp>
      <p:sp>
        <p:nvSpPr>
          <p:cNvPr id="295" name="object 295"/>
          <p:cNvSpPr/>
          <p:nvPr/>
        </p:nvSpPr>
        <p:spPr>
          <a:xfrm>
            <a:off x="8879471" y="4624578"/>
            <a:ext cx="169545" cy="170180"/>
          </a:xfrm>
          <a:custGeom>
            <a:avLst/>
            <a:gdLst/>
            <a:ahLst/>
            <a:cxnLst/>
            <a:rect l="l" t="t" r="r" b="b"/>
            <a:pathLst>
              <a:path w="169545" h="170179">
                <a:moveTo>
                  <a:pt x="0" y="0"/>
                </a:moveTo>
                <a:lnTo>
                  <a:pt x="169151" y="169925"/>
                </a:lnTo>
              </a:path>
            </a:pathLst>
          </a:custGeom>
          <a:ln w="15100">
            <a:solidFill>
              <a:srgbClr val="0000FF"/>
            </a:solidFill>
          </a:ln>
        </p:spPr>
        <p:txBody>
          <a:bodyPr wrap="square" lIns="0" tIns="0" rIns="0" bIns="0" rtlCol="0"/>
          <a:lstStyle/>
          <a:p>
            <a:endParaRPr/>
          </a:p>
        </p:txBody>
      </p:sp>
      <p:sp>
        <p:nvSpPr>
          <p:cNvPr id="296" name="object 296"/>
          <p:cNvSpPr/>
          <p:nvPr/>
        </p:nvSpPr>
        <p:spPr>
          <a:xfrm>
            <a:off x="8879471" y="4794503"/>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297" name="object 297"/>
          <p:cNvSpPr/>
          <p:nvPr/>
        </p:nvSpPr>
        <p:spPr>
          <a:xfrm>
            <a:off x="8864231" y="4965191"/>
            <a:ext cx="184785" cy="169545"/>
          </a:xfrm>
          <a:custGeom>
            <a:avLst/>
            <a:gdLst/>
            <a:ahLst/>
            <a:cxnLst/>
            <a:rect l="l" t="t" r="r" b="b"/>
            <a:pathLst>
              <a:path w="184784" h="169545">
                <a:moveTo>
                  <a:pt x="0" y="0"/>
                </a:moveTo>
                <a:lnTo>
                  <a:pt x="184391" y="169163"/>
                </a:lnTo>
              </a:path>
            </a:pathLst>
          </a:custGeom>
          <a:ln w="15100">
            <a:solidFill>
              <a:srgbClr val="0000FF"/>
            </a:solidFill>
          </a:ln>
        </p:spPr>
        <p:txBody>
          <a:bodyPr wrap="square" lIns="0" tIns="0" rIns="0" bIns="0" rtlCol="0"/>
          <a:lstStyle/>
          <a:p>
            <a:endParaRPr/>
          </a:p>
        </p:txBody>
      </p:sp>
      <p:sp>
        <p:nvSpPr>
          <p:cNvPr id="298" name="object 298"/>
          <p:cNvSpPr/>
          <p:nvPr/>
        </p:nvSpPr>
        <p:spPr>
          <a:xfrm>
            <a:off x="8879471" y="5134355"/>
            <a:ext cx="169545" cy="170815"/>
          </a:xfrm>
          <a:custGeom>
            <a:avLst/>
            <a:gdLst/>
            <a:ahLst/>
            <a:cxnLst/>
            <a:rect l="l" t="t" r="r" b="b"/>
            <a:pathLst>
              <a:path w="169545" h="170814">
                <a:moveTo>
                  <a:pt x="0" y="0"/>
                </a:moveTo>
                <a:lnTo>
                  <a:pt x="169151" y="170688"/>
                </a:lnTo>
              </a:path>
            </a:pathLst>
          </a:custGeom>
          <a:ln w="15100">
            <a:solidFill>
              <a:srgbClr val="0000FF"/>
            </a:solidFill>
          </a:ln>
        </p:spPr>
        <p:txBody>
          <a:bodyPr wrap="square" lIns="0" tIns="0" rIns="0" bIns="0" rtlCol="0"/>
          <a:lstStyle/>
          <a:p>
            <a:endParaRPr/>
          </a:p>
        </p:txBody>
      </p:sp>
      <p:sp>
        <p:nvSpPr>
          <p:cNvPr id="299" name="object 299"/>
          <p:cNvSpPr/>
          <p:nvPr/>
        </p:nvSpPr>
        <p:spPr>
          <a:xfrm>
            <a:off x="8879471" y="5305044"/>
            <a:ext cx="169545" cy="170180"/>
          </a:xfrm>
          <a:custGeom>
            <a:avLst/>
            <a:gdLst/>
            <a:ahLst/>
            <a:cxnLst/>
            <a:rect l="l" t="t" r="r" b="b"/>
            <a:pathLst>
              <a:path w="169545" h="170179">
                <a:moveTo>
                  <a:pt x="0" y="0"/>
                </a:moveTo>
                <a:lnTo>
                  <a:pt x="169151" y="169925"/>
                </a:lnTo>
              </a:path>
            </a:pathLst>
          </a:custGeom>
          <a:ln w="15100">
            <a:solidFill>
              <a:srgbClr val="0000FF"/>
            </a:solidFill>
          </a:ln>
        </p:spPr>
        <p:txBody>
          <a:bodyPr wrap="square" lIns="0" tIns="0" rIns="0" bIns="0" rtlCol="0"/>
          <a:lstStyle/>
          <a:p>
            <a:endParaRPr/>
          </a:p>
        </p:txBody>
      </p:sp>
      <p:sp>
        <p:nvSpPr>
          <p:cNvPr id="300" name="object 300"/>
          <p:cNvSpPr/>
          <p:nvPr/>
        </p:nvSpPr>
        <p:spPr>
          <a:xfrm>
            <a:off x="8879471" y="5474970"/>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301" name="object 301"/>
          <p:cNvSpPr/>
          <p:nvPr/>
        </p:nvSpPr>
        <p:spPr>
          <a:xfrm>
            <a:off x="8879471" y="4453890"/>
            <a:ext cx="169545" cy="170815"/>
          </a:xfrm>
          <a:custGeom>
            <a:avLst/>
            <a:gdLst/>
            <a:ahLst/>
            <a:cxnLst/>
            <a:rect l="l" t="t" r="r" b="b"/>
            <a:pathLst>
              <a:path w="169545" h="170814">
                <a:moveTo>
                  <a:pt x="0" y="0"/>
                </a:moveTo>
                <a:lnTo>
                  <a:pt x="169151" y="170687"/>
                </a:lnTo>
              </a:path>
            </a:pathLst>
          </a:custGeom>
          <a:ln w="15100">
            <a:solidFill>
              <a:srgbClr val="0000FF"/>
            </a:solidFill>
          </a:ln>
        </p:spPr>
        <p:txBody>
          <a:bodyPr wrap="square" lIns="0" tIns="0" rIns="0" bIns="0" rtlCol="0"/>
          <a:lstStyle/>
          <a:p>
            <a:endParaRPr/>
          </a:p>
        </p:txBody>
      </p:sp>
      <p:sp>
        <p:nvSpPr>
          <p:cNvPr id="302" name="object 302"/>
          <p:cNvSpPr/>
          <p:nvPr/>
        </p:nvSpPr>
        <p:spPr>
          <a:xfrm>
            <a:off x="4913261" y="3773423"/>
            <a:ext cx="2607310" cy="0"/>
          </a:xfrm>
          <a:custGeom>
            <a:avLst/>
            <a:gdLst/>
            <a:ahLst/>
            <a:cxnLst/>
            <a:rect l="l" t="t" r="r" b="b"/>
            <a:pathLst>
              <a:path w="2607309">
                <a:moveTo>
                  <a:pt x="0" y="0"/>
                </a:moveTo>
                <a:lnTo>
                  <a:pt x="2606789" y="0"/>
                </a:lnTo>
              </a:path>
            </a:pathLst>
          </a:custGeom>
          <a:ln w="15100">
            <a:solidFill>
              <a:srgbClr val="008000"/>
            </a:solidFill>
          </a:ln>
        </p:spPr>
        <p:txBody>
          <a:bodyPr wrap="square" lIns="0" tIns="0" rIns="0" bIns="0" rtlCol="0"/>
          <a:lstStyle/>
          <a:p>
            <a:endParaRPr/>
          </a:p>
        </p:txBody>
      </p:sp>
      <p:sp>
        <p:nvSpPr>
          <p:cNvPr id="303" name="object 303"/>
          <p:cNvSpPr/>
          <p:nvPr/>
        </p:nvSpPr>
        <p:spPr>
          <a:xfrm>
            <a:off x="7520051" y="3206495"/>
            <a:ext cx="0" cy="567055"/>
          </a:xfrm>
          <a:custGeom>
            <a:avLst/>
            <a:gdLst/>
            <a:ahLst/>
            <a:cxnLst/>
            <a:rect l="l" t="t" r="r" b="b"/>
            <a:pathLst>
              <a:path h="567054">
                <a:moveTo>
                  <a:pt x="0" y="0"/>
                </a:moveTo>
                <a:lnTo>
                  <a:pt x="0" y="566927"/>
                </a:lnTo>
              </a:path>
            </a:pathLst>
          </a:custGeom>
          <a:ln w="15100">
            <a:solidFill>
              <a:srgbClr val="008000"/>
            </a:solidFill>
          </a:ln>
        </p:spPr>
        <p:txBody>
          <a:bodyPr wrap="square" lIns="0" tIns="0" rIns="0" bIns="0" rtlCol="0"/>
          <a:lstStyle/>
          <a:p>
            <a:endParaRPr/>
          </a:p>
        </p:txBody>
      </p:sp>
      <p:sp>
        <p:nvSpPr>
          <p:cNvPr id="304" name="object 304"/>
          <p:cNvSpPr/>
          <p:nvPr/>
        </p:nvSpPr>
        <p:spPr>
          <a:xfrm>
            <a:off x="5367413" y="3206495"/>
            <a:ext cx="0" cy="567055"/>
          </a:xfrm>
          <a:custGeom>
            <a:avLst/>
            <a:gdLst/>
            <a:ahLst/>
            <a:cxnLst/>
            <a:rect l="l" t="t" r="r" b="b"/>
            <a:pathLst>
              <a:path h="567054">
                <a:moveTo>
                  <a:pt x="0" y="0"/>
                </a:moveTo>
                <a:lnTo>
                  <a:pt x="0" y="566928"/>
                </a:lnTo>
              </a:path>
            </a:pathLst>
          </a:custGeom>
          <a:ln w="15100">
            <a:solidFill>
              <a:srgbClr val="008000"/>
            </a:solidFill>
          </a:ln>
        </p:spPr>
        <p:txBody>
          <a:bodyPr wrap="square" lIns="0" tIns="0" rIns="0" bIns="0" rtlCol="0"/>
          <a:lstStyle/>
          <a:p>
            <a:endParaRPr/>
          </a:p>
        </p:txBody>
      </p:sp>
      <p:sp>
        <p:nvSpPr>
          <p:cNvPr id="305" name="object 305"/>
          <p:cNvSpPr/>
          <p:nvPr/>
        </p:nvSpPr>
        <p:spPr>
          <a:xfrm>
            <a:off x="5339219" y="3745991"/>
            <a:ext cx="55880" cy="55244"/>
          </a:xfrm>
          <a:custGeom>
            <a:avLst/>
            <a:gdLst/>
            <a:ahLst/>
            <a:cxnLst/>
            <a:rect l="l" t="t" r="r" b="b"/>
            <a:pathLst>
              <a:path w="55879" h="55245">
                <a:moveTo>
                  <a:pt x="55625" y="27432"/>
                </a:moveTo>
                <a:lnTo>
                  <a:pt x="52577" y="15240"/>
                </a:lnTo>
                <a:lnTo>
                  <a:pt x="44958" y="4572"/>
                </a:lnTo>
                <a:lnTo>
                  <a:pt x="34289" y="0"/>
                </a:lnTo>
                <a:lnTo>
                  <a:pt x="20574" y="0"/>
                </a:lnTo>
                <a:lnTo>
                  <a:pt x="10667" y="4572"/>
                </a:lnTo>
                <a:lnTo>
                  <a:pt x="3048" y="15240"/>
                </a:lnTo>
                <a:lnTo>
                  <a:pt x="0" y="27432"/>
                </a:lnTo>
                <a:lnTo>
                  <a:pt x="3048" y="39624"/>
                </a:lnTo>
                <a:lnTo>
                  <a:pt x="10667" y="50292"/>
                </a:lnTo>
                <a:lnTo>
                  <a:pt x="20574" y="54863"/>
                </a:lnTo>
                <a:lnTo>
                  <a:pt x="34289" y="54863"/>
                </a:lnTo>
                <a:lnTo>
                  <a:pt x="44958" y="50292"/>
                </a:lnTo>
                <a:lnTo>
                  <a:pt x="52577" y="39624"/>
                </a:lnTo>
                <a:lnTo>
                  <a:pt x="55625" y="27432"/>
                </a:lnTo>
                <a:close/>
              </a:path>
            </a:pathLst>
          </a:custGeom>
          <a:solidFill>
            <a:srgbClr val="FF0000"/>
          </a:solidFill>
        </p:spPr>
        <p:txBody>
          <a:bodyPr wrap="square" lIns="0" tIns="0" rIns="0" bIns="0" rtlCol="0"/>
          <a:lstStyle/>
          <a:p>
            <a:endParaRPr/>
          </a:p>
        </p:txBody>
      </p:sp>
      <p:sp>
        <p:nvSpPr>
          <p:cNvPr id="306" name="object 306"/>
          <p:cNvSpPr/>
          <p:nvPr/>
        </p:nvSpPr>
        <p:spPr>
          <a:xfrm>
            <a:off x="5339219" y="3745991"/>
            <a:ext cx="55880" cy="55244"/>
          </a:xfrm>
          <a:custGeom>
            <a:avLst/>
            <a:gdLst/>
            <a:ahLst/>
            <a:cxnLst/>
            <a:rect l="l" t="t" r="r" b="b"/>
            <a:pathLst>
              <a:path w="55879" h="55245">
                <a:moveTo>
                  <a:pt x="55625" y="27432"/>
                </a:moveTo>
                <a:lnTo>
                  <a:pt x="52577" y="15240"/>
                </a:lnTo>
                <a:lnTo>
                  <a:pt x="44958" y="4572"/>
                </a:lnTo>
                <a:lnTo>
                  <a:pt x="34289" y="0"/>
                </a:lnTo>
                <a:lnTo>
                  <a:pt x="20574" y="0"/>
                </a:lnTo>
                <a:lnTo>
                  <a:pt x="10667" y="4572"/>
                </a:lnTo>
                <a:lnTo>
                  <a:pt x="3048" y="15240"/>
                </a:lnTo>
                <a:lnTo>
                  <a:pt x="0" y="27432"/>
                </a:lnTo>
                <a:lnTo>
                  <a:pt x="3048" y="39624"/>
                </a:lnTo>
                <a:lnTo>
                  <a:pt x="10667" y="50292"/>
                </a:lnTo>
                <a:lnTo>
                  <a:pt x="20574" y="54863"/>
                </a:lnTo>
                <a:lnTo>
                  <a:pt x="34289" y="54863"/>
                </a:lnTo>
                <a:lnTo>
                  <a:pt x="44958" y="50292"/>
                </a:lnTo>
                <a:lnTo>
                  <a:pt x="52577" y="39624"/>
                </a:lnTo>
                <a:lnTo>
                  <a:pt x="55625" y="27432"/>
                </a:lnTo>
                <a:close/>
              </a:path>
            </a:pathLst>
          </a:custGeom>
          <a:ln w="15100">
            <a:solidFill>
              <a:srgbClr val="FF0000"/>
            </a:solidFill>
          </a:ln>
        </p:spPr>
        <p:txBody>
          <a:bodyPr wrap="square" lIns="0" tIns="0" rIns="0" bIns="0" rtlCol="0"/>
          <a:lstStyle/>
          <a:p>
            <a:endParaRPr/>
          </a:p>
        </p:txBody>
      </p:sp>
      <p:sp>
        <p:nvSpPr>
          <p:cNvPr id="307" name="object 307"/>
          <p:cNvSpPr/>
          <p:nvPr/>
        </p:nvSpPr>
        <p:spPr>
          <a:xfrm>
            <a:off x="4913261" y="3886961"/>
            <a:ext cx="3966210" cy="0"/>
          </a:xfrm>
          <a:custGeom>
            <a:avLst/>
            <a:gdLst/>
            <a:ahLst/>
            <a:cxnLst/>
            <a:rect l="l" t="t" r="r" b="b"/>
            <a:pathLst>
              <a:path w="3966209">
                <a:moveTo>
                  <a:pt x="0" y="0"/>
                </a:moveTo>
                <a:lnTo>
                  <a:pt x="3966210" y="0"/>
                </a:lnTo>
              </a:path>
            </a:pathLst>
          </a:custGeom>
          <a:ln w="15100">
            <a:solidFill>
              <a:srgbClr val="008000"/>
            </a:solidFill>
          </a:ln>
        </p:spPr>
        <p:txBody>
          <a:bodyPr wrap="square" lIns="0" tIns="0" rIns="0" bIns="0" rtlCol="0"/>
          <a:lstStyle/>
          <a:p>
            <a:endParaRPr/>
          </a:p>
        </p:txBody>
      </p:sp>
      <p:sp>
        <p:nvSpPr>
          <p:cNvPr id="308" name="object 308"/>
          <p:cNvSpPr/>
          <p:nvPr/>
        </p:nvSpPr>
        <p:spPr>
          <a:xfrm>
            <a:off x="6726821" y="3206495"/>
            <a:ext cx="0" cy="680720"/>
          </a:xfrm>
          <a:custGeom>
            <a:avLst/>
            <a:gdLst/>
            <a:ahLst/>
            <a:cxnLst/>
            <a:rect l="l" t="t" r="r" b="b"/>
            <a:pathLst>
              <a:path h="680720">
                <a:moveTo>
                  <a:pt x="0" y="0"/>
                </a:moveTo>
                <a:lnTo>
                  <a:pt x="0" y="680465"/>
                </a:lnTo>
              </a:path>
            </a:pathLst>
          </a:custGeom>
          <a:ln w="15100">
            <a:solidFill>
              <a:srgbClr val="008000"/>
            </a:solidFill>
          </a:ln>
        </p:spPr>
        <p:txBody>
          <a:bodyPr wrap="square" lIns="0" tIns="0" rIns="0" bIns="0" rtlCol="0"/>
          <a:lstStyle/>
          <a:p>
            <a:endParaRPr/>
          </a:p>
        </p:txBody>
      </p:sp>
      <p:sp>
        <p:nvSpPr>
          <p:cNvPr id="309" name="object 309"/>
          <p:cNvSpPr/>
          <p:nvPr/>
        </p:nvSpPr>
        <p:spPr>
          <a:xfrm>
            <a:off x="8879471" y="3206495"/>
            <a:ext cx="0" cy="680720"/>
          </a:xfrm>
          <a:custGeom>
            <a:avLst/>
            <a:gdLst/>
            <a:ahLst/>
            <a:cxnLst/>
            <a:rect l="l" t="t" r="r" b="b"/>
            <a:pathLst>
              <a:path h="680720">
                <a:moveTo>
                  <a:pt x="0" y="0"/>
                </a:moveTo>
                <a:lnTo>
                  <a:pt x="0" y="680466"/>
                </a:lnTo>
              </a:path>
            </a:pathLst>
          </a:custGeom>
          <a:ln w="15100">
            <a:solidFill>
              <a:srgbClr val="008000"/>
            </a:solidFill>
          </a:ln>
        </p:spPr>
        <p:txBody>
          <a:bodyPr wrap="square" lIns="0" tIns="0" rIns="0" bIns="0" rtlCol="0"/>
          <a:lstStyle/>
          <a:p>
            <a:endParaRPr/>
          </a:p>
        </p:txBody>
      </p:sp>
      <p:sp>
        <p:nvSpPr>
          <p:cNvPr id="310" name="object 310"/>
          <p:cNvSpPr/>
          <p:nvPr/>
        </p:nvSpPr>
        <p:spPr>
          <a:xfrm>
            <a:off x="6698627" y="3859529"/>
            <a:ext cx="55880" cy="55244"/>
          </a:xfrm>
          <a:custGeom>
            <a:avLst/>
            <a:gdLst/>
            <a:ahLst/>
            <a:cxnLst/>
            <a:rect l="l" t="t" r="r" b="b"/>
            <a:pathLst>
              <a:path w="55879" h="55245">
                <a:moveTo>
                  <a:pt x="55625" y="27432"/>
                </a:moveTo>
                <a:lnTo>
                  <a:pt x="52577" y="15240"/>
                </a:lnTo>
                <a:lnTo>
                  <a:pt x="44945" y="4572"/>
                </a:lnTo>
                <a:lnTo>
                  <a:pt x="34289" y="0"/>
                </a:lnTo>
                <a:lnTo>
                  <a:pt x="20561" y="0"/>
                </a:lnTo>
                <a:lnTo>
                  <a:pt x="10668" y="4572"/>
                </a:lnTo>
                <a:lnTo>
                  <a:pt x="3035" y="15240"/>
                </a:lnTo>
                <a:lnTo>
                  <a:pt x="0" y="27432"/>
                </a:lnTo>
                <a:lnTo>
                  <a:pt x="3035" y="39624"/>
                </a:lnTo>
                <a:lnTo>
                  <a:pt x="10668" y="50292"/>
                </a:lnTo>
                <a:lnTo>
                  <a:pt x="20561" y="54864"/>
                </a:lnTo>
                <a:lnTo>
                  <a:pt x="34289" y="54864"/>
                </a:lnTo>
                <a:lnTo>
                  <a:pt x="44945" y="50292"/>
                </a:lnTo>
                <a:lnTo>
                  <a:pt x="52577" y="39624"/>
                </a:lnTo>
                <a:lnTo>
                  <a:pt x="55625" y="27432"/>
                </a:lnTo>
                <a:close/>
              </a:path>
            </a:pathLst>
          </a:custGeom>
          <a:solidFill>
            <a:srgbClr val="FF0000"/>
          </a:solidFill>
        </p:spPr>
        <p:txBody>
          <a:bodyPr wrap="square" lIns="0" tIns="0" rIns="0" bIns="0" rtlCol="0"/>
          <a:lstStyle/>
          <a:p>
            <a:endParaRPr/>
          </a:p>
        </p:txBody>
      </p:sp>
      <p:sp>
        <p:nvSpPr>
          <p:cNvPr id="311" name="object 311"/>
          <p:cNvSpPr/>
          <p:nvPr/>
        </p:nvSpPr>
        <p:spPr>
          <a:xfrm>
            <a:off x="6698627" y="3859529"/>
            <a:ext cx="55880" cy="55244"/>
          </a:xfrm>
          <a:custGeom>
            <a:avLst/>
            <a:gdLst/>
            <a:ahLst/>
            <a:cxnLst/>
            <a:rect l="l" t="t" r="r" b="b"/>
            <a:pathLst>
              <a:path w="55879" h="55245">
                <a:moveTo>
                  <a:pt x="55625" y="27432"/>
                </a:moveTo>
                <a:lnTo>
                  <a:pt x="52577" y="15240"/>
                </a:lnTo>
                <a:lnTo>
                  <a:pt x="44945" y="4572"/>
                </a:lnTo>
                <a:lnTo>
                  <a:pt x="34289" y="0"/>
                </a:lnTo>
                <a:lnTo>
                  <a:pt x="20561" y="0"/>
                </a:lnTo>
                <a:lnTo>
                  <a:pt x="10668" y="4572"/>
                </a:lnTo>
                <a:lnTo>
                  <a:pt x="3035" y="15240"/>
                </a:lnTo>
                <a:lnTo>
                  <a:pt x="0" y="27432"/>
                </a:lnTo>
                <a:lnTo>
                  <a:pt x="3035" y="39624"/>
                </a:lnTo>
                <a:lnTo>
                  <a:pt x="10668" y="50292"/>
                </a:lnTo>
                <a:lnTo>
                  <a:pt x="20561" y="54864"/>
                </a:lnTo>
                <a:lnTo>
                  <a:pt x="34289" y="54864"/>
                </a:lnTo>
                <a:lnTo>
                  <a:pt x="44945" y="50292"/>
                </a:lnTo>
                <a:lnTo>
                  <a:pt x="52577" y="39624"/>
                </a:lnTo>
                <a:lnTo>
                  <a:pt x="55625" y="27432"/>
                </a:lnTo>
                <a:close/>
              </a:path>
            </a:pathLst>
          </a:custGeom>
          <a:ln w="15100">
            <a:solidFill>
              <a:srgbClr val="FF0000"/>
            </a:solidFill>
          </a:ln>
        </p:spPr>
        <p:txBody>
          <a:bodyPr wrap="square" lIns="0" tIns="0" rIns="0" bIns="0" rtlCol="0"/>
          <a:lstStyle/>
          <a:p>
            <a:endParaRPr/>
          </a:p>
        </p:txBody>
      </p:sp>
      <p:sp>
        <p:nvSpPr>
          <p:cNvPr id="312" name="object 312"/>
          <p:cNvSpPr/>
          <p:nvPr/>
        </p:nvSpPr>
        <p:spPr>
          <a:xfrm>
            <a:off x="3780167" y="3773423"/>
            <a:ext cx="1133475" cy="453390"/>
          </a:xfrm>
          <a:custGeom>
            <a:avLst/>
            <a:gdLst/>
            <a:ahLst/>
            <a:cxnLst/>
            <a:rect l="l" t="t" r="r" b="b"/>
            <a:pathLst>
              <a:path w="1133475" h="453389">
                <a:moveTo>
                  <a:pt x="0" y="453389"/>
                </a:moveTo>
                <a:lnTo>
                  <a:pt x="0" y="0"/>
                </a:lnTo>
                <a:lnTo>
                  <a:pt x="1133093" y="0"/>
                </a:lnTo>
              </a:path>
            </a:pathLst>
          </a:custGeom>
          <a:ln w="15100">
            <a:solidFill>
              <a:srgbClr val="008000"/>
            </a:solidFill>
          </a:ln>
        </p:spPr>
        <p:txBody>
          <a:bodyPr wrap="square" lIns="0" tIns="0" rIns="0" bIns="0" rtlCol="0"/>
          <a:lstStyle/>
          <a:p>
            <a:endParaRPr/>
          </a:p>
        </p:txBody>
      </p:sp>
      <p:sp>
        <p:nvSpPr>
          <p:cNvPr id="313" name="object 313"/>
          <p:cNvSpPr/>
          <p:nvPr/>
        </p:nvSpPr>
        <p:spPr>
          <a:xfrm>
            <a:off x="3780167" y="3886961"/>
            <a:ext cx="1190625" cy="511809"/>
          </a:xfrm>
          <a:custGeom>
            <a:avLst/>
            <a:gdLst/>
            <a:ahLst/>
            <a:cxnLst/>
            <a:rect l="l" t="t" r="r" b="b"/>
            <a:pathLst>
              <a:path w="1190625" h="511810">
                <a:moveTo>
                  <a:pt x="0" y="511301"/>
                </a:moveTo>
                <a:lnTo>
                  <a:pt x="113537" y="511301"/>
                </a:lnTo>
                <a:lnTo>
                  <a:pt x="113537" y="0"/>
                </a:lnTo>
                <a:lnTo>
                  <a:pt x="1190243" y="0"/>
                </a:lnTo>
              </a:path>
            </a:pathLst>
          </a:custGeom>
          <a:ln w="15100">
            <a:solidFill>
              <a:srgbClr val="008000"/>
            </a:solidFill>
          </a:ln>
        </p:spPr>
        <p:txBody>
          <a:bodyPr wrap="square" lIns="0" tIns="0" rIns="0" bIns="0" rtlCol="0"/>
          <a:lstStyle/>
          <a:p>
            <a:endParaRPr/>
          </a:p>
        </p:txBody>
      </p:sp>
      <p:sp>
        <p:nvSpPr>
          <p:cNvPr id="314" name="object 314"/>
          <p:cNvSpPr/>
          <p:nvPr/>
        </p:nvSpPr>
        <p:spPr>
          <a:xfrm>
            <a:off x="3837317" y="4567428"/>
            <a:ext cx="3683000" cy="1927860"/>
          </a:xfrm>
          <a:custGeom>
            <a:avLst/>
            <a:gdLst/>
            <a:ahLst/>
            <a:cxnLst/>
            <a:rect l="l" t="t" r="r" b="b"/>
            <a:pathLst>
              <a:path w="3683000" h="1927860">
                <a:moveTo>
                  <a:pt x="0" y="0"/>
                </a:moveTo>
                <a:lnTo>
                  <a:pt x="167639" y="0"/>
                </a:lnTo>
                <a:lnTo>
                  <a:pt x="167640" y="1927860"/>
                </a:lnTo>
                <a:lnTo>
                  <a:pt x="3682733" y="1927859"/>
                </a:lnTo>
                <a:lnTo>
                  <a:pt x="3682733" y="1360931"/>
                </a:lnTo>
              </a:path>
            </a:pathLst>
          </a:custGeom>
          <a:ln w="15100">
            <a:solidFill>
              <a:srgbClr val="008000"/>
            </a:solidFill>
          </a:ln>
        </p:spPr>
        <p:txBody>
          <a:bodyPr wrap="square" lIns="0" tIns="0" rIns="0" bIns="0" rtlCol="0"/>
          <a:lstStyle/>
          <a:p>
            <a:endParaRPr/>
          </a:p>
        </p:txBody>
      </p:sp>
      <p:sp>
        <p:nvSpPr>
          <p:cNvPr id="315" name="object 315"/>
          <p:cNvSpPr/>
          <p:nvPr/>
        </p:nvSpPr>
        <p:spPr>
          <a:xfrm>
            <a:off x="5367413" y="5928359"/>
            <a:ext cx="0" cy="567055"/>
          </a:xfrm>
          <a:custGeom>
            <a:avLst/>
            <a:gdLst/>
            <a:ahLst/>
            <a:cxnLst/>
            <a:rect l="l" t="t" r="r" b="b"/>
            <a:pathLst>
              <a:path h="567054">
                <a:moveTo>
                  <a:pt x="0" y="0"/>
                </a:moveTo>
                <a:lnTo>
                  <a:pt x="0" y="566927"/>
                </a:lnTo>
              </a:path>
            </a:pathLst>
          </a:custGeom>
          <a:ln w="15100">
            <a:solidFill>
              <a:srgbClr val="008000"/>
            </a:solidFill>
          </a:ln>
        </p:spPr>
        <p:txBody>
          <a:bodyPr wrap="square" lIns="0" tIns="0" rIns="0" bIns="0" rtlCol="0"/>
          <a:lstStyle/>
          <a:p>
            <a:endParaRPr/>
          </a:p>
        </p:txBody>
      </p:sp>
      <p:sp>
        <p:nvSpPr>
          <p:cNvPr id="316" name="object 316"/>
          <p:cNvSpPr/>
          <p:nvPr/>
        </p:nvSpPr>
        <p:spPr>
          <a:xfrm>
            <a:off x="3837317" y="4738115"/>
            <a:ext cx="5042535" cy="1870710"/>
          </a:xfrm>
          <a:custGeom>
            <a:avLst/>
            <a:gdLst/>
            <a:ahLst/>
            <a:cxnLst/>
            <a:rect l="l" t="t" r="r" b="b"/>
            <a:pathLst>
              <a:path w="5042534" h="1870709">
                <a:moveTo>
                  <a:pt x="0" y="0"/>
                </a:moveTo>
                <a:lnTo>
                  <a:pt x="56387" y="0"/>
                </a:lnTo>
                <a:lnTo>
                  <a:pt x="56388" y="1870710"/>
                </a:lnTo>
                <a:lnTo>
                  <a:pt x="5042154" y="1870710"/>
                </a:lnTo>
                <a:lnTo>
                  <a:pt x="5042154" y="1190243"/>
                </a:lnTo>
              </a:path>
            </a:pathLst>
          </a:custGeom>
          <a:ln w="15100">
            <a:solidFill>
              <a:srgbClr val="008000"/>
            </a:solidFill>
          </a:ln>
        </p:spPr>
        <p:txBody>
          <a:bodyPr wrap="square" lIns="0" tIns="0" rIns="0" bIns="0" rtlCol="0"/>
          <a:lstStyle/>
          <a:p>
            <a:endParaRPr/>
          </a:p>
        </p:txBody>
      </p:sp>
      <p:sp>
        <p:nvSpPr>
          <p:cNvPr id="317" name="object 317"/>
          <p:cNvSpPr/>
          <p:nvPr/>
        </p:nvSpPr>
        <p:spPr>
          <a:xfrm>
            <a:off x="5339219" y="6467855"/>
            <a:ext cx="55880" cy="55244"/>
          </a:xfrm>
          <a:custGeom>
            <a:avLst/>
            <a:gdLst/>
            <a:ahLst/>
            <a:cxnLst/>
            <a:rect l="l" t="t" r="r" b="b"/>
            <a:pathLst>
              <a:path w="55879" h="55245">
                <a:moveTo>
                  <a:pt x="55625" y="27432"/>
                </a:moveTo>
                <a:lnTo>
                  <a:pt x="52577" y="15240"/>
                </a:lnTo>
                <a:lnTo>
                  <a:pt x="44958" y="4572"/>
                </a:lnTo>
                <a:lnTo>
                  <a:pt x="34289" y="0"/>
                </a:lnTo>
                <a:lnTo>
                  <a:pt x="20574" y="0"/>
                </a:lnTo>
                <a:lnTo>
                  <a:pt x="10667" y="4572"/>
                </a:lnTo>
                <a:lnTo>
                  <a:pt x="3048" y="15240"/>
                </a:lnTo>
                <a:lnTo>
                  <a:pt x="0" y="27432"/>
                </a:lnTo>
                <a:lnTo>
                  <a:pt x="3048" y="39624"/>
                </a:lnTo>
                <a:lnTo>
                  <a:pt x="10667" y="50292"/>
                </a:lnTo>
                <a:lnTo>
                  <a:pt x="20574" y="54864"/>
                </a:lnTo>
                <a:lnTo>
                  <a:pt x="34289" y="54864"/>
                </a:lnTo>
                <a:lnTo>
                  <a:pt x="44958" y="50292"/>
                </a:lnTo>
                <a:lnTo>
                  <a:pt x="52577" y="39624"/>
                </a:lnTo>
                <a:lnTo>
                  <a:pt x="55625" y="27432"/>
                </a:lnTo>
                <a:close/>
              </a:path>
            </a:pathLst>
          </a:custGeom>
          <a:solidFill>
            <a:srgbClr val="FF0000"/>
          </a:solidFill>
        </p:spPr>
        <p:txBody>
          <a:bodyPr wrap="square" lIns="0" tIns="0" rIns="0" bIns="0" rtlCol="0"/>
          <a:lstStyle/>
          <a:p>
            <a:endParaRPr/>
          </a:p>
        </p:txBody>
      </p:sp>
      <p:sp>
        <p:nvSpPr>
          <p:cNvPr id="318" name="object 318"/>
          <p:cNvSpPr/>
          <p:nvPr/>
        </p:nvSpPr>
        <p:spPr>
          <a:xfrm>
            <a:off x="5339219" y="6467855"/>
            <a:ext cx="55880" cy="55244"/>
          </a:xfrm>
          <a:custGeom>
            <a:avLst/>
            <a:gdLst/>
            <a:ahLst/>
            <a:cxnLst/>
            <a:rect l="l" t="t" r="r" b="b"/>
            <a:pathLst>
              <a:path w="55879" h="55245">
                <a:moveTo>
                  <a:pt x="55625" y="27432"/>
                </a:moveTo>
                <a:lnTo>
                  <a:pt x="52577" y="15240"/>
                </a:lnTo>
                <a:lnTo>
                  <a:pt x="44958" y="4572"/>
                </a:lnTo>
                <a:lnTo>
                  <a:pt x="34289" y="0"/>
                </a:lnTo>
                <a:lnTo>
                  <a:pt x="20574" y="0"/>
                </a:lnTo>
                <a:lnTo>
                  <a:pt x="10667" y="4572"/>
                </a:lnTo>
                <a:lnTo>
                  <a:pt x="3048" y="15240"/>
                </a:lnTo>
                <a:lnTo>
                  <a:pt x="0" y="27432"/>
                </a:lnTo>
                <a:lnTo>
                  <a:pt x="3048" y="39624"/>
                </a:lnTo>
                <a:lnTo>
                  <a:pt x="10667" y="50292"/>
                </a:lnTo>
                <a:lnTo>
                  <a:pt x="20574" y="54864"/>
                </a:lnTo>
                <a:lnTo>
                  <a:pt x="34289" y="54864"/>
                </a:lnTo>
                <a:lnTo>
                  <a:pt x="44958" y="50292"/>
                </a:lnTo>
                <a:lnTo>
                  <a:pt x="52577" y="39624"/>
                </a:lnTo>
                <a:lnTo>
                  <a:pt x="55625" y="27432"/>
                </a:lnTo>
                <a:close/>
              </a:path>
            </a:pathLst>
          </a:custGeom>
          <a:ln w="15100">
            <a:solidFill>
              <a:srgbClr val="FF0000"/>
            </a:solidFill>
          </a:ln>
        </p:spPr>
        <p:txBody>
          <a:bodyPr wrap="square" lIns="0" tIns="0" rIns="0" bIns="0" rtlCol="0"/>
          <a:lstStyle/>
          <a:p>
            <a:endParaRPr/>
          </a:p>
        </p:txBody>
      </p:sp>
      <p:sp>
        <p:nvSpPr>
          <p:cNvPr id="319" name="object 319"/>
          <p:cNvSpPr/>
          <p:nvPr/>
        </p:nvSpPr>
        <p:spPr>
          <a:xfrm>
            <a:off x="6726821" y="5928359"/>
            <a:ext cx="0" cy="680720"/>
          </a:xfrm>
          <a:custGeom>
            <a:avLst/>
            <a:gdLst/>
            <a:ahLst/>
            <a:cxnLst/>
            <a:rect l="l" t="t" r="r" b="b"/>
            <a:pathLst>
              <a:path h="680720">
                <a:moveTo>
                  <a:pt x="0" y="0"/>
                </a:moveTo>
                <a:lnTo>
                  <a:pt x="0" y="680466"/>
                </a:lnTo>
              </a:path>
            </a:pathLst>
          </a:custGeom>
          <a:ln w="15100">
            <a:solidFill>
              <a:srgbClr val="008000"/>
            </a:solidFill>
          </a:ln>
        </p:spPr>
        <p:txBody>
          <a:bodyPr wrap="square" lIns="0" tIns="0" rIns="0" bIns="0" rtlCol="0"/>
          <a:lstStyle/>
          <a:p>
            <a:endParaRPr/>
          </a:p>
        </p:txBody>
      </p:sp>
      <p:sp>
        <p:nvSpPr>
          <p:cNvPr id="320" name="object 320"/>
          <p:cNvSpPr/>
          <p:nvPr/>
        </p:nvSpPr>
        <p:spPr>
          <a:xfrm>
            <a:off x="6698627" y="6581393"/>
            <a:ext cx="55880" cy="55244"/>
          </a:xfrm>
          <a:custGeom>
            <a:avLst/>
            <a:gdLst/>
            <a:ahLst/>
            <a:cxnLst/>
            <a:rect l="l" t="t" r="r" b="b"/>
            <a:pathLst>
              <a:path w="55879" h="55245">
                <a:moveTo>
                  <a:pt x="55625" y="27431"/>
                </a:moveTo>
                <a:lnTo>
                  <a:pt x="52577" y="15239"/>
                </a:lnTo>
                <a:lnTo>
                  <a:pt x="44945" y="4572"/>
                </a:lnTo>
                <a:lnTo>
                  <a:pt x="34289" y="0"/>
                </a:lnTo>
                <a:lnTo>
                  <a:pt x="20561" y="0"/>
                </a:lnTo>
                <a:lnTo>
                  <a:pt x="10668" y="4572"/>
                </a:lnTo>
                <a:lnTo>
                  <a:pt x="3035" y="15239"/>
                </a:lnTo>
                <a:lnTo>
                  <a:pt x="0" y="27431"/>
                </a:lnTo>
                <a:lnTo>
                  <a:pt x="3035" y="39624"/>
                </a:lnTo>
                <a:lnTo>
                  <a:pt x="10668" y="50291"/>
                </a:lnTo>
                <a:lnTo>
                  <a:pt x="20561" y="54863"/>
                </a:lnTo>
                <a:lnTo>
                  <a:pt x="34289" y="54863"/>
                </a:lnTo>
                <a:lnTo>
                  <a:pt x="44945" y="50291"/>
                </a:lnTo>
                <a:lnTo>
                  <a:pt x="52577" y="39624"/>
                </a:lnTo>
                <a:lnTo>
                  <a:pt x="55625" y="27431"/>
                </a:lnTo>
                <a:close/>
              </a:path>
            </a:pathLst>
          </a:custGeom>
          <a:solidFill>
            <a:srgbClr val="FF0000"/>
          </a:solidFill>
        </p:spPr>
        <p:txBody>
          <a:bodyPr wrap="square" lIns="0" tIns="0" rIns="0" bIns="0" rtlCol="0"/>
          <a:lstStyle/>
          <a:p>
            <a:endParaRPr/>
          </a:p>
        </p:txBody>
      </p:sp>
      <p:sp>
        <p:nvSpPr>
          <p:cNvPr id="321" name="object 321"/>
          <p:cNvSpPr/>
          <p:nvPr/>
        </p:nvSpPr>
        <p:spPr>
          <a:xfrm>
            <a:off x="6698627" y="6581393"/>
            <a:ext cx="55880" cy="55244"/>
          </a:xfrm>
          <a:custGeom>
            <a:avLst/>
            <a:gdLst/>
            <a:ahLst/>
            <a:cxnLst/>
            <a:rect l="l" t="t" r="r" b="b"/>
            <a:pathLst>
              <a:path w="55879" h="55245">
                <a:moveTo>
                  <a:pt x="55625" y="27431"/>
                </a:moveTo>
                <a:lnTo>
                  <a:pt x="52577" y="15239"/>
                </a:lnTo>
                <a:lnTo>
                  <a:pt x="44945" y="4572"/>
                </a:lnTo>
                <a:lnTo>
                  <a:pt x="34289" y="0"/>
                </a:lnTo>
                <a:lnTo>
                  <a:pt x="20561" y="0"/>
                </a:lnTo>
                <a:lnTo>
                  <a:pt x="10668" y="4572"/>
                </a:lnTo>
                <a:lnTo>
                  <a:pt x="3035" y="15239"/>
                </a:lnTo>
                <a:lnTo>
                  <a:pt x="0" y="27431"/>
                </a:lnTo>
                <a:lnTo>
                  <a:pt x="3035" y="39624"/>
                </a:lnTo>
                <a:lnTo>
                  <a:pt x="10668" y="50291"/>
                </a:lnTo>
                <a:lnTo>
                  <a:pt x="20561" y="54863"/>
                </a:lnTo>
                <a:lnTo>
                  <a:pt x="34289" y="54863"/>
                </a:lnTo>
                <a:lnTo>
                  <a:pt x="44945" y="50291"/>
                </a:lnTo>
                <a:lnTo>
                  <a:pt x="52577" y="39624"/>
                </a:lnTo>
                <a:lnTo>
                  <a:pt x="55625" y="27431"/>
                </a:lnTo>
                <a:close/>
              </a:path>
            </a:pathLst>
          </a:custGeom>
          <a:ln w="15100">
            <a:solidFill>
              <a:srgbClr val="FF0000"/>
            </a:solidFill>
          </a:ln>
        </p:spPr>
        <p:txBody>
          <a:bodyPr wrap="square" lIns="0" tIns="0" rIns="0" bIns="0" rtlCol="0"/>
          <a:lstStyle/>
          <a:p>
            <a:endParaRPr/>
          </a:p>
        </p:txBody>
      </p:sp>
      <p:sp>
        <p:nvSpPr>
          <p:cNvPr id="322" name="object 322"/>
          <p:cNvSpPr/>
          <p:nvPr/>
        </p:nvSpPr>
        <p:spPr>
          <a:xfrm>
            <a:off x="3780167" y="4567428"/>
            <a:ext cx="57150" cy="0"/>
          </a:xfrm>
          <a:custGeom>
            <a:avLst/>
            <a:gdLst/>
            <a:ahLst/>
            <a:cxnLst/>
            <a:rect l="l" t="t" r="r" b="b"/>
            <a:pathLst>
              <a:path w="57150">
                <a:moveTo>
                  <a:pt x="0" y="0"/>
                </a:moveTo>
                <a:lnTo>
                  <a:pt x="57150" y="0"/>
                </a:lnTo>
              </a:path>
            </a:pathLst>
          </a:custGeom>
          <a:ln w="15100">
            <a:solidFill>
              <a:srgbClr val="008000"/>
            </a:solidFill>
          </a:ln>
        </p:spPr>
        <p:txBody>
          <a:bodyPr wrap="square" lIns="0" tIns="0" rIns="0" bIns="0" rtlCol="0"/>
          <a:lstStyle/>
          <a:p>
            <a:endParaRPr/>
          </a:p>
        </p:txBody>
      </p:sp>
      <p:sp>
        <p:nvSpPr>
          <p:cNvPr id="323" name="object 323"/>
          <p:cNvSpPr/>
          <p:nvPr/>
        </p:nvSpPr>
        <p:spPr>
          <a:xfrm>
            <a:off x="3780167" y="4738115"/>
            <a:ext cx="86360" cy="0"/>
          </a:xfrm>
          <a:custGeom>
            <a:avLst/>
            <a:gdLst/>
            <a:ahLst/>
            <a:cxnLst/>
            <a:rect l="l" t="t" r="r" b="b"/>
            <a:pathLst>
              <a:path w="86360">
                <a:moveTo>
                  <a:pt x="0" y="0"/>
                </a:moveTo>
                <a:lnTo>
                  <a:pt x="86105" y="0"/>
                </a:lnTo>
              </a:path>
            </a:pathLst>
          </a:custGeom>
          <a:ln w="15100">
            <a:solidFill>
              <a:srgbClr val="008000"/>
            </a:solidFill>
          </a:ln>
        </p:spPr>
        <p:txBody>
          <a:bodyPr wrap="square" lIns="0" tIns="0" rIns="0" bIns="0" rtlCol="0"/>
          <a:lstStyle/>
          <a:p>
            <a:endParaRPr/>
          </a:p>
        </p:txBody>
      </p:sp>
      <p:sp>
        <p:nvSpPr>
          <p:cNvPr id="324" name="object 324"/>
          <p:cNvSpPr/>
          <p:nvPr/>
        </p:nvSpPr>
        <p:spPr>
          <a:xfrm>
            <a:off x="2647073" y="6099047"/>
            <a:ext cx="567055" cy="567055"/>
          </a:xfrm>
          <a:custGeom>
            <a:avLst/>
            <a:gdLst/>
            <a:ahLst/>
            <a:cxnLst/>
            <a:rect l="l" t="t" r="r" b="b"/>
            <a:pathLst>
              <a:path w="567055" h="567054">
                <a:moveTo>
                  <a:pt x="0" y="0"/>
                </a:moveTo>
                <a:lnTo>
                  <a:pt x="0" y="566927"/>
                </a:lnTo>
                <a:lnTo>
                  <a:pt x="566928" y="566927"/>
                </a:lnTo>
                <a:lnTo>
                  <a:pt x="566928" y="0"/>
                </a:lnTo>
                <a:lnTo>
                  <a:pt x="0" y="0"/>
                </a:lnTo>
                <a:close/>
              </a:path>
            </a:pathLst>
          </a:custGeom>
          <a:solidFill>
            <a:srgbClr val="FFFFFF"/>
          </a:solidFill>
        </p:spPr>
        <p:txBody>
          <a:bodyPr wrap="square" lIns="0" tIns="0" rIns="0" bIns="0" rtlCol="0"/>
          <a:lstStyle/>
          <a:p>
            <a:endParaRPr/>
          </a:p>
        </p:txBody>
      </p:sp>
      <p:sp>
        <p:nvSpPr>
          <p:cNvPr id="325" name="object 325"/>
          <p:cNvSpPr/>
          <p:nvPr/>
        </p:nvSpPr>
        <p:spPr>
          <a:xfrm>
            <a:off x="2647073" y="6099047"/>
            <a:ext cx="567055" cy="567055"/>
          </a:xfrm>
          <a:custGeom>
            <a:avLst/>
            <a:gdLst/>
            <a:ahLst/>
            <a:cxnLst/>
            <a:rect l="l" t="t" r="r" b="b"/>
            <a:pathLst>
              <a:path w="567055" h="567054">
                <a:moveTo>
                  <a:pt x="0" y="0"/>
                </a:moveTo>
                <a:lnTo>
                  <a:pt x="0" y="566927"/>
                </a:lnTo>
                <a:lnTo>
                  <a:pt x="566928" y="566927"/>
                </a:lnTo>
                <a:lnTo>
                  <a:pt x="566928" y="0"/>
                </a:lnTo>
                <a:lnTo>
                  <a:pt x="0" y="0"/>
                </a:lnTo>
                <a:close/>
              </a:path>
            </a:pathLst>
          </a:custGeom>
          <a:ln w="15100">
            <a:solidFill>
              <a:srgbClr val="000000"/>
            </a:solidFill>
          </a:ln>
        </p:spPr>
        <p:txBody>
          <a:bodyPr wrap="square" lIns="0" tIns="0" rIns="0" bIns="0" rtlCol="0"/>
          <a:lstStyle/>
          <a:p>
            <a:endParaRPr/>
          </a:p>
        </p:txBody>
      </p:sp>
      <p:sp>
        <p:nvSpPr>
          <p:cNvPr id="326" name="object 326"/>
          <p:cNvSpPr txBox="1"/>
          <p:nvPr/>
        </p:nvSpPr>
        <p:spPr>
          <a:xfrm>
            <a:off x="2792863" y="6217679"/>
            <a:ext cx="276860" cy="307975"/>
          </a:xfrm>
          <a:prstGeom prst="rect">
            <a:avLst/>
          </a:prstGeom>
        </p:spPr>
        <p:txBody>
          <a:bodyPr vert="horz" wrap="square" lIns="0" tIns="0" rIns="0" bIns="0" rtlCol="0">
            <a:spAutoFit/>
          </a:bodyPr>
          <a:lstStyle/>
          <a:p>
            <a:pPr marL="12700" marR="5080">
              <a:lnSpc>
                <a:spcPct val="104200"/>
              </a:lnSpc>
            </a:pPr>
            <a:r>
              <a:rPr sz="950" spc="35" dirty="0">
                <a:latin typeface="宋体"/>
                <a:cs typeface="宋体"/>
              </a:rPr>
              <a:t>读写控制</a:t>
            </a:r>
            <a:endParaRPr sz="950">
              <a:latin typeface="宋体"/>
              <a:cs typeface="宋体"/>
            </a:endParaRPr>
          </a:p>
        </p:txBody>
      </p:sp>
      <p:sp>
        <p:nvSpPr>
          <p:cNvPr id="327" name="object 327"/>
          <p:cNvSpPr/>
          <p:nvPr/>
        </p:nvSpPr>
        <p:spPr>
          <a:xfrm>
            <a:off x="2477909" y="5020817"/>
            <a:ext cx="1302385" cy="1191895"/>
          </a:xfrm>
          <a:custGeom>
            <a:avLst/>
            <a:gdLst/>
            <a:ahLst/>
            <a:cxnLst/>
            <a:rect l="l" t="t" r="r" b="b"/>
            <a:pathLst>
              <a:path w="1302385" h="1191895">
                <a:moveTo>
                  <a:pt x="1302258" y="0"/>
                </a:moveTo>
                <a:lnTo>
                  <a:pt x="1302258" y="964692"/>
                </a:lnTo>
                <a:lnTo>
                  <a:pt x="0" y="964692"/>
                </a:lnTo>
                <a:lnTo>
                  <a:pt x="0" y="1191768"/>
                </a:lnTo>
                <a:lnTo>
                  <a:pt x="169164" y="1191768"/>
                </a:lnTo>
              </a:path>
            </a:pathLst>
          </a:custGeom>
          <a:ln w="15100">
            <a:solidFill>
              <a:srgbClr val="000000"/>
            </a:solidFill>
          </a:ln>
        </p:spPr>
        <p:txBody>
          <a:bodyPr wrap="square" lIns="0" tIns="0" rIns="0" bIns="0" rtlCol="0"/>
          <a:lstStyle/>
          <a:p>
            <a:endParaRPr/>
          </a:p>
        </p:txBody>
      </p:sp>
      <p:sp>
        <p:nvSpPr>
          <p:cNvPr id="328" name="object 328"/>
          <p:cNvSpPr/>
          <p:nvPr/>
        </p:nvSpPr>
        <p:spPr>
          <a:xfrm>
            <a:off x="2307221" y="6381750"/>
            <a:ext cx="340360" cy="0"/>
          </a:xfrm>
          <a:custGeom>
            <a:avLst/>
            <a:gdLst/>
            <a:ahLst/>
            <a:cxnLst/>
            <a:rect l="l" t="t" r="r" b="b"/>
            <a:pathLst>
              <a:path w="340360">
                <a:moveTo>
                  <a:pt x="0" y="0"/>
                </a:moveTo>
                <a:lnTo>
                  <a:pt x="339852" y="0"/>
                </a:lnTo>
              </a:path>
            </a:pathLst>
          </a:custGeom>
          <a:ln w="15100">
            <a:solidFill>
              <a:srgbClr val="000000"/>
            </a:solidFill>
          </a:ln>
        </p:spPr>
        <p:txBody>
          <a:bodyPr wrap="square" lIns="0" tIns="0" rIns="0" bIns="0" rtlCol="0"/>
          <a:lstStyle/>
          <a:p>
            <a:endParaRPr/>
          </a:p>
        </p:txBody>
      </p:sp>
      <p:sp>
        <p:nvSpPr>
          <p:cNvPr id="329" name="object 329"/>
          <p:cNvSpPr/>
          <p:nvPr/>
        </p:nvSpPr>
        <p:spPr>
          <a:xfrm>
            <a:off x="1967369" y="6553200"/>
            <a:ext cx="680085" cy="0"/>
          </a:xfrm>
          <a:custGeom>
            <a:avLst/>
            <a:gdLst/>
            <a:ahLst/>
            <a:cxnLst/>
            <a:rect l="l" t="t" r="r" b="b"/>
            <a:pathLst>
              <a:path w="680085">
                <a:moveTo>
                  <a:pt x="0" y="0"/>
                </a:moveTo>
                <a:lnTo>
                  <a:pt x="679704" y="0"/>
                </a:lnTo>
              </a:path>
            </a:pathLst>
          </a:custGeom>
          <a:ln w="15100">
            <a:solidFill>
              <a:srgbClr val="000000"/>
            </a:solidFill>
          </a:ln>
        </p:spPr>
        <p:txBody>
          <a:bodyPr wrap="square" lIns="0" tIns="0" rIns="0" bIns="0" rtlCol="0"/>
          <a:lstStyle/>
          <a:p>
            <a:endParaRPr/>
          </a:p>
        </p:txBody>
      </p:sp>
      <p:sp>
        <p:nvSpPr>
          <p:cNvPr id="330" name="object 330"/>
          <p:cNvSpPr/>
          <p:nvPr/>
        </p:nvSpPr>
        <p:spPr>
          <a:xfrm>
            <a:off x="1967369" y="6381750"/>
            <a:ext cx="340360" cy="0"/>
          </a:xfrm>
          <a:custGeom>
            <a:avLst/>
            <a:gdLst/>
            <a:ahLst/>
            <a:cxnLst/>
            <a:rect l="l" t="t" r="r" b="b"/>
            <a:pathLst>
              <a:path w="340360">
                <a:moveTo>
                  <a:pt x="339851" y="0"/>
                </a:moveTo>
                <a:lnTo>
                  <a:pt x="0" y="0"/>
                </a:lnTo>
              </a:path>
            </a:pathLst>
          </a:custGeom>
          <a:ln w="15100">
            <a:solidFill>
              <a:srgbClr val="000000"/>
            </a:solidFill>
          </a:ln>
        </p:spPr>
        <p:txBody>
          <a:bodyPr wrap="square" lIns="0" tIns="0" rIns="0" bIns="0" rtlCol="0"/>
          <a:lstStyle/>
          <a:p>
            <a:endParaRPr/>
          </a:p>
        </p:txBody>
      </p:sp>
      <p:sp>
        <p:nvSpPr>
          <p:cNvPr id="331" name="object 331"/>
          <p:cNvSpPr txBox="1"/>
          <p:nvPr/>
        </p:nvSpPr>
        <p:spPr>
          <a:xfrm>
            <a:off x="1681105" y="6299198"/>
            <a:ext cx="290830" cy="160020"/>
          </a:xfrm>
          <a:prstGeom prst="rect">
            <a:avLst/>
          </a:prstGeom>
        </p:spPr>
        <p:txBody>
          <a:bodyPr vert="horz" wrap="square" lIns="0" tIns="0" rIns="0" bIns="0" rtlCol="0">
            <a:spAutoFit/>
          </a:bodyPr>
          <a:lstStyle/>
          <a:p>
            <a:pPr marL="12700">
              <a:lnSpc>
                <a:spcPct val="100000"/>
              </a:lnSpc>
            </a:pPr>
            <a:r>
              <a:rPr sz="950" b="1" spc="25" dirty="0">
                <a:latin typeface="Arial"/>
                <a:cs typeface="Arial"/>
              </a:rPr>
              <a:t>BHE</a:t>
            </a:r>
            <a:endParaRPr sz="950">
              <a:latin typeface="Arial"/>
              <a:cs typeface="Arial"/>
            </a:endParaRPr>
          </a:p>
        </p:txBody>
      </p:sp>
      <p:sp>
        <p:nvSpPr>
          <p:cNvPr id="332" name="object 332"/>
          <p:cNvSpPr txBox="1"/>
          <p:nvPr/>
        </p:nvSpPr>
        <p:spPr>
          <a:xfrm>
            <a:off x="1707010" y="6469892"/>
            <a:ext cx="177165" cy="160020"/>
          </a:xfrm>
          <a:prstGeom prst="rect">
            <a:avLst/>
          </a:prstGeom>
        </p:spPr>
        <p:txBody>
          <a:bodyPr vert="horz" wrap="square" lIns="0" tIns="0" rIns="0" bIns="0" rtlCol="0">
            <a:spAutoFit/>
          </a:bodyPr>
          <a:lstStyle/>
          <a:p>
            <a:pPr marL="12700">
              <a:lnSpc>
                <a:spcPct val="100000"/>
              </a:lnSpc>
            </a:pPr>
            <a:r>
              <a:rPr sz="950" b="1" spc="-20" dirty="0">
                <a:latin typeface="Arial"/>
                <a:cs typeface="Arial"/>
              </a:rPr>
              <a:t>A0</a:t>
            </a:r>
            <a:endParaRPr sz="950">
              <a:latin typeface="Arial"/>
              <a:cs typeface="Arial"/>
            </a:endParaRPr>
          </a:p>
        </p:txBody>
      </p:sp>
      <p:sp>
        <p:nvSpPr>
          <p:cNvPr id="333" name="object 333"/>
          <p:cNvSpPr/>
          <p:nvPr/>
        </p:nvSpPr>
        <p:spPr>
          <a:xfrm>
            <a:off x="4913261" y="3659885"/>
            <a:ext cx="1134110" cy="2722245"/>
          </a:xfrm>
          <a:custGeom>
            <a:avLst/>
            <a:gdLst/>
            <a:ahLst/>
            <a:cxnLst/>
            <a:rect l="l" t="t" r="r" b="b"/>
            <a:pathLst>
              <a:path w="1134110" h="2722245">
                <a:moveTo>
                  <a:pt x="1133856" y="0"/>
                </a:moveTo>
                <a:lnTo>
                  <a:pt x="0" y="0"/>
                </a:lnTo>
                <a:lnTo>
                  <a:pt x="0" y="2721864"/>
                </a:lnTo>
                <a:lnTo>
                  <a:pt x="1133856" y="2721864"/>
                </a:lnTo>
              </a:path>
            </a:pathLst>
          </a:custGeom>
          <a:ln w="15100">
            <a:solidFill>
              <a:srgbClr val="008000"/>
            </a:solidFill>
          </a:ln>
        </p:spPr>
        <p:txBody>
          <a:bodyPr wrap="square" lIns="0" tIns="0" rIns="0" bIns="0" rtlCol="0"/>
          <a:lstStyle/>
          <a:p>
            <a:endParaRPr/>
          </a:p>
        </p:txBody>
      </p:sp>
      <p:sp>
        <p:nvSpPr>
          <p:cNvPr id="334" name="object 334"/>
          <p:cNvSpPr/>
          <p:nvPr/>
        </p:nvSpPr>
        <p:spPr>
          <a:xfrm>
            <a:off x="3214001" y="6268211"/>
            <a:ext cx="1699260" cy="0"/>
          </a:xfrm>
          <a:custGeom>
            <a:avLst/>
            <a:gdLst/>
            <a:ahLst/>
            <a:cxnLst/>
            <a:rect l="l" t="t" r="r" b="b"/>
            <a:pathLst>
              <a:path w="1699260">
                <a:moveTo>
                  <a:pt x="0" y="0"/>
                </a:moveTo>
                <a:lnTo>
                  <a:pt x="1699260" y="0"/>
                </a:lnTo>
              </a:path>
            </a:pathLst>
          </a:custGeom>
          <a:ln w="15100">
            <a:solidFill>
              <a:srgbClr val="008000"/>
            </a:solidFill>
          </a:ln>
        </p:spPr>
        <p:txBody>
          <a:bodyPr wrap="square" lIns="0" tIns="0" rIns="0" bIns="0" rtlCol="0"/>
          <a:lstStyle/>
          <a:p>
            <a:endParaRPr/>
          </a:p>
        </p:txBody>
      </p:sp>
      <p:sp>
        <p:nvSpPr>
          <p:cNvPr id="335" name="object 335"/>
          <p:cNvSpPr/>
          <p:nvPr/>
        </p:nvSpPr>
        <p:spPr>
          <a:xfrm>
            <a:off x="4885829" y="6241541"/>
            <a:ext cx="55880" cy="54610"/>
          </a:xfrm>
          <a:custGeom>
            <a:avLst/>
            <a:gdLst/>
            <a:ahLst/>
            <a:cxnLst/>
            <a:rect l="l" t="t" r="r" b="b"/>
            <a:pathLst>
              <a:path w="55879" h="54610">
                <a:moveTo>
                  <a:pt x="55625" y="26670"/>
                </a:moveTo>
                <a:lnTo>
                  <a:pt x="52577" y="15240"/>
                </a:lnTo>
                <a:lnTo>
                  <a:pt x="44957" y="4572"/>
                </a:lnTo>
                <a:lnTo>
                  <a:pt x="35051" y="0"/>
                </a:lnTo>
                <a:lnTo>
                  <a:pt x="21336" y="0"/>
                </a:lnTo>
                <a:lnTo>
                  <a:pt x="10667" y="4572"/>
                </a:lnTo>
                <a:lnTo>
                  <a:pt x="3048" y="15240"/>
                </a:lnTo>
                <a:lnTo>
                  <a:pt x="0" y="26670"/>
                </a:lnTo>
                <a:lnTo>
                  <a:pt x="3048" y="38862"/>
                </a:lnTo>
                <a:lnTo>
                  <a:pt x="10667" y="49530"/>
                </a:lnTo>
                <a:lnTo>
                  <a:pt x="21336" y="54102"/>
                </a:lnTo>
                <a:lnTo>
                  <a:pt x="35051" y="54102"/>
                </a:lnTo>
                <a:lnTo>
                  <a:pt x="44957" y="49530"/>
                </a:lnTo>
                <a:lnTo>
                  <a:pt x="52577" y="38862"/>
                </a:lnTo>
                <a:lnTo>
                  <a:pt x="55625" y="26670"/>
                </a:lnTo>
                <a:close/>
              </a:path>
            </a:pathLst>
          </a:custGeom>
          <a:solidFill>
            <a:srgbClr val="FF0000"/>
          </a:solidFill>
        </p:spPr>
        <p:txBody>
          <a:bodyPr wrap="square" lIns="0" tIns="0" rIns="0" bIns="0" rtlCol="0"/>
          <a:lstStyle/>
          <a:p>
            <a:endParaRPr/>
          </a:p>
        </p:txBody>
      </p:sp>
      <p:sp>
        <p:nvSpPr>
          <p:cNvPr id="336" name="object 336"/>
          <p:cNvSpPr/>
          <p:nvPr/>
        </p:nvSpPr>
        <p:spPr>
          <a:xfrm>
            <a:off x="4885829" y="6241541"/>
            <a:ext cx="55880" cy="54610"/>
          </a:xfrm>
          <a:custGeom>
            <a:avLst/>
            <a:gdLst/>
            <a:ahLst/>
            <a:cxnLst/>
            <a:rect l="l" t="t" r="r" b="b"/>
            <a:pathLst>
              <a:path w="55879" h="54610">
                <a:moveTo>
                  <a:pt x="55625" y="26670"/>
                </a:moveTo>
                <a:lnTo>
                  <a:pt x="52577" y="15240"/>
                </a:lnTo>
                <a:lnTo>
                  <a:pt x="44957" y="4572"/>
                </a:lnTo>
                <a:lnTo>
                  <a:pt x="35051" y="0"/>
                </a:lnTo>
                <a:lnTo>
                  <a:pt x="21336" y="0"/>
                </a:lnTo>
                <a:lnTo>
                  <a:pt x="10667" y="4572"/>
                </a:lnTo>
                <a:lnTo>
                  <a:pt x="3048" y="15240"/>
                </a:lnTo>
                <a:lnTo>
                  <a:pt x="0" y="26670"/>
                </a:lnTo>
                <a:lnTo>
                  <a:pt x="3048" y="38862"/>
                </a:lnTo>
                <a:lnTo>
                  <a:pt x="10667" y="49530"/>
                </a:lnTo>
                <a:lnTo>
                  <a:pt x="21336" y="54102"/>
                </a:lnTo>
                <a:lnTo>
                  <a:pt x="35051" y="54102"/>
                </a:lnTo>
                <a:lnTo>
                  <a:pt x="44957" y="49530"/>
                </a:lnTo>
                <a:lnTo>
                  <a:pt x="52577" y="38862"/>
                </a:lnTo>
                <a:lnTo>
                  <a:pt x="55625" y="26670"/>
                </a:lnTo>
                <a:close/>
              </a:path>
            </a:pathLst>
          </a:custGeom>
          <a:ln w="15100">
            <a:solidFill>
              <a:srgbClr val="FF0000"/>
            </a:solidFill>
          </a:ln>
        </p:spPr>
        <p:txBody>
          <a:bodyPr wrap="square" lIns="0" tIns="0" rIns="0" bIns="0" rtlCol="0"/>
          <a:lstStyle/>
          <a:p>
            <a:endParaRPr/>
          </a:p>
        </p:txBody>
      </p:sp>
      <p:sp>
        <p:nvSpPr>
          <p:cNvPr id="337" name="object 337"/>
          <p:cNvSpPr/>
          <p:nvPr/>
        </p:nvSpPr>
        <p:spPr>
          <a:xfrm>
            <a:off x="7180198" y="3659885"/>
            <a:ext cx="1019810" cy="3062605"/>
          </a:xfrm>
          <a:custGeom>
            <a:avLst/>
            <a:gdLst/>
            <a:ahLst/>
            <a:cxnLst/>
            <a:rect l="l" t="t" r="r" b="b"/>
            <a:pathLst>
              <a:path w="1019809" h="3062604">
                <a:moveTo>
                  <a:pt x="1019568" y="0"/>
                </a:moveTo>
                <a:lnTo>
                  <a:pt x="0" y="0"/>
                </a:lnTo>
                <a:lnTo>
                  <a:pt x="0" y="3062478"/>
                </a:lnTo>
                <a:lnTo>
                  <a:pt x="1019568" y="3062478"/>
                </a:lnTo>
                <a:lnTo>
                  <a:pt x="1019568" y="2721864"/>
                </a:lnTo>
              </a:path>
            </a:pathLst>
          </a:custGeom>
          <a:ln w="15100">
            <a:solidFill>
              <a:srgbClr val="008000"/>
            </a:solidFill>
          </a:ln>
        </p:spPr>
        <p:txBody>
          <a:bodyPr wrap="square" lIns="0" tIns="0" rIns="0" bIns="0" rtlCol="0"/>
          <a:lstStyle/>
          <a:p>
            <a:endParaRPr/>
          </a:p>
        </p:txBody>
      </p:sp>
      <p:sp>
        <p:nvSpPr>
          <p:cNvPr id="338" name="object 338"/>
          <p:cNvSpPr/>
          <p:nvPr/>
        </p:nvSpPr>
        <p:spPr>
          <a:xfrm>
            <a:off x="3214001" y="6439661"/>
            <a:ext cx="3966210" cy="283210"/>
          </a:xfrm>
          <a:custGeom>
            <a:avLst/>
            <a:gdLst/>
            <a:ahLst/>
            <a:cxnLst/>
            <a:rect l="l" t="t" r="r" b="b"/>
            <a:pathLst>
              <a:path w="3966209" h="283209">
                <a:moveTo>
                  <a:pt x="3966197" y="282702"/>
                </a:moveTo>
                <a:lnTo>
                  <a:pt x="339852" y="282702"/>
                </a:lnTo>
                <a:lnTo>
                  <a:pt x="339852" y="0"/>
                </a:lnTo>
                <a:lnTo>
                  <a:pt x="0" y="0"/>
                </a:lnTo>
              </a:path>
            </a:pathLst>
          </a:custGeom>
          <a:ln w="15100">
            <a:solidFill>
              <a:srgbClr val="008000"/>
            </a:solidFill>
          </a:ln>
        </p:spPr>
        <p:txBody>
          <a:bodyPr wrap="square" lIns="0" tIns="0" rIns="0" bIns="0" rtlCol="0"/>
          <a:lstStyle/>
          <a:p>
            <a:endParaRPr/>
          </a:p>
        </p:txBody>
      </p:sp>
      <p:sp>
        <p:nvSpPr>
          <p:cNvPr id="339" name="object 339"/>
          <p:cNvSpPr/>
          <p:nvPr/>
        </p:nvSpPr>
        <p:spPr>
          <a:xfrm>
            <a:off x="7151255" y="6694931"/>
            <a:ext cx="56515" cy="54610"/>
          </a:xfrm>
          <a:custGeom>
            <a:avLst/>
            <a:gdLst/>
            <a:ahLst/>
            <a:cxnLst/>
            <a:rect l="l" t="t" r="r" b="b"/>
            <a:pathLst>
              <a:path w="56515" h="54609">
                <a:moveTo>
                  <a:pt x="56387" y="27432"/>
                </a:moveTo>
                <a:lnTo>
                  <a:pt x="53340" y="15240"/>
                </a:lnTo>
                <a:lnTo>
                  <a:pt x="45707" y="4572"/>
                </a:lnTo>
                <a:lnTo>
                  <a:pt x="35051" y="0"/>
                </a:lnTo>
                <a:lnTo>
                  <a:pt x="21335" y="0"/>
                </a:lnTo>
                <a:lnTo>
                  <a:pt x="10655" y="4572"/>
                </a:lnTo>
                <a:lnTo>
                  <a:pt x="3048" y="15240"/>
                </a:lnTo>
                <a:lnTo>
                  <a:pt x="0" y="27432"/>
                </a:lnTo>
                <a:lnTo>
                  <a:pt x="3048" y="39624"/>
                </a:lnTo>
                <a:lnTo>
                  <a:pt x="10655" y="50292"/>
                </a:lnTo>
                <a:lnTo>
                  <a:pt x="21335" y="54101"/>
                </a:lnTo>
                <a:lnTo>
                  <a:pt x="35051" y="54101"/>
                </a:lnTo>
                <a:lnTo>
                  <a:pt x="45707" y="50292"/>
                </a:lnTo>
                <a:lnTo>
                  <a:pt x="53340" y="39624"/>
                </a:lnTo>
                <a:lnTo>
                  <a:pt x="56387" y="27432"/>
                </a:lnTo>
                <a:close/>
              </a:path>
            </a:pathLst>
          </a:custGeom>
          <a:solidFill>
            <a:srgbClr val="FF0000"/>
          </a:solidFill>
        </p:spPr>
        <p:txBody>
          <a:bodyPr wrap="square" lIns="0" tIns="0" rIns="0" bIns="0" rtlCol="0"/>
          <a:lstStyle/>
          <a:p>
            <a:endParaRPr/>
          </a:p>
        </p:txBody>
      </p:sp>
      <p:sp>
        <p:nvSpPr>
          <p:cNvPr id="340" name="object 340"/>
          <p:cNvSpPr/>
          <p:nvPr/>
        </p:nvSpPr>
        <p:spPr>
          <a:xfrm>
            <a:off x="7151255" y="6694931"/>
            <a:ext cx="56515" cy="54610"/>
          </a:xfrm>
          <a:custGeom>
            <a:avLst/>
            <a:gdLst/>
            <a:ahLst/>
            <a:cxnLst/>
            <a:rect l="l" t="t" r="r" b="b"/>
            <a:pathLst>
              <a:path w="56515" h="54609">
                <a:moveTo>
                  <a:pt x="56387" y="27432"/>
                </a:moveTo>
                <a:lnTo>
                  <a:pt x="53340" y="15240"/>
                </a:lnTo>
                <a:lnTo>
                  <a:pt x="45707" y="4572"/>
                </a:lnTo>
                <a:lnTo>
                  <a:pt x="35051" y="0"/>
                </a:lnTo>
                <a:lnTo>
                  <a:pt x="21335" y="0"/>
                </a:lnTo>
                <a:lnTo>
                  <a:pt x="10655" y="4572"/>
                </a:lnTo>
                <a:lnTo>
                  <a:pt x="3048" y="15240"/>
                </a:lnTo>
                <a:lnTo>
                  <a:pt x="0" y="27432"/>
                </a:lnTo>
                <a:lnTo>
                  <a:pt x="3048" y="39624"/>
                </a:lnTo>
                <a:lnTo>
                  <a:pt x="10655" y="50292"/>
                </a:lnTo>
                <a:lnTo>
                  <a:pt x="21335" y="54101"/>
                </a:lnTo>
                <a:lnTo>
                  <a:pt x="35051" y="54101"/>
                </a:lnTo>
                <a:lnTo>
                  <a:pt x="45707" y="50292"/>
                </a:lnTo>
                <a:lnTo>
                  <a:pt x="53340" y="39624"/>
                </a:lnTo>
                <a:lnTo>
                  <a:pt x="56387" y="27432"/>
                </a:lnTo>
                <a:close/>
              </a:path>
            </a:pathLst>
          </a:custGeom>
          <a:ln w="15100">
            <a:solidFill>
              <a:srgbClr val="FF0000"/>
            </a:solidFill>
          </a:ln>
        </p:spPr>
        <p:txBody>
          <a:bodyPr wrap="square" lIns="0" tIns="0" rIns="0" bIns="0" rtlCol="0"/>
          <a:lstStyle/>
          <a:p>
            <a:endParaRPr/>
          </a:p>
        </p:txBody>
      </p:sp>
      <p:sp>
        <p:nvSpPr>
          <p:cNvPr id="341" name="object 341"/>
          <p:cNvSpPr txBox="1"/>
          <p:nvPr/>
        </p:nvSpPr>
        <p:spPr>
          <a:xfrm>
            <a:off x="2569597" y="6699504"/>
            <a:ext cx="723265" cy="197485"/>
          </a:xfrm>
          <a:prstGeom prst="rect">
            <a:avLst/>
          </a:prstGeom>
        </p:spPr>
        <p:txBody>
          <a:bodyPr vert="horz" wrap="square" lIns="0" tIns="0" rIns="0" bIns="0" rtlCol="0">
            <a:spAutoFit/>
          </a:bodyPr>
          <a:lstStyle/>
          <a:p>
            <a:pPr marL="12700">
              <a:lnSpc>
                <a:spcPct val="100000"/>
              </a:lnSpc>
            </a:pPr>
            <a:r>
              <a:rPr sz="1150" b="1" spc="-10" dirty="0">
                <a:solidFill>
                  <a:srgbClr val="0000FF"/>
                </a:solidFill>
                <a:latin typeface="Arial"/>
                <a:cs typeface="Arial"/>
              </a:rPr>
              <a:t>Data</a:t>
            </a:r>
            <a:r>
              <a:rPr sz="1150" b="1" spc="260" dirty="0">
                <a:solidFill>
                  <a:srgbClr val="0000FF"/>
                </a:solidFill>
                <a:latin typeface="Arial"/>
                <a:cs typeface="Arial"/>
              </a:rPr>
              <a:t> </a:t>
            </a:r>
            <a:r>
              <a:rPr sz="1150" b="1" spc="-15" dirty="0">
                <a:solidFill>
                  <a:srgbClr val="0000FF"/>
                </a:solidFill>
                <a:latin typeface="Arial"/>
                <a:cs typeface="Arial"/>
              </a:rPr>
              <a:t>Bus</a:t>
            </a:r>
            <a:endParaRPr sz="1150">
              <a:latin typeface="Arial"/>
              <a:cs typeface="Arial"/>
            </a:endParaRPr>
          </a:p>
        </p:txBody>
      </p:sp>
      <p:sp>
        <p:nvSpPr>
          <p:cNvPr id="342" name="object 342"/>
          <p:cNvSpPr txBox="1"/>
          <p:nvPr/>
        </p:nvSpPr>
        <p:spPr>
          <a:xfrm>
            <a:off x="1468507" y="6786178"/>
            <a:ext cx="487680" cy="353695"/>
          </a:xfrm>
          <a:prstGeom prst="rect">
            <a:avLst/>
          </a:prstGeom>
        </p:spPr>
        <p:txBody>
          <a:bodyPr vert="horz" wrap="square" lIns="0" tIns="0" rIns="0" bIns="0" rtlCol="0">
            <a:spAutoFit/>
          </a:bodyPr>
          <a:lstStyle/>
          <a:p>
            <a:pPr marL="12700" marR="5080" indent="34290">
              <a:lnSpc>
                <a:spcPct val="116799"/>
              </a:lnSpc>
            </a:pPr>
            <a:r>
              <a:rPr sz="950" b="1" spc="20" dirty="0">
                <a:latin typeface="Arial"/>
                <a:cs typeface="Arial"/>
              </a:rPr>
              <a:t>D0~D7  </a:t>
            </a:r>
            <a:r>
              <a:rPr sz="950" b="1" spc="15" dirty="0">
                <a:latin typeface="Arial"/>
                <a:cs typeface="Arial"/>
              </a:rPr>
              <a:t>D8</a:t>
            </a:r>
            <a:r>
              <a:rPr sz="950" b="1" spc="10" dirty="0">
                <a:latin typeface="Arial"/>
                <a:cs typeface="Arial"/>
              </a:rPr>
              <a:t>~</a:t>
            </a:r>
            <a:r>
              <a:rPr sz="950" b="1" spc="25" dirty="0">
                <a:latin typeface="Arial"/>
                <a:cs typeface="Arial"/>
              </a:rPr>
              <a:t>D</a:t>
            </a:r>
            <a:r>
              <a:rPr sz="950" b="1" spc="15" dirty="0">
                <a:latin typeface="Arial"/>
                <a:cs typeface="Arial"/>
              </a:rPr>
              <a:t>15</a:t>
            </a:r>
            <a:endParaRPr sz="950">
              <a:latin typeface="Arial"/>
              <a:cs typeface="Arial"/>
            </a:endParaRPr>
          </a:p>
        </p:txBody>
      </p:sp>
      <p:sp>
        <p:nvSpPr>
          <p:cNvPr id="343" name="object 343"/>
          <p:cNvSpPr/>
          <p:nvPr/>
        </p:nvSpPr>
        <p:spPr>
          <a:xfrm>
            <a:off x="1967369" y="5078729"/>
            <a:ext cx="680085" cy="0"/>
          </a:xfrm>
          <a:custGeom>
            <a:avLst/>
            <a:gdLst/>
            <a:ahLst/>
            <a:cxnLst/>
            <a:rect l="l" t="t" r="r" b="b"/>
            <a:pathLst>
              <a:path w="680085">
                <a:moveTo>
                  <a:pt x="0" y="0"/>
                </a:moveTo>
                <a:lnTo>
                  <a:pt x="679704" y="0"/>
                </a:lnTo>
              </a:path>
            </a:pathLst>
          </a:custGeom>
          <a:ln w="15100">
            <a:solidFill>
              <a:srgbClr val="000000"/>
            </a:solidFill>
          </a:ln>
        </p:spPr>
        <p:txBody>
          <a:bodyPr wrap="square" lIns="0" tIns="0" rIns="0" bIns="0" rtlCol="0"/>
          <a:lstStyle/>
          <a:p>
            <a:endParaRPr/>
          </a:p>
        </p:txBody>
      </p:sp>
      <p:sp>
        <p:nvSpPr>
          <p:cNvPr id="344" name="object 344"/>
          <p:cNvSpPr txBox="1"/>
          <p:nvPr/>
        </p:nvSpPr>
        <p:spPr>
          <a:xfrm>
            <a:off x="1700917" y="1906117"/>
            <a:ext cx="264795" cy="3603625"/>
          </a:xfrm>
          <a:prstGeom prst="rect">
            <a:avLst/>
          </a:prstGeom>
        </p:spPr>
        <p:txBody>
          <a:bodyPr vert="horz" wrap="square" lIns="0" tIns="0" rIns="0" bIns="0" rtlCol="0">
            <a:spAutoFit/>
          </a:bodyPr>
          <a:lstStyle/>
          <a:p>
            <a:pPr marL="12700" marR="5080" indent="9525" algn="ctr">
              <a:lnSpc>
                <a:spcPct val="118000"/>
              </a:lnSpc>
            </a:pPr>
            <a:r>
              <a:rPr sz="950" b="1" spc="-20" dirty="0">
                <a:latin typeface="Arial"/>
                <a:cs typeface="Arial"/>
              </a:rPr>
              <a:t>A1  A2  A3  A4  A5  A6  A7  A8  A9  </a:t>
            </a:r>
            <a:r>
              <a:rPr sz="950" b="1" spc="-15" dirty="0">
                <a:latin typeface="Arial"/>
                <a:cs typeface="Arial"/>
              </a:rPr>
              <a:t>A</a:t>
            </a:r>
            <a:r>
              <a:rPr sz="950" b="1" spc="15" dirty="0">
                <a:latin typeface="Arial"/>
                <a:cs typeface="Arial"/>
              </a:rPr>
              <a:t>1</a:t>
            </a:r>
            <a:r>
              <a:rPr sz="950" b="1" spc="10" dirty="0">
                <a:latin typeface="Arial"/>
                <a:cs typeface="Arial"/>
              </a:rPr>
              <a:t>0  </a:t>
            </a:r>
            <a:r>
              <a:rPr sz="950" b="1" spc="-15" dirty="0">
                <a:latin typeface="Arial"/>
                <a:cs typeface="Arial"/>
              </a:rPr>
              <a:t>A</a:t>
            </a:r>
            <a:r>
              <a:rPr sz="950" b="1" spc="15" dirty="0">
                <a:latin typeface="Arial"/>
                <a:cs typeface="Arial"/>
              </a:rPr>
              <a:t>1</a:t>
            </a:r>
            <a:r>
              <a:rPr sz="950" b="1" spc="10" dirty="0">
                <a:latin typeface="Arial"/>
                <a:cs typeface="Arial"/>
              </a:rPr>
              <a:t>1  </a:t>
            </a:r>
            <a:r>
              <a:rPr sz="950" b="1" spc="-15" dirty="0">
                <a:latin typeface="Arial"/>
                <a:cs typeface="Arial"/>
              </a:rPr>
              <a:t>A</a:t>
            </a:r>
            <a:r>
              <a:rPr sz="950" b="1" spc="15" dirty="0">
                <a:latin typeface="Arial"/>
                <a:cs typeface="Arial"/>
              </a:rPr>
              <a:t>1</a:t>
            </a:r>
            <a:r>
              <a:rPr sz="950" b="1" spc="10" dirty="0">
                <a:latin typeface="Arial"/>
                <a:cs typeface="Arial"/>
              </a:rPr>
              <a:t>2  </a:t>
            </a:r>
            <a:r>
              <a:rPr sz="950" b="1" spc="-15" dirty="0">
                <a:latin typeface="Arial"/>
                <a:cs typeface="Arial"/>
              </a:rPr>
              <a:t>A</a:t>
            </a:r>
            <a:r>
              <a:rPr sz="950" b="1" spc="15" dirty="0">
                <a:latin typeface="Arial"/>
                <a:cs typeface="Arial"/>
              </a:rPr>
              <a:t>1</a:t>
            </a:r>
            <a:r>
              <a:rPr sz="950" b="1" spc="10" dirty="0">
                <a:latin typeface="Arial"/>
                <a:cs typeface="Arial"/>
              </a:rPr>
              <a:t>3  </a:t>
            </a:r>
            <a:r>
              <a:rPr sz="950" b="1" spc="-15" dirty="0">
                <a:latin typeface="Arial"/>
                <a:cs typeface="Arial"/>
              </a:rPr>
              <a:t>A</a:t>
            </a:r>
            <a:r>
              <a:rPr sz="950" b="1" spc="15" dirty="0">
                <a:latin typeface="Arial"/>
                <a:cs typeface="Arial"/>
              </a:rPr>
              <a:t>1</a:t>
            </a:r>
            <a:r>
              <a:rPr sz="950" b="1" spc="10" dirty="0">
                <a:latin typeface="Arial"/>
                <a:cs typeface="Arial"/>
              </a:rPr>
              <a:t>4  </a:t>
            </a:r>
            <a:r>
              <a:rPr sz="950" b="1" spc="-15" dirty="0">
                <a:latin typeface="Arial"/>
                <a:cs typeface="Arial"/>
              </a:rPr>
              <a:t>A</a:t>
            </a:r>
            <a:r>
              <a:rPr sz="950" b="1" spc="15" dirty="0">
                <a:latin typeface="Arial"/>
                <a:cs typeface="Arial"/>
              </a:rPr>
              <a:t>1</a:t>
            </a:r>
            <a:r>
              <a:rPr sz="950" b="1" spc="10" dirty="0">
                <a:latin typeface="Arial"/>
                <a:cs typeface="Arial"/>
              </a:rPr>
              <a:t>5  </a:t>
            </a:r>
            <a:r>
              <a:rPr sz="950" b="1" spc="-15" dirty="0">
                <a:latin typeface="Arial"/>
                <a:cs typeface="Arial"/>
              </a:rPr>
              <a:t>A</a:t>
            </a:r>
            <a:r>
              <a:rPr sz="950" b="1" spc="15" dirty="0">
                <a:latin typeface="Arial"/>
                <a:cs typeface="Arial"/>
              </a:rPr>
              <a:t>1</a:t>
            </a:r>
            <a:r>
              <a:rPr sz="950" b="1" spc="10" dirty="0">
                <a:latin typeface="Arial"/>
                <a:cs typeface="Arial"/>
              </a:rPr>
              <a:t>6  </a:t>
            </a:r>
            <a:r>
              <a:rPr sz="950" b="1" spc="-15" dirty="0">
                <a:latin typeface="Arial"/>
                <a:cs typeface="Arial"/>
              </a:rPr>
              <a:t>A</a:t>
            </a:r>
            <a:r>
              <a:rPr sz="950" b="1" spc="15" dirty="0">
                <a:latin typeface="Arial"/>
                <a:cs typeface="Arial"/>
              </a:rPr>
              <a:t>1</a:t>
            </a:r>
            <a:r>
              <a:rPr sz="950" b="1" spc="10" dirty="0">
                <a:latin typeface="Arial"/>
                <a:cs typeface="Arial"/>
              </a:rPr>
              <a:t>7  </a:t>
            </a:r>
            <a:r>
              <a:rPr sz="950" b="1" spc="-15" dirty="0">
                <a:latin typeface="Arial"/>
                <a:cs typeface="Arial"/>
              </a:rPr>
              <a:t>A</a:t>
            </a:r>
            <a:r>
              <a:rPr sz="950" b="1" spc="15" dirty="0">
                <a:latin typeface="Arial"/>
                <a:cs typeface="Arial"/>
              </a:rPr>
              <a:t>1</a:t>
            </a:r>
            <a:r>
              <a:rPr sz="950" b="1" spc="10" dirty="0">
                <a:latin typeface="Arial"/>
                <a:cs typeface="Arial"/>
              </a:rPr>
              <a:t>8  </a:t>
            </a:r>
            <a:r>
              <a:rPr sz="950" b="1" spc="-15" dirty="0">
                <a:latin typeface="Arial"/>
                <a:cs typeface="Arial"/>
              </a:rPr>
              <a:t>A</a:t>
            </a:r>
            <a:r>
              <a:rPr sz="950" b="1" spc="15" dirty="0">
                <a:latin typeface="Arial"/>
                <a:cs typeface="Arial"/>
              </a:rPr>
              <a:t>1</a:t>
            </a:r>
            <a:r>
              <a:rPr sz="950" b="1" spc="10" dirty="0">
                <a:latin typeface="Arial"/>
                <a:cs typeface="Arial"/>
              </a:rPr>
              <a:t>9  </a:t>
            </a:r>
            <a:r>
              <a:rPr sz="950" b="1" spc="25" dirty="0">
                <a:latin typeface="Arial"/>
                <a:cs typeface="Arial"/>
              </a:rPr>
              <a:t>RD  </a:t>
            </a:r>
            <a:r>
              <a:rPr sz="950" b="1" spc="35" dirty="0">
                <a:latin typeface="Arial"/>
                <a:cs typeface="Arial"/>
              </a:rPr>
              <a:t>WE</a:t>
            </a:r>
            <a:endParaRPr sz="950">
              <a:latin typeface="Arial"/>
              <a:cs typeface="Arial"/>
            </a:endParaRPr>
          </a:p>
        </p:txBody>
      </p:sp>
      <p:sp>
        <p:nvSpPr>
          <p:cNvPr id="345" name="object 345"/>
          <p:cNvSpPr txBox="1"/>
          <p:nvPr/>
        </p:nvSpPr>
        <p:spPr>
          <a:xfrm>
            <a:off x="2675454" y="1906841"/>
            <a:ext cx="278130" cy="3616325"/>
          </a:xfrm>
          <a:prstGeom prst="rect">
            <a:avLst/>
          </a:prstGeom>
        </p:spPr>
        <p:txBody>
          <a:bodyPr vert="horz" wrap="square" lIns="0" tIns="0" rIns="0" bIns="0" rtlCol="0">
            <a:spAutoFit/>
          </a:bodyPr>
          <a:lstStyle/>
          <a:p>
            <a:pPr marL="26034" marR="10795" algn="just">
              <a:lnSpc>
                <a:spcPct val="117500"/>
              </a:lnSpc>
            </a:pPr>
            <a:r>
              <a:rPr sz="950" b="1" spc="-15" dirty="0">
                <a:latin typeface="Arial"/>
                <a:cs typeface="Arial"/>
              </a:rPr>
              <a:t>A</a:t>
            </a:r>
            <a:r>
              <a:rPr sz="950" b="1" spc="20" dirty="0">
                <a:latin typeface="Arial"/>
                <a:cs typeface="Arial"/>
              </a:rPr>
              <a:t>L</a:t>
            </a:r>
            <a:r>
              <a:rPr sz="950" b="1" spc="10" dirty="0">
                <a:latin typeface="Arial"/>
                <a:cs typeface="Arial"/>
              </a:rPr>
              <a:t>0  </a:t>
            </a:r>
            <a:r>
              <a:rPr sz="950" b="1" spc="-15" dirty="0">
                <a:latin typeface="Arial"/>
                <a:cs typeface="Arial"/>
              </a:rPr>
              <a:t>A</a:t>
            </a:r>
            <a:r>
              <a:rPr sz="950" b="1" spc="20" dirty="0">
                <a:latin typeface="Arial"/>
                <a:cs typeface="Arial"/>
              </a:rPr>
              <a:t>L</a:t>
            </a:r>
            <a:r>
              <a:rPr sz="950" b="1" spc="10" dirty="0">
                <a:latin typeface="Arial"/>
                <a:cs typeface="Arial"/>
              </a:rPr>
              <a:t>1  </a:t>
            </a:r>
            <a:r>
              <a:rPr sz="950" b="1" spc="-15" dirty="0">
                <a:latin typeface="Arial"/>
                <a:cs typeface="Arial"/>
              </a:rPr>
              <a:t>A</a:t>
            </a:r>
            <a:r>
              <a:rPr sz="950" b="1" spc="20" dirty="0">
                <a:latin typeface="Arial"/>
                <a:cs typeface="Arial"/>
              </a:rPr>
              <a:t>L</a:t>
            </a:r>
            <a:r>
              <a:rPr sz="950" b="1" spc="10" dirty="0">
                <a:latin typeface="Arial"/>
                <a:cs typeface="Arial"/>
              </a:rPr>
              <a:t>2  </a:t>
            </a:r>
            <a:r>
              <a:rPr sz="950" b="1" spc="-15" dirty="0">
                <a:latin typeface="Arial"/>
                <a:cs typeface="Arial"/>
              </a:rPr>
              <a:t>A</a:t>
            </a:r>
            <a:r>
              <a:rPr sz="950" b="1" spc="20" dirty="0">
                <a:latin typeface="Arial"/>
                <a:cs typeface="Arial"/>
              </a:rPr>
              <a:t>L</a:t>
            </a:r>
            <a:r>
              <a:rPr sz="950" b="1" spc="10" dirty="0">
                <a:latin typeface="Arial"/>
                <a:cs typeface="Arial"/>
              </a:rPr>
              <a:t>3  </a:t>
            </a:r>
            <a:r>
              <a:rPr sz="950" b="1" spc="-15" dirty="0">
                <a:latin typeface="Arial"/>
                <a:cs typeface="Arial"/>
              </a:rPr>
              <a:t>A</a:t>
            </a:r>
            <a:r>
              <a:rPr sz="950" b="1" spc="20" dirty="0">
                <a:latin typeface="Arial"/>
                <a:cs typeface="Arial"/>
              </a:rPr>
              <a:t>L4</a:t>
            </a:r>
            <a:endParaRPr sz="950">
              <a:latin typeface="Arial"/>
              <a:cs typeface="Arial"/>
            </a:endParaRPr>
          </a:p>
          <a:p>
            <a:pPr marL="12700" marR="5080" indent="13335" algn="just">
              <a:lnSpc>
                <a:spcPct val="117500"/>
              </a:lnSpc>
              <a:spcBef>
                <a:spcPts val="5"/>
              </a:spcBef>
            </a:pPr>
            <a:r>
              <a:rPr sz="950" b="1" spc="-15" dirty="0">
                <a:latin typeface="Arial"/>
                <a:cs typeface="Arial"/>
              </a:rPr>
              <a:t>A</a:t>
            </a:r>
            <a:r>
              <a:rPr sz="950" b="1" spc="20" dirty="0">
                <a:latin typeface="Arial"/>
                <a:cs typeface="Arial"/>
              </a:rPr>
              <a:t>L</a:t>
            </a:r>
            <a:r>
              <a:rPr sz="950" b="1" spc="10" dirty="0">
                <a:latin typeface="Arial"/>
                <a:cs typeface="Arial"/>
              </a:rPr>
              <a:t>5  AL6  AL7  AL8  </a:t>
            </a:r>
            <a:r>
              <a:rPr sz="950" b="1" spc="-15" dirty="0">
                <a:latin typeface="Arial"/>
                <a:cs typeface="Arial"/>
              </a:rPr>
              <a:t>A</a:t>
            </a:r>
            <a:r>
              <a:rPr sz="950" b="1" spc="15" dirty="0">
                <a:latin typeface="Arial"/>
                <a:cs typeface="Arial"/>
              </a:rPr>
              <a:t>H0  </a:t>
            </a:r>
            <a:r>
              <a:rPr sz="950" b="1" spc="-15" dirty="0">
                <a:latin typeface="Arial"/>
                <a:cs typeface="Arial"/>
              </a:rPr>
              <a:t>A</a:t>
            </a:r>
            <a:r>
              <a:rPr sz="950" b="1" spc="15" dirty="0">
                <a:latin typeface="Arial"/>
                <a:cs typeface="Arial"/>
              </a:rPr>
              <a:t>H1  </a:t>
            </a:r>
            <a:r>
              <a:rPr sz="950" b="1" spc="-15" dirty="0">
                <a:latin typeface="Arial"/>
                <a:cs typeface="Arial"/>
              </a:rPr>
              <a:t>A</a:t>
            </a:r>
            <a:r>
              <a:rPr sz="950" b="1" spc="15" dirty="0">
                <a:latin typeface="Arial"/>
                <a:cs typeface="Arial"/>
              </a:rPr>
              <a:t>H2  </a:t>
            </a:r>
            <a:r>
              <a:rPr sz="950" b="1" spc="-15" dirty="0">
                <a:latin typeface="Arial"/>
                <a:cs typeface="Arial"/>
              </a:rPr>
              <a:t>A</a:t>
            </a:r>
            <a:r>
              <a:rPr sz="950" b="1" spc="15" dirty="0">
                <a:latin typeface="Arial"/>
                <a:cs typeface="Arial"/>
              </a:rPr>
              <a:t>H3  </a:t>
            </a:r>
            <a:r>
              <a:rPr sz="950" b="1" spc="-15" dirty="0">
                <a:latin typeface="Arial"/>
                <a:cs typeface="Arial"/>
              </a:rPr>
              <a:t>A</a:t>
            </a:r>
            <a:r>
              <a:rPr sz="950" b="1" spc="15" dirty="0">
                <a:latin typeface="Arial"/>
                <a:cs typeface="Arial"/>
              </a:rPr>
              <a:t>H4  </a:t>
            </a:r>
            <a:r>
              <a:rPr sz="950" b="1" spc="-15" dirty="0">
                <a:latin typeface="Arial"/>
                <a:cs typeface="Arial"/>
              </a:rPr>
              <a:t>A</a:t>
            </a:r>
            <a:r>
              <a:rPr sz="950" b="1" spc="15" dirty="0">
                <a:latin typeface="Arial"/>
                <a:cs typeface="Arial"/>
              </a:rPr>
              <a:t>H5  </a:t>
            </a:r>
            <a:r>
              <a:rPr sz="950" b="1" spc="-15" dirty="0">
                <a:latin typeface="Arial"/>
                <a:cs typeface="Arial"/>
              </a:rPr>
              <a:t>A</a:t>
            </a:r>
            <a:r>
              <a:rPr sz="950" b="1" spc="15" dirty="0">
                <a:latin typeface="Arial"/>
                <a:cs typeface="Arial"/>
              </a:rPr>
              <a:t>H6  </a:t>
            </a:r>
            <a:r>
              <a:rPr sz="950" b="1" spc="-15" dirty="0">
                <a:latin typeface="Arial"/>
                <a:cs typeface="Arial"/>
              </a:rPr>
              <a:t>A</a:t>
            </a:r>
            <a:r>
              <a:rPr sz="950" b="1" spc="15" dirty="0">
                <a:latin typeface="Arial"/>
                <a:cs typeface="Arial"/>
              </a:rPr>
              <a:t>H7  </a:t>
            </a:r>
            <a:r>
              <a:rPr sz="950" b="1" spc="-15" dirty="0">
                <a:latin typeface="Arial"/>
                <a:cs typeface="Arial"/>
              </a:rPr>
              <a:t>A</a:t>
            </a:r>
            <a:r>
              <a:rPr sz="950" b="1" spc="15" dirty="0">
                <a:latin typeface="Arial"/>
                <a:cs typeface="Arial"/>
              </a:rPr>
              <a:t>H8  </a:t>
            </a:r>
            <a:r>
              <a:rPr sz="950" b="1" spc="25" dirty="0">
                <a:latin typeface="Arial"/>
                <a:cs typeface="Arial"/>
              </a:rPr>
              <a:t>BS</a:t>
            </a:r>
            <a:endParaRPr sz="950">
              <a:latin typeface="Arial"/>
              <a:cs typeface="Arial"/>
            </a:endParaRPr>
          </a:p>
          <a:p>
            <a:pPr marL="18415" marR="48260" indent="10160" algn="just">
              <a:lnSpc>
                <a:spcPct val="116799"/>
              </a:lnSpc>
              <a:spcBef>
                <a:spcPts val="225"/>
              </a:spcBef>
            </a:pPr>
            <a:r>
              <a:rPr sz="950" b="1" spc="5" dirty="0">
                <a:latin typeface="Arial"/>
                <a:cs typeface="Arial"/>
              </a:rPr>
              <a:t>RD  </a:t>
            </a:r>
            <a:r>
              <a:rPr sz="950" b="1" spc="30" dirty="0">
                <a:latin typeface="Arial"/>
                <a:cs typeface="Arial"/>
              </a:rPr>
              <a:t>WE</a:t>
            </a:r>
            <a:endParaRPr sz="950">
              <a:latin typeface="Arial"/>
              <a:cs typeface="Arial"/>
            </a:endParaRPr>
          </a:p>
        </p:txBody>
      </p:sp>
      <p:sp>
        <p:nvSpPr>
          <p:cNvPr id="346" name="object 346"/>
          <p:cNvSpPr/>
          <p:nvPr/>
        </p:nvSpPr>
        <p:spPr>
          <a:xfrm>
            <a:off x="9092069" y="348995"/>
            <a:ext cx="826769" cy="836930"/>
          </a:xfrm>
          <a:custGeom>
            <a:avLst/>
            <a:gdLst/>
            <a:ahLst/>
            <a:cxnLst/>
            <a:rect l="l" t="t" r="r" b="b"/>
            <a:pathLst>
              <a:path w="826770" h="836930">
                <a:moveTo>
                  <a:pt x="826757" y="418338"/>
                </a:moveTo>
                <a:lnTo>
                  <a:pt x="823974" y="369579"/>
                </a:lnTo>
                <a:lnTo>
                  <a:pt x="815834" y="322465"/>
                </a:lnTo>
                <a:lnTo>
                  <a:pt x="802645" y="277311"/>
                </a:lnTo>
                <a:lnTo>
                  <a:pt x="784718" y="234431"/>
                </a:lnTo>
                <a:lnTo>
                  <a:pt x="762363" y="194140"/>
                </a:lnTo>
                <a:lnTo>
                  <a:pt x="735888" y="156754"/>
                </a:lnTo>
                <a:lnTo>
                  <a:pt x="705605" y="122586"/>
                </a:lnTo>
                <a:lnTo>
                  <a:pt x="671823" y="91953"/>
                </a:lnTo>
                <a:lnTo>
                  <a:pt x="634852" y="65168"/>
                </a:lnTo>
                <a:lnTo>
                  <a:pt x="595001" y="42547"/>
                </a:lnTo>
                <a:lnTo>
                  <a:pt x="552581" y="24405"/>
                </a:lnTo>
                <a:lnTo>
                  <a:pt x="507902" y="11056"/>
                </a:lnTo>
                <a:lnTo>
                  <a:pt x="461273" y="2816"/>
                </a:lnTo>
                <a:lnTo>
                  <a:pt x="413004" y="0"/>
                </a:lnTo>
                <a:lnTo>
                  <a:pt x="364884" y="2816"/>
                </a:lnTo>
                <a:lnTo>
                  <a:pt x="318383" y="11056"/>
                </a:lnTo>
                <a:lnTo>
                  <a:pt x="273812" y="24405"/>
                </a:lnTo>
                <a:lnTo>
                  <a:pt x="231482" y="42547"/>
                </a:lnTo>
                <a:lnTo>
                  <a:pt x="191705" y="65168"/>
                </a:lnTo>
                <a:lnTo>
                  <a:pt x="154793" y="91953"/>
                </a:lnTo>
                <a:lnTo>
                  <a:pt x="121057" y="122586"/>
                </a:lnTo>
                <a:lnTo>
                  <a:pt x="90809" y="156754"/>
                </a:lnTo>
                <a:lnTo>
                  <a:pt x="64360" y="194140"/>
                </a:lnTo>
                <a:lnTo>
                  <a:pt x="42021" y="234431"/>
                </a:lnTo>
                <a:lnTo>
                  <a:pt x="24104" y="277311"/>
                </a:lnTo>
                <a:lnTo>
                  <a:pt x="10920" y="322465"/>
                </a:lnTo>
                <a:lnTo>
                  <a:pt x="2782" y="369579"/>
                </a:lnTo>
                <a:lnTo>
                  <a:pt x="0" y="418338"/>
                </a:lnTo>
                <a:lnTo>
                  <a:pt x="2782" y="467096"/>
                </a:lnTo>
                <a:lnTo>
                  <a:pt x="10920" y="514210"/>
                </a:lnTo>
                <a:lnTo>
                  <a:pt x="24104" y="559364"/>
                </a:lnTo>
                <a:lnTo>
                  <a:pt x="42021" y="602244"/>
                </a:lnTo>
                <a:lnTo>
                  <a:pt x="64360" y="642535"/>
                </a:lnTo>
                <a:lnTo>
                  <a:pt x="90809" y="679921"/>
                </a:lnTo>
                <a:lnTo>
                  <a:pt x="121057" y="714089"/>
                </a:lnTo>
                <a:lnTo>
                  <a:pt x="154793" y="744722"/>
                </a:lnTo>
                <a:lnTo>
                  <a:pt x="154997" y="744870"/>
                </a:lnTo>
                <a:lnTo>
                  <a:pt x="154997" y="431229"/>
                </a:lnTo>
                <a:lnTo>
                  <a:pt x="156847" y="384343"/>
                </a:lnTo>
                <a:lnTo>
                  <a:pt x="167095" y="338016"/>
                </a:lnTo>
                <a:lnTo>
                  <a:pt x="185928" y="293370"/>
                </a:lnTo>
                <a:lnTo>
                  <a:pt x="289560" y="398579"/>
                </a:lnTo>
                <a:lnTo>
                  <a:pt x="289560" y="186690"/>
                </a:lnTo>
                <a:lnTo>
                  <a:pt x="334605" y="167155"/>
                </a:lnTo>
                <a:lnTo>
                  <a:pt x="381412" y="156752"/>
                </a:lnTo>
                <a:lnTo>
                  <a:pt x="428754" y="155279"/>
                </a:lnTo>
                <a:lnTo>
                  <a:pt x="475404" y="162537"/>
                </a:lnTo>
                <a:lnTo>
                  <a:pt x="520134" y="178325"/>
                </a:lnTo>
                <a:lnTo>
                  <a:pt x="561719" y="202445"/>
                </a:lnTo>
                <a:lnTo>
                  <a:pt x="598932" y="234696"/>
                </a:lnTo>
                <a:lnTo>
                  <a:pt x="628761" y="272385"/>
                </a:lnTo>
                <a:lnTo>
                  <a:pt x="650888" y="314139"/>
                </a:lnTo>
                <a:lnTo>
                  <a:pt x="665166" y="358799"/>
                </a:lnTo>
                <a:lnTo>
                  <a:pt x="671446" y="405206"/>
                </a:lnTo>
                <a:lnTo>
                  <a:pt x="671446" y="744995"/>
                </a:lnTo>
                <a:lnTo>
                  <a:pt x="671823" y="744722"/>
                </a:lnTo>
                <a:lnTo>
                  <a:pt x="705605" y="714089"/>
                </a:lnTo>
                <a:lnTo>
                  <a:pt x="735888" y="679921"/>
                </a:lnTo>
                <a:lnTo>
                  <a:pt x="762363" y="642535"/>
                </a:lnTo>
                <a:lnTo>
                  <a:pt x="784718" y="602244"/>
                </a:lnTo>
                <a:lnTo>
                  <a:pt x="802645" y="559364"/>
                </a:lnTo>
                <a:lnTo>
                  <a:pt x="815834" y="514210"/>
                </a:lnTo>
                <a:lnTo>
                  <a:pt x="823974" y="467096"/>
                </a:lnTo>
                <a:lnTo>
                  <a:pt x="826757" y="418338"/>
                </a:lnTo>
                <a:close/>
              </a:path>
              <a:path w="826770" h="836930">
                <a:moveTo>
                  <a:pt x="536448" y="817090"/>
                </a:moveTo>
                <a:lnTo>
                  <a:pt x="536448" y="649224"/>
                </a:lnTo>
                <a:lnTo>
                  <a:pt x="491681" y="668800"/>
                </a:lnTo>
                <a:lnTo>
                  <a:pt x="445074" y="679313"/>
                </a:lnTo>
                <a:lnTo>
                  <a:pt x="397868" y="680934"/>
                </a:lnTo>
                <a:lnTo>
                  <a:pt x="351301" y="673839"/>
                </a:lnTo>
                <a:lnTo>
                  <a:pt x="306615" y="658199"/>
                </a:lnTo>
                <a:lnTo>
                  <a:pt x="265047" y="634188"/>
                </a:lnTo>
                <a:lnTo>
                  <a:pt x="227838" y="601980"/>
                </a:lnTo>
                <a:lnTo>
                  <a:pt x="197964" y="564051"/>
                </a:lnTo>
                <a:lnTo>
                  <a:pt x="175742" y="522203"/>
                </a:lnTo>
                <a:lnTo>
                  <a:pt x="161357" y="477556"/>
                </a:lnTo>
                <a:lnTo>
                  <a:pt x="154997" y="431229"/>
                </a:lnTo>
                <a:lnTo>
                  <a:pt x="154997" y="744870"/>
                </a:lnTo>
                <a:lnTo>
                  <a:pt x="191705" y="771507"/>
                </a:lnTo>
                <a:lnTo>
                  <a:pt x="231482" y="794128"/>
                </a:lnTo>
                <a:lnTo>
                  <a:pt x="273812" y="812270"/>
                </a:lnTo>
                <a:lnTo>
                  <a:pt x="318383" y="825619"/>
                </a:lnTo>
                <a:lnTo>
                  <a:pt x="364884" y="833859"/>
                </a:lnTo>
                <a:lnTo>
                  <a:pt x="413004" y="836676"/>
                </a:lnTo>
                <a:lnTo>
                  <a:pt x="461273" y="833859"/>
                </a:lnTo>
                <a:lnTo>
                  <a:pt x="507902" y="825619"/>
                </a:lnTo>
                <a:lnTo>
                  <a:pt x="536448" y="817090"/>
                </a:lnTo>
                <a:close/>
              </a:path>
              <a:path w="826770" h="836930">
                <a:moveTo>
                  <a:pt x="671446" y="744995"/>
                </a:moveTo>
                <a:lnTo>
                  <a:pt x="671446" y="405206"/>
                </a:lnTo>
                <a:lnTo>
                  <a:pt x="669582" y="452199"/>
                </a:lnTo>
                <a:lnTo>
                  <a:pt x="659425" y="498619"/>
                </a:lnTo>
                <a:lnTo>
                  <a:pt x="640829" y="543306"/>
                </a:lnTo>
                <a:lnTo>
                  <a:pt x="289560" y="186690"/>
                </a:lnTo>
                <a:lnTo>
                  <a:pt x="289560" y="398579"/>
                </a:lnTo>
                <a:lnTo>
                  <a:pt x="536448" y="649224"/>
                </a:lnTo>
                <a:lnTo>
                  <a:pt x="536448" y="817090"/>
                </a:lnTo>
                <a:lnTo>
                  <a:pt x="552581" y="812270"/>
                </a:lnTo>
                <a:lnTo>
                  <a:pt x="595001" y="794128"/>
                </a:lnTo>
                <a:lnTo>
                  <a:pt x="634852" y="771507"/>
                </a:lnTo>
                <a:lnTo>
                  <a:pt x="671446" y="744995"/>
                </a:lnTo>
                <a:close/>
              </a:path>
            </a:pathLst>
          </a:custGeom>
          <a:solidFill>
            <a:srgbClr val="CAD7FE"/>
          </a:solidFill>
        </p:spPr>
        <p:txBody>
          <a:bodyPr wrap="square" lIns="0" tIns="0" rIns="0" bIns="0" rtlCol="0"/>
          <a:lstStyle/>
          <a:p>
            <a:endParaRPr/>
          </a:p>
        </p:txBody>
      </p:sp>
    </p:spTree>
    <p:extLst>
      <p:ext uri="{BB962C8B-B14F-4D97-AF65-F5344CB8AC3E}">
        <p14:creationId xmlns:p14="http://schemas.microsoft.com/office/powerpoint/2010/main" val="22123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42256CD0-4964-4B46-B87D-E3CFB3A4AA67}"/>
              </a:ext>
            </a:extLst>
          </p:cNvPr>
          <p:cNvSpPr>
            <a:spLocks noGrp="1" noRot="1" noChangeArrowheads="1"/>
          </p:cNvSpPr>
          <p:nvPr>
            <p:ph type="title"/>
          </p:nvPr>
        </p:nvSpPr>
        <p:spPr>
          <a:xfrm>
            <a:off x="546100" y="581025"/>
            <a:ext cx="6780645" cy="5970747"/>
          </a:xfrm>
        </p:spPr>
        <p:txBody>
          <a:bodyPr>
            <a:normAutofit fontScale="90000"/>
          </a:bodyPr>
          <a:lstStyle/>
          <a:p>
            <a:pPr>
              <a:lnSpc>
                <a:spcPct val="150000"/>
              </a:lnSpc>
            </a:pPr>
            <a:r>
              <a:rPr lang="zh-CN" altLang="en-US" sz="2105" dirty="0">
                <a:latin typeface="微软雅黑" panose="020B0503020204020204" pitchFamily="34" charset="-122"/>
                <a:ea typeface="微软雅黑" panose="020B0503020204020204" pitchFamily="34" charset="-122"/>
              </a:rPr>
              <a:t>某计算机的主存地址空间中，从地址</a:t>
            </a:r>
            <a:r>
              <a:rPr lang="en-US" altLang="zh-CN" sz="2105" dirty="0">
                <a:latin typeface="微软雅黑" panose="020B0503020204020204" pitchFamily="34" charset="-122"/>
                <a:ea typeface="微软雅黑" panose="020B0503020204020204" pitchFamily="34" charset="-122"/>
              </a:rPr>
              <a:t>0000</a:t>
            </a:r>
            <a:r>
              <a:rPr lang="en-US" altLang="zh-CN" sz="2105" baseline="-25000" dirty="0">
                <a:latin typeface="微软雅黑" panose="020B0503020204020204" pitchFamily="34" charset="-122"/>
                <a:ea typeface="微软雅黑" panose="020B0503020204020204" pitchFamily="34" charset="-122"/>
              </a:rPr>
              <a:t>16</a:t>
            </a:r>
            <a:r>
              <a:rPr lang="zh-CN" altLang="en-US" sz="2105" dirty="0">
                <a:latin typeface="微软雅黑" panose="020B0503020204020204" pitchFamily="34" charset="-122"/>
                <a:ea typeface="微软雅黑" panose="020B0503020204020204" pitchFamily="34" charset="-122"/>
              </a:rPr>
              <a:t>到</a:t>
            </a:r>
            <a:r>
              <a:rPr lang="en-US" altLang="zh-CN" sz="2105" dirty="0">
                <a:latin typeface="微软雅黑" panose="020B0503020204020204" pitchFamily="34" charset="-122"/>
                <a:ea typeface="微软雅黑" panose="020B0503020204020204" pitchFamily="34" charset="-122"/>
              </a:rPr>
              <a:t>3FFF</a:t>
            </a:r>
            <a:r>
              <a:rPr lang="en-US" altLang="zh-CN" sz="2105" baseline="-25000" dirty="0">
                <a:latin typeface="微软雅黑" panose="020B0503020204020204" pitchFamily="34" charset="-122"/>
                <a:ea typeface="微软雅黑" panose="020B0503020204020204" pitchFamily="34" charset="-122"/>
              </a:rPr>
              <a:t>16</a:t>
            </a:r>
            <a:r>
              <a:rPr lang="en-US" altLang="zh-CN" sz="2105" dirty="0">
                <a:latin typeface="微软雅黑" panose="020B0503020204020204" pitchFamily="34" charset="-122"/>
                <a:ea typeface="微软雅黑" panose="020B0503020204020204" pitchFamily="34" charset="-122"/>
              </a:rPr>
              <a:t>ROM</a:t>
            </a:r>
            <a:r>
              <a:rPr lang="zh-CN" altLang="en-US" sz="2105" dirty="0">
                <a:latin typeface="微软雅黑" panose="020B0503020204020204" pitchFamily="34" charset="-122"/>
                <a:ea typeface="微软雅黑" panose="020B0503020204020204" pitchFamily="34" charset="-122"/>
              </a:rPr>
              <a:t>存储区域作为系统程序区，从</a:t>
            </a:r>
            <a:r>
              <a:rPr lang="en-US" altLang="zh-CN" sz="2105" dirty="0">
                <a:latin typeface="微软雅黑" panose="020B0503020204020204" pitchFamily="34" charset="-122"/>
                <a:ea typeface="微软雅黑" panose="020B0503020204020204" pitchFamily="34" charset="-122"/>
              </a:rPr>
              <a:t>4000</a:t>
            </a:r>
            <a:r>
              <a:rPr lang="en-US" altLang="zh-CN" sz="2105" baseline="-25000" dirty="0">
                <a:latin typeface="微软雅黑" panose="020B0503020204020204" pitchFamily="34" charset="-122"/>
                <a:ea typeface="微软雅黑" panose="020B0503020204020204" pitchFamily="34" charset="-122"/>
              </a:rPr>
              <a:t>16</a:t>
            </a:r>
            <a:r>
              <a:rPr lang="zh-CN" altLang="en-US" sz="2105" dirty="0">
                <a:latin typeface="微软雅黑" panose="020B0503020204020204" pitchFamily="34" charset="-122"/>
                <a:ea typeface="微软雅黑" panose="020B0503020204020204" pitchFamily="34" charset="-122"/>
              </a:rPr>
              <a:t>到</a:t>
            </a:r>
            <a:r>
              <a:rPr lang="en-US" altLang="zh-CN" sz="2105" dirty="0">
                <a:latin typeface="微软雅黑" panose="020B0503020204020204" pitchFamily="34" charset="-122"/>
                <a:ea typeface="微软雅黑" panose="020B0503020204020204" pitchFamily="34" charset="-122"/>
              </a:rPr>
              <a:t>5FFF</a:t>
            </a:r>
            <a:r>
              <a:rPr lang="en-US" altLang="zh-CN" sz="2105" baseline="-25000" dirty="0">
                <a:latin typeface="微软雅黑" panose="020B0503020204020204" pitchFamily="34" charset="-122"/>
                <a:ea typeface="微软雅黑" panose="020B0503020204020204" pitchFamily="34" charset="-122"/>
              </a:rPr>
              <a:t>16</a:t>
            </a:r>
            <a:r>
              <a:rPr lang="zh-CN" altLang="en-US" sz="2105" dirty="0">
                <a:latin typeface="微软雅黑" panose="020B0503020204020204" pitchFamily="34" charset="-122"/>
                <a:ea typeface="微软雅黑" panose="020B0503020204020204" pitchFamily="34" charset="-122"/>
              </a:rPr>
              <a:t>为系统程序工作区，从</a:t>
            </a:r>
            <a:r>
              <a:rPr lang="en-US" altLang="zh-CN" sz="2105" dirty="0">
                <a:latin typeface="微软雅黑" panose="020B0503020204020204" pitchFamily="34" charset="-122"/>
                <a:ea typeface="微软雅黑" panose="020B0503020204020204" pitchFamily="34" charset="-122"/>
              </a:rPr>
              <a:t>6000</a:t>
            </a:r>
            <a:r>
              <a:rPr lang="en-US" altLang="zh-CN" sz="2105" baseline="-25000" dirty="0">
                <a:latin typeface="微软雅黑" panose="020B0503020204020204" pitchFamily="34" charset="-122"/>
                <a:ea typeface="微软雅黑" panose="020B0503020204020204" pitchFamily="34" charset="-122"/>
              </a:rPr>
              <a:t>16</a:t>
            </a:r>
            <a:r>
              <a:rPr lang="zh-CN" altLang="en-US" sz="2105" dirty="0">
                <a:latin typeface="微软雅黑" panose="020B0503020204020204" pitchFamily="34" charset="-122"/>
                <a:ea typeface="微软雅黑" panose="020B0503020204020204" pitchFamily="34" charset="-122"/>
              </a:rPr>
              <a:t>到</a:t>
            </a:r>
            <a:r>
              <a:rPr lang="en-US" altLang="zh-CN" sz="2105" dirty="0">
                <a:latin typeface="微软雅黑" panose="020B0503020204020204" pitchFamily="34" charset="-122"/>
                <a:ea typeface="微软雅黑" panose="020B0503020204020204" pitchFamily="34" charset="-122"/>
              </a:rPr>
              <a:t>FFFF</a:t>
            </a:r>
            <a:r>
              <a:rPr lang="en-US" altLang="zh-CN" sz="2105" baseline="-25000" dirty="0">
                <a:latin typeface="微软雅黑" panose="020B0503020204020204" pitchFamily="34" charset="-122"/>
                <a:ea typeface="微软雅黑" panose="020B0503020204020204" pitchFamily="34" charset="-122"/>
              </a:rPr>
              <a:t>16</a:t>
            </a:r>
            <a:r>
              <a:rPr lang="zh-CN" altLang="en-US" sz="2105" dirty="0">
                <a:latin typeface="微软雅黑" panose="020B0503020204020204" pitchFamily="34" charset="-122"/>
                <a:ea typeface="微软雅黑" panose="020B0503020204020204" pitchFamily="34" charset="-122"/>
              </a:rPr>
              <a:t>为</a:t>
            </a:r>
            <a:r>
              <a:rPr lang="en-US" altLang="zh-CN" sz="2105" dirty="0">
                <a:latin typeface="微软雅黑" panose="020B0503020204020204" pitchFamily="34" charset="-122"/>
                <a:ea typeface="微软雅黑" panose="020B0503020204020204" pitchFamily="34" charset="-122"/>
              </a:rPr>
              <a:t>RAM</a:t>
            </a:r>
            <a:r>
              <a:rPr lang="zh-CN" altLang="en-US" sz="2105" dirty="0">
                <a:latin typeface="微软雅黑" panose="020B0503020204020204" pitchFamily="34" charset="-122"/>
                <a:ea typeface="微软雅黑" panose="020B0503020204020204" pitchFamily="34" charset="-122"/>
              </a:rPr>
              <a:t>地址区域用户程序区。</a:t>
            </a:r>
            <a:r>
              <a:rPr lang="en-US" altLang="zh-CN" sz="2105" dirty="0">
                <a:latin typeface="微软雅黑" panose="020B0503020204020204" pitchFamily="34" charset="-122"/>
                <a:ea typeface="微软雅黑" panose="020B0503020204020204" pitchFamily="34" charset="-122"/>
              </a:rPr>
              <a:t>RAM</a:t>
            </a:r>
            <a:r>
              <a:rPr lang="zh-CN" altLang="en-US" sz="2105" dirty="0">
                <a:latin typeface="微软雅黑" panose="020B0503020204020204" pitchFamily="34" charset="-122"/>
                <a:ea typeface="微软雅黑" panose="020B0503020204020204" pitchFamily="34" charset="-122"/>
              </a:rPr>
              <a:t>的控制信号为</a:t>
            </a:r>
            <a:r>
              <a:rPr lang="en-US" altLang="zh-CN" sz="2105" dirty="0">
                <a:latin typeface="微软雅黑" panose="020B0503020204020204" pitchFamily="34" charset="-122"/>
                <a:ea typeface="微软雅黑" panose="020B0503020204020204" pitchFamily="34" charset="-122"/>
              </a:rPr>
              <a:t>CS#</a:t>
            </a:r>
            <a:r>
              <a:rPr lang="zh-CN" altLang="en-US" sz="2105" dirty="0">
                <a:latin typeface="微软雅黑" panose="020B0503020204020204" pitchFamily="34" charset="-122"/>
                <a:ea typeface="微软雅黑" panose="020B0503020204020204" pitchFamily="34" charset="-122"/>
              </a:rPr>
              <a:t>和</a:t>
            </a:r>
            <a:r>
              <a:rPr lang="en-US" altLang="zh-CN" sz="2105" dirty="0">
                <a:latin typeface="微软雅黑" panose="020B0503020204020204" pitchFamily="34" charset="-122"/>
                <a:ea typeface="微软雅黑" panose="020B0503020204020204" pitchFamily="34" charset="-122"/>
              </a:rPr>
              <a:t>WE#</a:t>
            </a:r>
            <a:r>
              <a:rPr lang="zh-CN" altLang="en-US" sz="2105" dirty="0">
                <a:latin typeface="微软雅黑" panose="020B0503020204020204" pitchFamily="34" charset="-122"/>
                <a:ea typeface="微软雅黑" panose="020B0503020204020204" pitchFamily="34" charset="-122"/>
              </a:rPr>
              <a:t>，</a:t>
            </a:r>
            <a:r>
              <a:rPr lang="en-US" altLang="zh-CN" sz="2105" dirty="0">
                <a:latin typeface="微软雅黑" panose="020B0503020204020204" pitchFamily="34" charset="-122"/>
                <a:ea typeface="微软雅黑" panose="020B0503020204020204" pitchFamily="34" charset="-122"/>
              </a:rPr>
              <a:t>CPU</a:t>
            </a:r>
            <a:r>
              <a:rPr lang="zh-CN" altLang="en-US" sz="2105" dirty="0">
                <a:latin typeface="微软雅黑" panose="020B0503020204020204" pitchFamily="34" charset="-122"/>
                <a:ea typeface="微软雅黑" panose="020B0503020204020204" pitchFamily="34" charset="-122"/>
              </a:rPr>
              <a:t>的地址线为</a:t>
            </a:r>
            <a:r>
              <a:rPr lang="en-US" altLang="zh-CN" sz="2105" dirty="0">
                <a:latin typeface="微软雅黑" panose="020B0503020204020204" pitchFamily="34" charset="-122"/>
                <a:ea typeface="微软雅黑" panose="020B0503020204020204" pitchFamily="34" charset="-122"/>
              </a:rPr>
              <a:t>A15~A0</a:t>
            </a:r>
            <a:r>
              <a:rPr lang="zh-CN" altLang="en-US" sz="2105" dirty="0">
                <a:latin typeface="微软雅黑" panose="020B0503020204020204" pitchFamily="34" charset="-122"/>
                <a:ea typeface="微软雅黑" panose="020B0503020204020204" pitchFamily="34" charset="-122"/>
              </a:rPr>
              <a:t>，数据线为</a:t>
            </a:r>
            <a:r>
              <a:rPr lang="en-US" altLang="zh-CN" sz="2105" dirty="0">
                <a:latin typeface="微软雅黑" panose="020B0503020204020204" pitchFamily="34" charset="-122"/>
                <a:ea typeface="微软雅黑" panose="020B0503020204020204" pitchFamily="34" charset="-122"/>
              </a:rPr>
              <a:t>8</a:t>
            </a:r>
            <a:r>
              <a:rPr lang="zh-CN" altLang="en-US" sz="2105" dirty="0">
                <a:latin typeface="微软雅黑" panose="020B0503020204020204" pitchFamily="34" charset="-122"/>
                <a:ea typeface="微软雅黑" panose="020B0503020204020204" pitchFamily="34" charset="-122"/>
              </a:rPr>
              <a:t>位的线路</a:t>
            </a:r>
            <a:r>
              <a:rPr lang="en-US" altLang="zh-CN" sz="2105" dirty="0">
                <a:latin typeface="微软雅黑" panose="020B0503020204020204" pitchFamily="34" charset="-122"/>
                <a:ea typeface="微软雅黑" panose="020B0503020204020204" pitchFamily="34" charset="-122"/>
              </a:rPr>
              <a:t>D7~D0</a:t>
            </a:r>
            <a:r>
              <a:rPr lang="zh-CN" altLang="en-US" sz="2105" dirty="0">
                <a:latin typeface="微软雅黑" panose="020B0503020204020204" pitchFamily="34" charset="-122"/>
                <a:ea typeface="微软雅黑" panose="020B0503020204020204" pitchFamily="34" charset="-122"/>
              </a:rPr>
              <a:t>，控制信号有读写控制</a:t>
            </a:r>
            <a:r>
              <a:rPr lang="en-US" altLang="zh-CN" sz="2105" dirty="0">
                <a:latin typeface="微软雅黑" panose="020B0503020204020204" pitchFamily="34" charset="-122"/>
                <a:ea typeface="微软雅黑" panose="020B0503020204020204" pitchFamily="34" charset="-122"/>
              </a:rPr>
              <a:t>R/W#</a:t>
            </a:r>
            <a:r>
              <a:rPr lang="zh-CN" altLang="en-US" sz="2105" dirty="0">
                <a:latin typeface="微软雅黑" panose="020B0503020204020204" pitchFamily="34" charset="-122"/>
                <a:ea typeface="微软雅黑" panose="020B0503020204020204" pitchFamily="34" charset="-122"/>
              </a:rPr>
              <a:t>和访存请求</a:t>
            </a:r>
            <a:r>
              <a:rPr lang="en-US" altLang="zh-CN" sz="2105" dirty="0">
                <a:latin typeface="微软雅黑" panose="020B0503020204020204" pitchFamily="34" charset="-122"/>
                <a:ea typeface="微软雅黑" panose="020B0503020204020204" pitchFamily="34" charset="-122"/>
              </a:rPr>
              <a:t>MREQ#</a:t>
            </a:r>
            <a:r>
              <a:rPr lang="zh-CN" altLang="en-US" sz="2105" dirty="0">
                <a:latin typeface="微软雅黑" panose="020B0503020204020204" pitchFamily="34" charset="-122"/>
                <a:ea typeface="微软雅黑" panose="020B0503020204020204" pitchFamily="34" charset="-122"/>
              </a:rPr>
              <a:t>，要求：</a:t>
            </a:r>
            <a:br>
              <a:rPr lang="zh-CN" altLang="en-US" sz="2105" dirty="0">
                <a:latin typeface="微软雅黑" panose="020B0503020204020204" pitchFamily="34" charset="-122"/>
                <a:ea typeface="微软雅黑" panose="020B0503020204020204" pitchFamily="34" charset="-122"/>
              </a:rPr>
            </a:br>
            <a:r>
              <a:rPr lang="en-US" altLang="zh-CN" sz="2105" dirty="0">
                <a:latin typeface="微软雅黑" panose="020B0503020204020204" pitchFamily="34" charset="-122"/>
                <a:ea typeface="微软雅黑" panose="020B0503020204020204" pitchFamily="34" charset="-122"/>
              </a:rPr>
              <a:t>(1) </a:t>
            </a:r>
            <a:r>
              <a:rPr lang="zh-CN" altLang="en-US" sz="2105" dirty="0">
                <a:latin typeface="微软雅黑" panose="020B0503020204020204" pitchFamily="34" charset="-122"/>
                <a:ea typeface="微软雅黑" panose="020B0503020204020204" pitchFamily="34" charset="-122"/>
              </a:rPr>
              <a:t>画出地址译码方案</a:t>
            </a:r>
            <a:br>
              <a:rPr lang="zh-CN" altLang="en-US" sz="2105" dirty="0">
                <a:latin typeface="微软雅黑" panose="020B0503020204020204" pitchFamily="34" charset="-122"/>
                <a:ea typeface="微软雅黑" panose="020B0503020204020204" pitchFamily="34" charset="-122"/>
              </a:rPr>
            </a:br>
            <a:r>
              <a:rPr lang="en-US" altLang="zh-CN" sz="2105" dirty="0">
                <a:solidFill>
                  <a:srgbClr val="336600"/>
                </a:solidFill>
                <a:latin typeface="微软雅黑" panose="020B0503020204020204" pitchFamily="34" charset="-122"/>
                <a:ea typeface="微软雅黑" panose="020B0503020204020204" pitchFamily="34" charset="-122"/>
              </a:rPr>
              <a:t>(2) </a:t>
            </a:r>
            <a:r>
              <a:rPr lang="zh-CN" altLang="en-US" sz="2105" dirty="0">
                <a:solidFill>
                  <a:srgbClr val="336600"/>
                </a:solidFill>
                <a:latin typeface="微软雅黑" panose="020B0503020204020204" pitchFamily="34" charset="-122"/>
                <a:ea typeface="微软雅黑" panose="020B0503020204020204" pitchFamily="34" charset="-122"/>
              </a:rPr>
              <a:t>如果</a:t>
            </a:r>
            <a:r>
              <a:rPr lang="en-US" altLang="zh-CN" sz="2105" dirty="0">
                <a:solidFill>
                  <a:srgbClr val="336600"/>
                </a:solidFill>
                <a:latin typeface="微软雅黑" panose="020B0503020204020204" pitchFamily="34" charset="-122"/>
                <a:ea typeface="微软雅黑" panose="020B0503020204020204" pitchFamily="34" charset="-122"/>
              </a:rPr>
              <a:t>ROM</a:t>
            </a:r>
            <a:r>
              <a:rPr lang="zh-CN" altLang="en-US" sz="2105" dirty="0">
                <a:solidFill>
                  <a:srgbClr val="336600"/>
                </a:solidFill>
                <a:latin typeface="微软雅黑" panose="020B0503020204020204" pitchFamily="34" charset="-122"/>
                <a:ea typeface="微软雅黑" panose="020B0503020204020204" pitchFamily="34" charset="-122"/>
              </a:rPr>
              <a:t>和</a:t>
            </a:r>
            <a:r>
              <a:rPr lang="en-US" altLang="zh-CN" sz="2105" dirty="0">
                <a:solidFill>
                  <a:srgbClr val="336600"/>
                </a:solidFill>
                <a:latin typeface="微软雅黑" panose="020B0503020204020204" pitchFamily="34" charset="-122"/>
                <a:ea typeface="微软雅黑" panose="020B0503020204020204" pitchFamily="34" charset="-122"/>
              </a:rPr>
              <a:t>RAM</a:t>
            </a:r>
            <a:r>
              <a:rPr lang="zh-CN" altLang="en-US" sz="2105" dirty="0">
                <a:solidFill>
                  <a:srgbClr val="336600"/>
                </a:solidFill>
                <a:latin typeface="微软雅黑" panose="020B0503020204020204" pitchFamily="34" charset="-122"/>
                <a:ea typeface="微软雅黑" panose="020B0503020204020204" pitchFamily="34" charset="-122"/>
              </a:rPr>
              <a:t>存储器芯片都采用</a:t>
            </a:r>
            <a:r>
              <a:rPr lang="en-US" altLang="zh-CN" sz="2105" dirty="0">
                <a:solidFill>
                  <a:srgbClr val="336600"/>
                </a:solidFill>
                <a:latin typeface="微软雅黑" panose="020B0503020204020204" pitchFamily="34" charset="-122"/>
                <a:ea typeface="微软雅黑" panose="020B0503020204020204" pitchFamily="34" charset="-122"/>
              </a:rPr>
              <a:t>8K×1</a:t>
            </a:r>
            <a:r>
              <a:rPr lang="zh-CN" altLang="en-US" sz="2105" dirty="0">
                <a:solidFill>
                  <a:srgbClr val="336600"/>
                </a:solidFill>
                <a:latin typeface="微软雅黑" panose="020B0503020204020204" pitchFamily="34" charset="-122"/>
                <a:ea typeface="微软雅黑" panose="020B0503020204020204" pitchFamily="34" charset="-122"/>
              </a:rPr>
              <a:t>的芯片，试画出存储器与</a:t>
            </a:r>
            <a:r>
              <a:rPr lang="en-US" altLang="zh-CN" sz="2105" dirty="0">
                <a:solidFill>
                  <a:srgbClr val="336600"/>
                </a:solidFill>
                <a:latin typeface="微软雅黑" panose="020B0503020204020204" pitchFamily="34" charset="-122"/>
                <a:ea typeface="微软雅黑" panose="020B0503020204020204" pitchFamily="34" charset="-122"/>
              </a:rPr>
              <a:t>CPU</a:t>
            </a:r>
            <a:r>
              <a:rPr lang="zh-CN" altLang="en-US" sz="2105" dirty="0">
                <a:solidFill>
                  <a:srgbClr val="336600"/>
                </a:solidFill>
                <a:latin typeface="微软雅黑" panose="020B0503020204020204" pitchFamily="34" charset="-122"/>
                <a:ea typeface="微软雅黑" panose="020B0503020204020204" pitchFamily="34" charset="-122"/>
              </a:rPr>
              <a:t>的连接图。</a:t>
            </a:r>
            <a:br>
              <a:rPr lang="zh-CN" altLang="en-US" sz="2105" dirty="0">
                <a:solidFill>
                  <a:srgbClr val="0033CC"/>
                </a:solidFill>
                <a:latin typeface="微软雅黑" panose="020B0503020204020204" pitchFamily="34" charset="-122"/>
                <a:ea typeface="微软雅黑" panose="020B0503020204020204" pitchFamily="34" charset="-122"/>
              </a:rPr>
            </a:br>
            <a:r>
              <a:rPr lang="en-US" altLang="zh-CN" sz="2105" dirty="0">
                <a:solidFill>
                  <a:srgbClr val="000099"/>
                </a:solidFill>
                <a:latin typeface="微软雅黑" panose="020B0503020204020204" pitchFamily="34" charset="-122"/>
                <a:ea typeface="微软雅黑" panose="020B0503020204020204" pitchFamily="34" charset="-122"/>
              </a:rPr>
              <a:t>(3) </a:t>
            </a:r>
            <a:r>
              <a:rPr lang="zh-CN" altLang="en-US" sz="2105" dirty="0">
                <a:solidFill>
                  <a:srgbClr val="000099"/>
                </a:solidFill>
                <a:latin typeface="微软雅黑" panose="020B0503020204020204" pitchFamily="34" charset="-122"/>
                <a:ea typeface="微软雅黑" panose="020B0503020204020204" pitchFamily="34" charset="-122"/>
              </a:rPr>
              <a:t>如果</a:t>
            </a:r>
            <a:r>
              <a:rPr lang="en-US" altLang="zh-CN" sz="2105" dirty="0">
                <a:solidFill>
                  <a:srgbClr val="000099"/>
                </a:solidFill>
                <a:latin typeface="微软雅黑" panose="020B0503020204020204" pitchFamily="34" charset="-122"/>
                <a:ea typeface="微软雅黑" panose="020B0503020204020204" pitchFamily="34" charset="-122"/>
              </a:rPr>
              <a:t>ROM</a:t>
            </a:r>
            <a:r>
              <a:rPr lang="zh-CN" altLang="en-US" sz="2105" dirty="0">
                <a:solidFill>
                  <a:srgbClr val="000099"/>
                </a:solidFill>
                <a:latin typeface="微软雅黑" panose="020B0503020204020204" pitchFamily="34" charset="-122"/>
                <a:ea typeface="微软雅黑" panose="020B0503020204020204" pitchFamily="34" charset="-122"/>
              </a:rPr>
              <a:t>存储器芯片采用</a:t>
            </a:r>
            <a:r>
              <a:rPr lang="en-US" altLang="zh-CN" sz="2105" dirty="0">
                <a:solidFill>
                  <a:srgbClr val="000099"/>
                </a:solidFill>
                <a:latin typeface="微软雅黑" panose="020B0503020204020204" pitchFamily="34" charset="-122"/>
                <a:ea typeface="微软雅黑" panose="020B0503020204020204" pitchFamily="34" charset="-122"/>
              </a:rPr>
              <a:t>8K×8</a:t>
            </a:r>
            <a:r>
              <a:rPr lang="zh-CN" altLang="en-US" sz="2105" dirty="0">
                <a:solidFill>
                  <a:srgbClr val="000099"/>
                </a:solidFill>
                <a:latin typeface="微软雅黑" panose="020B0503020204020204" pitchFamily="34" charset="-122"/>
                <a:ea typeface="微软雅黑" panose="020B0503020204020204" pitchFamily="34" charset="-122"/>
              </a:rPr>
              <a:t>的芯片，</a:t>
            </a:r>
            <a:r>
              <a:rPr lang="en-US" altLang="zh-CN" sz="2105" dirty="0">
                <a:solidFill>
                  <a:srgbClr val="000099"/>
                </a:solidFill>
                <a:latin typeface="微软雅黑" panose="020B0503020204020204" pitchFamily="34" charset="-122"/>
                <a:ea typeface="微软雅黑" panose="020B0503020204020204" pitchFamily="34" charset="-122"/>
              </a:rPr>
              <a:t>RAM</a:t>
            </a:r>
            <a:r>
              <a:rPr lang="zh-CN" altLang="en-US" sz="2105" dirty="0">
                <a:solidFill>
                  <a:srgbClr val="000099"/>
                </a:solidFill>
                <a:latin typeface="微软雅黑" panose="020B0503020204020204" pitchFamily="34" charset="-122"/>
                <a:ea typeface="微软雅黑" panose="020B0503020204020204" pitchFamily="34" charset="-122"/>
              </a:rPr>
              <a:t>存储器芯片采用</a:t>
            </a:r>
            <a:r>
              <a:rPr lang="en-US" altLang="zh-CN" sz="2105" dirty="0">
                <a:solidFill>
                  <a:srgbClr val="000099"/>
                </a:solidFill>
                <a:latin typeface="微软雅黑" panose="020B0503020204020204" pitchFamily="34" charset="-122"/>
                <a:ea typeface="微软雅黑" panose="020B0503020204020204" pitchFamily="34" charset="-122"/>
              </a:rPr>
              <a:t>4K×8</a:t>
            </a:r>
            <a:r>
              <a:rPr lang="zh-CN" altLang="en-US" sz="2105" dirty="0">
                <a:solidFill>
                  <a:srgbClr val="000099"/>
                </a:solidFill>
                <a:latin typeface="微软雅黑" panose="020B0503020204020204" pitchFamily="34" charset="-122"/>
                <a:ea typeface="微软雅黑" panose="020B0503020204020204" pitchFamily="34" charset="-122"/>
              </a:rPr>
              <a:t>的芯片，试画出存储器与</a:t>
            </a:r>
            <a:r>
              <a:rPr lang="en-US" altLang="zh-CN" sz="2105" dirty="0">
                <a:solidFill>
                  <a:srgbClr val="000099"/>
                </a:solidFill>
                <a:latin typeface="微软雅黑" panose="020B0503020204020204" pitchFamily="34" charset="-122"/>
                <a:ea typeface="微软雅黑" panose="020B0503020204020204" pitchFamily="34" charset="-122"/>
              </a:rPr>
              <a:t>CPU</a:t>
            </a:r>
            <a:r>
              <a:rPr lang="zh-CN" altLang="en-US" sz="2105" dirty="0">
                <a:solidFill>
                  <a:srgbClr val="000099"/>
                </a:solidFill>
                <a:latin typeface="微软雅黑" panose="020B0503020204020204" pitchFamily="34" charset="-122"/>
                <a:ea typeface="微软雅黑" panose="020B0503020204020204" pitchFamily="34" charset="-122"/>
              </a:rPr>
              <a:t>的连接图。</a:t>
            </a:r>
            <a:br>
              <a:rPr lang="zh-CN" altLang="en-US" sz="2105" dirty="0">
                <a:solidFill>
                  <a:srgbClr val="000099"/>
                </a:solidFill>
                <a:latin typeface="微软雅黑" panose="020B0503020204020204" pitchFamily="34" charset="-122"/>
                <a:ea typeface="微软雅黑" panose="020B0503020204020204" pitchFamily="34" charset="-122"/>
              </a:rPr>
            </a:br>
            <a:r>
              <a:rPr lang="en-US" altLang="zh-CN" sz="2105" dirty="0">
                <a:latin typeface="微软雅黑" panose="020B0503020204020204" pitchFamily="34" charset="-122"/>
                <a:ea typeface="微软雅黑" panose="020B0503020204020204" pitchFamily="34" charset="-122"/>
              </a:rPr>
              <a:t>(4) </a:t>
            </a:r>
            <a:r>
              <a:rPr lang="zh-CN" altLang="en-US" sz="2105" dirty="0">
                <a:latin typeface="微软雅黑" panose="020B0503020204020204" pitchFamily="34" charset="-122"/>
                <a:ea typeface="微软雅黑" panose="020B0503020204020204" pitchFamily="34" charset="-122"/>
              </a:rPr>
              <a:t>如果</a:t>
            </a:r>
            <a:r>
              <a:rPr lang="en-US" altLang="zh-CN" sz="2105" dirty="0">
                <a:latin typeface="微软雅黑" panose="020B0503020204020204" pitchFamily="34" charset="-122"/>
                <a:ea typeface="微软雅黑" panose="020B0503020204020204" pitchFamily="34" charset="-122"/>
              </a:rPr>
              <a:t>ROM</a:t>
            </a:r>
            <a:r>
              <a:rPr lang="zh-CN" altLang="en-US" sz="2105" dirty="0">
                <a:latin typeface="微软雅黑" panose="020B0503020204020204" pitchFamily="34" charset="-122"/>
                <a:ea typeface="微软雅黑" panose="020B0503020204020204" pitchFamily="34" charset="-122"/>
              </a:rPr>
              <a:t>存储器芯片采用</a:t>
            </a:r>
            <a:r>
              <a:rPr lang="en-US" altLang="zh-CN" sz="2105" dirty="0">
                <a:latin typeface="微软雅黑" panose="020B0503020204020204" pitchFamily="34" charset="-122"/>
                <a:ea typeface="微软雅黑" panose="020B0503020204020204" pitchFamily="34" charset="-122"/>
              </a:rPr>
              <a:t>16K×8</a:t>
            </a:r>
            <a:r>
              <a:rPr lang="zh-CN" altLang="en-US" sz="2105" dirty="0">
                <a:latin typeface="微软雅黑" panose="020B0503020204020204" pitchFamily="34" charset="-122"/>
                <a:ea typeface="微软雅黑" panose="020B0503020204020204" pitchFamily="34" charset="-122"/>
              </a:rPr>
              <a:t>的芯片，</a:t>
            </a:r>
            <a:r>
              <a:rPr lang="en-US" altLang="zh-CN" sz="2105" dirty="0">
                <a:latin typeface="微软雅黑" panose="020B0503020204020204" pitchFamily="34" charset="-122"/>
                <a:ea typeface="微软雅黑" panose="020B0503020204020204" pitchFamily="34" charset="-122"/>
              </a:rPr>
              <a:t>RAM</a:t>
            </a:r>
            <a:r>
              <a:rPr lang="zh-CN" altLang="en-US" sz="2105" dirty="0">
                <a:latin typeface="微软雅黑" panose="020B0503020204020204" pitchFamily="34" charset="-122"/>
                <a:ea typeface="微软雅黑" panose="020B0503020204020204" pitchFamily="34" charset="-122"/>
              </a:rPr>
              <a:t>存储器芯片采用</a:t>
            </a:r>
            <a:r>
              <a:rPr lang="en-US" altLang="zh-CN" sz="2105" dirty="0">
                <a:latin typeface="微软雅黑" panose="020B0503020204020204" pitchFamily="34" charset="-122"/>
                <a:ea typeface="微软雅黑" panose="020B0503020204020204" pitchFamily="34" charset="-122"/>
              </a:rPr>
              <a:t>8K×8</a:t>
            </a:r>
            <a:r>
              <a:rPr lang="zh-CN" altLang="en-US" sz="2105" dirty="0">
                <a:latin typeface="微软雅黑" panose="020B0503020204020204" pitchFamily="34" charset="-122"/>
                <a:ea typeface="微软雅黑" panose="020B0503020204020204" pitchFamily="34" charset="-122"/>
              </a:rPr>
              <a:t>的芯片，试画出存储器与</a:t>
            </a:r>
            <a:r>
              <a:rPr lang="en-US" altLang="zh-CN" sz="2105" dirty="0">
                <a:latin typeface="微软雅黑" panose="020B0503020204020204" pitchFamily="34" charset="-122"/>
                <a:ea typeface="微软雅黑" panose="020B0503020204020204" pitchFamily="34" charset="-122"/>
              </a:rPr>
              <a:t>CPU</a:t>
            </a:r>
            <a:r>
              <a:rPr lang="zh-CN" altLang="en-US" sz="2105" dirty="0">
                <a:latin typeface="微软雅黑" panose="020B0503020204020204" pitchFamily="34" charset="-122"/>
                <a:ea typeface="微软雅黑" panose="020B0503020204020204" pitchFamily="34" charset="-122"/>
              </a:rPr>
              <a:t>的连接图。</a:t>
            </a:r>
            <a:endParaRPr lang="zh-CN" altLang="en-US" sz="4210" dirty="0">
              <a:latin typeface="微软雅黑" panose="020B0503020204020204" pitchFamily="34" charset="-122"/>
              <a:ea typeface="微软雅黑" panose="020B0503020204020204" pitchFamily="34" charset="-122"/>
            </a:endParaRPr>
          </a:p>
        </p:txBody>
      </p:sp>
      <p:sp>
        <p:nvSpPr>
          <p:cNvPr id="3" name="Rectangle 3">
            <a:extLst>
              <a:ext uri="{FF2B5EF4-FFF2-40B4-BE49-F238E27FC236}">
                <a16:creationId xmlns:a16="http://schemas.microsoft.com/office/drawing/2014/main" id="{E967A69F-DEFF-4157-A516-58E182F4D782}"/>
              </a:ext>
            </a:extLst>
          </p:cNvPr>
          <p:cNvSpPr>
            <a:spLocks noChangeArrowheads="1"/>
          </p:cNvSpPr>
          <p:nvPr/>
        </p:nvSpPr>
        <p:spPr bwMode="auto">
          <a:xfrm>
            <a:off x="7542318" y="2257425"/>
            <a:ext cx="2604982" cy="255973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629"/>
          </a:p>
        </p:txBody>
      </p:sp>
      <p:sp>
        <p:nvSpPr>
          <p:cNvPr id="4" name="Line 4">
            <a:extLst>
              <a:ext uri="{FF2B5EF4-FFF2-40B4-BE49-F238E27FC236}">
                <a16:creationId xmlns:a16="http://schemas.microsoft.com/office/drawing/2014/main" id="{2340F6CC-57C4-4C8A-A756-78983F874AAA}"/>
              </a:ext>
            </a:extLst>
          </p:cNvPr>
          <p:cNvSpPr>
            <a:spLocks noChangeShapeType="1"/>
          </p:cNvSpPr>
          <p:nvPr/>
        </p:nvSpPr>
        <p:spPr bwMode="auto">
          <a:xfrm>
            <a:off x="7542318" y="2903822"/>
            <a:ext cx="260498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33"/>
          </a:p>
        </p:txBody>
      </p:sp>
      <p:sp>
        <p:nvSpPr>
          <p:cNvPr id="5" name="Line 5">
            <a:extLst>
              <a:ext uri="{FF2B5EF4-FFF2-40B4-BE49-F238E27FC236}">
                <a16:creationId xmlns:a16="http://schemas.microsoft.com/office/drawing/2014/main" id="{439F1586-46AC-4F14-980F-E70CDD317C75}"/>
              </a:ext>
            </a:extLst>
          </p:cNvPr>
          <p:cNvSpPr>
            <a:spLocks noChangeShapeType="1"/>
          </p:cNvSpPr>
          <p:nvPr/>
        </p:nvSpPr>
        <p:spPr bwMode="auto">
          <a:xfrm>
            <a:off x="7542318" y="3524364"/>
            <a:ext cx="260498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33"/>
          </a:p>
        </p:txBody>
      </p:sp>
      <p:sp>
        <p:nvSpPr>
          <p:cNvPr id="6" name="Rectangle 6" descr="浅色上对角线">
            <a:extLst>
              <a:ext uri="{FF2B5EF4-FFF2-40B4-BE49-F238E27FC236}">
                <a16:creationId xmlns:a16="http://schemas.microsoft.com/office/drawing/2014/main" id="{3A9A159F-A589-4685-A2D3-4EF1E9EBEA83}"/>
              </a:ext>
            </a:extLst>
          </p:cNvPr>
          <p:cNvSpPr>
            <a:spLocks noChangeArrowheads="1"/>
          </p:cNvSpPr>
          <p:nvPr/>
        </p:nvSpPr>
        <p:spPr bwMode="auto">
          <a:xfrm>
            <a:off x="7548783" y="3524364"/>
            <a:ext cx="2590437" cy="762749"/>
          </a:xfrm>
          <a:prstGeom prst="rect">
            <a:avLst/>
          </a:prstGeom>
          <a:pattFill prst="ltUpDiag">
            <a:fgClr>
              <a:schemeClr val="accent1"/>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endParaRPr lang="zh-CN" altLang="en-US" sz="1629"/>
          </a:p>
        </p:txBody>
      </p:sp>
      <p:sp>
        <p:nvSpPr>
          <p:cNvPr id="7" name="Rectangle 7">
            <a:extLst>
              <a:ext uri="{FF2B5EF4-FFF2-40B4-BE49-F238E27FC236}">
                <a16:creationId xmlns:a16="http://schemas.microsoft.com/office/drawing/2014/main" id="{9BACFED4-723B-4EB6-BBE2-4BA9D67E6944}"/>
              </a:ext>
            </a:extLst>
          </p:cNvPr>
          <p:cNvSpPr>
            <a:spLocks noChangeArrowheads="1"/>
          </p:cNvSpPr>
          <p:nvPr/>
        </p:nvSpPr>
        <p:spPr bwMode="auto">
          <a:xfrm>
            <a:off x="8445658" y="2457808"/>
            <a:ext cx="678767" cy="29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639" tIns="25856" rIns="64639" bIns="2585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33" b="1">
                <a:latin typeface="Arial" panose="020B0604020202020204" pitchFamily="34" charset="0"/>
              </a:rPr>
              <a:t>ROM</a:t>
            </a:r>
          </a:p>
        </p:txBody>
      </p:sp>
      <p:sp>
        <p:nvSpPr>
          <p:cNvPr id="8" name="Rectangle 8">
            <a:extLst>
              <a:ext uri="{FF2B5EF4-FFF2-40B4-BE49-F238E27FC236}">
                <a16:creationId xmlns:a16="http://schemas.microsoft.com/office/drawing/2014/main" id="{82F209BD-CECF-4C67-A062-7D37E8E9D0E3}"/>
              </a:ext>
            </a:extLst>
          </p:cNvPr>
          <p:cNvSpPr>
            <a:spLocks noChangeArrowheads="1"/>
          </p:cNvSpPr>
          <p:nvPr/>
        </p:nvSpPr>
        <p:spPr bwMode="auto">
          <a:xfrm>
            <a:off x="8445658" y="3078349"/>
            <a:ext cx="665943" cy="29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639" tIns="25856" rIns="64639" bIns="2585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33" b="1">
                <a:latin typeface="Arial" panose="020B0604020202020204" pitchFamily="34" charset="0"/>
              </a:rPr>
              <a:t>RAM</a:t>
            </a:r>
          </a:p>
        </p:txBody>
      </p:sp>
      <p:sp>
        <p:nvSpPr>
          <p:cNvPr id="9" name="Rectangle 9">
            <a:extLst>
              <a:ext uri="{FF2B5EF4-FFF2-40B4-BE49-F238E27FC236}">
                <a16:creationId xmlns:a16="http://schemas.microsoft.com/office/drawing/2014/main" id="{AC955346-5B14-4AD8-AA1F-1135EF4B96F8}"/>
              </a:ext>
            </a:extLst>
          </p:cNvPr>
          <p:cNvSpPr>
            <a:spLocks noChangeArrowheads="1"/>
          </p:cNvSpPr>
          <p:nvPr/>
        </p:nvSpPr>
        <p:spPr bwMode="auto">
          <a:xfrm>
            <a:off x="8571705" y="4422855"/>
            <a:ext cx="665943" cy="29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639" tIns="25856" rIns="64639" bIns="25856">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33" b="1" dirty="0">
                <a:latin typeface="Arial" panose="020B0604020202020204" pitchFamily="34" charset="0"/>
              </a:rPr>
              <a:t>RAM</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0242" name="Group 2">
            <a:extLst>
              <a:ext uri="{FF2B5EF4-FFF2-40B4-BE49-F238E27FC236}">
                <a16:creationId xmlns:a16="http://schemas.microsoft.com/office/drawing/2014/main" id="{95A7BAEF-22C9-49BA-BCD5-19B3CFE82FD4}"/>
              </a:ext>
            </a:extLst>
          </p:cNvPr>
          <p:cNvGraphicFramePr>
            <a:graphicFrameLocks noGrp="1"/>
          </p:cNvGraphicFramePr>
          <p:nvPr>
            <p:ph sz="half" idx="1"/>
          </p:nvPr>
        </p:nvGraphicFramePr>
        <p:xfrm>
          <a:off x="1938179" y="3514091"/>
          <a:ext cx="3408521" cy="2839046"/>
        </p:xfrm>
        <a:graphic>
          <a:graphicData uri="http://schemas.openxmlformats.org/drawingml/2006/table">
            <a:tbl>
              <a:tblPr/>
              <a:tblGrid>
                <a:gridCol w="942635">
                  <a:extLst>
                    <a:ext uri="{9D8B030D-6E8A-4147-A177-3AD203B41FA5}">
                      <a16:colId xmlns:a16="http://schemas.microsoft.com/office/drawing/2014/main" val="3924669341"/>
                    </a:ext>
                  </a:extLst>
                </a:gridCol>
                <a:gridCol w="1087440">
                  <a:extLst>
                    <a:ext uri="{9D8B030D-6E8A-4147-A177-3AD203B41FA5}">
                      <a16:colId xmlns:a16="http://schemas.microsoft.com/office/drawing/2014/main" val="2105416936"/>
                    </a:ext>
                  </a:extLst>
                </a:gridCol>
                <a:gridCol w="1378446">
                  <a:extLst>
                    <a:ext uri="{9D8B030D-6E8A-4147-A177-3AD203B41FA5}">
                      <a16:colId xmlns:a16="http://schemas.microsoft.com/office/drawing/2014/main" val="1194381455"/>
                    </a:ext>
                  </a:extLst>
                </a:gridCol>
              </a:tblGrid>
              <a:tr h="293790">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芯片编号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类型与容量</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地址范围</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18410758"/>
                  </a:ext>
                </a:extLst>
              </a:tr>
              <a:tr h="302145">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5211291"/>
                  </a:ext>
                </a:extLst>
              </a:tr>
              <a:tr h="30353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46268873"/>
                  </a:ext>
                </a:extLst>
              </a:tr>
              <a:tr h="30353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06824808"/>
                  </a:ext>
                </a:extLst>
              </a:tr>
              <a:tr h="334169">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61594203"/>
                  </a:ext>
                </a:extLst>
              </a:tr>
              <a:tr h="302145">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2587205"/>
                  </a:ext>
                </a:extLst>
              </a:tr>
              <a:tr h="30353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13848954"/>
                  </a:ext>
                </a:extLst>
              </a:tr>
              <a:tr h="410750">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24520010"/>
                  </a:ext>
                </a:extLst>
              </a:tr>
              <a:tr h="285436">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RAM 8KB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E000H</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FFFFH</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86216531"/>
                  </a:ext>
                </a:extLst>
              </a:tr>
            </a:tbl>
          </a:graphicData>
        </a:graphic>
      </p:graphicFrame>
      <p:sp>
        <p:nvSpPr>
          <p:cNvPr id="650284" name="Text Box 44">
            <a:extLst>
              <a:ext uri="{FF2B5EF4-FFF2-40B4-BE49-F238E27FC236}">
                <a16:creationId xmlns:a16="http://schemas.microsoft.com/office/drawing/2014/main" id="{196A7659-87FB-4687-8180-DC4D71B1410E}"/>
              </a:ext>
            </a:extLst>
          </p:cNvPr>
          <p:cNvSpPr txBox="1">
            <a:spLocks noChangeArrowheads="1"/>
          </p:cNvSpPr>
          <p:nvPr/>
        </p:nvSpPr>
        <p:spPr bwMode="auto">
          <a:xfrm>
            <a:off x="1871345" y="2912586"/>
            <a:ext cx="4678363" cy="38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5000"/>
              </a:lnSpc>
            </a:pPr>
            <a:r>
              <a:rPr lang="en-US" altLang="zh-CN" sz="1579">
                <a:solidFill>
                  <a:srgbClr val="000000"/>
                </a:solidFill>
                <a:latin typeface="宋体" panose="02010600030101010101" pitchFamily="2" charset="-122"/>
                <a:ea typeface="宋体" panose="02010600030101010101" pitchFamily="2" charset="-122"/>
              </a:rPr>
              <a:t>(</a:t>
            </a:r>
            <a:r>
              <a:rPr lang="en-US" altLang="zh-CN" sz="1579">
                <a:solidFill>
                  <a:srgbClr val="000000"/>
                </a:solidFill>
                <a:ea typeface="宋体" panose="02010600030101010101" pitchFamily="2" charset="-122"/>
              </a:rPr>
              <a:t>3</a:t>
            </a:r>
            <a:r>
              <a:rPr lang="en-US" altLang="zh-CN" sz="1579">
                <a:solidFill>
                  <a:srgbClr val="000000"/>
                </a:solidFill>
                <a:latin typeface="宋体" panose="02010600030101010101" pitchFamily="2" charset="-122"/>
                <a:ea typeface="宋体" panose="02010600030101010101" pitchFamily="2" charset="-122"/>
              </a:rPr>
              <a:t>)</a:t>
            </a:r>
            <a:r>
              <a:rPr lang="en-US" altLang="zh-CN" sz="1579">
                <a:solidFill>
                  <a:srgbClr val="000000"/>
                </a:solidFill>
                <a:ea typeface="宋体" panose="02010600030101010101" pitchFamily="2" charset="-122"/>
              </a:rPr>
              <a:t> </a:t>
            </a:r>
            <a:r>
              <a:rPr lang="zh-CN" altLang="en-US" sz="1579">
                <a:solidFill>
                  <a:srgbClr val="000000"/>
                </a:solidFill>
                <a:ea typeface="宋体" panose="02010600030101010101" pitchFamily="2" charset="-122"/>
              </a:rPr>
              <a:t>画出</a:t>
            </a:r>
            <a:r>
              <a:rPr lang="zh-CN" altLang="en-US" sz="1579">
                <a:ea typeface="宋体" panose="02010600030101010101" pitchFamily="2" charset="-122"/>
              </a:rPr>
              <a:t>地址分配表和地址位图</a:t>
            </a:r>
            <a:endParaRPr lang="zh-CN" altLang="en-US" sz="1579">
              <a:solidFill>
                <a:srgbClr val="000000"/>
              </a:solidFill>
              <a:ea typeface="宋体" panose="02010600030101010101" pitchFamily="2" charset="-122"/>
            </a:endParaRPr>
          </a:p>
        </p:txBody>
      </p:sp>
      <p:sp>
        <p:nvSpPr>
          <p:cNvPr id="650285" name="Rectangle 45">
            <a:extLst>
              <a:ext uri="{FF2B5EF4-FFF2-40B4-BE49-F238E27FC236}">
                <a16:creationId xmlns:a16="http://schemas.microsoft.com/office/drawing/2014/main" id="{FA2BC0BD-10A7-4599-B883-2C0507E6B39C}"/>
              </a:ext>
            </a:extLst>
          </p:cNvPr>
          <p:cNvSpPr>
            <a:spLocks noChangeArrowheads="1"/>
          </p:cNvSpPr>
          <p:nvPr/>
        </p:nvSpPr>
        <p:spPr bwMode="auto">
          <a:xfrm>
            <a:off x="1155700" y="1038225"/>
            <a:ext cx="6883876"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确定地址分配</a:t>
            </a:r>
          </a:p>
          <a:p>
            <a:pPr algn="l">
              <a:lnSpc>
                <a:spcPct val="150000"/>
              </a:lnSpc>
            </a:pPr>
            <a:r>
              <a:rPr lang="zh-CN" altLang="en-US" sz="2000" dirty="0">
                <a:latin typeface="微软雅黑" panose="020B0503020204020204" pitchFamily="34" charset="-122"/>
                <a:ea typeface="微软雅黑" panose="020B0503020204020204" pitchFamily="34" charset="-122"/>
              </a:rPr>
              <a:t>    考虑地址连续，设计</a:t>
            </a:r>
            <a:r>
              <a:rPr lang="en-US" altLang="zh-CN" sz="2000" dirty="0">
                <a:latin typeface="微软雅黑" panose="020B0503020204020204" pitchFamily="34" charset="-122"/>
                <a:ea typeface="微软雅黑" panose="020B0503020204020204" pitchFamily="34" charset="-122"/>
              </a:rPr>
              <a:t>ROM</a:t>
            </a:r>
            <a:r>
              <a:rPr lang="zh-CN" altLang="en-US" sz="2000" dirty="0">
                <a:latin typeface="微软雅黑" panose="020B0503020204020204" pitchFamily="34" charset="-122"/>
                <a:ea typeface="微软雅黑" panose="020B0503020204020204" pitchFamily="34" charset="-122"/>
              </a:rPr>
              <a:t>占用前</a:t>
            </a:r>
            <a:r>
              <a:rPr lang="en-US" altLang="zh-CN" sz="2000" dirty="0">
                <a:latin typeface="微软雅黑" panose="020B0503020204020204" pitchFamily="34" charset="-122"/>
                <a:ea typeface="微软雅黑" panose="020B0503020204020204" pitchFamily="34" charset="-122"/>
              </a:rPr>
              <a:t>16KB,</a:t>
            </a:r>
            <a:r>
              <a:rPr lang="zh-CN" altLang="en-US" sz="2000" dirty="0">
                <a:latin typeface="微软雅黑" panose="020B0503020204020204" pitchFamily="34" charset="-122"/>
                <a:ea typeface="微软雅黑" panose="020B0503020204020204" pitchFamily="34" charset="-122"/>
              </a:rPr>
              <a:t>地址范围</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3FFFH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RAM</a:t>
            </a:r>
            <a:r>
              <a:rPr lang="zh-CN" altLang="en-US" sz="2000" dirty="0">
                <a:latin typeface="微软雅黑" panose="020B0503020204020204" pitchFamily="34" charset="-122"/>
                <a:ea typeface="微软雅黑" panose="020B0503020204020204" pitchFamily="34" charset="-122"/>
              </a:rPr>
              <a:t>占用后</a:t>
            </a:r>
            <a:r>
              <a:rPr lang="en-US" altLang="zh-CN" sz="2000" dirty="0">
                <a:latin typeface="微软雅黑" panose="020B0503020204020204" pitchFamily="34" charset="-122"/>
                <a:ea typeface="微软雅黑" panose="020B0503020204020204" pitchFamily="34" charset="-122"/>
              </a:rPr>
              <a:t>32KB,</a:t>
            </a:r>
            <a:r>
              <a:rPr lang="zh-CN" altLang="en-US" sz="2000" dirty="0">
                <a:latin typeface="微软雅黑" panose="020B0503020204020204" pitchFamily="34" charset="-122"/>
                <a:ea typeface="微软雅黑" panose="020B0503020204020204" pitchFamily="34" charset="-122"/>
              </a:rPr>
              <a:t>地址范围</a:t>
            </a:r>
            <a:r>
              <a:rPr lang="en-US" altLang="zh-CN" sz="2000" dirty="0">
                <a:latin typeface="微软雅黑" panose="020B0503020204020204" pitchFamily="34" charset="-122"/>
                <a:ea typeface="微软雅黑" panose="020B0503020204020204" pitchFamily="34" charset="-122"/>
              </a:rPr>
              <a:t>8000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0FFFFH</a:t>
            </a:r>
            <a:r>
              <a:rPr lang="zh-CN" altLang="en-US" sz="2000" dirty="0">
                <a:latin typeface="微软雅黑" panose="020B0503020204020204" pitchFamily="34" charset="-122"/>
                <a:ea typeface="微软雅黑" panose="020B0503020204020204" pitchFamily="34" charset="-122"/>
              </a:rPr>
              <a:t>。</a:t>
            </a:r>
          </a:p>
        </p:txBody>
      </p:sp>
      <p:graphicFrame>
        <p:nvGraphicFramePr>
          <p:cNvPr id="650286" name="Group 46">
            <a:extLst>
              <a:ext uri="{FF2B5EF4-FFF2-40B4-BE49-F238E27FC236}">
                <a16:creationId xmlns:a16="http://schemas.microsoft.com/office/drawing/2014/main" id="{3730D294-5E87-4F55-BA3E-68976C9A723B}"/>
              </a:ext>
            </a:extLst>
          </p:cNvPr>
          <p:cNvGraphicFramePr>
            <a:graphicFrameLocks noGrp="1"/>
          </p:cNvGraphicFramePr>
          <p:nvPr>
            <p:ph sz="half" idx="2"/>
          </p:nvPr>
        </p:nvGraphicFramePr>
        <p:xfrm>
          <a:off x="5547201" y="3514091"/>
          <a:ext cx="3208020" cy="2807018"/>
        </p:xfrm>
        <a:graphic>
          <a:graphicData uri="http://schemas.openxmlformats.org/drawingml/2006/table">
            <a:tbl>
              <a:tblPr/>
              <a:tblGrid>
                <a:gridCol w="522139">
                  <a:extLst>
                    <a:ext uri="{9D8B030D-6E8A-4147-A177-3AD203B41FA5}">
                      <a16:colId xmlns:a16="http://schemas.microsoft.com/office/drawing/2014/main" val="3962626092"/>
                    </a:ext>
                  </a:extLst>
                </a:gridCol>
                <a:gridCol w="588972">
                  <a:extLst>
                    <a:ext uri="{9D8B030D-6E8A-4147-A177-3AD203B41FA5}">
                      <a16:colId xmlns:a16="http://schemas.microsoft.com/office/drawing/2014/main" val="1588684678"/>
                    </a:ext>
                  </a:extLst>
                </a:gridCol>
                <a:gridCol w="602897">
                  <a:extLst>
                    <a:ext uri="{9D8B030D-6E8A-4147-A177-3AD203B41FA5}">
                      <a16:colId xmlns:a16="http://schemas.microsoft.com/office/drawing/2014/main" val="2312978343"/>
                    </a:ext>
                  </a:extLst>
                </a:gridCol>
                <a:gridCol w="1494012">
                  <a:extLst>
                    <a:ext uri="{9D8B030D-6E8A-4147-A177-3AD203B41FA5}">
                      <a16:colId xmlns:a16="http://schemas.microsoft.com/office/drawing/2014/main" val="3040521919"/>
                    </a:ext>
                  </a:extLst>
                </a:gridCol>
              </a:tblGrid>
              <a:tr h="339738">
                <a:tc gridSpan="3">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片间地址线</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片内地址线</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349121440"/>
                  </a:ext>
                </a:extLst>
              </a:tr>
              <a:tr h="278474">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2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135781508"/>
                  </a:ext>
                </a:extLst>
              </a:tr>
              <a:tr h="27429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ROM</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芯片</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861464175"/>
                  </a:ext>
                </a:extLst>
              </a:tr>
              <a:tr h="27429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242046368"/>
                  </a:ext>
                </a:extLst>
              </a:tr>
              <a:tr h="271513">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162018034"/>
                  </a:ext>
                </a:extLst>
              </a:tr>
              <a:tr h="27429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817661244"/>
                  </a:ext>
                </a:extLst>
              </a:tr>
              <a:tr h="272904">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RAM</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芯片</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360481575"/>
                  </a:ext>
                </a:extLst>
              </a:tr>
              <a:tr h="27429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24427121"/>
                  </a:ext>
                </a:extLst>
              </a:tr>
              <a:tr h="272904">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99314604"/>
                  </a:ext>
                </a:extLst>
              </a:tr>
              <a:tr h="274297">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80201" marR="80201" marT="40100" marB="40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9408291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502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02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650242"/>
                                        </p:tgtEl>
                                        <p:attrNameLst>
                                          <p:attrName>style.visibility</p:attrName>
                                        </p:attrNameLst>
                                      </p:cBhvr>
                                      <p:to>
                                        <p:strVal val="visible"/>
                                      </p:to>
                                    </p:set>
                                    <p:anim calcmode="lin" valueType="num">
                                      <p:cBhvr additive="base">
                                        <p:cTn id="15" dur="500" fill="hold"/>
                                        <p:tgtEl>
                                          <p:spTgt spid="650242"/>
                                        </p:tgtEl>
                                        <p:attrNameLst>
                                          <p:attrName>ppt_x</p:attrName>
                                        </p:attrNameLst>
                                      </p:cBhvr>
                                      <p:tavLst>
                                        <p:tav tm="0">
                                          <p:val>
                                            <p:strVal val="0-#ppt_w/2"/>
                                          </p:val>
                                        </p:tav>
                                        <p:tav tm="100000">
                                          <p:val>
                                            <p:strVal val="#ppt_x"/>
                                          </p:val>
                                        </p:tav>
                                      </p:tavLst>
                                    </p:anim>
                                    <p:anim calcmode="lin" valueType="num">
                                      <p:cBhvr additive="base">
                                        <p:cTn id="16" dur="500" fill="hold"/>
                                        <p:tgtEl>
                                          <p:spTgt spid="650242"/>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650286"/>
                                        </p:tgtEl>
                                        <p:attrNameLst>
                                          <p:attrName>style.visibility</p:attrName>
                                        </p:attrNameLst>
                                      </p:cBhvr>
                                      <p:to>
                                        <p:strVal val="visible"/>
                                      </p:to>
                                    </p:set>
                                    <p:anim calcmode="lin" valueType="num">
                                      <p:cBhvr additive="base">
                                        <p:cTn id="20" dur="500" fill="hold"/>
                                        <p:tgtEl>
                                          <p:spTgt spid="650286"/>
                                        </p:tgtEl>
                                        <p:attrNameLst>
                                          <p:attrName>ppt_x</p:attrName>
                                        </p:attrNameLst>
                                      </p:cBhvr>
                                      <p:tavLst>
                                        <p:tav tm="0">
                                          <p:val>
                                            <p:strVal val="1+#ppt_w/2"/>
                                          </p:val>
                                        </p:tav>
                                        <p:tav tm="100000">
                                          <p:val>
                                            <p:strVal val="#ppt_x"/>
                                          </p:val>
                                        </p:tav>
                                      </p:tavLst>
                                    </p:anim>
                                    <p:anim calcmode="lin" valueType="num">
                                      <p:cBhvr additive="base">
                                        <p:cTn id="21" dur="500" fill="hold"/>
                                        <p:tgtEl>
                                          <p:spTgt spid="650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1266" name="Object 2">
            <a:extLst>
              <a:ext uri="{FF2B5EF4-FFF2-40B4-BE49-F238E27FC236}">
                <a16:creationId xmlns:a16="http://schemas.microsoft.com/office/drawing/2014/main" id="{87FFF3A5-488A-4427-9D8B-E73EF7AB7901}"/>
              </a:ext>
            </a:extLst>
          </p:cNvPr>
          <p:cNvGraphicFramePr>
            <a:graphicFrameLocks noChangeAspect="1"/>
          </p:cNvGraphicFramePr>
          <p:nvPr/>
        </p:nvGraphicFramePr>
        <p:xfrm>
          <a:off x="2606518" y="4025090"/>
          <a:ext cx="6592871" cy="2678919"/>
        </p:xfrm>
        <a:graphic>
          <a:graphicData uri="http://schemas.openxmlformats.org/presentationml/2006/ole">
            <mc:AlternateContent xmlns:mc="http://schemas.openxmlformats.org/markup-compatibility/2006">
              <mc:Choice xmlns:v="urn:schemas-microsoft-com:vml" Requires="v">
                <p:oleObj spid="_x0000_s1050" name="文档" r:id="rId3" imgW="5486400" imgH="2228760" progId="Word.Document.8">
                  <p:embed/>
                </p:oleObj>
              </mc:Choice>
              <mc:Fallback>
                <p:oleObj name="文档" r:id="rId3" imgW="5486400" imgH="2228760" progId="Word.Document.8">
                  <p:embed/>
                  <p:pic>
                    <p:nvPicPr>
                      <p:cNvPr id="651266" name="Object 2">
                        <a:extLst>
                          <a:ext uri="{FF2B5EF4-FFF2-40B4-BE49-F238E27FC236}">
                            <a16:creationId xmlns:a16="http://schemas.microsoft.com/office/drawing/2014/main" id="{87FFF3A5-488A-4427-9D8B-E73EF7AB7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518" y="4025090"/>
                        <a:ext cx="6592871" cy="267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1267" name="Text Box 3">
            <a:extLst>
              <a:ext uri="{FF2B5EF4-FFF2-40B4-BE49-F238E27FC236}">
                <a16:creationId xmlns:a16="http://schemas.microsoft.com/office/drawing/2014/main" id="{E74F8C40-7FB1-408D-A791-80911CC82FEB}"/>
              </a:ext>
            </a:extLst>
          </p:cNvPr>
          <p:cNvSpPr txBox="1">
            <a:spLocks noChangeArrowheads="1"/>
          </p:cNvSpPr>
          <p:nvPr/>
        </p:nvSpPr>
        <p:spPr bwMode="auto">
          <a:xfrm>
            <a:off x="2740184" y="1308578"/>
            <a:ext cx="5948204" cy="36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754">
                <a:latin typeface="Times New Roman" panose="02020603050405020304" pitchFamily="18" charset="0"/>
                <a:ea typeface="宋体" panose="02010600030101010101" pitchFamily="2" charset="-122"/>
              </a:rPr>
              <a:t>(1) </a:t>
            </a:r>
            <a:r>
              <a:rPr lang="zh-CN" altLang="en-US" sz="1754">
                <a:latin typeface="Times New Roman" panose="02020603050405020304" pitchFamily="18" charset="0"/>
                <a:ea typeface="宋体" panose="02010600030101010101" pitchFamily="2" charset="-122"/>
              </a:rPr>
              <a:t>画出地址译码方案</a:t>
            </a:r>
            <a:endParaRPr lang="zh-CN" altLang="en-US" sz="877">
              <a:latin typeface="Times New Roman" panose="02020603050405020304" pitchFamily="18" charset="0"/>
              <a:ea typeface="宋体" panose="02010600030101010101" pitchFamily="2" charset="-122"/>
            </a:endParaRPr>
          </a:p>
        </p:txBody>
      </p:sp>
      <p:sp>
        <p:nvSpPr>
          <p:cNvPr id="651268" name="Rectangle 4">
            <a:extLst>
              <a:ext uri="{FF2B5EF4-FFF2-40B4-BE49-F238E27FC236}">
                <a16:creationId xmlns:a16="http://schemas.microsoft.com/office/drawing/2014/main" id="{F59D1F0F-02BF-49AD-AD61-94B18A100352}"/>
              </a:ext>
            </a:extLst>
          </p:cNvPr>
          <p:cNvSpPr>
            <a:spLocks noGrp="1" noChangeArrowheads="1"/>
          </p:cNvSpPr>
          <p:nvPr>
            <p:ph type="body" idx="1"/>
          </p:nvPr>
        </p:nvSpPr>
        <p:spPr>
          <a:xfrm>
            <a:off x="2406015" y="1709579"/>
            <a:ext cx="6817043" cy="334169"/>
          </a:xfrm>
          <a:noFill/>
          <a:ln/>
        </p:spPr>
        <p:txBody>
          <a:bodyPr>
            <a:normAutofit fontScale="85000" lnSpcReduction="20000"/>
          </a:bodyPr>
          <a:lstStyle/>
          <a:p>
            <a:r>
              <a:rPr lang="zh-CN" altLang="en-US" sz="1403" b="1">
                <a:latin typeface="Times New Roman" panose="02020603050405020304" pitchFamily="18" charset="0"/>
              </a:rPr>
              <a:t>解：</a:t>
            </a:r>
            <a:r>
              <a:rPr lang="en-US" altLang="zh-CN" sz="1403">
                <a:latin typeface="Times New Roman" panose="02020603050405020304" pitchFamily="18" charset="0"/>
              </a:rPr>
              <a:t>(1)</a:t>
            </a:r>
            <a:r>
              <a:rPr lang="en-US" altLang="zh-CN">
                <a:latin typeface="Times New Roman" panose="02020603050405020304" pitchFamily="18" charset="0"/>
              </a:rPr>
              <a:t> </a:t>
            </a:r>
          </a:p>
        </p:txBody>
      </p:sp>
      <p:graphicFrame>
        <p:nvGraphicFramePr>
          <p:cNvPr id="651269" name="Object 5">
            <a:extLst>
              <a:ext uri="{FF2B5EF4-FFF2-40B4-BE49-F238E27FC236}">
                <a16:creationId xmlns:a16="http://schemas.microsoft.com/office/drawing/2014/main" id="{2B98AFB1-B908-4412-A7D0-1E2F868D7F96}"/>
              </a:ext>
            </a:extLst>
          </p:cNvPr>
          <p:cNvGraphicFramePr>
            <a:graphicFrameLocks noChangeAspect="1"/>
          </p:cNvGraphicFramePr>
          <p:nvPr/>
        </p:nvGraphicFramePr>
        <p:xfrm>
          <a:off x="3408521" y="1709580"/>
          <a:ext cx="4544695" cy="2336397"/>
        </p:xfrm>
        <a:graphic>
          <a:graphicData uri="http://schemas.openxmlformats.org/presentationml/2006/ole">
            <mc:AlternateContent xmlns:mc="http://schemas.openxmlformats.org/markup-compatibility/2006">
              <mc:Choice xmlns:v="urn:schemas-microsoft-com:vml" Requires="v">
                <p:oleObj spid="_x0000_s1051" name="图片" r:id="rId5" imgW="3352680" imgH="1724040" progId="Word.Picture.8">
                  <p:embed/>
                </p:oleObj>
              </mc:Choice>
              <mc:Fallback>
                <p:oleObj name="图片" r:id="rId5" imgW="3352680" imgH="1724040" progId="Word.Picture.8">
                  <p:embed/>
                  <p:pic>
                    <p:nvPicPr>
                      <p:cNvPr id="651269" name="Object 5">
                        <a:extLst>
                          <a:ext uri="{FF2B5EF4-FFF2-40B4-BE49-F238E27FC236}">
                            <a16:creationId xmlns:a16="http://schemas.microsoft.com/office/drawing/2014/main" id="{2B98AFB1-B908-4412-A7D0-1E2F868D7F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521" y="1709580"/>
                        <a:ext cx="4544695" cy="233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a:extLst>
              <a:ext uri="{FF2B5EF4-FFF2-40B4-BE49-F238E27FC236}">
                <a16:creationId xmlns:a16="http://schemas.microsoft.com/office/drawing/2014/main" id="{6150316B-A5E1-4BFF-AAAC-2F7DAC5AE9C5}"/>
              </a:ext>
            </a:extLst>
          </p:cNvPr>
          <p:cNvSpPr>
            <a:spLocks noGrp="1" noRot="1" noChangeArrowheads="1"/>
          </p:cNvSpPr>
          <p:nvPr>
            <p:ph type="title"/>
          </p:nvPr>
        </p:nvSpPr>
        <p:spPr/>
        <p:txBody>
          <a:bodyPr/>
          <a:lstStyle/>
          <a:p>
            <a:r>
              <a:rPr lang="en-US" altLang="zh-CN" sz="1754" b="1">
                <a:latin typeface="Times New Roman" panose="02020603050405020304" pitchFamily="18" charset="0"/>
              </a:rPr>
              <a:t>(2) </a:t>
            </a:r>
            <a:r>
              <a:rPr lang="zh-CN" altLang="en-US" sz="1754" b="1">
                <a:latin typeface="Times New Roman" panose="02020603050405020304" pitchFamily="18" charset="0"/>
              </a:rPr>
              <a:t>如果</a:t>
            </a:r>
            <a:r>
              <a:rPr lang="en-US" altLang="zh-CN" sz="1754" b="1">
                <a:latin typeface="Times New Roman" panose="02020603050405020304" pitchFamily="18" charset="0"/>
              </a:rPr>
              <a:t>ROM</a:t>
            </a:r>
            <a:r>
              <a:rPr lang="zh-CN" altLang="en-US" sz="1754" b="1">
                <a:latin typeface="Times New Roman" panose="02020603050405020304" pitchFamily="18" charset="0"/>
              </a:rPr>
              <a:t>和</a:t>
            </a:r>
            <a:r>
              <a:rPr lang="en-US" altLang="zh-CN" sz="1754" b="1">
                <a:latin typeface="Times New Roman" panose="02020603050405020304" pitchFamily="18" charset="0"/>
              </a:rPr>
              <a:t>RAM</a:t>
            </a:r>
            <a:r>
              <a:rPr lang="zh-CN" altLang="en-US" sz="1754" b="1">
                <a:latin typeface="Times New Roman" panose="02020603050405020304" pitchFamily="18" charset="0"/>
              </a:rPr>
              <a:t>存储器芯片都采用</a:t>
            </a:r>
            <a:r>
              <a:rPr lang="en-US" altLang="zh-CN" sz="1754" b="1">
                <a:latin typeface="Times New Roman" panose="02020603050405020304" pitchFamily="18" charset="0"/>
              </a:rPr>
              <a:t>8K×1</a:t>
            </a:r>
            <a:r>
              <a:rPr lang="zh-CN" altLang="en-US" sz="1754" b="1">
                <a:latin typeface="Times New Roman" panose="02020603050405020304" pitchFamily="18" charset="0"/>
              </a:rPr>
              <a:t>的芯片，试画出存储器与</a:t>
            </a:r>
            <a:r>
              <a:rPr lang="en-US" altLang="zh-CN" sz="1754" b="1">
                <a:latin typeface="Times New Roman" panose="02020603050405020304" pitchFamily="18" charset="0"/>
              </a:rPr>
              <a:t>CPU</a:t>
            </a:r>
            <a:r>
              <a:rPr lang="zh-CN" altLang="en-US" sz="1754" b="1">
                <a:latin typeface="Times New Roman" panose="02020603050405020304" pitchFamily="18" charset="0"/>
              </a:rPr>
              <a:t>的连接图。</a:t>
            </a:r>
            <a:endParaRPr lang="zh-CN" altLang="en-US" sz="1403" b="1">
              <a:latin typeface="Times New Roman" panose="02020603050405020304" pitchFamily="18" charset="0"/>
            </a:endParaRPr>
          </a:p>
        </p:txBody>
      </p:sp>
      <p:sp>
        <p:nvSpPr>
          <p:cNvPr id="652291" name="Rectangle 3">
            <a:extLst>
              <a:ext uri="{FF2B5EF4-FFF2-40B4-BE49-F238E27FC236}">
                <a16:creationId xmlns:a16="http://schemas.microsoft.com/office/drawing/2014/main" id="{DD1615B7-C8F6-4A0A-A26B-D2EB6FE1E1C7}"/>
              </a:ext>
            </a:extLst>
          </p:cNvPr>
          <p:cNvSpPr>
            <a:spLocks noGrp="1" noRot="1" noChangeArrowheads="1"/>
          </p:cNvSpPr>
          <p:nvPr>
            <p:ph type="body" idx="1"/>
          </p:nvPr>
        </p:nvSpPr>
        <p:spPr/>
        <p:txBody>
          <a:bodyPr/>
          <a:lstStyle/>
          <a:p>
            <a:pPr>
              <a:buFont typeface="Wingdings" panose="05000000000000000000" pitchFamily="2" charset="2"/>
              <a:buNone/>
            </a:pPr>
            <a:r>
              <a:rPr lang="zh-CN" altLang="en-US" sz="1403" b="1">
                <a:latin typeface="Times New Roman" panose="02020603050405020304" pitchFamily="18" charset="0"/>
              </a:rPr>
              <a:t>解： </a:t>
            </a:r>
            <a:r>
              <a:rPr lang="en-US" altLang="zh-CN" sz="1403" b="1">
                <a:latin typeface="Times New Roman" panose="02020603050405020304" pitchFamily="18" charset="0"/>
              </a:rPr>
              <a:t>(2) 8KB</a:t>
            </a:r>
            <a:r>
              <a:rPr lang="zh-CN" altLang="en-US" sz="1403" b="1">
                <a:latin typeface="Times New Roman" panose="02020603050405020304" pitchFamily="18" charset="0"/>
              </a:rPr>
              <a:t>的存储区域可以用</a:t>
            </a:r>
            <a:r>
              <a:rPr lang="en-US" altLang="zh-CN" sz="1403" b="1">
                <a:latin typeface="Times New Roman" panose="02020603050405020304" pitchFamily="18" charset="0"/>
              </a:rPr>
              <a:t>8</a:t>
            </a:r>
            <a:r>
              <a:rPr lang="zh-CN" altLang="en-US" sz="1403" b="1">
                <a:latin typeface="Times New Roman" panose="02020603050405020304" pitchFamily="18" charset="0"/>
              </a:rPr>
              <a:t>片存储器芯片构成一组实现。</a:t>
            </a:r>
            <a:r>
              <a:rPr lang="en-US" altLang="zh-CN" sz="1403" b="1">
                <a:latin typeface="Times New Roman" panose="02020603050405020304" pitchFamily="18" charset="0"/>
              </a:rPr>
              <a:t>8K×1</a:t>
            </a:r>
            <a:r>
              <a:rPr lang="zh-CN" altLang="en-US" sz="1403" b="1">
                <a:latin typeface="Times New Roman" panose="02020603050405020304" pitchFamily="18" charset="0"/>
              </a:rPr>
              <a:t>的存储器芯片的地址线需要</a:t>
            </a:r>
            <a:r>
              <a:rPr lang="en-US" altLang="zh-CN" sz="1403" b="1">
                <a:latin typeface="Times New Roman" panose="02020603050405020304" pitchFamily="18" charset="0"/>
              </a:rPr>
              <a:t>13</a:t>
            </a:r>
            <a:r>
              <a:rPr lang="zh-CN" altLang="en-US" sz="1403" b="1">
                <a:latin typeface="Times New Roman" panose="02020603050405020304" pitchFamily="18" charset="0"/>
              </a:rPr>
              <a:t>条，即</a:t>
            </a:r>
            <a:r>
              <a:rPr lang="en-US" altLang="zh-CN" sz="1403" b="1">
                <a:latin typeface="Times New Roman" panose="02020603050405020304" pitchFamily="18" charset="0"/>
              </a:rPr>
              <a:t>A12~0</a:t>
            </a:r>
            <a:r>
              <a:rPr lang="zh-CN" altLang="en-US" sz="1403" b="1">
                <a:latin typeface="Times New Roman" panose="02020603050405020304" pitchFamily="18" charset="0"/>
              </a:rPr>
              <a:t>。</a:t>
            </a:r>
          </a:p>
          <a:p>
            <a:endParaRPr lang="en-US" altLang="zh-CN" b="1"/>
          </a:p>
        </p:txBody>
      </p:sp>
      <p:graphicFrame>
        <p:nvGraphicFramePr>
          <p:cNvPr id="652292" name="Object 4">
            <a:extLst>
              <a:ext uri="{FF2B5EF4-FFF2-40B4-BE49-F238E27FC236}">
                <a16:creationId xmlns:a16="http://schemas.microsoft.com/office/drawing/2014/main" id="{C2FDA99A-7536-4B9A-ABFE-74B27808BFB3}"/>
              </a:ext>
            </a:extLst>
          </p:cNvPr>
          <p:cNvGraphicFramePr>
            <a:graphicFrameLocks noChangeAspect="1"/>
          </p:cNvGraphicFramePr>
          <p:nvPr/>
        </p:nvGraphicFramePr>
        <p:xfrm>
          <a:off x="2873851" y="2979421"/>
          <a:ext cx="5747703" cy="3372320"/>
        </p:xfrm>
        <a:graphic>
          <a:graphicData uri="http://schemas.openxmlformats.org/presentationml/2006/ole">
            <mc:AlternateContent xmlns:mc="http://schemas.openxmlformats.org/markup-compatibility/2006">
              <mc:Choice xmlns:v="urn:schemas-microsoft-com:vml" Requires="v">
                <p:oleObj spid="_x0000_s2062" name="图片" r:id="rId3" imgW="4495680" imgH="2638440" progId="Word.Picture.8">
                  <p:embed/>
                </p:oleObj>
              </mc:Choice>
              <mc:Fallback>
                <p:oleObj name="图片" r:id="rId3" imgW="4495680" imgH="2638440" progId="Word.Picture.8">
                  <p:embed/>
                  <p:pic>
                    <p:nvPicPr>
                      <p:cNvPr id="652292" name="Object 4">
                        <a:extLst>
                          <a:ext uri="{FF2B5EF4-FFF2-40B4-BE49-F238E27FC236}">
                            <a16:creationId xmlns:a16="http://schemas.microsoft.com/office/drawing/2014/main" id="{C2FDA99A-7536-4B9A-ABFE-74B27808B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51" y="2979421"/>
                        <a:ext cx="5747703" cy="337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66713CD2-58FE-4095-973F-06D0651B1626}"/>
              </a:ext>
            </a:extLst>
          </p:cNvPr>
          <p:cNvSpPr>
            <a:spLocks noGrp="1" noRot="1" noChangeArrowheads="1"/>
          </p:cNvSpPr>
          <p:nvPr>
            <p:ph type="title"/>
          </p:nvPr>
        </p:nvSpPr>
        <p:spPr/>
        <p:txBody>
          <a:bodyPr>
            <a:normAutofit/>
          </a:bodyPr>
          <a:lstStyle/>
          <a:p>
            <a:pPr>
              <a:lnSpc>
                <a:spcPct val="150000"/>
              </a:lnSpc>
            </a:pPr>
            <a:r>
              <a:rPr lang="en-US" altLang="zh-CN" sz="1754" dirty="0">
                <a:latin typeface="微软雅黑" panose="020B0503020204020204" pitchFamily="34" charset="-122"/>
                <a:ea typeface="微软雅黑" panose="020B0503020204020204" pitchFamily="34" charset="-122"/>
              </a:rPr>
              <a:t>(3) </a:t>
            </a:r>
            <a:r>
              <a:rPr lang="zh-CN" altLang="en-US" sz="1754" dirty="0">
                <a:latin typeface="微软雅黑" panose="020B0503020204020204" pitchFamily="34" charset="-122"/>
                <a:ea typeface="微软雅黑" panose="020B0503020204020204" pitchFamily="34" charset="-122"/>
              </a:rPr>
              <a:t>如果</a:t>
            </a:r>
            <a:r>
              <a:rPr lang="en-US" altLang="zh-CN" sz="1754" dirty="0">
                <a:latin typeface="微软雅黑" panose="020B0503020204020204" pitchFamily="34" charset="-122"/>
                <a:ea typeface="微软雅黑" panose="020B0503020204020204" pitchFamily="34" charset="-122"/>
              </a:rPr>
              <a:t>ROM</a:t>
            </a:r>
            <a:r>
              <a:rPr lang="zh-CN" altLang="en-US" sz="1754" dirty="0">
                <a:latin typeface="微软雅黑" panose="020B0503020204020204" pitchFamily="34" charset="-122"/>
                <a:ea typeface="微软雅黑" panose="020B0503020204020204" pitchFamily="34" charset="-122"/>
              </a:rPr>
              <a:t>存储器芯片采用</a:t>
            </a:r>
            <a:r>
              <a:rPr lang="en-US" altLang="zh-CN" sz="1754" dirty="0">
                <a:latin typeface="微软雅黑" panose="020B0503020204020204" pitchFamily="34" charset="-122"/>
                <a:ea typeface="微软雅黑" panose="020B0503020204020204" pitchFamily="34" charset="-122"/>
              </a:rPr>
              <a:t>8K×8</a:t>
            </a:r>
            <a:r>
              <a:rPr lang="zh-CN" altLang="en-US" sz="1754" dirty="0">
                <a:latin typeface="微软雅黑" panose="020B0503020204020204" pitchFamily="34" charset="-122"/>
                <a:ea typeface="微软雅黑" panose="020B0503020204020204" pitchFamily="34" charset="-122"/>
              </a:rPr>
              <a:t>的芯片，</a:t>
            </a:r>
            <a:r>
              <a:rPr lang="en-US" altLang="zh-CN" sz="1754" dirty="0">
                <a:latin typeface="微软雅黑" panose="020B0503020204020204" pitchFamily="34" charset="-122"/>
                <a:ea typeface="微软雅黑" panose="020B0503020204020204" pitchFamily="34" charset="-122"/>
              </a:rPr>
              <a:t>RAM</a:t>
            </a:r>
            <a:r>
              <a:rPr lang="zh-CN" altLang="en-US" sz="1754" dirty="0">
                <a:latin typeface="微软雅黑" panose="020B0503020204020204" pitchFamily="34" charset="-122"/>
                <a:ea typeface="微软雅黑" panose="020B0503020204020204" pitchFamily="34" charset="-122"/>
              </a:rPr>
              <a:t>存储器芯片采用</a:t>
            </a:r>
            <a:r>
              <a:rPr lang="en-US" altLang="zh-CN" sz="1754" dirty="0">
                <a:latin typeface="微软雅黑" panose="020B0503020204020204" pitchFamily="34" charset="-122"/>
                <a:ea typeface="微软雅黑" panose="020B0503020204020204" pitchFamily="34" charset="-122"/>
              </a:rPr>
              <a:t>4K×8</a:t>
            </a:r>
            <a:r>
              <a:rPr lang="zh-CN" altLang="en-US" sz="1754" dirty="0">
                <a:latin typeface="微软雅黑" panose="020B0503020204020204" pitchFamily="34" charset="-122"/>
                <a:ea typeface="微软雅黑" panose="020B0503020204020204" pitchFamily="34" charset="-122"/>
              </a:rPr>
              <a:t>的芯片，试画出存储器与</a:t>
            </a:r>
            <a:r>
              <a:rPr lang="en-US" altLang="zh-CN" sz="1754" dirty="0">
                <a:latin typeface="微软雅黑" panose="020B0503020204020204" pitchFamily="34" charset="-122"/>
                <a:ea typeface="微软雅黑" panose="020B0503020204020204" pitchFamily="34" charset="-122"/>
              </a:rPr>
              <a:t>CPU</a:t>
            </a:r>
            <a:r>
              <a:rPr lang="zh-CN" altLang="en-US" sz="1754" dirty="0">
                <a:latin typeface="微软雅黑" panose="020B0503020204020204" pitchFamily="34" charset="-122"/>
                <a:ea typeface="微软雅黑" panose="020B0503020204020204" pitchFamily="34" charset="-122"/>
              </a:rPr>
              <a:t>的连接图。</a:t>
            </a:r>
            <a:br>
              <a:rPr lang="zh-CN" altLang="en-US" sz="1754" dirty="0">
                <a:latin typeface="微软雅黑" panose="020B0503020204020204" pitchFamily="34" charset="-122"/>
                <a:ea typeface="微软雅黑" panose="020B0503020204020204" pitchFamily="34" charset="-122"/>
              </a:rPr>
            </a:br>
            <a:endParaRPr lang="zh-CN" altLang="en-US" sz="1754" dirty="0">
              <a:latin typeface="微软雅黑" panose="020B0503020204020204" pitchFamily="34" charset="-122"/>
              <a:ea typeface="微软雅黑" panose="020B0503020204020204" pitchFamily="34" charset="-122"/>
            </a:endParaRPr>
          </a:p>
        </p:txBody>
      </p:sp>
      <p:sp>
        <p:nvSpPr>
          <p:cNvPr id="653315" name="Rectangle 3">
            <a:extLst>
              <a:ext uri="{FF2B5EF4-FFF2-40B4-BE49-F238E27FC236}">
                <a16:creationId xmlns:a16="http://schemas.microsoft.com/office/drawing/2014/main" id="{36671F32-7554-491A-B924-6C481691ED29}"/>
              </a:ext>
            </a:extLst>
          </p:cNvPr>
          <p:cNvSpPr>
            <a:spLocks noGrp="1" noRot="1" noChangeArrowheads="1"/>
          </p:cNvSpPr>
          <p:nvPr>
            <p:ph type="body" idx="1"/>
          </p:nvPr>
        </p:nvSpPr>
        <p:spPr>
          <a:xfrm>
            <a:off x="2539682" y="1976914"/>
            <a:ext cx="6817043" cy="334169"/>
          </a:xfrm>
        </p:spPr>
        <p:txBody>
          <a:bodyPr/>
          <a:lstStyle/>
          <a:p>
            <a:pPr>
              <a:buFont typeface="Wingdings" panose="05000000000000000000" pitchFamily="2" charset="2"/>
              <a:buNone/>
            </a:pPr>
            <a:r>
              <a:rPr lang="zh-CN" altLang="en-US" sz="1403" b="1"/>
              <a:t>解：</a:t>
            </a:r>
            <a:r>
              <a:rPr lang="zh-CN" altLang="en-US" sz="1403" b="1">
                <a:latin typeface="Times New Roman" panose="02020603050405020304" pitchFamily="18" charset="0"/>
              </a:rPr>
              <a:t>（</a:t>
            </a:r>
            <a:r>
              <a:rPr lang="en-US" altLang="zh-CN" sz="1403" b="1">
                <a:latin typeface="Times New Roman" panose="02020603050405020304" pitchFamily="18" charset="0"/>
              </a:rPr>
              <a:t>3</a:t>
            </a:r>
            <a:r>
              <a:rPr lang="zh-CN" altLang="en-US" sz="1403" b="1">
                <a:latin typeface="Times New Roman" panose="02020603050405020304" pitchFamily="18" charset="0"/>
              </a:rPr>
              <a:t>）</a:t>
            </a:r>
            <a:endParaRPr lang="zh-CN" altLang="en-US" b="1"/>
          </a:p>
        </p:txBody>
      </p:sp>
      <p:graphicFrame>
        <p:nvGraphicFramePr>
          <p:cNvPr id="653316" name="Object 4">
            <a:extLst>
              <a:ext uri="{FF2B5EF4-FFF2-40B4-BE49-F238E27FC236}">
                <a16:creationId xmlns:a16="http://schemas.microsoft.com/office/drawing/2014/main" id="{4A2B64EF-F1D3-44D7-B87D-41A71F762A40}"/>
              </a:ext>
            </a:extLst>
          </p:cNvPr>
          <p:cNvGraphicFramePr>
            <a:graphicFrameLocks noChangeAspect="1"/>
          </p:cNvGraphicFramePr>
          <p:nvPr/>
        </p:nvGraphicFramePr>
        <p:xfrm>
          <a:off x="2940685" y="2377917"/>
          <a:ext cx="5548594" cy="3673072"/>
        </p:xfrm>
        <a:graphic>
          <a:graphicData uri="http://schemas.openxmlformats.org/presentationml/2006/ole">
            <mc:AlternateContent xmlns:mc="http://schemas.openxmlformats.org/markup-compatibility/2006">
              <mc:Choice xmlns:v="urn:schemas-microsoft-com:vml" Requires="v">
                <p:oleObj spid="_x0000_s3086" name="图片" r:id="rId3" imgW="4876920" imgH="3228840" progId="Word.Picture.8">
                  <p:embed/>
                </p:oleObj>
              </mc:Choice>
              <mc:Fallback>
                <p:oleObj name="图片" r:id="rId3" imgW="4876920" imgH="3228840" progId="Word.Picture.8">
                  <p:embed/>
                  <p:pic>
                    <p:nvPicPr>
                      <p:cNvPr id="653316" name="Object 4">
                        <a:extLst>
                          <a:ext uri="{FF2B5EF4-FFF2-40B4-BE49-F238E27FC236}">
                            <a16:creationId xmlns:a16="http://schemas.microsoft.com/office/drawing/2014/main" id="{4A2B64EF-F1D3-44D7-B87D-41A71F762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685" y="2377917"/>
                        <a:ext cx="5548594" cy="367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668C2AAC-8CB8-48AD-96D0-955A0F265DD5}"/>
              </a:ext>
            </a:extLst>
          </p:cNvPr>
          <p:cNvSpPr>
            <a:spLocks noGrp="1" noRot="1" noChangeArrowheads="1"/>
          </p:cNvSpPr>
          <p:nvPr>
            <p:ph type="title"/>
          </p:nvPr>
        </p:nvSpPr>
        <p:spPr/>
        <p:txBody>
          <a:bodyPr>
            <a:normAutofit/>
          </a:bodyPr>
          <a:lstStyle/>
          <a:p>
            <a:pPr>
              <a:lnSpc>
                <a:spcPct val="150000"/>
              </a:lnSpc>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ROM</a:t>
            </a:r>
            <a:r>
              <a:rPr lang="zh-CN" altLang="en-US" sz="2000" dirty="0">
                <a:latin typeface="微软雅黑" panose="020B0503020204020204" pitchFamily="34" charset="-122"/>
                <a:ea typeface="微软雅黑" panose="020B0503020204020204" pitchFamily="34" charset="-122"/>
              </a:rPr>
              <a:t>存储器芯片采用</a:t>
            </a:r>
            <a:r>
              <a:rPr lang="en-US" altLang="zh-CN" sz="2000" dirty="0">
                <a:latin typeface="微软雅黑" panose="020B0503020204020204" pitchFamily="34" charset="-122"/>
                <a:ea typeface="微软雅黑" panose="020B0503020204020204" pitchFamily="34" charset="-122"/>
              </a:rPr>
              <a:t>16K×8</a:t>
            </a:r>
            <a:r>
              <a:rPr lang="zh-CN" altLang="en-US" sz="2000" dirty="0">
                <a:latin typeface="微软雅黑" panose="020B0503020204020204" pitchFamily="34" charset="-122"/>
                <a:ea typeface="微软雅黑" panose="020B0503020204020204" pitchFamily="34" charset="-122"/>
              </a:rPr>
              <a:t>的芯片，</a:t>
            </a:r>
            <a:r>
              <a:rPr lang="en-US" altLang="zh-CN" sz="2000" dirty="0">
                <a:latin typeface="微软雅黑" panose="020B0503020204020204" pitchFamily="34" charset="-122"/>
                <a:ea typeface="微软雅黑" panose="020B0503020204020204" pitchFamily="34" charset="-122"/>
              </a:rPr>
              <a:t>RAM</a:t>
            </a:r>
            <a:r>
              <a:rPr lang="zh-CN" altLang="en-US" sz="2000" dirty="0">
                <a:latin typeface="微软雅黑" panose="020B0503020204020204" pitchFamily="34" charset="-122"/>
                <a:ea typeface="微软雅黑" panose="020B0503020204020204" pitchFamily="34" charset="-122"/>
              </a:rPr>
              <a:t>存储器芯片采用</a:t>
            </a:r>
            <a:r>
              <a:rPr lang="en-US" altLang="zh-CN" sz="2000" dirty="0">
                <a:latin typeface="微软雅黑" panose="020B0503020204020204" pitchFamily="34" charset="-122"/>
                <a:ea typeface="微软雅黑" panose="020B0503020204020204" pitchFamily="34" charset="-122"/>
              </a:rPr>
              <a:t>8K×8</a:t>
            </a:r>
            <a:r>
              <a:rPr lang="zh-CN" altLang="en-US" sz="2000" dirty="0">
                <a:latin typeface="微软雅黑" panose="020B0503020204020204" pitchFamily="34" charset="-122"/>
                <a:ea typeface="微软雅黑" panose="020B0503020204020204" pitchFamily="34" charset="-122"/>
              </a:rPr>
              <a:t>的芯片，试画出存储器与</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的连接图。</a:t>
            </a:r>
          </a:p>
        </p:txBody>
      </p:sp>
      <p:sp>
        <p:nvSpPr>
          <p:cNvPr id="654339" name="Rectangle 3">
            <a:extLst>
              <a:ext uri="{FF2B5EF4-FFF2-40B4-BE49-F238E27FC236}">
                <a16:creationId xmlns:a16="http://schemas.microsoft.com/office/drawing/2014/main" id="{A0780A44-6ADD-4328-BC0C-78C7EC52CA99}"/>
              </a:ext>
            </a:extLst>
          </p:cNvPr>
          <p:cNvSpPr>
            <a:spLocks noGrp="1" noRot="1" noChangeArrowheads="1"/>
          </p:cNvSpPr>
          <p:nvPr>
            <p:ph type="body" idx="1"/>
          </p:nvPr>
        </p:nvSpPr>
        <p:spPr>
          <a:xfrm>
            <a:off x="2539682" y="2177415"/>
            <a:ext cx="6817043" cy="601504"/>
          </a:xfrm>
        </p:spPr>
        <p:txBody>
          <a:bodyPr/>
          <a:lstStyle/>
          <a:p>
            <a:pPr>
              <a:buFont typeface="Wingdings" panose="05000000000000000000" pitchFamily="2" charset="2"/>
              <a:buNone/>
            </a:pPr>
            <a:r>
              <a:rPr lang="zh-CN" altLang="en-US" sz="1403" b="1"/>
              <a:t>解：</a:t>
            </a:r>
            <a:r>
              <a:rPr lang="zh-CN" altLang="en-US" sz="1403" b="1">
                <a:latin typeface="Times New Roman" panose="02020603050405020304" pitchFamily="18" charset="0"/>
              </a:rPr>
              <a:t>（</a:t>
            </a:r>
            <a:r>
              <a:rPr lang="en-US" altLang="zh-CN" sz="1403" b="1">
                <a:latin typeface="Times New Roman" panose="02020603050405020304" pitchFamily="18" charset="0"/>
              </a:rPr>
              <a:t>4</a:t>
            </a:r>
            <a:r>
              <a:rPr lang="zh-CN" altLang="en-US" sz="1403" b="1">
                <a:latin typeface="Times New Roman" panose="02020603050405020304" pitchFamily="18" charset="0"/>
              </a:rPr>
              <a:t>）</a:t>
            </a:r>
            <a:endParaRPr lang="zh-CN" altLang="en-US" sz="1403" b="1"/>
          </a:p>
        </p:txBody>
      </p:sp>
      <p:graphicFrame>
        <p:nvGraphicFramePr>
          <p:cNvPr id="654340" name="Object 4">
            <a:extLst>
              <a:ext uri="{FF2B5EF4-FFF2-40B4-BE49-F238E27FC236}">
                <a16:creationId xmlns:a16="http://schemas.microsoft.com/office/drawing/2014/main" id="{CCF74127-9B9D-4481-BC53-3649E652592B}"/>
              </a:ext>
            </a:extLst>
          </p:cNvPr>
          <p:cNvGraphicFramePr>
            <a:graphicFrameLocks noChangeAspect="1"/>
          </p:cNvGraphicFramePr>
          <p:nvPr/>
        </p:nvGraphicFramePr>
        <p:xfrm>
          <a:off x="3408521" y="2437790"/>
          <a:ext cx="5146199" cy="3572821"/>
        </p:xfrm>
        <a:graphic>
          <a:graphicData uri="http://schemas.openxmlformats.org/presentationml/2006/ole">
            <mc:AlternateContent xmlns:mc="http://schemas.openxmlformats.org/markup-compatibility/2006">
              <mc:Choice xmlns:v="urn:schemas-microsoft-com:vml" Requires="v">
                <p:oleObj spid="_x0000_s4110" name="图片" r:id="rId3" imgW="4267080" imgH="2962440" progId="Word.Picture.8">
                  <p:embed/>
                </p:oleObj>
              </mc:Choice>
              <mc:Fallback>
                <p:oleObj name="图片" r:id="rId3" imgW="4267080" imgH="2962440" progId="Word.Picture.8">
                  <p:embed/>
                  <p:pic>
                    <p:nvPicPr>
                      <p:cNvPr id="654340" name="Object 4">
                        <a:extLst>
                          <a:ext uri="{FF2B5EF4-FFF2-40B4-BE49-F238E27FC236}">
                            <a16:creationId xmlns:a16="http://schemas.microsoft.com/office/drawing/2014/main" id="{CCF74127-9B9D-4481-BC53-3649E6525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521" y="2437790"/>
                        <a:ext cx="5146199" cy="357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6503" y="1561338"/>
            <a:ext cx="7107555" cy="1894839"/>
          </a:xfrm>
          <a:prstGeom prst="rect">
            <a:avLst/>
          </a:prstGeom>
        </p:spPr>
        <p:txBody>
          <a:bodyPr vert="horz" wrap="square" lIns="0" tIns="0" rIns="0" bIns="0" rtlCol="0">
            <a:spAutoFit/>
          </a:bodyPr>
          <a:lstStyle/>
          <a:p>
            <a:pPr marL="12700">
              <a:lnSpc>
                <a:spcPct val="100000"/>
              </a:lnSpc>
            </a:pPr>
            <a:r>
              <a:rPr sz="2400" b="1" spc="-5" dirty="0">
                <a:latin typeface="宋体"/>
                <a:cs typeface="宋体"/>
              </a:rPr>
              <a:t>用</a:t>
            </a:r>
            <a:r>
              <a:rPr sz="2400" b="1" spc="-5" dirty="0">
                <a:latin typeface="Arial"/>
                <a:cs typeface="Arial"/>
              </a:rPr>
              <a:t>2</a:t>
            </a:r>
            <a:r>
              <a:rPr sz="2400" b="1" spc="-7" baseline="24305" dirty="0">
                <a:latin typeface="Arial"/>
                <a:cs typeface="Arial"/>
              </a:rPr>
              <a:t>n </a:t>
            </a:r>
            <a:r>
              <a:rPr sz="2400" b="1" dirty="0">
                <a:latin typeface="Arial"/>
                <a:cs typeface="Arial"/>
              </a:rPr>
              <a:t>X </a:t>
            </a:r>
            <a:r>
              <a:rPr sz="2400" b="1" spc="-5" dirty="0">
                <a:latin typeface="Arial"/>
                <a:cs typeface="Arial"/>
              </a:rPr>
              <a:t>m</a:t>
            </a:r>
            <a:r>
              <a:rPr sz="2400" b="1" spc="-5" dirty="0">
                <a:latin typeface="宋体"/>
                <a:cs typeface="宋体"/>
              </a:rPr>
              <a:t>的存储芯片，构造</a:t>
            </a:r>
            <a:r>
              <a:rPr sz="2400" b="1" spc="-5" dirty="0">
                <a:latin typeface="Arial"/>
                <a:cs typeface="Arial"/>
              </a:rPr>
              <a:t>2</a:t>
            </a:r>
            <a:r>
              <a:rPr sz="2400" b="1" spc="-7" baseline="24305" dirty="0">
                <a:latin typeface="Arial"/>
                <a:cs typeface="Arial"/>
              </a:rPr>
              <a:t>n </a:t>
            </a:r>
            <a:r>
              <a:rPr sz="2400" b="1" spc="-5" dirty="0">
                <a:latin typeface="Arial"/>
                <a:cs typeface="Arial"/>
              </a:rPr>
              <a:t>x (m x j)</a:t>
            </a:r>
            <a:r>
              <a:rPr sz="2400" b="1" spc="-25" dirty="0">
                <a:latin typeface="Arial"/>
                <a:cs typeface="Arial"/>
              </a:rPr>
              <a:t> </a:t>
            </a:r>
            <a:r>
              <a:rPr sz="2400" b="1" dirty="0">
                <a:latin typeface="宋体"/>
                <a:cs typeface="宋体"/>
              </a:rPr>
              <a:t>的存储器</a:t>
            </a:r>
            <a:endParaRPr sz="2400">
              <a:latin typeface="宋体"/>
              <a:cs typeface="宋体"/>
            </a:endParaRPr>
          </a:p>
          <a:p>
            <a:pPr marL="296545" indent="-283845">
              <a:lnSpc>
                <a:spcPct val="100000"/>
              </a:lnSpc>
              <a:spcBef>
                <a:spcPts val="1585"/>
              </a:spcBef>
              <a:buClr>
                <a:srgbClr val="FF0000"/>
              </a:buClr>
              <a:buFont typeface="Lucida Sans"/>
              <a:buChar char="❖"/>
              <a:tabLst>
                <a:tab pos="297180" algn="l"/>
                <a:tab pos="2125980" algn="l"/>
                <a:tab pos="3791585" algn="l"/>
              </a:tabLst>
            </a:pPr>
            <a:r>
              <a:rPr sz="2000" b="1" dirty="0">
                <a:latin typeface="宋体"/>
                <a:cs typeface="宋体"/>
              </a:rPr>
              <a:t>存储器芯片：</a:t>
            </a:r>
            <a:r>
              <a:rPr sz="2000" b="1" dirty="0">
                <a:latin typeface="Arial"/>
                <a:cs typeface="Arial"/>
              </a:rPr>
              <a:t>n	</a:t>
            </a:r>
            <a:r>
              <a:rPr sz="2000" b="1" spc="-5" dirty="0">
                <a:latin typeface="宋体"/>
                <a:cs typeface="宋体"/>
              </a:rPr>
              <a:t>位地址，</a:t>
            </a:r>
            <a:r>
              <a:rPr sz="2000" b="1" spc="-434" dirty="0">
                <a:latin typeface="宋体"/>
                <a:cs typeface="宋体"/>
              </a:rPr>
              <a:t> </a:t>
            </a:r>
            <a:r>
              <a:rPr sz="2000" b="1" spc="-5" dirty="0">
                <a:latin typeface="Arial"/>
                <a:cs typeface="Arial"/>
              </a:rPr>
              <a:t>m	</a:t>
            </a:r>
            <a:r>
              <a:rPr sz="2000" b="1" dirty="0">
                <a:latin typeface="宋体"/>
                <a:cs typeface="宋体"/>
              </a:rPr>
              <a:t>位数据</a:t>
            </a:r>
            <a:endParaRPr sz="2000">
              <a:latin typeface="宋体"/>
              <a:cs typeface="宋体"/>
            </a:endParaRPr>
          </a:p>
          <a:p>
            <a:pPr marL="296545" indent="-283845">
              <a:lnSpc>
                <a:spcPct val="100000"/>
              </a:lnSpc>
              <a:spcBef>
                <a:spcPts val="1560"/>
              </a:spcBef>
              <a:buClr>
                <a:srgbClr val="FF0000"/>
              </a:buClr>
              <a:buFont typeface="Lucida Sans"/>
              <a:buChar char="❖"/>
              <a:tabLst>
                <a:tab pos="297180" algn="l"/>
                <a:tab pos="2010410" algn="l"/>
              </a:tabLst>
            </a:pPr>
            <a:r>
              <a:rPr sz="2000" b="1" spc="-5" dirty="0">
                <a:latin typeface="宋体"/>
                <a:cs typeface="宋体"/>
              </a:rPr>
              <a:t>主存储器：</a:t>
            </a:r>
            <a:r>
              <a:rPr sz="2000" b="1" spc="114" dirty="0">
                <a:latin typeface="宋体"/>
                <a:cs typeface="宋体"/>
              </a:rPr>
              <a:t> </a:t>
            </a:r>
            <a:r>
              <a:rPr sz="2000" b="1" spc="-5" dirty="0">
                <a:latin typeface="Arial"/>
                <a:cs typeface="Arial"/>
              </a:rPr>
              <a:t>n	</a:t>
            </a:r>
            <a:r>
              <a:rPr sz="2000" b="1" spc="-5" dirty="0">
                <a:latin typeface="宋体"/>
                <a:cs typeface="宋体"/>
              </a:rPr>
              <a:t>位地址，</a:t>
            </a:r>
            <a:r>
              <a:rPr sz="2000" b="1" spc="-450" dirty="0">
                <a:latin typeface="宋体"/>
                <a:cs typeface="宋体"/>
              </a:rPr>
              <a:t> </a:t>
            </a:r>
            <a:r>
              <a:rPr sz="2000" b="1" spc="-5" dirty="0">
                <a:latin typeface="Arial"/>
                <a:cs typeface="Arial"/>
              </a:rPr>
              <a:t>m</a:t>
            </a:r>
            <a:r>
              <a:rPr sz="2000" b="1" spc="-25" dirty="0">
                <a:latin typeface="Arial"/>
                <a:cs typeface="Arial"/>
              </a:rPr>
              <a:t> </a:t>
            </a:r>
            <a:r>
              <a:rPr sz="2000" b="1" spc="-5" dirty="0">
                <a:latin typeface="Arial"/>
                <a:cs typeface="Arial"/>
              </a:rPr>
              <a:t>x</a:t>
            </a:r>
            <a:r>
              <a:rPr sz="2000" b="1" spc="-25" dirty="0">
                <a:latin typeface="Arial"/>
                <a:cs typeface="Arial"/>
              </a:rPr>
              <a:t> </a:t>
            </a:r>
            <a:r>
              <a:rPr sz="2000" b="1" spc="-5" dirty="0">
                <a:latin typeface="Arial"/>
                <a:cs typeface="Arial"/>
              </a:rPr>
              <a:t>j</a:t>
            </a:r>
            <a:r>
              <a:rPr sz="2000" b="1" spc="-35" dirty="0">
                <a:latin typeface="Arial"/>
                <a:cs typeface="Arial"/>
              </a:rPr>
              <a:t> </a:t>
            </a:r>
            <a:r>
              <a:rPr sz="2000" b="1" spc="-5" dirty="0">
                <a:latin typeface="宋体"/>
                <a:cs typeface="宋体"/>
              </a:rPr>
              <a:t>位数据</a:t>
            </a:r>
            <a:r>
              <a:rPr sz="2000" b="1" spc="-450" dirty="0">
                <a:latin typeface="宋体"/>
                <a:cs typeface="宋体"/>
              </a:rPr>
              <a:t> </a:t>
            </a:r>
            <a:r>
              <a:rPr sz="2000" b="1" dirty="0">
                <a:latin typeface="宋体"/>
                <a:cs typeface="宋体"/>
              </a:rPr>
              <a:t>（设</a:t>
            </a:r>
            <a:r>
              <a:rPr sz="2000" b="1" dirty="0">
                <a:latin typeface="Arial"/>
                <a:cs typeface="Arial"/>
              </a:rPr>
              <a:t>j</a:t>
            </a:r>
            <a:r>
              <a:rPr sz="2000" b="1" dirty="0">
                <a:latin typeface="宋体"/>
                <a:cs typeface="宋体"/>
              </a:rPr>
              <a:t>为大于</a:t>
            </a:r>
            <a:r>
              <a:rPr sz="2000" b="1" dirty="0">
                <a:latin typeface="Arial"/>
                <a:cs typeface="Arial"/>
              </a:rPr>
              <a:t>1</a:t>
            </a:r>
            <a:r>
              <a:rPr sz="2000" b="1" dirty="0">
                <a:latin typeface="宋体"/>
                <a:cs typeface="宋体"/>
              </a:rPr>
              <a:t>的整数）</a:t>
            </a:r>
            <a:endParaRPr sz="2000">
              <a:latin typeface="宋体"/>
              <a:cs typeface="宋体"/>
            </a:endParaRPr>
          </a:p>
          <a:p>
            <a:pPr marL="296545" indent="-283845">
              <a:lnSpc>
                <a:spcPct val="100000"/>
              </a:lnSpc>
              <a:spcBef>
                <a:spcPts val="1565"/>
              </a:spcBef>
              <a:buClr>
                <a:srgbClr val="FF0000"/>
              </a:buClr>
              <a:buFont typeface="Lucida Sans"/>
              <a:buChar char="❖"/>
              <a:tabLst>
                <a:tab pos="297180" algn="l"/>
              </a:tabLst>
            </a:pPr>
            <a:r>
              <a:rPr sz="2000" b="1" spc="-5" dirty="0">
                <a:latin typeface="宋体"/>
                <a:cs typeface="宋体"/>
              </a:rPr>
              <a:t>需要</a:t>
            </a:r>
            <a:r>
              <a:rPr sz="2000" b="1" spc="-535" dirty="0">
                <a:latin typeface="宋体"/>
                <a:cs typeface="宋体"/>
              </a:rPr>
              <a:t> </a:t>
            </a:r>
            <a:r>
              <a:rPr sz="2000" b="1" spc="-5" dirty="0">
                <a:latin typeface="Arial"/>
                <a:cs typeface="Arial"/>
              </a:rPr>
              <a:t>j </a:t>
            </a:r>
            <a:r>
              <a:rPr sz="2000" b="1" dirty="0">
                <a:latin typeface="宋体"/>
                <a:cs typeface="宋体"/>
              </a:rPr>
              <a:t>片存储器芯片</a:t>
            </a:r>
            <a:r>
              <a:rPr sz="2000" b="1" dirty="0">
                <a:latin typeface="Arial"/>
                <a:cs typeface="Arial"/>
              </a:rPr>
              <a:t>: </a:t>
            </a:r>
            <a:r>
              <a:rPr sz="2000" b="1" spc="-5" dirty="0">
                <a:latin typeface="Arial"/>
                <a:cs typeface="Arial"/>
              </a:rPr>
              <a:t>2</a:t>
            </a:r>
            <a:r>
              <a:rPr sz="1950" b="1" spc="-7" baseline="25641" dirty="0">
                <a:latin typeface="Arial"/>
                <a:cs typeface="Arial"/>
              </a:rPr>
              <a:t>n </a:t>
            </a:r>
            <a:r>
              <a:rPr sz="2000" b="1" spc="-5" dirty="0">
                <a:latin typeface="Arial"/>
                <a:cs typeface="Arial"/>
              </a:rPr>
              <a:t>x (m x j) / 2</a:t>
            </a:r>
            <a:r>
              <a:rPr sz="1950" b="1" spc="-7" baseline="25641" dirty="0">
                <a:latin typeface="Arial"/>
                <a:cs typeface="Arial"/>
              </a:rPr>
              <a:t>n </a:t>
            </a:r>
            <a:r>
              <a:rPr sz="2000" b="1" spc="-5" dirty="0">
                <a:latin typeface="Arial"/>
                <a:cs typeface="Arial"/>
              </a:rPr>
              <a:t>X m = 1 x j = j</a:t>
            </a:r>
            <a:endParaRPr sz="2000">
              <a:latin typeface="Arial"/>
              <a:cs typeface="Arial"/>
            </a:endParaRPr>
          </a:p>
        </p:txBody>
      </p:sp>
      <p:sp>
        <p:nvSpPr>
          <p:cNvPr id="3" name="object 3"/>
          <p:cNvSpPr txBox="1">
            <a:spLocks noGrp="1"/>
          </p:cNvSpPr>
          <p:nvPr>
            <p:ph type="title"/>
          </p:nvPr>
        </p:nvSpPr>
        <p:spPr>
          <a:xfrm>
            <a:off x="1345064" y="736762"/>
            <a:ext cx="9030836"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位扩展</a:t>
            </a:r>
          </a:p>
        </p:txBody>
      </p:sp>
      <p:sp>
        <p:nvSpPr>
          <p:cNvPr id="4" name="object 4"/>
          <p:cNvSpPr/>
          <p:nvPr/>
        </p:nvSpPr>
        <p:spPr>
          <a:xfrm>
            <a:off x="2824619" y="4991100"/>
            <a:ext cx="2824480" cy="171450"/>
          </a:xfrm>
          <a:custGeom>
            <a:avLst/>
            <a:gdLst/>
            <a:ahLst/>
            <a:cxnLst/>
            <a:rect l="l" t="t" r="r" b="b"/>
            <a:pathLst>
              <a:path w="2824479" h="171450">
                <a:moveTo>
                  <a:pt x="2680715" y="114300"/>
                </a:moveTo>
                <a:lnTo>
                  <a:pt x="2680715" y="57150"/>
                </a:lnTo>
                <a:lnTo>
                  <a:pt x="0" y="55625"/>
                </a:lnTo>
                <a:lnTo>
                  <a:pt x="0" y="112775"/>
                </a:lnTo>
                <a:lnTo>
                  <a:pt x="2680715" y="114300"/>
                </a:lnTo>
                <a:close/>
              </a:path>
              <a:path w="2824479" h="171450">
                <a:moveTo>
                  <a:pt x="2823972" y="85344"/>
                </a:moveTo>
                <a:lnTo>
                  <a:pt x="2652522" y="0"/>
                </a:lnTo>
                <a:lnTo>
                  <a:pt x="2652521" y="57133"/>
                </a:lnTo>
                <a:lnTo>
                  <a:pt x="2680715" y="57150"/>
                </a:lnTo>
                <a:lnTo>
                  <a:pt x="2680715" y="157290"/>
                </a:lnTo>
                <a:lnTo>
                  <a:pt x="2823972" y="85344"/>
                </a:lnTo>
                <a:close/>
              </a:path>
              <a:path w="2824479" h="171450">
                <a:moveTo>
                  <a:pt x="2680715" y="157290"/>
                </a:moveTo>
                <a:lnTo>
                  <a:pt x="2680715" y="114300"/>
                </a:lnTo>
                <a:lnTo>
                  <a:pt x="2652521" y="114283"/>
                </a:lnTo>
                <a:lnTo>
                  <a:pt x="2652522" y="171450"/>
                </a:lnTo>
                <a:lnTo>
                  <a:pt x="2680715" y="157290"/>
                </a:lnTo>
                <a:close/>
              </a:path>
            </a:pathLst>
          </a:custGeom>
          <a:solidFill>
            <a:srgbClr val="000000"/>
          </a:solidFill>
        </p:spPr>
        <p:txBody>
          <a:bodyPr wrap="square" lIns="0" tIns="0" rIns="0" bIns="0" rtlCol="0"/>
          <a:lstStyle/>
          <a:p>
            <a:endParaRPr/>
          </a:p>
        </p:txBody>
      </p:sp>
      <p:sp>
        <p:nvSpPr>
          <p:cNvPr id="5" name="object 5"/>
          <p:cNvSpPr/>
          <p:nvPr/>
        </p:nvSpPr>
        <p:spPr>
          <a:xfrm>
            <a:off x="2824619" y="5325617"/>
            <a:ext cx="2825750" cy="76200"/>
          </a:xfrm>
          <a:custGeom>
            <a:avLst/>
            <a:gdLst/>
            <a:ahLst/>
            <a:cxnLst/>
            <a:rect l="l" t="t" r="r" b="b"/>
            <a:pathLst>
              <a:path w="2825750" h="76200">
                <a:moveTo>
                  <a:pt x="2762249" y="44958"/>
                </a:moveTo>
                <a:lnTo>
                  <a:pt x="2762249" y="32004"/>
                </a:lnTo>
                <a:lnTo>
                  <a:pt x="0" y="32004"/>
                </a:lnTo>
                <a:lnTo>
                  <a:pt x="0" y="44958"/>
                </a:lnTo>
                <a:lnTo>
                  <a:pt x="2762249" y="44958"/>
                </a:lnTo>
                <a:close/>
              </a:path>
              <a:path w="2825750" h="76200">
                <a:moveTo>
                  <a:pt x="2825496" y="38100"/>
                </a:moveTo>
                <a:lnTo>
                  <a:pt x="2749296" y="0"/>
                </a:lnTo>
                <a:lnTo>
                  <a:pt x="2749296" y="32004"/>
                </a:lnTo>
                <a:lnTo>
                  <a:pt x="2762249" y="32004"/>
                </a:lnTo>
                <a:lnTo>
                  <a:pt x="2762249" y="69723"/>
                </a:lnTo>
                <a:lnTo>
                  <a:pt x="2825496" y="38100"/>
                </a:lnTo>
                <a:close/>
              </a:path>
              <a:path w="2825750" h="76200">
                <a:moveTo>
                  <a:pt x="2762249" y="69723"/>
                </a:moveTo>
                <a:lnTo>
                  <a:pt x="2762249" y="44958"/>
                </a:lnTo>
                <a:lnTo>
                  <a:pt x="2749296" y="44958"/>
                </a:lnTo>
                <a:lnTo>
                  <a:pt x="2749296" y="76200"/>
                </a:lnTo>
                <a:lnTo>
                  <a:pt x="2762249" y="69723"/>
                </a:lnTo>
                <a:close/>
              </a:path>
            </a:pathLst>
          </a:custGeom>
          <a:solidFill>
            <a:srgbClr val="000000"/>
          </a:solidFill>
        </p:spPr>
        <p:txBody>
          <a:bodyPr wrap="square" lIns="0" tIns="0" rIns="0" bIns="0" rtlCol="0"/>
          <a:lstStyle/>
          <a:p>
            <a:endParaRPr/>
          </a:p>
        </p:txBody>
      </p:sp>
      <p:sp>
        <p:nvSpPr>
          <p:cNvPr id="6" name="object 6"/>
          <p:cNvSpPr txBox="1"/>
          <p:nvPr/>
        </p:nvSpPr>
        <p:spPr>
          <a:xfrm>
            <a:off x="1748161" y="4741133"/>
            <a:ext cx="859790" cy="1162050"/>
          </a:xfrm>
          <a:prstGeom prst="rect">
            <a:avLst/>
          </a:prstGeom>
        </p:spPr>
        <p:txBody>
          <a:bodyPr vert="horz" wrap="square" lIns="0" tIns="0" rIns="0" bIns="0" rtlCol="0">
            <a:spAutoFit/>
          </a:bodyPr>
          <a:lstStyle/>
          <a:p>
            <a:pPr marL="260985" marR="5080" indent="-248920">
              <a:lnSpc>
                <a:spcPct val="131400"/>
              </a:lnSpc>
            </a:pPr>
            <a:r>
              <a:rPr sz="1800" b="1" spc="-5" dirty="0">
                <a:latin typeface="Arial"/>
                <a:cs typeface="Arial"/>
              </a:rPr>
              <a:t>A</a:t>
            </a:r>
            <a:r>
              <a:rPr sz="1800" b="1" spc="-7" baseline="-23148" dirty="0">
                <a:latin typeface="Arial"/>
                <a:cs typeface="Arial"/>
              </a:rPr>
              <a:t>n</a:t>
            </a:r>
            <a:r>
              <a:rPr sz="1800" b="1" baseline="-23148" dirty="0">
                <a:latin typeface="Arial"/>
                <a:cs typeface="Arial"/>
              </a:rPr>
              <a:t>-</a:t>
            </a:r>
            <a:r>
              <a:rPr sz="1800" b="1" spc="-15" baseline="-23148" dirty="0">
                <a:latin typeface="Arial"/>
                <a:cs typeface="Arial"/>
              </a:rPr>
              <a:t>1</a:t>
            </a:r>
            <a:r>
              <a:rPr sz="1800" b="1" spc="-5" dirty="0">
                <a:latin typeface="Arial"/>
                <a:cs typeface="Arial"/>
              </a:rPr>
              <a:t>...</a:t>
            </a:r>
            <a:r>
              <a:rPr sz="1800" b="1" dirty="0">
                <a:latin typeface="Arial"/>
                <a:cs typeface="Arial"/>
              </a:rPr>
              <a:t>A</a:t>
            </a:r>
            <a:r>
              <a:rPr sz="1800" b="1" spc="-7" baseline="-23148" dirty="0">
                <a:latin typeface="Arial"/>
                <a:cs typeface="Arial"/>
              </a:rPr>
              <a:t>0 </a:t>
            </a:r>
            <a:r>
              <a:rPr sz="1800" b="1" baseline="-23148" dirty="0">
                <a:latin typeface="Arial"/>
                <a:cs typeface="Arial"/>
              </a:rPr>
              <a:t> </a:t>
            </a:r>
            <a:r>
              <a:rPr sz="1800" b="1" spc="-5" dirty="0">
                <a:latin typeface="Arial"/>
                <a:cs typeface="Arial"/>
              </a:rPr>
              <a:t>WE#</a:t>
            </a:r>
            <a:endParaRPr sz="1800">
              <a:latin typeface="Arial"/>
              <a:cs typeface="Arial"/>
            </a:endParaRPr>
          </a:p>
          <a:p>
            <a:pPr marL="271780">
              <a:lnSpc>
                <a:spcPct val="100000"/>
              </a:lnSpc>
              <a:spcBef>
                <a:spcPts val="1185"/>
              </a:spcBef>
            </a:pPr>
            <a:r>
              <a:rPr sz="1800" b="1" spc="-5" dirty="0">
                <a:latin typeface="Arial"/>
                <a:cs typeface="Arial"/>
              </a:rPr>
              <a:t>CS#</a:t>
            </a:r>
            <a:endParaRPr sz="1800">
              <a:latin typeface="Arial"/>
              <a:cs typeface="Arial"/>
            </a:endParaRPr>
          </a:p>
        </p:txBody>
      </p:sp>
      <p:sp>
        <p:nvSpPr>
          <p:cNvPr id="7" name="object 7"/>
          <p:cNvSpPr/>
          <p:nvPr/>
        </p:nvSpPr>
        <p:spPr>
          <a:xfrm>
            <a:off x="2826143" y="5724144"/>
            <a:ext cx="5344795" cy="0"/>
          </a:xfrm>
          <a:custGeom>
            <a:avLst/>
            <a:gdLst/>
            <a:ahLst/>
            <a:cxnLst/>
            <a:rect l="l" t="t" r="r" b="b"/>
            <a:pathLst>
              <a:path w="5344795">
                <a:moveTo>
                  <a:pt x="0" y="0"/>
                </a:moveTo>
                <a:lnTo>
                  <a:pt x="5344655" y="0"/>
                </a:lnTo>
              </a:path>
            </a:pathLst>
          </a:custGeom>
          <a:ln w="12700">
            <a:solidFill>
              <a:srgbClr val="000000"/>
            </a:solidFill>
          </a:ln>
        </p:spPr>
        <p:txBody>
          <a:bodyPr wrap="square" lIns="0" tIns="0" rIns="0" bIns="0" rtlCol="0"/>
          <a:lstStyle/>
          <a:p>
            <a:endParaRPr/>
          </a:p>
        </p:txBody>
      </p:sp>
      <p:sp>
        <p:nvSpPr>
          <p:cNvPr id="8" name="object 8"/>
          <p:cNvSpPr/>
          <p:nvPr/>
        </p:nvSpPr>
        <p:spPr>
          <a:xfrm>
            <a:off x="6188087" y="5435346"/>
            <a:ext cx="76200" cy="288925"/>
          </a:xfrm>
          <a:custGeom>
            <a:avLst/>
            <a:gdLst/>
            <a:ahLst/>
            <a:cxnLst/>
            <a:rect l="l" t="t" r="r" b="b"/>
            <a:pathLst>
              <a:path w="76200" h="288925">
                <a:moveTo>
                  <a:pt x="76187" y="76200"/>
                </a:moveTo>
                <a:lnTo>
                  <a:pt x="38100" y="0"/>
                </a:lnTo>
                <a:lnTo>
                  <a:pt x="0" y="76200"/>
                </a:lnTo>
                <a:lnTo>
                  <a:pt x="32004" y="76200"/>
                </a:lnTo>
                <a:lnTo>
                  <a:pt x="32004" y="63246"/>
                </a:lnTo>
                <a:lnTo>
                  <a:pt x="44195" y="63246"/>
                </a:lnTo>
                <a:lnTo>
                  <a:pt x="44195" y="76200"/>
                </a:lnTo>
                <a:lnTo>
                  <a:pt x="76187" y="76200"/>
                </a:lnTo>
                <a:close/>
              </a:path>
              <a:path w="76200" h="288925">
                <a:moveTo>
                  <a:pt x="44195" y="76200"/>
                </a:moveTo>
                <a:lnTo>
                  <a:pt x="44195" y="63246"/>
                </a:lnTo>
                <a:lnTo>
                  <a:pt x="32004" y="63246"/>
                </a:lnTo>
                <a:lnTo>
                  <a:pt x="32004" y="76200"/>
                </a:lnTo>
                <a:lnTo>
                  <a:pt x="44195" y="76200"/>
                </a:lnTo>
                <a:close/>
              </a:path>
              <a:path w="76200" h="288925">
                <a:moveTo>
                  <a:pt x="44195" y="288798"/>
                </a:moveTo>
                <a:lnTo>
                  <a:pt x="44195" y="76200"/>
                </a:lnTo>
                <a:lnTo>
                  <a:pt x="32004" y="76200"/>
                </a:lnTo>
                <a:lnTo>
                  <a:pt x="32004" y="288798"/>
                </a:lnTo>
                <a:lnTo>
                  <a:pt x="44195" y="288798"/>
                </a:lnTo>
                <a:close/>
              </a:path>
            </a:pathLst>
          </a:custGeom>
          <a:solidFill>
            <a:srgbClr val="000000"/>
          </a:solidFill>
        </p:spPr>
        <p:txBody>
          <a:bodyPr wrap="square" lIns="0" tIns="0" rIns="0" bIns="0" rtlCol="0"/>
          <a:lstStyle/>
          <a:p>
            <a:endParaRPr/>
          </a:p>
        </p:txBody>
      </p:sp>
      <p:sp>
        <p:nvSpPr>
          <p:cNvPr id="9" name="object 9"/>
          <p:cNvSpPr/>
          <p:nvPr/>
        </p:nvSpPr>
        <p:spPr>
          <a:xfrm>
            <a:off x="8132698" y="5435346"/>
            <a:ext cx="76200" cy="288925"/>
          </a:xfrm>
          <a:custGeom>
            <a:avLst/>
            <a:gdLst/>
            <a:ahLst/>
            <a:cxnLst/>
            <a:rect l="l" t="t" r="r" b="b"/>
            <a:pathLst>
              <a:path w="76200" h="288925">
                <a:moveTo>
                  <a:pt x="76200" y="76200"/>
                </a:moveTo>
                <a:lnTo>
                  <a:pt x="38100" y="0"/>
                </a:lnTo>
                <a:lnTo>
                  <a:pt x="0" y="76200"/>
                </a:lnTo>
                <a:lnTo>
                  <a:pt x="32016" y="76200"/>
                </a:lnTo>
                <a:lnTo>
                  <a:pt x="32016" y="63246"/>
                </a:lnTo>
                <a:lnTo>
                  <a:pt x="44970" y="63246"/>
                </a:lnTo>
                <a:lnTo>
                  <a:pt x="44970" y="76200"/>
                </a:lnTo>
                <a:lnTo>
                  <a:pt x="76200" y="76200"/>
                </a:lnTo>
                <a:close/>
              </a:path>
              <a:path w="76200" h="288925">
                <a:moveTo>
                  <a:pt x="44970" y="76200"/>
                </a:moveTo>
                <a:lnTo>
                  <a:pt x="44970" y="63246"/>
                </a:lnTo>
                <a:lnTo>
                  <a:pt x="32016" y="63246"/>
                </a:lnTo>
                <a:lnTo>
                  <a:pt x="32016" y="76200"/>
                </a:lnTo>
                <a:lnTo>
                  <a:pt x="44970" y="76200"/>
                </a:lnTo>
                <a:close/>
              </a:path>
              <a:path w="76200" h="288925">
                <a:moveTo>
                  <a:pt x="44970" y="288798"/>
                </a:moveTo>
                <a:lnTo>
                  <a:pt x="44970" y="76200"/>
                </a:lnTo>
                <a:lnTo>
                  <a:pt x="32016" y="76200"/>
                </a:lnTo>
                <a:lnTo>
                  <a:pt x="32016" y="288798"/>
                </a:lnTo>
                <a:lnTo>
                  <a:pt x="44970" y="288798"/>
                </a:lnTo>
                <a:close/>
              </a:path>
            </a:pathLst>
          </a:custGeom>
          <a:solidFill>
            <a:srgbClr val="000000"/>
          </a:solidFill>
        </p:spPr>
        <p:txBody>
          <a:bodyPr wrap="square" lIns="0" tIns="0" rIns="0" bIns="0" rtlCol="0"/>
          <a:lstStyle/>
          <a:p>
            <a:endParaRPr/>
          </a:p>
        </p:txBody>
      </p:sp>
      <p:sp>
        <p:nvSpPr>
          <p:cNvPr id="10" name="object 10"/>
          <p:cNvSpPr txBox="1"/>
          <p:nvPr/>
        </p:nvSpPr>
        <p:spPr>
          <a:xfrm>
            <a:off x="1647577" y="4314444"/>
            <a:ext cx="986790" cy="273685"/>
          </a:xfrm>
          <a:prstGeom prst="rect">
            <a:avLst/>
          </a:prstGeom>
        </p:spPr>
        <p:txBody>
          <a:bodyPr vert="horz" wrap="square" lIns="0" tIns="0" rIns="0" bIns="0" rtlCol="0">
            <a:spAutoFit/>
          </a:bodyPr>
          <a:lstStyle/>
          <a:p>
            <a:pPr marL="12700">
              <a:lnSpc>
                <a:spcPts val="2155"/>
              </a:lnSpc>
            </a:pPr>
            <a:r>
              <a:rPr sz="2700" b="1" spc="-7" baseline="15432" dirty="0">
                <a:latin typeface="Arial"/>
                <a:cs typeface="Arial"/>
              </a:rPr>
              <a:t>D</a:t>
            </a:r>
            <a:r>
              <a:rPr sz="1200" b="1" spc="-5" dirty="0">
                <a:latin typeface="Arial"/>
                <a:cs typeface="Arial"/>
              </a:rPr>
              <a:t>mj-1 </a:t>
            </a:r>
            <a:r>
              <a:rPr sz="2700" b="1" spc="-7" baseline="15432" dirty="0">
                <a:latin typeface="Arial"/>
                <a:cs typeface="Arial"/>
              </a:rPr>
              <a:t>..</a:t>
            </a:r>
            <a:r>
              <a:rPr sz="2700" b="1" spc="-277" baseline="15432" dirty="0">
                <a:latin typeface="Arial"/>
                <a:cs typeface="Arial"/>
              </a:rPr>
              <a:t> </a:t>
            </a:r>
            <a:r>
              <a:rPr sz="2700" b="1" spc="-7" baseline="15432" dirty="0">
                <a:latin typeface="Arial"/>
                <a:cs typeface="Arial"/>
              </a:rPr>
              <a:t>D</a:t>
            </a:r>
            <a:r>
              <a:rPr sz="1200" b="1" spc="-5" dirty="0">
                <a:latin typeface="Arial"/>
                <a:cs typeface="Arial"/>
              </a:rPr>
              <a:t>0</a:t>
            </a:r>
            <a:endParaRPr sz="1200">
              <a:latin typeface="Arial"/>
              <a:cs typeface="Arial"/>
            </a:endParaRPr>
          </a:p>
        </p:txBody>
      </p:sp>
      <p:sp>
        <p:nvSpPr>
          <p:cNvPr id="11" name="object 11"/>
          <p:cNvSpPr/>
          <p:nvPr/>
        </p:nvSpPr>
        <p:spPr>
          <a:xfrm>
            <a:off x="8132698" y="4282440"/>
            <a:ext cx="76200" cy="684530"/>
          </a:xfrm>
          <a:custGeom>
            <a:avLst/>
            <a:gdLst/>
            <a:ahLst/>
            <a:cxnLst/>
            <a:rect l="l" t="t" r="r" b="b"/>
            <a:pathLst>
              <a:path w="76200" h="684529">
                <a:moveTo>
                  <a:pt x="76200" y="608076"/>
                </a:moveTo>
                <a:lnTo>
                  <a:pt x="0" y="608076"/>
                </a:lnTo>
                <a:lnTo>
                  <a:pt x="25920" y="659917"/>
                </a:lnTo>
                <a:lnTo>
                  <a:pt x="25920" y="621029"/>
                </a:lnTo>
                <a:lnTo>
                  <a:pt x="51066" y="621029"/>
                </a:lnTo>
                <a:lnTo>
                  <a:pt x="51066" y="658342"/>
                </a:lnTo>
                <a:lnTo>
                  <a:pt x="76200" y="608076"/>
                </a:lnTo>
                <a:close/>
              </a:path>
              <a:path w="76200" h="684529">
                <a:moveTo>
                  <a:pt x="51066" y="608076"/>
                </a:moveTo>
                <a:lnTo>
                  <a:pt x="51066" y="0"/>
                </a:lnTo>
                <a:lnTo>
                  <a:pt x="25920" y="0"/>
                </a:lnTo>
                <a:lnTo>
                  <a:pt x="25920" y="608076"/>
                </a:lnTo>
                <a:lnTo>
                  <a:pt x="51066" y="608076"/>
                </a:lnTo>
                <a:close/>
              </a:path>
              <a:path w="76200" h="684529">
                <a:moveTo>
                  <a:pt x="51066" y="658342"/>
                </a:moveTo>
                <a:lnTo>
                  <a:pt x="51066" y="621029"/>
                </a:lnTo>
                <a:lnTo>
                  <a:pt x="25920" y="621029"/>
                </a:lnTo>
                <a:lnTo>
                  <a:pt x="25920" y="659917"/>
                </a:lnTo>
                <a:lnTo>
                  <a:pt x="38100" y="684276"/>
                </a:lnTo>
                <a:lnTo>
                  <a:pt x="51066" y="658342"/>
                </a:lnTo>
                <a:close/>
              </a:path>
            </a:pathLst>
          </a:custGeom>
          <a:solidFill>
            <a:srgbClr val="000000"/>
          </a:solidFill>
        </p:spPr>
        <p:txBody>
          <a:bodyPr wrap="square" lIns="0" tIns="0" rIns="0" bIns="0" rtlCol="0"/>
          <a:lstStyle/>
          <a:p>
            <a:endParaRPr/>
          </a:p>
        </p:txBody>
      </p:sp>
      <p:sp>
        <p:nvSpPr>
          <p:cNvPr id="12" name="object 12"/>
          <p:cNvSpPr/>
          <p:nvPr/>
        </p:nvSpPr>
        <p:spPr>
          <a:xfrm>
            <a:off x="2752991" y="4244340"/>
            <a:ext cx="5417820" cy="76200"/>
          </a:xfrm>
          <a:custGeom>
            <a:avLst/>
            <a:gdLst/>
            <a:ahLst/>
            <a:cxnLst/>
            <a:rect l="l" t="t" r="r" b="b"/>
            <a:pathLst>
              <a:path w="5417820" h="76200">
                <a:moveTo>
                  <a:pt x="76200" y="25908"/>
                </a:moveTo>
                <a:lnTo>
                  <a:pt x="76200" y="0"/>
                </a:lnTo>
                <a:lnTo>
                  <a:pt x="0" y="38100"/>
                </a:lnTo>
                <a:lnTo>
                  <a:pt x="63233" y="69716"/>
                </a:lnTo>
                <a:lnTo>
                  <a:pt x="63233" y="25908"/>
                </a:lnTo>
                <a:lnTo>
                  <a:pt x="76200" y="25908"/>
                </a:lnTo>
                <a:close/>
              </a:path>
              <a:path w="5417820" h="76200">
                <a:moveTo>
                  <a:pt x="5417807" y="51053"/>
                </a:moveTo>
                <a:lnTo>
                  <a:pt x="5417807" y="25907"/>
                </a:lnTo>
                <a:lnTo>
                  <a:pt x="63233" y="25908"/>
                </a:lnTo>
                <a:lnTo>
                  <a:pt x="63233" y="51054"/>
                </a:lnTo>
                <a:lnTo>
                  <a:pt x="5417807" y="51053"/>
                </a:lnTo>
                <a:close/>
              </a:path>
              <a:path w="5417820" h="76200">
                <a:moveTo>
                  <a:pt x="76200" y="76200"/>
                </a:moveTo>
                <a:lnTo>
                  <a:pt x="76200" y="51054"/>
                </a:lnTo>
                <a:lnTo>
                  <a:pt x="63233" y="51054"/>
                </a:lnTo>
                <a:lnTo>
                  <a:pt x="63233" y="69716"/>
                </a:lnTo>
                <a:lnTo>
                  <a:pt x="76200" y="76200"/>
                </a:lnTo>
                <a:close/>
              </a:path>
            </a:pathLst>
          </a:custGeom>
          <a:solidFill>
            <a:srgbClr val="000000"/>
          </a:solidFill>
        </p:spPr>
        <p:txBody>
          <a:bodyPr wrap="square" lIns="0" tIns="0" rIns="0" bIns="0" rtlCol="0"/>
          <a:lstStyle/>
          <a:p>
            <a:endParaRPr/>
          </a:p>
        </p:txBody>
      </p:sp>
      <p:sp>
        <p:nvSpPr>
          <p:cNvPr id="13" name="object 13"/>
          <p:cNvSpPr txBox="1"/>
          <p:nvPr/>
        </p:nvSpPr>
        <p:spPr>
          <a:xfrm>
            <a:off x="8227447" y="4635499"/>
            <a:ext cx="409575" cy="259079"/>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
            </a:r>
            <a:r>
              <a:rPr sz="1600" b="1" spc="-5" dirty="0">
                <a:latin typeface="宋体"/>
                <a:cs typeface="宋体"/>
              </a:rPr>
              <a:t>位</a:t>
            </a:r>
            <a:endParaRPr sz="1600">
              <a:latin typeface="宋体"/>
              <a:cs typeface="宋体"/>
            </a:endParaRPr>
          </a:p>
        </p:txBody>
      </p:sp>
      <p:sp>
        <p:nvSpPr>
          <p:cNvPr id="14" name="object 14"/>
          <p:cNvSpPr txBox="1"/>
          <p:nvPr/>
        </p:nvSpPr>
        <p:spPr>
          <a:xfrm>
            <a:off x="6317095" y="4635499"/>
            <a:ext cx="409575" cy="259079"/>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
            </a:r>
            <a:r>
              <a:rPr sz="1600" b="1" spc="-5" dirty="0">
                <a:latin typeface="宋体"/>
                <a:cs typeface="宋体"/>
              </a:rPr>
              <a:t>位</a:t>
            </a:r>
            <a:endParaRPr sz="1600">
              <a:latin typeface="宋体"/>
              <a:cs typeface="宋体"/>
            </a:endParaRPr>
          </a:p>
        </p:txBody>
      </p:sp>
      <p:sp>
        <p:nvSpPr>
          <p:cNvPr id="15" name="object 15"/>
          <p:cNvSpPr/>
          <p:nvPr/>
        </p:nvSpPr>
        <p:spPr>
          <a:xfrm>
            <a:off x="6171323" y="4543044"/>
            <a:ext cx="76200" cy="387350"/>
          </a:xfrm>
          <a:custGeom>
            <a:avLst/>
            <a:gdLst/>
            <a:ahLst/>
            <a:cxnLst/>
            <a:rect l="l" t="t" r="r" b="b"/>
            <a:pathLst>
              <a:path w="76200" h="387350">
                <a:moveTo>
                  <a:pt x="76200" y="311657"/>
                </a:moveTo>
                <a:lnTo>
                  <a:pt x="51141" y="311407"/>
                </a:lnTo>
                <a:lnTo>
                  <a:pt x="51054" y="323850"/>
                </a:lnTo>
                <a:lnTo>
                  <a:pt x="25146" y="323850"/>
                </a:lnTo>
                <a:lnTo>
                  <a:pt x="25146" y="311147"/>
                </a:lnTo>
                <a:lnTo>
                  <a:pt x="0" y="310895"/>
                </a:lnTo>
                <a:lnTo>
                  <a:pt x="25146" y="362214"/>
                </a:lnTo>
                <a:lnTo>
                  <a:pt x="25146" y="323850"/>
                </a:lnTo>
                <a:lnTo>
                  <a:pt x="25265" y="362458"/>
                </a:lnTo>
                <a:lnTo>
                  <a:pt x="37337" y="387095"/>
                </a:lnTo>
                <a:lnTo>
                  <a:pt x="76200" y="311657"/>
                </a:lnTo>
                <a:close/>
              </a:path>
              <a:path w="76200" h="387350">
                <a:moveTo>
                  <a:pt x="51141" y="311407"/>
                </a:moveTo>
                <a:lnTo>
                  <a:pt x="25265" y="311148"/>
                </a:lnTo>
                <a:lnTo>
                  <a:pt x="25146" y="323850"/>
                </a:lnTo>
                <a:lnTo>
                  <a:pt x="51054" y="323850"/>
                </a:lnTo>
                <a:lnTo>
                  <a:pt x="51141" y="311407"/>
                </a:lnTo>
                <a:close/>
              </a:path>
              <a:path w="76200" h="387350">
                <a:moveTo>
                  <a:pt x="53339" y="0"/>
                </a:moveTo>
                <a:lnTo>
                  <a:pt x="28194" y="0"/>
                </a:lnTo>
                <a:lnTo>
                  <a:pt x="25265" y="311148"/>
                </a:lnTo>
                <a:lnTo>
                  <a:pt x="51141" y="311407"/>
                </a:lnTo>
                <a:lnTo>
                  <a:pt x="53339" y="0"/>
                </a:lnTo>
                <a:close/>
              </a:path>
            </a:pathLst>
          </a:custGeom>
          <a:solidFill>
            <a:srgbClr val="000000"/>
          </a:solidFill>
        </p:spPr>
        <p:txBody>
          <a:bodyPr wrap="square" lIns="0" tIns="0" rIns="0" bIns="0" rtlCol="0"/>
          <a:lstStyle/>
          <a:p>
            <a:endParaRPr/>
          </a:p>
        </p:txBody>
      </p:sp>
      <p:sp>
        <p:nvSpPr>
          <p:cNvPr id="16" name="object 16"/>
          <p:cNvSpPr/>
          <p:nvPr/>
        </p:nvSpPr>
        <p:spPr>
          <a:xfrm>
            <a:off x="2752991" y="4519421"/>
            <a:ext cx="3473450" cy="76200"/>
          </a:xfrm>
          <a:custGeom>
            <a:avLst/>
            <a:gdLst/>
            <a:ahLst/>
            <a:cxnLst/>
            <a:rect l="l" t="t" r="r" b="b"/>
            <a:pathLst>
              <a:path w="3473450" h="76200">
                <a:moveTo>
                  <a:pt x="76199" y="25145"/>
                </a:moveTo>
                <a:lnTo>
                  <a:pt x="76200" y="0"/>
                </a:lnTo>
                <a:lnTo>
                  <a:pt x="0" y="38100"/>
                </a:lnTo>
                <a:lnTo>
                  <a:pt x="63245" y="69723"/>
                </a:lnTo>
                <a:lnTo>
                  <a:pt x="63245" y="25145"/>
                </a:lnTo>
                <a:lnTo>
                  <a:pt x="76199" y="25145"/>
                </a:lnTo>
                <a:close/>
              </a:path>
              <a:path w="3473450" h="76200">
                <a:moveTo>
                  <a:pt x="3473195" y="51053"/>
                </a:moveTo>
                <a:lnTo>
                  <a:pt x="3473195" y="25145"/>
                </a:lnTo>
                <a:lnTo>
                  <a:pt x="63245" y="25145"/>
                </a:lnTo>
                <a:lnTo>
                  <a:pt x="63245" y="51053"/>
                </a:lnTo>
                <a:lnTo>
                  <a:pt x="3473195" y="51053"/>
                </a:lnTo>
                <a:close/>
              </a:path>
              <a:path w="3473450" h="76200">
                <a:moveTo>
                  <a:pt x="76200" y="76200"/>
                </a:moveTo>
                <a:lnTo>
                  <a:pt x="76199" y="51053"/>
                </a:lnTo>
                <a:lnTo>
                  <a:pt x="63245" y="51053"/>
                </a:lnTo>
                <a:lnTo>
                  <a:pt x="63245" y="69723"/>
                </a:lnTo>
                <a:lnTo>
                  <a:pt x="76200" y="76200"/>
                </a:lnTo>
                <a:close/>
              </a:path>
            </a:pathLst>
          </a:custGeom>
          <a:solidFill>
            <a:srgbClr val="000000"/>
          </a:solidFill>
        </p:spPr>
        <p:txBody>
          <a:bodyPr wrap="square" lIns="0" tIns="0" rIns="0" bIns="0" rtlCol="0"/>
          <a:lstStyle/>
          <a:p>
            <a:endParaRPr/>
          </a:p>
        </p:txBody>
      </p:sp>
      <p:sp>
        <p:nvSpPr>
          <p:cNvPr id="17" name="object 17"/>
          <p:cNvSpPr txBox="1"/>
          <p:nvPr/>
        </p:nvSpPr>
        <p:spPr>
          <a:xfrm>
            <a:off x="5886580" y="6004051"/>
            <a:ext cx="2458085" cy="259079"/>
          </a:xfrm>
          <a:prstGeom prst="rect">
            <a:avLst/>
          </a:prstGeom>
        </p:spPr>
        <p:txBody>
          <a:bodyPr vert="horz" wrap="square" lIns="0" tIns="0" rIns="0" bIns="0" rtlCol="0">
            <a:spAutoFit/>
          </a:bodyPr>
          <a:lstStyle/>
          <a:p>
            <a:pPr marL="12700">
              <a:lnSpc>
                <a:spcPct val="100000"/>
              </a:lnSpc>
              <a:tabLst>
                <a:tab pos="612140" algn="l"/>
                <a:tab pos="1836420" algn="l"/>
                <a:tab pos="2162810" algn="l"/>
              </a:tabLst>
            </a:pPr>
            <a:r>
              <a:rPr sz="1600" b="1" dirty="0">
                <a:latin typeface="Arial"/>
                <a:cs typeface="Arial"/>
              </a:rPr>
              <a:t># j-1	</a:t>
            </a:r>
            <a:r>
              <a:rPr sz="1600" b="1" u="heavy" dirty="0">
                <a:latin typeface="Arial"/>
                <a:cs typeface="Arial"/>
              </a:rPr>
              <a:t> 	</a:t>
            </a:r>
            <a:r>
              <a:rPr sz="1600" b="1" dirty="0">
                <a:latin typeface="Arial"/>
                <a:cs typeface="Arial"/>
              </a:rPr>
              <a:t>	#</a:t>
            </a:r>
            <a:r>
              <a:rPr sz="1600" b="1" spc="-105" dirty="0">
                <a:latin typeface="Arial"/>
                <a:cs typeface="Arial"/>
              </a:rPr>
              <a:t> </a:t>
            </a:r>
            <a:r>
              <a:rPr sz="1600" b="1" dirty="0">
                <a:latin typeface="Arial"/>
                <a:cs typeface="Arial"/>
              </a:rPr>
              <a:t>0</a:t>
            </a:r>
            <a:endParaRPr sz="1600">
              <a:latin typeface="Arial"/>
              <a:cs typeface="Arial"/>
            </a:endParaRPr>
          </a:p>
        </p:txBody>
      </p:sp>
      <p:sp>
        <p:nvSpPr>
          <p:cNvPr id="18" name="object 18"/>
          <p:cNvSpPr txBox="1"/>
          <p:nvPr/>
        </p:nvSpPr>
        <p:spPr>
          <a:xfrm>
            <a:off x="5723267" y="5003291"/>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9" name="object 19"/>
          <p:cNvSpPr txBox="1"/>
          <p:nvPr/>
        </p:nvSpPr>
        <p:spPr>
          <a:xfrm>
            <a:off x="7666367" y="5003291"/>
            <a:ext cx="1008380" cy="417830"/>
          </a:xfrm>
          <a:prstGeom prst="rect">
            <a:avLst/>
          </a:prstGeom>
          <a:ln w="25400">
            <a:solidFill>
              <a:srgbClr val="000000"/>
            </a:solidFill>
          </a:ln>
        </p:spPr>
        <p:txBody>
          <a:bodyPr vert="horz" wrap="square" lIns="0" tIns="57150" rIns="0" bIns="0" rtlCol="0">
            <a:spAutoFit/>
          </a:bodyPr>
          <a:lstStyle/>
          <a:p>
            <a:pPr marL="161925">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20" name="object 20"/>
          <p:cNvSpPr txBox="1"/>
          <p:nvPr/>
        </p:nvSpPr>
        <p:spPr>
          <a:xfrm>
            <a:off x="6865753" y="4943094"/>
            <a:ext cx="635000" cy="382270"/>
          </a:xfrm>
          <a:prstGeom prst="rect">
            <a:avLst/>
          </a:prstGeom>
        </p:spPr>
        <p:txBody>
          <a:bodyPr vert="horz" wrap="square" lIns="0" tIns="0" rIns="0" bIns="0" rtlCol="0">
            <a:spAutoFit/>
          </a:bodyPr>
          <a:lstStyle/>
          <a:p>
            <a:pPr marL="12700">
              <a:lnSpc>
                <a:spcPct val="100000"/>
              </a:lnSpc>
            </a:pPr>
            <a:r>
              <a:rPr sz="2400" dirty="0">
                <a:latin typeface="Arial"/>
                <a:cs typeface="Arial"/>
              </a:rPr>
              <a:t>……</a:t>
            </a:r>
            <a:endParaRPr sz="2400">
              <a:latin typeface="Arial"/>
              <a:cs typeface="Arial"/>
            </a:endParaRPr>
          </a:p>
        </p:txBody>
      </p:sp>
    </p:spTree>
    <p:extLst>
      <p:ext uri="{BB962C8B-B14F-4D97-AF65-F5344CB8AC3E}">
        <p14:creationId xmlns:p14="http://schemas.microsoft.com/office/powerpoint/2010/main" val="308183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502" y="736762"/>
            <a:ext cx="8710797"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位扩展</a:t>
            </a:r>
          </a:p>
        </p:txBody>
      </p:sp>
      <p:sp>
        <p:nvSpPr>
          <p:cNvPr id="3" name="object 3"/>
          <p:cNvSpPr txBox="1"/>
          <p:nvPr/>
        </p:nvSpPr>
        <p:spPr>
          <a:xfrm>
            <a:off x="1581283" y="1323594"/>
            <a:ext cx="7562215" cy="5431790"/>
          </a:xfrm>
          <a:prstGeom prst="rect">
            <a:avLst/>
          </a:prstGeom>
        </p:spPr>
        <p:txBody>
          <a:bodyPr vert="horz" wrap="square" lIns="0" tIns="0" rIns="0" bIns="0" rtlCol="0">
            <a:spAutoFit/>
          </a:bodyPr>
          <a:lstStyle/>
          <a:p>
            <a:pPr marL="469900" indent="-457200">
              <a:lnSpc>
                <a:spcPct val="100000"/>
              </a:lnSpc>
              <a:buChar char="➢"/>
              <a:tabLst>
                <a:tab pos="469265" algn="l"/>
                <a:tab pos="469900" algn="l"/>
              </a:tabLst>
            </a:pPr>
            <a:r>
              <a:rPr sz="2400" b="1" dirty="0">
                <a:latin typeface="黑体"/>
                <a:cs typeface="黑体"/>
              </a:rPr>
              <a:t>位扩展</a:t>
            </a:r>
            <a:endParaRPr sz="2400">
              <a:latin typeface="黑体"/>
              <a:cs typeface="黑体"/>
            </a:endParaRPr>
          </a:p>
          <a:p>
            <a:pPr marL="944244" marR="5080" lvl="1" indent="-457200">
              <a:lnSpc>
                <a:spcPct val="109700"/>
              </a:lnSpc>
              <a:spcBef>
                <a:spcPts val="390"/>
              </a:spcBef>
              <a:buClr>
                <a:srgbClr val="063DE8"/>
              </a:buClr>
              <a:buFont typeface=""/>
              <a:buChar char="•"/>
              <a:tabLst>
                <a:tab pos="944244" algn="l"/>
                <a:tab pos="944880" algn="l"/>
              </a:tabLst>
            </a:pPr>
            <a:r>
              <a:rPr sz="2000" b="1" spc="-5" dirty="0">
                <a:latin typeface="华文细黑"/>
                <a:cs typeface="华文细黑"/>
              </a:rPr>
              <a:t>存储器芯片提供的字空间满足整个存储空间的字空间要求，但存储器芯片的位空间不能满足要求</a:t>
            </a:r>
            <a:endParaRPr sz="2000">
              <a:latin typeface="华文细黑"/>
              <a:cs typeface="华文细黑"/>
            </a:endParaRPr>
          </a:p>
          <a:p>
            <a:pPr marL="469900" indent="-457200">
              <a:lnSpc>
                <a:spcPct val="100000"/>
              </a:lnSpc>
              <a:spcBef>
                <a:spcPts val="950"/>
              </a:spcBef>
              <a:buChar char="➢"/>
              <a:tabLst>
                <a:tab pos="469265" algn="l"/>
                <a:tab pos="469900" algn="l"/>
              </a:tabLst>
            </a:pPr>
            <a:r>
              <a:rPr sz="2400" b="1" dirty="0">
                <a:latin typeface="黑体"/>
                <a:cs typeface="黑体"/>
              </a:rPr>
              <a:t>基本思路</a:t>
            </a:r>
            <a:endParaRPr sz="2400">
              <a:latin typeface="黑体"/>
              <a:cs typeface="黑体"/>
            </a:endParaRPr>
          </a:p>
          <a:p>
            <a:pPr marL="944244" indent="-457200">
              <a:lnSpc>
                <a:spcPct val="100000"/>
              </a:lnSpc>
              <a:spcBef>
                <a:spcPts val="620"/>
              </a:spcBef>
              <a:buClr>
                <a:srgbClr val="001ADC"/>
              </a:buClr>
              <a:buAutoNum type="arabicPeriod"/>
              <a:tabLst>
                <a:tab pos="944244" algn="l"/>
                <a:tab pos="944880" algn="l"/>
              </a:tabLst>
            </a:pPr>
            <a:r>
              <a:rPr sz="2000" b="1" spc="-5" dirty="0">
                <a:latin typeface="华文细黑"/>
                <a:cs typeface="华文细黑"/>
              </a:rPr>
              <a:t>确定每个芯片的地址管脚数、数据管脚数。</a:t>
            </a:r>
            <a:endParaRPr sz="2000">
              <a:latin typeface="华文细黑"/>
              <a:cs typeface="华文细黑"/>
            </a:endParaRPr>
          </a:p>
          <a:p>
            <a:pPr marL="944244" marR="5080" indent="-457200">
              <a:lnSpc>
                <a:spcPct val="109700"/>
              </a:lnSpc>
              <a:spcBef>
                <a:spcPts val="480"/>
              </a:spcBef>
              <a:buClr>
                <a:srgbClr val="001ADC"/>
              </a:buClr>
              <a:buAutoNum type="arabicPeriod"/>
              <a:tabLst>
                <a:tab pos="944244" algn="l"/>
                <a:tab pos="944880" algn="l"/>
              </a:tabLst>
            </a:pPr>
            <a:r>
              <a:rPr sz="2000" b="1" spc="-5" dirty="0">
                <a:latin typeface="华文细黑"/>
                <a:cs typeface="华文细黑"/>
              </a:rPr>
              <a:t>整个存储空间与存储芯片的地址空间一致，所以所需的地址总线也一样。但数据总线数量不一样。</a:t>
            </a:r>
            <a:endParaRPr sz="2000">
              <a:latin typeface="华文细黑"/>
              <a:cs typeface="华文细黑"/>
            </a:endParaRPr>
          </a:p>
          <a:p>
            <a:pPr marL="944244" marR="5080" indent="-457200">
              <a:lnSpc>
                <a:spcPct val="109700"/>
              </a:lnSpc>
              <a:spcBef>
                <a:spcPts val="484"/>
              </a:spcBef>
              <a:buClr>
                <a:srgbClr val="001ADC"/>
              </a:buClr>
              <a:buAutoNum type="arabicPeriod"/>
              <a:tabLst>
                <a:tab pos="944244" algn="l"/>
                <a:tab pos="944880" algn="l"/>
              </a:tabLst>
            </a:pPr>
            <a:r>
              <a:rPr sz="2000" b="1" spc="-5" dirty="0">
                <a:latin typeface="华文细黑"/>
                <a:cs typeface="华文细黑"/>
              </a:rPr>
              <a:t>计算所需存储器芯片的数量，确定每个存储器芯片在整个存储空间中的地址空间范围、位空间范围。</a:t>
            </a:r>
            <a:endParaRPr sz="2000">
              <a:latin typeface="华文细黑"/>
              <a:cs typeface="华文细黑"/>
            </a:endParaRPr>
          </a:p>
          <a:p>
            <a:pPr marL="944244" indent="-457200">
              <a:lnSpc>
                <a:spcPct val="100000"/>
              </a:lnSpc>
              <a:spcBef>
                <a:spcPts val="705"/>
              </a:spcBef>
              <a:buClr>
                <a:srgbClr val="001ADC"/>
              </a:buClr>
              <a:buAutoNum type="arabicPeriod"/>
              <a:tabLst>
                <a:tab pos="944244" algn="l"/>
                <a:tab pos="944880" algn="l"/>
              </a:tabLst>
            </a:pPr>
            <a:r>
              <a:rPr sz="2000" b="1" spc="-5" dirty="0">
                <a:latin typeface="华文细黑"/>
                <a:cs typeface="华文细黑"/>
              </a:rPr>
              <a:t>所有芯片的地址管脚全部连接到地址总线对应的地址线上。</a:t>
            </a:r>
            <a:endParaRPr sz="2000">
              <a:latin typeface="华文细黑"/>
              <a:cs typeface="华文细黑"/>
            </a:endParaRPr>
          </a:p>
          <a:p>
            <a:pPr marL="944244" indent="-457200">
              <a:lnSpc>
                <a:spcPct val="100000"/>
              </a:lnSpc>
              <a:spcBef>
                <a:spcPts val="715"/>
              </a:spcBef>
              <a:buClr>
                <a:srgbClr val="001ADC"/>
              </a:buClr>
              <a:buAutoNum type="arabicPeriod"/>
              <a:tabLst>
                <a:tab pos="944244" algn="l"/>
                <a:tab pos="944880" algn="l"/>
              </a:tabLst>
            </a:pPr>
            <a:r>
              <a:rPr sz="2000" b="1" spc="-5" dirty="0">
                <a:latin typeface="华文细黑"/>
                <a:cs typeface="华文细黑"/>
              </a:rPr>
              <a:t>同一字空间的存储芯片CS信号连在一起。</a:t>
            </a:r>
            <a:endParaRPr sz="2000">
              <a:latin typeface="华文细黑"/>
              <a:cs typeface="华文细黑"/>
            </a:endParaRPr>
          </a:p>
          <a:p>
            <a:pPr marL="944244" indent="-457200">
              <a:lnSpc>
                <a:spcPct val="100000"/>
              </a:lnSpc>
              <a:spcBef>
                <a:spcPts val="715"/>
              </a:spcBef>
              <a:buClr>
                <a:srgbClr val="001ADC"/>
              </a:buClr>
              <a:buAutoNum type="arabicPeriod"/>
              <a:tabLst>
                <a:tab pos="944244" algn="l"/>
                <a:tab pos="944880" algn="l"/>
              </a:tabLst>
            </a:pPr>
            <a:r>
              <a:rPr sz="2000" b="1" spc="-5" dirty="0">
                <a:solidFill>
                  <a:srgbClr val="FC0128"/>
                </a:solidFill>
                <a:latin typeface="华文细黑"/>
                <a:cs typeface="华文细黑"/>
              </a:rPr>
              <a:t>不同位空间的数据线连接到对应的数据总线上。</a:t>
            </a:r>
            <a:endParaRPr sz="2000">
              <a:latin typeface="华文细黑"/>
              <a:cs typeface="华文细黑"/>
            </a:endParaRPr>
          </a:p>
          <a:p>
            <a:pPr marL="944244" indent="-457200">
              <a:lnSpc>
                <a:spcPct val="100000"/>
              </a:lnSpc>
              <a:spcBef>
                <a:spcPts val="715"/>
              </a:spcBef>
              <a:buClr>
                <a:srgbClr val="001ADC"/>
              </a:buClr>
              <a:buAutoNum type="arabicPeriod"/>
              <a:tabLst>
                <a:tab pos="944244" algn="l"/>
                <a:tab pos="944880" algn="l"/>
              </a:tabLst>
            </a:pPr>
            <a:r>
              <a:rPr sz="2000" b="1" spc="-5" dirty="0">
                <a:solidFill>
                  <a:srgbClr val="FC0128"/>
                </a:solidFill>
                <a:latin typeface="华文细黑"/>
                <a:cs typeface="华文细黑"/>
              </a:rPr>
              <a:t>所有芯片的CS逻辑连接在一起。</a:t>
            </a:r>
            <a:endParaRPr sz="2000">
              <a:latin typeface="华文细黑"/>
              <a:cs typeface="华文细黑"/>
            </a:endParaRPr>
          </a:p>
          <a:p>
            <a:pPr marL="944244" indent="-457200">
              <a:lnSpc>
                <a:spcPct val="100000"/>
              </a:lnSpc>
              <a:spcBef>
                <a:spcPts val="715"/>
              </a:spcBef>
              <a:buClr>
                <a:srgbClr val="001ADC"/>
              </a:buClr>
              <a:buAutoNum type="arabicPeriod"/>
              <a:tabLst>
                <a:tab pos="944244" algn="l"/>
                <a:tab pos="944880" algn="l"/>
              </a:tabLst>
            </a:pPr>
            <a:r>
              <a:rPr sz="2000" b="1" spc="-5" dirty="0">
                <a:latin typeface="华文细黑"/>
                <a:cs typeface="华文细黑"/>
              </a:rPr>
              <a:t>统一读写控制。</a:t>
            </a:r>
            <a:endParaRPr sz="2000">
              <a:latin typeface="华文细黑"/>
              <a:cs typeface="华文细黑"/>
            </a:endParaRPr>
          </a:p>
        </p:txBody>
      </p:sp>
    </p:spTree>
    <p:extLst>
      <p:ext uri="{BB962C8B-B14F-4D97-AF65-F5344CB8AC3E}">
        <p14:creationId xmlns:p14="http://schemas.microsoft.com/office/powerpoint/2010/main" val="265438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6" y="736762"/>
            <a:ext cx="8781663"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位扩展</a:t>
            </a:r>
          </a:p>
        </p:txBody>
      </p:sp>
      <p:sp>
        <p:nvSpPr>
          <p:cNvPr id="3" name="object 3"/>
          <p:cNvSpPr txBox="1"/>
          <p:nvPr/>
        </p:nvSpPr>
        <p:spPr>
          <a:xfrm>
            <a:off x="1436503" y="1187450"/>
            <a:ext cx="5602605" cy="443865"/>
          </a:xfrm>
          <a:prstGeom prst="rect">
            <a:avLst/>
          </a:prstGeom>
        </p:spPr>
        <p:txBody>
          <a:bodyPr vert="horz" wrap="square" lIns="0" tIns="0" rIns="0" bIns="0" rtlCol="0">
            <a:spAutoFit/>
          </a:bodyPr>
          <a:lstStyle/>
          <a:p>
            <a:pPr marL="12700">
              <a:lnSpc>
                <a:spcPct val="100000"/>
              </a:lnSpc>
            </a:pPr>
            <a:r>
              <a:rPr sz="2400" b="1" spc="-5" dirty="0">
                <a:latin typeface="宋体"/>
                <a:cs typeface="宋体"/>
              </a:rPr>
              <a:t>例</a:t>
            </a:r>
            <a:r>
              <a:rPr sz="2800" b="1" spc="-5" dirty="0">
                <a:latin typeface="Arial"/>
                <a:cs typeface="Arial"/>
              </a:rPr>
              <a:t>: </a:t>
            </a:r>
            <a:r>
              <a:rPr sz="2000" b="1" spc="-5" dirty="0">
                <a:latin typeface="Arial"/>
                <a:cs typeface="Arial"/>
              </a:rPr>
              <a:t>1K </a:t>
            </a:r>
            <a:r>
              <a:rPr sz="2000" b="1" spc="-5" dirty="0">
                <a:latin typeface="Symbol"/>
                <a:cs typeface="Symbol"/>
              </a:rPr>
              <a:t></a:t>
            </a:r>
            <a:r>
              <a:rPr sz="2000" b="1" spc="-5" dirty="0">
                <a:latin typeface="Times New Roman"/>
                <a:cs typeface="Times New Roman"/>
              </a:rPr>
              <a:t> </a:t>
            </a:r>
            <a:r>
              <a:rPr sz="2000" b="1" dirty="0">
                <a:latin typeface="Arial"/>
                <a:cs typeface="Arial"/>
              </a:rPr>
              <a:t>4</a:t>
            </a:r>
            <a:r>
              <a:rPr sz="2000" b="1" dirty="0">
                <a:latin typeface="宋体"/>
                <a:cs typeface="宋体"/>
              </a:rPr>
              <a:t>的</a:t>
            </a:r>
            <a:r>
              <a:rPr sz="2000" b="1" dirty="0">
                <a:latin typeface="Arial"/>
                <a:cs typeface="Arial"/>
              </a:rPr>
              <a:t>SRAM</a:t>
            </a:r>
            <a:r>
              <a:rPr sz="2000" b="1" dirty="0">
                <a:latin typeface="宋体"/>
                <a:cs typeface="宋体"/>
              </a:rPr>
              <a:t>存储芯片构造</a:t>
            </a:r>
            <a:r>
              <a:rPr sz="2000" b="1" dirty="0">
                <a:latin typeface="Arial"/>
                <a:cs typeface="Arial"/>
              </a:rPr>
              <a:t>1K </a:t>
            </a:r>
            <a:r>
              <a:rPr sz="2000" b="1" spc="-5" dirty="0">
                <a:latin typeface="Symbol"/>
                <a:cs typeface="Symbol"/>
              </a:rPr>
              <a:t></a:t>
            </a:r>
            <a:r>
              <a:rPr sz="2000" b="1" spc="75" dirty="0">
                <a:latin typeface="Times New Roman"/>
                <a:cs typeface="Times New Roman"/>
              </a:rPr>
              <a:t> </a:t>
            </a:r>
            <a:r>
              <a:rPr sz="2000" b="1" spc="-5" dirty="0">
                <a:latin typeface="Arial"/>
                <a:cs typeface="Arial"/>
              </a:rPr>
              <a:t>8</a:t>
            </a:r>
            <a:r>
              <a:rPr sz="2000" b="1" spc="-5" dirty="0">
                <a:latin typeface="宋体"/>
                <a:cs typeface="宋体"/>
              </a:rPr>
              <a:t>的存储器</a:t>
            </a:r>
            <a:endParaRPr sz="2000">
              <a:latin typeface="宋体"/>
              <a:cs typeface="宋体"/>
            </a:endParaRPr>
          </a:p>
        </p:txBody>
      </p:sp>
      <p:sp>
        <p:nvSpPr>
          <p:cNvPr id="4" name="object 4"/>
          <p:cNvSpPr/>
          <p:nvPr/>
        </p:nvSpPr>
        <p:spPr>
          <a:xfrm>
            <a:off x="2087003" y="1639061"/>
            <a:ext cx="6361430" cy="5251450"/>
          </a:xfrm>
          <a:custGeom>
            <a:avLst/>
            <a:gdLst/>
            <a:ahLst/>
            <a:cxnLst/>
            <a:rect l="l" t="t" r="r" b="b"/>
            <a:pathLst>
              <a:path w="6361430" h="5251450">
                <a:moveTo>
                  <a:pt x="0" y="0"/>
                </a:moveTo>
                <a:lnTo>
                  <a:pt x="0" y="5250942"/>
                </a:lnTo>
                <a:lnTo>
                  <a:pt x="6361176" y="5250942"/>
                </a:lnTo>
                <a:lnTo>
                  <a:pt x="6361176" y="0"/>
                </a:lnTo>
                <a:lnTo>
                  <a:pt x="0" y="0"/>
                </a:lnTo>
                <a:close/>
              </a:path>
            </a:pathLst>
          </a:custGeom>
          <a:ln w="3175">
            <a:solidFill>
              <a:srgbClr val="000000"/>
            </a:solidFill>
          </a:ln>
        </p:spPr>
        <p:txBody>
          <a:bodyPr wrap="square" lIns="0" tIns="0" rIns="0" bIns="0" rtlCol="0"/>
          <a:lstStyle/>
          <a:p>
            <a:endParaRPr/>
          </a:p>
        </p:txBody>
      </p:sp>
      <p:sp>
        <p:nvSpPr>
          <p:cNvPr id="5" name="object 5"/>
          <p:cNvSpPr/>
          <p:nvPr/>
        </p:nvSpPr>
        <p:spPr>
          <a:xfrm>
            <a:off x="3650627" y="2644139"/>
            <a:ext cx="892810" cy="2459355"/>
          </a:xfrm>
          <a:custGeom>
            <a:avLst/>
            <a:gdLst/>
            <a:ahLst/>
            <a:cxnLst/>
            <a:rect l="l" t="t" r="r" b="b"/>
            <a:pathLst>
              <a:path w="892810" h="2459354">
                <a:moveTo>
                  <a:pt x="0" y="0"/>
                </a:moveTo>
                <a:lnTo>
                  <a:pt x="0" y="2458974"/>
                </a:lnTo>
                <a:lnTo>
                  <a:pt x="892301" y="2458974"/>
                </a:lnTo>
                <a:lnTo>
                  <a:pt x="892301" y="0"/>
                </a:lnTo>
                <a:lnTo>
                  <a:pt x="0" y="0"/>
                </a:lnTo>
                <a:close/>
              </a:path>
            </a:pathLst>
          </a:custGeom>
          <a:solidFill>
            <a:srgbClr val="656565"/>
          </a:solidFill>
        </p:spPr>
        <p:txBody>
          <a:bodyPr wrap="square" lIns="0" tIns="0" rIns="0" bIns="0" rtlCol="0"/>
          <a:lstStyle/>
          <a:p>
            <a:endParaRPr/>
          </a:p>
        </p:txBody>
      </p:sp>
      <p:sp>
        <p:nvSpPr>
          <p:cNvPr id="6" name="object 6"/>
          <p:cNvSpPr/>
          <p:nvPr/>
        </p:nvSpPr>
        <p:spPr>
          <a:xfrm>
            <a:off x="3650627" y="2644139"/>
            <a:ext cx="892810" cy="2459355"/>
          </a:xfrm>
          <a:custGeom>
            <a:avLst/>
            <a:gdLst/>
            <a:ahLst/>
            <a:cxnLst/>
            <a:rect l="l" t="t" r="r" b="b"/>
            <a:pathLst>
              <a:path w="892810" h="2459354">
                <a:moveTo>
                  <a:pt x="0" y="0"/>
                </a:moveTo>
                <a:lnTo>
                  <a:pt x="0" y="2458974"/>
                </a:lnTo>
                <a:lnTo>
                  <a:pt x="892301" y="2458974"/>
                </a:lnTo>
                <a:lnTo>
                  <a:pt x="892301" y="0"/>
                </a:lnTo>
                <a:lnTo>
                  <a:pt x="0" y="0"/>
                </a:lnTo>
                <a:close/>
              </a:path>
            </a:pathLst>
          </a:custGeom>
          <a:ln w="14871">
            <a:solidFill>
              <a:srgbClr val="000000"/>
            </a:solidFill>
          </a:ln>
        </p:spPr>
        <p:txBody>
          <a:bodyPr wrap="square" lIns="0" tIns="0" rIns="0" bIns="0" rtlCol="0"/>
          <a:lstStyle/>
          <a:p>
            <a:endParaRPr/>
          </a:p>
        </p:txBody>
      </p:sp>
      <p:sp>
        <p:nvSpPr>
          <p:cNvPr id="7" name="object 7"/>
          <p:cNvSpPr txBox="1"/>
          <p:nvPr/>
        </p:nvSpPr>
        <p:spPr>
          <a:xfrm>
            <a:off x="3976150" y="3526790"/>
            <a:ext cx="275590" cy="696595"/>
          </a:xfrm>
          <a:prstGeom prst="rect">
            <a:avLst/>
          </a:prstGeom>
        </p:spPr>
        <p:txBody>
          <a:bodyPr vert="vert" wrap="square" lIns="0" tIns="0" rIns="0" bIns="0" rtlCol="0">
            <a:spAutoFit/>
          </a:bodyPr>
          <a:lstStyle/>
          <a:p>
            <a:pPr marL="12700">
              <a:lnSpc>
                <a:spcPts val="2039"/>
              </a:lnSpc>
            </a:pPr>
            <a:r>
              <a:rPr sz="1750" spc="-5" dirty="0">
                <a:solidFill>
                  <a:srgbClr val="FF0000"/>
                </a:solidFill>
                <a:latin typeface="Arial"/>
                <a:cs typeface="Arial"/>
              </a:rPr>
              <a:t>1</a:t>
            </a:r>
            <a:r>
              <a:rPr sz="1750" dirty="0">
                <a:solidFill>
                  <a:srgbClr val="FF0000"/>
                </a:solidFill>
                <a:latin typeface="Arial"/>
                <a:cs typeface="Arial"/>
              </a:rPr>
              <a:t>K X</a:t>
            </a:r>
            <a:r>
              <a:rPr sz="1750" spc="5" dirty="0">
                <a:solidFill>
                  <a:srgbClr val="FF0000"/>
                </a:solidFill>
                <a:latin typeface="Arial"/>
                <a:cs typeface="Arial"/>
              </a:rPr>
              <a:t> </a:t>
            </a:r>
            <a:r>
              <a:rPr sz="1750" dirty="0">
                <a:solidFill>
                  <a:srgbClr val="FF0000"/>
                </a:solidFill>
                <a:latin typeface="Arial"/>
                <a:cs typeface="Arial"/>
              </a:rPr>
              <a:t>4</a:t>
            </a:r>
            <a:endParaRPr sz="1750">
              <a:latin typeface="Arial"/>
              <a:cs typeface="Arial"/>
            </a:endParaRPr>
          </a:p>
        </p:txBody>
      </p:sp>
      <p:sp>
        <p:nvSpPr>
          <p:cNvPr id="8" name="object 8"/>
          <p:cNvSpPr/>
          <p:nvPr/>
        </p:nvSpPr>
        <p:spPr>
          <a:xfrm>
            <a:off x="3427361" y="3313938"/>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9" name="object 9"/>
          <p:cNvSpPr/>
          <p:nvPr/>
        </p:nvSpPr>
        <p:spPr>
          <a:xfrm>
            <a:off x="3427361" y="3537965"/>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0" name="object 10"/>
          <p:cNvSpPr/>
          <p:nvPr/>
        </p:nvSpPr>
        <p:spPr>
          <a:xfrm>
            <a:off x="3427361" y="3761232"/>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1" name="object 11"/>
          <p:cNvSpPr/>
          <p:nvPr/>
        </p:nvSpPr>
        <p:spPr>
          <a:xfrm>
            <a:off x="3427361" y="3984497"/>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2" name="object 12"/>
          <p:cNvSpPr/>
          <p:nvPr/>
        </p:nvSpPr>
        <p:spPr>
          <a:xfrm>
            <a:off x="3427361" y="4207764"/>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3" name="object 13"/>
          <p:cNvSpPr/>
          <p:nvPr/>
        </p:nvSpPr>
        <p:spPr>
          <a:xfrm>
            <a:off x="3482225" y="4432553"/>
            <a:ext cx="168910" cy="0"/>
          </a:xfrm>
          <a:custGeom>
            <a:avLst/>
            <a:gdLst/>
            <a:ahLst/>
            <a:cxnLst/>
            <a:rect l="l" t="t" r="r" b="b"/>
            <a:pathLst>
              <a:path w="168910">
                <a:moveTo>
                  <a:pt x="0" y="0"/>
                </a:moveTo>
                <a:lnTo>
                  <a:pt x="168402" y="0"/>
                </a:lnTo>
              </a:path>
            </a:pathLst>
          </a:custGeom>
          <a:ln w="14871">
            <a:solidFill>
              <a:srgbClr val="FF0000"/>
            </a:solidFill>
          </a:ln>
        </p:spPr>
        <p:txBody>
          <a:bodyPr wrap="square" lIns="0" tIns="0" rIns="0" bIns="0" rtlCol="0"/>
          <a:lstStyle/>
          <a:p>
            <a:endParaRPr/>
          </a:p>
        </p:txBody>
      </p:sp>
      <p:sp>
        <p:nvSpPr>
          <p:cNvPr id="14" name="object 14"/>
          <p:cNvSpPr/>
          <p:nvPr/>
        </p:nvSpPr>
        <p:spPr>
          <a:xfrm>
            <a:off x="3427361" y="4655820"/>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5" name="object 15"/>
          <p:cNvSpPr/>
          <p:nvPr/>
        </p:nvSpPr>
        <p:spPr>
          <a:xfrm>
            <a:off x="3427361" y="4432553"/>
            <a:ext cx="100965" cy="0"/>
          </a:xfrm>
          <a:custGeom>
            <a:avLst/>
            <a:gdLst/>
            <a:ahLst/>
            <a:cxnLst/>
            <a:rect l="l" t="t" r="r" b="b"/>
            <a:pathLst>
              <a:path w="100964">
                <a:moveTo>
                  <a:pt x="0" y="0"/>
                </a:moveTo>
                <a:lnTo>
                  <a:pt x="100584" y="0"/>
                </a:lnTo>
              </a:path>
            </a:pathLst>
          </a:custGeom>
          <a:ln w="14871">
            <a:solidFill>
              <a:srgbClr val="FF0000"/>
            </a:solidFill>
          </a:ln>
        </p:spPr>
        <p:txBody>
          <a:bodyPr wrap="square" lIns="0" tIns="0" rIns="0" bIns="0" rtlCol="0"/>
          <a:lstStyle/>
          <a:p>
            <a:endParaRPr/>
          </a:p>
        </p:txBody>
      </p:sp>
      <p:sp>
        <p:nvSpPr>
          <p:cNvPr id="16" name="object 16"/>
          <p:cNvSpPr/>
          <p:nvPr/>
        </p:nvSpPr>
        <p:spPr>
          <a:xfrm>
            <a:off x="3427361" y="4879847"/>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7" name="object 17"/>
          <p:cNvSpPr/>
          <p:nvPr/>
        </p:nvSpPr>
        <p:spPr>
          <a:xfrm>
            <a:off x="3427361" y="3090672"/>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8" name="object 18"/>
          <p:cNvSpPr/>
          <p:nvPr/>
        </p:nvSpPr>
        <p:spPr>
          <a:xfrm>
            <a:off x="3427361" y="2867405"/>
            <a:ext cx="223520" cy="0"/>
          </a:xfrm>
          <a:custGeom>
            <a:avLst/>
            <a:gdLst/>
            <a:ahLst/>
            <a:cxnLst/>
            <a:rect l="l" t="t" r="r" b="b"/>
            <a:pathLst>
              <a:path w="223520">
                <a:moveTo>
                  <a:pt x="0" y="0"/>
                </a:moveTo>
                <a:lnTo>
                  <a:pt x="223266" y="0"/>
                </a:lnTo>
              </a:path>
            </a:pathLst>
          </a:custGeom>
          <a:ln w="14871">
            <a:solidFill>
              <a:srgbClr val="FF0000"/>
            </a:solidFill>
          </a:ln>
        </p:spPr>
        <p:txBody>
          <a:bodyPr wrap="square" lIns="0" tIns="0" rIns="0" bIns="0" rtlCol="0"/>
          <a:lstStyle/>
          <a:p>
            <a:endParaRPr/>
          </a:p>
        </p:txBody>
      </p:sp>
      <p:sp>
        <p:nvSpPr>
          <p:cNvPr id="19" name="object 19"/>
          <p:cNvSpPr/>
          <p:nvPr/>
        </p:nvSpPr>
        <p:spPr>
          <a:xfrm>
            <a:off x="3992765" y="4912614"/>
            <a:ext cx="207010" cy="0"/>
          </a:xfrm>
          <a:custGeom>
            <a:avLst/>
            <a:gdLst/>
            <a:ahLst/>
            <a:cxnLst/>
            <a:rect l="l" t="t" r="r" b="b"/>
            <a:pathLst>
              <a:path w="207010">
                <a:moveTo>
                  <a:pt x="0" y="0"/>
                </a:moveTo>
                <a:lnTo>
                  <a:pt x="206501" y="0"/>
                </a:lnTo>
              </a:path>
            </a:pathLst>
          </a:custGeom>
          <a:ln w="14871">
            <a:solidFill>
              <a:srgbClr val="FFFFFF"/>
            </a:solidFill>
          </a:ln>
        </p:spPr>
        <p:txBody>
          <a:bodyPr wrap="square" lIns="0" tIns="0" rIns="0" bIns="0" rtlCol="0"/>
          <a:lstStyle/>
          <a:p>
            <a:endParaRPr/>
          </a:p>
        </p:txBody>
      </p:sp>
      <p:sp>
        <p:nvSpPr>
          <p:cNvPr id="20" name="object 20"/>
          <p:cNvSpPr txBox="1"/>
          <p:nvPr/>
        </p:nvSpPr>
        <p:spPr>
          <a:xfrm>
            <a:off x="3980059" y="4890007"/>
            <a:ext cx="230504" cy="190500"/>
          </a:xfrm>
          <a:prstGeom prst="rect">
            <a:avLst/>
          </a:prstGeom>
        </p:spPr>
        <p:txBody>
          <a:bodyPr vert="horz" wrap="square" lIns="0" tIns="0" rIns="0" bIns="0" rtlCol="0">
            <a:spAutoFit/>
          </a:bodyPr>
          <a:lstStyle/>
          <a:p>
            <a:pPr marL="12700">
              <a:lnSpc>
                <a:spcPct val="100000"/>
              </a:lnSpc>
            </a:pPr>
            <a:r>
              <a:rPr sz="1150" b="1" spc="5" dirty="0">
                <a:solidFill>
                  <a:srgbClr val="FFFFFF"/>
                </a:solidFill>
                <a:latin typeface="Arial"/>
                <a:cs typeface="Arial"/>
              </a:rPr>
              <a:t>CS</a:t>
            </a:r>
            <a:endParaRPr sz="1150">
              <a:latin typeface="Arial"/>
              <a:cs typeface="Arial"/>
            </a:endParaRPr>
          </a:p>
        </p:txBody>
      </p:sp>
      <p:sp>
        <p:nvSpPr>
          <p:cNvPr id="21" name="object 21"/>
          <p:cNvSpPr txBox="1"/>
          <p:nvPr/>
        </p:nvSpPr>
        <p:spPr>
          <a:xfrm>
            <a:off x="3669931" y="2746479"/>
            <a:ext cx="206375" cy="2025650"/>
          </a:xfrm>
          <a:prstGeom prst="rect">
            <a:avLst/>
          </a:prstGeom>
        </p:spPr>
        <p:txBody>
          <a:bodyPr vert="horz" wrap="square" lIns="0" tIns="0" rIns="0" bIns="0" rtlCol="0">
            <a:spAutoFit/>
          </a:bodyPr>
          <a:lstStyle/>
          <a:p>
            <a:pPr marL="12700" marR="5080" algn="just">
              <a:lnSpc>
                <a:spcPct val="127400"/>
              </a:lnSpc>
            </a:pPr>
            <a:r>
              <a:rPr sz="1150" b="1" spc="-30" dirty="0">
                <a:solidFill>
                  <a:srgbClr val="FFFFFF"/>
                </a:solidFill>
                <a:latin typeface="Arial"/>
                <a:cs typeface="Arial"/>
              </a:rPr>
              <a:t>A0  A1  A2  A3</a:t>
            </a:r>
            <a:endParaRPr sz="1150">
              <a:latin typeface="Arial"/>
              <a:cs typeface="Arial"/>
            </a:endParaRPr>
          </a:p>
          <a:p>
            <a:pPr marL="12700" marR="5080" algn="just">
              <a:lnSpc>
                <a:spcPct val="127400"/>
              </a:lnSpc>
              <a:spcBef>
                <a:spcPts val="5"/>
              </a:spcBef>
            </a:pPr>
            <a:r>
              <a:rPr sz="1150" b="1" spc="-30" dirty="0">
                <a:solidFill>
                  <a:srgbClr val="FFFFFF"/>
                </a:solidFill>
                <a:latin typeface="Arial"/>
                <a:cs typeface="Arial"/>
              </a:rPr>
              <a:t>A4  A5  A6  A7  A8</a:t>
            </a:r>
            <a:endParaRPr sz="1150">
              <a:latin typeface="Arial"/>
              <a:cs typeface="Arial"/>
            </a:endParaRPr>
          </a:p>
        </p:txBody>
      </p:sp>
      <p:sp>
        <p:nvSpPr>
          <p:cNvPr id="22" name="object 22"/>
          <p:cNvSpPr txBox="1"/>
          <p:nvPr/>
        </p:nvSpPr>
        <p:spPr>
          <a:xfrm>
            <a:off x="3669931" y="4804682"/>
            <a:ext cx="206375" cy="190500"/>
          </a:xfrm>
          <a:prstGeom prst="rect">
            <a:avLst/>
          </a:prstGeom>
        </p:spPr>
        <p:txBody>
          <a:bodyPr vert="horz" wrap="square" lIns="0" tIns="0" rIns="0" bIns="0" rtlCol="0">
            <a:spAutoFit/>
          </a:bodyPr>
          <a:lstStyle/>
          <a:p>
            <a:pPr marL="12700">
              <a:lnSpc>
                <a:spcPct val="100000"/>
              </a:lnSpc>
            </a:pPr>
            <a:r>
              <a:rPr sz="1150" b="1" spc="-30" dirty="0">
                <a:solidFill>
                  <a:srgbClr val="FFFFFF"/>
                </a:solidFill>
                <a:latin typeface="Arial"/>
                <a:cs typeface="Arial"/>
              </a:rPr>
              <a:t>A9</a:t>
            </a:r>
            <a:endParaRPr sz="1150">
              <a:latin typeface="Arial"/>
              <a:cs typeface="Arial"/>
            </a:endParaRPr>
          </a:p>
        </p:txBody>
      </p:sp>
      <p:sp>
        <p:nvSpPr>
          <p:cNvPr id="23" name="object 23"/>
          <p:cNvSpPr/>
          <p:nvPr/>
        </p:nvSpPr>
        <p:spPr>
          <a:xfrm>
            <a:off x="4542929" y="2867405"/>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24" name="object 24"/>
          <p:cNvSpPr/>
          <p:nvPr/>
        </p:nvSpPr>
        <p:spPr>
          <a:xfrm>
            <a:off x="4542929" y="3090672"/>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25" name="object 25"/>
          <p:cNvSpPr/>
          <p:nvPr/>
        </p:nvSpPr>
        <p:spPr>
          <a:xfrm>
            <a:off x="4542929" y="3313938"/>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26" name="object 26"/>
          <p:cNvSpPr/>
          <p:nvPr/>
        </p:nvSpPr>
        <p:spPr>
          <a:xfrm>
            <a:off x="4542929" y="3537965"/>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27" name="object 27"/>
          <p:cNvSpPr/>
          <p:nvPr/>
        </p:nvSpPr>
        <p:spPr>
          <a:xfrm>
            <a:off x="4542929" y="4655820"/>
            <a:ext cx="223520" cy="0"/>
          </a:xfrm>
          <a:custGeom>
            <a:avLst/>
            <a:gdLst/>
            <a:ahLst/>
            <a:cxnLst/>
            <a:rect l="l" t="t" r="r" b="b"/>
            <a:pathLst>
              <a:path w="223520">
                <a:moveTo>
                  <a:pt x="0" y="0"/>
                </a:moveTo>
                <a:lnTo>
                  <a:pt x="223265" y="0"/>
                </a:lnTo>
              </a:path>
            </a:pathLst>
          </a:custGeom>
          <a:ln w="14871">
            <a:solidFill>
              <a:srgbClr val="008000"/>
            </a:solidFill>
          </a:ln>
        </p:spPr>
        <p:txBody>
          <a:bodyPr wrap="square" lIns="0" tIns="0" rIns="0" bIns="0" rtlCol="0"/>
          <a:lstStyle/>
          <a:p>
            <a:endParaRPr/>
          </a:p>
        </p:txBody>
      </p:sp>
      <p:sp>
        <p:nvSpPr>
          <p:cNvPr id="28" name="object 28"/>
          <p:cNvSpPr txBox="1"/>
          <p:nvPr/>
        </p:nvSpPr>
        <p:spPr>
          <a:xfrm>
            <a:off x="4295527" y="2760682"/>
            <a:ext cx="213995" cy="866140"/>
          </a:xfrm>
          <a:prstGeom prst="rect">
            <a:avLst/>
          </a:prstGeom>
        </p:spPr>
        <p:txBody>
          <a:bodyPr vert="horz" wrap="square" lIns="0" tIns="0" rIns="0" bIns="0" rtlCol="0">
            <a:spAutoFit/>
          </a:bodyPr>
          <a:lstStyle/>
          <a:p>
            <a:pPr marL="12700" marR="5080" algn="just">
              <a:lnSpc>
                <a:spcPct val="119300"/>
              </a:lnSpc>
            </a:pPr>
            <a:r>
              <a:rPr sz="1150" b="1" dirty="0">
                <a:solidFill>
                  <a:srgbClr val="FFFFFF"/>
                </a:solidFill>
                <a:latin typeface="Arial"/>
                <a:cs typeface="Arial"/>
              </a:rPr>
              <a:t>D0  D1  D2</a:t>
            </a:r>
            <a:endParaRPr sz="1150">
              <a:latin typeface="Arial"/>
              <a:cs typeface="Arial"/>
            </a:endParaRPr>
          </a:p>
          <a:p>
            <a:pPr marL="12700" algn="just">
              <a:lnSpc>
                <a:spcPct val="100000"/>
              </a:lnSpc>
              <a:spcBef>
                <a:spcPts val="375"/>
              </a:spcBef>
            </a:pPr>
            <a:r>
              <a:rPr sz="1150" b="1" dirty="0">
                <a:solidFill>
                  <a:srgbClr val="FFFFFF"/>
                </a:solidFill>
                <a:latin typeface="Arial"/>
                <a:cs typeface="Arial"/>
              </a:rPr>
              <a:t>D3</a:t>
            </a:r>
            <a:endParaRPr sz="1150">
              <a:latin typeface="Arial"/>
              <a:cs typeface="Arial"/>
            </a:endParaRPr>
          </a:p>
        </p:txBody>
      </p:sp>
      <p:sp>
        <p:nvSpPr>
          <p:cNvPr id="29" name="object 29"/>
          <p:cNvSpPr/>
          <p:nvPr/>
        </p:nvSpPr>
        <p:spPr>
          <a:xfrm>
            <a:off x="4212983" y="4577334"/>
            <a:ext cx="241300" cy="0"/>
          </a:xfrm>
          <a:custGeom>
            <a:avLst/>
            <a:gdLst/>
            <a:ahLst/>
            <a:cxnLst/>
            <a:rect l="l" t="t" r="r" b="b"/>
            <a:pathLst>
              <a:path w="241300">
                <a:moveTo>
                  <a:pt x="0" y="0"/>
                </a:moveTo>
                <a:lnTo>
                  <a:pt x="240791" y="0"/>
                </a:lnTo>
              </a:path>
            </a:pathLst>
          </a:custGeom>
          <a:ln w="14871">
            <a:solidFill>
              <a:srgbClr val="FFFFFF"/>
            </a:solidFill>
          </a:ln>
        </p:spPr>
        <p:txBody>
          <a:bodyPr wrap="square" lIns="0" tIns="0" rIns="0" bIns="0" rtlCol="0"/>
          <a:lstStyle/>
          <a:p>
            <a:endParaRPr/>
          </a:p>
        </p:txBody>
      </p:sp>
      <p:sp>
        <p:nvSpPr>
          <p:cNvPr id="30" name="object 30"/>
          <p:cNvSpPr txBox="1"/>
          <p:nvPr/>
        </p:nvSpPr>
        <p:spPr>
          <a:xfrm>
            <a:off x="4200277" y="4554728"/>
            <a:ext cx="266700" cy="190500"/>
          </a:xfrm>
          <a:prstGeom prst="rect">
            <a:avLst/>
          </a:prstGeom>
        </p:spPr>
        <p:txBody>
          <a:bodyPr vert="horz" wrap="square" lIns="0" tIns="0" rIns="0" bIns="0" rtlCol="0">
            <a:spAutoFit/>
          </a:bodyPr>
          <a:lstStyle/>
          <a:p>
            <a:pPr marL="12700">
              <a:lnSpc>
                <a:spcPct val="100000"/>
              </a:lnSpc>
            </a:pPr>
            <a:r>
              <a:rPr sz="1150" b="1" spc="15" dirty="0">
                <a:solidFill>
                  <a:srgbClr val="FFFFFF"/>
                </a:solidFill>
                <a:latin typeface="Arial"/>
                <a:cs typeface="Arial"/>
              </a:rPr>
              <a:t>WE</a:t>
            </a:r>
            <a:endParaRPr sz="1150">
              <a:latin typeface="Arial"/>
              <a:cs typeface="Arial"/>
            </a:endParaRPr>
          </a:p>
        </p:txBody>
      </p:sp>
      <p:sp>
        <p:nvSpPr>
          <p:cNvPr id="31" name="object 31"/>
          <p:cNvSpPr/>
          <p:nvPr/>
        </p:nvSpPr>
        <p:spPr>
          <a:xfrm>
            <a:off x="4096397" y="5103114"/>
            <a:ext cx="0" cy="223520"/>
          </a:xfrm>
          <a:custGeom>
            <a:avLst/>
            <a:gdLst/>
            <a:ahLst/>
            <a:cxnLst/>
            <a:rect l="l" t="t" r="r" b="b"/>
            <a:pathLst>
              <a:path h="223520">
                <a:moveTo>
                  <a:pt x="0" y="0"/>
                </a:moveTo>
                <a:lnTo>
                  <a:pt x="0" y="223265"/>
                </a:lnTo>
              </a:path>
            </a:pathLst>
          </a:custGeom>
          <a:ln w="14871">
            <a:solidFill>
              <a:srgbClr val="008000"/>
            </a:solidFill>
          </a:ln>
        </p:spPr>
        <p:txBody>
          <a:bodyPr wrap="square" lIns="0" tIns="0" rIns="0" bIns="0" rtlCol="0"/>
          <a:lstStyle/>
          <a:p>
            <a:endParaRPr/>
          </a:p>
        </p:txBody>
      </p:sp>
      <p:sp>
        <p:nvSpPr>
          <p:cNvPr id="32" name="object 32"/>
          <p:cNvSpPr/>
          <p:nvPr/>
        </p:nvSpPr>
        <p:spPr>
          <a:xfrm>
            <a:off x="4542929" y="4632197"/>
            <a:ext cx="48895" cy="48260"/>
          </a:xfrm>
          <a:custGeom>
            <a:avLst/>
            <a:gdLst/>
            <a:ahLst/>
            <a:cxnLst/>
            <a:rect l="l" t="t" r="r" b="b"/>
            <a:pathLst>
              <a:path w="48895" h="48260">
                <a:moveTo>
                  <a:pt x="48767" y="23622"/>
                </a:moveTo>
                <a:lnTo>
                  <a:pt x="46481" y="13715"/>
                </a:lnTo>
                <a:lnTo>
                  <a:pt x="40386" y="4572"/>
                </a:lnTo>
                <a:lnTo>
                  <a:pt x="29717" y="0"/>
                </a:lnTo>
                <a:lnTo>
                  <a:pt x="19050" y="0"/>
                </a:lnTo>
                <a:lnTo>
                  <a:pt x="9143" y="4572"/>
                </a:lnTo>
                <a:lnTo>
                  <a:pt x="3048" y="13715"/>
                </a:lnTo>
                <a:lnTo>
                  <a:pt x="0" y="23622"/>
                </a:lnTo>
                <a:lnTo>
                  <a:pt x="3048" y="34289"/>
                </a:lnTo>
                <a:lnTo>
                  <a:pt x="9143" y="43434"/>
                </a:lnTo>
                <a:lnTo>
                  <a:pt x="19050" y="48005"/>
                </a:lnTo>
                <a:lnTo>
                  <a:pt x="29717" y="48005"/>
                </a:lnTo>
                <a:lnTo>
                  <a:pt x="40386" y="43434"/>
                </a:lnTo>
                <a:lnTo>
                  <a:pt x="46481" y="34289"/>
                </a:lnTo>
                <a:lnTo>
                  <a:pt x="48767" y="23622"/>
                </a:lnTo>
                <a:close/>
              </a:path>
            </a:pathLst>
          </a:custGeom>
          <a:solidFill>
            <a:srgbClr val="FFFFFF"/>
          </a:solidFill>
        </p:spPr>
        <p:txBody>
          <a:bodyPr wrap="square" lIns="0" tIns="0" rIns="0" bIns="0" rtlCol="0"/>
          <a:lstStyle/>
          <a:p>
            <a:endParaRPr/>
          </a:p>
        </p:txBody>
      </p:sp>
      <p:sp>
        <p:nvSpPr>
          <p:cNvPr id="33" name="object 33"/>
          <p:cNvSpPr/>
          <p:nvPr/>
        </p:nvSpPr>
        <p:spPr>
          <a:xfrm>
            <a:off x="4542929" y="4632197"/>
            <a:ext cx="48895" cy="48260"/>
          </a:xfrm>
          <a:custGeom>
            <a:avLst/>
            <a:gdLst/>
            <a:ahLst/>
            <a:cxnLst/>
            <a:rect l="l" t="t" r="r" b="b"/>
            <a:pathLst>
              <a:path w="48895" h="48260">
                <a:moveTo>
                  <a:pt x="0" y="23622"/>
                </a:moveTo>
                <a:lnTo>
                  <a:pt x="3048" y="13715"/>
                </a:lnTo>
                <a:lnTo>
                  <a:pt x="9143" y="4572"/>
                </a:lnTo>
                <a:lnTo>
                  <a:pt x="19050" y="0"/>
                </a:lnTo>
                <a:lnTo>
                  <a:pt x="29717" y="0"/>
                </a:lnTo>
                <a:lnTo>
                  <a:pt x="40386" y="4572"/>
                </a:lnTo>
                <a:lnTo>
                  <a:pt x="46481" y="13715"/>
                </a:lnTo>
                <a:lnTo>
                  <a:pt x="48767" y="23622"/>
                </a:lnTo>
                <a:lnTo>
                  <a:pt x="46481" y="34289"/>
                </a:lnTo>
                <a:lnTo>
                  <a:pt x="40386" y="43434"/>
                </a:lnTo>
                <a:lnTo>
                  <a:pt x="29717" y="48005"/>
                </a:lnTo>
                <a:lnTo>
                  <a:pt x="19050" y="48005"/>
                </a:lnTo>
                <a:lnTo>
                  <a:pt x="9143" y="43434"/>
                </a:lnTo>
                <a:lnTo>
                  <a:pt x="3048" y="34289"/>
                </a:lnTo>
                <a:lnTo>
                  <a:pt x="0" y="23622"/>
                </a:lnTo>
                <a:close/>
              </a:path>
            </a:pathLst>
          </a:custGeom>
          <a:ln w="8915">
            <a:solidFill>
              <a:srgbClr val="000000"/>
            </a:solidFill>
          </a:ln>
        </p:spPr>
        <p:txBody>
          <a:bodyPr wrap="square" lIns="0" tIns="0" rIns="0" bIns="0" rtlCol="0"/>
          <a:lstStyle/>
          <a:p>
            <a:endParaRPr/>
          </a:p>
        </p:txBody>
      </p:sp>
      <p:sp>
        <p:nvSpPr>
          <p:cNvPr id="34" name="object 34"/>
          <p:cNvSpPr/>
          <p:nvPr/>
        </p:nvSpPr>
        <p:spPr>
          <a:xfrm>
            <a:off x="4071251" y="5103114"/>
            <a:ext cx="49530" cy="47625"/>
          </a:xfrm>
          <a:custGeom>
            <a:avLst/>
            <a:gdLst/>
            <a:ahLst/>
            <a:cxnLst/>
            <a:rect l="l" t="t" r="r" b="b"/>
            <a:pathLst>
              <a:path w="49529" h="47625">
                <a:moveTo>
                  <a:pt x="49529" y="23622"/>
                </a:moveTo>
                <a:lnTo>
                  <a:pt x="46481" y="12953"/>
                </a:lnTo>
                <a:lnTo>
                  <a:pt x="40385" y="4572"/>
                </a:lnTo>
                <a:lnTo>
                  <a:pt x="29717" y="0"/>
                </a:lnTo>
                <a:lnTo>
                  <a:pt x="19050" y="0"/>
                </a:lnTo>
                <a:lnTo>
                  <a:pt x="9143" y="4572"/>
                </a:lnTo>
                <a:lnTo>
                  <a:pt x="3047" y="12953"/>
                </a:lnTo>
                <a:lnTo>
                  <a:pt x="0" y="23622"/>
                </a:lnTo>
                <a:lnTo>
                  <a:pt x="3047" y="34289"/>
                </a:lnTo>
                <a:lnTo>
                  <a:pt x="9143" y="43434"/>
                </a:lnTo>
                <a:lnTo>
                  <a:pt x="19050" y="47244"/>
                </a:lnTo>
                <a:lnTo>
                  <a:pt x="29717" y="47244"/>
                </a:lnTo>
                <a:lnTo>
                  <a:pt x="40385" y="43434"/>
                </a:lnTo>
                <a:lnTo>
                  <a:pt x="46481" y="34289"/>
                </a:lnTo>
                <a:lnTo>
                  <a:pt x="49529" y="23622"/>
                </a:lnTo>
                <a:close/>
              </a:path>
            </a:pathLst>
          </a:custGeom>
          <a:solidFill>
            <a:srgbClr val="FFFFFF"/>
          </a:solidFill>
        </p:spPr>
        <p:txBody>
          <a:bodyPr wrap="square" lIns="0" tIns="0" rIns="0" bIns="0" rtlCol="0"/>
          <a:lstStyle/>
          <a:p>
            <a:endParaRPr/>
          </a:p>
        </p:txBody>
      </p:sp>
      <p:sp>
        <p:nvSpPr>
          <p:cNvPr id="35" name="object 35"/>
          <p:cNvSpPr/>
          <p:nvPr/>
        </p:nvSpPr>
        <p:spPr>
          <a:xfrm>
            <a:off x="4071251" y="5103114"/>
            <a:ext cx="49530" cy="47625"/>
          </a:xfrm>
          <a:custGeom>
            <a:avLst/>
            <a:gdLst/>
            <a:ahLst/>
            <a:cxnLst/>
            <a:rect l="l" t="t" r="r" b="b"/>
            <a:pathLst>
              <a:path w="49529" h="47625">
                <a:moveTo>
                  <a:pt x="0" y="23622"/>
                </a:moveTo>
                <a:lnTo>
                  <a:pt x="3047" y="12953"/>
                </a:lnTo>
                <a:lnTo>
                  <a:pt x="9143" y="4572"/>
                </a:lnTo>
                <a:lnTo>
                  <a:pt x="19050" y="0"/>
                </a:lnTo>
                <a:lnTo>
                  <a:pt x="29717" y="0"/>
                </a:lnTo>
                <a:lnTo>
                  <a:pt x="40385" y="4572"/>
                </a:lnTo>
                <a:lnTo>
                  <a:pt x="46481" y="12953"/>
                </a:lnTo>
                <a:lnTo>
                  <a:pt x="49529" y="23622"/>
                </a:lnTo>
                <a:lnTo>
                  <a:pt x="46481" y="34289"/>
                </a:lnTo>
                <a:lnTo>
                  <a:pt x="40385" y="43434"/>
                </a:lnTo>
                <a:lnTo>
                  <a:pt x="29717" y="47244"/>
                </a:lnTo>
                <a:lnTo>
                  <a:pt x="19050" y="47244"/>
                </a:lnTo>
                <a:lnTo>
                  <a:pt x="9143" y="43434"/>
                </a:lnTo>
                <a:lnTo>
                  <a:pt x="3047" y="34289"/>
                </a:lnTo>
                <a:lnTo>
                  <a:pt x="0" y="23622"/>
                </a:lnTo>
                <a:close/>
              </a:path>
            </a:pathLst>
          </a:custGeom>
          <a:ln w="8915">
            <a:solidFill>
              <a:srgbClr val="000000"/>
            </a:solidFill>
          </a:ln>
        </p:spPr>
        <p:txBody>
          <a:bodyPr wrap="square" lIns="0" tIns="0" rIns="0" bIns="0" rtlCol="0"/>
          <a:lstStyle/>
          <a:p>
            <a:endParaRPr/>
          </a:p>
        </p:txBody>
      </p:sp>
      <p:sp>
        <p:nvSpPr>
          <p:cNvPr id="36" name="object 36"/>
          <p:cNvSpPr/>
          <p:nvPr/>
        </p:nvSpPr>
        <p:spPr>
          <a:xfrm>
            <a:off x="3427361" y="2196845"/>
            <a:ext cx="3124200" cy="0"/>
          </a:xfrm>
          <a:custGeom>
            <a:avLst/>
            <a:gdLst/>
            <a:ahLst/>
            <a:cxnLst/>
            <a:rect l="l" t="t" r="r" b="b"/>
            <a:pathLst>
              <a:path w="3124200">
                <a:moveTo>
                  <a:pt x="0" y="0"/>
                </a:moveTo>
                <a:lnTo>
                  <a:pt x="3124187" y="0"/>
                </a:lnTo>
              </a:path>
            </a:pathLst>
          </a:custGeom>
          <a:ln w="14871">
            <a:solidFill>
              <a:srgbClr val="0000FF"/>
            </a:solidFill>
          </a:ln>
        </p:spPr>
        <p:txBody>
          <a:bodyPr wrap="square" lIns="0" tIns="0" rIns="0" bIns="0" rtlCol="0"/>
          <a:lstStyle/>
          <a:p>
            <a:endParaRPr/>
          </a:p>
        </p:txBody>
      </p:sp>
      <p:sp>
        <p:nvSpPr>
          <p:cNvPr id="37" name="object 37"/>
          <p:cNvSpPr/>
          <p:nvPr/>
        </p:nvSpPr>
        <p:spPr>
          <a:xfrm>
            <a:off x="6662801" y="2644139"/>
            <a:ext cx="893444" cy="2459355"/>
          </a:xfrm>
          <a:custGeom>
            <a:avLst/>
            <a:gdLst/>
            <a:ahLst/>
            <a:cxnLst/>
            <a:rect l="l" t="t" r="r" b="b"/>
            <a:pathLst>
              <a:path w="893445" h="2459354">
                <a:moveTo>
                  <a:pt x="0" y="0"/>
                </a:moveTo>
                <a:lnTo>
                  <a:pt x="0" y="2458974"/>
                </a:lnTo>
                <a:lnTo>
                  <a:pt x="893064" y="2458974"/>
                </a:lnTo>
                <a:lnTo>
                  <a:pt x="893064" y="0"/>
                </a:lnTo>
                <a:lnTo>
                  <a:pt x="0" y="0"/>
                </a:lnTo>
                <a:close/>
              </a:path>
            </a:pathLst>
          </a:custGeom>
          <a:solidFill>
            <a:srgbClr val="656565"/>
          </a:solidFill>
        </p:spPr>
        <p:txBody>
          <a:bodyPr wrap="square" lIns="0" tIns="0" rIns="0" bIns="0" rtlCol="0"/>
          <a:lstStyle/>
          <a:p>
            <a:endParaRPr/>
          </a:p>
        </p:txBody>
      </p:sp>
      <p:sp>
        <p:nvSpPr>
          <p:cNvPr id="38" name="object 38"/>
          <p:cNvSpPr/>
          <p:nvPr/>
        </p:nvSpPr>
        <p:spPr>
          <a:xfrm>
            <a:off x="6662801" y="2644139"/>
            <a:ext cx="893444" cy="2459355"/>
          </a:xfrm>
          <a:custGeom>
            <a:avLst/>
            <a:gdLst/>
            <a:ahLst/>
            <a:cxnLst/>
            <a:rect l="l" t="t" r="r" b="b"/>
            <a:pathLst>
              <a:path w="893445" h="2459354">
                <a:moveTo>
                  <a:pt x="0" y="0"/>
                </a:moveTo>
                <a:lnTo>
                  <a:pt x="0" y="2458974"/>
                </a:lnTo>
                <a:lnTo>
                  <a:pt x="893064" y="2458974"/>
                </a:lnTo>
                <a:lnTo>
                  <a:pt x="893064" y="0"/>
                </a:lnTo>
                <a:lnTo>
                  <a:pt x="0" y="0"/>
                </a:lnTo>
                <a:close/>
              </a:path>
            </a:pathLst>
          </a:custGeom>
          <a:ln w="14871">
            <a:solidFill>
              <a:srgbClr val="000000"/>
            </a:solidFill>
          </a:ln>
        </p:spPr>
        <p:txBody>
          <a:bodyPr wrap="square" lIns="0" tIns="0" rIns="0" bIns="0" rtlCol="0"/>
          <a:lstStyle/>
          <a:p>
            <a:endParaRPr/>
          </a:p>
        </p:txBody>
      </p:sp>
      <p:sp>
        <p:nvSpPr>
          <p:cNvPr id="39" name="object 39"/>
          <p:cNvSpPr txBox="1"/>
          <p:nvPr/>
        </p:nvSpPr>
        <p:spPr>
          <a:xfrm>
            <a:off x="6989098" y="3526790"/>
            <a:ext cx="275590" cy="696595"/>
          </a:xfrm>
          <a:prstGeom prst="rect">
            <a:avLst/>
          </a:prstGeom>
        </p:spPr>
        <p:txBody>
          <a:bodyPr vert="vert" wrap="square" lIns="0" tIns="0" rIns="0" bIns="0" rtlCol="0">
            <a:spAutoFit/>
          </a:bodyPr>
          <a:lstStyle/>
          <a:p>
            <a:pPr marL="12700">
              <a:lnSpc>
                <a:spcPts val="2039"/>
              </a:lnSpc>
            </a:pPr>
            <a:r>
              <a:rPr sz="1750" spc="-5" dirty="0">
                <a:solidFill>
                  <a:srgbClr val="FF0000"/>
                </a:solidFill>
                <a:latin typeface="Arial"/>
                <a:cs typeface="Arial"/>
              </a:rPr>
              <a:t>1</a:t>
            </a:r>
            <a:r>
              <a:rPr sz="1750" dirty="0">
                <a:solidFill>
                  <a:srgbClr val="FF0000"/>
                </a:solidFill>
                <a:latin typeface="Arial"/>
                <a:cs typeface="Arial"/>
              </a:rPr>
              <a:t>K X</a:t>
            </a:r>
            <a:r>
              <a:rPr sz="1750" spc="5" dirty="0">
                <a:solidFill>
                  <a:srgbClr val="FF0000"/>
                </a:solidFill>
                <a:latin typeface="Arial"/>
                <a:cs typeface="Arial"/>
              </a:rPr>
              <a:t> </a:t>
            </a:r>
            <a:r>
              <a:rPr sz="1750" dirty="0">
                <a:solidFill>
                  <a:srgbClr val="FF0000"/>
                </a:solidFill>
                <a:latin typeface="Arial"/>
                <a:cs typeface="Arial"/>
              </a:rPr>
              <a:t>4</a:t>
            </a:r>
            <a:endParaRPr sz="1750">
              <a:latin typeface="Arial"/>
              <a:cs typeface="Arial"/>
            </a:endParaRPr>
          </a:p>
        </p:txBody>
      </p:sp>
      <p:sp>
        <p:nvSpPr>
          <p:cNvPr id="40" name="object 40"/>
          <p:cNvSpPr/>
          <p:nvPr/>
        </p:nvSpPr>
        <p:spPr>
          <a:xfrm>
            <a:off x="6439547" y="3313938"/>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1" name="object 41"/>
          <p:cNvSpPr/>
          <p:nvPr/>
        </p:nvSpPr>
        <p:spPr>
          <a:xfrm>
            <a:off x="6439547" y="3537965"/>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2" name="object 42"/>
          <p:cNvSpPr/>
          <p:nvPr/>
        </p:nvSpPr>
        <p:spPr>
          <a:xfrm>
            <a:off x="6439547" y="3761232"/>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3" name="object 43"/>
          <p:cNvSpPr/>
          <p:nvPr/>
        </p:nvSpPr>
        <p:spPr>
          <a:xfrm>
            <a:off x="6439547" y="3984497"/>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4" name="object 44"/>
          <p:cNvSpPr/>
          <p:nvPr/>
        </p:nvSpPr>
        <p:spPr>
          <a:xfrm>
            <a:off x="6439547" y="4207764"/>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5" name="object 45"/>
          <p:cNvSpPr/>
          <p:nvPr/>
        </p:nvSpPr>
        <p:spPr>
          <a:xfrm>
            <a:off x="6495173" y="4432553"/>
            <a:ext cx="167640" cy="0"/>
          </a:xfrm>
          <a:custGeom>
            <a:avLst/>
            <a:gdLst/>
            <a:ahLst/>
            <a:cxnLst/>
            <a:rect l="l" t="t" r="r" b="b"/>
            <a:pathLst>
              <a:path w="167640">
                <a:moveTo>
                  <a:pt x="0" y="0"/>
                </a:moveTo>
                <a:lnTo>
                  <a:pt x="167627" y="0"/>
                </a:lnTo>
              </a:path>
            </a:pathLst>
          </a:custGeom>
          <a:ln w="14871">
            <a:solidFill>
              <a:srgbClr val="FF0000"/>
            </a:solidFill>
          </a:ln>
        </p:spPr>
        <p:txBody>
          <a:bodyPr wrap="square" lIns="0" tIns="0" rIns="0" bIns="0" rtlCol="0"/>
          <a:lstStyle/>
          <a:p>
            <a:endParaRPr/>
          </a:p>
        </p:txBody>
      </p:sp>
      <p:sp>
        <p:nvSpPr>
          <p:cNvPr id="46" name="object 46"/>
          <p:cNvSpPr/>
          <p:nvPr/>
        </p:nvSpPr>
        <p:spPr>
          <a:xfrm>
            <a:off x="6439547" y="4655820"/>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7" name="object 47"/>
          <p:cNvSpPr/>
          <p:nvPr/>
        </p:nvSpPr>
        <p:spPr>
          <a:xfrm>
            <a:off x="6439547" y="4432553"/>
            <a:ext cx="102870" cy="0"/>
          </a:xfrm>
          <a:custGeom>
            <a:avLst/>
            <a:gdLst/>
            <a:ahLst/>
            <a:cxnLst/>
            <a:rect l="l" t="t" r="r" b="b"/>
            <a:pathLst>
              <a:path w="102870">
                <a:moveTo>
                  <a:pt x="0" y="0"/>
                </a:moveTo>
                <a:lnTo>
                  <a:pt x="102869" y="0"/>
                </a:lnTo>
              </a:path>
            </a:pathLst>
          </a:custGeom>
          <a:ln w="14871">
            <a:solidFill>
              <a:srgbClr val="FF0000"/>
            </a:solidFill>
          </a:ln>
        </p:spPr>
        <p:txBody>
          <a:bodyPr wrap="square" lIns="0" tIns="0" rIns="0" bIns="0" rtlCol="0"/>
          <a:lstStyle/>
          <a:p>
            <a:endParaRPr/>
          </a:p>
        </p:txBody>
      </p:sp>
      <p:sp>
        <p:nvSpPr>
          <p:cNvPr id="48" name="object 48"/>
          <p:cNvSpPr/>
          <p:nvPr/>
        </p:nvSpPr>
        <p:spPr>
          <a:xfrm>
            <a:off x="6439547" y="4879847"/>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49" name="object 49"/>
          <p:cNvSpPr/>
          <p:nvPr/>
        </p:nvSpPr>
        <p:spPr>
          <a:xfrm>
            <a:off x="6439547" y="3090672"/>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50" name="object 50"/>
          <p:cNvSpPr/>
          <p:nvPr/>
        </p:nvSpPr>
        <p:spPr>
          <a:xfrm>
            <a:off x="6439547" y="2867405"/>
            <a:ext cx="223520" cy="0"/>
          </a:xfrm>
          <a:custGeom>
            <a:avLst/>
            <a:gdLst/>
            <a:ahLst/>
            <a:cxnLst/>
            <a:rect l="l" t="t" r="r" b="b"/>
            <a:pathLst>
              <a:path w="223520">
                <a:moveTo>
                  <a:pt x="0" y="0"/>
                </a:moveTo>
                <a:lnTo>
                  <a:pt x="223253" y="0"/>
                </a:lnTo>
              </a:path>
            </a:pathLst>
          </a:custGeom>
          <a:ln w="14871">
            <a:solidFill>
              <a:srgbClr val="FF0000"/>
            </a:solidFill>
          </a:ln>
        </p:spPr>
        <p:txBody>
          <a:bodyPr wrap="square" lIns="0" tIns="0" rIns="0" bIns="0" rtlCol="0"/>
          <a:lstStyle/>
          <a:p>
            <a:endParaRPr/>
          </a:p>
        </p:txBody>
      </p:sp>
      <p:sp>
        <p:nvSpPr>
          <p:cNvPr id="51" name="object 51"/>
          <p:cNvSpPr/>
          <p:nvPr/>
        </p:nvSpPr>
        <p:spPr>
          <a:xfrm>
            <a:off x="7004939" y="4912614"/>
            <a:ext cx="207645" cy="0"/>
          </a:xfrm>
          <a:custGeom>
            <a:avLst/>
            <a:gdLst/>
            <a:ahLst/>
            <a:cxnLst/>
            <a:rect l="l" t="t" r="r" b="b"/>
            <a:pathLst>
              <a:path w="207645">
                <a:moveTo>
                  <a:pt x="0" y="0"/>
                </a:moveTo>
                <a:lnTo>
                  <a:pt x="207276" y="0"/>
                </a:lnTo>
              </a:path>
            </a:pathLst>
          </a:custGeom>
          <a:ln w="14871">
            <a:solidFill>
              <a:srgbClr val="FFFFFF"/>
            </a:solidFill>
          </a:ln>
        </p:spPr>
        <p:txBody>
          <a:bodyPr wrap="square" lIns="0" tIns="0" rIns="0" bIns="0" rtlCol="0"/>
          <a:lstStyle/>
          <a:p>
            <a:endParaRPr/>
          </a:p>
        </p:txBody>
      </p:sp>
      <p:sp>
        <p:nvSpPr>
          <p:cNvPr id="52" name="object 52"/>
          <p:cNvSpPr txBox="1"/>
          <p:nvPr/>
        </p:nvSpPr>
        <p:spPr>
          <a:xfrm>
            <a:off x="6992245" y="4890007"/>
            <a:ext cx="232410" cy="190500"/>
          </a:xfrm>
          <a:prstGeom prst="rect">
            <a:avLst/>
          </a:prstGeom>
        </p:spPr>
        <p:txBody>
          <a:bodyPr vert="horz" wrap="square" lIns="0" tIns="0" rIns="0" bIns="0" rtlCol="0">
            <a:spAutoFit/>
          </a:bodyPr>
          <a:lstStyle/>
          <a:p>
            <a:pPr marL="12700">
              <a:lnSpc>
                <a:spcPct val="100000"/>
              </a:lnSpc>
            </a:pPr>
            <a:r>
              <a:rPr sz="1150" b="1" spc="10" dirty="0">
                <a:solidFill>
                  <a:srgbClr val="FFFFFF"/>
                </a:solidFill>
                <a:latin typeface="Arial"/>
                <a:cs typeface="Arial"/>
              </a:rPr>
              <a:t>CS</a:t>
            </a:r>
            <a:endParaRPr sz="1150">
              <a:latin typeface="Arial"/>
              <a:cs typeface="Arial"/>
            </a:endParaRPr>
          </a:p>
        </p:txBody>
      </p:sp>
      <p:sp>
        <p:nvSpPr>
          <p:cNvPr id="53" name="object 53"/>
          <p:cNvSpPr txBox="1"/>
          <p:nvPr/>
        </p:nvSpPr>
        <p:spPr>
          <a:xfrm>
            <a:off x="6682876" y="2746479"/>
            <a:ext cx="206375" cy="2025650"/>
          </a:xfrm>
          <a:prstGeom prst="rect">
            <a:avLst/>
          </a:prstGeom>
        </p:spPr>
        <p:txBody>
          <a:bodyPr vert="horz" wrap="square" lIns="0" tIns="0" rIns="0" bIns="0" rtlCol="0">
            <a:spAutoFit/>
          </a:bodyPr>
          <a:lstStyle/>
          <a:p>
            <a:pPr marL="12700" marR="5080" algn="just">
              <a:lnSpc>
                <a:spcPct val="127400"/>
              </a:lnSpc>
            </a:pPr>
            <a:r>
              <a:rPr sz="1150" b="1" spc="-30" dirty="0">
                <a:solidFill>
                  <a:srgbClr val="FFFFFF"/>
                </a:solidFill>
                <a:latin typeface="Arial"/>
                <a:cs typeface="Arial"/>
              </a:rPr>
              <a:t>A0  A1  A2  A3</a:t>
            </a:r>
            <a:endParaRPr sz="1150">
              <a:latin typeface="Arial"/>
              <a:cs typeface="Arial"/>
            </a:endParaRPr>
          </a:p>
          <a:p>
            <a:pPr marL="12700" marR="5080" algn="just">
              <a:lnSpc>
                <a:spcPct val="127400"/>
              </a:lnSpc>
              <a:spcBef>
                <a:spcPts val="5"/>
              </a:spcBef>
            </a:pPr>
            <a:r>
              <a:rPr sz="1150" b="1" spc="-30" dirty="0">
                <a:solidFill>
                  <a:srgbClr val="FFFFFF"/>
                </a:solidFill>
                <a:latin typeface="Arial"/>
                <a:cs typeface="Arial"/>
              </a:rPr>
              <a:t>A4  A5  A6  A7  A8</a:t>
            </a:r>
            <a:endParaRPr sz="1150">
              <a:latin typeface="Arial"/>
              <a:cs typeface="Arial"/>
            </a:endParaRPr>
          </a:p>
        </p:txBody>
      </p:sp>
      <p:sp>
        <p:nvSpPr>
          <p:cNvPr id="54" name="object 54"/>
          <p:cNvSpPr txBox="1"/>
          <p:nvPr/>
        </p:nvSpPr>
        <p:spPr>
          <a:xfrm>
            <a:off x="6682876" y="4804682"/>
            <a:ext cx="206375" cy="190500"/>
          </a:xfrm>
          <a:prstGeom prst="rect">
            <a:avLst/>
          </a:prstGeom>
        </p:spPr>
        <p:txBody>
          <a:bodyPr vert="horz" wrap="square" lIns="0" tIns="0" rIns="0" bIns="0" rtlCol="0">
            <a:spAutoFit/>
          </a:bodyPr>
          <a:lstStyle/>
          <a:p>
            <a:pPr marL="12700">
              <a:lnSpc>
                <a:spcPct val="100000"/>
              </a:lnSpc>
            </a:pPr>
            <a:r>
              <a:rPr sz="1150" b="1" spc="-30" dirty="0">
                <a:solidFill>
                  <a:srgbClr val="FFFFFF"/>
                </a:solidFill>
                <a:latin typeface="Arial"/>
                <a:cs typeface="Arial"/>
              </a:rPr>
              <a:t>A9</a:t>
            </a:r>
            <a:endParaRPr sz="1150">
              <a:latin typeface="Arial"/>
              <a:cs typeface="Arial"/>
            </a:endParaRPr>
          </a:p>
        </p:txBody>
      </p:sp>
      <p:sp>
        <p:nvSpPr>
          <p:cNvPr id="55" name="object 55"/>
          <p:cNvSpPr/>
          <p:nvPr/>
        </p:nvSpPr>
        <p:spPr>
          <a:xfrm>
            <a:off x="7555877" y="2867405"/>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56" name="object 56"/>
          <p:cNvSpPr/>
          <p:nvPr/>
        </p:nvSpPr>
        <p:spPr>
          <a:xfrm>
            <a:off x="7555877" y="3090672"/>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57" name="object 57"/>
          <p:cNvSpPr/>
          <p:nvPr/>
        </p:nvSpPr>
        <p:spPr>
          <a:xfrm>
            <a:off x="7555877" y="3313938"/>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58" name="object 58"/>
          <p:cNvSpPr/>
          <p:nvPr/>
        </p:nvSpPr>
        <p:spPr>
          <a:xfrm>
            <a:off x="7555877" y="3537965"/>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59" name="object 59"/>
          <p:cNvSpPr/>
          <p:nvPr/>
        </p:nvSpPr>
        <p:spPr>
          <a:xfrm>
            <a:off x="7555877" y="4655820"/>
            <a:ext cx="223520" cy="0"/>
          </a:xfrm>
          <a:custGeom>
            <a:avLst/>
            <a:gdLst/>
            <a:ahLst/>
            <a:cxnLst/>
            <a:rect l="l" t="t" r="r" b="b"/>
            <a:pathLst>
              <a:path w="223520">
                <a:moveTo>
                  <a:pt x="0" y="0"/>
                </a:moveTo>
                <a:lnTo>
                  <a:pt x="223265" y="0"/>
                </a:lnTo>
              </a:path>
            </a:pathLst>
          </a:custGeom>
          <a:ln w="14871">
            <a:solidFill>
              <a:srgbClr val="008000"/>
            </a:solidFill>
          </a:ln>
        </p:spPr>
        <p:txBody>
          <a:bodyPr wrap="square" lIns="0" tIns="0" rIns="0" bIns="0" rtlCol="0"/>
          <a:lstStyle/>
          <a:p>
            <a:endParaRPr/>
          </a:p>
        </p:txBody>
      </p:sp>
      <p:sp>
        <p:nvSpPr>
          <p:cNvPr id="60" name="object 60"/>
          <p:cNvSpPr txBox="1"/>
          <p:nvPr/>
        </p:nvSpPr>
        <p:spPr>
          <a:xfrm>
            <a:off x="7307713" y="2760682"/>
            <a:ext cx="215900" cy="866140"/>
          </a:xfrm>
          <a:prstGeom prst="rect">
            <a:avLst/>
          </a:prstGeom>
        </p:spPr>
        <p:txBody>
          <a:bodyPr vert="horz" wrap="square" lIns="0" tIns="0" rIns="0" bIns="0" rtlCol="0">
            <a:spAutoFit/>
          </a:bodyPr>
          <a:lstStyle/>
          <a:p>
            <a:pPr marL="12700" marR="5080" algn="just">
              <a:lnSpc>
                <a:spcPct val="119300"/>
              </a:lnSpc>
            </a:pPr>
            <a:r>
              <a:rPr sz="1150" b="1" spc="5" dirty="0">
                <a:solidFill>
                  <a:srgbClr val="FFFFFF"/>
                </a:solidFill>
                <a:latin typeface="Arial"/>
                <a:cs typeface="Arial"/>
              </a:rPr>
              <a:t>D0  D1  D2</a:t>
            </a:r>
            <a:endParaRPr sz="1150">
              <a:latin typeface="Arial"/>
              <a:cs typeface="Arial"/>
            </a:endParaRPr>
          </a:p>
          <a:p>
            <a:pPr marL="12700" algn="just">
              <a:lnSpc>
                <a:spcPct val="100000"/>
              </a:lnSpc>
              <a:spcBef>
                <a:spcPts val="375"/>
              </a:spcBef>
            </a:pPr>
            <a:r>
              <a:rPr sz="1150" b="1" spc="5" dirty="0">
                <a:solidFill>
                  <a:srgbClr val="FFFFFF"/>
                </a:solidFill>
                <a:latin typeface="Arial"/>
                <a:cs typeface="Arial"/>
              </a:rPr>
              <a:t>D3</a:t>
            </a:r>
            <a:endParaRPr sz="1150">
              <a:latin typeface="Arial"/>
              <a:cs typeface="Arial"/>
            </a:endParaRPr>
          </a:p>
        </p:txBody>
      </p:sp>
      <p:sp>
        <p:nvSpPr>
          <p:cNvPr id="61" name="object 61"/>
          <p:cNvSpPr/>
          <p:nvPr/>
        </p:nvSpPr>
        <p:spPr>
          <a:xfrm>
            <a:off x="7225169" y="4577334"/>
            <a:ext cx="241935" cy="0"/>
          </a:xfrm>
          <a:custGeom>
            <a:avLst/>
            <a:gdLst/>
            <a:ahLst/>
            <a:cxnLst/>
            <a:rect l="l" t="t" r="r" b="b"/>
            <a:pathLst>
              <a:path w="241934">
                <a:moveTo>
                  <a:pt x="0" y="0"/>
                </a:moveTo>
                <a:lnTo>
                  <a:pt x="241554" y="0"/>
                </a:lnTo>
              </a:path>
            </a:pathLst>
          </a:custGeom>
          <a:ln w="14871">
            <a:solidFill>
              <a:srgbClr val="FFFFFF"/>
            </a:solidFill>
          </a:ln>
        </p:spPr>
        <p:txBody>
          <a:bodyPr wrap="square" lIns="0" tIns="0" rIns="0" bIns="0" rtlCol="0"/>
          <a:lstStyle/>
          <a:p>
            <a:endParaRPr/>
          </a:p>
        </p:txBody>
      </p:sp>
      <p:sp>
        <p:nvSpPr>
          <p:cNvPr id="62" name="object 62"/>
          <p:cNvSpPr txBox="1"/>
          <p:nvPr/>
        </p:nvSpPr>
        <p:spPr>
          <a:xfrm>
            <a:off x="7212463" y="4554728"/>
            <a:ext cx="267970" cy="190500"/>
          </a:xfrm>
          <a:prstGeom prst="rect">
            <a:avLst/>
          </a:prstGeom>
        </p:spPr>
        <p:txBody>
          <a:bodyPr vert="horz" wrap="square" lIns="0" tIns="0" rIns="0" bIns="0" rtlCol="0">
            <a:spAutoFit/>
          </a:bodyPr>
          <a:lstStyle/>
          <a:p>
            <a:pPr marL="12700">
              <a:lnSpc>
                <a:spcPct val="100000"/>
              </a:lnSpc>
            </a:pPr>
            <a:r>
              <a:rPr sz="1150" b="1" spc="20" dirty="0">
                <a:solidFill>
                  <a:srgbClr val="FFFFFF"/>
                </a:solidFill>
                <a:latin typeface="Arial"/>
                <a:cs typeface="Arial"/>
              </a:rPr>
              <a:t>WE</a:t>
            </a:r>
            <a:endParaRPr sz="1150">
              <a:latin typeface="Arial"/>
              <a:cs typeface="Arial"/>
            </a:endParaRPr>
          </a:p>
        </p:txBody>
      </p:sp>
      <p:sp>
        <p:nvSpPr>
          <p:cNvPr id="63" name="object 63"/>
          <p:cNvSpPr/>
          <p:nvPr/>
        </p:nvSpPr>
        <p:spPr>
          <a:xfrm>
            <a:off x="7109345" y="5103114"/>
            <a:ext cx="0" cy="223520"/>
          </a:xfrm>
          <a:custGeom>
            <a:avLst/>
            <a:gdLst/>
            <a:ahLst/>
            <a:cxnLst/>
            <a:rect l="l" t="t" r="r" b="b"/>
            <a:pathLst>
              <a:path h="223520">
                <a:moveTo>
                  <a:pt x="0" y="0"/>
                </a:moveTo>
                <a:lnTo>
                  <a:pt x="0" y="223265"/>
                </a:lnTo>
              </a:path>
            </a:pathLst>
          </a:custGeom>
          <a:ln w="14871">
            <a:solidFill>
              <a:srgbClr val="008000"/>
            </a:solidFill>
          </a:ln>
        </p:spPr>
        <p:txBody>
          <a:bodyPr wrap="square" lIns="0" tIns="0" rIns="0" bIns="0" rtlCol="0"/>
          <a:lstStyle/>
          <a:p>
            <a:endParaRPr/>
          </a:p>
        </p:txBody>
      </p:sp>
      <p:sp>
        <p:nvSpPr>
          <p:cNvPr id="64" name="object 64"/>
          <p:cNvSpPr/>
          <p:nvPr/>
        </p:nvSpPr>
        <p:spPr>
          <a:xfrm>
            <a:off x="7555877" y="4632197"/>
            <a:ext cx="48895" cy="48260"/>
          </a:xfrm>
          <a:custGeom>
            <a:avLst/>
            <a:gdLst/>
            <a:ahLst/>
            <a:cxnLst/>
            <a:rect l="l" t="t" r="r" b="b"/>
            <a:pathLst>
              <a:path w="48895" h="48260">
                <a:moveTo>
                  <a:pt x="48768" y="23622"/>
                </a:moveTo>
                <a:lnTo>
                  <a:pt x="45720" y="13715"/>
                </a:lnTo>
                <a:lnTo>
                  <a:pt x="39611" y="4572"/>
                </a:lnTo>
                <a:lnTo>
                  <a:pt x="29718" y="0"/>
                </a:lnTo>
                <a:lnTo>
                  <a:pt x="19050" y="0"/>
                </a:lnTo>
                <a:lnTo>
                  <a:pt x="8369" y="4572"/>
                </a:lnTo>
                <a:lnTo>
                  <a:pt x="3035" y="13715"/>
                </a:lnTo>
                <a:lnTo>
                  <a:pt x="0" y="23622"/>
                </a:lnTo>
                <a:lnTo>
                  <a:pt x="3035" y="34289"/>
                </a:lnTo>
                <a:lnTo>
                  <a:pt x="8369" y="43434"/>
                </a:lnTo>
                <a:lnTo>
                  <a:pt x="19050" y="48005"/>
                </a:lnTo>
                <a:lnTo>
                  <a:pt x="29718" y="48005"/>
                </a:lnTo>
                <a:lnTo>
                  <a:pt x="39611" y="43434"/>
                </a:lnTo>
                <a:lnTo>
                  <a:pt x="45720" y="34289"/>
                </a:lnTo>
                <a:lnTo>
                  <a:pt x="48768" y="23622"/>
                </a:lnTo>
                <a:close/>
              </a:path>
            </a:pathLst>
          </a:custGeom>
          <a:solidFill>
            <a:srgbClr val="FFFFFF"/>
          </a:solidFill>
        </p:spPr>
        <p:txBody>
          <a:bodyPr wrap="square" lIns="0" tIns="0" rIns="0" bIns="0" rtlCol="0"/>
          <a:lstStyle/>
          <a:p>
            <a:endParaRPr/>
          </a:p>
        </p:txBody>
      </p:sp>
      <p:sp>
        <p:nvSpPr>
          <p:cNvPr id="65" name="object 65"/>
          <p:cNvSpPr/>
          <p:nvPr/>
        </p:nvSpPr>
        <p:spPr>
          <a:xfrm>
            <a:off x="7555877" y="4632197"/>
            <a:ext cx="48895" cy="48260"/>
          </a:xfrm>
          <a:custGeom>
            <a:avLst/>
            <a:gdLst/>
            <a:ahLst/>
            <a:cxnLst/>
            <a:rect l="l" t="t" r="r" b="b"/>
            <a:pathLst>
              <a:path w="48895" h="48260">
                <a:moveTo>
                  <a:pt x="0" y="23622"/>
                </a:moveTo>
                <a:lnTo>
                  <a:pt x="3035" y="13715"/>
                </a:lnTo>
                <a:lnTo>
                  <a:pt x="8369" y="4572"/>
                </a:lnTo>
                <a:lnTo>
                  <a:pt x="19050" y="0"/>
                </a:lnTo>
                <a:lnTo>
                  <a:pt x="29718" y="0"/>
                </a:lnTo>
                <a:lnTo>
                  <a:pt x="39611" y="4572"/>
                </a:lnTo>
                <a:lnTo>
                  <a:pt x="45720" y="13715"/>
                </a:lnTo>
                <a:lnTo>
                  <a:pt x="48768" y="23622"/>
                </a:lnTo>
                <a:lnTo>
                  <a:pt x="45720" y="34289"/>
                </a:lnTo>
                <a:lnTo>
                  <a:pt x="39611" y="43434"/>
                </a:lnTo>
                <a:lnTo>
                  <a:pt x="29718" y="48005"/>
                </a:lnTo>
                <a:lnTo>
                  <a:pt x="19050" y="48005"/>
                </a:lnTo>
                <a:lnTo>
                  <a:pt x="8369" y="43434"/>
                </a:lnTo>
                <a:lnTo>
                  <a:pt x="3035" y="34289"/>
                </a:lnTo>
                <a:lnTo>
                  <a:pt x="0" y="23622"/>
                </a:lnTo>
                <a:close/>
              </a:path>
            </a:pathLst>
          </a:custGeom>
          <a:ln w="8915">
            <a:solidFill>
              <a:srgbClr val="000000"/>
            </a:solidFill>
          </a:ln>
        </p:spPr>
        <p:txBody>
          <a:bodyPr wrap="square" lIns="0" tIns="0" rIns="0" bIns="0" rtlCol="0"/>
          <a:lstStyle/>
          <a:p>
            <a:endParaRPr/>
          </a:p>
        </p:txBody>
      </p:sp>
      <p:sp>
        <p:nvSpPr>
          <p:cNvPr id="66" name="object 66"/>
          <p:cNvSpPr/>
          <p:nvPr/>
        </p:nvSpPr>
        <p:spPr>
          <a:xfrm>
            <a:off x="7084186" y="5103114"/>
            <a:ext cx="48895" cy="47625"/>
          </a:xfrm>
          <a:custGeom>
            <a:avLst/>
            <a:gdLst/>
            <a:ahLst/>
            <a:cxnLst/>
            <a:rect l="l" t="t" r="r" b="b"/>
            <a:pathLst>
              <a:path w="48895" h="47625">
                <a:moveTo>
                  <a:pt x="48780" y="23622"/>
                </a:moveTo>
                <a:lnTo>
                  <a:pt x="45732" y="12953"/>
                </a:lnTo>
                <a:lnTo>
                  <a:pt x="39624" y="4572"/>
                </a:lnTo>
                <a:lnTo>
                  <a:pt x="29730" y="0"/>
                </a:lnTo>
                <a:lnTo>
                  <a:pt x="19050" y="0"/>
                </a:lnTo>
                <a:lnTo>
                  <a:pt x="8394" y="4572"/>
                </a:lnTo>
                <a:lnTo>
                  <a:pt x="3060" y="12953"/>
                </a:lnTo>
                <a:lnTo>
                  <a:pt x="0" y="23622"/>
                </a:lnTo>
                <a:lnTo>
                  <a:pt x="3060" y="34289"/>
                </a:lnTo>
                <a:lnTo>
                  <a:pt x="8394" y="43434"/>
                </a:lnTo>
                <a:lnTo>
                  <a:pt x="19050" y="47244"/>
                </a:lnTo>
                <a:lnTo>
                  <a:pt x="29730" y="47244"/>
                </a:lnTo>
                <a:lnTo>
                  <a:pt x="39624" y="43434"/>
                </a:lnTo>
                <a:lnTo>
                  <a:pt x="45732" y="34289"/>
                </a:lnTo>
                <a:lnTo>
                  <a:pt x="48780" y="23622"/>
                </a:lnTo>
                <a:close/>
              </a:path>
            </a:pathLst>
          </a:custGeom>
          <a:solidFill>
            <a:srgbClr val="FFFFFF"/>
          </a:solidFill>
        </p:spPr>
        <p:txBody>
          <a:bodyPr wrap="square" lIns="0" tIns="0" rIns="0" bIns="0" rtlCol="0"/>
          <a:lstStyle/>
          <a:p>
            <a:endParaRPr/>
          </a:p>
        </p:txBody>
      </p:sp>
      <p:sp>
        <p:nvSpPr>
          <p:cNvPr id="67" name="object 67"/>
          <p:cNvSpPr/>
          <p:nvPr/>
        </p:nvSpPr>
        <p:spPr>
          <a:xfrm>
            <a:off x="7084186" y="5103114"/>
            <a:ext cx="48895" cy="47625"/>
          </a:xfrm>
          <a:custGeom>
            <a:avLst/>
            <a:gdLst/>
            <a:ahLst/>
            <a:cxnLst/>
            <a:rect l="l" t="t" r="r" b="b"/>
            <a:pathLst>
              <a:path w="48895" h="47625">
                <a:moveTo>
                  <a:pt x="0" y="23622"/>
                </a:moveTo>
                <a:lnTo>
                  <a:pt x="3060" y="12953"/>
                </a:lnTo>
                <a:lnTo>
                  <a:pt x="8394" y="4572"/>
                </a:lnTo>
                <a:lnTo>
                  <a:pt x="19050" y="0"/>
                </a:lnTo>
                <a:lnTo>
                  <a:pt x="29730" y="0"/>
                </a:lnTo>
                <a:lnTo>
                  <a:pt x="39624" y="4572"/>
                </a:lnTo>
                <a:lnTo>
                  <a:pt x="45732" y="12953"/>
                </a:lnTo>
                <a:lnTo>
                  <a:pt x="48780" y="23622"/>
                </a:lnTo>
                <a:lnTo>
                  <a:pt x="45732" y="34289"/>
                </a:lnTo>
                <a:lnTo>
                  <a:pt x="39624" y="43434"/>
                </a:lnTo>
                <a:lnTo>
                  <a:pt x="29730" y="47244"/>
                </a:lnTo>
                <a:lnTo>
                  <a:pt x="19050" y="47244"/>
                </a:lnTo>
                <a:lnTo>
                  <a:pt x="8394" y="43434"/>
                </a:lnTo>
                <a:lnTo>
                  <a:pt x="3060" y="34289"/>
                </a:lnTo>
                <a:lnTo>
                  <a:pt x="0" y="23622"/>
                </a:lnTo>
                <a:close/>
              </a:path>
            </a:pathLst>
          </a:custGeom>
          <a:ln w="8915">
            <a:solidFill>
              <a:srgbClr val="000000"/>
            </a:solidFill>
          </a:ln>
        </p:spPr>
        <p:txBody>
          <a:bodyPr wrap="square" lIns="0" tIns="0" rIns="0" bIns="0" rtlCol="0"/>
          <a:lstStyle/>
          <a:p>
            <a:endParaRPr/>
          </a:p>
        </p:txBody>
      </p:sp>
      <p:sp>
        <p:nvSpPr>
          <p:cNvPr id="68" name="object 68"/>
          <p:cNvSpPr/>
          <p:nvPr/>
        </p:nvSpPr>
        <p:spPr>
          <a:xfrm>
            <a:off x="3427361" y="2308860"/>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69" name="object 69"/>
          <p:cNvSpPr/>
          <p:nvPr/>
        </p:nvSpPr>
        <p:spPr>
          <a:xfrm>
            <a:off x="6551548" y="2196845"/>
            <a:ext cx="1562100" cy="0"/>
          </a:xfrm>
          <a:custGeom>
            <a:avLst/>
            <a:gdLst/>
            <a:ahLst/>
            <a:cxnLst/>
            <a:rect l="l" t="t" r="r" b="b"/>
            <a:pathLst>
              <a:path w="1562100">
                <a:moveTo>
                  <a:pt x="0" y="0"/>
                </a:moveTo>
                <a:lnTo>
                  <a:pt x="1562100" y="0"/>
                </a:lnTo>
              </a:path>
            </a:pathLst>
          </a:custGeom>
          <a:ln w="14871">
            <a:solidFill>
              <a:srgbClr val="0000FF"/>
            </a:solidFill>
          </a:ln>
        </p:spPr>
        <p:txBody>
          <a:bodyPr wrap="square" lIns="0" tIns="0" rIns="0" bIns="0" rtlCol="0"/>
          <a:lstStyle/>
          <a:p>
            <a:endParaRPr/>
          </a:p>
        </p:txBody>
      </p:sp>
      <p:sp>
        <p:nvSpPr>
          <p:cNvPr id="70" name="object 70"/>
          <p:cNvSpPr/>
          <p:nvPr/>
        </p:nvSpPr>
        <p:spPr>
          <a:xfrm>
            <a:off x="3427361" y="2420873"/>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71" name="object 71"/>
          <p:cNvSpPr/>
          <p:nvPr/>
        </p:nvSpPr>
        <p:spPr>
          <a:xfrm>
            <a:off x="3427361" y="2532126"/>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72" name="object 72"/>
          <p:cNvSpPr/>
          <p:nvPr/>
        </p:nvSpPr>
        <p:spPr>
          <a:xfrm>
            <a:off x="4766195" y="2532126"/>
            <a:ext cx="0" cy="335280"/>
          </a:xfrm>
          <a:custGeom>
            <a:avLst/>
            <a:gdLst/>
            <a:ahLst/>
            <a:cxnLst/>
            <a:rect l="l" t="t" r="r" b="b"/>
            <a:pathLst>
              <a:path h="335280">
                <a:moveTo>
                  <a:pt x="0" y="335279"/>
                </a:moveTo>
                <a:lnTo>
                  <a:pt x="0" y="0"/>
                </a:lnTo>
              </a:path>
            </a:pathLst>
          </a:custGeom>
          <a:ln w="14871">
            <a:solidFill>
              <a:srgbClr val="0000FF"/>
            </a:solidFill>
          </a:ln>
        </p:spPr>
        <p:txBody>
          <a:bodyPr wrap="square" lIns="0" tIns="0" rIns="0" bIns="0" rtlCol="0"/>
          <a:lstStyle/>
          <a:p>
            <a:endParaRPr/>
          </a:p>
        </p:txBody>
      </p:sp>
      <p:sp>
        <p:nvSpPr>
          <p:cNvPr id="73" name="object 73"/>
          <p:cNvSpPr/>
          <p:nvPr/>
        </p:nvSpPr>
        <p:spPr>
          <a:xfrm>
            <a:off x="4766195" y="2420873"/>
            <a:ext cx="111760" cy="669925"/>
          </a:xfrm>
          <a:custGeom>
            <a:avLst/>
            <a:gdLst/>
            <a:ahLst/>
            <a:cxnLst/>
            <a:rect l="l" t="t" r="r" b="b"/>
            <a:pathLst>
              <a:path w="111760" h="669925">
                <a:moveTo>
                  <a:pt x="0" y="669797"/>
                </a:moveTo>
                <a:lnTo>
                  <a:pt x="111251" y="669797"/>
                </a:lnTo>
                <a:lnTo>
                  <a:pt x="111251" y="0"/>
                </a:lnTo>
              </a:path>
            </a:pathLst>
          </a:custGeom>
          <a:ln w="14871">
            <a:solidFill>
              <a:srgbClr val="0000FF"/>
            </a:solidFill>
          </a:ln>
        </p:spPr>
        <p:txBody>
          <a:bodyPr wrap="square" lIns="0" tIns="0" rIns="0" bIns="0" rtlCol="0"/>
          <a:lstStyle/>
          <a:p>
            <a:endParaRPr/>
          </a:p>
        </p:txBody>
      </p:sp>
      <p:sp>
        <p:nvSpPr>
          <p:cNvPr id="74" name="object 74"/>
          <p:cNvSpPr/>
          <p:nvPr/>
        </p:nvSpPr>
        <p:spPr>
          <a:xfrm>
            <a:off x="4766195" y="2308860"/>
            <a:ext cx="223520" cy="1005205"/>
          </a:xfrm>
          <a:custGeom>
            <a:avLst/>
            <a:gdLst/>
            <a:ahLst/>
            <a:cxnLst/>
            <a:rect l="l" t="t" r="r" b="b"/>
            <a:pathLst>
              <a:path w="223520" h="1005204">
                <a:moveTo>
                  <a:pt x="0" y="1005078"/>
                </a:moveTo>
                <a:lnTo>
                  <a:pt x="223265" y="1005078"/>
                </a:lnTo>
                <a:lnTo>
                  <a:pt x="223265" y="0"/>
                </a:lnTo>
              </a:path>
            </a:pathLst>
          </a:custGeom>
          <a:ln w="14871">
            <a:solidFill>
              <a:srgbClr val="0000FF"/>
            </a:solidFill>
          </a:ln>
        </p:spPr>
        <p:txBody>
          <a:bodyPr wrap="square" lIns="0" tIns="0" rIns="0" bIns="0" rtlCol="0"/>
          <a:lstStyle/>
          <a:p>
            <a:endParaRPr/>
          </a:p>
        </p:txBody>
      </p:sp>
      <p:sp>
        <p:nvSpPr>
          <p:cNvPr id="75" name="object 75"/>
          <p:cNvSpPr/>
          <p:nvPr/>
        </p:nvSpPr>
        <p:spPr>
          <a:xfrm>
            <a:off x="4766195" y="2196845"/>
            <a:ext cx="334645" cy="1341120"/>
          </a:xfrm>
          <a:custGeom>
            <a:avLst/>
            <a:gdLst/>
            <a:ahLst/>
            <a:cxnLst/>
            <a:rect l="l" t="t" r="r" b="b"/>
            <a:pathLst>
              <a:path w="334645" h="1341120">
                <a:moveTo>
                  <a:pt x="0" y="1341120"/>
                </a:moveTo>
                <a:lnTo>
                  <a:pt x="334517" y="1341120"/>
                </a:lnTo>
                <a:lnTo>
                  <a:pt x="334517" y="0"/>
                </a:lnTo>
              </a:path>
            </a:pathLst>
          </a:custGeom>
          <a:ln w="14871">
            <a:solidFill>
              <a:srgbClr val="0000FF"/>
            </a:solidFill>
          </a:ln>
        </p:spPr>
        <p:txBody>
          <a:bodyPr wrap="square" lIns="0" tIns="0" rIns="0" bIns="0" rtlCol="0"/>
          <a:lstStyle/>
          <a:p>
            <a:endParaRPr/>
          </a:p>
        </p:txBody>
      </p:sp>
      <p:sp>
        <p:nvSpPr>
          <p:cNvPr id="76" name="object 76"/>
          <p:cNvSpPr/>
          <p:nvPr/>
        </p:nvSpPr>
        <p:spPr>
          <a:xfrm>
            <a:off x="7750175" y="5409438"/>
            <a:ext cx="57150" cy="56515"/>
          </a:xfrm>
          <a:custGeom>
            <a:avLst/>
            <a:gdLst/>
            <a:ahLst/>
            <a:cxnLst/>
            <a:rect l="l" t="t" r="r" b="b"/>
            <a:pathLst>
              <a:path w="57150" h="56514">
                <a:moveTo>
                  <a:pt x="57150" y="28956"/>
                </a:moveTo>
                <a:lnTo>
                  <a:pt x="54101" y="15239"/>
                </a:lnTo>
                <a:lnTo>
                  <a:pt x="46494" y="6096"/>
                </a:lnTo>
                <a:lnTo>
                  <a:pt x="34302" y="0"/>
                </a:lnTo>
                <a:lnTo>
                  <a:pt x="22872" y="0"/>
                </a:lnTo>
                <a:lnTo>
                  <a:pt x="10680" y="6096"/>
                </a:lnTo>
                <a:lnTo>
                  <a:pt x="3048" y="15239"/>
                </a:lnTo>
                <a:lnTo>
                  <a:pt x="0" y="28956"/>
                </a:lnTo>
                <a:lnTo>
                  <a:pt x="10074" y="49308"/>
                </a:lnTo>
                <a:lnTo>
                  <a:pt x="28579" y="56092"/>
                </a:lnTo>
                <a:lnTo>
                  <a:pt x="47082" y="49308"/>
                </a:lnTo>
                <a:lnTo>
                  <a:pt x="57150" y="28956"/>
                </a:lnTo>
                <a:close/>
              </a:path>
            </a:pathLst>
          </a:custGeom>
          <a:solidFill>
            <a:srgbClr val="0000FF"/>
          </a:solidFill>
        </p:spPr>
        <p:txBody>
          <a:bodyPr wrap="square" lIns="0" tIns="0" rIns="0" bIns="0" rtlCol="0"/>
          <a:lstStyle/>
          <a:p>
            <a:endParaRPr/>
          </a:p>
        </p:txBody>
      </p:sp>
      <p:sp>
        <p:nvSpPr>
          <p:cNvPr id="77" name="object 77"/>
          <p:cNvSpPr/>
          <p:nvPr/>
        </p:nvSpPr>
        <p:spPr>
          <a:xfrm>
            <a:off x="7750175" y="5409438"/>
            <a:ext cx="57150" cy="56515"/>
          </a:xfrm>
          <a:custGeom>
            <a:avLst/>
            <a:gdLst/>
            <a:ahLst/>
            <a:cxnLst/>
            <a:rect l="l" t="t" r="r" b="b"/>
            <a:pathLst>
              <a:path w="57150" h="56514">
                <a:moveTo>
                  <a:pt x="57150" y="28956"/>
                </a:moveTo>
                <a:lnTo>
                  <a:pt x="54101" y="15239"/>
                </a:lnTo>
                <a:lnTo>
                  <a:pt x="46494" y="6096"/>
                </a:lnTo>
                <a:lnTo>
                  <a:pt x="34302" y="0"/>
                </a:lnTo>
                <a:lnTo>
                  <a:pt x="22872" y="0"/>
                </a:lnTo>
                <a:lnTo>
                  <a:pt x="10680" y="6096"/>
                </a:lnTo>
                <a:lnTo>
                  <a:pt x="3048" y="15239"/>
                </a:lnTo>
                <a:lnTo>
                  <a:pt x="0" y="28956"/>
                </a:lnTo>
                <a:lnTo>
                  <a:pt x="10074" y="49308"/>
                </a:lnTo>
                <a:lnTo>
                  <a:pt x="28579" y="56092"/>
                </a:lnTo>
                <a:lnTo>
                  <a:pt x="47082" y="49308"/>
                </a:lnTo>
                <a:lnTo>
                  <a:pt x="57150" y="28956"/>
                </a:lnTo>
                <a:close/>
              </a:path>
            </a:pathLst>
          </a:custGeom>
          <a:ln w="3175">
            <a:solidFill>
              <a:srgbClr val="000000"/>
            </a:solidFill>
          </a:ln>
        </p:spPr>
        <p:txBody>
          <a:bodyPr wrap="square" lIns="0" tIns="0" rIns="0" bIns="0" rtlCol="0"/>
          <a:lstStyle/>
          <a:p>
            <a:endParaRPr/>
          </a:p>
        </p:txBody>
      </p:sp>
      <p:sp>
        <p:nvSpPr>
          <p:cNvPr id="78" name="object 78"/>
          <p:cNvSpPr/>
          <p:nvPr/>
        </p:nvSpPr>
        <p:spPr>
          <a:xfrm>
            <a:off x="5072519" y="2169818"/>
            <a:ext cx="55244" cy="56515"/>
          </a:xfrm>
          <a:custGeom>
            <a:avLst/>
            <a:gdLst/>
            <a:ahLst/>
            <a:cxnLst/>
            <a:rect l="l" t="t" r="r" b="b"/>
            <a:pathLst>
              <a:path w="55245" h="56514">
                <a:moveTo>
                  <a:pt x="54863" y="27027"/>
                </a:moveTo>
                <a:lnTo>
                  <a:pt x="46432" y="6805"/>
                </a:lnTo>
                <a:lnTo>
                  <a:pt x="28370" y="0"/>
                </a:lnTo>
                <a:lnTo>
                  <a:pt x="9838" y="6708"/>
                </a:lnTo>
                <a:lnTo>
                  <a:pt x="0" y="27027"/>
                </a:lnTo>
                <a:lnTo>
                  <a:pt x="3048" y="39219"/>
                </a:lnTo>
                <a:lnTo>
                  <a:pt x="10667" y="49887"/>
                </a:lnTo>
                <a:lnTo>
                  <a:pt x="22098" y="55983"/>
                </a:lnTo>
                <a:lnTo>
                  <a:pt x="34289" y="55983"/>
                </a:lnTo>
                <a:lnTo>
                  <a:pt x="44958" y="49887"/>
                </a:lnTo>
                <a:lnTo>
                  <a:pt x="53339" y="39219"/>
                </a:lnTo>
                <a:lnTo>
                  <a:pt x="54863" y="27027"/>
                </a:lnTo>
                <a:close/>
              </a:path>
            </a:pathLst>
          </a:custGeom>
          <a:solidFill>
            <a:srgbClr val="0000FF"/>
          </a:solidFill>
        </p:spPr>
        <p:txBody>
          <a:bodyPr wrap="square" lIns="0" tIns="0" rIns="0" bIns="0" rtlCol="0"/>
          <a:lstStyle/>
          <a:p>
            <a:endParaRPr/>
          </a:p>
        </p:txBody>
      </p:sp>
      <p:sp>
        <p:nvSpPr>
          <p:cNvPr id="79" name="object 79"/>
          <p:cNvSpPr/>
          <p:nvPr/>
        </p:nvSpPr>
        <p:spPr>
          <a:xfrm>
            <a:off x="5072519" y="2169818"/>
            <a:ext cx="55244" cy="56515"/>
          </a:xfrm>
          <a:custGeom>
            <a:avLst/>
            <a:gdLst/>
            <a:ahLst/>
            <a:cxnLst/>
            <a:rect l="l" t="t" r="r" b="b"/>
            <a:pathLst>
              <a:path w="55245" h="56514">
                <a:moveTo>
                  <a:pt x="54863" y="27027"/>
                </a:moveTo>
                <a:lnTo>
                  <a:pt x="46432" y="6805"/>
                </a:lnTo>
                <a:lnTo>
                  <a:pt x="28370" y="0"/>
                </a:lnTo>
                <a:lnTo>
                  <a:pt x="9838" y="6708"/>
                </a:lnTo>
                <a:lnTo>
                  <a:pt x="0" y="27027"/>
                </a:lnTo>
                <a:lnTo>
                  <a:pt x="3048" y="39219"/>
                </a:lnTo>
                <a:lnTo>
                  <a:pt x="10667" y="49887"/>
                </a:lnTo>
                <a:lnTo>
                  <a:pt x="22098" y="55983"/>
                </a:lnTo>
                <a:lnTo>
                  <a:pt x="34289" y="55983"/>
                </a:lnTo>
                <a:lnTo>
                  <a:pt x="44958" y="49887"/>
                </a:lnTo>
                <a:lnTo>
                  <a:pt x="53339" y="39219"/>
                </a:lnTo>
                <a:lnTo>
                  <a:pt x="54863" y="27027"/>
                </a:lnTo>
                <a:close/>
              </a:path>
            </a:pathLst>
          </a:custGeom>
          <a:ln w="3175">
            <a:solidFill>
              <a:srgbClr val="000000"/>
            </a:solidFill>
          </a:ln>
        </p:spPr>
        <p:txBody>
          <a:bodyPr wrap="square" lIns="0" tIns="0" rIns="0" bIns="0" rtlCol="0"/>
          <a:lstStyle/>
          <a:p>
            <a:endParaRPr/>
          </a:p>
        </p:txBody>
      </p:sp>
      <p:sp>
        <p:nvSpPr>
          <p:cNvPr id="80" name="object 80"/>
          <p:cNvSpPr/>
          <p:nvPr/>
        </p:nvSpPr>
        <p:spPr>
          <a:xfrm>
            <a:off x="4961267" y="2282189"/>
            <a:ext cx="55244" cy="55244"/>
          </a:xfrm>
          <a:custGeom>
            <a:avLst/>
            <a:gdLst/>
            <a:ahLst/>
            <a:cxnLst/>
            <a:rect l="l" t="t" r="r" b="b"/>
            <a:pathLst>
              <a:path w="55245" h="55244">
                <a:moveTo>
                  <a:pt x="54863" y="26670"/>
                </a:moveTo>
                <a:lnTo>
                  <a:pt x="53339" y="14478"/>
                </a:lnTo>
                <a:lnTo>
                  <a:pt x="44195" y="6096"/>
                </a:lnTo>
                <a:lnTo>
                  <a:pt x="34289" y="0"/>
                </a:lnTo>
                <a:lnTo>
                  <a:pt x="22098" y="0"/>
                </a:lnTo>
                <a:lnTo>
                  <a:pt x="9905" y="6096"/>
                </a:lnTo>
                <a:lnTo>
                  <a:pt x="3048" y="14478"/>
                </a:lnTo>
                <a:lnTo>
                  <a:pt x="0" y="26670"/>
                </a:lnTo>
                <a:lnTo>
                  <a:pt x="3048" y="38862"/>
                </a:lnTo>
                <a:lnTo>
                  <a:pt x="9905" y="48768"/>
                </a:lnTo>
                <a:lnTo>
                  <a:pt x="22098" y="54864"/>
                </a:lnTo>
                <a:lnTo>
                  <a:pt x="34289" y="54864"/>
                </a:lnTo>
                <a:lnTo>
                  <a:pt x="44195" y="48768"/>
                </a:lnTo>
                <a:lnTo>
                  <a:pt x="53339" y="38862"/>
                </a:lnTo>
                <a:lnTo>
                  <a:pt x="54863" y="26670"/>
                </a:lnTo>
                <a:close/>
              </a:path>
            </a:pathLst>
          </a:custGeom>
          <a:solidFill>
            <a:srgbClr val="0000FF"/>
          </a:solidFill>
        </p:spPr>
        <p:txBody>
          <a:bodyPr wrap="square" lIns="0" tIns="0" rIns="0" bIns="0" rtlCol="0"/>
          <a:lstStyle/>
          <a:p>
            <a:endParaRPr/>
          </a:p>
        </p:txBody>
      </p:sp>
      <p:sp>
        <p:nvSpPr>
          <p:cNvPr id="81" name="object 81"/>
          <p:cNvSpPr/>
          <p:nvPr/>
        </p:nvSpPr>
        <p:spPr>
          <a:xfrm>
            <a:off x="4961267" y="2282189"/>
            <a:ext cx="55244" cy="55244"/>
          </a:xfrm>
          <a:custGeom>
            <a:avLst/>
            <a:gdLst/>
            <a:ahLst/>
            <a:cxnLst/>
            <a:rect l="l" t="t" r="r" b="b"/>
            <a:pathLst>
              <a:path w="55245" h="55244">
                <a:moveTo>
                  <a:pt x="54863" y="26670"/>
                </a:moveTo>
                <a:lnTo>
                  <a:pt x="53339" y="14478"/>
                </a:lnTo>
                <a:lnTo>
                  <a:pt x="44195" y="6096"/>
                </a:lnTo>
                <a:lnTo>
                  <a:pt x="34289" y="0"/>
                </a:lnTo>
                <a:lnTo>
                  <a:pt x="22098" y="0"/>
                </a:lnTo>
                <a:lnTo>
                  <a:pt x="9905" y="6096"/>
                </a:lnTo>
                <a:lnTo>
                  <a:pt x="3048" y="14478"/>
                </a:lnTo>
                <a:lnTo>
                  <a:pt x="0" y="26670"/>
                </a:lnTo>
                <a:lnTo>
                  <a:pt x="3048" y="38862"/>
                </a:lnTo>
                <a:lnTo>
                  <a:pt x="9905" y="48768"/>
                </a:lnTo>
                <a:lnTo>
                  <a:pt x="22098" y="54864"/>
                </a:lnTo>
                <a:lnTo>
                  <a:pt x="34289" y="54864"/>
                </a:lnTo>
                <a:lnTo>
                  <a:pt x="44195" y="48768"/>
                </a:lnTo>
                <a:lnTo>
                  <a:pt x="53339" y="38862"/>
                </a:lnTo>
                <a:lnTo>
                  <a:pt x="54863" y="26670"/>
                </a:lnTo>
                <a:close/>
              </a:path>
            </a:pathLst>
          </a:custGeom>
          <a:ln w="3175">
            <a:solidFill>
              <a:srgbClr val="000000"/>
            </a:solidFill>
          </a:ln>
        </p:spPr>
        <p:txBody>
          <a:bodyPr wrap="square" lIns="0" tIns="0" rIns="0" bIns="0" rtlCol="0"/>
          <a:lstStyle/>
          <a:p>
            <a:endParaRPr/>
          </a:p>
        </p:txBody>
      </p:sp>
      <p:sp>
        <p:nvSpPr>
          <p:cNvPr id="82" name="object 82"/>
          <p:cNvSpPr/>
          <p:nvPr/>
        </p:nvSpPr>
        <p:spPr>
          <a:xfrm>
            <a:off x="4849253" y="2393442"/>
            <a:ext cx="55244" cy="56515"/>
          </a:xfrm>
          <a:custGeom>
            <a:avLst/>
            <a:gdLst/>
            <a:ahLst/>
            <a:cxnLst/>
            <a:rect l="l" t="t" r="r" b="b"/>
            <a:pathLst>
              <a:path w="55245" h="56514">
                <a:moveTo>
                  <a:pt x="54863" y="27431"/>
                </a:moveTo>
                <a:lnTo>
                  <a:pt x="53339" y="15239"/>
                </a:lnTo>
                <a:lnTo>
                  <a:pt x="44957" y="6095"/>
                </a:lnTo>
                <a:lnTo>
                  <a:pt x="34289" y="0"/>
                </a:lnTo>
                <a:lnTo>
                  <a:pt x="22098" y="0"/>
                </a:lnTo>
                <a:lnTo>
                  <a:pt x="10667" y="6095"/>
                </a:lnTo>
                <a:lnTo>
                  <a:pt x="3048" y="15239"/>
                </a:lnTo>
                <a:lnTo>
                  <a:pt x="0" y="27431"/>
                </a:lnTo>
                <a:lnTo>
                  <a:pt x="9836" y="48931"/>
                </a:lnTo>
                <a:lnTo>
                  <a:pt x="28289" y="56102"/>
                </a:lnTo>
                <a:lnTo>
                  <a:pt x="46312" y="48938"/>
                </a:lnTo>
                <a:lnTo>
                  <a:pt x="54863" y="27431"/>
                </a:lnTo>
                <a:close/>
              </a:path>
            </a:pathLst>
          </a:custGeom>
          <a:solidFill>
            <a:srgbClr val="0000FF"/>
          </a:solidFill>
        </p:spPr>
        <p:txBody>
          <a:bodyPr wrap="square" lIns="0" tIns="0" rIns="0" bIns="0" rtlCol="0"/>
          <a:lstStyle/>
          <a:p>
            <a:endParaRPr/>
          </a:p>
        </p:txBody>
      </p:sp>
      <p:sp>
        <p:nvSpPr>
          <p:cNvPr id="83" name="object 83"/>
          <p:cNvSpPr/>
          <p:nvPr/>
        </p:nvSpPr>
        <p:spPr>
          <a:xfrm>
            <a:off x="4849253" y="2393442"/>
            <a:ext cx="55244" cy="56515"/>
          </a:xfrm>
          <a:custGeom>
            <a:avLst/>
            <a:gdLst/>
            <a:ahLst/>
            <a:cxnLst/>
            <a:rect l="l" t="t" r="r" b="b"/>
            <a:pathLst>
              <a:path w="55245" h="56514">
                <a:moveTo>
                  <a:pt x="54863" y="27431"/>
                </a:moveTo>
                <a:lnTo>
                  <a:pt x="53339" y="15239"/>
                </a:lnTo>
                <a:lnTo>
                  <a:pt x="44957" y="6095"/>
                </a:lnTo>
                <a:lnTo>
                  <a:pt x="34289" y="0"/>
                </a:lnTo>
                <a:lnTo>
                  <a:pt x="22098" y="0"/>
                </a:lnTo>
                <a:lnTo>
                  <a:pt x="10667" y="6095"/>
                </a:lnTo>
                <a:lnTo>
                  <a:pt x="3048" y="15239"/>
                </a:lnTo>
                <a:lnTo>
                  <a:pt x="0" y="27431"/>
                </a:lnTo>
                <a:lnTo>
                  <a:pt x="9836" y="48931"/>
                </a:lnTo>
                <a:lnTo>
                  <a:pt x="28289" y="56102"/>
                </a:lnTo>
                <a:lnTo>
                  <a:pt x="46312" y="48938"/>
                </a:lnTo>
                <a:lnTo>
                  <a:pt x="54863" y="27431"/>
                </a:lnTo>
                <a:close/>
              </a:path>
            </a:pathLst>
          </a:custGeom>
          <a:ln w="3175">
            <a:solidFill>
              <a:srgbClr val="000000"/>
            </a:solidFill>
          </a:ln>
        </p:spPr>
        <p:txBody>
          <a:bodyPr wrap="square" lIns="0" tIns="0" rIns="0" bIns="0" rtlCol="0"/>
          <a:lstStyle/>
          <a:p>
            <a:endParaRPr/>
          </a:p>
        </p:txBody>
      </p:sp>
      <p:sp>
        <p:nvSpPr>
          <p:cNvPr id="84" name="object 84"/>
          <p:cNvSpPr/>
          <p:nvPr/>
        </p:nvSpPr>
        <p:spPr>
          <a:xfrm>
            <a:off x="4738001" y="2505455"/>
            <a:ext cx="55244" cy="55244"/>
          </a:xfrm>
          <a:custGeom>
            <a:avLst/>
            <a:gdLst/>
            <a:ahLst/>
            <a:cxnLst/>
            <a:rect l="l" t="t" r="r" b="b"/>
            <a:pathLst>
              <a:path w="55245" h="55244">
                <a:moveTo>
                  <a:pt x="54863" y="26669"/>
                </a:moveTo>
                <a:lnTo>
                  <a:pt x="53339" y="15239"/>
                </a:lnTo>
                <a:lnTo>
                  <a:pt x="44195" y="6095"/>
                </a:lnTo>
                <a:lnTo>
                  <a:pt x="34289" y="0"/>
                </a:lnTo>
                <a:lnTo>
                  <a:pt x="22097" y="0"/>
                </a:lnTo>
                <a:lnTo>
                  <a:pt x="9905" y="6095"/>
                </a:lnTo>
                <a:lnTo>
                  <a:pt x="3047" y="15239"/>
                </a:lnTo>
                <a:lnTo>
                  <a:pt x="0" y="26669"/>
                </a:lnTo>
                <a:lnTo>
                  <a:pt x="3047" y="38862"/>
                </a:lnTo>
                <a:lnTo>
                  <a:pt x="9905" y="49530"/>
                </a:lnTo>
                <a:lnTo>
                  <a:pt x="22097" y="54863"/>
                </a:lnTo>
                <a:lnTo>
                  <a:pt x="34289" y="54863"/>
                </a:lnTo>
                <a:lnTo>
                  <a:pt x="44195" y="49530"/>
                </a:lnTo>
                <a:lnTo>
                  <a:pt x="53339" y="38862"/>
                </a:lnTo>
                <a:lnTo>
                  <a:pt x="54863" y="26669"/>
                </a:lnTo>
                <a:close/>
              </a:path>
            </a:pathLst>
          </a:custGeom>
          <a:solidFill>
            <a:srgbClr val="0000FF"/>
          </a:solidFill>
        </p:spPr>
        <p:txBody>
          <a:bodyPr wrap="square" lIns="0" tIns="0" rIns="0" bIns="0" rtlCol="0"/>
          <a:lstStyle/>
          <a:p>
            <a:endParaRPr/>
          </a:p>
        </p:txBody>
      </p:sp>
      <p:sp>
        <p:nvSpPr>
          <p:cNvPr id="85" name="object 85"/>
          <p:cNvSpPr/>
          <p:nvPr/>
        </p:nvSpPr>
        <p:spPr>
          <a:xfrm>
            <a:off x="4738001" y="2505455"/>
            <a:ext cx="55244" cy="55244"/>
          </a:xfrm>
          <a:custGeom>
            <a:avLst/>
            <a:gdLst/>
            <a:ahLst/>
            <a:cxnLst/>
            <a:rect l="l" t="t" r="r" b="b"/>
            <a:pathLst>
              <a:path w="55245" h="55244">
                <a:moveTo>
                  <a:pt x="54863" y="26669"/>
                </a:moveTo>
                <a:lnTo>
                  <a:pt x="53339" y="15239"/>
                </a:lnTo>
                <a:lnTo>
                  <a:pt x="44195" y="6095"/>
                </a:lnTo>
                <a:lnTo>
                  <a:pt x="34289" y="0"/>
                </a:lnTo>
                <a:lnTo>
                  <a:pt x="22097" y="0"/>
                </a:lnTo>
                <a:lnTo>
                  <a:pt x="9905" y="6095"/>
                </a:lnTo>
                <a:lnTo>
                  <a:pt x="3047" y="15239"/>
                </a:lnTo>
                <a:lnTo>
                  <a:pt x="0" y="26669"/>
                </a:lnTo>
                <a:lnTo>
                  <a:pt x="3047" y="38862"/>
                </a:lnTo>
                <a:lnTo>
                  <a:pt x="9905" y="49530"/>
                </a:lnTo>
                <a:lnTo>
                  <a:pt x="22097" y="54863"/>
                </a:lnTo>
                <a:lnTo>
                  <a:pt x="34289" y="54863"/>
                </a:lnTo>
                <a:lnTo>
                  <a:pt x="44195" y="49530"/>
                </a:lnTo>
                <a:lnTo>
                  <a:pt x="53339" y="38862"/>
                </a:lnTo>
                <a:lnTo>
                  <a:pt x="54863" y="26669"/>
                </a:lnTo>
                <a:close/>
              </a:path>
            </a:pathLst>
          </a:custGeom>
          <a:ln w="3175">
            <a:solidFill>
              <a:srgbClr val="000000"/>
            </a:solidFill>
          </a:ln>
        </p:spPr>
        <p:txBody>
          <a:bodyPr wrap="square" lIns="0" tIns="0" rIns="0" bIns="0" rtlCol="0"/>
          <a:lstStyle/>
          <a:p>
            <a:endParaRPr/>
          </a:p>
        </p:txBody>
      </p:sp>
      <p:sp>
        <p:nvSpPr>
          <p:cNvPr id="86" name="object 86"/>
          <p:cNvSpPr/>
          <p:nvPr/>
        </p:nvSpPr>
        <p:spPr>
          <a:xfrm>
            <a:off x="7779143" y="2085594"/>
            <a:ext cx="0" cy="782320"/>
          </a:xfrm>
          <a:custGeom>
            <a:avLst/>
            <a:gdLst/>
            <a:ahLst/>
            <a:cxnLst/>
            <a:rect l="l" t="t" r="r" b="b"/>
            <a:pathLst>
              <a:path h="782319">
                <a:moveTo>
                  <a:pt x="0" y="781812"/>
                </a:moveTo>
                <a:lnTo>
                  <a:pt x="0" y="0"/>
                </a:lnTo>
              </a:path>
            </a:pathLst>
          </a:custGeom>
          <a:ln w="14871">
            <a:solidFill>
              <a:srgbClr val="0000FF"/>
            </a:solidFill>
          </a:ln>
        </p:spPr>
        <p:txBody>
          <a:bodyPr wrap="square" lIns="0" tIns="0" rIns="0" bIns="0" rtlCol="0"/>
          <a:lstStyle/>
          <a:p>
            <a:endParaRPr/>
          </a:p>
        </p:txBody>
      </p:sp>
      <p:sp>
        <p:nvSpPr>
          <p:cNvPr id="87" name="object 87"/>
          <p:cNvSpPr/>
          <p:nvPr/>
        </p:nvSpPr>
        <p:spPr>
          <a:xfrm>
            <a:off x="7779143" y="1973579"/>
            <a:ext cx="111760" cy="1117600"/>
          </a:xfrm>
          <a:custGeom>
            <a:avLst/>
            <a:gdLst/>
            <a:ahLst/>
            <a:cxnLst/>
            <a:rect l="l" t="t" r="r" b="b"/>
            <a:pathLst>
              <a:path w="111759" h="1117600">
                <a:moveTo>
                  <a:pt x="0" y="1117092"/>
                </a:moveTo>
                <a:lnTo>
                  <a:pt x="111252" y="1117092"/>
                </a:lnTo>
                <a:lnTo>
                  <a:pt x="111252" y="0"/>
                </a:lnTo>
              </a:path>
            </a:pathLst>
          </a:custGeom>
          <a:ln w="14871">
            <a:solidFill>
              <a:srgbClr val="0000FF"/>
            </a:solidFill>
          </a:ln>
        </p:spPr>
        <p:txBody>
          <a:bodyPr wrap="square" lIns="0" tIns="0" rIns="0" bIns="0" rtlCol="0"/>
          <a:lstStyle/>
          <a:p>
            <a:endParaRPr/>
          </a:p>
        </p:txBody>
      </p:sp>
      <p:sp>
        <p:nvSpPr>
          <p:cNvPr id="88" name="object 88"/>
          <p:cNvSpPr/>
          <p:nvPr/>
        </p:nvSpPr>
        <p:spPr>
          <a:xfrm>
            <a:off x="7779143" y="1862327"/>
            <a:ext cx="222885" cy="1451610"/>
          </a:xfrm>
          <a:custGeom>
            <a:avLst/>
            <a:gdLst/>
            <a:ahLst/>
            <a:cxnLst/>
            <a:rect l="l" t="t" r="r" b="b"/>
            <a:pathLst>
              <a:path w="222884" h="1451610">
                <a:moveTo>
                  <a:pt x="0" y="1451609"/>
                </a:moveTo>
                <a:lnTo>
                  <a:pt x="222504" y="1451609"/>
                </a:lnTo>
                <a:lnTo>
                  <a:pt x="222504" y="0"/>
                </a:lnTo>
              </a:path>
            </a:pathLst>
          </a:custGeom>
          <a:ln w="14871">
            <a:solidFill>
              <a:srgbClr val="0000FF"/>
            </a:solidFill>
          </a:ln>
        </p:spPr>
        <p:txBody>
          <a:bodyPr wrap="square" lIns="0" tIns="0" rIns="0" bIns="0" rtlCol="0"/>
          <a:lstStyle/>
          <a:p>
            <a:endParaRPr/>
          </a:p>
        </p:txBody>
      </p:sp>
      <p:sp>
        <p:nvSpPr>
          <p:cNvPr id="89" name="object 89"/>
          <p:cNvSpPr/>
          <p:nvPr/>
        </p:nvSpPr>
        <p:spPr>
          <a:xfrm>
            <a:off x="7779143" y="1750314"/>
            <a:ext cx="334645" cy="1788160"/>
          </a:xfrm>
          <a:custGeom>
            <a:avLst/>
            <a:gdLst/>
            <a:ahLst/>
            <a:cxnLst/>
            <a:rect l="l" t="t" r="r" b="b"/>
            <a:pathLst>
              <a:path w="334645" h="1788160">
                <a:moveTo>
                  <a:pt x="0" y="1787652"/>
                </a:moveTo>
                <a:lnTo>
                  <a:pt x="334505" y="1787652"/>
                </a:lnTo>
                <a:lnTo>
                  <a:pt x="334505" y="0"/>
                </a:lnTo>
              </a:path>
            </a:pathLst>
          </a:custGeom>
          <a:ln w="14871">
            <a:solidFill>
              <a:srgbClr val="0000FF"/>
            </a:solidFill>
          </a:ln>
        </p:spPr>
        <p:txBody>
          <a:bodyPr wrap="square" lIns="0" tIns="0" rIns="0" bIns="0" rtlCol="0"/>
          <a:lstStyle/>
          <a:p>
            <a:endParaRPr/>
          </a:p>
        </p:txBody>
      </p:sp>
      <p:sp>
        <p:nvSpPr>
          <p:cNvPr id="90" name="object 90"/>
          <p:cNvSpPr/>
          <p:nvPr/>
        </p:nvSpPr>
        <p:spPr>
          <a:xfrm>
            <a:off x="8113648" y="2196845"/>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91" name="object 91"/>
          <p:cNvSpPr/>
          <p:nvPr/>
        </p:nvSpPr>
        <p:spPr>
          <a:xfrm>
            <a:off x="8113648" y="2308860"/>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92" name="object 92"/>
          <p:cNvSpPr/>
          <p:nvPr/>
        </p:nvSpPr>
        <p:spPr>
          <a:xfrm>
            <a:off x="8113648" y="2420873"/>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93" name="object 93"/>
          <p:cNvSpPr/>
          <p:nvPr/>
        </p:nvSpPr>
        <p:spPr>
          <a:xfrm>
            <a:off x="8067179" y="2532126"/>
            <a:ext cx="269875" cy="0"/>
          </a:xfrm>
          <a:custGeom>
            <a:avLst/>
            <a:gdLst/>
            <a:ahLst/>
            <a:cxnLst/>
            <a:rect l="l" t="t" r="r" b="b"/>
            <a:pathLst>
              <a:path w="269875">
                <a:moveTo>
                  <a:pt x="0" y="0"/>
                </a:moveTo>
                <a:lnTo>
                  <a:pt x="269748" y="0"/>
                </a:lnTo>
              </a:path>
            </a:pathLst>
          </a:custGeom>
          <a:ln w="14871">
            <a:solidFill>
              <a:srgbClr val="0000FF"/>
            </a:solidFill>
          </a:ln>
        </p:spPr>
        <p:txBody>
          <a:bodyPr wrap="square" lIns="0" tIns="0" rIns="0" bIns="0" rtlCol="0"/>
          <a:lstStyle/>
          <a:p>
            <a:endParaRPr/>
          </a:p>
        </p:txBody>
      </p:sp>
      <p:sp>
        <p:nvSpPr>
          <p:cNvPr id="94" name="object 94"/>
          <p:cNvSpPr txBox="1"/>
          <p:nvPr/>
        </p:nvSpPr>
        <p:spPr>
          <a:xfrm>
            <a:off x="2947229" y="1757426"/>
            <a:ext cx="192405" cy="713105"/>
          </a:xfrm>
          <a:prstGeom prst="rect">
            <a:avLst/>
          </a:prstGeom>
        </p:spPr>
        <p:txBody>
          <a:bodyPr vert="vert" wrap="square" lIns="0" tIns="1270" rIns="0" bIns="0" rtlCol="0">
            <a:spAutoFit/>
          </a:bodyPr>
          <a:lstStyle/>
          <a:p>
            <a:pPr marL="12700">
              <a:lnSpc>
                <a:spcPct val="100000"/>
              </a:lnSpc>
              <a:spcBef>
                <a:spcPts val="10"/>
              </a:spcBef>
            </a:pPr>
            <a:r>
              <a:rPr sz="1150" b="1" spc="-10" dirty="0">
                <a:latin typeface="Arial"/>
                <a:cs typeface="Arial"/>
              </a:rPr>
              <a:t>D</a:t>
            </a:r>
            <a:r>
              <a:rPr sz="1150" b="1" spc="5" dirty="0">
                <a:latin typeface="Arial"/>
                <a:cs typeface="Arial"/>
              </a:rPr>
              <a:t>a</a:t>
            </a:r>
            <a:r>
              <a:rPr sz="1150" b="1" spc="-10" dirty="0">
                <a:latin typeface="Arial"/>
                <a:cs typeface="Arial"/>
              </a:rPr>
              <a:t>t</a:t>
            </a:r>
            <a:r>
              <a:rPr sz="1150" b="1" dirty="0">
                <a:latin typeface="Arial"/>
                <a:cs typeface="Arial"/>
              </a:rPr>
              <a:t>a </a:t>
            </a:r>
            <a:r>
              <a:rPr sz="1150" b="1" spc="20" dirty="0">
                <a:latin typeface="Arial"/>
                <a:cs typeface="Arial"/>
              </a:rPr>
              <a:t> </a:t>
            </a:r>
            <a:r>
              <a:rPr sz="1150" b="1" spc="-5" dirty="0">
                <a:latin typeface="Arial"/>
                <a:cs typeface="Arial"/>
              </a:rPr>
              <a:t>Bu</a:t>
            </a:r>
            <a:r>
              <a:rPr sz="1150" b="1" dirty="0">
                <a:latin typeface="Arial"/>
                <a:cs typeface="Arial"/>
              </a:rPr>
              <a:t>s</a:t>
            </a:r>
            <a:endParaRPr sz="1150">
              <a:latin typeface="Arial"/>
              <a:cs typeface="Arial"/>
            </a:endParaRPr>
          </a:p>
        </p:txBody>
      </p:sp>
      <p:sp>
        <p:nvSpPr>
          <p:cNvPr id="95" name="object 95"/>
          <p:cNvSpPr/>
          <p:nvPr/>
        </p:nvSpPr>
        <p:spPr>
          <a:xfrm>
            <a:off x="2198255" y="5661659"/>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96" name="object 96"/>
          <p:cNvSpPr/>
          <p:nvPr/>
        </p:nvSpPr>
        <p:spPr>
          <a:xfrm>
            <a:off x="2198255" y="5772911"/>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97" name="object 97"/>
          <p:cNvSpPr/>
          <p:nvPr/>
        </p:nvSpPr>
        <p:spPr>
          <a:xfrm>
            <a:off x="2198255" y="5884926"/>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98" name="object 98"/>
          <p:cNvSpPr/>
          <p:nvPr/>
        </p:nvSpPr>
        <p:spPr>
          <a:xfrm>
            <a:off x="2198255" y="5996940"/>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99" name="object 99"/>
          <p:cNvSpPr/>
          <p:nvPr/>
        </p:nvSpPr>
        <p:spPr>
          <a:xfrm>
            <a:off x="2198255" y="6108191"/>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0" name="object 100"/>
          <p:cNvSpPr/>
          <p:nvPr/>
        </p:nvSpPr>
        <p:spPr>
          <a:xfrm>
            <a:off x="2198255" y="6220205"/>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1" name="object 101"/>
          <p:cNvSpPr/>
          <p:nvPr/>
        </p:nvSpPr>
        <p:spPr>
          <a:xfrm>
            <a:off x="2198255" y="6331458"/>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2" name="object 102"/>
          <p:cNvSpPr/>
          <p:nvPr/>
        </p:nvSpPr>
        <p:spPr>
          <a:xfrm>
            <a:off x="2198255" y="6443471"/>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3" name="object 103"/>
          <p:cNvSpPr/>
          <p:nvPr/>
        </p:nvSpPr>
        <p:spPr>
          <a:xfrm>
            <a:off x="2198255" y="6555485"/>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4" name="object 104"/>
          <p:cNvSpPr/>
          <p:nvPr/>
        </p:nvSpPr>
        <p:spPr>
          <a:xfrm>
            <a:off x="2198255" y="6666738"/>
            <a:ext cx="5915660" cy="0"/>
          </a:xfrm>
          <a:custGeom>
            <a:avLst/>
            <a:gdLst/>
            <a:ahLst/>
            <a:cxnLst/>
            <a:rect l="l" t="t" r="r" b="b"/>
            <a:pathLst>
              <a:path w="5915659">
                <a:moveTo>
                  <a:pt x="0" y="0"/>
                </a:moveTo>
                <a:lnTo>
                  <a:pt x="5915393" y="0"/>
                </a:lnTo>
              </a:path>
            </a:pathLst>
          </a:custGeom>
          <a:ln w="14871">
            <a:solidFill>
              <a:srgbClr val="FF0000"/>
            </a:solidFill>
          </a:ln>
        </p:spPr>
        <p:txBody>
          <a:bodyPr wrap="square" lIns="0" tIns="0" rIns="0" bIns="0" rtlCol="0"/>
          <a:lstStyle/>
          <a:p>
            <a:endParaRPr/>
          </a:p>
        </p:txBody>
      </p:sp>
      <p:sp>
        <p:nvSpPr>
          <p:cNvPr id="105" name="object 105"/>
          <p:cNvSpPr/>
          <p:nvPr/>
        </p:nvSpPr>
        <p:spPr>
          <a:xfrm>
            <a:off x="3427361" y="4879847"/>
            <a:ext cx="0" cy="1786889"/>
          </a:xfrm>
          <a:custGeom>
            <a:avLst/>
            <a:gdLst/>
            <a:ahLst/>
            <a:cxnLst/>
            <a:rect l="l" t="t" r="r" b="b"/>
            <a:pathLst>
              <a:path h="1786890">
                <a:moveTo>
                  <a:pt x="0" y="0"/>
                </a:moveTo>
                <a:lnTo>
                  <a:pt x="0" y="1786890"/>
                </a:lnTo>
              </a:path>
            </a:pathLst>
          </a:custGeom>
          <a:ln w="14871">
            <a:solidFill>
              <a:srgbClr val="FF0000"/>
            </a:solidFill>
          </a:ln>
        </p:spPr>
        <p:txBody>
          <a:bodyPr wrap="square" lIns="0" tIns="0" rIns="0" bIns="0" rtlCol="0"/>
          <a:lstStyle/>
          <a:p>
            <a:endParaRPr/>
          </a:p>
        </p:txBody>
      </p:sp>
      <p:sp>
        <p:nvSpPr>
          <p:cNvPr id="106" name="object 106"/>
          <p:cNvSpPr/>
          <p:nvPr/>
        </p:nvSpPr>
        <p:spPr>
          <a:xfrm>
            <a:off x="3315347" y="4655820"/>
            <a:ext cx="112395" cy="1899920"/>
          </a:xfrm>
          <a:custGeom>
            <a:avLst/>
            <a:gdLst/>
            <a:ahLst/>
            <a:cxnLst/>
            <a:rect l="l" t="t" r="r" b="b"/>
            <a:pathLst>
              <a:path w="112395" h="1899920">
                <a:moveTo>
                  <a:pt x="112013" y="0"/>
                </a:moveTo>
                <a:lnTo>
                  <a:pt x="0" y="0"/>
                </a:lnTo>
                <a:lnTo>
                  <a:pt x="0" y="1899665"/>
                </a:lnTo>
              </a:path>
            </a:pathLst>
          </a:custGeom>
          <a:ln w="14871">
            <a:solidFill>
              <a:srgbClr val="FF0000"/>
            </a:solidFill>
          </a:ln>
        </p:spPr>
        <p:txBody>
          <a:bodyPr wrap="square" lIns="0" tIns="0" rIns="0" bIns="0" rtlCol="0"/>
          <a:lstStyle/>
          <a:p>
            <a:endParaRPr/>
          </a:p>
        </p:txBody>
      </p:sp>
      <p:sp>
        <p:nvSpPr>
          <p:cNvPr id="107" name="object 107"/>
          <p:cNvSpPr/>
          <p:nvPr/>
        </p:nvSpPr>
        <p:spPr>
          <a:xfrm>
            <a:off x="3204095" y="4432553"/>
            <a:ext cx="334645" cy="2011045"/>
          </a:xfrm>
          <a:custGeom>
            <a:avLst/>
            <a:gdLst/>
            <a:ahLst/>
            <a:cxnLst/>
            <a:rect l="l" t="t" r="r" b="b"/>
            <a:pathLst>
              <a:path w="334645" h="2011045">
                <a:moveTo>
                  <a:pt x="0" y="2010918"/>
                </a:moveTo>
                <a:lnTo>
                  <a:pt x="0" y="0"/>
                </a:lnTo>
                <a:lnTo>
                  <a:pt x="334517" y="0"/>
                </a:lnTo>
              </a:path>
            </a:pathLst>
          </a:custGeom>
          <a:ln w="14871">
            <a:solidFill>
              <a:srgbClr val="FF0000"/>
            </a:solidFill>
          </a:ln>
        </p:spPr>
        <p:txBody>
          <a:bodyPr wrap="square" lIns="0" tIns="0" rIns="0" bIns="0" rtlCol="0"/>
          <a:lstStyle/>
          <a:p>
            <a:endParaRPr/>
          </a:p>
        </p:txBody>
      </p:sp>
      <p:sp>
        <p:nvSpPr>
          <p:cNvPr id="108" name="object 108"/>
          <p:cNvSpPr/>
          <p:nvPr/>
        </p:nvSpPr>
        <p:spPr>
          <a:xfrm>
            <a:off x="3090557" y="4207764"/>
            <a:ext cx="337185" cy="2124075"/>
          </a:xfrm>
          <a:custGeom>
            <a:avLst/>
            <a:gdLst/>
            <a:ahLst/>
            <a:cxnLst/>
            <a:rect l="l" t="t" r="r" b="b"/>
            <a:pathLst>
              <a:path w="337185" h="2124075">
                <a:moveTo>
                  <a:pt x="336803" y="0"/>
                </a:moveTo>
                <a:lnTo>
                  <a:pt x="0" y="0"/>
                </a:lnTo>
                <a:lnTo>
                  <a:pt x="0" y="2123694"/>
                </a:lnTo>
              </a:path>
            </a:pathLst>
          </a:custGeom>
          <a:ln w="14871">
            <a:solidFill>
              <a:srgbClr val="FF0000"/>
            </a:solidFill>
          </a:ln>
        </p:spPr>
        <p:txBody>
          <a:bodyPr wrap="square" lIns="0" tIns="0" rIns="0" bIns="0" rtlCol="0"/>
          <a:lstStyle/>
          <a:p>
            <a:endParaRPr/>
          </a:p>
        </p:txBody>
      </p:sp>
      <p:sp>
        <p:nvSpPr>
          <p:cNvPr id="109" name="object 109"/>
          <p:cNvSpPr/>
          <p:nvPr/>
        </p:nvSpPr>
        <p:spPr>
          <a:xfrm>
            <a:off x="2979305" y="3984497"/>
            <a:ext cx="559435" cy="2235835"/>
          </a:xfrm>
          <a:custGeom>
            <a:avLst/>
            <a:gdLst/>
            <a:ahLst/>
            <a:cxnLst/>
            <a:rect l="l" t="t" r="r" b="b"/>
            <a:pathLst>
              <a:path w="559435" h="2235835">
                <a:moveTo>
                  <a:pt x="0" y="2235707"/>
                </a:moveTo>
                <a:lnTo>
                  <a:pt x="0" y="0"/>
                </a:lnTo>
                <a:lnTo>
                  <a:pt x="559307" y="0"/>
                </a:lnTo>
              </a:path>
            </a:pathLst>
          </a:custGeom>
          <a:ln w="14871">
            <a:solidFill>
              <a:srgbClr val="FF0000"/>
            </a:solidFill>
          </a:ln>
        </p:spPr>
        <p:txBody>
          <a:bodyPr wrap="square" lIns="0" tIns="0" rIns="0" bIns="0" rtlCol="0"/>
          <a:lstStyle/>
          <a:p>
            <a:endParaRPr/>
          </a:p>
        </p:txBody>
      </p:sp>
      <p:sp>
        <p:nvSpPr>
          <p:cNvPr id="110" name="object 110"/>
          <p:cNvSpPr/>
          <p:nvPr/>
        </p:nvSpPr>
        <p:spPr>
          <a:xfrm>
            <a:off x="2868053" y="3761232"/>
            <a:ext cx="670560" cy="2346960"/>
          </a:xfrm>
          <a:custGeom>
            <a:avLst/>
            <a:gdLst/>
            <a:ahLst/>
            <a:cxnLst/>
            <a:rect l="l" t="t" r="r" b="b"/>
            <a:pathLst>
              <a:path w="670560" h="2346960">
                <a:moveTo>
                  <a:pt x="670559" y="0"/>
                </a:moveTo>
                <a:lnTo>
                  <a:pt x="0" y="0"/>
                </a:lnTo>
                <a:lnTo>
                  <a:pt x="0" y="2346959"/>
                </a:lnTo>
              </a:path>
            </a:pathLst>
          </a:custGeom>
          <a:ln w="14871">
            <a:solidFill>
              <a:srgbClr val="FF0000"/>
            </a:solidFill>
          </a:ln>
        </p:spPr>
        <p:txBody>
          <a:bodyPr wrap="square" lIns="0" tIns="0" rIns="0" bIns="0" rtlCol="0"/>
          <a:lstStyle/>
          <a:p>
            <a:endParaRPr/>
          </a:p>
        </p:txBody>
      </p:sp>
      <p:sp>
        <p:nvSpPr>
          <p:cNvPr id="111" name="object 111"/>
          <p:cNvSpPr/>
          <p:nvPr/>
        </p:nvSpPr>
        <p:spPr>
          <a:xfrm>
            <a:off x="2756039" y="3537965"/>
            <a:ext cx="671830" cy="2459355"/>
          </a:xfrm>
          <a:custGeom>
            <a:avLst/>
            <a:gdLst/>
            <a:ahLst/>
            <a:cxnLst/>
            <a:rect l="l" t="t" r="r" b="b"/>
            <a:pathLst>
              <a:path w="671829" h="2459354">
                <a:moveTo>
                  <a:pt x="0" y="2458974"/>
                </a:moveTo>
                <a:lnTo>
                  <a:pt x="0" y="0"/>
                </a:lnTo>
                <a:lnTo>
                  <a:pt x="671321" y="0"/>
                </a:lnTo>
              </a:path>
            </a:pathLst>
          </a:custGeom>
          <a:ln w="14871">
            <a:solidFill>
              <a:srgbClr val="FF0000"/>
            </a:solidFill>
          </a:ln>
        </p:spPr>
        <p:txBody>
          <a:bodyPr wrap="square" lIns="0" tIns="0" rIns="0" bIns="0" rtlCol="0"/>
          <a:lstStyle/>
          <a:p>
            <a:endParaRPr/>
          </a:p>
        </p:txBody>
      </p:sp>
      <p:sp>
        <p:nvSpPr>
          <p:cNvPr id="112" name="object 112"/>
          <p:cNvSpPr/>
          <p:nvPr/>
        </p:nvSpPr>
        <p:spPr>
          <a:xfrm>
            <a:off x="2644787" y="3313938"/>
            <a:ext cx="782955" cy="2571115"/>
          </a:xfrm>
          <a:custGeom>
            <a:avLst/>
            <a:gdLst/>
            <a:ahLst/>
            <a:cxnLst/>
            <a:rect l="l" t="t" r="r" b="b"/>
            <a:pathLst>
              <a:path w="782954" h="2571115">
                <a:moveTo>
                  <a:pt x="782573" y="0"/>
                </a:moveTo>
                <a:lnTo>
                  <a:pt x="0" y="0"/>
                </a:lnTo>
                <a:lnTo>
                  <a:pt x="0" y="2570988"/>
                </a:lnTo>
              </a:path>
            </a:pathLst>
          </a:custGeom>
          <a:ln w="14871">
            <a:solidFill>
              <a:srgbClr val="FF0000"/>
            </a:solidFill>
          </a:ln>
        </p:spPr>
        <p:txBody>
          <a:bodyPr wrap="square" lIns="0" tIns="0" rIns="0" bIns="0" rtlCol="0"/>
          <a:lstStyle/>
          <a:p>
            <a:endParaRPr/>
          </a:p>
        </p:txBody>
      </p:sp>
      <p:sp>
        <p:nvSpPr>
          <p:cNvPr id="113" name="object 113"/>
          <p:cNvSpPr/>
          <p:nvPr/>
        </p:nvSpPr>
        <p:spPr>
          <a:xfrm>
            <a:off x="2421521" y="2867405"/>
            <a:ext cx="1005840" cy="2794635"/>
          </a:xfrm>
          <a:custGeom>
            <a:avLst/>
            <a:gdLst/>
            <a:ahLst/>
            <a:cxnLst/>
            <a:rect l="l" t="t" r="r" b="b"/>
            <a:pathLst>
              <a:path w="1005839" h="2794635">
                <a:moveTo>
                  <a:pt x="1005839" y="0"/>
                </a:moveTo>
                <a:lnTo>
                  <a:pt x="0" y="0"/>
                </a:lnTo>
                <a:lnTo>
                  <a:pt x="0" y="2794254"/>
                </a:lnTo>
              </a:path>
            </a:pathLst>
          </a:custGeom>
          <a:ln w="14871">
            <a:solidFill>
              <a:srgbClr val="FF0000"/>
            </a:solidFill>
          </a:ln>
        </p:spPr>
        <p:txBody>
          <a:bodyPr wrap="square" lIns="0" tIns="0" rIns="0" bIns="0" rtlCol="0"/>
          <a:lstStyle/>
          <a:p>
            <a:endParaRPr/>
          </a:p>
        </p:txBody>
      </p:sp>
      <p:sp>
        <p:nvSpPr>
          <p:cNvPr id="114" name="object 114"/>
          <p:cNvSpPr/>
          <p:nvPr/>
        </p:nvSpPr>
        <p:spPr>
          <a:xfrm>
            <a:off x="2532773" y="3090672"/>
            <a:ext cx="1005840" cy="2682240"/>
          </a:xfrm>
          <a:custGeom>
            <a:avLst/>
            <a:gdLst/>
            <a:ahLst/>
            <a:cxnLst/>
            <a:rect l="l" t="t" r="r" b="b"/>
            <a:pathLst>
              <a:path w="1005839" h="2682240">
                <a:moveTo>
                  <a:pt x="0" y="2682240"/>
                </a:moveTo>
                <a:lnTo>
                  <a:pt x="0" y="0"/>
                </a:lnTo>
                <a:lnTo>
                  <a:pt x="1005839" y="0"/>
                </a:lnTo>
              </a:path>
            </a:pathLst>
          </a:custGeom>
          <a:ln w="14871">
            <a:solidFill>
              <a:srgbClr val="FF0000"/>
            </a:solidFill>
          </a:ln>
        </p:spPr>
        <p:txBody>
          <a:bodyPr wrap="square" lIns="0" tIns="0" rIns="0" bIns="0" rtlCol="0"/>
          <a:lstStyle/>
          <a:p>
            <a:endParaRPr/>
          </a:p>
        </p:txBody>
      </p:sp>
      <p:sp>
        <p:nvSpPr>
          <p:cNvPr id="115" name="object 115"/>
          <p:cNvSpPr/>
          <p:nvPr/>
        </p:nvSpPr>
        <p:spPr>
          <a:xfrm>
            <a:off x="3399167" y="6637881"/>
            <a:ext cx="55244" cy="56515"/>
          </a:xfrm>
          <a:custGeom>
            <a:avLst/>
            <a:gdLst/>
            <a:ahLst/>
            <a:cxnLst/>
            <a:rect l="l" t="t" r="r" b="b"/>
            <a:pathLst>
              <a:path w="55245" h="56515">
                <a:moveTo>
                  <a:pt x="54863" y="28855"/>
                </a:moveTo>
                <a:lnTo>
                  <a:pt x="45098" y="7262"/>
                </a:lnTo>
                <a:lnTo>
                  <a:pt x="26917" y="0"/>
                </a:lnTo>
                <a:lnTo>
                  <a:pt x="8993" y="7165"/>
                </a:lnTo>
                <a:lnTo>
                  <a:pt x="0" y="28855"/>
                </a:lnTo>
                <a:lnTo>
                  <a:pt x="8440" y="48870"/>
                </a:lnTo>
                <a:lnTo>
                  <a:pt x="26355" y="56007"/>
                </a:lnTo>
                <a:lnTo>
                  <a:pt x="44809" y="49567"/>
                </a:lnTo>
                <a:lnTo>
                  <a:pt x="54863" y="28855"/>
                </a:lnTo>
                <a:close/>
              </a:path>
            </a:pathLst>
          </a:custGeom>
          <a:solidFill>
            <a:srgbClr val="0000FF"/>
          </a:solidFill>
        </p:spPr>
        <p:txBody>
          <a:bodyPr wrap="square" lIns="0" tIns="0" rIns="0" bIns="0" rtlCol="0"/>
          <a:lstStyle/>
          <a:p>
            <a:endParaRPr/>
          </a:p>
        </p:txBody>
      </p:sp>
      <p:sp>
        <p:nvSpPr>
          <p:cNvPr id="116" name="object 116"/>
          <p:cNvSpPr/>
          <p:nvPr/>
        </p:nvSpPr>
        <p:spPr>
          <a:xfrm>
            <a:off x="3399167" y="6637881"/>
            <a:ext cx="55244" cy="56515"/>
          </a:xfrm>
          <a:custGeom>
            <a:avLst/>
            <a:gdLst/>
            <a:ahLst/>
            <a:cxnLst/>
            <a:rect l="l" t="t" r="r" b="b"/>
            <a:pathLst>
              <a:path w="55245" h="56515">
                <a:moveTo>
                  <a:pt x="54863" y="28855"/>
                </a:moveTo>
                <a:lnTo>
                  <a:pt x="45098" y="7262"/>
                </a:lnTo>
                <a:lnTo>
                  <a:pt x="26917" y="0"/>
                </a:lnTo>
                <a:lnTo>
                  <a:pt x="8993" y="7165"/>
                </a:lnTo>
                <a:lnTo>
                  <a:pt x="0" y="28855"/>
                </a:lnTo>
                <a:lnTo>
                  <a:pt x="8440" y="48870"/>
                </a:lnTo>
                <a:lnTo>
                  <a:pt x="26355" y="56007"/>
                </a:lnTo>
                <a:lnTo>
                  <a:pt x="44809" y="49567"/>
                </a:lnTo>
                <a:lnTo>
                  <a:pt x="54863" y="28855"/>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3287153" y="6525539"/>
            <a:ext cx="55244" cy="57785"/>
          </a:xfrm>
          <a:custGeom>
            <a:avLst/>
            <a:gdLst/>
            <a:ahLst/>
            <a:cxnLst/>
            <a:rect l="l" t="t" r="r" b="b"/>
            <a:pathLst>
              <a:path w="55245" h="57784">
                <a:moveTo>
                  <a:pt x="54863" y="29946"/>
                </a:moveTo>
                <a:lnTo>
                  <a:pt x="44996" y="7229"/>
                </a:lnTo>
                <a:lnTo>
                  <a:pt x="27389" y="0"/>
                </a:lnTo>
                <a:lnTo>
                  <a:pt x="9803" y="7743"/>
                </a:lnTo>
                <a:lnTo>
                  <a:pt x="0" y="29946"/>
                </a:lnTo>
                <a:lnTo>
                  <a:pt x="9872" y="50283"/>
                </a:lnTo>
                <a:lnTo>
                  <a:pt x="27336" y="57430"/>
                </a:lnTo>
                <a:lnTo>
                  <a:pt x="44848" y="50836"/>
                </a:lnTo>
                <a:lnTo>
                  <a:pt x="54863" y="29946"/>
                </a:lnTo>
                <a:close/>
              </a:path>
            </a:pathLst>
          </a:custGeom>
          <a:solidFill>
            <a:srgbClr val="0000FF"/>
          </a:solidFill>
        </p:spPr>
        <p:txBody>
          <a:bodyPr wrap="square" lIns="0" tIns="0" rIns="0" bIns="0" rtlCol="0"/>
          <a:lstStyle/>
          <a:p>
            <a:endParaRPr/>
          </a:p>
        </p:txBody>
      </p:sp>
      <p:sp>
        <p:nvSpPr>
          <p:cNvPr id="118" name="object 118"/>
          <p:cNvSpPr/>
          <p:nvPr/>
        </p:nvSpPr>
        <p:spPr>
          <a:xfrm>
            <a:off x="3287153" y="6525539"/>
            <a:ext cx="55244" cy="57785"/>
          </a:xfrm>
          <a:custGeom>
            <a:avLst/>
            <a:gdLst/>
            <a:ahLst/>
            <a:cxnLst/>
            <a:rect l="l" t="t" r="r" b="b"/>
            <a:pathLst>
              <a:path w="55245" h="57784">
                <a:moveTo>
                  <a:pt x="54863" y="29946"/>
                </a:moveTo>
                <a:lnTo>
                  <a:pt x="44996" y="7229"/>
                </a:lnTo>
                <a:lnTo>
                  <a:pt x="27389" y="0"/>
                </a:lnTo>
                <a:lnTo>
                  <a:pt x="9803" y="7743"/>
                </a:lnTo>
                <a:lnTo>
                  <a:pt x="0" y="29946"/>
                </a:lnTo>
                <a:lnTo>
                  <a:pt x="9872" y="50283"/>
                </a:lnTo>
                <a:lnTo>
                  <a:pt x="27336" y="57430"/>
                </a:lnTo>
                <a:lnTo>
                  <a:pt x="44848" y="50836"/>
                </a:lnTo>
                <a:lnTo>
                  <a:pt x="54863" y="29946"/>
                </a:lnTo>
                <a:close/>
              </a:path>
            </a:pathLst>
          </a:custGeom>
          <a:ln w="3175">
            <a:solidFill>
              <a:srgbClr val="000000"/>
            </a:solidFill>
          </a:ln>
        </p:spPr>
        <p:txBody>
          <a:bodyPr wrap="square" lIns="0" tIns="0" rIns="0" bIns="0" rtlCol="0"/>
          <a:lstStyle/>
          <a:p>
            <a:endParaRPr/>
          </a:p>
        </p:txBody>
      </p:sp>
      <p:sp>
        <p:nvSpPr>
          <p:cNvPr id="119" name="object 119"/>
          <p:cNvSpPr/>
          <p:nvPr/>
        </p:nvSpPr>
        <p:spPr>
          <a:xfrm>
            <a:off x="3175901" y="6414382"/>
            <a:ext cx="55244" cy="56515"/>
          </a:xfrm>
          <a:custGeom>
            <a:avLst/>
            <a:gdLst/>
            <a:ahLst/>
            <a:cxnLst/>
            <a:rect l="l" t="t" r="r" b="b"/>
            <a:pathLst>
              <a:path w="55244" h="56514">
                <a:moveTo>
                  <a:pt x="54863" y="29089"/>
                </a:moveTo>
                <a:lnTo>
                  <a:pt x="45137" y="7547"/>
                </a:lnTo>
                <a:lnTo>
                  <a:pt x="27498" y="0"/>
                </a:lnTo>
                <a:lnTo>
                  <a:pt x="9826" y="6997"/>
                </a:lnTo>
                <a:lnTo>
                  <a:pt x="0" y="29089"/>
                </a:lnTo>
                <a:lnTo>
                  <a:pt x="9738" y="49927"/>
                </a:lnTo>
                <a:lnTo>
                  <a:pt x="27589" y="56454"/>
                </a:lnTo>
                <a:lnTo>
                  <a:pt x="45361" y="49299"/>
                </a:lnTo>
                <a:lnTo>
                  <a:pt x="54863" y="29089"/>
                </a:lnTo>
                <a:close/>
              </a:path>
            </a:pathLst>
          </a:custGeom>
          <a:solidFill>
            <a:srgbClr val="0000FF"/>
          </a:solidFill>
        </p:spPr>
        <p:txBody>
          <a:bodyPr wrap="square" lIns="0" tIns="0" rIns="0" bIns="0" rtlCol="0"/>
          <a:lstStyle/>
          <a:p>
            <a:endParaRPr/>
          </a:p>
        </p:txBody>
      </p:sp>
      <p:sp>
        <p:nvSpPr>
          <p:cNvPr id="120" name="object 120"/>
          <p:cNvSpPr/>
          <p:nvPr/>
        </p:nvSpPr>
        <p:spPr>
          <a:xfrm>
            <a:off x="3175901" y="6414382"/>
            <a:ext cx="55244" cy="56515"/>
          </a:xfrm>
          <a:custGeom>
            <a:avLst/>
            <a:gdLst/>
            <a:ahLst/>
            <a:cxnLst/>
            <a:rect l="l" t="t" r="r" b="b"/>
            <a:pathLst>
              <a:path w="55244" h="56514">
                <a:moveTo>
                  <a:pt x="54863" y="29089"/>
                </a:moveTo>
                <a:lnTo>
                  <a:pt x="45137" y="7547"/>
                </a:lnTo>
                <a:lnTo>
                  <a:pt x="27498" y="0"/>
                </a:lnTo>
                <a:lnTo>
                  <a:pt x="9826" y="6997"/>
                </a:lnTo>
                <a:lnTo>
                  <a:pt x="0" y="29089"/>
                </a:lnTo>
                <a:lnTo>
                  <a:pt x="9738" y="49927"/>
                </a:lnTo>
                <a:lnTo>
                  <a:pt x="27589" y="56454"/>
                </a:lnTo>
                <a:lnTo>
                  <a:pt x="45361" y="49299"/>
                </a:lnTo>
                <a:lnTo>
                  <a:pt x="54863" y="29089"/>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3063887" y="6302435"/>
            <a:ext cx="55880" cy="57150"/>
          </a:xfrm>
          <a:custGeom>
            <a:avLst/>
            <a:gdLst/>
            <a:ahLst/>
            <a:cxnLst/>
            <a:rect l="l" t="t" r="r" b="b"/>
            <a:pathLst>
              <a:path w="55880" h="57150">
                <a:moveTo>
                  <a:pt x="55625" y="29022"/>
                </a:moveTo>
                <a:lnTo>
                  <a:pt x="45428" y="7255"/>
                </a:lnTo>
                <a:lnTo>
                  <a:pt x="27808" y="0"/>
                </a:lnTo>
                <a:lnTo>
                  <a:pt x="10189" y="7255"/>
                </a:lnTo>
                <a:lnTo>
                  <a:pt x="0" y="29022"/>
                </a:lnTo>
                <a:lnTo>
                  <a:pt x="9823" y="50068"/>
                </a:lnTo>
                <a:lnTo>
                  <a:pt x="27812" y="57083"/>
                </a:lnTo>
                <a:lnTo>
                  <a:pt x="45802" y="50068"/>
                </a:lnTo>
                <a:lnTo>
                  <a:pt x="55625" y="29022"/>
                </a:lnTo>
                <a:close/>
              </a:path>
            </a:pathLst>
          </a:custGeom>
          <a:solidFill>
            <a:srgbClr val="0000FF"/>
          </a:solidFill>
        </p:spPr>
        <p:txBody>
          <a:bodyPr wrap="square" lIns="0" tIns="0" rIns="0" bIns="0" rtlCol="0"/>
          <a:lstStyle/>
          <a:p>
            <a:endParaRPr/>
          </a:p>
        </p:txBody>
      </p:sp>
      <p:sp>
        <p:nvSpPr>
          <p:cNvPr id="122" name="object 122"/>
          <p:cNvSpPr/>
          <p:nvPr/>
        </p:nvSpPr>
        <p:spPr>
          <a:xfrm>
            <a:off x="3063887" y="6302435"/>
            <a:ext cx="55880" cy="57150"/>
          </a:xfrm>
          <a:custGeom>
            <a:avLst/>
            <a:gdLst/>
            <a:ahLst/>
            <a:cxnLst/>
            <a:rect l="l" t="t" r="r" b="b"/>
            <a:pathLst>
              <a:path w="55880" h="57150">
                <a:moveTo>
                  <a:pt x="55625" y="29022"/>
                </a:moveTo>
                <a:lnTo>
                  <a:pt x="45428" y="7255"/>
                </a:lnTo>
                <a:lnTo>
                  <a:pt x="27808" y="0"/>
                </a:lnTo>
                <a:lnTo>
                  <a:pt x="10189" y="7255"/>
                </a:lnTo>
                <a:lnTo>
                  <a:pt x="0" y="29022"/>
                </a:lnTo>
                <a:lnTo>
                  <a:pt x="9823" y="50068"/>
                </a:lnTo>
                <a:lnTo>
                  <a:pt x="27812" y="57083"/>
                </a:lnTo>
                <a:lnTo>
                  <a:pt x="45802" y="50068"/>
                </a:lnTo>
                <a:lnTo>
                  <a:pt x="55625" y="29022"/>
                </a:lnTo>
                <a:close/>
              </a:path>
            </a:pathLst>
          </a:custGeom>
          <a:ln w="3175">
            <a:solidFill>
              <a:srgbClr val="000000"/>
            </a:solidFill>
          </a:ln>
        </p:spPr>
        <p:txBody>
          <a:bodyPr wrap="square" lIns="0" tIns="0" rIns="0" bIns="0" rtlCol="0"/>
          <a:lstStyle/>
          <a:p>
            <a:endParaRPr/>
          </a:p>
        </p:txBody>
      </p:sp>
      <p:sp>
        <p:nvSpPr>
          <p:cNvPr id="123" name="object 123"/>
          <p:cNvSpPr/>
          <p:nvPr/>
        </p:nvSpPr>
        <p:spPr>
          <a:xfrm>
            <a:off x="2952635" y="6191021"/>
            <a:ext cx="55244" cy="57150"/>
          </a:xfrm>
          <a:custGeom>
            <a:avLst/>
            <a:gdLst/>
            <a:ahLst/>
            <a:cxnLst/>
            <a:rect l="l" t="t" r="r" b="b"/>
            <a:pathLst>
              <a:path w="55244" h="57150">
                <a:moveTo>
                  <a:pt x="54863" y="29184"/>
                </a:moveTo>
                <a:lnTo>
                  <a:pt x="45305" y="7421"/>
                </a:lnTo>
                <a:lnTo>
                  <a:pt x="27308" y="0"/>
                </a:lnTo>
                <a:lnTo>
                  <a:pt x="9372" y="7171"/>
                </a:lnTo>
                <a:lnTo>
                  <a:pt x="0" y="29184"/>
                </a:lnTo>
                <a:lnTo>
                  <a:pt x="10010" y="50072"/>
                </a:lnTo>
                <a:lnTo>
                  <a:pt x="27522" y="56664"/>
                </a:lnTo>
                <a:lnTo>
                  <a:pt x="44989" y="49515"/>
                </a:lnTo>
                <a:lnTo>
                  <a:pt x="54863" y="29184"/>
                </a:lnTo>
                <a:close/>
              </a:path>
            </a:pathLst>
          </a:custGeom>
          <a:solidFill>
            <a:srgbClr val="0000FF"/>
          </a:solidFill>
        </p:spPr>
        <p:txBody>
          <a:bodyPr wrap="square" lIns="0" tIns="0" rIns="0" bIns="0" rtlCol="0"/>
          <a:lstStyle/>
          <a:p>
            <a:endParaRPr/>
          </a:p>
        </p:txBody>
      </p:sp>
      <p:sp>
        <p:nvSpPr>
          <p:cNvPr id="124" name="object 124"/>
          <p:cNvSpPr/>
          <p:nvPr/>
        </p:nvSpPr>
        <p:spPr>
          <a:xfrm>
            <a:off x="2952635" y="6191021"/>
            <a:ext cx="55244" cy="57150"/>
          </a:xfrm>
          <a:custGeom>
            <a:avLst/>
            <a:gdLst/>
            <a:ahLst/>
            <a:cxnLst/>
            <a:rect l="l" t="t" r="r" b="b"/>
            <a:pathLst>
              <a:path w="55244" h="57150">
                <a:moveTo>
                  <a:pt x="54863" y="29184"/>
                </a:moveTo>
                <a:lnTo>
                  <a:pt x="45305" y="7421"/>
                </a:lnTo>
                <a:lnTo>
                  <a:pt x="27308" y="0"/>
                </a:lnTo>
                <a:lnTo>
                  <a:pt x="9372" y="7171"/>
                </a:lnTo>
                <a:lnTo>
                  <a:pt x="0" y="29184"/>
                </a:lnTo>
                <a:lnTo>
                  <a:pt x="10010" y="50072"/>
                </a:lnTo>
                <a:lnTo>
                  <a:pt x="27522" y="56664"/>
                </a:lnTo>
                <a:lnTo>
                  <a:pt x="44989" y="49515"/>
                </a:lnTo>
                <a:lnTo>
                  <a:pt x="54863" y="29184"/>
                </a:lnTo>
                <a:close/>
              </a:path>
            </a:pathLst>
          </a:custGeom>
          <a:ln w="3175">
            <a:solidFill>
              <a:srgbClr val="000000"/>
            </a:solidFill>
          </a:ln>
        </p:spPr>
        <p:txBody>
          <a:bodyPr wrap="square" lIns="0" tIns="0" rIns="0" bIns="0" rtlCol="0"/>
          <a:lstStyle/>
          <a:p>
            <a:endParaRPr/>
          </a:p>
        </p:txBody>
      </p:sp>
      <p:sp>
        <p:nvSpPr>
          <p:cNvPr id="125" name="object 125"/>
          <p:cNvSpPr/>
          <p:nvPr/>
        </p:nvSpPr>
        <p:spPr>
          <a:xfrm>
            <a:off x="2840621" y="6079169"/>
            <a:ext cx="55880" cy="56515"/>
          </a:xfrm>
          <a:custGeom>
            <a:avLst/>
            <a:gdLst/>
            <a:ahLst/>
            <a:cxnLst/>
            <a:rect l="l" t="t" r="r" b="b"/>
            <a:pathLst>
              <a:path w="55880" h="56514">
                <a:moveTo>
                  <a:pt x="55625" y="29022"/>
                </a:moveTo>
                <a:lnTo>
                  <a:pt x="45428" y="7255"/>
                </a:lnTo>
                <a:lnTo>
                  <a:pt x="27808" y="0"/>
                </a:lnTo>
                <a:lnTo>
                  <a:pt x="10189" y="7255"/>
                </a:lnTo>
                <a:lnTo>
                  <a:pt x="0" y="29022"/>
                </a:lnTo>
                <a:lnTo>
                  <a:pt x="9439" y="49525"/>
                </a:lnTo>
                <a:lnTo>
                  <a:pt x="27808" y="56359"/>
                </a:lnTo>
                <a:lnTo>
                  <a:pt x="46178" y="49525"/>
                </a:lnTo>
                <a:lnTo>
                  <a:pt x="55625" y="29022"/>
                </a:lnTo>
                <a:close/>
              </a:path>
            </a:pathLst>
          </a:custGeom>
          <a:solidFill>
            <a:srgbClr val="0000FF"/>
          </a:solidFill>
        </p:spPr>
        <p:txBody>
          <a:bodyPr wrap="square" lIns="0" tIns="0" rIns="0" bIns="0" rtlCol="0"/>
          <a:lstStyle/>
          <a:p>
            <a:endParaRPr/>
          </a:p>
        </p:txBody>
      </p:sp>
      <p:sp>
        <p:nvSpPr>
          <p:cNvPr id="126" name="object 126"/>
          <p:cNvSpPr/>
          <p:nvPr/>
        </p:nvSpPr>
        <p:spPr>
          <a:xfrm>
            <a:off x="2840621" y="6079169"/>
            <a:ext cx="55880" cy="56515"/>
          </a:xfrm>
          <a:custGeom>
            <a:avLst/>
            <a:gdLst/>
            <a:ahLst/>
            <a:cxnLst/>
            <a:rect l="l" t="t" r="r" b="b"/>
            <a:pathLst>
              <a:path w="55880" h="56514">
                <a:moveTo>
                  <a:pt x="55625" y="29022"/>
                </a:moveTo>
                <a:lnTo>
                  <a:pt x="45428" y="7255"/>
                </a:lnTo>
                <a:lnTo>
                  <a:pt x="27808" y="0"/>
                </a:lnTo>
                <a:lnTo>
                  <a:pt x="10189" y="7255"/>
                </a:lnTo>
                <a:lnTo>
                  <a:pt x="0" y="29022"/>
                </a:lnTo>
                <a:lnTo>
                  <a:pt x="9439" y="49525"/>
                </a:lnTo>
                <a:lnTo>
                  <a:pt x="27808" y="56359"/>
                </a:lnTo>
                <a:lnTo>
                  <a:pt x="46178" y="49525"/>
                </a:lnTo>
                <a:lnTo>
                  <a:pt x="55625" y="29022"/>
                </a:lnTo>
                <a:close/>
              </a:path>
            </a:pathLst>
          </a:custGeom>
          <a:ln w="3175">
            <a:solidFill>
              <a:srgbClr val="000000"/>
            </a:solidFill>
          </a:ln>
        </p:spPr>
        <p:txBody>
          <a:bodyPr wrap="square" lIns="0" tIns="0" rIns="0" bIns="0" rtlCol="0"/>
          <a:lstStyle/>
          <a:p>
            <a:endParaRPr/>
          </a:p>
        </p:txBody>
      </p:sp>
      <p:sp>
        <p:nvSpPr>
          <p:cNvPr id="127" name="object 127"/>
          <p:cNvSpPr/>
          <p:nvPr/>
        </p:nvSpPr>
        <p:spPr>
          <a:xfrm>
            <a:off x="2729369" y="5966993"/>
            <a:ext cx="55244" cy="57785"/>
          </a:xfrm>
          <a:custGeom>
            <a:avLst/>
            <a:gdLst/>
            <a:ahLst/>
            <a:cxnLst/>
            <a:rect l="l" t="t" r="r" b="b"/>
            <a:pathLst>
              <a:path w="55244" h="57785">
                <a:moveTo>
                  <a:pt x="54863" y="29946"/>
                </a:moveTo>
                <a:lnTo>
                  <a:pt x="44996" y="7229"/>
                </a:lnTo>
                <a:lnTo>
                  <a:pt x="27389" y="0"/>
                </a:lnTo>
                <a:lnTo>
                  <a:pt x="9803" y="7743"/>
                </a:lnTo>
                <a:lnTo>
                  <a:pt x="0" y="29946"/>
                </a:lnTo>
                <a:lnTo>
                  <a:pt x="9867" y="50277"/>
                </a:lnTo>
                <a:lnTo>
                  <a:pt x="27331" y="57426"/>
                </a:lnTo>
                <a:lnTo>
                  <a:pt x="44846" y="50834"/>
                </a:lnTo>
                <a:lnTo>
                  <a:pt x="54863" y="29946"/>
                </a:lnTo>
                <a:close/>
              </a:path>
            </a:pathLst>
          </a:custGeom>
          <a:solidFill>
            <a:srgbClr val="0000FF"/>
          </a:solidFill>
        </p:spPr>
        <p:txBody>
          <a:bodyPr wrap="square" lIns="0" tIns="0" rIns="0" bIns="0" rtlCol="0"/>
          <a:lstStyle/>
          <a:p>
            <a:endParaRPr/>
          </a:p>
        </p:txBody>
      </p:sp>
      <p:sp>
        <p:nvSpPr>
          <p:cNvPr id="128" name="object 128"/>
          <p:cNvSpPr/>
          <p:nvPr/>
        </p:nvSpPr>
        <p:spPr>
          <a:xfrm>
            <a:off x="2729369" y="5966993"/>
            <a:ext cx="55244" cy="57785"/>
          </a:xfrm>
          <a:custGeom>
            <a:avLst/>
            <a:gdLst/>
            <a:ahLst/>
            <a:cxnLst/>
            <a:rect l="l" t="t" r="r" b="b"/>
            <a:pathLst>
              <a:path w="55244" h="57785">
                <a:moveTo>
                  <a:pt x="54863" y="29946"/>
                </a:moveTo>
                <a:lnTo>
                  <a:pt x="44996" y="7229"/>
                </a:lnTo>
                <a:lnTo>
                  <a:pt x="27389" y="0"/>
                </a:lnTo>
                <a:lnTo>
                  <a:pt x="9803" y="7743"/>
                </a:lnTo>
                <a:lnTo>
                  <a:pt x="0" y="29946"/>
                </a:lnTo>
                <a:lnTo>
                  <a:pt x="9867" y="50277"/>
                </a:lnTo>
                <a:lnTo>
                  <a:pt x="27331" y="57426"/>
                </a:lnTo>
                <a:lnTo>
                  <a:pt x="44846" y="50834"/>
                </a:lnTo>
                <a:lnTo>
                  <a:pt x="54863" y="29946"/>
                </a:lnTo>
                <a:close/>
              </a:path>
            </a:pathLst>
          </a:custGeom>
          <a:ln w="3175">
            <a:solidFill>
              <a:srgbClr val="000000"/>
            </a:solidFill>
          </a:ln>
        </p:spPr>
        <p:txBody>
          <a:bodyPr wrap="square" lIns="0" tIns="0" rIns="0" bIns="0" rtlCol="0"/>
          <a:lstStyle/>
          <a:p>
            <a:endParaRPr/>
          </a:p>
        </p:txBody>
      </p:sp>
      <p:sp>
        <p:nvSpPr>
          <p:cNvPr id="129" name="object 129"/>
          <p:cNvSpPr/>
          <p:nvPr/>
        </p:nvSpPr>
        <p:spPr>
          <a:xfrm>
            <a:off x="2618117" y="5856070"/>
            <a:ext cx="55244" cy="56515"/>
          </a:xfrm>
          <a:custGeom>
            <a:avLst/>
            <a:gdLst/>
            <a:ahLst/>
            <a:cxnLst/>
            <a:rect l="l" t="t" r="r" b="b"/>
            <a:pathLst>
              <a:path w="55244" h="56514">
                <a:moveTo>
                  <a:pt x="54863" y="28855"/>
                </a:moveTo>
                <a:lnTo>
                  <a:pt x="45098" y="7262"/>
                </a:lnTo>
                <a:lnTo>
                  <a:pt x="26917" y="0"/>
                </a:lnTo>
                <a:lnTo>
                  <a:pt x="8993" y="7165"/>
                </a:lnTo>
                <a:lnTo>
                  <a:pt x="0" y="28855"/>
                </a:lnTo>
                <a:lnTo>
                  <a:pt x="8440" y="48870"/>
                </a:lnTo>
                <a:lnTo>
                  <a:pt x="26355" y="56007"/>
                </a:lnTo>
                <a:lnTo>
                  <a:pt x="44809" y="49567"/>
                </a:lnTo>
                <a:lnTo>
                  <a:pt x="54863" y="28855"/>
                </a:lnTo>
                <a:close/>
              </a:path>
            </a:pathLst>
          </a:custGeom>
          <a:solidFill>
            <a:srgbClr val="0000FF"/>
          </a:solidFill>
        </p:spPr>
        <p:txBody>
          <a:bodyPr wrap="square" lIns="0" tIns="0" rIns="0" bIns="0" rtlCol="0"/>
          <a:lstStyle/>
          <a:p>
            <a:endParaRPr/>
          </a:p>
        </p:txBody>
      </p:sp>
      <p:sp>
        <p:nvSpPr>
          <p:cNvPr id="130" name="object 130"/>
          <p:cNvSpPr/>
          <p:nvPr/>
        </p:nvSpPr>
        <p:spPr>
          <a:xfrm>
            <a:off x="2618117" y="5856070"/>
            <a:ext cx="55244" cy="56515"/>
          </a:xfrm>
          <a:custGeom>
            <a:avLst/>
            <a:gdLst/>
            <a:ahLst/>
            <a:cxnLst/>
            <a:rect l="l" t="t" r="r" b="b"/>
            <a:pathLst>
              <a:path w="55244" h="56514">
                <a:moveTo>
                  <a:pt x="54863" y="28855"/>
                </a:moveTo>
                <a:lnTo>
                  <a:pt x="45098" y="7262"/>
                </a:lnTo>
                <a:lnTo>
                  <a:pt x="26917" y="0"/>
                </a:lnTo>
                <a:lnTo>
                  <a:pt x="8993" y="7165"/>
                </a:lnTo>
                <a:lnTo>
                  <a:pt x="0" y="28855"/>
                </a:lnTo>
                <a:lnTo>
                  <a:pt x="8440" y="48870"/>
                </a:lnTo>
                <a:lnTo>
                  <a:pt x="26355" y="56007"/>
                </a:lnTo>
                <a:lnTo>
                  <a:pt x="44809" y="49567"/>
                </a:lnTo>
                <a:lnTo>
                  <a:pt x="54863" y="28855"/>
                </a:lnTo>
                <a:close/>
              </a:path>
            </a:pathLst>
          </a:custGeom>
          <a:ln w="3175">
            <a:solidFill>
              <a:srgbClr val="000000"/>
            </a:solidFill>
          </a:ln>
        </p:spPr>
        <p:txBody>
          <a:bodyPr wrap="square" lIns="0" tIns="0" rIns="0" bIns="0" rtlCol="0"/>
          <a:lstStyle/>
          <a:p>
            <a:endParaRPr/>
          </a:p>
        </p:txBody>
      </p:sp>
      <p:sp>
        <p:nvSpPr>
          <p:cNvPr id="131" name="object 131"/>
          <p:cNvSpPr/>
          <p:nvPr/>
        </p:nvSpPr>
        <p:spPr>
          <a:xfrm>
            <a:off x="2506103" y="5743712"/>
            <a:ext cx="55244" cy="57785"/>
          </a:xfrm>
          <a:custGeom>
            <a:avLst/>
            <a:gdLst/>
            <a:ahLst/>
            <a:cxnLst/>
            <a:rect l="l" t="t" r="r" b="b"/>
            <a:pathLst>
              <a:path w="55244" h="57785">
                <a:moveTo>
                  <a:pt x="54864" y="29198"/>
                </a:moveTo>
                <a:lnTo>
                  <a:pt x="44791" y="7058"/>
                </a:lnTo>
                <a:lnTo>
                  <a:pt x="27412" y="0"/>
                </a:lnTo>
                <a:lnTo>
                  <a:pt x="10044" y="7540"/>
                </a:lnTo>
                <a:lnTo>
                  <a:pt x="0" y="29198"/>
                </a:lnTo>
                <a:lnTo>
                  <a:pt x="9611" y="50074"/>
                </a:lnTo>
                <a:lnTo>
                  <a:pt x="27308" y="57426"/>
                </a:lnTo>
                <a:lnTo>
                  <a:pt x="45066" y="50664"/>
                </a:lnTo>
                <a:lnTo>
                  <a:pt x="54864" y="29198"/>
                </a:lnTo>
                <a:close/>
              </a:path>
            </a:pathLst>
          </a:custGeom>
          <a:solidFill>
            <a:srgbClr val="0000FF"/>
          </a:solidFill>
        </p:spPr>
        <p:txBody>
          <a:bodyPr wrap="square" lIns="0" tIns="0" rIns="0" bIns="0" rtlCol="0"/>
          <a:lstStyle/>
          <a:p>
            <a:endParaRPr/>
          </a:p>
        </p:txBody>
      </p:sp>
      <p:sp>
        <p:nvSpPr>
          <p:cNvPr id="132" name="object 132"/>
          <p:cNvSpPr/>
          <p:nvPr/>
        </p:nvSpPr>
        <p:spPr>
          <a:xfrm>
            <a:off x="2506103" y="5743712"/>
            <a:ext cx="55244" cy="57785"/>
          </a:xfrm>
          <a:custGeom>
            <a:avLst/>
            <a:gdLst/>
            <a:ahLst/>
            <a:cxnLst/>
            <a:rect l="l" t="t" r="r" b="b"/>
            <a:pathLst>
              <a:path w="55244" h="57785">
                <a:moveTo>
                  <a:pt x="54864" y="29198"/>
                </a:moveTo>
                <a:lnTo>
                  <a:pt x="44791" y="7058"/>
                </a:lnTo>
                <a:lnTo>
                  <a:pt x="27412" y="0"/>
                </a:lnTo>
                <a:lnTo>
                  <a:pt x="10044" y="7540"/>
                </a:lnTo>
                <a:lnTo>
                  <a:pt x="0" y="29198"/>
                </a:lnTo>
                <a:lnTo>
                  <a:pt x="9611" y="50074"/>
                </a:lnTo>
                <a:lnTo>
                  <a:pt x="27308" y="57426"/>
                </a:lnTo>
                <a:lnTo>
                  <a:pt x="45066" y="50664"/>
                </a:lnTo>
                <a:lnTo>
                  <a:pt x="54864" y="29198"/>
                </a:lnTo>
                <a:close/>
              </a:path>
            </a:pathLst>
          </a:custGeom>
          <a:ln w="3175">
            <a:solidFill>
              <a:srgbClr val="000000"/>
            </a:solidFill>
          </a:ln>
        </p:spPr>
        <p:txBody>
          <a:bodyPr wrap="square" lIns="0" tIns="0" rIns="0" bIns="0" rtlCol="0"/>
          <a:lstStyle/>
          <a:p>
            <a:endParaRPr/>
          </a:p>
        </p:txBody>
      </p:sp>
      <p:sp>
        <p:nvSpPr>
          <p:cNvPr id="133" name="object 133"/>
          <p:cNvSpPr/>
          <p:nvPr/>
        </p:nvSpPr>
        <p:spPr>
          <a:xfrm>
            <a:off x="2394851" y="5632475"/>
            <a:ext cx="55244" cy="57150"/>
          </a:xfrm>
          <a:custGeom>
            <a:avLst/>
            <a:gdLst/>
            <a:ahLst/>
            <a:cxnLst/>
            <a:rect l="l" t="t" r="r" b="b"/>
            <a:pathLst>
              <a:path w="55244" h="57150">
                <a:moveTo>
                  <a:pt x="54863" y="29184"/>
                </a:moveTo>
                <a:lnTo>
                  <a:pt x="45305" y="7421"/>
                </a:lnTo>
                <a:lnTo>
                  <a:pt x="27308" y="0"/>
                </a:lnTo>
                <a:lnTo>
                  <a:pt x="9372" y="7171"/>
                </a:lnTo>
                <a:lnTo>
                  <a:pt x="0" y="29184"/>
                </a:lnTo>
                <a:lnTo>
                  <a:pt x="10010" y="50072"/>
                </a:lnTo>
                <a:lnTo>
                  <a:pt x="27522" y="56664"/>
                </a:lnTo>
                <a:lnTo>
                  <a:pt x="44989" y="49515"/>
                </a:lnTo>
                <a:lnTo>
                  <a:pt x="54863" y="29184"/>
                </a:lnTo>
                <a:close/>
              </a:path>
            </a:pathLst>
          </a:custGeom>
          <a:solidFill>
            <a:srgbClr val="0000FF"/>
          </a:solidFill>
        </p:spPr>
        <p:txBody>
          <a:bodyPr wrap="square" lIns="0" tIns="0" rIns="0" bIns="0" rtlCol="0"/>
          <a:lstStyle/>
          <a:p>
            <a:endParaRPr/>
          </a:p>
        </p:txBody>
      </p:sp>
      <p:sp>
        <p:nvSpPr>
          <p:cNvPr id="134" name="object 134"/>
          <p:cNvSpPr/>
          <p:nvPr/>
        </p:nvSpPr>
        <p:spPr>
          <a:xfrm>
            <a:off x="2394851" y="5632475"/>
            <a:ext cx="55244" cy="57150"/>
          </a:xfrm>
          <a:custGeom>
            <a:avLst/>
            <a:gdLst/>
            <a:ahLst/>
            <a:cxnLst/>
            <a:rect l="l" t="t" r="r" b="b"/>
            <a:pathLst>
              <a:path w="55244" h="57150">
                <a:moveTo>
                  <a:pt x="54863" y="29184"/>
                </a:moveTo>
                <a:lnTo>
                  <a:pt x="45305" y="7421"/>
                </a:lnTo>
                <a:lnTo>
                  <a:pt x="27308" y="0"/>
                </a:lnTo>
                <a:lnTo>
                  <a:pt x="9372" y="7171"/>
                </a:lnTo>
                <a:lnTo>
                  <a:pt x="0" y="29184"/>
                </a:lnTo>
                <a:lnTo>
                  <a:pt x="10010" y="50072"/>
                </a:lnTo>
                <a:lnTo>
                  <a:pt x="27522" y="56664"/>
                </a:lnTo>
                <a:lnTo>
                  <a:pt x="44989" y="49515"/>
                </a:lnTo>
                <a:lnTo>
                  <a:pt x="54863" y="29184"/>
                </a:lnTo>
                <a:close/>
              </a:path>
            </a:pathLst>
          </a:custGeom>
          <a:ln w="3175">
            <a:solidFill>
              <a:srgbClr val="000000"/>
            </a:solidFill>
          </a:ln>
        </p:spPr>
        <p:txBody>
          <a:bodyPr wrap="square" lIns="0" tIns="0" rIns="0" bIns="0" rtlCol="0"/>
          <a:lstStyle/>
          <a:p>
            <a:endParaRPr/>
          </a:p>
        </p:txBody>
      </p:sp>
      <p:sp>
        <p:nvSpPr>
          <p:cNvPr id="135" name="object 135"/>
          <p:cNvSpPr/>
          <p:nvPr/>
        </p:nvSpPr>
        <p:spPr>
          <a:xfrm>
            <a:off x="6439547" y="4879847"/>
            <a:ext cx="0" cy="1786889"/>
          </a:xfrm>
          <a:custGeom>
            <a:avLst/>
            <a:gdLst/>
            <a:ahLst/>
            <a:cxnLst/>
            <a:rect l="l" t="t" r="r" b="b"/>
            <a:pathLst>
              <a:path h="1786890">
                <a:moveTo>
                  <a:pt x="0" y="0"/>
                </a:moveTo>
                <a:lnTo>
                  <a:pt x="0" y="1786890"/>
                </a:lnTo>
              </a:path>
            </a:pathLst>
          </a:custGeom>
          <a:ln w="14871">
            <a:solidFill>
              <a:srgbClr val="FF0000"/>
            </a:solidFill>
          </a:ln>
        </p:spPr>
        <p:txBody>
          <a:bodyPr wrap="square" lIns="0" tIns="0" rIns="0" bIns="0" rtlCol="0"/>
          <a:lstStyle/>
          <a:p>
            <a:endParaRPr/>
          </a:p>
        </p:txBody>
      </p:sp>
      <p:sp>
        <p:nvSpPr>
          <p:cNvPr id="136" name="object 136"/>
          <p:cNvSpPr/>
          <p:nvPr/>
        </p:nvSpPr>
        <p:spPr>
          <a:xfrm>
            <a:off x="6328283" y="4655820"/>
            <a:ext cx="111760" cy="1899920"/>
          </a:xfrm>
          <a:custGeom>
            <a:avLst/>
            <a:gdLst/>
            <a:ahLst/>
            <a:cxnLst/>
            <a:rect l="l" t="t" r="r" b="b"/>
            <a:pathLst>
              <a:path w="111760" h="1899920">
                <a:moveTo>
                  <a:pt x="111264" y="0"/>
                </a:moveTo>
                <a:lnTo>
                  <a:pt x="0" y="0"/>
                </a:lnTo>
                <a:lnTo>
                  <a:pt x="0" y="1899665"/>
                </a:lnTo>
              </a:path>
            </a:pathLst>
          </a:custGeom>
          <a:ln w="14871">
            <a:solidFill>
              <a:srgbClr val="FF0000"/>
            </a:solidFill>
          </a:ln>
        </p:spPr>
        <p:txBody>
          <a:bodyPr wrap="square" lIns="0" tIns="0" rIns="0" bIns="0" rtlCol="0"/>
          <a:lstStyle/>
          <a:p>
            <a:endParaRPr/>
          </a:p>
        </p:txBody>
      </p:sp>
      <p:sp>
        <p:nvSpPr>
          <p:cNvPr id="137" name="object 137"/>
          <p:cNvSpPr/>
          <p:nvPr/>
        </p:nvSpPr>
        <p:spPr>
          <a:xfrm>
            <a:off x="6217043" y="4432553"/>
            <a:ext cx="334645" cy="2011045"/>
          </a:xfrm>
          <a:custGeom>
            <a:avLst/>
            <a:gdLst/>
            <a:ahLst/>
            <a:cxnLst/>
            <a:rect l="l" t="t" r="r" b="b"/>
            <a:pathLst>
              <a:path w="334645" h="2011045">
                <a:moveTo>
                  <a:pt x="0" y="2010918"/>
                </a:moveTo>
                <a:lnTo>
                  <a:pt x="0" y="0"/>
                </a:lnTo>
                <a:lnTo>
                  <a:pt x="334505" y="0"/>
                </a:lnTo>
              </a:path>
            </a:pathLst>
          </a:custGeom>
          <a:ln w="14871">
            <a:solidFill>
              <a:srgbClr val="FF0000"/>
            </a:solidFill>
          </a:ln>
        </p:spPr>
        <p:txBody>
          <a:bodyPr wrap="square" lIns="0" tIns="0" rIns="0" bIns="0" rtlCol="0"/>
          <a:lstStyle/>
          <a:p>
            <a:endParaRPr/>
          </a:p>
        </p:txBody>
      </p:sp>
      <p:sp>
        <p:nvSpPr>
          <p:cNvPr id="138" name="object 138"/>
          <p:cNvSpPr/>
          <p:nvPr/>
        </p:nvSpPr>
        <p:spPr>
          <a:xfrm>
            <a:off x="6105029" y="4207764"/>
            <a:ext cx="334645" cy="2124075"/>
          </a:xfrm>
          <a:custGeom>
            <a:avLst/>
            <a:gdLst/>
            <a:ahLst/>
            <a:cxnLst/>
            <a:rect l="l" t="t" r="r" b="b"/>
            <a:pathLst>
              <a:path w="334645" h="2124075">
                <a:moveTo>
                  <a:pt x="334517" y="0"/>
                </a:moveTo>
                <a:lnTo>
                  <a:pt x="0" y="0"/>
                </a:lnTo>
                <a:lnTo>
                  <a:pt x="0" y="2123694"/>
                </a:lnTo>
              </a:path>
            </a:pathLst>
          </a:custGeom>
          <a:ln w="14871">
            <a:solidFill>
              <a:srgbClr val="FF0000"/>
            </a:solidFill>
          </a:ln>
        </p:spPr>
        <p:txBody>
          <a:bodyPr wrap="square" lIns="0" tIns="0" rIns="0" bIns="0" rtlCol="0"/>
          <a:lstStyle/>
          <a:p>
            <a:endParaRPr/>
          </a:p>
        </p:txBody>
      </p:sp>
      <p:sp>
        <p:nvSpPr>
          <p:cNvPr id="139" name="object 139"/>
          <p:cNvSpPr/>
          <p:nvPr/>
        </p:nvSpPr>
        <p:spPr>
          <a:xfrm>
            <a:off x="5993777" y="3984497"/>
            <a:ext cx="558165" cy="2235835"/>
          </a:xfrm>
          <a:custGeom>
            <a:avLst/>
            <a:gdLst/>
            <a:ahLst/>
            <a:cxnLst/>
            <a:rect l="l" t="t" r="r" b="b"/>
            <a:pathLst>
              <a:path w="558165" h="2235835">
                <a:moveTo>
                  <a:pt x="0" y="2235707"/>
                </a:moveTo>
                <a:lnTo>
                  <a:pt x="0" y="0"/>
                </a:lnTo>
                <a:lnTo>
                  <a:pt x="557771" y="0"/>
                </a:lnTo>
              </a:path>
            </a:pathLst>
          </a:custGeom>
          <a:ln w="14871">
            <a:solidFill>
              <a:srgbClr val="FF0000"/>
            </a:solidFill>
          </a:ln>
        </p:spPr>
        <p:txBody>
          <a:bodyPr wrap="square" lIns="0" tIns="0" rIns="0" bIns="0" rtlCol="0"/>
          <a:lstStyle/>
          <a:p>
            <a:endParaRPr/>
          </a:p>
        </p:txBody>
      </p:sp>
      <p:sp>
        <p:nvSpPr>
          <p:cNvPr id="140" name="object 140"/>
          <p:cNvSpPr/>
          <p:nvPr/>
        </p:nvSpPr>
        <p:spPr>
          <a:xfrm>
            <a:off x="5881763" y="3761232"/>
            <a:ext cx="669925" cy="2346960"/>
          </a:xfrm>
          <a:custGeom>
            <a:avLst/>
            <a:gdLst/>
            <a:ahLst/>
            <a:cxnLst/>
            <a:rect l="l" t="t" r="r" b="b"/>
            <a:pathLst>
              <a:path w="669925" h="2346960">
                <a:moveTo>
                  <a:pt x="669785" y="0"/>
                </a:moveTo>
                <a:lnTo>
                  <a:pt x="0" y="0"/>
                </a:lnTo>
                <a:lnTo>
                  <a:pt x="0" y="2346960"/>
                </a:lnTo>
              </a:path>
            </a:pathLst>
          </a:custGeom>
          <a:ln w="14871">
            <a:solidFill>
              <a:srgbClr val="FF0000"/>
            </a:solidFill>
          </a:ln>
        </p:spPr>
        <p:txBody>
          <a:bodyPr wrap="square" lIns="0" tIns="0" rIns="0" bIns="0" rtlCol="0"/>
          <a:lstStyle/>
          <a:p>
            <a:endParaRPr/>
          </a:p>
        </p:txBody>
      </p:sp>
      <p:sp>
        <p:nvSpPr>
          <p:cNvPr id="141" name="object 141"/>
          <p:cNvSpPr/>
          <p:nvPr/>
        </p:nvSpPr>
        <p:spPr>
          <a:xfrm>
            <a:off x="5770511" y="3537965"/>
            <a:ext cx="669290" cy="2459355"/>
          </a:xfrm>
          <a:custGeom>
            <a:avLst/>
            <a:gdLst/>
            <a:ahLst/>
            <a:cxnLst/>
            <a:rect l="l" t="t" r="r" b="b"/>
            <a:pathLst>
              <a:path w="669289" h="2459354">
                <a:moveTo>
                  <a:pt x="0" y="2458974"/>
                </a:moveTo>
                <a:lnTo>
                  <a:pt x="0" y="0"/>
                </a:lnTo>
                <a:lnTo>
                  <a:pt x="669036" y="0"/>
                </a:lnTo>
              </a:path>
            </a:pathLst>
          </a:custGeom>
          <a:ln w="14871">
            <a:solidFill>
              <a:srgbClr val="FF0000"/>
            </a:solidFill>
          </a:ln>
        </p:spPr>
        <p:txBody>
          <a:bodyPr wrap="square" lIns="0" tIns="0" rIns="0" bIns="0" rtlCol="0"/>
          <a:lstStyle/>
          <a:p>
            <a:endParaRPr/>
          </a:p>
        </p:txBody>
      </p:sp>
      <p:sp>
        <p:nvSpPr>
          <p:cNvPr id="142" name="object 142"/>
          <p:cNvSpPr/>
          <p:nvPr/>
        </p:nvSpPr>
        <p:spPr>
          <a:xfrm>
            <a:off x="5658497" y="3313938"/>
            <a:ext cx="781050" cy="2571115"/>
          </a:xfrm>
          <a:custGeom>
            <a:avLst/>
            <a:gdLst/>
            <a:ahLst/>
            <a:cxnLst/>
            <a:rect l="l" t="t" r="r" b="b"/>
            <a:pathLst>
              <a:path w="781050" h="2571115">
                <a:moveTo>
                  <a:pt x="781050" y="0"/>
                </a:moveTo>
                <a:lnTo>
                  <a:pt x="0" y="0"/>
                </a:lnTo>
                <a:lnTo>
                  <a:pt x="0" y="2570988"/>
                </a:lnTo>
              </a:path>
            </a:pathLst>
          </a:custGeom>
          <a:ln w="14871">
            <a:solidFill>
              <a:srgbClr val="FF0000"/>
            </a:solidFill>
          </a:ln>
        </p:spPr>
        <p:txBody>
          <a:bodyPr wrap="square" lIns="0" tIns="0" rIns="0" bIns="0" rtlCol="0"/>
          <a:lstStyle/>
          <a:p>
            <a:endParaRPr/>
          </a:p>
        </p:txBody>
      </p:sp>
      <p:sp>
        <p:nvSpPr>
          <p:cNvPr id="143" name="object 143"/>
          <p:cNvSpPr/>
          <p:nvPr/>
        </p:nvSpPr>
        <p:spPr>
          <a:xfrm>
            <a:off x="5435231" y="2867405"/>
            <a:ext cx="1004569" cy="2794635"/>
          </a:xfrm>
          <a:custGeom>
            <a:avLst/>
            <a:gdLst/>
            <a:ahLst/>
            <a:cxnLst/>
            <a:rect l="l" t="t" r="r" b="b"/>
            <a:pathLst>
              <a:path w="1004570" h="2794635">
                <a:moveTo>
                  <a:pt x="1004315" y="0"/>
                </a:moveTo>
                <a:lnTo>
                  <a:pt x="0" y="0"/>
                </a:lnTo>
                <a:lnTo>
                  <a:pt x="0" y="2794254"/>
                </a:lnTo>
              </a:path>
            </a:pathLst>
          </a:custGeom>
          <a:ln w="14871">
            <a:solidFill>
              <a:srgbClr val="FF0000"/>
            </a:solidFill>
          </a:ln>
        </p:spPr>
        <p:txBody>
          <a:bodyPr wrap="square" lIns="0" tIns="0" rIns="0" bIns="0" rtlCol="0"/>
          <a:lstStyle/>
          <a:p>
            <a:endParaRPr/>
          </a:p>
        </p:txBody>
      </p:sp>
      <p:sp>
        <p:nvSpPr>
          <p:cNvPr id="144" name="object 144"/>
          <p:cNvSpPr/>
          <p:nvPr/>
        </p:nvSpPr>
        <p:spPr>
          <a:xfrm>
            <a:off x="5547245" y="3090672"/>
            <a:ext cx="1004569" cy="2682240"/>
          </a:xfrm>
          <a:custGeom>
            <a:avLst/>
            <a:gdLst/>
            <a:ahLst/>
            <a:cxnLst/>
            <a:rect l="l" t="t" r="r" b="b"/>
            <a:pathLst>
              <a:path w="1004570" h="2682240">
                <a:moveTo>
                  <a:pt x="0" y="2682240"/>
                </a:moveTo>
                <a:lnTo>
                  <a:pt x="0" y="0"/>
                </a:lnTo>
                <a:lnTo>
                  <a:pt x="1004303" y="0"/>
                </a:lnTo>
              </a:path>
            </a:pathLst>
          </a:custGeom>
          <a:ln w="14871">
            <a:solidFill>
              <a:srgbClr val="FF0000"/>
            </a:solidFill>
          </a:ln>
        </p:spPr>
        <p:txBody>
          <a:bodyPr wrap="square" lIns="0" tIns="0" rIns="0" bIns="0" rtlCol="0"/>
          <a:lstStyle/>
          <a:p>
            <a:endParaRPr/>
          </a:p>
        </p:txBody>
      </p:sp>
      <p:sp>
        <p:nvSpPr>
          <p:cNvPr id="145" name="object 145"/>
          <p:cNvSpPr/>
          <p:nvPr/>
        </p:nvSpPr>
        <p:spPr>
          <a:xfrm>
            <a:off x="6411353" y="6638543"/>
            <a:ext cx="56515" cy="55244"/>
          </a:xfrm>
          <a:custGeom>
            <a:avLst/>
            <a:gdLst/>
            <a:ahLst/>
            <a:cxnLst/>
            <a:rect l="l" t="t" r="r" b="b"/>
            <a:pathLst>
              <a:path w="56514" h="55245">
                <a:moveTo>
                  <a:pt x="56387" y="28194"/>
                </a:moveTo>
                <a:lnTo>
                  <a:pt x="54101" y="16001"/>
                </a:lnTo>
                <a:lnTo>
                  <a:pt x="46481" y="6096"/>
                </a:lnTo>
                <a:lnTo>
                  <a:pt x="34289" y="0"/>
                </a:lnTo>
                <a:lnTo>
                  <a:pt x="22847" y="0"/>
                </a:lnTo>
                <a:lnTo>
                  <a:pt x="10667" y="6096"/>
                </a:lnTo>
                <a:lnTo>
                  <a:pt x="3035" y="16001"/>
                </a:lnTo>
                <a:lnTo>
                  <a:pt x="0" y="28194"/>
                </a:lnTo>
                <a:lnTo>
                  <a:pt x="3035" y="40385"/>
                </a:lnTo>
                <a:lnTo>
                  <a:pt x="10667" y="48767"/>
                </a:lnTo>
                <a:lnTo>
                  <a:pt x="22847" y="54863"/>
                </a:lnTo>
                <a:lnTo>
                  <a:pt x="34289" y="54863"/>
                </a:lnTo>
                <a:lnTo>
                  <a:pt x="46481" y="48767"/>
                </a:lnTo>
                <a:lnTo>
                  <a:pt x="54101" y="40385"/>
                </a:lnTo>
                <a:lnTo>
                  <a:pt x="56387" y="28194"/>
                </a:lnTo>
                <a:close/>
              </a:path>
            </a:pathLst>
          </a:custGeom>
          <a:solidFill>
            <a:srgbClr val="0000FF"/>
          </a:solidFill>
        </p:spPr>
        <p:txBody>
          <a:bodyPr wrap="square" lIns="0" tIns="0" rIns="0" bIns="0" rtlCol="0"/>
          <a:lstStyle/>
          <a:p>
            <a:endParaRPr/>
          </a:p>
        </p:txBody>
      </p:sp>
      <p:sp>
        <p:nvSpPr>
          <p:cNvPr id="146" name="object 146"/>
          <p:cNvSpPr/>
          <p:nvPr/>
        </p:nvSpPr>
        <p:spPr>
          <a:xfrm>
            <a:off x="6411353" y="6638543"/>
            <a:ext cx="56515" cy="55244"/>
          </a:xfrm>
          <a:custGeom>
            <a:avLst/>
            <a:gdLst/>
            <a:ahLst/>
            <a:cxnLst/>
            <a:rect l="l" t="t" r="r" b="b"/>
            <a:pathLst>
              <a:path w="56514" h="55245">
                <a:moveTo>
                  <a:pt x="56387" y="28194"/>
                </a:moveTo>
                <a:lnTo>
                  <a:pt x="54101" y="16001"/>
                </a:lnTo>
                <a:lnTo>
                  <a:pt x="46481" y="6096"/>
                </a:lnTo>
                <a:lnTo>
                  <a:pt x="34289" y="0"/>
                </a:lnTo>
                <a:lnTo>
                  <a:pt x="22847" y="0"/>
                </a:lnTo>
                <a:lnTo>
                  <a:pt x="10667" y="6096"/>
                </a:lnTo>
                <a:lnTo>
                  <a:pt x="3035" y="16001"/>
                </a:lnTo>
                <a:lnTo>
                  <a:pt x="0" y="28194"/>
                </a:lnTo>
                <a:lnTo>
                  <a:pt x="3035" y="40385"/>
                </a:lnTo>
                <a:lnTo>
                  <a:pt x="10667" y="48767"/>
                </a:lnTo>
                <a:lnTo>
                  <a:pt x="22847" y="54863"/>
                </a:lnTo>
                <a:lnTo>
                  <a:pt x="34289" y="54863"/>
                </a:lnTo>
                <a:lnTo>
                  <a:pt x="46481" y="48767"/>
                </a:lnTo>
                <a:lnTo>
                  <a:pt x="54101" y="40385"/>
                </a:lnTo>
                <a:lnTo>
                  <a:pt x="56387" y="28194"/>
                </a:lnTo>
                <a:close/>
              </a:path>
            </a:pathLst>
          </a:custGeom>
          <a:ln w="3175">
            <a:solidFill>
              <a:srgbClr val="000000"/>
            </a:solidFill>
          </a:ln>
        </p:spPr>
        <p:txBody>
          <a:bodyPr wrap="square" lIns="0" tIns="0" rIns="0" bIns="0" rtlCol="0"/>
          <a:lstStyle/>
          <a:p>
            <a:endParaRPr/>
          </a:p>
        </p:txBody>
      </p:sp>
      <p:sp>
        <p:nvSpPr>
          <p:cNvPr id="147" name="object 147"/>
          <p:cNvSpPr/>
          <p:nvPr/>
        </p:nvSpPr>
        <p:spPr>
          <a:xfrm>
            <a:off x="6300089" y="6525815"/>
            <a:ext cx="56515" cy="57150"/>
          </a:xfrm>
          <a:custGeom>
            <a:avLst/>
            <a:gdLst/>
            <a:ahLst/>
            <a:cxnLst/>
            <a:rect l="l" t="t" r="r" b="b"/>
            <a:pathLst>
              <a:path w="56514" h="57150">
                <a:moveTo>
                  <a:pt x="56387" y="29670"/>
                </a:moveTo>
                <a:lnTo>
                  <a:pt x="46429" y="7417"/>
                </a:lnTo>
                <a:lnTo>
                  <a:pt x="28198" y="0"/>
                </a:lnTo>
                <a:lnTo>
                  <a:pt x="9966" y="7417"/>
                </a:lnTo>
                <a:lnTo>
                  <a:pt x="0" y="29670"/>
                </a:lnTo>
                <a:lnTo>
                  <a:pt x="10069" y="50080"/>
                </a:lnTo>
                <a:lnTo>
                  <a:pt x="28198" y="56883"/>
                </a:lnTo>
                <a:lnTo>
                  <a:pt x="46325" y="50080"/>
                </a:lnTo>
                <a:lnTo>
                  <a:pt x="56387" y="29670"/>
                </a:lnTo>
                <a:close/>
              </a:path>
            </a:pathLst>
          </a:custGeom>
          <a:solidFill>
            <a:srgbClr val="0000FF"/>
          </a:solidFill>
        </p:spPr>
        <p:txBody>
          <a:bodyPr wrap="square" lIns="0" tIns="0" rIns="0" bIns="0" rtlCol="0"/>
          <a:lstStyle/>
          <a:p>
            <a:endParaRPr/>
          </a:p>
        </p:txBody>
      </p:sp>
      <p:sp>
        <p:nvSpPr>
          <p:cNvPr id="148" name="object 148"/>
          <p:cNvSpPr/>
          <p:nvPr/>
        </p:nvSpPr>
        <p:spPr>
          <a:xfrm>
            <a:off x="6300089" y="6525815"/>
            <a:ext cx="56515" cy="57150"/>
          </a:xfrm>
          <a:custGeom>
            <a:avLst/>
            <a:gdLst/>
            <a:ahLst/>
            <a:cxnLst/>
            <a:rect l="l" t="t" r="r" b="b"/>
            <a:pathLst>
              <a:path w="56514" h="57150">
                <a:moveTo>
                  <a:pt x="56387" y="29670"/>
                </a:moveTo>
                <a:lnTo>
                  <a:pt x="46429" y="7417"/>
                </a:lnTo>
                <a:lnTo>
                  <a:pt x="28198" y="0"/>
                </a:lnTo>
                <a:lnTo>
                  <a:pt x="9966" y="7417"/>
                </a:lnTo>
                <a:lnTo>
                  <a:pt x="0" y="29670"/>
                </a:lnTo>
                <a:lnTo>
                  <a:pt x="10069" y="50080"/>
                </a:lnTo>
                <a:lnTo>
                  <a:pt x="28198" y="56883"/>
                </a:lnTo>
                <a:lnTo>
                  <a:pt x="46325" y="50080"/>
                </a:lnTo>
                <a:lnTo>
                  <a:pt x="56387" y="29670"/>
                </a:lnTo>
                <a:close/>
              </a:path>
            </a:pathLst>
          </a:custGeom>
          <a:ln w="3175">
            <a:solidFill>
              <a:srgbClr val="000000"/>
            </a:solidFill>
          </a:ln>
        </p:spPr>
        <p:txBody>
          <a:bodyPr wrap="square" lIns="0" tIns="0" rIns="0" bIns="0" rtlCol="0"/>
          <a:lstStyle/>
          <a:p>
            <a:endParaRPr/>
          </a:p>
        </p:txBody>
      </p:sp>
      <p:sp>
        <p:nvSpPr>
          <p:cNvPr id="149" name="object 149"/>
          <p:cNvSpPr/>
          <p:nvPr/>
        </p:nvSpPr>
        <p:spPr>
          <a:xfrm>
            <a:off x="6188087" y="6414735"/>
            <a:ext cx="57150" cy="55880"/>
          </a:xfrm>
          <a:custGeom>
            <a:avLst/>
            <a:gdLst/>
            <a:ahLst/>
            <a:cxnLst/>
            <a:rect l="l" t="t" r="r" b="b"/>
            <a:pathLst>
              <a:path w="57150" h="55879">
                <a:moveTo>
                  <a:pt x="57137" y="28736"/>
                </a:moveTo>
                <a:lnTo>
                  <a:pt x="47238" y="7184"/>
                </a:lnTo>
                <a:lnTo>
                  <a:pt x="28568" y="0"/>
                </a:lnTo>
                <a:lnTo>
                  <a:pt x="9899" y="7184"/>
                </a:lnTo>
                <a:lnTo>
                  <a:pt x="0" y="28736"/>
                </a:lnTo>
                <a:lnTo>
                  <a:pt x="9734" y="49010"/>
                </a:lnTo>
                <a:lnTo>
                  <a:pt x="28568" y="55768"/>
                </a:lnTo>
                <a:lnTo>
                  <a:pt x="47402" y="49010"/>
                </a:lnTo>
                <a:lnTo>
                  <a:pt x="57137" y="28736"/>
                </a:lnTo>
                <a:close/>
              </a:path>
            </a:pathLst>
          </a:custGeom>
          <a:solidFill>
            <a:srgbClr val="0000FF"/>
          </a:solidFill>
        </p:spPr>
        <p:txBody>
          <a:bodyPr wrap="square" lIns="0" tIns="0" rIns="0" bIns="0" rtlCol="0"/>
          <a:lstStyle/>
          <a:p>
            <a:endParaRPr/>
          </a:p>
        </p:txBody>
      </p:sp>
      <p:sp>
        <p:nvSpPr>
          <p:cNvPr id="150" name="object 150"/>
          <p:cNvSpPr/>
          <p:nvPr/>
        </p:nvSpPr>
        <p:spPr>
          <a:xfrm>
            <a:off x="6188087" y="6414735"/>
            <a:ext cx="57150" cy="55880"/>
          </a:xfrm>
          <a:custGeom>
            <a:avLst/>
            <a:gdLst/>
            <a:ahLst/>
            <a:cxnLst/>
            <a:rect l="l" t="t" r="r" b="b"/>
            <a:pathLst>
              <a:path w="57150" h="55879">
                <a:moveTo>
                  <a:pt x="57137" y="28736"/>
                </a:moveTo>
                <a:lnTo>
                  <a:pt x="47238" y="7184"/>
                </a:lnTo>
                <a:lnTo>
                  <a:pt x="28568" y="0"/>
                </a:lnTo>
                <a:lnTo>
                  <a:pt x="9899" y="7184"/>
                </a:lnTo>
                <a:lnTo>
                  <a:pt x="0" y="28736"/>
                </a:lnTo>
                <a:lnTo>
                  <a:pt x="9734" y="49010"/>
                </a:lnTo>
                <a:lnTo>
                  <a:pt x="28568" y="55768"/>
                </a:lnTo>
                <a:lnTo>
                  <a:pt x="47402" y="49010"/>
                </a:lnTo>
                <a:lnTo>
                  <a:pt x="57137" y="28736"/>
                </a:lnTo>
                <a:close/>
              </a:path>
            </a:pathLst>
          </a:custGeom>
          <a:ln w="3175">
            <a:solidFill>
              <a:srgbClr val="000000"/>
            </a:solidFill>
          </a:ln>
        </p:spPr>
        <p:txBody>
          <a:bodyPr wrap="square" lIns="0" tIns="0" rIns="0" bIns="0" rtlCol="0"/>
          <a:lstStyle/>
          <a:p>
            <a:endParaRPr/>
          </a:p>
        </p:txBody>
      </p:sp>
      <p:sp>
        <p:nvSpPr>
          <p:cNvPr id="151" name="object 151"/>
          <p:cNvSpPr/>
          <p:nvPr/>
        </p:nvSpPr>
        <p:spPr>
          <a:xfrm>
            <a:off x="6076835" y="6302540"/>
            <a:ext cx="56515" cy="57150"/>
          </a:xfrm>
          <a:custGeom>
            <a:avLst/>
            <a:gdLst/>
            <a:ahLst/>
            <a:cxnLst/>
            <a:rect l="l" t="t" r="r" b="b"/>
            <a:pathLst>
              <a:path w="56514" h="57150">
                <a:moveTo>
                  <a:pt x="56387" y="28917"/>
                </a:moveTo>
                <a:lnTo>
                  <a:pt x="46196" y="7229"/>
                </a:lnTo>
                <a:lnTo>
                  <a:pt x="28189" y="0"/>
                </a:lnTo>
                <a:lnTo>
                  <a:pt x="10184" y="7229"/>
                </a:lnTo>
                <a:lnTo>
                  <a:pt x="0" y="28917"/>
                </a:lnTo>
                <a:lnTo>
                  <a:pt x="9819" y="49891"/>
                </a:lnTo>
                <a:lnTo>
                  <a:pt x="28189" y="56883"/>
                </a:lnTo>
                <a:lnTo>
                  <a:pt x="46561" y="49891"/>
                </a:lnTo>
                <a:lnTo>
                  <a:pt x="56387" y="28917"/>
                </a:lnTo>
                <a:close/>
              </a:path>
            </a:pathLst>
          </a:custGeom>
          <a:solidFill>
            <a:srgbClr val="0000FF"/>
          </a:solidFill>
        </p:spPr>
        <p:txBody>
          <a:bodyPr wrap="square" lIns="0" tIns="0" rIns="0" bIns="0" rtlCol="0"/>
          <a:lstStyle/>
          <a:p>
            <a:endParaRPr/>
          </a:p>
        </p:txBody>
      </p:sp>
      <p:sp>
        <p:nvSpPr>
          <p:cNvPr id="152" name="object 152"/>
          <p:cNvSpPr/>
          <p:nvPr/>
        </p:nvSpPr>
        <p:spPr>
          <a:xfrm>
            <a:off x="6076835" y="6302540"/>
            <a:ext cx="56515" cy="57150"/>
          </a:xfrm>
          <a:custGeom>
            <a:avLst/>
            <a:gdLst/>
            <a:ahLst/>
            <a:cxnLst/>
            <a:rect l="l" t="t" r="r" b="b"/>
            <a:pathLst>
              <a:path w="56514" h="57150">
                <a:moveTo>
                  <a:pt x="56387" y="28917"/>
                </a:moveTo>
                <a:lnTo>
                  <a:pt x="46196" y="7229"/>
                </a:lnTo>
                <a:lnTo>
                  <a:pt x="28189" y="0"/>
                </a:lnTo>
                <a:lnTo>
                  <a:pt x="10184" y="7229"/>
                </a:lnTo>
                <a:lnTo>
                  <a:pt x="0" y="28917"/>
                </a:lnTo>
                <a:lnTo>
                  <a:pt x="9819" y="49891"/>
                </a:lnTo>
                <a:lnTo>
                  <a:pt x="28189" y="56883"/>
                </a:lnTo>
                <a:lnTo>
                  <a:pt x="46561" y="49891"/>
                </a:lnTo>
                <a:lnTo>
                  <a:pt x="56387" y="28917"/>
                </a:lnTo>
                <a:close/>
              </a:path>
            </a:pathLst>
          </a:custGeom>
          <a:ln w="3175">
            <a:solidFill>
              <a:srgbClr val="000000"/>
            </a:solidFill>
          </a:ln>
        </p:spPr>
        <p:txBody>
          <a:bodyPr wrap="square" lIns="0" tIns="0" rIns="0" bIns="0" rtlCol="0"/>
          <a:lstStyle/>
          <a:p>
            <a:endParaRPr/>
          </a:p>
        </p:txBody>
      </p:sp>
      <p:sp>
        <p:nvSpPr>
          <p:cNvPr id="153" name="object 153"/>
          <p:cNvSpPr/>
          <p:nvPr/>
        </p:nvSpPr>
        <p:spPr>
          <a:xfrm>
            <a:off x="5965583" y="6192011"/>
            <a:ext cx="56515" cy="55880"/>
          </a:xfrm>
          <a:custGeom>
            <a:avLst/>
            <a:gdLst/>
            <a:ahLst/>
            <a:cxnLst/>
            <a:rect l="l" t="t" r="r" b="b"/>
            <a:pathLst>
              <a:path w="56514" h="55879">
                <a:moveTo>
                  <a:pt x="56387" y="28193"/>
                </a:moveTo>
                <a:lnTo>
                  <a:pt x="53339" y="16001"/>
                </a:lnTo>
                <a:lnTo>
                  <a:pt x="45720" y="5334"/>
                </a:lnTo>
                <a:lnTo>
                  <a:pt x="33527" y="0"/>
                </a:lnTo>
                <a:lnTo>
                  <a:pt x="22098" y="0"/>
                </a:lnTo>
                <a:lnTo>
                  <a:pt x="9906" y="5334"/>
                </a:lnTo>
                <a:lnTo>
                  <a:pt x="2286" y="16001"/>
                </a:lnTo>
                <a:lnTo>
                  <a:pt x="0" y="28193"/>
                </a:lnTo>
                <a:lnTo>
                  <a:pt x="9174" y="48562"/>
                </a:lnTo>
                <a:lnTo>
                  <a:pt x="27679" y="55278"/>
                </a:lnTo>
                <a:lnTo>
                  <a:pt x="46441" y="48451"/>
                </a:lnTo>
                <a:lnTo>
                  <a:pt x="56387" y="28193"/>
                </a:lnTo>
                <a:close/>
              </a:path>
            </a:pathLst>
          </a:custGeom>
          <a:solidFill>
            <a:srgbClr val="0000FF"/>
          </a:solidFill>
        </p:spPr>
        <p:txBody>
          <a:bodyPr wrap="square" lIns="0" tIns="0" rIns="0" bIns="0" rtlCol="0"/>
          <a:lstStyle/>
          <a:p>
            <a:endParaRPr/>
          </a:p>
        </p:txBody>
      </p:sp>
      <p:sp>
        <p:nvSpPr>
          <p:cNvPr id="154" name="object 154"/>
          <p:cNvSpPr/>
          <p:nvPr/>
        </p:nvSpPr>
        <p:spPr>
          <a:xfrm>
            <a:off x="5965583" y="6192011"/>
            <a:ext cx="56515" cy="55880"/>
          </a:xfrm>
          <a:custGeom>
            <a:avLst/>
            <a:gdLst/>
            <a:ahLst/>
            <a:cxnLst/>
            <a:rect l="l" t="t" r="r" b="b"/>
            <a:pathLst>
              <a:path w="56514" h="55879">
                <a:moveTo>
                  <a:pt x="56387" y="28193"/>
                </a:moveTo>
                <a:lnTo>
                  <a:pt x="53339" y="16001"/>
                </a:lnTo>
                <a:lnTo>
                  <a:pt x="45720" y="5334"/>
                </a:lnTo>
                <a:lnTo>
                  <a:pt x="33527" y="0"/>
                </a:lnTo>
                <a:lnTo>
                  <a:pt x="22098" y="0"/>
                </a:lnTo>
                <a:lnTo>
                  <a:pt x="9906" y="5334"/>
                </a:lnTo>
                <a:lnTo>
                  <a:pt x="2286" y="16001"/>
                </a:lnTo>
                <a:lnTo>
                  <a:pt x="0" y="28193"/>
                </a:lnTo>
                <a:lnTo>
                  <a:pt x="9174" y="48562"/>
                </a:lnTo>
                <a:lnTo>
                  <a:pt x="27679" y="55278"/>
                </a:lnTo>
                <a:lnTo>
                  <a:pt x="46441" y="48451"/>
                </a:lnTo>
                <a:lnTo>
                  <a:pt x="56387" y="28193"/>
                </a:lnTo>
                <a:close/>
              </a:path>
            </a:pathLst>
          </a:custGeom>
          <a:ln w="3175">
            <a:solidFill>
              <a:srgbClr val="000000"/>
            </a:solidFill>
          </a:ln>
        </p:spPr>
        <p:txBody>
          <a:bodyPr wrap="square" lIns="0" tIns="0" rIns="0" bIns="0" rtlCol="0"/>
          <a:lstStyle/>
          <a:p>
            <a:endParaRPr/>
          </a:p>
        </p:txBody>
      </p:sp>
      <p:sp>
        <p:nvSpPr>
          <p:cNvPr id="155" name="object 155"/>
          <p:cNvSpPr/>
          <p:nvPr/>
        </p:nvSpPr>
        <p:spPr>
          <a:xfrm>
            <a:off x="5853569" y="6079235"/>
            <a:ext cx="56515" cy="55880"/>
          </a:xfrm>
          <a:custGeom>
            <a:avLst/>
            <a:gdLst/>
            <a:ahLst/>
            <a:cxnLst/>
            <a:rect l="l" t="t" r="r" b="b"/>
            <a:pathLst>
              <a:path w="56514" h="55879">
                <a:moveTo>
                  <a:pt x="56387" y="28955"/>
                </a:moveTo>
                <a:lnTo>
                  <a:pt x="46437" y="7096"/>
                </a:lnTo>
                <a:lnTo>
                  <a:pt x="28308" y="0"/>
                </a:lnTo>
                <a:lnTo>
                  <a:pt x="10121" y="7381"/>
                </a:lnTo>
                <a:lnTo>
                  <a:pt x="0" y="28955"/>
                </a:lnTo>
                <a:lnTo>
                  <a:pt x="3048" y="41148"/>
                </a:lnTo>
                <a:lnTo>
                  <a:pt x="10667" y="50291"/>
                </a:lnTo>
                <a:lnTo>
                  <a:pt x="22098" y="55625"/>
                </a:lnTo>
                <a:lnTo>
                  <a:pt x="34289" y="55625"/>
                </a:lnTo>
                <a:lnTo>
                  <a:pt x="46482" y="50291"/>
                </a:lnTo>
                <a:lnTo>
                  <a:pt x="53339" y="41147"/>
                </a:lnTo>
                <a:lnTo>
                  <a:pt x="56387" y="28955"/>
                </a:lnTo>
                <a:close/>
              </a:path>
            </a:pathLst>
          </a:custGeom>
          <a:solidFill>
            <a:srgbClr val="0000FF"/>
          </a:solidFill>
        </p:spPr>
        <p:txBody>
          <a:bodyPr wrap="square" lIns="0" tIns="0" rIns="0" bIns="0" rtlCol="0"/>
          <a:lstStyle/>
          <a:p>
            <a:endParaRPr/>
          </a:p>
        </p:txBody>
      </p:sp>
      <p:sp>
        <p:nvSpPr>
          <p:cNvPr id="156" name="object 156"/>
          <p:cNvSpPr/>
          <p:nvPr/>
        </p:nvSpPr>
        <p:spPr>
          <a:xfrm>
            <a:off x="5853569" y="6079235"/>
            <a:ext cx="56515" cy="55880"/>
          </a:xfrm>
          <a:custGeom>
            <a:avLst/>
            <a:gdLst/>
            <a:ahLst/>
            <a:cxnLst/>
            <a:rect l="l" t="t" r="r" b="b"/>
            <a:pathLst>
              <a:path w="56514" h="55879">
                <a:moveTo>
                  <a:pt x="56387" y="28955"/>
                </a:moveTo>
                <a:lnTo>
                  <a:pt x="46437" y="7096"/>
                </a:lnTo>
                <a:lnTo>
                  <a:pt x="28308" y="0"/>
                </a:lnTo>
                <a:lnTo>
                  <a:pt x="10121" y="7381"/>
                </a:lnTo>
                <a:lnTo>
                  <a:pt x="0" y="28955"/>
                </a:lnTo>
                <a:lnTo>
                  <a:pt x="3048" y="41148"/>
                </a:lnTo>
                <a:lnTo>
                  <a:pt x="10667" y="50291"/>
                </a:lnTo>
                <a:lnTo>
                  <a:pt x="22098" y="55625"/>
                </a:lnTo>
                <a:lnTo>
                  <a:pt x="34289" y="55625"/>
                </a:lnTo>
                <a:lnTo>
                  <a:pt x="46482" y="50291"/>
                </a:lnTo>
                <a:lnTo>
                  <a:pt x="53339" y="41147"/>
                </a:lnTo>
                <a:lnTo>
                  <a:pt x="56387" y="28955"/>
                </a:lnTo>
                <a:close/>
              </a:path>
            </a:pathLst>
          </a:custGeom>
          <a:ln w="3175">
            <a:solidFill>
              <a:srgbClr val="000000"/>
            </a:solidFill>
          </a:ln>
        </p:spPr>
        <p:txBody>
          <a:bodyPr wrap="square" lIns="0" tIns="0" rIns="0" bIns="0" rtlCol="0"/>
          <a:lstStyle/>
          <a:p>
            <a:endParaRPr/>
          </a:p>
        </p:txBody>
      </p:sp>
      <p:sp>
        <p:nvSpPr>
          <p:cNvPr id="157" name="object 157"/>
          <p:cNvSpPr/>
          <p:nvPr/>
        </p:nvSpPr>
        <p:spPr>
          <a:xfrm>
            <a:off x="5742317" y="5967374"/>
            <a:ext cx="56515" cy="57150"/>
          </a:xfrm>
          <a:custGeom>
            <a:avLst/>
            <a:gdLst/>
            <a:ahLst/>
            <a:cxnLst/>
            <a:rect l="l" t="t" r="r" b="b"/>
            <a:pathLst>
              <a:path w="56514" h="57150">
                <a:moveTo>
                  <a:pt x="56387" y="29565"/>
                </a:moveTo>
                <a:lnTo>
                  <a:pt x="46639" y="8337"/>
                </a:lnTo>
                <a:lnTo>
                  <a:pt x="28560" y="0"/>
                </a:lnTo>
                <a:lnTo>
                  <a:pt x="10298" y="6444"/>
                </a:lnTo>
                <a:lnTo>
                  <a:pt x="0" y="29565"/>
                </a:lnTo>
                <a:lnTo>
                  <a:pt x="10530" y="50891"/>
                </a:lnTo>
                <a:lnTo>
                  <a:pt x="28751" y="56668"/>
                </a:lnTo>
                <a:lnTo>
                  <a:pt x="46693" y="48894"/>
                </a:lnTo>
                <a:lnTo>
                  <a:pt x="56387" y="29565"/>
                </a:lnTo>
                <a:close/>
              </a:path>
            </a:pathLst>
          </a:custGeom>
          <a:solidFill>
            <a:srgbClr val="0000FF"/>
          </a:solidFill>
        </p:spPr>
        <p:txBody>
          <a:bodyPr wrap="square" lIns="0" tIns="0" rIns="0" bIns="0" rtlCol="0"/>
          <a:lstStyle/>
          <a:p>
            <a:endParaRPr/>
          </a:p>
        </p:txBody>
      </p:sp>
      <p:sp>
        <p:nvSpPr>
          <p:cNvPr id="158" name="object 158"/>
          <p:cNvSpPr/>
          <p:nvPr/>
        </p:nvSpPr>
        <p:spPr>
          <a:xfrm>
            <a:off x="5742317" y="5967374"/>
            <a:ext cx="56515" cy="57150"/>
          </a:xfrm>
          <a:custGeom>
            <a:avLst/>
            <a:gdLst/>
            <a:ahLst/>
            <a:cxnLst/>
            <a:rect l="l" t="t" r="r" b="b"/>
            <a:pathLst>
              <a:path w="56514" h="57150">
                <a:moveTo>
                  <a:pt x="56387" y="29565"/>
                </a:moveTo>
                <a:lnTo>
                  <a:pt x="46639" y="8337"/>
                </a:lnTo>
                <a:lnTo>
                  <a:pt x="28560" y="0"/>
                </a:lnTo>
                <a:lnTo>
                  <a:pt x="10298" y="6444"/>
                </a:lnTo>
                <a:lnTo>
                  <a:pt x="0" y="29565"/>
                </a:lnTo>
                <a:lnTo>
                  <a:pt x="10530" y="50891"/>
                </a:lnTo>
                <a:lnTo>
                  <a:pt x="28751" y="56668"/>
                </a:lnTo>
                <a:lnTo>
                  <a:pt x="46693" y="48894"/>
                </a:lnTo>
                <a:lnTo>
                  <a:pt x="56387" y="29565"/>
                </a:lnTo>
                <a:close/>
              </a:path>
            </a:pathLst>
          </a:custGeom>
          <a:ln w="3175">
            <a:solidFill>
              <a:srgbClr val="000000"/>
            </a:solidFill>
          </a:ln>
        </p:spPr>
        <p:txBody>
          <a:bodyPr wrap="square" lIns="0" tIns="0" rIns="0" bIns="0" rtlCol="0"/>
          <a:lstStyle/>
          <a:p>
            <a:endParaRPr/>
          </a:p>
        </p:txBody>
      </p:sp>
      <p:sp>
        <p:nvSpPr>
          <p:cNvPr id="159" name="object 159"/>
          <p:cNvSpPr/>
          <p:nvPr/>
        </p:nvSpPr>
        <p:spPr>
          <a:xfrm>
            <a:off x="5630303" y="5856422"/>
            <a:ext cx="56515" cy="55244"/>
          </a:xfrm>
          <a:custGeom>
            <a:avLst/>
            <a:gdLst/>
            <a:ahLst/>
            <a:cxnLst/>
            <a:rect l="l" t="t" r="r" b="b"/>
            <a:pathLst>
              <a:path w="56514" h="55245">
                <a:moveTo>
                  <a:pt x="56387" y="28503"/>
                </a:moveTo>
                <a:lnTo>
                  <a:pt x="47939" y="8242"/>
                </a:lnTo>
                <a:lnTo>
                  <a:pt x="29732" y="0"/>
                </a:lnTo>
                <a:lnTo>
                  <a:pt x="10755" y="6009"/>
                </a:lnTo>
                <a:lnTo>
                  <a:pt x="0" y="28503"/>
                </a:lnTo>
                <a:lnTo>
                  <a:pt x="3048" y="40695"/>
                </a:lnTo>
                <a:lnTo>
                  <a:pt x="10668" y="49077"/>
                </a:lnTo>
                <a:lnTo>
                  <a:pt x="22860" y="55173"/>
                </a:lnTo>
                <a:lnTo>
                  <a:pt x="34290" y="55173"/>
                </a:lnTo>
                <a:lnTo>
                  <a:pt x="44958" y="49077"/>
                </a:lnTo>
                <a:lnTo>
                  <a:pt x="54102" y="40695"/>
                </a:lnTo>
                <a:lnTo>
                  <a:pt x="56387" y="28503"/>
                </a:lnTo>
                <a:close/>
              </a:path>
            </a:pathLst>
          </a:custGeom>
          <a:solidFill>
            <a:srgbClr val="0000FF"/>
          </a:solidFill>
        </p:spPr>
        <p:txBody>
          <a:bodyPr wrap="square" lIns="0" tIns="0" rIns="0" bIns="0" rtlCol="0"/>
          <a:lstStyle/>
          <a:p>
            <a:endParaRPr/>
          </a:p>
        </p:txBody>
      </p:sp>
      <p:sp>
        <p:nvSpPr>
          <p:cNvPr id="160" name="object 160"/>
          <p:cNvSpPr/>
          <p:nvPr/>
        </p:nvSpPr>
        <p:spPr>
          <a:xfrm>
            <a:off x="5630303" y="5856422"/>
            <a:ext cx="56515" cy="55244"/>
          </a:xfrm>
          <a:custGeom>
            <a:avLst/>
            <a:gdLst/>
            <a:ahLst/>
            <a:cxnLst/>
            <a:rect l="l" t="t" r="r" b="b"/>
            <a:pathLst>
              <a:path w="56514" h="55245">
                <a:moveTo>
                  <a:pt x="56387" y="28503"/>
                </a:moveTo>
                <a:lnTo>
                  <a:pt x="47939" y="8242"/>
                </a:lnTo>
                <a:lnTo>
                  <a:pt x="29732" y="0"/>
                </a:lnTo>
                <a:lnTo>
                  <a:pt x="10755" y="6009"/>
                </a:lnTo>
                <a:lnTo>
                  <a:pt x="0" y="28503"/>
                </a:lnTo>
                <a:lnTo>
                  <a:pt x="3048" y="40695"/>
                </a:lnTo>
                <a:lnTo>
                  <a:pt x="10668" y="49077"/>
                </a:lnTo>
                <a:lnTo>
                  <a:pt x="22860" y="55173"/>
                </a:lnTo>
                <a:lnTo>
                  <a:pt x="34290" y="55173"/>
                </a:lnTo>
                <a:lnTo>
                  <a:pt x="44958" y="49077"/>
                </a:lnTo>
                <a:lnTo>
                  <a:pt x="54102" y="40695"/>
                </a:lnTo>
                <a:lnTo>
                  <a:pt x="56387" y="28503"/>
                </a:lnTo>
                <a:close/>
              </a:path>
            </a:pathLst>
          </a:custGeom>
          <a:ln w="3175">
            <a:solidFill>
              <a:srgbClr val="000000"/>
            </a:solidFill>
          </a:ln>
        </p:spPr>
        <p:txBody>
          <a:bodyPr wrap="square" lIns="0" tIns="0" rIns="0" bIns="0" rtlCol="0"/>
          <a:lstStyle/>
          <a:p>
            <a:endParaRPr/>
          </a:p>
        </p:txBody>
      </p:sp>
      <p:sp>
        <p:nvSpPr>
          <p:cNvPr id="161" name="object 161"/>
          <p:cNvSpPr/>
          <p:nvPr/>
        </p:nvSpPr>
        <p:spPr>
          <a:xfrm>
            <a:off x="5519051" y="5744093"/>
            <a:ext cx="56515" cy="57150"/>
          </a:xfrm>
          <a:custGeom>
            <a:avLst/>
            <a:gdLst/>
            <a:ahLst/>
            <a:cxnLst/>
            <a:rect l="l" t="t" r="r" b="b"/>
            <a:pathLst>
              <a:path w="56514" h="57150">
                <a:moveTo>
                  <a:pt x="56387" y="28817"/>
                </a:moveTo>
                <a:lnTo>
                  <a:pt x="46361" y="8102"/>
                </a:lnTo>
                <a:lnTo>
                  <a:pt x="28503" y="0"/>
                </a:lnTo>
                <a:lnTo>
                  <a:pt x="10491" y="6306"/>
                </a:lnTo>
                <a:lnTo>
                  <a:pt x="0" y="28817"/>
                </a:lnTo>
                <a:lnTo>
                  <a:pt x="10317" y="50743"/>
                </a:lnTo>
                <a:lnTo>
                  <a:pt x="28803" y="56664"/>
                </a:lnTo>
                <a:lnTo>
                  <a:pt x="46984" y="48661"/>
                </a:lnTo>
                <a:lnTo>
                  <a:pt x="56387" y="28817"/>
                </a:lnTo>
                <a:close/>
              </a:path>
            </a:pathLst>
          </a:custGeom>
          <a:solidFill>
            <a:srgbClr val="0000FF"/>
          </a:solidFill>
        </p:spPr>
        <p:txBody>
          <a:bodyPr wrap="square" lIns="0" tIns="0" rIns="0" bIns="0" rtlCol="0"/>
          <a:lstStyle/>
          <a:p>
            <a:endParaRPr/>
          </a:p>
        </p:txBody>
      </p:sp>
      <p:sp>
        <p:nvSpPr>
          <p:cNvPr id="162" name="object 162"/>
          <p:cNvSpPr/>
          <p:nvPr/>
        </p:nvSpPr>
        <p:spPr>
          <a:xfrm>
            <a:off x="5519051" y="5744093"/>
            <a:ext cx="56515" cy="57150"/>
          </a:xfrm>
          <a:custGeom>
            <a:avLst/>
            <a:gdLst/>
            <a:ahLst/>
            <a:cxnLst/>
            <a:rect l="l" t="t" r="r" b="b"/>
            <a:pathLst>
              <a:path w="56514" h="57150">
                <a:moveTo>
                  <a:pt x="56387" y="28817"/>
                </a:moveTo>
                <a:lnTo>
                  <a:pt x="46361" y="8102"/>
                </a:lnTo>
                <a:lnTo>
                  <a:pt x="28503" y="0"/>
                </a:lnTo>
                <a:lnTo>
                  <a:pt x="10491" y="6306"/>
                </a:lnTo>
                <a:lnTo>
                  <a:pt x="0" y="28817"/>
                </a:lnTo>
                <a:lnTo>
                  <a:pt x="10317" y="50743"/>
                </a:lnTo>
                <a:lnTo>
                  <a:pt x="28803" y="56664"/>
                </a:lnTo>
                <a:lnTo>
                  <a:pt x="46984" y="48661"/>
                </a:lnTo>
                <a:lnTo>
                  <a:pt x="56387" y="28817"/>
                </a:lnTo>
                <a:close/>
              </a:path>
            </a:pathLst>
          </a:custGeom>
          <a:ln w="3175">
            <a:solidFill>
              <a:srgbClr val="000000"/>
            </a:solidFill>
          </a:ln>
        </p:spPr>
        <p:txBody>
          <a:bodyPr wrap="square" lIns="0" tIns="0" rIns="0" bIns="0" rtlCol="0"/>
          <a:lstStyle/>
          <a:p>
            <a:endParaRPr/>
          </a:p>
        </p:txBody>
      </p:sp>
      <p:sp>
        <p:nvSpPr>
          <p:cNvPr id="163" name="object 163"/>
          <p:cNvSpPr/>
          <p:nvPr/>
        </p:nvSpPr>
        <p:spPr>
          <a:xfrm>
            <a:off x="5407037" y="5632913"/>
            <a:ext cx="57150" cy="55880"/>
          </a:xfrm>
          <a:custGeom>
            <a:avLst/>
            <a:gdLst/>
            <a:ahLst/>
            <a:cxnLst/>
            <a:rect l="l" t="t" r="r" b="b"/>
            <a:pathLst>
              <a:path w="57150" h="55879">
                <a:moveTo>
                  <a:pt x="57150" y="28746"/>
                </a:moveTo>
                <a:lnTo>
                  <a:pt x="47436" y="7711"/>
                </a:lnTo>
                <a:lnTo>
                  <a:pt x="28722" y="0"/>
                </a:lnTo>
                <a:lnTo>
                  <a:pt x="9935" y="6661"/>
                </a:lnTo>
                <a:lnTo>
                  <a:pt x="0" y="28746"/>
                </a:lnTo>
                <a:lnTo>
                  <a:pt x="10608" y="49702"/>
                </a:lnTo>
                <a:lnTo>
                  <a:pt x="29032" y="55730"/>
                </a:lnTo>
                <a:lnTo>
                  <a:pt x="47227" y="48266"/>
                </a:lnTo>
                <a:lnTo>
                  <a:pt x="57150" y="28746"/>
                </a:lnTo>
                <a:close/>
              </a:path>
            </a:pathLst>
          </a:custGeom>
          <a:solidFill>
            <a:srgbClr val="0000FF"/>
          </a:solidFill>
        </p:spPr>
        <p:txBody>
          <a:bodyPr wrap="square" lIns="0" tIns="0" rIns="0" bIns="0" rtlCol="0"/>
          <a:lstStyle/>
          <a:p>
            <a:endParaRPr/>
          </a:p>
        </p:txBody>
      </p:sp>
      <p:sp>
        <p:nvSpPr>
          <p:cNvPr id="164" name="object 164"/>
          <p:cNvSpPr/>
          <p:nvPr/>
        </p:nvSpPr>
        <p:spPr>
          <a:xfrm>
            <a:off x="5407037" y="5632913"/>
            <a:ext cx="57150" cy="55880"/>
          </a:xfrm>
          <a:custGeom>
            <a:avLst/>
            <a:gdLst/>
            <a:ahLst/>
            <a:cxnLst/>
            <a:rect l="l" t="t" r="r" b="b"/>
            <a:pathLst>
              <a:path w="57150" h="55879">
                <a:moveTo>
                  <a:pt x="57150" y="28746"/>
                </a:moveTo>
                <a:lnTo>
                  <a:pt x="47436" y="7711"/>
                </a:lnTo>
                <a:lnTo>
                  <a:pt x="28722" y="0"/>
                </a:lnTo>
                <a:lnTo>
                  <a:pt x="9935" y="6661"/>
                </a:lnTo>
                <a:lnTo>
                  <a:pt x="0" y="28746"/>
                </a:lnTo>
                <a:lnTo>
                  <a:pt x="10608" y="49702"/>
                </a:lnTo>
                <a:lnTo>
                  <a:pt x="29032" y="55730"/>
                </a:lnTo>
                <a:lnTo>
                  <a:pt x="47227" y="48266"/>
                </a:lnTo>
                <a:lnTo>
                  <a:pt x="57150" y="28746"/>
                </a:lnTo>
                <a:close/>
              </a:path>
            </a:pathLst>
          </a:custGeom>
          <a:ln w="3175">
            <a:solidFill>
              <a:srgbClr val="000000"/>
            </a:solidFill>
          </a:ln>
        </p:spPr>
        <p:txBody>
          <a:bodyPr wrap="square" lIns="0" tIns="0" rIns="0" bIns="0" rtlCol="0"/>
          <a:lstStyle/>
          <a:p>
            <a:endParaRPr/>
          </a:p>
        </p:txBody>
      </p:sp>
      <p:sp>
        <p:nvSpPr>
          <p:cNvPr id="165" name="object 165"/>
          <p:cNvSpPr/>
          <p:nvPr/>
        </p:nvSpPr>
        <p:spPr>
          <a:xfrm>
            <a:off x="4096397" y="5326379"/>
            <a:ext cx="3013075" cy="0"/>
          </a:xfrm>
          <a:custGeom>
            <a:avLst/>
            <a:gdLst/>
            <a:ahLst/>
            <a:cxnLst/>
            <a:rect l="l" t="t" r="r" b="b"/>
            <a:pathLst>
              <a:path w="3013075">
                <a:moveTo>
                  <a:pt x="0" y="0"/>
                </a:moveTo>
                <a:lnTo>
                  <a:pt x="3012948" y="0"/>
                </a:lnTo>
              </a:path>
            </a:pathLst>
          </a:custGeom>
          <a:ln w="14871">
            <a:solidFill>
              <a:srgbClr val="008000"/>
            </a:solidFill>
          </a:ln>
        </p:spPr>
        <p:txBody>
          <a:bodyPr wrap="square" lIns="0" tIns="0" rIns="0" bIns="0" rtlCol="0"/>
          <a:lstStyle/>
          <a:p>
            <a:endParaRPr/>
          </a:p>
        </p:txBody>
      </p:sp>
      <p:sp>
        <p:nvSpPr>
          <p:cNvPr id="166" name="object 166"/>
          <p:cNvSpPr/>
          <p:nvPr/>
        </p:nvSpPr>
        <p:spPr>
          <a:xfrm>
            <a:off x="4766195" y="5438394"/>
            <a:ext cx="3347720" cy="0"/>
          </a:xfrm>
          <a:custGeom>
            <a:avLst/>
            <a:gdLst/>
            <a:ahLst/>
            <a:cxnLst/>
            <a:rect l="l" t="t" r="r" b="b"/>
            <a:pathLst>
              <a:path w="3347720">
                <a:moveTo>
                  <a:pt x="0" y="0"/>
                </a:moveTo>
                <a:lnTo>
                  <a:pt x="3347453" y="0"/>
                </a:lnTo>
              </a:path>
            </a:pathLst>
          </a:custGeom>
          <a:ln w="14871">
            <a:solidFill>
              <a:srgbClr val="008000"/>
            </a:solidFill>
          </a:ln>
        </p:spPr>
        <p:txBody>
          <a:bodyPr wrap="square" lIns="0" tIns="0" rIns="0" bIns="0" rtlCol="0"/>
          <a:lstStyle/>
          <a:p>
            <a:endParaRPr/>
          </a:p>
        </p:txBody>
      </p:sp>
      <p:sp>
        <p:nvSpPr>
          <p:cNvPr id="167" name="object 167"/>
          <p:cNvSpPr/>
          <p:nvPr/>
        </p:nvSpPr>
        <p:spPr>
          <a:xfrm>
            <a:off x="7779143" y="4655820"/>
            <a:ext cx="0" cy="782955"/>
          </a:xfrm>
          <a:custGeom>
            <a:avLst/>
            <a:gdLst/>
            <a:ahLst/>
            <a:cxnLst/>
            <a:rect l="l" t="t" r="r" b="b"/>
            <a:pathLst>
              <a:path h="782954">
                <a:moveTo>
                  <a:pt x="0" y="0"/>
                </a:moveTo>
                <a:lnTo>
                  <a:pt x="0" y="782574"/>
                </a:lnTo>
              </a:path>
            </a:pathLst>
          </a:custGeom>
          <a:ln w="14871">
            <a:solidFill>
              <a:srgbClr val="000000"/>
            </a:solidFill>
          </a:ln>
        </p:spPr>
        <p:txBody>
          <a:bodyPr wrap="square" lIns="0" tIns="0" rIns="0" bIns="0" rtlCol="0"/>
          <a:lstStyle/>
          <a:p>
            <a:endParaRPr/>
          </a:p>
        </p:txBody>
      </p:sp>
      <p:sp>
        <p:nvSpPr>
          <p:cNvPr id="168" name="object 168"/>
          <p:cNvSpPr/>
          <p:nvPr/>
        </p:nvSpPr>
        <p:spPr>
          <a:xfrm>
            <a:off x="4766195" y="4655820"/>
            <a:ext cx="0" cy="782955"/>
          </a:xfrm>
          <a:custGeom>
            <a:avLst/>
            <a:gdLst/>
            <a:ahLst/>
            <a:cxnLst/>
            <a:rect l="l" t="t" r="r" b="b"/>
            <a:pathLst>
              <a:path h="782954">
                <a:moveTo>
                  <a:pt x="0" y="0"/>
                </a:moveTo>
                <a:lnTo>
                  <a:pt x="0" y="782574"/>
                </a:lnTo>
              </a:path>
            </a:pathLst>
          </a:custGeom>
          <a:ln w="14871">
            <a:solidFill>
              <a:srgbClr val="008000"/>
            </a:solidFill>
          </a:ln>
        </p:spPr>
        <p:txBody>
          <a:bodyPr wrap="square" lIns="0" tIns="0" rIns="0" bIns="0" rtlCol="0"/>
          <a:lstStyle/>
          <a:p>
            <a:endParaRPr/>
          </a:p>
        </p:txBody>
      </p:sp>
      <p:sp>
        <p:nvSpPr>
          <p:cNvPr id="169" name="object 169"/>
          <p:cNvSpPr/>
          <p:nvPr/>
        </p:nvSpPr>
        <p:spPr>
          <a:xfrm>
            <a:off x="4096397" y="5326379"/>
            <a:ext cx="0" cy="112395"/>
          </a:xfrm>
          <a:custGeom>
            <a:avLst/>
            <a:gdLst/>
            <a:ahLst/>
            <a:cxnLst/>
            <a:rect l="l" t="t" r="r" b="b"/>
            <a:pathLst>
              <a:path h="112395">
                <a:moveTo>
                  <a:pt x="0" y="0"/>
                </a:moveTo>
                <a:lnTo>
                  <a:pt x="0" y="112014"/>
                </a:lnTo>
              </a:path>
            </a:pathLst>
          </a:custGeom>
          <a:ln w="14871">
            <a:solidFill>
              <a:srgbClr val="0000FF"/>
            </a:solidFill>
          </a:ln>
        </p:spPr>
        <p:txBody>
          <a:bodyPr wrap="square" lIns="0" tIns="0" rIns="0" bIns="0" rtlCol="0"/>
          <a:lstStyle/>
          <a:p>
            <a:endParaRPr/>
          </a:p>
        </p:txBody>
      </p:sp>
      <p:sp>
        <p:nvSpPr>
          <p:cNvPr id="170" name="object 170"/>
          <p:cNvSpPr/>
          <p:nvPr/>
        </p:nvSpPr>
        <p:spPr>
          <a:xfrm>
            <a:off x="3985145" y="5438394"/>
            <a:ext cx="223520" cy="0"/>
          </a:xfrm>
          <a:custGeom>
            <a:avLst/>
            <a:gdLst/>
            <a:ahLst/>
            <a:cxnLst/>
            <a:rect l="l" t="t" r="r" b="b"/>
            <a:pathLst>
              <a:path w="223520">
                <a:moveTo>
                  <a:pt x="0" y="0"/>
                </a:moveTo>
                <a:lnTo>
                  <a:pt x="223265" y="0"/>
                </a:lnTo>
              </a:path>
            </a:pathLst>
          </a:custGeom>
          <a:ln w="14871">
            <a:solidFill>
              <a:srgbClr val="0000FF"/>
            </a:solidFill>
          </a:ln>
        </p:spPr>
        <p:txBody>
          <a:bodyPr wrap="square" lIns="0" tIns="0" rIns="0" bIns="0" rtlCol="0"/>
          <a:lstStyle/>
          <a:p>
            <a:endParaRPr/>
          </a:p>
        </p:txBody>
      </p:sp>
      <p:sp>
        <p:nvSpPr>
          <p:cNvPr id="171" name="object 171"/>
          <p:cNvSpPr/>
          <p:nvPr/>
        </p:nvSpPr>
        <p:spPr>
          <a:xfrm>
            <a:off x="4011815" y="5465064"/>
            <a:ext cx="168910" cy="0"/>
          </a:xfrm>
          <a:custGeom>
            <a:avLst/>
            <a:gdLst/>
            <a:ahLst/>
            <a:cxnLst/>
            <a:rect l="l" t="t" r="r" b="b"/>
            <a:pathLst>
              <a:path w="168910">
                <a:moveTo>
                  <a:pt x="0" y="0"/>
                </a:moveTo>
                <a:lnTo>
                  <a:pt x="168401" y="0"/>
                </a:lnTo>
              </a:path>
            </a:pathLst>
          </a:custGeom>
          <a:ln w="14871">
            <a:solidFill>
              <a:srgbClr val="0000FF"/>
            </a:solidFill>
          </a:ln>
        </p:spPr>
        <p:txBody>
          <a:bodyPr wrap="square" lIns="0" tIns="0" rIns="0" bIns="0" rtlCol="0"/>
          <a:lstStyle/>
          <a:p>
            <a:endParaRPr/>
          </a:p>
        </p:txBody>
      </p:sp>
      <p:sp>
        <p:nvSpPr>
          <p:cNvPr id="172" name="object 172"/>
          <p:cNvSpPr/>
          <p:nvPr/>
        </p:nvSpPr>
        <p:spPr>
          <a:xfrm>
            <a:off x="4040009" y="5493258"/>
            <a:ext cx="112395" cy="0"/>
          </a:xfrm>
          <a:custGeom>
            <a:avLst/>
            <a:gdLst/>
            <a:ahLst/>
            <a:cxnLst/>
            <a:rect l="l" t="t" r="r" b="b"/>
            <a:pathLst>
              <a:path w="112395">
                <a:moveTo>
                  <a:pt x="0" y="0"/>
                </a:moveTo>
                <a:lnTo>
                  <a:pt x="112013" y="0"/>
                </a:lnTo>
              </a:path>
            </a:pathLst>
          </a:custGeom>
          <a:ln w="14871">
            <a:solidFill>
              <a:srgbClr val="0000FF"/>
            </a:solidFill>
          </a:ln>
        </p:spPr>
        <p:txBody>
          <a:bodyPr wrap="square" lIns="0" tIns="0" rIns="0" bIns="0" rtlCol="0"/>
          <a:lstStyle/>
          <a:p>
            <a:endParaRPr/>
          </a:p>
        </p:txBody>
      </p:sp>
      <p:sp>
        <p:nvSpPr>
          <p:cNvPr id="173" name="object 173"/>
          <p:cNvSpPr/>
          <p:nvPr/>
        </p:nvSpPr>
        <p:spPr>
          <a:xfrm>
            <a:off x="4068203" y="5521452"/>
            <a:ext cx="55244" cy="0"/>
          </a:xfrm>
          <a:custGeom>
            <a:avLst/>
            <a:gdLst/>
            <a:ahLst/>
            <a:cxnLst/>
            <a:rect l="l" t="t" r="r" b="b"/>
            <a:pathLst>
              <a:path w="55245">
                <a:moveTo>
                  <a:pt x="0" y="0"/>
                </a:moveTo>
                <a:lnTo>
                  <a:pt x="54863" y="0"/>
                </a:lnTo>
              </a:path>
            </a:pathLst>
          </a:custGeom>
          <a:ln w="14871">
            <a:solidFill>
              <a:srgbClr val="0000FF"/>
            </a:solidFill>
          </a:ln>
        </p:spPr>
        <p:txBody>
          <a:bodyPr wrap="square" lIns="0" tIns="0" rIns="0" bIns="0" rtlCol="0"/>
          <a:lstStyle/>
          <a:p>
            <a:endParaRPr/>
          </a:p>
        </p:txBody>
      </p:sp>
      <p:sp>
        <p:nvSpPr>
          <p:cNvPr id="174" name="object 174"/>
          <p:cNvSpPr txBox="1"/>
          <p:nvPr/>
        </p:nvSpPr>
        <p:spPr>
          <a:xfrm>
            <a:off x="6840607" y="6676897"/>
            <a:ext cx="981710" cy="190500"/>
          </a:xfrm>
          <a:prstGeom prst="rect">
            <a:avLst/>
          </a:prstGeom>
        </p:spPr>
        <p:txBody>
          <a:bodyPr vert="horz" wrap="square" lIns="0" tIns="0" rIns="0" bIns="0" rtlCol="0">
            <a:spAutoFit/>
          </a:bodyPr>
          <a:lstStyle/>
          <a:p>
            <a:pPr marL="12700">
              <a:lnSpc>
                <a:spcPct val="100000"/>
              </a:lnSpc>
            </a:pPr>
            <a:r>
              <a:rPr sz="1150" b="1" spc="5" dirty="0">
                <a:latin typeface="Arial"/>
                <a:cs typeface="Arial"/>
              </a:rPr>
              <a:t>Address</a:t>
            </a:r>
            <a:r>
              <a:rPr sz="1150" b="1" spc="250" dirty="0">
                <a:latin typeface="Arial"/>
                <a:cs typeface="Arial"/>
              </a:rPr>
              <a:t> </a:t>
            </a:r>
            <a:r>
              <a:rPr sz="1150" b="1" spc="5" dirty="0">
                <a:latin typeface="Arial"/>
                <a:cs typeface="Arial"/>
              </a:rPr>
              <a:t>Bus</a:t>
            </a:r>
            <a:endParaRPr sz="1150">
              <a:latin typeface="Arial"/>
              <a:cs typeface="Arial"/>
            </a:endParaRPr>
          </a:p>
        </p:txBody>
      </p:sp>
      <p:sp>
        <p:nvSpPr>
          <p:cNvPr id="175" name="object 175"/>
          <p:cNvSpPr/>
          <p:nvPr/>
        </p:nvSpPr>
        <p:spPr>
          <a:xfrm>
            <a:off x="8180717" y="5372861"/>
            <a:ext cx="199390" cy="0"/>
          </a:xfrm>
          <a:custGeom>
            <a:avLst/>
            <a:gdLst/>
            <a:ahLst/>
            <a:cxnLst/>
            <a:rect l="l" t="t" r="r" b="b"/>
            <a:pathLst>
              <a:path w="199390">
                <a:moveTo>
                  <a:pt x="0" y="0"/>
                </a:moveTo>
                <a:lnTo>
                  <a:pt x="198869" y="0"/>
                </a:lnTo>
              </a:path>
            </a:pathLst>
          </a:custGeom>
          <a:ln w="13385">
            <a:solidFill>
              <a:srgbClr val="000000"/>
            </a:solidFill>
          </a:ln>
        </p:spPr>
        <p:txBody>
          <a:bodyPr wrap="square" lIns="0" tIns="0" rIns="0" bIns="0" rtlCol="0"/>
          <a:lstStyle/>
          <a:p>
            <a:endParaRPr/>
          </a:p>
        </p:txBody>
      </p:sp>
      <p:sp>
        <p:nvSpPr>
          <p:cNvPr id="176" name="object 176"/>
          <p:cNvSpPr txBox="1"/>
          <p:nvPr/>
        </p:nvSpPr>
        <p:spPr>
          <a:xfrm>
            <a:off x="8168011" y="5354320"/>
            <a:ext cx="226060" cy="1388745"/>
          </a:xfrm>
          <a:prstGeom prst="rect">
            <a:avLst/>
          </a:prstGeom>
        </p:spPr>
        <p:txBody>
          <a:bodyPr vert="horz" wrap="square" lIns="0" tIns="0" rIns="0" bIns="0" rtlCol="0">
            <a:spAutoFit/>
          </a:bodyPr>
          <a:lstStyle/>
          <a:p>
            <a:pPr marL="36195" indent="-24130" algn="just">
              <a:lnSpc>
                <a:spcPct val="100000"/>
              </a:lnSpc>
            </a:pPr>
            <a:r>
              <a:rPr sz="950" b="1" spc="20" dirty="0">
                <a:latin typeface="Arial"/>
                <a:cs typeface="Arial"/>
              </a:rPr>
              <a:t>WE</a:t>
            </a:r>
            <a:endParaRPr sz="950">
              <a:latin typeface="Arial"/>
              <a:cs typeface="Arial"/>
            </a:endParaRPr>
          </a:p>
          <a:p>
            <a:pPr marL="36195" marR="33020" algn="just">
              <a:lnSpc>
                <a:spcPct val="77100"/>
              </a:lnSpc>
              <a:spcBef>
                <a:spcPts val="885"/>
              </a:spcBef>
            </a:pPr>
            <a:r>
              <a:rPr sz="950" b="1" spc="-30" dirty="0">
                <a:latin typeface="Arial"/>
                <a:cs typeface="Arial"/>
              </a:rPr>
              <a:t>A0  A1  A2  A3  A4  A5  A6  A7  A8  A9</a:t>
            </a:r>
            <a:endParaRPr sz="950">
              <a:latin typeface="Arial"/>
              <a:cs typeface="Arial"/>
            </a:endParaRPr>
          </a:p>
        </p:txBody>
      </p:sp>
      <p:sp>
        <p:nvSpPr>
          <p:cNvPr id="177" name="object 177"/>
          <p:cNvSpPr/>
          <p:nvPr/>
        </p:nvSpPr>
        <p:spPr>
          <a:xfrm>
            <a:off x="4068203" y="5298185"/>
            <a:ext cx="55244" cy="55244"/>
          </a:xfrm>
          <a:custGeom>
            <a:avLst/>
            <a:gdLst/>
            <a:ahLst/>
            <a:cxnLst/>
            <a:rect l="l" t="t" r="r" b="b"/>
            <a:pathLst>
              <a:path w="55245" h="55245">
                <a:moveTo>
                  <a:pt x="54863" y="28193"/>
                </a:moveTo>
                <a:lnTo>
                  <a:pt x="53339" y="14477"/>
                </a:lnTo>
                <a:lnTo>
                  <a:pt x="44957" y="6096"/>
                </a:lnTo>
                <a:lnTo>
                  <a:pt x="34289" y="0"/>
                </a:lnTo>
                <a:lnTo>
                  <a:pt x="21336" y="0"/>
                </a:lnTo>
                <a:lnTo>
                  <a:pt x="10667" y="6096"/>
                </a:lnTo>
                <a:lnTo>
                  <a:pt x="3048" y="14477"/>
                </a:lnTo>
                <a:lnTo>
                  <a:pt x="0" y="28193"/>
                </a:lnTo>
                <a:lnTo>
                  <a:pt x="3048" y="40386"/>
                </a:lnTo>
                <a:lnTo>
                  <a:pt x="10667" y="48767"/>
                </a:lnTo>
                <a:lnTo>
                  <a:pt x="21336" y="54863"/>
                </a:lnTo>
                <a:lnTo>
                  <a:pt x="34289" y="54863"/>
                </a:lnTo>
                <a:lnTo>
                  <a:pt x="44957" y="48767"/>
                </a:lnTo>
                <a:lnTo>
                  <a:pt x="53339" y="40386"/>
                </a:lnTo>
                <a:lnTo>
                  <a:pt x="54863" y="28193"/>
                </a:lnTo>
                <a:close/>
              </a:path>
            </a:pathLst>
          </a:custGeom>
          <a:solidFill>
            <a:srgbClr val="0000FF"/>
          </a:solidFill>
        </p:spPr>
        <p:txBody>
          <a:bodyPr wrap="square" lIns="0" tIns="0" rIns="0" bIns="0" rtlCol="0"/>
          <a:lstStyle/>
          <a:p>
            <a:endParaRPr/>
          </a:p>
        </p:txBody>
      </p:sp>
      <p:sp>
        <p:nvSpPr>
          <p:cNvPr id="178" name="object 178"/>
          <p:cNvSpPr/>
          <p:nvPr/>
        </p:nvSpPr>
        <p:spPr>
          <a:xfrm>
            <a:off x="4068203" y="5298185"/>
            <a:ext cx="55244" cy="55244"/>
          </a:xfrm>
          <a:custGeom>
            <a:avLst/>
            <a:gdLst/>
            <a:ahLst/>
            <a:cxnLst/>
            <a:rect l="l" t="t" r="r" b="b"/>
            <a:pathLst>
              <a:path w="55245" h="55245">
                <a:moveTo>
                  <a:pt x="54863" y="28193"/>
                </a:moveTo>
                <a:lnTo>
                  <a:pt x="53339" y="14477"/>
                </a:lnTo>
                <a:lnTo>
                  <a:pt x="44957" y="6096"/>
                </a:lnTo>
                <a:lnTo>
                  <a:pt x="34289" y="0"/>
                </a:lnTo>
                <a:lnTo>
                  <a:pt x="21336" y="0"/>
                </a:lnTo>
                <a:lnTo>
                  <a:pt x="10667" y="6096"/>
                </a:lnTo>
                <a:lnTo>
                  <a:pt x="3048" y="14477"/>
                </a:lnTo>
                <a:lnTo>
                  <a:pt x="0" y="28193"/>
                </a:lnTo>
                <a:lnTo>
                  <a:pt x="3048" y="40386"/>
                </a:lnTo>
                <a:lnTo>
                  <a:pt x="10667" y="48767"/>
                </a:lnTo>
                <a:lnTo>
                  <a:pt x="21336" y="54863"/>
                </a:lnTo>
                <a:lnTo>
                  <a:pt x="34289" y="54863"/>
                </a:lnTo>
                <a:lnTo>
                  <a:pt x="44957" y="48767"/>
                </a:lnTo>
                <a:lnTo>
                  <a:pt x="53339" y="40386"/>
                </a:lnTo>
                <a:lnTo>
                  <a:pt x="54863" y="28193"/>
                </a:lnTo>
                <a:close/>
              </a:path>
            </a:pathLst>
          </a:custGeom>
          <a:ln w="3175">
            <a:solidFill>
              <a:srgbClr val="000000"/>
            </a:solidFill>
          </a:ln>
        </p:spPr>
        <p:txBody>
          <a:bodyPr wrap="square" lIns="0" tIns="0" rIns="0" bIns="0" rtlCol="0"/>
          <a:lstStyle/>
          <a:p>
            <a:endParaRPr/>
          </a:p>
        </p:txBody>
      </p:sp>
      <p:sp>
        <p:nvSpPr>
          <p:cNvPr id="179" name="object 179"/>
          <p:cNvSpPr/>
          <p:nvPr/>
        </p:nvSpPr>
        <p:spPr>
          <a:xfrm>
            <a:off x="3427361" y="1750314"/>
            <a:ext cx="3124200" cy="0"/>
          </a:xfrm>
          <a:custGeom>
            <a:avLst/>
            <a:gdLst/>
            <a:ahLst/>
            <a:cxnLst/>
            <a:rect l="l" t="t" r="r" b="b"/>
            <a:pathLst>
              <a:path w="3124200">
                <a:moveTo>
                  <a:pt x="0" y="0"/>
                </a:moveTo>
                <a:lnTo>
                  <a:pt x="3124187" y="0"/>
                </a:lnTo>
              </a:path>
            </a:pathLst>
          </a:custGeom>
          <a:ln w="14871">
            <a:solidFill>
              <a:srgbClr val="0000FF"/>
            </a:solidFill>
          </a:ln>
        </p:spPr>
        <p:txBody>
          <a:bodyPr wrap="square" lIns="0" tIns="0" rIns="0" bIns="0" rtlCol="0"/>
          <a:lstStyle/>
          <a:p>
            <a:endParaRPr/>
          </a:p>
        </p:txBody>
      </p:sp>
      <p:sp>
        <p:nvSpPr>
          <p:cNvPr id="180" name="object 180"/>
          <p:cNvSpPr/>
          <p:nvPr/>
        </p:nvSpPr>
        <p:spPr>
          <a:xfrm>
            <a:off x="3427361" y="1862327"/>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181" name="object 181"/>
          <p:cNvSpPr/>
          <p:nvPr/>
        </p:nvSpPr>
        <p:spPr>
          <a:xfrm>
            <a:off x="6551548" y="1750314"/>
            <a:ext cx="1562100" cy="0"/>
          </a:xfrm>
          <a:custGeom>
            <a:avLst/>
            <a:gdLst/>
            <a:ahLst/>
            <a:cxnLst/>
            <a:rect l="l" t="t" r="r" b="b"/>
            <a:pathLst>
              <a:path w="1562100">
                <a:moveTo>
                  <a:pt x="0" y="0"/>
                </a:moveTo>
                <a:lnTo>
                  <a:pt x="1562100" y="0"/>
                </a:lnTo>
              </a:path>
            </a:pathLst>
          </a:custGeom>
          <a:ln w="14871">
            <a:solidFill>
              <a:srgbClr val="0000FF"/>
            </a:solidFill>
          </a:ln>
        </p:spPr>
        <p:txBody>
          <a:bodyPr wrap="square" lIns="0" tIns="0" rIns="0" bIns="0" rtlCol="0"/>
          <a:lstStyle/>
          <a:p>
            <a:endParaRPr/>
          </a:p>
        </p:txBody>
      </p:sp>
      <p:sp>
        <p:nvSpPr>
          <p:cNvPr id="182" name="object 182"/>
          <p:cNvSpPr/>
          <p:nvPr/>
        </p:nvSpPr>
        <p:spPr>
          <a:xfrm>
            <a:off x="3427361" y="1973579"/>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183" name="object 183"/>
          <p:cNvSpPr/>
          <p:nvPr/>
        </p:nvSpPr>
        <p:spPr>
          <a:xfrm>
            <a:off x="3427361" y="2085594"/>
            <a:ext cx="4686300" cy="0"/>
          </a:xfrm>
          <a:custGeom>
            <a:avLst/>
            <a:gdLst/>
            <a:ahLst/>
            <a:cxnLst/>
            <a:rect l="l" t="t" r="r" b="b"/>
            <a:pathLst>
              <a:path w="4686300">
                <a:moveTo>
                  <a:pt x="0" y="0"/>
                </a:moveTo>
                <a:lnTo>
                  <a:pt x="4686287" y="0"/>
                </a:lnTo>
              </a:path>
            </a:pathLst>
          </a:custGeom>
          <a:ln w="14871">
            <a:solidFill>
              <a:srgbClr val="0000FF"/>
            </a:solidFill>
          </a:ln>
        </p:spPr>
        <p:txBody>
          <a:bodyPr wrap="square" lIns="0" tIns="0" rIns="0" bIns="0" rtlCol="0"/>
          <a:lstStyle/>
          <a:p>
            <a:endParaRPr/>
          </a:p>
        </p:txBody>
      </p:sp>
      <p:sp>
        <p:nvSpPr>
          <p:cNvPr id="184" name="object 184"/>
          <p:cNvSpPr/>
          <p:nvPr/>
        </p:nvSpPr>
        <p:spPr>
          <a:xfrm>
            <a:off x="8113648" y="1750314"/>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185" name="object 185"/>
          <p:cNvSpPr/>
          <p:nvPr/>
        </p:nvSpPr>
        <p:spPr>
          <a:xfrm>
            <a:off x="8113648" y="1862327"/>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186" name="object 186"/>
          <p:cNvSpPr/>
          <p:nvPr/>
        </p:nvSpPr>
        <p:spPr>
          <a:xfrm>
            <a:off x="8113648" y="1973579"/>
            <a:ext cx="223520" cy="0"/>
          </a:xfrm>
          <a:custGeom>
            <a:avLst/>
            <a:gdLst/>
            <a:ahLst/>
            <a:cxnLst/>
            <a:rect l="l" t="t" r="r" b="b"/>
            <a:pathLst>
              <a:path w="223520">
                <a:moveTo>
                  <a:pt x="0" y="0"/>
                </a:moveTo>
                <a:lnTo>
                  <a:pt x="223278" y="0"/>
                </a:lnTo>
              </a:path>
            </a:pathLst>
          </a:custGeom>
          <a:ln w="14871">
            <a:solidFill>
              <a:srgbClr val="0000FF"/>
            </a:solidFill>
          </a:ln>
        </p:spPr>
        <p:txBody>
          <a:bodyPr wrap="square" lIns="0" tIns="0" rIns="0" bIns="0" rtlCol="0"/>
          <a:lstStyle/>
          <a:p>
            <a:endParaRPr/>
          </a:p>
        </p:txBody>
      </p:sp>
      <p:sp>
        <p:nvSpPr>
          <p:cNvPr id="187" name="object 187"/>
          <p:cNvSpPr/>
          <p:nvPr/>
        </p:nvSpPr>
        <p:spPr>
          <a:xfrm>
            <a:off x="8067179" y="2085594"/>
            <a:ext cx="269875" cy="0"/>
          </a:xfrm>
          <a:custGeom>
            <a:avLst/>
            <a:gdLst/>
            <a:ahLst/>
            <a:cxnLst/>
            <a:rect l="l" t="t" r="r" b="b"/>
            <a:pathLst>
              <a:path w="269875">
                <a:moveTo>
                  <a:pt x="0" y="0"/>
                </a:moveTo>
                <a:lnTo>
                  <a:pt x="269748" y="0"/>
                </a:lnTo>
              </a:path>
            </a:pathLst>
          </a:custGeom>
          <a:ln w="14871">
            <a:solidFill>
              <a:srgbClr val="0000FF"/>
            </a:solidFill>
          </a:ln>
        </p:spPr>
        <p:txBody>
          <a:bodyPr wrap="square" lIns="0" tIns="0" rIns="0" bIns="0" rtlCol="0"/>
          <a:lstStyle/>
          <a:p>
            <a:endParaRPr/>
          </a:p>
        </p:txBody>
      </p:sp>
      <p:sp>
        <p:nvSpPr>
          <p:cNvPr id="188" name="object 188"/>
          <p:cNvSpPr/>
          <p:nvPr/>
        </p:nvSpPr>
        <p:spPr>
          <a:xfrm>
            <a:off x="7973453" y="1835657"/>
            <a:ext cx="57150" cy="55880"/>
          </a:xfrm>
          <a:custGeom>
            <a:avLst/>
            <a:gdLst/>
            <a:ahLst/>
            <a:cxnLst/>
            <a:rect l="l" t="t" r="r" b="b"/>
            <a:pathLst>
              <a:path w="57150" h="55880">
                <a:moveTo>
                  <a:pt x="57150" y="26669"/>
                </a:moveTo>
                <a:lnTo>
                  <a:pt x="54101" y="14478"/>
                </a:lnTo>
                <a:lnTo>
                  <a:pt x="46469" y="5334"/>
                </a:lnTo>
                <a:lnTo>
                  <a:pt x="34289" y="0"/>
                </a:lnTo>
                <a:lnTo>
                  <a:pt x="22847" y="0"/>
                </a:lnTo>
                <a:lnTo>
                  <a:pt x="10668" y="5334"/>
                </a:lnTo>
                <a:lnTo>
                  <a:pt x="3035" y="14478"/>
                </a:lnTo>
                <a:lnTo>
                  <a:pt x="0" y="26669"/>
                </a:lnTo>
                <a:lnTo>
                  <a:pt x="10181" y="48286"/>
                </a:lnTo>
                <a:lnTo>
                  <a:pt x="28570" y="55492"/>
                </a:lnTo>
                <a:lnTo>
                  <a:pt x="46961" y="48286"/>
                </a:lnTo>
                <a:lnTo>
                  <a:pt x="57150" y="26669"/>
                </a:lnTo>
                <a:close/>
              </a:path>
            </a:pathLst>
          </a:custGeom>
          <a:solidFill>
            <a:srgbClr val="0000FF"/>
          </a:solidFill>
        </p:spPr>
        <p:txBody>
          <a:bodyPr wrap="square" lIns="0" tIns="0" rIns="0" bIns="0" rtlCol="0"/>
          <a:lstStyle/>
          <a:p>
            <a:endParaRPr/>
          </a:p>
        </p:txBody>
      </p:sp>
      <p:sp>
        <p:nvSpPr>
          <p:cNvPr id="189" name="object 189"/>
          <p:cNvSpPr/>
          <p:nvPr/>
        </p:nvSpPr>
        <p:spPr>
          <a:xfrm>
            <a:off x="7973453" y="1835657"/>
            <a:ext cx="57150" cy="55880"/>
          </a:xfrm>
          <a:custGeom>
            <a:avLst/>
            <a:gdLst/>
            <a:ahLst/>
            <a:cxnLst/>
            <a:rect l="l" t="t" r="r" b="b"/>
            <a:pathLst>
              <a:path w="57150" h="55880">
                <a:moveTo>
                  <a:pt x="57150" y="26669"/>
                </a:moveTo>
                <a:lnTo>
                  <a:pt x="54101" y="14478"/>
                </a:lnTo>
                <a:lnTo>
                  <a:pt x="46469" y="5334"/>
                </a:lnTo>
                <a:lnTo>
                  <a:pt x="34289" y="0"/>
                </a:lnTo>
                <a:lnTo>
                  <a:pt x="22847" y="0"/>
                </a:lnTo>
                <a:lnTo>
                  <a:pt x="10668" y="5334"/>
                </a:lnTo>
                <a:lnTo>
                  <a:pt x="3035" y="14478"/>
                </a:lnTo>
                <a:lnTo>
                  <a:pt x="0" y="26669"/>
                </a:lnTo>
                <a:lnTo>
                  <a:pt x="10181" y="48286"/>
                </a:lnTo>
                <a:lnTo>
                  <a:pt x="28570" y="55492"/>
                </a:lnTo>
                <a:lnTo>
                  <a:pt x="46961" y="48286"/>
                </a:lnTo>
                <a:lnTo>
                  <a:pt x="57150" y="26669"/>
                </a:lnTo>
                <a:close/>
              </a:path>
            </a:pathLst>
          </a:custGeom>
          <a:ln w="3175">
            <a:solidFill>
              <a:srgbClr val="000000"/>
            </a:solidFill>
          </a:ln>
        </p:spPr>
        <p:txBody>
          <a:bodyPr wrap="square" lIns="0" tIns="0" rIns="0" bIns="0" rtlCol="0"/>
          <a:lstStyle/>
          <a:p>
            <a:endParaRPr/>
          </a:p>
        </p:txBody>
      </p:sp>
      <p:sp>
        <p:nvSpPr>
          <p:cNvPr id="190" name="object 190"/>
          <p:cNvSpPr/>
          <p:nvPr/>
        </p:nvSpPr>
        <p:spPr>
          <a:xfrm>
            <a:off x="8085467" y="1723143"/>
            <a:ext cx="56515" cy="53975"/>
          </a:xfrm>
          <a:custGeom>
            <a:avLst/>
            <a:gdLst/>
            <a:ahLst/>
            <a:cxnLst/>
            <a:rect l="l" t="t" r="r" b="b"/>
            <a:pathLst>
              <a:path w="56515" h="53975">
                <a:moveTo>
                  <a:pt x="56388" y="27170"/>
                </a:moveTo>
                <a:lnTo>
                  <a:pt x="46911" y="7130"/>
                </a:lnTo>
                <a:lnTo>
                  <a:pt x="28379" y="0"/>
                </a:lnTo>
                <a:lnTo>
                  <a:pt x="9755" y="6454"/>
                </a:lnTo>
                <a:lnTo>
                  <a:pt x="0" y="27170"/>
                </a:lnTo>
                <a:lnTo>
                  <a:pt x="3048" y="39362"/>
                </a:lnTo>
                <a:lnTo>
                  <a:pt x="9906" y="49268"/>
                </a:lnTo>
                <a:lnTo>
                  <a:pt x="22098" y="53840"/>
                </a:lnTo>
                <a:lnTo>
                  <a:pt x="34290" y="53840"/>
                </a:lnTo>
                <a:lnTo>
                  <a:pt x="45707" y="49268"/>
                </a:lnTo>
                <a:lnTo>
                  <a:pt x="53340" y="39362"/>
                </a:lnTo>
                <a:lnTo>
                  <a:pt x="56388" y="27170"/>
                </a:lnTo>
                <a:close/>
              </a:path>
            </a:pathLst>
          </a:custGeom>
          <a:solidFill>
            <a:srgbClr val="0000FF"/>
          </a:solidFill>
        </p:spPr>
        <p:txBody>
          <a:bodyPr wrap="square" lIns="0" tIns="0" rIns="0" bIns="0" rtlCol="0"/>
          <a:lstStyle/>
          <a:p>
            <a:endParaRPr/>
          </a:p>
        </p:txBody>
      </p:sp>
      <p:sp>
        <p:nvSpPr>
          <p:cNvPr id="191" name="object 191"/>
          <p:cNvSpPr/>
          <p:nvPr/>
        </p:nvSpPr>
        <p:spPr>
          <a:xfrm>
            <a:off x="8085467" y="1723143"/>
            <a:ext cx="56515" cy="53975"/>
          </a:xfrm>
          <a:custGeom>
            <a:avLst/>
            <a:gdLst/>
            <a:ahLst/>
            <a:cxnLst/>
            <a:rect l="l" t="t" r="r" b="b"/>
            <a:pathLst>
              <a:path w="56515" h="53975">
                <a:moveTo>
                  <a:pt x="56388" y="27170"/>
                </a:moveTo>
                <a:lnTo>
                  <a:pt x="46911" y="7130"/>
                </a:lnTo>
                <a:lnTo>
                  <a:pt x="28379" y="0"/>
                </a:lnTo>
                <a:lnTo>
                  <a:pt x="9755" y="6454"/>
                </a:lnTo>
                <a:lnTo>
                  <a:pt x="0" y="27170"/>
                </a:lnTo>
                <a:lnTo>
                  <a:pt x="3048" y="39362"/>
                </a:lnTo>
                <a:lnTo>
                  <a:pt x="9906" y="49268"/>
                </a:lnTo>
                <a:lnTo>
                  <a:pt x="22098" y="53840"/>
                </a:lnTo>
                <a:lnTo>
                  <a:pt x="34290" y="53840"/>
                </a:lnTo>
                <a:lnTo>
                  <a:pt x="45707" y="49268"/>
                </a:lnTo>
                <a:lnTo>
                  <a:pt x="53340" y="39362"/>
                </a:lnTo>
                <a:lnTo>
                  <a:pt x="56388" y="27170"/>
                </a:lnTo>
                <a:close/>
              </a:path>
            </a:pathLst>
          </a:custGeom>
          <a:ln w="3175">
            <a:solidFill>
              <a:srgbClr val="000000"/>
            </a:solidFill>
          </a:ln>
        </p:spPr>
        <p:txBody>
          <a:bodyPr wrap="square" lIns="0" tIns="0" rIns="0" bIns="0" rtlCol="0"/>
          <a:lstStyle/>
          <a:p>
            <a:endParaRPr/>
          </a:p>
        </p:txBody>
      </p:sp>
      <p:sp>
        <p:nvSpPr>
          <p:cNvPr id="192" name="object 192"/>
          <p:cNvSpPr/>
          <p:nvPr/>
        </p:nvSpPr>
        <p:spPr>
          <a:xfrm>
            <a:off x="7862189" y="1946362"/>
            <a:ext cx="56515" cy="56515"/>
          </a:xfrm>
          <a:custGeom>
            <a:avLst/>
            <a:gdLst/>
            <a:ahLst/>
            <a:cxnLst/>
            <a:rect l="l" t="t" r="r" b="b"/>
            <a:pathLst>
              <a:path w="56515" h="56514">
                <a:moveTo>
                  <a:pt x="56387" y="27217"/>
                </a:moveTo>
                <a:lnTo>
                  <a:pt x="46325" y="6802"/>
                </a:lnTo>
                <a:lnTo>
                  <a:pt x="28198" y="0"/>
                </a:lnTo>
                <a:lnTo>
                  <a:pt x="10069" y="6806"/>
                </a:lnTo>
                <a:lnTo>
                  <a:pt x="0" y="27217"/>
                </a:lnTo>
                <a:lnTo>
                  <a:pt x="9591" y="48920"/>
                </a:lnTo>
                <a:lnTo>
                  <a:pt x="28198" y="56154"/>
                </a:lnTo>
                <a:lnTo>
                  <a:pt x="46804" y="48920"/>
                </a:lnTo>
                <a:lnTo>
                  <a:pt x="56387" y="27217"/>
                </a:lnTo>
                <a:close/>
              </a:path>
            </a:pathLst>
          </a:custGeom>
          <a:solidFill>
            <a:srgbClr val="0000FF"/>
          </a:solidFill>
        </p:spPr>
        <p:txBody>
          <a:bodyPr wrap="square" lIns="0" tIns="0" rIns="0" bIns="0" rtlCol="0"/>
          <a:lstStyle/>
          <a:p>
            <a:endParaRPr/>
          </a:p>
        </p:txBody>
      </p:sp>
      <p:sp>
        <p:nvSpPr>
          <p:cNvPr id="193" name="object 193"/>
          <p:cNvSpPr/>
          <p:nvPr/>
        </p:nvSpPr>
        <p:spPr>
          <a:xfrm>
            <a:off x="7862189" y="1946362"/>
            <a:ext cx="56515" cy="56515"/>
          </a:xfrm>
          <a:custGeom>
            <a:avLst/>
            <a:gdLst/>
            <a:ahLst/>
            <a:cxnLst/>
            <a:rect l="l" t="t" r="r" b="b"/>
            <a:pathLst>
              <a:path w="56515" h="56514">
                <a:moveTo>
                  <a:pt x="56387" y="27217"/>
                </a:moveTo>
                <a:lnTo>
                  <a:pt x="46325" y="6802"/>
                </a:lnTo>
                <a:lnTo>
                  <a:pt x="28198" y="0"/>
                </a:lnTo>
                <a:lnTo>
                  <a:pt x="10069" y="6806"/>
                </a:lnTo>
                <a:lnTo>
                  <a:pt x="0" y="27217"/>
                </a:lnTo>
                <a:lnTo>
                  <a:pt x="9591" y="48920"/>
                </a:lnTo>
                <a:lnTo>
                  <a:pt x="28198" y="56154"/>
                </a:lnTo>
                <a:lnTo>
                  <a:pt x="46804" y="48920"/>
                </a:lnTo>
                <a:lnTo>
                  <a:pt x="56387" y="27217"/>
                </a:lnTo>
                <a:close/>
              </a:path>
            </a:pathLst>
          </a:custGeom>
          <a:ln w="3175">
            <a:solidFill>
              <a:srgbClr val="000000"/>
            </a:solidFill>
          </a:ln>
        </p:spPr>
        <p:txBody>
          <a:bodyPr wrap="square" lIns="0" tIns="0" rIns="0" bIns="0" rtlCol="0"/>
          <a:lstStyle/>
          <a:p>
            <a:endParaRPr/>
          </a:p>
        </p:txBody>
      </p:sp>
      <p:sp>
        <p:nvSpPr>
          <p:cNvPr id="194" name="object 194"/>
          <p:cNvSpPr/>
          <p:nvPr/>
        </p:nvSpPr>
        <p:spPr>
          <a:xfrm>
            <a:off x="7750175" y="2058557"/>
            <a:ext cx="57150" cy="55880"/>
          </a:xfrm>
          <a:custGeom>
            <a:avLst/>
            <a:gdLst/>
            <a:ahLst/>
            <a:cxnLst/>
            <a:rect l="l" t="t" r="r" b="b"/>
            <a:pathLst>
              <a:path w="57150" h="55880">
                <a:moveTo>
                  <a:pt x="57150" y="27036"/>
                </a:moveTo>
                <a:lnTo>
                  <a:pt x="47414" y="6757"/>
                </a:lnTo>
                <a:lnTo>
                  <a:pt x="28579" y="0"/>
                </a:lnTo>
                <a:lnTo>
                  <a:pt x="9742" y="6760"/>
                </a:lnTo>
                <a:lnTo>
                  <a:pt x="0" y="27036"/>
                </a:lnTo>
                <a:lnTo>
                  <a:pt x="9906" y="48589"/>
                </a:lnTo>
                <a:lnTo>
                  <a:pt x="28579" y="55773"/>
                </a:lnTo>
                <a:lnTo>
                  <a:pt x="47250" y="48589"/>
                </a:lnTo>
                <a:lnTo>
                  <a:pt x="57150" y="27036"/>
                </a:lnTo>
                <a:close/>
              </a:path>
            </a:pathLst>
          </a:custGeom>
          <a:solidFill>
            <a:srgbClr val="0000FF"/>
          </a:solidFill>
        </p:spPr>
        <p:txBody>
          <a:bodyPr wrap="square" lIns="0" tIns="0" rIns="0" bIns="0" rtlCol="0"/>
          <a:lstStyle/>
          <a:p>
            <a:endParaRPr/>
          </a:p>
        </p:txBody>
      </p:sp>
      <p:sp>
        <p:nvSpPr>
          <p:cNvPr id="195" name="object 195"/>
          <p:cNvSpPr/>
          <p:nvPr/>
        </p:nvSpPr>
        <p:spPr>
          <a:xfrm>
            <a:off x="7750175" y="2058557"/>
            <a:ext cx="57150" cy="55880"/>
          </a:xfrm>
          <a:custGeom>
            <a:avLst/>
            <a:gdLst/>
            <a:ahLst/>
            <a:cxnLst/>
            <a:rect l="l" t="t" r="r" b="b"/>
            <a:pathLst>
              <a:path w="57150" h="55880">
                <a:moveTo>
                  <a:pt x="57150" y="27036"/>
                </a:moveTo>
                <a:lnTo>
                  <a:pt x="47414" y="6757"/>
                </a:lnTo>
                <a:lnTo>
                  <a:pt x="28579" y="0"/>
                </a:lnTo>
                <a:lnTo>
                  <a:pt x="9742" y="6760"/>
                </a:lnTo>
                <a:lnTo>
                  <a:pt x="0" y="27036"/>
                </a:lnTo>
                <a:lnTo>
                  <a:pt x="9906" y="48589"/>
                </a:lnTo>
                <a:lnTo>
                  <a:pt x="28579" y="55773"/>
                </a:lnTo>
                <a:lnTo>
                  <a:pt x="47250" y="48589"/>
                </a:lnTo>
                <a:lnTo>
                  <a:pt x="57150" y="27036"/>
                </a:lnTo>
                <a:close/>
              </a:path>
            </a:pathLst>
          </a:custGeom>
          <a:ln w="3175">
            <a:solidFill>
              <a:srgbClr val="000000"/>
            </a:solidFill>
          </a:ln>
        </p:spPr>
        <p:txBody>
          <a:bodyPr wrap="square" lIns="0" tIns="0" rIns="0" bIns="0" rtlCol="0"/>
          <a:lstStyle/>
          <a:p>
            <a:endParaRPr/>
          </a:p>
        </p:txBody>
      </p:sp>
      <p:sp>
        <p:nvSpPr>
          <p:cNvPr id="196" name="object 196"/>
          <p:cNvSpPr txBox="1"/>
          <p:nvPr/>
        </p:nvSpPr>
        <p:spPr>
          <a:xfrm>
            <a:off x="3222631" y="1667002"/>
            <a:ext cx="183515" cy="941705"/>
          </a:xfrm>
          <a:prstGeom prst="rect">
            <a:avLst/>
          </a:prstGeom>
        </p:spPr>
        <p:txBody>
          <a:bodyPr vert="horz" wrap="square" lIns="0" tIns="33020" rIns="0" bIns="0" rtlCol="0">
            <a:spAutoFit/>
          </a:bodyPr>
          <a:lstStyle/>
          <a:p>
            <a:pPr marL="12700" marR="5080" algn="just">
              <a:lnSpc>
                <a:spcPct val="77100"/>
              </a:lnSpc>
              <a:spcBef>
                <a:spcPts val="260"/>
              </a:spcBef>
            </a:pPr>
            <a:r>
              <a:rPr sz="950" b="1" spc="5" dirty="0">
                <a:latin typeface="Arial"/>
                <a:cs typeface="Arial"/>
              </a:rPr>
              <a:t>D7  D6  D5  D4  D3  D2  D1  D0</a:t>
            </a:r>
            <a:endParaRPr sz="950">
              <a:latin typeface="Arial"/>
              <a:cs typeface="Arial"/>
            </a:endParaRPr>
          </a:p>
        </p:txBody>
      </p:sp>
    </p:spTree>
    <p:extLst>
      <p:ext uri="{BB962C8B-B14F-4D97-AF65-F5344CB8AC3E}">
        <p14:creationId xmlns:p14="http://schemas.microsoft.com/office/powerpoint/2010/main" val="177141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5064" y="682660"/>
            <a:ext cx="8497436" cy="366960"/>
          </a:xfrm>
          <a:prstGeom prst="rect">
            <a:avLst/>
          </a:prstGeom>
        </p:spPr>
        <p:txBody>
          <a:bodyPr vert="horz" wrap="square" lIns="0" tIns="0" rIns="0" bIns="0" rtlCol="0">
            <a:spAutoFit/>
          </a:bodyPr>
          <a:lstStyle/>
          <a:p>
            <a:pPr marL="12700">
              <a:lnSpc>
                <a:spcPts val="2840"/>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字扩展</a:t>
            </a:r>
          </a:p>
        </p:txBody>
      </p:sp>
      <p:sp>
        <p:nvSpPr>
          <p:cNvPr id="3" name="object 3"/>
          <p:cNvSpPr txBox="1"/>
          <p:nvPr/>
        </p:nvSpPr>
        <p:spPr>
          <a:xfrm>
            <a:off x="1436503" y="1450847"/>
            <a:ext cx="7600950" cy="4723130"/>
          </a:xfrm>
          <a:prstGeom prst="rect">
            <a:avLst/>
          </a:prstGeom>
        </p:spPr>
        <p:txBody>
          <a:bodyPr vert="horz" wrap="square" lIns="0" tIns="0" rIns="0" bIns="0" rtlCol="0">
            <a:spAutoFit/>
          </a:bodyPr>
          <a:lstStyle/>
          <a:p>
            <a:pPr marL="12700">
              <a:lnSpc>
                <a:spcPct val="100000"/>
              </a:lnSpc>
            </a:pPr>
            <a:r>
              <a:rPr sz="2400" b="1" spc="-5" dirty="0">
                <a:latin typeface="黑体"/>
                <a:cs typeface="黑体"/>
              </a:rPr>
              <a:t>字扩展：</a:t>
            </a:r>
            <a:r>
              <a:rPr sz="2400" b="1" spc="-785" dirty="0">
                <a:latin typeface="黑体"/>
                <a:cs typeface="黑体"/>
              </a:rPr>
              <a:t> </a:t>
            </a:r>
            <a:r>
              <a:rPr sz="1800" b="1" dirty="0">
                <a:latin typeface="宋体"/>
                <a:cs typeface="宋体"/>
              </a:rPr>
              <a:t>（</a:t>
            </a:r>
            <a:r>
              <a:rPr sz="1800" b="1" dirty="0">
                <a:solidFill>
                  <a:srgbClr val="FC0128"/>
                </a:solidFill>
                <a:latin typeface="Arial"/>
                <a:cs typeface="Arial"/>
              </a:rPr>
              <a:t>2</a:t>
            </a:r>
            <a:r>
              <a:rPr sz="1800" b="1" baseline="23148" dirty="0">
                <a:solidFill>
                  <a:srgbClr val="FC0128"/>
                </a:solidFill>
                <a:latin typeface="Arial"/>
                <a:cs typeface="Arial"/>
              </a:rPr>
              <a:t>n </a:t>
            </a:r>
            <a:r>
              <a:rPr sz="1800" b="1" dirty="0">
                <a:latin typeface="Arial"/>
                <a:cs typeface="Arial"/>
              </a:rPr>
              <a:t>X </a:t>
            </a:r>
            <a:r>
              <a:rPr sz="1800" b="1" spc="-5" dirty="0">
                <a:latin typeface="Arial"/>
                <a:cs typeface="Arial"/>
              </a:rPr>
              <a:t>m</a:t>
            </a:r>
            <a:r>
              <a:rPr sz="1800" b="1" spc="-5" dirty="0">
                <a:latin typeface="宋体"/>
                <a:cs typeface="宋体"/>
              </a:rPr>
              <a:t>）</a:t>
            </a:r>
            <a:endParaRPr sz="1800" dirty="0">
              <a:latin typeface="宋体"/>
              <a:cs typeface="宋体"/>
            </a:endParaRPr>
          </a:p>
          <a:p>
            <a:pPr marL="487045">
              <a:lnSpc>
                <a:spcPct val="100000"/>
              </a:lnSpc>
              <a:spcBef>
                <a:spcPts val="1315"/>
              </a:spcBef>
            </a:pPr>
            <a:r>
              <a:rPr sz="2000" spc="-225" dirty="0">
                <a:solidFill>
                  <a:srgbClr val="001ADC"/>
                </a:solidFill>
                <a:latin typeface="Lucida Sans"/>
                <a:cs typeface="Lucida Sans"/>
              </a:rPr>
              <a:t>➢</a:t>
            </a:r>
            <a:r>
              <a:rPr sz="2000" b="1" dirty="0">
                <a:latin typeface="宋体"/>
                <a:cs typeface="宋体"/>
              </a:rPr>
              <a:t>存储器芯片提供的字空间不能满足整个存储空间的字空间要求</a:t>
            </a:r>
            <a:endParaRPr sz="2000" dirty="0">
              <a:latin typeface="宋体"/>
              <a:cs typeface="宋体"/>
            </a:endParaRPr>
          </a:p>
          <a:p>
            <a:pPr marL="487045">
              <a:lnSpc>
                <a:spcPct val="100000"/>
              </a:lnSpc>
              <a:spcBef>
                <a:spcPts val="1200"/>
              </a:spcBef>
            </a:pPr>
            <a:r>
              <a:rPr sz="2000" spc="-15" dirty="0">
                <a:solidFill>
                  <a:srgbClr val="001ADC"/>
                </a:solidFill>
                <a:latin typeface="Lucida Sans"/>
                <a:cs typeface="Lucida Sans"/>
              </a:rPr>
              <a:t>➢</a:t>
            </a:r>
            <a:r>
              <a:rPr sz="2000" b="1" spc="-15" dirty="0">
                <a:latin typeface="宋体"/>
                <a:cs typeface="宋体"/>
              </a:rPr>
              <a:t>但存储器芯片的位空间满足要求</a:t>
            </a:r>
            <a:endParaRPr sz="2000" dirty="0">
              <a:latin typeface="宋体"/>
              <a:cs typeface="宋体"/>
            </a:endParaRPr>
          </a:p>
          <a:p>
            <a:pPr marL="296545" indent="-283845">
              <a:lnSpc>
                <a:spcPct val="100000"/>
              </a:lnSpc>
              <a:spcBef>
                <a:spcPts val="1110"/>
              </a:spcBef>
              <a:buClr>
                <a:srgbClr val="FF0000"/>
              </a:buClr>
              <a:buFont typeface="Lucida Sans"/>
              <a:buChar char="❖"/>
              <a:tabLst>
                <a:tab pos="297180" algn="l"/>
              </a:tabLst>
            </a:pPr>
            <a:r>
              <a:rPr sz="1800" b="1" dirty="0">
                <a:latin typeface="宋体"/>
                <a:cs typeface="宋体"/>
              </a:rPr>
              <a:t>原因</a:t>
            </a:r>
            <a:endParaRPr sz="1800" dirty="0">
              <a:latin typeface="宋体"/>
              <a:cs typeface="宋体"/>
            </a:endParaRPr>
          </a:p>
          <a:p>
            <a:pPr marL="487045">
              <a:lnSpc>
                <a:spcPct val="100000"/>
              </a:lnSpc>
              <a:spcBef>
                <a:spcPts val="1010"/>
              </a:spcBef>
            </a:pPr>
            <a:r>
              <a:rPr sz="2000" spc="-15" dirty="0">
                <a:solidFill>
                  <a:srgbClr val="001ADC"/>
                </a:solidFill>
                <a:latin typeface="Lucida Sans"/>
                <a:cs typeface="Lucida Sans"/>
              </a:rPr>
              <a:t>➢</a:t>
            </a:r>
            <a:r>
              <a:rPr sz="2000" b="1" spc="-15" dirty="0">
                <a:latin typeface="宋体"/>
                <a:cs typeface="宋体"/>
              </a:rPr>
              <a:t>存储器芯片存储字数量不够，</a:t>
            </a:r>
            <a:r>
              <a:rPr sz="2000" b="1" spc="-15" dirty="0">
                <a:solidFill>
                  <a:srgbClr val="FC0128"/>
                </a:solidFill>
                <a:latin typeface="宋体"/>
                <a:cs typeface="宋体"/>
              </a:rPr>
              <a:t>即</a:t>
            </a:r>
            <a:r>
              <a:rPr sz="2000" b="1" spc="-15" dirty="0">
                <a:solidFill>
                  <a:srgbClr val="FC0128"/>
                </a:solidFill>
                <a:latin typeface="Arial"/>
                <a:cs typeface="Arial"/>
              </a:rPr>
              <a:t>2</a:t>
            </a:r>
            <a:r>
              <a:rPr sz="1950" b="1" spc="-22" baseline="25641" dirty="0">
                <a:solidFill>
                  <a:srgbClr val="FC0128"/>
                </a:solidFill>
                <a:latin typeface="Arial"/>
                <a:cs typeface="Arial"/>
              </a:rPr>
              <a:t>n</a:t>
            </a:r>
            <a:r>
              <a:rPr sz="1950" b="1" spc="-82" baseline="25641" dirty="0">
                <a:solidFill>
                  <a:srgbClr val="FC0128"/>
                </a:solidFill>
                <a:latin typeface="Arial"/>
                <a:cs typeface="Arial"/>
              </a:rPr>
              <a:t> </a:t>
            </a:r>
            <a:r>
              <a:rPr sz="2000" b="1" dirty="0">
                <a:solidFill>
                  <a:srgbClr val="FC0128"/>
                </a:solidFill>
                <a:latin typeface="宋体"/>
                <a:cs typeface="宋体"/>
              </a:rPr>
              <a:t>不够</a:t>
            </a:r>
            <a:endParaRPr sz="2000" dirty="0">
              <a:latin typeface="宋体"/>
              <a:cs typeface="宋体"/>
            </a:endParaRPr>
          </a:p>
          <a:p>
            <a:pPr marL="487045">
              <a:lnSpc>
                <a:spcPct val="100000"/>
              </a:lnSpc>
              <a:spcBef>
                <a:spcPts val="1200"/>
              </a:spcBef>
            </a:pPr>
            <a:r>
              <a:rPr sz="2000" spc="-20" dirty="0">
                <a:solidFill>
                  <a:srgbClr val="001ADC"/>
                </a:solidFill>
                <a:latin typeface="Lucida Sans"/>
                <a:cs typeface="Lucida Sans"/>
              </a:rPr>
              <a:t>➢</a:t>
            </a:r>
            <a:r>
              <a:rPr sz="2000" b="1" spc="-20" dirty="0">
                <a:latin typeface="宋体"/>
                <a:cs typeface="宋体"/>
              </a:rPr>
              <a:t>存储字单元的数据位数够，即</a:t>
            </a:r>
            <a:r>
              <a:rPr sz="2000" b="1" spc="-495" dirty="0">
                <a:latin typeface="宋体"/>
                <a:cs typeface="宋体"/>
              </a:rPr>
              <a:t> </a:t>
            </a:r>
            <a:r>
              <a:rPr sz="2000" b="1" spc="-5" dirty="0">
                <a:latin typeface="Arial"/>
                <a:cs typeface="Arial"/>
              </a:rPr>
              <a:t>m </a:t>
            </a:r>
            <a:r>
              <a:rPr sz="2000" b="1" spc="-10" dirty="0">
                <a:latin typeface="宋体"/>
                <a:cs typeface="宋体"/>
              </a:rPr>
              <a:t>够</a:t>
            </a:r>
            <a:endParaRPr sz="2000" dirty="0">
              <a:latin typeface="宋体"/>
              <a:cs typeface="宋体"/>
            </a:endParaRPr>
          </a:p>
          <a:p>
            <a:pPr marL="296545" indent="-283845">
              <a:lnSpc>
                <a:spcPct val="100000"/>
              </a:lnSpc>
              <a:spcBef>
                <a:spcPts val="1265"/>
              </a:spcBef>
              <a:buClr>
                <a:srgbClr val="FF0000"/>
              </a:buClr>
              <a:buFont typeface="Lucida Sans"/>
              <a:buChar char="❖"/>
              <a:tabLst>
                <a:tab pos="297180" algn="l"/>
              </a:tabLst>
            </a:pPr>
            <a:r>
              <a:rPr sz="1800" b="1" dirty="0">
                <a:latin typeface="宋体"/>
                <a:cs typeface="宋体"/>
              </a:rPr>
              <a:t>方法</a:t>
            </a:r>
            <a:endParaRPr sz="1800" dirty="0">
              <a:latin typeface="宋体"/>
              <a:cs typeface="宋体"/>
            </a:endParaRPr>
          </a:p>
          <a:p>
            <a:pPr marL="487045">
              <a:lnSpc>
                <a:spcPct val="100000"/>
              </a:lnSpc>
              <a:spcBef>
                <a:spcPts val="1010"/>
              </a:spcBef>
            </a:pPr>
            <a:r>
              <a:rPr sz="2000" spc="-20" dirty="0">
                <a:solidFill>
                  <a:srgbClr val="001ADC"/>
                </a:solidFill>
                <a:latin typeface="Lucida Sans"/>
                <a:cs typeface="Lucida Sans"/>
              </a:rPr>
              <a:t>➢</a:t>
            </a:r>
            <a:r>
              <a:rPr sz="2000" b="1" spc="-20" dirty="0">
                <a:latin typeface="宋体"/>
                <a:cs typeface="宋体"/>
              </a:rPr>
              <a:t>多个存储器芯片</a:t>
            </a:r>
            <a:r>
              <a:rPr sz="2000" b="1" spc="-20" dirty="0">
                <a:latin typeface="Arial"/>
                <a:cs typeface="Arial"/>
              </a:rPr>
              <a:t>“</a:t>
            </a:r>
            <a:r>
              <a:rPr sz="2000" b="1" spc="-20" dirty="0">
                <a:latin typeface="宋体"/>
                <a:cs typeface="宋体"/>
              </a:rPr>
              <a:t>串联</a:t>
            </a:r>
            <a:r>
              <a:rPr sz="2000" b="1" spc="-20" dirty="0">
                <a:latin typeface="Arial"/>
                <a:cs typeface="Arial"/>
              </a:rPr>
              <a:t>”</a:t>
            </a:r>
            <a:endParaRPr sz="2000" dirty="0">
              <a:latin typeface="Arial"/>
              <a:cs typeface="Arial"/>
            </a:endParaRPr>
          </a:p>
          <a:p>
            <a:pPr marL="1062990" lvl="1" indent="-191770">
              <a:lnSpc>
                <a:spcPct val="100000"/>
              </a:lnSpc>
              <a:spcBef>
                <a:spcPts val="1110"/>
              </a:spcBef>
              <a:buClr>
                <a:srgbClr val="05AD01"/>
              </a:buClr>
              <a:buFont typeface="Lucida Sans"/>
              <a:buChar char="▪"/>
              <a:tabLst>
                <a:tab pos="1063625" algn="l"/>
              </a:tabLst>
            </a:pPr>
            <a:r>
              <a:rPr sz="1800" b="1" dirty="0">
                <a:latin typeface="宋体"/>
                <a:cs typeface="宋体"/>
              </a:rPr>
              <a:t>数据共用</a:t>
            </a:r>
            <a:r>
              <a:rPr sz="1800" b="1" spc="-500" dirty="0">
                <a:latin typeface="宋体"/>
                <a:cs typeface="宋体"/>
              </a:rPr>
              <a:t> </a:t>
            </a:r>
            <a:r>
              <a:rPr sz="1800" b="1" dirty="0">
                <a:latin typeface="Arial"/>
                <a:cs typeface="Arial"/>
              </a:rPr>
              <a:t>-- “</a:t>
            </a:r>
            <a:r>
              <a:rPr sz="1800" b="1" dirty="0">
                <a:latin typeface="宋体"/>
                <a:cs typeface="宋体"/>
              </a:rPr>
              <a:t>串联</a:t>
            </a:r>
            <a:r>
              <a:rPr sz="1800" b="1" dirty="0">
                <a:latin typeface="Arial"/>
                <a:cs typeface="Arial"/>
              </a:rPr>
              <a:t>”</a:t>
            </a:r>
            <a:endParaRPr sz="1800" dirty="0">
              <a:latin typeface="Arial"/>
              <a:cs typeface="Arial"/>
            </a:endParaRPr>
          </a:p>
          <a:p>
            <a:pPr marL="1062990" lvl="1" indent="-191770">
              <a:lnSpc>
                <a:spcPct val="100000"/>
              </a:lnSpc>
              <a:spcBef>
                <a:spcPts val="1230"/>
              </a:spcBef>
              <a:buClr>
                <a:srgbClr val="05AD01"/>
              </a:buClr>
              <a:buFont typeface="Lucida Sans"/>
              <a:buChar char="▪"/>
              <a:tabLst>
                <a:tab pos="1063625" algn="l"/>
              </a:tabLst>
            </a:pPr>
            <a:r>
              <a:rPr sz="1800" b="1" dirty="0">
                <a:latin typeface="宋体"/>
                <a:cs typeface="宋体"/>
              </a:rPr>
              <a:t>低位地址共用</a:t>
            </a:r>
            <a:endParaRPr sz="1800" dirty="0">
              <a:latin typeface="宋体"/>
              <a:cs typeface="宋体"/>
            </a:endParaRPr>
          </a:p>
          <a:p>
            <a:pPr marL="1062990" lvl="1" indent="-191770">
              <a:lnSpc>
                <a:spcPct val="100000"/>
              </a:lnSpc>
              <a:spcBef>
                <a:spcPts val="919"/>
              </a:spcBef>
              <a:buClr>
                <a:srgbClr val="05AD01"/>
              </a:buClr>
              <a:buFont typeface="Lucida Sans"/>
              <a:buChar char="▪"/>
              <a:tabLst>
                <a:tab pos="1063625" algn="l"/>
              </a:tabLst>
            </a:pPr>
            <a:r>
              <a:rPr sz="1800" b="1" dirty="0" err="1">
                <a:latin typeface="宋体"/>
                <a:cs typeface="宋体"/>
              </a:rPr>
              <a:t>高位地址译码</a:t>
            </a:r>
            <a:r>
              <a:rPr sz="1800" b="1" spc="-445" dirty="0">
                <a:latin typeface="宋体"/>
                <a:cs typeface="宋体"/>
              </a:rPr>
              <a:t> </a:t>
            </a:r>
            <a:r>
              <a:rPr sz="1800" spc="-25" dirty="0">
                <a:latin typeface="Microsoft Sans Serif"/>
                <a:cs typeface="Microsoft Sans Serif"/>
              </a:rPr>
              <a:t> </a:t>
            </a:r>
            <a:r>
              <a:rPr sz="1800" b="1" dirty="0">
                <a:latin typeface="宋体"/>
                <a:cs typeface="宋体"/>
              </a:rPr>
              <a:t>各个</a:t>
            </a:r>
            <a:r>
              <a:rPr sz="1800" b="1" dirty="0">
                <a:latin typeface="Arial"/>
                <a:cs typeface="Arial"/>
              </a:rPr>
              <a:t>CS#</a:t>
            </a:r>
            <a:endParaRPr sz="1800" dirty="0">
              <a:latin typeface="Arial"/>
              <a:cs typeface="Arial"/>
            </a:endParaRPr>
          </a:p>
        </p:txBody>
      </p:sp>
    </p:spTree>
    <p:extLst>
      <p:ext uri="{BB962C8B-B14F-4D97-AF65-F5344CB8AC3E}">
        <p14:creationId xmlns:p14="http://schemas.microsoft.com/office/powerpoint/2010/main" val="269878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0105" y="1345691"/>
            <a:ext cx="7044690" cy="1894205"/>
          </a:xfrm>
          <a:prstGeom prst="rect">
            <a:avLst/>
          </a:prstGeom>
        </p:spPr>
        <p:txBody>
          <a:bodyPr vert="horz" wrap="square" lIns="0" tIns="0" rIns="0" bIns="0" rtlCol="0">
            <a:spAutoFit/>
          </a:bodyPr>
          <a:lstStyle/>
          <a:p>
            <a:pPr marL="12700">
              <a:lnSpc>
                <a:spcPct val="100000"/>
              </a:lnSpc>
            </a:pPr>
            <a:r>
              <a:rPr sz="2400" b="1" spc="-5" dirty="0">
                <a:latin typeface="宋体"/>
                <a:cs typeface="宋体"/>
              </a:rPr>
              <a:t>用</a:t>
            </a:r>
            <a:r>
              <a:rPr sz="2400" b="1" spc="-5" dirty="0">
                <a:latin typeface="Arial"/>
                <a:cs typeface="Arial"/>
              </a:rPr>
              <a:t>2</a:t>
            </a:r>
            <a:r>
              <a:rPr sz="2400" b="1" spc="-7" baseline="24305" dirty="0">
                <a:latin typeface="Arial"/>
                <a:cs typeface="Arial"/>
              </a:rPr>
              <a:t>n </a:t>
            </a:r>
            <a:r>
              <a:rPr sz="2400" b="1" dirty="0">
                <a:latin typeface="Arial"/>
                <a:cs typeface="Arial"/>
              </a:rPr>
              <a:t>X </a:t>
            </a:r>
            <a:r>
              <a:rPr sz="2400" b="1" spc="-5" dirty="0">
                <a:latin typeface="Arial"/>
                <a:cs typeface="Arial"/>
              </a:rPr>
              <a:t>m</a:t>
            </a:r>
            <a:r>
              <a:rPr sz="2400" b="1" spc="-5" dirty="0">
                <a:latin typeface="宋体"/>
                <a:cs typeface="宋体"/>
              </a:rPr>
              <a:t>的存储芯片，构造</a:t>
            </a:r>
            <a:r>
              <a:rPr sz="2400" b="1" spc="-5" dirty="0">
                <a:latin typeface="Arial"/>
                <a:cs typeface="Arial"/>
              </a:rPr>
              <a:t>2</a:t>
            </a:r>
            <a:r>
              <a:rPr sz="2400" b="1" spc="-7" baseline="24305" dirty="0">
                <a:latin typeface="Arial"/>
                <a:cs typeface="Arial"/>
              </a:rPr>
              <a:t>n+i </a:t>
            </a:r>
            <a:r>
              <a:rPr sz="2400" b="1" dirty="0">
                <a:latin typeface="Arial"/>
                <a:cs typeface="Arial"/>
              </a:rPr>
              <a:t>X</a:t>
            </a:r>
            <a:r>
              <a:rPr sz="2400" b="1" spc="-20" dirty="0">
                <a:latin typeface="Arial"/>
                <a:cs typeface="Arial"/>
              </a:rPr>
              <a:t> </a:t>
            </a:r>
            <a:r>
              <a:rPr sz="2400" b="1" dirty="0">
                <a:latin typeface="Arial"/>
                <a:cs typeface="Arial"/>
              </a:rPr>
              <a:t>m</a:t>
            </a:r>
            <a:r>
              <a:rPr sz="2400" b="1" dirty="0">
                <a:latin typeface="宋体"/>
                <a:cs typeface="宋体"/>
              </a:rPr>
              <a:t>的存储器</a:t>
            </a:r>
            <a:endParaRPr sz="2400">
              <a:latin typeface="宋体"/>
              <a:cs typeface="宋体"/>
            </a:endParaRPr>
          </a:p>
          <a:p>
            <a:pPr marL="296545" indent="-283845">
              <a:lnSpc>
                <a:spcPct val="100000"/>
              </a:lnSpc>
              <a:spcBef>
                <a:spcPts val="1580"/>
              </a:spcBef>
              <a:buClr>
                <a:srgbClr val="FF0000"/>
              </a:buClr>
              <a:buFont typeface="Lucida Sans"/>
              <a:buChar char="❖"/>
              <a:tabLst>
                <a:tab pos="297180" algn="l"/>
                <a:tab pos="2336165" algn="l"/>
              </a:tabLst>
            </a:pPr>
            <a:r>
              <a:rPr sz="2000" b="1" dirty="0">
                <a:latin typeface="宋体"/>
                <a:cs typeface="宋体"/>
              </a:rPr>
              <a:t>存储器芯片：</a:t>
            </a:r>
            <a:r>
              <a:rPr sz="2000" b="1" dirty="0">
                <a:latin typeface="Arial"/>
                <a:cs typeface="Arial"/>
              </a:rPr>
              <a:t>n	</a:t>
            </a:r>
            <a:r>
              <a:rPr sz="2000" b="1" spc="-5" dirty="0">
                <a:latin typeface="宋体"/>
                <a:cs typeface="宋体"/>
              </a:rPr>
              <a:t>位地址，</a:t>
            </a:r>
            <a:r>
              <a:rPr sz="2000" b="1" spc="-535" dirty="0">
                <a:latin typeface="宋体"/>
                <a:cs typeface="宋体"/>
              </a:rPr>
              <a:t> </a:t>
            </a:r>
            <a:r>
              <a:rPr sz="2000" b="1" spc="-5" dirty="0">
                <a:latin typeface="Arial"/>
                <a:cs typeface="Arial"/>
              </a:rPr>
              <a:t>m </a:t>
            </a:r>
            <a:r>
              <a:rPr sz="2000" b="1" spc="-5" dirty="0">
                <a:latin typeface="宋体"/>
                <a:cs typeface="宋体"/>
              </a:rPr>
              <a:t>位数据</a:t>
            </a:r>
            <a:endParaRPr sz="2000">
              <a:latin typeface="宋体"/>
              <a:cs typeface="宋体"/>
            </a:endParaRPr>
          </a:p>
          <a:p>
            <a:pPr marL="296545" indent="-283845">
              <a:lnSpc>
                <a:spcPct val="100000"/>
              </a:lnSpc>
              <a:spcBef>
                <a:spcPts val="1565"/>
              </a:spcBef>
              <a:buClr>
                <a:srgbClr val="FF0000"/>
              </a:buClr>
              <a:buFont typeface="Lucida Sans"/>
              <a:buChar char="❖"/>
              <a:tabLst>
                <a:tab pos="297180" algn="l"/>
              </a:tabLst>
            </a:pPr>
            <a:r>
              <a:rPr sz="2000" b="1" spc="-5" dirty="0">
                <a:latin typeface="宋体"/>
                <a:cs typeface="宋体"/>
              </a:rPr>
              <a:t>主存储器： </a:t>
            </a:r>
            <a:r>
              <a:rPr sz="2000" b="1" spc="-5" dirty="0">
                <a:latin typeface="Arial"/>
                <a:cs typeface="Arial"/>
              </a:rPr>
              <a:t>n + i </a:t>
            </a:r>
            <a:r>
              <a:rPr sz="2000" b="1" spc="-5" dirty="0">
                <a:latin typeface="宋体"/>
                <a:cs typeface="宋体"/>
              </a:rPr>
              <a:t>位地址， </a:t>
            </a:r>
            <a:r>
              <a:rPr sz="2000" b="1" spc="-5" dirty="0">
                <a:latin typeface="Arial"/>
                <a:cs typeface="Arial"/>
              </a:rPr>
              <a:t>m </a:t>
            </a:r>
            <a:r>
              <a:rPr sz="2000" b="1" spc="-5" dirty="0">
                <a:latin typeface="宋体"/>
                <a:cs typeface="宋体"/>
              </a:rPr>
              <a:t>位数据</a:t>
            </a:r>
            <a:r>
              <a:rPr sz="2000" b="1" spc="-795" dirty="0">
                <a:latin typeface="宋体"/>
                <a:cs typeface="宋体"/>
              </a:rPr>
              <a:t> </a:t>
            </a:r>
            <a:r>
              <a:rPr sz="2000" b="1" spc="-15" dirty="0">
                <a:latin typeface="宋体"/>
                <a:cs typeface="宋体"/>
              </a:rPr>
              <a:t>（设</a:t>
            </a:r>
            <a:r>
              <a:rPr sz="2000" b="1" spc="-15" dirty="0">
                <a:latin typeface="Arial"/>
                <a:cs typeface="Arial"/>
              </a:rPr>
              <a:t>i</a:t>
            </a:r>
            <a:r>
              <a:rPr sz="2000" b="1" spc="-15" dirty="0">
                <a:latin typeface="宋体"/>
                <a:cs typeface="宋体"/>
              </a:rPr>
              <a:t>为大于</a:t>
            </a:r>
            <a:r>
              <a:rPr sz="2000" b="1" spc="-15" dirty="0">
                <a:latin typeface="Arial"/>
                <a:cs typeface="Arial"/>
              </a:rPr>
              <a:t>0</a:t>
            </a:r>
            <a:r>
              <a:rPr sz="2000" b="1" spc="-15" dirty="0">
                <a:latin typeface="宋体"/>
                <a:cs typeface="宋体"/>
              </a:rPr>
              <a:t>的整数）</a:t>
            </a:r>
            <a:endParaRPr sz="2000">
              <a:latin typeface="宋体"/>
              <a:cs typeface="宋体"/>
            </a:endParaRPr>
          </a:p>
          <a:p>
            <a:pPr marL="296545" indent="-283845">
              <a:lnSpc>
                <a:spcPct val="100000"/>
              </a:lnSpc>
              <a:spcBef>
                <a:spcPts val="1560"/>
              </a:spcBef>
              <a:buClr>
                <a:srgbClr val="FF0000"/>
              </a:buClr>
              <a:buFont typeface="Lucida Sans"/>
              <a:buChar char="❖"/>
              <a:tabLst>
                <a:tab pos="297180" algn="l"/>
              </a:tabLst>
            </a:pPr>
            <a:r>
              <a:rPr sz="2000" b="1" spc="-5" dirty="0">
                <a:latin typeface="宋体"/>
                <a:cs typeface="宋体"/>
              </a:rPr>
              <a:t>需要</a:t>
            </a:r>
            <a:r>
              <a:rPr sz="2000" b="1" spc="-430" dirty="0">
                <a:latin typeface="宋体"/>
                <a:cs typeface="宋体"/>
              </a:rPr>
              <a:t> </a:t>
            </a:r>
            <a:r>
              <a:rPr sz="2000" b="1" spc="-5" dirty="0">
                <a:latin typeface="Arial"/>
                <a:cs typeface="Arial"/>
              </a:rPr>
              <a:t>2</a:t>
            </a:r>
            <a:r>
              <a:rPr sz="1950" b="1" spc="-7" baseline="25641" dirty="0">
                <a:latin typeface="Arial"/>
                <a:cs typeface="Arial"/>
              </a:rPr>
              <a:t>i </a:t>
            </a:r>
            <a:r>
              <a:rPr sz="2000" b="1" spc="-5" dirty="0">
                <a:latin typeface="宋体"/>
                <a:cs typeface="宋体"/>
              </a:rPr>
              <a:t>片存储器芯片</a:t>
            </a:r>
            <a:r>
              <a:rPr sz="2000" b="1" spc="-5" dirty="0">
                <a:latin typeface="Arial"/>
                <a:cs typeface="Arial"/>
              </a:rPr>
              <a:t>: 2</a:t>
            </a:r>
            <a:r>
              <a:rPr sz="1950" b="1" spc="-7" baseline="25641" dirty="0">
                <a:latin typeface="Arial"/>
                <a:cs typeface="Arial"/>
              </a:rPr>
              <a:t>n+i </a:t>
            </a:r>
            <a:r>
              <a:rPr sz="2000" b="1" spc="-5" dirty="0">
                <a:latin typeface="Arial"/>
                <a:cs typeface="Arial"/>
              </a:rPr>
              <a:t>X m / 2</a:t>
            </a:r>
            <a:r>
              <a:rPr sz="1950" b="1" spc="-7" baseline="25641" dirty="0">
                <a:latin typeface="Arial"/>
                <a:cs typeface="Arial"/>
              </a:rPr>
              <a:t>n </a:t>
            </a:r>
            <a:r>
              <a:rPr sz="2000" b="1" spc="-5" dirty="0">
                <a:latin typeface="Arial"/>
                <a:cs typeface="Arial"/>
              </a:rPr>
              <a:t>X m = 2</a:t>
            </a:r>
            <a:r>
              <a:rPr sz="1950" b="1" spc="-7" baseline="25641" dirty="0">
                <a:latin typeface="Arial"/>
                <a:cs typeface="Arial"/>
              </a:rPr>
              <a:t>i </a:t>
            </a:r>
            <a:r>
              <a:rPr sz="2000" b="1" spc="-5" dirty="0">
                <a:latin typeface="Arial"/>
                <a:cs typeface="Arial"/>
              </a:rPr>
              <a:t>X 1 = 2</a:t>
            </a:r>
            <a:r>
              <a:rPr sz="1950" b="1" spc="-7" baseline="25641" dirty="0">
                <a:latin typeface="Arial"/>
                <a:cs typeface="Arial"/>
              </a:rPr>
              <a:t>i</a:t>
            </a:r>
            <a:endParaRPr sz="1950" baseline="25641">
              <a:latin typeface="Arial"/>
              <a:cs typeface="Arial"/>
            </a:endParaRPr>
          </a:p>
        </p:txBody>
      </p:sp>
      <p:sp>
        <p:nvSpPr>
          <p:cNvPr id="3" name="object 3"/>
          <p:cNvSpPr/>
          <p:nvPr/>
        </p:nvSpPr>
        <p:spPr>
          <a:xfrm>
            <a:off x="4049915" y="4811267"/>
            <a:ext cx="432434" cy="1800860"/>
          </a:xfrm>
          <a:custGeom>
            <a:avLst/>
            <a:gdLst/>
            <a:ahLst/>
            <a:cxnLst/>
            <a:rect l="l" t="t" r="r" b="b"/>
            <a:pathLst>
              <a:path w="432435" h="1800859">
                <a:moveTo>
                  <a:pt x="0" y="0"/>
                </a:moveTo>
                <a:lnTo>
                  <a:pt x="0" y="1800606"/>
                </a:lnTo>
                <a:lnTo>
                  <a:pt x="432054" y="1800606"/>
                </a:lnTo>
                <a:lnTo>
                  <a:pt x="432053" y="0"/>
                </a:lnTo>
                <a:lnTo>
                  <a:pt x="0" y="0"/>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4126373" y="5094487"/>
            <a:ext cx="279400" cy="1259205"/>
          </a:xfrm>
          <a:prstGeom prst="rect">
            <a:avLst/>
          </a:prstGeom>
        </p:spPr>
        <p:txBody>
          <a:bodyPr vert="horz" wrap="square" lIns="0" tIns="0" rIns="0" bIns="0" rtlCol="0">
            <a:spAutoFit/>
          </a:bodyPr>
          <a:lstStyle/>
          <a:p>
            <a:pPr marL="12700" marR="5080" algn="just">
              <a:lnSpc>
                <a:spcPct val="100000"/>
              </a:lnSpc>
            </a:pPr>
            <a:r>
              <a:rPr sz="2000" b="1" spc="-5" dirty="0">
                <a:latin typeface="华文细黑"/>
                <a:cs typeface="华文细黑"/>
              </a:rPr>
              <a:t>译码逻辑</a:t>
            </a:r>
            <a:endParaRPr sz="2000">
              <a:latin typeface="华文细黑"/>
              <a:cs typeface="华文细黑"/>
            </a:endParaRPr>
          </a:p>
        </p:txBody>
      </p:sp>
      <p:sp>
        <p:nvSpPr>
          <p:cNvPr id="5" name="object 5"/>
          <p:cNvSpPr txBox="1">
            <a:spLocks noGrp="1"/>
          </p:cNvSpPr>
          <p:nvPr>
            <p:ph type="title"/>
          </p:nvPr>
        </p:nvSpPr>
        <p:spPr>
          <a:xfrm>
            <a:off x="1345064" y="662807"/>
            <a:ext cx="9030836" cy="366960"/>
          </a:xfrm>
          <a:prstGeom prst="rect">
            <a:avLst/>
          </a:prstGeom>
        </p:spPr>
        <p:txBody>
          <a:bodyPr vert="horz" wrap="square" lIns="0" tIns="0" rIns="0" bIns="0" rtlCol="0">
            <a:spAutoFit/>
          </a:bodyPr>
          <a:lstStyle/>
          <a:p>
            <a:pPr marL="12700">
              <a:lnSpc>
                <a:spcPts val="2840"/>
              </a:lnSpc>
              <a:tabLst>
                <a:tab pos="3999229" algn="l"/>
              </a:tabLst>
            </a:pPr>
            <a:r>
              <a:rPr sz="3200" b="1" dirty="0">
                <a:solidFill>
                  <a:srgbClr val="C00000"/>
                </a:solidFill>
                <a:latin typeface="微软雅黑" panose="020B0503020204020204" pitchFamily="34" charset="-122"/>
                <a:ea typeface="微软雅黑" panose="020B0503020204020204" pitchFamily="34" charset="-122"/>
              </a:rPr>
              <a:t> 存储器芯片的扩展 ——	字扩展</a:t>
            </a:r>
          </a:p>
        </p:txBody>
      </p:sp>
      <p:sp>
        <p:nvSpPr>
          <p:cNvPr id="6" name="object 6"/>
          <p:cNvSpPr/>
          <p:nvPr/>
        </p:nvSpPr>
        <p:spPr>
          <a:xfrm>
            <a:off x="3616337" y="5660897"/>
            <a:ext cx="379730" cy="171450"/>
          </a:xfrm>
          <a:custGeom>
            <a:avLst/>
            <a:gdLst/>
            <a:ahLst/>
            <a:cxnLst/>
            <a:rect l="l" t="t" r="r" b="b"/>
            <a:pathLst>
              <a:path w="379729" h="171450">
                <a:moveTo>
                  <a:pt x="236982" y="114300"/>
                </a:moveTo>
                <a:lnTo>
                  <a:pt x="236982" y="57150"/>
                </a:lnTo>
                <a:lnTo>
                  <a:pt x="0" y="57150"/>
                </a:lnTo>
                <a:lnTo>
                  <a:pt x="0" y="114300"/>
                </a:lnTo>
                <a:lnTo>
                  <a:pt x="236982" y="114300"/>
                </a:lnTo>
                <a:close/>
              </a:path>
              <a:path w="379729" h="171450">
                <a:moveTo>
                  <a:pt x="379475" y="85343"/>
                </a:moveTo>
                <a:lnTo>
                  <a:pt x="208025" y="0"/>
                </a:lnTo>
                <a:lnTo>
                  <a:pt x="208025" y="57150"/>
                </a:lnTo>
                <a:lnTo>
                  <a:pt x="236982" y="57150"/>
                </a:lnTo>
                <a:lnTo>
                  <a:pt x="236982" y="156907"/>
                </a:lnTo>
                <a:lnTo>
                  <a:pt x="379475" y="85343"/>
                </a:lnTo>
                <a:close/>
              </a:path>
              <a:path w="379729" h="171450">
                <a:moveTo>
                  <a:pt x="236982" y="156907"/>
                </a:moveTo>
                <a:lnTo>
                  <a:pt x="236982" y="114300"/>
                </a:lnTo>
                <a:lnTo>
                  <a:pt x="208025" y="114300"/>
                </a:lnTo>
                <a:lnTo>
                  <a:pt x="208025" y="171450"/>
                </a:lnTo>
                <a:lnTo>
                  <a:pt x="236982" y="156907"/>
                </a:lnTo>
                <a:close/>
              </a:path>
            </a:pathLst>
          </a:custGeom>
          <a:solidFill>
            <a:srgbClr val="000000"/>
          </a:solidFill>
        </p:spPr>
        <p:txBody>
          <a:bodyPr wrap="square" lIns="0" tIns="0" rIns="0" bIns="0" rtlCol="0"/>
          <a:lstStyle/>
          <a:p>
            <a:endParaRPr/>
          </a:p>
        </p:txBody>
      </p:sp>
      <p:sp>
        <p:nvSpPr>
          <p:cNvPr id="7" name="object 7"/>
          <p:cNvSpPr txBox="1"/>
          <p:nvPr/>
        </p:nvSpPr>
        <p:spPr>
          <a:xfrm>
            <a:off x="2328805" y="5627370"/>
            <a:ext cx="1287780" cy="540385"/>
          </a:xfrm>
          <a:prstGeom prst="rect">
            <a:avLst/>
          </a:prstGeom>
        </p:spPr>
        <p:txBody>
          <a:bodyPr vert="horz" wrap="square" lIns="0" tIns="0" rIns="0" bIns="0" rtlCol="0">
            <a:spAutoFit/>
          </a:bodyPr>
          <a:lstStyle/>
          <a:p>
            <a:pPr marL="62865" algn="ctr">
              <a:lnSpc>
                <a:spcPct val="100000"/>
              </a:lnSpc>
            </a:pPr>
            <a:r>
              <a:rPr sz="2700" b="1" spc="-7" baseline="15432" dirty="0">
                <a:latin typeface="Arial"/>
                <a:cs typeface="Arial"/>
              </a:rPr>
              <a:t>A</a:t>
            </a:r>
            <a:r>
              <a:rPr sz="1200" b="1" spc="-5" dirty="0">
                <a:latin typeface="Arial"/>
                <a:cs typeface="Arial"/>
              </a:rPr>
              <a:t>n+i-1</a:t>
            </a:r>
            <a:r>
              <a:rPr sz="2700" b="1" spc="-7" baseline="15432" dirty="0">
                <a:latin typeface="Arial"/>
                <a:cs typeface="Arial"/>
              </a:rPr>
              <a:t>...A</a:t>
            </a:r>
            <a:r>
              <a:rPr sz="1200" b="1" spc="-5" dirty="0">
                <a:latin typeface="Arial"/>
                <a:cs typeface="Arial"/>
              </a:rPr>
              <a:t>n</a:t>
            </a:r>
            <a:endParaRPr sz="1200">
              <a:latin typeface="Arial"/>
              <a:cs typeface="Arial"/>
            </a:endParaRPr>
          </a:p>
          <a:p>
            <a:pPr algn="ctr">
              <a:lnSpc>
                <a:spcPct val="100000"/>
              </a:lnSpc>
              <a:spcBef>
                <a:spcPts val="540"/>
              </a:spcBef>
            </a:pPr>
            <a:r>
              <a:rPr sz="1200" b="1" spc="-5" dirty="0">
                <a:solidFill>
                  <a:srgbClr val="FF0000"/>
                </a:solidFill>
                <a:latin typeface="宋体"/>
                <a:cs typeface="宋体"/>
              </a:rPr>
              <a:t>【注</a:t>
            </a:r>
            <a:r>
              <a:rPr sz="1200" b="1" dirty="0">
                <a:solidFill>
                  <a:srgbClr val="FF0000"/>
                </a:solidFill>
                <a:latin typeface="宋体"/>
                <a:cs typeface="宋体"/>
              </a:rPr>
              <a:t>】</a:t>
            </a:r>
            <a:r>
              <a:rPr sz="1200" b="1" spc="-5" dirty="0">
                <a:latin typeface="Arial"/>
                <a:cs typeface="Arial"/>
              </a:rPr>
              <a:t>i</a:t>
            </a:r>
            <a:r>
              <a:rPr sz="1200" b="1" spc="-5" dirty="0">
                <a:latin typeface="宋体"/>
                <a:cs typeface="宋体"/>
              </a:rPr>
              <a:t>位高位地址</a:t>
            </a:r>
            <a:endParaRPr sz="1200">
              <a:latin typeface="宋体"/>
              <a:cs typeface="宋体"/>
            </a:endParaRPr>
          </a:p>
        </p:txBody>
      </p:sp>
      <p:sp>
        <p:nvSpPr>
          <p:cNvPr id="8" name="object 8"/>
          <p:cNvSpPr txBox="1"/>
          <p:nvPr/>
        </p:nvSpPr>
        <p:spPr>
          <a:xfrm>
            <a:off x="6514972" y="4235196"/>
            <a:ext cx="1008380" cy="417830"/>
          </a:xfrm>
          <a:prstGeom prst="rect">
            <a:avLst/>
          </a:prstGeom>
          <a:ln w="25400">
            <a:solidFill>
              <a:srgbClr val="000000"/>
            </a:solidFill>
          </a:ln>
        </p:spPr>
        <p:txBody>
          <a:bodyPr vert="horz" wrap="square" lIns="0" tIns="57150" rIns="0" bIns="0" rtlCol="0">
            <a:spAutoFit/>
          </a:bodyPr>
          <a:lstStyle/>
          <a:p>
            <a:pPr marL="162560">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9" name="object 9"/>
          <p:cNvSpPr txBox="1"/>
          <p:nvPr/>
        </p:nvSpPr>
        <p:spPr>
          <a:xfrm>
            <a:off x="6514972" y="5762244"/>
            <a:ext cx="1008380" cy="417830"/>
          </a:xfrm>
          <a:prstGeom prst="rect">
            <a:avLst/>
          </a:prstGeom>
          <a:ln w="25400">
            <a:solidFill>
              <a:srgbClr val="000000"/>
            </a:solidFill>
          </a:ln>
        </p:spPr>
        <p:txBody>
          <a:bodyPr vert="horz" wrap="square" lIns="0" tIns="57150" rIns="0" bIns="0" rtlCol="0">
            <a:spAutoFit/>
          </a:bodyPr>
          <a:lstStyle/>
          <a:p>
            <a:pPr marL="162560">
              <a:lnSpc>
                <a:spcPct val="100000"/>
              </a:lnSpc>
              <a:spcBef>
                <a:spcPts val="450"/>
              </a:spcBef>
            </a:pPr>
            <a:r>
              <a:rPr sz="1800" b="1" dirty="0">
                <a:latin typeface="Arial"/>
                <a:cs typeface="Arial"/>
              </a:rPr>
              <a:t>2</a:t>
            </a:r>
            <a:r>
              <a:rPr sz="1800" b="1" baseline="23148" dirty="0">
                <a:latin typeface="Arial"/>
                <a:cs typeface="Arial"/>
              </a:rPr>
              <a:t>n </a:t>
            </a:r>
            <a:r>
              <a:rPr sz="1800" b="1" spc="-5" dirty="0">
                <a:latin typeface="Arial"/>
                <a:cs typeface="Arial"/>
              </a:rPr>
              <a:t>x</a:t>
            </a:r>
            <a:r>
              <a:rPr sz="1800" b="1" spc="-215" dirty="0">
                <a:latin typeface="Arial"/>
                <a:cs typeface="Arial"/>
              </a:rPr>
              <a:t> </a:t>
            </a:r>
            <a:r>
              <a:rPr sz="1800" b="1" spc="-5" dirty="0">
                <a:latin typeface="Arial"/>
                <a:cs typeface="Arial"/>
              </a:rPr>
              <a:t>m</a:t>
            </a:r>
            <a:endParaRPr sz="1800">
              <a:latin typeface="Arial"/>
              <a:cs typeface="Arial"/>
            </a:endParaRPr>
          </a:p>
        </p:txBody>
      </p:sp>
      <p:sp>
        <p:nvSpPr>
          <p:cNvPr id="10" name="object 10"/>
          <p:cNvSpPr/>
          <p:nvPr/>
        </p:nvSpPr>
        <p:spPr>
          <a:xfrm>
            <a:off x="3616337" y="4222241"/>
            <a:ext cx="2824480" cy="171450"/>
          </a:xfrm>
          <a:custGeom>
            <a:avLst/>
            <a:gdLst/>
            <a:ahLst/>
            <a:cxnLst/>
            <a:rect l="l" t="t" r="r" b="b"/>
            <a:pathLst>
              <a:path w="2824479" h="171450">
                <a:moveTo>
                  <a:pt x="2681478" y="114300"/>
                </a:moveTo>
                <a:lnTo>
                  <a:pt x="2681478" y="57150"/>
                </a:lnTo>
                <a:lnTo>
                  <a:pt x="0" y="55626"/>
                </a:lnTo>
                <a:lnTo>
                  <a:pt x="0" y="112776"/>
                </a:lnTo>
                <a:lnTo>
                  <a:pt x="2681478" y="114300"/>
                </a:lnTo>
                <a:close/>
              </a:path>
              <a:path w="2824479" h="171450">
                <a:moveTo>
                  <a:pt x="2823972" y="86106"/>
                </a:moveTo>
                <a:lnTo>
                  <a:pt x="2652522" y="0"/>
                </a:lnTo>
                <a:lnTo>
                  <a:pt x="2652522" y="57133"/>
                </a:lnTo>
                <a:lnTo>
                  <a:pt x="2681478" y="57150"/>
                </a:lnTo>
                <a:lnTo>
                  <a:pt x="2681478" y="157036"/>
                </a:lnTo>
                <a:lnTo>
                  <a:pt x="2823972" y="86106"/>
                </a:lnTo>
                <a:close/>
              </a:path>
              <a:path w="2824479" h="171450">
                <a:moveTo>
                  <a:pt x="2681478" y="157036"/>
                </a:moveTo>
                <a:lnTo>
                  <a:pt x="2681478" y="114300"/>
                </a:lnTo>
                <a:lnTo>
                  <a:pt x="2652522" y="114283"/>
                </a:lnTo>
                <a:lnTo>
                  <a:pt x="2652522" y="171450"/>
                </a:lnTo>
                <a:lnTo>
                  <a:pt x="2681478" y="157036"/>
                </a:lnTo>
                <a:close/>
              </a:path>
            </a:pathLst>
          </a:custGeom>
          <a:solidFill>
            <a:srgbClr val="000000"/>
          </a:solidFill>
        </p:spPr>
        <p:txBody>
          <a:bodyPr wrap="square" lIns="0" tIns="0" rIns="0" bIns="0" rtlCol="0"/>
          <a:lstStyle/>
          <a:p>
            <a:endParaRPr/>
          </a:p>
        </p:txBody>
      </p:sp>
      <p:sp>
        <p:nvSpPr>
          <p:cNvPr id="11" name="object 11"/>
          <p:cNvSpPr/>
          <p:nvPr/>
        </p:nvSpPr>
        <p:spPr>
          <a:xfrm>
            <a:off x="5865761" y="4308347"/>
            <a:ext cx="0" cy="1583055"/>
          </a:xfrm>
          <a:custGeom>
            <a:avLst/>
            <a:gdLst/>
            <a:ahLst/>
            <a:cxnLst/>
            <a:rect l="l" t="t" r="r" b="b"/>
            <a:pathLst>
              <a:path h="1583054">
                <a:moveTo>
                  <a:pt x="0" y="0"/>
                </a:moveTo>
                <a:lnTo>
                  <a:pt x="0" y="1582674"/>
                </a:lnTo>
              </a:path>
            </a:pathLst>
          </a:custGeom>
          <a:ln w="57150">
            <a:solidFill>
              <a:srgbClr val="000000"/>
            </a:solidFill>
          </a:ln>
        </p:spPr>
        <p:txBody>
          <a:bodyPr wrap="square" lIns="0" tIns="0" rIns="0" bIns="0" rtlCol="0"/>
          <a:lstStyle/>
          <a:p>
            <a:endParaRPr/>
          </a:p>
        </p:txBody>
      </p:sp>
      <p:sp>
        <p:nvSpPr>
          <p:cNvPr id="12" name="object 12"/>
          <p:cNvSpPr/>
          <p:nvPr/>
        </p:nvSpPr>
        <p:spPr>
          <a:xfrm>
            <a:off x="5853569" y="5804915"/>
            <a:ext cx="647700" cy="171450"/>
          </a:xfrm>
          <a:custGeom>
            <a:avLst/>
            <a:gdLst/>
            <a:ahLst/>
            <a:cxnLst/>
            <a:rect l="l" t="t" r="r" b="b"/>
            <a:pathLst>
              <a:path w="647700" h="171450">
                <a:moveTo>
                  <a:pt x="504444" y="114300"/>
                </a:moveTo>
                <a:lnTo>
                  <a:pt x="504443" y="57150"/>
                </a:lnTo>
                <a:lnTo>
                  <a:pt x="0" y="57150"/>
                </a:lnTo>
                <a:lnTo>
                  <a:pt x="0" y="114300"/>
                </a:lnTo>
                <a:lnTo>
                  <a:pt x="504444" y="114300"/>
                </a:lnTo>
                <a:close/>
              </a:path>
              <a:path w="647700" h="171450">
                <a:moveTo>
                  <a:pt x="647687" y="86106"/>
                </a:moveTo>
                <a:lnTo>
                  <a:pt x="476237" y="0"/>
                </a:lnTo>
                <a:lnTo>
                  <a:pt x="476237" y="57150"/>
                </a:lnTo>
                <a:lnTo>
                  <a:pt x="504443" y="57150"/>
                </a:lnTo>
                <a:lnTo>
                  <a:pt x="504444" y="157409"/>
                </a:lnTo>
                <a:lnTo>
                  <a:pt x="647687" y="86106"/>
                </a:lnTo>
                <a:close/>
              </a:path>
              <a:path w="647700" h="171450">
                <a:moveTo>
                  <a:pt x="504444" y="157409"/>
                </a:moveTo>
                <a:lnTo>
                  <a:pt x="504444" y="114300"/>
                </a:lnTo>
                <a:lnTo>
                  <a:pt x="476237" y="114300"/>
                </a:lnTo>
                <a:lnTo>
                  <a:pt x="476237" y="171450"/>
                </a:lnTo>
                <a:lnTo>
                  <a:pt x="504444" y="157409"/>
                </a:lnTo>
                <a:close/>
              </a:path>
            </a:pathLst>
          </a:custGeom>
          <a:solidFill>
            <a:srgbClr val="000000"/>
          </a:solidFill>
        </p:spPr>
        <p:txBody>
          <a:bodyPr wrap="square" lIns="0" tIns="0" rIns="0" bIns="0" rtlCol="0"/>
          <a:lstStyle/>
          <a:p>
            <a:endParaRPr/>
          </a:p>
        </p:txBody>
      </p:sp>
      <p:sp>
        <p:nvSpPr>
          <p:cNvPr id="13" name="object 13"/>
          <p:cNvSpPr/>
          <p:nvPr/>
        </p:nvSpPr>
        <p:spPr>
          <a:xfrm>
            <a:off x="3616337" y="4557521"/>
            <a:ext cx="2825750" cy="76200"/>
          </a:xfrm>
          <a:custGeom>
            <a:avLst/>
            <a:gdLst/>
            <a:ahLst/>
            <a:cxnLst/>
            <a:rect l="l" t="t" r="r" b="b"/>
            <a:pathLst>
              <a:path w="2825750" h="76200">
                <a:moveTo>
                  <a:pt x="2762250" y="44195"/>
                </a:moveTo>
                <a:lnTo>
                  <a:pt x="2762250" y="32004"/>
                </a:lnTo>
                <a:lnTo>
                  <a:pt x="0" y="32004"/>
                </a:lnTo>
                <a:lnTo>
                  <a:pt x="0" y="44196"/>
                </a:lnTo>
                <a:lnTo>
                  <a:pt x="2762250" y="44195"/>
                </a:lnTo>
                <a:close/>
              </a:path>
              <a:path w="2825750" h="76200">
                <a:moveTo>
                  <a:pt x="2825483" y="38100"/>
                </a:moveTo>
                <a:lnTo>
                  <a:pt x="2749283" y="0"/>
                </a:lnTo>
                <a:lnTo>
                  <a:pt x="2749283" y="32004"/>
                </a:lnTo>
                <a:lnTo>
                  <a:pt x="2762250" y="32004"/>
                </a:lnTo>
                <a:lnTo>
                  <a:pt x="2762250" y="69716"/>
                </a:lnTo>
                <a:lnTo>
                  <a:pt x="2825483" y="38100"/>
                </a:lnTo>
                <a:close/>
              </a:path>
              <a:path w="2825750" h="76200">
                <a:moveTo>
                  <a:pt x="2762250" y="69716"/>
                </a:moveTo>
                <a:lnTo>
                  <a:pt x="2762250" y="44195"/>
                </a:lnTo>
                <a:lnTo>
                  <a:pt x="2749283" y="44195"/>
                </a:lnTo>
                <a:lnTo>
                  <a:pt x="2749283" y="76200"/>
                </a:lnTo>
                <a:lnTo>
                  <a:pt x="2762250" y="69716"/>
                </a:lnTo>
                <a:close/>
              </a:path>
            </a:pathLst>
          </a:custGeom>
          <a:solidFill>
            <a:srgbClr val="000000"/>
          </a:solidFill>
        </p:spPr>
        <p:txBody>
          <a:bodyPr wrap="square" lIns="0" tIns="0" rIns="0" bIns="0" rtlCol="0"/>
          <a:lstStyle/>
          <a:p>
            <a:endParaRPr/>
          </a:p>
        </p:txBody>
      </p:sp>
      <p:sp>
        <p:nvSpPr>
          <p:cNvPr id="14" name="object 14"/>
          <p:cNvSpPr/>
          <p:nvPr/>
        </p:nvSpPr>
        <p:spPr>
          <a:xfrm>
            <a:off x="5434469" y="6068567"/>
            <a:ext cx="1079500" cy="76200"/>
          </a:xfrm>
          <a:custGeom>
            <a:avLst/>
            <a:gdLst/>
            <a:ahLst/>
            <a:cxnLst/>
            <a:rect l="l" t="t" r="r" b="b"/>
            <a:pathLst>
              <a:path w="1079500" h="76200">
                <a:moveTo>
                  <a:pt x="1015746" y="44958"/>
                </a:moveTo>
                <a:lnTo>
                  <a:pt x="1015746" y="32004"/>
                </a:lnTo>
                <a:lnTo>
                  <a:pt x="0" y="32004"/>
                </a:lnTo>
                <a:lnTo>
                  <a:pt x="0" y="44958"/>
                </a:lnTo>
                <a:lnTo>
                  <a:pt x="1015746" y="44958"/>
                </a:lnTo>
                <a:close/>
              </a:path>
              <a:path w="1079500" h="76200">
                <a:moveTo>
                  <a:pt x="1078979" y="38100"/>
                </a:moveTo>
                <a:lnTo>
                  <a:pt x="1002779" y="0"/>
                </a:lnTo>
                <a:lnTo>
                  <a:pt x="1002779" y="32004"/>
                </a:lnTo>
                <a:lnTo>
                  <a:pt x="1015746" y="32004"/>
                </a:lnTo>
                <a:lnTo>
                  <a:pt x="1015746" y="69716"/>
                </a:lnTo>
                <a:lnTo>
                  <a:pt x="1078979" y="38100"/>
                </a:lnTo>
                <a:close/>
              </a:path>
              <a:path w="1079500" h="76200">
                <a:moveTo>
                  <a:pt x="1015746" y="69716"/>
                </a:moveTo>
                <a:lnTo>
                  <a:pt x="1015746" y="44958"/>
                </a:lnTo>
                <a:lnTo>
                  <a:pt x="1002779" y="44958"/>
                </a:lnTo>
                <a:lnTo>
                  <a:pt x="1002779" y="76200"/>
                </a:lnTo>
                <a:lnTo>
                  <a:pt x="1015746" y="69716"/>
                </a:lnTo>
                <a:close/>
              </a:path>
            </a:pathLst>
          </a:custGeom>
          <a:solidFill>
            <a:srgbClr val="000000"/>
          </a:solidFill>
        </p:spPr>
        <p:txBody>
          <a:bodyPr wrap="square" lIns="0" tIns="0" rIns="0" bIns="0" rtlCol="0"/>
          <a:lstStyle/>
          <a:p>
            <a:endParaRPr/>
          </a:p>
        </p:txBody>
      </p:sp>
      <p:sp>
        <p:nvSpPr>
          <p:cNvPr id="15" name="object 15"/>
          <p:cNvSpPr/>
          <p:nvPr/>
        </p:nvSpPr>
        <p:spPr>
          <a:xfrm>
            <a:off x="5434469" y="4595621"/>
            <a:ext cx="0" cy="1511300"/>
          </a:xfrm>
          <a:custGeom>
            <a:avLst/>
            <a:gdLst/>
            <a:ahLst/>
            <a:cxnLst/>
            <a:rect l="l" t="t" r="r" b="b"/>
            <a:pathLst>
              <a:path h="1511300">
                <a:moveTo>
                  <a:pt x="0" y="0"/>
                </a:moveTo>
                <a:lnTo>
                  <a:pt x="0" y="1511045"/>
                </a:lnTo>
              </a:path>
            </a:pathLst>
          </a:custGeom>
          <a:ln w="12700">
            <a:solidFill>
              <a:srgbClr val="000000"/>
            </a:solidFill>
          </a:ln>
        </p:spPr>
        <p:txBody>
          <a:bodyPr wrap="square" lIns="0" tIns="0" rIns="0" bIns="0" rtlCol="0"/>
          <a:lstStyle/>
          <a:p>
            <a:endParaRPr/>
          </a:p>
        </p:txBody>
      </p:sp>
      <p:sp>
        <p:nvSpPr>
          <p:cNvPr id="16" name="object 16"/>
          <p:cNvSpPr txBox="1"/>
          <p:nvPr/>
        </p:nvSpPr>
        <p:spPr>
          <a:xfrm>
            <a:off x="4601088" y="4995925"/>
            <a:ext cx="498475" cy="296545"/>
          </a:xfrm>
          <a:prstGeom prst="rect">
            <a:avLst/>
          </a:prstGeom>
        </p:spPr>
        <p:txBody>
          <a:bodyPr vert="horz" wrap="square" lIns="0" tIns="0" rIns="0" bIns="0" rtlCol="0">
            <a:spAutoFit/>
          </a:bodyPr>
          <a:lstStyle/>
          <a:p>
            <a:pPr marL="12700">
              <a:lnSpc>
                <a:spcPct val="100000"/>
              </a:lnSpc>
            </a:pPr>
            <a:r>
              <a:rPr sz="1600" b="1" spc="-5" dirty="0">
                <a:solidFill>
                  <a:srgbClr val="FC0128"/>
                </a:solidFill>
                <a:latin typeface="Arial"/>
                <a:cs typeface="Arial"/>
              </a:rPr>
              <a:t>CS</a:t>
            </a:r>
            <a:r>
              <a:rPr sz="1650" b="1" spc="-7" baseline="-20202" dirty="0">
                <a:solidFill>
                  <a:srgbClr val="FC0128"/>
                </a:solidFill>
                <a:latin typeface="Arial"/>
                <a:cs typeface="Arial"/>
              </a:rPr>
              <a:t>0</a:t>
            </a:r>
            <a:r>
              <a:rPr sz="1600" b="1" dirty="0">
                <a:solidFill>
                  <a:srgbClr val="FC0128"/>
                </a:solidFill>
                <a:latin typeface="Arial"/>
                <a:cs typeface="Arial"/>
              </a:rPr>
              <a:t>#</a:t>
            </a:r>
            <a:endParaRPr sz="1600">
              <a:latin typeface="Arial"/>
              <a:cs typeface="Arial"/>
            </a:endParaRPr>
          </a:p>
        </p:txBody>
      </p:sp>
      <p:sp>
        <p:nvSpPr>
          <p:cNvPr id="17" name="object 17"/>
          <p:cNvSpPr/>
          <p:nvPr/>
        </p:nvSpPr>
        <p:spPr>
          <a:xfrm>
            <a:off x="4481969" y="4954523"/>
            <a:ext cx="2520950" cy="1905"/>
          </a:xfrm>
          <a:custGeom>
            <a:avLst/>
            <a:gdLst/>
            <a:ahLst/>
            <a:cxnLst/>
            <a:rect l="l" t="t" r="r" b="b"/>
            <a:pathLst>
              <a:path w="2520950" h="1904">
                <a:moveTo>
                  <a:pt x="0" y="0"/>
                </a:moveTo>
                <a:lnTo>
                  <a:pt x="2520695" y="1523"/>
                </a:lnTo>
              </a:path>
            </a:pathLst>
          </a:custGeom>
          <a:ln w="12700">
            <a:solidFill>
              <a:srgbClr val="FC0128"/>
            </a:solidFill>
          </a:ln>
        </p:spPr>
        <p:txBody>
          <a:bodyPr wrap="square" lIns="0" tIns="0" rIns="0" bIns="0" rtlCol="0"/>
          <a:lstStyle/>
          <a:p>
            <a:endParaRPr/>
          </a:p>
        </p:txBody>
      </p:sp>
      <p:sp>
        <p:nvSpPr>
          <p:cNvPr id="18" name="object 18"/>
          <p:cNvSpPr/>
          <p:nvPr/>
        </p:nvSpPr>
        <p:spPr>
          <a:xfrm>
            <a:off x="6980567" y="4667250"/>
            <a:ext cx="76200" cy="287655"/>
          </a:xfrm>
          <a:custGeom>
            <a:avLst/>
            <a:gdLst/>
            <a:ahLst/>
            <a:cxnLst/>
            <a:rect l="l" t="t" r="r" b="b"/>
            <a:pathLst>
              <a:path w="76200" h="287654">
                <a:moveTo>
                  <a:pt x="76200" y="76200"/>
                </a:moveTo>
                <a:lnTo>
                  <a:pt x="38100" y="0"/>
                </a:lnTo>
                <a:lnTo>
                  <a:pt x="0" y="76200"/>
                </a:lnTo>
                <a:lnTo>
                  <a:pt x="31229" y="76200"/>
                </a:lnTo>
                <a:lnTo>
                  <a:pt x="31229" y="63246"/>
                </a:lnTo>
                <a:lnTo>
                  <a:pt x="44183" y="63246"/>
                </a:lnTo>
                <a:lnTo>
                  <a:pt x="44183" y="76200"/>
                </a:lnTo>
                <a:lnTo>
                  <a:pt x="76200" y="76200"/>
                </a:lnTo>
                <a:close/>
              </a:path>
              <a:path w="76200" h="287654">
                <a:moveTo>
                  <a:pt x="44183" y="76200"/>
                </a:moveTo>
                <a:lnTo>
                  <a:pt x="44183" y="63246"/>
                </a:lnTo>
                <a:lnTo>
                  <a:pt x="31229" y="63246"/>
                </a:lnTo>
                <a:lnTo>
                  <a:pt x="31229" y="76200"/>
                </a:lnTo>
                <a:lnTo>
                  <a:pt x="44183" y="76200"/>
                </a:lnTo>
                <a:close/>
              </a:path>
              <a:path w="76200" h="287654">
                <a:moveTo>
                  <a:pt x="44183" y="287274"/>
                </a:moveTo>
                <a:lnTo>
                  <a:pt x="44183" y="76200"/>
                </a:lnTo>
                <a:lnTo>
                  <a:pt x="31229" y="76200"/>
                </a:lnTo>
                <a:lnTo>
                  <a:pt x="31229" y="287274"/>
                </a:lnTo>
                <a:lnTo>
                  <a:pt x="44183" y="287274"/>
                </a:lnTo>
                <a:close/>
              </a:path>
            </a:pathLst>
          </a:custGeom>
          <a:solidFill>
            <a:srgbClr val="FC0128"/>
          </a:solidFill>
        </p:spPr>
        <p:txBody>
          <a:bodyPr wrap="square" lIns="0" tIns="0" rIns="0" bIns="0" rtlCol="0"/>
          <a:lstStyle/>
          <a:p>
            <a:endParaRPr/>
          </a:p>
        </p:txBody>
      </p:sp>
      <p:sp>
        <p:nvSpPr>
          <p:cNvPr id="19" name="object 19"/>
          <p:cNvSpPr txBox="1"/>
          <p:nvPr/>
        </p:nvSpPr>
        <p:spPr>
          <a:xfrm>
            <a:off x="2534545" y="3601973"/>
            <a:ext cx="944244" cy="1106805"/>
          </a:xfrm>
          <a:prstGeom prst="rect">
            <a:avLst/>
          </a:prstGeom>
        </p:spPr>
        <p:txBody>
          <a:bodyPr vert="horz" wrap="square" lIns="0" tIns="0" rIns="0" bIns="0" rtlCol="0">
            <a:spAutoFit/>
          </a:bodyPr>
          <a:lstStyle/>
          <a:p>
            <a:pPr marL="12700">
              <a:lnSpc>
                <a:spcPct val="100000"/>
              </a:lnSpc>
            </a:pPr>
            <a:r>
              <a:rPr sz="1800" b="1" spc="-5" dirty="0">
                <a:latin typeface="Arial"/>
                <a:cs typeface="Arial"/>
              </a:rPr>
              <a:t>D</a:t>
            </a:r>
            <a:r>
              <a:rPr sz="1800" b="1" spc="-7" baseline="-23148" dirty="0">
                <a:latin typeface="Arial"/>
                <a:cs typeface="Arial"/>
              </a:rPr>
              <a:t>m-1 </a:t>
            </a:r>
            <a:r>
              <a:rPr sz="1800" b="1" spc="-5" dirty="0">
                <a:latin typeface="Arial"/>
                <a:cs typeface="Arial"/>
              </a:rPr>
              <a:t>..</a:t>
            </a:r>
            <a:r>
              <a:rPr sz="1800" b="1" spc="-190" dirty="0">
                <a:latin typeface="Arial"/>
                <a:cs typeface="Arial"/>
              </a:rPr>
              <a:t> </a:t>
            </a:r>
            <a:r>
              <a:rPr sz="1800" b="1" spc="-5" dirty="0">
                <a:latin typeface="Arial"/>
                <a:cs typeface="Arial"/>
              </a:rPr>
              <a:t>D</a:t>
            </a:r>
            <a:r>
              <a:rPr sz="1800" b="1" spc="-7" baseline="-23148" dirty="0">
                <a:latin typeface="Arial"/>
                <a:cs typeface="Arial"/>
              </a:rPr>
              <a:t>0</a:t>
            </a:r>
            <a:endParaRPr sz="1800" baseline="-23148">
              <a:latin typeface="Arial"/>
              <a:cs typeface="Arial"/>
            </a:endParaRPr>
          </a:p>
          <a:p>
            <a:pPr marL="266700" marR="83185" indent="-248920">
              <a:lnSpc>
                <a:spcPct val="131100"/>
              </a:lnSpc>
              <a:spcBef>
                <a:spcPts val="765"/>
              </a:spcBef>
            </a:pPr>
            <a:r>
              <a:rPr sz="1800" b="1" spc="-5" dirty="0">
                <a:latin typeface="Arial"/>
                <a:cs typeface="Arial"/>
              </a:rPr>
              <a:t>A</a:t>
            </a:r>
            <a:r>
              <a:rPr sz="1800" b="1" spc="-7" baseline="-23148" dirty="0">
                <a:latin typeface="Arial"/>
                <a:cs typeface="Arial"/>
              </a:rPr>
              <a:t>n</a:t>
            </a:r>
            <a:r>
              <a:rPr sz="1800" b="1" baseline="-23148" dirty="0">
                <a:latin typeface="Arial"/>
                <a:cs typeface="Arial"/>
              </a:rPr>
              <a:t>-</a:t>
            </a:r>
            <a:r>
              <a:rPr sz="1800" b="1" spc="-15" baseline="-23148" dirty="0">
                <a:latin typeface="Arial"/>
                <a:cs typeface="Arial"/>
              </a:rPr>
              <a:t>1</a:t>
            </a:r>
            <a:r>
              <a:rPr sz="1800" b="1" spc="-5" dirty="0">
                <a:latin typeface="Arial"/>
                <a:cs typeface="Arial"/>
              </a:rPr>
              <a:t>...</a:t>
            </a:r>
            <a:r>
              <a:rPr sz="1800" b="1" dirty="0">
                <a:latin typeface="Arial"/>
                <a:cs typeface="Arial"/>
              </a:rPr>
              <a:t>A</a:t>
            </a:r>
            <a:r>
              <a:rPr sz="1800" b="1" spc="-7" baseline="-23148" dirty="0">
                <a:latin typeface="Arial"/>
                <a:cs typeface="Arial"/>
              </a:rPr>
              <a:t>0 </a:t>
            </a:r>
            <a:r>
              <a:rPr sz="1800" b="1" baseline="-23148" dirty="0">
                <a:latin typeface="Arial"/>
                <a:cs typeface="Arial"/>
              </a:rPr>
              <a:t> </a:t>
            </a:r>
            <a:r>
              <a:rPr sz="1800" b="1" spc="-5" dirty="0">
                <a:latin typeface="Arial"/>
                <a:cs typeface="Arial"/>
              </a:rPr>
              <a:t>WE#</a:t>
            </a:r>
            <a:endParaRPr sz="1800">
              <a:latin typeface="Arial"/>
              <a:cs typeface="Arial"/>
            </a:endParaRPr>
          </a:p>
        </p:txBody>
      </p:sp>
      <p:sp>
        <p:nvSpPr>
          <p:cNvPr id="20" name="object 20"/>
          <p:cNvSpPr txBox="1"/>
          <p:nvPr/>
        </p:nvSpPr>
        <p:spPr>
          <a:xfrm>
            <a:off x="7109593" y="3867403"/>
            <a:ext cx="409575" cy="259079"/>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
            </a:r>
            <a:r>
              <a:rPr sz="1600" b="1" spc="-5" dirty="0">
                <a:latin typeface="宋体"/>
                <a:cs typeface="宋体"/>
              </a:rPr>
              <a:t>位</a:t>
            </a:r>
            <a:endParaRPr sz="1600">
              <a:latin typeface="宋体"/>
              <a:cs typeface="宋体"/>
            </a:endParaRPr>
          </a:p>
        </p:txBody>
      </p:sp>
      <p:sp>
        <p:nvSpPr>
          <p:cNvPr id="21" name="object 21"/>
          <p:cNvSpPr/>
          <p:nvPr/>
        </p:nvSpPr>
        <p:spPr>
          <a:xfrm>
            <a:off x="6925703" y="3774947"/>
            <a:ext cx="152400" cy="387350"/>
          </a:xfrm>
          <a:custGeom>
            <a:avLst/>
            <a:gdLst/>
            <a:ahLst/>
            <a:cxnLst/>
            <a:rect l="l" t="t" r="r" b="b"/>
            <a:pathLst>
              <a:path w="152400" h="387350">
                <a:moveTo>
                  <a:pt x="152400" y="235457"/>
                </a:moveTo>
                <a:lnTo>
                  <a:pt x="101558" y="234949"/>
                </a:lnTo>
                <a:lnTo>
                  <a:pt x="101333" y="260603"/>
                </a:lnTo>
                <a:lnTo>
                  <a:pt x="51053" y="259841"/>
                </a:lnTo>
                <a:lnTo>
                  <a:pt x="51053" y="234444"/>
                </a:lnTo>
                <a:lnTo>
                  <a:pt x="0" y="233934"/>
                </a:lnTo>
                <a:lnTo>
                  <a:pt x="51053" y="337589"/>
                </a:lnTo>
                <a:lnTo>
                  <a:pt x="51053" y="259841"/>
                </a:lnTo>
                <a:lnTo>
                  <a:pt x="51277" y="338042"/>
                </a:lnTo>
                <a:lnTo>
                  <a:pt x="75437" y="387096"/>
                </a:lnTo>
                <a:lnTo>
                  <a:pt x="152400" y="235457"/>
                </a:lnTo>
                <a:close/>
              </a:path>
              <a:path w="152400" h="387350">
                <a:moveTo>
                  <a:pt x="101558" y="234949"/>
                </a:moveTo>
                <a:lnTo>
                  <a:pt x="51277" y="234446"/>
                </a:lnTo>
                <a:lnTo>
                  <a:pt x="51053" y="259841"/>
                </a:lnTo>
                <a:lnTo>
                  <a:pt x="101333" y="260603"/>
                </a:lnTo>
                <a:lnTo>
                  <a:pt x="101558" y="234949"/>
                </a:lnTo>
                <a:close/>
              </a:path>
              <a:path w="152400" h="387350">
                <a:moveTo>
                  <a:pt x="103619" y="0"/>
                </a:moveTo>
                <a:lnTo>
                  <a:pt x="53339" y="0"/>
                </a:lnTo>
                <a:lnTo>
                  <a:pt x="51277" y="234446"/>
                </a:lnTo>
                <a:lnTo>
                  <a:pt x="101558" y="234949"/>
                </a:lnTo>
                <a:lnTo>
                  <a:pt x="103619" y="0"/>
                </a:lnTo>
                <a:close/>
              </a:path>
            </a:pathLst>
          </a:custGeom>
          <a:solidFill>
            <a:srgbClr val="000000"/>
          </a:solidFill>
        </p:spPr>
        <p:txBody>
          <a:bodyPr wrap="square" lIns="0" tIns="0" rIns="0" bIns="0" rtlCol="0"/>
          <a:lstStyle/>
          <a:p>
            <a:endParaRPr/>
          </a:p>
        </p:txBody>
      </p:sp>
      <p:sp>
        <p:nvSpPr>
          <p:cNvPr id="22" name="object 22"/>
          <p:cNvSpPr/>
          <p:nvPr/>
        </p:nvSpPr>
        <p:spPr>
          <a:xfrm>
            <a:off x="3544709" y="3713226"/>
            <a:ext cx="3474085" cy="152400"/>
          </a:xfrm>
          <a:custGeom>
            <a:avLst/>
            <a:gdLst/>
            <a:ahLst/>
            <a:cxnLst/>
            <a:rect l="l" t="t" r="r" b="b"/>
            <a:pathLst>
              <a:path w="3474084" h="152400">
                <a:moveTo>
                  <a:pt x="152400" y="50291"/>
                </a:moveTo>
                <a:lnTo>
                  <a:pt x="152400" y="0"/>
                </a:lnTo>
                <a:lnTo>
                  <a:pt x="0" y="76200"/>
                </a:lnTo>
                <a:lnTo>
                  <a:pt x="127253" y="139826"/>
                </a:lnTo>
                <a:lnTo>
                  <a:pt x="127253" y="50291"/>
                </a:lnTo>
                <a:lnTo>
                  <a:pt x="152400" y="50291"/>
                </a:lnTo>
                <a:close/>
              </a:path>
              <a:path w="3474084" h="152400">
                <a:moveTo>
                  <a:pt x="3473957" y="101345"/>
                </a:moveTo>
                <a:lnTo>
                  <a:pt x="3473957" y="50291"/>
                </a:lnTo>
                <a:lnTo>
                  <a:pt x="127253" y="50291"/>
                </a:lnTo>
                <a:lnTo>
                  <a:pt x="127253" y="101345"/>
                </a:lnTo>
                <a:lnTo>
                  <a:pt x="3473957" y="101345"/>
                </a:lnTo>
                <a:close/>
              </a:path>
              <a:path w="3474084" h="152400">
                <a:moveTo>
                  <a:pt x="152400" y="152400"/>
                </a:moveTo>
                <a:lnTo>
                  <a:pt x="152400" y="101345"/>
                </a:lnTo>
                <a:lnTo>
                  <a:pt x="127253" y="101345"/>
                </a:lnTo>
                <a:lnTo>
                  <a:pt x="127253" y="139826"/>
                </a:lnTo>
                <a:lnTo>
                  <a:pt x="152400" y="152400"/>
                </a:lnTo>
                <a:close/>
              </a:path>
            </a:pathLst>
          </a:custGeom>
          <a:solidFill>
            <a:srgbClr val="000000"/>
          </a:solidFill>
        </p:spPr>
        <p:txBody>
          <a:bodyPr wrap="square" lIns="0" tIns="0" rIns="0" bIns="0" rtlCol="0"/>
          <a:lstStyle/>
          <a:p>
            <a:endParaRPr/>
          </a:p>
        </p:txBody>
      </p:sp>
      <p:sp>
        <p:nvSpPr>
          <p:cNvPr id="23" name="object 23"/>
          <p:cNvSpPr txBox="1"/>
          <p:nvPr/>
        </p:nvSpPr>
        <p:spPr>
          <a:xfrm>
            <a:off x="7965319" y="4276597"/>
            <a:ext cx="307975" cy="259079"/>
          </a:xfrm>
          <a:prstGeom prst="rect">
            <a:avLst/>
          </a:prstGeom>
        </p:spPr>
        <p:txBody>
          <a:bodyPr vert="horz" wrap="square" lIns="0" tIns="0" rIns="0" bIns="0" rtlCol="0">
            <a:spAutoFit/>
          </a:bodyPr>
          <a:lstStyle/>
          <a:p>
            <a:pPr marL="12700">
              <a:lnSpc>
                <a:spcPct val="100000"/>
              </a:lnSpc>
            </a:pPr>
            <a:r>
              <a:rPr sz="1600" b="1" dirty="0">
                <a:latin typeface="Arial"/>
                <a:cs typeface="Arial"/>
              </a:rPr>
              <a:t>#</a:t>
            </a:r>
            <a:r>
              <a:rPr sz="1600" b="1" spc="-105" dirty="0">
                <a:latin typeface="Arial"/>
                <a:cs typeface="Arial"/>
              </a:rPr>
              <a:t> </a:t>
            </a:r>
            <a:r>
              <a:rPr sz="1600" b="1" dirty="0">
                <a:latin typeface="Arial"/>
                <a:cs typeface="Arial"/>
              </a:rPr>
              <a:t>0</a:t>
            </a:r>
            <a:endParaRPr sz="1600">
              <a:latin typeface="Arial"/>
              <a:cs typeface="Arial"/>
            </a:endParaRPr>
          </a:p>
        </p:txBody>
      </p:sp>
      <p:sp>
        <p:nvSpPr>
          <p:cNvPr id="24" name="object 24"/>
          <p:cNvSpPr/>
          <p:nvPr/>
        </p:nvSpPr>
        <p:spPr>
          <a:xfrm>
            <a:off x="8083943" y="4714494"/>
            <a:ext cx="0" cy="1008380"/>
          </a:xfrm>
          <a:custGeom>
            <a:avLst/>
            <a:gdLst/>
            <a:ahLst/>
            <a:cxnLst/>
            <a:rect l="l" t="t" r="r" b="b"/>
            <a:pathLst>
              <a:path h="1008379">
                <a:moveTo>
                  <a:pt x="0" y="0"/>
                </a:moveTo>
                <a:lnTo>
                  <a:pt x="0" y="1008126"/>
                </a:lnTo>
              </a:path>
            </a:pathLst>
          </a:custGeom>
          <a:ln w="19050">
            <a:solidFill>
              <a:srgbClr val="000000"/>
            </a:solidFill>
            <a:prstDash val="sysDot"/>
          </a:ln>
        </p:spPr>
        <p:txBody>
          <a:bodyPr wrap="square" lIns="0" tIns="0" rIns="0" bIns="0" rtlCol="0"/>
          <a:lstStyle/>
          <a:p>
            <a:endParaRPr/>
          </a:p>
        </p:txBody>
      </p:sp>
      <p:sp>
        <p:nvSpPr>
          <p:cNvPr id="25" name="object 25"/>
          <p:cNvSpPr txBox="1"/>
          <p:nvPr/>
        </p:nvSpPr>
        <p:spPr>
          <a:xfrm>
            <a:off x="7855591" y="5837173"/>
            <a:ext cx="527685" cy="259079"/>
          </a:xfrm>
          <a:prstGeom prst="rect">
            <a:avLst/>
          </a:prstGeom>
        </p:spPr>
        <p:txBody>
          <a:bodyPr vert="horz" wrap="square" lIns="0" tIns="0" rIns="0" bIns="0" rtlCol="0">
            <a:spAutoFit/>
          </a:bodyPr>
          <a:lstStyle/>
          <a:p>
            <a:pPr marL="12700">
              <a:lnSpc>
                <a:spcPct val="100000"/>
              </a:lnSpc>
            </a:pPr>
            <a:r>
              <a:rPr sz="1600" b="1" dirty="0">
                <a:latin typeface="Arial"/>
                <a:cs typeface="Arial"/>
              </a:rPr>
              <a:t>#</a:t>
            </a:r>
            <a:r>
              <a:rPr sz="1600" b="1" spc="-90" dirty="0">
                <a:latin typeface="Arial"/>
                <a:cs typeface="Arial"/>
              </a:rPr>
              <a:t> </a:t>
            </a:r>
            <a:r>
              <a:rPr sz="1600" b="1" spc="-5" dirty="0">
                <a:latin typeface="Arial"/>
                <a:cs typeface="Arial"/>
              </a:rPr>
              <a:t>2</a:t>
            </a:r>
            <a:r>
              <a:rPr sz="1650" b="1" spc="-7" baseline="25252" dirty="0">
                <a:latin typeface="Arial"/>
                <a:cs typeface="Arial"/>
              </a:rPr>
              <a:t>i</a:t>
            </a:r>
            <a:r>
              <a:rPr sz="1600" b="1" spc="-5" dirty="0">
                <a:latin typeface="Arial"/>
                <a:cs typeface="Arial"/>
              </a:rPr>
              <a:t>-1</a:t>
            </a:r>
            <a:endParaRPr sz="1600">
              <a:latin typeface="Arial"/>
              <a:cs typeface="Arial"/>
            </a:endParaRPr>
          </a:p>
        </p:txBody>
      </p:sp>
      <p:sp>
        <p:nvSpPr>
          <p:cNvPr id="26" name="object 26"/>
          <p:cNvSpPr txBox="1"/>
          <p:nvPr/>
        </p:nvSpPr>
        <p:spPr>
          <a:xfrm>
            <a:off x="4612509" y="6507241"/>
            <a:ext cx="659765" cy="296545"/>
          </a:xfrm>
          <a:prstGeom prst="rect">
            <a:avLst/>
          </a:prstGeom>
        </p:spPr>
        <p:txBody>
          <a:bodyPr vert="horz" wrap="square" lIns="0" tIns="0" rIns="0" bIns="0" rtlCol="0">
            <a:spAutoFit/>
          </a:bodyPr>
          <a:lstStyle/>
          <a:p>
            <a:pPr marL="371475">
              <a:lnSpc>
                <a:spcPts val="660"/>
              </a:lnSpc>
            </a:pPr>
            <a:r>
              <a:rPr sz="1100" b="1" spc="-5" dirty="0">
                <a:solidFill>
                  <a:srgbClr val="FC0128"/>
                </a:solidFill>
                <a:latin typeface="Arial"/>
                <a:cs typeface="Arial"/>
              </a:rPr>
              <a:t>i</a:t>
            </a:r>
            <a:endParaRPr sz="1100">
              <a:latin typeface="Arial"/>
              <a:cs typeface="Arial"/>
            </a:endParaRPr>
          </a:p>
          <a:p>
            <a:pPr marL="12700">
              <a:lnSpc>
                <a:spcPts val="1260"/>
              </a:lnSpc>
            </a:pPr>
            <a:r>
              <a:rPr sz="1600" b="1" spc="-5" dirty="0">
                <a:solidFill>
                  <a:srgbClr val="FC0128"/>
                </a:solidFill>
                <a:latin typeface="Arial"/>
                <a:cs typeface="Arial"/>
              </a:rPr>
              <a:t>CS</a:t>
            </a:r>
            <a:r>
              <a:rPr sz="1650" b="1" spc="-7" baseline="-20202" dirty="0">
                <a:solidFill>
                  <a:srgbClr val="FC0128"/>
                </a:solidFill>
                <a:latin typeface="Arial"/>
                <a:cs typeface="Arial"/>
              </a:rPr>
              <a:t>2</a:t>
            </a:r>
            <a:r>
              <a:rPr sz="1650" b="1" spc="-127" baseline="-20202" dirty="0">
                <a:solidFill>
                  <a:srgbClr val="FC0128"/>
                </a:solidFill>
                <a:latin typeface="Arial"/>
                <a:cs typeface="Arial"/>
              </a:rPr>
              <a:t> </a:t>
            </a:r>
            <a:r>
              <a:rPr sz="1650" b="1" spc="-7" baseline="-20202" dirty="0">
                <a:solidFill>
                  <a:srgbClr val="FC0128"/>
                </a:solidFill>
                <a:latin typeface="Arial"/>
                <a:cs typeface="Arial"/>
              </a:rPr>
              <a:t>-1</a:t>
            </a:r>
            <a:r>
              <a:rPr sz="1600" b="1" spc="-5" dirty="0">
                <a:solidFill>
                  <a:srgbClr val="FC0128"/>
                </a:solidFill>
                <a:latin typeface="Arial"/>
                <a:cs typeface="Arial"/>
              </a:rPr>
              <a:t>#</a:t>
            </a:r>
            <a:endParaRPr sz="1600">
              <a:latin typeface="Arial"/>
              <a:cs typeface="Arial"/>
            </a:endParaRPr>
          </a:p>
        </p:txBody>
      </p:sp>
      <p:sp>
        <p:nvSpPr>
          <p:cNvPr id="27" name="object 27"/>
          <p:cNvSpPr/>
          <p:nvPr/>
        </p:nvSpPr>
        <p:spPr>
          <a:xfrm>
            <a:off x="4481969" y="6465570"/>
            <a:ext cx="2520950" cy="1905"/>
          </a:xfrm>
          <a:custGeom>
            <a:avLst/>
            <a:gdLst/>
            <a:ahLst/>
            <a:cxnLst/>
            <a:rect l="l" t="t" r="r" b="b"/>
            <a:pathLst>
              <a:path w="2520950" h="1904">
                <a:moveTo>
                  <a:pt x="0" y="0"/>
                </a:moveTo>
                <a:lnTo>
                  <a:pt x="2520695" y="1523"/>
                </a:lnTo>
              </a:path>
            </a:pathLst>
          </a:custGeom>
          <a:ln w="12700">
            <a:solidFill>
              <a:srgbClr val="FC0128"/>
            </a:solidFill>
          </a:ln>
        </p:spPr>
        <p:txBody>
          <a:bodyPr wrap="square" lIns="0" tIns="0" rIns="0" bIns="0" rtlCol="0"/>
          <a:lstStyle/>
          <a:p>
            <a:endParaRPr/>
          </a:p>
        </p:txBody>
      </p:sp>
      <p:sp>
        <p:nvSpPr>
          <p:cNvPr id="28" name="object 28"/>
          <p:cNvSpPr/>
          <p:nvPr/>
        </p:nvSpPr>
        <p:spPr>
          <a:xfrm>
            <a:off x="6980567" y="6178296"/>
            <a:ext cx="76200" cy="287655"/>
          </a:xfrm>
          <a:custGeom>
            <a:avLst/>
            <a:gdLst/>
            <a:ahLst/>
            <a:cxnLst/>
            <a:rect l="l" t="t" r="r" b="b"/>
            <a:pathLst>
              <a:path w="76200" h="287654">
                <a:moveTo>
                  <a:pt x="76200" y="76200"/>
                </a:moveTo>
                <a:lnTo>
                  <a:pt x="38100" y="0"/>
                </a:lnTo>
                <a:lnTo>
                  <a:pt x="0" y="76200"/>
                </a:lnTo>
                <a:lnTo>
                  <a:pt x="31229" y="76200"/>
                </a:lnTo>
                <a:lnTo>
                  <a:pt x="31229" y="63246"/>
                </a:lnTo>
                <a:lnTo>
                  <a:pt x="44183" y="63246"/>
                </a:lnTo>
                <a:lnTo>
                  <a:pt x="44183" y="76200"/>
                </a:lnTo>
                <a:lnTo>
                  <a:pt x="76200" y="76200"/>
                </a:lnTo>
                <a:close/>
              </a:path>
              <a:path w="76200" h="287654">
                <a:moveTo>
                  <a:pt x="44183" y="76200"/>
                </a:moveTo>
                <a:lnTo>
                  <a:pt x="44183" y="63246"/>
                </a:lnTo>
                <a:lnTo>
                  <a:pt x="31229" y="63246"/>
                </a:lnTo>
                <a:lnTo>
                  <a:pt x="31229" y="76200"/>
                </a:lnTo>
                <a:lnTo>
                  <a:pt x="44183" y="76200"/>
                </a:lnTo>
                <a:close/>
              </a:path>
              <a:path w="76200" h="287654">
                <a:moveTo>
                  <a:pt x="44183" y="287274"/>
                </a:moveTo>
                <a:lnTo>
                  <a:pt x="44183" y="76200"/>
                </a:lnTo>
                <a:lnTo>
                  <a:pt x="31229" y="76200"/>
                </a:lnTo>
                <a:lnTo>
                  <a:pt x="31229" y="287274"/>
                </a:lnTo>
                <a:lnTo>
                  <a:pt x="44183" y="287274"/>
                </a:lnTo>
                <a:close/>
              </a:path>
            </a:pathLst>
          </a:custGeom>
          <a:solidFill>
            <a:srgbClr val="FC0128"/>
          </a:solidFill>
        </p:spPr>
        <p:txBody>
          <a:bodyPr wrap="square" lIns="0" tIns="0" rIns="0" bIns="0" rtlCol="0"/>
          <a:lstStyle/>
          <a:p>
            <a:endParaRPr/>
          </a:p>
        </p:txBody>
      </p:sp>
    </p:spTree>
    <p:extLst>
      <p:ext uri="{BB962C8B-B14F-4D97-AF65-F5344CB8AC3E}">
        <p14:creationId xmlns:p14="http://schemas.microsoft.com/office/powerpoint/2010/main" val="18084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636" y="736762"/>
            <a:ext cx="8705463"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字扩展</a:t>
            </a:r>
          </a:p>
        </p:txBody>
      </p:sp>
      <p:sp>
        <p:nvSpPr>
          <p:cNvPr id="3" name="object 3"/>
          <p:cNvSpPr txBox="1"/>
          <p:nvPr/>
        </p:nvSpPr>
        <p:spPr>
          <a:xfrm>
            <a:off x="1436503" y="1323594"/>
            <a:ext cx="8210550" cy="5464810"/>
          </a:xfrm>
          <a:prstGeom prst="rect">
            <a:avLst/>
          </a:prstGeom>
        </p:spPr>
        <p:txBody>
          <a:bodyPr vert="horz" wrap="square" lIns="0" tIns="0" rIns="0" bIns="0" rtlCol="0">
            <a:spAutoFit/>
          </a:bodyPr>
          <a:lstStyle/>
          <a:p>
            <a:pPr marL="469900" indent="-457200">
              <a:lnSpc>
                <a:spcPct val="100000"/>
              </a:lnSpc>
              <a:buChar char="➢"/>
              <a:tabLst>
                <a:tab pos="469265" algn="l"/>
                <a:tab pos="469900" algn="l"/>
              </a:tabLst>
            </a:pPr>
            <a:r>
              <a:rPr sz="2400" b="1" dirty="0">
                <a:latin typeface="黑体"/>
                <a:cs typeface="黑体"/>
              </a:rPr>
              <a:t>字扩展</a:t>
            </a:r>
            <a:endParaRPr sz="2400">
              <a:latin typeface="黑体"/>
              <a:cs typeface="黑体"/>
            </a:endParaRPr>
          </a:p>
          <a:p>
            <a:pPr marL="944244" marR="102870" lvl="1" indent="-457200">
              <a:lnSpc>
                <a:spcPct val="109700"/>
              </a:lnSpc>
              <a:spcBef>
                <a:spcPts val="280"/>
              </a:spcBef>
              <a:buClr>
                <a:srgbClr val="063DE8"/>
              </a:buClr>
              <a:buFont typeface="Arial"/>
              <a:buChar char="•"/>
              <a:tabLst>
                <a:tab pos="944244" algn="l"/>
                <a:tab pos="944880" algn="l"/>
              </a:tabLst>
            </a:pPr>
            <a:r>
              <a:rPr sz="2000" b="1" dirty="0">
                <a:latin typeface="宋体"/>
                <a:cs typeface="宋体"/>
              </a:rPr>
              <a:t>存储器芯片提供的字空间不能满足整个存储空间的字空间要求，但存储器芯片的位空间满足要求</a:t>
            </a:r>
            <a:endParaRPr sz="2000">
              <a:latin typeface="宋体"/>
              <a:cs typeface="宋体"/>
            </a:endParaRPr>
          </a:p>
          <a:p>
            <a:pPr marL="469900" indent="-457200">
              <a:lnSpc>
                <a:spcPct val="100000"/>
              </a:lnSpc>
              <a:spcBef>
                <a:spcPts val="560"/>
              </a:spcBef>
              <a:buChar char="➢"/>
              <a:tabLst>
                <a:tab pos="469265" algn="l"/>
                <a:tab pos="469900" algn="l"/>
              </a:tabLst>
            </a:pPr>
            <a:r>
              <a:rPr sz="2400" b="1" dirty="0">
                <a:latin typeface="黑体"/>
                <a:cs typeface="黑体"/>
              </a:rPr>
              <a:t>基本思路</a:t>
            </a:r>
            <a:endParaRPr sz="2400">
              <a:latin typeface="黑体"/>
              <a:cs typeface="黑体"/>
            </a:endParaRPr>
          </a:p>
          <a:p>
            <a:pPr marL="944244" indent="-457200">
              <a:lnSpc>
                <a:spcPct val="100000"/>
              </a:lnSpc>
              <a:spcBef>
                <a:spcPts val="505"/>
              </a:spcBef>
              <a:buClr>
                <a:srgbClr val="001ADC"/>
              </a:buClr>
              <a:buFont typeface="Arial"/>
              <a:buAutoNum type="arabicPeriod"/>
              <a:tabLst>
                <a:tab pos="944244" algn="l"/>
                <a:tab pos="944880" algn="l"/>
              </a:tabLst>
            </a:pPr>
            <a:r>
              <a:rPr sz="2000" b="1" dirty="0">
                <a:latin typeface="宋体"/>
                <a:cs typeface="宋体"/>
              </a:rPr>
              <a:t>确定每个芯片的地址管脚数、数据管脚数。</a:t>
            </a:r>
            <a:endParaRPr sz="2000">
              <a:latin typeface="宋体"/>
              <a:cs typeface="宋体"/>
            </a:endParaRPr>
          </a:p>
          <a:p>
            <a:pPr marL="944244" indent="-457200">
              <a:lnSpc>
                <a:spcPct val="100000"/>
              </a:lnSpc>
              <a:spcBef>
                <a:spcPts val="490"/>
              </a:spcBef>
              <a:buClr>
                <a:srgbClr val="001ADC"/>
              </a:buClr>
              <a:buFont typeface="Arial"/>
              <a:buAutoNum type="arabicPeriod"/>
              <a:tabLst>
                <a:tab pos="944244" algn="l"/>
                <a:tab pos="944880" algn="l"/>
              </a:tabLst>
            </a:pPr>
            <a:r>
              <a:rPr sz="2000" b="1" dirty="0">
                <a:latin typeface="宋体"/>
                <a:cs typeface="宋体"/>
              </a:rPr>
              <a:t>确定整个存储空间所需的地址总线和数据总线的数量。</a:t>
            </a:r>
            <a:endParaRPr sz="2000">
              <a:latin typeface="宋体"/>
              <a:cs typeface="宋体"/>
            </a:endParaRPr>
          </a:p>
          <a:p>
            <a:pPr marL="944244" marR="102870" indent="-457200">
              <a:lnSpc>
                <a:spcPct val="109700"/>
              </a:lnSpc>
              <a:spcBef>
                <a:spcPts val="250"/>
              </a:spcBef>
              <a:buClr>
                <a:srgbClr val="001ADC"/>
              </a:buClr>
              <a:buFont typeface="Arial"/>
              <a:buAutoNum type="arabicPeriod"/>
              <a:tabLst>
                <a:tab pos="944244" algn="l"/>
                <a:tab pos="944880" algn="l"/>
              </a:tabLst>
            </a:pPr>
            <a:r>
              <a:rPr sz="2000" b="1" dirty="0">
                <a:latin typeface="宋体"/>
                <a:cs typeface="宋体"/>
              </a:rPr>
              <a:t>计算所需存储器芯片的数量，确定每个存储器芯片在整个存储空间中的地址空间范围、位空间范围。</a:t>
            </a:r>
            <a:endParaRPr sz="2000">
              <a:latin typeface="宋体"/>
              <a:cs typeface="宋体"/>
            </a:endParaRPr>
          </a:p>
          <a:p>
            <a:pPr marL="944244" indent="-457200">
              <a:lnSpc>
                <a:spcPct val="100000"/>
              </a:lnSpc>
              <a:spcBef>
                <a:spcPts val="490"/>
              </a:spcBef>
              <a:buClr>
                <a:srgbClr val="001ADC"/>
              </a:buClr>
              <a:buFont typeface="Arial"/>
              <a:buAutoNum type="arabicPeriod"/>
              <a:tabLst>
                <a:tab pos="944244" algn="l"/>
                <a:tab pos="944880" algn="l"/>
              </a:tabLst>
            </a:pPr>
            <a:r>
              <a:rPr sz="2000" b="1" dirty="0">
                <a:latin typeface="宋体"/>
                <a:cs typeface="宋体"/>
              </a:rPr>
              <a:t>所有芯片的地址管脚全部连接到地址总线对应的地址线上。</a:t>
            </a:r>
            <a:endParaRPr sz="2000">
              <a:latin typeface="宋体"/>
              <a:cs typeface="宋体"/>
            </a:endParaRPr>
          </a:p>
          <a:p>
            <a:pPr marL="944244" indent="-457200">
              <a:lnSpc>
                <a:spcPct val="100000"/>
              </a:lnSpc>
              <a:spcBef>
                <a:spcPts val="360"/>
              </a:spcBef>
              <a:buClr>
                <a:srgbClr val="001ADC"/>
              </a:buClr>
              <a:buFont typeface="Arial"/>
              <a:buAutoNum type="arabicPeriod"/>
              <a:tabLst>
                <a:tab pos="944244" algn="l"/>
                <a:tab pos="944880" algn="l"/>
              </a:tabLst>
            </a:pPr>
            <a:r>
              <a:rPr sz="2000" b="1" dirty="0">
                <a:latin typeface="宋体"/>
                <a:cs typeface="宋体"/>
              </a:rPr>
              <a:t>同一字空间的存储芯片</a:t>
            </a:r>
            <a:r>
              <a:rPr sz="2000" b="1" dirty="0">
                <a:latin typeface="Arial"/>
                <a:cs typeface="Arial"/>
              </a:rPr>
              <a:t>CS</a:t>
            </a:r>
            <a:r>
              <a:rPr sz="2000" b="1" dirty="0">
                <a:latin typeface="宋体"/>
                <a:cs typeface="宋体"/>
              </a:rPr>
              <a:t>信号连在一起。</a:t>
            </a:r>
            <a:endParaRPr sz="2000">
              <a:latin typeface="宋体"/>
              <a:cs typeface="宋体"/>
            </a:endParaRPr>
          </a:p>
          <a:p>
            <a:pPr marL="944244" indent="-457200">
              <a:lnSpc>
                <a:spcPct val="100000"/>
              </a:lnSpc>
              <a:spcBef>
                <a:spcPts val="610"/>
              </a:spcBef>
              <a:buClr>
                <a:srgbClr val="001ADC"/>
              </a:buClr>
              <a:buFont typeface="Arial"/>
              <a:buAutoNum type="arabicPeriod"/>
              <a:tabLst>
                <a:tab pos="944244" algn="l"/>
                <a:tab pos="944880" algn="l"/>
              </a:tabLst>
            </a:pPr>
            <a:r>
              <a:rPr sz="2000" b="1" dirty="0">
                <a:latin typeface="宋体"/>
                <a:cs typeface="宋体"/>
              </a:rPr>
              <a:t>同一位空间的数据线连在一起，并连接到对应的数据总线上。</a:t>
            </a:r>
            <a:endParaRPr sz="2000">
              <a:latin typeface="宋体"/>
              <a:cs typeface="宋体"/>
            </a:endParaRPr>
          </a:p>
          <a:p>
            <a:pPr marL="944244" marR="5080" indent="-457200">
              <a:lnSpc>
                <a:spcPct val="109900"/>
              </a:lnSpc>
              <a:spcBef>
                <a:spcPts val="254"/>
              </a:spcBef>
              <a:buClr>
                <a:srgbClr val="001ADC"/>
              </a:buClr>
              <a:buFont typeface="Arial"/>
              <a:buAutoNum type="arabicPeriod"/>
              <a:tabLst>
                <a:tab pos="944244" algn="l"/>
                <a:tab pos="944880" algn="l"/>
              </a:tabLst>
            </a:pPr>
            <a:r>
              <a:rPr sz="2000" b="1" dirty="0">
                <a:solidFill>
                  <a:srgbClr val="FC0128"/>
                </a:solidFill>
                <a:latin typeface="宋体"/>
                <a:cs typeface="宋体"/>
              </a:rPr>
              <a:t>根据每个存储器芯片的地址空间范围设计存储器芯片所需要的片选信号逻辑</a:t>
            </a:r>
            <a:r>
              <a:rPr sz="2000" b="1" spc="0" dirty="0">
                <a:solidFill>
                  <a:srgbClr val="FC0128"/>
                </a:solidFill>
                <a:latin typeface="宋体"/>
                <a:cs typeface="宋体"/>
              </a:rPr>
              <a:t>，</a:t>
            </a:r>
            <a:r>
              <a:rPr sz="2000" b="1" spc="-5" dirty="0">
                <a:solidFill>
                  <a:srgbClr val="FC0128"/>
                </a:solidFill>
                <a:latin typeface="Arial"/>
                <a:cs typeface="Arial"/>
              </a:rPr>
              <a:t>C</a:t>
            </a:r>
            <a:r>
              <a:rPr sz="2000" b="1" dirty="0">
                <a:solidFill>
                  <a:srgbClr val="FC0128"/>
                </a:solidFill>
                <a:latin typeface="Arial"/>
                <a:cs typeface="Arial"/>
              </a:rPr>
              <a:t>S</a:t>
            </a:r>
            <a:r>
              <a:rPr sz="2000" b="1" dirty="0">
                <a:solidFill>
                  <a:srgbClr val="FC0128"/>
                </a:solidFill>
                <a:latin typeface="宋体"/>
                <a:cs typeface="宋体"/>
              </a:rPr>
              <a:t>逻辑电路的输入一定是地址总线中没有连接到芯片的地址管脚上的那部分地址线。</a:t>
            </a:r>
            <a:endParaRPr sz="2000">
              <a:latin typeface="宋体"/>
              <a:cs typeface="宋体"/>
            </a:endParaRPr>
          </a:p>
          <a:p>
            <a:pPr marL="944244" indent="-457200">
              <a:lnSpc>
                <a:spcPct val="100000"/>
              </a:lnSpc>
              <a:spcBef>
                <a:spcPts val="484"/>
              </a:spcBef>
              <a:buClr>
                <a:srgbClr val="001ADC"/>
              </a:buClr>
              <a:buFont typeface="Arial"/>
              <a:buAutoNum type="arabicPeriod"/>
              <a:tabLst>
                <a:tab pos="944244" algn="l"/>
                <a:tab pos="944880" algn="l"/>
              </a:tabLst>
            </a:pPr>
            <a:r>
              <a:rPr sz="2000" b="1" dirty="0">
                <a:latin typeface="宋体"/>
                <a:cs typeface="宋体"/>
              </a:rPr>
              <a:t>统一读写控制。</a:t>
            </a:r>
            <a:endParaRPr sz="2000">
              <a:latin typeface="宋体"/>
              <a:cs typeface="宋体"/>
            </a:endParaRPr>
          </a:p>
        </p:txBody>
      </p:sp>
    </p:spTree>
    <p:extLst>
      <p:ext uri="{BB962C8B-B14F-4D97-AF65-F5344CB8AC3E}">
        <p14:creationId xmlns:p14="http://schemas.microsoft.com/office/powerpoint/2010/main" val="411810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4008" y="736762"/>
            <a:ext cx="8548491" cy="366960"/>
          </a:xfrm>
          <a:prstGeom prst="rect">
            <a:avLst/>
          </a:prstGeom>
        </p:spPr>
        <p:txBody>
          <a:bodyPr vert="horz" wrap="square" lIns="0" tIns="0" rIns="0" bIns="0" rtlCol="0">
            <a:spAutoFit/>
          </a:bodyPr>
          <a:lstStyle/>
          <a:p>
            <a:pPr marL="12700">
              <a:lnSpc>
                <a:spcPts val="2835"/>
              </a:lnSpc>
              <a:tabLst>
                <a:tab pos="3999229" algn="l"/>
              </a:tabLst>
            </a:pPr>
            <a:r>
              <a:rPr sz="3200" b="1" dirty="0" err="1">
                <a:solidFill>
                  <a:srgbClr val="C00000"/>
                </a:solidFill>
                <a:latin typeface="微软雅黑" panose="020B0503020204020204" pitchFamily="34" charset="-122"/>
                <a:ea typeface="微软雅黑" panose="020B0503020204020204" pitchFamily="34" charset="-122"/>
              </a:rPr>
              <a:t>存储器芯片的扩展</a:t>
            </a:r>
            <a:r>
              <a:rPr sz="3200" b="1" dirty="0">
                <a:solidFill>
                  <a:srgbClr val="C00000"/>
                </a:solidFill>
                <a:latin typeface="微软雅黑" panose="020B0503020204020204" pitchFamily="34" charset="-122"/>
                <a:ea typeface="微软雅黑" panose="020B0503020204020204" pitchFamily="34" charset="-122"/>
              </a:rPr>
              <a:t> ——	字扩展</a:t>
            </a:r>
          </a:p>
        </p:txBody>
      </p:sp>
      <p:sp>
        <p:nvSpPr>
          <p:cNvPr id="3" name="object 3"/>
          <p:cNvSpPr txBox="1"/>
          <p:nvPr/>
        </p:nvSpPr>
        <p:spPr>
          <a:xfrm>
            <a:off x="1294009" y="1287526"/>
            <a:ext cx="5126990" cy="320675"/>
          </a:xfrm>
          <a:prstGeom prst="rect">
            <a:avLst/>
          </a:prstGeom>
        </p:spPr>
        <p:txBody>
          <a:bodyPr vert="horz" wrap="square" lIns="0" tIns="0" rIns="0" bIns="0" rtlCol="0">
            <a:spAutoFit/>
          </a:bodyPr>
          <a:lstStyle/>
          <a:p>
            <a:pPr marL="12700">
              <a:lnSpc>
                <a:spcPct val="100000"/>
              </a:lnSpc>
            </a:pPr>
            <a:r>
              <a:rPr sz="2000" b="1" spc="-5" dirty="0">
                <a:latin typeface="宋体"/>
                <a:cs typeface="宋体"/>
              </a:rPr>
              <a:t>例：</a:t>
            </a:r>
            <a:r>
              <a:rPr sz="2000" b="1" spc="-5" dirty="0">
                <a:latin typeface="Arial"/>
                <a:cs typeface="Arial"/>
              </a:rPr>
              <a:t>1Kx8</a:t>
            </a:r>
            <a:r>
              <a:rPr sz="2000" b="1" spc="-75" dirty="0">
                <a:latin typeface="Arial"/>
                <a:cs typeface="Arial"/>
              </a:rPr>
              <a:t> </a:t>
            </a:r>
            <a:r>
              <a:rPr sz="2000" b="1" dirty="0">
                <a:latin typeface="Arial"/>
                <a:cs typeface="Arial"/>
              </a:rPr>
              <a:t>SRAM</a:t>
            </a:r>
            <a:r>
              <a:rPr sz="2000" b="1" dirty="0">
                <a:latin typeface="宋体"/>
                <a:cs typeface="宋体"/>
              </a:rPr>
              <a:t>存储芯片构成</a:t>
            </a:r>
            <a:r>
              <a:rPr sz="2000" b="1" dirty="0">
                <a:latin typeface="Arial"/>
                <a:cs typeface="Arial"/>
              </a:rPr>
              <a:t>4Kx8</a:t>
            </a:r>
            <a:r>
              <a:rPr sz="2000" b="1" dirty="0">
                <a:latin typeface="宋体"/>
                <a:cs typeface="宋体"/>
              </a:rPr>
              <a:t>的存储器</a:t>
            </a:r>
            <a:endParaRPr sz="2000">
              <a:latin typeface="宋体"/>
              <a:cs typeface="宋体"/>
            </a:endParaRPr>
          </a:p>
        </p:txBody>
      </p:sp>
      <p:sp>
        <p:nvSpPr>
          <p:cNvPr id="4" name="object 4"/>
          <p:cNvSpPr/>
          <p:nvPr/>
        </p:nvSpPr>
        <p:spPr>
          <a:xfrm>
            <a:off x="1098683" y="1716023"/>
            <a:ext cx="8532875" cy="523112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62796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1739</Words>
  <Application>Microsoft Office PowerPoint</Application>
  <PresentationFormat>自定义</PresentationFormat>
  <Paragraphs>372</Paragraphs>
  <Slides>27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3" baseType="lpstr">
      <vt:lpstr>Microsoft JhengHei</vt:lpstr>
      <vt:lpstr>等线</vt:lpstr>
      <vt:lpstr>等线 Light</vt:lpstr>
      <vt:lpstr>黑体</vt:lpstr>
      <vt:lpstr>华文细黑</vt:lpstr>
      <vt:lpstr>宋体</vt:lpstr>
      <vt:lpstr>微软雅黑</vt:lpstr>
      <vt:lpstr>Arial</vt:lpstr>
      <vt:lpstr>Lucida Sans</vt:lpstr>
      <vt:lpstr>Microsoft Sans Serif</vt:lpstr>
      <vt:lpstr>Symbol</vt:lpstr>
      <vt:lpstr>Times New Roman</vt:lpstr>
      <vt:lpstr>Wingdings</vt:lpstr>
      <vt:lpstr>Office 主题​​</vt:lpstr>
      <vt:lpstr>图片</vt:lpstr>
      <vt:lpstr>文档</vt:lpstr>
      <vt:lpstr>存储器芯片的扩展</vt:lpstr>
      <vt:lpstr>存储器芯片的扩展 —— 位扩展</vt:lpstr>
      <vt:lpstr>存储器芯片的扩展 —— 位扩展</vt:lpstr>
      <vt:lpstr>存储器芯片的扩展 —— 位扩展</vt:lpstr>
      <vt:lpstr>存储器芯片的扩展 —— 位扩展</vt:lpstr>
      <vt:lpstr>存储器芯片的扩展 —— 字扩展</vt:lpstr>
      <vt:lpstr> 存储器芯片的扩展 —— 字扩展</vt:lpstr>
      <vt:lpstr>存储器芯片的扩展 —— 字扩展</vt:lpstr>
      <vt:lpstr>存储器芯片的扩展 —— 字扩展</vt:lpstr>
      <vt:lpstr>存储器芯片的扩展 ——混合扩展</vt:lpstr>
      <vt:lpstr>存储器芯片的扩展 ——混合扩展</vt:lpstr>
      <vt:lpstr>存储器芯片的扩展 —— 混合扩展</vt:lpstr>
      <vt:lpstr>PowerPoint 演示文稿</vt:lpstr>
      <vt:lpstr>存储器芯片的扩展 —— 混合扩展</vt:lpstr>
      <vt:lpstr>SRAM存储器芯片的扩展示例（16Kx8）</vt:lpstr>
      <vt:lpstr>SRAM存储器芯片的扩展示例（16Kx8）</vt:lpstr>
      <vt:lpstr>PowerPoint 演示文稿</vt:lpstr>
      <vt:lpstr>存储器芯片的扩展 —— DRAM的扩展</vt:lpstr>
      <vt:lpstr>存储器芯片的扩展 —— DRAM的扩展</vt:lpstr>
      <vt:lpstr>DRAM存储器芯片的扩展示例</vt:lpstr>
      <vt:lpstr>DRAM存储器芯片的扩展示例(续)</vt:lpstr>
      <vt:lpstr>某计算机的主存地址空间中，从地址000016到3FFF16ROM存储区域作为系统程序区，从400016到5FFF16为系统程序工作区，从600016到FFFF16为RAM地址区域用户程序区。RAM的控制信号为CS#和WE#，CPU的地址线为A15~A0，数据线为8位的线路D7~D0，控制信号有读写控制R/W#和访存请求MREQ#，要求： (1) 画出地址译码方案 (2) 如果ROM和RAM存储器芯片都采用8K×1的芯片，试画出存储器与CPU的连接图。 (3) 如果ROM存储器芯片采用8K×8的芯片，RAM存储器芯片采用4K×8的芯片，试画出存储器与CPU的连接图。 (4) 如果ROM存储器芯片采用16K×8的芯片，RAM存储器芯片采用8K×8的芯片，试画出存储器与CPU的连接图。</vt:lpstr>
      <vt:lpstr>PowerPoint 演示文稿</vt:lpstr>
      <vt:lpstr>PowerPoint 演示文稿</vt:lpstr>
      <vt:lpstr>(2) 如果ROM和RAM存储器芯片都采用8K×1的芯片，试画出存储器与CPU的连接图。</vt:lpstr>
      <vt:lpstr>(3) 如果ROM存储器芯片采用8K×8的芯片，RAM存储器芯片采用4K×8的芯片，试画出存储器与CPU的连接图。 </vt:lpstr>
      <vt:lpstr>(4) 如果ROM存储器芯片采用16K×8的芯片，RAM存储器芯片采用8K×8的芯片，试画出存储器与CPU的连接图。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&lt;4D6963726F736F667420506F776572506F696E74202D20B5DAB6FEB2BFB7D6A3BAB4E6B4A2CFB5CDB3A3A831A3A92D4C332D362E707074&gt;</dc:title>
  <dc:creator>admin</dc:creator>
  <cp:lastModifiedBy>guoxuem</cp:lastModifiedBy>
  <cp:revision>31</cp:revision>
  <dcterms:created xsi:type="dcterms:W3CDTF">2018-12-05T08:54:36Z</dcterms:created>
  <dcterms:modified xsi:type="dcterms:W3CDTF">2022-12-30T07:07:13Z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2013-03-12T00:00:00Z</vt:filetime>
  </property>
  <property fmtid="{D5CDD505-2E9C-101B-9397-08002B2CF9AE}" pid="3" name="Creator">
    <vt:lpwstr>PScript5.dll Version 5.2</vt:lpwstr>
  </property>
  <property fmtid="{D5CDD505-2E9C-101B-9397-08002B2CF9AE}" pid="4" name="LastSaved">
    <vt:filetime>2018-12-05T00:00:00Z</vt:filetime>
  </property>
</Properties>
</file>