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1" r:id="rId2"/>
    <p:sldMasterId id="2147483696" r:id="rId3"/>
    <p:sldMasterId id="2147483708" r:id="rId4"/>
  </p:sldMasterIdLst>
  <p:notesMasterIdLst>
    <p:notesMasterId r:id="rId60"/>
  </p:notesMasterIdLst>
  <p:sldIdLst>
    <p:sldId id="702" r:id="rId5"/>
    <p:sldId id="588" r:id="rId6"/>
    <p:sldId id="699" r:id="rId7"/>
    <p:sldId id="701" r:id="rId8"/>
    <p:sldId id="705" r:id="rId9"/>
    <p:sldId id="263" r:id="rId10"/>
    <p:sldId id="264" r:id="rId11"/>
    <p:sldId id="265" r:id="rId12"/>
    <p:sldId id="266" r:id="rId13"/>
    <p:sldId id="267" r:id="rId14"/>
    <p:sldId id="709" r:id="rId15"/>
    <p:sldId id="279" r:id="rId16"/>
    <p:sldId id="268" r:id="rId17"/>
    <p:sldId id="326" r:id="rId18"/>
    <p:sldId id="273" r:id="rId19"/>
    <p:sldId id="274" r:id="rId20"/>
    <p:sldId id="275" r:id="rId21"/>
    <p:sldId id="307" r:id="rId22"/>
    <p:sldId id="309" r:id="rId23"/>
    <p:sldId id="310" r:id="rId24"/>
    <p:sldId id="710" r:id="rId25"/>
    <p:sldId id="711" r:id="rId26"/>
    <p:sldId id="272" r:id="rId27"/>
    <p:sldId id="271" r:id="rId28"/>
    <p:sldId id="317" r:id="rId29"/>
    <p:sldId id="316" r:id="rId30"/>
    <p:sldId id="586" r:id="rId31"/>
    <p:sldId id="536" r:id="rId32"/>
    <p:sldId id="539" r:id="rId33"/>
    <p:sldId id="311" r:id="rId34"/>
    <p:sldId id="312" r:id="rId35"/>
    <p:sldId id="313" r:id="rId36"/>
    <p:sldId id="314" r:id="rId37"/>
    <p:sldId id="315" r:id="rId38"/>
    <p:sldId id="447" r:id="rId39"/>
    <p:sldId id="285" r:id="rId40"/>
    <p:sldId id="706" r:id="rId41"/>
    <p:sldId id="707" r:id="rId42"/>
    <p:sldId id="300" r:id="rId43"/>
    <p:sldId id="302" r:id="rId44"/>
    <p:sldId id="708" r:id="rId45"/>
    <p:sldId id="400" r:id="rId46"/>
    <p:sldId id="414" r:id="rId47"/>
    <p:sldId id="403" r:id="rId48"/>
    <p:sldId id="295" r:id="rId49"/>
    <p:sldId id="296" r:id="rId50"/>
    <p:sldId id="297" r:id="rId51"/>
    <p:sldId id="587" r:id="rId52"/>
    <p:sldId id="299" r:id="rId53"/>
    <p:sldId id="301" r:id="rId54"/>
    <p:sldId id="303" r:id="rId55"/>
    <p:sldId id="304" r:id="rId56"/>
    <p:sldId id="305" r:id="rId57"/>
    <p:sldId id="276" r:id="rId58"/>
    <p:sldId id="277" r:id="rId5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43" y="5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1-21T09:25:27.406"/>
    </inkml:context>
    <inkml:brush xml:id="br0">
      <inkml:brushProperty name="width" value="0.05292" units="cm"/>
      <inkml:brushProperty name="height" value="0.05292" units="cm"/>
      <inkml:brushProperty name="color" value="#FC0128"/>
      <inkml:brushProperty name="fitToCurve" value="1"/>
      <inkml:brushProperty name="ignorePressure" value="1"/>
    </inkml:brush>
  </inkml:definitions>
  <inkml:trace contextRef="#ctx0" brushRef="#br0">0 3 16,'10'-1'5,"-10"1"-1,0 0-4,11-2-4,-11 2-8</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06-01-21T09:25:33.875"/>
    </inkml:context>
    <inkml:brush xml:id="br0">
      <inkml:brushProperty name="width" value="0.05292" units="cm"/>
      <inkml:brushProperty name="height" value="0.05292" units="cm"/>
      <inkml:brushProperty name="color" value="#FC0128"/>
      <inkml:brushProperty name="fitToCurve" value="1"/>
      <inkml:brushProperty name="ignorePressure" value="1"/>
    </inkml:brush>
  </inkml:definitions>
  <inkml:trace contextRef="#ctx0" brushRef="#br0">0 39 28,'0'0'5,"13"-5"1,-13 5 0,0 0 0,0 0 0,13-8-1,-13 8 1,0 0-1,0 0-1,0 0 1,0 0 1,0 0-2,0 0 0,0 0-1,0 0-1,0 0 1,0 0-1,0 0 0,0 0 1,0 0-1,0 0 1,0 0-1,0 0 0,-12-9 0,12 9-1,0 0 0,0 0 0,0 0-1,0 0 0,0 0 0,0 0-4,0 0-6,0 0-12,0 0-6,0 0 1,-7-17-1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AEDAECC-B110-4064-B973-5F10940174D0}" type="datetimeFigureOut">
              <a:rPr lang="zh-CN" altLang="en-US" smtClean="0"/>
              <a:t>2022/10/26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79883AF-86FC-4899-A2B3-88F64C962710}" type="slidenum">
              <a:rPr lang="zh-CN" altLang="en-US" smtClean="0"/>
              <a:t>‹#›</a:t>
            </a:fld>
            <a:endParaRPr lang="zh-CN" altLang="en-US"/>
          </a:p>
        </p:txBody>
      </p:sp>
    </p:spTree>
    <p:extLst>
      <p:ext uri="{BB962C8B-B14F-4D97-AF65-F5344CB8AC3E}">
        <p14:creationId xmlns:p14="http://schemas.microsoft.com/office/powerpoint/2010/main" val="87177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D95BBA1-1CB6-4837-880F-1C467E42DB1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Morgan Kaufmann Publishers</a:t>
            </a:r>
          </a:p>
        </p:txBody>
      </p:sp>
      <p:sp>
        <p:nvSpPr>
          <p:cNvPr id="22531" name="Rectangle 3">
            <a:extLst>
              <a:ext uri="{FF2B5EF4-FFF2-40B4-BE49-F238E27FC236}">
                <a16:creationId xmlns:a16="http://schemas.microsoft.com/office/drawing/2014/main" id="{5D595325-D1B8-49D6-ACD5-D133290B42EB}"/>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2841ED3-C2D2-45BE-BFE7-FAA4DFB90C31}" type="datetime4">
              <a:rPr lang="en-US" altLang="zh-CN" smtClean="0">
                <a:latin typeface="Times New Roman" panose="02020603050405020304" pitchFamily="18" charset="0"/>
              </a:rPr>
              <a:pPr fontAlgn="base">
                <a:spcBef>
                  <a:spcPct val="0"/>
                </a:spcBef>
                <a:spcAft>
                  <a:spcPct val="0"/>
                </a:spcAft>
              </a:pPr>
              <a:t>October 27, 2022</a:t>
            </a:fld>
            <a:endParaRPr lang="en-US" altLang="zh-CN">
              <a:latin typeface="Times New Roman" panose="02020603050405020304" pitchFamily="18" charset="0"/>
            </a:endParaRPr>
          </a:p>
        </p:txBody>
      </p:sp>
      <p:sp>
        <p:nvSpPr>
          <p:cNvPr id="22532" name="Rectangle 6">
            <a:extLst>
              <a:ext uri="{FF2B5EF4-FFF2-40B4-BE49-F238E27FC236}">
                <a16:creationId xmlns:a16="http://schemas.microsoft.com/office/drawing/2014/main" id="{73D0B520-E211-4F19-929A-06C6FFD54C48}"/>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Chapter 1 — Computer Abstractions and Technology</a:t>
            </a:r>
          </a:p>
        </p:txBody>
      </p:sp>
      <p:sp>
        <p:nvSpPr>
          <p:cNvPr id="22533" name="Rectangle 7">
            <a:extLst>
              <a:ext uri="{FF2B5EF4-FFF2-40B4-BE49-F238E27FC236}">
                <a16:creationId xmlns:a16="http://schemas.microsoft.com/office/drawing/2014/main" id="{80B162C3-322E-4D24-8EE5-D8512A8942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CFA8B9D-D986-4245-A162-0358E2400429}" type="slidenum">
              <a:rPr lang="en-US" altLang="zh-CN" smtClean="0">
                <a:latin typeface="Times New Roman" panose="02020603050405020304" pitchFamily="18" charset="0"/>
              </a:rPr>
              <a:pPr fontAlgn="base">
                <a:spcBef>
                  <a:spcPct val="0"/>
                </a:spcBef>
                <a:spcAft>
                  <a:spcPct val="0"/>
                </a:spcAft>
              </a:pPr>
              <a:t>3</a:t>
            </a:fld>
            <a:endParaRPr lang="en-US" altLang="zh-CN">
              <a:latin typeface="Times New Roman" panose="02020603050405020304" pitchFamily="18" charset="0"/>
            </a:endParaRPr>
          </a:p>
        </p:txBody>
      </p:sp>
      <p:sp>
        <p:nvSpPr>
          <p:cNvPr id="22534" name="Rectangle 2">
            <a:extLst>
              <a:ext uri="{FF2B5EF4-FFF2-40B4-BE49-F238E27FC236}">
                <a16:creationId xmlns:a16="http://schemas.microsoft.com/office/drawing/2014/main" id="{37BA813C-2FFE-4C4C-8CB8-D5963D67D05B}"/>
              </a:ext>
            </a:extLst>
          </p:cNvPr>
          <p:cNvSpPr>
            <a:spLocks noGrp="1" noRot="1" noChangeAspect="1" noChangeArrowheads="1" noTextEdit="1"/>
          </p:cNvSpPr>
          <p:nvPr>
            <p:ph type="sldImg"/>
          </p:nvPr>
        </p:nvSpPr>
        <p:spPr>
          <a:ln/>
        </p:spPr>
      </p:sp>
      <p:sp>
        <p:nvSpPr>
          <p:cNvPr id="22535" name="Rectangle 3">
            <a:extLst>
              <a:ext uri="{FF2B5EF4-FFF2-40B4-BE49-F238E27FC236}">
                <a16:creationId xmlns:a16="http://schemas.microsoft.com/office/drawing/2014/main" id="{F2BBBD78-983C-442E-BFA0-D1147DEE4A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9A5899B-8EDF-421E-9249-334E3B0761EB}"/>
              </a:ext>
            </a:extLst>
          </p:cNvPr>
          <p:cNvSpPr>
            <a:spLocks noChangeArrowheads="1" noTextEdit="1"/>
          </p:cNvSpPr>
          <p:nvPr>
            <p:ph type="sldImg"/>
          </p:nvPr>
        </p:nvSpPr>
        <p:spPr bwMode="auto">
          <a:xfrm>
            <a:off x="2971800" y="914400"/>
            <a:ext cx="3659188" cy="27447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D7DBFDD9-3536-423B-BC70-91E1BB659689}"/>
              </a:ext>
            </a:extLst>
          </p:cNvPr>
          <p:cNvSpPr>
            <a:spLocks noGrp="1" noChangeArrowheads="1"/>
          </p:cNvSpPr>
          <p:nvPr>
            <p:ph type="body" idx="1"/>
          </p:nvPr>
        </p:nvSpPr>
        <p:spPr bwMode="auto">
          <a:xfrm>
            <a:off x="960438" y="3475038"/>
            <a:ext cx="7680325" cy="329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cs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4237F58-A283-4434-9637-6032D579B18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A400188F-4975-4961-BDBB-45E4E60592FC}"/>
              </a:ext>
            </a:extLst>
          </p:cNvPr>
          <p:cNvSpPr>
            <a:spLocks noGrp="1" noChangeArrowheads="1"/>
          </p:cNvSpPr>
          <p:nvPr>
            <p:ph type="body" idx="1"/>
          </p:nvPr>
        </p:nvSpPr>
        <p:spPr bwMode="auto">
          <a:xfrm>
            <a:off x="960438" y="3475038"/>
            <a:ext cx="7680325" cy="329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cs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64D3FF1-9583-45E8-BBED-1ACFE2A8365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2973383D-E877-48E8-860D-D73A03C31FA9}"/>
              </a:ext>
            </a:extLst>
          </p:cNvPr>
          <p:cNvSpPr>
            <a:spLocks noGrp="1" noChangeArrowheads="1"/>
          </p:cNvSpPr>
          <p:nvPr>
            <p:ph type="body" idx="1"/>
          </p:nvPr>
        </p:nvSpPr>
        <p:spPr bwMode="auto">
          <a:xfrm>
            <a:off x="960438" y="3475038"/>
            <a:ext cx="7680325" cy="329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cs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B55E6C9-C1DC-4C20-8F61-2FB6D9C1C17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Morgan Kaufmann Publishers</a:t>
            </a:r>
          </a:p>
        </p:txBody>
      </p:sp>
      <p:sp>
        <p:nvSpPr>
          <p:cNvPr id="24579" name="Rectangle 3">
            <a:extLst>
              <a:ext uri="{FF2B5EF4-FFF2-40B4-BE49-F238E27FC236}">
                <a16:creationId xmlns:a16="http://schemas.microsoft.com/office/drawing/2014/main" id="{1A6DDB47-424D-404A-B0EB-352DF7ADAFB9}"/>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365238F-AC70-4159-8455-87CF67B373F0}" type="datetime4">
              <a:rPr lang="en-US" altLang="zh-CN" smtClean="0">
                <a:latin typeface="Times New Roman" panose="02020603050405020304" pitchFamily="18" charset="0"/>
              </a:rPr>
              <a:pPr fontAlgn="base">
                <a:spcBef>
                  <a:spcPct val="0"/>
                </a:spcBef>
                <a:spcAft>
                  <a:spcPct val="0"/>
                </a:spcAft>
              </a:pPr>
              <a:t>October 27, 2022</a:t>
            </a:fld>
            <a:endParaRPr lang="en-US" altLang="zh-CN">
              <a:latin typeface="Times New Roman" panose="02020603050405020304" pitchFamily="18" charset="0"/>
            </a:endParaRPr>
          </a:p>
        </p:txBody>
      </p:sp>
      <p:sp>
        <p:nvSpPr>
          <p:cNvPr id="24580" name="Rectangle 6">
            <a:extLst>
              <a:ext uri="{FF2B5EF4-FFF2-40B4-BE49-F238E27FC236}">
                <a16:creationId xmlns:a16="http://schemas.microsoft.com/office/drawing/2014/main" id="{A48C241E-11BE-48DC-9030-634B317F748C}"/>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Chapter 1 — Computer Abstractions and Technology</a:t>
            </a:r>
          </a:p>
        </p:txBody>
      </p:sp>
      <p:sp>
        <p:nvSpPr>
          <p:cNvPr id="24581" name="Rectangle 7">
            <a:extLst>
              <a:ext uri="{FF2B5EF4-FFF2-40B4-BE49-F238E27FC236}">
                <a16:creationId xmlns:a16="http://schemas.microsoft.com/office/drawing/2014/main" id="{9A230EBF-0637-48FD-823D-53562370FB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A408BF9-C6AA-4E0E-A7F3-A431B16683C2}" type="slidenum">
              <a:rPr lang="en-US" altLang="zh-CN" smtClean="0">
                <a:latin typeface="Times New Roman" panose="02020603050405020304" pitchFamily="18" charset="0"/>
              </a:rPr>
              <a:pPr fontAlgn="base">
                <a:spcBef>
                  <a:spcPct val="0"/>
                </a:spcBef>
                <a:spcAft>
                  <a:spcPct val="0"/>
                </a:spcAft>
              </a:pPr>
              <a:t>4</a:t>
            </a:fld>
            <a:endParaRPr lang="en-US" altLang="zh-CN">
              <a:latin typeface="Times New Roman" panose="02020603050405020304" pitchFamily="18" charset="0"/>
            </a:endParaRPr>
          </a:p>
        </p:txBody>
      </p:sp>
      <p:sp>
        <p:nvSpPr>
          <p:cNvPr id="24582" name="Rectangle 2">
            <a:extLst>
              <a:ext uri="{FF2B5EF4-FFF2-40B4-BE49-F238E27FC236}">
                <a16:creationId xmlns:a16="http://schemas.microsoft.com/office/drawing/2014/main" id="{DC1D47A8-09A9-4336-A8F5-48339FC7DEA0}"/>
              </a:ext>
            </a:extLst>
          </p:cNvPr>
          <p:cNvSpPr>
            <a:spLocks noGrp="1" noRot="1" noChangeAspect="1" noChangeArrowheads="1" noTextEdit="1"/>
          </p:cNvSpPr>
          <p:nvPr>
            <p:ph type="sldImg"/>
          </p:nvPr>
        </p:nvSpPr>
        <p:spPr>
          <a:ln/>
        </p:spPr>
      </p:sp>
      <p:sp>
        <p:nvSpPr>
          <p:cNvPr id="24583" name="Rectangle 3">
            <a:extLst>
              <a:ext uri="{FF2B5EF4-FFF2-40B4-BE49-F238E27FC236}">
                <a16:creationId xmlns:a16="http://schemas.microsoft.com/office/drawing/2014/main" id="{2C3700C0-F232-4FE0-BD9F-456DBFC595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8A7B9D0-C5A4-4C72-B982-7307A3CF339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Morgan Kaufmann Publishers</a:t>
            </a:r>
          </a:p>
        </p:txBody>
      </p:sp>
      <p:sp>
        <p:nvSpPr>
          <p:cNvPr id="32771" name="Rectangle 3">
            <a:extLst>
              <a:ext uri="{FF2B5EF4-FFF2-40B4-BE49-F238E27FC236}">
                <a16:creationId xmlns:a16="http://schemas.microsoft.com/office/drawing/2014/main" id="{B59F2475-1DCF-48A6-8A78-D98EAB693334}"/>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6CD2ADC-7459-4534-BC8D-B032C98A5B3D}" type="datetime4">
              <a:rPr lang="en-US" altLang="zh-CN" smtClean="0">
                <a:latin typeface="Times New Roman" panose="02020603050405020304" pitchFamily="18" charset="0"/>
              </a:rPr>
              <a:pPr fontAlgn="base">
                <a:spcBef>
                  <a:spcPct val="0"/>
                </a:spcBef>
                <a:spcAft>
                  <a:spcPct val="0"/>
                </a:spcAft>
              </a:pPr>
              <a:t>October 27, 2022</a:t>
            </a:fld>
            <a:endParaRPr lang="en-US" altLang="zh-CN">
              <a:latin typeface="Times New Roman" panose="02020603050405020304" pitchFamily="18" charset="0"/>
            </a:endParaRPr>
          </a:p>
        </p:txBody>
      </p:sp>
      <p:sp>
        <p:nvSpPr>
          <p:cNvPr id="32772" name="Rectangle 6">
            <a:extLst>
              <a:ext uri="{FF2B5EF4-FFF2-40B4-BE49-F238E27FC236}">
                <a16:creationId xmlns:a16="http://schemas.microsoft.com/office/drawing/2014/main" id="{0CF5A0AB-7246-4BDD-9BE6-D1181F1CFAD7}"/>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latin typeface="Times New Roman" panose="02020603050405020304" pitchFamily="18" charset="0"/>
              </a:rPr>
              <a:t>Chapter 1 — Computer Abstractions and Technology</a:t>
            </a:r>
          </a:p>
        </p:txBody>
      </p:sp>
      <p:sp>
        <p:nvSpPr>
          <p:cNvPr id="32773" name="Rectangle 7">
            <a:extLst>
              <a:ext uri="{FF2B5EF4-FFF2-40B4-BE49-F238E27FC236}">
                <a16:creationId xmlns:a16="http://schemas.microsoft.com/office/drawing/2014/main" id="{E73AD2E7-CBBC-4BDA-984F-E4A7AD377F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921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921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921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921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921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1983448-EDE9-4795-942A-F81942AFE945}" type="slidenum">
              <a:rPr lang="en-US" altLang="zh-CN" smtClean="0">
                <a:latin typeface="Times New Roman" panose="02020603050405020304" pitchFamily="18" charset="0"/>
              </a:rPr>
              <a:pPr fontAlgn="base">
                <a:spcBef>
                  <a:spcPct val="0"/>
                </a:spcBef>
                <a:spcAft>
                  <a:spcPct val="0"/>
                </a:spcAft>
              </a:pPr>
              <a:t>5</a:t>
            </a:fld>
            <a:endParaRPr lang="en-US" altLang="zh-CN">
              <a:latin typeface="Times New Roman" panose="02020603050405020304" pitchFamily="18" charset="0"/>
            </a:endParaRPr>
          </a:p>
        </p:txBody>
      </p:sp>
      <p:sp>
        <p:nvSpPr>
          <p:cNvPr id="32774" name="Rectangle 2">
            <a:extLst>
              <a:ext uri="{FF2B5EF4-FFF2-40B4-BE49-F238E27FC236}">
                <a16:creationId xmlns:a16="http://schemas.microsoft.com/office/drawing/2014/main" id="{48C412E6-7E51-4A66-BB08-F2E6384DDC93}"/>
              </a:ext>
            </a:extLst>
          </p:cNvPr>
          <p:cNvSpPr>
            <a:spLocks noGrp="1" noRot="1" noChangeAspect="1" noChangeArrowheads="1" noTextEdit="1"/>
          </p:cNvSpPr>
          <p:nvPr>
            <p:ph type="sldImg"/>
          </p:nvPr>
        </p:nvSpPr>
        <p:spPr>
          <a:ln/>
        </p:spPr>
      </p:sp>
      <p:sp>
        <p:nvSpPr>
          <p:cNvPr id="32775" name="Rectangle 3">
            <a:extLst>
              <a:ext uri="{FF2B5EF4-FFF2-40B4-BE49-F238E27FC236}">
                <a16:creationId xmlns:a16="http://schemas.microsoft.com/office/drawing/2014/main" id="{E24BC335-C5CC-43B7-8848-84B1D86411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E09BFCB-E0F9-4B9B-8D44-859782747FA9}"/>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4FBF2548-60F5-4E45-8109-FEE8498AF342}"/>
              </a:ext>
            </a:extLst>
          </p:cNvPr>
          <p:cNvSpPr>
            <a:spLocks noGrp="1" noChangeArrowheads="1"/>
          </p:cNvSpPr>
          <p:nvPr>
            <p:ph type="body" idx="1"/>
          </p:nvPr>
        </p:nvSpPr>
        <p:spPr>
          <a:noFill/>
        </p:spPr>
        <p:txBody>
          <a:bodyPr/>
          <a:lstStyle/>
          <a:p>
            <a:endParaRPr lang="zh-CN" altLang="zh-CN">
              <a:latin typeface="Arial" panose="020B0604020202020204" pitchFamily="34" charset="0"/>
            </a:endParaRPr>
          </a:p>
        </p:txBody>
      </p:sp>
      <p:sp>
        <p:nvSpPr>
          <p:cNvPr id="49156" name="Slide Number Placeholder 3">
            <a:extLst>
              <a:ext uri="{FF2B5EF4-FFF2-40B4-BE49-F238E27FC236}">
                <a16:creationId xmlns:a16="http://schemas.microsoft.com/office/drawing/2014/main" id="{0416FA51-84B2-42D8-8CD9-113D9DA0E21A}"/>
              </a:ext>
            </a:extLst>
          </p:cNvPr>
          <p:cNvSpPr>
            <a:spLocks noGrp="1"/>
          </p:cNvSpPr>
          <p:nvPr>
            <p:ph type="sldNum" sz="quarter" idx="5"/>
          </p:nvPr>
        </p:nvSpPr>
        <p:spPr>
          <a:noFill/>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Aft>
                <a:spcPct val="0"/>
              </a:spcAft>
            </a:pPr>
            <a:fld id="{F464AC4E-90BB-40B9-919E-9C18E6AB4133}" type="slidenum">
              <a:rPr lang="en-US" altLang="zh-CN" smtClean="0">
                <a:solidFill>
                  <a:srgbClr val="000000"/>
                </a:solidFill>
                <a:latin typeface="Arial" panose="020B0604020202020204" pitchFamily="34" charset="0"/>
                <a:ea typeface="宋体" panose="02010600030101010101" pitchFamily="2" charset="-122"/>
              </a:rPr>
              <a:pPr fontAlgn="base">
                <a:spcAft>
                  <a:spcPct val="0"/>
                </a:spcAft>
              </a:pPr>
              <a:t>14</a:t>
            </a:fld>
            <a:endParaRPr lang="zh-CN" altLang="zh-CN">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EED95786-3991-4951-B475-A315A68F9C98}"/>
              </a:ext>
            </a:extLst>
          </p:cNvPr>
          <p:cNvSpPr>
            <a:spLocks noGrp="1" noRot="1" noChangeAspect="1" noChangeArrowheads="1" noTextEdit="1"/>
          </p:cNvSpPr>
          <p:nvPr>
            <p:ph type="sldImg"/>
          </p:nvPr>
        </p:nvSpPr>
        <p:spPr/>
      </p:sp>
      <p:sp>
        <p:nvSpPr>
          <p:cNvPr id="86019" name="Notes Placeholder 2">
            <a:extLst>
              <a:ext uri="{FF2B5EF4-FFF2-40B4-BE49-F238E27FC236}">
                <a16:creationId xmlns:a16="http://schemas.microsoft.com/office/drawing/2014/main" id="{81F93098-F05F-449E-8075-130D70CE3FDB}"/>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
        <p:nvSpPr>
          <p:cNvPr id="86020" name="Slide Number Placeholder 3">
            <a:extLst>
              <a:ext uri="{FF2B5EF4-FFF2-40B4-BE49-F238E27FC236}">
                <a16:creationId xmlns:a16="http://schemas.microsoft.com/office/drawing/2014/main" id="{85B1F750-BE92-45A1-BBB7-375FE490CD4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E62F5254-6717-4F72-9434-DF7C75A7365D}" type="slidenum">
              <a:rPr lang="en-US" altLang="zh-CN" sz="1200">
                <a:solidFill>
                  <a:srgbClr val="000000"/>
                </a:solidFill>
                <a:latin typeface="Arial" panose="020B0604020202020204" pitchFamily="34" charset="0"/>
                <a:ea typeface="宋体" panose="02010600030101010101" pitchFamily="2" charset="-122"/>
              </a:rPr>
              <a:pPr/>
              <a:t>25</a:t>
            </a:fld>
            <a:endParaRPr lang="zh-CN" altLang="zh-CN" sz="120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E9F65C72-AA55-49D7-9A47-F278B1AEF268}"/>
              </a:ext>
            </a:extLst>
          </p:cNvPr>
          <p:cNvSpPr>
            <a:spLocks noGrp="1" noRot="1" noChangeAspect="1" noChangeArrowheads="1" noTextEdit="1"/>
          </p:cNvSpPr>
          <p:nvPr>
            <p:ph type="sldImg"/>
          </p:nvPr>
        </p:nvSpPr>
        <p:spPr/>
      </p:sp>
      <p:sp>
        <p:nvSpPr>
          <p:cNvPr id="88067" name="Notes Placeholder 2">
            <a:extLst>
              <a:ext uri="{FF2B5EF4-FFF2-40B4-BE49-F238E27FC236}">
                <a16:creationId xmlns:a16="http://schemas.microsoft.com/office/drawing/2014/main" id="{87BEB638-2FEF-4CFF-A321-FB0618E46BF9}"/>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
        <p:nvSpPr>
          <p:cNvPr id="88068" name="Slide Number Placeholder 3">
            <a:extLst>
              <a:ext uri="{FF2B5EF4-FFF2-40B4-BE49-F238E27FC236}">
                <a16:creationId xmlns:a16="http://schemas.microsoft.com/office/drawing/2014/main" id="{CABCB7A8-DC7C-4CA4-AABA-83E1D180617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590ED43C-35BA-4A3D-B26F-498E5C70FED2}" type="slidenum">
              <a:rPr lang="en-US" altLang="zh-CN" sz="1200">
                <a:solidFill>
                  <a:srgbClr val="000000"/>
                </a:solidFill>
                <a:latin typeface="Arial" panose="020B0604020202020204" pitchFamily="34" charset="0"/>
                <a:ea typeface="宋体" panose="02010600030101010101" pitchFamily="2" charset="-122"/>
              </a:rPr>
              <a:pPr/>
              <a:t>26</a:t>
            </a:fld>
            <a:endParaRPr lang="zh-CN" altLang="zh-CN" sz="120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F0F0A2F-21C5-4764-A7F5-8CC84232A1AB}"/>
              </a:ext>
            </a:extLst>
          </p:cNvPr>
          <p:cNvSpPr>
            <a:spLocks noGrp="1" noChangeArrowheads="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r>
              <a:rPr lang="en-AU" altLang="zh-CN" sz="1200">
                <a:latin typeface="Times New Roman" panose="02020603050405020304" pitchFamily="18" charset="0"/>
                <a:ea typeface="宋体" panose="02010600030101010101" pitchFamily="2" charset="-122"/>
              </a:rPr>
              <a:t>Morgan Kaufmann Publishers</a:t>
            </a:r>
          </a:p>
        </p:txBody>
      </p:sp>
      <p:sp>
        <p:nvSpPr>
          <p:cNvPr id="99331" name="Rectangle 3">
            <a:extLst>
              <a:ext uri="{FF2B5EF4-FFF2-40B4-BE49-F238E27FC236}">
                <a16:creationId xmlns:a16="http://schemas.microsoft.com/office/drawing/2014/main" id="{23814EF1-5C3D-4C52-83A3-3367B1617B3F}"/>
              </a:ext>
            </a:extLst>
          </p:cNvPr>
          <p:cNvSpPr>
            <a:spLocks noGrp="1" noChangeArrowheads="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DD55CBBE-783E-45FA-BD54-6122CC5F813D}" type="datetime3">
              <a:rPr lang="en-AU" altLang="zh-CN" sz="1200">
                <a:latin typeface="Times New Roman" panose="02020603050405020304" pitchFamily="18" charset="0"/>
                <a:ea typeface="宋体" panose="02010600030101010101" pitchFamily="2" charset="-122"/>
              </a:rPr>
              <a:pPr/>
              <a:t>26 October, 2022</a:t>
            </a:fld>
            <a:endParaRPr lang="en-AU" altLang="zh-CN" sz="1200">
              <a:latin typeface="Times New Roman" panose="02020603050405020304" pitchFamily="18" charset="0"/>
              <a:ea typeface="宋体" panose="02010600030101010101" pitchFamily="2" charset="-122"/>
            </a:endParaRPr>
          </a:p>
        </p:txBody>
      </p:sp>
      <p:sp>
        <p:nvSpPr>
          <p:cNvPr id="99332" name="Rectangle 6">
            <a:extLst>
              <a:ext uri="{FF2B5EF4-FFF2-40B4-BE49-F238E27FC236}">
                <a16:creationId xmlns:a16="http://schemas.microsoft.com/office/drawing/2014/main" id="{68A856E4-DAD1-41B6-9BA1-159D3895F79A}"/>
              </a:ext>
            </a:extLst>
          </p:cNvPr>
          <p:cNvSpPr>
            <a:spLocks noGrp="1" noChangeArrowheads="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r>
              <a:rPr lang="en-AU" altLang="zh-CN" sz="1200">
                <a:latin typeface="Times New Roman" panose="02020603050405020304" pitchFamily="18" charset="0"/>
                <a:ea typeface="宋体" panose="02010600030101010101" pitchFamily="2" charset="-122"/>
              </a:rPr>
              <a:t>Chapter 3 — Arithmetic for Computers</a:t>
            </a:r>
          </a:p>
        </p:txBody>
      </p:sp>
      <p:sp>
        <p:nvSpPr>
          <p:cNvPr id="99333" name="Rectangle 7">
            <a:extLst>
              <a:ext uri="{FF2B5EF4-FFF2-40B4-BE49-F238E27FC236}">
                <a16:creationId xmlns:a16="http://schemas.microsoft.com/office/drawing/2014/main" id="{C7E05D5B-2669-44D3-B59B-6E56EBECAB7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625E631D-DA5A-4D61-8F4F-D22B20D9FEDB}" type="slidenum">
              <a:rPr lang="en-AU" altLang="zh-CN" sz="1200">
                <a:latin typeface="Times New Roman" panose="02020603050405020304" pitchFamily="18" charset="0"/>
                <a:ea typeface="宋体" panose="02010600030101010101" pitchFamily="2" charset="-122"/>
              </a:rPr>
              <a:pPr/>
              <a:t>28</a:t>
            </a:fld>
            <a:endParaRPr lang="en-AU" altLang="zh-CN" sz="1200">
              <a:latin typeface="Times New Roman" panose="02020603050405020304" pitchFamily="18" charset="0"/>
              <a:ea typeface="宋体" panose="02010600030101010101" pitchFamily="2" charset="-122"/>
            </a:endParaRPr>
          </a:p>
        </p:txBody>
      </p:sp>
      <p:sp>
        <p:nvSpPr>
          <p:cNvPr id="99334" name="Rectangle 2">
            <a:extLst>
              <a:ext uri="{FF2B5EF4-FFF2-40B4-BE49-F238E27FC236}">
                <a16:creationId xmlns:a16="http://schemas.microsoft.com/office/drawing/2014/main" id="{2CDDCCF1-0C7A-4837-90F9-709D8D5F230C}"/>
              </a:ext>
            </a:extLst>
          </p:cNvPr>
          <p:cNvSpPr>
            <a:spLocks noChangeArrowheads="1" noTextEdit="1"/>
          </p:cNvSpPr>
          <p:nvPr>
            <p:ph type="sldImg"/>
          </p:nvPr>
        </p:nvSpPr>
        <p:spPr/>
      </p:sp>
      <p:sp>
        <p:nvSpPr>
          <p:cNvPr id="99335" name="Rectangle 3">
            <a:extLst>
              <a:ext uri="{FF2B5EF4-FFF2-40B4-BE49-F238E27FC236}">
                <a16:creationId xmlns:a16="http://schemas.microsoft.com/office/drawing/2014/main" id="{F7284E96-0E88-4982-8786-4DDFA568B0A1}"/>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4BA1E77-1E07-4CFE-81DA-98AB1FE367FC}"/>
              </a:ext>
            </a:extLst>
          </p:cNvPr>
          <p:cNvSpPr>
            <a:spLocks noGrp="1" noChangeArrowheads="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r>
              <a:rPr lang="en-AU" altLang="zh-CN" sz="1200">
                <a:latin typeface="Times New Roman" panose="02020603050405020304" pitchFamily="18" charset="0"/>
                <a:ea typeface="宋体" panose="02010600030101010101" pitchFamily="2" charset="-122"/>
              </a:rPr>
              <a:t>Morgan Kaufmann Publishers</a:t>
            </a:r>
          </a:p>
        </p:txBody>
      </p:sp>
      <p:sp>
        <p:nvSpPr>
          <p:cNvPr id="105475" name="Rectangle 3">
            <a:extLst>
              <a:ext uri="{FF2B5EF4-FFF2-40B4-BE49-F238E27FC236}">
                <a16:creationId xmlns:a16="http://schemas.microsoft.com/office/drawing/2014/main" id="{518E0230-F953-44F0-8926-7F9A240BA483}"/>
              </a:ext>
            </a:extLst>
          </p:cNvPr>
          <p:cNvSpPr>
            <a:spLocks noGrp="1" noChangeArrowheads="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8C4B346B-9BF6-49E0-8701-AB1F232AE2E4}" type="datetime3">
              <a:rPr lang="en-AU" altLang="zh-CN" sz="1200">
                <a:latin typeface="Times New Roman" panose="02020603050405020304" pitchFamily="18" charset="0"/>
                <a:ea typeface="宋体" panose="02010600030101010101" pitchFamily="2" charset="-122"/>
              </a:rPr>
              <a:pPr/>
              <a:t>26 October, 2022</a:t>
            </a:fld>
            <a:endParaRPr lang="en-AU" altLang="zh-CN" sz="1200">
              <a:latin typeface="Times New Roman" panose="02020603050405020304" pitchFamily="18" charset="0"/>
              <a:ea typeface="宋体" panose="02010600030101010101" pitchFamily="2" charset="-122"/>
            </a:endParaRPr>
          </a:p>
        </p:txBody>
      </p:sp>
      <p:sp>
        <p:nvSpPr>
          <p:cNvPr id="105476" name="Rectangle 6">
            <a:extLst>
              <a:ext uri="{FF2B5EF4-FFF2-40B4-BE49-F238E27FC236}">
                <a16:creationId xmlns:a16="http://schemas.microsoft.com/office/drawing/2014/main" id="{CB2A8ED0-C950-4286-9CD7-9E3936F552CC}"/>
              </a:ext>
            </a:extLst>
          </p:cNvPr>
          <p:cNvSpPr>
            <a:spLocks noGrp="1" noChangeArrowheads="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r>
              <a:rPr lang="en-AU" altLang="zh-CN" sz="1200">
                <a:latin typeface="Times New Roman" panose="02020603050405020304" pitchFamily="18" charset="0"/>
                <a:ea typeface="宋体" panose="02010600030101010101" pitchFamily="2" charset="-122"/>
              </a:rPr>
              <a:t>Chapter 3 — Arithmetic for Computers</a:t>
            </a:r>
          </a:p>
        </p:txBody>
      </p:sp>
      <p:sp>
        <p:nvSpPr>
          <p:cNvPr id="105477" name="Rectangle 7">
            <a:extLst>
              <a:ext uri="{FF2B5EF4-FFF2-40B4-BE49-F238E27FC236}">
                <a16:creationId xmlns:a16="http://schemas.microsoft.com/office/drawing/2014/main" id="{B097A84E-4295-4991-BDCA-2144BF678AF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defRPr sz="2400" b="1">
                <a:solidFill>
                  <a:schemeClr val="tx1"/>
                </a:solidFill>
                <a:latin typeface="Tekton" pitchFamily="34" charset="0"/>
                <a:ea typeface="MS PGothic" panose="020B0600070205080204" pitchFamily="34" charset="-128"/>
              </a:defRPr>
            </a:lvl1pPr>
            <a:lvl2pPr marL="742950" indent="-285750" defTabSz="892175">
              <a:defRPr sz="2400" b="1">
                <a:solidFill>
                  <a:schemeClr val="tx1"/>
                </a:solidFill>
                <a:latin typeface="Tekton" pitchFamily="34" charset="0"/>
                <a:ea typeface="MS PGothic" panose="020B0600070205080204" pitchFamily="34" charset="-128"/>
              </a:defRPr>
            </a:lvl2pPr>
            <a:lvl3pPr marL="1143000" indent="-228600" defTabSz="892175">
              <a:defRPr sz="2400" b="1">
                <a:solidFill>
                  <a:schemeClr val="tx1"/>
                </a:solidFill>
                <a:latin typeface="Tekton" pitchFamily="34" charset="0"/>
                <a:ea typeface="MS PGothic" panose="020B0600070205080204" pitchFamily="34" charset="-128"/>
              </a:defRPr>
            </a:lvl3pPr>
            <a:lvl4pPr marL="1600200" indent="-228600" defTabSz="892175">
              <a:defRPr sz="2400" b="1">
                <a:solidFill>
                  <a:schemeClr val="tx1"/>
                </a:solidFill>
                <a:latin typeface="Tekton" pitchFamily="34" charset="0"/>
                <a:ea typeface="MS PGothic" panose="020B0600070205080204" pitchFamily="34" charset="-128"/>
              </a:defRPr>
            </a:lvl4pPr>
            <a:lvl5pPr marL="2057400" indent="-228600" defTabSz="892175">
              <a:defRPr sz="2400" b="1">
                <a:solidFill>
                  <a:schemeClr val="tx1"/>
                </a:solidFill>
                <a:latin typeface="Tekton" pitchFamily="34" charset="0"/>
                <a:ea typeface="MS PGothic" panose="020B0600070205080204" pitchFamily="34" charset="-128"/>
              </a:defRPr>
            </a:lvl5pPr>
            <a:lvl6pPr marL="25146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92175"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fld id="{98397E2B-9C89-47CD-AC08-0DC189BBCBA2}" type="slidenum">
              <a:rPr lang="en-AU" altLang="zh-CN" sz="1200">
                <a:latin typeface="Times New Roman" panose="02020603050405020304" pitchFamily="18" charset="0"/>
                <a:ea typeface="宋体" panose="02010600030101010101" pitchFamily="2" charset="-122"/>
              </a:rPr>
              <a:pPr/>
              <a:t>29</a:t>
            </a:fld>
            <a:endParaRPr lang="en-AU" altLang="zh-CN" sz="1200">
              <a:latin typeface="Times New Roman" panose="02020603050405020304" pitchFamily="18" charset="0"/>
              <a:ea typeface="宋体" panose="02010600030101010101" pitchFamily="2" charset="-122"/>
            </a:endParaRPr>
          </a:p>
        </p:txBody>
      </p:sp>
      <p:sp>
        <p:nvSpPr>
          <p:cNvPr id="105478" name="Rectangle 2">
            <a:extLst>
              <a:ext uri="{FF2B5EF4-FFF2-40B4-BE49-F238E27FC236}">
                <a16:creationId xmlns:a16="http://schemas.microsoft.com/office/drawing/2014/main" id="{90C4CC03-185D-480E-9E44-27D13461987F}"/>
              </a:ext>
            </a:extLst>
          </p:cNvPr>
          <p:cNvSpPr>
            <a:spLocks noChangeArrowheads="1" noTextEdit="1"/>
          </p:cNvSpPr>
          <p:nvPr>
            <p:ph type="sldImg"/>
          </p:nvPr>
        </p:nvSpPr>
        <p:spPr/>
      </p:sp>
      <p:sp>
        <p:nvSpPr>
          <p:cNvPr id="105479" name="Rectangle 3">
            <a:extLst>
              <a:ext uri="{FF2B5EF4-FFF2-40B4-BE49-F238E27FC236}">
                <a16:creationId xmlns:a16="http://schemas.microsoft.com/office/drawing/2014/main" id="{DAAC645E-E62C-40ED-9DEE-C61F77652091}"/>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E793A9E-D919-4C19-949C-90217B47B3DA}"/>
              </a:ext>
            </a:extLst>
          </p:cNvPr>
          <p:cNvSpPr>
            <a:spLocks noChangeArrowheads="1" noTextEdit="1"/>
          </p:cNvSpPr>
          <p:nvPr>
            <p:ph type="sldImg"/>
          </p:nvPr>
        </p:nvSpPr>
        <p:spPr>
          <a:xfrm>
            <a:off x="1276350" y="617538"/>
            <a:ext cx="4781550" cy="3586162"/>
          </a:xfrm>
        </p:spPr>
      </p:sp>
      <p:sp>
        <p:nvSpPr>
          <p:cNvPr id="108547" name="Rectangle 3">
            <a:extLst>
              <a:ext uri="{FF2B5EF4-FFF2-40B4-BE49-F238E27FC236}">
                <a16:creationId xmlns:a16="http://schemas.microsoft.com/office/drawing/2014/main" id="{26997B9C-8A42-4045-818C-B1CC380ADB13}"/>
              </a:ext>
            </a:extLst>
          </p:cNvPr>
          <p:cNvSpPr>
            <a:spLocks noGrp="1" noChangeArrowheads="1"/>
          </p:cNvSpPr>
          <p:nvPr>
            <p:ph type="body" idx="1"/>
          </p:nvPr>
        </p:nvSpPr>
        <p:spPr bwMode="auto">
          <a:xfrm>
            <a:off x="550863" y="4560888"/>
            <a:ext cx="6303962"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1" rIns="96642" bIns="48321"/>
          <a:lstStyle/>
          <a:p>
            <a:r>
              <a:rPr lang="en-US" altLang="zh-CN"/>
              <a:t>For lecture</a:t>
            </a:r>
          </a:p>
          <a:p>
            <a:endParaRPr lang="en-US" altLang="zh-CN"/>
          </a:p>
          <a:p>
            <a:r>
              <a:rPr lang="en-US" altLang="zh-CN"/>
              <a:t>Big Endian								Little Endian</a:t>
            </a:r>
          </a:p>
          <a:p>
            <a:r>
              <a:rPr lang="en-US" altLang="zh-CN"/>
              <a:t>0 1 2 3								3 2 1 0</a:t>
            </a:r>
          </a:p>
          <a:p>
            <a:r>
              <a:rPr lang="en-US" altLang="zh-CN"/>
              <a:t>$t0 gets 90							$t0 gets 12</a:t>
            </a:r>
          </a:p>
          <a:p>
            <a:r>
              <a:rPr lang="en-US" altLang="zh-CN"/>
              <a:t>word 4 gets FFFF90FF					word 4 gets FF12FFFF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875078"/>
            <a:ext cx="8686800" cy="692785"/>
          </a:xfrm>
          <a:custGeom>
            <a:avLst/>
            <a:gdLst/>
            <a:ahLst/>
            <a:cxnLst/>
            <a:rect l="l" t="t" r="r" b="b"/>
            <a:pathLst>
              <a:path w="8686800" h="692784">
                <a:moveTo>
                  <a:pt x="8686799" y="692699"/>
                </a:moveTo>
                <a:lnTo>
                  <a:pt x="0" y="692699"/>
                </a:lnTo>
                <a:lnTo>
                  <a:pt x="0" y="0"/>
                </a:lnTo>
                <a:lnTo>
                  <a:pt x="8686799" y="0"/>
                </a:lnTo>
                <a:lnTo>
                  <a:pt x="8686799" y="692699"/>
                </a:lnTo>
                <a:close/>
              </a:path>
            </a:pathLst>
          </a:custGeom>
          <a:solidFill>
            <a:srgbClr val="19191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3110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124512"/>
            <a:ext cx="8458200" cy="949960"/>
          </a:xfrm>
          <a:custGeom>
            <a:avLst/>
            <a:gdLst/>
            <a:ahLst/>
            <a:cxnLst/>
            <a:rect l="l" t="t" r="r" b="b"/>
            <a:pathLst>
              <a:path w="8458200" h="949960">
                <a:moveTo>
                  <a:pt x="8458199" y="949799"/>
                </a:moveTo>
                <a:lnTo>
                  <a:pt x="0" y="949799"/>
                </a:lnTo>
                <a:lnTo>
                  <a:pt x="0" y="0"/>
                </a:lnTo>
                <a:lnTo>
                  <a:pt x="8458199" y="0"/>
                </a:lnTo>
                <a:lnTo>
                  <a:pt x="8458199" y="949799"/>
                </a:lnTo>
                <a:close/>
              </a:path>
            </a:pathLst>
          </a:custGeom>
          <a:solidFill>
            <a:srgbClr val="191919"/>
          </a:solidFill>
        </p:spPr>
        <p:txBody>
          <a:bodyPr wrap="square" lIns="0" tIns="0" rIns="0" bIns="0" rtlCol="0"/>
          <a:lstStyle/>
          <a:p>
            <a:endParaRPr/>
          </a:p>
        </p:txBody>
      </p:sp>
      <p:sp>
        <p:nvSpPr>
          <p:cNvPr id="2" name="Holder 2"/>
          <p:cNvSpPr>
            <a:spLocks noGrp="1"/>
          </p:cNvSpPr>
          <p:nvPr>
            <p:ph type="ctrTitle"/>
          </p:nvPr>
        </p:nvSpPr>
        <p:spPr>
          <a:xfrm>
            <a:off x="758825" y="1654092"/>
            <a:ext cx="7626349" cy="2218054"/>
          </a:xfrm>
          <a:prstGeom prst="rect">
            <a:avLst/>
          </a:prstGeom>
        </p:spPr>
        <p:txBody>
          <a:bodyPr wrap="square" lIns="0" tIns="0" rIns="0" bIns="0">
            <a:spAutoFit/>
          </a:bodyPr>
          <a:lstStyle>
            <a:lvl1pPr>
              <a:defRPr sz="7200" b="1" i="0">
                <a:solidFill>
                  <a:srgbClr val="191919"/>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000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301FE19-53C9-4CB6-9646-68DAF5F757BB}"/>
              </a:ext>
            </a:extLst>
          </p:cNvPr>
          <p:cNvSpPr/>
          <p:nvPr userDrawn="1"/>
        </p:nvSpPr>
        <p:spPr>
          <a:xfrm>
            <a:off x="8655050" y="6062663"/>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solidFill>
                  <a:srgbClr val="FF6600"/>
                </a:solidFill>
              </a:rPr>
              <a:t>           </a:t>
            </a:r>
          </a:p>
        </p:txBody>
      </p:sp>
    </p:spTree>
    <p:extLst>
      <p:ext uri="{BB962C8B-B14F-4D97-AF65-F5344CB8AC3E}">
        <p14:creationId xmlns:p14="http://schemas.microsoft.com/office/powerpoint/2010/main" val="339507578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1467A-51A4-4ED2-AB08-AC6DBDFAF10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D14F991-4CAE-4A0E-985B-8A32836627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1AE012-8FE9-4015-A3F1-B0C01DA1BC39}"/>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B299CC48-4206-4AEC-8E9D-840DD1415F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824647-CC56-4F2E-9FC1-BED4B526AFE8}"/>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226976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692D3-9539-4E27-8C2D-90D11F5D08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DA35B4-4C6D-48FD-BC08-164A7450B9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93431-6839-4C62-97B3-388FC53BA3BE}"/>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79C858C3-3F28-4D34-A434-35CAD62A16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83EEB1-E2B2-4547-A9B3-B9A643D5087C}"/>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45589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101B5-4F10-43B3-8C2A-0D409A56CEA1}"/>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7EF4DD4-E36A-4B6E-B267-BA1CC8C5FF4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F40438E-598D-4BEE-8D61-88A98F49D7AC}"/>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7F8C1064-097A-4334-B221-5A7A78E0B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5E4ECC-6965-4883-BC69-F9B405253C8B}"/>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98533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B5058-76EE-46B9-B260-1638D861B3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C94371-9B48-4D69-A586-4409E3AC081F}"/>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E46C3A-454B-44FF-B812-F2CE5C6EE2B7}"/>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EE1A1C3-8A9E-43C7-8C5D-35EA6420359B}"/>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a:extLst>
              <a:ext uri="{FF2B5EF4-FFF2-40B4-BE49-F238E27FC236}">
                <a16:creationId xmlns:a16="http://schemas.microsoft.com/office/drawing/2014/main" id="{5DB495C4-2E3F-4549-918A-B381C4643B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A13D1F-954A-489D-8706-E398B0B9D224}"/>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305604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BED4D-8A73-4308-9164-F14045816EFA}"/>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D46F4-FA14-4465-82F9-2394C42A737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A907E02A-E193-4004-BBEE-4B3688AB330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1818A0D-CB6A-499C-8B77-E80D1671A02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677EEDEC-B857-4824-AED0-9471A09F625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697E809-1EBD-41FC-BDEC-0B0E60292CEF}"/>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页脚占位符 7">
            <a:extLst>
              <a:ext uri="{FF2B5EF4-FFF2-40B4-BE49-F238E27FC236}">
                <a16:creationId xmlns:a16="http://schemas.microsoft.com/office/drawing/2014/main" id="{7627211C-B088-4232-BE1D-5A58C5C333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67368F-BF54-453C-97F8-FA947752B600}"/>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131317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C7290-6ACB-4404-9DBD-A13D4CB59D9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A42B08-F2C1-4043-A2F8-F260AC103D38}"/>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页脚占位符 3">
            <a:extLst>
              <a:ext uri="{FF2B5EF4-FFF2-40B4-BE49-F238E27FC236}">
                <a16:creationId xmlns:a16="http://schemas.microsoft.com/office/drawing/2014/main" id="{F5E55326-C1D3-463B-BC6F-DEF561A83A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BEF71E-CD41-439F-A864-B562DC3D1827}"/>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870845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251182-69F5-4F2A-BC97-D331D416B557}"/>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页脚占位符 2">
            <a:extLst>
              <a:ext uri="{FF2B5EF4-FFF2-40B4-BE49-F238E27FC236}">
                <a16:creationId xmlns:a16="http://schemas.microsoft.com/office/drawing/2014/main" id="{39CFBF75-41D3-4E55-83E1-C85FFAE433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68B77F-A96C-4706-8266-F3E908AACAA0}"/>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3920532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61FE7-861C-42DA-90A0-4988FC85D04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0426B4D7-4A15-4042-A0B7-CCA477DE1EB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9F7245B-9554-4BB0-9BB2-946C912AD2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D2495BB-926E-41D3-82C0-2B1A07A88319}"/>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a:extLst>
              <a:ext uri="{FF2B5EF4-FFF2-40B4-BE49-F238E27FC236}">
                <a16:creationId xmlns:a16="http://schemas.microsoft.com/office/drawing/2014/main" id="{E7B6CA93-AF9A-474D-87E4-AD02E5BB23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23187-D790-4B97-910A-1EC31071EE44}"/>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2179489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5143D-B4C8-409C-B118-A42D6A42FB49}"/>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822892A-1BF2-4320-BD43-1E629E25220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25C999B-B5DA-4A8B-9D58-8726387594C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D7DD25E-6435-4270-A747-00393C3866A3}"/>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a:extLst>
              <a:ext uri="{FF2B5EF4-FFF2-40B4-BE49-F238E27FC236}">
                <a16:creationId xmlns:a16="http://schemas.microsoft.com/office/drawing/2014/main" id="{1EE4AF09-4BB0-409C-8555-DEA659BC38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96AE30-1150-4DD5-B51E-31979FD562BE}"/>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2031606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368B6-9739-457C-89EC-DEDBBE9151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5AF6F2-7B36-49EB-B51C-73EBECDCA7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460689-D79D-4082-9D6E-4C0015A77F8E}"/>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B6A63600-B458-4346-816E-297F74664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DEF87D-239F-410D-BD28-662D29954144}"/>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3038959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5E05E0-22EB-4F36-AB05-90936D06759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9A39FA-6077-4DBA-B1BE-9BC217FE31C4}"/>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2B0BF7-8AFA-43EC-8F90-133CF4EC1E6B}"/>
              </a:ext>
            </a:extLst>
          </p:cNvPr>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B5F4F525-1260-4176-9E97-B55AFFE9AB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6F9AA9-81C5-4B41-AB1E-C4D741D18ABE}"/>
              </a:ext>
            </a:extLst>
          </p:cNvPr>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2827577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87991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58825" y="1654092"/>
            <a:ext cx="7626349" cy="2218054"/>
          </a:xfrm>
          <a:prstGeom prst="rect">
            <a:avLst/>
          </a:prstGeom>
        </p:spPr>
        <p:txBody>
          <a:bodyPr wrap="square" lIns="0" tIns="0" rIns="0" bIns="0">
            <a:spAutoFit/>
          </a:bodyPr>
          <a:lstStyle>
            <a:lvl1pPr>
              <a:defRPr sz="7200" b="1" i="0">
                <a:solidFill>
                  <a:srgbClr val="191919"/>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4266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830829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108"/>
          </a:xfrm>
        </p:spPr>
        <p:txBody>
          <a:bodyPr>
            <a:normAutofit/>
          </a:bodyPr>
          <a:lstStyle>
            <a:lvl1pPr>
              <a:defRPr sz="27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356049"/>
            <a:ext cx="7886700" cy="4820914"/>
          </a:xfrm>
        </p:spPr>
        <p:txBody>
          <a:bodyPr/>
          <a:lstStyle>
            <a:lvl1pPr>
              <a:lnSpc>
                <a:spcPct val="125000"/>
              </a:lnSpc>
              <a:defRPr>
                <a:latin typeface="微软雅黑" panose="020B0503020204020204" pitchFamily="34" charset="-122"/>
                <a:ea typeface="微软雅黑" panose="020B0503020204020204" pitchFamily="34" charset="-122"/>
              </a:defRPr>
            </a:lvl1pPr>
            <a:lvl2pPr>
              <a:lnSpc>
                <a:spcPct val="125000"/>
              </a:lnSpc>
              <a:defRPr>
                <a:latin typeface="微软雅黑" panose="020B0503020204020204" pitchFamily="34" charset="-122"/>
                <a:ea typeface="微软雅黑" panose="020B0503020204020204" pitchFamily="34" charset="-122"/>
              </a:defRPr>
            </a:lvl2pPr>
            <a:lvl3pPr>
              <a:lnSpc>
                <a:spcPct val="125000"/>
              </a:lnSpc>
              <a:defRPr>
                <a:latin typeface="微软雅黑" panose="020B0503020204020204" pitchFamily="34" charset="-122"/>
                <a:ea typeface="微软雅黑" panose="020B0503020204020204" pitchFamily="34" charset="-122"/>
              </a:defRPr>
            </a:lvl3pPr>
            <a:lvl4pPr>
              <a:lnSpc>
                <a:spcPct val="125000"/>
              </a:lnSpc>
              <a:defRPr>
                <a:latin typeface="微软雅黑" panose="020B0503020204020204" pitchFamily="34" charset="-122"/>
                <a:ea typeface="微软雅黑" panose="020B0503020204020204" pitchFamily="34" charset="-122"/>
              </a:defRPr>
            </a:lvl4pPr>
            <a:lvl5pPr>
              <a:lnSpc>
                <a:spcPct val="125000"/>
              </a:lnSpc>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90106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3386763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21997001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3601408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3933737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3278566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1859939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4276119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1117786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24F65A-2521-4BED-8F1B-61E2799CAA5C}" type="datetimeFigureOut">
              <a:rPr lang="zh-CN" altLang="en-US" smtClean="0"/>
              <a:t>2022/10/27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19332018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0C4B8-8552-4B9D-9366-8A43715471A5}"/>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6683DF8-4BDB-45FE-ABF8-5A736866F57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extLst>
      <p:ext uri="{BB962C8B-B14F-4D97-AF65-F5344CB8AC3E}">
        <p14:creationId xmlns:p14="http://schemas.microsoft.com/office/powerpoint/2010/main" val="357088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3E31C-1AB2-462D-88FC-28F12C3B43FA}"/>
              </a:ext>
            </a:extLst>
          </p:cNvPr>
          <p:cNvSpPr>
            <a:spLocks noGrp="1"/>
          </p:cNvSpPr>
          <p:nvPr>
            <p:ph type="title"/>
          </p:nvPr>
        </p:nvSpPr>
        <p:spPr>
          <a:xfrm>
            <a:off x="628650" y="365126"/>
            <a:ext cx="7886700" cy="770169"/>
          </a:xfrm>
        </p:spPr>
        <p:txBody>
          <a:bodyPr>
            <a:normAutofit/>
          </a:bodyPr>
          <a:lstStyle>
            <a:lvl1pPr>
              <a:defRPr sz="270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04801B8-BC2C-48C3-AC1F-072935A76F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46689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0D47-D3E7-4252-B8C4-E41909A71C66}"/>
              </a:ext>
            </a:extLst>
          </p:cNvPr>
          <p:cNvSpPr>
            <a:spLocks noGrp="1"/>
          </p:cNvSpPr>
          <p:nvPr>
            <p:ph type="title"/>
          </p:nvPr>
        </p:nvSpPr>
        <p:spPr>
          <a:xfrm>
            <a:off x="623888" y="1709739"/>
            <a:ext cx="7886700" cy="797156"/>
          </a:xfrm>
        </p:spPr>
        <p:txBody>
          <a:bodyPr anchor="b">
            <a:normAutofit/>
          </a:bodyPr>
          <a:lstStyle>
            <a:lvl1pPr>
              <a:defRPr lang="zh-CN" altLang="en-US" sz="2700" kern="1200" dirty="0">
                <a:solidFill>
                  <a:srgbClr val="C0000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CAD482F5-D579-49E6-9BC6-7C11363B01A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14173238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951FD-08D5-4802-8231-AD1CF99B37D1}"/>
              </a:ext>
            </a:extLst>
          </p:cNvPr>
          <p:cNvSpPr>
            <a:spLocks noGrp="1"/>
          </p:cNvSpPr>
          <p:nvPr>
            <p:ph type="title"/>
          </p:nvPr>
        </p:nvSpPr>
        <p:spPr>
          <a:xfrm>
            <a:off x="628650" y="365126"/>
            <a:ext cx="7886700" cy="652017"/>
          </a:xfrm>
        </p:spPr>
        <p:txBody>
          <a:bodyPr vert="horz" lIns="91440" tIns="45720" rIns="91440" bIns="45720" rtlCol="0" anchor="b">
            <a:normAutofit/>
          </a:bodyPr>
          <a:lstStyle>
            <a:lvl1pPr>
              <a:defRPr lang="zh-CN" altLang="en-US" sz="2700">
                <a:solidFill>
                  <a:srgbClr val="C00000"/>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p>
        </p:txBody>
      </p:sp>
      <p:sp>
        <p:nvSpPr>
          <p:cNvPr id="3" name="内容占位符 2">
            <a:extLst>
              <a:ext uri="{FF2B5EF4-FFF2-40B4-BE49-F238E27FC236}">
                <a16:creationId xmlns:a16="http://schemas.microsoft.com/office/drawing/2014/main" id="{7599D792-4C16-4352-B1E2-53A16FF373B7}"/>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E9B9A9B-AB56-4E2A-A375-3E2331D1DA48}"/>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35570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94141-9375-4157-84A4-A7A6CD87A36C}"/>
              </a:ext>
            </a:extLst>
          </p:cNvPr>
          <p:cNvSpPr>
            <a:spLocks noGrp="1"/>
          </p:cNvSpPr>
          <p:nvPr>
            <p:ph type="title"/>
          </p:nvPr>
        </p:nvSpPr>
        <p:spPr>
          <a:xfrm>
            <a:off x="629841" y="365126"/>
            <a:ext cx="7886700" cy="600646"/>
          </a:xfrm>
        </p:spPr>
        <p:txBody>
          <a:bodyPr vert="horz" lIns="91440" tIns="45720" rIns="91440" bIns="45720" rtlCol="0" anchor="b">
            <a:normAutofit/>
          </a:bodyPr>
          <a:lstStyle>
            <a:lvl1pPr>
              <a:defRPr lang="zh-CN" altLang="en-US" sz="2700">
                <a:solidFill>
                  <a:srgbClr val="C00000"/>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p>
        </p:txBody>
      </p:sp>
      <p:sp>
        <p:nvSpPr>
          <p:cNvPr id="3" name="文本占位符 2">
            <a:extLst>
              <a:ext uri="{FF2B5EF4-FFF2-40B4-BE49-F238E27FC236}">
                <a16:creationId xmlns:a16="http://schemas.microsoft.com/office/drawing/2014/main" id="{A1DC6E99-93C8-42E7-AE05-CE65D3E143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A7264D25-263E-4B23-A013-2485286C5B94}"/>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9AECA7-750D-4DEC-883C-F27820073D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9B974454-7FEB-4B48-A79E-E72ECFCB1706}"/>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8593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20891-2173-4786-BCAC-65B74506EFE3}"/>
              </a:ext>
            </a:extLst>
          </p:cNvPr>
          <p:cNvSpPr>
            <a:spLocks noGrp="1"/>
          </p:cNvSpPr>
          <p:nvPr>
            <p:ph type="title"/>
          </p:nvPr>
        </p:nvSpPr>
        <p:spPr>
          <a:xfrm>
            <a:off x="628650" y="365126"/>
            <a:ext cx="7886700" cy="621194"/>
          </a:xfrm>
        </p:spPr>
        <p:txBody>
          <a:bodyPr vert="horz" lIns="91440" tIns="45720" rIns="91440" bIns="45720" rtlCol="0" anchor="b">
            <a:normAutofit/>
          </a:bodyPr>
          <a:lstStyle>
            <a:lvl1pPr>
              <a:defRPr lang="zh-CN" altLang="en-US" sz="2700">
                <a:solidFill>
                  <a:srgbClr val="C00000"/>
                </a:solidFill>
                <a:latin typeface="微软雅黑" panose="020B0503020204020204" pitchFamily="34" charset="-122"/>
                <a:ea typeface="微软雅黑" panose="020B0503020204020204" pitchFamily="34" charset="-122"/>
              </a:defRPr>
            </a:lvl1pPr>
          </a:lstStyle>
          <a:p>
            <a:pPr lvl="0"/>
            <a:r>
              <a:rPr lang="zh-CN" altLang="en-US" dirty="0"/>
              <a:t>单击此处编辑母版标题样式</a:t>
            </a:r>
          </a:p>
        </p:txBody>
      </p:sp>
    </p:spTree>
    <p:extLst>
      <p:ext uri="{BB962C8B-B14F-4D97-AF65-F5344CB8AC3E}">
        <p14:creationId xmlns:p14="http://schemas.microsoft.com/office/powerpoint/2010/main" val="851466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8583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B2B61-839E-48B8-BC72-3D5B9EFCC06C}"/>
              </a:ext>
            </a:extLst>
          </p:cNvPr>
          <p:cNvSpPr>
            <a:spLocks noGrp="1"/>
          </p:cNvSpPr>
          <p:nvPr>
            <p:ph type="title"/>
          </p:nvPr>
        </p:nvSpPr>
        <p:spPr>
          <a:xfrm>
            <a:off x="629841" y="457200"/>
            <a:ext cx="2949178" cy="1058238"/>
          </a:xfrm>
        </p:spPr>
        <p:txBody>
          <a:bodyPr vert="horz" lIns="91440" tIns="45720" rIns="91440" bIns="45720" rtlCol="0" anchor="b">
            <a:normAutofit/>
          </a:bodyPr>
          <a:lstStyle>
            <a:lvl1pPr>
              <a:defRPr lang="zh-CN" altLang="en-US" sz="2700">
                <a:solidFill>
                  <a:srgbClr val="C00000"/>
                </a:solidFill>
                <a:latin typeface="微软雅黑" panose="020B0503020204020204" pitchFamily="34" charset="-122"/>
                <a:ea typeface="微软雅黑" panose="020B0503020204020204" pitchFamily="34" charset="-122"/>
              </a:defRPr>
            </a:lvl1pPr>
          </a:lstStyle>
          <a:p>
            <a:pPr lvl="0"/>
            <a:r>
              <a:rPr lang="zh-CN" altLang="en-US" dirty="0"/>
              <a:t>单击此处编辑母版标题样式</a:t>
            </a:r>
          </a:p>
        </p:txBody>
      </p:sp>
      <p:sp>
        <p:nvSpPr>
          <p:cNvPr id="3" name="内容占位符 2">
            <a:extLst>
              <a:ext uri="{FF2B5EF4-FFF2-40B4-BE49-F238E27FC236}">
                <a16:creationId xmlns:a16="http://schemas.microsoft.com/office/drawing/2014/main" id="{689F51EA-63E1-4B50-A3EF-F315275E6DE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D693D07-C08E-47CA-AF2C-75B1A19FF1A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1DDF98A4-15B9-4732-88BB-08ABAA1E6B0D}"/>
              </a:ext>
            </a:extLst>
          </p:cNvPr>
          <p:cNvSpPr>
            <a:spLocks noGrp="1"/>
          </p:cNvSpPr>
          <p:nvPr>
            <p:ph type="dt" sz="half" idx="10"/>
          </p:nvPr>
        </p:nvSpPr>
        <p:spPr>
          <a:xfrm>
            <a:off x="628650" y="6356351"/>
            <a:ext cx="2057400" cy="365125"/>
          </a:xfrm>
          <a:prstGeom prst="rect">
            <a:avLst/>
          </a:prstGeom>
        </p:spPr>
        <p:txBody>
          <a:bodyPr/>
          <a:lstStyle/>
          <a:p>
            <a:fld id="{8C116C06-339F-4B64-B236-AC42DF0DC711}" type="datetimeFigureOut">
              <a:rPr lang="zh-CN" altLang="en-US" smtClean="0"/>
              <a:t>2022/10/27</a:t>
            </a:fld>
            <a:endParaRPr lang="zh-CN" altLang="en-US"/>
          </a:p>
        </p:txBody>
      </p:sp>
      <p:sp>
        <p:nvSpPr>
          <p:cNvPr id="6" name="页脚占位符 5">
            <a:extLst>
              <a:ext uri="{FF2B5EF4-FFF2-40B4-BE49-F238E27FC236}">
                <a16:creationId xmlns:a16="http://schemas.microsoft.com/office/drawing/2014/main" id="{41B5DD0B-0C65-4B8D-8859-1BEA353DB7E5}"/>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A74CAB1-F43E-4429-9952-9396DD45334C}"/>
              </a:ext>
            </a:extLst>
          </p:cNvPr>
          <p:cNvSpPr>
            <a:spLocks noGrp="1"/>
          </p:cNvSpPr>
          <p:nvPr>
            <p:ph type="sldNum" sz="quarter" idx="12"/>
          </p:nvPr>
        </p:nvSpPr>
        <p:spPr>
          <a:xfrm>
            <a:off x="6457950" y="6356351"/>
            <a:ext cx="2057400" cy="365125"/>
          </a:xfrm>
          <a:prstGeom prst="rect">
            <a:avLst/>
          </a:prstGeom>
        </p:spPr>
        <p:txBody>
          <a:bodyPr/>
          <a:lstStyle/>
          <a:p>
            <a:fld id="{FE7BE8DF-645E-4C34-A274-8BB42C06A9F9}" type="slidenum">
              <a:rPr lang="zh-CN" altLang="en-US" smtClean="0"/>
              <a:t>‹#›</a:t>
            </a:fld>
            <a:endParaRPr lang="zh-CN" altLang="en-US"/>
          </a:p>
        </p:txBody>
      </p:sp>
    </p:spTree>
    <p:extLst>
      <p:ext uri="{BB962C8B-B14F-4D97-AF65-F5344CB8AC3E}">
        <p14:creationId xmlns:p14="http://schemas.microsoft.com/office/powerpoint/2010/main" val="13533485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7FB46-646D-422F-9710-60C4453A796A}"/>
              </a:ext>
            </a:extLst>
          </p:cNvPr>
          <p:cNvSpPr>
            <a:spLocks noGrp="1"/>
          </p:cNvSpPr>
          <p:nvPr>
            <p:ph type="title"/>
          </p:nvPr>
        </p:nvSpPr>
        <p:spPr>
          <a:xfrm>
            <a:off x="629841" y="457200"/>
            <a:ext cx="2949178" cy="883578"/>
          </a:xfrm>
        </p:spPr>
        <p:txBody>
          <a:bodyPr anchor="b">
            <a:normAutofit/>
          </a:bodyPr>
          <a:lstStyle>
            <a:lvl1pPr>
              <a:defRPr lang="zh-CN" altLang="en-US" sz="2700" kern="1200" dirty="0">
                <a:solidFill>
                  <a:srgbClr val="C0000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3" name="图片占位符 2">
            <a:extLst>
              <a:ext uri="{FF2B5EF4-FFF2-40B4-BE49-F238E27FC236}">
                <a16:creationId xmlns:a16="http://schemas.microsoft.com/office/drawing/2014/main" id="{EF85C040-C6D7-48C0-9BD6-E6A8D1158F5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33645EF9-0CEA-450E-B078-D39D5248131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Tree>
    <p:extLst>
      <p:ext uri="{BB962C8B-B14F-4D97-AF65-F5344CB8AC3E}">
        <p14:creationId xmlns:p14="http://schemas.microsoft.com/office/powerpoint/2010/main" val="27288566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7B7F1-2653-4221-90D2-BBF02034F0B5}"/>
              </a:ext>
            </a:extLst>
          </p:cNvPr>
          <p:cNvSpPr>
            <a:spLocks noGrp="1"/>
          </p:cNvSpPr>
          <p:nvPr>
            <p:ph type="title"/>
          </p:nvPr>
        </p:nvSpPr>
        <p:spPr>
          <a:xfrm>
            <a:off x="628650" y="365126"/>
            <a:ext cx="7886700" cy="780444"/>
          </a:xfrm>
        </p:spPr>
        <p:txBody>
          <a:bodyPr>
            <a:normAutofit/>
          </a:bodyPr>
          <a:lstStyle>
            <a:lvl1pPr>
              <a:defRPr lang="zh-CN" altLang="en-US" sz="2700" kern="1200" dirty="0">
                <a:solidFill>
                  <a:srgbClr val="C0000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3" name="竖排文字占位符 2">
            <a:extLst>
              <a:ext uri="{FF2B5EF4-FFF2-40B4-BE49-F238E27FC236}">
                <a16:creationId xmlns:a16="http://schemas.microsoft.com/office/drawing/2014/main" id="{BA698C43-774F-4969-B96C-E07F734C9B2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56908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B35F50-E07D-4AF8-BE15-2F5CDBD7C822}"/>
              </a:ext>
            </a:extLst>
          </p:cNvPr>
          <p:cNvSpPr>
            <a:spLocks noGrp="1"/>
          </p:cNvSpPr>
          <p:nvPr>
            <p:ph type="title" orient="vert"/>
          </p:nvPr>
        </p:nvSpPr>
        <p:spPr>
          <a:xfrm>
            <a:off x="6543675" y="365125"/>
            <a:ext cx="1971675" cy="5811838"/>
          </a:xfrm>
        </p:spPr>
        <p:txBody>
          <a:bodyPr vert="horz" lIns="91440" tIns="45720" rIns="91440" bIns="45720" rtlCol="0" anchor="ctr">
            <a:normAutofit/>
          </a:bodyPr>
          <a:lstStyle>
            <a:lvl1pPr>
              <a:defRPr lang="zh-CN" altLang="en-US" sz="2700">
                <a:solidFill>
                  <a:srgbClr val="C00000"/>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p>
        </p:txBody>
      </p:sp>
      <p:sp>
        <p:nvSpPr>
          <p:cNvPr id="3" name="竖排文字占位符 2">
            <a:extLst>
              <a:ext uri="{FF2B5EF4-FFF2-40B4-BE49-F238E27FC236}">
                <a16:creationId xmlns:a16="http://schemas.microsoft.com/office/drawing/2014/main" id="{24C4B60E-1F3A-4169-B23E-0C2C63FF6396}"/>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691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5" name="Holder 5"/>
          <p:cNvSpPr>
            <a:spLocks noGrp="1"/>
          </p:cNvSpPr>
          <p:nvPr>
            <p:ph type="sldNum" sz="quarter" idx="7"/>
          </p:nvPr>
        </p:nvSpPr>
        <p:spPr/>
        <p:txBody>
          <a:bodyPr lIns="0" tIns="0" rIns="0" bIns="0"/>
          <a:lstStyle>
            <a:lvl1pPr>
              <a:defRPr sz="1050" b="0" i="0">
                <a:solidFill>
                  <a:srgbClr val="1717EE"/>
                </a:solidFill>
                <a:latin typeface="Garamond"/>
                <a:cs typeface="Garamond"/>
              </a:defRPr>
            </a:lvl1pPr>
          </a:lstStyle>
          <a:p>
            <a:pPr marL="91440">
              <a:lnSpc>
                <a:spcPts val="1193"/>
              </a:lnSpc>
            </a:pPr>
            <a:fld id="{81D60167-4931-47E6-BA6A-407CBD079E47}" type="slidenum">
              <a:rPr lang="en-US" altLang="zh-CN" smtClean="0"/>
              <a:pPr marL="91440">
                <a:lnSpc>
                  <a:spcPts val="1193"/>
                </a:lnSpc>
              </a:pPr>
              <a:t>‹#›</a:t>
            </a:fld>
            <a:endParaRPr lang="en-US" altLang="zh-CN" dirty="0"/>
          </a:p>
        </p:txBody>
      </p:sp>
    </p:spTree>
    <p:extLst>
      <p:ext uri="{BB962C8B-B14F-4D97-AF65-F5344CB8AC3E}">
        <p14:creationId xmlns:p14="http://schemas.microsoft.com/office/powerpoint/2010/main" val="3439531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C0AD03A8-E4DF-48FB-8E96-5E80A387E184}"/>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7E7F8F77-320D-4F31-BC08-D0D7749BAB82}"/>
              </a:ext>
            </a:extLst>
          </p:cNvPr>
          <p:cNvSpPr>
            <a:spLocks noGrp="1"/>
          </p:cNvSpPr>
          <p:nvPr>
            <p:ph type="dt" sz="half" idx="11"/>
          </p:nvPr>
        </p:nvSpPr>
        <p:spPr/>
        <p:txBody>
          <a:bodyPr/>
          <a:lstStyle>
            <a:lvl1pPr>
              <a:defRPr/>
            </a:lvl1pPr>
          </a:lstStyle>
          <a:p>
            <a:pPr>
              <a:defRPr/>
            </a:pPr>
            <a:fld id="{A9EB820F-CD3E-4DF9-B1A9-43B44FCBEA8C}" type="datetimeFigureOut">
              <a:rPr lang="en-US"/>
              <a:pPr>
                <a:defRPr/>
              </a:pPr>
              <a:t>10/27/2022</a:t>
            </a:fld>
            <a:endParaRPr lang="en-US"/>
          </a:p>
        </p:txBody>
      </p:sp>
      <p:sp>
        <p:nvSpPr>
          <p:cNvPr id="4" name="Holder 6">
            <a:extLst>
              <a:ext uri="{FF2B5EF4-FFF2-40B4-BE49-F238E27FC236}">
                <a16:creationId xmlns:a16="http://schemas.microsoft.com/office/drawing/2014/main" id="{BF5AB52E-20AF-4E99-98C5-530591160907}"/>
              </a:ext>
            </a:extLst>
          </p:cNvPr>
          <p:cNvSpPr>
            <a:spLocks noGrp="1"/>
          </p:cNvSpPr>
          <p:nvPr>
            <p:ph type="sldNum" sz="quarter" idx="12"/>
          </p:nvPr>
        </p:nvSpPr>
        <p:spPr/>
        <p:txBody>
          <a:bodyPr/>
          <a:lstStyle>
            <a:lvl1pPr marL="0">
              <a:spcBef>
                <a:spcPts val="0"/>
              </a:spcBef>
              <a:defRPr/>
            </a:lvl1pPr>
          </a:lstStyle>
          <a:p>
            <a:pPr>
              <a:defRPr/>
            </a:pPr>
            <a:fld id="{07DAD21A-84BC-4920-ABFD-D5ED3978DA3D}" type="slidenum">
              <a:rPr/>
              <a:pPr>
                <a:defRPr/>
              </a:pPr>
              <a:t>‹#›</a:t>
            </a:fld>
            <a:endParaRPr/>
          </a:p>
        </p:txBody>
      </p:sp>
    </p:spTree>
    <p:extLst>
      <p:ext uri="{BB962C8B-B14F-4D97-AF65-F5344CB8AC3E}">
        <p14:creationId xmlns:p14="http://schemas.microsoft.com/office/powerpoint/2010/main" val="369478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10/26/2022</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25400">
              <a:lnSpc>
                <a:spcPts val="1590"/>
              </a:lnSpc>
            </a:pPr>
            <a:fld id="{81D60167-4931-47E6-BA6A-407CBD079E47}" type="slidenum">
              <a:rPr lang="en-US" altLang="zh-CN" smtClean="0"/>
              <a:pPr marL="25400">
                <a:lnSpc>
                  <a:spcPts val="1590"/>
                </a:lnSpc>
              </a:pPr>
              <a:t>‹#›</a:t>
            </a:fld>
            <a:endParaRPr lang="en-US" altLang="zh-CN"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9" r:id="rId12"/>
    <p:sldLayoutId id="2147483680" r:id="rId13"/>
    <p:sldLayoutId id="214748369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E53754-E9E9-4911-90E0-7E3CE412035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3D0C02-DD97-4A34-94F4-8AB46C6E04A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8C19C8-F854-4B8B-9EAA-652905666BD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10/26/2022</a:t>
            </a:fld>
            <a:endParaRPr lang="en-US"/>
          </a:p>
        </p:txBody>
      </p:sp>
      <p:sp>
        <p:nvSpPr>
          <p:cNvPr id="5" name="页脚占位符 4">
            <a:extLst>
              <a:ext uri="{FF2B5EF4-FFF2-40B4-BE49-F238E27FC236}">
                <a16:creationId xmlns:a16="http://schemas.microsoft.com/office/drawing/2014/main" id="{F2BEEFB5-2F38-43AB-8240-D0ED936886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1E736C-D329-4383-9CD7-DDFC0A7B038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25400">
              <a:lnSpc>
                <a:spcPts val="1590"/>
              </a:lnSpc>
            </a:pPr>
            <a:fld id="{81D60167-4931-47E6-BA6A-407CBD079E47}" type="slidenum">
              <a:rPr lang="en-US" altLang="zh-CN" smtClean="0"/>
              <a:pPr marL="25400">
                <a:lnSpc>
                  <a:spcPts val="1590"/>
                </a:lnSpc>
              </a:pPr>
              <a:t>‹#›</a:t>
            </a:fld>
            <a:endParaRPr lang="en-US" altLang="zh-CN" dirty="0"/>
          </a:p>
        </p:txBody>
      </p:sp>
    </p:spTree>
    <p:extLst>
      <p:ext uri="{BB962C8B-B14F-4D97-AF65-F5344CB8AC3E}">
        <p14:creationId xmlns:p14="http://schemas.microsoft.com/office/powerpoint/2010/main" val="4401173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24F65A-2521-4BED-8F1B-61E2799CAA5C}" type="datetimeFigureOut">
              <a:rPr lang="zh-CN" altLang="en-US" smtClean="0"/>
              <a:t>2022/10/27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F90C39-4D71-41CF-8F3B-2C6DD55135B8}" type="slidenum">
              <a:rPr lang="zh-CN" altLang="en-US" smtClean="0"/>
              <a:t>‹#›</a:t>
            </a:fld>
            <a:endParaRPr lang="zh-CN" altLang="en-US"/>
          </a:p>
        </p:txBody>
      </p:sp>
    </p:spTree>
    <p:extLst>
      <p:ext uri="{BB962C8B-B14F-4D97-AF65-F5344CB8AC3E}">
        <p14:creationId xmlns:p14="http://schemas.microsoft.com/office/powerpoint/2010/main" val="39727465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11252C-CE4E-470F-854C-377B1625A950}"/>
              </a:ext>
            </a:extLst>
          </p:cNvPr>
          <p:cNvSpPr>
            <a:spLocks noGrp="1"/>
          </p:cNvSpPr>
          <p:nvPr>
            <p:ph type="title"/>
          </p:nvPr>
        </p:nvSpPr>
        <p:spPr>
          <a:xfrm>
            <a:off x="628650" y="365126"/>
            <a:ext cx="7886700" cy="765032"/>
          </a:xfrm>
          <a:prstGeom prst="rect">
            <a:avLst/>
          </a:prstGeom>
        </p:spPr>
        <p:txBody>
          <a:bodyPr vert="horz" lIns="91440" tIns="45720" rIns="91440" bIns="45720" rtlCol="0" anchor="ctr">
            <a:normAutofit/>
          </a:bodyPr>
          <a:lstStyle/>
          <a:p>
            <a:pPr lvl="0"/>
            <a:r>
              <a:rPr lang="zh-CN" altLang="en-US"/>
              <a:t>单击此处编辑母版标题样式</a:t>
            </a:r>
          </a:p>
        </p:txBody>
      </p:sp>
      <p:sp>
        <p:nvSpPr>
          <p:cNvPr id="3" name="文本占位符 2">
            <a:extLst>
              <a:ext uri="{FF2B5EF4-FFF2-40B4-BE49-F238E27FC236}">
                <a16:creationId xmlns:a16="http://schemas.microsoft.com/office/drawing/2014/main" id="{42765480-8930-4CC9-A286-8AA434013DA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53736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685800" rtl="0" eaLnBrk="1" latinLnBrk="0" hangingPunct="1">
        <a:lnSpc>
          <a:spcPct val="90000"/>
        </a:lnSpc>
        <a:spcBef>
          <a:spcPct val="0"/>
        </a:spcBef>
        <a:buNone/>
        <a:defRPr lang="zh-CN" altLang="en-US" sz="2700" kern="1200" smtClean="0">
          <a:solidFill>
            <a:srgbClr val="C00000"/>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image" Target="../media/image1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notesSlide" Target="../notesSlides/notesSlide9.xml"/><Relationship Id="rId40" Type="http://schemas.openxmlformats.org/officeDocument/2006/relationships/customXml" Target="../ink/ink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customXml" Target="../ink/ink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2DCF855-5C3C-4BAD-9F7F-F0E577EAF660}"/>
              </a:ext>
            </a:extLst>
          </p:cNvPr>
          <p:cNvSpPr>
            <a:spLocks noGrp="1" noChangeArrowheads="1"/>
          </p:cNvSpPr>
          <p:nvPr>
            <p:ph type="title"/>
          </p:nvPr>
        </p:nvSpPr>
        <p:spPr>
          <a:xfrm>
            <a:off x="658707" y="116632"/>
            <a:ext cx="7886700" cy="760413"/>
          </a:xfrm>
        </p:spPr>
        <p:txBody>
          <a:bodyPr>
            <a:normAutofit/>
          </a:bodyPr>
          <a:lstStyle/>
          <a:p>
            <a:pPr eaLnBrk="1" hangingPunct="1"/>
            <a:r>
              <a:rPr lang="zh-CN" altLang="en-US" sz="3200" b="1" dirty="0">
                <a:solidFill>
                  <a:srgbClr val="C00000"/>
                </a:solidFill>
                <a:latin typeface="微软雅黑" panose="020B0503020204020204" pitchFamily="34" charset="-122"/>
                <a:ea typeface="微软雅黑" panose="020B0503020204020204" pitchFamily="34" charset="-122"/>
              </a:rPr>
              <a:t>时钟周期 </a:t>
            </a:r>
            <a:r>
              <a:rPr lang="en-US" altLang="zh-CN" sz="3200" b="1" dirty="0">
                <a:solidFill>
                  <a:srgbClr val="C00000"/>
                </a:solidFill>
                <a:latin typeface="微软雅黑" panose="020B0503020204020204" pitchFamily="34" charset="-122"/>
                <a:ea typeface="微软雅黑" panose="020B0503020204020204" pitchFamily="34" charset="-122"/>
              </a:rPr>
              <a:t>CPU Clocking</a:t>
            </a:r>
          </a:p>
        </p:txBody>
      </p:sp>
      <p:sp>
        <p:nvSpPr>
          <p:cNvPr id="6" name="Text Box 22">
            <a:extLst>
              <a:ext uri="{FF2B5EF4-FFF2-40B4-BE49-F238E27FC236}">
                <a16:creationId xmlns:a16="http://schemas.microsoft.com/office/drawing/2014/main" id="{DE7E237C-E4CF-47F9-9E65-ED602C2B026B}"/>
              </a:ext>
            </a:extLst>
          </p:cNvPr>
          <p:cNvSpPr>
            <a:spLocks noGrp="1" noChangeArrowheads="1"/>
          </p:cNvSpPr>
          <p:nvPr>
            <p:ph idx="1"/>
          </p:nvPr>
        </p:nvSpPr>
        <p:spPr>
          <a:xfrm>
            <a:off x="628650" y="2373313"/>
            <a:ext cx="8321675" cy="3800475"/>
          </a:xfrm>
          <a:solidFill>
            <a:schemeClr val="bg1"/>
          </a:solidFill>
        </p:spPr>
        <p:txBody>
          <a:bodyPr>
            <a:spAutoFit/>
          </a:bodyPr>
          <a:lstStyle/>
          <a:p>
            <a:pPr marL="0" indent="0" eaLnBrk="1" hangingPunct="1">
              <a:spcBef>
                <a:spcPct val="50000"/>
              </a:spcBef>
              <a:buFontTx/>
              <a:buNone/>
            </a:pPr>
            <a:r>
              <a:rPr lang="en-US" altLang="zh-CN" sz="1800">
                <a:solidFill>
                  <a:srgbClr val="000000"/>
                </a:solidFill>
                <a:ea typeface="宋体" panose="02010600030101010101" pitchFamily="2" charset="-122"/>
              </a:rPr>
              <a:t>          10 nsec clock cycle  =&gt;  100 MHz clock rate</a:t>
            </a:r>
          </a:p>
          <a:p>
            <a:pPr marL="0" indent="0" eaLnBrk="1" hangingPunct="1">
              <a:spcBef>
                <a:spcPct val="50000"/>
              </a:spcBef>
              <a:buFontTx/>
              <a:buNone/>
            </a:pPr>
            <a:r>
              <a:rPr lang="en-US" altLang="zh-CN" sz="1800">
                <a:solidFill>
                  <a:srgbClr val="000000"/>
                </a:solidFill>
                <a:ea typeface="宋体" panose="02010600030101010101" pitchFamily="2" charset="-122"/>
              </a:rPr>
              <a:t>            5 nsec clock cycle  =&gt;  200 MHz clock rate</a:t>
            </a:r>
          </a:p>
          <a:p>
            <a:pPr marL="0" indent="0" eaLnBrk="1" hangingPunct="1">
              <a:spcBef>
                <a:spcPct val="50000"/>
              </a:spcBef>
              <a:buFontTx/>
              <a:buNone/>
            </a:pPr>
            <a:r>
              <a:rPr lang="en-US" altLang="zh-CN" sz="1800">
                <a:solidFill>
                  <a:srgbClr val="000000"/>
                </a:solidFill>
                <a:ea typeface="宋体" panose="02010600030101010101" pitchFamily="2" charset="-122"/>
              </a:rPr>
              <a:t>            2 nsec clock cycle  =&gt;  500 MHz clock rate</a:t>
            </a:r>
          </a:p>
          <a:p>
            <a:pPr marL="0" indent="0" eaLnBrk="1" hangingPunct="1">
              <a:spcBef>
                <a:spcPct val="50000"/>
              </a:spcBef>
              <a:buFontTx/>
              <a:buNone/>
            </a:pPr>
            <a:r>
              <a:rPr lang="en-US" altLang="zh-CN" sz="1800">
                <a:solidFill>
                  <a:srgbClr val="000000"/>
                </a:solidFill>
                <a:ea typeface="宋体" panose="02010600030101010101" pitchFamily="2" charset="-122"/>
              </a:rPr>
              <a:t>  </a:t>
            </a:r>
            <a:r>
              <a:rPr lang="en-US" altLang="zh-CN" sz="1800">
                <a:solidFill>
                  <a:srgbClr val="FF0000"/>
                </a:solidFill>
                <a:ea typeface="宋体" panose="02010600030101010101" pitchFamily="2" charset="-122"/>
              </a:rPr>
              <a:t>1 nsec (10</a:t>
            </a:r>
            <a:r>
              <a:rPr lang="en-US" altLang="zh-CN" sz="1800" baseline="30000">
                <a:solidFill>
                  <a:srgbClr val="FF0000"/>
                </a:solidFill>
                <a:ea typeface="宋体" panose="02010600030101010101" pitchFamily="2" charset="-122"/>
              </a:rPr>
              <a:t>-9</a:t>
            </a:r>
            <a:r>
              <a:rPr lang="en-US" altLang="zh-CN" sz="1800">
                <a:solidFill>
                  <a:srgbClr val="FF0000"/>
                </a:solidFill>
                <a:ea typeface="宋体" panose="02010600030101010101" pitchFamily="2" charset="-122"/>
              </a:rPr>
              <a:t>) clock cycle   =&gt;  1 GHz (10</a:t>
            </a:r>
            <a:r>
              <a:rPr lang="en-US" altLang="zh-CN" sz="1800" baseline="30000">
                <a:solidFill>
                  <a:srgbClr val="FF0000"/>
                </a:solidFill>
                <a:ea typeface="宋体" panose="02010600030101010101" pitchFamily="2" charset="-122"/>
              </a:rPr>
              <a:t>9</a:t>
            </a:r>
            <a:r>
              <a:rPr lang="en-US" altLang="zh-CN" sz="1800">
                <a:solidFill>
                  <a:srgbClr val="FF0000"/>
                </a:solidFill>
                <a:ea typeface="宋体" panose="02010600030101010101" pitchFamily="2" charset="-122"/>
              </a:rPr>
              <a:t>) clock rate</a:t>
            </a:r>
          </a:p>
          <a:p>
            <a:pPr marL="0" indent="0" eaLnBrk="1" hangingPunct="1">
              <a:spcBef>
                <a:spcPct val="50000"/>
              </a:spcBef>
              <a:buFontTx/>
              <a:buNone/>
            </a:pPr>
            <a:r>
              <a:rPr lang="en-US" altLang="zh-CN" sz="1800">
                <a:solidFill>
                  <a:srgbClr val="000000"/>
                </a:solidFill>
                <a:ea typeface="宋体" panose="02010600030101010101" pitchFamily="2" charset="-122"/>
              </a:rPr>
              <a:t>        500 psec clock cycle  =&gt;   2 GHz clock rate</a:t>
            </a:r>
          </a:p>
          <a:p>
            <a:pPr marL="0" indent="0" eaLnBrk="1" hangingPunct="1">
              <a:spcBef>
                <a:spcPct val="50000"/>
              </a:spcBef>
              <a:buFontTx/>
              <a:buNone/>
            </a:pPr>
            <a:r>
              <a:rPr lang="en-US" altLang="zh-CN" sz="1800">
                <a:solidFill>
                  <a:srgbClr val="000000"/>
                </a:solidFill>
                <a:ea typeface="宋体" panose="02010600030101010101" pitchFamily="2" charset="-122"/>
              </a:rPr>
              <a:t>        250 psec clock cycle  =&gt;   4 GHz clock rate</a:t>
            </a:r>
          </a:p>
          <a:p>
            <a:pPr marL="0" indent="0" eaLnBrk="1" hangingPunct="1">
              <a:spcBef>
                <a:spcPct val="50000"/>
              </a:spcBef>
              <a:buFontTx/>
              <a:buNone/>
            </a:pPr>
            <a:r>
              <a:rPr lang="en-US" altLang="zh-CN" sz="1800">
                <a:solidFill>
                  <a:srgbClr val="000000"/>
                </a:solidFill>
                <a:ea typeface="宋体" panose="02010600030101010101" pitchFamily="2" charset="-122"/>
              </a:rPr>
              <a:t>        200 psec clock cycle  =&gt;   5 GHz clock rate</a:t>
            </a:r>
          </a:p>
          <a:p>
            <a:pPr marL="0" indent="0" eaLnBrk="1" hangingPunct="1">
              <a:spcBef>
                <a:spcPct val="50000"/>
              </a:spcBef>
              <a:buFontTx/>
              <a:buNone/>
            </a:pPr>
            <a:r>
              <a:rPr lang="en-US" altLang="zh-CN" sz="1800">
                <a:solidFill>
                  <a:srgbClr val="FF0000"/>
                </a:solidFill>
                <a:ea typeface="宋体" panose="02010600030101010101" pitchFamily="2" charset="-122"/>
              </a:rPr>
              <a:t>1s=10^3ms=10^6us=10^9ns=10^12ps</a:t>
            </a:r>
          </a:p>
        </p:txBody>
      </p:sp>
      <p:sp>
        <p:nvSpPr>
          <p:cNvPr id="25604" name="Rectangle 6">
            <a:extLst>
              <a:ext uri="{FF2B5EF4-FFF2-40B4-BE49-F238E27FC236}">
                <a16:creationId xmlns:a16="http://schemas.microsoft.com/office/drawing/2014/main" id="{2A91F216-0A47-4837-AABA-6A1FEF092BE2}"/>
              </a:ext>
            </a:extLst>
          </p:cNvPr>
          <p:cNvSpPr>
            <a:spLocks noChangeArrowheads="1"/>
          </p:cNvSpPr>
          <p:nvPr/>
        </p:nvSpPr>
        <p:spPr bwMode="auto">
          <a:xfrm>
            <a:off x="628650" y="1125538"/>
            <a:ext cx="821531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spcBef>
                <a:spcPct val="65000"/>
              </a:spcBef>
              <a:buClr>
                <a:srgbClr val="FC0128"/>
              </a:buClr>
              <a:buSzPct val="75000"/>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时钟频率</a:t>
            </a:r>
            <a:r>
              <a:rPr lang="en-US" altLang="zh-CN" sz="2400">
                <a:solidFill>
                  <a:srgbClr val="000000"/>
                </a:solidFill>
                <a:latin typeface="微软雅黑" panose="020B0503020204020204" pitchFamily="34" charset="-122"/>
                <a:ea typeface="微软雅黑" panose="020B0503020204020204" pitchFamily="34" charset="-122"/>
              </a:rPr>
              <a:t>(CR)</a:t>
            </a:r>
            <a:r>
              <a:rPr lang="zh-CN" altLang="en-US" sz="2400">
                <a:solidFill>
                  <a:srgbClr val="000000"/>
                </a:solidFill>
                <a:latin typeface="微软雅黑" panose="020B0503020204020204" pitchFamily="34" charset="-122"/>
                <a:ea typeface="微软雅黑" panose="020B0503020204020204" pitchFamily="34" charset="-122"/>
              </a:rPr>
              <a:t> 是时钟周期（</a:t>
            </a:r>
            <a:r>
              <a:rPr lang="en-US" altLang="zh-CN" sz="2400">
                <a:solidFill>
                  <a:srgbClr val="000000"/>
                </a:solidFill>
                <a:latin typeface="微软雅黑" panose="020B0503020204020204" pitchFamily="34" charset="-122"/>
                <a:ea typeface="微软雅黑" panose="020B0503020204020204" pitchFamily="34" charset="-122"/>
              </a:rPr>
              <a:t>CC</a:t>
            </a:r>
            <a:r>
              <a:rPr lang="zh-CN" altLang="en-US" sz="2400">
                <a:solidFill>
                  <a:srgbClr val="000000"/>
                </a:solidFill>
                <a:latin typeface="微软雅黑" panose="020B0503020204020204" pitchFamily="34" charset="-122"/>
                <a:ea typeface="微软雅黑" panose="020B0503020204020204" pitchFamily="34" charset="-122"/>
              </a:rPr>
              <a:t>）的倒数</a:t>
            </a:r>
            <a:r>
              <a:rPr lang="zh-CN" altLang="en-US" sz="2400">
                <a:solidFill>
                  <a:srgbClr val="000000"/>
                </a:solidFill>
                <a:latin typeface="Times New Roman" panose="02020603050405020304" pitchFamily="18" charset="0"/>
                <a:ea typeface="宋体" panose="02010600030101010101" pitchFamily="2" charset="-122"/>
              </a:rPr>
              <a:t>。</a:t>
            </a:r>
            <a:endParaRPr lang="en-US" altLang="zh-CN" sz="2400">
              <a:solidFill>
                <a:srgbClr val="000000"/>
              </a:solidFill>
              <a:latin typeface="Times New Roman" panose="02020603050405020304" pitchFamily="18" charset="0"/>
              <a:ea typeface="宋体" panose="02010600030101010101" pitchFamily="2" charset="-122"/>
            </a:endParaRPr>
          </a:p>
          <a:p>
            <a:pPr algn="ctr" eaLnBrk="1" hangingPunct="1">
              <a:lnSpc>
                <a:spcPct val="90000"/>
              </a:lnSpc>
              <a:spcBef>
                <a:spcPct val="65000"/>
              </a:spcBef>
              <a:buClr>
                <a:srgbClr val="FC0128"/>
              </a:buClr>
              <a:buSzPct val="75000"/>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CC   =  1 / CR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65876"/>
            <a:ext cx="5902972" cy="677108"/>
          </a:xfrm>
          <a:prstGeom prst="rect">
            <a:avLst/>
          </a:prstGeom>
        </p:spPr>
        <p:txBody>
          <a:bodyPr vert="horz" wrap="square" lIns="0" tIns="0" rIns="0" bIns="0" rtlCol="0">
            <a:spAutoFit/>
          </a:bodyPr>
          <a:lstStyle/>
          <a:p>
            <a:pPr marL="12700">
              <a:lnSpc>
                <a:spcPct val="100000"/>
              </a:lnSpc>
            </a:pPr>
            <a:r>
              <a:rPr spc="-5" dirty="0"/>
              <a:t>CPU</a:t>
            </a:r>
            <a:r>
              <a:rPr spc="-90" dirty="0"/>
              <a:t> </a:t>
            </a:r>
            <a:r>
              <a:rPr dirty="0"/>
              <a:t>Example</a:t>
            </a:r>
          </a:p>
        </p:txBody>
      </p:sp>
      <p:sp>
        <p:nvSpPr>
          <p:cNvPr id="3" name="object 3"/>
          <p:cNvSpPr txBox="1"/>
          <p:nvPr/>
        </p:nvSpPr>
        <p:spPr>
          <a:xfrm>
            <a:off x="409858" y="1155326"/>
            <a:ext cx="6280785" cy="24929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1" spc="-5" dirty="0">
                <a:latin typeface="微软雅黑" panose="020B0503020204020204" pitchFamily="34" charset="-122"/>
                <a:ea typeface="微软雅黑" panose="020B0503020204020204" pitchFamily="34" charset="-122"/>
                <a:cs typeface="Arial"/>
              </a:rPr>
              <a:t>Computer</a:t>
            </a:r>
            <a:r>
              <a:rPr sz="2400" b="1" spc="-140" dirty="0">
                <a:latin typeface="微软雅黑" panose="020B0503020204020204" pitchFamily="34" charset="-122"/>
                <a:ea typeface="微软雅黑" panose="020B0503020204020204" pitchFamily="34" charset="-122"/>
                <a:cs typeface="Arial"/>
              </a:rPr>
              <a:t> </a:t>
            </a:r>
            <a:r>
              <a:rPr sz="2400" b="1" spc="-5" dirty="0">
                <a:latin typeface="微软雅黑" panose="020B0503020204020204" pitchFamily="34" charset="-122"/>
                <a:ea typeface="微软雅黑" panose="020B0503020204020204" pitchFamily="34" charset="-122"/>
                <a:cs typeface="Arial"/>
              </a:rPr>
              <a:t>A:</a:t>
            </a:r>
            <a:endParaRPr sz="2400" dirty="0">
              <a:latin typeface="微软雅黑" panose="020B0503020204020204" pitchFamily="34" charset="-122"/>
              <a:ea typeface="微软雅黑" panose="020B0503020204020204" pitchFamily="34" charset="-122"/>
              <a:cs typeface="Arial"/>
            </a:endParaRPr>
          </a:p>
          <a:p>
            <a:pPr marL="756285" lvl="1" indent="-286385">
              <a:lnSpc>
                <a:spcPct val="100000"/>
              </a:lnSpc>
              <a:spcBef>
                <a:spcPts val="245"/>
              </a:spcBef>
              <a:buChar char="–"/>
              <a:tabLst>
                <a:tab pos="756285" algn="l"/>
                <a:tab pos="756920" algn="l"/>
              </a:tabLst>
            </a:pPr>
            <a:r>
              <a:rPr sz="2000" dirty="0">
                <a:latin typeface="微软雅黑" panose="020B0503020204020204" pitchFamily="34" charset="-122"/>
                <a:ea typeface="微软雅黑" panose="020B0503020204020204" pitchFamily="34" charset="-122"/>
                <a:cs typeface="Arial"/>
              </a:rPr>
              <a:t>2GHz clock, 10s CPU</a:t>
            </a:r>
            <a:r>
              <a:rPr sz="2000" spc="-12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time</a:t>
            </a:r>
            <a:endParaRPr sz="2000"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280"/>
              </a:spcBef>
              <a:buFont typeface="Arial"/>
              <a:buChar char="•"/>
              <a:tabLst>
                <a:tab pos="354965" algn="l"/>
                <a:tab pos="355600" algn="l"/>
              </a:tabLst>
            </a:pPr>
            <a:r>
              <a:rPr lang="zh-CN" altLang="en-US" sz="2400" b="1" spc="-20" dirty="0">
                <a:latin typeface="微软雅黑" panose="020B0503020204020204" pitchFamily="34" charset="-122"/>
                <a:ea typeface="微软雅黑" panose="020B0503020204020204" pitchFamily="34" charset="-122"/>
                <a:cs typeface="Arial"/>
              </a:rPr>
              <a:t>设计一个计算机</a:t>
            </a:r>
            <a:r>
              <a:rPr lang="en-US" altLang="zh-CN" sz="2400" b="1" spc="-20" dirty="0">
                <a:latin typeface="微软雅黑" panose="020B0503020204020204" pitchFamily="34" charset="-122"/>
                <a:ea typeface="微软雅黑" panose="020B0503020204020204" pitchFamily="34" charset="-122"/>
                <a:cs typeface="Arial"/>
              </a:rPr>
              <a:t>B</a:t>
            </a:r>
            <a:endParaRPr sz="2400" dirty="0">
              <a:latin typeface="微软雅黑" panose="020B0503020204020204" pitchFamily="34" charset="-122"/>
              <a:ea typeface="微软雅黑" panose="020B0503020204020204" pitchFamily="34" charset="-122"/>
              <a:cs typeface="Arial"/>
            </a:endParaRPr>
          </a:p>
          <a:p>
            <a:pPr marL="756285" lvl="1" indent="-286385">
              <a:lnSpc>
                <a:spcPct val="100000"/>
              </a:lnSpc>
              <a:spcBef>
                <a:spcPts val="240"/>
              </a:spcBef>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Arial"/>
              </a:rPr>
              <a:t>让它的</a:t>
            </a:r>
            <a:r>
              <a:rPr lang="en-US" altLang="zh-CN" sz="2000" dirty="0">
                <a:latin typeface="微软雅黑" panose="020B0503020204020204" pitchFamily="34" charset="-122"/>
                <a:ea typeface="微软雅黑" panose="020B0503020204020204" pitchFamily="34" charset="-122"/>
                <a:cs typeface="Arial"/>
              </a:rPr>
              <a:t>CPU</a:t>
            </a:r>
            <a:r>
              <a:rPr lang="zh-CN" altLang="en-US" sz="2000" dirty="0">
                <a:latin typeface="微软雅黑" panose="020B0503020204020204" pitchFamily="34" charset="-122"/>
                <a:ea typeface="微软雅黑" panose="020B0503020204020204" pitchFamily="34" charset="-122"/>
                <a:cs typeface="Arial"/>
              </a:rPr>
              <a:t>时间为</a:t>
            </a:r>
            <a:r>
              <a:rPr sz="2000" spc="-5" dirty="0">
                <a:latin typeface="微软雅黑" panose="020B0503020204020204" pitchFamily="34" charset="-122"/>
                <a:ea typeface="微软雅黑" panose="020B0503020204020204" pitchFamily="34" charset="-122"/>
                <a:cs typeface="Arial"/>
              </a:rPr>
              <a:t> </a:t>
            </a:r>
            <a:r>
              <a:rPr sz="2000" dirty="0">
                <a:latin typeface="微软雅黑" panose="020B0503020204020204" pitchFamily="34" charset="-122"/>
                <a:ea typeface="微软雅黑" panose="020B0503020204020204" pitchFamily="34" charset="-122"/>
                <a:cs typeface="Arial"/>
              </a:rPr>
              <a:t>6s </a:t>
            </a:r>
          </a:p>
          <a:p>
            <a:pPr marL="756285" lvl="1" indent="-286385">
              <a:lnSpc>
                <a:spcPct val="100000"/>
              </a:lnSpc>
              <a:spcBef>
                <a:spcPts val="240"/>
              </a:spcBef>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Arial"/>
              </a:rPr>
              <a:t>在</a:t>
            </a:r>
            <a:r>
              <a:rPr lang="en-US" altLang="zh-CN" sz="2000" dirty="0">
                <a:latin typeface="微软雅黑" panose="020B0503020204020204" pitchFamily="34" charset="-122"/>
                <a:ea typeface="微软雅黑" panose="020B0503020204020204" pitchFamily="34" charset="-122"/>
                <a:cs typeface="Arial"/>
              </a:rPr>
              <a:t>B</a:t>
            </a:r>
            <a:r>
              <a:rPr lang="zh-CN" altLang="en-US" sz="2000" dirty="0">
                <a:latin typeface="微软雅黑" panose="020B0503020204020204" pitchFamily="34" charset="-122"/>
                <a:ea typeface="微软雅黑" panose="020B0503020204020204" pitchFamily="34" charset="-122"/>
                <a:cs typeface="Arial"/>
              </a:rPr>
              <a:t>计算机上实现周期数是</a:t>
            </a:r>
            <a:r>
              <a:rPr lang="en-US" altLang="zh-CN" sz="2000" dirty="0">
                <a:latin typeface="微软雅黑" panose="020B0503020204020204" pitchFamily="34" charset="-122"/>
                <a:ea typeface="微软雅黑" panose="020B0503020204020204" pitchFamily="34" charset="-122"/>
                <a:cs typeface="Arial"/>
              </a:rPr>
              <a:t>A</a:t>
            </a:r>
            <a:r>
              <a:rPr lang="zh-CN" altLang="en-US" sz="2000" dirty="0">
                <a:latin typeface="微软雅黑" panose="020B0503020204020204" pitchFamily="34" charset="-122"/>
                <a:ea typeface="微软雅黑" panose="020B0503020204020204" pitchFamily="34" charset="-122"/>
                <a:cs typeface="Arial"/>
              </a:rPr>
              <a:t>上的</a:t>
            </a:r>
            <a:r>
              <a:rPr lang="en-US" altLang="zh-CN" sz="2000" dirty="0">
                <a:latin typeface="微软雅黑" panose="020B0503020204020204" pitchFamily="34" charset="-122"/>
                <a:ea typeface="微软雅黑" panose="020B0503020204020204" pitchFamily="34" charset="-122"/>
                <a:cs typeface="Arial"/>
              </a:rPr>
              <a:t>1.2</a:t>
            </a:r>
            <a:r>
              <a:rPr lang="zh-CN" altLang="en-US" sz="2000" dirty="0">
                <a:latin typeface="微软雅黑" panose="020B0503020204020204" pitchFamily="34" charset="-122"/>
                <a:ea typeface="微软雅黑" panose="020B0503020204020204" pitchFamily="34" charset="-122"/>
                <a:cs typeface="Arial"/>
              </a:rPr>
              <a:t>倍，那么</a:t>
            </a:r>
            <a:r>
              <a:rPr lang="en-US" altLang="zh-CN" sz="2000" dirty="0">
                <a:latin typeface="微软雅黑" panose="020B0503020204020204" pitchFamily="34" charset="-122"/>
                <a:ea typeface="微软雅黑" panose="020B0503020204020204" pitchFamily="34" charset="-122"/>
                <a:cs typeface="Arial"/>
              </a:rPr>
              <a:t>B</a:t>
            </a:r>
            <a:r>
              <a:rPr lang="zh-CN" altLang="en-US" sz="2000" dirty="0">
                <a:latin typeface="微软雅黑" panose="020B0503020204020204" pitchFamily="34" charset="-122"/>
                <a:ea typeface="微软雅黑" panose="020B0503020204020204" pitchFamily="34" charset="-122"/>
                <a:cs typeface="Arial"/>
              </a:rPr>
              <a:t>计算机的时钟频率为多少可以达到这个目标？</a:t>
            </a:r>
            <a:endParaRPr sz="2000"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285"/>
              </a:spcBef>
              <a:buFont typeface="Arial"/>
              <a:buChar char="•"/>
              <a:tabLst>
                <a:tab pos="354965" algn="l"/>
                <a:tab pos="355600" algn="l"/>
              </a:tabLst>
            </a:pPr>
            <a:r>
              <a:rPr sz="2400" b="1" spc="-5" dirty="0">
                <a:latin typeface="微软雅黑" panose="020B0503020204020204" pitchFamily="34" charset="-122"/>
                <a:ea typeface="微软雅黑" panose="020B0503020204020204" pitchFamily="34" charset="-122"/>
                <a:cs typeface="Arial"/>
              </a:rPr>
              <a:t>How fast </a:t>
            </a:r>
            <a:r>
              <a:rPr sz="2400" b="1" dirty="0">
                <a:latin typeface="微软雅黑" panose="020B0503020204020204" pitchFamily="34" charset="-122"/>
                <a:ea typeface="微软雅黑" panose="020B0503020204020204" pitchFamily="34" charset="-122"/>
                <a:cs typeface="Arial"/>
              </a:rPr>
              <a:t>must the new clock</a:t>
            </a:r>
            <a:r>
              <a:rPr sz="2400" b="1" spc="-90" dirty="0">
                <a:latin typeface="微软雅黑" panose="020B0503020204020204" pitchFamily="34" charset="-122"/>
                <a:ea typeface="微软雅黑" panose="020B0503020204020204" pitchFamily="34" charset="-122"/>
                <a:cs typeface="Arial"/>
              </a:rPr>
              <a:t> </a:t>
            </a:r>
            <a:r>
              <a:rPr sz="2400" b="1" dirty="0">
                <a:latin typeface="微软雅黑" panose="020B0503020204020204" pitchFamily="34" charset="-122"/>
                <a:ea typeface="微软雅黑" panose="020B0503020204020204" pitchFamily="34" charset="-122"/>
                <a:cs typeface="Arial"/>
              </a:rPr>
              <a:t>be?</a:t>
            </a:r>
            <a:endParaRPr sz="2400" dirty="0">
              <a:latin typeface="微软雅黑" panose="020B0503020204020204" pitchFamily="34" charset="-122"/>
              <a:ea typeface="微软雅黑" panose="020B0503020204020204" pitchFamily="34" charset="-122"/>
              <a:cs typeface="Arial"/>
            </a:endParaRPr>
          </a:p>
        </p:txBody>
      </p:sp>
      <p:sp>
        <p:nvSpPr>
          <p:cNvPr id="4" name="object 4"/>
          <p:cNvSpPr/>
          <p:nvPr/>
        </p:nvSpPr>
        <p:spPr>
          <a:xfrm>
            <a:off x="1143000" y="3733800"/>
            <a:ext cx="6449695" cy="2693035"/>
          </a:xfrm>
          <a:custGeom>
            <a:avLst/>
            <a:gdLst/>
            <a:ahLst/>
            <a:cxnLst/>
            <a:rect l="l" t="t" r="r" b="b"/>
            <a:pathLst>
              <a:path w="6449695" h="2693035">
                <a:moveTo>
                  <a:pt x="0" y="2692908"/>
                </a:moveTo>
                <a:lnTo>
                  <a:pt x="6449567" y="2692908"/>
                </a:lnTo>
                <a:lnTo>
                  <a:pt x="6449567" y="0"/>
                </a:lnTo>
                <a:lnTo>
                  <a:pt x="0" y="0"/>
                </a:lnTo>
                <a:lnTo>
                  <a:pt x="0" y="2692908"/>
                </a:lnTo>
                <a:close/>
              </a:path>
            </a:pathLst>
          </a:custGeom>
          <a:solidFill>
            <a:srgbClr val="ECDFBB"/>
          </a:solidFill>
        </p:spPr>
        <p:txBody>
          <a:bodyPr wrap="square" lIns="0" tIns="0" rIns="0" bIns="0" rtlCol="0"/>
          <a:lstStyle/>
          <a:p>
            <a:endParaRPr/>
          </a:p>
        </p:txBody>
      </p:sp>
      <p:sp>
        <p:nvSpPr>
          <p:cNvPr id="5" name="object 5"/>
          <p:cNvSpPr/>
          <p:nvPr/>
        </p:nvSpPr>
        <p:spPr>
          <a:xfrm>
            <a:off x="3202102" y="4147031"/>
            <a:ext cx="1704975" cy="0"/>
          </a:xfrm>
          <a:custGeom>
            <a:avLst/>
            <a:gdLst/>
            <a:ahLst/>
            <a:cxnLst/>
            <a:rect l="l" t="t" r="r" b="b"/>
            <a:pathLst>
              <a:path w="1704975">
                <a:moveTo>
                  <a:pt x="0" y="0"/>
                </a:moveTo>
                <a:lnTo>
                  <a:pt x="1704532" y="0"/>
                </a:lnTo>
              </a:path>
            </a:pathLst>
          </a:custGeom>
          <a:ln w="12396">
            <a:solidFill>
              <a:srgbClr val="000000"/>
            </a:solidFill>
          </a:ln>
        </p:spPr>
        <p:txBody>
          <a:bodyPr wrap="square" lIns="0" tIns="0" rIns="0" bIns="0" rtlCol="0"/>
          <a:lstStyle/>
          <a:p>
            <a:endParaRPr/>
          </a:p>
        </p:txBody>
      </p:sp>
      <p:sp>
        <p:nvSpPr>
          <p:cNvPr id="6" name="object 6"/>
          <p:cNvSpPr/>
          <p:nvPr/>
        </p:nvSpPr>
        <p:spPr>
          <a:xfrm>
            <a:off x="5239489" y="4147031"/>
            <a:ext cx="2297430" cy="0"/>
          </a:xfrm>
          <a:custGeom>
            <a:avLst/>
            <a:gdLst/>
            <a:ahLst/>
            <a:cxnLst/>
            <a:rect l="l" t="t" r="r" b="b"/>
            <a:pathLst>
              <a:path w="2297429">
                <a:moveTo>
                  <a:pt x="0" y="0"/>
                </a:moveTo>
                <a:lnTo>
                  <a:pt x="2297250" y="0"/>
                </a:lnTo>
              </a:path>
            </a:pathLst>
          </a:custGeom>
          <a:ln w="12396">
            <a:solidFill>
              <a:srgbClr val="000000"/>
            </a:solidFill>
          </a:ln>
        </p:spPr>
        <p:txBody>
          <a:bodyPr wrap="square" lIns="0" tIns="0" rIns="0" bIns="0" rtlCol="0"/>
          <a:lstStyle/>
          <a:p>
            <a:endParaRPr/>
          </a:p>
        </p:txBody>
      </p:sp>
      <p:sp>
        <p:nvSpPr>
          <p:cNvPr id="7" name="object 7"/>
          <p:cNvSpPr/>
          <p:nvPr/>
        </p:nvSpPr>
        <p:spPr>
          <a:xfrm>
            <a:off x="3202102" y="6033933"/>
            <a:ext cx="1521460" cy="0"/>
          </a:xfrm>
          <a:custGeom>
            <a:avLst/>
            <a:gdLst/>
            <a:ahLst/>
            <a:cxnLst/>
            <a:rect l="l" t="t" r="r" b="b"/>
            <a:pathLst>
              <a:path w="1521460">
                <a:moveTo>
                  <a:pt x="0" y="0"/>
                </a:moveTo>
                <a:lnTo>
                  <a:pt x="1520853" y="0"/>
                </a:lnTo>
              </a:path>
            </a:pathLst>
          </a:custGeom>
          <a:ln w="12396">
            <a:solidFill>
              <a:srgbClr val="000000"/>
            </a:solidFill>
          </a:ln>
        </p:spPr>
        <p:txBody>
          <a:bodyPr wrap="square" lIns="0" tIns="0" rIns="0" bIns="0" rtlCol="0"/>
          <a:lstStyle/>
          <a:p>
            <a:endParaRPr/>
          </a:p>
        </p:txBody>
      </p:sp>
      <p:sp>
        <p:nvSpPr>
          <p:cNvPr id="8" name="object 8"/>
          <p:cNvSpPr/>
          <p:nvPr/>
        </p:nvSpPr>
        <p:spPr>
          <a:xfrm>
            <a:off x="5056571" y="6033933"/>
            <a:ext cx="960119" cy="0"/>
          </a:xfrm>
          <a:custGeom>
            <a:avLst/>
            <a:gdLst/>
            <a:ahLst/>
            <a:cxnLst/>
            <a:rect l="l" t="t" r="r" b="b"/>
            <a:pathLst>
              <a:path w="960120">
                <a:moveTo>
                  <a:pt x="0" y="0"/>
                </a:moveTo>
                <a:lnTo>
                  <a:pt x="959746" y="0"/>
                </a:lnTo>
              </a:path>
            </a:pathLst>
          </a:custGeom>
          <a:ln w="12396">
            <a:solidFill>
              <a:srgbClr val="000000"/>
            </a:solidFill>
          </a:ln>
        </p:spPr>
        <p:txBody>
          <a:bodyPr wrap="square" lIns="0" tIns="0" rIns="0" bIns="0" rtlCol="0"/>
          <a:lstStyle/>
          <a:p>
            <a:endParaRPr/>
          </a:p>
        </p:txBody>
      </p:sp>
      <p:sp>
        <p:nvSpPr>
          <p:cNvPr id="9" name="object 9"/>
          <p:cNvSpPr txBox="1"/>
          <p:nvPr/>
        </p:nvSpPr>
        <p:spPr>
          <a:xfrm>
            <a:off x="3341612" y="4156207"/>
            <a:ext cx="3176905" cy="385445"/>
          </a:xfrm>
          <a:prstGeom prst="rect">
            <a:avLst/>
          </a:prstGeom>
        </p:spPr>
        <p:txBody>
          <a:bodyPr vert="horz" wrap="square" lIns="0" tIns="0" rIns="0" bIns="0" rtlCol="0">
            <a:spAutoFit/>
          </a:bodyPr>
          <a:lstStyle/>
          <a:p>
            <a:pPr>
              <a:lnSpc>
                <a:spcPct val="100000"/>
              </a:lnSpc>
              <a:tabLst>
                <a:tab pos="2917190" algn="l"/>
              </a:tabLst>
            </a:pPr>
            <a:r>
              <a:rPr sz="2400" spc="-25" dirty="0">
                <a:latin typeface="Garamond"/>
                <a:cs typeface="Garamond"/>
              </a:rPr>
              <a:t>C</a:t>
            </a:r>
            <a:r>
              <a:rPr sz="2400" spc="5" dirty="0">
                <a:latin typeface="Garamond"/>
                <a:cs typeface="Garamond"/>
              </a:rPr>
              <a:t>P</a:t>
            </a:r>
            <a:r>
              <a:rPr sz="2400" spc="-5" dirty="0">
                <a:latin typeface="Garamond"/>
                <a:cs typeface="Garamond"/>
              </a:rPr>
              <a:t>U</a:t>
            </a:r>
            <a:r>
              <a:rPr sz="2400" spc="-55" dirty="0">
                <a:latin typeface="Garamond"/>
                <a:cs typeface="Garamond"/>
              </a:rPr>
              <a:t> </a:t>
            </a:r>
            <a:r>
              <a:rPr sz="2400" spc="-45" dirty="0">
                <a:latin typeface="Garamond"/>
                <a:cs typeface="Garamond"/>
              </a:rPr>
              <a:t>T</a:t>
            </a:r>
            <a:r>
              <a:rPr sz="2400" spc="-5" dirty="0">
                <a:latin typeface="Garamond"/>
                <a:cs typeface="Garamond"/>
              </a:rPr>
              <a:t>ime</a:t>
            </a:r>
            <a:r>
              <a:rPr sz="2400" dirty="0">
                <a:latin typeface="Garamond"/>
                <a:cs typeface="Garamond"/>
              </a:rPr>
              <a:t>	</a:t>
            </a:r>
            <a:r>
              <a:rPr sz="2400" spc="-35" dirty="0">
                <a:latin typeface="Garamond"/>
                <a:cs typeface="Garamond"/>
              </a:rPr>
              <a:t>6s</a:t>
            </a:r>
            <a:endParaRPr sz="2400">
              <a:latin typeface="Garamond"/>
              <a:cs typeface="Garamond"/>
            </a:endParaRPr>
          </a:p>
        </p:txBody>
      </p:sp>
      <p:sp>
        <p:nvSpPr>
          <p:cNvPr id="10" name="object 10"/>
          <p:cNvSpPr txBox="1"/>
          <p:nvPr/>
        </p:nvSpPr>
        <p:spPr>
          <a:xfrm>
            <a:off x="1419532" y="3946467"/>
            <a:ext cx="1310640" cy="385445"/>
          </a:xfrm>
          <a:prstGeom prst="rect">
            <a:avLst/>
          </a:prstGeom>
        </p:spPr>
        <p:txBody>
          <a:bodyPr vert="horz" wrap="square" lIns="0" tIns="0" rIns="0" bIns="0" rtlCol="0">
            <a:spAutoFit/>
          </a:bodyPr>
          <a:lstStyle/>
          <a:p>
            <a:pPr>
              <a:lnSpc>
                <a:spcPct val="100000"/>
              </a:lnSpc>
            </a:pPr>
            <a:r>
              <a:rPr sz="2400" dirty="0">
                <a:latin typeface="Garamond"/>
                <a:cs typeface="Garamond"/>
              </a:rPr>
              <a:t>Clock</a:t>
            </a:r>
            <a:r>
              <a:rPr sz="2400" spc="-55" dirty="0">
                <a:latin typeface="Garamond"/>
                <a:cs typeface="Garamond"/>
              </a:rPr>
              <a:t> </a:t>
            </a:r>
            <a:r>
              <a:rPr sz="2400" spc="-10" dirty="0">
                <a:latin typeface="Garamond"/>
                <a:cs typeface="Garamond"/>
              </a:rPr>
              <a:t>Rate</a:t>
            </a:r>
            <a:endParaRPr sz="2400">
              <a:latin typeface="Garamond"/>
              <a:cs typeface="Garamond"/>
            </a:endParaRPr>
          </a:p>
        </p:txBody>
      </p:sp>
      <p:sp>
        <p:nvSpPr>
          <p:cNvPr id="11" name="object 11"/>
          <p:cNvSpPr txBox="1"/>
          <p:nvPr/>
        </p:nvSpPr>
        <p:spPr>
          <a:xfrm>
            <a:off x="4624521" y="4358886"/>
            <a:ext cx="121920" cy="224790"/>
          </a:xfrm>
          <a:prstGeom prst="rect">
            <a:avLst/>
          </a:prstGeom>
        </p:spPr>
        <p:txBody>
          <a:bodyPr vert="horz" wrap="square" lIns="0" tIns="0" rIns="0" bIns="0" rtlCol="0">
            <a:spAutoFit/>
          </a:bodyPr>
          <a:lstStyle/>
          <a:p>
            <a:pPr>
              <a:lnSpc>
                <a:spcPct val="100000"/>
              </a:lnSpc>
            </a:pPr>
            <a:r>
              <a:rPr sz="1400" spc="-5" dirty="0">
                <a:latin typeface="Garamond"/>
                <a:cs typeface="Garamond"/>
              </a:rPr>
              <a:t>B</a:t>
            </a:r>
            <a:endParaRPr sz="1400">
              <a:latin typeface="Garamond"/>
              <a:cs typeface="Garamond"/>
            </a:endParaRPr>
          </a:p>
        </p:txBody>
      </p:sp>
      <p:sp>
        <p:nvSpPr>
          <p:cNvPr id="12" name="object 12"/>
          <p:cNvSpPr txBox="1"/>
          <p:nvPr/>
        </p:nvSpPr>
        <p:spPr>
          <a:xfrm>
            <a:off x="2740191" y="4149806"/>
            <a:ext cx="121920" cy="224790"/>
          </a:xfrm>
          <a:prstGeom prst="rect">
            <a:avLst/>
          </a:prstGeom>
        </p:spPr>
        <p:txBody>
          <a:bodyPr vert="horz" wrap="square" lIns="0" tIns="0" rIns="0" bIns="0" rtlCol="0">
            <a:spAutoFit/>
          </a:bodyPr>
          <a:lstStyle/>
          <a:p>
            <a:pPr>
              <a:lnSpc>
                <a:spcPct val="100000"/>
              </a:lnSpc>
            </a:pPr>
            <a:r>
              <a:rPr sz="1400" spc="-5" dirty="0">
                <a:latin typeface="Garamond"/>
                <a:cs typeface="Garamond"/>
              </a:rPr>
              <a:t>B</a:t>
            </a:r>
            <a:endParaRPr sz="1400">
              <a:latin typeface="Garamond"/>
              <a:cs typeface="Garamond"/>
            </a:endParaRPr>
          </a:p>
        </p:txBody>
      </p:sp>
      <p:sp>
        <p:nvSpPr>
          <p:cNvPr id="13" name="object 13"/>
          <p:cNvSpPr txBox="1"/>
          <p:nvPr/>
        </p:nvSpPr>
        <p:spPr>
          <a:xfrm>
            <a:off x="6096994" y="5833369"/>
            <a:ext cx="994410" cy="385445"/>
          </a:xfrm>
          <a:prstGeom prst="rect">
            <a:avLst/>
          </a:prstGeom>
        </p:spPr>
        <p:txBody>
          <a:bodyPr vert="horz" wrap="square" lIns="0" tIns="0" rIns="0" bIns="0" rtlCol="0">
            <a:spAutoFit/>
          </a:bodyPr>
          <a:lstStyle/>
          <a:p>
            <a:pPr>
              <a:lnSpc>
                <a:spcPct val="100000"/>
              </a:lnSpc>
            </a:pPr>
            <a:r>
              <a:rPr sz="2400" spc="-5" dirty="0">
                <a:latin typeface="Times New Roman"/>
                <a:cs typeface="Times New Roman"/>
              </a:rPr>
              <a:t>=</a:t>
            </a:r>
            <a:r>
              <a:rPr sz="2400" spc="-140" dirty="0">
                <a:latin typeface="Times New Roman"/>
                <a:cs typeface="Times New Roman"/>
              </a:rPr>
              <a:t> </a:t>
            </a:r>
            <a:r>
              <a:rPr sz="2400" spc="-5" dirty="0">
                <a:latin typeface="Garamond"/>
                <a:cs typeface="Garamond"/>
              </a:rPr>
              <a:t>4GHz</a:t>
            </a:r>
            <a:endParaRPr sz="2400">
              <a:latin typeface="Garamond"/>
              <a:cs typeface="Garamond"/>
            </a:endParaRPr>
          </a:p>
        </p:txBody>
      </p:sp>
      <p:sp>
        <p:nvSpPr>
          <p:cNvPr id="14" name="object 14"/>
          <p:cNvSpPr txBox="1"/>
          <p:nvPr/>
        </p:nvSpPr>
        <p:spPr>
          <a:xfrm>
            <a:off x="5077121" y="5613103"/>
            <a:ext cx="906144" cy="815340"/>
          </a:xfrm>
          <a:prstGeom prst="rect">
            <a:avLst/>
          </a:prstGeom>
        </p:spPr>
        <p:txBody>
          <a:bodyPr vert="horz" wrap="square" lIns="0" tIns="0" rIns="0" bIns="0" rtlCol="0">
            <a:spAutoFit/>
          </a:bodyPr>
          <a:lstStyle/>
          <a:p>
            <a:pPr marR="5080" algn="ctr">
              <a:lnSpc>
                <a:spcPct val="100000"/>
              </a:lnSpc>
            </a:pPr>
            <a:r>
              <a:rPr sz="2400" spc="-20" dirty="0">
                <a:latin typeface="Garamond"/>
                <a:cs typeface="Garamond"/>
              </a:rPr>
              <a:t>24</a:t>
            </a:r>
            <a:r>
              <a:rPr sz="2400" spc="-365" dirty="0">
                <a:latin typeface="Garamond"/>
                <a:cs typeface="Garamond"/>
              </a:rPr>
              <a:t> </a:t>
            </a:r>
            <a:r>
              <a:rPr sz="2400" spc="55" dirty="0">
                <a:latin typeface="Times New Roman"/>
                <a:cs typeface="Times New Roman"/>
              </a:rPr>
              <a:t>×</a:t>
            </a:r>
            <a:r>
              <a:rPr sz="2400" spc="55" dirty="0">
                <a:latin typeface="Garamond"/>
                <a:cs typeface="Garamond"/>
              </a:rPr>
              <a:t>10</a:t>
            </a:r>
            <a:r>
              <a:rPr sz="2100" spc="82" baseline="41666" dirty="0">
                <a:latin typeface="Garamond"/>
                <a:cs typeface="Garamond"/>
              </a:rPr>
              <a:t>9</a:t>
            </a:r>
            <a:endParaRPr sz="2100" baseline="41666">
              <a:latin typeface="Garamond"/>
              <a:cs typeface="Garamond"/>
            </a:endParaRPr>
          </a:p>
          <a:p>
            <a:pPr algn="ctr">
              <a:lnSpc>
                <a:spcPct val="100000"/>
              </a:lnSpc>
              <a:spcBef>
                <a:spcPts val="505"/>
              </a:spcBef>
            </a:pPr>
            <a:r>
              <a:rPr sz="2400" spc="-35" dirty="0">
                <a:latin typeface="Garamond"/>
                <a:cs typeface="Garamond"/>
              </a:rPr>
              <a:t>6s</a:t>
            </a:r>
            <a:endParaRPr sz="2400">
              <a:latin typeface="Garamond"/>
              <a:cs typeface="Garamond"/>
            </a:endParaRPr>
          </a:p>
        </p:txBody>
      </p:sp>
      <p:sp>
        <p:nvSpPr>
          <p:cNvPr id="15" name="object 15"/>
          <p:cNvSpPr txBox="1"/>
          <p:nvPr/>
        </p:nvSpPr>
        <p:spPr>
          <a:xfrm>
            <a:off x="4804140" y="5833369"/>
            <a:ext cx="184785" cy="370840"/>
          </a:xfrm>
          <a:prstGeom prst="rect">
            <a:avLst/>
          </a:prstGeom>
        </p:spPr>
        <p:txBody>
          <a:bodyPr vert="horz" wrap="square" lIns="0" tIns="0" rIns="0" bIns="0" rtlCol="0">
            <a:spAutoFit/>
          </a:bodyPr>
          <a:lstStyle/>
          <a:p>
            <a:pPr>
              <a:lnSpc>
                <a:spcPct val="100000"/>
              </a:lnSpc>
            </a:pPr>
            <a:r>
              <a:rPr sz="2400" spc="-5" dirty="0">
                <a:latin typeface="Times New Roman"/>
                <a:cs typeface="Times New Roman"/>
              </a:rPr>
              <a:t>=</a:t>
            </a:r>
            <a:endParaRPr sz="2400">
              <a:latin typeface="Times New Roman"/>
              <a:cs typeface="Times New Roman"/>
            </a:endParaRPr>
          </a:p>
        </p:txBody>
      </p:sp>
      <p:sp>
        <p:nvSpPr>
          <p:cNvPr id="16" name="object 16"/>
          <p:cNvSpPr txBox="1"/>
          <p:nvPr/>
        </p:nvSpPr>
        <p:spPr>
          <a:xfrm>
            <a:off x="3203346" y="5613103"/>
            <a:ext cx="1487170" cy="815340"/>
          </a:xfrm>
          <a:prstGeom prst="rect">
            <a:avLst/>
          </a:prstGeom>
        </p:spPr>
        <p:txBody>
          <a:bodyPr vert="horz" wrap="square" lIns="0" tIns="0" rIns="0" bIns="0" rtlCol="0">
            <a:spAutoFit/>
          </a:bodyPr>
          <a:lstStyle/>
          <a:p>
            <a:pPr marR="5080" algn="ctr">
              <a:lnSpc>
                <a:spcPct val="100000"/>
              </a:lnSpc>
            </a:pPr>
            <a:r>
              <a:rPr sz="2400" spc="-10" dirty="0">
                <a:latin typeface="Garamond"/>
                <a:cs typeface="Garamond"/>
              </a:rPr>
              <a:t>1.2</a:t>
            </a:r>
            <a:r>
              <a:rPr sz="2400" spc="-395" dirty="0">
                <a:latin typeface="Garamond"/>
                <a:cs typeface="Garamond"/>
              </a:rPr>
              <a:t> </a:t>
            </a:r>
            <a:r>
              <a:rPr sz="2400" spc="-5" dirty="0">
                <a:latin typeface="Times New Roman"/>
                <a:cs typeface="Times New Roman"/>
              </a:rPr>
              <a:t>×</a:t>
            </a:r>
            <a:r>
              <a:rPr sz="2400" spc="-335" dirty="0">
                <a:latin typeface="Times New Roman"/>
                <a:cs typeface="Times New Roman"/>
              </a:rPr>
              <a:t> </a:t>
            </a:r>
            <a:r>
              <a:rPr sz="2400" spc="-20" dirty="0">
                <a:latin typeface="Garamond"/>
                <a:cs typeface="Garamond"/>
              </a:rPr>
              <a:t>20</a:t>
            </a:r>
            <a:r>
              <a:rPr sz="2400" spc="-370" dirty="0">
                <a:latin typeface="Garamond"/>
                <a:cs typeface="Garamond"/>
              </a:rPr>
              <a:t> </a:t>
            </a:r>
            <a:r>
              <a:rPr sz="2400" spc="55" dirty="0">
                <a:latin typeface="Times New Roman"/>
                <a:cs typeface="Times New Roman"/>
              </a:rPr>
              <a:t>×</a:t>
            </a:r>
            <a:r>
              <a:rPr sz="2400" spc="55" dirty="0">
                <a:latin typeface="Garamond"/>
                <a:cs typeface="Garamond"/>
              </a:rPr>
              <a:t>10</a:t>
            </a:r>
            <a:r>
              <a:rPr sz="2100" spc="82" baseline="41666" dirty="0">
                <a:latin typeface="Garamond"/>
                <a:cs typeface="Garamond"/>
              </a:rPr>
              <a:t>9</a:t>
            </a:r>
            <a:endParaRPr sz="2100" baseline="41666">
              <a:latin typeface="Garamond"/>
              <a:cs typeface="Garamond"/>
            </a:endParaRPr>
          </a:p>
          <a:p>
            <a:pPr marL="20320" algn="ctr">
              <a:lnSpc>
                <a:spcPct val="100000"/>
              </a:lnSpc>
              <a:spcBef>
                <a:spcPts val="505"/>
              </a:spcBef>
            </a:pPr>
            <a:r>
              <a:rPr sz="2400" spc="-35" dirty="0">
                <a:latin typeface="Garamond"/>
                <a:cs typeface="Garamond"/>
              </a:rPr>
              <a:t>6s</a:t>
            </a:r>
            <a:endParaRPr sz="2400">
              <a:latin typeface="Garamond"/>
              <a:cs typeface="Garamond"/>
            </a:endParaRPr>
          </a:p>
        </p:txBody>
      </p:sp>
      <p:sp>
        <p:nvSpPr>
          <p:cNvPr id="17" name="object 17"/>
          <p:cNvSpPr txBox="1"/>
          <p:nvPr/>
        </p:nvSpPr>
        <p:spPr>
          <a:xfrm>
            <a:off x="1419532" y="5833369"/>
            <a:ext cx="1715135" cy="427990"/>
          </a:xfrm>
          <a:prstGeom prst="rect">
            <a:avLst/>
          </a:prstGeom>
        </p:spPr>
        <p:txBody>
          <a:bodyPr vert="horz" wrap="square" lIns="0" tIns="0" rIns="0" bIns="0" rtlCol="0">
            <a:spAutoFit/>
          </a:bodyPr>
          <a:lstStyle/>
          <a:p>
            <a:pPr>
              <a:lnSpc>
                <a:spcPct val="100000"/>
              </a:lnSpc>
            </a:pPr>
            <a:r>
              <a:rPr sz="2400" dirty="0">
                <a:latin typeface="Garamond"/>
                <a:cs typeface="Garamond"/>
              </a:rPr>
              <a:t>Clock </a:t>
            </a:r>
            <a:r>
              <a:rPr sz="2400" spc="25" dirty="0">
                <a:latin typeface="Garamond"/>
                <a:cs typeface="Garamond"/>
              </a:rPr>
              <a:t>Rate</a:t>
            </a:r>
            <a:r>
              <a:rPr sz="2100" spc="37" baseline="-23809" dirty="0">
                <a:latin typeface="Garamond"/>
                <a:cs typeface="Garamond"/>
              </a:rPr>
              <a:t>B</a:t>
            </a:r>
            <a:r>
              <a:rPr sz="2100" spc="592" baseline="-23809" dirty="0">
                <a:latin typeface="Garamond"/>
                <a:cs typeface="Garamond"/>
              </a:rPr>
              <a:t> </a:t>
            </a:r>
            <a:r>
              <a:rPr sz="2400" spc="-5" dirty="0">
                <a:latin typeface="Times New Roman"/>
                <a:cs typeface="Times New Roman"/>
              </a:rPr>
              <a:t>=</a:t>
            </a:r>
            <a:endParaRPr sz="2400">
              <a:latin typeface="Times New Roman"/>
              <a:cs typeface="Times New Roman"/>
            </a:endParaRPr>
          </a:p>
        </p:txBody>
      </p:sp>
      <p:sp>
        <p:nvSpPr>
          <p:cNvPr id="18" name="object 18"/>
          <p:cNvSpPr txBox="1"/>
          <p:nvPr/>
        </p:nvSpPr>
        <p:spPr>
          <a:xfrm>
            <a:off x="1179581" y="4617230"/>
            <a:ext cx="5134610" cy="885190"/>
          </a:xfrm>
          <a:prstGeom prst="rect">
            <a:avLst/>
          </a:prstGeom>
        </p:spPr>
        <p:txBody>
          <a:bodyPr vert="horz" wrap="square" lIns="0" tIns="0" rIns="0" bIns="0" rtlCol="0">
            <a:spAutoFit/>
          </a:bodyPr>
          <a:lstStyle/>
          <a:p>
            <a:pPr>
              <a:lnSpc>
                <a:spcPct val="100000"/>
              </a:lnSpc>
            </a:pPr>
            <a:r>
              <a:rPr sz="2400" dirty="0">
                <a:latin typeface="Garamond"/>
                <a:cs typeface="Garamond"/>
              </a:rPr>
              <a:t>Clock </a:t>
            </a:r>
            <a:r>
              <a:rPr sz="2400" spc="25" dirty="0">
                <a:latin typeface="Garamond"/>
                <a:cs typeface="Garamond"/>
              </a:rPr>
              <a:t>Cycles</a:t>
            </a:r>
            <a:r>
              <a:rPr sz="2100" spc="37" baseline="-23809" dirty="0">
                <a:latin typeface="Garamond"/>
                <a:cs typeface="Garamond"/>
              </a:rPr>
              <a:t>A  </a:t>
            </a:r>
            <a:r>
              <a:rPr sz="2400" spc="-5" dirty="0">
                <a:latin typeface="Times New Roman"/>
                <a:cs typeface="Times New Roman"/>
              </a:rPr>
              <a:t>= </a:t>
            </a:r>
            <a:r>
              <a:rPr sz="2400" spc="-5" dirty="0">
                <a:latin typeface="Garamond"/>
                <a:cs typeface="Garamond"/>
              </a:rPr>
              <a:t>CPU </a:t>
            </a:r>
            <a:r>
              <a:rPr sz="2400" spc="20" dirty="0">
                <a:latin typeface="Garamond"/>
                <a:cs typeface="Garamond"/>
              </a:rPr>
              <a:t>Time</a:t>
            </a:r>
            <a:r>
              <a:rPr sz="2100" spc="30" baseline="-23809" dirty="0">
                <a:latin typeface="Garamond"/>
                <a:cs typeface="Garamond"/>
              </a:rPr>
              <a:t>A </a:t>
            </a:r>
            <a:r>
              <a:rPr sz="2400" spc="-5" dirty="0">
                <a:latin typeface="Times New Roman"/>
                <a:cs typeface="Times New Roman"/>
              </a:rPr>
              <a:t>× </a:t>
            </a:r>
            <a:r>
              <a:rPr sz="2400" dirty="0">
                <a:latin typeface="Garamond"/>
                <a:cs typeface="Garamond"/>
              </a:rPr>
              <a:t>Clock</a:t>
            </a:r>
            <a:r>
              <a:rPr sz="2400" spc="-295" dirty="0">
                <a:latin typeface="Garamond"/>
                <a:cs typeface="Garamond"/>
              </a:rPr>
              <a:t> </a:t>
            </a:r>
            <a:r>
              <a:rPr sz="2400" spc="30" dirty="0">
                <a:latin typeface="Garamond"/>
                <a:cs typeface="Garamond"/>
              </a:rPr>
              <a:t>Rate</a:t>
            </a:r>
            <a:r>
              <a:rPr sz="2100" spc="44" baseline="-23809" dirty="0">
                <a:latin typeface="Garamond"/>
                <a:cs typeface="Garamond"/>
              </a:rPr>
              <a:t>A</a:t>
            </a:r>
            <a:endParaRPr sz="2100" baseline="-23809">
              <a:latin typeface="Garamond"/>
              <a:cs typeface="Garamond"/>
            </a:endParaRPr>
          </a:p>
          <a:p>
            <a:pPr marL="1769745">
              <a:lnSpc>
                <a:spcPct val="100000"/>
              </a:lnSpc>
              <a:spcBef>
                <a:spcPts val="1055"/>
              </a:spcBef>
            </a:pPr>
            <a:r>
              <a:rPr sz="2400" spc="-5" dirty="0">
                <a:latin typeface="Times New Roman"/>
                <a:cs typeface="Times New Roman"/>
              </a:rPr>
              <a:t>=</a:t>
            </a:r>
            <a:r>
              <a:rPr sz="2400" spc="-180" dirty="0">
                <a:latin typeface="Times New Roman"/>
                <a:cs typeface="Times New Roman"/>
              </a:rPr>
              <a:t> </a:t>
            </a:r>
            <a:r>
              <a:rPr sz="2400" spc="50" dirty="0">
                <a:latin typeface="Garamond"/>
                <a:cs typeface="Garamond"/>
              </a:rPr>
              <a:t>10s</a:t>
            </a:r>
            <a:r>
              <a:rPr sz="2400" spc="50" dirty="0">
                <a:latin typeface="Times New Roman"/>
                <a:cs typeface="Times New Roman"/>
              </a:rPr>
              <a:t>×</a:t>
            </a:r>
            <a:r>
              <a:rPr sz="2400" spc="-325" dirty="0">
                <a:latin typeface="Times New Roman"/>
                <a:cs typeface="Times New Roman"/>
              </a:rPr>
              <a:t> </a:t>
            </a:r>
            <a:r>
              <a:rPr sz="2400" spc="-5" dirty="0">
                <a:latin typeface="Garamond"/>
                <a:cs typeface="Garamond"/>
              </a:rPr>
              <a:t>2GHz</a:t>
            </a:r>
            <a:r>
              <a:rPr sz="2400" spc="-70" dirty="0">
                <a:latin typeface="Garamond"/>
                <a:cs typeface="Garamond"/>
              </a:rPr>
              <a:t> </a:t>
            </a:r>
            <a:r>
              <a:rPr sz="2400" spc="-5" dirty="0">
                <a:latin typeface="Times New Roman"/>
                <a:cs typeface="Times New Roman"/>
              </a:rPr>
              <a:t>=</a:t>
            </a:r>
            <a:r>
              <a:rPr sz="2400" spc="-30" dirty="0">
                <a:latin typeface="Times New Roman"/>
                <a:cs typeface="Times New Roman"/>
              </a:rPr>
              <a:t> </a:t>
            </a:r>
            <a:r>
              <a:rPr sz="2400" spc="-20" dirty="0">
                <a:latin typeface="Garamond"/>
                <a:cs typeface="Garamond"/>
              </a:rPr>
              <a:t>20</a:t>
            </a:r>
            <a:r>
              <a:rPr sz="2400" spc="-355" dirty="0">
                <a:latin typeface="Garamond"/>
                <a:cs typeface="Garamond"/>
              </a:rPr>
              <a:t> </a:t>
            </a:r>
            <a:r>
              <a:rPr sz="2400" spc="55" dirty="0">
                <a:latin typeface="Times New Roman"/>
                <a:cs typeface="Times New Roman"/>
              </a:rPr>
              <a:t>×</a:t>
            </a:r>
            <a:r>
              <a:rPr sz="2400" spc="55" dirty="0">
                <a:latin typeface="Garamond"/>
                <a:cs typeface="Garamond"/>
              </a:rPr>
              <a:t>10</a:t>
            </a:r>
            <a:r>
              <a:rPr sz="2100" spc="82" baseline="41666" dirty="0">
                <a:latin typeface="Garamond"/>
                <a:cs typeface="Garamond"/>
              </a:rPr>
              <a:t>9</a:t>
            </a:r>
            <a:endParaRPr sz="2100" baseline="41666">
              <a:latin typeface="Garamond"/>
              <a:cs typeface="Garamond"/>
            </a:endParaRPr>
          </a:p>
        </p:txBody>
      </p:sp>
      <p:sp>
        <p:nvSpPr>
          <p:cNvPr id="19" name="object 19"/>
          <p:cNvSpPr txBox="1"/>
          <p:nvPr/>
        </p:nvSpPr>
        <p:spPr>
          <a:xfrm>
            <a:off x="2949747" y="3726202"/>
            <a:ext cx="4547235" cy="591185"/>
          </a:xfrm>
          <a:prstGeom prst="rect">
            <a:avLst/>
          </a:prstGeom>
        </p:spPr>
        <p:txBody>
          <a:bodyPr vert="horz" wrap="square" lIns="0" tIns="0" rIns="0" bIns="0" rtlCol="0">
            <a:spAutoFit/>
          </a:bodyPr>
          <a:lstStyle/>
          <a:p>
            <a:pPr>
              <a:lnSpc>
                <a:spcPct val="100000"/>
              </a:lnSpc>
            </a:pPr>
            <a:r>
              <a:rPr sz="3600" spc="-7" baseline="-40509" dirty="0">
                <a:latin typeface="Times New Roman"/>
                <a:cs typeface="Times New Roman"/>
              </a:rPr>
              <a:t>= </a:t>
            </a:r>
            <a:r>
              <a:rPr sz="2400" dirty="0">
                <a:latin typeface="Garamond"/>
                <a:cs typeface="Garamond"/>
              </a:rPr>
              <a:t>Clock </a:t>
            </a:r>
            <a:r>
              <a:rPr sz="2400" spc="20" dirty="0">
                <a:latin typeface="Garamond"/>
                <a:cs typeface="Garamond"/>
              </a:rPr>
              <a:t>Cycles</a:t>
            </a:r>
            <a:r>
              <a:rPr sz="2100" spc="30" baseline="-23809" dirty="0">
                <a:latin typeface="Garamond"/>
                <a:cs typeface="Garamond"/>
              </a:rPr>
              <a:t>B  </a:t>
            </a:r>
            <a:r>
              <a:rPr sz="3600" spc="-7" baseline="-40509" dirty="0">
                <a:latin typeface="Times New Roman"/>
                <a:cs typeface="Times New Roman"/>
              </a:rPr>
              <a:t>= </a:t>
            </a:r>
            <a:r>
              <a:rPr sz="2400" spc="-10" dirty="0">
                <a:latin typeface="Garamond"/>
                <a:cs typeface="Garamond"/>
              </a:rPr>
              <a:t>1.2 </a:t>
            </a:r>
            <a:r>
              <a:rPr sz="2400" spc="-5" dirty="0">
                <a:latin typeface="Times New Roman"/>
                <a:cs typeface="Times New Roman"/>
              </a:rPr>
              <a:t>× </a:t>
            </a:r>
            <a:r>
              <a:rPr sz="2400" dirty="0">
                <a:latin typeface="Garamond"/>
                <a:cs typeface="Garamond"/>
              </a:rPr>
              <a:t>Clock</a:t>
            </a:r>
            <a:r>
              <a:rPr sz="2400" spc="-409" dirty="0">
                <a:latin typeface="Garamond"/>
                <a:cs typeface="Garamond"/>
              </a:rPr>
              <a:t> </a:t>
            </a:r>
            <a:r>
              <a:rPr sz="2400" spc="25" dirty="0">
                <a:latin typeface="Garamond"/>
                <a:cs typeface="Garamond"/>
              </a:rPr>
              <a:t>Cycles</a:t>
            </a:r>
            <a:r>
              <a:rPr sz="2100" spc="37" baseline="-23809" dirty="0">
                <a:latin typeface="Garamond"/>
                <a:cs typeface="Garamond"/>
              </a:rPr>
              <a:t>A</a:t>
            </a:r>
            <a:endParaRPr sz="2100" baseline="-23809">
              <a:latin typeface="Garamond"/>
              <a:cs typeface="Garamond"/>
            </a:endParaRPr>
          </a:p>
        </p:txBody>
      </p:sp>
      <p:sp>
        <p:nvSpPr>
          <p:cNvPr id="20" name="object 20"/>
          <p:cNvSpPr/>
          <p:nvPr/>
        </p:nvSpPr>
        <p:spPr>
          <a:xfrm>
            <a:off x="1130405" y="3714115"/>
            <a:ext cx="6469380" cy="2712720"/>
          </a:xfrm>
          <a:custGeom>
            <a:avLst/>
            <a:gdLst/>
            <a:ahLst/>
            <a:cxnLst/>
            <a:rect l="l" t="t" r="r" b="b"/>
            <a:pathLst>
              <a:path w="6469380" h="2712720">
                <a:moveTo>
                  <a:pt x="0" y="2712719"/>
                </a:moveTo>
                <a:lnTo>
                  <a:pt x="6469380" y="2712719"/>
                </a:lnTo>
                <a:lnTo>
                  <a:pt x="6469380" y="0"/>
                </a:lnTo>
                <a:lnTo>
                  <a:pt x="0" y="0"/>
                </a:lnTo>
                <a:lnTo>
                  <a:pt x="0" y="2712719"/>
                </a:lnTo>
                <a:close/>
              </a:path>
            </a:pathLst>
          </a:custGeom>
          <a:ln w="19812">
            <a:solidFill>
              <a:srgbClr val="C7693A"/>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8918" y="83007"/>
            <a:ext cx="19621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25" normalizeH="0" baseline="0" noProof="0" dirty="0">
                <a:ln>
                  <a:noFill/>
                </a:ln>
                <a:solidFill>
                  <a:sysClr val="windowText" lastClr="000000"/>
                </a:solidFill>
                <a:effectLst/>
                <a:uLnTx/>
                <a:uFillTx/>
                <a:latin typeface="Arial"/>
                <a:cs typeface="Arial"/>
              </a:rPr>
              <a:t>17</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a:spLocks noGrp="1"/>
          </p:cNvSpPr>
          <p:nvPr>
            <p:ph type="title"/>
          </p:nvPr>
        </p:nvSpPr>
        <p:spPr>
          <a:xfrm>
            <a:off x="3598926" y="557242"/>
            <a:ext cx="1945639" cy="505908"/>
          </a:xfrm>
          <a:prstGeom prst="rect">
            <a:avLst/>
          </a:prstGeom>
        </p:spPr>
        <p:txBody>
          <a:bodyPr vert="horz" wrap="square" lIns="0" tIns="13335" rIns="0" bIns="0" rtlCol="0">
            <a:spAutoFit/>
          </a:bodyPr>
          <a:lstStyle/>
          <a:p>
            <a:pPr marL="12700">
              <a:lnSpc>
                <a:spcPct val="100000"/>
              </a:lnSpc>
              <a:spcBef>
                <a:spcPts val="105"/>
              </a:spcBef>
            </a:pPr>
            <a:r>
              <a:rPr sz="3200" spc="-10" dirty="0"/>
              <a:t>Example</a:t>
            </a:r>
          </a:p>
        </p:txBody>
      </p:sp>
      <p:sp>
        <p:nvSpPr>
          <p:cNvPr id="6" name="object 6"/>
          <p:cNvSpPr txBox="1"/>
          <p:nvPr/>
        </p:nvSpPr>
        <p:spPr>
          <a:xfrm>
            <a:off x="535940" y="1610309"/>
            <a:ext cx="7420436" cy="319959"/>
          </a:xfrm>
          <a:prstGeom prst="rect">
            <a:avLst/>
          </a:prstGeom>
        </p:spPr>
        <p:txBody>
          <a:bodyPr vert="horz" wrap="square" lIns="0" tIns="12065" rIns="0" bIns="0" rtlCol="0">
            <a:spAutoFit/>
          </a:bodyPr>
          <a:lstStyle/>
          <a:p>
            <a:pPr marL="355600" lvl="0" indent="-342900">
              <a:spcBef>
                <a:spcPts val="95"/>
              </a:spcBef>
              <a:buFont typeface="Arial"/>
              <a:buChar char="•"/>
              <a:tabLst>
                <a:tab pos="354965" algn="l"/>
                <a:tab pos="355600" algn="l"/>
              </a:tabLst>
            </a:pPr>
            <a:r>
              <a:rPr lang="zh-CN" altLang="en-US" sz="2000" dirty="0">
                <a:latin typeface="微软雅黑" panose="020B0503020204020204" pitchFamily="34" charset="-122"/>
                <a:ea typeface="微软雅黑" panose="020B0503020204020204" pitchFamily="34" charset="-122"/>
              </a:rPr>
              <a:t>对于每种指令类型，使用以下 </a:t>
            </a:r>
            <a:r>
              <a:rPr lang="en-US" altLang="zh-CN" sz="2000" dirty="0">
                <a:latin typeface="微软雅黑" panose="020B0503020204020204" pitchFamily="34" charset="-122"/>
                <a:ea typeface="微软雅黑" panose="020B0503020204020204" pitchFamily="34" charset="-122"/>
              </a:rPr>
              <a:t>CPI </a:t>
            </a:r>
            <a:r>
              <a:rPr lang="zh-CN" altLang="en-US" sz="2000" dirty="0">
                <a:latin typeface="微软雅黑" panose="020B0503020204020204" pitchFamily="34" charset="-122"/>
                <a:ea typeface="微软雅黑" panose="020B0503020204020204" pitchFamily="34" charset="-122"/>
              </a:rPr>
              <a:t>计算此代码片段的平均 </a:t>
            </a:r>
            <a:r>
              <a:rPr lang="en-US" altLang="zh-CN" sz="2000" dirty="0">
                <a:latin typeface="微软雅黑" panose="020B0503020204020204" pitchFamily="34" charset="-122"/>
                <a:ea typeface="微软雅黑" panose="020B0503020204020204" pitchFamily="34" charset="-122"/>
              </a:rPr>
              <a:t>CPI</a:t>
            </a:r>
            <a:endParaRPr kumimoji="0" sz="3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Calibri"/>
            </a:endParaRPr>
          </a:p>
        </p:txBody>
      </p:sp>
      <p:grpSp>
        <p:nvGrpSpPr>
          <p:cNvPr id="7" name="object 7"/>
          <p:cNvGrpSpPr/>
          <p:nvPr/>
        </p:nvGrpSpPr>
        <p:grpSpPr>
          <a:xfrm>
            <a:off x="452437" y="2627185"/>
            <a:ext cx="4581525" cy="1826260"/>
            <a:chOff x="452437" y="2627185"/>
            <a:chExt cx="4581525" cy="1826260"/>
          </a:xfrm>
        </p:grpSpPr>
        <p:sp>
          <p:nvSpPr>
            <p:cNvPr id="8" name="object 8"/>
            <p:cNvSpPr/>
            <p:nvPr/>
          </p:nvSpPr>
          <p:spPr>
            <a:xfrm>
              <a:off x="457200" y="2631948"/>
              <a:ext cx="4572000" cy="1816735"/>
            </a:xfrm>
            <a:custGeom>
              <a:avLst/>
              <a:gdLst/>
              <a:ahLst/>
              <a:cxnLst/>
              <a:rect l="l" t="t" r="r" b="b"/>
              <a:pathLst>
                <a:path w="4572000" h="1816735">
                  <a:moveTo>
                    <a:pt x="4572000" y="0"/>
                  </a:moveTo>
                  <a:lnTo>
                    <a:pt x="0" y="0"/>
                  </a:lnTo>
                  <a:lnTo>
                    <a:pt x="0" y="1816608"/>
                  </a:lnTo>
                  <a:lnTo>
                    <a:pt x="4572000" y="1816608"/>
                  </a:lnTo>
                  <a:lnTo>
                    <a:pt x="4572000" y="0"/>
                  </a:lnTo>
                  <a:close/>
                </a:path>
              </a:pathLst>
            </a:custGeom>
            <a:solidFill>
              <a:srgbClr val="FF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457200" y="2631948"/>
              <a:ext cx="4572000" cy="1816735"/>
            </a:xfrm>
            <a:custGeom>
              <a:avLst/>
              <a:gdLst/>
              <a:ahLst/>
              <a:cxnLst/>
              <a:rect l="l" t="t" r="r" b="b"/>
              <a:pathLst>
                <a:path w="4572000" h="1816735">
                  <a:moveTo>
                    <a:pt x="0" y="1816608"/>
                  </a:moveTo>
                  <a:lnTo>
                    <a:pt x="4572000" y="1816608"/>
                  </a:lnTo>
                  <a:lnTo>
                    <a:pt x="4572000" y="0"/>
                  </a:lnTo>
                  <a:lnTo>
                    <a:pt x="0" y="0"/>
                  </a:lnTo>
                  <a:lnTo>
                    <a:pt x="0" y="1816608"/>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10"/>
          <p:cNvSpPr txBox="1"/>
          <p:nvPr/>
        </p:nvSpPr>
        <p:spPr>
          <a:xfrm>
            <a:off x="548640" y="2644267"/>
            <a:ext cx="1290955" cy="1733550"/>
          </a:xfrm>
          <a:prstGeom prst="rect">
            <a:avLst/>
          </a:prstGeom>
        </p:spPr>
        <p:txBody>
          <a:bodyPr vert="horz" wrap="square" lIns="0" tIns="13335" rIns="0" bIns="0" rtlCol="0">
            <a:spAutoFit/>
          </a:bodyPr>
          <a:lstStyle/>
          <a:p>
            <a:pPr marL="852169" marR="0" lvl="0" indent="0" defTabSz="914400" eaLnBrk="1" fontAlgn="auto" latinLnBrk="0" hangingPunct="1">
              <a:lnSpc>
                <a:spcPct val="100000"/>
              </a:lnSpc>
              <a:spcBef>
                <a:spcPts val="105"/>
              </a:spcBef>
              <a:spcAft>
                <a:spcPts val="0"/>
              </a:spcAft>
              <a:buClrTx/>
              <a:buSzTx/>
              <a:buFontTx/>
              <a:buNone/>
              <a:tabLst/>
              <a:defRPr/>
            </a:pPr>
            <a:r>
              <a:rPr kumimoji="0" sz="1400" b="1" i="0" u="none" strike="noStrike" kern="0" cap="none" spc="-25" normalizeH="0" baseline="0" noProof="0" dirty="0">
                <a:ln>
                  <a:noFill/>
                </a:ln>
                <a:solidFill>
                  <a:sysClr val="windowText" lastClr="000000"/>
                </a:solidFill>
                <a:effectLst/>
                <a:uLnTx/>
                <a:uFillTx/>
                <a:latin typeface="Courier New"/>
                <a:cs typeface="Courier New"/>
              </a:rPr>
              <a:t>add</a:t>
            </a:r>
            <a:endParaRPr kumimoji="0" sz="1400" b="0" i="0" u="none" strike="noStrike" kern="0" cap="none" spc="0" normalizeH="0" baseline="0" noProof="0">
              <a:ln>
                <a:noFill/>
              </a:ln>
              <a:solidFill>
                <a:sysClr val="windowText" lastClr="000000"/>
              </a:solidFill>
              <a:effectLst/>
              <a:uLnTx/>
              <a:uFillTx/>
              <a:latin typeface="Courier New"/>
              <a:cs typeface="Courier New"/>
            </a:endParaRPr>
          </a:p>
          <a:p>
            <a:pPr marL="852169"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20" normalizeH="0" baseline="0" noProof="0" dirty="0">
                <a:ln>
                  <a:noFill/>
                </a:ln>
                <a:solidFill>
                  <a:sysClr val="windowText" lastClr="000000"/>
                </a:solidFill>
                <a:effectLst/>
                <a:uLnTx/>
                <a:uFillTx/>
                <a:latin typeface="Courier New"/>
                <a:cs typeface="Courier New"/>
              </a:rPr>
              <a:t>addi</a:t>
            </a:r>
            <a:endParaRPr kumimoji="0" sz="1400" b="0" i="0" u="none" strike="noStrike" kern="0" cap="none" spc="0" normalizeH="0" baseline="0" noProof="0">
              <a:ln>
                <a:noFill/>
              </a:ln>
              <a:solidFill>
                <a:sysClr val="windowText" lastClr="000000"/>
              </a:solidFill>
              <a:effectLst/>
              <a:uLnTx/>
              <a:uFillTx/>
              <a:latin typeface="Courier New"/>
              <a:cs typeface="Courier New"/>
            </a:endParaRPr>
          </a:p>
          <a:p>
            <a:pPr marL="852169" marR="5080" lvl="0" indent="-852169" defTabSz="914400" eaLnBrk="1" fontAlgn="auto" latinLnBrk="0" hangingPunct="1">
              <a:lnSpc>
                <a:spcPct val="100000"/>
              </a:lnSpc>
              <a:spcBef>
                <a:spcPts val="0"/>
              </a:spcBef>
              <a:spcAft>
                <a:spcPts val="0"/>
              </a:spcAft>
              <a:buClrTx/>
              <a:buSzTx/>
              <a:buFontTx/>
              <a:buNone/>
              <a:tabLst>
                <a:tab pos="852169" algn="l"/>
              </a:tabLst>
              <a:defRPr/>
            </a:pPr>
            <a:r>
              <a:rPr kumimoji="0" sz="1400" b="1" i="0" u="none" strike="noStrike" kern="0" cap="none" spc="-10" normalizeH="0" baseline="0" noProof="0" dirty="0">
                <a:ln>
                  <a:noFill/>
                </a:ln>
                <a:solidFill>
                  <a:sysClr val="windowText" lastClr="000000"/>
                </a:solidFill>
                <a:effectLst/>
                <a:uLnTx/>
                <a:uFillTx/>
                <a:latin typeface="Courier New"/>
                <a:cs typeface="Courier New"/>
              </a:rPr>
              <a:t>loop:</a:t>
            </a:r>
            <a:r>
              <a:rPr kumimoji="0" sz="1400" b="1" i="0" u="none" strike="noStrike" kern="0" cap="none" spc="0" normalizeH="0" baseline="0" noProof="0" dirty="0">
                <a:ln>
                  <a:noFill/>
                </a:ln>
                <a:solidFill>
                  <a:sysClr val="windowText" lastClr="000000"/>
                </a:solidFill>
                <a:effectLst/>
                <a:uLnTx/>
                <a:uFillTx/>
                <a:latin typeface="Courier New"/>
                <a:cs typeface="Courier New"/>
              </a:rPr>
              <a:t>	</a:t>
            </a:r>
            <a:r>
              <a:rPr kumimoji="0" sz="1400" b="1" i="0" u="none" strike="noStrike" kern="0" cap="none" spc="-25" normalizeH="0" baseline="0" noProof="0" dirty="0">
                <a:ln>
                  <a:noFill/>
                </a:ln>
                <a:solidFill>
                  <a:sysClr val="windowText" lastClr="000000"/>
                </a:solidFill>
                <a:effectLst/>
                <a:uLnTx/>
                <a:uFillTx/>
                <a:latin typeface="Courier New"/>
                <a:cs typeface="Courier New"/>
              </a:rPr>
              <a:t>lw add </a:t>
            </a:r>
            <a:r>
              <a:rPr kumimoji="0" sz="1400" b="1" i="0" u="none" strike="noStrike" kern="0" cap="none" spc="-20" normalizeH="0" baseline="0" noProof="0" dirty="0">
                <a:ln>
                  <a:noFill/>
                </a:ln>
                <a:solidFill>
                  <a:sysClr val="windowText" lastClr="000000"/>
                </a:solidFill>
                <a:effectLst/>
                <a:uLnTx/>
                <a:uFillTx/>
                <a:latin typeface="Courier New"/>
                <a:cs typeface="Courier New"/>
              </a:rPr>
              <a:t>addi addi </a:t>
            </a:r>
            <a:r>
              <a:rPr kumimoji="0" sz="1400" b="1" i="0" u="none" strike="noStrike" kern="0" cap="none" spc="-25" normalizeH="0" baseline="0" noProof="0" dirty="0">
                <a:ln>
                  <a:noFill/>
                </a:ln>
                <a:solidFill>
                  <a:sysClr val="windowText" lastClr="000000"/>
                </a:solidFill>
                <a:effectLst/>
                <a:uLnTx/>
                <a:uFillTx/>
                <a:latin typeface="Courier New"/>
                <a:cs typeface="Courier New"/>
              </a:rPr>
              <a:t>bne sw</a:t>
            </a:r>
            <a:endParaRPr kumimoji="0" sz="1400" b="0" i="0" u="none" strike="noStrike" kern="0" cap="none" spc="0" normalizeH="0" baseline="0" noProof="0">
              <a:ln>
                <a:noFill/>
              </a:ln>
              <a:solidFill>
                <a:sysClr val="windowText" lastClr="000000"/>
              </a:solidFill>
              <a:effectLst/>
              <a:uLnTx/>
              <a:uFillTx/>
              <a:latin typeface="Courier New"/>
              <a:cs typeface="Courier New"/>
            </a:endParaRPr>
          </a:p>
        </p:txBody>
      </p:sp>
      <p:sp>
        <p:nvSpPr>
          <p:cNvPr id="11" name="object 11"/>
          <p:cNvSpPr txBox="1"/>
          <p:nvPr/>
        </p:nvSpPr>
        <p:spPr>
          <a:xfrm>
            <a:off x="2251446" y="2644267"/>
            <a:ext cx="1609725" cy="1733550"/>
          </a:xfrm>
          <a:prstGeom prst="rect">
            <a:avLst/>
          </a:prstGeom>
        </p:spPr>
        <p:txBody>
          <a:bodyPr vert="horz" wrap="square" lIns="0" tIns="13335" rIns="0" bIns="0" rtlCol="0">
            <a:spAutoFit/>
          </a:bodyPr>
          <a:lstStyle/>
          <a:p>
            <a:pPr marL="0" marR="0" lvl="0" indent="0" defTabSz="914400" eaLnBrk="1" fontAlgn="auto" latinLnBrk="0" hangingPunct="1">
              <a:lnSpc>
                <a:spcPct val="100000"/>
              </a:lnSpc>
              <a:spcBef>
                <a:spcPts val="105"/>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Courier New"/>
                <a:cs typeface="Courier New"/>
              </a:rPr>
              <a:t>$s0,$zero,$zero</a:t>
            </a:r>
            <a:endParaRPr kumimoji="0" sz="1400" b="0" i="0" u="none" strike="noStrike" kern="0" cap="none" spc="0" normalizeH="0" baseline="0" noProof="0" dirty="0">
              <a:ln>
                <a:noFill/>
              </a:ln>
              <a:solidFill>
                <a:sysClr val="windowText" lastClr="00000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Courier New"/>
                <a:cs typeface="Courier New"/>
              </a:rPr>
              <a:t>$t1,$zero,4</a:t>
            </a:r>
            <a:endParaRPr kumimoji="0" sz="1400" b="0" i="0" u="none" strike="noStrike" kern="0" cap="none" spc="0" normalizeH="0" baseline="0" noProof="0" dirty="0">
              <a:ln>
                <a:noFill/>
              </a:ln>
              <a:solidFill>
                <a:sysClr val="windowText" lastClr="00000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rgbClr val="7030A0"/>
                </a:solidFill>
                <a:effectLst/>
                <a:uLnTx/>
                <a:uFillTx/>
                <a:latin typeface="Courier New"/>
                <a:cs typeface="Courier New"/>
              </a:rPr>
              <a:t>$t2,0($t0)</a:t>
            </a:r>
            <a:endParaRPr kumimoji="0" sz="1400" b="0" i="0" u="none" strike="noStrike" kern="0" cap="none" spc="0" normalizeH="0" baseline="0" noProof="0" dirty="0">
              <a:ln>
                <a:noFill/>
              </a:ln>
              <a:solidFill>
                <a:srgbClr val="7030A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rgbClr val="7030A0"/>
                </a:solidFill>
                <a:effectLst/>
                <a:uLnTx/>
                <a:uFillTx/>
                <a:latin typeface="Courier New"/>
                <a:cs typeface="Courier New"/>
              </a:rPr>
              <a:t>$t2,$t2,$t1</a:t>
            </a:r>
            <a:endParaRPr kumimoji="0" sz="1400" b="0" i="0" u="none" strike="noStrike" kern="0" cap="none" spc="0" normalizeH="0" baseline="0" noProof="0" dirty="0">
              <a:ln>
                <a:noFill/>
              </a:ln>
              <a:solidFill>
                <a:srgbClr val="7030A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rgbClr val="7030A0"/>
                </a:solidFill>
                <a:effectLst/>
                <a:uLnTx/>
                <a:uFillTx/>
                <a:latin typeface="Courier New"/>
                <a:cs typeface="Courier New"/>
              </a:rPr>
              <a:t>$t0,$t0,4</a:t>
            </a:r>
            <a:endParaRPr kumimoji="0" sz="1400" b="0" i="0" u="none" strike="noStrike" kern="0" cap="none" spc="0" normalizeH="0" baseline="0" noProof="0" dirty="0">
              <a:ln>
                <a:noFill/>
              </a:ln>
              <a:solidFill>
                <a:srgbClr val="7030A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rgbClr val="7030A0"/>
                </a:solidFill>
                <a:effectLst/>
                <a:uLnTx/>
                <a:uFillTx/>
                <a:latin typeface="Courier New"/>
                <a:cs typeface="Courier New"/>
              </a:rPr>
              <a:t>$t1,$t1,-</a:t>
            </a:r>
            <a:r>
              <a:rPr kumimoji="0" sz="1400" b="1" i="0" u="none" strike="noStrike" kern="0" cap="none" spc="-50" normalizeH="0" baseline="0" noProof="0" dirty="0">
                <a:ln>
                  <a:noFill/>
                </a:ln>
                <a:solidFill>
                  <a:srgbClr val="7030A0"/>
                </a:solidFill>
                <a:effectLst/>
                <a:uLnTx/>
                <a:uFillTx/>
                <a:latin typeface="Courier New"/>
                <a:cs typeface="Courier New"/>
              </a:rPr>
              <a:t>1</a:t>
            </a:r>
            <a:endParaRPr kumimoji="0" sz="1400" b="0" i="0" u="none" strike="noStrike" kern="0" cap="none" spc="0" normalizeH="0" baseline="0" noProof="0" dirty="0">
              <a:ln>
                <a:noFill/>
              </a:ln>
              <a:solidFill>
                <a:srgbClr val="7030A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rgbClr val="7030A0"/>
                </a:solidFill>
                <a:effectLst/>
                <a:uLnTx/>
                <a:uFillTx/>
                <a:latin typeface="Courier New"/>
                <a:cs typeface="Courier New"/>
              </a:rPr>
              <a:t>$t1,$zero,loop</a:t>
            </a:r>
            <a:endParaRPr kumimoji="0" sz="1400" b="0" i="0" u="none" strike="noStrike" kern="0" cap="none" spc="0" normalizeH="0" baseline="0" noProof="0" dirty="0">
              <a:ln>
                <a:noFill/>
              </a:ln>
              <a:solidFill>
                <a:srgbClr val="7030A0"/>
              </a:solidFill>
              <a:effectLst/>
              <a:uLnTx/>
              <a:uFillTx/>
              <a:latin typeface="Courier New"/>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Courier New"/>
                <a:cs typeface="Courier New"/>
              </a:rPr>
              <a:t>$t2,0($t2)</a:t>
            </a:r>
            <a:endParaRPr kumimoji="0" sz="1400" b="0" i="0" u="none" strike="noStrike" kern="0" cap="none" spc="0" normalizeH="0" baseline="0" noProof="0" dirty="0">
              <a:ln>
                <a:noFill/>
              </a:ln>
              <a:solidFill>
                <a:sysClr val="windowText" lastClr="000000"/>
              </a:solidFill>
              <a:effectLst/>
              <a:uLnTx/>
              <a:uFillTx/>
              <a:latin typeface="Courier New"/>
              <a:cs typeface="Courier New"/>
            </a:endParaRPr>
          </a:p>
        </p:txBody>
      </p:sp>
      <p:graphicFrame>
        <p:nvGraphicFramePr>
          <p:cNvPr id="12" name="object 12"/>
          <p:cNvGraphicFramePr>
            <a:graphicFrameLocks noGrp="1"/>
          </p:cNvGraphicFramePr>
          <p:nvPr/>
        </p:nvGraphicFramePr>
        <p:xfrm>
          <a:off x="5327650" y="2619375"/>
          <a:ext cx="3275965" cy="1835150"/>
        </p:xfrm>
        <a:graphic>
          <a:graphicData uri="http://schemas.openxmlformats.org/drawingml/2006/table">
            <a:tbl>
              <a:tblPr firstRow="1" bandRow="1">
                <a:tableStyleId>{2D5ABB26-0587-4C30-8999-92F81FD0307C}</a:tableStyleId>
              </a:tblPr>
              <a:tblGrid>
                <a:gridCol w="2270760">
                  <a:extLst>
                    <a:ext uri="{9D8B030D-6E8A-4147-A177-3AD203B41FA5}">
                      <a16:colId xmlns:a16="http://schemas.microsoft.com/office/drawing/2014/main" val="20000"/>
                    </a:ext>
                  </a:extLst>
                </a:gridCol>
                <a:gridCol w="1005205">
                  <a:extLst>
                    <a:ext uri="{9D8B030D-6E8A-4147-A177-3AD203B41FA5}">
                      <a16:colId xmlns:a16="http://schemas.microsoft.com/office/drawing/2014/main" val="20001"/>
                    </a:ext>
                  </a:extLst>
                </a:gridCol>
              </a:tblGrid>
              <a:tr h="469900">
                <a:tc>
                  <a:txBody>
                    <a:bodyPr/>
                    <a:lstStyle/>
                    <a:p>
                      <a:pPr marL="16510" algn="ctr">
                        <a:lnSpc>
                          <a:spcPct val="100000"/>
                        </a:lnSpc>
                        <a:spcBef>
                          <a:spcPts val="295"/>
                        </a:spcBef>
                      </a:pPr>
                      <a:r>
                        <a:rPr sz="1800" b="1" dirty="0">
                          <a:solidFill>
                            <a:srgbClr val="FFFFFF"/>
                          </a:solidFill>
                          <a:latin typeface="Calibri"/>
                          <a:cs typeface="Calibri"/>
                        </a:rPr>
                        <a:t>Instruction</a:t>
                      </a:r>
                      <a:r>
                        <a:rPr sz="1800" b="1" spc="-40" dirty="0">
                          <a:solidFill>
                            <a:srgbClr val="FFFFFF"/>
                          </a:solidFill>
                          <a:latin typeface="Calibri"/>
                          <a:cs typeface="Calibri"/>
                        </a:rPr>
                        <a:t> </a:t>
                      </a:r>
                      <a:r>
                        <a:rPr sz="1800" b="1" spc="-20" dirty="0">
                          <a:solidFill>
                            <a:srgbClr val="FFFFFF"/>
                          </a:solidFill>
                          <a:latin typeface="Calibri"/>
                          <a:cs typeface="Calibri"/>
                        </a:rPr>
                        <a:t>Type</a:t>
                      </a:r>
                      <a:endParaRPr sz="1800">
                        <a:latin typeface="Calibri"/>
                        <a:cs typeface="Calibri"/>
                      </a:endParaRPr>
                    </a:p>
                  </a:txBody>
                  <a:tcPr marL="0" marR="0" marT="37465" marB="0">
                    <a:solidFill>
                      <a:srgbClr val="000000"/>
                    </a:solidFill>
                  </a:tcPr>
                </a:tc>
                <a:tc>
                  <a:txBody>
                    <a:bodyPr/>
                    <a:lstStyle/>
                    <a:p>
                      <a:pPr marL="16510" algn="ctr">
                        <a:lnSpc>
                          <a:spcPct val="100000"/>
                        </a:lnSpc>
                        <a:spcBef>
                          <a:spcPts val="295"/>
                        </a:spcBef>
                      </a:pPr>
                      <a:r>
                        <a:rPr sz="1800" b="1" spc="-25" dirty="0">
                          <a:solidFill>
                            <a:srgbClr val="FFFFFF"/>
                          </a:solidFill>
                          <a:latin typeface="Calibri"/>
                          <a:cs typeface="Calibri"/>
                        </a:rPr>
                        <a:t>CPI</a:t>
                      </a:r>
                      <a:endParaRPr sz="1800">
                        <a:latin typeface="Calibri"/>
                        <a:cs typeface="Calibri"/>
                      </a:endParaRPr>
                    </a:p>
                  </a:txBody>
                  <a:tcPr marL="0" marR="0" marT="37465" marB="0">
                    <a:solidFill>
                      <a:srgbClr val="000000"/>
                    </a:solidFill>
                  </a:tcPr>
                </a:tc>
                <a:extLst>
                  <a:ext uri="{0D108BD9-81ED-4DB2-BD59-A6C34878D82A}">
                    <a16:rowId xmlns:a16="http://schemas.microsoft.com/office/drawing/2014/main" val="10000"/>
                  </a:ext>
                </a:extLst>
              </a:tr>
              <a:tr h="450850">
                <a:tc>
                  <a:txBody>
                    <a:bodyPr/>
                    <a:lstStyle/>
                    <a:p>
                      <a:pPr marL="13970" algn="ctr">
                        <a:lnSpc>
                          <a:spcPct val="100000"/>
                        </a:lnSpc>
                        <a:spcBef>
                          <a:spcPts val="195"/>
                        </a:spcBef>
                      </a:pPr>
                      <a:r>
                        <a:rPr sz="1800" spc="-25" dirty="0">
                          <a:latin typeface="Calibri"/>
                          <a:cs typeface="Calibri"/>
                        </a:rPr>
                        <a:t>add</a:t>
                      </a:r>
                      <a:endParaRPr sz="1800" dirty="0">
                        <a:latin typeface="Calibri"/>
                        <a:cs typeface="Calibri"/>
                      </a:endParaRPr>
                    </a:p>
                  </a:txBody>
                  <a:tcPr marL="0" marR="0" marT="24765" marB="0">
                    <a:lnL w="12700">
                      <a:solidFill>
                        <a:srgbClr val="000000"/>
                      </a:solidFill>
                      <a:prstDash val="solid"/>
                    </a:lnL>
                    <a:lnB w="12700">
                      <a:solidFill>
                        <a:srgbClr val="000000"/>
                      </a:solidFill>
                      <a:prstDash val="solid"/>
                    </a:lnB>
                    <a:solidFill>
                      <a:srgbClr val="E7E7E7"/>
                    </a:solidFill>
                  </a:tcPr>
                </a:tc>
                <a:tc>
                  <a:txBody>
                    <a:bodyPr/>
                    <a:lstStyle/>
                    <a:p>
                      <a:pPr marL="15240" algn="ctr">
                        <a:lnSpc>
                          <a:spcPct val="100000"/>
                        </a:lnSpc>
                        <a:spcBef>
                          <a:spcPts val="195"/>
                        </a:spcBef>
                      </a:pPr>
                      <a:r>
                        <a:rPr sz="1800" dirty="0">
                          <a:latin typeface="Calibri"/>
                          <a:cs typeface="Calibri"/>
                        </a:rPr>
                        <a:t>1</a:t>
                      </a:r>
                      <a:endParaRPr sz="1800">
                        <a:latin typeface="Calibri"/>
                        <a:cs typeface="Calibri"/>
                      </a:endParaRPr>
                    </a:p>
                  </a:txBody>
                  <a:tcPr marL="0" marR="0" marT="24765" marB="0">
                    <a:lnR w="12700">
                      <a:solidFill>
                        <a:srgbClr val="000000"/>
                      </a:solidFill>
                      <a:prstDash val="solid"/>
                    </a:lnR>
                    <a:lnB w="12700">
                      <a:solidFill>
                        <a:srgbClr val="000000"/>
                      </a:solidFill>
                      <a:prstDash val="solid"/>
                    </a:lnB>
                    <a:solidFill>
                      <a:srgbClr val="E7E7E7"/>
                    </a:solidFill>
                  </a:tcPr>
                </a:tc>
                <a:extLst>
                  <a:ext uri="{0D108BD9-81ED-4DB2-BD59-A6C34878D82A}">
                    <a16:rowId xmlns:a16="http://schemas.microsoft.com/office/drawing/2014/main" val="10001"/>
                  </a:ext>
                </a:extLst>
              </a:tr>
              <a:tr h="457200">
                <a:tc>
                  <a:txBody>
                    <a:bodyPr/>
                    <a:lstStyle/>
                    <a:p>
                      <a:pPr marL="13970" algn="ctr">
                        <a:lnSpc>
                          <a:spcPct val="100000"/>
                        </a:lnSpc>
                        <a:spcBef>
                          <a:spcPts val="245"/>
                        </a:spcBef>
                      </a:pPr>
                      <a:r>
                        <a:rPr sz="1800" dirty="0">
                          <a:latin typeface="Calibri"/>
                          <a:cs typeface="Calibri"/>
                        </a:rPr>
                        <a:t>lw</a:t>
                      </a:r>
                      <a:r>
                        <a:rPr sz="1800" spc="5" dirty="0">
                          <a:latin typeface="Calibri"/>
                          <a:cs typeface="Calibri"/>
                        </a:rPr>
                        <a:t> </a:t>
                      </a:r>
                      <a:r>
                        <a:rPr sz="1800" dirty="0">
                          <a:latin typeface="Calibri"/>
                          <a:cs typeface="Calibri"/>
                        </a:rPr>
                        <a:t>/</a:t>
                      </a:r>
                      <a:r>
                        <a:rPr sz="1800" spc="5" dirty="0">
                          <a:latin typeface="Calibri"/>
                          <a:cs typeface="Calibri"/>
                        </a:rPr>
                        <a:t> </a:t>
                      </a:r>
                      <a:r>
                        <a:rPr sz="1800" spc="-25" dirty="0">
                          <a:latin typeface="Calibri"/>
                          <a:cs typeface="Calibri"/>
                        </a:rPr>
                        <a:t>sw</a:t>
                      </a:r>
                      <a:endParaRPr sz="1800" dirty="0">
                        <a:latin typeface="Calibri"/>
                        <a:cs typeface="Calibri"/>
                      </a:endParaRPr>
                    </a:p>
                  </a:txBody>
                  <a:tcPr marL="0" marR="0" marT="3111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15240" algn="ctr">
                        <a:lnSpc>
                          <a:spcPct val="100000"/>
                        </a:lnSpc>
                        <a:spcBef>
                          <a:spcPts val="245"/>
                        </a:spcBef>
                      </a:pPr>
                      <a:r>
                        <a:rPr sz="1800" dirty="0">
                          <a:latin typeface="Calibri"/>
                          <a:cs typeface="Calibri"/>
                        </a:rPr>
                        <a:t>4</a:t>
                      </a:r>
                      <a:endParaRPr sz="1800">
                        <a:latin typeface="Calibri"/>
                        <a:cs typeface="Calibri"/>
                      </a:endParaRPr>
                    </a:p>
                  </a:txBody>
                  <a:tcPr marL="0" marR="0" marT="31115"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7200">
                <a:tc>
                  <a:txBody>
                    <a:bodyPr/>
                    <a:lstStyle/>
                    <a:p>
                      <a:pPr marL="15875" algn="ctr">
                        <a:lnSpc>
                          <a:spcPct val="100000"/>
                        </a:lnSpc>
                        <a:spcBef>
                          <a:spcPts val="245"/>
                        </a:spcBef>
                      </a:pPr>
                      <a:r>
                        <a:rPr sz="1800" spc="-25" dirty="0">
                          <a:latin typeface="Calibri"/>
                          <a:cs typeface="Calibri"/>
                        </a:rPr>
                        <a:t>bne</a:t>
                      </a:r>
                      <a:endParaRPr sz="1800" dirty="0">
                        <a:latin typeface="Calibri"/>
                        <a:cs typeface="Calibri"/>
                      </a:endParaRPr>
                    </a:p>
                  </a:txBody>
                  <a:tcPr marL="0" marR="0" marT="31115" marB="0">
                    <a:lnL w="12700">
                      <a:solidFill>
                        <a:srgbClr val="000000"/>
                      </a:solidFill>
                      <a:prstDash val="solid"/>
                    </a:lnL>
                    <a:lnT w="12700">
                      <a:solidFill>
                        <a:srgbClr val="000000"/>
                      </a:solidFill>
                      <a:prstDash val="solid"/>
                    </a:lnT>
                    <a:lnB w="12700">
                      <a:solidFill>
                        <a:srgbClr val="000000"/>
                      </a:solidFill>
                      <a:prstDash val="solid"/>
                    </a:lnB>
                    <a:solidFill>
                      <a:srgbClr val="E7E7E7"/>
                    </a:solidFill>
                  </a:tcPr>
                </a:tc>
                <a:tc>
                  <a:txBody>
                    <a:bodyPr/>
                    <a:lstStyle/>
                    <a:p>
                      <a:pPr marL="15240" algn="ctr">
                        <a:lnSpc>
                          <a:spcPct val="100000"/>
                        </a:lnSpc>
                        <a:spcBef>
                          <a:spcPts val="245"/>
                        </a:spcBef>
                      </a:pPr>
                      <a:r>
                        <a:rPr sz="1800" dirty="0">
                          <a:latin typeface="Calibri"/>
                          <a:cs typeface="Calibri"/>
                        </a:rPr>
                        <a:t>2</a:t>
                      </a:r>
                    </a:p>
                  </a:txBody>
                  <a:tcPr marL="0" marR="0" marT="31115" marB="0">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bl>
          </a:graphicData>
        </a:graphic>
      </p:graphicFrame>
      <p:sp>
        <p:nvSpPr>
          <p:cNvPr id="13" name="object 13"/>
          <p:cNvSpPr txBox="1"/>
          <p:nvPr/>
        </p:nvSpPr>
        <p:spPr>
          <a:xfrm>
            <a:off x="128893" y="4648212"/>
            <a:ext cx="3732278" cy="846455"/>
          </a:xfrm>
          <a:prstGeom prst="rect">
            <a:avLst/>
          </a:prstGeom>
        </p:spPr>
        <p:txBody>
          <a:bodyPr vert="horz" wrap="square" lIns="0" tIns="82550" rIns="0" bIns="0" rtlCol="0">
            <a:spAutoFit/>
          </a:bodyPr>
          <a:lstStyle/>
          <a:p>
            <a:pPr marL="189865" marR="0" lvl="0" indent="0" defTabSz="914400" eaLnBrk="1" fontAlgn="auto" latinLnBrk="0" hangingPunct="1">
              <a:lnSpc>
                <a:spcPct val="100000"/>
              </a:lnSpc>
              <a:spcBef>
                <a:spcPts val="650"/>
              </a:spcBef>
              <a:spcAft>
                <a:spcPts val="0"/>
              </a:spcAft>
              <a:buClrTx/>
              <a:buSzTx/>
              <a:buFontTx/>
              <a:buNone/>
              <a:tabLst/>
              <a:defRPr/>
            </a:pPr>
            <a:r>
              <a:rPr kumimoji="0" sz="1400" b="0" i="0" u="none" strike="noStrike" kern="0" cap="none" spc="0" normalizeH="0" baseline="0" noProof="0" dirty="0">
                <a:ln>
                  <a:noFill/>
                </a:ln>
                <a:solidFill>
                  <a:srgbClr val="A40020"/>
                </a:solidFill>
                <a:effectLst/>
                <a:uLnTx/>
                <a:uFillTx/>
                <a:latin typeface="Arial"/>
                <a:cs typeface="Arial"/>
              </a:rPr>
              <a:t>Dynamic</a:t>
            </a:r>
            <a:r>
              <a:rPr kumimoji="0" sz="1400" b="0" i="0" u="none" strike="noStrike" kern="0" cap="none" spc="-20"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Instruction</a:t>
            </a:r>
            <a:r>
              <a:rPr kumimoji="0" sz="1400" b="0" i="0" u="none" strike="noStrike" kern="0" cap="none" spc="-60"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Count</a:t>
            </a:r>
            <a:r>
              <a:rPr kumimoji="0" sz="1400" b="0" i="0" u="none" strike="noStrike" kern="0" cap="none" spc="-30"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a:t>
            </a:r>
            <a:r>
              <a:rPr kumimoji="0" sz="1400" b="0" i="0" u="none" strike="noStrike" kern="0" cap="none" spc="-25"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4*5</a:t>
            </a:r>
            <a:r>
              <a:rPr kumimoji="0" sz="1400" b="0" i="0" u="none" strike="noStrike" kern="0" cap="none" spc="-35"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a:t>
            </a:r>
            <a:r>
              <a:rPr kumimoji="0" sz="1400" b="0" i="0" u="none" strike="noStrike" kern="0" cap="none" spc="-25"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3</a:t>
            </a:r>
            <a:r>
              <a:rPr kumimoji="0" sz="1400" b="0" i="0" u="none" strike="noStrike" kern="0" cap="none" spc="-25" normalizeH="0" baseline="0" noProof="0" dirty="0">
                <a:ln>
                  <a:noFill/>
                </a:ln>
                <a:solidFill>
                  <a:srgbClr val="A40020"/>
                </a:solidFill>
                <a:effectLst/>
                <a:uLnTx/>
                <a:uFillTx/>
                <a:latin typeface="Arial"/>
                <a:cs typeface="Arial"/>
              </a:rPr>
              <a:t> </a:t>
            </a:r>
            <a:r>
              <a:rPr kumimoji="0" sz="1400" b="0" i="0" u="none" strike="noStrike" kern="0" cap="none" spc="0" normalizeH="0" baseline="0" noProof="0" dirty="0">
                <a:ln>
                  <a:noFill/>
                </a:ln>
                <a:solidFill>
                  <a:srgbClr val="A40020"/>
                </a:solidFill>
                <a:effectLst/>
                <a:uLnTx/>
                <a:uFillTx/>
                <a:latin typeface="Arial"/>
                <a:cs typeface="Arial"/>
              </a:rPr>
              <a:t>=</a:t>
            </a:r>
            <a:r>
              <a:rPr kumimoji="0" sz="1400" b="0" i="0" u="none" strike="noStrike" kern="0" cap="none" spc="-20" normalizeH="0" baseline="0" noProof="0" dirty="0">
                <a:ln>
                  <a:noFill/>
                </a:ln>
                <a:solidFill>
                  <a:srgbClr val="A40020"/>
                </a:solidFill>
                <a:effectLst/>
                <a:uLnTx/>
                <a:uFillTx/>
                <a:latin typeface="Arial"/>
                <a:cs typeface="Arial"/>
              </a:rPr>
              <a:t> </a:t>
            </a:r>
            <a:r>
              <a:rPr kumimoji="0" sz="1400" b="0" i="0" u="none" strike="noStrike" kern="0" cap="none" spc="-35" normalizeH="0" baseline="0" noProof="0" dirty="0">
                <a:ln>
                  <a:noFill/>
                </a:ln>
                <a:solidFill>
                  <a:srgbClr val="A40020"/>
                </a:solidFill>
                <a:effectLst/>
                <a:uLnTx/>
                <a:uFillTx/>
                <a:latin typeface="Arial"/>
                <a:cs typeface="Arial"/>
              </a:rPr>
              <a:t>23</a:t>
            </a:r>
            <a:endParaRPr kumimoji="0" sz="1400" b="0" i="0" u="none" strike="noStrike" kern="0" cap="none" spc="0" normalizeH="0" baseline="0" noProof="0" dirty="0">
              <a:ln>
                <a:noFill/>
              </a:ln>
              <a:solidFill>
                <a:sysClr val="windowText" lastClr="000000"/>
              </a:solidFill>
              <a:effectLst/>
              <a:uLnTx/>
              <a:uFillTx/>
              <a:latin typeface="Arial"/>
              <a:cs typeface="Arial"/>
            </a:endParaRPr>
          </a:p>
          <a:p>
            <a:pPr marL="50800" marR="0" lvl="0" indent="0" defTabSz="914400" eaLnBrk="1" fontAlgn="auto" latinLnBrk="0" hangingPunct="1">
              <a:lnSpc>
                <a:spcPct val="100000"/>
              </a:lnSpc>
              <a:spcBef>
                <a:spcPts val="1045"/>
              </a:spcBef>
              <a:spcAft>
                <a:spcPts val="0"/>
              </a:spcAft>
              <a:buClrTx/>
              <a:buSzTx/>
              <a:buFontTx/>
              <a:buNone/>
              <a:tabLst/>
              <a:defRPr/>
            </a:pPr>
            <a:r>
              <a:rPr kumimoji="0" sz="1750" b="0" i="1" u="none" strike="noStrike" kern="0" cap="none" spc="0" normalizeH="0" baseline="0" noProof="0" dirty="0">
                <a:ln>
                  <a:noFill/>
                </a:ln>
                <a:solidFill>
                  <a:sysClr val="windowText" lastClr="000000"/>
                </a:solidFill>
                <a:effectLst/>
                <a:uLnTx/>
                <a:uFillTx/>
                <a:latin typeface="Times New Roman"/>
                <a:cs typeface="Times New Roman"/>
              </a:rPr>
              <a:t>CPI</a:t>
            </a:r>
            <a:r>
              <a:rPr kumimoji="0" sz="1750" b="0" i="1" u="none" strike="noStrike" kern="0" cap="none" spc="340" normalizeH="0" baseline="0" noProof="0" dirty="0">
                <a:ln>
                  <a:noFill/>
                </a:ln>
                <a:solidFill>
                  <a:sysClr val="windowText" lastClr="000000"/>
                </a:solidFill>
                <a:effectLst/>
                <a:uLnTx/>
                <a:uFillTx/>
                <a:latin typeface="Times New Roman"/>
                <a:cs typeface="Times New Roman"/>
              </a:rPr>
              <a:t> </a:t>
            </a:r>
            <a:r>
              <a:rPr kumimoji="0" sz="1750" b="0" i="0" u="none" strike="noStrike" kern="0" cap="none" spc="0" normalizeH="0" baseline="0" noProof="0" dirty="0">
                <a:ln>
                  <a:noFill/>
                </a:ln>
                <a:solidFill>
                  <a:sysClr val="windowText" lastClr="000000"/>
                </a:solidFill>
                <a:effectLst/>
                <a:uLnTx/>
                <a:uFillTx/>
                <a:latin typeface="Symbol"/>
                <a:cs typeface="Symbol"/>
              </a:rPr>
              <a:t></a:t>
            </a:r>
            <a:r>
              <a:rPr kumimoji="0" sz="175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3975" b="0" i="0" u="none" strike="noStrike" kern="0" cap="none" spc="0" normalizeH="0" baseline="-8385" noProof="0" dirty="0">
                <a:ln>
                  <a:noFill/>
                </a:ln>
                <a:solidFill>
                  <a:sysClr val="windowText" lastClr="000000"/>
                </a:solidFill>
                <a:effectLst/>
                <a:uLnTx/>
                <a:uFillTx/>
                <a:latin typeface="Symbol"/>
                <a:cs typeface="Symbol"/>
              </a:rPr>
              <a:t></a:t>
            </a:r>
            <a:r>
              <a:rPr kumimoji="0" sz="1750" b="0" i="1" u="none" strike="noStrike" kern="0" cap="none" spc="0" normalizeH="0" baseline="0" noProof="0" dirty="0">
                <a:ln>
                  <a:noFill/>
                </a:ln>
                <a:solidFill>
                  <a:sysClr val="windowText" lastClr="000000"/>
                </a:solidFill>
                <a:effectLst/>
                <a:uLnTx/>
                <a:uFillTx/>
                <a:latin typeface="Times New Roman"/>
                <a:cs typeface="Times New Roman"/>
              </a:rPr>
              <a:t>CPI</a:t>
            </a:r>
            <a:r>
              <a:rPr kumimoji="0" sz="1500" b="0" i="1" u="none" strike="noStrike" kern="0" cap="none" spc="0" normalizeH="0" baseline="-25000" noProof="0" dirty="0">
                <a:ln>
                  <a:noFill/>
                </a:ln>
                <a:solidFill>
                  <a:sysClr val="windowText" lastClr="000000"/>
                </a:solidFill>
                <a:effectLst/>
                <a:uLnTx/>
                <a:uFillTx/>
                <a:latin typeface="Times New Roman"/>
                <a:cs typeface="Times New Roman"/>
              </a:rPr>
              <a:t>Type</a:t>
            </a:r>
            <a:r>
              <a:rPr kumimoji="0" sz="1500" b="0" i="1" u="none" strike="noStrike" kern="0" cap="none" spc="-89" normalizeH="0" baseline="-25000" noProof="0" dirty="0">
                <a:ln>
                  <a:noFill/>
                </a:ln>
                <a:solidFill>
                  <a:sysClr val="windowText" lastClr="000000"/>
                </a:solidFill>
                <a:effectLst/>
                <a:uLnTx/>
                <a:uFillTx/>
                <a:latin typeface="Times New Roman"/>
                <a:cs typeface="Times New Roman"/>
              </a:rPr>
              <a:t> </a:t>
            </a:r>
            <a:r>
              <a:rPr kumimoji="0" sz="1500" b="0" i="0" u="none" strike="noStrike" kern="0" cap="none" spc="0" normalizeH="0" baseline="-25000" noProof="0" dirty="0">
                <a:ln>
                  <a:noFill/>
                </a:ln>
                <a:solidFill>
                  <a:sysClr val="windowText" lastClr="000000"/>
                </a:solidFill>
                <a:effectLst/>
                <a:uLnTx/>
                <a:uFillTx/>
                <a:latin typeface="Times New Roman"/>
                <a:cs typeface="Times New Roman"/>
              </a:rPr>
              <a:t>_</a:t>
            </a:r>
            <a:r>
              <a:rPr kumimoji="0" sz="1500" b="0" i="0" u="none" strike="noStrike" kern="0" cap="none" spc="-135" normalizeH="0" baseline="-25000" noProof="0" dirty="0">
                <a:ln>
                  <a:noFill/>
                </a:ln>
                <a:solidFill>
                  <a:sysClr val="windowText" lastClr="000000"/>
                </a:solidFill>
                <a:effectLst/>
                <a:uLnTx/>
                <a:uFillTx/>
                <a:latin typeface="Times New Roman"/>
                <a:cs typeface="Times New Roman"/>
              </a:rPr>
              <a:t> </a:t>
            </a:r>
            <a:r>
              <a:rPr kumimoji="0" sz="1500" b="0" i="1" u="none" strike="noStrike" kern="0" cap="none" spc="0" normalizeH="0" baseline="-25000" noProof="0" dirty="0">
                <a:ln>
                  <a:noFill/>
                </a:ln>
                <a:solidFill>
                  <a:sysClr val="windowText" lastClr="000000"/>
                </a:solidFill>
                <a:effectLst/>
                <a:uLnTx/>
                <a:uFillTx/>
                <a:latin typeface="Times New Roman"/>
                <a:cs typeface="Times New Roman"/>
              </a:rPr>
              <a:t>i</a:t>
            </a:r>
            <a:r>
              <a:rPr kumimoji="0" sz="1500" b="0" i="1" u="none" strike="noStrike" kern="0" cap="none" spc="352" normalizeH="0" baseline="-25000" noProof="0" dirty="0">
                <a:ln>
                  <a:noFill/>
                </a:ln>
                <a:solidFill>
                  <a:sysClr val="windowText" lastClr="000000"/>
                </a:solidFill>
                <a:effectLst/>
                <a:uLnTx/>
                <a:uFillTx/>
                <a:latin typeface="Times New Roman"/>
                <a:cs typeface="Times New Roman"/>
              </a:rPr>
              <a:t> </a:t>
            </a:r>
            <a:r>
              <a:rPr kumimoji="0" sz="175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75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1750" b="0" i="1" u="none" strike="noStrike" kern="0" cap="none" spc="-10" normalizeH="0" baseline="0" noProof="0" dirty="0">
                <a:ln>
                  <a:noFill/>
                </a:ln>
                <a:solidFill>
                  <a:sysClr val="windowText" lastClr="000000"/>
                </a:solidFill>
                <a:effectLst/>
                <a:uLnTx/>
                <a:uFillTx/>
                <a:latin typeface="Times New Roman"/>
                <a:cs typeface="Times New Roman"/>
              </a:rPr>
              <a:t>P</a:t>
            </a:r>
            <a:r>
              <a:rPr kumimoji="0" sz="1750" b="0" i="0" u="none" strike="noStrike" kern="0" cap="none" spc="-10" normalizeH="0" baseline="0" noProof="0" dirty="0">
                <a:ln>
                  <a:noFill/>
                </a:ln>
                <a:solidFill>
                  <a:sysClr val="windowText" lastClr="000000"/>
                </a:solidFill>
                <a:effectLst/>
                <a:uLnTx/>
                <a:uFillTx/>
                <a:latin typeface="Times New Roman"/>
                <a:cs typeface="Times New Roman"/>
              </a:rPr>
              <a:t>(</a:t>
            </a:r>
            <a:r>
              <a:rPr kumimoji="0" sz="1750" b="0" i="1" u="none" strike="noStrike" kern="0" cap="none" spc="-10" normalizeH="0" baseline="0" noProof="0" dirty="0">
                <a:ln>
                  <a:noFill/>
                </a:ln>
                <a:solidFill>
                  <a:sysClr val="windowText" lastClr="000000"/>
                </a:solidFill>
                <a:effectLst/>
                <a:uLnTx/>
                <a:uFillTx/>
                <a:latin typeface="Times New Roman"/>
                <a:cs typeface="Times New Roman"/>
              </a:rPr>
              <a:t>Instr</a:t>
            </a:r>
            <a:endParaRPr kumimoji="0" sz="1750" b="0" i="0" u="none" strike="noStrike" kern="0" cap="none" spc="0" normalizeH="0" baseline="0" noProof="0" dirty="0">
              <a:ln>
                <a:noFill/>
              </a:ln>
              <a:solidFill>
                <a:sysClr val="windowText" lastClr="000000"/>
              </a:solidFill>
              <a:effectLst/>
              <a:uLnTx/>
              <a:uFillTx/>
              <a:latin typeface="Times New Roman"/>
              <a:cs typeface="Times New Roman"/>
            </a:endParaRPr>
          </a:p>
        </p:txBody>
      </p:sp>
      <p:graphicFrame>
        <p:nvGraphicFramePr>
          <p:cNvPr id="14" name="object 14"/>
          <p:cNvGraphicFramePr>
            <a:graphicFrameLocks noGrp="1"/>
          </p:cNvGraphicFramePr>
          <p:nvPr/>
        </p:nvGraphicFramePr>
        <p:xfrm>
          <a:off x="3956050" y="4600575"/>
          <a:ext cx="4725035" cy="1225550"/>
        </p:xfrm>
        <a:graphic>
          <a:graphicData uri="http://schemas.openxmlformats.org/drawingml/2006/table">
            <a:tbl>
              <a:tblPr firstRow="1" bandRow="1">
                <a:tableStyleId>{2D5ABB26-0587-4C30-8999-92F81FD0307C}</a:tableStyleId>
              </a:tblPr>
              <a:tblGrid>
                <a:gridCol w="2593975">
                  <a:extLst>
                    <a:ext uri="{9D8B030D-6E8A-4147-A177-3AD203B41FA5}">
                      <a16:colId xmlns:a16="http://schemas.microsoft.com/office/drawing/2014/main" val="20000"/>
                    </a:ext>
                  </a:extLst>
                </a:gridCol>
                <a:gridCol w="2131060">
                  <a:extLst>
                    <a:ext uri="{9D8B030D-6E8A-4147-A177-3AD203B41FA5}">
                      <a16:colId xmlns:a16="http://schemas.microsoft.com/office/drawing/2014/main" val="20001"/>
                    </a:ext>
                  </a:extLst>
                </a:gridCol>
              </a:tblGrid>
              <a:tr h="317500">
                <a:tc>
                  <a:txBody>
                    <a:bodyPr/>
                    <a:lstStyle/>
                    <a:p>
                      <a:pPr marL="195580" algn="ctr">
                        <a:lnSpc>
                          <a:spcPct val="100000"/>
                        </a:lnSpc>
                        <a:spcBef>
                          <a:spcPts val="325"/>
                        </a:spcBef>
                      </a:pPr>
                      <a:r>
                        <a:rPr sz="1400" b="1" dirty="0">
                          <a:solidFill>
                            <a:srgbClr val="FFFFFF"/>
                          </a:solidFill>
                          <a:latin typeface="Calibri"/>
                          <a:cs typeface="Calibri"/>
                        </a:rPr>
                        <a:t>Instruction</a:t>
                      </a:r>
                      <a:r>
                        <a:rPr sz="1400" b="1" spc="-55" dirty="0">
                          <a:solidFill>
                            <a:srgbClr val="FFFFFF"/>
                          </a:solidFill>
                          <a:latin typeface="Calibri"/>
                          <a:cs typeface="Calibri"/>
                        </a:rPr>
                        <a:t> </a:t>
                      </a:r>
                      <a:r>
                        <a:rPr sz="1400" b="1" spc="-20" dirty="0">
                          <a:solidFill>
                            <a:srgbClr val="FFFFFF"/>
                          </a:solidFill>
                          <a:latin typeface="Calibri"/>
                          <a:cs typeface="Calibri"/>
                        </a:rPr>
                        <a:t>Type</a:t>
                      </a:r>
                      <a:endParaRPr sz="1400">
                        <a:latin typeface="Calibri"/>
                        <a:cs typeface="Calibri"/>
                      </a:endParaRPr>
                    </a:p>
                  </a:txBody>
                  <a:tcPr marL="0" marR="0" marT="41275" marB="0">
                    <a:solidFill>
                      <a:srgbClr val="000000"/>
                    </a:solidFill>
                  </a:tcPr>
                </a:tc>
                <a:tc>
                  <a:txBody>
                    <a:bodyPr/>
                    <a:lstStyle/>
                    <a:p>
                      <a:pPr marL="196215" algn="ctr">
                        <a:lnSpc>
                          <a:spcPct val="100000"/>
                        </a:lnSpc>
                        <a:spcBef>
                          <a:spcPts val="325"/>
                        </a:spcBef>
                      </a:pPr>
                      <a:r>
                        <a:rPr sz="1400" b="1" dirty="0">
                          <a:solidFill>
                            <a:srgbClr val="FFFFFF"/>
                          </a:solidFill>
                          <a:latin typeface="Calibri"/>
                          <a:cs typeface="Calibri"/>
                        </a:rPr>
                        <a:t>Dynamic</a:t>
                      </a:r>
                      <a:r>
                        <a:rPr sz="1400" b="1" spc="-45" dirty="0">
                          <a:solidFill>
                            <a:srgbClr val="FFFFFF"/>
                          </a:solidFill>
                          <a:latin typeface="Calibri"/>
                          <a:cs typeface="Calibri"/>
                        </a:rPr>
                        <a:t> </a:t>
                      </a:r>
                      <a:r>
                        <a:rPr sz="1400" b="1" spc="-10" dirty="0">
                          <a:solidFill>
                            <a:srgbClr val="FFFFFF"/>
                          </a:solidFill>
                          <a:latin typeface="Calibri"/>
                          <a:cs typeface="Calibri"/>
                        </a:rPr>
                        <a:t>Count</a:t>
                      </a:r>
                      <a:endParaRPr sz="1400">
                        <a:latin typeface="Calibri"/>
                        <a:cs typeface="Calibri"/>
                      </a:endParaRPr>
                    </a:p>
                  </a:txBody>
                  <a:tcPr marL="0" marR="0" marT="41275" marB="0">
                    <a:solidFill>
                      <a:srgbClr val="000000"/>
                    </a:solidFill>
                  </a:tcPr>
                </a:tc>
                <a:extLst>
                  <a:ext uri="{0D108BD9-81ED-4DB2-BD59-A6C34878D82A}">
                    <a16:rowId xmlns:a16="http://schemas.microsoft.com/office/drawing/2014/main" val="10000"/>
                  </a:ext>
                </a:extLst>
              </a:tr>
              <a:tr h="298450">
                <a:tc>
                  <a:txBody>
                    <a:bodyPr/>
                    <a:lstStyle/>
                    <a:p>
                      <a:pPr marL="195580" algn="ctr">
                        <a:lnSpc>
                          <a:spcPct val="100000"/>
                        </a:lnSpc>
                        <a:spcBef>
                          <a:spcPts val="225"/>
                        </a:spcBef>
                      </a:pPr>
                      <a:r>
                        <a:rPr sz="1400" spc="-25" dirty="0">
                          <a:latin typeface="Calibri"/>
                          <a:cs typeface="Calibri"/>
                        </a:rPr>
                        <a:t>add</a:t>
                      </a:r>
                      <a:endParaRPr sz="1400">
                        <a:latin typeface="Calibri"/>
                        <a:cs typeface="Calibri"/>
                      </a:endParaRPr>
                    </a:p>
                  </a:txBody>
                  <a:tcPr marL="0" marR="0" marT="28575" marB="0">
                    <a:lnL w="12700">
                      <a:solidFill>
                        <a:srgbClr val="000000"/>
                      </a:solidFill>
                      <a:prstDash val="solid"/>
                    </a:lnL>
                    <a:lnB w="12700">
                      <a:solidFill>
                        <a:srgbClr val="000000"/>
                      </a:solidFill>
                      <a:prstDash val="solid"/>
                    </a:lnB>
                    <a:solidFill>
                      <a:srgbClr val="E7E7E7"/>
                    </a:solidFill>
                  </a:tcPr>
                </a:tc>
                <a:tc>
                  <a:txBody>
                    <a:bodyPr/>
                    <a:lstStyle/>
                    <a:p>
                      <a:pPr marL="196215" algn="ctr">
                        <a:lnSpc>
                          <a:spcPct val="100000"/>
                        </a:lnSpc>
                        <a:spcBef>
                          <a:spcPts val="225"/>
                        </a:spcBef>
                      </a:pPr>
                      <a:r>
                        <a:rPr sz="1400" spc="-25" dirty="0">
                          <a:latin typeface="Calibri"/>
                          <a:cs typeface="Calibri"/>
                        </a:rPr>
                        <a:t>14</a:t>
                      </a:r>
                      <a:endParaRPr sz="1400">
                        <a:latin typeface="Calibri"/>
                        <a:cs typeface="Calibri"/>
                      </a:endParaRPr>
                    </a:p>
                  </a:txBody>
                  <a:tcPr marL="0" marR="0" marT="28575" marB="0">
                    <a:lnR w="12700">
                      <a:solidFill>
                        <a:srgbClr val="000000"/>
                      </a:solidFill>
                      <a:prstDash val="solid"/>
                    </a:lnR>
                    <a:lnB w="12700">
                      <a:solidFill>
                        <a:srgbClr val="000000"/>
                      </a:solidFill>
                      <a:prstDash val="solid"/>
                    </a:lnB>
                    <a:solidFill>
                      <a:srgbClr val="E7E7E7"/>
                    </a:solidFill>
                  </a:tcPr>
                </a:tc>
                <a:extLst>
                  <a:ext uri="{0D108BD9-81ED-4DB2-BD59-A6C34878D82A}">
                    <a16:rowId xmlns:a16="http://schemas.microsoft.com/office/drawing/2014/main" val="10001"/>
                  </a:ext>
                </a:extLst>
              </a:tr>
              <a:tr h="304800">
                <a:tc>
                  <a:txBody>
                    <a:bodyPr/>
                    <a:lstStyle/>
                    <a:p>
                      <a:pPr marL="193040" algn="ctr">
                        <a:lnSpc>
                          <a:spcPct val="100000"/>
                        </a:lnSpc>
                        <a:spcBef>
                          <a:spcPts val="275"/>
                        </a:spcBef>
                      </a:pPr>
                      <a:r>
                        <a:rPr sz="1400" dirty="0">
                          <a:latin typeface="Calibri"/>
                          <a:cs typeface="Calibri"/>
                        </a:rPr>
                        <a:t>lw</a:t>
                      </a:r>
                      <a:r>
                        <a:rPr sz="1400" spc="-15" dirty="0">
                          <a:latin typeface="Calibri"/>
                          <a:cs typeface="Calibri"/>
                        </a:rPr>
                        <a:t> </a:t>
                      </a:r>
                      <a:r>
                        <a:rPr sz="1400" dirty="0">
                          <a:latin typeface="Calibri"/>
                          <a:cs typeface="Calibri"/>
                        </a:rPr>
                        <a:t>/</a:t>
                      </a:r>
                      <a:r>
                        <a:rPr sz="1400" spc="-5" dirty="0">
                          <a:latin typeface="Calibri"/>
                          <a:cs typeface="Calibri"/>
                        </a:rPr>
                        <a:t> </a:t>
                      </a:r>
                      <a:r>
                        <a:rPr sz="1400" spc="-25" dirty="0">
                          <a:latin typeface="Calibri"/>
                          <a:cs typeface="Calibri"/>
                        </a:rPr>
                        <a:t>sw</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198120" algn="ctr">
                        <a:lnSpc>
                          <a:spcPct val="100000"/>
                        </a:lnSpc>
                        <a:spcBef>
                          <a:spcPts val="275"/>
                        </a:spcBef>
                      </a:pPr>
                      <a:r>
                        <a:rPr sz="1400" dirty="0">
                          <a:latin typeface="Calibri"/>
                          <a:cs typeface="Calibri"/>
                        </a:rPr>
                        <a:t>5</a:t>
                      </a:r>
                      <a:endParaRPr sz="1400">
                        <a:latin typeface="Calibri"/>
                        <a:cs typeface="Calibri"/>
                      </a:endParaRPr>
                    </a:p>
                  </a:txBody>
                  <a:tcPr marL="0" marR="0" marT="34925"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4800">
                <a:tc>
                  <a:txBody>
                    <a:bodyPr/>
                    <a:lstStyle/>
                    <a:p>
                      <a:pPr marL="194310" algn="ctr">
                        <a:lnSpc>
                          <a:spcPct val="100000"/>
                        </a:lnSpc>
                        <a:spcBef>
                          <a:spcPts val="275"/>
                        </a:spcBef>
                      </a:pPr>
                      <a:r>
                        <a:rPr sz="1400" spc="-25" dirty="0">
                          <a:latin typeface="Calibri"/>
                          <a:cs typeface="Calibri"/>
                        </a:rPr>
                        <a:t>bne</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solidFill>
                      <a:srgbClr val="E7E7E7"/>
                    </a:solidFill>
                  </a:tcPr>
                </a:tc>
                <a:tc>
                  <a:txBody>
                    <a:bodyPr/>
                    <a:lstStyle/>
                    <a:p>
                      <a:pPr marL="198120" algn="ctr">
                        <a:lnSpc>
                          <a:spcPct val="100000"/>
                        </a:lnSpc>
                        <a:spcBef>
                          <a:spcPts val="275"/>
                        </a:spcBef>
                      </a:pPr>
                      <a:r>
                        <a:rPr sz="1400" dirty="0">
                          <a:latin typeface="Calibri"/>
                          <a:cs typeface="Calibri"/>
                        </a:rPr>
                        <a:t>4</a:t>
                      </a:r>
                      <a:endParaRPr sz="1400">
                        <a:latin typeface="Calibri"/>
                        <a:cs typeface="Calibri"/>
                      </a:endParaRPr>
                    </a:p>
                  </a:txBody>
                  <a:tcPr marL="0" marR="0" marT="34925" marB="0">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bl>
          </a:graphicData>
        </a:graphic>
      </p:graphicFrame>
      <p:sp>
        <p:nvSpPr>
          <p:cNvPr id="15" name="object 15"/>
          <p:cNvSpPr txBox="1"/>
          <p:nvPr/>
        </p:nvSpPr>
        <p:spPr>
          <a:xfrm>
            <a:off x="1283676" y="5847902"/>
            <a:ext cx="7248764" cy="525785"/>
          </a:xfrm>
          <a:prstGeom prst="rect">
            <a:avLst/>
          </a:prstGeom>
        </p:spPr>
        <p:txBody>
          <a:bodyPr vert="horz" wrap="square" lIns="0" tIns="12700" rIns="0" bIns="0" rtlCol="0">
            <a:spAutoFit/>
          </a:bodyPr>
          <a:lstStyle/>
          <a:p>
            <a:pPr marL="50800" marR="0" lvl="0" indent="0" defTabSz="914400" eaLnBrk="1" fontAlgn="auto" latinLnBrk="0" hangingPunct="1">
              <a:lnSpc>
                <a:spcPts val="3965"/>
              </a:lnSpc>
              <a:spcBef>
                <a:spcPts val="100"/>
              </a:spcBef>
              <a:spcAft>
                <a:spcPts val="0"/>
              </a:spcAft>
              <a:buClrTx/>
              <a:buSzTx/>
              <a:buFontTx/>
              <a:buNone/>
              <a:tabLst/>
              <a:defRPr/>
            </a:pPr>
            <a:r>
              <a:rPr kumimoji="0" sz="2550" b="0" i="1" u="none" strike="noStrike" kern="0" cap="none" spc="0" normalizeH="0" baseline="0" noProof="0" dirty="0">
                <a:ln>
                  <a:noFill/>
                </a:ln>
                <a:solidFill>
                  <a:sysClr val="windowText" lastClr="000000"/>
                </a:solidFill>
                <a:effectLst/>
                <a:uLnTx/>
                <a:uFillTx/>
                <a:latin typeface="Times New Roman"/>
                <a:cs typeface="Times New Roman"/>
              </a:rPr>
              <a:t>CPI</a:t>
            </a:r>
            <a:r>
              <a:rPr kumimoji="0" sz="2550" b="0" i="1" u="none" strike="noStrike" kern="0" cap="none" spc="300"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Symbol"/>
                <a:cs typeface="Symbol"/>
              </a:rPr>
              <a:t></a:t>
            </a:r>
            <a:r>
              <a:rPr kumimoji="0" sz="255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3825" b="0" i="0" u="sng" strike="noStrike" kern="0" cap="none" spc="187" normalizeH="0" baseline="34858" noProof="0" dirty="0">
                <a:ln>
                  <a:noFill/>
                </a:ln>
                <a:solidFill>
                  <a:sysClr val="windowText" lastClr="000000"/>
                </a:solidFill>
                <a:effectLst/>
                <a:uLnTx/>
                <a:uFill>
                  <a:solidFill>
                    <a:srgbClr val="000000"/>
                  </a:solidFill>
                </a:uFill>
                <a:latin typeface="Times New Roman"/>
                <a:cs typeface="Times New Roman"/>
              </a:rPr>
              <a:t> </a:t>
            </a:r>
            <a:r>
              <a:rPr kumimoji="0" sz="3825" b="0" i="0" u="sng" strike="noStrike" kern="0" cap="none" spc="0" normalizeH="0" baseline="34858" noProof="0" dirty="0">
                <a:ln>
                  <a:noFill/>
                </a:ln>
                <a:solidFill>
                  <a:sysClr val="windowText" lastClr="000000"/>
                </a:solidFill>
                <a:effectLst/>
                <a:uLnTx/>
                <a:uFill>
                  <a:solidFill>
                    <a:srgbClr val="000000"/>
                  </a:solidFill>
                </a:uFill>
                <a:latin typeface="Times New Roman"/>
                <a:cs typeface="Times New Roman"/>
              </a:rPr>
              <a:t>1</a:t>
            </a:r>
            <a:r>
              <a:rPr kumimoji="0" sz="3825" b="0" i="0" u="sng" strike="noStrike" kern="0" cap="none" spc="165" normalizeH="0" baseline="34858" noProof="0" dirty="0">
                <a:ln>
                  <a:noFill/>
                </a:ln>
                <a:solidFill>
                  <a:sysClr val="windowText" lastClr="000000"/>
                </a:solidFill>
                <a:effectLst/>
                <a:uLnTx/>
                <a:uFill>
                  <a:solidFill>
                    <a:srgbClr val="000000"/>
                  </a:solidFill>
                </a:uFill>
                <a:latin typeface="Times New Roman"/>
                <a:cs typeface="Times New Roman"/>
              </a:rPr>
              <a:t> </a:t>
            </a:r>
            <a:r>
              <a:rPr kumimoji="0" sz="3825" b="0" i="0" u="none" strike="noStrike" kern="0" cap="none" spc="-307" normalizeH="0" baseline="34858" noProof="0" dirty="0">
                <a:ln>
                  <a:noFill/>
                </a:ln>
                <a:solidFill>
                  <a:sysClr val="windowText" lastClr="000000"/>
                </a:solidFill>
                <a:effectLst/>
                <a:uLnTx/>
                <a:uFillTx/>
                <a:latin typeface="Times New Roman"/>
                <a:cs typeface="Times New Roman"/>
              </a:rPr>
              <a:t> </a:t>
            </a:r>
            <a:r>
              <a:rPr kumimoji="0" sz="5775" b="0" i="0" u="none" strike="noStrike" kern="0" cap="none" spc="0" normalizeH="0" baseline="-8658" noProof="0" dirty="0">
                <a:ln>
                  <a:noFill/>
                </a:ln>
                <a:solidFill>
                  <a:sysClr val="windowText" lastClr="000000"/>
                </a:solidFill>
                <a:effectLst/>
                <a:uLnTx/>
                <a:uFillTx/>
                <a:latin typeface="Symbol"/>
                <a:cs typeface="Symbol"/>
              </a:rPr>
              <a:t></a:t>
            </a:r>
            <a:r>
              <a:rPr kumimoji="0" sz="2550" b="0" i="0" u="none" strike="noStrike" kern="0" cap="none" spc="0" normalizeH="0" baseline="0" noProof="0" dirty="0">
                <a:ln>
                  <a:noFill/>
                </a:ln>
                <a:solidFill>
                  <a:sysClr val="windowText" lastClr="000000"/>
                </a:solidFill>
                <a:effectLst/>
                <a:uLnTx/>
                <a:uFillTx/>
                <a:latin typeface="Times New Roman"/>
                <a:cs typeface="Times New Roman"/>
              </a:rPr>
              <a:t>(1*14)</a:t>
            </a:r>
            <a:r>
              <a:rPr kumimoji="0" sz="2550" b="0" i="0" u="none" strike="noStrike" kern="0" cap="none" spc="-204"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Symbol"/>
                <a:cs typeface="Symbol"/>
              </a:rPr>
              <a:t></a:t>
            </a:r>
            <a:r>
              <a:rPr kumimoji="0" sz="2550" b="0" i="0" u="none" strike="noStrike" kern="0" cap="none" spc="-215"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95" normalizeH="0" baseline="0" noProof="0" dirty="0">
                <a:ln>
                  <a:noFill/>
                </a:ln>
                <a:solidFill>
                  <a:sysClr val="windowText" lastClr="000000"/>
                </a:solidFill>
                <a:effectLst/>
                <a:uLnTx/>
                <a:uFillTx/>
                <a:latin typeface="Times New Roman"/>
                <a:cs typeface="Times New Roman"/>
              </a:rPr>
              <a:t>(4*</a:t>
            </a:r>
            <a:r>
              <a:rPr kumimoji="0" lang="en-US" altLang="zh-CN" sz="2550" b="0" i="0" u="none" strike="noStrike" kern="0" cap="none" spc="95" normalizeH="0" baseline="0" noProof="0" dirty="0">
                <a:ln>
                  <a:noFill/>
                </a:ln>
                <a:solidFill>
                  <a:sysClr val="windowText" lastClr="000000"/>
                </a:solidFill>
                <a:effectLst/>
                <a:uLnTx/>
                <a:uFillTx/>
                <a:latin typeface="Times New Roman"/>
                <a:cs typeface="Times New Roman"/>
              </a:rPr>
              <a:t>(4+1</a:t>
            </a:r>
            <a:r>
              <a:rPr kumimoji="0" sz="2550" b="0" i="0" u="none" strike="noStrike" kern="0" cap="none" spc="95" normalizeH="0" baseline="0" noProof="0" dirty="0">
                <a:ln>
                  <a:noFill/>
                </a:ln>
                <a:solidFill>
                  <a:sysClr val="windowText" lastClr="000000"/>
                </a:solidFill>
                <a:effectLst/>
                <a:uLnTx/>
                <a:uFillTx/>
                <a:latin typeface="Times New Roman"/>
                <a:cs typeface="Times New Roman"/>
              </a:rPr>
              <a:t>)</a:t>
            </a:r>
            <a:r>
              <a:rPr kumimoji="0" sz="2550" b="0" i="0" u="none" strike="noStrike" kern="0" cap="none" spc="-204"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Symbol"/>
                <a:cs typeface="Symbol"/>
              </a:rPr>
              <a:t></a:t>
            </a:r>
            <a:r>
              <a:rPr kumimoji="0" sz="2550" b="0" i="0" u="none" strike="noStrike" kern="0" cap="none" spc="-210"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110" normalizeH="0" baseline="0" noProof="0" dirty="0">
                <a:ln>
                  <a:noFill/>
                </a:ln>
                <a:solidFill>
                  <a:sysClr val="windowText" lastClr="000000"/>
                </a:solidFill>
                <a:effectLst/>
                <a:uLnTx/>
                <a:uFillTx/>
                <a:latin typeface="Times New Roman"/>
                <a:cs typeface="Times New Roman"/>
              </a:rPr>
              <a:t>(2*</a:t>
            </a:r>
            <a:r>
              <a:rPr kumimoji="0" sz="2550" b="0" i="0" u="none" strike="noStrike" kern="0" cap="none" spc="-375"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Times New Roman"/>
                <a:cs typeface="Times New Roman"/>
              </a:rPr>
              <a:t>4)</a:t>
            </a:r>
            <a:r>
              <a:rPr kumimoji="0" sz="255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Symbol"/>
                <a:cs typeface="Symbol"/>
              </a:rPr>
              <a:t></a:t>
            </a:r>
            <a:r>
              <a:rPr kumimoji="0" sz="2550" b="0" i="0" u="none" strike="noStrike" kern="0" cap="none" spc="180" normalizeH="0" baseline="0" noProof="0" dirty="0">
                <a:ln>
                  <a:noFill/>
                </a:ln>
                <a:solidFill>
                  <a:sysClr val="windowText" lastClr="000000"/>
                </a:solidFill>
                <a:effectLst/>
                <a:uLnTx/>
                <a:uFillTx/>
                <a:latin typeface="Times New Roman"/>
                <a:cs typeface="Times New Roman"/>
              </a:rPr>
              <a:t> </a:t>
            </a:r>
            <a:r>
              <a:rPr kumimoji="0" sz="3825" b="0" i="0" u="sng" strike="noStrike" kern="0" cap="none" spc="0" normalizeH="0" baseline="34858" noProof="0" dirty="0">
                <a:ln>
                  <a:noFill/>
                </a:ln>
                <a:solidFill>
                  <a:sysClr val="windowText" lastClr="000000"/>
                </a:solidFill>
                <a:effectLst/>
                <a:uLnTx/>
                <a:uFill>
                  <a:solidFill>
                    <a:srgbClr val="000000"/>
                  </a:solidFill>
                </a:uFill>
                <a:latin typeface="Times New Roman"/>
                <a:cs typeface="Times New Roman"/>
              </a:rPr>
              <a:t>42</a:t>
            </a:r>
            <a:r>
              <a:rPr kumimoji="0" sz="3825" b="0" i="0" u="none" strike="noStrike" kern="0" cap="none" spc="217" normalizeH="0" baseline="34858" noProof="0" dirty="0">
                <a:ln>
                  <a:noFill/>
                </a:ln>
                <a:solidFill>
                  <a:sysClr val="windowText" lastClr="000000"/>
                </a:solidFill>
                <a:effectLst/>
                <a:uLnTx/>
                <a:uFillTx/>
                <a:latin typeface="Times New Roman"/>
                <a:cs typeface="Times New Roman"/>
              </a:rPr>
              <a:t> </a:t>
            </a:r>
            <a:r>
              <a:rPr kumimoji="0" sz="2550" b="0" i="0" u="none" strike="noStrike" kern="0" cap="none" spc="0" normalizeH="0" baseline="0" noProof="0" dirty="0">
                <a:ln>
                  <a:noFill/>
                </a:ln>
                <a:solidFill>
                  <a:sysClr val="windowText" lastClr="000000"/>
                </a:solidFill>
                <a:effectLst/>
                <a:uLnTx/>
                <a:uFillTx/>
                <a:latin typeface="Symbol"/>
                <a:cs typeface="Symbol"/>
              </a:rPr>
              <a:t></a:t>
            </a:r>
            <a:r>
              <a:rPr kumimoji="0" sz="2550" b="0" i="0" u="none" strike="noStrike" kern="0" cap="none" spc="-3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1.826</a:t>
            </a:r>
            <a:endParaRPr lang="en-US" altLang="zh-CN" sz="2550" kern="0" dirty="0">
              <a:solidFill>
                <a:sysClr val="windowText" lastClr="000000"/>
              </a:solidFill>
              <a:latin typeface="Times New Roman"/>
              <a:cs typeface="Times New Roman"/>
            </a:endParaRPr>
          </a:p>
        </p:txBody>
      </p:sp>
      <p:sp>
        <p:nvSpPr>
          <p:cNvPr id="16" name="矩形 15">
            <a:extLst>
              <a:ext uri="{FF2B5EF4-FFF2-40B4-BE49-F238E27FC236}">
                <a16:creationId xmlns:a16="http://schemas.microsoft.com/office/drawing/2014/main" id="{5F1B84A1-359B-4288-B122-60859ACA438F}"/>
              </a:ext>
            </a:extLst>
          </p:cNvPr>
          <p:cNvSpPr/>
          <p:nvPr/>
        </p:nvSpPr>
        <p:spPr>
          <a:xfrm>
            <a:off x="869949" y="2059218"/>
            <a:ext cx="7125990" cy="400110"/>
          </a:xfrm>
          <a:prstGeom prst="rect">
            <a:avLst/>
          </a:prstGeom>
        </p:spPr>
        <p:txBody>
          <a:bodyPr wrap="none">
            <a:spAutoFit/>
          </a:bodyPr>
          <a:lstStyle/>
          <a:p>
            <a:r>
              <a:rPr lang="en-US" altLang="zh-CN" sz="2000" kern="0" dirty="0">
                <a:solidFill>
                  <a:srgbClr val="A40020"/>
                </a:solidFill>
                <a:latin typeface="微软雅黑" panose="020B0503020204020204" pitchFamily="34" charset="-122"/>
                <a:ea typeface="微软雅黑" panose="020B0503020204020204" pitchFamily="34" charset="-122"/>
                <a:cs typeface="Arial"/>
              </a:rPr>
              <a:t>Dynamic</a:t>
            </a:r>
            <a:r>
              <a:rPr lang="en-US" altLang="zh-CN" sz="2000" kern="0" spc="-20" dirty="0">
                <a:solidFill>
                  <a:srgbClr val="A40020"/>
                </a:solidFill>
                <a:latin typeface="微软雅黑" panose="020B0503020204020204" pitchFamily="34" charset="-122"/>
                <a:ea typeface="微软雅黑" panose="020B0503020204020204" pitchFamily="34" charset="-122"/>
                <a:cs typeface="Arial"/>
              </a:rPr>
              <a:t> </a:t>
            </a:r>
            <a:r>
              <a:rPr lang="en-US" altLang="zh-CN" sz="2000" kern="0" dirty="0">
                <a:solidFill>
                  <a:srgbClr val="A40020"/>
                </a:solidFill>
                <a:latin typeface="微软雅黑" panose="020B0503020204020204" pitchFamily="34" charset="-122"/>
                <a:ea typeface="微软雅黑" panose="020B0503020204020204" pitchFamily="34" charset="-122"/>
                <a:cs typeface="Arial"/>
              </a:rPr>
              <a:t>Instruction</a:t>
            </a:r>
            <a:r>
              <a:rPr lang="en-US" altLang="zh-CN" sz="2000" kern="0" spc="-60" dirty="0">
                <a:solidFill>
                  <a:srgbClr val="A40020"/>
                </a:solidFill>
                <a:latin typeface="微软雅黑" panose="020B0503020204020204" pitchFamily="34" charset="-122"/>
                <a:ea typeface="微软雅黑" panose="020B0503020204020204" pitchFamily="34" charset="-122"/>
                <a:cs typeface="Arial"/>
              </a:rPr>
              <a:t> </a:t>
            </a:r>
            <a:r>
              <a:rPr lang="en-US" altLang="zh-CN" sz="2000" kern="0" dirty="0">
                <a:solidFill>
                  <a:srgbClr val="A40020"/>
                </a:solidFill>
                <a:latin typeface="微软雅黑" panose="020B0503020204020204" pitchFamily="34" charset="-122"/>
                <a:ea typeface="微软雅黑" panose="020B0503020204020204" pitchFamily="34" charset="-122"/>
                <a:cs typeface="Arial"/>
              </a:rPr>
              <a:t>Count</a:t>
            </a:r>
            <a:r>
              <a:rPr lang="zh-CN" altLang="en-US" sz="2000" kern="0" dirty="0">
                <a:solidFill>
                  <a:srgbClr val="A40020"/>
                </a:solidFill>
                <a:latin typeface="微软雅黑" panose="020B0503020204020204" pitchFamily="34" charset="-122"/>
                <a:ea typeface="微软雅黑" panose="020B0503020204020204" pitchFamily="34" charset="-122"/>
                <a:cs typeface="Arial"/>
              </a:rPr>
              <a:t>：执行时间里运行了多少条指令</a:t>
            </a:r>
            <a:r>
              <a:rPr lang="en-US" altLang="zh-CN" sz="2000" kern="0" spc="-30" dirty="0">
                <a:solidFill>
                  <a:srgbClr val="A40020"/>
                </a:solidFill>
                <a:latin typeface="微软雅黑" panose="020B0503020204020204" pitchFamily="34" charset="-122"/>
                <a:ea typeface="微软雅黑" panose="020B0503020204020204" pitchFamily="34" charset="-122"/>
                <a:cs typeface="Arial"/>
              </a:rPr>
              <a:t> </a:t>
            </a:r>
            <a:endParaRPr lang="zh-CN" altLang="en-US"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7E54185-1F9A-4298-8585-853CEF2F8F11}"/>
              </a:ext>
            </a:extLst>
          </p:cNvPr>
          <p:cNvSpPr/>
          <p:nvPr/>
        </p:nvSpPr>
        <p:spPr>
          <a:xfrm>
            <a:off x="3131840" y="6353334"/>
            <a:ext cx="543418" cy="369332"/>
          </a:xfrm>
          <a:prstGeom prst="rect">
            <a:avLst/>
          </a:prstGeom>
        </p:spPr>
        <p:txBody>
          <a:bodyPr wrap="none">
            <a:spAutoFit/>
          </a:bodyPr>
          <a:lstStyle/>
          <a:p>
            <a:pPr marL="13970" algn="ctr">
              <a:lnSpc>
                <a:spcPct val="100000"/>
              </a:lnSpc>
              <a:spcBef>
                <a:spcPts val="195"/>
              </a:spcBef>
            </a:pPr>
            <a:r>
              <a:rPr lang="en-US" altLang="zh-CN" spc="-25" dirty="0">
                <a:solidFill>
                  <a:srgbClr val="FF0000"/>
                </a:solidFill>
                <a:cs typeface="Calibri"/>
              </a:rPr>
              <a:t>add</a:t>
            </a:r>
            <a:endParaRPr lang="en-US" altLang="zh-CN" dirty="0">
              <a:solidFill>
                <a:srgbClr val="FF0000"/>
              </a:solidFill>
              <a:cs typeface="Calibri"/>
            </a:endParaRPr>
          </a:p>
        </p:txBody>
      </p:sp>
      <p:sp>
        <p:nvSpPr>
          <p:cNvPr id="18" name="矩形 17">
            <a:extLst>
              <a:ext uri="{FF2B5EF4-FFF2-40B4-BE49-F238E27FC236}">
                <a16:creationId xmlns:a16="http://schemas.microsoft.com/office/drawing/2014/main" id="{7D70285C-957D-4726-B28D-4DAFAA526E7E}"/>
              </a:ext>
            </a:extLst>
          </p:cNvPr>
          <p:cNvSpPr/>
          <p:nvPr/>
        </p:nvSpPr>
        <p:spPr>
          <a:xfrm>
            <a:off x="4571745" y="6300758"/>
            <a:ext cx="860941" cy="369332"/>
          </a:xfrm>
          <a:prstGeom prst="rect">
            <a:avLst/>
          </a:prstGeom>
        </p:spPr>
        <p:txBody>
          <a:bodyPr wrap="none">
            <a:spAutoFit/>
          </a:bodyPr>
          <a:lstStyle/>
          <a:p>
            <a:pPr marL="13970" algn="ctr">
              <a:lnSpc>
                <a:spcPct val="100000"/>
              </a:lnSpc>
              <a:spcBef>
                <a:spcPts val="245"/>
              </a:spcBef>
            </a:pPr>
            <a:r>
              <a:rPr lang="en-US" altLang="zh-CN" dirty="0" err="1">
                <a:solidFill>
                  <a:srgbClr val="FF0000"/>
                </a:solidFill>
                <a:cs typeface="Calibri"/>
              </a:rPr>
              <a:t>lw</a:t>
            </a:r>
            <a:r>
              <a:rPr lang="en-US" altLang="zh-CN" spc="5" dirty="0">
                <a:solidFill>
                  <a:srgbClr val="FF0000"/>
                </a:solidFill>
                <a:cs typeface="Calibri"/>
              </a:rPr>
              <a:t> </a:t>
            </a:r>
            <a:r>
              <a:rPr lang="en-US" altLang="zh-CN" dirty="0">
                <a:solidFill>
                  <a:srgbClr val="FF0000"/>
                </a:solidFill>
                <a:cs typeface="Calibri"/>
              </a:rPr>
              <a:t>/</a:t>
            </a:r>
            <a:r>
              <a:rPr lang="en-US" altLang="zh-CN" spc="5" dirty="0">
                <a:solidFill>
                  <a:srgbClr val="FF0000"/>
                </a:solidFill>
                <a:cs typeface="Calibri"/>
              </a:rPr>
              <a:t> </a:t>
            </a:r>
            <a:r>
              <a:rPr lang="en-US" altLang="zh-CN" spc="-25" dirty="0" err="1">
                <a:solidFill>
                  <a:srgbClr val="FF0000"/>
                </a:solidFill>
                <a:cs typeface="Calibri"/>
              </a:rPr>
              <a:t>sw</a:t>
            </a:r>
            <a:endParaRPr lang="en-US" altLang="zh-CN" dirty="0">
              <a:solidFill>
                <a:srgbClr val="FF0000"/>
              </a:solidFill>
              <a:cs typeface="Calibri"/>
            </a:endParaRPr>
          </a:p>
        </p:txBody>
      </p:sp>
      <p:sp>
        <p:nvSpPr>
          <p:cNvPr id="19" name="矩形 18">
            <a:extLst>
              <a:ext uri="{FF2B5EF4-FFF2-40B4-BE49-F238E27FC236}">
                <a16:creationId xmlns:a16="http://schemas.microsoft.com/office/drawing/2014/main" id="{74ADAA9B-740A-43E9-84F9-8D98866D2468}"/>
              </a:ext>
            </a:extLst>
          </p:cNvPr>
          <p:cNvSpPr/>
          <p:nvPr/>
        </p:nvSpPr>
        <p:spPr>
          <a:xfrm>
            <a:off x="5940152" y="6309056"/>
            <a:ext cx="550151" cy="369332"/>
          </a:xfrm>
          <a:prstGeom prst="rect">
            <a:avLst/>
          </a:prstGeom>
        </p:spPr>
        <p:txBody>
          <a:bodyPr wrap="none">
            <a:spAutoFit/>
          </a:bodyPr>
          <a:lstStyle/>
          <a:p>
            <a:pPr marL="15875" algn="ctr">
              <a:lnSpc>
                <a:spcPct val="100000"/>
              </a:lnSpc>
              <a:spcBef>
                <a:spcPts val="245"/>
              </a:spcBef>
            </a:pPr>
            <a:r>
              <a:rPr lang="en-US" altLang="zh-CN" spc="-25" dirty="0" err="1">
                <a:solidFill>
                  <a:srgbClr val="FF0000"/>
                </a:solidFill>
                <a:cs typeface="Calibri"/>
              </a:rPr>
              <a:t>bne</a:t>
            </a:r>
            <a:endParaRPr lang="en-US" altLang="zh-CN" dirty="0">
              <a:solidFill>
                <a:srgbClr val="FF0000"/>
              </a:solidFill>
              <a:cs typeface="Calibri"/>
            </a:endParaRPr>
          </a:p>
        </p:txBody>
      </p:sp>
      <p:sp>
        <p:nvSpPr>
          <p:cNvPr id="20" name="矩形 19">
            <a:extLst>
              <a:ext uri="{FF2B5EF4-FFF2-40B4-BE49-F238E27FC236}">
                <a16:creationId xmlns:a16="http://schemas.microsoft.com/office/drawing/2014/main" id="{6868377F-19E4-4178-BB8F-E9A5E0500935}"/>
              </a:ext>
            </a:extLst>
          </p:cNvPr>
          <p:cNvSpPr/>
          <p:nvPr/>
        </p:nvSpPr>
        <p:spPr>
          <a:xfrm>
            <a:off x="6780112" y="6109001"/>
            <a:ext cx="441146" cy="400110"/>
          </a:xfrm>
          <a:prstGeom prst="rect">
            <a:avLst/>
          </a:prstGeom>
        </p:spPr>
        <p:txBody>
          <a:bodyPr wrap="none">
            <a:spAutoFit/>
          </a:bodyPr>
          <a:lstStyle/>
          <a:p>
            <a:r>
              <a:rPr lang="en-US" altLang="zh-CN" sz="2000" kern="0" dirty="0">
                <a:solidFill>
                  <a:sysClr val="windowText" lastClr="000000"/>
                </a:solidFill>
                <a:latin typeface="Times New Roman"/>
                <a:cs typeface="Times New Roman"/>
              </a:rPr>
              <a:t>23</a:t>
            </a:r>
            <a:endParaRPr lang="zh-CN" altLang="en-US" sz="2000" dirty="0"/>
          </a:p>
        </p:txBody>
      </p:sp>
      <p:sp>
        <p:nvSpPr>
          <p:cNvPr id="21" name="矩形 20">
            <a:extLst>
              <a:ext uri="{FF2B5EF4-FFF2-40B4-BE49-F238E27FC236}">
                <a16:creationId xmlns:a16="http://schemas.microsoft.com/office/drawing/2014/main" id="{7DCE49C6-2A67-4A69-8E70-6AA8D12136FE}"/>
              </a:ext>
            </a:extLst>
          </p:cNvPr>
          <p:cNvSpPr/>
          <p:nvPr/>
        </p:nvSpPr>
        <p:spPr>
          <a:xfrm>
            <a:off x="2223143" y="6109001"/>
            <a:ext cx="441146" cy="400110"/>
          </a:xfrm>
          <a:prstGeom prst="rect">
            <a:avLst/>
          </a:prstGeom>
        </p:spPr>
        <p:txBody>
          <a:bodyPr wrap="none">
            <a:spAutoFit/>
          </a:bodyPr>
          <a:lstStyle/>
          <a:p>
            <a:r>
              <a:rPr lang="en-US" altLang="zh-CN" sz="2000" kern="0" dirty="0">
                <a:solidFill>
                  <a:sysClr val="windowText" lastClr="000000"/>
                </a:solidFill>
                <a:latin typeface="Times New Roman"/>
                <a:cs typeface="Times New Roman"/>
              </a:rPr>
              <a:t>23</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8918" y="83007"/>
            <a:ext cx="19621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25" normalizeH="0" baseline="0" noProof="0" dirty="0">
                <a:ln>
                  <a:noFill/>
                </a:ln>
                <a:solidFill>
                  <a:sysClr val="windowText" lastClr="000000"/>
                </a:solidFill>
                <a:effectLst/>
                <a:uLnTx/>
                <a:uFillTx/>
                <a:latin typeface="Arial"/>
                <a:cs typeface="Arial"/>
              </a:rPr>
              <a:t>24</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a:spLocks noGrp="1"/>
          </p:cNvSpPr>
          <p:nvPr>
            <p:ph type="title"/>
          </p:nvPr>
        </p:nvSpPr>
        <p:spPr>
          <a:xfrm>
            <a:off x="3598926" y="588020"/>
            <a:ext cx="1945639" cy="444352"/>
          </a:xfrm>
          <a:prstGeom prst="rect">
            <a:avLst/>
          </a:prstGeom>
        </p:spPr>
        <p:txBody>
          <a:bodyPr vert="horz" wrap="square" lIns="0" tIns="13335" rIns="0" bIns="0" rtlCol="0">
            <a:spAutoFit/>
          </a:bodyPr>
          <a:lstStyle/>
          <a:p>
            <a:pPr marL="12700">
              <a:lnSpc>
                <a:spcPct val="100000"/>
              </a:lnSpc>
              <a:spcBef>
                <a:spcPts val="105"/>
              </a:spcBef>
            </a:pPr>
            <a:r>
              <a:rPr sz="2800" spc="-10" dirty="0"/>
              <a:t>Example</a:t>
            </a:r>
          </a:p>
        </p:txBody>
      </p:sp>
      <p:sp>
        <p:nvSpPr>
          <p:cNvPr id="6" name="object 6"/>
          <p:cNvSpPr txBox="1"/>
          <p:nvPr/>
        </p:nvSpPr>
        <p:spPr>
          <a:xfrm>
            <a:off x="563500" y="1259879"/>
            <a:ext cx="7087870" cy="321242"/>
          </a:xfrm>
          <a:prstGeom prst="rect">
            <a:avLst/>
          </a:prstGeom>
        </p:spPr>
        <p:txBody>
          <a:bodyPr vert="horz" wrap="square" lIns="0" tIns="13335" rIns="0" bIns="0" rtlCol="0">
            <a:spAutoFit/>
          </a:bodyPr>
          <a:lstStyle/>
          <a:p>
            <a:pPr marL="355600" marR="0" lvl="0" indent="-342900" defTabSz="914400" eaLnBrk="1" fontAlgn="auto" latinLnBrk="0" hangingPunct="1">
              <a:lnSpc>
                <a:spcPct val="100000"/>
              </a:lnSpc>
              <a:spcBef>
                <a:spcPts val="105"/>
              </a:spcBef>
              <a:spcAft>
                <a:spcPts val="0"/>
              </a:spcAft>
              <a:buClrTx/>
              <a:buSzTx/>
              <a:buFont typeface="Arial"/>
              <a:buChar char="•"/>
              <a:tabLst>
                <a:tab pos="354965" algn="l"/>
                <a:tab pos="355600" algn="l"/>
              </a:tabLst>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Calibri"/>
              </a:rPr>
              <a:t>如果我们只加速</a:t>
            </a:r>
            <a:r>
              <a:rPr lang="en-US" altLang="zh-CN" sz="2000" kern="0" dirty="0">
                <a:solidFill>
                  <a:sysClr val="windowText" lastClr="000000"/>
                </a:solidFill>
                <a:latin typeface="微软雅黑" panose="020B0503020204020204" pitchFamily="34" charset="-122"/>
                <a:ea typeface="微软雅黑" panose="020B0503020204020204" pitchFamily="34" charset="-122"/>
                <a:cs typeface="Calibri"/>
              </a:rPr>
              <a:t>B</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Calibri"/>
              </a:rPr>
              <a:t>类型指令</a:t>
            </a:r>
            <a:endPar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Calibri"/>
            </a:endParaRPr>
          </a:p>
        </p:txBody>
      </p:sp>
      <p:graphicFrame>
        <p:nvGraphicFramePr>
          <p:cNvPr id="7" name="object 7"/>
          <p:cNvGraphicFramePr>
            <a:graphicFrameLocks noGrp="1"/>
          </p:cNvGraphicFramePr>
          <p:nvPr>
            <p:extLst>
              <p:ext uri="{D42A27DB-BD31-4B8C-83A1-F6EECF244321}">
                <p14:modId xmlns:p14="http://schemas.microsoft.com/office/powerpoint/2010/main" val="4155739061"/>
              </p:ext>
            </p:extLst>
          </p:nvPr>
        </p:nvGraphicFramePr>
        <p:xfrm>
          <a:off x="953442" y="1711014"/>
          <a:ext cx="4342764" cy="1478280"/>
        </p:xfrm>
        <a:graphic>
          <a:graphicData uri="http://schemas.openxmlformats.org/drawingml/2006/table">
            <a:tbl>
              <a:tblPr firstRow="1" bandRow="1">
                <a:tableStyleId>{2D5ABB26-0587-4C30-8999-92F81FD0307C}</a:tableStyleId>
              </a:tblPr>
              <a:tblGrid>
                <a:gridCol w="197993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021714">
                  <a:extLst>
                    <a:ext uri="{9D8B030D-6E8A-4147-A177-3AD203B41FA5}">
                      <a16:colId xmlns:a16="http://schemas.microsoft.com/office/drawing/2014/main" val="20002"/>
                    </a:ext>
                  </a:extLst>
                </a:gridCol>
              </a:tblGrid>
              <a:tr h="381000">
                <a:tc>
                  <a:txBody>
                    <a:bodyPr/>
                    <a:lstStyle/>
                    <a:p>
                      <a:pPr marL="635" algn="ctr">
                        <a:lnSpc>
                          <a:spcPct val="100000"/>
                        </a:lnSpc>
                        <a:spcBef>
                          <a:spcPts val="245"/>
                        </a:spcBef>
                      </a:pPr>
                      <a:r>
                        <a:rPr sz="1800" b="1" dirty="0">
                          <a:solidFill>
                            <a:srgbClr val="FFFFFF"/>
                          </a:solidFill>
                          <a:latin typeface="Calibri"/>
                          <a:cs typeface="Calibri"/>
                        </a:rPr>
                        <a:t>Instruction</a:t>
                      </a:r>
                      <a:r>
                        <a:rPr sz="1800" b="1" spc="-35" dirty="0">
                          <a:solidFill>
                            <a:srgbClr val="FFFFFF"/>
                          </a:solidFill>
                          <a:latin typeface="Calibri"/>
                          <a:cs typeface="Calibri"/>
                        </a:rPr>
                        <a:t> </a:t>
                      </a:r>
                      <a:r>
                        <a:rPr sz="1800" b="1" spc="-20" dirty="0">
                          <a:solidFill>
                            <a:srgbClr val="FFFFFF"/>
                          </a:solidFill>
                          <a:latin typeface="Calibri"/>
                          <a:cs typeface="Calibri"/>
                        </a:rPr>
                        <a:t>Type</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tc>
                  <a:txBody>
                    <a:bodyPr/>
                    <a:lstStyle/>
                    <a:p>
                      <a:pPr algn="ctr">
                        <a:lnSpc>
                          <a:spcPct val="100000"/>
                        </a:lnSpc>
                        <a:spcBef>
                          <a:spcPts val="245"/>
                        </a:spcBef>
                      </a:pPr>
                      <a:r>
                        <a:rPr sz="1800" b="1" dirty="0">
                          <a:solidFill>
                            <a:srgbClr val="FFFFFF"/>
                          </a:solidFill>
                          <a:latin typeface="Calibri"/>
                          <a:cs typeface="Calibri"/>
                        </a:rPr>
                        <a:t>CPI</a:t>
                      </a:r>
                      <a:r>
                        <a:rPr sz="1800" b="1" spc="-25" dirty="0">
                          <a:solidFill>
                            <a:srgbClr val="FFFFFF"/>
                          </a:solidFill>
                          <a:latin typeface="Calibri"/>
                          <a:cs typeface="Calibri"/>
                        </a:rPr>
                        <a:t> P1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tc>
                  <a:txBody>
                    <a:bodyPr/>
                    <a:lstStyle/>
                    <a:p>
                      <a:pPr algn="ctr">
                        <a:lnSpc>
                          <a:spcPct val="100000"/>
                        </a:lnSpc>
                        <a:spcBef>
                          <a:spcPts val="245"/>
                        </a:spcBef>
                      </a:pPr>
                      <a:r>
                        <a:rPr sz="1800" b="1" spc="-10" dirty="0">
                          <a:solidFill>
                            <a:srgbClr val="FFFFFF"/>
                          </a:solidFill>
                          <a:latin typeface="Calibri"/>
                          <a:cs typeface="Calibri"/>
                        </a:rPr>
                        <a:t>Freq.</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extLst>
                  <a:ext uri="{0D108BD9-81ED-4DB2-BD59-A6C34878D82A}">
                    <a16:rowId xmlns:a16="http://schemas.microsoft.com/office/drawing/2014/main" val="10000"/>
                  </a:ext>
                </a:extLst>
              </a:tr>
              <a:tr h="365760">
                <a:tc>
                  <a:txBody>
                    <a:bodyPr/>
                    <a:lstStyle/>
                    <a:p>
                      <a:pPr algn="ctr">
                        <a:lnSpc>
                          <a:spcPct val="100000"/>
                        </a:lnSpc>
                        <a:spcBef>
                          <a:spcPts val="244"/>
                        </a:spcBef>
                      </a:pPr>
                      <a:r>
                        <a:rPr sz="1800" dirty="0">
                          <a:latin typeface="Calibri"/>
                          <a:cs typeface="Calibri"/>
                        </a:rPr>
                        <a:t>A</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ct val="100000"/>
                        </a:lnSpc>
                        <a:spcBef>
                          <a:spcPts val="244"/>
                        </a:spcBef>
                      </a:pPr>
                      <a:r>
                        <a:rPr sz="1800" spc="-25" dirty="0">
                          <a:latin typeface="Calibri"/>
                          <a:cs typeface="Calibri"/>
                        </a:rPr>
                        <a:t>30%</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365760">
                <a:tc>
                  <a:txBody>
                    <a:bodyPr/>
                    <a:lstStyle/>
                    <a:p>
                      <a:pPr algn="ctr">
                        <a:lnSpc>
                          <a:spcPct val="100000"/>
                        </a:lnSpc>
                        <a:spcBef>
                          <a:spcPts val="244"/>
                        </a:spcBef>
                      </a:pPr>
                      <a:r>
                        <a:rPr sz="1800" dirty="0">
                          <a:latin typeface="Calibri"/>
                          <a:cs typeface="Calibri"/>
                        </a:rPr>
                        <a:t>B</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635" algn="ctr">
                        <a:lnSpc>
                          <a:spcPct val="100000"/>
                        </a:lnSpc>
                        <a:spcBef>
                          <a:spcPts val="244"/>
                        </a:spcBef>
                      </a:pPr>
                      <a:r>
                        <a:rPr sz="1800" dirty="0">
                          <a:latin typeface="Calibri"/>
                          <a:cs typeface="Calibri"/>
                        </a:rPr>
                        <a:t>2</a:t>
                      </a:r>
                      <a:r>
                        <a:rPr sz="1800" spc="-5" dirty="0">
                          <a:latin typeface="Calibri"/>
                          <a:cs typeface="Calibri"/>
                        </a:rPr>
                        <a:t> </a:t>
                      </a:r>
                      <a:r>
                        <a:rPr sz="1800" dirty="0">
                          <a:latin typeface="Calibri"/>
                          <a:cs typeface="Calibri"/>
                        </a:rPr>
                        <a:t>=&gt;</a:t>
                      </a:r>
                      <a:r>
                        <a:rPr sz="1800" spc="10" dirty="0">
                          <a:latin typeface="Calibri"/>
                          <a:cs typeface="Calibri"/>
                        </a:rPr>
                        <a:t> </a:t>
                      </a:r>
                      <a:r>
                        <a:rPr sz="1800" spc="-50" dirty="0">
                          <a:latin typeface="Calibri"/>
                          <a:cs typeface="Calibri"/>
                        </a:rPr>
                        <a:t>1</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635" algn="ctr">
                        <a:lnSpc>
                          <a:spcPct val="100000"/>
                        </a:lnSpc>
                        <a:spcBef>
                          <a:spcPts val="244"/>
                        </a:spcBef>
                      </a:pPr>
                      <a:r>
                        <a:rPr sz="1800" spc="-25" dirty="0">
                          <a:latin typeface="Calibri"/>
                          <a:cs typeface="Calibri"/>
                        </a:rPr>
                        <a:t>20%</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2"/>
                  </a:ext>
                </a:extLst>
              </a:tr>
              <a:tr h="365760">
                <a:tc>
                  <a:txBody>
                    <a:bodyPr/>
                    <a:lstStyle/>
                    <a:p>
                      <a:pPr algn="ctr">
                        <a:lnSpc>
                          <a:spcPct val="100000"/>
                        </a:lnSpc>
                        <a:spcBef>
                          <a:spcPts val="245"/>
                        </a:spcBef>
                      </a:pPr>
                      <a:r>
                        <a:rPr sz="1800" dirty="0">
                          <a:latin typeface="Calibri"/>
                          <a:cs typeface="Calibri"/>
                        </a:rPr>
                        <a:t>C</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ct val="100000"/>
                        </a:lnSpc>
                        <a:spcBef>
                          <a:spcPts val="245"/>
                        </a:spcBef>
                      </a:pPr>
                      <a:r>
                        <a:rPr sz="1800" spc="-25" dirty="0">
                          <a:latin typeface="Calibri"/>
                          <a:cs typeface="Calibri"/>
                        </a:rPr>
                        <a:t>50%</a:t>
                      </a:r>
                      <a:endParaRPr sz="1800" dirty="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bl>
          </a:graphicData>
        </a:graphic>
      </p:graphicFrame>
      <p:sp>
        <p:nvSpPr>
          <p:cNvPr id="8" name="object 8"/>
          <p:cNvSpPr/>
          <p:nvPr/>
        </p:nvSpPr>
        <p:spPr>
          <a:xfrm>
            <a:off x="3156530" y="2618967"/>
            <a:ext cx="152400" cy="228600"/>
          </a:xfrm>
          <a:custGeom>
            <a:avLst/>
            <a:gdLst/>
            <a:ahLst/>
            <a:cxnLst/>
            <a:rect l="l" t="t" r="r" b="b"/>
            <a:pathLst>
              <a:path w="152400" h="228600">
                <a:moveTo>
                  <a:pt x="0" y="228600"/>
                </a:moveTo>
                <a:lnTo>
                  <a:pt x="152400" y="0"/>
                </a:lnTo>
              </a:path>
            </a:pathLst>
          </a:custGeom>
          <a:ln w="285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5">
            <a:extLst>
              <a:ext uri="{FF2B5EF4-FFF2-40B4-BE49-F238E27FC236}">
                <a16:creationId xmlns:a16="http://schemas.microsoft.com/office/drawing/2014/main" id="{9F678C4E-6D9A-4D7D-A98B-18F9511C818E}"/>
              </a:ext>
            </a:extLst>
          </p:cNvPr>
          <p:cNvSpPr txBox="1">
            <a:spLocks/>
          </p:cNvSpPr>
          <p:nvPr/>
        </p:nvSpPr>
        <p:spPr>
          <a:xfrm>
            <a:off x="734280" y="482856"/>
            <a:ext cx="3133598" cy="696594"/>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2700" b="1" kern="1200">
                <a:solidFill>
                  <a:srgbClr val="C00000"/>
                </a:solidFill>
                <a:latin typeface="微软雅黑" panose="020B0503020204020204" pitchFamily="34" charset="-122"/>
                <a:ea typeface="微软雅黑" panose="020B0503020204020204" pitchFamily="34" charset="-122"/>
                <a:cs typeface="+mj-cs"/>
              </a:defRPr>
            </a:lvl1pPr>
          </a:lstStyle>
          <a:p>
            <a:pPr marL="14604">
              <a:lnSpc>
                <a:spcPct val="100000"/>
              </a:lnSpc>
              <a:spcBef>
                <a:spcPts val="105"/>
              </a:spcBef>
            </a:pPr>
            <a:r>
              <a:rPr lang="en-US" spc="-10"/>
              <a:t>Amdahl’s</a:t>
            </a:r>
            <a:r>
              <a:rPr lang="en-US" spc="-210"/>
              <a:t> </a:t>
            </a:r>
            <a:r>
              <a:rPr lang="en-US" spc="-25"/>
              <a:t>Law</a:t>
            </a:r>
            <a:endParaRPr lang="en-US" spc="-25" dirty="0"/>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F0081B3C-9EE9-48D5-B6FF-61F240A91E3E}"/>
                  </a:ext>
                </a:extLst>
              </p:cNvPr>
              <p:cNvSpPr txBox="1"/>
              <p:nvPr/>
            </p:nvSpPr>
            <p:spPr>
              <a:xfrm>
                <a:off x="1117864" y="3263926"/>
                <a:ext cx="4013919" cy="407997"/>
              </a:xfrm>
              <a:prstGeom prst="rect">
                <a:avLst/>
              </a:prstGeom>
              <a:noFill/>
            </p:spPr>
            <p:txBody>
              <a:bodyPr wrap="none" lIns="0" tIns="0" rIns="0" bIns="0" rtlCol="0">
                <a:spAutoFit/>
              </a:bodyPr>
              <a:lstStyle/>
              <a:p>
                <a:r>
                  <a:rPr lang="en-US" altLang="zh-CN" dirty="0"/>
                  <a:t>Speedup=</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×30%+2×20%+3×50%</m:t>
                        </m:r>
                      </m:num>
                      <m:den>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×30%+</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×20%+3×50%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2.2</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=1.1</m:t>
                    </m:r>
                  </m:oMath>
                </a14:m>
                <a:endParaRPr lang="zh-CN" altLang="en-US" dirty="0"/>
              </a:p>
            </p:txBody>
          </p:sp>
        </mc:Choice>
        <mc:Fallback>
          <p:sp>
            <p:nvSpPr>
              <p:cNvPr id="33" name="文本框 32">
                <a:extLst>
                  <a:ext uri="{FF2B5EF4-FFF2-40B4-BE49-F238E27FC236}">
                    <a16:creationId xmlns:a16="http://schemas.microsoft.com/office/drawing/2014/main" id="{F0081B3C-9EE9-48D5-B6FF-61F240A91E3E}"/>
                  </a:ext>
                </a:extLst>
              </p:cNvPr>
              <p:cNvSpPr txBox="1">
                <a:spLocks noRot="1" noChangeAspect="1" noMove="1" noResize="1" noEditPoints="1" noAdjustHandles="1" noChangeArrowheads="1" noChangeShapeType="1" noTextEdit="1"/>
              </p:cNvSpPr>
              <p:nvPr/>
            </p:nvSpPr>
            <p:spPr>
              <a:xfrm>
                <a:off x="1117864" y="3263926"/>
                <a:ext cx="4013919" cy="407997"/>
              </a:xfrm>
              <a:prstGeom prst="rect">
                <a:avLst/>
              </a:prstGeom>
              <a:blipFill>
                <a:blip r:embed="rId2"/>
                <a:stretch>
                  <a:fillRect l="-3490" t="-2985" r="-1366" b="-19403"/>
                </a:stretch>
              </a:blipFill>
            </p:spPr>
            <p:txBody>
              <a:bodyPr/>
              <a:lstStyle/>
              <a:p>
                <a:r>
                  <a:rPr lang="zh-CN" altLang="en-US">
                    <a:noFill/>
                  </a:rPr>
                  <a:t> </a:t>
                </a:r>
              </a:p>
            </p:txBody>
          </p:sp>
        </mc:Fallback>
      </mc:AlternateContent>
      <p:graphicFrame>
        <p:nvGraphicFramePr>
          <p:cNvPr id="34" name="object 7">
            <a:extLst>
              <a:ext uri="{FF2B5EF4-FFF2-40B4-BE49-F238E27FC236}">
                <a16:creationId xmlns:a16="http://schemas.microsoft.com/office/drawing/2014/main" id="{B9DF8408-3CA4-4417-8538-01F03A918122}"/>
              </a:ext>
            </a:extLst>
          </p:cNvPr>
          <p:cNvGraphicFramePr>
            <a:graphicFrameLocks noGrp="1"/>
          </p:cNvGraphicFramePr>
          <p:nvPr>
            <p:extLst>
              <p:ext uri="{D42A27DB-BD31-4B8C-83A1-F6EECF244321}">
                <p14:modId xmlns:p14="http://schemas.microsoft.com/office/powerpoint/2010/main" val="3906282174"/>
              </p:ext>
            </p:extLst>
          </p:nvPr>
        </p:nvGraphicFramePr>
        <p:xfrm>
          <a:off x="1061348" y="4279484"/>
          <a:ext cx="4342764" cy="1478280"/>
        </p:xfrm>
        <a:graphic>
          <a:graphicData uri="http://schemas.openxmlformats.org/drawingml/2006/table">
            <a:tbl>
              <a:tblPr firstRow="1" bandRow="1">
                <a:tableStyleId>{2D5ABB26-0587-4C30-8999-92F81FD0307C}</a:tableStyleId>
              </a:tblPr>
              <a:tblGrid>
                <a:gridCol w="197993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021714">
                  <a:extLst>
                    <a:ext uri="{9D8B030D-6E8A-4147-A177-3AD203B41FA5}">
                      <a16:colId xmlns:a16="http://schemas.microsoft.com/office/drawing/2014/main" val="20002"/>
                    </a:ext>
                  </a:extLst>
                </a:gridCol>
              </a:tblGrid>
              <a:tr h="381000">
                <a:tc>
                  <a:txBody>
                    <a:bodyPr/>
                    <a:lstStyle/>
                    <a:p>
                      <a:pPr marL="635" algn="ctr">
                        <a:lnSpc>
                          <a:spcPct val="100000"/>
                        </a:lnSpc>
                        <a:spcBef>
                          <a:spcPts val="245"/>
                        </a:spcBef>
                      </a:pPr>
                      <a:r>
                        <a:rPr sz="1800" b="1" dirty="0">
                          <a:solidFill>
                            <a:srgbClr val="FFFFFF"/>
                          </a:solidFill>
                          <a:latin typeface="Calibri"/>
                          <a:cs typeface="Calibri"/>
                        </a:rPr>
                        <a:t>Instruction</a:t>
                      </a:r>
                      <a:r>
                        <a:rPr sz="1800" b="1" spc="-35" dirty="0">
                          <a:solidFill>
                            <a:srgbClr val="FFFFFF"/>
                          </a:solidFill>
                          <a:latin typeface="Calibri"/>
                          <a:cs typeface="Calibri"/>
                        </a:rPr>
                        <a:t> </a:t>
                      </a:r>
                      <a:r>
                        <a:rPr sz="1800" b="1" spc="-20" dirty="0">
                          <a:solidFill>
                            <a:srgbClr val="FFFFFF"/>
                          </a:solidFill>
                          <a:latin typeface="Calibri"/>
                          <a:cs typeface="Calibri"/>
                        </a:rPr>
                        <a:t>Type</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tc>
                  <a:txBody>
                    <a:bodyPr/>
                    <a:lstStyle/>
                    <a:p>
                      <a:pPr algn="ctr">
                        <a:lnSpc>
                          <a:spcPct val="100000"/>
                        </a:lnSpc>
                        <a:spcBef>
                          <a:spcPts val="245"/>
                        </a:spcBef>
                      </a:pPr>
                      <a:r>
                        <a:rPr sz="1800" b="1" dirty="0">
                          <a:solidFill>
                            <a:srgbClr val="FFFFFF"/>
                          </a:solidFill>
                          <a:latin typeface="Calibri"/>
                          <a:cs typeface="Calibri"/>
                        </a:rPr>
                        <a:t>CPI</a:t>
                      </a:r>
                      <a:r>
                        <a:rPr sz="1800" b="1" spc="-25" dirty="0">
                          <a:solidFill>
                            <a:srgbClr val="FFFFFF"/>
                          </a:solidFill>
                          <a:latin typeface="Calibri"/>
                          <a:cs typeface="Calibri"/>
                        </a:rPr>
                        <a:t> P1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tc>
                  <a:txBody>
                    <a:bodyPr/>
                    <a:lstStyle/>
                    <a:p>
                      <a:pPr algn="ctr">
                        <a:lnSpc>
                          <a:spcPct val="100000"/>
                        </a:lnSpc>
                        <a:spcBef>
                          <a:spcPts val="245"/>
                        </a:spcBef>
                      </a:pPr>
                      <a:r>
                        <a:rPr sz="1800" b="1" spc="-10" dirty="0">
                          <a:solidFill>
                            <a:srgbClr val="FFFFFF"/>
                          </a:solidFill>
                          <a:latin typeface="Calibri"/>
                          <a:cs typeface="Calibri"/>
                        </a:rPr>
                        <a:t>Freq.</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0000"/>
                    </a:solidFill>
                  </a:tcPr>
                </a:tc>
                <a:extLst>
                  <a:ext uri="{0D108BD9-81ED-4DB2-BD59-A6C34878D82A}">
                    <a16:rowId xmlns:a16="http://schemas.microsoft.com/office/drawing/2014/main" val="10000"/>
                  </a:ext>
                </a:extLst>
              </a:tr>
              <a:tr h="365760">
                <a:tc>
                  <a:txBody>
                    <a:bodyPr/>
                    <a:lstStyle/>
                    <a:p>
                      <a:pPr algn="ctr">
                        <a:lnSpc>
                          <a:spcPct val="100000"/>
                        </a:lnSpc>
                        <a:spcBef>
                          <a:spcPts val="244"/>
                        </a:spcBef>
                      </a:pPr>
                      <a:r>
                        <a:rPr sz="1800" dirty="0">
                          <a:latin typeface="Calibri"/>
                          <a:cs typeface="Calibri"/>
                        </a:rPr>
                        <a:t>A</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ct val="100000"/>
                        </a:lnSpc>
                        <a:spcBef>
                          <a:spcPts val="244"/>
                        </a:spcBef>
                      </a:pPr>
                      <a:r>
                        <a:rPr sz="1800" spc="-25" dirty="0">
                          <a:latin typeface="Calibri"/>
                          <a:cs typeface="Calibri"/>
                        </a:rPr>
                        <a:t>30%</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365760">
                <a:tc>
                  <a:txBody>
                    <a:bodyPr/>
                    <a:lstStyle/>
                    <a:p>
                      <a:pPr algn="ctr">
                        <a:lnSpc>
                          <a:spcPct val="100000"/>
                        </a:lnSpc>
                        <a:spcBef>
                          <a:spcPts val="244"/>
                        </a:spcBef>
                      </a:pPr>
                      <a:r>
                        <a:rPr sz="1800" dirty="0">
                          <a:latin typeface="Calibri"/>
                          <a:cs typeface="Calibri"/>
                        </a:rPr>
                        <a:t>B</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635" algn="ctr">
                        <a:lnSpc>
                          <a:spcPct val="100000"/>
                        </a:lnSpc>
                        <a:spcBef>
                          <a:spcPts val="244"/>
                        </a:spcBef>
                      </a:pPr>
                      <a:r>
                        <a:rPr sz="1800" dirty="0">
                          <a:latin typeface="Calibri"/>
                          <a:cs typeface="Calibri"/>
                        </a:rPr>
                        <a:t>2</a:t>
                      </a: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635" algn="ctr">
                        <a:lnSpc>
                          <a:spcPct val="100000"/>
                        </a:lnSpc>
                        <a:spcBef>
                          <a:spcPts val="244"/>
                        </a:spcBef>
                      </a:pPr>
                      <a:r>
                        <a:rPr sz="1800" spc="-25" dirty="0">
                          <a:latin typeface="Calibri"/>
                          <a:cs typeface="Calibri"/>
                        </a:rPr>
                        <a:t>20%</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2"/>
                  </a:ext>
                </a:extLst>
              </a:tr>
              <a:tr h="365760">
                <a:tc>
                  <a:txBody>
                    <a:bodyPr/>
                    <a:lstStyle/>
                    <a:p>
                      <a:pPr algn="ctr">
                        <a:lnSpc>
                          <a:spcPct val="100000"/>
                        </a:lnSpc>
                        <a:spcBef>
                          <a:spcPts val="245"/>
                        </a:spcBef>
                      </a:pPr>
                      <a:r>
                        <a:rPr sz="1800" dirty="0">
                          <a:latin typeface="Calibri"/>
                          <a:cs typeface="Calibri"/>
                        </a:rPr>
                        <a:t>C</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ct val="100000"/>
                        </a:lnSpc>
                        <a:spcBef>
                          <a:spcPts val="245"/>
                        </a:spcBef>
                      </a:pPr>
                      <a:r>
                        <a:rPr lang="en-US" altLang="zh-CN" sz="1800" dirty="0">
                          <a:latin typeface="+mn-lt"/>
                          <a:cs typeface="Calibri"/>
                        </a:rPr>
                        <a:t>3=&gt;</a:t>
                      </a:r>
                      <a:r>
                        <a:rPr lang="zh-CN" altLang="en-US" sz="1800" spc="10" dirty="0">
                          <a:latin typeface="+mn-lt"/>
                          <a:cs typeface="Calibri"/>
                        </a:rPr>
                        <a:t> </a:t>
                      </a:r>
                      <a:r>
                        <a:rPr lang="en-US" altLang="zh-CN" sz="1800" spc="-50" dirty="0">
                          <a:latin typeface="+mn-lt"/>
                          <a:cs typeface="Calibri"/>
                        </a:rPr>
                        <a:t>1</a:t>
                      </a:r>
                      <a:endParaRPr sz="1800" dirty="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ct val="100000"/>
                        </a:lnSpc>
                        <a:spcBef>
                          <a:spcPts val="245"/>
                        </a:spcBef>
                      </a:pPr>
                      <a:r>
                        <a:rPr sz="1800" spc="-25" dirty="0">
                          <a:latin typeface="Calibri"/>
                          <a:cs typeface="Calibri"/>
                        </a:rPr>
                        <a:t>50%</a:t>
                      </a:r>
                      <a:endParaRPr sz="1800" dirty="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bl>
          </a:graphicData>
        </a:graphic>
      </p:graphicFrame>
      <p:sp>
        <p:nvSpPr>
          <p:cNvPr id="35" name="object 8">
            <a:extLst>
              <a:ext uri="{FF2B5EF4-FFF2-40B4-BE49-F238E27FC236}">
                <a16:creationId xmlns:a16="http://schemas.microsoft.com/office/drawing/2014/main" id="{D6AEF876-F6F4-4EDB-B725-5C1EFDBEFE33}"/>
              </a:ext>
            </a:extLst>
          </p:cNvPr>
          <p:cNvSpPr/>
          <p:nvPr/>
        </p:nvSpPr>
        <p:spPr>
          <a:xfrm>
            <a:off x="3262252" y="5568972"/>
            <a:ext cx="152400" cy="228600"/>
          </a:xfrm>
          <a:custGeom>
            <a:avLst/>
            <a:gdLst/>
            <a:ahLst/>
            <a:cxnLst/>
            <a:rect l="l" t="t" r="r" b="b"/>
            <a:pathLst>
              <a:path w="152400" h="228600">
                <a:moveTo>
                  <a:pt x="0" y="228600"/>
                </a:moveTo>
                <a:lnTo>
                  <a:pt x="152400" y="0"/>
                </a:lnTo>
              </a:path>
            </a:pathLst>
          </a:custGeom>
          <a:ln w="285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highlight>
                <a:srgbClr val="FF0000"/>
              </a:highlight>
              <a:uLnTx/>
              <a:uFillTx/>
            </a:endParaRPr>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B612BA52-018A-4F56-AA2D-0BF67F1A8D01}"/>
                  </a:ext>
                </a:extLst>
              </p:cNvPr>
              <p:cNvSpPr txBox="1"/>
              <p:nvPr/>
            </p:nvSpPr>
            <p:spPr>
              <a:xfrm>
                <a:off x="1117864" y="6065981"/>
                <a:ext cx="4119718" cy="407997"/>
              </a:xfrm>
              <a:prstGeom prst="rect">
                <a:avLst/>
              </a:prstGeom>
              <a:noFill/>
            </p:spPr>
            <p:txBody>
              <a:bodyPr wrap="none" lIns="0" tIns="0" rIns="0" bIns="0" rtlCol="0">
                <a:spAutoFit/>
              </a:bodyPr>
              <a:lstStyle/>
              <a:p>
                <a:r>
                  <a:rPr lang="en-US" altLang="zh-CN" dirty="0"/>
                  <a:t>Speedup=</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×30%+2×20%+3×50%</m:t>
                        </m:r>
                      </m:num>
                      <m:den>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×30%+2×20%+</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×50%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2.2</m:t>
                        </m:r>
                      </m:num>
                      <m:den>
                        <m:r>
                          <a:rPr lang="en-US" altLang="zh-CN" b="0" i="1" smtClean="0">
                            <a:latin typeface="Cambria Math" panose="02040503050406030204" pitchFamily="18" charset="0"/>
                          </a:rPr>
                          <m:t>1.2</m:t>
                        </m:r>
                      </m:den>
                    </m:f>
                    <m:r>
                      <a:rPr lang="en-US" altLang="zh-CN" b="0" i="1" smtClean="0">
                        <a:latin typeface="Cambria Math" panose="02040503050406030204" pitchFamily="18" charset="0"/>
                      </a:rPr>
                      <m:t>=1.</m:t>
                    </m:r>
                  </m:oMath>
                </a14:m>
                <a:r>
                  <a:rPr lang="en-US" altLang="zh-CN" dirty="0"/>
                  <a:t>83</a:t>
                </a:r>
                <a:endParaRPr lang="zh-CN" altLang="en-US" dirty="0"/>
              </a:p>
            </p:txBody>
          </p:sp>
        </mc:Choice>
        <mc:Fallback>
          <p:sp>
            <p:nvSpPr>
              <p:cNvPr id="36" name="文本框 35">
                <a:extLst>
                  <a:ext uri="{FF2B5EF4-FFF2-40B4-BE49-F238E27FC236}">
                    <a16:creationId xmlns:a16="http://schemas.microsoft.com/office/drawing/2014/main" id="{B612BA52-018A-4F56-AA2D-0BF67F1A8D01}"/>
                  </a:ext>
                </a:extLst>
              </p:cNvPr>
              <p:cNvSpPr txBox="1">
                <a:spLocks noRot="1" noChangeAspect="1" noMove="1" noResize="1" noEditPoints="1" noAdjustHandles="1" noChangeArrowheads="1" noChangeShapeType="1" noTextEdit="1"/>
              </p:cNvSpPr>
              <p:nvPr/>
            </p:nvSpPr>
            <p:spPr>
              <a:xfrm>
                <a:off x="1117864" y="6065981"/>
                <a:ext cx="4119718" cy="407997"/>
              </a:xfrm>
              <a:prstGeom prst="rect">
                <a:avLst/>
              </a:prstGeom>
              <a:blipFill>
                <a:blip r:embed="rId3"/>
                <a:stretch>
                  <a:fillRect l="-3402" t="-2985" r="-2811" b="-19403"/>
                </a:stretch>
              </a:blipFill>
            </p:spPr>
            <p:txBody>
              <a:bodyPr/>
              <a:lstStyle/>
              <a:p>
                <a:r>
                  <a:rPr lang="zh-CN" altLang="en-US">
                    <a:noFill/>
                  </a:rPr>
                  <a:t> </a:t>
                </a:r>
              </a:p>
            </p:txBody>
          </p:sp>
        </mc:Fallback>
      </mc:AlternateContent>
      <p:sp>
        <p:nvSpPr>
          <p:cNvPr id="37" name="object 6">
            <a:extLst>
              <a:ext uri="{FF2B5EF4-FFF2-40B4-BE49-F238E27FC236}">
                <a16:creationId xmlns:a16="http://schemas.microsoft.com/office/drawing/2014/main" id="{3409CE93-053B-4E37-8426-B3AAA6BAC81F}"/>
              </a:ext>
            </a:extLst>
          </p:cNvPr>
          <p:cNvSpPr txBox="1"/>
          <p:nvPr/>
        </p:nvSpPr>
        <p:spPr>
          <a:xfrm>
            <a:off x="683568" y="3767351"/>
            <a:ext cx="7087870" cy="321242"/>
          </a:xfrm>
          <a:prstGeom prst="rect">
            <a:avLst/>
          </a:prstGeom>
        </p:spPr>
        <p:txBody>
          <a:bodyPr vert="horz" wrap="square" lIns="0" tIns="13335" rIns="0" bIns="0" rtlCol="0">
            <a:spAutoFit/>
          </a:bodyPr>
          <a:lstStyle/>
          <a:p>
            <a:pPr marL="355600" marR="0" lvl="0" indent="-342900" defTabSz="914400" eaLnBrk="1" fontAlgn="auto" latinLnBrk="0" hangingPunct="1">
              <a:lnSpc>
                <a:spcPct val="100000"/>
              </a:lnSpc>
              <a:spcBef>
                <a:spcPts val="105"/>
              </a:spcBef>
              <a:spcAft>
                <a:spcPts val="0"/>
              </a:spcAft>
              <a:buClrTx/>
              <a:buSzTx/>
              <a:buFont typeface="Arial"/>
              <a:buChar char="•"/>
              <a:tabLst>
                <a:tab pos="354965" algn="l"/>
                <a:tab pos="355600" algn="l"/>
              </a:tabLst>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Calibri"/>
              </a:rPr>
              <a:t>如果我们只加速</a:t>
            </a:r>
            <a:r>
              <a:rPr lang="en-US" altLang="zh-CN" sz="2000" kern="0" dirty="0">
                <a:solidFill>
                  <a:sysClr val="windowText" lastClr="000000"/>
                </a:solidFill>
                <a:latin typeface="微软雅黑" panose="020B0503020204020204" pitchFamily="34" charset="-122"/>
                <a:ea typeface="微软雅黑" panose="020B0503020204020204" pitchFamily="34" charset="-122"/>
                <a:cs typeface="Calibri"/>
              </a:rPr>
              <a:t>C </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Calibri"/>
              </a:rPr>
              <a:t>类型指令</a:t>
            </a:r>
            <a:endPar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51951"/>
            <a:ext cx="6260162" cy="553998"/>
          </a:xfrm>
          <a:prstGeom prst="rect">
            <a:avLst/>
          </a:prstGeom>
        </p:spPr>
        <p:txBody>
          <a:bodyPr vert="horz" wrap="square" lIns="0" tIns="0" rIns="0" bIns="0" rtlCol="0">
            <a:spAutoFit/>
          </a:bodyPr>
          <a:lstStyle/>
          <a:p>
            <a:pPr marL="12700">
              <a:lnSpc>
                <a:spcPct val="100000"/>
              </a:lnSpc>
            </a:pPr>
            <a:r>
              <a:rPr lang="zh-CN" altLang="en-US" sz="3600" b="1" spc="-5" dirty="0">
                <a:solidFill>
                  <a:srgbClr val="C00000"/>
                </a:solidFill>
                <a:latin typeface="微软雅黑" panose="020B0503020204020204" pitchFamily="34" charset="-122"/>
                <a:ea typeface="微软雅黑" panose="020B0503020204020204" pitchFamily="34" charset="-122"/>
              </a:rPr>
              <a:t>程序执行时间</a:t>
            </a:r>
            <a:endParaRPr sz="3600" b="1" spc="-5" dirty="0">
              <a:solidFill>
                <a:srgbClr val="C00000"/>
              </a:solidFill>
              <a:latin typeface="微软雅黑" panose="020B0503020204020204" pitchFamily="34" charset="-122"/>
              <a:ea typeface="微软雅黑" panose="020B0503020204020204" pitchFamily="34" charset="-122"/>
            </a:endParaRPr>
          </a:p>
        </p:txBody>
      </p:sp>
      <p:sp>
        <p:nvSpPr>
          <p:cNvPr id="3" name="object 3"/>
          <p:cNvSpPr txBox="1"/>
          <p:nvPr/>
        </p:nvSpPr>
        <p:spPr>
          <a:xfrm>
            <a:off x="562292" y="1598785"/>
            <a:ext cx="8019415" cy="3738972"/>
          </a:xfrm>
          <a:prstGeom prst="rect">
            <a:avLst/>
          </a:prstGeom>
        </p:spPr>
        <p:txBody>
          <a:bodyPr vert="horz" wrap="square" lIns="0" tIns="0" rIns="0" bIns="0" rtlCol="0">
            <a:spAutoFit/>
          </a:bodyPr>
          <a:lstStyle/>
          <a:p>
            <a:pPr marL="355600" indent="-342900">
              <a:lnSpc>
                <a:spcPct val="150000"/>
              </a:lnSpc>
              <a:buFont typeface="Arial"/>
              <a:buChar char="•"/>
              <a:tabLst>
                <a:tab pos="354965" algn="l"/>
                <a:tab pos="355600" algn="l"/>
              </a:tabLst>
            </a:pPr>
            <a:r>
              <a:rPr sz="2400" b="1" spc="-5" dirty="0">
                <a:latin typeface="微软雅黑" panose="020B0503020204020204" pitchFamily="34" charset="-122"/>
                <a:ea typeface="微软雅黑" panose="020B0503020204020204" pitchFamily="34" charset="-122"/>
                <a:cs typeface="Arial"/>
              </a:rPr>
              <a:t>CPU </a:t>
            </a:r>
            <a:r>
              <a:rPr lang="zh-CN" altLang="en-US" sz="2400" b="1" spc="-5" dirty="0">
                <a:latin typeface="微软雅黑" panose="020B0503020204020204" pitchFamily="34" charset="-122"/>
                <a:ea typeface="微软雅黑" panose="020B0503020204020204" pitchFamily="34" charset="-122"/>
                <a:cs typeface="Arial"/>
              </a:rPr>
              <a:t>执行的指令种类不同</a:t>
            </a:r>
            <a:endParaRPr sz="2400" b="1" dirty="0">
              <a:latin typeface="微软雅黑" panose="020B0503020204020204" pitchFamily="34" charset="-122"/>
              <a:ea typeface="微软雅黑" panose="020B0503020204020204" pitchFamily="34" charset="-122"/>
              <a:cs typeface="Arial"/>
            </a:endParaRPr>
          </a:p>
          <a:p>
            <a:pPr marL="355600" indent="-342900">
              <a:lnSpc>
                <a:spcPct val="150000"/>
              </a:lnSpc>
              <a:spcBef>
                <a:spcPts val="290"/>
              </a:spcBef>
              <a:buFont typeface="Arial"/>
              <a:buChar char="•"/>
              <a:tabLst>
                <a:tab pos="354965" algn="l"/>
                <a:tab pos="355600" algn="l"/>
              </a:tabLst>
            </a:pPr>
            <a:r>
              <a:rPr lang="zh-CN" altLang="en-US" sz="2400" b="1" spc="-5" dirty="0">
                <a:latin typeface="微软雅黑" panose="020B0503020204020204" pitchFamily="34" charset="-122"/>
                <a:ea typeface="微软雅黑" panose="020B0503020204020204" pitchFamily="34" charset="-122"/>
                <a:cs typeface="Arial"/>
              </a:rPr>
              <a:t>一个程序有许多指令</a:t>
            </a:r>
            <a:r>
              <a:rPr sz="2400" dirty="0">
                <a:latin typeface="微软雅黑" panose="020B0503020204020204" pitchFamily="34" charset="-122"/>
                <a:ea typeface="微软雅黑" panose="020B0503020204020204" pitchFamily="34" charset="-122"/>
                <a:cs typeface="Arial"/>
              </a:rPr>
              <a:t>, how</a:t>
            </a:r>
            <a:r>
              <a:rPr sz="2400" spc="-180" dirty="0">
                <a:latin typeface="微软雅黑" panose="020B0503020204020204" pitchFamily="34" charset="-122"/>
                <a:ea typeface="微软雅黑" panose="020B0503020204020204" pitchFamily="34" charset="-122"/>
                <a:cs typeface="Arial"/>
              </a:rPr>
              <a:t> </a:t>
            </a:r>
            <a:r>
              <a:rPr sz="2400" spc="-10" dirty="0">
                <a:latin typeface="微软雅黑" panose="020B0503020204020204" pitchFamily="34" charset="-122"/>
                <a:ea typeface="微软雅黑" panose="020B0503020204020204" pitchFamily="34" charset="-122"/>
                <a:cs typeface="Arial"/>
              </a:rPr>
              <a:t>many?</a:t>
            </a:r>
            <a:endParaRPr sz="2400" dirty="0">
              <a:latin typeface="微软雅黑" panose="020B0503020204020204" pitchFamily="34" charset="-122"/>
              <a:ea typeface="微软雅黑" panose="020B0503020204020204" pitchFamily="34" charset="-122"/>
              <a:cs typeface="Arial"/>
            </a:endParaRPr>
          </a:p>
          <a:p>
            <a:pPr marL="756285" lvl="1" indent="-286385">
              <a:lnSpc>
                <a:spcPct val="150000"/>
              </a:lnSpc>
              <a:spcBef>
                <a:spcPts val="240"/>
              </a:spcBef>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Arial"/>
              </a:rPr>
              <a:t>取决于程序和编译器</a:t>
            </a:r>
            <a:endParaRPr sz="2000" dirty="0">
              <a:latin typeface="微软雅黑" panose="020B0503020204020204" pitchFamily="34" charset="-122"/>
              <a:ea typeface="微软雅黑" panose="020B0503020204020204" pitchFamily="34" charset="-122"/>
              <a:cs typeface="Arial"/>
            </a:endParaRPr>
          </a:p>
          <a:p>
            <a:pPr marL="355600" indent="-342900">
              <a:lnSpc>
                <a:spcPct val="150000"/>
              </a:lnSpc>
              <a:spcBef>
                <a:spcPts val="280"/>
              </a:spcBef>
              <a:buFont typeface="Arial"/>
              <a:buChar char="•"/>
              <a:tabLst>
                <a:tab pos="354965" algn="l"/>
                <a:tab pos="355600" algn="l"/>
              </a:tabLst>
            </a:pPr>
            <a:r>
              <a:rPr lang="zh-CN" altLang="en-US" sz="2400" b="1" spc="-5" dirty="0">
                <a:latin typeface="微软雅黑" panose="020B0503020204020204" pitchFamily="34" charset="-122"/>
                <a:ea typeface="微软雅黑" panose="020B0503020204020204" pitchFamily="34" charset="-122"/>
                <a:cs typeface="Arial"/>
              </a:rPr>
              <a:t>每条指令需要多个时钟周期</a:t>
            </a:r>
            <a:r>
              <a:rPr sz="2400" spc="-5" dirty="0">
                <a:latin typeface="微软雅黑" panose="020B0503020204020204" pitchFamily="34" charset="-122"/>
                <a:ea typeface="微软雅黑" panose="020B0503020204020204" pitchFamily="34" charset="-122"/>
                <a:cs typeface="Arial"/>
              </a:rPr>
              <a:t>,</a:t>
            </a:r>
            <a:r>
              <a:rPr sz="2400" spc="-25" dirty="0">
                <a:latin typeface="微软雅黑" panose="020B0503020204020204" pitchFamily="34" charset="-122"/>
                <a:ea typeface="微软雅黑" panose="020B0503020204020204" pitchFamily="34" charset="-122"/>
                <a:cs typeface="Arial"/>
              </a:rPr>
              <a:t> </a:t>
            </a:r>
            <a:r>
              <a:rPr sz="2400" dirty="0">
                <a:latin typeface="微软雅黑" panose="020B0503020204020204" pitchFamily="34" charset="-122"/>
                <a:ea typeface="微软雅黑" panose="020B0503020204020204" pitchFamily="34" charset="-122"/>
                <a:cs typeface="Arial"/>
              </a:rPr>
              <a:t>how</a:t>
            </a:r>
            <a:r>
              <a:rPr lang="en-US" altLang="zh-CN" sz="2400" dirty="0">
                <a:latin typeface="微软雅黑" panose="020B0503020204020204" pitchFamily="34" charset="-122"/>
                <a:ea typeface="微软雅黑" panose="020B0503020204020204" pitchFamily="34" charset="-122"/>
                <a:cs typeface="Arial"/>
              </a:rPr>
              <a:t> </a:t>
            </a:r>
            <a:r>
              <a:rPr sz="2400" spc="-10" dirty="0">
                <a:latin typeface="微软雅黑" panose="020B0503020204020204" pitchFamily="34" charset="-122"/>
                <a:ea typeface="微软雅黑" panose="020B0503020204020204" pitchFamily="34" charset="-122"/>
                <a:cs typeface="Arial"/>
              </a:rPr>
              <a:t>many?</a:t>
            </a:r>
            <a:endParaRPr sz="2400" dirty="0">
              <a:latin typeface="微软雅黑" panose="020B0503020204020204" pitchFamily="34" charset="-122"/>
              <a:ea typeface="微软雅黑" panose="020B0503020204020204" pitchFamily="34" charset="-122"/>
              <a:cs typeface="Arial"/>
            </a:endParaRPr>
          </a:p>
          <a:p>
            <a:pPr marL="756285" lvl="1" indent="-286385">
              <a:lnSpc>
                <a:spcPct val="150000"/>
              </a:lnSpc>
              <a:spcBef>
                <a:spcPts val="245"/>
              </a:spcBef>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Arial"/>
              </a:rPr>
              <a:t>取决于指令集体系结构</a:t>
            </a:r>
            <a:r>
              <a:rPr sz="2000" spc="-280" dirty="0">
                <a:latin typeface="微软雅黑" panose="020B0503020204020204" pitchFamily="34" charset="-122"/>
                <a:ea typeface="微软雅黑" panose="020B0503020204020204" pitchFamily="34" charset="-122"/>
                <a:cs typeface="Arial"/>
              </a:rPr>
              <a:t> </a:t>
            </a:r>
            <a:r>
              <a:rPr sz="2000" spc="-5" dirty="0">
                <a:latin typeface="微软雅黑" panose="020B0503020204020204" pitchFamily="34" charset="-122"/>
                <a:ea typeface="微软雅黑" panose="020B0503020204020204" pitchFamily="34" charset="-122"/>
                <a:cs typeface="Arial"/>
              </a:rPr>
              <a:t>(ISA)</a:t>
            </a:r>
            <a:endParaRPr sz="2000" dirty="0">
              <a:latin typeface="微软雅黑" panose="020B0503020204020204" pitchFamily="34" charset="-122"/>
              <a:ea typeface="微软雅黑" panose="020B0503020204020204" pitchFamily="34" charset="-122"/>
              <a:cs typeface="Arial"/>
            </a:endParaRPr>
          </a:p>
          <a:p>
            <a:pPr marL="355600" indent="-342900">
              <a:lnSpc>
                <a:spcPct val="150000"/>
              </a:lnSpc>
              <a:spcBef>
                <a:spcPts val="284"/>
              </a:spcBef>
              <a:buFont typeface="Arial"/>
              <a:buChar char="•"/>
              <a:tabLst>
                <a:tab pos="354965" algn="l"/>
                <a:tab pos="355600" algn="l"/>
              </a:tabLst>
            </a:pPr>
            <a:r>
              <a:rPr lang="zh-CN" altLang="en-US" sz="2400" b="1" spc="-5" dirty="0">
                <a:latin typeface="微软雅黑" panose="020B0503020204020204" pitchFamily="34" charset="-122"/>
                <a:ea typeface="微软雅黑" panose="020B0503020204020204" pitchFamily="34" charset="-122"/>
                <a:cs typeface="Arial"/>
              </a:rPr>
              <a:t>时钟周期是固定的</a:t>
            </a:r>
            <a:r>
              <a:rPr sz="2400" spc="-5" dirty="0">
                <a:latin typeface="微软雅黑" panose="020B0503020204020204" pitchFamily="34" charset="-122"/>
                <a:ea typeface="微软雅黑" panose="020B0503020204020204" pitchFamily="34" charset="-122"/>
                <a:cs typeface="Arial"/>
              </a:rPr>
              <a:t>.</a:t>
            </a:r>
            <a:endParaRPr sz="2400" dirty="0">
              <a:latin typeface="微软雅黑" panose="020B0503020204020204" pitchFamily="34" charset="-122"/>
              <a:ea typeface="微软雅黑" panose="020B0503020204020204" pitchFamily="34" charset="-122"/>
              <a:cs typeface="Arial"/>
            </a:endParaRPr>
          </a:p>
          <a:p>
            <a:pPr marL="756285" lvl="1" indent="-286385">
              <a:lnSpc>
                <a:spcPct val="150000"/>
              </a:lnSpc>
              <a:spcBef>
                <a:spcPts val="245"/>
              </a:spcBef>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Arial"/>
              </a:rPr>
              <a:t>取决于硬件</a:t>
            </a:r>
            <a:r>
              <a:rPr sz="2000" dirty="0">
                <a:latin typeface="微软雅黑" panose="020B0503020204020204" pitchFamily="34" charset="-122"/>
                <a:ea typeface="微软雅黑" panose="020B0503020204020204" pitchFamily="34" charset="-122"/>
                <a:cs typeface="Arial"/>
              </a:rPr>
              <a:t>,</a:t>
            </a:r>
            <a:r>
              <a:rPr sz="2000" spc="-145" dirty="0">
                <a:latin typeface="微软雅黑" panose="020B0503020204020204" pitchFamily="34" charset="-122"/>
                <a:ea typeface="微软雅黑" panose="020B0503020204020204" pitchFamily="34" charset="-122"/>
                <a:cs typeface="Arial"/>
              </a:rPr>
              <a:t> </a:t>
            </a:r>
            <a:r>
              <a:rPr lang="zh-CN" altLang="en-US" sz="2000" spc="-145" dirty="0">
                <a:latin typeface="微软雅黑" panose="020B0503020204020204" pitchFamily="34" charset="-122"/>
                <a:ea typeface="微软雅黑" panose="020B0503020204020204" pitchFamily="34" charset="-122"/>
                <a:cs typeface="Arial"/>
              </a:rPr>
              <a:t>体系结构</a:t>
            </a:r>
            <a:endParaRPr sz="20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8">
            <a:extLst>
              <a:ext uri="{FF2B5EF4-FFF2-40B4-BE49-F238E27FC236}">
                <a16:creationId xmlns:a16="http://schemas.microsoft.com/office/drawing/2014/main" id="{228A21FD-72E0-4F1D-A0A6-9868A43D7079}"/>
              </a:ext>
            </a:extLst>
          </p:cNvPr>
          <p:cNvSpPr>
            <a:spLocks noGrp="1" noChangeArrowheads="1"/>
          </p:cNvSpPr>
          <p:nvPr>
            <p:ph type="title" idx="4294967295"/>
          </p:nvPr>
        </p:nvSpPr>
        <p:spPr>
          <a:xfrm>
            <a:off x="393700" y="141288"/>
            <a:ext cx="8402637" cy="685800"/>
          </a:xfrm>
        </p:spPr>
        <p:txBody>
          <a:bodyPr>
            <a:normAutofit/>
          </a:bodyPr>
          <a:lstStyle/>
          <a:p>
            <a:pPr eaLnBrk="1" hangingPunct="1"/>
            <a:r>
              <a:rPr lang="zh-CN" altLang="en-US" sz="3600" b="1" dirty="0">
                <a:solidFill>
                  <a:srgbClr val="C00000"/>
                </a:solidFill>
                <a:latin typeface="微软雅黑" panose="020B0503020204020204" pitchFamily="34" charset="-122"/>
                <a:ea typeface="微软雅黑" panose="020B0503020204020204" pitchFamily="34" charset="-122"/>
              </a:rPr>
              <a:t>理解程序性能</a:t>
            </a:r>
            <a:endParaRPr lang="zh-CN" altLang="zh-CN" sz="3600" b="1" dirty="0">
              <a:solidFill>
                <a:srgbClr val="C00000"/>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D4CB215A-62F4-48D3-B6DD-3AF9598944FF}"/>
              </a:ext>
            </a:extLst>
          </p:cNvPr>
          <p:cNvSpPr/>
          <p:nvPr/>
        </p:nvSpPr>
        <p:spPr>
          <a:xfrm>
            <a:off x="8655050" y="6062663"/>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solidFill>
                  <a:srgbClr val="FF6600"/>
                </a:solidFill>
              </a:rPr>
              <a:t>           </a:t>
            </a:r>
          </a:p>
        </p:txBody>
      </p:sp>
      <p:pic>
        <p:nvPicPr>
          <p:cNvPr id="48132" name="Picture 2">
            <a:extLst>
              <a:ext uri="{FF2B5EF4-FFF2-40B4-BE49-F238E27FC236}">
                <a16:creationId xmlns:a16="http://schemas.microsoft.com/office/drawing/2014/main" id="{EB154957-DB7C-4245-92FC-D01DBF0B7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2997200"/>
            <a:ext cx="1214438"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3">
            <a:extLst>
              <a:ext uri="{FF2B5EF4-FFF2-40B4-BE49-F238E27FC236}">
                <a16:creationId xmlns:a16="http://schemas.microsoft.com/office/drawing/2014/main" id="{1704E4E5-3D1E-499F-B5B1-DCB7C3672F25}"/>
              </a:ext>
            </a:extLst>
          </p:cNvPr>
          <p:cNvSpPr txBox="1">
            <a:spLocks noChangeArrowheads="1"/>
          </p:cNvSpPr>
          <p:nvPr/>
        </p:nvSpPr>
        <p:spPr bwMode="auto">
          <a:xfrm>
            <a:off x="3951288" y="3948113"/>
            <a:ext cx="13922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latinLnBrk="1" hangingPunct="1"/>
            <a:r>
              <a:rPr lang="zh-CN" altLang="en-US" sz="2400">
                <a:latin typeface="Times New Roman" panose="02020603050405020304" pitchFamily="18" charset="0"/>
                <a:ea typeface="华文中宋" panose="02010600040101010101" pitchFamily="2" charset="-122"/>
              </a:rPr>
              <a:t>程序</a:t>
            </a:r>
            <a:endParaRPr lang="en-US" altLang="zh-CN" sz="2400">
              <a:latin typeface="Times New Roman" panose="02020603050405020304" pitchFamily="18" charset="0"/>
              <a:ea typeface="华文中宋" panose="02010600040101010101" pitchFamily="2" charset="-122"/>
            </a:endParaRPr>
          </a:p>
        </p:txBody>
      </p:sp>
      <p:sp>
        <p:nvSpPr>
          <p:cNvPr id="8" name="Text Box 3">
            <a:extLst>
              <a:ext uri="{FF2B5EF4-FFF2-40B4-BE49-F238E27FC236}">
                <a16:creationId xmlns:a16="http://schemas.microsoft.com/office/drawing/2014/main" id="{89A1D4A8-19BF-467E-A752-3FA853671078}"/>
              </a:ext>
            </a:extLst>
          </p:cNvPr>
          <p:cNvSpPr txBox="1">
            <a:spLocks noChangeArrowheads="1"/>
          </p:cNvSpPr>
          <p:nvPr/>
        </p:nvSpPr>
        <p:spPr bwMode="auto">
          <a:xfrm rot="2072784">
            <a:off x="2100263" y="2592388"/>
            <a:ext cx="204628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latinLnBrk="1" hangingPunct="1"/>
            <a:r>
              <a:rPr lang="zh-CN" altLang="en-US">
                <a:solidFill>
                  <a:srgbClr val="FF0000"/>
                </a:solidFill>
                <a:latin typeface="Times New Roman" panose="02020603050405020304" pitchFamily="18" charset="0"/>
                <a:ea typeface="华文中宋" panose="02010600040101010101" pitchFamily="2" charset="-122"/>
              </a:rPr>
              <a:t>指令数、</a:t>
            </a:r>
            <a:r>
              <a:rPr lang="en-US" altLang="zh-CN">
                <a:solidFill>
                  <a:srgbClr val="FF0000"/>
                </a:solidFill>
                <a:latin typeface="Times New Roman" panose="02020603050405020304" pitchFamily="18" charset="0"/>
                <a:ea typeface="华文中宋" panose="02010600040101010101" pitchFamily="2" charset="-122"/>
              </a:rPr>
              <a:t>CPI</a:t>
            </a:r>
          </a:p>
        </p:txBody>
      </p:sp>
      <p:cxnSp>
        <p:nvCxnSpPr>
          <p:cNvPr id="3" name="直接箭头连接符 2">
            <a:extLst>
              <a:ext uri="{FF2B5EF4-FFF2-40B4-BE49-F238E27FC236}">
                <a16:creationId xmlns:a16="http://schemas.microsoft.com/office/drawing/2014/main" id="{79DA560A-D377-4139-A678-3548027F7E4C}"/>
              </a:ext>
            </a:extLst>
          </p:cNvPr>
          <p:cNvCxnSpPr>
            <a:stCxn id="5" idx="5"/>
            <a:endCxn id="48132" idx="1"/>
          </p:cNvCxnSpPr>
          <p:nvPr/>
        </p:nvCxnSpPr>
        <p:spPr>
          <a:xfrm>
            <a:off x="2190750" y="2384425"/>
            <a:ext cx="1797050" cy="1204913"/>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83B40EC5-7B7D-4312-93A7-F7DFAC71AB41}"/>
              </a:ext>
            </a:extLst>
          </p:cNvPr>
          <p:cNvSpPr/>
          <p:nvPr/>
        </p:nvSpPr>
        <p:spPr>
          <a:xfrm>
            <a:off x="900113" y="1503363"/>
            <a:ext cx="1511300" cy="10318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tx2">
                    <a:lumMod val="75000"/>
                  </a:schemeClr>
                </a:solidFill>
              </a:rPr>
              <a:t>算法</a:t>
            </a:r>
          </a:p>
        </p:txBody>
      </p:sp>
      <p:sp>
        <p:nvSpPr>
          <p:cNvPr id="16" name="椭圆 15">
            <a:extLst>
              <a:ext uri="{FF2B5EF4-FFF2-40B4-BE49-F238E27FC236}">
                <a16:creationId xmlns:a16="http://schemas.microsoft.com/office/drawing/2014/main" id="{3E6E3C1F-B6BE-4948-A71D-2CE61C854967}"/>
              </a:ext>
            </a:extLst>
          </p:cNvPr>
          <p:cNvSpPr/>
          <p:nvPr/>
        </p:nvSpPr>
        <p:spPr>
          <a:xfrm>
            <a:off x="6443663" y="1352550"/>
            <a:ext cx="1512887" cy="103187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tx2">
                    <a:lumMod val="75000"/>
                  </a:schemeClr>
                </a:solidFill>
              </a:rPr>
              <a:t>编程语言</a:t>
            </a:r>
          </a:p>
        </p:txBody>
      </p:sp>
      <p:cxnSp>
        <p:nvCxnSpPr>
          <p:cNvPr id="17" name="直接箭头连接符 16">
            <a:extLst>
              <a:ext uri="{FF2B5EF4-FFF2-40B4-BE49-F238E27FC236}">
                <a16:creationId xmlns:a16="http://schemas.microsoft.com/office/drawing/2014/main" id="{43AC3080-A316-4DDA-939E-AE2F9FE7C1C2}"/>
              </a:ext>
            </a:extLst>
          </p:cNvPr>
          <p:cNvCxnSpPr>
            <a:stCxn id="16" idx="3"/>
          </p:cNvCxnSpPr>
          <p:nvPr/>
        </p:nvCxnSpPr>
        <p:spPr>
          <a:xfrm flipH="1">
            <a:off x="4737100" y="2233613"/>
            <a:ext cx="1928813" cy="754062"/>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3">
            <a:extLst>
              <a:ext uri="{FF2B5EF4-FFF2-40B4-BE49-F238E27FC236}">
                <a16:creationId xmlns:a16="http://schemas.microsoft.com/office/drawing/2014/main" id="{3110245F-BD8B-45F8-851E-D54F647F2BD8}"/>
              </a:ext>
            </a:extLst>
          </p:cNvPr>
          <p:cNvSpPr txBox="1">
            <a:spLocks noChangeArrowheads="1"/>
          </p:cNvSpPr>
          <p:nvPr/>
        </p:nvSpPr>
        <p:spPr bwMode="auto">
          <a:xfrm rot="-1325567">
            <a:off x="4625975" y="2251075"/>
            <a:ext cx="20447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latinLnBrk="1" hangingPunct="1"/>
            <a:r>
              <a:rPr lang="zh-CN" altLang="en-US">
                <a:solidFill>
                  <a:srgbClr val="FF0000"/>
                </a:solidFill>
                <a:latin typeface="Times New Roman" panose="02020603050405020304" pitchFamily="18" charset="0"/>
                <a:ea typeface="华文中宋" panose="02010600040101010101" pitchFamily="2" charset="-122"/>
              </a:rPr>
              <a:t>指令数、</a:t>
            </a:r>
            <a:r>
              <a:rPr lang="en-US" altLang="zh-CN">
                <a:solidFill>
                  <a:srgbClr val="FF0000"/>
                </a:solidFill>
                <a:latin typeface="Times New Roman" panose="02020603050405020304" pitchFamily="18" charset="0"/>
                <a:ea typeface="华文中宋" panose="02010600040101010101" pitchFamily="2" charset="-122"/>
              </a:rPr>
              <a:t>CPI</a:t>
            </a:r>
          </a:p>
        </p:txBody>
      </p:sp>
      <p:sp>
        <p:nvSpPr>
          <p:cNvPr id="14" name="椭圆 13">
            <a:extLst>
              <a:ext uri="{FF2B5EF4-FFF2-40B4-BE49-F238E27FC236}">
                <a16:creationId xmlns:a16="http://schemas.microsoft.com/office/drawing/2014/main" id="{A6D3ECC4-BDB6-4395-A48C-8E438EBD5FE2}"/>
              </a:ext>
            </a:extLst>
          </p:cNvPr>
          <p:cNvSpPr/>
          <p:nvPr/>
        </p:nvSpPr>
        <p:spPr>
          <a:xfrm>
            <a:off x="900113" y="4418013"/>
            <a:ext cx="1511300" cy="103028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tx2">
                    <a:lumMod val="75000"/>
                  </a:schemeClr>
                </a:solidFill>
              </a:rPr>
              <a:t>编译程序</a:t>
            </a:r>
          </a:p>
        </p:txBody>
      </p:sp>
      <p:cxnSp>
        <p:nvCxnSpPr>
          <p:cNvPr id="15" name="直接箭头连接符 14">
            <a:extLst>
              <a:ext uri="{FF2B5EF4-FFF2-40B4-BE49-F238E27FC236}">
                <a16:creationId xmlns:a16="http://schemas.microsoft.com/office/drawing/2014/main" id="{A1939B45-AA21-4D18-A2CA-14A190CBE938}"/>
              </a:ext>
            </a:extLst>
          </p:cNvPr>
          <p:cNvCxnSpPr>
            <a:stCxn id="14" idx="6"/>
            <a:endCxn id="48133" idx="1"/>
          </p:cNvCxnSpPr>
          <p:nvPr/>
        </p:nvCxnSpPr>
        <p:spPr>
          <a:xfrm flipV="1">
            <a:off x="2411413" y="4183063"/>
            <a:ext cx="1539875" cy="74930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3">
            <a:extLst>
              <a:ext uri="{FF2B5EF4-FFF2-40B4-BE49-F238E27FC236}">
                <a16:creationId xmlns:a16="http://schemas.microsoft.com/office/drawing/2014/main" id="{85EB0CE3-F0BD-4CE9-B69E-DB1A83556210}"/>
              </a:ext>
            </a:extLst>
          </p:cNvPr>
          <p:cNvSpPr txBox="1">
            <a:spLocks noChangeArrowheads="1"/>
          </p:cNvSpPr>
          <p:nvPr/>
        </p:nvSpPr>
        <p:spPr bwMode="auto">
          <a:xfrm rot="-1511098">
            <a:off x="2100263" y="4138613"/>
            <a:ext cx="204628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latinLnBrk="1" hangingPunct="1"/>
            <a:r>
              <a:rPr lang="zh-CN" altLang="en-US">
                <a:solidFill>
                  <a:srgbClr val="FF0000"/>
                </a:solidFill>
                <a:latin typeface="Times New Roman" panose="02020603050405020304" pitchFamily="18" charset="0"/>
                <a:ea typeface="华文中宋" panose="02010600040101010101" pitchFamily="2" charset="-122"/>
              </a:rPr>
              <a:t>指令数、</a:t>
            </a:r>
            <a:r>
              <a:rPr lang="en-US" altLang="zh-CN">
                <a:solidFill>
                  <a:srgbClr val="FF0000"/>
                </a:solidFill>
                <a:latin typeface="Times New Roman" panose="02020603050405020304" pitchFamily="18" charset="0"/>
                <a:ea typeface="华文中宋" panose="02010600040101010101" pitchFamily="2" charset="-122"/>
              </a:rPr>
              <a:t>CPI</a:t>
            </a:r>
          </a:p>
        </p:txBody>
      </p:sp>
      <p:sp>
        <p:nvSpPr>
          <p:cNvPr id="20" name="椭圆 19">
            <a:extLst>
              <a:ext uri="{FF2B5EF4-FFF2-40B4-BE49-F238E27FC236}">
                <a16:creationId xmlns:a16="http://schemas.microsoft.com/office/drawing/2014/main" id="{B09C72D5-1C1B-48BC-8E79-5CFD444E2152}"/>
              </a:ext>
            </a:extLst>
          </p:cNvPr>
          <p:cNvSpPr/>
          <p:nvPr/>
        </p:nvSpPr>
        <p:spPr>
          <a:xfrm>
            <a:off x="6443663" y="4418013"/>
            <a:ext cx="1512887" cy="103028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solidFill>
                  <a:schemeClr val="tx2">
                    <a:lumMod val="75000"/>
                  </a:schemeClr>
                </a:solidFill>
              </a:rPr>
              <a:t>ISA</a:t>
            </a:r>
            <a:endParaRPr lang="zh-CN" altLang="en-US" sz="2400" b="1" dirty="0">
              <a:solidFill>
                <a:schemeClr val="tx2">
                  <a:lumMod val="75000"/>
                </a:schemeClr>
              </a:solidFill>
            </a:endParaRPr>
          </a:p>
        </p:txBody>
      </p:sp>
      <p:sp>
        <p:nvSpPr>
          <p:cNvPr id="23" name="Text Box 3">
            <a:extLst>
              <a:ext uri="{FF2B5EF4-FFF2-40B4-BE49-F238E27FC236}">
                <a16:creationId xmlns:a16="http://schemas.microsoft.com/office/drawing/2014/main" id="{0EB002B5-B547-41ED-AA86-D884D3E584C0}"/>
              </a:ext>
            </a:extLst>
          </p:cNvPr>
          <p:cNvSpPr txBox="1">
            <a:spLocks noChangeArrowheads="1"/>
          </p:cNvSpPr>
          <p:nvPr/>
        </p:nvSpPr>
        <p:spPr bwMode="auto">
          <a:xfrm rot="884128">
            <a:off x="5149850" y="3482975"/>
            <a:ext cx="20447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latinLnBrk="1" hangingPunct="1"/>
            <a:r>
              <a:rPr lang="zh-CN" altLang="en-US">
                <a:solidFill>
                  <a:srgbClr val="FF0000"/>
                </a:solidFill>
                <a:latin typeface="Times New Roman" panose="02020603050405020304" pitchFamily="18" charset="0"/>
                <a:ea typeface="华文中宋" panose="02010600040101010101" pitchFamily="2" charset="-122"/>
              </a:rPr>
              <a:t>指令数</a:t>
            </a:r>
            <a:endParaRPr lang="en-US" altLang="zh-CN">
              <a:solidFill>
                <a:srgbClr val="FF0000"/>
              </a:solidFill>
              <a:latin typeface="Times New Roman" panose="02020603050405020304" pitchFamily="18" charset="0"/>
              <a:ea typeface="华文中宋" panose="02010600040101010101" pitchFamily="2" charset="-122"/>
            </a:endParaRPr>
          </a:p>
          <a:p>
            <a:pPr algn="ctr" eaLnBrk="1" latinLnBrk="1" hangingPunct="1"/>
            <a:r>
              <a:rPr lang="en-US" altLang="zh-CN">
                <a:solidFill>
                  <a:srgbClr val="FF0000"/>
                </a:solidFill>
                <a:latin typeface="Times New Roman" panose="02020603050405020304" pitchFamily="18" charset="0"/>
                <a:ea typeface="华文中宋" panose="02010600040101010101" pitchFamily="2" charset="-122"/>
              </a:rPr>
              <a:t>CPI</a:t>
            </a:r>
          </a:p>
          <a:p>
            <a:pPr algn="ctr" eaLnBrk="1" latinLnBrk="1" hangingPunct="1"/>
            <a:r>
              <a:rPr lang="zh-CN" altLang="en-US">
                <a:solidFill>
                  <a:srgbClr val="FF0000"/>
                </a:solidFill>
                <a:latin typeface="Times New Roman" panose="02020603050405020304" pitchFamily="18" charset="0"/>
                <a:ea typeface="华文中宋" panose="02010600040101010101" pitchFamily="2" charset="-122"/>
              </a:rPr>
              <a:t>时钟频率</a:t>
            </a:r>
            <a:endParaRPr lang="en-US" altLang="zh-CN">
              <a:solidFill>
                <a:srgbClr val="FF0000"/>
              </a:solidFill>
              <a:latin typeface="Times New Roman" panose="02020603050405020304" pitchFamily="18" charset="0"/>
              <a:ea typeface="华文中宋" panose="02010600040101010101" pitchFamily="2" charset="-122"/>
            </a:endParaRPr>
          </a:p>
        </p:txBody>
      </p:sp>
      <p:cxnSp>
        <p:nvCxnSpPr>
          <p:cNvPr id="24" name="直接箭头连接符 23">
            <a:extLst>
              <a:ext uri="{FF2B5EF4-FFF2-40B4-BE49-F238E27FC236}">
                <a16:creationId xmlns:a16="http://schemas.microsoft.com/office/drawing/2014/main" id="{8B397862-DC79-4671-8434-E409CA88F8C9}"/>
              </a:ext>
            </a:extLst>
          </p:cNvPr>
          <p:cNvCxnSpPr>
            <a:stCxn id="20" idx="1"/>
          </p:cNvCxnSpPr>
          <p:nvPr/>
        </p:nvCxnSpPr>
        <p:spPr>
          <a:xfrm flipH="1" flipV="1">
            <a:off x="5202238" y="4183063"/>
            <a:ext cx="1463675" cy="385762"/>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146" name="矩形 1">
            <a:extLst>
              <a:ext uri="{FF2B5EF4-FFF2-40B4-BE49-F238E27FC236}">
                <a16:creationId xmlns:a16="http://schemas.microsoft.com/office/drawing/2014/main" id="{A60DAB69-E3F2-4B8A-AADA-535F83E98CEE}"/>
              </a:ext>
            </a:extLst>
          </p:cNvPr>
          <p:cNvSpPr>
            <a:spLocks noChangeArrowheads="1"/>
          </p:cNvSpPr>
          <p:nvPr/>
        </p:nvSpPr>
        <p:spPr bwMode="auto">
          <a:xfrm>
            <a:off x="4210050" y="5481638"/>
            <a:ext cx="447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指令集体系结构影响 </a:t>
            </a:r>
            <a:r>
              <a:rPr lang="en-US" altLang="zh-CN" sz="1600">
                <a:latin typeface="微软雅黑" panose="020B0503020204020204" pitchFamily="34" charset="-122"/>
                <a:ea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rPr>
              <a:t>性能的所有 </a:t>
            </a:r>
            <a:r>
              <a:rPr lang="en-US" altLang="zh-CN" sz="1600">
                <a:latin typeface="微软雅黑" panose="020B0503020204020204" pitchFamily="34" charset="-122"/>
                <a:ea typeface="微软雅黑" panose="020B0503020204020204" pitchFamily="34" charset="-122"/>
              </a:rPr>
              <a:t>3 </a:t>
            </a:r>
            <a:r>
              <a:rPr lang="zh-CN" altLang="en-US" sz="1600">
                <a:latin typeface="微软雅黑" panose="020B0503020204020204" pitchFamily="34" charset="-122"/>
                <a:ea typeface="微软雅黑" panose="020B0503020204020204" pitchFamily="34" charset="-122"/>
              </a:rPr>
              <a:t>个方面，因为它影响完成某功能所需要的指令数、每条指令的周期数以及处理器的时钟频率。</a:t>
            </a:r>
          </a:p>
        </p:txBody>
      </p:sp>
      <p:sp>
        <p:nvSpPr>
          <p:cNvPr id="48147" name="矩形 3">
            <a:extLst>
              <a:ext uri="{FF2B5EF4-FFF2-40B4-BE49-F238E27FC236}">
                <a16:creationId xmlns:a16="http://schemas.microsoft.com/office/drawing/2014/main" id="{F7E3E7EC-BB1D-4492-BF80-3605F0A162A8}"/>
              </a:ext>
            </a:extLst>
          </p:cNvPr>
          <p:cNvSpPr>
            <a:spLocks noChangeArrowheads="1"/>
          </p:cNvSpPr>
          <p:nvPr/>
        </p:nvSpPr>
        <p:spPr bwMode="auto">
          <a:xfrm>
            <a:off x="55563" y="2570163"/>
            <a:ext cx="27257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算法决定了 </a:t>
            </a:r>
            <a:r>
              <a:rPr lang="en-US" altLang="zh-CN" sz="1600">
                <a:latin typeface="微软雅黑" panose="020B0503020204020204" pitchFamily="34" charset="-122"/>
                <a:ea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rPr>
              <a:t>执行指令的数目。算法也可能通过使用较快或者较慢的指令影响 </a:t>
            </a:r>
            <a:r>
              <a:rPr lang="en-US" altLang="zh-CN" sz="1600">
                <a:latin typeface="微软雅黑" panose="020B0503020204020204" pitchFamily="34" charset="-122"/>
                <a:ea typeface="微软雅黑" panose="020B0503020204020204" pitchFamily="34" charset="-122"/>
              </a:rPr>
              <a:t>CPI.</a:t>
            </a:r>
            <a:r>
              <a:rPr lang="zh-CN" altLang="en-US" sz="1600">
                <a:latin typeface="微软雅黑" panose="020B0503020204020204" pitchFamily="34" charset="-122"/>
                <a:ea typeface="微软雅黑" panose="020B0503020204020204" pitchFamily="34" charset="-122"/>
              </a:rPr>
              <a:t>例如，当算法使用更多的除法运算时，将会导致 </a:t>
            </a:r>
            <a:r>
              <a:rPr lang="en-US" altLang="zh-CN" sz="1600">
                <a:latin typeface="微软雅黑" panose="020B0503020204020204" pitchFamily="34" charset="-122"/>
                <a:ea typeface="微软雅黑" panose="020B0503020204020204" pitchFamily="34" charset="-122"/>
              </a:rPr>
              <a:t>CPI </a:t>
            </a:r>
            <a:r>
              <a:rPr lang="zh-CN" altLang="en-US" sz="1600">
                <a:latin typeface="微软雅黑" panose="020B0503020204020204" pitchFamily="34" charset="-122"/>
                <a:ea typeface="微软雅黑" panose="020B0503020204020204" pitchFamily="34" charset="-122"/>
              </a:rPr>
              <a:t>增大。</a:t>
            </a:r>
          </a:p>
        </p:txBody>
      </p:sp>
      <p:sp>
        <p:nvSpPr>
          <p:cNvPr id="48148" name="矩形 5">
            <a:extLst>
              <a:ext uri="{FF2B5EF4-FFF2-40B4-BE49-F238E27FC236}">
                <a16:creationId xmlns:a16="http://schemas.microsoft.com/office/drawing/2014/main" id="{F24C46D1-5E2D-421D-939F-0DFA1A9923A4}"/>
              </a:ext>
            </a:extLst>
          </p:cNvPr>
          <p:cNvSpPr>
            <a:spLocks noChangeArrowheads="1"/>
          </p:cNvSpPr>
          <p:nvPr/>
        </p:nvSpPr>
        <p:spPr bwMode="auto">
          <a:xfrm>
            <a:off x="6172200" y="2301875"/>
            <a:ext cx="27892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编程语言中的语句必须翻译为指令，从而就决定了指令数。编程语言也可以影响</a:t>
            </a:r>
            <a:r>
              <a:rPr lang="en-US" altLang="zh-CN" sz="1400">
                <a:latin typeface="微软雅黑" panose="020B0503020204020204" pitchFamily="34" charset="-122"/>
                <a:ea typeface="微软雅黑" panose="020B0503020204020204" pitchFamily="34" charset="-122"/>
              </a:rPr>
              <a:t>CPI</a:t>
            </a:r>
            <a:r>
              <a:rPr lang="zh-CN" altLang="en-US" sz="1400">
                <a:latin typeface="微软雅黑" panose="020B0503020204020204" pitchFamily="34" charset="-122"/>
                <a:ea typeface="微软雅黑" panose="020B0503020204020204" pitchFamily="34" charset="-122"/>
              </a:rPr>
              <a:t>，例如，</a:t>
            </a:r>
            <a:r>
              <a:rPr lang="en-US" altLang="zh-CN" sz="1400">
                <a:latin typeface="微软雅黑" panose="020B0503020204020204" pitchFamily="34" charset="-122"/>
                <a:ea typeface="微软雅黑" panose="020B0503020204020204" pitchFamily="34" charset="-122"/>
              </a:rPr>
              <a:t>Java</a:t>
            </a:r>
            <a:r>
              <a:rPr lang="zh-CN" altLang="en-US" sz="1400">
                <a:latin typeface="微软雅黑" panose="020B0503020204020204" pitchFamily="34" charset="-122"/>
                <a:ea typeface="微软雅黑" panose="020B0503020204020204" pitchFamily="34" charset="-122"/>
              </a:rPr>
              <a:t>语言充分支持数据抽象，因此将进行间接调用，需要使用较高的 </a:t>
            </a:r>
            <a:r>
              <a:rPr lang="en-US" altLang="zh-CN" sz="1400">
                <a:latin typeface="微软雅黑" panose="020B0503020204020204" pitchFamily="34" charset="-122"/>
                <a:ea typeface="微软雅黑" panose="020B0503020204020204" pitchFamily="34" charset="-122"/>
              </a:rPr>
              <a:t>CPI </a:t>
            </a:r>
            <a:r>
              <a:rPr lang="zh-CN" altLang="en-US" sz="1400">
                <a:latin typeface="微软雅黑" panose="020B0503020204020204" pitchFamily="34" charset="-122"/>
                <a:ea typeface="微软雅黑" panose="020B0503020204020204" pitchFamily="34" charset="-122"/>
              </a:rPr>
              <a:t>指令。</a:t>
            </a:r>
          </a:p>
        </p:txBody>
      </p:sp>
      <p:sp>
        <p:nvSpPr>
          <p:cNvPr id="48149" name="矩形 6">
            <a:extLst>
              <a:ext uri="{FF2B5EF4-FFF2-40B4-BE49-F238E27FC236}">
                <a16:creationId xmlns:a16="http://schemas.microsoft.com/office/drawing/2014/main" id="{BA3DAB4D-E164-45AE-96E6-6CE96C945969}"/>
              </a:ext>
            </a:extLst>
          </p:cNvPr>
          <p:cNvSpPr>
            <a:spLocks noChangeArrowheads="1"/>
          </p:cNvSpPr>
          <p:nvPr/>
        </p:nvSpPr>
        <p:spPr bwMode="auto">
          <a:xfrm>
            <a:off x="179388" y="5491163"/>
            <a:ext cx="34321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编译程序决定了源程序到计算机指令的翻译过程，所以编译程序的效率既影响了指令数又影响</a:t>
            </a:r>
            <a:r>
              <a:rPr lang="en-US" altLang="zh-CN" sz="1600">
                <a:latin typeface="微软雅黑" panose="020B0503020204020204" pitchFamily="34" charset="-122"/>
                <a:ea typeface="微软雅黑" panose="020B0503020204020204" pitchFamily="34" charset="-122"/>
              </a:rPr>
              <a:t>CPI</a:t>
            </a:r>
            <a:r>
              <a:rPr lang="zh-CN" altLang="en-US" sz="1600">
                <a:latin typeface="微软雅黑" panose="020B0503020204020204" pitchFamily="34" charset="-122"/>
                <a:ea typeface="微软雅黑" panose="020B0503020204020204" pitchFamily="34" charset="-122"/>
              </a:rPr>
              <a:t>。编译器会以复杂的方式影响 </a:t>
            </a:r>
            <a:r>
              <a:rPr lang="en-US" altLang="zh-CN" sz="1600">
                <a:latin typeface="微软雅黑" panose="020B0503020204020204" pitchFamily="34" charset="-122"/>
                <a:ea typeface="微软雅黑" panose="020B0503020204020204" pitchFamily="34" charset="-122"/>
              </a:rPr>
              <a:t>CPI.</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18"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0397"/>
            <a:ext cx="3831270" cy="677108"/>
          </a:xfrm>
          <a:prstGeom prst="rect">
            <a:avLst/>
          </a:prstGeom>
        </p:spPr>
        <p:txBody>
          <a:bodyPr vert="horz" wrap="square" lIns="0" tIns="0" rIns="0" bIns="0" rtlCol="0">
            <a:spAutoFit/>
          </a:bodyPr>
          <a:lstStyle/>
          <a:p>
            <a:pPr marL="12700">
              <a:lnSpc>
                <a:spcPct val="100000"/>
              </a:lnSpc>
            </a:pPr>
            <a:r>
              <a:rPr spc="-5" dirty="0"/>
              <a:t>Exercise</a:t>
            </a:r>
            <a:r>
              <a:rPr spc="-80" dirty="0"/>
              <a:t> </a:t>
            </a:r>
            <a:r>
              <a:rPr dirty="0"/>
              <a:t>1</a:t>
            </a:r>
          </a:p>
        </p:txBody>
      </p:sp>
      <p:sp>
        <p:nvSpPr>
          <p:cNvPr id="3" name="object 3"/>
          <p:cNvSpPr txBox="1"/>
          <p:nvPr/>
        </p:nvSpPr>
        <p:spPr>
          <a:xfrm>
            <a:off x="383540" y="1256029"/>
            <a:ext cx="8006715" cy="973455"/>
          </a:xfrm>
          <a:prstGeom prst="rect">
            <a:avLst/>
          </a:prstGeom>
        </p:spPr>
        <p:txBody>
          <a:bodyPr vert="horz" wrap="square" lIns="0" tIns="0" rIns="0" bIns="0" rtlCol="0">
            <a:spAutoFit/>
          </a:bodyPr>
          <a:lstStyle/>
          <a:p>
            <a:pPr marL="355600" indent="-342900">
              <a:lnSpc>
                <a:spcPct val="100000"/>
              </a:lnSpc>
              <a:buFont typeface="Garamond"/>
              <a:buChar char="•"/>
              <a:tabLst>
                <a:tab pos="354965" algn="l"/>
                <a:tab pos="355600" algn="l"/>
              </a:tabLst>
            </a:pPr>
            <a:r>
              <a:rPr sz="2400" b="1" spc="-5" dirty="0">
                <a:latin typeface="Garamond"/>
                <a:cs typeface="Garamond"/>
              </a:rPr>
              <a:t>Problem</a:t>
            </a:r>
            <a:endParaRPr sz="2400">
              <a:latin typeface="Garamond"/>
              <a:cs typeface="Garamond"/>
            </a:endParaRPr>
          </a:p>
          <a:p>
            <a:pPr marL="469900">
              <a:lnSpc>
                <a:spcPts val="2270"/>
              </a:lnSpc>
              <a:spcBef>
                <a:spcPts val="10"/>
              </a:spcBef>
              <a:tabLst>
                <a:tab pos="756285" algn="l"/>
              </a:tabLst>
            </a:pPr>
            <a:r>
              <a:rPr sz="2100" dirty="0">
                <a:latin typeface="Garamond"/>
                <a:cs typeface="Garamond"/>
              </a:rPr>
              <a:t>–	There </a:t>
            </a:r>
            <a:r>
              <a:rPr sz="2100" spc="-5" dirty="0">
                <a:latin typeface="Garamond"/>
                <a:cs typeface="Garamond"/>
              </a:rPr>
              <a:t>are </a:t>
            </a:r>
            <a:r>
              <a:rPr sz="2100" dirty="0">
                <a:latin typeface="Garamond"/>
                <a:cs typeface="Garamond"/>
              </a:rPr>
              <a:t>3 classes </a:t>
            </a:r>
            <a:r>
              <a:rPr sz="2100" spc="-5" dirty="0">
                <a:latin typeface="Garamond"/>
                <a:cs typeface="Garamond"/>
              </a:rPr>
              <a:t>of  instructions, A, </a:t>
            </a:r>
            <a:r>
              <a:rPr sz="2100" spc="-65" dirty="0">
                <a:latin typeface="Garamond"/>
                <a:cs typeface="Garamond"/>
              </a:rPr>
              <a:t>B, </a:t>
            </a:r>
            <a:r>
              <a:rPr sz="2100" spc="-25" dirty="0">
                <a:latin typeface="Garamond"/>
                <a:cs typeface="Garamond"/>
              </a:rPr>
              <a:t>C. </a:t>
            </a:r>
            <a:r>
              <a:rPr sz="2100" spc="-5" dirty="0">
                <a:latin typeface="Garamond"/>
                <a:cs typeface="Garamond"/>
              </a:rPr>
              <a:t>Suppose compiler has</a:t>
            </a:r>
            <a:r>
              <a:rPr sz="2100" spc="-114" dirty="0">
                <a:latin typeface="Garamond"/>
                <a:cs typeface="Garamond"/>
              </a:rPr>
              <a:t> </a:t>
            </a:r>
            <a:r>
              <a:rPr sz="2100" spc="-20" dirty="0">
                <a:latin typeface="Garamond"/>
                <a:cs typeface="Garamond"/>
              </a:rPr>
              <a:t>two</a:t>
            </a:r>
            <a:endParaRPr sz="2100">
              <a:latin typeface="Garamond"/>
              <a:cs typeface="Garamond"/>
            </a:endParaRPr>
          </a:p>
          <a:p>
            <a:pPr marL="756285">
              <a:lnSpc>
                <a:spcPts val="2270"/>
              </a:lnSpc>
            </a:pPr>
            <a:r>
              <a:rPr sz="2100" spc="-10" dirty="0">
                <a:latin typeface="Garamond"/>
                <a:cs typeface="Garamond"/>
              </a:rPr>
              <a:t>choices: </a:t>
            </a:r>
            <a:r>
              <a:rPr sz="2100" dirty="0">
                <a:latin typeface="Garamond"/>
                <a:cs typeface="Garamond"/>
              </a:rPr>
              <a:t>Sequence 1 </a:t>
            </a:r>
            <a:r>
              <a:rPr sz="2100" spc="-5" dirty="0">
                <a:latin typeface="Garamond"/>
                <a:cs typeface="Garamond"/>
              </a:rPr>
              <a:t>and </a:t>
            </a:r>
            <a:r>
              <a:rPr sz="2100" dirty="0">
                <a:latin typeface="Garamond"/>
                <a:cs typeface="Garamond"/>
              </a:rPr>
              <a:t>Sequence 2, </a:t>
            </a:r>
            <a:r>
              <a:rPr sz="2100" spc="-5" dirty="0">
                <a:latin typeface="Garamond"/>
                <a:cs typeface="Garamond"/>
              </a:rPr>
              <a:t>as described</a:t>
            </a:r>
            <a:r>
              <a:rPr sz="2100" spc="-50" dirty="0">
                <a:latin typeface="Garamond"/>
                <a:cs typeface="Garamond"/>
              </a:rPr>
              <a:t> </a:t>
            </a:r>
            <a:r>
              <a:rPr sz="2100" spc="-10" dirty="0">
                <a:latin typeface="Garamond"/>
                <a:cs typeface="Garamond"/>
              </a:rPr>
              <a:t>below:</a:t>
            </a:r>
            <a:endParaRPr sz="2100">
              <a:latin typeface="Garamond"/>
              <a:cs typeface="Garamond"/>
            </a:endParaRPr>
          </a:p>
        </p:txBody>
      </p:sp>
      <p:graphicFrame>
        <p:nvGraphicFramePr>
          <p:cNvPr id="4" name="object 4"/>
          <p:cNvGraphicFramePr>
            <a:graphicFrameLocks noGrp="1"/>
          </p:cNvGraphicFramePr>
          <p:nvPr/>
        </p:nvGraphicFramePr>
        <p:xfrm>
          <a:off x="1357312" y="2271712"/>
          <a:ext cx="6600825" cy="1589149"/>
        </p:xfrm>
        <a:graphic>
          <a:graphicData uri="http://schemas.openxmlformats.org/drawingml/2006/table">
            <a:tbl>
              <a:tblPr firstRow="1" bandRow="1">
                <a:tableStyleId>{2D5ABB26-0587-4C30-8999-92F81FD0307C}</a:tableStyleId>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5224">
                <a:tc>
                  <a:txBody>
                    <a:bodyPr/>
                    <a:lstStyle/>
                    <a:p>
                      <a:pPr marL="76835">
                        <a:lnSpc>
                          <a:spcPct val="100000"/>
                        </a:lnSpc>
                        <a:spcBef>
                          <a:spcPts val="204"/>
                        </a:spcBef>
                      </a:pPr>
                      <a:r>
                        <a:rPr sz="1800" spc="-5" dirty="0">
                          <a:latin typeface="Arial"/>
                          <a:cs typeface="Arial"/>
                        </a:rPr>
                        <a:t>Class</a:t>
                      </a:r>
                      <a:endParaRPr sz="1800">
                        <a:latin typeface="Arial"/>
                        <a:cs typeface="Arial"/>
                      </a:endParaRPr>
                    </a:p>
                  </a:txBody>
                  <a:tcPr marL="0" marR="0" marT="26034"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01345">
                        <a:lnSpc>
                          <a:spcPct val="100000"/>
                        </a:lnSpc>
                        <a:spcBef>
                          <a:spcPts val="204"/>
                        </a:spcBef>
                      </a:pPr>
                      <a:r>
                        <a:rPr sz="1800" dirty="0">
                          <a:latin typeface="Arial"/>
                          <a:cs typeface="Arial"/>
                        </a:rPr>
                        <a:t>A</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01345">
                        <a:lnSpc>
                          <a:spcPct val="100000"/>
                        </a:lnSpc>
                        <a:spcBef>
                          <a:spcPts val="204"/>
                        </a:spcBef>
                      </a:pPr>
                      <a:r>
                        <a:rPr sz="1800" dirty="0">
                          <a:latin typeface="Arial"/>
                          <a:cs typeface="Arial"/>
                        </a:rPr>
                        <a:t>B</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83565">
                        <a:lnSpc>
                          <a:spcPct val="100000"/>
                        </a:lnSpc>
                        <a:spcBef>
                          <a:spcPts val="204"/>
                        </a:spcBef>
                      </a:pPr>
                      <a:r>
                        <a:rPr sz="1800" dirty="0">
                          <a:latin typeface="Arial"/>
                          <a:cs typeface="Arial"/>
                        </a:rPr>
                        <a:t>C</a:t>
                      </a:r>
                      <a:endParaRPr sz="1800">
                        <a:latin typeface="Arial"/>
                        <a:cs typeface="Arial"/>
                      </a:endParaRPr>
                    </a:p>
                  </a:txBody>
                  <a:tcPr marL="0" marR="0" marT="26034"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95350">
                <a:tc>
                  <a:txBody>
                    <a:bodyPr/>
                    <a:lstStyle/>
                    <a:p>
                      <a:pPr marL="76835">
                        <a:lnSpc>
                          <a:spcPct val="100000"/>
                        </a:lnSpc>
                        <a:spcBef>
                          <a:spcPts val="204"/>
                        </a:spcBef>
                      </a:pPr>
                      <a:r>
                        <a:rPr sz="1800" dirty="0">
                          <a:latin typeface="Arial"/>
                          <a:cs typeface="Arial"/>
                        </a:rPr>
                        <a:t>CPI for</a:t>
                      </a:r>
                      <a:r>
                        <a:rPr sz="1800" spc="-100" dirty="0">
                          <a:latin typeface="Arial"/>
                          <a:cs typeface="Arial"/>
                        </a:rPr>
                        <a:t> </a:t>
                      </a:r>
                      <a:r>
                        <a:rPr sz="1800" spc="-5" dirty="0">
                          <a:latin typeface="Arial"/>
                          <a:cs typeface="Arial"/>
                        </a:rPr>
                        <a:t>class</a:t>
                      </a:r>
                      <a:endParaRPr sz="1800">
                        <a:latin typeface="Arial"/>
                        <a:cs typeface="Arial"/>
                      </a:endParaRPr>
                    </a:p>
                  </a:txBody>
                  <a:tcPr marL="0" marR="0" marT="26034"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14680">
                        <a:lnSpc>
                          <a:spcPct val="100000"/>
                        </a:lnSpc>
                        <a:spcBef>
                          <a:spcPts val="204"/>
                        </a:spcBef>
                      </a:pPr>
                      <a:r>
                        <a:rPr sz="1800" dirty="0">
                          <a:latin typeface="Arial"/>
                          <a:cs typeface="Arial"/>
                        </a:rPr>
                        <a:t>1</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15315">
                        <a:lnSpc>
                          <a:spcPct val="100000"/>
                        </a:lnSpc>
                        <a:spcBef>
                          <a:spcPts val="204"/>
                        </a:spcBef>
                      </a:pPr>
                      <a:r>
                        <a:rPr sz="1800" dirty="0">
                          <a:latin typeface="Arial"/>
                          <a:cs typeface="Arial"/>
                        </a:rPr>
                        <a:t>2</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01345">
                        <a:lnSpc>
                          <a:spcPct val="100000"/>
                        </a:lnSpc>
                        <a:spcBef>
                          <a:spcPts val="204"/>
                        </a:spcBef>
                      </a:pPr>
                      <a:r>
                        <a:rPr sz="1800" dirty="0">
                          <a:latin typeface="Arial"/>
                          <a:cs typeface="Arial"/>
                        </a:rPr>
                        <a:t>3</a:t>
                      </a:r>
                      <a:endParaRPr sz="1800">
                        <a:latin typeface="Arial"/>
                        <a:cs typeface="Arial"/>
                      </a:endParaRPr>
                    </a:p>
                  </a:txBody>
                  <a:tcPr marL="0" marR="0" marT="26034"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5350">
                <a:tc>
                  <a:txBody>
                    <a:bodyPr/>
                    <a:lstStyle/>
                    <a:p>
                      <a:pPr marL="76835">
                        <a:lnSpc>
                          <a:spcPct val="100000"/>
                        </a:lnSpc>
                        <a:spcBef>
                          <a:spcPts val="265"/>
                        </a:spcBef>
                      </a:pPr>
                      <a:r>
                        <a:rPr sz="1800" dirty="0">
                          <a:latin typeface="Arial"/>
                          <a:cs typeface="Arial"/>
                        </a:rPr>
                        <a:t>IC </a:t>
                      </a:r>
                      <a:r>
                        <a:rPr sz="1800" spc="-5" dirty="0">
                          <a:latin typeface="Arial"/>
                          <a:cs typeface="Arial"/>
                        </a:rPr>
                        <a:t>in sequence</a:t>
                      </a:r>
                      <a:r>
                        <a:rPr sz="1800" spc="-55" dirty="0">
                          <a:latin typeface="Arial"/>
                          <a:cs typeface="Arial"/>
                        </a:rPr>
                        <a:t> </a:t>
                      </a:r>
                      <a:r>
                        <a:rPr sz="1800" spc="-5" dirty="0">
                          <a:latin typeface="Arial"/>
                          <a:cs typeface="Arial"/>
                        </a:rPr>
                        <a:t>1</a:t>
                      </a:r>
                      <a:endParaRPr sz="1800">
                        <a:latin typeface="Arial"/>
                        <a:cs typeface="Arial"/>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14680">
                        <a:lnSpc>
                          <a:spcPct val="100000"/>
                        </a:lnSpc>
                        <a:spcBef>
                          <a:spcPts val="265"/>
                        </a:spcBef>
                      </a:pPr>
                      <a:r>
                        <a:rPr sz="1800" dirty="0">
                          <a:latin typeface="Arial"/>
                          <a:cs typeface="Arial"/>
                        </a:rPr>
                        <a:t>2</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1531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1345">
                        <a:lnSpc>
                          <a:spcPct val="100000"/>
                        </a:lnSpc>
                        <a:spcBef>
                          <a:spcPts val="265"/>
                        </a:spcBef>
                      </a:pPr>
                      <a:r>
                        <a:rPr sz="1800" dirty="0">
                          <a:latin typeface="Arial"/>
                          <a:cs typeface="Arial"/>
                        </a:rPr>
                        <a:t>2</a:t>
                      </a:r>
                      <a:endParaRPr sz="1800">
                        <a:latin typeface="Arial"/>
                        <a:cs typeface="Arial"/>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3225">
                <a:tc>
                  <a:txBody>
                    <a:bodyPr/>
                    <a:lstStyle/>
                    <a:p>
                      <a:pPr marL="76835">
                        <a:lnSpc>
                          <a:spcPct val="100000"/>
                        </a:lnSpc>
                        <a:spcBef>
                          <a:spcPts val="265"/>
                        </a:spcBef>
                      </a:pPr>
                      <a:r>
                        <a:rPr sz="1800" dirty="0">
                          <a:latin typeface="Arial"/>
                          <a:cs typeface="Arial"/>
                        </a:rPr>
                        <a:t>IC in </a:t>
                      </a:r>
                      <a:r>
                        <a:rPr sz="1800" spc="-5" dirty="0">
                          <a:latin typeface="Arial"/>
                          <a:cs typeface="Arial"/>
                        </a:rPr>
                        <a:t>sequence</a:t>
                      </a:r>
                      <a:r>
                        <a:rPr sz="1800" spc="-90" dirty="0">
                          <a:latin typeface="Arial"/>
                          <a:cs typeface="Arial"/>
                        </a:rPr>
                        <a:t> </a:t>
                      </a:r>
                      <a:r>
                        <a:rPr sz="1800" dirty="0">
                          <a:latin typeface="Arial"/>
                          <a:cs typeface="Arial"/>
                        </a:rPr>
                        <a:t>2</a:t>
                      </a:r>
                      <a:endParaRPr sz="1800">
                        <a:latin typeface="Arial"/>
                        <a:cs typeface="Arial"/>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14680">
                        <a:lnSpc>
                          <a:spcPct val="100000"/>
                        </a:lnSpc>
                        <a:spcBef>
                          <a:spcPts val="265"/>
                        </a:spcBef>
                      </a:pPr>
                      <a:r>
                        <a:rPr sz="1800" dirty="0">
                          <a:latin typeface="Arial"/>
                          <a:cs typeface="Arial"/>
                        </a:rPr>
                        <a:t>3</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1531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0134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231140" y="3966336"/>
            <a:ext cx="3940175" cy="2238375"/>
          </a:xfrm>
          <a:prstGeom prst="rect">
            <a:avLst/>
          </a:prstGeom>
        </p:spPr>
        <p:txBody>
          <a:bodyPr vert="horz" wrap="square" lIns="0" tIns="0" rIns="0" bIns="0" rtlCol="0">
            <a:spAutoFit/>
          </a:bodyPr>
          <a:lstStyle/>
          <a:p>
            <a:pPr marL="508000" indent="-342900">
              <a:lnSpc>
                <a:spcPct val="100000"/>
              </a:lnSpc>
              <a:buFont typeface="Garamond"/>
              <a:buChar char="•"/>
              <a:tabLst>
                <a:tab pos="507365" algn="l"/>
                <a:tab pos="508000" algn="l"/>
              </a:tabLst>
            </a:pPr>
            <a:r>
              <a:rPr sz="2400" b="1" spc="5" dirty="0">
                <a:latin typeface="Garamond"/>
                <a:cs typeface="Garamond"/>
              </a:rPr>
              <a:t>Which </a:t>
            </a:r>
            <a:r>
              <a:rPr sz="2400" b="1" spc="-5" dirty="0">
                <a:latin typeface="Garamond"/>
                <a:cs typeface="Garamond"/>
              </a:rPr>
              <a:t>one is </a:t>
            </a:r>
            <a:r>
              <a:rPr sz="2400" b="1" dirty="0">
                <a:latin typeface="Garamond"/>
                <a:cs typeface="Garamond"/>
              </a:rPr>
              <a:t>better?</a:t>
            </a:r>
            <a:r>
              <a:rPr sz="2400" b="1" spc="-105" dirty="0">
                <a:latin typeface="Garamond"/>
                <a:cs typeface="Garamond"/>
              </a:rPr>
              <a:t> </a:t>
            </a:r>
            <a:r>
              <a:rPr sz="2400" b="1" dirty="0">
                <a:latin typeface="Garamond"/>
                <a:cs typeface="Garamond"/>
              </a:rPr>
              <a:t>Why?</a:t>
            </a:r>
            <a:endParaRPr sz="2400">
              <a:latin typeface="Garamond"/>
              <a:cs typeface="Garamond"/>
            </a:endParaRPr>
          </a:p>
          <a:p>
            <a:pPr marL="355600" indent="-342900">
              <a:lnSpc>
                <a:spcPct val="100000"/>
              </a:lnSpc>
              <a:spcBef>
                <a:spcPts val="1815"/>
              </a:spcBef>
              <a:buChar char="•"/>
              <a:tabLst>
                <a:tab pos="354965" algn="l"/>
                <a:tab pos="355600" algn="l"/>
              </a:tabLst>
            </a:pPr>
            <a:r>
              <a:rPr sz="2400" spc="-5" dirty="0">
                <a:latin typeface="Garamond"/>
                <a:cs typeface="Garamond"/>
              </a:rPr>
              <a:t>Sequence </a:t>
            </a:r>
            <a:r>
              <a:rPr sz="2400" dirty="0">
                <a:latin typeface="Garamond"/>
                <a:cs typeface="Garamond"/>
              </a:rPr>
              <a:t>1: IC =</a:t>
            </a:r>
            <a:r>
              <a:rPr sz="2400" spc="-60" dirty="0">
                <a:latin typeface="Garamond"/>
                <a:cs typeface="Garamond"/>
              </a:rPr>
              <a:t> </a:t>
            </a:r>
            <a:r>
              <a:rPr sz="2400" dirty="0">
                <a:latin typeface="Garamond"/>
                <a:cs typeface="Garamond"/>
              </a:rPr>
              <a:t>5</a:t>
            </a:r>
            <a:endParaRPr sz="2400">
              <a:latin typeface="Garamond"/>
              <a:cs typeface="Garamond"/>
            </a:endParaRPr>
          </a:p>
          <a:p>
            <a:pPr marL="469900">
              <a:lnSpc>
                <a:spcPct val="100000"/>
              </a:lnSpc>
              <a:spcBef>
                <a:spcPts val="600"/>
              </a:spcBef>
              <a:tabLst>
                <a:tab pos="756285" algn="l"/>
              </a:tabLst>
            </a:pPr>
            <a:r>
              <a:rPr sz="2400" dirty="0">
                <a:latin typeface="Garamond"/>
                <a:cs typeface="Garamond"/>
              </a:rPr>
              <a:t>–	</a:t>
            </a:r>
            <a:r>
              <a:rPr sz="2400" spc="-15" dirty="0">
                <a:latin typeface="Garamond"/>
                <a:cs typeface="Garamond"/>
              </a:rPr>
              <a:t>Clock </a:t>
            </a:r>
            <a:r>
              <a:rPr sz="2400" spc="-5" dirty="0">
                <a:latin typeface="Garamond"/>
                <a:cs typeface="Garamond"/>
              </a:rPr>
              <a:t>Cycles </a:t>
            </a:r>
            <a:r>
              <a:rPr sz="2400" dirty="0">
                <a:latin typeface="Garamond"/>
                <a:cs typeface="Garamond"/>
              </a:rPr>
              <a:t>= 2</a:t>
            </a:r>
            <a:r>
              <a:rPr sz="2400" dirty="0">
                <a:latin typeface="Arial"/>
                <a:cs typeface="Arial"/>
              </a:rPr>
              <a:t>×</a:t>
            </a:r>
            <a:r>
              <a:rPr sz="2400" dirty="0">
                <a:latin typeface="Garamond"/>
                <a:cs typeface="Garamond"/>
              </a:rPr>
              <a:t>1 +</a:t>
            </a:r>
            <a:r>
              <a:rPr sz="2400" spc="-25" dirty="0">
                <a:latin typeface="Garamond"/>
                <a:cs typeface="Garamond"/>
              </a:rPr>
              <a:t> </a:t>
            </a:r>
            <a:r>
              <a:rPr sz="2400" spc="-5" dirty="0">
                <a:latin typeface="Garamond"/>
                <a:cs typeface="Garamond"/>
              </a:rPr>
              <a:t>1</a:t>
            </a:r>
            <a:r>
              <a:rPr sz="2400" spc="-5" dirty="0">
                <a:latin typeface="Arial"/>
                <a:cs typeface="Arial"/>
              </a:rPr>
              <a:t>×</a:t>
            </a:r>
            <a:r>
              <a:rPr sz="2400" spc="-5" dirty="0">
                <a:latin typeface="Garamond"/>
                <a:cs typeface="Garamond"/>
              </a:rPr>
              <a:t>2</a:t>
            </a:r>
            <a:endParaRPr sz="2400">
              <a:latin typeface="Garamond"/>
              <a:cs typeface="Garamond"/>
            </a:endParaRPr>
          </a:p>
          <a:p>
            <a:pPr marL="756285">
              <a:lnSpc>
                <a:spcPct val="100000"/>
              </a:lnSpc>
            </a:pPr>
            <a:r>
              <a:rPr sz="2400" dirty="0">
                <a:latin typeface="Garamond"/>
                <a:cs typeface="Garamond"/>
              </a:rPr>
              <a:t>+ </a:t>
            </a:r>
            <a:r>
              <a:rPr sz="2400" spc="-5" dirty="0">
                <a:latin typeface="Garamond"/>
                <a:cs typeface="Garamond"/>
              </a:rPr>
              <a:t>2</a:t>
            </a:r>
            <a:r>
              <a:rPr sz="2400" spc="-5" dirty="0">
                <a:latin typeface="Arial"/>
                <a:cs typeface="Arial"/>
              </a:rPr>
              <a:t>×</a:t>
            </a:r>
            <a:r>
              <a:rPr sz="2400" spc="-5" dirty="0">
                <a:latin typeface="Garamond"/>
                <a:cs typeface="Garamond"/>
              </a:rPr>
              <a:t>3 </a:t>
            </a:r>
            <a:r>
              <a:rPr sz="2400" dirty="0">
                <a:latin typeface="Garamond"/>
                <a:cs typeface="Garamond"/>
              </a:rPr>
              <a:t>=</a:t>
            </a:r>
            <a:r>
              <a:rPr sz="2400" spc="-90" dirty="0">
                <a:latin typeface="Garamond"/>
                <a:cs typeface="Garamond"/>
              </a:rPr>
              <a:t> </a:t>
            </a:r>
            <a:r>
              <a:rPr sz="2400" dirty="0">
                <a:latin typeface="Garamond"/>
                <a:cs typeface="Garamond"/>
              </a:rPr>
              <a:t>10</a:t>
            </a:r>
            <a:endParaRPr sz="2400">
              <a:latin typeface="Garamond"/>
              <a:cs typeface="Garamond"/>
            </a:endParaRPr>
          </a:p>
          <a:p>
            <a:pPr marL="469900">
              <a:lnSpc>
                <a:spcPct val="100000"/>
              </a:lnSpc>
              <a:spcBef>
                <a:spcPts val="550"/>
              </a:spcBef>
              <a:tabLst>
                <a:tab pos="756285" algn="l"/>
              </a:tabLst>
            </a:pPr>
            <a:r>
              <a:rPr sz="2400" dirty="0">
                <a:latin typeface="Garamond"/>
                <a:cs typeface="Garamond"/>
              </a:rPr>
              <a:t>–	</a:t>
            </a:r>
            <a:r>
              <a:rPr sz="2400" spc="-65" dirty="0">
                <a:latin typeface="Garamond"/>
                <a:cs typeface="Garamond"/>
              </a:rPr>
              <a:t>Avg. </a:t>
            </a:r>
            <a:r>
              <a:rPr sz="2400" spc="-5" dirty="0">
                <a:latin typeface="Garamond"/>
                <a:cs typeface="Garamond"/>
              </a:rPr>
              <a:t>CPI </a:t>
            </a:r>
            <a:r>
              <a:rPr sz="2400" dirty="0">
                <a:latin typeface="Garamond"/>
                <a:cs typeface="Garamond"/>
              </a:rPr>
              <a:t>= 10/5 =</a:t>
            </a:r>
            <a:r>
              <a:rPr sz="2400" spc="-25" dirty="0">
                <a:latin typeface="Garamond"/>
                <a:cs typeface="Garamond"/>
              </a:rPr>
              <a:t> </a:t>
            </a:r>
            <a:r>
              <a:rPr sz="2400" dirty="0">
                <a:latin typeface="Garamond"/>
                <a:cs typeface="Garamond"/>
              </a:rPr>
              <a:t>2.0</a:t>
            </a:r>
            <a:endParaRPr sz="2400">
              <a:latin typeface="Garamond"/>
              <a:cs typeface="Garamond"/>
            </a:endParaRPr>
          </a:p>
        </p:txBody>
      </p:sp>
      <p:sp>
        <p:nvSpPr>
          <p:cNvPr id="6" name="object 6"/>
          <p:cNvSpPr txBox="1"/>
          <p:nvPr/>
        </p:nvSpPr>
        <p:spPr>
          <a:xfrm>
            <a:off x="4867402" y="4562602"/>
            <a:ext cx="3849370" cy="164211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Garamond"/>
                <a:cs typeface="Garamond"/>
              </a:rPr>
              <a:t>Sequence </a:t>
            </a:r>
            <a:r>
              <a:rPr sz="2400" dirty="0">
                <a:latin typeface="Garamond"/>
                <a:cs typeface="Garamond"/>
              </a:rPr>
              <a:t>2: IC =</a:t>
            </a:r>
            <a:r>
              <a:rPr sz="2400" spc="-60" dirty="0">
                <a:latin typeface="Garamond"/>
                <a:cs typeface="Garamond"/>
              </a:rPr>
              <a:t> </a:t>
            </a:r>
            <a:r>
              <a:rPr sz="2400" dirty="0">
                <a:latin typeface="Garamond"/>
                <a:cs typeface="Garamond"/>
              </a:rPr>
              <a:t>5</a:t>
            </a:r>
            <a:endParaRPr sz="2400">
              <a:latin typeface="Garamond"/>
              <a:cs typeface="Garamond"/>
            </a:endParaRPr>
          </a:p>
          <a:p>
            <a:pPr marL="469900">
              <a:lnSpc>
                <a:spcPct val="100000"/>
              </a:lnSpc>
              <a:spcBef>
                <a:spcPts val="600"/>
              </a:spcBef>
              <a:tabLst>
                <a:tab pos="756285" algn="l"/>
              </a:tabLst>
            </a:pPr>
            <a:r>
              <a:rPr sz="2400" dirty="0">
                <a:latin typeface="Garamond"/>
                <a:cs typeface="Garamond"/>
              </a:rPr>
              <a:t>–	</a:t>
            </a:r>
            <a:r>
              <a:rPr sz="2400" spc="-10" dirty="0">
                <a:latin typeface="Garamond"/>
                <a:cs typeface="Garamond"/>
              </a:rPr>
              <a:t>Clock </a:t>
            </a:r>
            <a:r>
              <a:rPr sz="2400" dirty="0">
                <a:latin typeface="Garamond"/>
                <a:cs typeface="Garamond"/>
              </a:rPr>
              <a:t>Cycles= </a:t>
            </a:r>
            <a:r>
              <a:rPr sz="2400" spc="-5" dirty="0">
                <a:latin typeface="Garamond"/>
                <a:cs typeface="Garamond"/>
              </a:rPr>
              <a:t>3</a:t>
            </a:r>
            <a:r>
              <a:rPr sz="2400" spc="-5" dirty="0">
                <a:latin typeface="Arial"/>
                <a:cs typeface="Arial"/>
              </a:rPr>
              <a:t>×</a:t>
            </a:r>
            <a:r>
              <a:rPr sz="2400" spc="-5" dirty="0">
                <a:latin typeface="Garamond"/>
                <a:cs typeface="Garamond"/>
              </a:rPr>
              <a:t>1 </a:t>
            </a:r>
            <a:r>
              <a:rPr sz="2400" dirty="0">
                <a:latin typeface="Garamond"/>
                <a:cs typeface="Garamond"/>
              </a:rPr>
              <a:t>+</a:t>
            </a:r>
            <a:r>
              <a:rPr sz="2400" spc="-70" dirty="0">
                <a:latin typeface="Garamond"/>
                <a:cs typeface="Garamond"/>
              </a:rPr>
              <a:t> </a:t>
            </a:r>
            <a:r>
              <a:rPr sz="2400" spc="-5" dirty="0">
                <a:latin typeface="Garamond"/>
                <a:cs typeface="Garamond"/>
              </a:rPr>
              <a:t>1</a:t>
            </a:r>
            <a:r>
              <a:rPr sz="2400" spc="-5" dirty="0">
                <a:latin typeface="Arial"/>
                <a:cs typeface="Arial"/>
              </a:rPr>
              <a:t>×</a:t>
            </a:r>
            <a:r>
              <a:rPr sz="2400" spc="-5" dirty="0">
                <a:latin typeface="Garamond"/>
                <a:cs typeface="Garamond"/>
              </a:rPr>
              <a:t>2</a:t>
            </a:r>
            <a:endParaRPr sz="2400">
              <a:latin typeface="Garamond"/>
              <a:cs typeface="Garamond"/>
            </a:endParaRPr>
          </a:p>
          <a:p>
            <a:pPr marL="756285">
              <a:lnSpc>
                <a:spcPct val="100000"/>
              </a:lnSpc>
            </a:pPr>
            <a:r>
              <a:rPr sz="2400" dirty="0">
                <a:latin typeface="Garamond"/>
                <a:cs typeface="Garamond"/>
              </a:rPr>
              <a:t>+ 1</a:t>
            </a:r>
            <a:r>
              <a:rPr sz="2400" dirty="0">
                <a:latin typeface="Arial"/>
                <a:cs typeface="Arial"/>
              </a:rPr>
              <a:t>×</a:t>
            </a:r>
            <a:r>
              <a:rPr sz="2400" dirty="0">
                <a:latin typeface="Garamond"/>
                <a:cs typeface="Garamond"/>
              </a:rPr>
              <a:t>3 =</a:t>
            </a:r>
            <a:r>
              <a:rPr sz="2400" spc="-105" dirty="0">
                <a:latin typeface="Garamond"/>
                <a:cs typeface="Garamond"/>
              </a:rPr>
              <a:t> </a:t>
            </a:r>
            <a:r>
              <a:rPr sz="2400" dirty="0">
                <a:latin typeface="Garamond"/>
                <a:cs typeface="Garamond"/>
              </a:rPr>
              <a:t>8</a:t>
            </a:r>
            <a:endParaRPr sz="2400">
              <a:latin typeface="Garamond"/>
              <a:cs typeface="Garamond"/>
            </a:endParaRPr>
          </a:p>
          <a:p>
            <a:pPr marL="469900">
              <a:lnSpc>
                <a:spcPct val="100000"/>
              </a:lnSpc>
              <a:spcBef>
                <a:spcPts val="550"/>
              </a:spcBef>
              <a:tabLst>
                <a:tab pos="756285" algn="l"/>
              </a:tabLst>
            </a:pPr>
            <a:r>
              <a:rPr sz="2400" dirty="0">
                <a:latin typeface="Garamond"/>
                <a:cs typeface="Garamond"/>
              </a:rPr>
              <a:t>–	</a:t>
            </a:r>
            <a:r>
              <a:rPr sz="2400" spc="-60" dirty="0">
                <a:latin typeface="Garamond"/>
                <a:cs typeface="Garamond"/>
              </a:rPr>
              <a:t>Avg. </a:t>
            </a:r>
            <a:r>
              <a:rPr sz="2400" dirty="0">
                <a:latin typeface="Garamond"/>
                <a:cs typeface="Garamond"/>
              </a:rPr>
              <a:t>CPI = 8/5 =</a:t>
            </a:r>
            <a:r>
              <a:rPr sz="2400" spc="-40" dirty="0">
                <a:latin typeface="Garamond"/>
                <a:cs typeface="Garamond"/>
              </a:rPr>
              <a:t> </a:t>
            </a:r>
            <a:r>
              <a:rPr sz="2400" dirty="0">
                <a:latin typeface="Garamond"/>
                <a:cs typeface="Garamond"/>
              </a:rPr>
              <a:t>1.6</a:t>
            </a:r>
            <a:endParaRPr sz="2400">
              <a:latin typeface="Garamond"/>
              <a:cs typeface="Garamond"/>
            </a:endParaRPr>
          </a:p>
        </p:txBody>
      </p:sp>
      <p:sp>
        <p:nvSpPr>
          <p:cNvPr id="7" name="object 7"/>
          <p:cNvSpPr txBox="1"/>
          <p:nvPr/>
        </p:nvSpPr>
        <p:spPr>
          <a:xfrm>
            <a:off x="2581148" y="6312306"/>
            <a:ext cx="4184650" cy="228600"/>
          </a:xfrm>
          <a:prstGeom prst="rect">
            <a:avLst/>
          </a:prstGeom>
        </p:spPr>
        <p:txBody>
          <a:bodyPr vert="horz" wrap="square" lIns="0" tIns="0" rIns="0" bIns="0" rtlCol="0">
            <a:spAutoFit/>
          </a:bodyPr>
          <a:lstStyle/>
          <a:p>
            <a:pPr marL="12700">
              <a:lnSpc>
                <a:spcPct val="100000"/>
              </a:lnSpc>
            </a:pPr>
            <a:r>
              <a:rPr sz="1400" b="1" spc="-5" dirty="0">
                <a:solidFill>
                  <a:srgbClr val="FF0000"/>
                </a:solidFill>
                <a:latin typeface="Arial"/>
                <a:cs typeface="Arial"/>
              </a:rPr>
              <a:t>Sequence </a:t>
            </a:r>
            <a:r>
              <a:rPr sz="1400" b="1" dirty="0">
                <a:solidFill>
                  <a:srgbClr val="FF0000"/>
                </a:solidFill>
                <a:latin typeface="Arial"/>
                <a:cs typeface="Arial"/>
              </a:rPr>
              <a:t>2 </a:t>
            </a:r>
            <a:r>
              <a:rPr sz="1400" b="1" spc="-5" dirty="0">
                <a:solidFill>
                  <a:srgbClr val="FF0000"/>
                </a:solidFill>
                <a:latin typeface="Arial"/>
                <a:cs typeface="Arial"/>
              </a:rPr>
              <a:t>has </a:t>
            </a:r>
            <a:r>
              <a:rPr sz="1400" b="1" dirty="0">
                <a:solidFill>
                  <a:srgbClr val="FF0000"/>
                </a:solidFill>
                <a:latin typeface="Arial"/>
                <a:cs typeface="Arial"/>
              </a:rPr>
              <a:t>lower </a:t>
            </a:r>
            <a:r>
              <a:rPr sz="1400" b="1" spc="-5" dirty="0">
                <a:solidFill>
                  <a:srgbClr val="FF0000"/>
                </a:solidFill>
                <a:latin typeface="Arial"/>
                <a:cs typeface="Arial"/>
              </a:rPr>
              <a:t>average CPI, </a:t>
            </a:r>
            <a:r>
              <a:rPr sz="1400" b="1" dirty="0">
                <a:solidFill>
                  <a:srgbClr val="FF0000"/>
                </a:solidFill>
                <a:latin typeface="Arial"/>
                <a:cs typeface="Arial"/>
              </a:rPr>
              <a:t>so it is</a:t>
            </a:r>
            <a:r>
              <a:rPr sz="1400" b="1" spc="-155" dirty="0">
                <a:solidFill>
                  <a:srgbClr val="FF0000"/>
                </a:solidFill>
                <a:latin typeface="Arial"/>
                <a:cs typeface="Arial"/>
              </a:rPr>
              <a:t> </a:t>
            </a:r>
            <a:r>
              <a:rPr sz="1400" b="1" spc="-10" dirty="0">
                <a:solidFill>
                  <a:srgbClr val="FF0000"/>
                </a:solidFill>
                <a:latin typeface="Arial"/>
                <a:cs typeface="Arial"/>
              </a:rPr>
              <a:t>better.</a:t>
            </a:r>
            <a:endParaRPr sz="1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0397"/>
            <a:ext cx="3545518" cy="677108"/>
          </a:xfrm>
          <a:prstGeom prst="rect">
            <a:avLst/>
          </a:prstGeom>
        </p:spPr>
        <p:txBody>
          <a:bodyPr vert="horz" wrap="square" lIns="0" tIns="0" rIns="0" bIns="0" rtlCol="0">
            <a:spAutoFit/>
          </a:bodyPr>
          <a:lstStyle/>
          <a:p>
            <a:pPr marL="12700">
              <a:lnSpc>
                <a:spcPct val="100000"/>
              </a:lnSpc>
            </a:pPr>
            <a:r>
              <a:rPr spc="-5" dirty="0"/>
              <a:t>Exercise</a:t>
            </a:r>
            <a:r>
              <a:rPr spc="-80" dirty="0"/>
              <a:t> </a:t>
            </a:r>
            <a:r>
              <a:rPr dirty="0"/>
              <a:t>2</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590"/>
              </a:lnSpc>
            </a:pPr>
            <a:fld id="{81D60167-4931-47E6-BA6A-407CBD079E47}" type="slidenum">
              <a:rPr dirty="0"/>
              <a:pPr marL="25400">
                <a:lnSpc>
                  <a:spcPts val="1590"/>
                </a:lnSpc>
              </a:pPr>
              <a:t>16</a:t>
            </a:fld>
            <a:endParaRPr dirty="0"/>
          </a:p>
        </p:txBody>
      </p:sp>
      <p:sp>
        <p:nvSpPr>
          <p:cNvPr id="3" name="object 3"/>
          <p:cNvSpPr txBox="1"/>
          <p:nvPr/>
        </p:nvSpPr>
        <p:spPr>
          <a:xfrm>
            <a:off x="307340" y="1359661"/>
            <a:ext cx="5993130" cy="4490085"/>
          </a:xfrm>
          <a:prstGeom prst="rect">
            <a:avLst/>
          </a:prstGeom>
        </p:spPr>
        <p:txBody>
          <a:bodyPr vert="horz" wrap="square" lIns="0" tIns="0" rIns="0" bIns="0" rtlCol="0">
            <a:spAutoFit/>
          </a:bodyPr>
          <a:lstStyle/>
          <a:p>
            <a:pPr marL="355600" indent="-342900">
              <a:lnSpc>
                <a:spcPct val="100000"/>
              </a:lnSpc>
              <a:buFont typeface="Garamond"/>
              <a:buChar char="•"/>
              <a:tabLst>
                <a:tab pos="354965" algn="l"/>
                <a:tab pos="355600" algn="l"/>
              </a:tabLst>
            </a:pPr>
            <a:r>
              <a:rPr sz="2400" b="1" dirty="0">
                <a:latin typeface="Garamond"/>
                <a:cs typeface="Garamond"/>
              </a:rPr>
              <a:t>Problem:</a:t>
            </a:r>
            <a:endParaRPr sz="2400">
              <a:latin typeface="Garamond"/>
              <a:cs typeface="Garamond"/>
            </a:endParaRPr>
          </a:p>
          <a:p>
            <a:pPr marL="756285" lvl="1" indent="-286385">
              <a:lnSpc>
                <a:spcPct val="100000"/>
              </a:lnSpc>
              <a:spcBef>
                <a:spcPts val="265"/>
              </a:spcBef>
              <a:buChar char="–"/>
              <a:tabLst>
                <a:tab pos="756285" algn="l"/>
                <a:tab pos="756920" algn="l"/>
              </a:tabLst>
            </a:pPr>
            <a:r>
              <a:rPr sz="2000" spc="5" dirty="0">
                <a:latin typeface="Garamond"/>
                <a:cs typeface="Garamond"/>
              </a:rPr>
              <a:t>There </a:t>
            </a:r>
            <a:r>
              <a:rPr sz="2000" spc="-5" dirty="0">
                <a:latin typeface="Garamond"/>
                <a:cs typeface="Garamond"/>
              </a:rPr>
              <a:t>are </a:t>
            </a:r>
            <a:r>
              <a:rPr sz="2000" spc="-20" dirty="0">
                <a:latin typeface="Garamond"/>
                <a:cs typeface="Garamond"/>
              </a:rPr>
              <a:t>two </a:t>
            </a:r>
            <a:r>
              <a:rPr sz="2000" dirty="0">
                <a:latin typeface="Garamond"/>
                <a:cs typeface="Garamond"/>
              </a:rPr>
              <a:t>computers: A </a:t>
            </a:r>
            <a:r>
              <a:rPr sz="2000" spc="-5" dirty="0">
                <a:latin typeface="Garamond"/>
                <a:cs typeface="Garamond"/>
              </a:rPr>
              <a:t>and</a:t>
            </a:r>
            <a:r>
              <a:rPr sz="2000" spc="-75" dirty="0">
                <a:latin typeface="Garamond"/>
                <a:cs typeface="Garamond"/>
              </a:rPr>
              <a:t> </a:t>
            </a:r>
            <a:r>
              <a:rPr sz="2000" spc="-55" dirty="0">
                <a:latin typeface="Garamond"/>
                <a:cs typeface="Garamond"/>
              </a:rPr>
              <a:t>B.</a:t>
            </a:r>
            <a:endParaRPr sz="2000">
              <a:latin typeface="Garamond"/>
              <a:cs typeface="Garamond"/>
            </a:endParaRPr>
          </a:p>
          <a:p>
            <a:pPr marL="756285" lvl="1" indent="-286385">
              <a:lnSpc>
                <a:spcPct val="100000"/>
              </a:lnSpc>
              <a:spcBef>
                <a:spcPts val="240"/>
              </a:spcBef>
              <a:buChar char="–"/>
              <a:tabLst>
                <a:tab pos="756285" algn="l"/>
                <a:tab pos="756920" algn="l"/>
              </a:tabLst>
            </a:pPr>
            <a:r>
              <a:rPr sz="2000" spc="-5" dirty="0">
                <a:latin typeface="Garamond"/>
                <a:cs typeface="Garamond"/>
              </a:rPr>
              <a:t>Computer A: Cycle </a:t>
            </a:r>
            <a:r>
              <a:rPr sz="2000" dirty="0">
                <a:latin typeface="Garamond"/>
                <a:cs typeface="Garamond"/>
              </a:rPr>
              <a:t>Time = </a:t>
            </a:r>
            <a:r>
              <a:rPr sz="2000" spc="-15" dirty="0">
                <a:latin typeface="Garamond"/>
                <a:cs typeface="Garamond"/>
              </a:rPr>
              <a:t>250ps, </a:t>
            </a:r>
            <a:r>
              <a:rPr sz="2000" spc="-5" dirty="0">
                <a:latin typeface="Garamond"/>
                <a:cs typeface="Garamond"/>
              </a:rPr>
              <a:t>CPI </a:t>
            </a:r>
            <a:r>
              <a:rPr sz="2000" dirty="0">
                <a:latin typeface="Garamond"/>
                <a:cs typeface="Garamond"/>
              </a:rPr>
              <a:t>=</a:t>
            </a:r>
            <a:r>
              <a:rPr sz="2000" spc="10" dirty="0">
                <a:latin typeface="Garamond"/>
                <a:cs typeface="Garamond"/>
              </a:rPr>
              <a:t> </a:t>
            </a:r>
            <a:r>
              <a:rPr sz="2000" dirty="0">
                <a:latin typeface="Garamond"/>
                <a:cs typeface="Garamond"/>
              </a:rPr>
              <a:t>2.0</a:t>
            </a:r>
            <a:endParaRPr sz="2000">
              <a:latin typeface="Garamond"/>
              <a:cs typeface="Garamond"/>
            </a:endParaRPr>
          </a:p>
          <a:p>
            <a:pPr marL="756285" lvl="1" indent="-286385">
              <a:lnSpc>
                <a:spcPct val="100000"/>
              </a:lnSpc>
              <a:spcBef>
                <a:spcPts val="240"/>
              </a:spcBef>
              <a:buChar char="–"/>
              <a:tabLst>
                <a:tab pos="756285" algn="l"/>
                <a:tab pos="756920" algn="l"/>
              </a:tabLst>
            </a:pPr>
            <a:r>
              <a:rPr sz="2000" spc="-5" dirty="0">
                <a:latin typeface="Garamond"/>
                <a:cs typeface="Garamond"/>
              </a:rPr>
              <a:t>Computer </a:t>
            </a:r>
            <a:r>
              <a:rPr sz="2000" dirty="0">
                <a:latin typeface="Garamond"/>
                <a:cs typeface="Garamond"/>
              </a:rPr>
              <a:t>B: Cycle Time = </a:t>
            </a:r>
            <a:r>
              <a:rPr sz="2000" spc="-15" dirty="0">
                <a:latin typeface="Garamond"/>
                <a:cs typeface="Garamond"/>
              </a:rPr>
              <a:t>400ps, </a:t>
            </a:r>
            <a:r>
              <a:rPr sz="2000" spc="-5" dirty="0">
                <a:latin typeface="Garamond"/>
                <a:cs typeface="Garamond"/>
              </a:rPr>
              <a:t>CPI </a:t>
            </a:r>
            <a:r>
              <a:rPr sz="2000" dirty="0">
                <a:latin typeface="Garamond"/>
                <a:cs typeface="Garamond"/>
              </a:rPr>
              <a:t>=</a:t>
            </a:r>
            <a:r>
              <a:rPr sz="2000" spc="-25" dirty="0">
                <a:latin typeface="Garamond"/>
                <a:cs typeface="Garamond"/>
              </a:rPr>
              <a:t> </a:t>
            </a:r>
            <a:r>
              <a:rPr sz="2000" dirty="0">
                <a:latin typeface="Garamond"/>
                <a:cs typeface="Garamond"/>
              </a:rPr>
              <a:t>1.5</a:t>
            </a:r>
            <a:endParaRPr sz="2000">
              <a:latin typeface="Garamond"/>
              <a:cs typeface="Garamond"/>
            </a:endParaRPr>
          </a:p>
          <a:p>
            <a:pPr marL="756285" lvl="1" indent="-286385">
              <a:lnSpc>
                <a:spcPct val="100000"/>
              </a:lnSpc>
              <a:spcBef>
                <a:spcPts val="240"/>
              </a:spcBef>
              <a:buChar char="–"/>
              <a:tabLst>
                <a:tab pos="756285" algn="l"/>
                <a:tab pos="756920" algn="l"/>
              </a:tabLst>
            </a:pPr>
            <a:r>
              <a:rPr sz="2000" dirty="0">
                <a:latin typeface="Garamond"/>
                <a:cs typeface="Garamond"/>
              </a:rPr>
              <a:t>If  they </a:t>
            </a:r>
            <a:r>
              <a:rPr sz="2000" spc="-20" dirty="0">
                <a:latin typeface="Garamond"/>
                <a:cs typeface="Garamond"/>
              </a:rPr>
              <a:t>have </a:t>
            </a:r>
            <a:r>
              <a:rPr sz="2000" dirty="0">
                <a:latin typeface="Garamond"/>
                <a:cs typeface="Garamond"/>
              </a:rPr>
              <a:t>the same ISA, </a:t>
            </a:r>
            <a:r>
              <a:rPr sz="2000" spc="-10" dirty="0">
                <a:latin typeface="Garamond"/>
                <a:cs typeface="Garamond"/>
              </a:rPr>
              <a:t>which </a:t>
            </a:r>
            <a:r>
              <a:rPr sz="2000" dirty="0">
                <a:latin typeface="Garamond"/>
                <a:cs typeface="Garamond"/>
              </a:rPr>
              <a:t>computer is</a:t>
            </a:r>
            <a:r>
              <a:rPr sz="2000" spc="-245" dirty="0">
                <a:latin typeface="Garamond"/>
                <a:cs typeface="Garamond"/>
              </a:rPr>
              <a:t> </a:t>
            </a:r>
            <a:r>
              <a:rPr sz="2000" dirty="0">
                <a:latin typeface="Garamond"/>
                <a:cs typeface="Garamond"/>
              </a:rPr>
              <a:t>faster?</a:t>
            </a:r>
            <a:endParaRPr sz="2000">
              <a:latin typeface="Garamond"/>
              <a:cs typeface="Garamond"/>
            </a:endParaRPr>
          </a:p>
          <a:p>
            <a:pPr marL="756285" lvl="1" indent="-286385">
              <a:lnSpc>
                <a:spcPct val="100000"/>
              </a:lnSpc>
              <a:spcBef>
                <a:spcPts val="240"/>
              </a:spcBef>
              <a:buChar char="–"/>
              <a:tabLst>
                <a:tab pos="756285" algn="l"/>
                <a:tab pos="756920" algn="l"/>
              </a:tabLst>
            </a:pPr>
            <a:r>
              <a:rPr sz="2000" spc="-10" dirty="0">
                <a:latin typeface="Garamond"/>
                <a:cs typeface="Garamond"/>
              </a:rPr>
              <a:t>How </a:t>
            </a:r>
            <a:r>
              <a:rPr sz="2000" dirty="0">
                <a:latin typeface="Garamond"/>
                <a:cs typeface="Garamond"/>
              </a:rPr>
              <a:t>many times it is faster than</a:t>
            </a:r>
            <a:r>
              <a:rPr sz="2000" spc="-75" dirty="0">
                <a:latin typeface="Garamond"/>
                <a:cs typeface="Garamond"/>
              </a:rPr>
              <a:t> </a:t>
            </a:r>
            <a:r>
              <a:rPr sz="2000" dirty="0">
                <a:latin typeface="Garamond"/>
                <a:cs typeface="Garamond"/>
              </a:rPr>
              <a:t>another?</a:t>
            </a:r>
            <a:endParaRPr sz="2000">
              <a:latin typeface="Garamond"/>
              <a:cs typeface="Garamond"/>
            </a:endParaRPr>
          </a:p>
          <a:p>
            <a:pPr lvl="1">
              <a:lnSpc>
                <a:spcPct val="100000"/>
              </a:lnSpc>
              <a:spcBef>
                <a:spcPts val="25"/>
              </a:spcBef>
              <a:buChar char="–"/>
            </a:pPr>
            <a:endParaRPr sz="2500">
              <a:latin typeface="Times New Roman"/>
              <a:cs typeface="Times New Roman"/>
            </a:endParaRPr>
          </a:p>
          <a:p>
            <a:pPr marL="355600" indent="-342900">
              <a:lnSpc>
                <a:spcPct val="100000"/>
              </a:lnSpc>
              <a:buFont typeface="Garamond"/>
              <a:buChar char="•"/>
              <a:tabLst>
                <a:tab pos="354965" algn="l"/>
                <a:tab pos="355600" algn="l"/>
              </a:tabLst>
            </a:pPr>
            <a:r>
              <a:rPr sz="2400" b="1" spc="-10" dirty="0">
                <a:solidFill>
                  <a:srgbClr val="1717EE"/>
                </a:solidFill>
                <a:latin typeface="Garamond"/>
                <a:cs typeface="Garamond"/>
              </a:rPr>
              <a:t>Answer:</a:t>
            </a:r>
            <a:endParaRPr sz="2400">
              <a:latin typeface="Garamond"/>
              <a:cs typeface="Garamond"/>
            </a:endParaRPr>
          </a:p>
          <a:p>
            <a:pPr marL="756285" lvl="1" indent="-286385">
              <a:lnSpc>
                <a:spcPct val="100000"/>
              </a:lnSpc>
              <a:spcBef>
                <a:spcPts val="265"/>
              </a:spcBef>
              <a:buChar char="–"/>
              <a:tabLst>
                <a:tab pos="756285" algn="l"/>
                <a:tab pos="756920" algn="l"/>
              </a:tabLst>
            </a:pPr>
            <a:r>
              <a:rPr sz="2000" spc="-85" dirty="0">
                <a:solidFill>
                  <a:srgbClr val="1717EE"/>
                </a:solidFill>
                <a:latin typeface="Garamond"/>
                <a:cs typeface="Garamond"/>
              </a:rPr>
              <a:t>We </a:t>
            </a:r>
            <a:r>
              <a:rPr sz="2000" spc="-10" dirty="0">
                <a:solidFill>
                  <a:srgbClr val="1717EE"/>
                </a:solidFill>
                <a:latin typeface="Garamond"/>
                <a:cs typeface="Garamond"/>
              </a:rPr>
              <a:t>know </a:t>
            </a:r>
            <a:r>
              <a:rPr sz="2000" dirty="0">
                <a:solidFill>
                  <a:srgbClr val="1717EE"/>
                </a:solidFill>
                <a:latin typeface="Garamond"/>
                <a:cs typeface="Garamond"/>
              </a:rPr>
              <a:t>that </a:t>
            </a:r>
            <a:r>
              <a:rPr sz="2000" spc="-5" dirty="0">
                <a:solidFill>
                  <a:srgbClr val="1717EE"/>
                </a:solidFill>
                <a:latin typeface="Garamond"/>
                <a:cs typeface="Garamond"/>
              </a:rPr>
              <a:t>CPU </a:t>
            </a:r>
            <a:r>
              <a:rPr sz="2000" dirty="0">
                <a:solidFill>
                  <a:srgbClr val="1717EE"/>
                </a:solidFill>
                <a:latin typeface="Garamond"/>
                <a:cs typeface="Garamond"/>
              </a:rPr>
              <a:t>=  IC * </a:t>
            </a:r>
            <a:r>
              <a:rPr sz="2000" spc="-5" dirty="0">
                <a:solidFill>
                  <a:srgbClr val="1717EE"/>
                </a:solidFill>
                <a:latin typeface="Garamond"/>
                <a:cs typeface="Garamond"/>
              </a:rPr>
              <a:t>CPI </a:t>
            </a:r>
            <a:r>
              <a:rPr sz="2000" dirty="0">
                <a:solidFill>
                  <a:srgbClr val="1717EE"/>
                </a:solidFill>
                <a:latin typeface="Garamond"/>
                <a:cs typeface="Garamond"/>
              </a:rPr>
              <a:t>* Cycle</a:t>
            </a:r>
            <a:r>
              <a:rPr sz="2000" spc="70" dirty="0">
                <a:solidFill>
                  <a:srgbClr val="1717EE"/>
                </a:solidFill>
                <a:latin typeface="Garamond"/>
                <a:cs typeface="Garamond"/>
              </a:rPr>
              <a:t> </a:t>
            </a:r>
            <a:r>
              <a:rPr sz="2000" dirty="0">
                <a:solidFill>
                  <a:srgbClr val="1717EE"/>
                </a:solidFill>
                <a:latin typeface="Garamond"/>
                <a:cs typeface="Garamond"/>
              </a:rPr>
              <a:t>time</a:t>
            </a:r>
            <a:endParaRPr sz="2000">
              <a:latin typeface="Garamond"/>
              <a:cs typeface="Garamond"/>
            </a:endParaRPr>
          </a:p>
          <a:p>
            <a:pPr lvl="1">
              <a:lnSpc>
                <a:spcPct val="100000"/>
              </a:lnSpc>
              <a:spcBef>
                <a:spcPts val="5"/>
              </a:spcBef>
              <a:buChar char="–"/>
            </a:pPr>
            <a:endParaRPr sz="2500">
              <a:latin typeface="Times New Roman"/>
              <a:cs typeface="Times New Roman"/>
            </a:endParaRPr>
          </a:p>
          <a:p>
            <a:pPr marL="756285" lvl="1" indent="-286385">
              <a:lnSpc>
                <a:spcPct val="100000"/>
              </a:lnSpc>
              <a:buChar char="–"/>
              <a:tabLst>
                <a:tab pos="756285" algn="l"/>
                <a:tab pos="756920" algn="l"/>
              </a:tabLst>
            </a:pPr>
            <a:r>
              <a:rPr sz="2000" dirty="0">
                <a:solidFill>
                  <a:srgbClr val="1717EE"/>
                </a:solidFill>
                <a:latin typeface="Garamond"/>
                <a:cs typeface="Garamond"/>
              </a:rPr>
              <a:t>Therefore, </a:t>
            </a:r>
            <a:r>
              <a:rPr sz="2000" spc="-5" dirty="0">
                <a:solidFill>
                  <a:srgbClr val="1717EE"/>
                </a:solidFill>
                <a:latin typeface="Garamond"/>
                <a:cs typeface="Garamond"/>
              </a:rPr>
              <a:t>CPU(A) </a:t>
            </a:r>
            <a:r>
              <a:rPr sz="2000" dirty="0">
                <a:solidFill>
                  <a:srgbClr val="1717EE"/>
                </a:solidFill>
                <a:latin typeface="Garamond"/>
                <a:cs typeface="Garamond"/>
              </a:rPr>
              <a:t>= </a:t>
            </a:r>
            <a:r>
              <a:rPr sz="2000" spc="-5" dirty="0">
                <a:solidFill>
                  <a:srgbClr val="1717EE"/>
                </a:solidFill>
                <a:latin typeface="Garamond"/>
                <a:cs typeface="Garamond"/>
              </a:rPr>
              <a:t>IC*2*250 </a:t>
            </a:r>
            <a:r>
              <a:rPr sz="2000" dirty="0">
                <a:solidFill>
                  <a:srgbClr val="1717EE"/>
                </a:solidFill>
                <a:latin typeface="Garamond"/>
                <a:cs typeface="Garamond"/>
              </a:rPr>
              <a:t>=</a:t>
            </a:r>
            <a:r>
              <a:rPr sz="2000" spc="-35" dirty="0">
                <a:solidFill>
                  <a:srgbClr val="1717EE"/>
                </a:solidFill>
                <a:latin typeface="Garamond"/>
                <a:cs typeface="Garamond"/>
              </a:rPr>
              <a:t> </a:t>
            </a:r>
            <a:r>
              <a:rPr sz="2000" spc="-5" dirty="0">
                <a:solidFill>
                  <a:srgbClr val="1717EE"/>
                </a:solidFill>
                <a:latin typeface="Garamond"/>
                <a:cs typeface="Garamond"/>
              </a:rPr>
              <a:t>500*IC</a:t>
            </a:r>
            <a:endParaRPr sz="2000">
              <a:latin typeface="Garamond"/>
              <a:cs typeface="Garamond"/>
            </a:endParaRPr>
          </a:p>
          <a:p>
            <a:pPr marL="469900">
              <a:lnSpc>
                <a:spcPct val="100000"/>
              </a:lnSpc>
              <a:spcBef>
                <a:spcPts val="240"/>
              </a:spcBef>
              <a:tabLst>
                <a:tab pos="756285" algn="l"/>
              </a:tabLst>
            </a:pPr>
            <a:r>
              <a:rPr sz="2000" dirty="0">
                <a:solidFill>
                  <a:srgbClr val="1717EE"/>
                </a:solidFill>
                <a:latin typeface="Garamond"/>
                <a:cs typeface="Garamond"/>
              </a:rPr>
              <a:t>–	</a:t>
            </a:r>
            <a:r>
              <a:rPr sz="2000" spc="-5" dirty="0">
                <a:solidFill>
                  <a:srgbClr val="1717EE"/>
                </a:solidFill>
                <a:latin typeface="Garamond"/>
                <a:cs typeface="Garamond"/>
              </a:rPr>
              <a:t>CPU(B) </a:t>
            </a:r>
            <a:r>
              <a:rPr sz="2000" dirty="0">
                <a:solidFill>
                  <a:srgbClr val="1717EE"/>
                </a:solidFill>
                <a:latin typeface="Garamond"/>
                <a:cs typeface="Garamond"/>
              </a:rPr>
              <a:t>= </a:t>
            </a:r>
            <a:r>
              <a:rPr sz="2000" spc="-5" dirty="0">
                <a:solidFill>
                  <a:srgbClr val="1717EE"/>
                </a:solidFill>
                <a:latin typeface="Garamond"/>
                <a:cs typeface="Garamond"/>
              </a:rPr>
              <a:t>IC*1.5*400 </a:t>
            </a:r>
            <a:r>
              <a:rPr sz="2000" dirty="0">
                <a:solidFill>
                  <a:srgbClr val="1717EE"/>
                </a:solidFill>
                <a:latin typeface="Garamond"/>
                <a:cs typeface="Garamond"/>
              </a:rPr>
              <a:t>=</a:t>
            </a:r>
            <a:r>
              <a:rPr sz="2000" spc="-10" dirty="0">
                <a:solidFill>
                  <a:srgbClr val="1717EE"/>
                </a:solidFill>
                <a:latin typeface="Garamond"/>
                <a:cs typeface="Garamond"/>
              </a:rPr>
              <a:t> </a:t>
            </a:r>
            <a:r>
              <a:rPr sz="2000" spc="-5" dirty="0">
                <a:solidFill>
                  <a:srgbClr val="1717EE"/>
                </a:solidFill>
                <a:latin typeface="Garamond"/>
                <a:cs typeface="Garamond"/>
              </a:rPr>
              <a:t>600*IC</a:t>
            </a:r>
            <a:endParaRPr sz="2000">
              <a:latin typeface="Garamond"/>
              <a:cs typeface="Garamond"/>
            </a:endParaRPr>
          </a:p>
          <a:p>
            <a:pPr marL="756285" lvl="1" indent="-286385">
              <a:lnSpc>
                <a:spcPct val="100000"/>
              </a:lnSpc>
              <a:spcBef>
                <a:spcPts val="240"/>
              </a:spcBef>
              <a:buChar char="–"/>
              <a:tabLst>
                <a:tab pos="756285" algn="l"/>
                <a:tab pos="756920" algn="l"/>
              </a:tabLst>
            </a:pPr>
            <a:r>
              <a:rPr sz="2000" spc="-30" dirty="0">
                <a:solidFill>
                  <a:srgbClr val="1717EE"/>
                </a:solidFill>
                <a:latin typeface="Garamond"/>
                <a:cs typeface="Garamond"/>
              </a:rPr>
              <a:t>So, </a:t>
            </a:r>
            <a:r>
              <a:rPr sz="2000" dirty="0">
                <a:solidFill>
                  <a:srgbClr val="1717EE"/>
                </a:solidFill>
                <a:latin typeface="Garamond"/>
                <a:cs typeface="Garamond"/>
              </a:rPr>
              <a:t>A is (600/500) = 1.2 times</a:t>
            </a:r>
            <a:r>
              <a:rPr sz="2000" spc="-60" dirty="0">
                <a:solidFill>
                  <a:srgbClr val="1717EE"/>
                </a:solidFill>
                <a:latin typeface="Garamond"/>
                <a:cs typeface="Garamond"/>
              </a:rPr>
              <a:t> </a:t>
            </a:r>
            <a:r>
              <a:rPr sz="2000" spc="-10" dirty="0">
                <a:solidFill>
                  <a:srgbClr val="1717EE"/>
                </a:solidFill>
                <a:latin typeface="Garamond"/>
                <a:cs typeface="Garamond"/>
              </a:rPr>
              <a:t>faster.</a:t>
            </a:r>
            <a:endParaRPr sz="2000">
              <a:latin typeface="Garamond"/>
              <a:cs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0397"/>
            <a:ext cx="4045584" cy="677108"/>
          </a:xfrm>
          <a:prstGeom prst="rect">
            <a:avLst/>
          </a:prstGeom>
        </p:spPr>
        <p:txBody>
          <a:bodyPr vert="horz" wrap="square" lIns="0" tIns="0" rIns="0" bIns="0" rtlCol="0">
            <a:spAutoFit/>
          </a:bodyPr>
          <a:lstStyle/>
          <a:p>
            <a:pPr marL="12700">
              <a:lnSpc>
                <a:spcPct val="100000"/>
              </a:lnSpc>
            </a:pPr>
            <a:r>
              <a:rPr spc="-5" dirty="0"/>
              <a:t>Exercise</a:t>
            </a:r>
            <a:r>
              <a:rPr spc="-80" dirty="0"/>
              <a:t> </a:t>
            </a:r>
            <a:r>
              <a:rPr dirty="0"/>
              <a:t>3</a:t>
            </a:r>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p>
            <a:pPr marL="25400">
              <a:lnSpc>
                <a:spcPts val="1590"/>
              </a:lnSpc>
            </a:pPr>
            <a:fld id="{81D60167-4931-47E6-BA6A-407CBD079E47}" type="slidenum">
              <a:rPr dirty="0"/>
              <a:pPr marL="25400">
                <a:lnSpc>
                  <a:spcPts val="1590"/>
                </a:lnSpc>
              </a:pPr>
              <a:t>17</a:t>
            </a:fld>
            <a:endParaRPr dirty="0"/>
          </a:p>
        </p:txBody>
      </p:sp>
      <p:sp>
        <p:nvSpPr>
          <p:cNvPr id="3" name="object 3"/>
          <p:cNvSpPr txBox="1"/>
          <p:nvPr/>
        </p:nvSpPr>
        <p:spPr>
          <a:xfrm>
            <a:off x="307340" y="1297178"/>
            <a:ext cx="7973695" cy="25469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1" spc="-5" dirty="0">
                <a:latin typeface="Arial"/>
                <a:cs typeface="Arial"/>
              </a:rPr>
              <a:t>Problem:</a:t>
            </a:r>
            <a:endParaRPr sz="2400">
              <a:latin typeface="Arial"/>
              <a:cs typeface="Arial"/>
            </a:endParaRPr>
          </a:p>
          <a:p>
            <a:pPr marL="756285" lvl="1" indent="-286385">
              <a:lnSpc>
                <a:spcPts val="2280"/>
              </a:lnSpc>
              <a:spcBef>
                <a:spcPts val="240"/>
              </a:spcBef>
              <a:buChar char="–"/>
              <a:tabLst>
                <a:tab pos="756285" algn="l"/>
                <a:tab pos="756920" algn="l"/>
              </a:tabLst>
            </a:pPr>
            <a:r>
              <a:rPr sz="2000" dirty="0">
                <a:latin typeface="Arial"/>
                <a:cs typeface="Arial"/>
              </a:rPr>
              <a:t>Computer</a:t>
            </a:r>
            <a:r>
              <a:rPr sz="2000" spc="-409" dirty="0">
                <a:latin typeface="Arial"/>
                <a:cs typeface="Arial"/>
              </a:rPr>
              <a:t> </a:t>
            </a:r>
            <a:r>
              <a:rPr sz="2000" dirty="0">
                <a:latin typeface="Arial"/>
                <a:cs typeface="Arial"/>
              </a:rPr>
              <a:t>A has 2GHz clock. It takes 10s CPU </a:t>
            </a:r>
            <a:r>
              <a:rPr sz="2000" spc="-5" dirty="0">
                <a:latin typeface="Arial"/>
                <a:cs typeface="Arial"/>
              </a:rPr>
              <a:t>time </a:t>
            </a:r>
            <a:r>
              <a:rPr sz="2000" dirty="0">
                <a:latin typeface="Arial"/>
                <a:cs typeface="Arial"/>
              </a:rPr>
              <a:t>to finish one</a:t>
            </a:r>
            <a:endParaRPr sz="2000">
              <a:latin typeface="Arial"/>
              <a:cs typeface="Arial"/>
            </a:endParaRPr>
          </a:p>
          <a:p>
            <a:pPr marL="756285">
              <a:lnSpc>
                <a:spcPts val="2280"/>
              </a:lnSpc>
            </a:pPr>
            <a:r>
              <a:rPr sz="2000" dirty="0">
                <a:latin typeface="Arial"/>
                <a:cs typeface="Arial"/>
              </a:rPr>
              <a:t>given</a:t>
            </a:r>
            <a:r>
              <a:rPr sz="2000" spc="-85" dirty="0">
                <a:latin typeface="Arial"/>
                <a:cs typeface="Arial"/>
              </a:rPr>
              <a:t> </a:t>
            </a:r>
            <a:r>
              <a:rPr sz="2000" dirty="0">
                <a:latin typeface="Arial"/>
                <a:cs typeface="Arial"/>
              </a:rPr>
              <a:t>task.</a:t>
            </a:r>
            <a:endParaRPr sz="2000">
              <a:latin typeface="Arial"/>
              <a:cs typeface="Arial"/>
            </a:endParaRPr>
          </a:p>
          <a:p>
            <a:pPr marL="756285" marR="50800" lvl="1" indent="-286385">
              <a:lnSpc>
                <a:spcPts val="2160"/>
              </a:lnSpc>
              <a:spcBef>
                <a:spcPts val="509"/>
              </a:spcBef>
              <a:buChar char="–"/>
              <a:tabLst>
                <a:tab pos="756285" algn="l"/>
                <a:tab pos="756920" algn="l"/>
              </a:tabLst>
            </a:pPr>
            <a:r>
              <a:rPr sz="2000" spc="-15" dirty="0">
                <a:latin typeface="Arial"/>
                <a:cs typeface="Arial"/>
              </a:rPr>
              <a:t>We </a:t>
            </a:r>
            <a:r>
              <a:rPr sz="2000" dirty="0">
                <a:latin typeface="Arial"/>
                <a:cs typeface="Arial"/>
              </a:rPr>
              <a:t>want to design Computer B to finish </a:t>
            </a:r>
            <a:r>
              <a:rPr sz="2000" spc="-5" dirty="0">
                <a:latin typeface="Arial"/>
                <a:cs typeface="Arial"/>
              </a:rPr>
              <a:t>the </a:t>
            </a:r>
            <a:r>
              <a:rPr sz="2000" dirty="0">
                <a:latin typeface="Arial"/>
                <a:cs typeface="Arial"/>
              </a:rPr>
              <a:t>same task within</a:t>
            </a:r>
            <a:r>
              <a:rPr sz="2000" spc="-190" dirty="0">
                <a:latin typeface="Arial"/>
                <a:cs typeface="Arial"/>
              </a:rPr>
              <a:t> </a:t>
            </a:r>
            <a:r>
              <a:rPr sz="2000" dirty="0">
                <a:latin typeface="Arial"/>
                <a:cs typeface="Arial"/>
              </a:rPr>
              <a:t>5s  CPU</a:t>
            </a:r>
            <a:r>
              <a:rPr sz="2000" spc="-70" dirty="0">
                <a:latin typeface="Arial"/>
                <a:cs typeface="Arial"/>
              </a:rPr>
              <a:t> </a:t>
            </a:r>
            <a:r>
              <a:rPr sz="2000" spc="-5" dirty="0">
                <a:latin typeface="Arial"/>
                <a:cs typeface="Arial"/>
              </a:rPr>
              <a:t>time.</a:t>
            </a:r>
            <a:endParaRPr sz="2000">
              <a:latin typeface="Arial"/>
              <a:cs typeface="Arial"/>
            </a:endParaRPr>
          </a:p>
          <a:p>
            <a:pPr marL="756285" marR="558165" lvl="1" indent="-286385">
              <a:lnSpc>
                <a:spcPts val="2160"/>
              </a:lnSpc>
              <a:spcBef>
                <a:spcPts val="480"/>
              </a:spcBef>
              <a:buChar char="–"/>
              <a:tabLst>
                <a:tab pos="756285" algn="l"/>
                <a:tab pos="756920" algn="l"/>
              </a:tabLst>
            </a:pPr>
            <a:r>
              <a:rPr sz="2000" dirty="0">
                <a:latin typeface="Arial"/>
                <a:cs typeface="Arial"/>
              </a:rPr>
              <a:t>The clock cycle number for computer B is 2 </a:t>
            </a:r>
            <a:r>
              <a:rPr sz="2000" spc="-5" dirty="0">
                <a:latin typeface="Arial"/>
                <a:cs typeface="Arial"/>
              </a:rPr>
              <a:t>times </a:t>
            </a:r>
            <a:r>
              <a:rPr sz="2000" dirty="0">
                <a:latin typeface="Arial"/>
                <a:cs typeface="Arial"/>
              </a:rPr>
              <a:t>as that</a:t>
            </a:r>
            <a:r>
              <a:rPr sz="2000" spc="-210" dirty="0">
                <a:latin typeface="Arial"/>
                <a:cs typeface="Arial"/>
              </a:rPr>
              <a:t> </a:t>
            </a:r>
            <a:r>
              <a:rPr sz="2000" dirty="0">
                <a:latin typeface="Arial"/>
                <a:cs typeface="Arial"/>
              </a:rPr>
              <a:t>of  Computer</a:t>
            </a:r>
            <a:r>
              <a:rPr sz="2000" spc="-225" dirty="0">
                <a:latin typeface="Arial"/>
                <a:cs typeface="Arial"/>
              </a:rPr>
              <a:t> </a:t>
            </a:r>
            <a:r>
              <a:rPr sz="2000" dirty="0">
                <a:latin typeface="Arial"/>
                <a:cs typeface="Arial"/>
              </a:rPr>
              <a:t>A.</a:t>
            </a:r>
            <a:endParaRPr sz="2000">
              <a:latin typeface="Arial"/>
              <a:cs typeface="Arial"/>
            </a:endParaRPr>
          </a:p>
          <a:p>
            <a:pPr marL="756285" lvl="1" indent="-286385">
              <a:lnSpc>
                <a:spcPct val="100000"/>
              </a:lnSpc>
              <a:spcBef>
                <a:spcPts val="204"/>
              </a:spcBef>
              <a:buChar char="–"/>
              <a:tabLst>
                <a:tab pos="756285" algn="l"/>
                <a:tab pos="756920" algn="l"/>
              </a:tabLst>
            </a:pPr>
            <a:r>
              <a:rPr sz="2000" dirty="0">
                <a:latin typeface="Arial"/>
                <a:cs typeface="Arial"/>
              </a:rPr>
              <a:t>What clock rate should be designed for Computer</a:t>
            </a:r>
            <a:r>
              <a:rPr sz="2000" spc="-204" dirty="0">
                <a:latin typeface="Arial"/>
                <a:cs typeface="Arial"/>
              </a:rPr>
              <a:t> </a:t>
            </a:r>
            <a:r>
              <a:rPr sz="2000" dirty="0">
                <a:latin typeface="Arial"/>
                <a:cs typeface="Arial"/>
              </a:rPr>
              <a:t>B?</a:t>
            </a:r>
            <a:endParaRPr sz="2000">
              <a:latin typeface="Arial"/>
              <a:cs typeface="Arial"/>
            </a:endParaRPr>
          </a:p>
        </p:txBody>
      </p:sp>
      <p:sp>
        <p:nvSpPr>
          <p:cNvPr id="4" name="object 4"/>
          <p:cNvSpPr/>
          <p:nvPr/>
        </p:nvSpPr>
        <p:spPr>
          <a:xfrm>
            <a:off x="2209800" y="3985259"/>
            <a:ext cx="6160135" cy="2644140"/>
          </a:xfrm>
          <a:custGeom>
            <a:avLst/>
            <a:gdLst/>
            <a:ahLst/>
            <a:cxnLst/>
            <a:rect l="l" t="t" r="r" b="b"/>
            <a:pathLst>
              <a:path w="6160134" h="2644140">
                <a:moveTo>
                  <a:pt x="0" y="2644140"/>
                </a:moveTo>
                <a:lnTo>
                  <a:pt x="6160008" y="2644140"/>
                </a:lnTo>
                <a:lnTo>
                  <a:pt x="6160008" y="0"/>
                </a:lnTo>
                <a:lnTo>
                  <a:pt x="0" y="0"/>
                </a:lnTo>
                <a:lnTo>
                  <a:pt x="0" y="2644140"/>
                </a:lnTo>
                <a:close/>
              </a:path>
            </a:pathLst>
          </a:custGeom>
          <a:solidFill>
            <a:srgbClr val="E6E6E6"/>
          </a:solidFill>
        </p:spPr>
        <p:txBody>
          <a:bodyPr wrap="square" lIns="0" tIns="0" rIns="0" bIns="0" rtlCol="0"/>
          <a:lstStyle/>
          <a:p>
            <a:endParaRPr/>
          </a:p>
        </p:txBody>
      </p:sp>
      <p:sp>
        <p:nvSpPr>
          <p:cNvPr id="5" name="object 5"/>
          <p:cNvSpPr/>
          <p:nvPr/>
        </p:nvSpPr>
        <p:spPr>
          <a:xfrm>
            <a:off x="4233357" y="4390981"/>
            <a:ext cx="1675764" cy="0"/>
          </a:xfrm>
          <a:custGeom>
            <a:avLst/>
            <a:gdLst/>
            <a:ahLst/>
            <a:cxnLst/>
            <a:rect l="l" t="t" r="r" b="b"/>
            <a:pathLst>
              <a:path w="1675764">
                <a:moveTo>
                  <a:pt x="0" y="0"/>
                </a:moveTo>
                <a:lnTo>
                  <a:pt x="1675378" y="0"/>
                </a:lnTo>
              </a:path>
            </a:pathLst>
          </a:custGeom>
          <a:ln w="12172">
            <a:solidFill>
              <a:srgbClr val="000000"/>
            </a:solidFill>
          </a:ln>
        </p:spPr>
        <p:txBody>
          <a:bodyPr wrap="square" lIns="0" tIns="0" rIns="0" bIns="0" rtlCol="0"/>
          <a:lstStyle/>
          <a:p>
            <a:endParaRPr/>
          </a:p>
        </p:txBody>
      </p:sp>
      <p:sp>
        <p:nvSpPr>
          <p:cNvPr id="6" name="object 6"/>
          <p:cNvSpPr/>
          <p:nvPr/>
        </p:nvSpPr>
        <p:spPr>
          <a:xfrm>
            <a:off x="6236197" y="4390981"/>
            <a:ext cx="2070735" cy="0"/>
          </a:xfrm>
          <a:custGeom>
            <a:avLst/>
            <a:gdLst/>
            <a:ahLst/>
            <a:cxnLst/>
            <a:rect l="l" t="t" r="r" b="b"/>
            <a:pathLst>
              <a:path w="2070734">
                <a:moveTo>
                  <a:pt x="0" y="0"/>
                </a:moveTo>
                <a:lnTo>
                  <a:pt x="2070348" y="0"/>
                </a:lnTo>
              </a:path>
            </a:pathLst>
          </a:custGeom>
          <a:ln w="12172">
            <a:solidFill>
              <a:srgbClr val="000000"/>
            </a:solidFill>
          </a:ln>
        </p:spPr>
        <p:txBody>
          <a:bodyPr wrap="square" lIns="0" tIns="0" rIns="0" bIns="0" rtlCol="0"/>
          <a:lstStyle/>
          <a:p>
            <a:endParaRPr/>
          </a:p>
        </p:txBody>
      </p:sp>
      <p:sp>
        <p:nvSpPr>
          <p:cNvPr id="7" name="object 7"/>
          <p:cNvSpPr/>
          <p:nvPr/>
        </p:nvSpPr>
        <p:spPr>
          <a:xfrm>
            <a:off x="4233357" y="6243733"/>
            <a:ext cx="1308100" cy="0"/>
          </a:xfrm>
          <a:custGeom>
            <a:avLst/>
            <a:gdLst/>
            <a:ahLst/>
            <a:cxnLst/>
            <a:rect l="l" t="t" r="r" b="b"/>
            <a:pathLst>
              <a:path w="1308100">
                <a:moveTo>
                  <a:pt x="0" y="0"/>
                </a:moveTo>
                <a:lnTo>
                  <a:pt x="1307825" y="0"/>
                </a:lnTo>
              </a:path>
            </a:pathLst>
          </a:custGeom>
          <a:ln w="12172">
            <a:solidFill>
              <a:srgbClr val="000000"/>
            </a:solidFill>
          </a:ln>
        </p:spPr>
        <p:txBody>
          <a:bodyPr wrap="square" lIns="0" tIns="0" rIns="0" bIns="0" rtlCol="0"/>
          <a:lstStyle/>
          <a:p>
            <a:endParaRPr/>
          </a:p>
        </p:txBody>
      </p:sp>
      <p:sp>
        <p:nvSpPr>
          <p:cNvPr id="8" name="object 8"/>
          <p:cNvSpPr/>
          <p:nvPr/>
        </p:nvSpPr>
        <p:spPr>
          <a:xfrm>
            <a:off x="5868644" y="6243733"/>
            <a:ext cx="929640" cy="0"/>
          </a:xfrm>
          <a:custGeom>
            <a:avLst/>
            <a:gdLst/>
            <a:ahLst/>
            <a:cxnLst/>
            <a:rect l="l" t="t" r="r" b="b"/>
            <a:pathLst>
              <a:path w="929640">
                <a:moveTo>
                  <a:pt x="0" y="0"/>
                </a:moveTo>
                <a:lnTo>
                  <a:pt x="929341" y="0"/>
                </a:lnTo>
              </a:path>
            </a:pathLst>
          </a:custGeom>
          <a:ln w="12172">
            <a:solidFill>
              <a:srgbClr val="000000"/>
            </a:solidFill>
          </a:ln>
        </p:spPr>
        <p:txBody>
          <a:bodyPr wrap="square" lIns="0" tIns="0" rIns="0" bIns="0" rtlCol="0"/>
          <a:lstStyle/>
          <a:p>
            <a:endParaRPr/>
          </a:p>
        </p:txBody>
      </p:sp>
      <p:sp>
        <p:nvSpPr>
          <p:cNvPr id="9" name="object 9"/>
          <p:cNvSpPr txBox="1"/>
          <p:nvPr/>
        </p:nvSpPr>
        <p:spPr>
          <a:xfrm>
            <a:off x="4370891" y="4400825"/>
            <a:ext cx="3028315" cy="377190"/>
          </a:xfrm>
          <a:prstGeom prst="rect">
            <a:avLst/>
          </a:prstGeom>
        </p:spPr>
        <p:txBody>
          <a:bodyPr vert="horz" wrap="square" lIns="0" tIns="0" rIns="0" bIns="0" rtlCol="0">
            <a:spAutoFit/>
          </a:bodyPr>
          <a:lstStyle/>
          <a:p>
            <a:pPr>
              <a:lnSpc>
                <a:spcPct val="100000"/>
              </a:lnSpc>
              <a:tabLst>
                <a:tab pos="2773680" algn="l"/>
              </a:tabLst>
            </a:pPr>
            <a:r>
              <a:rPr sz="2350" spc="-15" dirty="0">
                <a:latin typeface="Garamond"/>
                <a:cs typeface="Garamond"/>
              </a:rPr>
              <a:t>C</a:t>
            </a:r>
            <a:r>
              <a:rPr sz="2350" spc="20" dirty="0">
                <a:latin typeface="Garamond"/>
                <a:cs typeface="Garamond"/>
              </a:rPr>
              <a:t>P</a:t>
            </a:r>
            <a:r>
              <a:rPr sz="2350" dirty="0">
                <a:latin typeface="Garamond"/>
                <a:cs typeface="Garamond"/>
              </a:rPr>
              <a:t>U</a:t>
            </a:r>
            <a:r>
              <a:rPr sz="2350" spc="-55" dirty="0">
                <a:latin typeface="Garamond"/>
                <a:cs typeface="Garamond"/>
              </a:rPr>
              <a:t> </a:t>
            </a:r>
            <a:r>
              <a:rPr sz="2350" spc="-45" dirty="0">
                <a:latin typeface="Garamond"/>
                <a:cs typeface="Garamond"/>
              </a:rPr>
              <a:t>T</a:t>
            </a:r>
            <a:r>
              <a:rPr sz="2350" dirty="0">
                <a:latin typeface="Garamond"/>
                <a:cs typeface="Garamond"/>
              </a:rPr>
              <a:t>ime	</a:t>
            </a:r>
            <a:r>
              <a:rPr sz="2350" spc="-30" dirty="0">
                <a:latin typeface="Garamond"/>
                <a:cs typeface="Garamond"/>
              </a:rPr>
              <a:t>5s</a:t>
            </a:r>
            <a:endParaRPr sz="2350">
              <a:latin typeface="Garamond"/>
              <a:cs typeface="Garamond"/>
            </a:endParaRPr>
          </a:p>
        </p:txBody>
      </p:sp>
      <p:sp>
        <p:nvSpPr>
          <p:cNvPr id="10" name="object 10"/>
          <p:cNvSpPr txBox="1"/>
          <p:nvPr/>
        </p:nvSpPr>
        <p:spPr>
          <a:xfrm>
            <a:off x="307340" y="4199508"/>
            <a:ext cx="3462020" cy="3822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 pos="2174240" algn="l"/>
              </a:tabLst>
            </a:pPr>
            <a:r>
              <a:rPr sz="2400" b="1" dirty="0">
                <a:solidFill>
                  <a:srgbClr val="1717EE"/>
                </a:solidFill>
                <a:latin typeface="Arial"/>
                <a:cs typeface="Arial"/>
              </a:rPr>
              <a:t>Answer:	</a:t>
            </a:r>
            <a:r>
              <a:rPr sz="3525" baseline="2364" dirty="0">
                <a:latin typeface="Garamond"/>
                <a:cs typeface="Garamond"/>
              </a:rPr>
              <a:t>Clock</a:t>
            </a:r>
            <a:r>
              <a:rPr sz="3525" spc="-37" baseline="2364" dirty="0">
                <a:latin typeface="Garamond"/>
                <a:cs typeface="Garamond"/>
              </a:rPr>
              <a:t> </a:t>
            </a:r>
            <a:r>
              <a:rPr sz="3525" spc="-15" baseline="2364" dirty="0">
                <a:latin typeface="Garamond"/>
                <a:cs typeface="Garamond"/>
              </a:rPr>
              <a:t>Rate</a:t>
            </a:r>
            <a:endParaRPr sz="3525" baseline="2364">
              <a:latin typeface="Garamond"/>
              <a:cs typeface="Garamond"/>
            </a:endParaRPr>
          </a:p>
        </p:txBody>
      </p:sp>
      <p:sp>
        <p:nvSpPr>
          <p:cNvPr id="11" name="object 11"/>
          <p:cNvSpPr txBox="1"/>
          <p:nvPr/>
        </p:nvSpPr>
        <p:spPr>
          <a:xfrm>
            <a:off x="5631328" y="4602135"/>
            <a:ext cx="120014" cy="217804"/>
          </a:xfrm>
          <a:prstGeom prst="rect">
            <a:avLst/>
          </a:prstGeom>
        </p:spPr>
        <p:txBody>
          <a:bodyPr vert="horz" wrap="square" lIns="0" tIns="0" rIns="0" bIns="0" rtlCol="0">
            <a:spAutoFit/>
          </a:bodyPr>
          <a:lstStyle/>
          <a:p>
            <a:pPr>
              <a:lnSpc>
                <a:spcPct val="100000"/>
              </a:lnSpc>
            </a:pPr>
            <a:r>
              <a:rPr sz="1350" spc="10" dirty="0">
                <a:latin typeface="Garamond"/>
                <a:cs typeface="Garamond"/>
              </a:rPr>
              <a:t>B</a:t>
            </a:r>
            <a:endParaRPr sz="1350">
              <a:latin typeface="Garamond"/>
              <a:cs typeface="Garamond"/>
            </a:endParaRPr>
          </a:p>
        </p:txBody>
      </p:sp>
      <p:sp>
        <p:nvSpPr>
          <p:cNvPr id="12" name="object 12"/>
          <p:cNvSpPr txBox="1"/>
          <p:nvPr/>
        </p:nvSpPr>
        <p:spPr>
          <a:xfrm>
            <a:off x="3779942" y="4396838"/>
            <a:ext cx="120014" cy="217804"/>
          </a:xfrm>
          <a:prstGeom prst="rect">
            <a:avLst/>
          </a:prstGeom>
        </p:spPr>
        <p:txBody>
          <a:bodyPr vert="horz" wrap="square" lIns="0" tIns="0" rIns="0" bIns="0" rtlCol="0">
            <a:spAutoFit/>
          </a:bodyPr>
          <a:lstStyle/>
          <a:p>
            <a:pPr>
              <a:lnSpc>
                <a:spcPct val="100000"/>
              </a:lnSpc>
            </a:pPr>
            <a:r>
              <a:rPr sz="1350" spc="10" dirty="0">
                <a:latin typeface="Garamond"/>
                <a:cs typeface="Garamond"/>
              </a:rPr>
              <a:t>B</a:t>
            </a:r>
            <a:endParaRPr sz="1350">
              <a:latin typeface="Garamond"/>
              <a:cs typeface="Garamond"/>
            </a:endParaRPr>
          </a:p>
        </p:txBody>
      </p:sp>
      <p:sp>
        <p:nvSpPr>
          <p:cNvPr id="13" name="object 13"/>
          <p:cNvSpPr txBox="1"/>
          <p:nvPr/>
        </p:nvSpPr>
        <p:spPr>
          <a:xfrm>
            <a:off x="6877671" y="6047633"/>
            <a:ext cx="966469" cy="377190"/>
          </a:xfrm>
          <a:prstGeom prst="rect">
            <a:avLst/>
          </a:prstGeom>
        </p:spPr>
        <p:txBody>
          <a:bodyPr vert="horz" wrap="square" lIns="0" tIns="0" rIns="0" bIns="0" rtlCol="0">
            <a:spAutoFit/>
          </a:bodyPr>
          <a:lstStyle/>
          <a:p>
            <a:pPr>
              <a:lnSpc>
                <a:spcPct val="100000"/>
              </a:lnSpc>
            </a:pPr>
            <a:r>
              <a:rPr sz="2350" dirty="0">
                <a:latin typeface="Times New Roman"/>
                <a:cs typeface="Times New Roman"/>
              </a:rPr>
              <a:t>=</a:t>
            </a:r>
            <a:r>
              <a:rPr sz="2350" spc="-200" dirty="0">
                <a:latin typeface="Times New Roman"/>
                <a:cs typeface="Times New Roman"/>
              </a:rPr>
              <a:t> </a:t>
            </a:r>
            <a:r>
              <a:rPr sz="2350" spc="-5" dirty="0">
                <a:latin typeface="Garamond"/>
                <a:cs typeface="Garamond"/>
              </a:rPr>
              <a:t>8GHz</a:t>
            </a:r>
            <a:endParaRPr sz="2350">
              <a:latin typeface="Garamond"/>
              <a:cs typeface="Garamond"/>
            </a:endParaRPr>
          </a:p>
        </p:txBody>
      </p:sp>
      <p:sp>
        <p:nvSpPr>
          <p:cNvPr id="14" name="object 14"/>
          <p:cNvSpPr txBox="1"/>
          <p:nvPr/>
        </p:nvSpPr>
        <p:spPr>
          <a:xfrm>
            <a:off x="5884332" y="5831354"/>
            <a:ext cx="882015" cy="799465"/>
          </a:xfrm>
          <a:prstGeom prst="rect">
            <a:avLst/>
          </a:prstGeom>
        </p:spPr>
        <p:txBody>
          <a:bodyPr vert="horz" wrap="square" lIns="0" tIns="0" rIns="0" bIns="0" rtlCol="0">
            <a:spAutoFit/>
          </a:bodyPr>
          <a:lstStyle/>
          <a:p>
            <a:pPr marR="5080" algn="ctr">
              <a:lnSpc>
                <a:spcPct val="100000"/>
              </a:lnSpc>
            </a:pPr>
            <a:r>
              <a:rPr sz="2350" spc="-15" dirty="0">
                <a:latin typeface="Garamond"/>
                <a:cs typeface="Garamond"/>
              </a:rPr>
              <a:t>40</a:t>
            </a:r>
            <a:r>
              <a:rPr sz="2350" spc="-430" dirty="0">
                <a:latin typeface="Garamond"/>
                <a:cs typeface="Garamond"/>
              </a:rPr>
              <a:t> </a:t>
            </a:r>
            <a:r>
              <a:rPr sz="2350" spc="60" dirty="0">
                <a:latin typeface="Times New Roman"/>
                <a:cs typeface="Times New Roman"/>
              </a:rPr>
              <a:t>×</a:t>
            </a:r>
            <a:r>
              <a:rPr sz="2350" spc="60" dirty="0">
                <a:latin typeface="Garamond"/>
                <a:cs typeface="Garamond"/>
              </a:rPr>
              <a:t>10</a:t>
            </a:r>
            <a:r>
              <a:rPr sz="2025" spc="89" baseline="43209" dirty="0">
                <a:latin typeface="Garamond"/>
                <a:cs typeface="Garamond"/>
              </a:rPr>
              <a:t>9</a:t>
            </a:r>
            <a:endParaRPr sz="2025" baseline="43209">
              <a:latin typeface="Garamond"/>
              <a:cs typeface="Garamond"/>
            </a:endParaRPr>
          </a:p>
          <a:p>
            <a:pPr marL="5080" algn="ctr">
              <a:lnSpc>
                <a:spcPct val="100000"/>
              </a:lnSpc>
              <a:spcBef>
                <a:spcPts val="505"/>
              </a:spcBef>
            </a:pPr>
            <a:r>
              <a:rPr sz="2350" spc="-30" dirty="0">
                <a:latin typeface="Garamond"/>
                <a:cs typeface="Garamond"/>
              </a:rPr>
              <a:t>5s</a:t>
            </a:r>
            <a:endParaRPr sz="2350">
              <a:latin typeface="Garamond"/>
              <a:cs typeface="Garamond"/>
            </a:endParaRPr>
          </a:p>
        </p:txBody>
      </p:sp>
      <p:sp>
        <p:nvSpPr>
          <p:cNvPr id="15" name="object 15"/>
          <p:cNvSpPr txBox="1"/>
          <p:nvPr/>
        </p:nvSpPr>
        <p:spPr>
          <a:xfrm>
            <a:off x="5620869" y="6047633"/>
            <a:ext cx="181610" cy="363220"/>
          </a:xfrm>
          <a:prstGeom prst="rect">
            <a:avLst/>
          </a:prstGeom>
        </p:spPr>
        <p:txBody>
          <a:bodyPr vert="horz" wrap="square" lIns="0" tIns="0" rIns="0" bIns="0" rtlCol="0">
            <a:spAutoFit/>
          </a:bodyPr>
          <a:lstStyle/>
          <a:p>
            <a:pPr>
              <a:lnSpc>
                <a:spcPct val="100000"/>
              </a:lnSpc>
            </a:pPr>
            <a:r>
              <a:rPr sz="2350" dirty="0">
                <a:latin typeface="Times New Roman"/>
                <a:cs typeface="Times New Roman"/>
              </a:rPr>
              <a:t>=</a:t>
            </a:r>
            <a:endParaRPr sz="2350">
              <a:latin typeface="Times New Roman"/>
              <a:cs typeface="Times New Roman"/>
            </a:endParaRPr>
          </a:p>
        </p:txBody>
      </p:sp>
      <p:sp>
        <p:nvSpPr>
          <p:cNvPr id="16" name="object 16"/>
          <p:cNvSpPr txBox="1"/>
          <p:nvPr/>
        </p:nvSpPr>
        <p:spPr>
          <a:xfrm>
            <a:off x="4253428" y="5831354"/>
            <a:ext cx="1256030" cy="799465"/>
          </a:xfrm>
          <a:prstGeom prst="rect">
            <a:avLst/>
          </a:prstGeom>
        </p:spPr>
        <p:txBody>
          <a:bodyPr vert="horz" wrap="square" lIns="0" tIns="0" rIns="0" bIns="0" rtlCol="0">
            <a:spAutoFit/>
          </a:bodyPr>
          <a:lstStyle/>
          <a:p>
            <a:pPr marR="5080" algn="ctr">
              <a:lnSpc>
                <a:spcPct val="100000"/>
              </a:lnSpc>
            </a:pPr>
            <a:r>
              <a:rPr sz="2350" dirty="0">
                <a:latin typeface="Garamond"/>
                <a:cs typeface="Garamond"/>
              </a:rPr>
              <a:t>2</a:t>
            </a:r>
            <a:r>
              <a:rPr sz="2350" spc="-395" dirty="0">
                <a:latin typeface="Garamond"/>
                <a:cs typeface="Garamond"/>
              </a:rPr>
              <a:t> </a:t>
            </a:r>
            <a:r>
              <a:rPr sz="2350" dirty="0">
                <a:latin typeface="Times New Roman"/>
                <a:cs typeface="Times New Roman"/>
              </a:rPr>
              <a:t>×</a:t>
            </a:r>
            <a:r>
              <a:rPr sz="2350" spc="-330" dirty="0">
                <a:latin typeface="Times New Roman"/>
                <a:cs typeface="Times New Roman"/>
              </a:rPr>
              <a:t> </a:t>
            </a:r>
            <a:r>
              <a:rPr sz="2350" spc="-15" dirty="0">
                <a:latin typeface="Garamond"/>
                <a:cs typeface="Garamond"/>
              </a:rPr>
              <a:t>20</a:t>
            </a:r>
            <a:r>
              <a:rPr sz="2350" spc="-360" dirty="0">
                <a:latin typeface="Garamond"/>
                <a:cs typeface="Garamond"/>
              </a:rPr>
              <a:t> </a:t>
            </a:r>
            <a:r>
              <a:rPr sz="2350" spc="60" dirty="0">
                <a:latin typeface="Times New Roman"/>
                <a:cs typeface="Times New Roman"/>
              </a:rPr>
              <a:t>×</a:t>
            </a:r>
            <a:r>
              <a:rPr sz="2350" spc="60" dirty="0">
                <a:latin typeface="Garamond"/>
                <a:cs typeface="Garamond"/>
              </a:rPr>
              <a:t>10</a:t>
            </a:r>
            <a:r>
              <a:rPr sz="2025" spc="89" baseline="43209" dirty="0">
                <a:latin typeface="Garamond"/>
                <a:cs typeface="Garamond"/>
              </a:rPr>
              <a:t>9</a:t>
            </a:r>
            <a:endParaRPr sz="2025" baseline="43209">
              <a:latin typeface="Garamond"/>
              <a:cs typeface="Garamond"/>
            </a:endParaRPr>
          </a:p>
          <a:p>
            <a:pPr marL="635" algn="ctr">
              <a:lnSpc>
                <a:spcPct val="100000"/>
              </a:lnSpc>
              <a:spcBef>
                <a:spcPts val="505"/>
              </a:spcBef>
            </a:pPr>
            <a:r>
              <a:rPr sz="2350" spc="-30" dirty="0">
                <a:latin typeface="Garamond"/>
                <a:cs typeface="Garamond"/>
              </a:rPr>
              <a:t>5s</a:t>
            </a:r>
            <a:endParaRPr sz="2350">
              <a:latin typeface="Garamond"/>
              <a:cs typeface="Garamond"/>
            </a:endParaRPr>
          </a:p>
        </p:txBody>
      </p:sp>
      <p:sp>
        <p:nvSpPr>
          <p:cNvPr id="17" name="object 17"/>
          <p:cNvSpPr txBox="1"/>
          <p:nvPr/>
        </p:nvSpPr>
        <p:spPr>
          <a:xfrm>
            <a:off x="2481828" y="6047633"/>
            <a:ext cx="1685289" cy="419734"/>
          </a:xfrm>
          <a:prstGeom prst="rect">
            <a:avLst/>
          </a:prstGeom>
        </p:spPr>
        <p:txBody>
          <a:bodyPr vert="horz" wrap="square" lIns="0" tIns="0" rIns="0" bIns="0" rtlCol="0">
            <a:spAutoFit/>
          </a:bodyPr>
          <a:lstStyle/>
          <a:p>
            <a:pPr>
              <a:lnSpc>
                <a:spcPct val="100000"/>
              </a:lnSpc>
            </a:pPr>
            <a:r>
              <a:rPr sz="2350" dirty="0">
                <a:latin typeface="Garamond"/>
                <a:cs typeface="Garamond"/>
              </a:rPr>
              <a:t>Clock </a:t>
            </a:r>
            <a:r>
              <a:rPr sz="2350" spc="30" dirty="0">
                <a:latin typeface="Garamond"/>
                <a:cs typeface="Garamond"/>
              </a:rPr>
              <a:t>Rate</a:t>
            </a:r>
            <a:r>
              <a:rPr sz="2025" spc="44" baseline="-24691" dirty="0">
                <a:latin typeface="Garamond"/>
                <a:cs typeface="Garamond"/>
              </a:rPr>
              <a:t>B </a:t>
            </a:r>
            <a:r>
              <a:rPr sz="2025" spc="75" baseline="-24691" dirty="0">
                <a:latin typeface="Garamond"/>
                <a:cs typeface="Garamond"/>
              </a:rPr>
              <a:t> </a:t>
            </a:r>
            <a:r>
              <a:rPr sz="2350" dirty="0">
                <a:latin typeface="Times New Roman"/>
                <a:cs typeface="Times New Roman"/>
              </a:rPr>
              <a:t>=</a:t>
            </a:r>
            <a:endParaRPr sz="2350">
              <a:latin typeface="Times New Roman"/>
              <a:cs typeface="Times New Roman"/>
            </a:endParaRPr>
          </a:p>
        </p:txBody>
      </p:sp>
      <p:sp>
        <p:nvSpPr>
          <p:cNvPr id="18" name="object 18"/>
          <p:cNvSpPr txBox="1"/>
          <p:nvPr/>
        </p:nvSpPr>
        <p:spPr>
          <a:xfrm>
            <a:off x="2245706" y="4853505"/>
            <a:ext cx="5046345" cy="868680"/>
          </a:xfrm>
          <a:prstGeom prst="rect">
            <a:avLst/>
          </a:prstGeom>
        </p:spPr>
        <p:txBody>
          <a:bodyPr vert="horz" wrap="square" lIns="0" tIns="0" rIns="0" bIns="0" rtlCol="0">
            <a:spAutoFit/>
          </a:bodyPr>
          <a:lstStyle/>
          <a:p>
            <a:pPr>
              <a:lnSpc>
                <a:spcPct val="100000"/>
              </a:lnSpc>
            </a:pPr>
            <a:r>
              <a:rPr sz="2350" dirty="0">
                <a:latin typeface="Garamond"/>
                <a:cs typeface="Garamond"/>
              </a:rPr>
              <a:t>Clock </a:t>
            </a:r>
            <a:r>
              <a:rPr sz="2350" spc="30" dirty="0">
                <a:latin typeface="Garamond"/>
                <a:cs typeface="Garamond"/>
              </a:rPr>
              <a:t>Cycles</a:t>
            </a:r>
            <a:r>
              <a:rPr sz="2025" spc="44" baseline="-24691" dirty="0">
                <a:latin typeface="Garamond"/>
                <a:cs typeface="Garamond"/>
              </a:rPr>
              <a:t>A  </a:t>
            </a:r>
            <a:r>
              <a:rPr sz="2350" dirty="0">
                <a:latin typeface="Times New Roman"/>
                <a:cs typeface="Times New Roman"/>
              </a:rPr>
              <a:t>= </a:t>
            </a:r>
            <a:r>
              <a:rPr sz="2350" dirty="0">
                <a:latin typeface="Garamond"/>
                <a:cs typeface="Garamond"/>
              </a:rPr>
              <a:t>CPU </a:t>
            </a:r>
            <a:r>
              <a:rPr sz="2350" spc="30" dirty="0">
                <a:latin typeface="Garamond"/>
                <a:cs typeface="Garamond"/>
              </a:rPr>
              <a:t>Time</a:t>
            </a:r>
            <a:r>
              <a:rPr sz="2025" spc="44" baseline="-24691" dirty="0">
                <a:latin typeface="Garamond"/>
                <a:cs typeface="Garamond"/>
              </a:rPr>
              <a:t>A </a:t>
            </a:r>
            <a:r>
              <a:rPr sz="2350" dirty="0">
                <a:latin typeface="Times New Roman"/>
                <a:cs typeface="Times New Roman"/>
              </a:rPr>
              <a:t>× </a:t>
            </a:r>
            <a:r>
              <a:rPr sz="2350" dirty="0">
                <a:latin typeface="Garamond"/>
                <a:cs typeface="Garamond"/>
              </a:rPr>
              <a:t>Clock</a:t>
            </a:r>
            <a:r>
              <a:rPr sz="2350" spc="-280" dirty="0">
                <a:latin typeface="Garamond"/>
                <a:cs typeface="Garamond"/>
              </a:rPr>
              <a:t> </a:t>
            </a:r>
            <a:r>
              <a:rPr sz="2350" spc="35" dirty="0">
                <a:latin typeface="Garamond"/>
                <a:cs typeface="Garamond"/>
              </a:rPr>
              <a:t>Rate</a:t>
            </a:r>
            <a:r>
              <a:rPr sz="2025" spc="52" baseline="-24691" dirty="0">
                <a:latin typeface="Garamond"/>
                <a:cs typeface="Garamond"/>
              </a:rPr>
              <a:t>A</a:t>
            </a:r>
            <a:endParaRPr sz="2025" baseline="-24691">
              <a:latin typeface="Garamond"/>
              <a:cs typeface="Garamond"/>
            </a:endParaRPr>
          </a:p>
          <a:p>
            <a:pPr marL="1739900">
              <a:lnSpc>
                <a:spcPct val="100000"/>
              </a:lnSpc>
              <a:spcBef>
                <a:spcPts val="1045"/>
              </a:spcBef>
            </a:pPr>
            <a:r>
              <a:rPr sz="2350" dirty="0">
                <a:latin typeface="Times New Roman"/>
                <a:cs typeface="Times New Roman"/>
              </a:rPr>
              <a:t>=</a:t>
            </a:r>
            <a:r>
              <a:rPr sz="2350" spc="-165" dirty="0">
                <a:latin typeface="Times New Roman"/>
                <a:cs typeface="Times New Roman"/>
              </a:rPr>
              <a:t> </a:t>
            </a:r>
            <a:r>
              <a:rPr sz="2350" spc="-20" dirty="0">
                <a:latin typeface="Garamond"/>
                <a:cs typeface="Garamond"/>
              </a:rPr>
              <a:t>10s</a:t>
            </a:r>
            <a:r>
              <a:rPr sz="2350" spc="-325" dirty="0">
                <a:latin typeface="Garamond"/>
                <a:cs typeface="Garamond"/>
              </a:rPr>
              <a:t> </a:t>
            </a:r>
            <a:r>
              <a:rPr sz="2350" dirty="0">
                <a:latin typeface="Times New Roman"/>
                <a:cs typeface="Times New Roman"/>
              </a:rPr>
              <a:t>×</a:t>
            </a:r>
            <a:r>
              <a:rPr sz="2350" spc="-305" dirty="0">
                <a:latin typeface="Times New Roman"/>
                <a:cs typeface="Times New Roman"/>
              </a:rPr>
              <a:t> </a:t>
            </a:r>
            <a:r>
              <a:rPr sz="2350" spc="-5" dirty="0">
                <a:latin typeface="Garamond"/>
                <a:cs typeface="Garamond"/>
              </a:rPr>
              <a:t>2GHz</a:t>
            </a:r>
            <a:r>
              <a:rPr sz="2350" spc="-55" dirty="0">
                <a:latin typeface="Garamond"/>
                <a:cs typeface="Garamond"/>
              </a:rPr>
              <a:t> </a:t>
            </a:r>
            <a:r>
              <a:rPr sz="2350" dirty="0">
                <a:latin typeface="Times New Roman"/>
                <a:cs typeface="Times New Roman"/>
              </a:rPr>
              <a:t>=</a:t>
            </a:r>
            <a:r>
              <a:rPr sz="2350" spc="-20" dirty="0">
                <a:latin typeface="Times New Roman"/>
                <a:cs typeface="Times New Roman"/>
              </a:rPr>
              <a:t> </a:t>
            </a:r>
            <a:r>
              <a:rPr sz="2350" spc="-15" dirty="0">
                <a:latin typeface="Garamond"/>
                <a:cs typeface="Garamond"/>
              </a:rPr>
              <a:t>20</a:t>
            </a:r>
            <a:r>
              <a:rPr sz="2350" spc="-345" dirty="0">
                <a:latin typeface="Garamond"/>
                <a:cs typeface="Garamond"/>
              </a:rPr>
              <a:t> </a:t>
            </a:r>
            <a:r>
              <a:rPr sz="2350" spc="60" dirty="0">
                <a:latin typeface="Times New Roman"/>
                <a:cs typeface="Times New Roman"/>
              </a:rPr>
              <a:t>×</a:t>
            </a:r>
            <a:r>
              <a:rPr sz="2350" spc="60" dirty="0">
                <a:latin typeface="Garamond"/>
                <a:cs typeface="Garamond"/>
              </a:rPr>
              <a:t>10</a:t>
            </a:r>
            <a:r>
              <a:rPr sz="2025" spc="89" baseline="43209" dirty="0">
                <a:latin typeface="Garamond"/>
                <a:cs typeface="Garamond"/>
              </a:rPr>
              <a:t>9</a:t>
            </a:r>
            <a:endParaRPr sz="2025" baseline="43209">
              <a:latin typeface="Garamond"/>
              <a:cs typeface="Garamond"/>
            </a:endParaRPr>
          </a:p>
        </p:txBody>
      </p:sp>
      <p:sp>
        <p:nvSpPr>
          <p:cNvPr id="19" name="object 19"/>
          <p:cNvSpPr txBox="1"/>
          <p:nvPr/>
        </p:nvSpPr>
        <p:spPr>
          <a:xfrm>
            <a:off x="3985657" y="3978602"/>
            <a:ext cx="4281805" cy="579755"/>
          </a:xfrm>
          <a:prstGeom prst="rect">
            <a:avLst/>
          </a:prstGeom>
        </p:spPr>
        <p:txBody>
          <a:bodyPr vert="horz" wrap="square" lIns="0" tIns="0" rIns="0" bIns="0" rtlCol="0">
            <a:spAutoFit/>
          </a:bodyPr>
          <a:lstStyle/>
          <a:p>
            <a:pPr>
              <a:lnSpc>
                <a:spcPct val="100000"/>
              </a:lnSpc>
            </a:pPr>
            <a:r>
              <a:rPr sz="3525" baseline="-40189" dirty="0">
                <a:latin typeface="Times New Roman"/>
                <a:cs typeface="Times New Roman"/>
              </a:rPr>
              <a:t>= </a:t>
            </a:r>
            <a:r>
              <a:rPr sz="2350" dirty="0">
                <a:latin typeface="Garamond"/>
                <a:cs typeface="Garamond"/>
              </a:rPr>
              <a:t>Clock </a:t>
            </a:r>
            <a:r>
              <a:rPr sz="2350" spc="25" dirty="0">
                <a:latin typeface="Garamond"/>
                <a:cs typeface="Garamond"/>
              </a:rPr>
              <a:t>Cycles</a:t>
            </a:r>
            <a:r>
              <a:rPr sz="2025" spc="37" baseline="-24691" dirty="0">
                <a:latin typeface="Garamond"/>
                <a:cs typeface="Garamond"/>
              </a:rPr>
              <a:t>B  </a:t>
            </a:r>
            <a:r>
              <a:rPr sz="3525" baseline="-40189" dirty="0">
                <a:latin typeface="Times New Roman"/>
                <a:cs typeface="Times New Roman"/>
              </a:rPr>
              <a:t>= </a:t>
            </a:r>
            <a:r>
              <a:rPr sz="2350" dirty="0">
                <a:latin typeface="Garamond"/>
                <a:cs typeface="Garamond"/>
              </a:rPr>
              <a:t>2 </a:t>
            </a:r>
            <a:r>
              <a:rPr sz="2350" dirty="0">
                <a:latin typeface="Times New Roman"/>
                <a:cs typeface="Times New Roman"/>
              </a:rPr>
              <a:t>× </a:t>
            </a:r>
            <a:r>
              <a:rPr sz="2350" dirty="0">
                <a:latin typeface="Garamond"/>
                <a:cs typeface="Garamond"/>
              </a:rPr>
              <a:t>Clock</a:t>
            </a:r>
            <a:r>
              <a:rPr sz="2350" spc="-265" dirty="0">
                <a:latin typeface="Garamond"/>
                <a:cs typeface="Garamond"/>
              </a:rPr>
              <a:t> </a:t>
            </a:r>
            <a:r>
              <a:rPr sz="2350" spc="30" dirty="0">
                <a:latin typeface="Garamond"/>
                <a:cs typeface="Garamond"/>
              </a:rPr>
              <a:t>Cycles</a:t>
            </a:r>
            <a:r>
              <a:rPr sz="2025" spc="44" baseline="-24691" dirty="0">
                <a:latin typeface="Garamond"/>
                <a:cs typeface="Garamond"/>
              </a:rPr>
              <a:t>A</a:t>
            </a:r>
            <a:endParaRPr sz="2025" baseline="-24691">
              <a:latin typeface="Garamond"/>
              <a:cs typeface="Garamond"/>
            </a:endParaRPr>
          </a:p>
        </p:txBody>
      </p:sp>
      <p:sp>
        <p:nvSpPr>
          <p:cNvPr id="20" name="object 20"/>
          <p:cNvSpPr/>
          <p:nvPr/>
        </p:nvSpPr>
        <p:spPr>
          <a:xfrm>
            <a:off x="2199894" y="3975353"/>
            <a:ext cx="6179820" cy="2664460"/>
          </a:xfrm>
          <a:custGeom>
            <a:avLst/>
            <a:gdLst/>
            <a:ahLst/>
            <a:cxnLst/>
            <a:rect l="l" t="t" r="r" b="b"/>
            <a:pathLst>
              <a:path w="6179820" h="2664459">
                <a:moveTo>
                  <a:pt x="0" y="2663952"/>
                </a:moveTo>
                <a:lnTo>
                  <a:pt x="6179820" y="2663952"/>
                </a:lnTo>
                <a:lnTo>
                  <a:pt x="6179820" y="0"/>
                </a:lnTo>
                <a:lnTo>
                  <a:pt x="0" y="0"/>
                </a:lnTo>
                <a:lnTo>
                  <a:pt x="0" y="2663952"/>
                </a:lnTo>
                <a:close/>
              </a:path>
            </a:pathLst>
          </a:custGeom>
          <a:ln w="19812">
            <a:solidFill>
              <a:srgbClr val="1717EE"/>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528" y="982395"/>
            <a:ext cx="9144000" cy="1043940"/>
            <a:chOff x="0" y="0"/>
            <a:chExt cx="9144000" cy="1043940"/>
          </a:xfrm>
          <a:solidFill>
            <a:schemeClr val="bg1"/>
          </a:solidFill>
        </p:grpSpPr>
        <p:pic>
          <p:nvPicPr>
            <p:cNvPr id="3" name="object 3"/>
            <p:cNvPicPr/>
            <p:nvPr/>
          </p:nvPicPr>
          <p:blipFill>
            <a:blip r:embed="rId2" cstate="print"/>
            <a:stretch>
              <a:fillRect/>
            </a:stretch>
          </p:blipFill>
          <p:spPr>
            <a:xfrm>
              <a:off x="1299972" y="131063"/>
              <a:ext cx="6641592" cy="832104"/>
            </a:xfrm>
            <a:prstGeom prst="rect">
              <a:avLst/>
            </a:prstGeom>
            <a:grpFill/>
          </p:spPr>
        </p:pic>
        <p:sp>
          <p:nvSpPr>
            <p:cNvPr id="4" name="object 4"/>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544192" y="181677"/>
            <a:ext cx="6054090" cy="566181"/>
          </a:xfrm>
          <a:prstGeom prst="rect">
            <a:avLst/>
          </a:prstGeom>
        </p:spPr>
        <p:txBody>
          <a:bodyPr vert="horz" wrap="square" lIns="0" tIns="12065" rIns="0" bIns="0" rtlCol="0">
            <a:spAutoFit/>
          </a:bodyPr>
          <a:lstStyle/>
          <a:p>
            <a:pPr marL="12700">
              <a:lnSpc>
                <a:spcPct val="100000"/>
              </a:lnSpc>
              <a:spcBef>
                <a:spcPts val="95"/>
              </a:spcBef>
            </a:pPr>
            <a:r>
              <a:rPr lang="zh-CN" altLang="en-US" sz="3600" b="1" spc="-10" dirty="0">
                <a:solidFill>
                  <a:srgbClr val="C00000"/>
                </a:solidFill>
                <a:latin typeface="微软雅黑" panose="020B0503020204020204" pitchFamily="34" charset="-122"/>
                <a:ea typeface="微软雅黑" panose="020B0503020204020204" pitchFamily="34" charset="-122"/>
              </a:rPr>
              <a:t>十进制转化为二进制</a:t>
            </a:r>
            <a:endParaRPr sz="3600" b="1" spc="-10" dirty="0">
              <a:solidFill>
                <a:srgbClr val="C00000"/>
              </a:solidFill>
              <a:latin typeface="微软雅黑" panose="020B0503020204020204" pitchFamily="34" charset="-122"/>
              <a:ea typeface="微软雅黑" panose="020B0503020204020204" pitchFamily="34" charset="-122"/>
            </a:endParaRPr>
          </a:p>
        </p:txBody>
      </p:sp>
      <p:sp>
        <p:nvSpPr>
          <p:cNvPr id="6" name="object 6"/>
          <p:cNvSpPr/>
          <p:nvPr/>
        </p:nvSpPr>
        <p:spPr>
          <a:xfrm>
            <a:off x="6172200" y="1128775"/>
            <a:ext cx="0" cy="4966335"/>
          </a:xfrm>
          <a:custGeom>
            <a:avLst/>
            <a:gdLst/>
            <a:ahLst/>
            <a:cxnLst/>
            <a:rect l="l" t="t" r="r" b="b"/>
            <a:pathLst>
              <a:path h="4966335">
                <a:moveTo>
                  <a:pt x="0" y="0"/>
                </a:moveTo>
                <a:lnTo>
                  <a:pt x="0" y="4966271"/>
                </a:lnTo>
              </a:path>
            </a:pathLst>
          </a:custGeom>
          <a:ln w="28575">
            <a:solidFill>
              <a:srgbClr val="000000"/>
            </a:solidFill>
          </a:ln>
        </p:spPr>
        <p:txBody>
          <a:bodyPr wrap="square" lIns="0" tIns="0" rIns="0" bIns="0" rtlCol="0"/>
          <a:lstStyle/>
          <a:p>
            <a:endParaRPr/>
          </a:p>
        </p:txBody>
      </p:sp>
      <p:graphicFrame>
        <p:nvGraphicFramePr>
          <p:cNvPr id="7" name="object 7"/>
          <p:cNvGraphicFramePr>
            <a:graphicFrameLocks noGrp="1"/>
          </p:cNvGraphicFramePr>
          <p:nvPr/>
        </p:nvGraphicFramePr>
        <p:xfrm>
          <a:off x="1585912" y="1128712"/>
          <a:ext cx="4585970" cy="4937125"/>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37970">
                  <a:extLst>
                    <a:ext uri="{9D8B030D-6E8A-4147-A177-3AD203B41FA5}">
                      <a16:colId xmlns:a16="http://schemas.microsoft.com/office/drawing/2014/main" val="20002"/>
                    </a:ext>
                  </a:extLst>
                </a:gridCol>
              </a:tblGrid>
              <a:tr h="822960">
                <a:tc>
                  <a:txBody>
                    <a:bodyPr/>
                    <a:lstStyle/>
                    <a:p>
                      <a:pPr algn="ctr">
                        <a:lnSpc>
                          <a:spcPct val="100000"/>
                        </a:lnSpc>
                        <a:spcBef>
                          <a:spcPts val="240"/>
                        </a:spcBef>
                      </a:pPr>
                      <a:r>
                        <a:rPr sz="2400" b="1" dirty="0">
                          <a:latin typeface="Comic Sans MS"/>
                          <a:cs typeface="Comic Sans MS"/>
                        </a:rPr>
                        <a:t>?</a:t>
                      </a:r>
                      <a:endParaRPr sz="2400">
                        <a:latin typeface="Comic Sans MS"/>
                        <a:cs typeface="Comic Sans MS"/>
                      </a:endParaRPr>
                    </a:p>
                  </a:txBody>
                  <a:tcPr marL="0" marR="0" marT="3048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240"/>
                        </a:spcBef>
                      </a:pPr>
                      <a:r>
                        <a:rPr sz="2400" b="1" spc="-10" dirty="0">
                          <a:latin typeface="Comic Sans MS"/>
                          <a:cs typeface="Comic Sans MS"/>
                        </a:rPr>
                        <a:t>Quotient</a:t>
                      </a:r>
                      <a:endParaRPr sz="2400">
                        <a:latin typeface="Comic Sans MS"/>
                        <a:cs typeface="Comic Sans MS"/>
                      </a:endParaRPr>
                    </a:p>
                  </a:txBody>
                  <a:tcPr marL="0" marR="0" marT="3048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14984" marR="166370" indent="-353695">
                        <a:lnSpc>
                          <a:spcPct val="100000"/>
                        </a:lnSpc>
                        <a:spcBef>
                          <a:spcPts val="240"/>
                        </a:spcBef>
                      </a:pPr>
                      <a:r>
                        <a:rPr sz="2400" b="1" spc="-10" dirty="0">
                          <a:latin typeface="Comic Sans MS"/>
                          <a:cs typeface="Comic Sans MS"/>
                        </a:rPr>
                        <a:t>Remain- </a:t>
                      </a:r>
                      <a:r>
                        <a:rPr sz="2400" b="1" spc="-25" dirty="0">
                          <a:latin typeface="Comic Sans MS"/>
                          <a:cs typeface="Comic Sans MS"/>
                        </a:rPr>
                        <a:t>der</a:t>
                      </a:r>
                      <a:endParaRPr sz="2400">
                        <a:latin typeface="Comic Sans MS"/>
                        <a:cs typeface="Comic Sans MS"/>
                      </a:endParaRPr>
                    </a:p>
                  </a:txBody>
                  <a:tcPr marL="0" marR="0" marT="30480" marB="0">
                    <a:lnL w="12700">
                      <a:solidFill>
                        <a:srgbClr val="000000"/>
                      </a:solidFill>
                      <a:prstDash val="solid"/>
                    </a:lnL>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57200">
                <a:tc>
                  <a:txBody>
                    <a:bodyPr/>
                    <a:lstStyle/>
                    <a:p>
                      <a:pPr algn="ctr">
                        <a:lnSpc>
                          <a:spcPct val="100000"/>
                        </a:lnSpc>
                        <a:spcBef>
                          <a:spcPts val="254"/>
                        </a:spcBef>
                      </a:pPr>
                      <a:r>
                        <a:rPr sz="2400" dirty="0">
                          <a:solidFill>
                            <a:srgbClr val="FF0000"/>
                          </a:solidFill>
                          <a:latin typeface="Comic Sans MS"/>
                          <a:cs typeface="Comic Sans MS"/>
                        </a:rPr>
                        <a:t>457</a:t>
                      </a:r>
                      <a:r>
                        <a:rPr sz="2400" spc="-15" dirty="0">
                          <a:solidFill>
                            <a:srgbClr val="FF0000"/>
                          </a:solidFill>
                          <a:latin typeface="Comic Sans MS"/>
                          <a:cs typeface="Comic Sans MS"/>
                        </a:rPr>
                        <a:t> </a:t>
                      </a:r>
                      <a:r>
                        <a:rPr sz="2400" dirty="0">
                          <a:latin typeface="Symbol"/>
                          <a:cs typeface="Symbol"/>
                        </a:rPr>
                        <a:t></a:t>
                      </a:r>
                      <a:r>
                        <a:rPr sz="2400" spc="105"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238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2400" spc="-25" dirty="0">
                          <a:latin typeface="Comic Sans MS"/>
                          <a:cs typeface="Comic Sans MS"/>
                        </a:rPr>
                        <a:t>228</a:t>
                      </a:r>
                      <a:endParaRPr sz="2400">
                        <a:latin typeface="Comic Sans MS"/>
                        <a:cs typeface="Comic Sans MS"/>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3420">
                        <a:lnSpc>
                          <a:spcPct val="100000"/>
                        </a:lnSpc>
                        <a:spcBef>
                          <a:spcPts val="244"/>
                        </a:spcBef>
                      </a:pPr>
                      <a:r>
                        <a:rPr sz="2400" dirty="0">
                          <a:latin typeface="Comic Sans MS"/>
                          <a:cs typeface="Comic Sans MS"/>
                        </a:rPr>
                        <a:t>1</a:t>
                      </a:r>
                      <a:endParaRPr sz="2400">
                        <a:latin typeface="Comic Sans MS"/>
                        <a:cs typeface="Comic Sans MS"/>
                      </a:endParaRPr>
                    </a:p>
                  </a:txBody>
                  <a:tcPr marL="0" marR="0" marT="31114"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57200">
                <a:tc>
                  <a:txBody>
                    <a:bodyPr/>
                    <a:lstStyle/>
                    <a:p>
                      <a:pPr algn="ctr">
                        <a:lnSpc>
                          <a:spcPct val="100000"/>
                        </a:lnSpc>
                        <a:spcBef>
                          <a:spcPts val="254"/>
                        </a:spcBef>
                      </a:pPr>
                      <a:r>
                        <a:rPr sz="2400" dirty="0">
                          <a:latin typeface="Comic Sans MS"/>
                          <a:cs typeface="Comic Sans MS"/>
                        </a:rPr>
                        <a:t>228</a:t>
                      </a:r>
                      <a:r>
                        <a:rPr sz="2400" spc="-15" dirty="0">
                          <a:latin typeface="Comic Sans MS"/>
                          <a:cs typeface="Comic Sans MS"/>
                        </a:rPr>
                        <a:t> </a:t>
                      </a:r>
                      <a:r>
                        <a:rPr sz="2400" dirty="0">
                          <a:latin typeface="Symbol"/>
                          <a:cs typeface="Symbol"/>
                        </a:rPr>
                        <a:t></a:t>
                      </a:r>
                      <a:r>
                        <a:rPr sz="2400" spc="105"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238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2400" spc="-25" dirty="0">
                          <a:latin typeface="Comic Sans MS"/>
                          <a:cs typeface="Comic Sans MS"/>
                        </a:rPr>
                        <a:t>114</a:t>
                      </a:r>
                      <a:endParaRPr sz="2400">
                        <a:latin typeface="Comic Sans MS"/>
                        <a:cs typeface="Comic Sans MS"/>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8655">
                        <a:lnSpc>
                          <a:spcPct val="100000"/>
                        </a:lnSpc>
                        <a:spcBef>
                          <a:spcPts val="244"/>
                        </a:spcBef>
                      </a:pPr>
                      <a:r>
                        <a:rPr sz="2400" dirty="0">
                          <a:latin typeface="Comic Sans MS"/>
                          <a:cs typeface="Comic Sans MS"/>
                        </a:rPr>
                        <a:t>0</a:t>
                      </a:r>
                      <a:endParaRPr sz="2400">
                        <a:latin typeface="Comic Sans MS"/>
                        <a:cs typeface="Comic Sans MS"/>
                      </a:endParaRPr>
                    </a:p>
                  </a:txBody>
                  <a:tcPr marL="0" marR="0" marT="31114"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7200">
                <a:tc>
                  <a:txBody>
                    <a:bodyPr/>
                    <a:lstStyle/>
                    <a:p>
                      <a:pPr algn="ctr">
                        <a:lnSpc>
                          <a:spcPct val="100000"/>
                        </a:lnSpc>
                        <a:spcBef>
                          <a:spcPts val="259"/>
                        </a:spcBef>
                      </a:pPr>
                      <a:r>
                        <a:rPr sz="2400" dirty="0">
                          <a:latin typeface="Comic Sans MS"/>
                          <a:cs typeface="Comic Sans MS"/>
                        </a:rPr>
                        <a:t>114</a:t>
                      </a:r>
                      <a:r>
                        <a:rPr sz="2400" spc="-40" dirty="0">
                          <a:latin typeface="Comic Sans MS"/>
                          <a:cs typeface="Comic Sans MS"/>
                        </a:rPr>
                        <a:t> </a:t>
                      </a:r>
                      <a:r>
                        <a:rPr sz="2400" dirty="0">
                          <a:latin typeface="Symbol"/>
                          <a:cs typeface="Symbol"/>
                        </a:rPr>
                        <a:t></a:t>
                      </a:r>
                      <a:r>
                        <a:rPr sz="2400" spc="10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301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2400" spc="-25" dirty="0">
                          <a:latin typeface="Comic Sans MS"/>
                          <a:cs typeface="Comic Sans MS"/>
                        </a:rPr>
                        <a:t>57</a:t>
                      </a:r>
                      <a:endParaRPr sz="2400">
                        <a:latin typeface="Comic Sans MS"/>
                        <a:cs typeface="Comic Sans MS"/>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8655">
                        <a:lnSpc>
                          <a:spcPct val="100000"/>
                        </a:lnSpc>
                        <a:spcBef>
                          <a:spcPts val="245"/>
                        </a:spcBef>
                      </a:pPr>
                      <a:r>
                        <a:rPr sz="2400" dirty="0">
                          <a:latin typeface="Comic Sans MS"/>
                          <a:cs typeface="Comic Sans MS"/>
                        </a:rPr>
                        <a:t>0</a:t>
                      </a:r>
                      <a:endParaRPr sz="2400">
                        <a:latin typeface="Comic Sans MS"/>
                        <a:cs typeface="Comic Sans MS"/>
                      </a:endParaRPr>
                    </a:p>
                  </a:txBody>
                  <a:tcPr marL="0" marR="0" marT="3111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7200">
                <a:tc>
                  <a:txBody>
                    <a:bodyPr/>
                    <a:lstStyle/>
                    <a:p>
                      <a:pPr algn="ctr">
                        <a:lnSpc>
                          <a:spcPct val="100000"/>
                        </a:lnSpc>
                        <a:spcBef>
                          <a:spcPts val="254"/>
                        </a:spcBef>
                      </a:pPr>
                      <a:r>
                        <a:rPr sz="2400" dirty="0">
                          <a:latin typeface="Comic Sans MS"/>
                          <a:cs typeface="Comic Sans MS"/>
                        </a:rPr>
                        <a:t>57</a:t>
                      </a:r>
                      <a:r>
                        <a:rPr sz="2400" spc="-15"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238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2400" spc="-25" dirty="0">
                          <a:latin typeface="Comic Sans MS"/>
                          <a:cs typeface="Comic Sans MS"/>
                        </a:rPr>
                        <a:t>28</a:t>
                      </a:r>
                      <a:endParaRPr sz="2400">
                        <a:latin typeface="Comic Sans MS"/>
                        <a:cs typeface="Comic Sans MS"/>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3420">
                        <a:lnSpc>
                          <a:spcPct val="100000"/>
                        </a:lnSpc>
                        <a:spcBef>
                          <a:spcPts val="245"/>
                        </a:spcBef>
                      </a:pPr>
                      <a:r>
                        <a:rPr sz="2400" dirty="0">
                          <a:latin typeface="Comic Sans MS"/>
                          <a:cs typeface="Comic Sans MS"/>
                        </a:rPr>
                        <a:t>1</a:t>
                      </a:r>
                      <a:endParaRPr sz="2400">
                        <a:latin typeface="Comic Sans MS"/>
                        <a:cs typeface="Comic Sans MS"/>
                      </a:endParaRPr>
                    </a:p>
                  </a:txBody>
                  <a:tcPr marL="0" marR="0" marT="3111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57200">
                <a:tc>
                  <a:txBody>
                    <a:bodyPr/>
                    <a:lstStyle/>
                    <a:p>
                      <a:pPr algn="ctr">
                        <a:lnSpc>
                          <a:spcPct val="100000"/>
                        </a:lnSpc>
                        <a:spcBef>
                          <a:spcPts val="254"/>
                        </a:spcBef>
                      </a:pPr>
                      <a:r>
                        <a:rPr sz="2400" dirty="0">
                          <a:latin typeface="Comic Sans MS"/>
                          <a:cs typeface="Comic Sans MS"/>
                        </a:rPr>
                        <a:t>28</a:t>
                      </a:r>
                      <a:r>
                        <a:rPr sz="2400" spc="-15"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238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2400" spc="-25" dirty="0">
                          <a:latin typeface="Comic Sans MS"/>
                          <a:cs typeface="Comic Sans MS"/>
                        </a:rPr>
                        <a:t>14</a:t>
                      </a:r>
                      <a:endParaRPr sz="2400">
                        <a:latin typeface="Comic Sans MS"/>
                        <a:cs typeface="Comic Sans MS"/>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8655">
                        <a:lnSpc>
                          <a:spcPct val="100000"/>
                        </a:lnSpc>
                        <a:spcBef>
                          <a:spcPts val="245"/>
                        </a:spcBef>
                      </a:pPr>
                      <a:r>
                        <a:rPr sz="2400" dirty="0">
                          <a:latin typeface="Comic Sans MS"/>
                          <a:cs typeface="Comic Sans MS"/>
                        </a:rPr>
                        <a:t>0</a:t>
                      </a:r>
                      <a:endParaRPr sz="2400">
                        <a:latin typeface="Comic Sans MS"/>
                        <a:cs typeface="Comic Sans MS"/>
                      </a:endParaRPr>
                    </a:p>
                  </a:txBody>
                  <a:tcPr marL="0" marR="0" marT="31115"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57200">
                <a:tc>
                  <a:txBody>
                    <a:bodyPr/>
                    <a:lstStyle/>
                    <a:p>
                      <a:pPr algn="ctr">
                        <a:lnSpc>
                          <a:spcPct val="100000"/>
                        </a:lnSpc>
                        <a:spcBef>
                          <a:spcPts val="260"/>
                        </a:spcBef>
                      </a:pPr>
                      <a:r>
                        <a:rPr sz="2400" dirty="0">
                          <a:latin typeface="Comic Sans MS"/>
                          <a:cs typeface="Comic Sans MS"/>
                        </a:rPr>
                        <a:t>14</a:t>
                      </a:r>
                      <a:r>
                        <a:rPr sz="2400" spc="-15"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302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2400" dirty="0">
                          <a:latin typeface="Comic Sans MS"/>
                          <a:cs typeface="Comic Sans MS"/>
                        </a:rPr>
                        <a:t>7</a:t>
                      </a:r>
                      <a:endParaRPr sz="2400">
                        <a:latin typeface="Comic Sans MS"/>
                        <a:cs typeface="Comic Sans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8655">
                        <a:lnSpc>
                          <a:spcPct val="100000"/>
                        </a:lnSpc>
                        <a:spcBef>
                          <a:spcPts val="250"/>
                        </a:spcBef>
                      </a:pPr>
                      <a:r>
                        <a:rPr sz="2400" dirty="0">
                          <a:latin typeface="Comic Sans MS"/>
                          <a:cs typeface="Comic Sans MS"/>
                        </a:rPr>
                        <a:t>0</a:t>
                      </a:r>
                      <a:endParaRPr sz="2400">
                        <a:latin typeface="Comic Sans MS"/>
                        <a:cs typeface="Comic Sans MS"/>
                      </a:endParaRPr>
                    </a:p>
                  </a:txBody>
                  <a:tcPr marL="0" marR="0" marT="3175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57200">
                <a:tc>
                  <a:txBody>
                    <a:bodyPr/>
                    <a:lstStyle/>
                    <a:p>
                      <a:pPr algn="ctr">
                        <a:lnSpc>
                          <a:spcPct val="100000"/>
                        </a:lnSpc>
                        <a:spcBef>
                          <a:spcPts val="260"/>
                        </a:spcBef>
                      </a:pPr>
                      <a:r>
                        <a:rPr sz="2400" dirty="0">
                          <a:latin typeface="Comic Sans MS"/>
                          <a:cs typeface="Comic Sans MS"/>
                        </a:rPr>
                        <a:t>7</a:t>
                      </a:r>
                      <a:r>
                        <a:rPr sz="2400" spc="-10"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302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2400" dirty="0">
                          <a:latin typeface="Comic Sans MS"/>
                          <a:cs typeface="Comic Sans MS"/>
                        </a:rPr>
                        <a:t>3</a:t>
                      </a:r>
                      <a:endParaRPr sz="2400">
                        <a:latin typeface="Comic Sans MS"/>
                        <a:cs typeface="Comic Sans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3420">
                        <a:lnSpc>
                          <a:spcPct val="100000"/>
                        </a:lnSpc>
                        <a:spcBef>
                          <a:spcPts val="250"/>
                        </a:spcBef>
                      </a:pPr>
                      <a:r>
                        <a:rPr sz="2400" dirty="0">
                          <a:latin typeface="Comic Sans MS"/>
                          <a:cs typeface="Comic Sans MS"/>
                        </a:rPr>
                        <a:t>1</a:t>
                      </a:r>
                      <a:endParaRPr sz="2400">
                        <a:latin typeface="Comic Sans MS"/>
                        <a:cs typeface="Comic Sans MS"/>
                      </a:endParaRPr>
                    </a:p>
                  </a:txBody>
                  <a:tcPr marL="0" marR="0" marT="3175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56565">
                <a:tc>
                  <a:txBody>
                    <a:bodyPr/>
                    <a:lstStyle/>
                    <a:p>
                      <a:pPr algn="ctr">
                        <a:lnSpc>
                          <a:spcPct val="100000"/>
                        </a:lnSpc>
                        <a:spcBef>
                          <a:spcPts val="260"/>
                        </a:spcBef>
                      </a:pPr>
                      <a:r>
                        <a:rPr sz="2400" dirty="0">
                          <a:latin typeface="Comic Sans MS"/>
                          <a:cs typeface="Comic Sans MS"/>
                        </a:rPr>
                        <a:t>3</a:t>
                      </a:r>
                      <a:r>
                        <a:rPr sz="2400" spc="-10"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302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2400" dirty="0">
                          <a:latin typeface="Comic Sans MS"/>
                          <a:cs typeface="Comic Sans MS"/>
                        </a:rPr>
                        <a:t>1</a:t>
                      </a:r>
                      <a:endParaRPr sz="2400">
                        <a:latin typeface="Comic Sans MS"/>
                        <a:cs typeface="Comic Sans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3420">
                        <a:lnSpc>
                          <a:spcPct val="100000"/>
                        </a:lnSpc>
                        <a:spcBef>
                          <a:spcPts val="250"/>
                        </a:spcBef>
                      </a:pPr>
                      <a:r>
                        <a:rPr sz="2400" dirty="0">
                          <a:latin typeface="Comic Sans MS"/>
                          <a:cs typeface="Comic Sans MS"/>
                        </a:rPr>
                        <a:t>1</a:t>
                      </a:r>
                      <a:endParaRPr sz="2400">
                        <a:latin typeface="Comic Sans MS"/>
                        <a:cs typeface="Comic Sans MS"/>
                      </a:endParaRPr>
                    </a:p>
                  </a:txBody>
                  <a:tcPr marL="0" marR="0" marT="3175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457200">
                <a:tc>
                  <a:txBody>
                    <a:bodyPr/>
                    <a:lstStyle/>
                    <a:p>
                      <a:pPr algn="ctr">
                        <a:lnSpc>
                          <a:spcPct val="100000"/>
                        </a:lnSpc>
                        <a:spcBef>
                          <a:spcPts val="265"/>
                        </a:spcBef>
                      </a:pPr>
                      <a:r>
                        <a:rPr sz="2400" dirty="0">
                          <a:latin typeface="Comic Sans MS"/>
                          <a:cs typeface="Comic Sans MS"/>
                        </a:rPr>
                        <a:t>1</a:t>
                      </a:r>
                      <a:r>
                        <a:rPr sz="2400" spc="-10" dirty="0">
                          <a:latin typeface="Comic Sans MS"/>
                          <a:cs typeface="Comic Sans MS"/>
                        </a:rPr>
                        <a:t> </a:t>
                      </a:r>
                      <a:r>
                        <a:rPr sz="2400" dirty="0">
                          <a:latin typeface="Symbol"/>
                          <a:cs typeface="Symbol"/>
                        </a:rPr>
                        <a:t></a:t>
                      </a:r>
                      <a:r>
                        <a:rPr sz="2400" spc="110" dirty="0">
                          <a:latin typeface="Times New Roman"/>
                          <a:cs typeface="Times New Roman"/>
                        </a:rPr>
                        <a:t> </a:t>
                      </a:r>
                      <a:r>
                        <a:rPr sz="2400" dirty="0">
                          <a:latin typeface="Comic Sans MS"/>
                          <a:cs typeface="Comic Sans MS"/>
                        </a:rPr>
                        <a:t>2</a:t>
                      </a:r>
                      <a:r>
                        <a:rPr sz="2400" spc="-15" dirty="0">
                          <a:latin typeface="Comic Sans MS"/>
                          <a:cs typeface="Comic Sans MS"/>
                        </a:rPr>
                        <a:t> </a:t>
                      </a:r>
                      <a:r>
                        <a:rPr sz="2400" spc="-50" dirty="0">
                          <a:latin typeface="Comic Sans MS"/>
                          <a:cs typeface="Comic Sans MS"/>
                        </a:rPr>
                        <a:t>=</a:t>
                      </a:r>
                      <a:endParaRPr sz="2400">
                        <a:latin typeface="Comic Sans MS"/>
                        <a:cs typeface="Comic Sans MS"/>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50"/>
                        </a:spcBef>
                      </a:pPr>
                      <a:r>
                        <a:rPr sz="2400" dirty="0">
                          <a:latin typeface="Comic Sans MS"/>
                          <a:cs typeface="Comic Sans MS"/>
                        </a:rPr>
                        <a:t>0</a:t>
                      </a:r>
                      <a:endParaRPr sz="2400">
                        <a:latin typeface="Comic Sans MS"/>
                        <a:cs typeface="Comic Sans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93420">
                        <a:lnSpc>
                          <a:spcPct val="100000"/>
                        </a:lnSpc>
                        <a:spcBef>
                          <a:spcPts val="250"/>
                        </a:spcBef>
                      </a:pPr>
                      <a:r>
                        <a:rPr sz="2400" dirty="0">
                          <a:latin typeface="Comic Sans MS"/>
                          <a:cs typeface="Comic Sans MS"/>
                        </a:rPr>
                        <a:t>1</a:t>
                      </a:r>
                      <a:endParaRPr sz="2400">
                        <a:latin typeface="Comic Sans MS"/>
                        <a:cs typeface="Comic Sans MS"/>
                      </a:endParaRPr>
                    </a:p>
                  </a:txBody>
                  <a:tcPr marL="0" marR="0" marT="31750" marB="0">
                    <a:lnL w="12700">
                      <a:solidFill>
                        <a:srgbClr val="000000"/>
                      </a:solidFill>
                      <a:prstDash val="solid"/>
                    </a:lnL>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p:cNvSpPr txBox="1"/>
          <p:nvPr/>
        </p:nvSpPr>
        <p:spPr>
          <a:xfrm>
            <a:off x="6759829" y="5581599"/>
            <a:ext cx="2260600" cy="497840"/>
          </a:xfrm>
          <a:prstGeom prst="rect">
            <a:avLst/>
          </a:prstGeom>
        </p:spPr>
        <p:txBody>
          <a:bodyPr vert="horz" wrap="square" lIns="0" tIns="12065" rIns="0" bIns="0" rtlCol="0">
            <a:spAutoFit/>
          </a:bodyPr>
          <a:lstStyle/>
          <a:p>
            <a:pPr marL="38100">
              <a:lnSpc>
                <a:spcPct val="100000"/>
              </a:lnSpc>
              <a:spcBef>
                <a:spcPts val="95"/>
              </a:spcBef>
            </a:pPr>
            <a:r>
              <a:rPr sz="2400" spc="-667" baseline="-31250" dirty="0">
                <a:solidFill>
                  <a:srgbClr val="888888"/>
                </a:solidFill>
                <a:latin typeface="Arial"/>
                <a:cs typeface="Arial"/>
              </a:rPr>
              <a:t>1</a:t>
            </a:r>
            <a:r>
              <a:rPr sz="3100" b="1" spc="-1465" dirty="0">
                <a:latin typeface="Courier New"/>
                <a:cs typeface="Courier New"/>
              </a:rPr>
              <a:t>1</a:t>
            </a:r>
            <a:r>
              <a:rPr sz="2400" spc="-22" baseline="-31250" dirty="0">
                <a:solidFill>
                  <a:srgbClr val="888888"/>
                </a:solidFill>
                <a:latin typeface="Arial"/>
                <a:cs typeface="Arial"/>
              </a:rPr>
              <a:t>4</a:t>
            </a:r>
            <a:r>
              <a:rPr sz="2400" spc="179" baseline="-31250" dirty="0">
                <a:solidFill>
                  <a:srgbClr val="888888"/>
                </a:solidFill>
                <a:latin typeface="Arial"/>
                <a:cs typeface="Arial"/>
              </a:rPr>
              <a:t> </a:t>
            </a:r>
            <a:r>
              <a:rPr sz="3100" b="1" spc="-10" dirty="0">
                <a:latin typeface="Courier New"/>
                <a:cs typeface="Courier New"/>
              </a:rPr>
              <a:t>11001001</a:t>
            </a:r>
            <a:endParaRPr sz="3100">
              <a:latin typeface="Courier New"/>
              <a:cs typeface="Courier New"/>
            </a:endParaRPr>
          </a:p>
        </p:txBody>
      </p:sp>
      <p:sp>
        <p:nvSpPr>
          <p:cNvPr id="9" name="object 9"/>
          <p:cNvSpPr/>
          <p:nvPr/>
        </p:nvSpPr>
        <p:spPr>
          <a:xfrm>
            <a:off x="5638800" y="5829300"/>
            <a:ext cx="1219200" cy="76200"/>
          </a:xfrm>
          <a:custGeom>
            <a:avLst/>
            <a:gdLst/>
            <a:ahLst/>
            <a:cxnLst/>
            <a:rect l="l" t="t" r="r" b="b"/>
            <a:pathLst>
              <a:path w="1219200" h="76200">
                <a:moveTo>
                  <a:pt x="1143000" y="0"/>
                </a:moveTo>
                <a:lnTo>
                  <a:pt x="1143000" y="76200"/>
                </a:lnTo>
                <a:lnTo>
                  <a:pt x="1200150" y="47625"/>
                </a:lnTo>
                <a:lnTo>
                  <a:pt x="1155700" y="47625"/>
                </a:lnTo>
                <a:lnTo>
                  <a:pt x="1155700" y="28575"/>
                </a:lnTo>
                <a:lnTo>
                  <a:pt x="1200150" y="28575"/>
                </a:lnTo>
                <a:lnTo>
                  <a:pt x="1143000" y="0"/>
                </a:lnTo>
                <a:close/>
              </a:path>
              <a:path w="1219200" h="76200">
                <a:moveTo>
                  <a:pt x="1143000" y="28575"/>
                </a:moveTo>
                <a:lnTo>
                  <a:pt x="0" y="28575"/>
                </a:lnTo>
                <a:lnTo>
                  <a:pt x="0" y="47625"/>
                </a:lnTo>
                <a:lnTo>
                  <a:pt x="1143000" y="47625"/>
                </a:lnTo>
                <a:lnTo>
                  <a:pt x="1143000" y="28575"/>
                </a:lnTo>
                <a:close/>
              </a:path>
              <a:path w="1219200" h="76200">
                <a:moveTo>
                  <a:pt x="1200150" y="28575"/>
                </a:moveTo>
                <a:lnTo>
                  <a:pt x="1155700" y="28575"/>
                </a:lnTo>
                <a:lnTo>
                  <a:pt x="1155700" y="47625"/>
                </a:lnTo>
                <a:lnTo>
                  <a:pt x="1200150" y="47625"/>
                </a:lnTo>
                <a:lnTo>
                  <a:pt x="1219200" y="38100"/>
                </a:lnTo>
                <a:lnTo>
                  <a:pt x="1200150" y="28575"/>
                </a:lnTo>
                <a:close/>
              </a:path>
            </a:pathLst>
          </a:custGeom>
          <a:solidFill>
            <a:srgbClr val="000000"/>
          </a:solidFill>
        </p:spPr>
        <p:txBody>
          <a:bodyPr wrap="square" lIns="0" tIns="0" rIns="0" bIns="0" rtlCol="0"/>
          <a:lstStyle/>
          <a:p>
            <a:endParaRPr/>
          </a:p>
        </p:txBody>
      </p:sp>
      <p:sp>
        <p:nvSpPr>
          <p:cNvPr id="10" name="object 10"/>
          <p:cNvSpPr/>
          <p:nvPr/>
        </p:nvSpPr>
        <p:spPr>
          <a:xfrm>
            <a:off x="5638800" y="2200274"/>
            <a:ext cx="3238500" cy="3514725"/>
          </a:xfrm>
          <a:custGeom>
            <a:avLst/>
            <a:gdLst/>
            <a:ahLst/>
            <a:cxnLst/>
            <a:rect l="l" t="t" r="r" b="b"/>
            <a:pathLst>
              <a:path w="3238500" h="3514725">
                <a:moveTo>
                  <a:pt x="1562100" y="3438525"/>
                </a:moveTo>
                <a:lnTo>
                  <a:pt x="1533525" y="3438525"/>
                </a:lnTo>
                <a:lnTo>
                  <a:pt x="1533525" y="3219450"/>
                </a:lnTo>
                <a:lnTo>
                  <a:pt x="1533525" y="3209925"/>
                </a:lnTo>
                <a:lnTo>
                  <a:pt x="1533525" y="3204718"/>
                </a:lnTo>
                <a:lnTo>
                  <a:pt x="1529207" y="3200400"/>
                </a:lnTo>
                <a:lnTo>
                  <a:pt x="0" y="3200400"/>
                </a:lnTo>
                <a:lnTo>
                  <a:pt x="0" y="3219450"/>
                </a:lnTo>
                <a:lnTo>
                  <a:pt x="1514475" y="3219450"/>
                </a:lnTo>
                <a:lnTo>
                  <a:pt x="1514475" y="3438525"/>
                </a:lnTo>
                <a:lnTo>
                  <a:pt x="1485900" y="3438525"/>
                </a:lnTo>
                <a:lnTo>
                  <a:pt x="1524000" y="3514725"/>
                </a:lnTo>
                <a:lnTo>
                  <a:pt x="1555750" y="3451225"/>
                </a:lnTo>
                <a:lnTo>
                  <a:pt x="1562100" y="3438525"/>
                </a:lnTo>
                <a:close/>
              </a:path>
              <a:path w="3238500" h="3514725">
                <a:moveTo>
                  <a:pt x="1866900" y="3438525"/>
                </a:moveTo>
                <a:lnTo>
                  <a:pt x="1838325" y="3438525"/>
                </a:lnTo>
                <a:lnTo>
                  <a:pt x="1838325" y="2762250"/>
                </a:lnTo>
                <a:lnTo>
                  <a:pt x="1838325" y="2752725"/>
                </a:lnTo>
                <a:lnTo>
                  <a:pt x="1838325" y="2747518"/>
                </a:lnTo>
                <a:lnTo>
                  <a:pt x="1834007" y="2743200"/>
                </a:lnTo>
                <a:lnTo>
                  <a:pt x="0" y="2743200"/>
                </a:lnTo>
                <a:lnTo>
                  <a:pt x="0" y="2762250"/>
                </a:lnTo>
                <a:lnTo>
                  <a:pt x="1819275" y="2762250"/>
                </a:lnTo>
                <a:lnTo>
                  <a:pt x="1819275" y="3438525"/>
                </a:lnTo>
                <a:lnTo>
                  <a:pt x="1790700" y="3438525"/>
                </a:lnTo>
                <a:lnTo>
                  <a:pt x="1828800" y="3514725"/>
                </a:lnTo>
                <a:lnTo>
                  <a:pt x="1860550" y="3451225"/>
                </a:lnTo>
                <a:lnTo>
                  <a:pt x="1866900" y="3438525"/>
                </a:lnTo>
                <a:close/>
              </a:path>
              <a:path w="3238500" h="3514725">
                <a:moveTo>
                  <a:pt x="2095500" y="3438525"/>
                </a:moveTo>
                <a:lnTo>
                  <a:pt x="2066925" y="3438525"/>
                </a:lnTo>
                <a:lnTo>
                  <a:pt x="2066925" y="2305050"/>
                </a:lnTo>
                <a:lnTo>
                  <a:pt x="2066925" y="2295525"/>
                </a:lnTo>
                <a:lnTo>
                  <a:pt x="2066925" y="2290318"/>
                </a:lnTo>
                <a:lnTo>
                  <a:pt x="2062607" y="2286000"/>
                </a:lnTo>
                <a:lnTo>
                  <a:pt x="0" y="2286000"/>
                </a:lnTo>
                <a:lnTo>
                  <a:pt x="0" y="2305050"/>
                </a:lnTo>
                <a:lnTo>
                  <a:pt x="2047875" y="2305050"/>
                </a:lnTo>
                <a:lnTo>
                  <a:pt x="2047875" y="3438525"/>
                </a:lnTo>
                <a:lnTo>
                  <a:pt x="2019300" y="3438525"/>
                </a:lnTo>
                <a:lnTo>
                  <a:pt x="2057400" y="3514725"/>
                </a:lnTo>
                <a:lnTo>
                  <a:pt x="2089150" y="3451225"/>
                </a:lnTo>
                <a:lnTo>
                  <a:pt x="2095500" y="3438525"/>
                </a:lnTo>
                <a:close/>
              </a:path>
              <a:path w="3238500" h="3514725">
                <a:moveTo>
                  <a:pt x="2324100" y="3438525"/>
                </a:moveTo>
                <a:lnTo>
                  <a:pt x="2295525" y="3438525"/>
                </a:lnTo>
                <a:lnTo>
                  <a:pt x="2295525" y="1847850"/>
                </a:lnTo>
                <a:lnTo>
                  <a:pt x="2295525" y="1838325"/>
                </a:lnTo>
                <a:lnTo>
                  <a:pt x="2295525" y="1833118"/>
                </a:lnTo>
                <a:lnTo>
                  <a:pt x="2291207" y="1828800"/>
                </a:lnTo>
                <a:lnTo>
                  <a:pt x="0" y="1828800"/>
                </a:lnTo>
                <a:lnTo>
                  <a:pt x="0" y="1847850"/>
                </a:lnTo>
                <a:lnTo>
                  <a:pt x="2276475" y="1847850"/>
                </a:lnTo>
                <a:lnTo>
                  <a:pt x="2276475" y="3438525"/>
                </a:lnTo>
                <a:lnTo>
                  <a:pt x="2247900" y="3438525"/>
                </a:lnTo>
                <a:lnTo>
                  <a:pt x="2286000" y="3514725"/>
                </a:lnTo>
                <a:lnTo>
                  <a:pt x="2317750" y="3451225"/>
                </a:lnTo>
                <a:lnTo>
                  <a:pt x="2324100" y="3438525"/>
                </a:lnTo>
                <a:close/>
              </a:path>
              <a:path w="3238500" h="3514725">
                <a:moveTo>
                  <a:pt x="2552700" y="3438525"/>
                </a:moveTo>
                <a:lnTo>
                  <a:pt x="2524125" y="3438525"/>
                </a:lnTo>
                <a:lnTo>
                  <a:pt x="2524125" y="1390650"/>
                </a:lnTo>
                <a:lnTo>
                  <a:pt x="2524125" y="1381125"/>
                </a:lnTo>
                <a:lnTo>
                  <a:pt x="2524125" y="1375918"/>
                </a:lnTo>
                <a:lnTo>
                  <a:pt x="2519807" y="1371600"/>
                </a:lnTo>
                <a:lnTo>
                  <a:pt x="0" y="1371600"/>
                </a:lnTo>
                <a:lnTo>
                  <a:pt x="0" y="1390650"/>
                </a:lnTo>
                <a:lnTo>
                  <a:pt x="2505075" y="1390650"/>
                </a:lnTo>
                <a:lnTo>
                  <a:pt x="2505075" y="3438525"/>
                </a:lnTo>
                <a:lnTo>
                  <a:pt x="2476500" y="3438525"/>
                </a:lnTo>
                <a:lnTo>
                  <a:pt x="2514600" y="3514725"/>
                </a:lnTo>
                <a:lnTo>
                  <a:pt x="2546350" y="3451225"/>
                </a:lnTo>
                <a:lnTo>
                  <a:pt x="2552700" y="3438525"/>
                </a:lnTo>
                <a:close/>
              </a:path>
              <a:path w="3238500" h="3514725">
                <a:moveTo>
                  <a:pt x="2781300" y="3438525"/>
                </a:moveTo>
                <a:lnTo>
                  <a:pt x="2752725" y="3438525"/>
                </a:lnTo>
                <a:lnTo>
                  <a:pt x="2752725" y="933450"/>
                </a:lnTo>
                <a:lnTo>
                  <a:pt x="2752725" y="923925"/>
                </a:lnTo>
                <a:lnTo>
                  <a:pt x="2752725" y="918718"/>
                </a:lnTo>
                <a:lnTo>
                  <a:pt x="2748407" y="914400"/>
                </a:lnTo>
                <a:lnTo>
                  <a:pt x="0" y="914400"/>
                </a:lnTo>
                <a:lnTo>
                  <a:pt x="0" y="933450"/>
                </a:lnTo>
                <a:lnTo>
                  <a:pt x="2733675" y="933450"/>
                </a:lnTo>
                <a:lnTo>
                  <a:pt x="2733675" y="3438525"/>
                </a:lnTo>
                <a:lnTo>
                  <a:pt x="2705100" y="3438525"/>
                </a:lnTo>
                <a:lnTo>
                  <a:pt x="2743200" y="3514725"/>
                </a:lnTo>
                <a:lnTo>
                  <a:pt x="2774937" y="3451237"/>
                </a:lnTo>
                <a:lnTo>
                  <a:pt x="2781300" y="3438525"/>
                </a:lnTo>
                <a:close/>
              </a:path>
              <a:path w="3238500" h="3514725">
                <a:moveTo>
                  <a:pt x="3009900" y="3438525"/>
                </a:moveTo>
                <a:lnTo>
                  <a:pt x="2981325" y="3438525"/>
                </a:lnTo>
                <a:lnTo>
                  <a:pt x="2981325" y="476250"/>
                </a:lnTo>
                <a:lnTo>
                  <a:pt x="2981325" y="466725"/>
                </a:lnTo>
                <a:lnTo>
                  <a:pt x="2981325" y="461518"/>
                </a:lnTo>
                <a:lnTo>
                  <a:pt x="2977007" y="457200"/>
                </a:lnTo>
                <a:lnTo>
                  <a:pt x="0" y="457200"/>
                </a:lnTo>
                <a:lnTo>
                  <a:pt x="0" y="476250"/>
                </a:lnTo>
                <a:lnTo>
                  <a:pt x="2962275" y="476250"/>
                </a:lnTo>
                <a:lnTo>
                  <a:pt x="2962275" y="3438525"/>
                </a:lnTo>
                <a:lnTo>
                  <a:pt x="2933700" y="3438525"/>
                </a:lnTo>
                <a:lnTo>
                  <a:pt x="2971800" y="3514725"/>
                </a:lnTo>
                <a:lnTo>
                  <a:pt x="3003550" y="3451225"/>
                </a:lnTo>
                <a:lnTo>
                  <a:pt x="3009900" y="3438525"/>
                </a:lnTo>
                <a:close/>
              </a:path>
              <a:path w="3238500" h="3514725">
                <a:moveTo>
                  <a:pt x="3238500" y="3438525"/>
                </a:moveTo>
                <a:lnTo>
                  <a:pt x="3209925" y="3438525"/>
                </a:lnTo>
                <a:lnTo>
                  <a:pt x="3209925" y="19050"/>
                </a:lnTo>
                <a:lnTo>
                  <a:pt x="3209925" y="9525"/>
                </a:lnTo>
                <a:lnTo>
                  <a:pt x="3209925" y="4318"/>
                </a:lnTo>
                <a:lnTo>
                  <a:pt x="3205607" y="0"/>
                </a:lnTo>
                <a:lnTo>
                  <a:pt x="0" y="0"/>
                </a:lnTo>
                <a:lnTo>
                  <a:pt x="0" y="19050"/>
                </a:lnTo>
                <a:lnTo>
                  <a:pt x="3190875" y="19050"/>
                </a:lnTo>
                <a:lnTo>
                  <a:pt x="3190875" y="3438525"/>
                </a:lnTo>
                <a:lnTo>
                  <a:pt x="3162300" y="3438525"/>
                </a:lnTo>
                <a:lnTo>
                  <a:pt x="3200400" y="3514725"/>
                </a:lnTo>
                <a:lnTo>
                  <a:pt x="3232150" y="3451212"/>
                </a:lnTo>
                <a:lnTo>
                  <a:pt x="3238500" y="3438525"/>
                </a:lnTo>
                <a:close/>
              </a:path>
            </a:pathLst>
          </a:custGeom>
          <a:solidFill>
            <a:srgbClr val="000000"/>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1818" y="6568389"/>
            <a:ext cx="113030" cy="123825"/>
          </a:xfrm>
          <a:prstGeom prst="rect">
            <a:avLst/>
          </a:prstGeom>
        </p:spPr>
        <p:txBody>
          <a:bodyPr vert="horz" wrap="square" lIns="0" tIns="635" rIns="0" bIns="0" rtlCol="0">
            <a:spAutoFit/>
          </a:bodyPr>
          <a:lstStyle/>
          <a:p>
            <a:pPr>
              <a:lnSpc>
                <a:spcPct val="100000"/>
              </a:lnSpc>
              <a:spcBef>
                <a:spcPts val="5"/>
              </a:spcBef>
            </a:pPr>
            <a:r>
              <a:rPr sz="800" spc="-25" dirty="0">
                <a:latin typeface="Tahoma"/>
                <a:cs typeface="Tahoma"/>
              </a:rPr>
              <a:t>16</a:t>
            </a:r>
            <a:endParaRPr sz="800">
              <a:latin typeface="Tahoma"/>
              <a:cs typeface="Tahoma"/>
            </a:endParaRPr>
          </a:p>
        </p:txBody>
      </p:sp>
      <p:grpSp>
        <p:nvGrpSpPr>
          <p:cNvPr id="3" name="object 3"/>
          <p:cNvGrpSpPr/>
          <p:nvPr/>
        </p:nvGrpSpPr>
        <p:grpSpPr>
          <a:xfrm>
            <a:off x="0" y="0"/>
            <a:ext cx="9144000" cy="1043940"/>
            <a:chOff x="0" y="0"/>
            <a:chExt cx="9144000" cy="1043940"/>
          </a:xfrm>
          <a:solidFill>
            <a:schemeClr val="bg1"/>
          </a:solidFill>
        </p:grpSpPr>
        <p:pic>
          <p:nvPicPr>
            <p:cNvPr id="4" name="object 4"/>
            <p:cNvPicPr/>
            <p:nvPr/>
          </p:nvPicPr>
          <p:blipFill>
            <a:blip r:embed="rId2" cstate="print"/>
            <a:stretch>
              <a:fillRect/>
            </a:stretch>
          </p:blipFill>
          <p:spPr>
            <a:xfrm>
              <a:off x="0" y="0"/>
              <a:ext cx="9144000" cy="1043926"/>
            </a:xfrm>
            <a:prstGeom prst="rect">
              <a:avLst/>
            </a:prstGeom>
            <a:grpFill/>
          </p:spPr>
        </p:pic>
        <p:pic>
          <p:nvPicPr>
            <p:cNvPr id="5" name="object 5"/>
            <p:cNvPicPr/>
            <p:nvPr/>
          </p:nvPicPr>
          <p:blipFill>
            <a:blip r:embed="rId3" cstate="print"/>
            <a:stretch>
              <a:fillRect/>
            </a:stretch>
          </p:blipFill>
          <p:spPr>
            <a:xfrm>
              <a:off x="1982723" y="131063"/>
              <a:ext cx="5276087" cy="832104"/>
            </a:xfrm>
            <a:prstGeom prst="rect">
              <a:avLst/>
            </a:prstGeom>
            <a:grpFill/>
          </p:spPr>
        </p:pic>
        <p:sp>
          <p:nvSpPr>
            <p:cNvPr id="6" name="object 6"/>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sz="1100">
                <a:solidFill>
                  <a:srgbClr val="C00000"/>
                </a:solidFill>
              </a:endParaRPr>
            </a:p>
          </p:txBody>
        </p:sp>
      </p:grpSp>
      <p:sp>
        <p:nvSpPr>
          <p:cNvPr id="7" name="object 7"/>
          <p:cNvSpPr txBox="1">
            <a:spLocks noGrp="1"/>
          </p:cNvSpPr>
          <p:nvPr>
            <p:ph type="title"/>
          </p:nvPr>
        </p:nvSpPr>
        <p:spPr>
          <a:xfrm>
            <a:off x="2226945" y="212457"/>
            <a:ext cx="4688840" cy="504625"/>
          </a:xfrm>
          <a:prstGeom prst="rect">
            <a:avLst/>
          </a:prstGeom>
        </p:spPr>
        <p:txBody>
          <a:bodyPr vert="horz" wrap="square" lIns="0" tIns="12065" rIns="0" bIns="0" rtlCol="0">
            <a:spAutoFit/>
          </a:bodyPr>
          <a:lstStyle/>
          <a:p>
            <a:pPr marL="12700">
              <a:lnSpc>
                <a:spcPct val="100000"/>
              </a:lnSpc>
              <a:spcBef>
                <a:spcPts val="95"/>
              </a:spcBef>
            </a:pPr>
            <a:r>
              <a:rPr lang="zh-CN" altLang="en-US" sz="3200" b="1" dirty="0">
                <a:solidFill>
                  <a:srgbClr val="C00000"/>
                </a:solidFill>
                <a:latin typeface="微软雅黑" panose="020B0503020204020204" pitchFamily="34" charset="-122"/>
                <a:ea typeface="微软雅黑" panose="020B0503020204020204" pitchFamily="34" charset="-122"/>
              </a:rPr>
              <a:t>二进制写成</a:t>
            </a:r>
            <a:r>
              <a:rPr lang="en-US" altLang="zh-CN" sz="3200" b="1" dirty="0">
                <a:solidFill>
                  <a:srgbClr val="C00000"/>
                </a:solidFill>
                <a:latin typeface="微软雅黑" panose="020B0503020204020204" pitchFamily="34" charset="-122"/>
                <a:ea typeface="微软雅黑" panose="020B0503020204020204" pitchFamily="34" charset="-122"/>
              </a:rPr>
              <a:t>16</a:t>
            </a:r>
            <a:r>
              <a:rPr lang="zh-CN" altLang="en-US" sz="3200" b="1" dirty="0">
                <a:solidFill>
                  <a:srgbClr val="C00000"/>
                </a:solidFill>
                <a:latin typeface="微软雅黑" panose="020B0503020204020204" pitchFamily="34" charset="-122"/>
                <a:ea typeface="微软雅黑" panose="020B0503020204020204" pitchFamily="34" charset="-122"/>
              </a:rPr>
              <a:t>进制形式</a:t>
            </a:r>
            <a:endParaRPr sz="3200" b="1" spc="-10" dirty="0">
              <a:solidFill>
                <a:srgbClr val="C00000"/>
              </a:solidFill>
              <a:latin typeface="微软雅黑" panose="020B0503020204020204" pitchFamily="34" charset="-122"/>
              <a:ea typeface="微软雅黑" panose="020B0503020204020204" pitchFamily="34" charset="-122"/>
            </a:endParaRPr>
          </a:p>
        </p:txBody>
      </p:sp>
      <p:sp>
        <p:nvSpPr>
          <p:cNvPr id="8" name="object 8"/>
          <p:cNvSpPr txBox="1"/>
          <p:nvPr/>
        </p:nvSpPr>
        <p:spPr>
          <a:xfrm>
            <a:off x="187452" y="988948"/>
            <a:ext cx="4251960" cy="904240"/>
          </a:xfrm>
          <a:prstGeom prst="rect">
            <a:avLst/>
          </a:prstGeom>
        </p:spPr>
        <p:txBody>
          <a:bodyPr vert="horz" wrap="square" lIns="0" tIns="85725" rIns="0" bIns="0" rtlCol="0">
            <a:spAutoFit/>
          </a:bodyPr>
          <a:lstStyle/>
          <a:p>
            <a:pPr marL="324485" indent="-287020">
              <a:lnSpc>
                <a:spcPct val="100000"/>
              </a:lnSpc>
              <a:spcBef>
                <a:spcPts val="675"/>
              </a:spcBef>
              <a:buChar char="•"/>
              <a:tabLst>
                <a:tab pos="324485" algn="l"/>
                <a:tab pos="325120" algn="l"/>
              </a:tabLst>
            </a:pPr>
            <a:r>
              <a:rPr sz="2400" dirty="0">
                <a:latin typeface="Tahoma"/>
                <a:cs typeface="Tahoma"/>
              </a:rPr>
              <a:t>0101101100100011</a:t>
            </a:r>
            <a:r>
              <a:rPr sz="2400" baseline="-20833" dirty="0">
                <a:latin typeface="Tahoma"/>
                <a:cs typeface="Tahoma"/>
              </a:rPr>
              <a:t>2</a:t>
            </a:r>
            <a:r>
              <a:rPr sz="2400" spc="345" baseline="-20833" dirty="0">
                <a:latin typeface="Tahoma"/>
                <a:cs typeface="Tahoma"/>
              </a:rPr>
              <a:t> </a:t>
            </a:r>
            <a:r>
              <a:rPr sz="2400" dirty="0">
                <a:latin typeface="Tahoma"/>
                <a:cs typeface="Tahoma"/>
              </a:rPr>
              <a:t>--</a:t>
            </a:r>
            <a:r>
              <a:rPr sz="2400" spc="-50" dirty="0">
                <a:latin typeface="Tahoma"/>
                <a:cs typeface="Tahoma"/>
              </a:rPr>
              <a:t>&gt;</a:t>
            </a:r>
            <a:endParaRPr sz="2400">
              <a:latin typeface="Tahoma"/>
              <a:cs typeface="Tahoma"/>
            </a:endParaRPr>
          </a:p>
          <a:p>
            <a:pPr marL="324485" indent="-287020">
              <a:lnSpc>
                <a:spcPct val="100000"/>
              </a:lnSpc>
              <a:spcBef>
                <a:spcPts val="580"/>
              </a:spcBef>
              <a:buChar char="•"/>
              <a:tabLst>
                <a:tab pos="324485" algn="l"/>
                <a:tab pos="325120" algn="l"/>
                <a:tab pos="1181100" algn="l"/>
                <a:tab pos="2038985" algn="l"/>
                <a:tab pos="2894965" algn="l"/>
              </a:tabLst>
            </a:pPr>
            <a:r>
              <a:rPr sz="2400" spc="-20" dirty="0">
                <a:latin typeface="Tahoma"/>
                <a:cs typeface="Tahoma"/>
              </a:rPr>
              <a:t>0101</a:t>
            </a:r>
            <a:r>
              <a:rPr sz="2400" dirty="0">
                <a:latin typeface="Tahoma"/>
                <a:cs typeface="Tahoma"/>
              </a:rPr>
              <a:t>	</a:t>
            </a:r>
            <a:r>
              <a:rPr sz="2400" spc="-20" dirty="0">
                <a:latin typeface="Tahoma"/>
                <a:cs typeface="Tahoma"/>
              </a:rPr>
              <a:t>1011</a:t>
            </a:r>
            <a:r>
              <a:rPr sz="2400" dirty="0">
                <a:latin typeface="Tahoma"/>
                <a:cs typeface="Tahoma"/>
              </a:rPr>
              <a:t>	</a:t>
            </a:r>
            <a:r>
              <a:rPr sz="2400" spc="-20" dirty="0">
                <a:latin typeface="Tahoma"/>
                <a:cs typeface="Tahoma"/>
              </a:rPr>
              <a:t>0010</a:t>
            </a:r>
            <a:r>
              <a:rPr sz="2400" dirty="0">
                <a:latin typeface="Tahoma"/>
                <a:cs typeface="Tahoma"/>
              </a:rPr>
              <a:t>	0011</a:t>
            </a:r>
            <a:r>
              <a:rPr sz="2400" baseline="-20833" dirty="0">
                <a:latin typeface="Tahoma"/>
                <a:cs typeface="Tahoma"/>
              </a:rPr>
              <a:t>2</a:t>
            </a:r>
            <a:r>
              <a:rPr sz="2400" spc="382" baseline="-20833" dirty="0">
                <a:latin typeface="Tahoma"/>
                <a:cs typeface="Tahoma"/>
              </a:rPr>
              <a:t> </a:t>
            </a:r>
            <a:r>
              <a:rPr sz="2400" dirty="0">
                <a:latin typeface="Tahoma"/>
                <a:cs typeface="Tahoma"/>
              </a:rPr>
              <a:t>--</a:t>
            </a:r>
            <a:r>
              <a:rPr sz="2400" spc="-50" dirty="0">
                <a:latin typeface="Tahoma"/>
                <a:cs typeface="Tahoma"/>
              </a:rPr>
              <a:t>&gt;</a:t>
            </a:r>
            <a:endParaRPr sz="2400">
              <a:latin typeface="Tahoma"/>
              <a:cs typeface="Tahoma"/>
            </a:endParaRPr>
          </a:p>
        </p:txBody>
      </p:sp>
      <p:sp>
        <p:nvSpPr>
          <p:cNvPr id="9" name="object 9"/>
          <p:cNvSpPr txBox="1"/>
          <p:nvPr/>
        </p:nvSpPr>
        <p:spPr>
          <a:xfrm>
            <a:off x="212852" y="1940433"/>
            <a:ext cx="2348865" cy="391160"/>
          </a:xfrm>
          <a:prstGeom prst="rect">
            <a:avLst/>
          </a:prstGeom>
        </p:spPr>
        <p:txBody>
          <a:bodyPr vert="horz" wrap="square" lIns="0" tIns="12700" rIns="0" bIns="0" rtlCol="0">
            <a:spAutoFit/>
          </a:bodyPr>
          <a:lstStyle/>
          <a:p>
            <a:pPr marL="584200" indent="-571500">
              <a:lnSpc>
                <a:spcPct val="100000"/>
              </a:lnSpc>
              <a:spcBef>
                <a:spcPts val="100"/>
              </a:spcBef>
              <a:buChar char="•"/>
              <a:tabLst>
                <a:tab pos="583565" algn="l"/>
                <a:tab pos="584200" algn="l"/>
                <a:tab pos="1322070" algn="l"/>
                <a:tab pos="2168525" algn="l"/>
              </a:tabLst>
            </a:pPr>
            <a:r>
              <a:rPr sz="2400" spc="-50" dirty="0">
                <a:latin typeface="Tahoma"/>
                <a:cs typeface="Tahoma"/>
              </a:rPr>
              <a:t>5</a:t>
            </a:r>
            <a:r>
              <a:rPr sz="2400" dirty="0">
                <a:latin typeface="Tahoma"/>
                <a:cs typeface="Tahoma"/>
              </a:rPr>
              <a:t>	</a:t>
            </a:r>
            <a:r>
              <a:rPr sz="2400" spc="-50" dirty="0">
                <a:latin typeface="Tahoma"/>
                <a:cs typeface="Tahoma"/>
              </a:rPr>
              <a:t>B</a:t>
            </a:r>
            <a:r>
              <a:rPr sz="2400" dirty="0">
                <a:latin typeface="Tahoma"/>
                <a:cs typeface="Tahoma"/>
              </a:rPr>
              <a:t>	</a:t>
            </a:r>
            <a:r>
              <a:rPr sz="2400" spc="-50" dirty="0">
                <a:latin typeface="Tahoma"/>
                <a:cs typeface="Tahoma"/>
              </a:rPr>
              <a:t>2</a:t>
            </a:r>
            <a:endParaRPr sz="2400">
              <a:latin typeface="Tahoma"/>
              <a:cs typeface="Tahoma"/>
            </a:endParaRPr>
          </a:p>
        </p:txBody>
      </p:sp>
      <p:sp>
        <p:nvSpPr>
          <p:cNvPr id="10" name="object 10"/>
          <p:cNvSpPr txBox="1"/>
          <p:nvPr/>
        </p:nvSpPr>
        <p:spPr>
          <a:xfrm>
            <a:off x="3176930" y="2015109"/>
            <a:ext cx="466090" cy="391160"/>
          </a:xfrm>
          <a:prstGeom prst="rect">
            <a:avLst/>
          </a:prstGeom>
        </p:spPr>
        <p:txBody>
          <a:bodyPr vert="horz" wrap="square" lIns="0" tIns="12700" rIns="0" bIns="0" rtlCol="0">
            <a:spAutoFit/>
          </a:bodyPr>
          <a:lstStyle/>
          <a:p>
            <a:pPr marL="38100">
              <a:lnSpc>
                <a:spcPct val="100000"/>
              </a:lnSpc>
              <a:spcBef>
                <a:spcPts val="100"/>
              </a:spcBef>
            </a:pPr>
            <a:r>
              <a:rPr sz="3600" spc="-37" baseline="13888" dirty="0">
                <a:latin typeface="Tahoma"/>
                <a:cs typeface="Tahoma"/>
              </a:rPr>
              <a:t>3</a:t>
            </a:r>
            <a:r>
              <a:rPr sz="1600" spc="-25" dirty="0">
                <a:latin typeface="Tahoma"/>
                <a:cs typeface="Tahoma"/>
              </a:rPr>
              <a:t>16</a:t>
            </a:r>
            <a:endParaRPr sz="1600">
              <a:latin typeface="Tahoma"/>
              <a:cs typeface="Tahoma"/>
            </a:endParaRPr>
          </a:p>
        </p:txBody>
      </p:sp>
      <p:sp>
        <p:nvSpPr>
          <p:cNvPr id="11" name="object 11"/>
          <p:cNvSpPr/>
          <p:nvPr/>
        </p:nvSpPr>
        <p:spPr>
          <a:xfrm>
            <a:off x="7543800" y="6459853"/>
            <a:ext cx="1524000" cy="335280"/>
          </a:xfrm>
          <a:custGeom>
            <a:avLst/>
            <a:gdLst/>
            <a:ahLst/>
            <a:cxnLst/>
            <a:rect l="l" t="t" r="r" b="b"/>
            <a:pathLst>
              <a:path w="1524000" h="335279">
                <a:moveTo>
                  <a:pt x="1524000" y="0"/>
                </a:moveTo>
                <a:lnTo>
                  <a:pt x="0" y="0"/>
                </a:lnTo>
                <a:lnTo>
                  <a:pt x="0" y="335280"/>
                </a:lnTo>
                <a:lnTo>
                  <a:pt x="1524000" y="335280"/>
                </a:lnTo>
                <a:lnTo>
                  <a:pt x="1524000" y="0"/>
                </a:lnTo>
                <a:close/>
              </a:path>
            </a:pathLst>
          </a:custGeom>
          <a:solidFill>
            <a:srgbClr val="FFFFFF"/>
          </a:solidFill>
        </p:spPr>
        <p:txBody>
          <a:bodyPr wrap="square" lIns="0" tIns="0" rIns="0" bIns="0" rtlCol="0"/>
          <a:lstStyle/>
          <a:p>
            <a:endParaRPr/>
          </a:p>
        </p:txBody>
      </p:sp>
      <p:graphicFrame>
        <p:nvGraphicFramePr>
          <p:cNvPr id="12" name="object 12"/>
          <p:cNvGraphicFramePr>
            <a:graphicFrameLocks noGrp="1"/>
          </p:cNvGraphicFramePr>
          <p:nvPr/>
        </p:nvGraphicFramePr>
        <p:xfrm>
          <a:off x="6005512" y="1081087"/>
          <a:ext cx="3048000" cy="56946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34645">
                <a:tc>
                  <a:txBody>
                    <a:bodyPr/>
                    <a:lstStyle/>
                    <a:p>
                      <a:pPr algn="ctr">
                        <a:lnSpc>
                          <a:spcPct val="100000"/>
                        </a:lnSpc>
                        <a:spcBef>
                          <a:spcPts val="355"/>
                        </a:spcBef>
                      </a:pPr>
                      <a:r>
                        <a:rPr sz="1600" b="1" spc="-10" dirty="0">
                          <a:latin typeface="Tahoma"/>
                          <a:cs typeface="Tahoma"/>
                        </a:rPr>
                        <a:t>Binary</a:t>
                      </a:r>
                      <a:endParaRPr sz="1600">
                        <a:latin typeface="Tahoma"/>
                        <a:cs typeface="Tahoma"/>
                      </a:endParaRPr>
                    </a:p>
                  </a:txBody>
                  <a:tcPr marL="0" marR="0" marT="4508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905" algn="ctr">
                        <a:lnSpc>
                          <a:spcPct val="100000"/>
                        </a:lnSpc>
                        <a:spcBef>
                          <a:spcPts val="355"/>
                        </a:spcBef>
                      </a:pPr>
                      <a:r>
                        <a:rPr sz="1600" b="1" spc="-25" dirty="0">
                          <a:latin typeface="Tahoma"/>
                          <a:cs typeface="Tahoma"/>
                        </a:rPr>
                        <a:t>Hex</a:t>
                      </a:r>
                      <a:endParaRPr sz="1600">
                        <a:latin typeface="Tahoma"/>
                        <a:cs typeface="Tahoma"/>
                      </a:endParaRPr>
                    </a:p>
                  </a:txBody>
                  <a:tcPr marL="0" marR="0" marT="4508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35280">
                <a:tc>
                  <a:txBody>
                    <a:bodyPr/>
                    <a:lstStyle/>
                    <a:p>
                      <a:pPr algn="ctr">
                        <a:lnSpc>
                          <a:spcPct val="100000"/>
                        </a:lnSpc>
                        <a:spcBef>
                          <a:spcPts val="355"/>
                        </a:spcBef>
                      </a:pPr>
                      <a:r>
                        <a:rPr sz="1600" spc="-20" dirty="0">
                          <a:latin typeface="Tahoma"/>
                          <a:cs typeface="Tahoma"/>
                        </a:rPr>
                        <a:t>0000</a:t>
                      </a:r>
                      <a:endParaRPr sz="1600">
                        <a:latin typeface="Tahoma"/>
                        <a:cs typeface="Tahoma"/>
                      </a:endParaRPr>
                    </a:p>
                  </a:txBody>
                  <a:tcPr marL="0" marR="0" marT="4508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55"/>
                        </a:spcBef>
                      </a:pPr>
                      <a:r>
                        <a:rPr sz="1600" dirty="0">
                          <a:latin typeface="Tahoma"/>
                          <a:cs typeface="Tahoma"/>
                        </a:rPr>
                        <a:t>0</a:t>
                      </a:r>
                      <a:endParaRPr sz="1600">
                        <a:latin typeface="Tahoma"/>
                        <a:cs typeface="Tahoma"/>
                      </a:endParaRPr>
                    </a:p>
                  </a:txBody>
                  <a:tcPr marL="0" marR="0" marT="4508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4645">
                <a:tc>
                  <a:txBody>
                    <a:bodyPr/>
                    <a:lstStyle/>
                    <a:p>
                      <a:pPr algn="ctr">
                        <a:lnSpc>
                          <a:spcPct val="100000"/>
                        </a:lnSpc>
                        <a:spcBef>
                          <a:spcPts val="359"/>
                        </a:spcBef>
                      </a:pPr>
                      <a:r>
                        <a:rPr sz="1600" spc="-20" dirty="0">
                          <a:latin typeface="Tahoma"/>
                          <a:cs typeface="Tahoma"/>
                        </a:rPr>
                        <a:t>0001</a:t>
                      </a:r>
                      <a:endParaRPr sz="1600">
                        <a:latin typeface="Tahoma"/>
                        <a:cs typeface="Tahoma"/>
                      </a:endParaRPr>
                    </a:p>
                  </a:txBody>
                  <a:tcPr marL="0" marR="0" marT="4571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59"/>
                        </a:spcBef>
                      </a:pPr>
                      <a:r>
                        <a:rPr sz="1600" dirty="0">
                          <a:latin typeface="Tahoma"/>
                          <a:cs typeface="Tahoma"/>
                        </a:rPr>
                        <a:t>1</a:t>
                      </a:r>
                      <a:endParaRPr sz="1600">
                        <a:latin typeface="Tahoma"/>
                        <a:cs typeface="Tahoma"/>
                      </a:endParaRPr>
                    </a:p>
                  </a:txBody>
                  <a:tcPr marL="0" marR="0" marT="4571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5280">
                <a:tc>
                  <a:txBody>
                    <a:bodyPr/>
                    <a:lstStyle/>
                    <a:p>
                      <a:pPr algn="ctr">
                        <a:lnSpc>
                          <a:spcPct val="100000"/>
                        </a:lnSpc>
                        <a:spcBef>
                          <a:spcPts val="360"/>
                        </a:spcBef>
                      </a:pPr>
                      <a:r>
                        <a:rPr sz="1600" spc="-20" dirty="0">
                          <a:latin typeface="Tahoma"/>
                          <a:cs typeface="Tahoma"/>
                        </a:rPr>
                        <a:t>0010</a:t>
                      </a:r>
                      <a:endParaRPr sz="1600">
                        <a:latin typeface="Tahoma"/>
                        <a:cs typeface="Tahoma"/>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0"/>
                        </a:spcBef>
                      </a:pPr>
                      <a:r>
                        <a:rPr sz="1600" dirty="0">
                          <a:latin typeface="Tahoma"/>
                          <a:cs typeface="Tahoma"/>
                        </a:rPr>
                        <a:t>2</a:t>
                      </a:r>
                      <a:endParaRPr sz="1600">
                        <a:latin typeface="Tahoma"/>
                        <a:cs typeface="Tahoma"/>
                      </a:endParaRPr>
                    </a:p>
                  </a:txBody>
                  <a:tcPr marL="0" marR="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4645">
                <a:tc>
                  <a:txBody>
                    <a:bodyPr/>
                    <a:lstStyle/>
                    <a:p>
                      <a:pPr algn="ctr">
                        <a:lnSpc>
                          <a:spcPct val="100000"/>
                        </a:lnSpc>
                        <a:spcBef>
                          <a:spcPts val="360"/>
                        </a:spcBef>
                      </a:pPr>
                      <a:r>
                        <a:rPr sz="1600" spc="-20" dirty="0">
                          <a:latin typeface="Tahoma"/>
                          <a:cs typeface="Tahoma"/>
                        </a:rPr>
                        <a:t>0011</a:t>
                      </a:r>
                      <a:endParaRPr sz="1600">
                        <a:latin typeface="Tahoma"/>
                        <a:cs typeface="Tahoma"/>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0"/>
                        </a:spcBef>
                      </a:pPr>
                      <a:r>
                        <a:rPr sz="1600" dirty="0">
                          <a:latin typeface="Tahoma"/>
                          <a:cs typeface="Tahoma"/>
                        </a:rPr>
                        <a:t>3</a:t>
                      </a:r>
                      <a:endParaRPr sz="1600">
                        <a:latin typeface="Tahoma"/>
                        <a:cs typeface="Tahoma"/>
                      </a:endParaRPr>
                    </a:p>
                  </a:txBody>
                  <a:tcPr marL="0" marR="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4645">
                <a:tc>
                  <a:txBody>
                    <a:bodyPr/>
                    <a:lstStyle/>
                    <a:p>
                      <a:pPr algn="ctr">
                        <a:lnSpc>
                          <a:spcPct val="100000"/>
                        </a:lnSpc>
                        <a:spcBef>
                          <a:spcPts val="360"/>
                        </a:spcBef>
                      </a:pPr>
                      <a:r>
                        <a:rPr sz="1600" spc="-20" dirty="0">
                          <a:latin typeface="Tahoma"/>
                          <a:cs typeface="Tahoma"/>
                        </a:rPr>
                        <a:t>0100</a:t>
                      </a:r>
                      <a:endParaRPr sz="1600">
                        <a:latin typeface="Tahoma"/>
                        <a:cs typeface="Tahoma"/>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0"/>
                        </a:spcBef>
                      </a:pPr>
                      <a:r>
                        <a:rPr sz="1600" dirty="0">
                          <a:latin typeface="Tahoma"/>
                          <a:cs typeface="Tahoma"/>
                        </a:rPr>
                        <a:t>4</a:t>
                      </a:r>
                      <a:endParaRPr sz="1600">
                        <a:latin typeface="Tahoma"/>
                        <a:cs typeface="Tahoma"/>
                      </a:endParaRPr>
                    </a:p>
                  </a:txBody>
                  <a:tcPr marL="0" marR="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5280">
                <a:tc>
                  <a:txBody>
                    <a:bodyPr/>
                    <a:lstStyle/>
                    <a:p>
                      <a:pPr algn="ctr">
                        <a:lnSpc>
                          <a:spcPct val="100000"/>
                        </a:lnSpc>
                        <a:spcBef>
                          <a:spcPts val="365"/>
                        </a:spcBef>
                      </a:pPr>
                      <a:r>
                        <a:rPr sz="1600" spc="-20" dirty="0">
                          <a:latin typeface="Tahoma"/>
                          <a:cs typeface="Tahoma"/>
                        </a:rPr>
                        <a:t>0101</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5"/>
                        </a:spcBef>
                      </a:pPr>
                      <a:r>
                        <a:rPr sz="1600" dirty="0">
                          <a:latin typeface="Tahoma"/>
                          <a:cs typeface="Tahoma"/>
                        </a:rPr>
                        <a:t>5</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4645">
                <a:tc>
                  <a:txBody>
                    <a:bodyPr/>
                    <a:lstStyle/>
                    <a:p>
                      <a:pPr algn="ctr">
                        <a:lnSpc>
                          <a:spcPct val="100000"/>
                        </a:lnSpc>
                        <a:spcBef>
                          <a:spcPts val="365"/>
                        </a:spcBef>
                      </a:pPr>
                      <a:r>
                        <a:rPr sz="1600" spc="-20" dirty="0">
                          <a:latin typeface="Tahoma"/>
                          <a:cs typeface="Tahoma"/>
                        </a:rPr>
                        <a:t>0110</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5"/>
                        </a:spcBef>
                      </a:pPr>
                      <a:r>
                        <a:rPr sz="1600" dirty="0">
                          <a:latin typeface="Tahoma"/>
                          <a:cs typeface="Tahoma"/>
                        </a:rPr>
                        <a:t>6</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5280">
                <a:tc>
                  <a:txBody>
                    <a:bodyPr/>
                    <a:lstStyle/>
                    <a:p>
                      <a:pPr algn="ctr">
                        <a:lnSpc>
                          <a:spcPct val="100000"/>
                        </a:lnSpc>
                        <a:spcBef>
                          <a:spcPts val="360"/>
                        </a:spcBef>
                      </a:pPr>
                      <a:r>
                        <a:rPr sz="1600" spc="-20" dirty="0">
                          <a:latin typeface="Tahoma"/>
                          <a:cs typeface="Tahoma"/>
                        </a:rPr>
                        <a:t>0111</a:t>
                      </a:r>
                      <a:endParaRPr sz="1600">
                        <a:latin typeface="Tahoma"/>
                        <a:cs typeface="Tahoma"/>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0"/>
                        </a:spcBef>
                      </a:pPr>
                      <a:r>
                        <a:rPr sz="1600" dirty="0">
                          <a:latin typeface="Tahoma"/>
                          <a:cs typeface="Tahoma"/>
                        </a:rPr>
                        <a:t>7</a:t>
                      </a:r>
                      <a:endParaRPr sz="1600">
                        <a:latin typeface="Tahoma"/>
                        <a:cs typeface="Tahoma"/>
                      </a:endParaRPr>
                    </a:p>
                  </a:txBody>
                  <a:tcPr marL="0" marR="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5280">
                <a:tc>
                  <a:txBody>
                    <a:bodyPr/>
                    <a:lstStyle/>
                    <a:p>
                      <a:pPr algn="ctr">
                        <a:lnSpc>
                          <a:spcPct val="100000"/>
                        </a:lnSpc>
                        <a:spcBef>
                          <a:spcPts val="365"/>
                        </a:spcBef>
                      </a:pPr>
                      <a:r>
                        <a:rPr sz="1600" spc="-20" dirty="0">
                          <a:latin typeface="Tahoma"/>
                          <a:cs typeface="Tahoma"/>
                        </a:rPr>
                        <a:t>1000</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5"/>
                        </a:spcBef>
                      </a:pPr>
                      <a:r>
                        <a:rPr sz="1600" dirty="0">
                          <a:latin typeface="Tahoma"/>
                          <a:cs typeface="Tahoma"/>
                        </a:rPr>
                        <a:t>8</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5280">
                <a:tc>
                  <a:txBody>
                    <a:bodyPr/>
                    <a:lstStyle/>
                    <a:p>
                      <a:pPr algn="ctr">
                        <a:lnSpc>
                          <a:spcPct val="100000"/>
                        </a:lnSpc>
                        <a:spcBef>
                          <a:spcPts val="365"/>
                        </a:spcBef>
                      </a:pPr>
                      <a:r>
                        <a:rPr sz="1600" spc="-20" dirty="0">
                          <a:latin typeface="Tahoma"/>
                          <a:cs typeface="Tahoma"/>
                        </a:rPr>
                        <a:t>1001</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5"/>
                        </a:spcBef>
                      </a:pPr>
                      <a:r>
                        <a:rPr sz="1600" dirty="0">
                          <a:latin typeface="Tahoma"/>
                          <a:cs typeface="Tahoma"/>
                        </a:rPr>
                        <a:t>9</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35280">
                <a:tc>
                  <a:txBody>
                    <a:bodyPr/>
                    <a:lstStyle/>
                    <a:p>
                      <a:pPr algn="ctr">
                        <a:lnSpc>
                          <a:spcPct val="100000"/>
                        </a:lnSpc>
                        <a:spcBef>
                          <a:spcPts val="365"/>
                        </a:spcBef>
                      </a:pPr>
                      <a:r>
                        <a:rPr sz="1600" spc="-20" dirty="0">
                          <a:latin typeface="Tahoma"/>
                          <a:cs typeface="Tahoma"/>
                        </a:rPr>
                        <a:t>1010</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65"/>
                        </a:spcBef>
                      </a:pPr>
                      <a:r>
                        <a:rPr sz="1600" dirty="0">
                          <a:latin typeface="Tahoma"/>
                          <a:cs typeface="Tahoma"/>
                        </a:rPr>
                        <a:t>A</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34645">
                <a:tc>
                  <a:txBody>
                    <a:bodyPr/>
                    <a:lstStyle/>
                    <a:p>
                      <a:pPr algn="ctr">
                        <a:lnSpc>
                          <a:spcPct val="100000"/>
                        </a:lnSpc>
                        <a:spcBef>
                          <a:spcPts val="365"/>
                        </a:spcBef>
                      </a:pPr>
                      <a:r>
                        <a:rPr sz="1600" spc="-20" dirty="0">
                          <a:latin typeface="Tahoma"/>
                          <a:cs typeface="Tahoma"/>
                        </a:rPr>
                        <a:t>1011</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600" dirty="0">
                          <a:latin typeface="Tahoma"/>
                          <a:cs typeface="Tahoma"/>
                        </a:rPr>
                        <a:t>B</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334645">
                <a:tc>
                  <a:txBody>
                    <a:bodyPr/>
                    <a:lstStyle/>
                    <a:p>
                      <a:pPr algn="ctr">
                        <a:lnSpc>
                          <a:spcPct val="100000"/>
                        </a:lnSpc>
                        <a:spcBef>
                          <a:spcPts val="365"/>
                        </a:spcBef>
                      </a:pPr>
                      <a:r>
                        <a:rPr sz="1600" spc="-20" dirty="0">
                          <a:latin typeface="Tahoma"/>
                          <a:cs typeface="Tahoma"/>
                        </a:rPr>
                        <a:t>1100</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65"/>
                        </a:spcBef>
                      </a:pPr>
                      <a:r>
                        <a:rPr sz="1600" dirty="0">
                          <a:latin typeface="Tahoma"/>
                          <a:cs typeface="Tahoma"/>
                        </a:rPr>
                        <a:t>C</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335280">
                <a:tc>
                  <a:txBody>
                    <a:bodyPr/>
                    <a:lstStyle/>
                    <a:p>
                      <a:pPr algn="ctr">
                        <a:lnSpc>
                          <a:spcPct val="100000"/>
                        </a:lnSpc>
                        <a:spcBef>
                          <a:spcPts val="365"/>
                        </a:spcBef>
                      </a:pPr>
                      <a:r>
                        <a:rPr sz="1600" spc="-20" dirty="0">
                          <a:latin typeface="Tahoma"/>
                          <a:cs typeface="Tahoma"/>
                        </a:rPr>
                        <a:t>1101</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600" dirty="0">
                          <a:latin typeface="Tahoma"/>
                          <a:cs typeface="Tahoma"/>
                        </a:rPr>
                        <a:t>D</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4"/>
                  </a:ext>
                </a:extLst>
              </a:tr>
              <a:tr h="335280">
                <a:tc>
                  <a:txBody>
                    <a:bodyPr/>
                    <a:lstStyle/>
                    <a:p>
                      <a:pPr algn="ctr">
                        <a:lnSpc>
                          <a:spcPct val="100000"/>
                        </a:lnSpc>
                        <a:spcBef>
                          <a:spcPts val="365"/>
                        </a:spcBef>
                      </a:pPr>
                      <a:r>
                        <a:rPr sz="1600" spc="-20" dirty="0">
                          <a:latin typeface="Tahoma"/>
                          <a:cs typeface="Tahoma"/>
                        </a:rPr>
                        <a:t>1110</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65"/>
                        </a:spcBef>
                      </a:pPr>
                      <a:r>
                        <a:rPr sz="1600" dirty="0">
                          <a:latin typeface="Tahoma"/>
                          <a:cs typeface="Tahoma"/>
                        </a:rPr>
                        <a:t>E</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5"/>
                  </a:ext>
                </a:extLst>
              </a:tr>
              <a:tr h="334645">
                <a:tc>
                  <a:txBody>
                    <a:bodyPr/>
                    <a:lstStyle/>
                    <a:p>
                      <a:pPr algn="ctr">
                        <a:lnSpc>
                          <a:spcPct val="100000"/>
                        </a:lnSpc>
                        <a:spcBef>
                          <a:spcPts val="365"/>
                        </a:spcBef>
                      </a:pPr>
                      <a:r>
                        <a:rPr sz="1600" spc="-20" dirty="0">
                          <a:latin typeface="Tahoma"/>
                          <a:cs typeface="Tahoma"/>
                        </a:rPr>
                        <a:t>1111</a:t>
                      </a:r>
                      <a:endParaRPr sz="1600">
                        <a:latin typeface="Tahoma"/>
                        <a:cs typeface="Tahom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365"/>
                        </a:spcBef>
                      </a:pPr>
                      <a:r>
                        <a:rPr sz="1600" dirty="0">
                          <a:latin typeface="Tahoma"/>
                          <a:cs typeface="Tahoma"/>
                        </a:rPr>
                        <a:t>F</a:t>
                      </a:r>
                      <a:endParaRPr sz="1600">
                        <a:latin typeface="Tahoma"/>
                        <a:cs typeface="Tahom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6"/>
                  </a:ext>
                </a:extLst>
              </a:tr>
            </a:tbl>
          </a:graphicData>
        </a:graphic>
      </p:graphicFrame>
      <p:sp>
        <p:nvSpPr>
          <p:cNvPr id="13" name="object 13"/>
          <p:cNvSpPr txBox="1"/>
          <p:nvPr/>
        </p:nvSpPr>
        <p:spPr>
          <a:xfrm>
            <a:off x="574040" y="4278629"/>
            <a:ext cx="4078604" cy="1219835"/>
          </a:xfrm>
          <a:prstGeom prst="rect">
            <a:avLst/>
          </a:prstGeom>
        </p:spPr>
        <p:txBody>
          <a:bodyPr vert="horz" wrap="square" lIns="0" tIns="12065" rIns="0" bIns="0" rtlCol="0">
            <a:spAutoFit/>
          </a:bodyPr>
          <a:lstStyle/>
          <a:p>
            <a:pPr marL="374015">
              <a:lnSpc>
                <a:spcPct val="100000"/>
              </a:lnSpc>
              <a:spcBef>
                <a:spcPts val="95"/>
              </a:spcBef>
              <a:tabLst>
                <a:tab pos="1120140" algn="l"/>
                <a:tab pos="1687830" algn="l"/>
                <a:tab pos="2434590" algn="l"/>
              </a:tabLst>
            </a:pPr>
            <a:r>
              <a:rPr sz="2800" spc="-50" dirty="0">
                <a:latin typeface="Calibri"/>
                <a:cs typeface="Calibri"/>
              </a:rPr>
              <a:t>1</a:t>
            </a:r>
            <a:r>
              <a:rPr sz="2800" dirty="0">
                <a:latin typeface="Calibri"/>
                <a:cs typeface="Calibri"/>
              </a:rPr>
              <a:t>	</a:t>
            </a:r>
            <a:r>
              <a:rPr sz="2800" spc="-50" dirty="0">
                <a:latin typeface="Calibri"/>
                <a:cs typeface="Calibri"/>
              </a:rPr>
              <a:t>F</a:t>
            </a:r>
            <a:r>
              <a:rPr sz="2800" dirty="0">
                <a:latin typeface="Calibri"/>
                <a:cs typeface="Calibri"/>
              </a:rPr>
              <a:t>	</a:t>
            </a:r>
            <a:r>
              <a:rPr sz="2800" spc="-50" dirty="0">
                <a:latin typeface="Calibri"/>
                <a:cs typeface="Calibri"/>
              </a:rPr>
              <a:t>4</a:t>
            </a:r>
            <a:r>
              <a:rPr sz="2800" dirty="0">
                <a:latin typeface="Calibri"/>
                <a:cs typeface="Calibri"/>
              </a:rPr>
              <a:t>	B</a:t>
            </a:r>
            <a:r>
              <a:rPr sz="2775" baseline="-21021" dirty="0">
                <a:latin typeface="Calibri"/>
                <a:cs typeface="Calibri"/>
              </a:rPr>
              <a:t>16</a:t>
            </a:r>
            <a:r>
              <a:rPr sz="2775" spc="382" baseline="-21021" dirty="0">
                <a:latin typeface="Calibri"/>
                <a:cs typeface="Calibri"/>
              </a:rPr>
              <a:t> </a:t>
            </a:r>
            <a:r>
              <a:rPr sz="2800" spc="-20" dirty="0">
                <a:latin typeface="Calibri"/>
                <a:cs typeface="Calibri"/>
              </a:rPr>
              <a:t>--</a:t>
            </a:r>
            <a:r>
              <a:rPr sz="2800" spc="-50" dirty="0">
                <a:latin typeface="Calibri"/>
                <a:cs typeface="Calibri"/>
              </a:rPr>
              <a:t>&gt;</a:t>
            </a:r>
            <a:endParaRPr sz="2800">
              <a:latin typeface="Calibri"/>
              <a:cs typeface="Calibri"/>
            </a:endParaRPr>
          </a:p>
          <a:p>
            <a:pPr marL="50800">
              <a:lnSpc>
                <a:spcPct val="100000"/>
              </a:lnSpc>
              <a:spcBef>
                <a:spcPts val="2685"/>
              </a:spcBef>
              <a:tabLst>
                <a:tab pos="935355" algn="l"/>
                <a:tab pos="1822450" algn="l"/>
                <a:tab pos="2707005" algn="l"/>
              </a:tabLst>
            </a:pPr>
            <a:r>
              <a:rPr sz="2800" spc="-20" dirty="0">
                <a:latin typeface="Calibri"/>
                <a:cs typeface="Calibri"/>
              </a:rPr>
              <a:t>0001</a:t>
            </a:r>
            <a:r>
              <a:rPr sz="2800" dirty="0">
                <a:latin typeface="Calibri"/>
                <a:cs typeface="Calibri"/>
              </a:rPr>
              <a:t>	</a:t>
            </a:r>
            <a:r>
              <a:rPr sz="2800" spc="-20" dirty="0">
                <a:latin typeface="Calibri"/>
                <a:cs typeface="Calibri"/>
              </a:rPr>
              <a:t>1111</a:t>
            </a:r>
            <a:r>
              <a:rPr sz="2800" dirty="0">
                <a:latin typeface="Calibri"/>
                <a:cs typeface="Calibri"/>
              </a:rPr>
              <a:t>	</a:t>
            </a:r>
            <a:r>
              <a:rPr sz="2800" spc="-20" dirty="0">
                <a:latin typeface="Calibri"/>
                <a:cs typeface="Calibri"/>
              </a:rPr>
              <a:t>0100</a:t>
            </a:r>
            <a:r>
              <a:rPr sz="2800" dirty="0">
                <a:latin typeface="Calibri"/>
                <a:cs typeface="Calibri"/>
              </a:rPr>
              <a:t>	1011</a:t>
            </a:r>
            <a:r>
              <a:rPr sz="2775" baseline="-21021" dirty="0">
                <a:latin typeface="Calibri"/>
                <a:cs typeface="Calibri"/>
              </a:rPr>
              <a:t>2</a:t>
            </a:r>
            <a:r>
              <a:rPr sz="2775" spc="322" baseline="-21021" dirty="0">
                <a:latin typeface="Calibri"/>
                <a:cs typeface="Calibri"/>
              </a:rPr>
              <a:t> </a:t>
            </a:r>
            <a:r>
              <a:rPr sz="2800" spc="-20" dirty="0">
                <a:latin typeface="Calibri"/>
                <a:cs typeface="Calibri"/>
              </a:rPr>
              <a:t>--</a:t>
            </a:r>
            <a:r>
              <a:rPr sz="2800" spc="-50" dirty="0">
                <a:latin typeface="Calibri"/>
                <a:cs typeface="Calibri"/>
              </a:rPr>
              <a:t>&gt;</a:t>
            </a:r>
            <a:endParaRPr sz="2800">
              <a:latin typeface="Calibri"/>
              <a:cs typeface="Calibri"/>
            </a:endParaRPr>
          </a:p>
        </p:txBody>
      </p:sp>
      <p:sp>
        <p:nvSpPr>
          <p:cNvPr id="14" name="object 14"/>
          <p:cNvSpPr txBox="1"/>
          <p:nvPr/>
        </p:nvSpPr>
        <p:spPr>
          <a:xfrm>
            <a:off x="612140" y="5814771"/>
            <a:ext cx="291211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0001111101001011</a:t>
            </a:r>
            <a:endParaRPr sz="2800">
              <a:latin typeface="Calibri"/>
              <a:cs typeface="Calibri"/>
            </a:endParaRPr>
          </a:p>
        </p:txBody>
      </p:sp>
      <p:sp>
        <p:nvSpPr>
          <p:cNvPr id="15" name="object 15"/>
          <p:cNvSpPr txBox="1"/>
          <p:nvPr/>
        </p:nvSpPr>
        <p:spPr>
          <a:xfrm>
            <a:off x="3500754" y="6018987"/>
            <a:ext cx="146050" cy="311150"/>
          </a:xfrm>
          <a:prstGeom prst="rect">
            <a:avLst/>
          </a:prstGeom>
        </p:spPr>
        <p:txBody>
          <a:bodyPr vert="horz" wrap="square" lIns="0" tIns="15875" rIns="0" bIns="0" rtlCol="0">
            <a:spAutoFit/>
          </a:bodyPr>
          <a:lstStyle/>
          <a:p>
            <a:pPr marL="12700">
              <a:lnSpc>
                <a:spcPct val="100000"/>
              </a:lnSpc>
              <a:spcBef>
                <a:spcPts val="125"/>
              </a:spcBef>
            </a:pPr>
            <a:r>
              <a:rPr sz="1850" spc="10" dirty="0">
                <a:latin typeface="Calibri"/>
                <a:cs typeface="Calibri"/>
              </a:rPr>
              <a:t>2</a:t>
            </a:r>
            <a:endParaRPr sz="18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0FF27DB8-DA53-4474-B6BA-451F0E78913D}"/>
              </a:ext>
            </a:extLst>
          </p:cNvPr>
          <p:cNvSpPr txBox="1">
            <a:spLocks noChangeArrowheads="1"/>
          </p:cNvSpPr>
          <p:nvPr/>
        </p:nvSpPr>
        <p:spPr bwMode="auto">
          <a:xfrm>
            <a:off x="374650" y="981075"/>
            <a:ext cx="7869238" cy="5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cs typeface="Calibri" panose="020F0502020204030204" pitchFamily="34" charset="0"/>
              </a:rPr>
              <a:t>经过时间</a:t>
            </a:r>
            <a:r>
              <a:rPr lang="zh-CN" altLang="zh-CN" sz="2400" b="1" dirty="0">
                <a:latin typeface="微软雅黑" panose="020B0503020204020204" pitchFamily="34" charset="-122"/>
                <a:ea typeface="微软雅黑" panose="020B0503020204020204" pitchFamily="34" charset="-122"/>
                <a:cs typeface="Calibri" panose="020F0502020204030204" pitchFamily="34" charset="0"/>
              </a:rPr>
              <a:t>/</a:t>
            </a:r>
            <a:r>
              <a:rPr lang="zh-CN" altLang="en-US" sz="2400" b="1" dirty="0">
                <a:latin typeface="微软雅黑" panose="020B0503020204020204" pitchFamily="34" charset="-122"/>
                <a:ea typeface="微软雅黑" panose="020B0503020204020204" pitchFamily="34" charset="-122"/>
                <a:cs typeface="Calibri" panose="020F0502020204030204" pitchFamily="34" charset="0"/>
              </a:rPr>
              <a:t>挂钟时间</a:t>
            </a:r>
            <a:r>
              <a:rPr lang="en-US" altLang="zh-CN" sz="2400" dirty="0">
                <a:latin typeface="微软雅黑" panose="020B0503020204020204" pitchFamily="34" charset="-122"/>
                <a:ea typeface="微软雅黑" panose="020B0503020204020204" pitchFamily="34" charset="-122"/>
                <a:cs typeface="Calibri" panose="020F0502020204030204" pitchFamily="34" charset="0"/>
              </a:rPr>
              <a:t>(</a:t>
            </a:r>
            <a:r>
              <a:rPr lang="zh-CN" altLang="en-US" sz="2400" dirty="0">
                <a:latin typeface="微软雅黑" panose="020B0503020204020204" pitchFamily="34" charset="-122"/>
                <a:ea typeface="微软雅黑" panose="020B0503020204020204" pitchFamily="34" charset="-122"/>
                <a:cs typeface="Calibri" panose="020F0502020204030204" pitchFamily="34" charset="0"/>
              </a:rPr>
              <a:t>考虑所有时间</a:t>
            </a:r>
            <a:r>
              <a:rPr lang="en-US" altLang="zh-CN" sz="2400" dirty="0">
                <a:latin typeface="微软雅黑" panose="020B0503020204020204" pitchFamily="34" charset="-122"/>
                <a:ea typeface="微软雅黑" panose="020B0503020204020204" pitchFamily="34" charset="-122"/>
                <a:cs typeface="Calibri" panose="020F0502020204030204" pitchFamily="34" charset="0"/>
              </a:rPr>
              <a:t>)</a:t>
            </a:r>
            <a:endParaRPr lang="zh-CN" altLang="zh-CN" sz="2400" dirty="0">
              <a:latin typeface="微软雅黑" panose="020B0503020204020204" pitchFamily="34" charset="-122"/>
              <a:ea typeface="微软雅黑" panose="020B0503020204020204" pitchFamily="34" charset="-122"/>
              <a:cs typeface="Calibri" panose="020F0502020204030204" pitchFamily="34" charset="0"/>
            </a:endParaRPr>
          </a:p>
          <a:p>
            <a:pPr eaLnBrk="1" hangingPunct="1">
              <a:lnSpc>
                <a:spcPct val="150000"/>
              </a:lnSpc>
              <a:spcBef>
                <a:spcPts val="463"/>
              </a:spcBef>
            </a:pPr>
            <a:r>
              <a:rPr lang="zh-CN" altLang="en-US" sz="1600" dirty="0">
                <a:latin typeface="Verdana" panose="020B0604030504040204" pitchFamily="34" charset="0"/>
                <a:ea typeface="楷体_GB2312" pitchFamily="49" charset="-122"/>
                <a:cs typeface="Calibri" panose="020F0502020204030204" pitchFamily="34" charset="0"/>
              </a:rPr>
              <a:t>计算所有内容（磁盘和内存访问、</a:t>
            </a:r>
            <a:r>
              <a:rPr lang="en-US" altLang="zh-CN" sz="1600" dirty="0">
                <a:latin typeface="Verdana" panose="020B0604030504040204" pitchFamily="34" charset="0"/>
                <a:ea typeface="楷体_GB2312" pitchFamily="49" charset="-122"/>
                <a:cs typeface="Calibri" panose="020F0502020204030204" pitchFamily="34" charset="0"/>
              </a:rPr>
              <a:t>I/O </a:t>
            </a:r>
            <a:r>
              <a:rPr lang="zh-CN" altLang="en-US" sz="1600" dirty="0">
                <a:latin typeface="Verdana" panose="020B0604030504040204" pitchFamily="34" charset="0"/>
                <a:ea typeface="楷体_GB2312" pitchFamily="49" charset="-122"/>
                <a:cs typeface="Calibri" panose="020F0502020204030204" pitchFamily="34" charset="0"/>
              </a:rPr>
              <a:t>等）</a:t>
            </a:r>
            <a:endParaRPr lang="en-US" altLang="zh-CN" sz="1600" dirty="0">
              <a:latin typeface="Verdana" panose="020B0604030504040204" pitchFamily="34" charset="0"/>
              <a:ea typeface="楷体_GB2312" pitchFamily="49" charset="-122"/>
              <a:cs typeface="Calibri" panose="020F0502020204030204" pitchFamily="34" charset="0"/>
            </a:endParaRPr>
          </a:p>
          <a:p>
            <a:pPr eaLnBrk="1" hangingPunct="1">
              <a:lnSpc>
                <a:spcPct val="150000"/>
              </a:lnSpc>
              <a:spcBef>
                <a:spcPts val="463"/>
              </a:spcBef>
            </a:pPr>
            <a:r>
              <a:rPr lang="zh-CN" altLang="en-US" sz="1600" dirty="0">
                <a:latin typeface="Verdana" panose="020B0604030504040204" pitchFamily="34" charset="0"/>
                <a:ea typeface="楷体_GB2312" pitchFamily="49" charset="-122"/>
                <a:cs typeface="Calibri" panose="020F0502020204030204" pitchFamily="34" charset="0"/>
              </a:rPr>
              <a:t>一个有用的数字，但通常不利于比较</a:t>
            </a:r>
            <a:endParaRPr lang="en-US" altLang="zh-CN" sz="1600" dirty="0">
              <a:latin typeface="Verdana" panose="020B0604030504040204" pitchFamily="34" charset="0"/>
              <a:ea typeface="楷体_GB2312" pitchFamily="49" charset="-122"/>
              <a:cs typeface="Calibri" panose="020F0502020204030204" pitchFamily="34" charset="0"/>
            </a:endParaRPr>
          </a:p>
          <a:p>
            <a:pPr eaLnBrk="1" hangingPunct="1">
              <a:lnSpc>
                <a:spcPct val="150000"/>
              </a:lnSpc>
            </a:pPr>
            <a:r>
              <a:rPr lang="en-US" altLang="zh-CN" sz="2400" b="1" dirty="0">
                <a:latin typeface="微软雅黑" panose="020B0503020204020204" pitchFamily="34" charset="-122"/>
                <a:ea typeface="微软雅黑" panose="020B0503020204020204" pitchFamily="34" charset="-122"/>
                <a:cs typeface="Calibri" panose="020F0502020204030204" pitchFamily="34" charset="0"/>
              </a:rPr>
              <a:t>CPU</a:t>
            </a:r>
            <a:r>
              <a:rPr lang="zh-CN" altLang="en-US" sz="2400" b="1" dirty="0">
                <a:latin typeface="微软雅黑" panose="020B0503020204020204" pitchFamily="34" charset="-122"/>
                <a:ea typeface="微软雅黑" panose="020B0503020204020204" pitchFamily="34" charset="-122"/>
                <a:cs typeface="Calibri" panose="020F0502020204030204" pitchFamily="34" charset="0"/>
              </a:rPr>
              <a:t>执行时间</a:t>
            </a:r>
            <a:r>
              <a:rPr lang="en-US" altLang="zh-CN" sz="2400" b="1" dirty="0">
                <a:latin typeface="微软雅黑" panose="020B0503020204020204" pitchFamily="34" charset="-122"/>
                <a:ea typeface="微软雅黑" panose="020B0503020204020204" pitchFamily="34" charset="-122"/>
                <a:cs typeface="Calibri" panose="020F0502020204030204" pitchFamily="34" charset="0"/>
              </a:rPr>
              <a:t>-</a:t>
            </a:r>
            <a:r>
              <a:rPr lang="zh-CN" altLang="en-US" sz="2000" dirty="0">
                <a:latin typeface="微软雅黑" panose="020B0503020204020204" pitchFamily="34" charset="-122"/>
                <a:ea typeface="微软雅黑" panose="020B0503020204020204" pitchFamily="34" charset="-122"/>
                <a:cs typeface="Calibri" panose="020F0502020204030204" pitchFamily="34" charset="0"/>
              </a:rPr>
              <a:t>只考虑</a:t>
            </a:r>
            <a:r>
              <a:rPr lang="en-US" altLang="zh-CN" sz="2000" dirty="0">
                <a:latin typeface="微软雅黑" panose="020B0503020204020204" pitchFamily="34" charset="-122"/>
                <a:ea typeface="微软雅黑" panose="020B0503020204020204" pitchFamily="34" charset="-122"/>
                <a:cs typeface="Calibri" panose="020F0502020204030204" pitchFamily="34" charset="0"/>
              </a:rPr>
              <a:t>CPU</a:t>
            </a:r>
            <a:r>
              <a:rPr lang="zh-CN" altLang="en-US" sz="2000" dirty="0">
                <a:latin typeface="微软雅黑" panose="020B0503020204020204" pitchFamily="34" charset="-122"/>
                <a:ea typeface="微软雅黑" panose="020B0503020204020204" pitchFamily="34" charset="-122"/>
                <a:cs typeface="Calibri" panose="020F0502020204030204" pitchFamily="34" charset="0"/>
              </a:rPr>
              <a:t>上花费的时间</a:t>
            </a:r>
            <a:endParaRPr lang="zh-CN" altLang="zh-CN" sz="2400" dirty="0">
              <a:latin typeface="微软雅黑" panose="020B0503020204020204" pitchFamily="34" charset="-122"/>
              <a:ea typeface="微软雅黑" panose="020B0503020204020204" pitchFamily="34" charset="-122"/>
              <a:cs typeface="Calibri" panose="020F0502020204030204" pitchFamily="34" charset="0"/>
            </a:endParaRPr>
          </a:p>
          <a:p>
            <a:pPr eaLnBrk="1" hangingPunct="1">
              <a:lnSpc>
                <a:spcPct val="150000"/>
              </a:lnSpc>
              <a:spcBef>
                <a:spcPts val="13"/>
              </a:spcBef>
              <a:buFont typeface="Wingdings" panose="05000000000000000000" pitchFamily="2" charset="2"/>
              <a:buNone/>
            </a:pPr>
            <a:r>
              <a:rPr lang="zh-CN" altLang="en-US" sz="1600" dirty="0">
                <a:latin typeface="Verdana" panose="020B0604030504040204" pitchFamily="34" charset="0"/>
                <a:ea typeface="楷体_GB2312" pitchFamily="49" charset="-122"/>
              </a:rPr>
              <a:t>不包括等待 </a:t>
            </a:r>
            <a:r>
              <a:rPr lang="en-US" altLang="zh-CN" sz="1600" dirty="0">
                <a:latin typeface="Verdana" panose="020B0604030504040204" pitchFamily="34" charset="0"/>
                <a:ea typeface="楷体_GB2312" pitchFamily="49" charset="-122"/>
              </a:rPr>
              <a:t>I/O </a:t>
            </a:r>
            <a:r>
              <a:rPr lang="zh-CN" altLang="en-US" sz="1600" dirty="0">
                <a:latin typeface="Verdana" panose="020B0604030504040204" pitchFamily="34" charset="0"/>
                <a:ea typeface="楷体_GB2312" pitchFamily="49" charset="-122"/>
              </a:rPr>
              <a:t>或者运行其他应用程序的时间。注意，在日常使用计算机的时候，我们感受到的是程序的响应时间（</a:t>
            </a:r>
            <a:r>
              <a:rPr lang="en-US" altLang="zh-CN" sz="1600" dirty="0">
                <a:latin typeface="Verdana" panose="020B0604030504040204" pitchFamily="34" charset="0"/>
                <a:ea typeface="楷体_GB2312" pitchFamily="49" charset="-122"/>
              </a:rPr>
              <a:t>response time</a:t>
            </a:r>
            <a:r>
              <a:rPr lang="zh-CN" altLang="en-US" sz="1600" dirty="0">
                <a:latin typeface="Verdana" panose="020B0604030504040204" pitchFamily="34" charset="0"/>
                <a:ea typeface="楷体_GB2312" pitchFamily="49" charset="-122"/>
              </a:rPr>
              <a:t>），而不是 </a:t>
            </a:r>
            <a:r>
              <a:rPr lang="en-US" altLang="zh-CN" sz="1600" dirty="0">
                <a:latin typeface="Verdana" panose="020B0604030504040204" pitchFamily="34" charset="0"/>
                <a:ea typeface="楷体_GB2312" pitchFamily="49" charset="-122"/>
              </a:rPr>
              <a:t>CPU </a:t>
            </a:r>
            <a:r>
              <a:rPr lang="zh-CN" altLang="en-US" sz="1600" dirty="0">
                <a:latin typeface="Verdana" panose="020B0604030504040204" pitchFamily="34" charset="0"/>
                <a:ea typeface="楷体_GB2312" pitchFamily="49" charset="-122"/>
              </a:rPr>
              <a:t>的执行时间。</a:t>
            </a:r>
            <a:endParaRPr lang="en-US" altLang="zh-CN" sz="1600" dirty="0">
              <a:latin typeface="Verdana" panose="020B0604030504040204" pitchFamily="34" charset="0"/>
              <a:ea typeface="楷体_GB2312" pitchFamily="49" charset="-122"/>
            </a:endParaRPr>
          </a:p>
          <a:p>
            <a:pPr eaLnBrk="1" hangingPunct="1">
              <a:lnSpc>
                <a:spcPct val="150000"/>
              </a:lnSpc>
              <a:spcBef>
                <a:spcPts val="13"/>
              </a:spcBef>
              <a:buFont typeface="Wingdings" panose="05000000000000000000" pitchFamily="2" charset="2"/>
              <a:buNone/>
            </a:pPr>
            <a:r>
              <a:rPr lang="en-US" altLang="zh-CN" sz="1600" dirty="0">
                <a:latin typeface="Verdana" panose="020B0604030504040204" pitchFamily="34" charset="0"/>
                <a:ea typeface="楷体_GB2312" pitchFamily="49" charset="-122"/>
              </a:rPr>
              <a:t>CPU </a:t>
            </a:r>
            <a:r>
              <a:rPr lang="zh-CN" altLang="en-US" sz="1600" dirty="0">
                <a:latin typeface="Verdana" panose="020B0604030504040204" pitchFamily="34" charset="0"/>
                <a:ea typeface="楷体_GB2312" pitchFamily="49" charset="-122"/>
              </a:rPr>
              <a:t>时间可以进一步划分为 </a:t>
            </a:r>
            <a:r>
              <a:rPr lang="zh-CN" altLang="en-US" sz="1600" dirty="0">
                <a:solidFill>
                  <a:srgbClr val="C00000"/>
                </a:solidFill>
                <a:latin typeface="Verdana" panose="020B0604030504040204" pitchFamily="34" charset="0"/>
                <a:ea typeface="楷体_GB2312" pitchFamily="49" charset="-122"/>
              </a:rPr>
              <a:t>系统</a:t>
            </a:r>
            <a:r>
              <a:rPr lang="en-US" altLang="zh-CN" sz="1600" dirty="0">
                <a:solidFill>
                  <a:srgbClr val="C00000"/>
                </a:solidFill>
                <a:latin typeface="Verdana" panose="020B0604030504040204" pitchFamily="34" charset="0"/>
                <a:ea typeface="楷体_GB2312" pitchFamily="49" charset="-122"/>
              </a:rPr>
              <a:t>CPU</a:t>
            </a:r>
            <a:r>
              <a:rPr lang="zh-CN" altLang="en-US" sz="1600" dirty="0">
                <a:solidFill>
                  <a:srgbClr val="C00000"/>
                </a:solidFill>
                <a:latin typeface="Verdana" panose="020B0604030504040204" pitchFamily="34" charset="0"/>
                <a:ea typeface="楷体_GB2312" pitchFamily="49" charset="-122"/>
              </a:rPr>
              <a:t>时间</a:t>
            </a:r>
            <a:r>
              <a:rPr lang="en-US" altLang="zh-CN" sz="1600" dirty="0">
                <a:solidFill>
                  <a:srgbClr val="C00000"/>
                </a:solidFill>
                <a:latin typeface="Verdana" panose="020B0604030504040204" pitchFamily="34" charset="0"/>
                <a:ea typeface="楷体_GB2312" pitchFamily="49" charset="-122"/>
              </a:rPr>
              <a:t>(</a:t>
            </a:r>
            <a:r>
              <a:rPr lang="zh-CN" altLang="zh-CN" sz="1600" b="1" i="1" dirty="0">
                <a:solidFill>
                  <a:srgbClr val="CC0000"/>
                </a:solidFill>
                <a:latin typeface="Calibri" panose="020F0502020204030204" pitchFamily="34" charset="0"/>
                <a:ea typeface="宋体" panose="02010600030101010101" pitchFamily="2" charset="-122"/>
              </a:rPr>
              <a:t>system </a:t>
            </a:r>
            <a:r>
              <a:rPr lang="en-US" altLang="zh-CN" sz="1600" b="1" dirty="0">
                <a:latin typeface="Calibri" panose="020F0502020204030204" pitchFamily="34" charset="0"/>
                <a:ea typeface="宋体" panose="02010600030101010101" pitchFamily="2" charset="-122"/>
              </a:rPr>
              <a:t>t</a:t>
            </a:r>
            <a:r>
              <a:rPr lang="zh-CN" altLang="zh-CN" sz="1600" b="1" dirty="0">
                <a:latin typeface="Calibri" panose="020F0502020204030204" pitchFamily="34" charset="0"/>
                <a:ea typeface="宋体" panose="02010600030101010101" pitchFamily="2" charset="-122"/>
              </a:rPr>
              <a:t>ime</a:t>
            </a:r>
            <a:r>
              <a:rPr lang="en-US" altLang="zh-CN" sz="1600" dirty="0">
                <a:solidFill>
                  <a:srgbClr val="C00000"/>
                </a:solidFill>
                <a:latin typeface="Verdana" panose="020B0604030504040204" pitchFamily="34" charset="0"/>
                <a:ea typeface="楷体_GB2312" pitchFamily="49" charset="-122"/>
              </a:rPr>
              <a:t>)</a:t>
            </a:r>
            <a:r>
              <a:rPr lang="zh-CN" altLang="en-US" sz="1600" dirty="0">
                <a:solidFill>
                  <a:srgbClr val="C00000"/>
                </a:solidFill>
                <a:latin typeface="Verdana" panose="020B0604030504040204" pitchFamily="34" charset="0"/>
                <a:ea typeface="楷体_GB2312" pitchFamily="49" charset="-122"/>
              </a:rPr>
              <a:t> </a:t>
            </a:r>
            <a:r>
              <a:rPr lang="zh-CN" altLang="en-US" sz="1600" dirty="0">
                <a:latin typeface="Verdana" panose="020B0604030504040204" pitchFamily="34" charset="0"/>
                <a:ea typeface="楷体_GB2312" pitchFamily="49" charset="-122"/>
              </a:rPr>
              <a:t>和 </a:t>
            </a:r>
            <a:r>
              <a:rPr lang="zh-CN" altLang="en-US" sz="1600" dirty="0">
                <a:solidFill>
                  <a:srgbClr val="C00000"/>
                </a:solidFill>
                <a:latin typeface="Verdana" panose="020B0604030504040204" pitchFamily="34" charset="0"/>
                <a:ea typeface="楷体_GB2312" pitchFamily="49" charset="-122"/>
              </a:rPr>
              <a:t>用户</a:t>
            </a:r>
            <a:r>
              <a:rPr lang="en-US" altLang="zh-CN" sz="1600" dirty="0">
                <a:solidFill>
                  <a:srgbClr val="C00000"/>
                </a:solidFill>
                <a:latin typeface="Verdana" panose="020B0604030504040204" pitchFamily="34" charset="0"/>
                <a:ea typeface="楷体_GB2312" pitchFamily="49" charset="-122"/>
              </a:rPr>
              <a:t>CPU</a:t>
            </a:r>
            <a:r>
              <a:rPr lang="zh-CN" altLang="en-US" sz="1600" dirty="0">
                <a:solidFill>
                  <a:srgbClr val="C00000"/>
                </a:solidFill>
                <a:latin typeface="Verdana" panose="020B0604030504040204" pitchFamily="34" charset="0"/>
                <a:ea typeface="楷体_GB2312" pitchFamily="49" charset="-122"/>
              </a:rPr>
              <a:t>时间</a:t>
            </a:r>
            <a:r>
              <a:rPr lang="en-US" altLang="zh-CN" sz="1600" dirty="0">
                <a:solidFill>
                  <a:srgbClr val="C00000"/>
                </a:solidFill>
                <a:latin typeface="Verdana" panose="020B0604030504040204" pitchFamily="34" charset="0"/>
                <a:ea typeface="楷体_GB2312" pitchFamily="49" charset="-122"/>
              </a:rPr>
              <a:t>(</a:t>
            </a:r>
            <a:r>
              <a:rPr lang="zh-CN" altLang="zh-CN" sz="1600" b="1" i="1" dirty="0">
                <a:solidFill>
                  <a:srgbClr val="CC0000"/>
                </a:solidFill>
                <a:latin typeface="Calibri" panose="020F0502020204030204" pitchFamily="34" charset="0"/>
                <a:ea typeface="宋体" panose="02010600030101010101" pitchFamily="2" charset="-122"/>
              </a:rPr>
              <a:t>user   </a:t>
            </a:r>
            <a:r>
              <a:rPr lang="en-US" altLang="zh-CN" sz="1600" b="1" dirty="0">
                <a:latin typeface="Calibri" panose="020F0502020204030204" pitchFamily="34" charset="0"/>
                <a:ea typeface="宋体" panose="02010600030101010101" pitchFamily="2" charset="-122"/>
              </a:rPr>
              <a:t>t</a:t>
            </a:r>
            <a:r>
              <a:rPr lang="zh-CN" altLang="zh-CN" sz="1600" b="1" dirty="0">
                <a:latin typeface="Calibri" panose="020F0502020204030204" pitchFamily="34" charset="0"/>
                <a:ea typeface="宋体" panose="02010600030101010101" pitchFamily="2" charset="-122"/>
              </a:rPr>
              <a:t>ime</a:t>
            </a:r>
            <a:r>
              <a:rPr lang="en-US" altLang="zh-CN" sz="1600" dirty="0">
                <a:solidFill>
                  <a:srgbClr val="C00000"/>
                </a:solidFill>
                <a:latin typeface="Verdana" panose="020B0604030504040204" pitchFamily="34" charset="0"/>
                <a:ea typeface="楷体_GB2312" pitchFamily="49" charset="-122"/>
              </a:rPr>
              <a:t>)</a:t>
            </a:r>
            <a:r>
              <a:rPr lang="zh-CN" altLang="en-US" sz="1600" dirty="0">
                <a:latin typeface="Verdana" panose="020B0604030504040204" pitchFamily="34" charset="0"/>
                <a:ea typeface="楷体_GB2312" pitchFamily="49" charset="-122"/>
              </a:rPr>
              <a:t>。</a:t>
            </a:r>
            <a:endParaRPr lang="zh-CN" altLang="zh-CN" dirty="0">
              <a:latin typeface="Calibri" panose="020F0502020204030204" pitchFamily="34" charset="0"/>
              <a:ea typeface="宋体" panose="02010600030101010101" pitchFamily="2" charset="-122"/>
            </a:endParaRPr>
          </a:p>
          <a:p>
            <a:pPr eaLnBrk="1" hangingPunct="1">
              <a:lnSpc>
                <a:spcPct val="150000"/>
              </a:lnSpc>
              <a:spcBef>
                <a:spcPct val="20000"/>
              </a:spcBef>
              <a:buClr>
                <a:schemeClr val="bg2"/>
              </a:buClr>
              <a:buSzPct val="75000"/>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系统 </a:t>
            </a:r>
            <a:r>
              <a:rPr lang="en-US" altLang="zh-CN" b="1" dirty="0">
                <a:solidFill>
                  <a:srgbClr val="C00000"/>
                </a:solidFill>
                <a:latin typeface="微软雅黑" panose="020B0503020204020204" pitchFamily="34" charset="-122"/>
                <a:ea typeface="微软雅黑" panose="020B0503020204020204" pitchFamily="34" charset="-122"/>
              </a:rPr>
              <a:t>CPU </a:t>
            </a:r>
            <a:r>
              <a:rPr lang="zh-CN" altLang="en-US" b="1" dirty="0">
                <a:solidFill>
                  <a:srgbClr val="C00000"/>
                </a:solidFill>
                <a:latin typeface="微软雅黑" panose="020B0503020204020204" pitchFamily="34" charset="-122"/>
                <a:ea typeface="微软雅黑" panose="020B0503020204020204" pitchFamily="34" charset="-122"/>
              </a:rPr>
              <a:t>时间</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为执行程序而花费在操作系统上的时间。</a:t>
            </a:r>
          </a:p>
          <a:p>
            <a:pPr eaLnBrk="1" hangingPunct="1">
              <a:lnSpc>
                <a:spcPct val="150000"/>
              </a:lnSpc>
              <a:spcBef>
                <a:spcPct val="20000"/>
              </a:spcBef>
              <a:buClr>
                <a:schemeClr val="bg2"/>
              </a:buClr>
              <a:buSzPct val="75000"/>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用户 </a:t>
            </a:r>
            <a:r>
              <a:rPr lang="en-US" altLang="zh-CN" b="1" dirty="0">
                <a:solidFill>
                  <a:srgbClr val="C00000"/>
                </a:solidFill>
                <a:latin typeface="微软雅黑" panose="020B0503020204020204" pitchFamily="34" charset="-122"/>
                <a:ea typeface="微软雅黑" panose="020B0503020204020204" pitchFamily="34" charset="-122"/>
              </a:rPr>
              <a:t>CPU </a:t>
            </a:r>
            <a:r>
              <a:rPr lang="zh-CN" altLang="en-US" b="1" dirty="0">
                <a:solidFill>
                  <a:srgbClr val="C00000"/>
                </a:solidFill>
                <a:latin typeface="微软雅黑" panose="020B0503020204020204" pitchFamily="34" charset="-122"/>
                <a:ea typeface="微软雅黑" panose="020B0503020204020204" pitchFamily="34" charset="-122"/>
              </a:rPr>
              <a:t>时间</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在程序本身所花费的 </a:t>
            </a:r>
            <a:r>
              <a:rPr lang="en-US" altLang="zh-CN" dirty="0">
                <a:solidFill>
                  <a:srgbClr val="4D4D4D"/>
                </a:solidFill>
                <a:latin typeface="微软雅黑" panose="020B0503020204020204" pitchFamily="34" charset="-122"/>
                <a:ea typeface="微软雅黑" panose="020B0503020204020204" pitchFamily="34" charset="-122"/>
              </a:rPr>
              <a:t>CPU </a:t>
            </a:r>
            <a:r>
              <a:rPr lang="zh-CN" altLang="en-US" dirty="0">
                <a:solidFill>
                  <a:srgbClr val="4D4D4D"/>
                </a:solidFill>
                <a:latin typeface="微软雅黑" panose="020B0503020204020204" pitchFamily="34" charset="-122"/>
                <a:ea typeface="微软雅黑" panose="020B0503020204020204" pitchFamily="34" charset="-122"/>
              </a:rPr>
              <a:t>时间。</a:t>
            </a:r>
          </a:p>
          <a:p>
            <a:pPr eaLnBrk="1" hangingPunct="1"/>
            <a:endParaRPr lang="en-US" altLang="zh-CN" sz="2800" b="1" dirty="0">
              <a:latin typeface="Calibri" panose="020F0502020204030204" pitchFamily="34" charset="0"/>
              <a:ea typeface="宋体" panose="02010600030101010101" pitchFamily="2" charset="-122"/>
            </a:endParaRPr>
          </a:p>
          <a:p>
            <a:pPr eaLnBrk="1" hangingPunct="1"/>
            <a:r>
              <a:rPr lang="zh-CN" altLang="en-US" sz="2400" b="1" dirty="0">
                <a:latin typeface="微软雅黑" panose="020B0503020204020204" pitchFamily="34" charset="-122"/>
                <a:ea typeface="微软雅黑" panose="020B0503020204020204" pitchFamily="34" charset="-122"/>
              </a:rPr>
              <a:t>我们的重点</a:t>
            </a:r>
            <a:r>
              <a:rPr lang="zh-CN" altLang="zh-CN" sz="2400" b="1" dirty="0">
                <a:latin typeface="微软雅黑" panose="020B0503020204020204" pitchFamily="34" charset="-122"/>
                <a:ea typeface="微软雅黑" panose="020B0503020204020204" pitchFamily="34" charset="-122"/>
              </a:rPr>
              <a:t>:</a:t>
            </a:r>
            <a:r>
              <a:rPr lang="zh-CN" altLang="zh-CN" sz="2800" b="1" dirty="0">
                <a:latin typeface="Calibri" panose="020F0502020204030204" pitchFamily="34" charset="0"/>
                <a:ea typeface="宋体" panose="02010600030101010101" pitchFamily="2" charset="-122"/>
              </a:rPr>
              <a:t>	</a:t>
            </a:r>
            <a:r>
              <a:rPr lang="zh-CN" altLang="en-US" sz="2000" b="1" dirty="0">
                <a:solidFill>
                  <a:srgbClr val="C00000"/>
                </a:solidFill>
                <a:latin typeface="微软雅黑" panose="020B0503020204020204" pitchFamily="34" charset="-122"/>
                <a:ea typeface="微软雅黑" panose="020B0503020204020204" pitchFamily="34" charset="-122"/>
              </a:rPr>
              <a:t>用户 </a:t>
            </a:r>
            <a:r>
              <a:rPr lang="en-US" altLang="zh-CN" sz="2000" b="1" dirty="0">
                <a:solidFill>
                  <a:srgbClr val="C00000"/>
                </a:solidFill>
                <a:latin typeface="微软雅黑" panose="020B0503020204020204" pitchFamily="34" charset="-122"/>
                <a:ea typeface="微软雅黑" panose="020B0503020204020204" pitchFamily="34" charset="-122"/>
              </a:rPr>
              <a:t>CPU </a:t>
            </a:r>
            <a:r>
              <a:rPr lang="zh-CN" altLang="en-US" sz="2000" b="1" dirty="0">
                <a:solidFill>
                  <a:srgbClr val="C00000"/>
                </a:solidFill>
                <a:latin typeface="微软雅黑" panose="020B0503020204020204" pitchFamily="34" charset="-122"/>
                <a:ea typeface="微软雅黑" panose="020B0503020204020204" pitchFamily="34" charset="-122"/>
              </a:rPr>
              <a:t>时间</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C00000"/>
                </a:solidFill>
                <a:latin typeface="Calibri" panose="020F0502020204030204" pitchFamily="34" charset="0"/>
                <a:ea typeface="宋体" panose="02010600030101010101" pitchFamily="2" charset="-122"/>
              </a:rPr>
              <a:t>user CPU </a:t>
            </a:r>
            <a:r>
              <a:rPr lang="en-US" altLang="zh-CN" sz="2800" b="1" dirty="0">
                <a:solidFill>
                  <a:srgbClr val="C00000"/>
                </a:solidFill>
                <a:latin typeface="Calibri" panose="020F0502020204030204" pitchFamily="34" charset="0"/>
                <a:ea typeface="宋体" panose="02010600030101010101" pitchFamily="2" charset="-122"/>
              </a:rPr>
              <a:t>t</a:t>
            </a:r>
            <a:r>
              <a:rPr lang="zh-CN" altLang="zh-CN" sz="2800" b="1" dirty="0">
                <a:solidFill>
                  <a:srgbClr val="C00000"/>
                </a:solidFill>
                <a:latin typeface="Calibri" panose="020F0502020204030204" pitchFamily="34" charset="0"/>
                <a:ea typeface="宋体" panose="02010600030101010101" pitchFamily="2" charset="-122"/>
              </a:rPr>
              <a:t>ime</a:t>
            </a:r>
            <a:r>
              <a:rPr lang="en-US" altLang="zh-CN" sz="2800" b="1" dirty="0">
                <a:solidFill>
                  <a:srgbClr val="C00000"/>
                </a:solidFill>
                <a:latin typeface="Calibri" panose="020F0502020204030204" pitchFamily="34" charset="0"/>
                <a:ea typeface="宋体" panose="02010600030101010101" pitchFamily="2" charset="-122"/>
              </a:rPr>
              <a:t>)</a:t>
            </a:r>
            <a:endParaRPr lang="zh-CN" altLang="zh-CN" sz="2800" dirty="0">
              <a:solidFill>
                <a:srgbClr val="C00000"/>
              </a:solidFill>
              <a:latin typeface="Calibri" panose="020F0502020204030204" pitchFamily="34" charset="0"/>
              <a:ea typeface="宋体" panose="02010600030101010101" pitchFamily="2" charset="-122"/>
            </a:endParaRPr>
          </a:p>
          <a:p>
            <a:pPr eaLnBrk="1" hangingPunct="1">
              <a:spcBef>
                <a:spcPts val="388"/>
              </a:spcBef>
            </a:pPr>
            <a:r>
              <a:rPr lang="zh-CN" altLang="en-US" dirty="0">
                <a:solidFill>
                  <a:srgbClr val="4D4D4D"/>
                </a:solidFill>
                <a:latin typeface="微软雅黑" panose="020B0503020204020204" pitchFamily="34" charset="-122"/>
                <a:ea typeface="微软雅黑" panose="020B0503020204020204" pitchFamily="34" charset="-122"/>
              </a:rPr>
              <a:t>程序代码一行行执行所花费的时间。</a:t>
            </a:r>
            <a:endParaRPr lang="zh-CN" altLang="zh-CN" dirty="0">
              <a:solidFill>
                <a:srgbClr val="4D4D4D"/>
              </a:solidFill>
              <a:latin typeface="微软雅黑" panose="020B0503020204020204" pitchFamily="34" charset="-122"/>
              <a:ea typeface="微软雅黑" panose="020B0503020204020204" pitchFamily="34" charset="-122"/>
            </a:endParaRPr>
          </a:p>
        </p:txBody>
      </p:sp>
      <p:sp>
        <p:nvSpPr>
          <p:cNvPr id="3" name="object 3">
            <a:extLst>
              <a:ext uri="{FF2B5EF4-FFF2-40B4-BE49-F238E27FC236}">
                <a16:creationId xmlns:a16="http://schemas.microsoft.com/office/drawing/2014/main" id="{CC5237DF-9181-450B-B8D2-477012EDAC16}"/>
              </a:ext>
            </a:extLst>
          </p:cNvPr>
          <p:cNvSpPr txBox="1">
            <a:spLocks noGrp="1"/>
          </p:cNvSpPr>
          <p:nvPr>
            <p:ph type="title"/>
          </p:nvPr>
        </p:nvSpPr>
        <p:spPr>
          <a:xfrm>
            <a:off x="4787900" y="366713"/>
            <a:ext cx="4176713" cy="387350"/>
          </a:xfrm>
        </p:spPr>
        <p:txBody>
          <a:bodyPr lIns="0" tIns="0" rIns="0" bIns="0" rtlCol="0">
            <a:spAutoFit/>
          </a:bodyPr>
          <a:lstStyle/>
          <a:p>
            <a:pPr marL="11206" eaLnBrk="1" fontAlgn="auto" hangingPunct="1">
              <a:spcAft>
                <a:spcPts val="0"/>
              </a:spcAft>
              <a:tabLst>
                <a:tab pos="2045183" algn="l"/>
              </a:tabLst>
              <a:defRPr/>
            </a:pPr>
            <a:r>
              <a:rPr sz="2800" dirty="0"/>
              <a:t>E</a:t>
            </a:r>
            <a:r>
              <a:rPr sz="2800" spc="-4" dirty="0"/>
              <a:t>x</a:t>
            </a:r>
            <a:r>
              <a:rPr sz="2800" dirty="0"/>
              <a:t>ecution	Time</a:t>
            </a:r>
          </a:p>
        </p:txBody>
      </p:sp>
      <p:sp>
        <p:nvSpPr>
          <p:cNvPr id="4" name="object 4">
            <a:extLst>
              <a:ext uri="{FF2B5EF4-FFF2-40B4-BE49-F238E27FC236}">
                <a16:creationId xmlns:a16="http://schemas.microsoft.com/office/drawing/2014/main" id="{F0F04445-2DC4-465B-813E-7EB0EE0E5298}"/>
              </a:ext>
            </a:extLst>
          </p:cNvPr>
          <p:cNvSpPr/>
          <p:nvPr/>
        </p:nvSpPr>
        <p:spPr>
          <a:xfrm>
            <a:off x="7318375" y="1270000"/>
            <a:ext cx="242888" cy="266700"/>
          </a:xfrm>
          <a:custGeom>
            <a:avLst/>
            <a:gdLst/>
            <a:ahLst/>
            <a:cxnLst/>
            <a:rect l="l" t="t" r="r" b="b"/>
            <a:pathLst>
              <a:path w="275590" h="302260">
                <a:moveTo>
                  <a:pt x="158509" y="301644"/>
                </a:moveTo>
                <a:lnTo>
                  <a:pt x="124604" y="301644"/>
                </a:lnTo>
                <a:lnTo>
                  <a:pt x="78830" y="283850"/>
                </a:lnTo>
                <a:lnTo>
                  <a:pt x="49162" y="247416"/>
                </a:lnTo>
                <a:lnTo>
                  <a:pt x="22886" y="192340"/>
                </a:lnTo>
                <a:lnTo>
                  <a:pt x="3390" y="141501"/>
                </a:lnTo>
                <a:lnTo>
                  <a:pt x="0" y="72869"/>
                </a:lnTo>
                <a:lnTo>
                  <a:pt x="11018" y="39823"/>
                </a:lnTo>
                <a:lnTo>
                  <a:pt x="26276" y="17793"/>
                </a:lnTo>
                <a:lnTo>
                  <a:pt x="67811" y="0"/>
                </a:lnTo>
                <a:lnTo>
                  <a:pt x="113584" y="0"/>
                </a:lnTo>
                <a:lnTo>
                  <a:pt x="158509" y="17793"/>
                </a:lnTo>
                <a:lnTo>
                  <a:pt x="184786" y="33045"/>
                </a:lnTo>
                <a:lnTo>
                  <a:pt x="203434" y="87273"/>
                </a:lnTo>
                <a:lnTo>
                  <a:pt x="215301" y="120319"/>
                </a:lnTo>
                <a:lnTo>
                  <a:pt x="257278" y="120319"/>
                </a:lnTo>
                <a:lnTo>
                  <a:pt x="215301" y="163531"/>
                </a:lnTo>
                <a:lnTo>
                  <a:pt x="215301" y="206745"/>
                </a:lnTo>
                <a:lnTo>
                  <a:pt x="203434" y="250805"/>
                </a:lnTo>
                <a:lnTo>
                  <a:pt x="184786" y="283850"/>
                </a:lnTo>
                <a:lnTo>
                  <a:pt x="158509" y="301644"/>
                </a:lnTo>
                <a:close/>
              </a:path>
              <a:path w="275590" h="302260">
                <a:moveTo>
                  <a:pt x="257278" y="120319"/>
                </a:moveTo>
                <a:lnTo>
                  <a:pt x="215301" y="120319"/>
                </a:lnTo>
                <a:lnTo>
                  <a:pt x="260226" y="83884"/>
                </a:lnTo>
                <a:lnTo>
                  <a:pt x="275484" y="87273"/>
                </a:lnTo>
                <a:lnTo>
                  <a:pt x="272094" y="105067"/>
                </a:lnTo>
                <a:lnTo>
                  <a:pt x="257278" y="120319"/>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5" name="object 5">
            <a:extLst>
              <a:ext uri="{FF2B5EF4-FFF2-40B4-BE49-F238E27FC236}">
                <a16:creationId xmlns:a16="http://schemas.microsoft.com/office/drawing/2014/main" id="{94D292C1-5859-45CC-AA70-7947539EACB5}"/>
              </a:ext>
            </a:extLst>
          </p:cNvPr>
          <p:cNvSpPr/>
          <p:nvPr/>
        </p:nvSpPr>
        <p:spPr>
          <a:xfrm>
            <a:off x="7318375" y="1270000"/>
            <a:ext cx="242888" cy="266700"/>
          </a:xfrm>
          <a:custGeom>
            <a:avLst/>
            <a:gdLst/>
            <a:ahLst/>
            <a:cxnLst/>
            <a:rect l="l" t="t" r="r" b="b"/>
            <a:pathLst>
              <a:path w="275590" h="302260">
                <a:moveTo>
                  <a:pt x="67811" y="0"/>
                </a:moveTo>
                <a:lnTo>
                  <a:pt x="113584" y="0"/>
                </a:lnTo>
                <a:lnTo>
                  <a:pt x="158509" y="17793"/>
                </a:lnTo>
                <a:lnTo>
                  <a:pt x="184786" y="33045"/>
                </a:lnTo>
                <a:lnTo>
                  <a:pt x="203434" y="87273"/>
                </a:lnTo>
                <a:lnTo>
                  <a:pt x="215301" y="120319"/>
                </a:lnTo>
                <a:lnTo>
                  <a:pt x="260226" y="83884"/>
                </a:lnTo>
                <a:lnTo>
                  <a:pt x="275484" y="87273"/>
                </a:lnTo>
                <a:lnTo>
                  <a:pt x="272094" y="105067"/>
                </a:lnTo>
                <a:lnTo>
                  <a:pt x="215301" y="163531"/>
                </a:lnTo>
                <a:lnTo>
                  <a:pt x="215301" y="206745"/>
                </a:lnTo>
                <a:lnTo>
                  <a:pt x="203434" y="250805"/>
                </a:lnTo>
                <a:lnTo>
                  <a:pt x="184786" y="283850"/>
                </a:lnTo>
                <a:lnTo>
                  <a:pt x="158509" y="301644"/>
                </a:lnTo>
                <a:lnTo>
                  <a:pt x="124604" y="301644"/>
                </a:lnTo>
                <a:lnTo>
                  <a:pt x="78830" y="283850"/>
                </a:lnTo>
                <a:lnTo>
                  <a:pt x="49162" y="247416"/>
                </a:lnTo>
                <a:lnTo>
                  <a:pt x="22886" y="192340"/>
                </a:lnTo>
                <a:lnTo>
                  <a:pt x="3390" y="141501"/>
                </a:lnTo>
                <a:lnTo>
                  <a:pt x="0" y="72869"/>
                </a:lnTo>
                <a:lnTo>
                  <a:pt x="11018" y="39823"/>
                </a:lnTo>
                <a:lnTo>
                  <a:pt x="26276" y="17793"/>
                </a:lnTo>
                <a:lnTo>
                  <a:pt x="67811" y="0"/>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6" name="object 6">
            <a:extLst>
              <a:ext uri="{FF2B5EF4-FFF2-40B4-BE49-F238E27FC236}">
                <a16:creationId xmlns:a16="http://schemas.microsoft.com/office/drawing/2014/main" id="{930F1379-425D-458B-BBBC-4CB9FC5387BE}"/>
              </a:ext>
            </a:extLst>
          </p:cNvPr>
          <p:cNvSpPr/>
          <p:nvPr/>
        </p:nvSpPr>
        <p:spPr>
          <a:xfrm>
            <a:off x="7367588" y="1570038"/>
            <a:ext cx="173037" cy="460375"/>
          </a:xfrm>
          <a:custGeom>
            <a:avLst/>
            <a:gdLst/>
            <a:ahLst/>
            <a:cxnLst/>
            <a:rect l="l" t="t" r="r" b="b"/>
            <a:pathLst>
              <a:path w="195579" h="521335">
                <a:moveTo>
                  <a:pt x="105108" y="521099"/>
                </a:moveTo>
                <a:lnTo>
                  <a:pt x="78830" y="514320"/>
                </a:lnTo>
                <a:lnTo>
                  <a:pt x="44925" y="481275"/>
                </a:lnTo>
                <a:lnTo>
                  <a:pt x="33905" y="434673"/>
                </a:lnTo>
                <a:lnTo>
                  <a:pt x="22886" y="348247"/>
                </a:lnTo>
                <a:lnTo>
                  <a:pt x="33905" y="287240"/>
                </a:lnTo>
                <a:lnTo>
                  <a:pt x="33905" y="222844"/>
                </a:lnTo>
                <a:lnTo>
                  <a:pt x="15257" y="179631"/>
                </a:lnTo>
                <a:lnTo>
                  <a:pt x="0" y="122013"/>
                </a:lnTo>
                <a:lnTo>
                  <a:pt x="0" y="61006"/>
                </a:lnTo>
                <a:lnTo>
                  <a:pt x="26277" y="17793"/>
                </a:lnTo>
                <a:lnTo>
                  <a:pt x="55944" y="0"/>
                </a:lnTo>
                <a:lnTo>
                  <a:pt x="100869" y="0"/>
                </a:lnTo>
                <a:lnTo>
                  <a:pt x="157662" y="49991"/>
                </a:lnTo>
                <a:lnTo>
                  <a:pt x="179701" y="115235"/>
                </a:lnTo>
                <a:lnTo>
                  <a:pt x="191568" y="187257"/>
                </a:lnTo>
                <a:lnTo>
                  <a:pt x="194958" y="272836"/>
                </a:lnTo>
                <a:lnTo>
                  <a:pt x="194958" y="370277"/>
                </a:lnTo>
                <a:lnTo>
                  <a:pt x="179701" y="449077"/>
                </a:lnTo>
                <a:lnTo>
                  <a:pt x="157662" y="492290"/>
                </a:lnTo>
                <a:lnTo>
                  <a:pt x="105108" y="521099"/>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7" name="object 7">
            <a:extLst>
              <a:ext uri="{FF2B5EF4-FFF2-40B4-BE49-F238E27FC236}">
                <a16:creationId xmlns:a16="http://schemas.microsoft.com/office/drawing/2014/main" id="{F70708B3-AE04-4F2E-8782-1C978D1F82E2}"/>
              </a:ext>
            </a:extLst>
          </p:cNvPr>
          <p:cNvSpPr/>
          <p:nvPr/>
        </p:nvSpPr>
        <p:spPr>
          <a:xfrm>
            <a:off x="7367588" y="1570038"/>
            <a:ext cx="173037" cy="460375"/>
          </a:xfrm>
          <a:custGeom>
            <a:avLst/>
            <a:gdLst/>
            <a:ahLst/>
            <a:cxnLst/>
            <a:rect l="l" t="t" r="r" b="b"/>
            <a:pathLst>
              <a:path w="195579" h="521335">
                <a:moveTo>
                  <a:pt x="26277" y="17793"/>
                </a:moveTo>
                <a:lnTo>
                  <a:pt x="55944" y="0"/>
                </a:lnTo>
                <a:lnTo>
                  <a:pt x="100869" y="0"/>
                </a:lnTo>
                <a:lnTo>
                  <a:pt x="157662" y="49991"/>
                </a:lnTo>
                <a:lnTo>
                  <a:pt x="179701" y="115235"/>
                </a:lnTo>
                <a:lnTo>
                  <a:pt x="191568" y="187257"/>
                </a:lnTo>
                <a:lnTo>
                  <a:pt x="194958" y="272836"/>
                </a:lnTo>
                <a:lnTo>
                  <a:pt x="194958" y="370277"/>
                </a:lnTo>
                <a:lnTo>
                  <a:pt x="179701" y="449077"/>
                </a:lnTo>
                <a:lnTo>
                  <a:pt x="157662" y="492290"/>
                </a:lnTo>
                <a:lnTo>
                  <a:pt x="105108" y="521099"/>
                </a:lnTo>
                <a:lnTo>
                  <a:pt x="78830" y="514320"/>
                </a:lnTo>
                <a:lnTo>
                  <a:pt x="44925" y="481275"/>
                </a:lnTo>
                <a:lnTo>
                  <a:pt x="33905" y="434673"/>
                </a:lnTo>
                <a:lnTo>
                  <a:pt x="22886" y="348247"/>
                </a:lnTo>
                <a:lnTo>
                  <a:pt x="33905" y="287240"/>
                </a:lnTo>
                <a:lnTo>
                  <a:pt x="33905" y="222844"/>
                </a:lnTo>
                <a:lnTo>
                  <a:pt x="15257" y="179631"/>
                </a:lnTo>
                <a:lnTo>
                  <a:pt x="0" y="122013"/>
                </a:lnTo>
                <a:lnTo>
                  <a:pt x="0" y="61006"/>
                </a:lnTo>
                <a:lnTo>
                  <a:pt x="26277" y="17793"/>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8" name="object 8">
            <a:extLst>
              <a:ext uri="{FF2B5EF4-FFF2-40B4-BE49-F238E27FC236}">
                <a16:creationId xmlns:a16="http://schemas.microsoft.com/office/drawing/2014/main" id="{3E96BFE2-C430-4560-BB8A-E6E788CD8883}"/>
              </a:ext>
            </a:extLst>
          </p:cNvPr>
          <p:cNvSpPr/>
          <p:nvPr/>
        </p:nvSpPr>
        <p:spPr>
          <a:xfrm>
            <a:off x="7448550" y="1587500"/>
            <a:ext cx="228600" cy="454025"/>
          </a:xfrm>
          <a:custGeom>
            <a:avLst/>
            <a:gdLst/>
            <a:ahLst/>
            <a:cxnLst/>
            <a:rect l="l" t="t" r="r" b="b"/>
            <a:pathLst>
              <a:path w="259079" h="515620">
                <a:moveTo>
                  <a:pt x="164443" y="515168"/>
                </a:moveTo>
                <a:lnTo>
                  <a:pt x="145795" y="500764"/>
                </a:lnTo>
                <a:lnTo>
                  <a:pt x="145795" y="471954"/>
                </a:lnTo>
                <a:lnTo>
                  <a:pt x="131385" y="428742"/>
                </a:lnTo>
                <a:lnTo>
                  <a:pt x="108498" y="403322"/>
                </a:lnTo>
                <a:lnTo>
                  <a:pt x="100870" y="371124"/>
                </a:lnTo>
                <a:lnTo>
                  <a:pt x="134776" y="349094"/>
                </a:lnTo>
                <a:lnTo>
                  <a:pt x="198349" y="305881"/>
                </a:lnTo>
                <a:lnTo>
                  <a:pt x="224626" y="266904"/>
                </a:lnTo>
                <a:lnTo>
                  <a:pt x="224626" y="223691"/>
                </a:lnTo>
                <a:lnTo>
                  <a:pt x="190720" y="158448"/>
                </a:lnTo>
                <a:lnTo>
                  <a:pt x="134776" y="100830"/>
                </a:lnTo>
                <a:lnTo>
                  <a:pt x="100870" y="72022"/>
                </a:lnTo>
                <a:lnTo>
                  <a:pt x="52554" y="61006"/>
                </a:lnTo>
                <a:lnTo>
                  <a:pt x="0" y="46602"/>
                </a:lnTo>
                <a:lnTo>
                  <a:pt x="29667" y="0"/>
                </a:lnTo>
                <a:lnTo>
                  <a:pt x="112737" y="17793"/>
                </a:lnTo>
                <a:lnTo>
                  <a:pt x="176310" y="61006"/>
                </a:lnTo>
                <a:lnTo>
                  <a:pt x="224626" y="133028"/>
                </a:lnTo>
                <a:lnTo>
                  <a:pt x="255141" y="201661"/>
                </a:lnTo>
                <a:lnTo>
                  <a:pt x="258532" y="277072"/>
                </a:lnTo>
                <a:lnTo>
                  <a:pt x="235646" y="327911"/>
                </a:lnTo>
                <a:lnTo>
                  <a:pt x="179701" y="360109"/>
                </a:lnTo>
                <a:lnTo>
                  <a:pt x="134776" y="382139"/>
                </a:lnTo>
                <a:lnTo>
                  <a:pt x="134776" y="403322"/>
                </a:lnTo>
                <a:lnTo>
                  <a:pt x="164443" y="428742"/>
                </a:lnTo>
                <a:lnTo>
                  <a:pt x="179701" y="482970"/>
                </a:lnTo>
                <a:lnTo>
                  <a:pt x="164443" y="515168"/>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9" name="object 9">
            <a:extLst>
              <a:ext uri="{FF2B5EF4-FFF2-40B4-BE49-F238E27FC236}">
                <a16:creationId xmlns:a16="http://schemas.microsoft.com/office/drawing/2014/main" id="{CA3C09D6-91B7-4943-9176-093D4DE18C89}"/>
              </a:ext>
            </a:extLst>
          </p:cNvPr>
          <p:cNvSpPr/>
          <p:nvPr/>
        </p:nvSpPr>
        <p:spPr>
          <a:xfrm>
            <a:off x="7448550" y="1587500"/>
            <a:ext cx="228600" cy="454025"/>
          </a:xfrm>
          <a:custGeom>
            <a:avLst/>
            <a:gdLst/>
            <a:ahLst/>
            <a:cxnLst/>
            <a:rect l="l" t="t" r="r" b="b"/>
            <a:pathLst>
              <a:path w="259079" h="515620">
                <a:moveTo>
                  <a:pt x="29667" y="0"/>
                </a:moveTo>
                <a:lnTo>
                  <a:pt x="112737" y="17793"/>
                </a:lnTo>
                <a:lnTo>
                  <a:pt x="176310" y="61006"/>
                </a:lnTo>
                <a:lnTo>
                  <a:pt x="224626" y="133028"/>
                </a:lnTo>
                <a:lnTo>
                  <a:pt x="255141" y="201661"/>
                </a:lnTo>
                <a:lnTo>
                  <a:pt x="258532" y="277072"/>
                </a:lnTo>
                <a:lnTo>
                  <a:pt x="235646" y="327911"/>
                </a:lnTo>
                <a:lnTo>
                  <a:pt x="179701" y="360109"/>
                </a:lnTo>
                <a:lnTo>
                  <a:pt x="134776" y="382139"/>
                </a:lnTo>
                <a:lnTo>
                  <a:pt x="134776" y="403322"/>
                </a:lnTo>
                <a:lnTo>
                  <a:pt x="164443" y="428742"/>
                </a:lnTo>
                <a:lnTo>
                  <a:pt x="179701" y="482970"/>
                </a:lnTo>
                <a:lnTo>
                  <a:pt x="164443" y="515168"/>
                </a:lnTo>
                <a:lnTo>
                  <a:pt x="145795" y="500764"/>
                </a:lnTo>
                <a:lnTo>
                  <a:pt x="145795" y="471954"/>
                </a:lnTo>
                <a:lnTo>
                  <a:pt x="131385" y="428742"/>
                </a:lnTo>
                <a:lnTo>
                  <a:pt x="108498" y="403322"/>
                </a:lnTo>
                <a:lnTo>
                  <a:pt x="100870" y="371124"/>
                </a:lnTo>
                <a:lnTo>
                  <a:pt x="134776" y="349094"/>
                </a:lnTo>
                <a:lnTo>
                  <a:pt x="198349" y="305881"/>
                </a:lnTo>
                <a:lnTo>
                  <a:pt x="224626" y="266904"/>
                </a:lnTo>
                <a:lnTo>
                  <a:pt x="224626" y="223691"/>
                </a:lnTo>
                <a:lnTo>
                  <a:pt x="190720" y="158448"/>
                </a:lnTo>
                <a:lnTo>
                  <a:pt x="134776" y="100830"/>
                </a:lnTo>
                <a:lnTo>
                  <a:pt x="100870" y="72022"/>
                </a:lnTo>
                <a:lnTo>
                  <a:pt x="52554" y="61006"/>
                </a:lnTo>
                <a:lnTo>
                  <a:pt x="0" y="46602"/>
                </a:lnTo>
                <a:lnTo>
                  <a:pt x="29667" y="0"/>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0" name="object 10">
            <a:extLst>
              <a:ext uri="{FF2B5EF4-FFF2-40B4-BE49-F238E27FC236}">
                <a16:creationId xmlns:a16="http://schemas.microsoft.com/office/drawing/2014/main" id="{2CE9D474-3D65-4415-AD43-E4CBA25B6700}"/>
              </a:ext>
            </a:extLst>
          </p:cNvPr>
          <p:cNvSpPr/>
          <p:nvPr/>
        </p:nvSpPr>
        <p:spPr>
          <a:xfrm>
            <a:off x="7235825" y="1584325"/>
            <a:ext cx="168275" cy="427038"/>
          </a:xfrm>
          <a:custGeom>
            <a:avLst/>
            <a:gdLst/>
            <a:ahLst/>
            <a:cxnLst/>
            <a:rect l="l" t="t" r="r" b="b"/>
            <a:pathLst>
              <a:path w="191770" h="483870">
                <a:moveTo>
                  <a:pt x="120365" y="483817"/>
                </a:moveTo>
                <a:lnTo>
                  <a:pt x="97479" y="476191"/>
                </a:lnTo>
                <a:lnTo>
                  <a:pt x="97479" y="440604"/>
                </a:lnTo>
                <a:lnTo>
                  <a:pt x="109346" y="386376"/>
                </a:lnTo>
                <a:lnTo>
                  <a:pt x="131385" y="364345"/>
                </a:lnTo>
                <a:lnTo>
                  <a:pt x="89850" y="343162"/>
                </a:lnTo>
                <a:lnTo>
                  <a:pt x="41534" y="321132"/>
                </a:lnTo>
                <a:lnTo>
                  <a:pt x="0" y="288934"/>
                </a:lnTo>
                <a:lnTo>
                  <a:pt x="0" y="249110"/>
                </a:lnTo>
                <a:lnTo>
                  <a:pt x="11019" y="180478"/>
                </a:lnTo>
                <a:lnTo>
                  <a:pt x="44925" y="115234"/>
                </a:lnTo>
                <a:lnTo>
                  <a:pt x="86459" y="61006"/>
                </a:lnTo>
                <a:lnTo>
                  <a:pt x="120365" y="22030"/>
                </a:lnTo>
                <a:lnTo>
                  <a:pt x="157662" y="0"/>
                </a:lnTo>
                <a:lnTo>
                  <a:pt x="191568" y="3388"/>
                </a:lnTo>
                <a:lnTo>
                  <a:pt x="188177" y="43212"/>
                </a:lnTo>
                <a:lnTo>
                  <a:pt x="165291" y="65243"/>
                </a:lnTo>
                <a:lnTo>
                  <a:pt x="131385" y="83036"/>
                </a:lnTo>
                <a:lnTo>
                  <a:pt x="89850" y="129639"/>
                </a:lnTo>
                <a:lnTo>
                  <a:pt x="44925" y="194882"/>
                </a:lnTo>
                <a:lnTo>
                  <a:pt x="33905" y="249110"/>
                </a:lnTo>
                <a:lnTo>
                  <a:pt x="41534" y="281308"/>
                </a:lnTo>
                <a:lnTo>
                  <a:pt x="52554" y="299949"/>
                </a:lnTo>
                <a:lnTo>
                  <a:pt x="101717" y="321132"/>
                </a:lnTo>
                <a:lnTo>
                  <a:pt x="146643" y="335536"/>
                </a:lnTo>
                <a:lnTo>
                  <a:pt x="165291" y="354178"/>
                </a:lnTo>
                <a:lnTo>
                  <a:pt x="168681" y="368582"/>
                </a:lnTo>
                <a:lnTo>
                  <a:pt x="142404" y="397390"/>
                </a:lnTo>
                <a:lnTo>
                  <a:pt x="131385" y="432978"/>
                </a:lnTo>
                <a:lnTo>
                  <a:pt x="120365" y="483817"/>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11" name="object 11">
            <a:extLst>
              <a:ext uri="{FF2B5EF4-FFF2-40B4-BE49-F238E27FC236}">
                <a16:creationId xmlns:a16="http://schemas.microsoft.com/office/drawing/2014/main" id="{86095A96-3092-447D-B865-A63778EFF634}"/>
              </a:ext>
            </a:extLst>
          </p:cNvPr>
          <p:cNvSpPr/>
          <p:nvPr/>
        </p:nvSpPr>
        <p:spPr>
          <a:xfrm>
            <a:off x="7235825" y="1584325"/>
            <a:ext cx="168275" cy="427038"/>
          </a:xfrm>
          <a:custGeom>
            <a:avLst/>
            <a:gdLst/>
            <a:ahLst/>
            <a:cxnLst/>
            <a:rect l="l" t="t" r="r" b="b"/>
            <a:pathLst>
              <a:path w="191770" h="483870">
                <a:moveTo>
                  <a:pt x="120365" y="22030"/>
                </a:moveTo>
                <a:lnTo>
                  <a:pt x="157662" y="0"/>
                </a:lnTo>
                <a:lnTo>
                  <a:pt x="191568" y="3388"/>
                </a:lnTo>
                <a:lnTo>
                  <a:pt x="188177" y="43212"/>
                </a:lnTo>
                <a:lnTo>
                  <a:pt x="165291" y="65243"/>
                </a:lnTo>
                <a:lnTo>
                  <a:pt x="131385" y="83036"/>
                </a:lnTo>
                <a:lnTo>
                  <a:pt x="89850" y="129639"/>
                </a:lnTo>
                <a:lnTo>
                  <a:pt x="44925" y="194882"/>
                </a:lnTo>
                <a:lnTo>
                  <a:pt x="33905" y="249110"/>
                </a:lnTo>
                <a:lnTo>
                  <a:pt x="41534" y="281308"/>
                </a:lnTo>
                <a:lnTo>
                  <a:pt x="52554" y="299949"/>
                </a:lnTo>
                <a:lnTo>
                  <a:pt x="101717" y="321132"/>
                </a:lnTo>
                <a:lnTo>
                  <a:pt x="146643" y="335536"/>
                </a:lnTo>
                <a:lnTo>
                  <a:pt x="165291" y="354178"/>
                </a:lnTo>
                <a:lnTo>
                  <a:pt x="168681" y="368582"/>
                </a:lnTo>
                <a:lnTo>
                  <a:pt x="142404" y="397390"/>
                </a:lnTo>
                <a:lnTo>
                  <a:pt x="131385" y="432978"/>
                </a:lnTo>
                <a:lnTo>
                  <a:pt x="120365" y="483817"/>
                </a:lnTo>
                <a:lnTo>
                  <a:pt x="97479" y="476191"/>
                </a:lnTo>
                <a:lnTo>
                  <a:pt x="97479" y="440604"/>
                </a:lnTo>
                <a:lnTo>
                  <a:pt x="109346" y="386376"/>
                </a:lnTo>
                <a:lnTo>
                  <a:pt x="131385" y="364345"/>
                </a:lnTo>
                <a:lnTo>
                  <a:pt x="89850" y="343162"/>
                </a:lnTo>
                <a:lnTo>
                  <a:pt x="41534" y="321132"/>
                </a:lnTo>
                <a:lnTo>
                  <a:pt x="0" y="288934"/>
                </a:lnTo>
                <a:lnTo>
                  <a:pt x="0" y="249110"/>
                </a:lnTo>
                <a:lnTo>
                  <a:pt x="11019" y="180478"/>
                </a:lnTo>
                <a:lnTo>
                  <a:pt x="44925" y="115234"/>
                </a:lnTo>
                <a:lnTo>
                  <a:pt x="86459" y="61006"/>
                </a:lnTo>
                <a:lnTo>
                  <a:pt x="120365" y="22030"/>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2" name="object 12">
            <a:extLst>
              <a:ext uri="{FF2B5EF4-FFF2-40B4-BE49-F238E27FC236}">
                <a16:creationId xmlns:a16="http://schemas.microsoft.com/office/drawing/2014/main" id="{F9AA132C-F866-4441-A9BF-D479B030958B}"/>
              </a:ext>
            </a:extLst>
          </p:cNvPr>
          <p:cNvSpPr/>
          <p:nvPr/>
        </p:nvSpPr>
        <p:spPr>
          <a:xfrm>
            <a:off x="7462838" y="1960563"/>
            <a:ext cx="200025" cy="509587"/>
          </a:xfrm>
          <a:custGeom>
            <a:avLst/>
            <a:gdLst/>
            <a:ahLst/>
            <a:cxnLst/>
            <a:rect l="l" t="t" r="r" b="b"/>
            <a:pathLst>
              <a:path w="226695" h="577214">
                <a:moveTo>
                  <a:pt x="38144" y="577022"/>
                </a:moveTo>
                <a:lnTo>
                  <a:pt x="11019" y="570243"/>
                </a:lnTo>
                <a:lnTo>
                  <a:pt x="11019" y="537198"/>
                </a:lnTo>
                <a:lnTo>
                  <a:pt x="33906" y="490596"/>
                </a:lnTo>
                <a:lnTo>
                  <a:pt x="49163" y="394002"/>
                </a:lnTo>
                <a:lnTo>
                  <a:pt x="60183" y="279614"/>
                </a:lnTo>
                <a:lnTo>
                  <a:pt x="67812" y="150822"/>
                </a:lnTo>
                <a:lnTo>
                  <a:pt x="38144" y="72022"/>
                </a:lnTo>
                <a:lnTo>
                  <a:pt x="0" y="39823"/>
                </a:lnTo>
                <a:lnTo>
                  <a:pt x="15258" y="0"/>
                </a:lnTo>
                <a:lnTo>
                  <a:pt x="67812" y="21183"/>
                </a:lnTo>
                <a:lnTo>
                  <a:pt x="94088" y="75411"/>
                </a:lnTo>
                <a:lnTo>
                  <a:pt x="101717" y="172005"/>
                </a:lnTo>
                <a:lnTo>
                  <a:pt x="94088" y="332995"/>
                </a:lnTo>
                <a:lnTo>
                  <a:pt x="72050" y="458398"/>
                </a:lnTo>
                <a:lnTo>
                  <a:pt x="60183" y="512626"/>
                </a:lnTo>
                <a:lnTo>
                  <a:pt x="83069" y="523641"/>
                </a:lnTo>
                <a:lnTo>
                  <a:pt x="140911" y="523641"/>
                </a:lnTo>
                <a:lnTo>
                  <a:pt x="38144" y="577022"/>
                </a:lnTo>
                <a:close/>
              </a:path>
              <a:path w="226695" h="577214">
                <a:moveTo>
                  <a:pt x="140911" y="523641"/>
                </a:moveTo>
                <a:lnTo>
                  <a:pt x="83069" y="523641"/>
                </a:lnTo>
                <a:lnTo>
                  <a:pt x="127995" y="480428"/>
                </a:lnTo>
                <a:lnTo>
                  <a:pt x="181396" y="448230"/>
                </a:lnTo>
                <a:lnTo>
                  <a:pt x="195806" y="451619"/>
                </a:lnTo>
                <a:lnTo>
                  <a:pt x="226321" y="472802"/>
                </a:lnTo>
                <a:lnTo>
                  <a:pt x="226321" y="483817"/>
                </a:lnTo>
                <a:lnTo>
                  <a:pt x="161900" y="512626"/>
                </a:lnTo>
                <a:lnTo>
                  <a:pt x="140911" y="523641"/>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13" name="object 13">
            <a:extLst>
              <a:ext uri="{FF2B5EF4-FFF2-40B4-BE49-F238E27FC236}">
                <a16:creationId xmlns:a16="http://schemas.microsoft.com/office/drawing/2014/main" id="{31D3DD19-B108-456D-A952-0C4C837D5ACD}"/>
              </a:ext>
            </a:extLst>
          </p:cNvPr>
          <p:cNvSpPr/>
          <p:nvPr/>
        </p:nvSpPr>
        <p:spPr>
          <a:xfrm>
            <a:off x="7462838" y="1960563"/>
            <a:ext cx="200025" cy="509587"/>
          </a:xfrm>
          <a:custGeom>
            <a:avLst/>
            <a:gdLst/>
            <a:ahLst/>
            <a:cxnLst/>
            <a:rect l="l" t="t" r="r" b="b"/>
            <a:pathLst>
              <a:path w="226695" h="577214">
                <a:moveTo>
                  <a:pt x="15258" y="0"/>
                </a:moveTo>
                <a:lnTo>
                  <a:pt x="67812" y="21183"/>
                </a:lnTo>
                <a:lnTo>
                  <a:pt x="94088" y="75411"/>
                </a:lnTo>
                <a:lnTo>
                  <a:pt x="101717" y="172005"/>
                </a:lnTo>
                <a:lnTo>
                  <a:pt x="94088" y="332995"/>
                </a:lnTo>
                <a:lnTo>
                  <a:pt x="72050" y="458398"/>
                </a:lnTo>
                <a:lnTo>
                  <a:pt x="60183" y="512626"/>
                </a:lnTo>
                <a:lnTo>
                  <a:pt x="83069" y="523641"/>
                </a:lnTo>
                <a:lnTo>
                  <a:pt x="127995" y="480428"/>
                </a:lnTo>
                <a:lnTo>
                  <a:pt x="181396" y="448230"/>
                </a:lnTo>
                <a:lnTo>
                  <a:pt x="195806" y="451619"/>
                </a:lnTo>
                <a:lnTo>
                  <a:pt x="226321" y="472802"/>
                </a:lnTo>
                <a:lnTo>
                  <a:pt x="226321" y="483817"/>
                </a:lnTo>
                <a:lnTo>
                  <a:pt x="161900" y="512626"/>
                </a:lnTo>
                <a:lnTo>
                  <a:pt x="94088" y="548213"/>
                </a:lnTo>
                <a:lnTo>
                  <a:pt x="38144" y="577022"/>
                </a:lnTo>
                <a:lnTo>
                  <a:pt x="11019" y="570243"/>
                </a:lnTo>
                <a:lnTo>
                  <a:pt x="11019" y="537198"/>
                </a:lnTo>
                <a:lnTo>
                  <a:pt x="33906" y="490596"/>
                </a:lnTo>
                <a:lnTo>
                  <a:pt x="49163" y="394002"/>
                </a:lnTo>
                <a:lnTo>
                  <a:pt x="60183" y="279614"/>
                </a:lnTo>
                <a:lnTo>
                  <a:pt x="67812" y="150822"/>
                </a:lnTo>
                <a:lnTo>
                  <a:pt x="38144" y="72022"/>
                </a:lnTo>
                <a:lnTo>
                  <a:pt x="0" y="39823"/>
                </a:lnTo>
                <a:lnTo>
                  <a:pt x="15258" y="0"/>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4" name="object 14">
            <a:extLst>
              <a:ext uri="{FF2B5EF4-FFF2-40B4-BE49-F238E27FC236}">
                <a16:creationId xmlns:a16="http://schemas.microsoft.com/office/drawing/2014/main" id="{417D711C-59DB-4AF8-B146-29CDE661D827}"/>
              </a:ext>
            </a:extLst>
          </p:cNvPr>
          <p:cNvSpPr/>
          <p:nvPr/>
        </p:nvSpPr>
        <p:spPr>
          <a:xfrm>
            <a:off x="7321550" y="1908175"/>
            <a:ext cx="152400" cy="558800"/>
          </a:xfrm>
          <a:custGeom>
            <a:avLst/>
            <a:gdLst/>
            <a:ahLst/>
            <a:cxnLst/>
            <a:rect l="l" t="t" r="r" b="b"/>
            <a:pathLst>
              <a:path w="173990" h="633095">
                <a:moveTo>
                  <a:pt x="34752" y="632945"/>
                </a:moveTo>
                <a:lnTo>
                  <a:pt x="11866" y="632945"/>
                </a:lnTo>
                <a:lnTo>
                  <a:pt x="0" y="611762"/>
                </a:lnTo>
                <a:lnTo>
                  <a:pt x="0" y="565159"/>
                </a:lnTo>
                <a:lnTo>
                  <a:pt x="7628" y="428741"/>
                </a:lnTo>
                <a:lnTo>
                  <a:pt x="19495" y="289782"/>
                </a:lnTo>
                <a:lnTo>
                  <a:pt x="34752" y="189798"/>
                </a:lnTo>
                <a:lnTo>
                  <a:pt x="69506" y="125402"/>
                </a:lnTo>
                <a:lnTo>
                  <a:pt x="116127" y="28808"/>
                </a:lnTo>
                <a:lnTo>
                  <a:pt x="158509" y="0"/>
                </a:lnTo>
                <a:lnTo>
                  <a:pt x="173766" y="17793"/>
                </a:lnTo>
                <a:lnTo>
                  <a:pt x="161900" y="49991"/>
                </a:lnTo>
                <a:lnTo>
                  <a:pt x="116127" y="128792"/>
                </a:lnTo>
                <a:lnTo>
                  <a:pt x="81374" y="210981"/>
                </a:lnTo>
                <a:lnTo>
                  <a:pt x="57639" y="328758"/>
                </a:lnTo>
                <a:lnTo>
                  <a:pt x="42381" y="460939"/>
                </a:lnTo>
                <a:lnTo>
                  <a:pt x="42381" y="575327"/>
                </a:lnTo>
                <a:lnTo>
                  <a:pt x="84950" y="575327"/>
                </a:lnTo>
                <a:lnTo>
                  <a:pt x="81374" y="579564"/>
                </a:lnTo>
                <a:lnTo>
                  <a:pt x="34752" y="632945"/>
                </a:lnTo>
                <a:close/>
              </a:path>
              <a:path w="173990" h="633095">
                <a:moveTo>
                  <a:pt x="84950" y="575327"/>
                </a:moveTo>
                <a:lnTo>
                  <a:pt x="42381" y="575327"/>
                </a:lnTo>
                <a:lnTo>
                  <a:pt x="54249" y="565159"/>
                </a:lnTo>
                <a:lnTo>
                  <a:pt x="81374" y="521946"/>
                </a:lnTo>
                <a:lnTo>
                  <a:pt x="92392" y="457550"/>
                </a:lnTo>
                <a:lnTo>
                  <a:pt x="116127" y="457550"/>
                </a:lnTo>
                <a:lnTo>
                  <a:pt x="146642" y="471954"/>
                </a:lnTo>
                <a:lnTo>
                  <a:pt x="127146" y="525336"/>
                </a:lnTo>
                <a:lnTo>
                  <a:pt x="84950" y="575327"/>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15" name="object 15">
            <a:extLst>
              <a:ext uri="{FF2B5EF4-FFF2-40B4-BE49-F238E27FC236}">
                <a16:creationId xmlns:a16="http://schemas.microsoft.com/office/drawing/2014/main" id="{4FEE86C0-D102-43CF-A333-803AE3907027}"/>
              </a:ext>
            </a:extLst>
          </p:cNvPr>
          <p:cNvSpPr/>
          <p:nvPr/>
        </p:nvSpPr>
        <p:spPr>
          <a:xfrm>
            <a:off x="7321550" y="1908175"/>
            <a:ext cx="152400" cy="558800"/>
          </a:xfrm>
          <a:custGeom>
            <a:avLst/>
            <a:gdLst/>
            <a:ahLst/>
            <a:cxnLst/>
            <a:rect l="l" t="t" r="r" b="b"/>
            <a:pathLst>
              <a:path w="173990" h="633095">
                <a:moveTo>
                  <a:pt x="69506" y="125402"/>
                </a:moveTo>
                <a:lnTo>
                  <a:pt x="116127" y="28808"/>
                </a:lnTo>
                <a:lnTo>
                  <a:pt x="158509" y="0"/>
                </a:lnTo>
                <a:lnTo>
                  <a:pt x="173766" y="17793"/>
                </a:lnTo>
                <a:lnTo>
                  <a:pt x="161900" y="49991"/>
                </a:lnTo>
                <a:lnTo>
                  <a:pt x="116127" y="128792"/>
                </a:lnTo>
                <a:lnTo>
                  <a:pt x="81374" y="210981"/>
                </a:lnTo>
                <a:lnTo>
                  <a:pt x="57639" y="328758"/>
                </a:lnTo>
                <a:lnTo>
                  <a:pt x="42381" y="460939"/>
                </a:lnTo>
                <a:lnTo>
                  <a:pt x="42381" y="575327"/>
                </a:lnTo>
                <a:lnTo>
                  <a:pt x="54249" y="565159"/>
                </a:lnTo>
                <a:lnTo>
                  <a:pt x="81374" y="521946"/>
                </a:lnTo>
                <a:lnTo>
                  <a:pt x="92392" y="457550"/>
                </a:lnTo>
                <a:lnTo>
                  <a:pt x="116127" y="457550"/>
                </a:lnTo>
                <a:lnTo>
                  <a:pt x="146642" y="471954"/>
                </a:lnTo>
                <a:lnTo>
                  <a:pt x="127146" y="525336"/>
                </a:lnTo>
                <a:lnTo>
                  <a:pt x="81374" y="579564"/>
                </a:lnTo>
                <a:lnTo>
                  <a:pt x="34752" y="632945"/>
                </a:lnTo>
                <a:lnTo>
                  <a:pt x="11866" y="632945"/>
                </a:lnTo>
                <a:lnTo>
                  <a:pt x="0" y="611762"/>
                </a:lnTo>
                <a:lnTo>
                  <a:pt x="0" y="565159"/>
                </a:lnTo>
                <a:lnTo>
                  <a:pt x="7628" y="428741"/>
                </a:lnTo>
                <a:lnTo>
                  <a:pt x="19495" y="289782"/>
                </a:lnTo>
                <a:lnTo>
                  <a:pt x="34752" y="189798"/>
                </a:lnTo>
                <a:lnTo>
                  <a:pt x="69506" y="125402"/>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6" name="object 16">
            <a:extLst>
              <a:ext uri="{FF2B5EF4-FFF2-40B4-BE49-F238E27FC236}">
                <a16:creationId xmlns:a16="http://schemas.microsoft.com/office/drawing/2014/main" id="{9B8A4A31-A9A0-43C4-8275-24FCDE493117}"/>
              </a:ext>
            </a:extLst>
          </p:cNvPr>
          <p:cNvSpPr/>
          <p:nvPr/>
        </p:nvSpPr>
        <p:spPr>
          <a:xfrm>
            <a:off x="7607300" y="1004888"/>
            <a:ext cx="839788" cy="795337"/>
          </a:xfrm>
          <a:custGeom>
            <a:avLst/>
            <a:gdLst/>
            <a:ahLst/>
            <a:cxnLst/>
            <a:rect l="l" t="t" r="r" b="b"/>
            <a:pathLst>
              <a:path w="953134" h="900429">
                <a:moveTo>
                  <a:pt x="476377" y="899849"/>
                </a:moveTo>
                <a:lnTo>
                  <a:pt x="427670" y="897526"/>
                </a:lnTo>
                <a:lnTo>
                  <a:pt x="380371" y="890708"/>
                </a:lnTo>
                <a:lnTo>
                  <a:pt x="334717" y="879621"/>
                </a:lnTo>
                <a:lnTo>
                  <a:pt x="290950" y="864492"/>
                </a:lnTo>
                <a:lnTo>
                  <a:pt x="249307" y="845546"/>
                </a:lnTo>
                <a:lnTo>
                  <a:pt x="210030" y="823009"/>
                </a:lnTo>
                <a:lnTo>
                  <a:pt x="173357" y="797108"/>
                </a:lnTo>
                <a:lnTo>
                  <a:pt x="139527" y="768069"/>
                </a:lnTo>
                <a:lnTo>
                  <a:pt x="108781" y="736118"/>
                </a:lnTo>
                <a:lnTo>
                  <a:pt x="81357" y="701482"/>
                </a:lnTo>
                <a:lnTo>
                  <a:pt x="57496" y="664385"/>
                </a:lnTo>
                <a:lnTo>
                  <a:pt x="37436" y="625055"/>
                </a:lnTo>
                <a:lnTo>
                  <a:pt x="21416" y="583718"/>
                </a:lnTo>
                <a:lnTo>
                  <a:pt x="9678" y="540600"/>
                </a:lnTo>
                <a:lnTo>
                  <a:pt x="2459" y="495927"/>
                </a:lnTo>
                <a:lnTo>
                  <a:pt x="0" y="449925"/>
                </a:lnTo>
                <a:lnTo>
                  <a:pt x="2459" y="403922"/>
                </a:lnTo>
                <a:lnTo>
                  <a:pt x="9678" y="359249"/>
                </a:lnTo>
                <a:lnTo>
                  <a:pt x="21416" y="316131"/>
                </a:lnTo>
                <a:lnTo>
                  <a:pt x="37436" y="274793"/>
                </a:lnTo>
                <a:lnTo>
                  <a:pt x="57496" y="235464"/>
                </a:lnTo>
                <a:lnTo>
                  <a:pt x="81357" y="198367"/>
                </a:lnTo>
                <a:lnTo>
                  <a:pt x="108781" y="163730"/>
                </a:lnTo>
                <a:lnTo>
                  <a:pt x="139527" y="131779"/>
                </a:lnTo>
                <a:lnTo>
                  <a:pt x="173357" y="102740"/>
                </a:lnTo>
                <a:lnTo>
                  <a:pt x="210030" y="76840"/>
                </a:lnTo>
                <a:lnTo>
                  <a:pt x="249307" y="54303"/>
                </a:lnTo>
                <a:lnTo>
                  <a:pt x="290950" y="35357"/>
                </a:lnTo>
                <a:lnTo>
                  <a:pt x="334717" y="20227"/>
                </a:lnTo>
                <a:lnTo>
                  <a:pt x="380371" y="9140"/>
                </a:lnTo>
                <a:lnTo>
                  <a:pt x="427670" y="2322"/>
                </a:lnTo>
                <a:lnTo>
                  <a:pt x="476377" y="0"/>
                </a:lnTo>
                <a:lnTo>
                  <a:pt x="525084" y="2322"/>
                </a:lnTo>
                <a:lnTo>
                  <a:pt x="572384" y="9140"/>
                </a:lnTo>
                <a:lnTo>
                  <a:pt x="618037" y="20227"/>
                </a:lnTo>
                <a:lnTo>
                  <a:pt x="661805" y="35357"/>
                </a:lnTo>
                <a:lnTo>
                  <a:pt x="703447" y="54303"/>
                </a:lnTo>
                <a:lnTo>
                  <a:pt x="742724" y="76840"/>
                </a:lnTo>
                <a:lnTo>
                  <a:pt x="779397" y="102740"/>
                </a:lnTo>
                <a:lnTo>
                  <a:pt x="813227" y="131779"/>
                </a:lnTo>
                <a:lnTo>
                  <a:pt x="843973" y="163730"/>
                </a:lnTo>
                <a:lnTo>
                  <a:pt x="871397" y="198367"/>
                </a:lnTo>
                <a:lnTo>
                  <a:pt x="895258" y="235464"/>
                </a:lnTo>
                <a:lnTo>
                  <a:pt x="915318" y="274793"/>
                </a:lnTo>
                <a:lnTo>
                  <a:pt x="931338" y="316131"/>
                </a:lnTo>
                <a:lnTo>
                  <a:pt x="943076" y="359249"/>
                </a:lnTo>
                <a:lnTo>
                  <a:pt x="950295" y="403922"/>
                </a:lnTo>
                <a:lnTo>
                  <a:pt x="952755" y="449925"/>
                </a:lnTo>
                <a:lnTo>
                  <a:pt x="950295" y="495927"/>
                </a:lnTo>
                <a:lnTo>
                  <a:pt x="943076" y="540600"/>
                </a:lnTo>
                <a:lnTo>
                  <a:pt x="931338" y="583718"/>
                </a:lnTo>
                <a:lnTo>
                  <a:pt x="915318" y="625055"/>
                </a:lnTo>
                <a:lnTo>
                  <a:pt x="895258" y="664385"/>
                </a:lnTo>
                <a:lnTo>
                  <a:pt x="871397" y="701482"/>
                </a:lnTo>
                <a:lnTo>
                  <a:pt x="843973" y="736118"/>
                </a:lnTo>
                <a:lnTo>
                  <a:pt x="813227" y="768069"/>
                </a:lnTo>
                <a:lnTo>
                  <a:pt x="779397" y="797108"/>
                </a:lnTo>
                <a:lnTo>
                  <a:pt x="742724" y="823009"/>
                </a:lnTo>
                <a:lnTo>
                  <a:pt x="703447" y="845546"/>
                </a:lnTo>
                <a:lnTo>
                  <a:pt x="661805" y="864492"/>
                </a:lnTo>
                <a:lnTo>
                  <a:pt x="618037" y="879621"/>
                </a:lnTo>
                <a:lnTo>
                  <a:pt x="572384" y="890708"/>
                </a:lnTo>
                <a:lnTo>
                  <a:pt x="525084" y="897526"/>
                </a:lnTo>
                <a:lnTo>
                  <a:pt x="476377" y="899849"/>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17" name="object 17">
            <a:extLst>
              <a:ext uri="{FF2B5EF4-FFF2-40B4-BE49-F238E27FC236}">
                <a16:creationId xmlns:a16="http://schemas.microsoft.com/office/drawing/2014/main" id="{0AE43DC7-F8CC-49F4-9E4E-0AFEF1D7464C}"/>
              </a:ext>
            </a:extLst>
          </p:cNvPr>
          <p:cNvSpPr/>
          <p:nvPr/>
        </p:nvSpPr>
        <p:spPr>
          <a:xfrm>
            <a:off x="7607300" y="1004888"/>
            <a:ext cx="839788" cy="795337"/>
          </a:xfrm>
          <a:custGeom>
            <a:avLst/>
            <a:gdLst/>
            <a:ahLst/>
            <a:cxnLst/>
            <a:rect l="l" t="t" r="r" b="b"/>
            <a:pathLst>
              <a:path w="953134" h="900429">
                <a:moveTo>
                  <a:pt x="952755" y="449925"/>
                </a:moveTo>
                <a:lnTo>
                  <a:pt x="950295" y="403922"/>
                </a:lnTo>
                <a:lnTo>
                  <a:pt x="943076" y="359249"/>
                </a:lnTo>
                <a:lnTo>
                  <a:pt x="931338" y="316131"/>
                </a:lnTo>
                <a:lnTo>
                  <a:pt x="915318" y="274793"/>
                </a:lnTo>
                <a:lnTo>
                  <a:pt x="895258" y="235464"/>
                </a:lnTo>
                <a:lnTo>
                  <a:pt x="871397" y="198367"/>
                </a:lnTo>
                <a:lnTo>
                  <a:pt x="843973" y="163730"/>
                </a:lnTo>
                <a:lnTo>
                  <a:pt x="813227" y="131779"/>
                </a:lnTo>
                <a:lnTo>
                  <a:pt x="779397" y="102740"/>
                </a:lnTo>
                <a:lnTo>
                  <a:pt x="742724" y="76840"/>
                </a:lnTo>
                <a:lnTo>
                  <a:pt x="703447" y="54303"/>
                </a:lnTo>
                <a:lnTo>
                  <a:pt x="661805" y="35357"/>
                </a:lnTo>
                <a:lnTo>
                  <a:pt x="618037" y="20227"/>
                </a:lnTo>
                <a:lnTo>
                  <a:pt x="572384" y="9140"/>
                </a:lnTo>
                <a:lnTo>
                  <a:pt x="525084" y="2322"/>
                </a:lnTo>
                <a:lnTo>
                  <a:pt x="476377" y="0"/>
                </a:lnTo>
                <a:lnTo>
                  <a:pt x="427670" y="2322"/>
                </a:lnTo>
                <a:lnTo>
                  <a:pt x="380371" y="9140"/>
                </a:lnTo>
                <a:lnTo>
                  <a:pt x="334717" y="20227"/>
                </a:lnTo>
                <a:lnTo>
                  <a:pt x="290950" y="35357"/>
                </a:lnTo>
                <a:lnTo>
                  <a:pt x="249307" y="54303"/>
                </a:lnTo>
                <a:lnTo>
                  <a:pt x="210030" y="76840"/>
                </a:lnTo>
                <a:lnTo>
                  <a:pt x="173357" y="102740"/>
                </a:lnTo>
                <a:lnTo>
                  <a:pt x="139527" y="131779"/>
                </a:lnTo>
                <a:lnTo>
                  <a:pt x="108781" y="163730"/>
                </a:lnTo>
                <a:lnTo>
                  <a:pt x="81357" y="198367"/>
                </a:lnTo>
                <a:lnTo>
                  <a:pt x="57496" y="235464"/>
                </a:lnTo>
                <a:lnTo>
                  <a:pt x="37436" y="274793"/>
                </a:lnTo>
                <a:lnTo>
                  <a:pt x="21416" y="316131"/>
                </a:lnTo>
                <a:lnTo>
                  <a:pt x="9678" y="359249"/>
                </a:lnTo>
                <a:lnTo>
                  <a:pt x="2459" y="403922"/>
                </a:lnTo>
                <a:lnTo>
                  <a:pt x="0" y="449925"/>
                </a:lnTo>
                <a:lnTo>
                  <a:pt x="2459" y="495927"/>
                </a:lnTo>
                <a:lnTo>
                  <a:pt x="9678" y="540600"/>
                </a:lnTo>
                <a:lnTo>
                  <a:pt x="21416" y="583718"/>
                </a:lnTo>
                <a:lnTo>
                  <a:pt x="37436" y="625055"/>
                </a:lnTo>
                <a:lnTo>
                  <a:pt x="57496" y="664385"/>
                </a:lnTo>
                <a:lnTo>
                  <a:pt x="81357" y="701482"/>
                </a:lnTo>
                <a:lnTo>
                  <a:pt x="108781" y="736118"/>
                </a:lnTo>
                <a:lnTo>
                  <a:pt x="139527" y="768069"/>
                </a:lnTo>
                <a:lnTo>
                  <a:pt x="173357" y="797108"/>
                </a:lnTo>
                <a:lnTo>
                  <a:pt x="210030" y="823009"/>
                </a:lnTo>
                <a:lnTo>
                  <a:pt x="249307" y="845546"/>
                </a:lnTo>
                <a:lnTo>
                  <a:pt x="290950" y="864492"/>
                </a:lnTo>
                <a:lnTo>
                  <a:pt x="334717" y="879621"/>
                </a:lnTo>
                <a:lnTo>
                  <a:pt x="380371" y="890708"/>
                </a:lnTo>
                <a:lnTo>
                  <a:pt x="427670" y="897526"/>
                </a:lnTo>
                <a:lnTo>
                  <a:pt x="476377" y="899849"/>
                </a:lnTo>
                <a:lnTo>
                  <a:pt x="525084" y="897526"/>
                </a:lnTo>
                <a:lnTo>
                  <a:pt x="572384" y="890708"/>
                </a:lnTo>
                <a:lnTo>
                  <a:pt x="618037" y="879621"/>
                </a:lnTo>
                <a:lnTo>
                  <a:pt x="661805" y="864492"/>
                </a:lnTo>
                <a:lnTo>
                  <a:pt x="703447" y="845546"/>
                </a:lnTo>
                <a:lnTo>
                  <a:pt x="742724" y="823009"/>
                </a:lnTo>
                <a:lnTo>
                  <a:pt x="779397" y="797108"/>
                </a:lnTo>
                <a:lnTo>
                  <a:pt x="813227" y="768069"/>
                </a:lnTo>
                <a:lnTo>
                  <a:pt x="843973" y="736118"/>
                </a:lnTo>
                <a:lnTo>
                  <a:pt x="871397" y="701482"/>
                </a:lnTo>
                <a:lnTo>
                  <a:pt x="895258" y="664385"/>
                </a:lnTo>
                <a:lnTo>
                  <a:pt x="915318" y="625055"/>
                </a:lnTo>
                <a:lnTo>
                  <a:pt x="931338" y="583718"/>
                </a:lnTo>
                <a:lnTo>
                  <a:pt x="943076" y="540600"/>
                </a:lnTo>
                <a:lnTo>
                  <a:pt x="950295" y="495927"/>
                </a:lnTo>
                <a:lnTo>
                  <a:pt x="952755" y="449925"/>
                </a:lnTo>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8" name="object 18">
            <a:extLst>
              <a:ext uri="{FF2B5EF4-FFF2-40B4-BE49-F238E27FC236}">
                <a16:creationId xmlns:a16="http://schemas.microsoft.com/office/drawing/2014/main" id="{7DAE8298-A7B5-42EA-BD07-1D0F0832E22D}"/>
              </a:ext>
            </a:extLst>
          </p:cNvPr>
          <p:cNvSpPr/>
          <p:nvPr/>
        </p:nvSpPr>
        <p:spPr>
          <a:xfrm>
            <a:off x="7640638" y="1050925"/>
            <a:ext cx="749300" cy="714375"/>
          </a:xfrm>
          <a:custGeom>
            <a:avLst/>
            <a:gdLst/>
            <a:ahLst/>
            <a:cxnLst/>
            <a:rect l="l" t="t" r="r" b="b"/>
            <a:pathLst>
              <a:path w="849629" h="810260">
                <a:moveTo>
                  <a:pt x="424670" y="810034"/>
                </a:moveTo>
                <a:lnTo>
                  <a:pt x="375145" y="807309"/>
                </a:lnTo>
                <a:lnTo>
                  <a:pt x="327297" y="799337"/>
                </a:lnTo>
                <a:lnTo>
                  <a:pt x="281446" y="786422"/>
                </a:lnTo>
                <a:lnTo>
                  <a:pt x="237911" y="768867"/>
                </a:lnTo>
                <a:lnTo>
                  <a:pt x="197009" y="746977"/>
                </a:lnTo>
                <a:lnTo>
                  <a:pt x="159060" y="721056"/>
                </a:lnTo>
                <a:lnTo>
                  <a:pt x="124383" y="691407"/>
                </a:lnTo>
                <a:lnTo>
                  <a:pt x="93295" y="658334"/>
                </a:lnTo>
                <a:lnTo>
                  <a:pt x="66116" y="622141"/>
                </a:lnTo>
                <a:lnTo>
                  <a:pt x="43164" y="583133"/>
                </a:lnTo>
                <a:lnTo>
                  <a:pt x="24757" y="541612"/>
                </a:lnTo>
                <a:lnTo>
                  <a:pt x="11215" y="497883"/>
                </a:lnTo>
                <a:lnTo>
                  <a:pt x="2857" y="452250"/>
                </a:lnTo>
                <a:lnTo>
                  <a:pt x="0" y="405017"/>
                </a:lnTo>
                <a:lnTo>
                  <a:pt x="2857" y="357783"/>
                </a:lnTo>
                <a:lnTo>
                  <a:pt x="11215" y="312150"/>
                </a:lnTo>
                <a:lnTo>
                  <a:pt x="24757" y="268421"/>
                </a:lnTo>
                <a:lnTo>
                  <a:pt x="43164" y="226900"/>
                </a:lnTo>
                <a:lnTo>
                  <a:pt x="66116" y="187892"/>
                </a:lnTo>
                <a:lnTo>
                  <a:pt x="93295" y="151699"/>
                </a:lnTo>
                <a:lnTo>
                  <a:pt x="124383" y="118626"/>
                </a:lnTo>
                <a:lnTo>
                  <a:pt x="159060" y="88977"/>
                </a:lnTo>
                <a:lnTo>
                  <a:pt x="197009" y="63056"/>
                </a:lnTo>
                <a:lnTo>
                  <a:pt x="237911" y="41166"/>
                </a:lnTo>
                <a:lnTo>
                  <a:pt x="281446" y="23611"/>
                </a:lnTo>
                <a:lnTo>
                  <a:pt x="327297" y="10696"/>
                </a:lnTo>
                <a:lnTo>
                  <a:pt x="375145" y="2724"/>
                </a:lnTo>
                <a:lnTo>
                  <a:pt x="424670" y="0"/>
                </a:lnTo>
                <a:lnTo>
                  <a:pt x="474196" y="2724"/>
                </a:lnTo>
                <a:lnTo>
                  <a:pt x="522044" y="10696"/>
                </a:lnTo>
                <a:lnTo>
                  <a:pt x="567894" y="23611"/>
                </a:lnTo>
                <a:lnTo>
                  <a:pt x="611430" y="41166"/>
                </a:lnTo>
                <a:lnTo>
                  <a:pt x="652332" y="63056"/>
                </a:lnTo>
                <a:lnTo>
                  <a:pt x="690280" y="88977"/>
                </a:lnTo>
                <a:lnTo>
                  <a:pt x="724958" y="118626"/>
                </a:lnTo>
                <a:lnTo>
                  <a:pt x="756046" y="151699"/>
                </a:lnTo>
                <a:lnTo>
                  <a:pt x="783225" y="187892"/>
                </a:lnTo>
                <a:lnTo>
                  <a:pt x="806177" y="226900"/>
                </a:lnTo>
                <a:lnTo>
                  <a:pt x="824584" y="268421"/>
                </a:lnTo>
                <a:lnTo>
                  <a:pt x="838126" y="312150"/>
                </a:lnTo>
                <a:lnTo>
                  <a:pt x="846484" y="357783"/>
                </a:lnTo>
                <a:lnTo>
                  <a:pt x="849341" y="405017"/>
                </a:lnTo>
                <a:lnTo>
                  <a:pt x="846484" y="452250"/>
                </a:lnTo>
                <a:lnTo>
                  <a:pt x="838126" y="497883"/>
                </a:lnTo>
                <a:lnTo>
                  <a:pt x="824584" y="541612"/>
                </a:lnTo>
                <a:lnTo>
                  <a:pt x="806177" y="583133"/>
                </a:lnTo>
                <a:lnTo>
                  <a:pt x="783225" y="622141"/>
                </a:lnTo>
                <a:lnTo>
                  <a:pt x="756046" y="658334"/>
                </a:lnTo>
                <a:lnTo>
                  <a:pt x="724958" y="691407"/>
                </a:lnTo>
                <a:lnTo>
                  <a:pt x="690280" y="721056"/>
                </a:lnTo>
                <a:lnTo>
                  <a:pt x="652332" y="746977"/>
                </a:lnTo>
                <a:lnTo>
                  <a:pt x="611430" y="768867"/>
                </a:lnTo>
                <a:lnTo>
                  <a:pt x="567894" y="786422"/>
                </a:lnTo>
                <a:lnTo>
                  <a:pt x="522044" y="799337"/>
                </a:lnTo>
                <a:lnTo>
                  <a:pt x="474196" y="807309"/>
                </a:lnTo>
                <a:lnTo>
                  <a:pt x="424670" y="810034"/>
                </a:lnTo>
                <a:close/>
              </a:path>
            </a:pathLst>
          </a:custGeom>
          <a:solidFill>
            <a:srgbClr val="FFFFFF"/>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19" name="object 19">
            <a:extLst>
              <a:ext uri="{FF2B5EF4-FFF2-40B4-BE49-F238E27FC236}">
                <a16:creationId xmlns:a16="http://schemas.microsoft.com/office/drawing/2014/main" id="{607636D0-45E1-42CC-A299-4BEF79298FD6}"/>
              </a:ext>
            </a:extLst>
          </p:cNvPr>
          <p:cNvSpPr/>
          <p:nvPr/>
        </p:nvSpPr>
        <p:spPr>
          <a:xfrm>
            <a:off x="7640638" y="1050925"/>
            <a:ext cx="749300" cy="714375"/>
          </a:xfrm>
          <a:custGeom>
            <a:avLst/>
            <a:gdLst/>
            <a:ahLst/>
            <a:cxnLst/>
            <a:rect l="l" t="t" r="r" b="b"/>
            <a:pathLst>
              <a:path w="849629" h="810260">
                <a:moveTo>
                  <a:pt x="849341" y="405017"/>
                </a:moveTo>
                <a:lnTo>
                  <a:pt x="846484" y="357783"/>
                </a:lnTo>
                <a:lnTo>
                  <a:pt x="838126" y="312150"/>
                </a:lnTo>
                <a:lnTo>
                  <a:pt x="824584" y="268421"/>
                </a:lnTo>
                <a:lnTo>
                  <a:pt x="806177" y="226900"/>
                </a:lnTo>
                <a:lnTo>
                  <a:pt x="783225" y="187892"/>
                </a:lnTo>
                <a:lnTo>
                  <a:pt x="756046" y="151699"/>
                </a:lnTo>
                <a:lnTo>
                  <a:pt x="724958" y="118626"/>
                </a:lnTo>
                <a:lnTo>
                  <a:pt x="690280" y="88977"/>
                </a:lnTo>
                <a:lnTo>
                  <a:pt x="652332" y="63056"/>
                </a:lnTo>
                <a:lnTo>
                  <a:pt x="611430" y="41166"/>
                </a:lnTo>
                <a:lnTo>
                  <a:pt x="567894" y="23611"/>
                </a:lnTo>
                <a:lnTo>
                  <a:pt x="522044" y="10696"/>
                </a:lnTo>
                <a:lnTo>
                  <a:pt x="474196" y="2724"/>
                </a:lnTo>
                <a:lnTo>
                  <a:pt x="424670" y="0"/>
                </a:lnTo>
                <a:lnTo>
                  <a:pt x="375145" y="2724"/>
                </a:lnTo>
                <a:lnTo>
                  <a:pt x="327297" y="10696"/>
                </a:lnTo>
                <a:lnTo>
                  <a:pt x="281446" y="23611"/>
                </a:lnTo>
                <a:lnTo>
                  <a:pt x="237911" y="41166"/>
                </a:lnTo>
                <a:lnTo>
                  <a:pt x="197009" y="63056"/>
                </a:lnTo>
                <a:lnTo>
                  <a:pt x="159060" y="88977"/>
                </a:lnTo>
                <a:lnTo>
                  <a:pt x="124383" y="118626"/>
                </a:lnTo>
                <a:lnTo>
                  <a:pt x="93295" y="151699"/>
                </a:lnTo>
                <a:lnTo>
                  <a:pt x="66116" y="187892"/>
                </a:lnTo>
                <a:lnTo>
                  <a:pt x="43164" y="226900"/>
                </a:lnTo>
                <a:lnTo>
                  <a:pt x="24757" y="268421"/>
                </a:lnTo>
                <a:lnTo>
                  <a:pt x="11215" y="312150"/>
                </a:lnTo>
                <a:lnTo>
                  <a:pt x="2857" y="357783"/>
                </a:lnTo>
                <a:lnTo>
                  <a:pt x="0" y="405017"/>
                </a:lnTo>
                <a:lnTo>
                  <a:pt x="2857" y="452250"/>
                </a:lnTo>
                <a:lnTo>
                  <a:pt x="11215" y="497883"/>
                </a:lnTo>
                <a:lnTo>
                  <a:pt x="24757" y="541612"/>
                </a:lnTo>
                <a:lnTo>
                  <a:pt x="43164" y="583133"/>
                </a:lnTo>
                <a:lnTo>
                  <a:pt x="66116" y="622141"/>
                </a:lnTo>
                <a:lnTo>
                  <a:pt x="93295" y="658334"/>
                </a:lnTo>
                <a:lnTo>
                  <a:pt x="124383" y="691407"/>
                </a:lnTo>
                <a:lnTo>
                  <a:pt x="159060" y="721056"/>
                </a:lnTo>
                <a:lnTo>
                  <a:pt x="197009" y="746977"/>
                </a:lnTo>
                <a:lnTo>
                  <a:pt x="237911" y="768867"/>
                </a:lnTo>
                <a:lnTo>
                  <a:pt x="281446" y="786422"/>
                </a:lnTo>
                <a:lnTo>
                  <a:pt x="327297" y="799337"/>
                </a:lnTo>
                <a:lnTo>
                  <a:pt x="375145" y="807309"/>
                </a:lnTo>
                <a:lnTo>
                  <a:pt x="424670" y="810034"/>
                </a:lnTo>
                <a:lnTo>
                  <a:pt x="474196" y="807309"/>
                </a:lnTo>
                <a:lnTo>
                  <a:pt x="522044" y="799337"/>
                </a:lnTo>
                <a:lnTo>
                  <a:pt x="567894" y="786422"/>
                </a:lnTo>
                <a:lnTo>
                  <a:pt x="611430" y="768867"/>
                </a:lnTo>
                <a:lnTo>
                  <a:pt x="652332" y="746977"/>
                </a:lnTo>
                <a:lnTo>
                  <a:pt x="690280" y="721056"/>
                </a:lnTo>
                <a:lnTo>
                  <a:pt x="724958" y="691407"/>
                </a:lnTo>
                <a:lnTo>
                  <a:pt x="756046" y="658334"/>
                </a:lnTo>
                <a:lnTo>
                  <a:pt x="783225" y="622141"/>
                </a:lnTo>
                <a:lnTo>
                  <a:pt x="806177" y="583133"/>
                </a:lnTo>
                <a:lnTo>
                  <a:pt x="824584" y="541612"/>
                </a:lnTo>
                <a:lnTo>
                  <a:pt x="838126" y="497883"/>
                </a:lnTo>
                <a:lnTo>
                  <a:pt x="846484" y="452250"/>
                </a:lnTo>
                <a:lnTo>
                  <a:pt x="849341" y="405017"/>
                </a:lnTo>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20" name="object 20">
            <a:extLst>
              <a:ext uri="{FF2B5EF4-FFF2-40B4-BE49-F238E27FC236}">
                <a16:creationId xmlns:a16="http://schemas.microsoft.com/office/drawing/2014/main" id="{F82FD17D-EB9E-49C3-B2B0-FABA5F67800F}"/>
              </a:ext>
            </a:extLst>
          </p:cNvPr>
          <p:cNvSpPr/>
          <p:nvPr/>
        </p:nvSpPr>
        <p:spPr>
          <a:xfrm>
            <a:off x="7839075" y="1122363"/>
            <a:ext cx="201613" cy="344487"/>
          </a:xfrm>
          <a:custGeom>
            <a:avLst/>
            <a:gdLst/>
            <a:ahLst/>
            <a:cxnLst/>
            <a:rect l="l" t="t" r="r" b="b"/>
            <a:pathLst>
              <a:path w="228600" h="389889">
                <a:moveTo>
                  <a:pt x="4238" y="179630"/>
                </a:moveTo>
                <a:lnTo>
                  <a:pt x="0" y="0"/>
                </a:lnTo>
                <a:lnTo>
                  <a:pt x="150881" y="98288"/>
                </a:lnTo>
                <a:lnTo>
                  <a:pt x="115091" y="115234"/>
                </a:lnTo>
                <a:lnTo>
                  <a:pt x="50011" y="115234"/>
                </a:lnTo>
                <a:lnTo>
                  <a:pt x="4238" y="179630"/>
                </a:lnTo>
                <a:close/>
              </a:path>
              <a:path w="228600" h="389889">
                <a:moveTo>
                  <a:pt x="200892" y="389765"/>
                </a:moveTo>
                <a:lnTo>
                  <a:pt x="50011" y="115234"/>
                </a:lnTo>
                <a:lnTo>
                  <a:pt x="115091" y="115234"/>
                </a:lnTo>
                <a:lnTo>
                  <a:pt x="86459" y="128791"/>
                </a:lnTo>
                <a:lnTo>
                  <a:pt x="228017" y="342315"/>
                </a:lnTo>
                <a:lnTo>
                  <a:pt x="200892" y="389765"/>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21" name="object 21">
            <a:extLst>
              <a:ext uri="{FF2B5EF4-FFF2-40B4-BE49-F238E27FC236}">
                <a16:creationId xmlns:a16="http://schemas.microsoft.com/office/drawing/2014/main" id="{C7E9F95B-C31F-4D2A-8BC9-0A4B08FEC446}"/>
              </a:ext>
            </a:extLst>
          </p:cNvPr>
          <p:cNvSpPr/>
          <p:nvPr/>
        </p:nvSpPr>
        <p:spPr>
          <a:xfrm>
            <a:off x="7839075" y="1122363"/>
            <a:ext cx="201613" cy="344487"/>
          </a:xfrm>
          <a:custGeom>
            <a:avLst/>
            <a:gdLst/>
            <a:ahLst/>
            <a:cxnLst/>
            <a:rect l="l" t="t" r="r" b="b"/>
            <a:pathLst>
              <a:path w="228600" h="389889">
                <a:moveTo>
                  <a:pt x="228017" y="342315"/>
                </a:moveTo>
                <a:lnTo>
                  <a:pt x="86459" y="128791"/>
                </a:lnTo>
                <a:lnTo>
                  <a:pt x="150881" y="98288"/>
                </a:lnTo>
                <a:lnTo>
                  <a:pt x="0" y="0"/>
                </a:lnTo>
                <a:lnTo>
                  <a:pt x="4238" y="179630"/>
                </a:lnTo>
                <a:lnTo>
                  <a:pt x="50011" y="115234"/>
                </a:lnTo>
                <a:lnTo>
                  <a:pt x="200892" y="389765"/>
                </a:lnTo>
                <a:lnTo>
                  <a:pt x="228017" y="342315"/>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22" name="object 22">
            <a:extLst>
              <a:ext uri="{FF2B5EF4-FFF2-40B4-BE49-F238E27FC236}">
                <a16:creationId xmlns:a16="http://schemas.microsoft.com/office/drawing/2014/main" id="{60889E8A-1BAD-4349-9EAD-662D399ACA53}"/>
              </a:ext>
            </a:extLst>
          </p:cNvPr>
          <p:cNvSpPr/>
          <p:nvPr/>
        </p:nvSpPr>
        <p:spPr>
          <a:xfrm>
            <a:off x="7991475" y="1412875"/>
            <a:ext cx="198438" cy="200025"/>
          </a:xfrm>
          <a:custGeom>
            <a:avLst/>
            <a:gdLst/>
            <a:ahLst/>
            <a:cxnLst/>
            <a:rect l="l" t="t" r="r" b="b"/>
            <a:pathLst>
              <a:path w="224790" h="227329">
                <a:moveTo>
                  <a:pt x="224625" y="227080"/>
                </a:moveTo>
                <a:lnTo>
                  <a:pt x="101717" y="202508"/>
                </a:lnTo>
                <a:lnTo>
                  <a:pt x="173766" y="183867"/>
                </a:lnTo>
                <a:lnTo>
                  <a:pt x="0" y="28808"/>
                </a:lnTo>
                <a:lnTo>
                  <a:pt x="35600" y="0"/>
                </a:lnTo>
                <a:lnTo>
                  <a:pt x="183939" y="164379"/>
                </a:lnTo>
                <a:lnTo>
                  <a:pt x="215502" y="164379"/>
                </a:lnTo>
                <a:lnTo>
                  <a:pt x="224625" y="227080"/>
                </a:lnTo>
                <a:close/>
              </a:path>
              <a:path w="224790" h="227329">
                <a:moveTo>
                  <a:pt x="215502" y="164379"/>
                </a:moveTo>
                <a:lnTo>
                  <a:pt x="183939" y="164379"/>
                </a:lnTo>
                <a:lnTo>
                  <a:pt x="204282" y="87273"/>
                </a:lnTo>
                <a:lnTo>
                  <a:pt x="215502" y="164379"/>
                </a:lnTo>
                <a:close/>
              </a:path>
            </a:pathLst>
          </a:custGeom>
          <a:solidFill>
            <a:srgbClr val="000000"/>
          </a:solidFill>
        </p:spPr>
        <p:txBody>
          <a:bodyPr lIns="0" tIns="0" rIns="0" bIns="0"/>
          <a:lstStyle/>
          <a:p>
            <a:pPr eaLnBrk="1" fontAlgn="auto" hangingPunct="1">
              <a:spcBef>
                <a:spcPts val="0"/>
              </a:spcBef>
              <a:spcAft>
                <a:spcPts val="0"/>
              </a:spcAft>
              <a:defRPr/>
            </a:pPr>
            <a:endParaRPr sz="2471">
              <a:latin typeface="+mn-lt"/>
              <a:ea typeface="+mn-ea"/>
            </a:endParaRPr>
          </a:p>
        </p:txBody>
      </p:sp>
      <p:sp>
        <p:nvSpPr>
          <p:cNvPr id="23" name="object 23">
            <a:extLst>
              <a:ext uri="{FF2B5EF4-FFF2-40B4-BE49-F238E27FC236}">
                <a16:creationId xmlns:a16="http://schemas.microsoft.com/office/drawing/2014/main" id="{38BAEBF7-468E-454D-A901-399845ED5EED}"/>
              </a:ext>
            </a:extLst>
          </p:cNvPr>
          <p:cNvSpPr/>
          <p:nvPr/>
        </p:nvSpPr>
        <p:spPr>
          <a:xfrm>
            <a:off x="7991475" y="1412875"/>
            <a:ext cx="198438" cy="200025"/>
          </a:xfrm>
          <a:custGeom>
            <a:avLst/>
            <a:gdLst/>
            <a:ahLst/>
            <a:cxnLst/>
            <a:rect l="l" t="t" r="r" b="b"/>
            <a:pathLst>
              <a:path w="224790" h="227329">
                <a:moveTo>
                  <a:pt x="0" y="28808"/>
                </a:moveTo>
                <a:lnTo>
                  <a:pt x="173766" y="183867"/>
                </a:lnTo>
                <a:lnTo>
                  <a:pt x="101717" y="202508"/>
                </a:lnTo>
                <a:lnTo>
                  <a:pt x="224625" y="227080"/>
                </a:lnTo>
                <a:lnTo>
                  <a:pt x="204282" y="87273"/>
                </a:lnTo>
                <a:lnTo>
                  <a:pt x="183939" y="164379"/>
                </a:lnTo>
                <a:lnTo>
                  <a:pt x="35600" y="0"/>
                </a:lnTo>
                <a:lnTo>
                  <a:pt x="0" y="28808"/>
                </a:lnTo>
                <a:close/>
              </a:path>
            </a:pathLst>
          </a:custGeom>
          <a:ln w="3175">
            <a:solidFill>
              <a:srgbClr val="000000"/>
            </a:solidFill>
          </a:ln>
        </p:spPr>
        <p:txBody>
          <a:bodyPr lIns="0" tIns="0" rIns="0" bIns="0"/>
          <a:lstStyle/>
          <a:p>
            <a:pPr eaLnBrk="1" fontAlgn="auto" hangingPunct="1">
              <a:spcBef>
                <a:spcPts val="0"/>
              </a:spcBef>
              <a:spcAft>
                <a:spcPts val="0"/>
              </a:spcAft>
              <a:defRPr/>
            </a:pPr>
            <a:endParaRPr sz="2471">
              <a:latin typeface="+mn-lt"/>
              <a:ea typeface="+mn-ea"/>
            </a:endParaRPr>
          </a:p>
        </p:txBody>
      </p:sp>
      <p:sp>
        <p:nvSpPr>
          <p:cNvPr id="19480" name="矩形 1">
            <a:extLst>
              <a:ext uri="{FF2B5EF4-FFF2-40B4-BE49-F238E27FC236}">
                <a16:creationId xmlns:a16="http://schemas.microsoft.com/office/drawing/2014/main" id="{B63D2124-D98F-41FC-BD19-67AC97B25C1E}"/>
              </a:ext>
            </a:extLst>
          </p:cNvPr>
          <p:cNvSpPr>
            <a:spLocks noChangeArrowheads="1"/>
          </p:cNvSpPr>
          <p:nvPr/>
        </p:nvSpPr>
        <p:spPr bwMode="auto">
          <a:xfrm>
            <a:off x="138113" y="257175"/>
            <a:ext cx="464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rPr>
              <a:t>计算机性能的度量</a:t>
            </a:r>
            <a:r>
              <a:rPr lang="en-US" altLang="zh-CN" sz="2800" b="1">
                <a:solidFill>
                  <a:srgbClr val="C00000"/>
                </a:solidFill>
                <a:latin typeface="微软雅黑" panose="020B0503020204020204" pitchFamily="34" charset="-122"/>
                <a:ea typeface="微软雅黑" panose="020B0503020204020204" pitchFamily="34" charset="-122"/>
              </a:rPr>
              <a:t>-</a:t>
            </a:r>
            <a:r>
              <a:rPr lang="zh-CN" altLang="en-US" sz="2800" b="1">
                <a:solidFill>
                  <a:srgbClr val="C00000"/>
                </a:solidFill>
                <a:latin typeface="微软雅黑" panose="020B0503020204020204" pitchFamily="34" charset="-122"/>
                <a:ea typeface="微软雅黑" panose="020B0503020204020204" pitchFamily="34" charset="-122"/>
              </a:rPr>
              <a:t>执行时间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9" end="9"/>
                                            </p:txEl>
                                          </p:spTgt>
                                        </p:tgtEl>
                                        <p:attrNameLst>
                                          <p:attrName>style.visibility</p:attrName>
                                        </p:attrNameLst>
                                      </p:cBhvr>
                                      <p:to>
                                        <p:strVal val="visible"/>
                                      </p:to>
                                    </p:set>
                                    <p:anim calcmode="lin" valueType="num">
                                      <p:cBhvr additive="base">
                                        <p:cTn id="7"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2">
                                            <p:txEl>
                                              <p:pRg st="10" end="10"/>
                                            </p:txEl>
                                          </p:spTgt>
                                        </p:tgtEl>
                                        <p:attrNameLst>
                                          <p:attrName>style.visibility</p:attrName>
                                        </p:attrNameLst>
                                      </p:cBhvr>
                                      <p:to>
                                        <p:strVal val="visible"/>
                                      </p:to>
                                    </p:set>
                                    <p:anim calcmode="lin" valueType="num">
                                      <p:cBhvr additive="base">
                                        <p:cTn id="11" dur="500" fill="hold"/>
                                        <p:tgtEl>
                                          <p:spTgt spid="2048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7504" y="-116957"/>
            <a:ext cx="9144000" cy="1043940"/>
            <a:chOff x="0" y="0"/>
            <a:chExt cx="9144000" cy="1043940"/>
          </a:xfrm>
          <a:solidFill>
            <a:schemeClr val="bg1"/>
          </a:solidFill>
        </p:grpSpPr>
        <p:pic>
          <p:nvPicPr>
            <p:cNvPr id="3" name="object 3"/>
            <p:cNvPicPr/>
            <p:nvPr/>
          </p:nvPicPr>
          <p:blipFill>
            <a:blip r:embed="rId2" cstate="print"/>
            <a:stretch>
              <a:fillRect/>
            </a:stretch>
          </p:blipFill>
          <p:spPr>
            <a:xfrm>
              <a:off x="2199132" y="131063"/>
              <a:ext cx="4843272" cy="832104"/>
            </a:xfrm>
            <a:prstGeom prst="rect">
              <a:avLst/>
            </a:prstGeom>
            <a:grpFill/>
          </p:spPr>
        </p:pic>
        <p:sp>
          <p:nvSpPr>
            <p:cNvPr id="4" name="object 4"/>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2443352" y="181677"/>
            <a:ext cx="4257040" cy="566181"/>
          </a:xfrm>
          <a:prstGeom prst="rect">
            <a:avLst/>
          </a:prstGeom>
        </p:spPr>
        <p:txBody>
          <a:bodyPr vert="horz" wrap="square" lIns="0" tIns="12065" rIns="0" bIns="0" rtlCol="0">
            <a:spAutoFit/>
          </a:bodyPr>
          <a:lstStyle/>
          <a:p>
            <a:pPr marL="12700">
              <a:lnSpc>
                <a:spcPct val="100000"/>
              </a:lnSpc>
              <a:spcBef>
                <a:spcPts val="95"/>
              </a:spcBef>
            </a:pPr>
            <a:r>
              <a:rPr lang="zh-CN" altLang="en-US" sz="3600" b="1" spc="-10" dirty="0">
                <a:solidFill>
                  <a:srgbClr val="C00000"/>
                </a:solidFill>
                <a:latin typeface="微软雅黑" panose="020B0503020204020204" pitchFamily="34" charset="-122"/>
                <a:ea typeface="微软雅黑" panose="020B0503020204020204" pitchFamily="34" charset="-122"/>
              </a:rPr>
              <a:t>补码表示</a:t>
            </a:r>
            <a:endParaRPr sz="3600" b="1" spc="-10" dirty="0">
              <a:solidFill>
                <a:srgbClr val="C00000"/>
              </a:solidFill>
              <a:latin typeface="微软雅黑" panose="020B0503020204020204" pitchFamily="34" charset="-122"/>
              <a:ea typeface="微软雅黑" panose="020B0503020204020204" pitchFamily="34" charset="-122"/>
            </a:endParaRPr>
          </a:p>
        </p:txBody>
      </p:sp>
      <p:sp>
        <p:nvSpPr>
          <p:cNvPr id="6" name="object 6"/>
          <p:cNvSpPr txBox="1"/>
          <p:nvPr/>
        </p:nvSpPr>
        <p:spPr>
          <a:xfrm>
            <a:off x="251520" y="1013781"/>
            <a:ext cx="6012815" cy="4607993"/>
          </a:xfrm>
          <a:prstGeom prst="rect">
            <a:avLst/>
          </a:prstGeom>
        </p:spPr>
        <p:txBody>
          <a:bodyPr vert="horz" wrap="square" lIns="0" tIns="85725" rIns="0" bIns="0" rtlCol="0">
            <a:spAutoFit/>
          </a:bodyPr>
          <a:lstStyle/>
          <a:p>
            <a:pPr marL="337185" indent="-287020">
              <a:lnSpc>
                <a:spcPct val="150000"/>
              </a:lnSpc>
              <a:spcBef>
                <a:spcPts val="675"/>
              </a:spcBef>
              <a:buChar char="•"/>
              <a:tabLst>
                <a:tab pos="337185" algn="l"/>
                <a:tab pos="337820" algn="l"/>
              </a:tabLst>
            </a:pPr>
            <a:r>
              <a:rPr lang="zh-CN" altLang="en-US" sz="2400" dirty="0">
                <a:latin typeface="微软雅黑" panose="020B0503020204020204" pitchFamily="34" charset="-122"/>
                <a:ea typeface="微软雅黑" panose="020B0503020204020204" pitchFamily="34" charset="-122"/>
                <a:cs typeface="Tahoma"/>
              </a:rPr>
              <a:t>用大的正数表示负数</a:t>
            </a:r>
            <a:endParaRPr sz="2400" dirty="0">
              <a:latin typeface="微软雅黑" panose="020B0503020204020204" pitchFamily="34" charset="-122"/>
              <a:ea typeface="微软雅黑" panose="020B0503020204020204" pitchFamily="34" charset="-122"/>
              <a:cs typeface="Tahoma"/>
            </a:endParaRPr>
          </a:p>
          <a:p>
            <a:pPr marL="337185" indent="-287020">
              <a:lnSpc>
                <a:spcPct val="150000"/>
              </a:lnSpc>
              <a:spcBef>
                <a:spcPts val="580"/>
              </a:spcBef>
              <a:buChar char="•"/>
              <a:tabLst>
                <a:tab pos="337185" algn="l"/>
                <a:tab pos="337820" algn="l"/>
              </a:tabLst>
            </a:pPr>
            <a:r>
              <a:rPr sz="2400" dirty="0">
                <a:solidFill>
                  <a:srgbClr val="000079"/>
                </a:solidFill>
                <a:latin typeface="微软雅黑" panose="020B0503020204020204" pitchFamily="34" charset="-122"/>
                <a:ea typeface="微软雅黑" panose="020B0503020204020204" pitchFamily="34" charset="-122"/>
                <a:cs typeface="Tahoma"/>
              </a:rPr>
              <a:t>(-x) =</a:t>
            </a:r>
            <a:r>
              <a:rPr sz="2400" spc="-5" dirty="0">
                <a:solidFill>
                  <a:srgbClr val="000079"/>
                </a:solidFill>
                <a:latin typeface="微软雅黑" panose="020B0503020204020204" pitchFamily="34" charset="-122"/>
                <a:ea typeface="微软雅黑" panose="020B0503020204020204" pitchFamily="34" charset="-122"/>
                <a:cs typeface="Tahoma"/>
              </a:rPr>
              <a:t> </a:t>
            </a:r>
            <a:r>
              <a:rPr sz="2400" dirty="0">
                <a:latin typeface="微软雅黑" panose="020B0503020204020204" pitchFamily="34" charset="-122"/>
                <a:ea typeface="微软雅黑" panose="020B0503020204020204" pitchFamily="34" charset="-122"/>
                <a:cs typeface="Tahoma"/>
              </a:rPr>
              <a:t>2</a:t>
            </a:r>
            <a:r>
              <a:rPr sz="2400" baseline="24305" dirty="0">
                <a:latin typeface="微软雅黑" panose="020B0503020204020204" pitchFamily="34" charset="-122"/>
                <a:ea typeface="微软雅黑" panose="020B0503020204020204" pitchFamily="34" charset="-122"/>
                <a:cs typeface="Tahoma"/>
              </a:rPr>
              <a:t>n</a:t>
            </a:r>
            <a:r>
              <a:rPr sz="2400" spc="375" baseline="24305" dirty="0">
                <a:latin typeface="微软雅黑" panose="020B0503020204020204" pitchFamily="34" charset="-122"/>
                <a:ea typeface="微软雅黑" panose="020B0503020204020204" pitchFamily="34" charset="-122"/>
                <a:cs typeface="Tahoma"/>
              </a:rPr>
              <a:t> </a:t>
            </a:r>
            <a:r>
              <a:rPr sz="2400" dirty="0">
                <a:solidFill>
                  <a:srgbClr val="0000FF"/>
                </a:solidFill>
                <a:latin typeface="微软雅黑" panose="020B0503020204020204" pitchFamily="34" charset="-122"/>
                <a:ea typeface="微软雅黑" panose="020B0503020204020204" pitchFamily="34" charset="-122"/>
                <a:cs typeface="Tahoma"/>
              </a:rPr>
              <a:t>-</a:t>
            </a:r>
            <a:r>
              <a:rPr sz="2400" spc="-5" dirty="0">
                <a:solidFill>
                  <a:srgbClr val="0000FF"/>
                </a:solidFill>
                <a:latin typeface="微软雅黑" panose="020B0503020204020204" pitchFamily="34" charset="-122"/>
                <a:ea typeface="微软雅黑" panose="020B0503020204020204" pitchFamily="34" charset="-122"/>
                <a:cs typeface="Tahoma"/>
              </a:rPr>
              <a:t> </a:t>
            </a:r>
            <a:r>
              <a:rPr sz="2400" spc="-50" dirty="0">
                <a:solidFill>
                  <a:srgbClr val="0000FF"/>
                </a:solidFill>
                <a:latin typeface="微软雅黑" panose="020B0503020204020204" pitchFamily="34" charset="-122"/>
                <a:ea typeface="微软雅黑" panose="020B0503020204020204" pitchFamily="34" charset="-122"/>
                <a:cs typeface="Tahoma"/>
              </a:rPr>
              <a:t>x</a:t>
            </a:r>
            <a:endParaRPr sz="2400" dirty="0">
              <a:latin typeface="微软雅黑" panose="020B0503020204020204" pitchFamily="34" charset="-122"/>
              <a:ea typeface="微软雅黑" panose="020B0503020204020204" pitchFamily="34" charset="-122"/>
              <a:cs typeface="Tahoma"/>
            </a:endParaRPr>
          </a:p>
          <a:p>
            <a:pPr marL="337185" indent="-287020">
              <a:lnSpc>
                <a:spcPct val="150000"/>
              </a:lnSpc>
              <a:spcBef>
                <a:spcPts val="575"/>
              </a:spcBef>
              <a:buChar char="•"/>
              <a:tabLst>
                <a:tab pos="337185" algn="l"/>
                <a:tab pos="337820" algn="l"/>
              </a:tabLst>
            </a:pPr>
            <a:r>
              <a:rPr lang="zh-CN" altLang="en-US" sz="2400" dirty="0">
                <a:latin typeface="微软雅黑" panose="020B0503020204020204" pitchFamily="34" charset="-122"/>
                <a:ea typeface="微软雅黑" panose="020B0503020204020204" pitchFamily="34" charset="-122"/>
                <a:cs typeface="Tahoma"/>
              </a:rPr>
              <a:t>取反加一</a:t>
            </a:r>
            <a:endParaRPr sz="2400" dirty="0">
              <a:latin typeface="微软雅黑" panose="020B0503020204020204" pitchFamily="34" charset="-122"/>
              <a:ea typeface="微软雅黑" panose="020B0503020204020204" pitchFamily="34" charset="-122"/>
              <a:cs typeface="Tahoma"/>
            </a:endParaRPr>
          </a:p>
          <a:p>
            <a:pPr marL="337185" indent="-287020">
              <a:lnSpc>
                <a:spcPct val="150000"/>
              </a:lnSpc>
              <a:spcBef>
                <a:spcPts val="675"/>
              </a:spcBef>
              <a:buFont typeface="Tahoma"/>
              <a:buChar char="•"/>
              <a:tabLst>
                <a:tab pos="337820" algn="l"/>
              </a:tabLst>
            </a:pPr>
            <a:r>
              <a:rPr sz="2800" b="1" dirty="0">
                <a:solidFill>
                  <a:srgbClr val="FF0000"/>
                </a:solidFill>
                <a:latin typeface="微软雅黑" panose="020B0503020204020204" pitchFamily="34" charset="-122"/>
                <a:ea typeface="微软雅黑" panose="020B0503020204020204" pitchFamily="34" charset="-122"/>
                <a:cs typeface="Tahoma"/>
              </a:rPr>
              <a:t>So,</a:t>
            </a:r>
            <a:r>
              <a:rPr sz="2800" b="1" spc="-70" dirty="0">
                <a:solidFill>
                  <a:srgbClr val="FF0000"/>
                </a:solidFill>
                <a:latin typeface="微软雅黑" panose="020B0503020204020204" pitchFamily="34" charset="-122"/>
                <a:ea typeface="微软雅黑" panose="020B0503020204020204" pitchFamily="34" charset="-122"/>
                <a:cs typeface="Tahoma"/>
              </a:rPr>
              <a:t> </a:t>
            </a:r>
            <a:r>
              <a:rPr sz="2800" b="1" dirty="0">
                <a:solidFill>
                  <a:srgbClr val="FF0000"/>
                </a:solidFill>
                <a:latin typeface="微软雅黑" panose="020B0503020204020204" pitchFamily="34" charset="-122"/>
                <a:ea typeface="微软雅黑" panose="020B0503020204020204" pitchFamily="34" charset="-122"/>
                <a:cs typeface="Tahoma"/>
              </a:rPr>
              <a:t>just</a:t>
            </a:r>
            <a:r>
              <a:rPr sz="2800" b="1" spc="-65" dirty="0">
                <a:solidFill>
                  <a:srgbClr val="FF0000"/>
                </a:solidFill>
                <a:latin typeface="微软雅黑" panose="020B0503020204020204" pitchFamily="34" charset="-122"/>
                <a:ea typeface="微软雅黑" panose="020B0503020204020204" pitchFamily="34" charset="-122"/>
                <a:cs typeface="Tahoma"/>
              </a:rPr>
              <a:t> </a:t>
            </a:r>
            <a:r>
              <a:rPr sz="2800" b="1" dirty="0">
                <a:solidFill>
                  <a:srgbClr val="FF0000"/>
                </a:solidFill>
                <a:latin typeface="微软雅黑" panose="020B0503020204020204" pitchFamily="34" charset="-122"/>
                <a:ea typeface="微软雅黑" panose="020B0503020204020204" pitchFamily="34" charset="-122"/>
                <a:cs typeface="Tahoma"/>
              </a:rPr>
              <a:t>invert</a:t>
            </a:r>
            <a:r>
              <a:rPr sz="2800" b="1" spc="-45" dirty="0">
                <a:solidFill>
                  <a:srgbClr val="FF0000"/>
                </a:solidFill>
                <a:latin typeface="微软雅黑" panose="020B0503020204020204" pitchFamily="34" charset="-122"/>
                <a:ea typeface="微软雅黑" panose="020B0503020204020204" pitchFamily="34" charset="-122"/>
                <a:cs typeface="Tahoma"/>
              </a:rPr>
              <a:t> </a:t>
            </a:r>
            <a:r>
              <a:rPr sz="2800" b="1" dirty="0">
                <a:solidFill>
                  <a:srgbClr val="FF0000"/>
                </a:solidFill>
                <a:latin typeface="微软雅黑" panose="020B0503020204020204" pitchFamily="34" charset="-122"/>
                <a:ea typeface="微软雅黑" panose="020B0503020204020204" pitchFamily="34" charset="-122"/>
                <a:cs typeface="Tahoma"/>
              </a:rPr>
              <a:t>bits</a:t>
            </a:r>
            <a:r>
              <a:rPr sz="2800" b="1" spc="-50" dirty="0">
                <a:solidFill>
                  <a:srgbClr val="FF0000"/>
                </a:solidFill>
                <a:latin typeface="微软雅黑" panose="020B0503020204020204" pitchFamily="34" charset="-122"/>
                <a:ea typeface="微软雅黑" panose="020B0503020204020204" pitchFamily="34" charset="-122"/>
                <a:cs typeface="Tahoma"/>
              </a:rPr>
              <a:t> </a:t>
            </a:r>
            <a:r>
              <a:rPr sz="2800" b="1" dirty="0">
                <a:solidFill>
                  <a:srgbClr val="FF0000"/>
                </a:solidFill>
                <a:latin typeface="微软雅黑" panose="020B0503020204020204" pitchFamily="34" charset="-122"/>
                <a:ea typeface="微软雅黑" panose="020B0503020204020204" pitchFamily="34" charset="-122"/>
                <a:cs typeface="Tahoma"/>
              </a:rPr>
              <a:t>and</a:t>
            </a:r>
            <a:r>
              <a:rPr sz="2800" b="1" spc="-65" dirty="0">
                <a:solidFill>
                  <a:srgbClr val="FF0000"/>
                </a:solidFill>
                <a:latin typeface="微软雅黑" panose="020B0503020204020204" pitchFamily="34" charset="-122"/>
                <a:ea typeface="微软雅黑" panose="020B0503020204020204" pitchFamily="34" charset="-122"/>
                <a:cs typeface="Tahoma"/>
              </a:rPr>
              <a:t> </a:t>
            </a:r>
            <a:r>
              <a:rPr sz="2800" b="1" dirty="0">
                <a:solidFill>
                  <a:srgbClr val="FF0000"/>
                </a:solidFill>
                <a:latin typeface="微软雅黑" panose="020B0503020204020204" pitchFamily="34" charset="-122"/>
                <a:ea typeface="微软雅黑" panose="020B0503020204020204" pitchFamily="34" charset="-122"/>
                <a:cs typeface="Tahoma"/>
              </a:rPr>
              <a:t>add</a:t>
            </a:r>
            <a:r>
              <a:rPr sz="2800" b="1" spc="-70" dirty="0">
                <a:solidFill>
                  <a:srgbClr val="FF0000"/>
                </a:solidFill>
                <a:latin typeface="微软雅黑" panose="020B0503020204020204" pitchFamily="34" charset="-122"/>
                <a:ea typeface="微软雅黑" panose="020B0503020204020204" pitchFamily="34" charset="-122"/>
                <a:cs typeface="Tahoma"/>
              </a:rPr>
              <a:t> </a:t>
            </a:r>
            <a:r>
              <a:rPr sz="2800" b="1" spc="-50" dirty="0">
                <a:solidFill>
                  <a:srgbClr val="FF0000"/>
                </a:solidFill>
                <a:latin typeface="微软雅黑" panose="020B0503020204020204" pitchFamily="34" charset="-122"/>
                <a:ea typeface="微软雅黑" panose="020B0503020204020204" pitchFamily="34" charset="-122"/>
                <a:cs typeface="Tahoma"/>
              </a:rPr>
              <a:t>1</a:t>
            </a:r>
            <a:endParaRPr sz="2800" dirty="0">
              <a:latin typeface="微软雅黑" panose="020B0503020204020204" pitchFamily="34" charset="-122"/>
              <a:ea typeface="微软雅黑" panose="020B0503020204020204" pitchFamily="34" charset="-122"/>
              <a:cs typeface="Tahoma"/>
            </a:endParaRPr>
          </a:p>
          <a:p>
            <a:pPr marL="50800">
              <a:lnSpc>
                <a:spcPct val="150000"/>
              </a:lnSpc>
            </a:pPr>
            <a:r>
              <a:rPr sz="2000" u="sng" spc="-10" dirty="0">
                <a:uFill>
                  <a:solidFill>
                    <a:srgbClr val="000000"/>
                  </a:solidFill>
                </a:uFill>
                <a:latin typeface="微软雅黑" panose="020B0503020204020204" pitchFamily="34" charset="-122"/>
                <a:ea typeface="微软雅黑" panose="020B0503020204020204" pitchFamily="34" charset="-122"/>
                <a:cs typeface="Tahoma"/>
              </a:rPr>
              <a:t>6-</a:t>
            </a:r>
            <a:r>
              <a:rPr sz="2000" u="sng" dirty="0">
                <a:uFill>
                  <a:solidFill>
                    <a:srgbClr val="000000"/>
                  </a:solidFill>
                </a:uFill>
                <a:latin typeface="微软雅黑" panose="020B0503020204020204" pitchFamily="34" charset="-122"/>
                <a:ea typeface="微软雅黑" panose="020B0503020204020204" pitchFamily="34" charset="-122"/>
                <a:cs typeface="Tahoma"/>
              </a:rPr>
              <a:t>bit</a:t>
            </a:r>
            <a:r>
              <a:rPr sz="2000" u="sng" spc="5" dirty="0">
                <a:uFill>
                  <a:solidFill>
                    <a:srgbClr val="000000"/>
                  </a:solidFill>
                </a:uFill>
                <a:latin typeface="微软雅黑" panose="020B0503020204020204" pitchFamily="34" charset="-122"/>
                <a:ea typeface="微软雅黑" panose="020B0503020204020204" pitchFamily="34" charset="-122"/>
                <a:cs typeface="Tahoma"/>
              </a:rPr>
              <a:t> </a:t>
            </a:r>
            <a:r>
              <a:rPr sz="2000" u="sng" spc="-10" dirty="0">
                <a:uFill>
                  <a:solidFill>
                    <a:srgbClr val="000000"/>
                  </a:solidFill>
                </a:uFill>
                <a:latin typeface="微软雅黑" panose="020B0503020204020204" pitchFamily="34" charset="-122"/>
                <a:ea typeface="微软雅黑" panose="020B0503020204020204" pitchFamily="34" charset="-122"/>
                <a:cs typeface="Tahoma"/>
              </a:rPr>
              <a:t>examples:</a:t>
            </a:r>
            <a:endParaRPr sz="2000" dirty="0">
              <a:latin typeface="微软雅黑" panose="020B0503020204020204" pitchFamily="34" charset="-122"/>
              <a:ea typeface="微软雅黑" panose="020B0503020204020204" pitchFamily="34" charset="-122"/>
              <a:cs typeface="Tahoma"/>
            </a:endParaRPr>
          </a:p>
          <a:p>
            <a:pPr marL="50800">
              <a:lnSpc>
                <a:spcPct val="150000"/>
              </a:lnSpc>
              <a:spcBef>
                <a:spcPts val="480"/>
              </a:spcBef>
            </a:pPr>
            <a:r>
              <a:rPr sz="2000" dirty="0">
                <a:latin typeface="微软雅黑" panose="020B0503020204020204" pitchFamily="34" charset="-122"/>
                <a:ea typeface="微软雅黑" panose="020B0503020204020204" pitchFamily="34" charset="-122"/>
                <a:cs typeface="Tahoma"/>
              </a:rPr>
              <a:t>010110</a:t>
            </a:r>
            <a:r>
              <a:rPr sz="1950" baseline="-21367" dirty="0">
                <a:solidFill>
                  <a:srgbClr val="0000FF"/>
                </a:solidFill>
                <a:latin typeface="微软雅黑" panose="020B0503020204020204" pitchFamily="34" charset="-122"/>
                <a:ea typeface="微软雅黑" panose="020B0503020204020204" pitchFamily="34" charset="-122"/>
                <a:cs typeface="Tahoma"/>
              </a:rPr>
              <a:t>2</a:t>
            </a:r>
            <a:r>
              <a:rPr sz="1950" spc="270"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10"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22</a:t>
            </a:r>
            <a:r>
              <a:rPr sz="1950" baseline="-21367" dirty="0">
                <a:solidFill>
                  <a:srgbClr val="0000FF"/>
                </a:solidFill>
                <a:latin typeface="微软雅黑" panose="020B0503020204020204" pitchFamily="34" charset="-122"/>
                <a:ea typeface="微软雅黑" panose="020B0503020204020204" pitchFamily="34" charset="-122"/>
                <a:cs typeface="Tahoma"/>
              </a:rPr>
              <a:t>10</a:t>
            </a:r>
            <a:r>
              <a:rPr sz="1950" spc="-15"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220"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101010</a:t>
            </a:r>
            <a:r>
              <a:rPr sz="1950" baseline="-21367" dirty="0">
                <a:solidFill>
                  <a:srgbClr val="0000FF"/>
                </a:solidFill>
                <a:latin typeface="微软雅黑" panose="020B0503020204020204" pitchFamily="34" charset="-122"/>
                <a:ea typeface="微软雅黑" panose="020B0503020204020204" pitchFamily="34" charset="-122"/>
                <a:cs typeface="Tahoma"/>
              </a:rPr>
              <a:t>2</a:t>
            </a:r>
            <a:r>
              <a:rPr sz="1950" spc="284"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10"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20" dirty="0">
                <a:latin typeface="微软雅黑" panose="020B0503020204020204" pitchFamily="34" charset="-122"/>
                <a:ea typeface="微软雅黑" panose="020B0503020204020204" pitchFamily="34" charset="-122"/>
                <a:cs typeface="Tahoma"/>
              </a:rPr>
              <a:t>22</a:t>
            </a:r>
            <a:r>
              <a:rPr sz="1950" spc="-30" baseline="-21367" dirty="0">
                <a:solidFill>
                  <a:srgbClr val="0000FF"/>
                </a:solidFill>
                <a:latin typeface="微软雅黑" panose="020B0503020204020204" pitchFamily="34" charset="-122"/>
                <a:ea typeface="微软雅黑" panose="020B0503020204020204" pitchFamily="34" charset="-122"/>
                <a:cs typeface="Tahoma"/>
              </a:rPr>
              <a:t>10</a:t>
            </a:r>
            <a:endParaRPr sz="1950" baseline="-21367" dirty="0">
              <a:latin typeface="微软雅黑" panose="020B0503020204020204" pitchFamily="34" charset="-122"/>
              <a:ea typeface="微软雅黑" panose="020B0503020204020204" pitchFamily="34" charset="-122"/>
              <a:cs typeface="Tahoma"/>
            </a:endParaRPr>
          </a:p>
          <a:p>
            <a:pPr marL="50800">
              <a:lnSpc>
                <a:spcPct val="150000"/>
              </a:lnSpc>
              <a:spcBef>
                <a:spcPts val="480"/>
              </a:spcBef>
            </a:pPr>
            <a:r>
              <a:rPr sz="2000" dirty="0">
                <a:latin typeface="微软雅黑" panose="020B0503020204020204" pitchFamily="34" charset="-122"/>
                <a:ea typeface="微软雅黑" panose="020B0503020204020204" pitchFamily="34" charset="-122"/>
                <a:cs typeface="Tahoma"/>
              </a:rPr>
              <a:t>1</a:t>
            </a:r>
            <a:r>
              <a:rPr sz="1950" baseline="-21367" dirty="0">
                <a:solidFill>
                  <a:srgbClr val="0000FF"/>
                </a:solidFill>
                <a:latin typeface="微软雅黑" panose="020B0503020204020204" pitchFamily="34" charset="-122"/>
                <a:ea typeface="微软雅黑" panose="020B0503020204020204" pitchFamily="34" charset="-122"/>
                <a:cs typeface="Tahoma"/>
              </a:rPr>
              <a:t>10</a:t>
            </a:r>
            <a:r>
              <a:rPr sz="1950" spc="315"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10"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000001</a:t>
            </a:r>
            <a:r>
              <a:rPr sz="1950" baseline="-21367" dirty="0">
                <a:solidFill>
                  <a:srgbClr val="0000FF"/>
                </a:solidFill>
                <a:latin typeface="微软雅黑" panose="020B0503020204020204" pitchFamily="34" charset="-122"/>
                <a:ea typeface="微软雅黑" panose="020B0503020204020204" pitchFamily="34" charset="-122"/>
                <a:cs typeface="Tahoma"/>
              </a:rPr>
              <a:t>2</a:t>
            </a:r>
            <a:r>
              <a:rPr sz="2000" dirty="0">
                <a:latin typeface="微软雅黑" panose="020B0503020204020204" pitchFamily="34" charset="-122"/>
                <a:ea typeface="微软雅黑" panose="020B0503020204020204" pitchFamily="34" charset="-122"/>
                <a:cs typeface="Tahoma"/>
              </a:rPr>
              <a:t>;</a:t>
            </a:r>
            <a:r>
              <a:rPr sz="2000" spc="-20"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-1</a:t>
            </a:r>
            <a:r>
              <a:rPr sz="1950" baseline="-21367" dirty="0">
                <a:solidFill>
                  <a:srgbClr val="0000FF"/>
                </a:solidFill>
                <a:latin typeface="微软雅黑" panose="020B0503020204020204" pitchFamily="34" charset="-122"/>
                <a:ea typeface="微软雅黑" panose="020B0503020204020204" pitchFamily="34" charset="-122"/>
                <a:cs typeface="Tahoma"/>
              </a:rPr>
              <a:t>10</a:t>
            </a:r>
            <a:r>
              <a:rPr sz="1950" spc="307"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5" dirty="0">
                <a:latin typeface="微软雅黑" panose="020B0503020204020204" pitchFamily="34" charset="-122"/>
                <a:ea typeface="微软雅黑" panose="020B0503020204020204" pitchFamily="34" charset="-122"/>
                <a:cs typeface="Tahoma"/>
              </a:rPr>
              <a:t> </a:t>
            </a:r>
            <a:r>
              <a:rPr sz="2000" spc="-10" dirty="0">
                <a:latin typeface="微软雅黑" panose="020B0503020204020204" pitchFamily="34" charset="-122"/>
                <a:ea typeface="微软雅黑" panose="020B0503020204020204" pitchFamily="34" charset="-122"/>
                <a:cs typeface="Tahoma"/>
              </a:rPr>
              <a:t>111111</a:t>
            </a:r>
            <a:r>
              <a:rPr sz="1950" spc="-15" baseline="-21367" dirty="0">
                <a:solidFill>
                  <a:srgbClr val="0000FF"/>
                </a:solidFill>
                <a:latin typeface="微软雅黑" panose="020B0503020204020204" pitchFamily="34" charset="-122"/>
                <a:ea typeface="微软雅黑" panose="020B0503020204020204" pitchFamily="34" charset="-122"/>
                <a:cs typeface="Tahoma"/>
              </a:rPr>
              <a:t>2</a:t>
            </a:r>
            <a:endParaRPr sz="1950" baseline="-21367" dirty="0">
              <a:latin typeface="微软雅黑" panose="020B0503020204020204" pitchFamily="34" charset="-122"/>
              <a:ea typeface="微软雅黑" panose="020B0503020204020204" pitchFamily="34" charset="-122"/>
              <a:cs typeface="Tahoma"/>
            </a:endParaRPr>
          </a:p>
          <a:p>
            <a:pPr marL="50800">
              <a:lnSpc>
                <a:spcPct val="150000"/>
              </a:lnSpc>
              <a:spcBef>
                <a:spcPts val="445"/>
              </a:spcBef>
            </a:pPr>
            <a:r>
              <a:rPr sz="2000" dirty="0">
                <a:latin typeface="微软雅黑" panose="020B0503020204020204" pitchFamily="34" charset="-122"/>
                <a:ea typeface="微软雅黑" panose="020B0503020204020204" pitchFamily="34" charset="-122"/>
                <a:cs typeface="Tahoma"/>
              </a:rPr>
              <a:t>0</a:t>
            </a:r>
            <a:r>
              <a:rPr sz="1950" baseline="-21367" dirty="0">
                <a:solidFill>
                  <a:srgbClr val="0000FF"/>
                </a:solidFill>
                <a:latin typeface="微软雅黑" panose="020B0503020204020204" pitchFamily="34" charset="-122"/>
                <a:ea typeface="微软雅黑" panose="020B0503020204020204" pitchFamily="34" charset="-122"/>
                <a:cs typeface="Tahoma"/>
              </a:rPr>
              <a:t>10</a:t>
            </a:r>
            <a:r>
              <a:rPr sz="1950" spc="307"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a:t>
            </a:r>
            <a:r>
              <a:rPr sz="2000" spc="-15"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000000</a:t>
            </a:r>
            <a:r>
              <a:rPr sz="1950" baseline="-21367" dirty="0">
                <a:solidFill>
                  <a:srgbClr val="0000FF"/>
                </a:solidFill>
                <a:latin typeface="微软雅黑" panose="020B0503020204020204" pitchFamily="34" charset="-122"/>
                <a:ea typeface="微软雅黑" panose="020B0503020204020204" pitchFamily="34" charset="-122"/>
                <a:cs typeface="Tahoma"/>
              </a:rPr>
              <a:t>2</a:t>
            </a:r>
            <a:r>
              <a:rPr sz="2000" dirty="0">
                <a:latin typeface="微软雅黑" panose="020B0503020204020204" pitchFamily="34" charset="-122"/>
                <a:ea typeface="微软雅黑" panose="020B0503020204020204" pitchFamily="34" charset="-122"/>
                <a:cs typeface="Tahoma"/>
              </a:rPr>
              <a:t>;</a:t>
            </a:r>
            <a:r>
              <a:rPr sz="2000" spc="-25" dirty="0">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-0</a:t>
            </a:r>
            <a:r>
              <a:rPr sz="1950" baseline="-21367" dirty="0">
                <a:solidFill>
                  <a:srgbClr val="0000FF"/>
                </a:solidFill>
                <a:latin typeface="微软雅黑" panose="020B0503020204020204" pitchFamily="34" charset="-122"/>
                <a:ea typeface="微软雅黑" panose="020B0503020204020204" pitchFamily="34" charset="-122"/>
                <a:cs typeface="Tahoma"/>
              </a:rPr>
              <a:t>10</a:t>
            </a:r>
            <a:r>
              <a:rPr sz="1950" spc="300"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Tahoma"/>
              </a:rPr>
              <a:t>= 000000</a:t>
            </a:r>
            <a:r>
              <a:rPr sz="1950" baseline="-21367" dirty="0">
                <a:solidFill>
                  <a:srgbClr val="0000FF"/>
                </a:solidFill>
                <a:latin typeface="微软雅黑" panose="020B0503020204020204" pitchFamily="34" charset="-122"/>
                <a:ea typeface="微软雅黑" panose="020B0503020204020204" pitchFamily="34" charset="-122"/>
                <a:cs typeface="Tahoma"/>
              </a:rPr>
              <a:t>2</a:t>
            </a:r>
            <a:r>
              <a:rPr sz="1950" spc="615" baseline="-21367" dirty="0">
                <a:solidFill>
                  <a:srgbClr val="0000FF"/>
                </a:solidFill>
                <a:latin typeface="微软雅黑" panose="020B0503020204020204" pitchFamily="34" charset="-122"/>
                <a:ea typeface="微软雅黑" panose="020B0503020204020204" pitchFamily="34" charset="-122"/>
                <a:cs typeface="Tahoma"/>
              </a:rPr>
              <a:t> </a:t>
            </a:r>
            <a:r>
              <a:rPr sz="2000" dirty="0">
                <a:latin typeface="微软雅黑" panose="020B0503020204020204" pitchFamily="34" charset="-122"/>
                <a:ea typeface="微软雅黑" panose="020B0503020204020204" pitchFamily="34" charset="-122"/>
                <a:cs typeface="Wingdings"/>
              </a:rPr>
              <a:t></a:t>
            </a:r>
            <a:r>
              <a:rPr sz="2000" spc="120" dirty="0">
                <a:latin typeface="微软雅黑" panose="020B0503020204020204" pitchFamily="34" charset="-122"/>
                <a:ea typeface="微软雅黑" panose="020B0503020204020204" pitchFamily="34" charset="-122"/>
                <a:cs typeface="Times New Roman"/>
              </a:rPr>
              <a:t> </a:t>
            </a:r>
            <a:r>
              <a:rPr sz="2000" spc="-10" dirty="0">
                <a:latin typeface="微软雅黑" panose="020B0503020204020204" pitchFamily="34" charset="-122"/>
                <a:ea typeface="微软雅黑" panose="020B0503020204020204" pitchFamily="34" charset="-122"/>
                <a:cs typeface="Tahoma"/>
              </a:rPr>
              <a:t>good!</a:t>
            </a:r>
            <a:endParaRPr sz="2000" dirty="0">
              <a:latin typeface="微软雅黑" panose="020B0503020204020204" pitchFamily="34" charset="-122"/>
              <a:ea typeface="微软雅黑" panose="020B0503020204020204" pitchFamily="34" charset="-122"/>
              <a:cs typeface="Tahoma"/>
            </a:endParaRPr>
          </a:p>
        </p:txBody>
      </p:sp>
      <p:graphicFrame>
        <p:nvGraphicFramePr>
          <p:cNvPr id="7" name="object 7"/>
          <p:cNvGraphicFramePr>
            <a:graphicFrameLocks noGrp="1"/>
          </p:cNvGraphicFramePr>
          <p:nvPr/>
        </p:nvGraphicFramePr>
        <p:xfrm>
          <a:off x="6421754" y="1106107"/>
          <a:ext cx="1182369" cy="4366260"/>
        </p:xfrm>
        <a:graphic>
          <a:graphicData uri="http://schemas.openxmlformats.org/drawingml/2006/table">
            <a:tbl>
              <a:tblPr firstRow="1" bandRow="1">
                <a:tableStyleId>{2D5ABB26-0587-4C30-8999-92F81FD0307C}</a:tableStyleId>
              </a:tblPr>
              <a:tblGrid>
                <a:gridCol w="742315">
                  <a:extLst>
                    <a:ext uri="{9D8B030D-6E8A-4147-A177-3AD203B41FA5}">
                      <a16:colId xmlns:a16="http://schemas.microsoft.com/office/drawing/2014/main" val="20000"/>
                    </a:ext>
                  </a:extLst>
                </a:gridCol>
                <a:gridCol w="440054">
                  <a:extLst>
                    <a:ext uri="{9D8B030D-6E8A-4147-A177-3AD203B41FA5}">
                      <a16:colId xmlns:a16="http://schemas.microsoft.com/office/drawing/2014/main" val="20001"/>
                    </a:ext>
                  </a:extLst>
                </a:gridCol>
              </a:tblGrid>
              <a:tr h="264795">
                <a:tc>
                  <a:txBody>
                    <a:bodyPr/>
                    <a:lstStyle/>
                    <a:p>
                      <a:pPr marL="31750">
                        <a:lnSpc>
                          <a:spcPts val="1985"/>
                        </a:lnSpc>
                      </a:pPr>
                      <a:r>
                        <a:rPr sz="1800" b="1" spc="-20" dirty="0">
                          <a:solidFill>
                            <a:srgbClr val="0000FF"/>
                          </a:solidFill>
                          <a:latin typeface="Arial"/>
                          <a:cs typeface="Arial"/>
                        </a:rPr>
                        <a:t>0000</a:t>
                      </a:r>
                      <a:endParaRPr sz="1800">
                        <a:latin typeface="Arial"/>
                        <a:cs typeface="Arial"/>
                      </a:endParaRPr>
                    </a:p>
                  </a:txBody>
                  <a:tcPr marL="0" marR="0" marT="0" marB="0"/>
                </a:tc>
                <a:tc>
                  <a:txBody>
                    <a:bodyPr/>
                    <a:lstStyle/>
                    <a:p>
                      <a:pPr marL="203835">
                        <a:lnSpc>
                          <a:spcPts val="1985"/>
                        </a:lnSpc>
                      </a:pPr>
                      <a:r>
                        <a:rPr sz="1800" b="1" dirty="0">
                          <a:solidFill>
                            <a:srgbClr val="0000FF"/>
                          </a:solidFill>
                          <a:latin typeface="Arial"/>
                          <a:cs typeface="Arial"/>
                        </a:rPr>
                        <a:t>0</a:t>
                      </a:r>
                      <a:endParaRPr sz="1800">
                        <a:latin typeface="Arial"/>
                        <a:cs typeface="Arial"/>
                      </a:endParaRPr>
                    </a:p>
                  </a:txBody>
                  <a:tcPr marL="0" marR="0" marT="0" marB="0"/>
                </a:tc>
                <a:extLst>
                  <a:ext uri="{0D108BD9-81ED-4DB2-BD59-A6C34878D82A}">
                    <a16:rowId xmlns:a16="http://schemas.microsoft.com/office/drawing/2014/main" val="10000"/>
                  </a:ext>
                </a:extLst>
              </a:tr>
              <a:tr h="274320">
                <a:tc>
                  <a:txBody>
                    <a:bodyPr/>
                    <a:lstStyle/>
                    <a:p>
                      <a:pPr marL="31750">
                        <a:lnSpc>
                          <a:spcPts val="2060"/>
                        </a:lnSpc>
                      </a:pPr>
                      <a:r>
                        <a:rPr sz="1800" b="1" spc="-20" dirty="0">
                          <a:solidFill>
                            <a:srgbClr val="0000FF"/>
                          </a:solidFill>
                          <a:latin typeface="Arial"/>
                          <a:cs typeface="Arial"/>
                        </a:rPr>
                        <a:t>0001</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1</a:t>
                      </a:r>
                      <a:endParaRPr sz="1800">
                        <a:latin typeface="Arial"/>
                        <a:cs typeface="Arial"/>
                      </a:endParaRPr>
                    </a:p>
                  </a:txBody>
                  <a:tcPr marL="0" marR="0" marT="0" marB="0"/>
                </a:tc>
                <a:extLst>
                  <a:ext uri="{0D108BD9-81ED-4DB2-BD59-A6C34878D82A}">
                    <a16:rowId xmlns:a16="http://schemas.microsoft.com/office/drawing/2014/main" val="10001"/>
                  </a:ext>
                </a:extLst>
              </a:tr>
              <a:tr h="274320">
                <a:tc>
                  <a:txBody>
                    <a:bodyPr/>
                    <a:lstStyle/>
                    <a:p>
                      <a:pPr marL="31750">
                        <a:lnSpc>
                          <a:spcPts val="2065"/>
                        </a:lnSpc>
                      </a:pPr>
                      <a:r>
                        <a:rPr sz="1800" b="1" spc="-20" dirty="0">
                          <a:solidFill>
                            <a:srgbClr val="0000FF"/>
                          </a:solidFill>
                          <a:latin typeface="Arial"/>
                          <a:cs typeface="Arial"/>
                        </a:rPr>
                        <a:t>0010</a:t>
                      </a:r>
                      <a:endParaRPr sz="1800">
                        <a:latin typeface="Arial"/>
                        <a:cs typeface="Arial"/>
                      </a:endParaRPr>
                    </a:p>
                  </a:txBody>
                  <a:tcPr marL="0" marR="0" marT="0" marB="0"/>
                </a:tc>
                <a:tc>
                  <a:txBody>
                    <a:bodyPr/>
                    <a:lstStyle/>
                    <a:p>
                      <a:pPr marL="203835">
                        <a:lnSpc>
                          <a:spcPts val="2065"/>
                        </a:lnSpc>
                      </a:pPr>
                      <a:r>
                        <a:rPr sz="1800" b="1" dirty="0">
                          <a:solidFill>
                            <a:srgbClr val="0000FF"/>
                          </a:solidFill>
                          <a:latin typeface="Arial"/>
                          <a:cs typeface="Arial"/>
                        </a:rPr>
                        <a:t>2</a:t>
                      </a:r>
                      <a:endParaRPr sz="1800">
                        <a:latin typeface="Arial"/>
                        <a:cs typeface="Arial"/>
                      </a:endParaRPr>
                    </a:p>
                  </a:txBody>
                  <a:tcPr marL="0" marR="0" marT="0" marB="0"/>
                </a:tc>
                <a:extLst>
                  <a:ext uri="{0D108BD9-81ED-4DB2-BD59-A6C34878D82A}">
                    <a16:rowId xmlns:a16="http://schemas.microsoft.com/office/drawing/2014/main" val="10002"/>
                  </a:ext>
                </a:extLst>
              </a:tr>
              <a:tr h="273685">
                <a:tc>
                  <a:txBody>
                    <a:bodyPr/>
                    <a:lstStyle/>
                    <a:p>
                      <a:pPr marL="31750">
                        <a:lnSpc>
                          <a:spcPts val="2060"/>
                        </a:lnSpc>
                      </a:pPr>
                      <a:r>
                        <a:rPr sz="1800" b="1" spc="-20" dirty="0">
                          <a:solidFill>
                            <a:srgbClr val="0000FF"/>
                          </a:solidFill>
                          <a:latin typeface="Arial"/>
                          <a:cs typeface="Arial"/>
                        </a:rPr>
                        <a:t>0011</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3</a:t>
                      </a:r>
                      <a:endParaRPr sz="1800">
                        <a:latin typeface="Arial"/>
                        <a:cs typeface="Arial"/>
                      </a:endParaRPr>
                    </a:p>
                  </a:txBody>
                  <a:tcPr marL="0" marR="0" marT="0" marB="0"/>
                </a:tc>
                <a:extLst>
                  <a:ext uri="{0D108BD9-81ED-4DB2-BD59-A6C34878D82A}">
                    <a16:rowId xmlns:a16="http://schemas.microsoft.com/office/drawing/2014/main" val="10003"/>
                  </a:ext>
                </a:extLst>
              </a:tr>
              <a:tr h="274320">
                <a:tc>
                  <a:txBody>
                    <a:bodyPr/>
                    <a:lstStyle/>
                    <a:p>
                      <a:pPr marL="31750">
                        <a:lnSpc>
                          <a:spcPts val="2060"/>
                        </a:lnSpc>
                      </a:pPr>
                      <a:r>
                        <a:rPr sz="1800" b="1" spc="-20" dirty="0">
                          <a:solidFill>
                            <a:srgbClr val="0000FF"/>
                          </a:solidFill>
                          <a:latin typeface="Arial"/>
                          <a:cs typeface="Arial"/>
                        </a:rPr>
                        <a:t>0100</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4</a:t>
                      </a:r>
                      <a:endParaRPr sz="1800">
                        <a:latin typeface="Arial"/>
                        <a:cs typeface="Arial"/>
                      </a:endParaRPr>
                    </a:p>
                  </a:txBody>
                  <a:tcPr marL="0" marR="0" marT="0" marB="0"/>
                </a:tc>
                <a:extLst>
                  <a:ext uri="{0D108BD9-81ED-4DB2-BD59-A6C34878D82A}">
                    <a16:rowId xmlns:a16="http://schemas.microsoft.com/office/drawing/2014/main" val="10004"/>
                  </a:ext>
                </a:extLst>
              </a:tr>
              <a:tr h="273685">
                <a:tc>
                  <a:txBody>
                    <a:bodyPr/>
                    <a:lstStyle/>
                    <a:p>
                      <a:pPr marL="31750">
                        <a:lnSpc>
                          <a:spcPts val="2060"/>
                        </a:lnSpc>
                      </a:pPr>
                      <a:r>
                        <a:rPr sz="1800" b="1" spc="-20" dirty="0">
                          <a:solidFill>
                            <a:srgbClr val="0000FF"/>
                          </a:solidFill>
                          <a:latin typeface="Arial"/>
                          <a:cs typeface="Arial"/>
                        </a:rPr>
                        <a:t>0101</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5</a:t>
                      </a:r>
                      <a:endParaRPr sz="1800">
                        <a:latin typeface="Arial"/>
                        <a:cs typeface="Arial"/>
                      </a:endParaRPr>
                    </a:p>
                  </a:txBody>
                  <a:tcPr marL="0" marR="0" marT="0" marB="0"/>
                </a:tc>
                <a:extLst>
                  <a:ext uri="{0D108BD9-81ED-4DB2-BD59-A6C34878D82A}">
                    <a16:rowId xmlns:a16="http://schemas.microsoft.com/office/drawing/2014/main" val="10005"/>
                  </a:ext>
                </a:extLst>
              </a:tr>
              <a:tr h="274320">
                <a:tc>
                  <a:txBody>
                    <a:bodyPr/>
                    <a:lstStyle/>
                    <a:p>
                      <a:pPr marL="31750">
                        <a:lnSpc>
                          <a:spcPts val="2060"/>
                        </a:lnSpc>
                      </a:pPr>
                      <a:r>
                        <a:rPr sz="1800" b="1" spc="-20" dirty="0">
                          <a:solidFill>
                            <a:srgbClr val="0000FF"/>
                          </a:solidFill>
                          <a:latin typeface="Arial"/>
                          <a:cs typeface="Arial"/>
                        </a:rPr>
                        <a:t>0110</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6</a:t>
                      </a:r>
                      <a:endParaRPr sz="1800">
                        <a:latin typeface="Arial"/>
                        <a:cs typeface="Arial"/>
                      </a:endParaRPr>
                    </a:p>
                  </a:txBody>
                  <a:tcPr marL="0" marR="0" marT="0" marB="0"/>
                </a:tc>
                <a:extLst>
                  <a:ext uri="{0D108BD9-81ED-4DB2-BD59-A6C34878D82A}">
                    <a16:rowId xmlns:a16="http://schemas.microsoft.com/office/drawing/2014/main" val="10006"/>
                  </a:ext>
                </a:extLst>
              </a:tr>
              <a:tr h="273685">
                <a:tc>
                  <a:txBody>
                    <a:bodyPr/>
                    <a:lstStyle/>
                    <a:p>
                      <a:pPr marL="31750">
                        <a:lnSpc>
                          <a:spcPts val="2060"/>
                        </a:lnSpc>
                      </a:pPr>
                      <a:r>
                        <a:rPr sz="1800" b="1" spc="-20" dirty="0">
                          <a:solidFill>
                            <a:srgbClr val="0000FF"/>
                          </a:solidFill>
                          <a:latin typeface="Arial"/>
                          <a:cs typeface="Arial"/>
                        </a:rPr>
                        <a:t>0111</a:t>
                      </a:r>
                      <a:endParaRPr sz="1800">
                        <a:latin typeface="Arial"/>
                        <a:cs typeface="Arial"/>
                      </a:endParaRPr>
                    </a:p>
                  </a:txBody>
                  <a:tcPr marL="0" marR="0" marT="0" marB="0"/>
                </a:tc>
                <a:tc>
                  <a:txBody>
                    <a:bodyPr/>
                    <a:lstStyle/>
                    <a:p>
                      <a:pPr marL="203835">
                        <a:lnSpc>
                          <a:spcPts val="2060"/>
                        </a:lnSpc>
                      </a:pPr>
                      <a:r>
                        <a:rPr sz="1800" b="1" dirty="0">
                          <a:solidFill>
                            <a:srgbClr val="0000FF"/>
                          </a:solidFill>
                          <a:latin typeface="Arial"/>
                          <a:cs typeface="Arial"/>
                        </a:rPr>
                        <a:t>7</a:t>
                      </a:r>
                      <a:endParaRPr sz="1800">
                        <a:latin typeface="Arial"/>
                        <a:cs typeface="Arial"/>
                      </a:endParaRPr>
                    </a:p>
                  </a:txBody>
                  <a:tcPr marL="0" marR="0" marT="0" marB="0"/>
                </a:tc>
                <a:extLst>
                  <a:ext uri="{0D108BD9-81ED-4DB2-BD59-A6C34878D82A}">
                    <a16:rowId xmlns:a16="http://schemas.microsoft.com/office/drawing/2014/main" val="10007"/>
                  </a:ext>
                </a:extLst>
              </a:tr>
              <a:tr h="274320">
                <a:tc>
                  <a:txBody>
                    <a:bodyPr/>
                    <a:lstStyle/>
                    <a:p>
                      <a:pPr marL="31750">
                        <a:lnSpc>
                          <a:spcPts val="2060"/>
                        </a:lnSpc>
                      </a:pPr>
                      <a:r>
                        <a:rPr sz="1800" b="1" spc="-20" dirty="0">
                          <a:solidFill>
                            <a:srgbClr val="000079"/>
                          </a:solidFill>
                          <a:latin typeface="Arial"/>
                          <a:cs typeface="Arial"/>
                        </a:rPr>
                        <a:t>1000</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8</a:t>
                      </a:r>
                      <a:endParaRPr sz="1800">
                        <a:latin typeface="Arial"/>
                        <a:cs typeface="Arial"/>
                      </a:endParaRPr>
                    </a:p>
                  </a:txBody>
                  <a:tcPr marL="0" marR="0" marT="0" marB="0"/>
                </a:tc>
                <a:extLst>
                  <a:ext uri="{0D108BD9-81ED-4DB2-BD59-A6C34878D82A}">
                    <a16:rowId xmlns:a16="http://schemas.microsoft.com/office/drawing/2014/main" val="10008"/>
                  </a:ext>
                </a:extLst>
              </a:tr>
              <a:tr h="273685">
                <a:tc>
                  <a:txBody>
                    <a:bodyPr/>
                    <a:lstStyle/>
                    <a:p>
                      <a:pPr marL="31750">
                        <a:lnSpc>
                          <a:spcPts val="2060"/>
                        </a:lnSpc>
                      </a:pPr>
                      <a:r>
                        <a:rPr sz="1800" b="1" spc="-20" dirty="0">
                          <a:solidFill>
                            <a:srgbClr val="000079"/>
                          </a:solidFill>
                          <a:latin typeface="Arial"/>
                          <a:cs typeface="Arial"/>
                        </a:rPr>
                        <a:t>1001</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7</a:t>
                      </a:r>
                      <a:endParaRPr sz="1800">
                        <a:latin typeface="Arial"/>
                        <a:cs typeface="Arial"/>
                      </a:endParaRPr>
                    </a:p>
                  </a:txBody>
                  <a:tcPr marL="0" marR="0" marT="0" marB="0"/>
                </a:tc>
                <a:extLst>
                  <a:ext uri="{0D108BD9-81ED-4DB2-BD59-A6C34878D82A}">
                    <a16:rowId xmlns:a16="http://schemas.microsoft.com/office/drawing/2014/main" val="10009"/>
                  </a:ext>
                </a:extLst>
              </a:tr>
              <a:tr h="273685">
                <a:tc>
                  <a:txBody>
                    <a:bodyPr/>
                    <a:lstStyle/>
                    <a:p>
                      <a:pPr marL="31750">
                        <a:lnSpc>
                          <a:spcPts val="2060"/>
                        </a:lnSpc>
                      </a:pPr>
                      <a:r>
                        <a:rPr sz="1800" b="1" spc="-20" dirty="0">
                          <a:solidFill>
                            <a:srgbClr val="000079"/>
                          </a:solidFill>
                          <a:latin typeface="Arial"/>
                          <a:cs typeface="Arial"/>
                        </a:rPr>
                        <a:t>1010</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6</a:t>
                      </a:r>
                      <a:endParaRPr sz="1800">
                        <a:latin typeface="Arial"/>
                        <a:cs typeface="Arial"/>
                      </a:endParaRPr>
                    </a:p>
                  </a:txBody>
                  <a:tcPr marL="0" marR="0" marT="0" marB="0"/>
                </a:tc>
                <a:extLst>
                  <a:ext uri="{0D108BD9-81ED-4DB2-BD59-A6C34878D82A}">
                    <a16:rowId xmlns:a16="http://schemas.microsoft.com/office/drawing/2014/main" val="10010"/>
                  </a:ext>
                </a:extLst>
              </a:tr>
              <a:tr h="274320">
                <a:tc>
                  <a:txBody>
                    <a:bodyPr/>
                    <a:lstStyle/>
                    <a:p>
                      <a:pPr marL="31750">
                        <a:lnSpc>
                          <a:spcPts val="2060"/>
                        </a:lnSpc>
                      </a:pPr>
                      <a:r>
                        <a:rPr sz="1800" b="1" spc="-20" dirty="0">
                          <a:solidFill>
                            <a:srgbClr val="000079"/>
                          </a:solidFill>
                          <a:latin typeface="Arial"/>
                          <a:cs typeface="Arial"/>
                        </a:rPr>
                        <a:t>1011</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5</a:t>
                      </a:r>
                      <a:endParaRPr sz="1800">
                        <a:latin typeface="Arial"/>
                        <a:cs typeface="Arial"/>
                      </a:endParaRPr>
                    </a:p>
                  </a:txBody>
                  <a:tcPr marL="0" marR="0" marT="0" marB="0"/>
                </a:tc>
                <a:extLst>
                  <a:ext uri="{0D108BD9-81ED-4DB2-BD59-A6C34878D82A}">
                    <a16:rowId xmlns:a16="http://schemas.microsoft.com/office/drawing/2014/main" val="10011"/>
                  </a:ext>
                </a:extLst>
              </a:tr>
              <a:tr h="273685">
                <a:tc>
                  <a:txBody>
                    <a:bodyPr/>
                    <a:lstStyle/>
                    <a:p>
                      <a:pPr marL="31750">
                        <a:lnSpc>
                          <a:spcPts val="2060"/>
                        </a:lnSpc>
                      </a:pPr>
                      <a:r>
                        <a:rPr sz="1800" b="1" spc="-20" dirty="0">
                          <a:solidFill>
                            <a:srgbClr val="000079"/>
                          </a:solidFill>
                          <a:latin typeface="Arial"/>
                          <a:cs typeface="Arial"/>
                        </a:rPr>
                        <a:t>1100</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4</a:t>
                      </a:r>
                      <a:endParaRPr sz="1800">
                        <a:latin typeface="Arial"/>
                        <a:cs typeface="Arial"/>
                      </a:endParaRPr>
                    </a:p>
                  </a:txBody>
                  <a:tcPr marL="0" marR="0" marT="0" marB="0"/>
                </a:tc>
                <a:extLst>
                  <a:ext uri="{0D108BD9-81ED-4DB2-BD59-A6C34878D82A}">
                    <a16:rowId xmlns:a16="http://schemas.microsoft.com/office/drawing/2014/main" val="10012"/>
                  </a:ext>
                </a:extLst>
              </a:tr>
              <a:tr h="274320">
                <a:tc>
                  <a:txBody>
                    <a:bodyPr/>
                    <a:lstStyle/>
                    <a:p>
                      <a:pPr marL="31750">
                        <a:lnSpc>
                          <a:spcPts val="2060"/>
                        </a:lnSpc>
                      </a:pPr>
                      <a:r>
                        <a:rPr sz="1800" b="1" spc="-20" dirty="0">
                          <a:solidFill>
                            <a:srgbClr val="000079"/>
                          </a:solidFill>
                          <a:latin typeface="Arial"/>
                          <a:cs typeface="Arial"/>
                        </a:rPr>
                        <a:t>1101</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3</a:t>
                      </a:r>
                      <a:endParaRPr sz="1800">
                        <a:latin typeface="Arial"/>
                        <a:cs typeface="Arial"/>
                      </a:endParaRPr>
                    </a:p>
                  </a:txBody>
                  <a:tcPr marL="0" marR="0" marT="0" marB="0"/>
                </a:tc>
                <a:extLst>
                  <a:ext uri="{0D108BD9-81ED-4DB2-BD59-A6C34878D82A}">
                    <a16:rowId xmlns:a16="http://schemas.microsoft.com/office/drawing/2014/main" val="10013"/>
                  </a:ext>
                </a:extLst>
              </a:tr>
              <a:tr h="274320">
                <a:tc>
                  <a:txBody>
                    <a:bodyPr/>
                    <a:lstStyle/>
                    <a:p>
                      <a:pPr marL="31750">
                        <a:lnSpc>
                          <a:spcPts val="2060"/>
                        </a:lnSpc>
                      </a:pPr>
                      <a:r>
                        <a:rPr sz="1800" b="1" spc="-20" dirty="0">
                          <a:solidFill>
                            <a:srgbClr val="000079"/>
                          </a:solidFill>
                          <a:latin typeface="Arial"/>
                          <a:cs typeface="Arial"/>
                        </a:rPr>
                        <a:t>1110</a:t>
                      </a:r>
                      <a:endParaRPr sz="1800">
                        <a:latin typeface="Arial"/>
                        <a:cs typeface="Arial"/>
                      </a:endParaRPr>
                    </a:p>
                  </a:txBody>
                  <a:tcPr marL="0" marR="0" marT="0" marB="0"/>
                </a:tc>
                <a:tc>
                  <a:txBody>
                    <a:bodyPr/>
                    <a:lstStyle/>
                    <a:p>
                      <a:pPr marL="203835">
                        <a:lnSpc>
                          <a:spcPts val="2060"/>
                        </a:lnSpc>
                      </a:pPr>
                      <a:r>
                        <a:rPr sz="1800" b="1" spc="-10" dirty="0">
                          <a:solidFill>
                            <a:srgbClr val="000079"/>
                          </a:solidFill>
                          <a:latin typeface="Arial"/>
                          <a:cs typeface="Arial"/>
                        </a:rPr>
                        <a:t>-</a:t>
                      </a:r>
                      <a:r>
                        <a:rPr sz="1800" b="1" spc="-50" dirty="0">
                          <a:solidFill>
                            <a:srgbClr val="000079"/>
                          </a:solidFill>
                          <a:latin typeface="Arial"/>
                          <a:cs typeface="Arial"/>
                        </a:rPr>
                        <a:t>2</a:t>
                      </a:r>
                      <a:endParaRPr sz="1800">
                        <a:latin typeface="Arial"/>
                        <a:cs typeface="Arial"/>
                      </a:endParaRPr>
                    </a:p>
                  </a:txBody>
                  <a:tcPr marL="0" marR="0" marT="0" marB="0"/>
                </a:tc>
                <a:extLst>
                  <a:ext uri="{0D108BD9-81ED-4DB2-BD59-A6C34878D82A}">
                    <a16:rowId xmlns:a16="http://schemas.microsoft.com/office/drawing/2014/main" val="10014"/>
                  </a:ext>
                </a:extLst>
              </a:tr>
              <a:tr h="264795">
                <a:tc>
                  <a:txBody>
                    <a:bodyPr/>
                    <a:lstStyle/>
                    <a:p>
                      <a:pPr marL="31750">
                        <a:lnSpc>
                          <a:spcPts val="1989"/>
                        </a:lnSpc>
                      </a:pPr>
                      <a:r>
                        <a:rPr sz="1800" b="1" spc="-20" dirty="0">
                          <a:solidFill>
                            <a:srgbClr val="000079"/>
                          </a:solidFill>
                          <a:latin typeface="Arial"/>
                          <a:cs typeface="Arial"/>
                        </a:rPr>
                        <a:t>1111</a:t>
                      </a:r>
                      <a:endParaRPr sz="1800">
                        <a:latin typeface="Arial"/>
                        <a:cs typeface="Arial"/>
                      </a:endParaRPr>
                    </a:p>
                  </a:txBody>
                  <a:tcPr marL="0" marR="0" marT="0" marB="0"/>
                </a:tc>
                <a:tc>
                  <a:txBody>
                    <a:bodyPr/>
                    <a:lstStyle/>
                    <a:p>
                      <a:pPr marL="203835">
                        <a:lnSpc>
                          <a:spcPts val="1989"/>
                        </a:lnSpc>
                      </a:pPr>
                      <a:r>
                        <a:rPr sz="1800" b="1" spc="-10" dirty="0">
                          <a:solidFill>
                            <a:srgbClr val="000079"/>
                          </a:solidFill>
                          <a:latin typeface="Arial"/>
                          <a:cs typeface="Arial"/>
                        </a:rPr>
                        <a:t>-</a:t>
                      </a:r>
                      <a:r>
                        <a:rPr sz="1800" b="1" spc="-50" dirty="0">
                          <a:solidFill>
                            <a:srgbClr val="000079"/>
                          </a:solidFill>
                          <a:latin typeface="Arial"/>
                          <a:cs typeface="Arial"/>
                        </a:rPr>
                        <a:t>1</a:t>
                      </a:r>
                      <a:endParaRPr sz="1800">
                        <a:latin typeface="Arial"/>
                        <a:cs typeface="Arial"/>
                      </a:endParaRPr>
                    </a:p>
                  </a:txBody>
                  <a:tcPr marL="0" marR="0"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311"/>
            <a:ext cx="19621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25" normalizeH="0" baseline="0" noProof="0" dirty="0">
                <a:ln>
                  <a:noFill/>
                </a:ln>
                <a:solidFill>
                  <a:sysClr val="windowText" lastClr="000000"/>
                </a:solidFill>
                <a:effectLst/>
                <a:uLnTx/>
                <a:uFillTx/>
                <a:latin typeface="Arial"/>
                <a:cs typeface="Arial"/>
              </a:rPr>
              <a:t>12</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a:spLocks noGrp="1"/>
          </p:cNvSpPr>
          <p:nvPr>
            <p:ph type="title"/>
          </p:nvPr>
        </p:nvSpPr>
        <p:spPr>
          <a:xfrm>
            <a:off x="2390394" y="461899"/>
            <a:ext cx="4366260" cy="696595"/>
          </a:xfrm>
          <a:prstGeom prst="rect">
            <a:avLst/>
          </a:prstGeom>
        </p:spPr>
        <p:txBody>
          <a:bodyPr vert="horz" wrap="square" lIns="0" tIns="13335" rIns="0" bIns="0" rtlCol="0">
            <a:spAutoFit/>
          </a:bodyPr>
          <a:lstStyle/>
          <a:p>
            <a:pPr marL="12700">
              <a:lnSpc>
                <a:spcPct val="100000"/>
              </a:lnSpc>
              <a:spcBef>
                <a:spcPts val="105"/>
              </a:spcBef>
            </a:pPr>
            <a:r>
              <a:rPr dirty="0"/>
              <a:t>Unsigned</a:t>
            </a:r>
            <a:r>
              <a:rPr spc="-30" dirty="0"/>
              <a:t> </a:t>
            </a:r>
            <a:r>
              <a:rPr spc="-10" dirty="0"/>
              <a:t>Overflow</a:t>
            </a:r>
          </a:p>
        </p:txBody>
      </p:sp>
      <p:grpSp>
        <p:nvGrpSpPr>
          <p:cNvPr id="6" name="object 6"/>
          <p:cNvGrpSpPr/>
          <p:nvPr/>
        </p:nvGrpSpPr>
        <p:grpSpPr>
          <a:xfrm>
            <a:off x="4643437" y="2662237"/>
            <a:ext cx="3362325" cy="3070225"/>
            <a:chOff x="4643437" y="2662237"/>
            <a:chExt cx="3362325" cy="3070225"/>
          </a:xfrm>
        </p:grpSpPr>
        <p:sp>
          <p:nvSpPr>
            <p:cNvPr id="7" name="object 7"/>
            <p:cNvSpPr/>
            <p:nvPr/>
          </p:nvSpPr>
          <p:spPr>
            <a:xfrm>
              <a:off x="4648200" y="2667000"/>
              <a:ext cx="3352800" cy="3060700"/>
            </a:xfrm>
            <a:custGeom>
              <a:avLst/>
              <a:gdLst/>
              <a:ahLst/>
              <a:cxnLst/>
              <a:rect l="l" t="t" r="r" b="b"/>
              <a:pathLst>
                <a:path w="3352800" h="3060700">
                  <a:moveTo>
                    <a:pt x="1676400" y="0"/>
                  </a:moveTo>
                  <a:lnTo>
                    <a:pt x="1626077" y="676"/>
                  </a:lnTo>
                  <a:lnTo>
                    <a:pt x="1576123" y="2692"/>
                  </a:lnTo>
                  <a:lnTo>
                    <a:pt x="1526558" y="6029"/>
                  </a:lnTo>
                  <a:lnTo>
                    <a:pt x="1477403" y="10668"/>
                  </a:lnTo>
                  <a:lnTo>
                    <a:pt x="1428678" y="16589"/>
                  </a:lnTo>
                  <a:lnTo>
                    <a:pt x="1380405" y="23775"/>
                  </a:lnTo>
                  <a:lnTo>
                    <a:pt x="1332604" y="32207"/>
                  </a:lnTo>
                  <a:lnTo>
                    <a:pt x="1285295" y="41864"/>
                  </a:lnTo>
                  <a:lnTo>
                    <a:pt x="1238501" y="52729"/>
                  </a:lnTo>
                  <a:lnTo>
                    <a:pt x="1192240" y="64782"/>
                  </a:lnTo>
                  <a:lnTo>
                    <a:pt x="1146535" y="78004"/>
                  </a:lnTo>
                  <a:lnTo>
                    <a:pt x="1101406" y="92377"/>
                  </a:lnTo>
                  <a:lnTo>
                    <a:pt x="1056873" y="107881"/>
                  </a:lnTo>
                  <a:lnTo>
                    <a:pt x="1012958" y="124498"/>
                  </a:lnTo>
                  <a:lnTo>
                    <a:pt x="969680" y="142209"/>
                  </a:lnTo>
                  <a:lnTo>
                    <a:pt x="927062" y="160994"/>
                  </a:lnTo>
                  <a:lnTo>
                    <a:pt x="885123" y="180836"/>
                  </a:lnTo>
                  <a:lnTo>
                    <a:pt x="843884" y="201714"/>
                  </a:lnTo>
                  <a:lnTo>
                    <a:pt x="803367" y="223610"/>
                  </a:lnTo>
                  <a:lnTo>
                    <a:pt x="763591" y="246505"/>
                  </a:lnTo>
                  <a:lnTo>
                    <a:pt x="724578" y="270380"/>
                  </a:lnTo>
                  <a:lnTo>
                    <a:pt x="686348" y="295217"/>
                  </a:lnTo>
                  <a:lnTo>
                    <a:pt x="648922" y="320995"/>
                  </a:lnTo>
                  <a:lnTo>
                    <a:pt x="612321" y="347697"/>
                  </a:lnTo>
                  <a:lnTo>
                    <a:pt x="576566" y="375303"/>
                  </a:lnTo>
                  <a:lnTo>
                    <a:pt x="541677" y="403795"/>
                  </a:lnTo>
                  <a:lnTo>
                    <a:pt x="507675" y="433153"/>
                  </a:lnTo>
                  <a:lnTo>
                    <a:pt x="474581" y="463358"/>
                  </a:lnTo>
                  <a:lnTo>
                    <a:pt x="442415" y="494392"/>
                  </a:lnTo>
                  <a:lnTo>
                    <a:pt x="411199" y="526236"/>
                  </a:lnTo>
                  <a:lnTo>
                    <a:pt x="380953" y="558871"/>
                  </a:lnTo>
                  <a:lnTo>
                    <a:pt x="351697" y="592277"/>
                  </a:lnTo>
                  <a:lnTo>
                    <a:pt x="323453" y="626437"/>
                  </a:lnTo>
                  <a:lnTo>
                    <a:pt x="296242" y="661330"/>
                  </a:lnTo>
                  <a:lnTo>
                    <a:pt x="270083" y="696938"/>
                  </a:lnTo>
                  <a:lnTo>
                    <a:pt x="244998" y="733242"/>
                  </a:lnTo>
                  <a:lnTo>
                    <a:pt x="221008" y="770224"/>
                  </a:lnTo>
                  <a:lnTo>
                    <a:pt x="198133" y="807863"/>
                  </a:lnTo>
                  <a:lnTo>
                    <a:pt x="176394" y="846142"/>
                  </a:lnTo>
                  <a:lnTo>
                    <a:pt x="155812" y="885042"/>
                  </a:lnTo>
                  <a:lnTo>
                    <a:pt x="136407" y="924542"/>
                  </a:lnTo>
                  <a:lnTo>
                    <a:pt x="118200" y="964625"/>
                  </a:lnTo>
                  <a:lnTo>
                    <a:pt x="101213" y="1005272"/>
                  </a:lnTo>
                  <a:lnTo>
                    <a:pt x="85465" y="1046463"/>
                  </a:lnTo>
                  <a:lnTo>
                    <a:pt x="70978" y="1088180"/>
                  </a:lnTo>
                  <a:lnTo>
                    <a:pt x="57772" y="1130404"/>
                  </a:lnTo>
                  <a:lnTo>
                    <a:pt x="45869" y="1173115"/>
                  </a:lnTo>
                  <a:lnTo>
                    <a:pt x="35287" y="1216296"/>
                  </a:lnTo>
                  <a:lnTo>
                    <a:pt x="26050" y="1259926"/>
                  </a:lnTo>
                  <a:lnTo>
                    <a:pt x="18176" y="1303987"/>
                  </a:lnTo>
                  <a:lnTo>
                    <a:pt x="11688" y="1348460"/>
                  </a:lnTo>
                  <a:lnTo>
                    <a:pt x="6605" y="1393327"/>
                  </a:lnTo>
                  <a:lnTo>
                    <a:pt x="2949" y="1438567"/>
                  </a:lnTo>
                  <a:lnTo>
                    <a:pt x="740" y="1484163"/>
                  </a:lnTo>
                  <a:lnTo>
                    <a:pt x="0" y="1530095"/>
                  </a:lnTo>
                  <a:lnTo>
                    <a:pt x="740" y="1576028"/>
                  </a:lnTo>
                  <a:lnTo>
                    <a:pt x="2949" y="1621624"/>
                  </a:lnTo>
                  <a:lnTo>
                    <a:pt x="6605" y="1666864"/>
                  </a:lnTo>
                  <a:lnTo>
                    <a:pt x="11688" y="1711731"/>
                  </a:lnTo>
                  <a:lnTo>
                    <a:pt x="18176" y="1756204"/>
                  </a:lnTo>
                  <a:lnTo>
                    <a:pt x="26050" y="1800265"/>
                  </a:lnTo>
                  <a:lnTo>
                    <a:pt x="35287" y="1843895"/>
                  </a:lnTo>
                  <a:lnTo>
                    <a:pt x="45869" y="1887076"/>
                  </a:lnTo>
                  <a:lnTo>
                    <a:pt x="57772" y="1929787"/>
                  </a:lnTo>
                  <a:lnTo>
                    <a:pt x="70978" y="1972011"/>
                  </a:lnTo>
                  <a:lnTo>
                    <a:pt x="85465" y="2013728"/>
                  </a:lnTo>
                  <a:lnTo>
                    <a:pt x="101213" y="2054919"/>
                  </a:lnTo>
                  <a:lnTo>
                    <a:pt x="118200" y="2095566"/>
                  </a:lnTo>
                  <a:lnTo>
                    <a:pt x="136407" y="2135649"/>
                  </a:lnTo>
                  <a:lnTo>
                    <a:pt x="155812" y="2175149"/>
                  </a:lnTo>
                  <a:lnTo>
                    <a:pt x="176394" y="2214049"/>
                  </a:lnTo>
                  <a:lnTo>
                    <a:pt x="198133" y="2252328"/>
                  </a:lnTo>
                  <a:lnTo>
                    <a:pt x="221008" y="2289967"/>
                  </a:lnTo>
                  <a:lnTo>
                    <a:pt x="244998" y="2326949"/>
                  </a:lnTo>
                  <a:lnTo>
                    <a:pt x="270083" y="2363253"/>
                  </a:lnTo>
                  <a:lnTo>
                    <a:pt x="296242" y="2398861"/>
                  </a:lnTo>
                  <a:lnTo>
                    <a:pt x="323453" y="2433754"/>
                  </a:lnTo>
                  <a:lnTo>
                    <a:pt x="351697" y="2467914"/>
                  </a:lnTo>
                  <a:lnTo>
                    <a:pt x="380953" y="2501320"/>
                  </a:lnTo>
                  <a:lnTo>
                    <a:pt x="411199" y="2533955"/>
                  </a:lnTo>
                  <a:lnTo>
                    <a:pt x="442415" y="2565799"/>
                  </a:lnTo>
                  <a:lnTo>
                    <a:pt x="474581" y="2596833"/>
                  </a:lnTo>
                  <a:lnTo>
                    <a:pt x="507675" y="2627038"/>
                  </a:lnTo>
                  <a:lnTo>
                    <a:pt x="541677" y="2656396"/>
                  </a:lnTo>
                  <a:lnTo>
                    <a:pt x="576566" y="2684888"/>
                  </a:lnTo>
                  <a:lnTo>
                    <a:pt x="612321" y="2712494"/>
                  </a:lnTo>
                  <a:lnTo>
                    <a:pt x="648922" y="2739196"/>
                  </a:lnTo>
                  <a:lnTo>
                    <a:pt x="686348" y="2764974"/>
                  </a:lnTo>
                  <a:lnTo>
                    <a:pt x="724578" y="2789811"/>
                  </a:lnTo>
                  <a:lnTo>
                    <a:pt x="763591" y="2813686"/>
                  </a:lnTo>
                  <a:lnTo>
                    <a:pt x="803367" y="2836581"/>
                  </a:lnTo>
                  <a:lnTo>
                    <a:pt x="843884" y="2858477"/>
                  </a:lnTo>
                  <a:lnTo>
                    <a:pt x="885123" y="2879355"/>
                  </a:lnTo>
                  <a:lnTo>
                    <a:pt x="927062" y="2899197"/>
                  </a:lnTo>
                  <a:lnTo>
                    <a:pt x="969680" y="2917982"/>
                  </a:lnTo>
                  <a:lnTo>
                    <a:pt x="1012958" y="2935693"/>
                  </a:lnTo>
                  <a:lnTo>
                    <a:pt x="1056873" y="2952310"/>
                  </a:lnTo>
                  <a:lnTo>
                    <a:pt x="1101406" y="2967814"/>
                  </a:lnTo>
                  <a:lnTo>
                    <a:pt x="1146535" y="2982187"/>
                  </a:lnTo>
                  <a:lnTo>
                    <a:pt x="1192240" y="2995409"/>
                  </a:lnTo>
                  <a:lnTo>
                    <a:pt x="1238501" y="3007462"/>
                  </a:lnTo>
                  <a:lnTo>
                    <a:pt x="1285295" y="3018327"/>
                  </a:lnTo>
                  <a:lnTo>
                    <a:pt x="1332604" y="3027984"/>
                  </a:lnTo>
                  <a:lnTo>
                    <a:pt x="1380405" y="3036416"/>
                  </a:lnTo>
                  <a:lnTo>
                    <a:pt x="1428678" y="3043602"/>
                  </a:lnTo>
                  <a:lnTo>
                    <a:pt x="1477403" y="3049523"/>
                  </a:lnTo>
                  <a:lnTo>
                    <a:pt x="1526558" y="3054162"/>
                  </a:lnTo>
                  <a:lnTo>
                    <a:pt x="1576123" y="3057499"/>
                  </a:lnTo>
                  <a:lnTo>
                    <a:pt x="1626077" y="3059515"/>
                  </a:lnTo>
                  <a:lnTo>
                    <a:pt x="1676400" y="3060191"/>
                  </a:lnTo>
                  <a:lnTo>
                    <a:pt x="1726722" y="3059515"/>
                  </a:lnTo>
                  <a:lnTo>
                    <a:pt x="1776676" y="3057499"/>
                  </a:lnTo>
                  <a:lnTo>
                    <a:pt x="1826241" y="3054162"/>
                  </a:lnTo>
                  <a:lnTo>
                    <a:pt x="1875396" y="3049523"/>
                  </a:lnTo>
                  <a:lnTo>
                    <a:pt x="1924121" y="3043602"/>
                  </a:lnTo>
                  <a:lnTo>
                    <a:pt x="1972394" y="3036416"/>
                  </a:lnTo>
                  <a:lnTo>
                    <a:pt x="2020195" y="3027984"/>
                  </a:lnTo>
                  <a:lnTo>
                    <a:pt x="2067504" y="3018327"/>
                  </a:lnTo>
                  <a:lnTo>
                    <a:pt x="2114298" y="3007462"/>
                  </a:lnTo>
                  <a:lnTo>
                    <a:pt x="2160559" y="2995409"/>
                  </a:lnTo>
                  <a:lnTo>
                    <a:pt x="2206264" y="2982187"/>
                  </a:lnTo>
                  <a:lnTo>
                    <a:pt x="2251393" y="2967814"/>
                  </a:lnTo>
                  <a:lnTo>
                    <a:pt x="2295926" y="2952310"/>
                  </a:lnTo>
                  <a:lnTo>
                    <a:pt x="2339841" y="2935693"/>
                  </a:lnTo>
                  <a:lnTo>
                    <a:pt x="2383119" y="2917982"/>
                  </a:lnTo>
                  <a:lnTo>
                    <a:pt x="2425737" y="2899197"/>
                  </a:lnTo>
                  <a:lnTo>
                    <a:pt x="2467676" y="2879355"/>
                  </a:lnTo>
                  <a:lnTo>
                    <a:pt x="2508915" y="2858477"/>
                  </a:lnTo>
                  <a:lnTo>
                    <a:pt x="2549432" y="2836581"/>
                  </a:lnTo>
                  <a:lnTo>
                    <a:pt x="2589208" y="2813686"/>
                  </a:lnTo>
                  <a:lnTo>
                    <a:pt x="2628221" y="2789811"/>
                  </a:lnTo>
                  <a:lnTo>
                    <a:pt x="2666451" y="2764974"/>
                  </a:lnTo>
                  <a:lnTo>
                    <a:pt x="2703877" y="2739196"/>
                  </a:lnTo>
                  <a:lnTo>
                    <a:pt x="2740478" y="2712494"/>
                  </a:lnTo>
                  <a:lnTo>
                    <a:pt x="2776233" y="2684888"/>
                  </a:lnTo>
                  <a:lnTo>
                    <a:pt x="2811122" y="2656396"/>
                  </a:lnTo>
                  <a:lnTo>
                    <a:pt x="2845124" y="2627038"/>
                  </a:lnTo>
                  <a:lnTo>
                    <a:pt x="2878218" y="2596833"/>
                  </a:lnTo>
                  <a:lnTo>
                    <a:pt x="2910384" y="2565799"/>
                  </a:lnTo>
                  <a:lnTo>
                    <a:pt x="2941600" y="2533955"/>
                  </a:lnTo>
                  <a:lnTo>
                    <a:pt x="2971846" y="2501320"/>
                  </a:lnTo>
                  <a:lnTo>
                    <a:pt x="3001102" y="2467914"/>
                  </a:lnTo>
                  <a:lnTo>
                    <a:pt x="3029346" y="2433754"/>
                  </a:lnTo>
                  <a:lnTo>
                    <a:pt x="3056557" y="2398861"/>
                  </a:lnTo>
                  <a:lnTo>
                    <a:pt x="3082716" y="2363253"/>
                  </a:lnTo>
                  <a:lnTo>
                    <a:pt x="3107801" y="2326949"/>
                  </a:lnTo>
                  <a:lnTo>
                    <a:pt x="3131791" y="2289967"/>
                  </a:lnTo>
                  <a:lnTo>
                    <a:pt x="3154666" y="2252328"/>
                  </a:lnTo>
                  <a:lnTo>
                    <a:pt x="3176405" y="2214049"/>
                  </a:lnTo>
                  <a:lnTo>
                    <a:pt x="3196987" y="2175149"/>
                  </a:lnTo>
                  <a:lnTo>
                    <a:pt x="3216392" y="2135649"/>
                  </a:lnTo>
                  <a:lnTo>
                    <a:pt x="3234599" y="2095566"/>
                  </a:lnTo>
                  <a:lnTo>
                    <a:pt x="3251586" y="2054919"/>
                  </a:lnTo>
                  <a:lnTo>
                    <a:pt x="3267334" y="2013728"/>
                  </a:lnTo>
                  <a:lnTo>
                    <a:pt x="3281821" y="1972011"/>
                  </a:lnTo>
                  <a:lnTo>
                    <a:pt x="3295027" y="1929787"/>
                  </a:lnTo>
                  <a:lnTo>
                    <a:pt x="3306930" y="1887076"/>
                  </a:lnTo>
                  <a:lnTo>
                    <a:pt x="3317512" y="1843895"/>
                  </a:lnTo>
                  <a:lnTo>
                    <a:pt x="3326749" y="1800265"/>
                  </a:lnTo>
                  <a:lnTo>
                    <a:pt x="3334623" y="1756204"/>
                  </a:lnTo>
                  <a:lnTo>
                    <a:pt x="3341111" y="1711731"/>
                  </a:lnTo>
                  <a:lnTo>
                    <a:pt x="3346194" y="1666864"/>
                  </a:lnTo>
                  <a:lnTo>
                    <a:pt x="3349850" y="1621624"/>
                  </a:lnTo>
                  <a:lnTo>
                    <a:pt x="3352059" y="1576028"/>
                  </a:lnTo>
                  <a:lnTo>
                    <a:pt x="3352800" y="1530095"/>
                  </a:lnTo>
                  <a:lnTo>
                    <a:pt x="3352059" y="1484163"/>
                  </a:lnTo>
                  <a:lnTo>
                    <a:pt x="3349850" y="1438567"/>
                  </a:lnTo>
                  <a:lnTo>
                    <a:pt x="3346194" y="1393327"/>
                  </a:lnTo>
                  <a:lnTo>
                    <a:pt x="3341111" y="1348460"/>
                  </a:lnTo>
                  <a:lnTo>
                    <a:pt x="3334623" y="1303987"/>
                  </a:lnTo>
                  <a:lnTo>
                    <a:pt x="3326749" y="1259926"/>
                  </a:lnTo>
                  <a:lnTo>
                    <a:pt x="3317512" y="1216296"/>
                  </a:lnTo>
                  <a:lnTo>
                    <a:pt x="3306930" y="1173115"/>
                  </a:lnTo>
                  <a:lnTo>
                    <a:pt x="3295027" y="1130404"/>
                  </a:lnTo>
                  <a:lnTo>
                    <a:pt x="3281821" y="1088180"/>
                  </a:lnTo>
                  <a:lnTo>
                    <a:pt x="3267334" y="1046463"/>
                  </a:lnTo>
                  <a:lnTo>
                    <a:pt x="3251586" y="1005272"/>
                  </a:lnTo>
                  <a:lnTo>
                    <a:pt x="3234599" y="964625"/>
                  </a:lnTo>
                  <a:lnTo>
                    <a:pt x="3216392" y="924542"/>
                  </a:lnTo>
                  <a:lnTo>
                    <a:pt x="3196987" y="885042"/>
                  </a:lnTo>
                  <a:lnTo>
                    <a:pt x="3176405" y="846142"/>
                  </a:lnTo>
                  <a:lnTo>
                    <a:pt x="3154666" y="807863"/>
                  </a:lnTo>
                  <a:lnTo>
                    <a:pt x="3131791" y="770224"/>
                  </a:lnTo>
                  <a:lnTo>
                    <a:pt x="3107801" y="733242"/>
                  </a:lnTo>
                  <a:lnTo>
                    <a:pt x="3082716" y="696938"/>
                  </a:lnTo>
                  <a:lnTo>
                    <a:pt x="3056557" y="661330"/>
                  </a:lnTo>
                  <a:lnTo>
                    <a:pt x="3029346" y="626437"/>
                  </a:lnTo>
                  <a:lnTo>
                    <a:pt x="3001102" y="592277"/>
                  </a:lnTo>
                  <a:lnTo>
                    <a:pt x="2971846" y="558871"/>
                  </a:lnTo>
                  <a:lnTo>
                    <a:pt x="2941600" y="526236"/>
                  </a:lnTo>
                  <a:lnTo>
                    <a:pt x="2910384" y="494392"/>
                  </a:lnTo>
                  <a:lnTo>
                    <a:pt x="2878218" y="463358"/>
                  </a:lnTo>
                  <a:lnTo>
                    <a:pt x="2845124" y="433153"/>
                  </a:lnTo>
                  <a:lnTo>
                    <a:pt x="2811122" y="403795"/>
                  </a:lnTo>
                  <a:lnTo>
                    <a:pt x="2776233" y="375303"/>
                  </a:lnTo>
                  <a:lnTo>
                    <a:pt x="2740478" y="347697"/>
                  </a:lnTo>
                  <a:lnTo>
                    <a:pt x="2703877" y="320995"/>
                  </a:lnTo>
                  <a:lnTo>
                    <a:pt x="2666451" y="295217"/>
                  </a:lnTo>
                  <a:lnTo>
                    <a:pt x="2628221" y="270380"/>
                  </a:lnTo>
                  <a:lnTo>
                    <a:pt x="2589208" y="246505"/>
                  </a:lnTo>
                  <a:lnTo>
                    <a:pt x="2549432" y="223610"/>
                  </a:lnTo>
                  <a:lnTo>
                    <a:pt x="2508915" y="201714"/>
                  </a:lnTo>
                  <a:lnTo>
                    <a:pt x="2467676" y="180836"/>
                  </a:lnTo>
                  <a:lnTo>
                    <a:pt x="2425737" y="160994"/>
                  </a:lnTo>
                  <a:lnTo>
                    <a:pt x="2383119" y="142209"/>
                  </a:lnTo>
                  <a:lnTo>
                    <a:pt x="2339841" y="124498"/>
                  </a:lnTo>
                  <a:lnTo>
                    <a:pt x="2295926" y="107881"/>
                  </a:lnTo>
                  <a:lnTo>
                    <a:pt x="2251393" y="92377"/>
                  </a:lnTo>
                  <a:lnTo>
                    <a:pt x="2206264" y="78004"/>
                  </a:lnTo>
                  <a:lnTo>
                    <a:pt x="2160559" y="64782"/>
                  </a:lnTo>
                  <a:lnTo>
                    <a:pt x="2114298" y="52729"/>
                  </a:lnTo>
                  <a:lnTo>
                    <a:pt x="2067504" y="41864"/>
                  </a:lnTo>
                  <a:lnTo>
                    <a:pt x="2020195" y="32207"/>
                  </a:lnTo>
                  <a:lnTo>
                    <a:pt x="1972394" y="23775"/>
                  </a:lnTo>
                  <a:lnTo>
                    <a:pt x="1924121" y="16589"/>
                  </a:lnTo>
                  <a:lnTo>
                    <a:pt x="1875396" y="10668"/>
                  </a:lnTo>
                  <a:lnTo>
                    <a:pt x="1826241" y="6029"/>
                  </a:lnTo>
                  <a:lnTo>
                    <a:pt x="1776676" y="2692"/>
                  </a:lnTo>
                  <a:lnTo>
                    <a:pt x="1726722" y="676"/>
                  </a:lnTo>
                  <a:lnTo>
                    <a:pt x="1676400" y="0"/>
                  </a:lnTo>
                  <a:close/>
                </a:path>
              </a:pathLst>
            </a:custGeom>
            <a:solidFill>
              <a:srgbClr val="FFCC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4648200" y="2667000"/>
              <a:ext cx="3352800" cy="3060700"/>
            </a:xfrm>
            <a:custGeom>
              <a:avLst/>
              <a:gdLst/>
              <a:ahLst/>
              <a:cxnLst/>
              <a:rect l="l" t="t" r="r" b="b"/>
              <a:pathLst>
                <a:path w="3352800" h="3060700">
                  <a:moveTo>
                    <a:pt x="0" y="1530095"/>
                  </a:moveTo>
                  <a:lnTo>
                    <a:pt x="740" y="1484163"/>
                  </a:lnTo>
                  <a:lnTo>
                    <a:pt x="2949" y="1438567"/>
                  </a:lnTo>
                  <a:lnTo>
                    <a:pt x="6605" y="1393327"/>
                  </a:lnTo>
                  <a:lnTo>
                    <a:pt x="11688" y="1348460"/>
                  </a:lnTo>
                  <a:lnTo>
                    <a:pt x="18176" y="1303987"/>
                  </a:lnTo>
                  <a:lnTo>
                    <a:pt x="26050" y="1259926"/>
                  </a:lnTo>
                  <a:lnTo>
                    <a:pt x="35287" y="1216296"/>
                  </a:lnTo>
                  <a:lnTo>
                    <a:pt x="45869" y="1173115"/>
                  </a:lnTo>
                  <a:lnTo>
                    <a:pt x="57772" y="1130404"/>
                  </a:lnTo>
                  <a:lnTo>
                    <a:pt x="70978" y="1088180"/>
                  </a:lnTo>
                  <a:lnTo>
                    <a:pt x="85465" y="1046463"/>
                  </a:lnTo>
                  <a:lnTo>
                    <a:pt x="101213" y="1005272"/>
                  </a:lnTo>
                  <a:lnTo>
                    <a:pt x="118200" y="964625"/>
                  </a:lnTo>
                  <a:lnTo>
                    <a:pt x="136407" y="924542"/>
                  </a:lnTo>
                  <a:lnTo>
                    <a:pt x="155812" y="885042"/>
                  </a:lnTo>
                  <a:lnTo>
                    <a:pt x="176394" y="846142"/>
                  </a:lnTo>
                  <a:lnTo>
                    <a:pt x="198133" y="807863"/>
                  </a:lnTo>
                  <a:lnTo>
                    <a:pt x="221008" y="770224"/>
                  </a:lnTo>
                  <a:lnTo>
                    <a:pt x="244998" y="733242"/>
                  </a:lnTo>
                  <a:lnTo>
                    <a:pt x="270083" y="696938"/>
                  </a:lnTo>
                  <a:lnTo>
                    <a:pt x="296242" y="661330"/>
                  </a:lnTo>
                  <a:lnTo>
                    <a:pt x="323453" y="626437"/>
                  </a:lnTo>
                  <a:lnTo>
                    <a:pt x="351697" y="592277"/>
                  </a:lnTo>
                  <a:lnTo>
                    <a:pt x="380953" y="558871"/>
                  </a:lnTo>
                  <a:lnTo>
                    <a:pt x="411199" y="526236"/>
                  </a:lnTo>
                  <a:lnTo>
                    <a:pt x="442415" y="494392"/>
                  </a:lnTo>
                  <a:lnTo>
                    <a:pt x="474581" y="463358"/>
                  </a:lnTo>
                  <a:lnTo>
                    <a:pt x="507675" y="433153"/>
                  </a:lnTo>
                  <a:lnTo>
                    <a:pt x="541677" y="403795"/>
                  </a:lnTo>
                  <a:lnTo>
                    <a:pt x="576566" y="375303"/>
                  </a:lnTo>
                  <a:lnTo>
                    <a:pt x="612321" y="347697"/>
                  </a:lnTo>
                  <a:lnTo>
                    <a:pt x="648922" y="320995"/>
                  </a:lnTo>
                  <a:lnTo>
                    <a:pt x="686348" y="295217"/>
                  </a:lnTo>
                  <a:lnTo>
                    <a:pt x="724578" y="270380"/>
                  </a:lnTo>
                  <a:lnTo>
                    <a:pt x="763591" y="246505"/>
                  </a:lnTo>
                  <a:lnTo>
                    <a:pt x="803367" y="223610"/>
                  </a:lnTo>
                  <a:lnTo>
                    <a:pt x="843884" y="201714"/>
                  </a:lnTo>
                  <a:lnTo>
                    <a:pt x="885123" y="180836"/>
                  </a:lnTo>
                  <a:lnTo>
                    <a:pt x="927062" y="160994"/>
                  </a:lnTo>
                  <a:lnTo>
                    <a:pt x="969680" y="142209"/>
                  </a:lnTo>
                  <a:lnTo>
                    <a:pt x="1012958" y="124498"/>
                  </a:lnTo>
                  <a:lnTo>
                    <a:pt x="1056873" y="107881"/>
                  </a:lnTo>
                  <a:lnTo>
                    <a:pt x="1101406" y="92377"/>
                  </a:lnTo>
                  <a:lnTo>
                    <a:pt x="1146535" y="78004"/>
                  </a:lnTo>
                  <a:lnTo>
                    <a:pt x="1192240" y="64782"/>
                  </a:lnTo>
                  <a:lnTo>
                    <a:pt x="1238501" y="52729"/>
                  </a:lnTo>
                  <a:lnTo>
                    <a:pt x="1285295" y="41864"/>
                  </a:lnTo>
                  <a:lnTo>
                    <a:pt x="1332604" y="32207"/>
                  </a:lnTo>
                  <a:lnTo>
                    <a:pt x="1380405" y="23775"/>
                  </a:lnTo>
                  <a:lnTo>
                    <a:pt x="1428678" y="16589"/>
                  </a:lnTo>
                  <a:lnTo>
                    <a:pt x="1477403" y="10668"/>
                  </a:lnTo>
                  <a:lnTo>
                    <a:pt x="1526558" y="6029"/>
                  </a:lnTo>
                  <a:lnTo>
                    <a:pt x="1576123" y="2692"/>
                  </a:lnTo>
                  <a:lnTo>
                    <a:pt x="1626077" y="676"/>
                  </a:lnTo>
                  <a:lnTo>
                    <a:pt x="1676400" y="0"/>
                  </a:lnTo>
                  <a:lnTo>
                    <a:pt x="1726722" y="676"/>
                  </a:lnTo>
                  <a:lnTo>
                    <a:pt x="1776676" y="2692"/>
                  </a:lnTo>
                  <a:lnTo>
                    <a:pt x="1826241" y="6029"/>
                  </a:lnTo>
                  <a:lnTo>
                    <a:pt x="1875396" y="10668"/>
                  </a:lnTo>
                  <a:lnTo>
                    <a:pt x="1924121" y="16589"/>
                  </a:lnTo>
                  <a:lnTo>
                    <a:pt x="1972394" y="23775"/>
                  </a:lnTo>
                  <a:lnTo>
                    <a:pt x="2020195" y="32207"/>
                  </a:lnTo>
                  <a:lnTo>
                    <a:pt x="2067504" y="41864"/>
                  </a:lnTo>
                  <a:lnTo>
                    <a:pt x="2114298" y="52729"/>
                  </a:lnTo>
                  <a:lnTo>
                    <a:pt x="2160559" y="64782"/>
                  </a:lnTo>
                  <a:lnTo>
                    <a:pt x="2206264" y="78004"/>
                  </a:lnTo>
                  <a:lnTo>
                    <a:pt x="2251393" y="92377"/>
                  </a:lnTo>
                  <a:lnTo>
                    <a:pt x="2295926" y="107881"/>
                  </a:lnTo>
                  <a:lnTo>
                    <a:pt x="2339841" y="124498"/>
                  </a:lnTo>
                  <a:lnTo>
                    <a:pt x="2383119" y="142209"/>
                  </a:lnTo>
                  <a:lnTo>
                    <a:pt x="2425737" y="160994"/>
                  </a:lnTo>
                  <a:lnTo>
                    <a:pt x="2467676" y="180836"/>
                  </a:lnTo>
                  <a:lnTo>
                    <a:pt x="2508915" y="201714"/>
                  </a:lnTo>
                  <a:lnTo>
                    <a:pt x="2549432" y="223610"/>
                  </a:lnTo>
                  <a:lnTo>
                    <a:pt x="2589208" y="246505"/>
                  </a:lnTo>
                  <a:lnTo>
                    <a:pt x="2628221" y="270380"/>
                  </a:lnTo>
                  <a:lnTo>
                    <a:pt x="2666451" y="295217"/>
                  </a:lnTo>
                  <a:lnTo>
                    <a:pt x="2703877" y="320995"/>
                  </a:lnTo>
                  <a:lnTo>
                    <a:pt x="2740478" y="347697"/>
                  </a:lnTo>
                  <a:lnTo>
                    <a:pt x="2776233" y="375303"/>
                  </a:lnTo>
                  <a:lnTo>
                    <a:pt x="2811122" y="403795"/>
                  </a:lnTo>
                  <a:lnTo>
                    <a:pt x="2845124" y="433153"/>
                  </a:lnTo>
                  <a:lnTo>
                    <a:pt x="2878218" y="463358"/>
                  </a:lnTo>
                  <a:lnTo>
                    <a:pt x="2910384" y="494392"/>
                  </a:lnTo>
                  <a:lnTo>
                    <a:pt x="2941600" y="526236"/>
                  </a:lnTo>
                  <a:lnTo>
                    <a:pt x="2971846" y="558871"/>
                  </a:lnTo>
                  <a:lnTo>
                    <a:pt x="3001102" y="592277"/>
                  </a:lnTo>
                  <a:lnTo>
                    <a:pt x="3029346" y="626437"/>
                  </a:lnTo>
                  <a:lnTo>
                    <a:pt x="3056557" y="661330"/>
                  </a:lnTo>
                  <a:lnTo>
                    <a:pt x="3082716" y="696938"/>
                  </a:lnTo>
                  <a:lnTo>
                    <a:pt x="3107801" y="733242"/>
                  </a:lnTo>
                  <a:lnTo>
                    <a:pt x="3131791" y="770224"/>
                  </a:lnTo>
                  <a:lnTo>
                    <a:pt x="3154666" y="807863"/>
                  </a:lnTo>
                  <a:lnTo>
                    <a:pt x="3176405" y="846142"/>
                  </a:lnTo>
                  <a:lnTo>
                    <a:pt x="3196987" y="885042"/>
                  </a:lnTo>
                  <a:lnTo>
                    <a:pt x="3216392" y="924542"/>
                  </a:lnTo>
                  <a:lnTo>
                    <a:pt x="3234599" y="964625"/>
                  </a:lnTo>
                  <a:lnTo>
                    <a:pt x="3251586" y="1005272"/>
                  </a:lnTo>
                  <a:lnTo>
                    <a:pt x="3267334" y="1046463"/>
                  </a:lnTo>
                  <a:lnTo>
                    <a:pt x="3281821" y="1088180"/>
                  </a:lnTo>
                  <a:lnTo>
                    <a:pt x="3295027" y="1130404"/>
                  </a:lnTo>
                  <a:lnTo>
                    <a:pt x="3306930" y="1173115"/>
                  </a:lnTo>
                  <a:lnTo>
                    <a:pt x="3317512" y="1216296"/>
                  </a:lnTo>
                  <a:lnTo>
                    <a:pt x="3326749" y="1259926"/>
                  </a:lnTo>
                  <a:lnTo>
                    <a:pt x="3334623" y="1303987"/>
                  </a:lnTo>
                  <a:lnTo>
                    <a:pt x="3341111" y="1348460"/>
                  </a:lnTo>
                  <a:lnTo>
                    <a:pt x="3346194" y="1393327"/>
                  </a:lnTo>
                  <a:lnTo>
                    <a:pt x="3349850" y="1438567"/>
                  </a:lnTo>
                  <a:lnTo>
                    <a:pt x="3352059" y="1484163"/>
                  </a:lnTo>
                  <a:lnTo>
                    <a:pt x="3352800" y="1530095"/>
                  </a:lnTo>
                  <a:lnTo>
                    <a:pt x="3352059" y="1576028"/>
                  </a:lnTo>
                  <a:lnTo>
                    <a:pt x="3349850" y="1621624"/>
                  </a:lnTo>
                  <a:lnTo>
                    <a:pt x="3346194" y="1666864"/>
                  </a:lnTo>
                  <a:lnTo>
                    <a:pt x="3341111" y="1711731"/>
                  </a:lnTo>
                  <a:lnTo>
                    <a:pt x="3334623" y="1756204"/>
                  </a:lnTo>
                  <a:lnTo>
                    <a:pt x="3326749" y="1800265"/>
                  </a:lnTo>
                  <a:lnTo>
                    <a:pt x="3317512" y="1843895"/>
                  </a:lnTo>
                  <a:lnTo>
                    <a:pt x="3306930" y="1887076"/>
                  </a:lnTo>
                  <a:lnTo>
                    <a:pt x="3295027" y="1929787"/>
                  </a:lnTo>
                  <a:lnTo>
                    <a:pt x="3281821" y="1972011"/>
                  </a:lnTo>
                  <a:lnTo>
                    <a:pt x="3267334" y="2013728"/>
                  </a:lnTo>
                  <a:lnTo>
                    <a:pt x="3251586" y="2054919"/>
                  </a:lnTo>
                  <a:lnTo>
                    <a:pt x="3234599" y="2095566"/>
                  </a:lnTo>
                  <a:lnTo>
                    <a:pt x="3216392" y="2135649"/>
                  </a:lnTo>
                  <a:lnTo>
                    <a:pt x="3196987" y="2175149"/>
                  </a:lnTo>
                  <a:lnTo>
                    <a:pt x="3176405" y="2214049"/>
                  </a:lnTo>
                  <a:lnTo>
                    <a:pt x="3154666" y="2252328"/>
                  </a:lnTo>
                  <a:lnTo>
                    <a:pt x="3131791" y="2289967"/>
                  </a:lnTo>
                  <a:lnTo>
                    <a:pt x="3107801" y="2326949"/>
                  </a:lnTo>
                  <a:lnTo>
                    <a:pt x="3082716" y="2363253"/>
                  </a:lnTo>
                  <a:lnTo>
                    <a:pt x="3056557" y="2398861"/>
                  </a:lnTo>
                  <a:lnTo>
                    <a:pt x="3029346" y="2433754"/>
                  </a:lnTo>
                  <a:lnTo>
                    <a:pt x="3001102" y="2467914"/>
                  </a:lnTo>
                  <a:lnTo>
                    <a:pt x="2971846" y="2501320"/>
                  </a:lnTo>
                  <a:lnTo>
                    <a:pt x="2941600" y="2533955"/>
                  </a:lnTo>
                  <a:lnTo>
                    <a:pt x="2910384" y="2565799"/>
                  </a:lnTo>
                  <a:lnTo>
                    <a:pt x="2878218" y="2596833"/>
                  </a:lnTo>
                  <a:lnTo>
                    <a:pt x="2845124" y="2627038"/>
                  </a:lnTo>
                  <a:lnTo>
                    <a:pt x="2811122" y="2656396"/>
                  </a:lnTo>
                  <a:lnTo>
                    <a:pt x="2776233" y="2684888"/>
                  </a:lnTo>
                  <a:lnTo>
                    <a:pt x="2740478" y="2712494"/>
                  </a:lnTo>
                  <a:lnTo>
                    <a:pt x="2703877" y="2739196"/>
                  </a:lnTo>
                  <a:lnTo>
                    <a:pt x="2666451" y="2764974"/>
                  </a:lnTo>
                  <a:lnTo>
                    <a:pt x="2628221" y="2789811"/>
                  </a:lnTo>
                  <a:lnTo>
                    <a:pt x="2589208" y="2813686"/>
                  </a:lnTo>
                  <a:lnTo>
                    <a:pt x="2549432" y="2836581"/>
                  </a:lnTo>
                  <a:lnTo>
                    <a:pt x="2508915" y="2858477"/>
                  </a:lnTo>
                  <a:lnTo>
                    <a:pt x="2467676" y="2879355"/>
                  </a:lnTo>
                  <a:lnTo>
                    <a:pt x="2425737" y="2899197"/>
                  </a:lnTo>
                  <a:lnTo>
                    <a:pt x="2383119" y="2917982"/>
                  </a:lnTo>
                  <a:lnTo>
                    <a:pt x="2339841" y="2935693"/>
                  </a:lnTo>
                  <a:lnTo>
                    <a:pt x="2295926" y="2952310"/>
                  </a:lnTo>
                  <a:lnTo>
                    <a:pt x="2251393" y="2967814"/>
                  </a:lnTo>
                  <a:lnTo>
                    <a:pt x="2206264" y="2982187"/>
                  </a:lnTo>
                  <a:lnTo>
                    <a:pt x="2160559" y="2995409"/>
                  </a:lnTo>
                  <a:lnTo>
                    <a:pt x="2114298" y="3007462"/>
                  </a:lnTo>
                  <a:lnTo>
                    <a:pt x="2067504" y="3018327"/>
                  </a:lnTo>
                  <a:lnTo>
                    <a:pt x="2020195" y="3027984"/>
                  </a:lnTo>
                  <a:lnTo>
                    <a:pt x="1972394" y="3036416"/>
                  </a:lnTo>
                  <a:lnTo>
                    <a:pt x="1924121" y="3043602"/>
                  </a:lnTo>
                  <a:lnTo>
                    <a:pt x="1875396" y="3049523"/>
                  </a:lnTo>
                  <a:lnTo>
                    <a:pt x="1826241" y="3054162"/>
                  </a:lnTo>
                  <a:lnTo>
                    <a:pt x="1776676" y="3057499"/>
                  </a:lnTo>
                  <a:lnTo>
                    <a:pt x="1726722" y="3059515"/>
                  </a:lnTo>
                  <a:lnTo>
                    <a:pt x="1676400" y="3060191"/>
                  </a:lnTo>
                  <a:lnTo>
                    <a:pt x="1626077" y="3059515"/>
                  </a:lnTo>
                  <a:lnTo>
                    <a:pt x="1576123" y="3057499"/>
                  </a:lnTo>
                  <a:lnTo>
                    <a:pt x="1526558" y="3054162"/>
                  </a:lnTo>
                  <a:lnTo>
                    <a:pt x="1477403" y="3049523"/>
                  </a:lnTo>
                  <a:lnTo>
                    <a:pt x="1428678" y="3043602"/>
                  </a:lnTo>
                  <a:lnTo>
                    <a:pt x="1380405" y="3036416"/>
                  </a:lnTo>
                  <a:lnTo>
                    <a:pt x="1332604" y="3027984"/>
                  </a:lnTo>
                  <a:lnTo>
                    <a:pt x="1285295" y="3018327"/>
                  </a:lnTo>
                  <a:lnTo>
                    <a:pt x="1238501" y="3007462"/>
                  </a:lnTo>
                  <a:lnTo>
                    <a:pt x="1192240" y="2995409"/>
                  </a:lnTo>
                  <a:lnTo>
                    <a:pt x="1146535" y="2982187"/>
                  </a:lnTo>
                  <a:lnTo>
                    <a:pt x="1101406" y="2967814"/>
                  </a:lnTo>
                  <a:lnTo>
                    <a:pt x="1056873" y="2952310"/>
                  </a:lnTo>
                  <a:lnTo>
                    <a:pt x="1012958" y="2935693"/>
                  </a:lnTo>
                  <a:lnTo>
                    <a:pt x="969680" y="2917982"/>
                  </a:lnTo>
                  <a:lnTo>
                    <a:pt x="927062" y="2899197"/>
                  </a:lnTo>
                  <a:lnTo>
                    <a:pt x="885123" y="2879355"/>
                  </a:lnTo>
                  <a:lnTo>
                    <a:pt x="843884" y="2858477"/>
                  </a:lnTo>
                  <a:lnTo>
                    <a:pt x="803367" y="2836581"/>
                  </a:lnTo>
                  <a:lnTo>
                    <a:pt x="763591" y="2813686"/>
                  </a:lnTo>
                  <a:lnTo>
                    <a:pt x="724578" y="2789811"/>
                  </a:lnTo>
                  <a:lnTo>
                    <a:pt x="686348" y="2764974"/>
                  </a:lnTo>
                  <a:lnTo>
                    <a:pt x="648922" y="2739196"/>
                  </a:lnTo>
                  <a:lnTo>
                    <a:pt x="612321" y="2712494"/>
                  </a:lnTo>
                  <a:lnTo>
                    <a:pt x="576566" y="2684888"/>
                  </a:lnTo>
                  <a:lnTo>
                    <a:pt x="541677" y="2656396"/>
                  </a:lnTo>
                  <a:lnTo>
                    <a:pt x="507675" y="2627038"/>
                  </a:lnTo>
                  <a:lnTo>
                    <a:pt x="474581" y="2596833"/>
                  </a:lnTo>
                  <a:lnTo>
                    <a:pt x="442415" y="2565799"/>
                  </a:lnTo>
                  <a:lnTo>
                    <a:pt x="411199" y="2533955"/>
                  </a:lnTo>
                  <a:lnTo>
                    <a:pt x="380953" y="2501320"/>
                  </a:lnTo>
                  <a:lnTo>
                    <a:pt x="351697" y="2467914"/>
                  </a:lnTo>
                  <a:lnTo>
                    <a:pt x="323453" y="2433754"/>
                  </a:lnTo>
                  <a:lnTo>
                    <a:pt x="296242" y="2398861"/>
                  </a:lnTo>
                  <a:lnTo>
                    <a:pt x="270083" y="2363253"/>
                  </a:lnTo>
                  <a:lnTo>
                    <a:pt x="244998" y="2326949"/>
                  </a:lnTo>
                  <a:lnTo>
                    <a:pt x="221008" y="2289967"/>
                  </a:lnTo>
                  <a:lnTo>
                    <a:pt x="198133" y="2252328"/>
                  </a:lnTo>
                  <a:lnTo>
                    <a:pt x="176394" y="2214049"/>
                  </a:lnTo>
                  <a:lnTo>
                    <a:pt x="155812" y="2175149"/>
                  </a:lnTo>
                  <a:lnTo>
                    <a:pt x="136407" y="2135649"/>
                  </a:lnTo>
                  <a:lnTo>
                    <a:pt x="118200" y="2095566"/>
                  </a:lnTo>
                  <a:lnTo>
                    <a:pt x="101213" y="2054919"/>
                  </a:lnTo>
                  <a:lnTo>
                    <a:pt x="85465" y="2013728"/>
                  </a:lnTo>
                  <a:lnTo>
                    <a:pt x="70978" y="1972011"/>
                  </a:lnTo>
                  <a:lnTo>
                    <a:pt x="57772" y="1929787"/>
                  </a:lnTo>
                  <a:lnTo>
                    <a:pt x="45869" y="1887076"/>
                  </a:lnTo>
                  <a:lnTo>
                    <a:pt x="35287" y="1843895"/>
                  </a:lnTo>
                  <a:lnTo>
                    <a:pt x="26050" y="1800265"/>
                  </a:lnTo>
                  <a:lnTo>
                    <a:pt x="18176" y="1756204"/>
                  </a:lnTo>
                  <a:lnTo>
                    <a:pt x="11688" y="1711731"/>
                  </a:lnTo>
                  <a:lnTo>
                    <a:pt x="6605" y="1666864"/>
                  </a:lnTo>
                  <a:lnTo>
                    <a:pt x="2949" y="1621624"/>
                  </a:lnTo>
                  <a:lnTo>
                    <a:pt x="740" y="1576028"/>
                  </a:lnTo>
                  <a:lnTo>
                    <a:pt x="0" y="1530095"/>
                  </a:lnTo>
                  <a:close/>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9"/>
          <p:cNvSpPr txBox="1"/>
          <p:nvPr/>
        </p:nvSpPr>
        <p:spPr>
          <a:xfrm>
            <a:off x="6709409" y="2848483"/>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0" name="object 10"/>
          <p:cNvSpPr txBox="1"/>
          <p:nvPr/>
        </p:nvSpPr>
        <p:spPr>
          <a:xfrm>
            <a:off x="7166609" y="3152978"/>
            <a:ext cx="330200"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1" name="object 11"/>
          <p:cNvSpPr txBox="1"/>
          <p:nvPr/>
        </p:nvSpPr>
        <p:spPr>
          <a:xfrm>
            <a:off x="7471409" y="3610736"/>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2" name="object 12"/>
          <p:cNvSpPr txBox="1"/>
          <p:nvPr/>
        </p:nvSpPr>
        <p:spPr>
          <a:xfrm>
            <a:off x="7471409" y="4677917"/>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3" name="object 13"/>
          <p:cNvSpPr txBox="1"/>
          <p:nvPr/>
        </p:nvSpPr>
        <p:spPr>
          <a:xfrm>
            <a:off x="7166609" y="5058917"/>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4" name="object 14"/>
          <p:cNvSpPr txBox="1"/>
          <p:nvPr/>
        </p:nvSpPr>
        <p:spPr>
          <a:xfrm>
            <a:off x="6709409" y="5287517"/>
            <a:ext cx="31496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0111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5" name="object 15"/>
          <p:cNvSpPr txBox="1"/>
          <p:nvPr/>
        </p:nvSpPr>
        <p:spPr>
          <a:xfrm>
            <a:off x="5610605" y="2848483"/>
            <a:ext cx="29972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55" normalizeH="0" baseline="0" noProof="0" dirty="0">
                <a:ln>
                  <a:noFill/>
                </a:ln>
                <a:solidFill>
                  <a:sysClr val="windowText" lastClr="000000"/>
                </a:solidFill>
                <a:effectLst/>
                <a:uLnTx/>
                <a:uFillTx/>
                <a:latin typeface="Times New Roman"/>
                <a:cs typeface="Times New Roman"/>
              </a:rPr>
              <a:t>1111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6" name="object 16"/>
          <p:cNvSpPr txBox="1"/>
          <p:nvPr/>
        </p:nvSpPr>
        <p:spPr>
          <a:xfrm>
            <a:off x="5153405" y="3152978"/>
            <a:ext cx="31559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1110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7" name="object 17"/>
          <p:cNvSpPr txBox="1"/>
          <p:nvPr/>
        </p:nvSpPr>
        <p:spPr>
          <a:xfrm>
            <a:off x="4804028" y="3564763"/>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1101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8" name="object 18"/>
          <p:cNvSpPr txBox="1"/>
          <p:nvPr/>
        </p:nvSpPr>
        <p:spPr>
          <a:xfrm>
            <a:off x="4695825" y="4098163"/>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1100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9" name="object 19"/>
          <p:cNvSpPr txBox="1"/>
          <p:nvPr/>
        </p:nvSpPr>
        <p:spPr>
          <a:xfrm>
            <a:off x="4804028" y="4631258"/>
            <a:ext cx="32321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0" name="object 20"/>
          <p:cNvSpPr txBox="1"/>
          <p:nvPr/>
        </p:nvSpPr>
        <p:spPr>
          <a:xfrm>
            <a:off x="5153405" y="4982717"/>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1" name="object 21"/>
          <p:cNvSpPr txBox="1"/>
          <p:nvPr/>
        </p:nvSpPr>
        <p:spPr>
          <a:xfrm>
            <a:off x="5610605" y="5287517"/>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2" name="object 22"/>
          <p:cNvSpPr txBox="1"/>
          <p:nvPr/>
        </p:nvSpPr>
        <p:spPr>
          <a:xfrm>
            <a:off x="6175628" y="2391283"/>
            <a:ext cx="330200" cy="513080"/>
          </a:xfrm>
          <a:prstGeom prst="rect">
            <a:avLst/>
          </a:prstGeom>
        </p:spPr>
        <p:txBody>
          <a:bodyPr vert="horz" wrap="square" lIns="0" tIns="12700" rIns="0" bIns="0" rtlCol="0">
            <a:spAutoFit/>
          </a:bodyPr>
          <a:lstStyle/>
          <a:p>
            <a:pPr marL="89535"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0" normalizeH="0" baseline="0" noProof="0" dirty="0">
                <a:ln>
                  <a:noFill/>
                </a:ln>
                <a:solidFill>
                  <a:sysClr val="windowText" lastClr="000000"/>
                </a:solidFill>
                <a:effectLst/>
                <a:uLnTx/>
                <a:uFillTx/>
                <a:latin typeface="Times New Roman"/>
                <a:cs typeface="Times New Roman"/>
              </a:rPr>
              <a:t>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6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3" name="object 23"/>
          <p:cNvSpPr txBox="1"/>
          <p:nvPr/>
        </p:nvSpPr>
        <p:spPr>
          <a:xfrm>
            <a:off x="7084821" y="2619883"/>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4" name="object 24"/>
          <p:cNvSpPr txBox="1"/>
          <p:nvPr/>
        </p:nvSpPr>
        <p:spPr>
          <a:xfrm>
            <a:off x="7694421" y="3000883"/>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+2</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5" name="object 25"/>
          <p:cNvSpPr txBox="1"/>
          <p:nvPr/>
        </p:nvSpPr>
        <p:spPr>
          <a:xfrm>
            <a:off x="7668259" y="4144136"/>
            <a:ext cx="67246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tab pos="495934" algn="l"/>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0100</a:t>
            </a:r>
            <a:r>
              <a:rPr kumimoji="0" sz="1200" b="1" i="0" u="none" strike="noStrike" kern="0" cap="none" spc="0" normalizeH="0" baseline="0" noProof="0" dirty="0">
                <a:ln>
                  <a:noFill/>
                </a:ln>
                <a:solidFill>
                  <a:sysClr val="windowText" lastClr="000000"/>
                </a:solidFill>
                <a:effectLst/>
                <a:uLnTx/>
                <a:uFillTx/>
                <a:latin typeface="Times New Roman"/>
                <a:cs typeface="Times New Roman"/>
              </a:rPr>
              <a:t>	</a:t>
            </a:r>
            <a:r>
              <a:rPr kumimoji="0" sz="1200" b="1" i="0" u="none" strike="noStrike" kern="0" cap="none" spc="-25" normalizeH="0" baseline="0" noProof="0" dirty="0">
                <a:ln>
                  <a:noFill/>
                </a:ln>
                <a:solidFill>
                  <a:sysClr val="windowText" lastClr="000000"/>
                </a:solidFill>
                <a:effectLst/>
                <a:uLnTx/>
                <a:uFillTx/>
                <a:latin typeface="Times New Roman"/>
                <a:cs typeface="Times New Roman"/>
              </a:rPr>
              <a:t>+4</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6" name="object 26"/>
          <p:cNvSpPr txBox="1"/>
          <p:nvPr/>
        </p:nvSpPr>
        <p:spPr>
          <a:xfrm>
            <a:off x="8075803" y="3534536"/>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+3</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7" name="object 27"/>
          <p:cNvSpPr txBox="1"/>
          <p:nvPr/>
        </p:nvSpPr>
        <p:spPr>
          <a:xfrm>
            <a:off x="7999603" y="483031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+5</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8" name="object 28"/>
          <p:cNvSpPr txBox="1"/>
          <p:nvPr/>
        </p:nvSpPr>
        <p:spPr>
          <a:xfrm>
            <a:off x="7618221" y="528751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+6</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9" name="object 29"/>
          <p:cNvSpPr txBox="1"/>
          <p:nvPr/>
        </p:nvSpPr>
        <p:spPr>
          <a:xfrm>
            <a:off x="7008621" y="559226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+7</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0" name="object 30"/>
          <p:cNvSpPr txBox="1"/>
          <p:nvPr/>
        </p:nvSpPr>
        <p:spPr>
          <a:xfrm>
            <a:off x="6175628" y="5516067"/>
            <a:ext cx="330200" cy="51308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83185" marR="0" lvl="0" indent="0" defTabSz="914400" eaLnBrk="1" fontAlgn="auto" latinLnBrk="0" hangingPunct="1">
              <a:lnSpc>
                <a:spcPct val="100000"/>
              </a:lnSpc>
              <a:spcBef>
                <a:spcPts val="96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+8</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1" name="object 31"/>
          <p:cNvSpPr txBox="1"/>
          <p:nvPr/>
        </p:nvSpPr>
        <p:spPr>
          <a:xfrm>
            <a:off x="5408167" y="566846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+9</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2" name="object 32"/>
          <p:cNvSpPr txBox="1"/>
          <p:nvPr/>
        </p:nvSpPr>
        <p:spPr>
          <a:xfrm>
            <a:off x="4836667" y="5287517"/>
            <a:ext cx="2647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3" name="object 33"/>
          <p:cNvSpPr txBox="1"/>
          <p:nvPr/>
        </p:nvSpPr>
        <p:spPr>
          <a:xfrm>
            <a:off x="4460240" y="4754117"/>
            <a:ext cx="25717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4" name="object 34"/>
          <p:cNvSpPr txBox="1"/>
          <p:nvPr/>
        </p:nvSpPr>
        <p:spPr>
          <a:xfrm>
            <a:off x="4227067" y="4067936"/>
            <a:ext cx="2647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+12</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5" name="object 35"/>
          <p:cNvSpPr txBox="1"/>
          <p:nvPr/>
        </p:nvSpPr>
        <p:spPr>
          <a:xfrm>
            <a:off x="4455667" y="3382136"/>
            <a:ext cx="2647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+13</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6" name="object 36"/>
          <p:cNvSpPr txBox="1"/>
          <p:nvPr/>
        </p:nvSpPr>
        <p:spPr>
          <a:xfrm>
            <a:off x="4836667" y="2924683"/>
            <a:ext cx="2647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+14</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grpSp>
        <p:nvGrpSpPr>
          <p:cNvPr id="37" name="object 37"/>
          <p:cNvGrpSpPr/>
          <p:nvPr/>
        </p:nvGrpSpPr>
        <p:grpSpPr>
          <a:xfrm>
            <a:off x="5486400" y="2577083"/>
            <a:ext cx="1371600" cy="2376170"/>
            <a:chOff x="5486400" y="2577083"/>
            <a:chExt cx="1371600" cy="2376170"/>
          </a:xfrm>
        </p:grpSpPr>
        <p:sp>
          <p:nvSpPr>
            <p:cNvPr id="38" name="object 38"/>
            <p:cNvSpPr/>
            <p:nvPr/>
          </p:nvSpPr>
          <p:spPr>
            <a:xfrm>
              <a:off x="5868161" y="2591561"/>
              <a:ext cx="228600" cy="304800"/>
            </a:xfrm>
            <a:custGeom>
              <a:avLst/>
              <a:gdLst/>
              <a:ahLst/>
              <a:cxnLst/>
              <a:rect l="l" t="t" r="r" b="b"/>
              <a:pathLst>
                <a:path w="228600" h="304800">
                  <a:moveTo>
                    <a:pt x="76200" y="0"/>
                  </a:moveTo>
                  <a:lnTo>
                    <a:pt x="48220" y="19050"/>
                  </a:lnTo>
                  <a:lnTo>
                    <a:pt x="23812" y="38100"/>
                  </a:lnTo>
                  <a:lnTo>
                    <a:pt x="6548" y="57150"/>
                  </a:lnTo>
                  <a:lnTo>
                    <a:pt x="0" y="76200"/>
                  </a:lnTo>
                  <a:lnTo>
                    <a:pt x="8334" y="95250"/>
                  </a:lnTo>
                  <a:lnTo>
                    <a:pt x="28575" y="114300"/>
                  </a:lnTo>
                  <a:lnTo>
                    <a:pt x="53578" y="133350"/>
                  </a:lnTo>
                  <a:lnTo>
                    <a:pt x="76200" y="152400"/>
                  </a:lnTo>
                  <a:lnTo>
                    <a:pt x="98821" y="171450"/>
                  </a:lnTo>
                  <a:lnTo>
                    <a:pt x="123825" y="190500"/>
                  </a:lnTo>
                  <a:lnTo>
                    <a:pt x="144065" y="209550"/>
                  </a:lnTo>
                  <a:lnTo>
                    <a:pt x="152400" y="228600"/>
                  </a:lnTo>
                  <a:lnTo>
                    <a:pt x="142279" y="249435"/>
                  </a:lnTo>
                  <a:lnTo>
                    <a:pt x="119062" y="271462"/>
                  </a:lnTo>
                  <a:lnTo>
                    <a:pt x="93464" y="291107"/>
                  </a:lnTo>
                  <a:lnTo>
                    <a:pt x="76200" y="304800"/>
                  </a:lnTo>
                </a:path>
                <a:path w="228600" h="304800">
                  <a:moveTo>
                    <a:pt x="152400" y="0"/>
                  </a:moveTo>
                  <a:lnTo>
                    <a:pt x="124420" y="19050"/>
                  </a:lnTo>
                  <a:lnTo>
                    <a:pt x="100012" y="38100"/>
                  </a:lnTo>
                  <a:lnTo>
                    <a:pt x="82748" y="57150"/>
                  </a:lnTo>
                  <a:lnTo>
                    <a:pt x="76200" y="76200"/>
                  </a:lnTo>
                  <a:lnTo>
                    <a:pt x="84534" y="95250"/>
                  </a:lnTo>
                  <a:lnTo>
                    <a:pt x="104775" y="114300"/>
                  </a:lnTo>
                  <a:lnTo>
                    <a:pt x="129778" y="133350"/>
                  </a:lnTo>
                  <a:lnTo>
                    <a:pt x="152400" y="152400"/>
                  </a:lnTo>
                  <a:lnTo>
                    <a:pt x="175021" y="171450"/>
                  </a:lnTo>
                  <a:lnTo>
                    <a:pt x="200025" y="190500"/>
                  </a:lnTo>
                  <a:lnTo>
                    <a:pt x="220265" y="209550"/>
                  </a:lnTo>
                  <a:lnTo>
                    <a:pt x="228600" y="228600"/>
                  </a:lnTo>
                  <a:lnTo>
                    <a:pt x="218479" y="249435"/>
                  </a:lnTo>
                  <a:lnTo>
                    <a:pt x="195262" y="271462"/>
                  </a:lnTo>
                  <a:lnTo>
                    <a:pt x="169664" y="291107"/>
                  </a:lnTo>
                  <a:lnTo>
                    <a:pt x="152400" y="304800"/>
                  </a:lnTo>
                </a:path>
              </a:pathLst>
            </a:custGeom>
            <a:ln w="2895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39"/>
            <p:cNvSpPr/>
            <p:nvPr/>
          </p:nvSpPr>
          <p:spPr>
            <a:xfrm>
              <a:off x="5486400" y="3124199"/>
              <a:ext cx="1371600" cy="1828800"/>
            </a:xfrm>
            <a:custGeom>
              <a:avLst/>
              <a:gdLst/>
              <a:ahLst/>
              <a:cxnLst/>
              <a:rect l="l" t="t" r="r" b="b"/>
              <a:pathLst>
                <a:path w="1371600" h="1828800">
                  <a:moveTo>
                    <a:pt x="889254" y="978789"/>
                  </a:moveTo>
                  <a:lnTo>
                    <a:pt x="877951" y="973074"/>
                  </a:lnTo>
                  <a:lnTo>
                    <a:pt x="833056" y="1062850"/>
                  </a:lnTo>
                  <a:lnTo>
                    <a:pt x="52133" y="1772831"/>
                  </a:lnTo>
                  <a:lnTo>
                    <a:pt x="30734" y="1749298"/>
                  </a:lnTo>
                  <a:lnTo>
                    <a:pt x="0" y="1828800"/>
                  </a:lnTo>
                  <a:lnTo>
                    <a:pt x="82042" y="1805686"/>
                  </a:lnTo>
                  <a:lnTo>
                    <a:pt x="68516" y="1790827"/>
                  </a:lnTo>
                  <a:lnTo>
                    <a:pt x="60718" y="1782267"/>
                  </a:lnTo>
                  <a:lnTo>
                    <a:pt x="842518" y="1071499"/>
                  </a:lnTo>
                  <a:lnTo>
                    <a:pt x="838200" y="1066800"/>
                  </a:lnTo>
                  <a:lnTo>
                    <a:pt x="843915" y="1069594"/>
                  </a:lnTo>
                  <a:lnTo>
                    <a:pt x="889254" y="978789"/>
                  </a:lnTo>
                  <a:close/>
                </a:path>
                <a:path w="1371600" h="1828800">
                  <a:moveTo>
                    <a:pt x="951738" y="853821"/>
                  </a:moveTo>
                  <a:lnTo>
                    <a:pt x="940435" y="848106"/>
                  </a:lnTo>
                  <a:lnTo>
                    <a:pt x="894969" y="939038"/>
                  </a:lnTo>
                  <a:lnTo>
                    <a:pt x="906399" y="944626"/>
                  </a:lnTo>
                  <a:lnTo>
                    <a:pt x="951738" y="853821"/>
                  </a:lnTo>
                  <a:close/>
                </a:path>
                <a:path w="1371600" h="1828800">
                  <a:moveTo>
                    <a:pt x="1014222" y="728853"/>
                  </a:moveTo>
                  <a:lnTo>
                    <a:pt x="1002919" y="723138"/>
                  </a:lnTo>
                  <a:lnTo>
                    <a:pt x="957453" y="814070"/>
                  </a:lnTo>
                  <a:lnTo>
                    <a:pt x="968883" y="819785"/>
                  </a:lnTo>
                  <a:lnTo>
                    <a:pt x="1014222" y="728853"/>
                  </a:lnTo>
                  <a:close/>
                </a:path>
                <a:path w="1371600" h="1828800">
                  <a:moveTo>
                    <a:pt x="1076706" y="603885"/>
                  </a:moveTo>
                  <a:lnTo>
                    <a:pt x="1065403" y="598170"/>
                  </a:lnTo>
                  <a:lnTo>
                    <a:pt x="1019924" y="689102"/>
                  </a:lnTo>
                  <a:lnTo>
                    <a:pt x="1031367" y="694817"/>
                  </a:lnTo>
                  <a:lnTo>
                    <a:pt x="1076706" y="603885"/>
                  </a:lnTo>
                  <a:close/>
                </a:path>
                <a:path w="1371600" h="1828800">
                  <a:moveTo>
                    <a:pt x="1139190" y="478917"/>
                  </a:moveTo>
                  <a:lnTo>
                    <a:pt x="1127874" y="473329"/>
                  </a:lnTo>
                  <a:lnTo>
                    <a:pt x="1082421" y="564134"/>
                  </a:lnTo>
                  <a:lnTo>
                    <a:pt x="1093724" y="569849"/>
                  </a:lnTo>
                  <a:lnTo>
                    <a:pt x="1139190" y="478917"/>
                  </a:lnTo>
                  <a:close/>
                </a:path>
                <a:path w="1371600" h="1828800">
                  <a:moveTo>
                    <a:pt x="1201674" y="353949"/>
                  </a:moveTo>
                  <a:lnTo>
                    <a:pt x="1190371" y="348361"/>
                  </a:lnTo>
                  <a:lnTo>
                    <a:pt x="1144905" y="439166"/>
                  </a:lnTo>
                  <a:lnTo>
                    <a:pt x="1156195" y="444881"/>
                  </a:lnTo>
                  <a:lnTo>
                    <a:pt x="1201674" y="353949"/>
                  </a:lnTo>
                  <a:close/>
                </a:path>
                <a:path w="1371600" h="1828800">
                  <a:moveTo>
                    <a:pt x="1264158" y="229108"/>
                  </a:moveTo>
                  <a:lnTo>
                    <a:pt x="1252855" y="223393"/>
                  </a:lnTo>
                  <a:lnTo>
                    <a:pt x="1207389" y="314198"/>
                  </a:lnTo>
                  <a:lnTo>
                    <a:pt x="1218692" y="319913"/>
                  </a:lnTo>
                  <a:lnTo>
                    <a:pt x="1264158" y="229108"/>
                  </a:lnTo>
                  <a:close/>
                </a:path>
                <a:path w="1371600" h="1828800">
                  <a:moveTo>
                    <a:pt x="1326642" y="104140"/>
                  </a:moveTo>
                  <a:lnTo>
                    <a:pt x="1315339" y="98425"/>
                  </a:lnTo>
                  <a:lnTo>
                    <a:pt x="1269873" y="189357"/>
                  </a:lnTo>
                  <a:lnTo>
                    <a:pt x="1281176" y="194945"/>
                  </a:lnTo>
                  <a:lnTo>
                    <a:pt x="1326642" y="104140"/>
                  </a:lnTo>
                  <a:close/>
                </a:path>
                <a:path w="1371600" h="1828800">
                  <a:moveTo>
                    <a:pt x="1371600" y="0"/>
                  </a:moveTo>
                  <a:lnTo>
                    <a:pt x="1303401" y="51054"/>
                  </a:lnTo>
                  <a:lnTo>
                    <a:pt x="1371600" y="85217"/>
                  </a:lnTo>
                  <a:lnTo>
                    <a:pt x="1371600" y="69977"/>
                  </a:lnTo>
                  <a:lnTo>
                    <a:pt x="1371600" y="53975"/>
                  </a:lnTo>
                  <a:lnTo>
                    <a:pt x="137160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40"/>
            <p:cNvSpPr/>
            <p:nvPr/>
          </p:nvSpPr>
          <p:spPr>
            <a:xfrm>
              <a:off x="5943822" y="3811397"/>
              <a:ext cx="512445" cy="623570"/>
            </a:xfrm>
            <a:custGeom>
              <a:avLst/>
              <a:gdLst/>
              <a:ahLst/>
              <a:cxnLst/>
              <a:rect l="l" t="t" r="r" b="b"/>
              <a:pathLst>
                <a:path w="512445" h="623570">
                  <a:moveTo>
                    <a:pt x="438562" y="0"/>
                  </a:moveTo>
                  <a:lnTo>
                    <a:pt x="419385" y="83438"/>
                  </a:lnTo>
                  <a:lnTo>
                    <a:pt x="372892" y="76090"/>
                  </a:lnTo>
                  <a:lnTo>
                    <a:pt x="326595" y="75142"/>
                  </a:lnTo>
                  <a:lnTo>
                    <a:pt x="281077" y="80362"/>
                  </a:lnTo>
                  <a:lnTo>
                    <a:pt x="236920" y="91518"/>
                  </a:lnTo>
                  <a:lnTo>
                    <a:pt x="194706" y="108379"/>
                  </a:lnTo>
                  <a:lnTo>
                    <a:pt x="155018" y="130711"/>
                  </a:lnTo>
                  <a:lnTo>
                    <a:pt x="118437" y="158283"/>
                  </a:lnTo>
                  <a:lnTo>
                    <a:pt x="85546" y="190863"/>
                  </a:lnTo>
                  <a:lnTo>
                    <a:pt x="56927" y="228219"/>
                  </a:lnTo>
                  <a:lnTo>
                    <a:pt x="33344" y="269747"/>
                  </a:lnTo>
                  <a:lnTo>
                    <a:pt x="16008" y="313381"/>
                  </a:lnTo>
                  <a:lnTo>
                    <a:pt x="4899" y="358469"/>
                  </a:lnTo>
                  <a:lnTo>
                    <a:pt x="0" y="404359"/>
                  </a:lnTo>
                  <a:lnTo>
                    <a:pt x="1290" y="450401"/>
                  </a:lnTo>
                  <a:lnTo>
                    <a:pt x="8752" y="495944"/>
                  </a:lnTo>
                  <a:lnTo>
                    <a:pt x="22366" y="540336"/>
                  </a:lnTo>
                  <a:lnTo>
                    <a:pt x="42113" y="582925"/>
                  </a:lnTo>
                  <a:lnTo>
                    <a:pt x="67976" y="623061"/>
                  </a:lnTo>
                  <a:lnTo>
                    <a:pt x="87026" y="608838"/>
                  </a:lnTo>
                  <a:lnTo>
                    <a:pt x="60330" y="566625"/>
                  </a:lnTo>
                  <a:lnTo>
                    <a:pt x="40840" y="521620"/>
                  </a:lnTo>
                  <a:lnTo>
                    <a:pt x="28579" y="474687"/>
                  </a:lnTo>
                  <a:lnTo>
                    <a:pt x="23573" y="426688"/>
                  </a:lnTo>
                  <a:lnTo>
                    <a:pt x="25849" y="378486"/>
                  </a:lnTo>
                  <a:lnTo>
                    <a:pt x="35430" y="330946"/>
                  </a:lnTo>
                  <a:lnTo>
                    <a:pt x="52343" y="284929"/>
                  </a:lnTo>
                  <a:lnTo>
                    <a:pt x="76612" y="241300"/>
                  </a:lnTo>
                  <a:lnTo>
                    <a:pt x="106874" y="202495"/>
                  </a:lnTo>
                  <a:lnTo>
                    <a:pt x="142088" y="169346"/>
                  </a:lnTo>
                  <a:lnTo>
                    <a:pt x="181482" y="142162"/>
                  </a:lnTo>
                  <a:lnTo>
                    <a:pt x="224281" y="121253"/>
                  </a:lnTo>
                  <a:lnTo>
                    <a:pt x="269711" y="106928"/>
                  </a:lnTo>
                  <a:lnTo>
                    <a:pt x="316999" y="99496"/>
                  </a:lnTo>
                  <a:lnTo>
                    <a:pt x="365370" y="99268"/>
                  </a:lnTo>
                  <a:lnTo>
                    <a:pt x="414051" y="106552"/>
                  </a:lnTo>
                  <a:lnTo>
                    <a:pt x="394874" y="190119"/>
                  </a:lnTo>
                  <a:lnTo>
                    <a:pt x="511841" y="116839"/>
                  </a:lnTo>
                  <a:lnTo>
                    <a:pt x="438562" y="0"/>
                  </a:lnTo>
                  <a:close/>
                </a:path>
              </a:pathLst>
            </a:custGeom>
            <a:solidFill>
              <a:srgbClr val="DDDDD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1"/>
            <p:cNvSpPr/>
            <p:nvPr/>
          </p:nvSpPr>
          <p:spPr>
            <a:xfrm>
              <a:off x="5943822" y="3811397"/>
              <a:ext cx="512445" cy="623570"/>
            </a:xfrm>
            <a:custGeom>
              <a:avLst/>
              <a:gdLst/>
              <a:ahLst/>
              <a:cxnLst/>
              <a:rect l="l" t="t" r="r" b="b"/>
              <a:pathLst>
                <a:path w="512445" h="623570">
                  <a:moveTo>
                    <a:pt x="414051" y="106552"/>
                  </a:moveTo>
                  <a:lnTo>
                    <a:pt x="365370" y="99268"/>
                  </a:lnTo>
                  <a:lnTo>
                    <a:pt x="316999" y="99496"/>
                  </a:lnTo>
                  <a:lnTo>
                    <a:pt x="269711" y="106928"/>
                  </a:lnTo>
                  <a:lnTo>
                    <a:pt x="224281" y="121253"/>
                  </a:lnTo>
                  <a:lnTo>
                    <a:pt x="181482" y="142162"/>
                  </a:lnTo>
                  <a:lnTo>
                    <a:pt x="142088" y="169346"/>
                  </a:lnTo>
                  <a:lnTo>
                    <a:pt x="106874" y="202495"/>
                  </a:lnTo>
                  <a:lnTo>
                    <a:pt x="76612" y="241300"/>
                  </a:lnTo>
                  <a:lnTo>
                    <a:pt x="52343" y="284929"/>
                  </a:lnTo>
                  <a:lnTo>
                    <a:pt x="35430" y="330946"/>
                  </a:lnTo>
                  <a:lnTo>
                    <a:pt x="25849" y="378486"/>
                  </a:lnTo>
                  <a:lnTo>
                    <a:pt x="23573" y="426688"/>
                  </a:lnTo>
                  <a:lnTo>
                    <a:pt x="28579" y="474687"/>
                  </a:lnTo>
                  <a:lnTo>
                    <a:pt x="40840" y="521620"/>
                  </a:lnTo>
                  <a:lnTo>
                    <a:pt x="60330" y="566625"/>
                  </a:lnTo>
                  <a:lnTo>
                    <a:pt x="87026" y="608838"/>
                  </a:lnTo>
                  <a:lnTo>
                    <a:pt x="67976" y="623061"/>
                  </a:lnTo>
                  <a:lnTo>
                    <a:pt x="42113" y="582925"/>
                  </a:lnTo>
                  <a:lnTo>
                    <a:pt x="22366" y="540336"/>
                  </a:lnTo>
                  <a:lnTo>
                    <a:pt x="8752" y="495944"/>
                  </a:lnTo>
                  <a:lnTo>
                    <a:pt x="1290" y="450401"/>
                  </a:lnTo>
                  <a:lnTo>
                    <a:pt x="0" y="404359"/>
                  </a:lnTo>
                  <a:lnTo>
                    <a:pt x="4899" y="358469"/>
                  </a:lnTo>
                  <a:lnTo>
                    <a:pt x="16008" y="313381"/>
                  </a:lnTo>
                  <a:lnTo>
                    <a:pt x="33344" y="269747"/>
                  </a:lnTo>
                  <a:lnTo>
                    <a:pt x="56927" y="228219"/>
                  </a:lnTo>
                  <a:lnTo>
                    <a:pt x="85546" y="190863"/>
                  </a:lnTo>
                  <a:lnTo>
                    <a:pt x="118437" y="158283"/>
                  </a:lnTo>
                  <a:lnTo>
                    <a:pt x="155018" y="130711"/>
                  </a:lnTo>
                  <a:lnTo>
                    <a:pt x="194706" y="108379"/>
                  </a:lnTo>
                  <a:lnTo>
                    <a:pt x="236920" y="91518"/>
                  </a:lnTo>
                  <a:lnTo>
                    <a:pt x="281077" y="80362"/>
                  </a:lnTo>
                  <a:lnTo>
                    <a:pt x="326595" y="75142"/>
                  </a:lnTo>
                  <a:lnTo>
                    <a:pt x="372892" y="76090"/>
                  </a:lnTo>
                  <a:lnTo>
                    <a:pt x="419385" y="83438"/>
                  </a:lnTo>
                  <a:lnTo>
                    <a:pt x="438562" y="0"/>
                  </a:lnTo>
                  <a:lnTo>
                    <a:pt x="511841" y="116839"/>
                  </a:lnTo>
                  <a:lnTo>
                    <a:pt x="394874" y="190119"/>
                  </a:lnTo>
                  <a:lnTo>
                    <a:pt x="414051" y="106552"/>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2"/>
          <p:cNvSpPr txBox="1"/>
          <p:nvPr/>
        </p:nvSpPr>
        <p:spPr>
          <a:xfrm>
            <a:off x="2600705" y="2010282"/>
            <a:ext cx="3002915" cy="741680"/>
          </a:xfrm>
          <a:prstGeom prst="rect">
            <a:avLst/>
          </a:prstGeom>
        </p:spPr>
        <p:txBody>
          <a:bodyPr vert="horz" wrap="square" lIns="0" tIns="12065" rIns="0" bIns="0" rtlCol="0">
            <a:spAutoFit/>
          </a:bodyPr>
          <a:lstStyle/>
          <a:p>
            <a:pPr marL="730250" marR="58419" lvl="0" indent="-718185" defTabSz="914400" eaLnBrk="1" fontAlgn="auto" latinLnBrk="0" hangingPunct="1">
              <a:lnSpc>
                <a:spcPct val="100000"/>
              </a:lnSpc>
              <a:spcBef>
                <a:spcPts val="95"/>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Arial"/>
                <a:cs typeface="Arial"/>
              </a:rPr>
              <a:t>Overflow</a:t>
            </a:r>
            <a:r>
              <a:rPr kumimoji="0" sz="1600" b="0" i="0" u="none" strike="noStrike" kern="0" cap="none" spc="-45"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occurs</a:t>
            </a:r>
            <a:r>
              <a:rPr kumimoji="0" sz="1600" b="0" i="0" u="none" strike="noStrike" kern="0" cap="none" spc="-70"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when</a:t>
            </a:r>
            <a:r>
              <a:rPr kumimoji="0" sz="1600" b="0" i="0" u="none" strike="noStrike" kern="0" cap="none" spc="-60"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you</a:t>
            </a:r>
            <a:r>
              <a:rPr kumimoji="0" sz="1600" b="0" i="0" u="none" strike="noStrike" kern="0" cap="none" spc="-45" normalizeH="0" baseline="0" noProof="0" dirty="0">
                <a:ln>
                  <a:noFill/>
                </a:ln>
                <a:solidFill>
                  <a:sysClr val="windowText" lastClr="000000"/>
                </a:solidFill>
                <a:effectLst/>
                <a:uLnTx/>
                <a:uFillTx/>
                <a:latin typeface="Arial"/>
                <a:cs typeface="Arial"/>
              </a:rPr>
              <a:t> </a:t>
            </a:r>
            <a:r>
              <a:rPr kumimoji="0" sz="1600" b="0" i="0" u="none" strike="noStrike" kern="0" cap="none" spc="-10" normalizeH="0" baseline="0" noProof="0" dirty="0">
                <a:ln>
                  <a:noFill/>
                </a:ln>
                <a:solidFill>
                  <a:sysClr val="windowText" lastClr="000000"/>
                </a:solidFill>
                <a:effectLst/>
                <a:uLnTx/>
                <a:uFillTx/>
                <a:latin typeface="Arial"/>
                <a:cs typeface="Arial"/>
              </a:rPr>
              <a:t>cross </a:t>
            </a:r>
            <a:r>
              <a:rPr kumimoji="0" sz="1600" b="0" i="0" u="none" strike="noStrike" kern="0" cap="none" spc="0" normalizeH="0" baseline="0" noProof="0" dirty="0">
                <a:ln>
                  <a:noFill/>
                </a:ln>
                <a:solidFill>
                  <a:sysClr val="windowText" lastClr="000000"/>
                </a:solidFill>
                <a:effectLst/>
                <a:uLnTx/>
                <a:uFillTx/>
                <a:latin typeface="Arial"/>
                <a:cs typeface="Arial"/>
              </a:rPr>
              <a:t>this</a:t>
            </a:r>
            <a:r>
              <a:rPr kumimoji="0" sz="1600" b="0" i="0" u="none" strike="noStrike" kern="0" cap="none" spc="-20" normalizeH="0" baseline="0" noProof="0" dirty="0">
                <a:ln>
                  <a:noFill/>
                </a:ln>
                <a:solidFill>
                  <a:sysClr val="windowText" lastClr="000000"/>
                </a:solidFill>
                <a:effectLst/>
                <a:uLnTx/>
                <a:uFillTx/>
                <a:latin typeface="Arial"/>
                <a:cs typeface="Arial"/>
              </a:rPr>
              <a:t> </a:t>
            </a:r>
            <a:r>
              <a:rPr kumimoji="0" sz="1600" b="0" i="0" u="none" strike="noStrike" kern="0" cap="none" spc="-10" normalizeH="0" baseline="0" noProof="0" dirty="0">
                <a:ln>
                  <a:noFill/>
                </a:ln>
                <a:solidFill>
                  <a:sysClr val="windowText" lastClr="000000"/>
                </a:solidFill>
                <a:effectLst/>
                <a:uLnTx/>
                <a:uFillTx/>
                <a:latin typeface="Arial"/>
                <a:cs typeface="Arial"/>
              </a:rPr>
              <a:t>discontinuity</a:t>
            </a:r>
            <a:endParaRPr kumimoji="0" sz="1600" b="0" i="0" u="none" strike="noStrike" kern="0" cap="none" spc="0" normalizeH="0" baseline="0" noProof="0">
              <a:ln>
                <a:noFill/>
              </a:ln>
              <a:solidFill>
                <a:sysClr val="windowText" lastClr="000000"/>
              </a:solidFill>
              <a:effectLst/>
              <a:uLnTx/>
              <a:uFillTx/>
              <a:latin typeface="Arial"/>
              <a:cs typeface="Arial"/>
            </a:endParaRPr>
          </a:p>
          <a:p>
            <a:pPr marL="0" marR="5080" lvl="0" indent="0" algn="r" defTabSz="914400" eaLnBrk="1" fontAlgn="auto" latinLnBrk="0" hangingPunct="1">
              <a:lnSpc>
                <a:spcPct val="100000"/>
              </a:lnSpc>
              <a:spcBef>
                <a:spcPts val="365"/>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+15</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3" name="object 43"/>
          <p:cNvSpPr/>
          <p:nvPr/>
        </p:nvSpPr>
        <p:spPr>
          <a:xfrm>
            <a:off x="5334000" y="2255266"/>
            <a:ext cx="990600" cy="264160"/>
          </a:xfrm>
          <a:custGeom>
            <a:avLst/>
            <a:gdLst/>
            <a:ahLst/>
            <a:cxnLst/>
            <a:rect l="l" t="t" r="r" b="b"/>
            <a:pathLst>
              <a:path w="990600" h="264160">
                <a:moveTo>
                  <a:pt x="54610" y="193929"/>
                </a:moveTo>
                <a:lnTo>
                  <a:pt x="0" y="259334"/>
                </a:lnTo>
                <a:lnTo>
                  <a:pt x="85089" y="263651"/>
                </a:lnTo>
                <a:lnTo>
                  <a:pt x="74652" y="239775"/>
                </a:lnTo>
                <a:lnTo>
                  <a:pt x="60705" y="239775"/>
                </a:lnTo>
                <a:lnTo>
                  <a:pt x="55625" y="228092"/>
                </a:lnTo>
                <a:lnTo>
                  <a:pt x="67336" y="223041"/>
                </a:lnTo>
                <a:lnTo>
                  <a:pt x="54610" y="193929"/>
                </a:lnTo>
                <a:close/>
              </a:path>
              <a:path w="990600" h="264160">
                <a:moveTo>
                  <a:pt x="67336" y="223041"/>
                </a:moveTo>
                <a:lnTo>
                  <a:pt x="55625" y="228092"/>
                </a:lnTo>
                <a:lnTo>
                  <a:pt x="60705" y="239775"/>
                </a:lnTo>
                <a:lnTo>
                  <a:pt x="72433" y="234701"/>
                </a:lnTo>
                <a:lnTo>
                  <a:pt x="67336" y="223041"/>
                </a:lnTo>
                <a:close/>
              </a:path>
              <a:path w="990600" h="264160">
                <a:moveTo>
                  <a:pt x="72433" y="234701"/>
                </a:moveTo>
                <a:lnTo>
                  <a:pt x="60705" y="239775"/>
                </a:lnTo>
                <a:lnTo>
                  <a:pt x="74652" y="239775"/>
                </a:lnTo>
                <a:lnTo>
                  <a:pt x="72433" y="234701"/>
                </a:lnTo>
                <a:close/>
              </a:path>
              <a:path w="990600" h="264160">
                <a:moveTo>
                  <a:pt x="914121" y="31719"/>
                </a:moveTo>
                <a:lnTo>
                  <a:pt x="766190" y="46862"/>
                </a:lnTo>
                <a:lnTo>
                  <a:pt x="693547" y="55372"/>
                </a:lnTo>
                <a:lnTo>
                  <a:pt x="622553" y="64770"/>
                </a:lnTo>
                <a:lnTo>
                  <a:pt x="553465" y="75311"/>
                </a:lnTo>
                <a:lnTo>
                  <a:pt x="486917" y="87249"/>
                </a:lnTo>
                <a:lnTo>
                  <a:pt x="423163" y="100711"/>
                </a:lnTo>
                <a:lnTo>
                  <a:pt x="362585" y="115950"/>
                </a:lnTo>
                <a:lnTo>
                  <a:pt x="304926" y="132714"/>
                </a:lnTo>
                <a:lnTo>
                  <a:pt x="249809" y="150875"/>
                </a:lnTo>
                <a:lnTo>
                  <a:pt x="196850" y="170053"/>
                </a:lnTo>
                <a:lnTo>
                  <a:pt x="145414" y="190246"/>
                </a:lnTo>
                <a:lnTo>
                  <a:pt x="95376" y="210947"/>
                </a:lnTo>
                <a:lnTo>
                  <a:pt x="67336" y="223041"/>
                </a:lnTo>
                <a:lnTo>
                  <a:pt x="72433" y="234701"/>
                </a:lnTo>
                <a:lnTo>
                  <a:pt x="100329" y="222631"/>
                </a:lnTo>
                <a:lnTo>
                  <a:pt x="150240" y="201930"/>
                </a:lnTo>
                <a:lnTo>
                  <a:pt x="150436" y="201930"/>
                </a:lnTo>
                <a:lnTo>
                  <a:pt x="201422" y="181863"/>
                </a:lnTo>
                <a:lnTo>
                  <a:pt x="201644" y="181863"/>
                </a:lnTo>
                <a:lnTo>
                  <a:pt x="254126" y="162813"/>
                </a:lnTo>
                <a:lnTo>
                  <a:pt x="281177" y="153670"/>
                </a:lnTo>
                <a:lnTo>
                  <a:pt x="308737" y="144780"/>
                </a:lnTo>
                <a:lnTo>
                  <a:pt x="337058" y="136398"/>
                </a:lnTo>
                <a:lnTo>
                  <a:pt x="336930" y="136398"/>
                </a:lnTo>
                <a:lnTo>
                  <a:pt x="366013" y="128143"/>
                </a:lnTo>
                <a:lnTo>
                  <a:pt x="366366" y="128143"/>
                </a:lnTo>
                <a:lnTo>
                  <a:pt x="395604" y="120396"/>
                </a:lnTo>
                <a:lnTo>
                  <a:pt x="426085" y="113157"/>
                </a:lnTo>
                <a:lnTo>
                  <a:pt x="457326" y="106172"/>
                </a:lnTo>
                <a:lnTo>
                  <a:pt x="489458" y="99695"/>
                </a:lnTo>
                <a:lnTo>
                  <a:pt x="489330" y="99695"/>
                </a:lnTo>
                <a:lnTo>
                  <a:pt x="522224" y="93599"/>
                </a:lnTo>
                <a:lnTo>
                  <a:pt x="522825" y="93599"/>
                </a:lnTo>
                <a:lnTo>
                  <a:pt x="555625" y="87884"/>
                </a:lnTo>
                <a:lnTo>
                  <a:pt x="589661" y="82423"/>
                </a:lnTo>
                <a:lnTo>
                  <a:pt x="624332" y="77343"/>
                </a:lnTo>
                <a:lnTo>
                  <a:pt x="625151" y="77343"/>
                </a:lnTo>
                <a:lnTo>
                  <a:pt x="695198" y="67945"/>
                </a:lnTo>
                <a:lnTo>
                  <a:pt x="767714" y="59562"/>
                </a:lnTo>
                <a:lnTo>
                  <a:pt x="841501" y="51562"/>
                </a:lnTo>
                <a:lnTo>
                  <a:pt x="842773" y="51562"/>
                </a:lnTo>
                <a:lnTo>
                  <a:pt x="915322" y="44317"/>
                </a:lnTo>
                <a:lnTo>
                  <a:pt x="914121" y="31719"/>
                </a:lnTo>
                <a:close/>
              </a:path>
              <a:path w="990600" h="264160">
                <a:moveTo>
                  <a:pt x="150436" y="201930"/>
                </a:moveTo>
                <a:lnTo>
                  <a:pt x="150240" y="201930"/>
                </a:lnTo>
                <a:lnTo>
                  <a:pt x="150436" y="201930"/>
                </a:lnTo>
                <a:close/>
              </a:path>
              <a:path w="990600" h="264160">
                <a:moveTo>
                  <a:pt x="201644" y="181863"/>
                </a:moveTo>
                <a:lnTo>
                  <a:pt x="201422" y="181863"/>
                </a:lnTo>
                <a:lnTo>
                  <a:pt x="201295" y="181991"/>
                </a:lnTo>
                <a:lnTo>
                  <a:pt x="201644" y="181863"/>
                </a:lnTo>
                <a:close/>
              </a:path>
              <a:path w="990600" h="264160">
                <a:moveTo>
                  <a:pt x="366366" y="128143"/>
                </a:moveTo>
                <a:lnTo>
                  <a:pt x="366013" y="128143"/>
                </a:lnTo>
                <a:lnTo>
                  <a:pt x="366366" y="128143"/>
                </a:lnTo>
                <a:close/>
              </a:path>
              <a:path w="990600" h="264160">
                <a:moveTo>
                  <a:pt x="522825" y="93599"/>
                </a:moveTo>
                <a:lnTo>
                  <a:pt x="522224" y="93599"/>
                </a:lnTo>
                <a:lnTo>
                  <a:pt x="522825" y="93599"/>
                </a:lnTo>
                <a:close/>
              </a:path>
              <a:path w="990600" h="264160">
                <a:moveTo>
                  <a:pt x="625151" y="77343"/>
                </a:moveTo>
                <a:lnTo>
                  <a:pt x="624332" y="77343"/>
                </a:lnTo>
                <a:lnTo>
                  <a:pt x="624204" y="77470"/>
                </a:lnTo>
                <a:lnTo>
                  <a:pt x="625151" y="77343"/>
                </a:lnTo>
                <a:close/>
              </a:path>
              <a:path w="990600" h="264160">
                <a:moveTo>
                  <a:pt x="989942" y="30480"/>
                </a:moveTo>
                <a:lnTo>
                  <a:pt x="926719" y="30480"/>
                </a:lnTo>
                <a:lnTo>
                  <a:pt x="927988" y="43053"/>
                </a:lnTo>
                <a:lnTo>
                  <a:pt x="915322" y="44317"/>
                </a:lnTo>
                <a:lnTo>
                  <a:pt x="918337" y="75946"/>
                </a:lnTo>
                <a:lnTo>
                  <a:pt x="990600" y="30734"/>
                </a:lnTo>
                <a:lnTo>
                  <a:pt x="989942" y="30480"/>
                </a:lnTo>
                <a:close/>
              </a:path>
              <a:path w="990600" h="264160">
                <a:moveTo>
                  <a:pt x="842773" y="51562"/>
                </a:moveTo>
                <a:lnTo>
                  <a:pt x="841501" y="51562"/>
                </a:lnTo>
                <a:lnTo>
                  <a:pt x="842773" y="51562"/>
                </a:lnTo>
                <a:close/>
              </a:path>
              <a:path w="990600" h="264160">
                <a:moveTo>
                  <a:pt x="926719" y="30480"/>
                </a:moveTo>
                <a:lnTo>
                  <a:pt x="914121" y="31719"/>
                </a:lnTo>
                <a:lnTo>
                  <a:pt x="915322" y="44317"/>
                </a:lnTo>
                <a:lnTo>
                  <a:pt x="927988" y="43053"/>
                </a:lnTo>
                <a:lnTo>
                  <a:pt x="926719" y="30480"/>
                </a:lnTo>
                <a:close/>
              </a:path>
              <a:path w="990600" h="264160">
                <a:moveTo>
                  <a:pt x="911098" y="0"/>
                </a:moveTo>
                <a:lnTo>
                  <a:pt x="914121" y="31719"/>
                </a:lnTo>
                <a:lnTo>
                  <a:pt x="926719" y="30480"/>
                </a:lnTo>
                <a:lnTo>
                  <a:pt x="989942" y="30480"/>
                </a:lnTo>
                <a:lnTo>
                  <a:pt x="91109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4"/>
          <p:cNvSpPr txBox="1"/>
          <p:nvPr/>
        </p:nvSpPr>
        <p:spPr>
          <a:xfrm>
            <a:off x="5947664" y="4601032"/>
            <a:ext cx="177800"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5" name="object 45"/>
          <p:cNvSpPr txBox="1"/>
          <p:nvPr/>
        </p:nvSpPr>
        <p:spPr>
          <a:xfrm>
            <a:off x="5581903" y="3763136"/>
            <a:ext cx="41846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0" normalizeH="0" baseline="0" noProof="0" dirty="0">
                <a:ln>
                  <a:noFill/>
                </a:ln>
                <a:solidFill>
                  <a:sysClr val="windowText" lastClr="000000"/>
                </a:solidFill>
                <a:effectLst/>
                <a:uLnTx/>
                <a:uFillTx/>
                <a:latin typeface="Times New Roman"/>
                <a:cs typeface="Times New Roman"/>
              </a:rPr>
              <a:t>Plus</a:t>
            </a:r>
            <a:r>
              <a:rPr kumimoji="0" sz="1200" b="1"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7</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6" name="object 46"/>
          <p:cNvSpPr txBox="1"/>
          <p:nvPr/>
        </p:nvSpPr>
        <p:spPr>
          <a:xfrm>
            <a:off x="826414" y="3841470"/>
            <a:ext cx="2994025" cy="1036181"/>
          </a:xfrm>
          <a:prstGeom prst="rect">
            <a:avLst/>
          </a:prstGeom>
        </p:spPr>
        <p:txBody>
          <a:bodyPr vert="horz" wrap="square" lIns="0" tIns="83820" rIns="0" bIns="0" rtlCol="0">
            <a:spAutoFit/>
          </a:bodyPr>
          <a:lstStyle/>
          <a:p>
            <a:pPr marL="856615" marR="0" lvl="0" indent="0" defTabSz="914400" eaLnBrk="1" fontAlgn="auto" latinLnBrk="0" hangingPunct="1">
              <a:lnSpc>
                <a:spcPct val="100000"/>
              </a:lnSpc>
              <a:spcBef>
                <a:spcPts val="660"/>
              </a:spcBef>
              <a:spcAft>
                <a:spcPts val="0"/>
              </a:spcAft>
              <a:buClrTx/>
              <a:buSzTx/>
              <a:buFontTx/>
              <a:buNone/>
              <a:tabLst/>
              <a:defRPr/>
            </a:pPr>
            <a:r>
              <a:rPr kumimoji="0" sz="2000" b="1" i="0" u="none" strike="noStrike" kern="0" cap="none" spc="0" normalizeH="0" baseline="0" noProof="0" dirty="0">
                <a:ln>
                  <a:noFill/>
                </a:ln>
                <a:solidFill>
                  <a:sysClr val="windowText" lastClr="000000"/>
                </a:solidFill>
                <a:effectLst/>
                <a:uLnTx/>
                <a:uFillTx/>
                <a:latin typeface="Arial"/>
                <a:cs typeface="Arial"/>
              </a:rPr>
              <a:t>10</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7</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25" normalizeH="0" baseline="0" noProof="0" dirty="0">
                <a:ln>
                  <a:noFill/>
                </a:ln>
                <a:solidFill>
                  <a:srgbClr val="FF0000"/>
                </a:solidFill>
                <a:effectLst/>
                <a:uLnTx/>
                <a:uFillTx/>
                <a:latin typeface="Arial"/>
                <a:cs typeface="Arial"/>
              </a:rPr>
              <a:t>17</a:t>
            </a:r>
            <a:endParaRPr kumimoji="0" sz="2000" b="0" i="0" u="none" strike="noStrike" kern="0" cap="none" spc="0" normalizeH="0" baseline="0" noProof="0" dirty="0">
              <a:ln>
                <a:noFill/>
              </a:ln>
              <a:solidFill>
                <a:srgbClr val="FF0000"/>
              </a:solidFill>
              <a:effectLst/>
              <a:uLnTx/>
              <a:uFillTx/>
              <a:latin typeface="Arial"/>
              <a:cs typeface="Arial"/>
            </a:endParaRPr>
          </a:p>
          <a:p>
            <a:pPr marL="937894" marR="0" lvl="0" indent="0" defTabSz="914400" eaLnBrk="1" fontAlgn="auto" latinLnBrk="0" hangingPunct="1">
              <a:lnSpc>
                <a:spcPct val="100000"/>
              </a:lnSpc>
              <a:spcBef>
                <a:spcPts val="565"/>
              </a:spcBef>
              <a:spcAft>
                <a:spcPts val="0"/>
              </a:spcAft>
              <a:buClrTx/>
              <a:buSzTx/>
              <a:buFontTx/>
              <a:buNone/>
              <a:tabLst/>
              <a:defRPr/>
            </a:pPr>
            <a:r>
              <a:rPr kumimoji="0" sz="2000" b="1" i="0" u="none" strike="noStrike" kern="0" cap="none" spc="0" normalizeH="0" baseline="0" noProof="0" dirty="0">
                <a:ln>
                  <a:noFill/>
                </a:ln>
                <a:solidFill>
                  <a:sysClr val="windowText" lastClr="000000"/>
                </a:solidFill>
                <a:effectLst/>
                <a:uLnTx/>
                <a:uFillTx/>
                <a:latin typeface="Arial"/>
                <a:cs typeface="Arial"/>
              </a:rPr>
              <a:t>4</a:t>
            </a:r>
            <a:r>
              <a:rPr kumimoji="0" sz="2000" b="1" i="0" u="none" strike="noStrike" kern="0" cap="none" spc="-5"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a:t>
            </a:r>
            <a:r>
              <a:rPr kumimoji="0" sz="2000" b="1" i="0" u="none" strike="noStrike" kern="0" cap="none" spc="-10"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6</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0" normalizeH="0" baseline="0" noProof="0" dirty="0">
                <a:ln>
                  <a:noFill/>
                </a:ln>
                <a:solidFill>
                  <a:sysClr val="windowText" lastClr="000000"/>
                </a:solidFill>
                <a:effectLst/>
                <a:uLnTx/>
                <a:uFillTx/>
                <a:latin typeface="Arial"/>
                <a:cs typeface="Arial"/>
              </a:rPr>
              <a:t>=</a:t>
            </a:r>
            <a:r>
              <a:rPr kumimoji="0" sz="2000" b="1" i="0" u="none" strike="noStrike" kern="0" cap="none" spc="-15" normalizeH="0" baseline="0" noProof="0" dirty="0">
                <a:ln>
                  <a:noFill/>
                </a:ln>
                <a:solidFill>
                  <a:sysClr val="windowText" lastClr="000000"/>
                </a:solidFill>
                <a:effectLst/>
                <a:uLnTx/>
                <a:uFillTx/>
                <a:latin typeface="Arial"/>
                <a:cs typeface="Arial"/>
              </a:rPr>
              <a:t> </a:t>
            </a:r>
            <a:r>
              <a:rPr kumimoji="0" sz="2000" b="1" i="0" u="none" strike="noStrike" kern="0" cap="none" spc="-25" normalizeH="0" baseline="0" noProof="0" dirty="0">
                <a:ln>
                  <a:noFill/>
                </a:ln>
                <a:solidFill>
                  <a:srgbClr val="FF0000"/>
                </a:solidFill>
                <a:effectLst/>
                <a:uLnTx/>
                <a:uFillTx/>
                <a:latin typeface="Arial"/>
                <a:cs typeface="Arial"/>
              </a:rPr>
              <a:t>14</a:t>
            </a:r>
            <a:r>
              <a:rPr kumimoji="0" lang="en-US" altLang="zh-CN" sz="2000" b="1" i="0" u="none" strike="noStrike" kern="0" cap="none" spc="-25" normalizeH="0" baseline="0" noProof="0" dirty="0">
                <a:ln>
                  <a:noFill/>
                </a:ln>
                <a:solidFill>
                  <a:srgbClr val="FF0000"/>
                </a:solidFill>
                <a:effectLst/>
                <a:uLnTx/>
                <a:uFillTx/>
                <a:latin typeface="Arial"/>
                <a:cs typeface="Arial"/>
              </a:rPr>
              <a:t> </a:t>
            </a:r>
            <a:r>
              <a:rPr kumimoji="0" lang="zh-CN" altLang="en-US" sz="2000" b="1" i="0" u="none" strike="noStrike" kern="0" cap="none" spc="-25" normalizeH="0" baseline="0" noProof="0" dirty="0">
                <a:ln>
                  <a:noFill/>
                </a:ln>
                <a:solidFill>
                  <a:srgbClr val="FF0000"/>
                </a:solidFill>
                <a:effectLst/>
                <a:uLnTx/>
                <a:uFillTx/>
                <a:latin typeface="Arial"/>
                <a:cs typeface="Arial"/>
              </a:rPr>
              <a:t>错了</a:t>
            </a:r>
            <a:endParaRPr kumimoji="0" sz="2000" b="0" i="0" u="none" strike="noStrike" kern="0" cap="none" spc="0" normalizeH="0" baseline="0" noProof="0" dirty="0">
              <a:ln>
                <a:noFill/>
              </a:ln>
              <a:solidFill>
                <a:srgbClr val="FF0000"/>
              </a:solidFill>
              <a:effectLst/>
              <a:uLnTx/>
              <a:uFillTx/>
              <a:latin typeface="Arial"/>
              <a:cs typeface="Arial"/>
            </a:endParaRPr>
          </a:p>
          <a:p>
            <a:pPr marL="12700" marR="5080" lvl="0" indent="34925" algn="just" defTabSz="914400" eaLnBrk="1" fontAlgn="auto" latinLnBrk="0" hangingPunct="1">
              <a:lnSpc>
                <a:spcPct val="100000"/>
              </a:lnSpc>
              <a:spcBef>
                <a:spcPts val="55"/>
              </a:spcBef>
              <a:spcAft>
                <a:spcPts val="0"/>
              </a:spcAft>
              <a:buClrTx/>
              <a:buSzTx/>
              <a:buFontTx/>
              <a:buNone/>
              <a:tabLst/>
              <a:defRPr/>
            </a:pPr>
            <a:r>
              <a:rPr kumimoji="0" sz="1600" b="0" i="0" u="none" strike="noStrike" kern="0" cap="none" spc="-10" normalizeH="0" baseline="0" noProof="0" dirty="0">
                <a:ln>
                  <a:noFill/>
                </a:ln>
                <a:solidFill>
                  <a:sysClr val="windowText" lastClr="000000"/>
                </a:solidFill>
                <a:effectLst/>
                <a:uLnTx/>
                <a:uFillTx/>
                <a:latin typeface="Arial"/>
                <a:cs typeface="Arial"/>
              </a:rPr>
              <a:t>4-</a:t>
            </a:r>
            <a:r>
              <a:rPr kumimoji="0" sz="1600" b="0" i="0" u="none" strike="noStrike" kern="0" cap="none" spc="0" normalizeH="0" baseline="0" noProof="0" dirty="0">
                <a:ln>
                  <a:noFill/>
                </a:ln>
                <a:solidFill>
                  <a:sysClr val="windowText" lastClr="000000"/>
                </a:solidFill>
                <a:effectLst/>
                <a:uLnTx/>
                <a:uFillTx/>
                <a:latin typeface="Arial"/>
                <a:cs typeface="Arial"/>
              </a:rPr>
              <a:t>bit</a:t>
            </a:r>
            <a:r>
              <a:rPr kumimoji="0" sz="1600" b="0" i="0" u="none" strike="noStrike" kern="0" cap="none" spc="-50" normalizeH="0" baseline="0" noProof="0" dirty="0">
                <a:ln>
                  <a:noFill/>
                </a:ln>
                <a:solidFill>
                  <a:sysClr val="windowText" lastClr="000000"/>
                </a:solidFill>
                <a:effectLst/>
                <a:uLnTx/>
                <a:uFillTx/>
                <a:latin typeface="Arial"/>
                <a:cs typeface="Arial"/>
              </a:rPr>
              <a:t> </a:t>
            </a:r>
            <a:r>
              <a:rPr lang="zh-CN" altLang="en-US" sz="1600" kern="0" spc="-50" dirty="0">
                <a:solidFill>
                  <a:sysClr val="windowText" lastClr="000000"/>
                </a:solidFill>
                <a:latin typeface="Arial"/>
                <a:cs typeface="Arial"/>
              </a:rPr>
              <a:t>无</a:t>
            </a:r>
            <a:r>
              <a:rPr kumimoji="0" lang="zh-CN" altLang="en-US" sz="1600" b="0" i="0" u="none" strike="noStrike" kern="0" cap="none" spc="-50" normalizeH="0" baseline="0" noProof="0" dirty="0">
                <a:ln>
                  <a:noFill/>
                </a:ln>
                <a:solidFill>
                  <a:sysClr val="windowText" lastClr="000000"/>
                </a:solidFill>
                <a:effectLst/>
                <a:uLnTx/>
                <a:uFillTx/>
                <a:latin typeface="Arial"/>
                <a:cs typeface="Arial"/>
              </a:rPr>
              <a:t>符号可以表示</a:t>
            </a:r>
            <a:r>
              <a:rPr kumimoji="0" sz="1600" b="0" i="0" u="none" strike="noStrike" kern="0" cap="none" spc="-10"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0</a:t>
            </a:r>
            <a:r>
              <a:rPr kumimoji="0" sz="1600" b="0" i="0" u="none" strike="noStrike" kern="0" cap="none" spc="-5"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a:t>
            </a:r>
            <a:r>
              <a:rPr kumimoji="0" sz="1600" b="0" i="0" u="none" strike="noStrike" kern="0" cap="none" spc="-35" normalizeH="0" baseline="0" noProof="0" dirty="0">
                <a:ln>
                  <a:noFill/>
                </a:ln>
                <a:solidFill>
                  <a:sysClr val="windowText" lastClr="000000"/>
                </a:solidFill>
                <a:effectLst/>
                <a:uLnTx/>
                <a:uFillTx/>
                <a:latin typeface="Arial"/>
                <a:cs typeface="Arial"/>
              </a:rPr>
              <a:t> </a:t>
            </a:r>
            <a:r>
              <a:rPr kumimoji="0" sz="1600" b="0" i="0" u="none" strike="noStrike" kern="0" cap="none" spc="0" normalizeH="0" baseline="0" noProof="0" dirty="0">
                <a:ln>
                  <a:noFill/>
                </a:ln>
                <a:solidFill>
                  <a:sysClr val="windowText" lastClr="000000"/>
                </a:solidFill>
                <a:effectLst/>
                <a:uLnTx/>
                <a:uFillTx/>
                <a:latin typeface="Arial"/>
                <a:cs typeface="Arial"/>
              </a:rPr>
              <a:t>15.</a:t>
            </a:r>
            <a:r>
              <a:rPr kumimoji="0" sz="1600" b="0" i="0" u="none" strike="noStrike" kern="0" cap="none" spc="370" normalizeH="0" baseline="0" noProof="0" dirty="0">
                <a:ln>
                  <a:noFill/>
                </a:ln>
                <a:solidFill>
                  <a:sysClr val="windowText" lastClr="000000"/>
                </a:solidFill>
                <a:effectLst/>
                <a:uLnTx/>
                <a:uFillTx/>
                <a:latin typeface="Arial"/>
                <a:cs typeface="Arial"/>
              </a:rPr>
              <a:t> </a:t>
            </a:r>
            <a:endParaRPr kumimoji="0" sz="1600" b="0" i="0" u="none" strike="noStrike" kern="0" cap="none" spc="0" normalizeH="0" baseline="0" noProof="0" dirty="0">
              <a:ln>
                <a:noFill/>
              </a:ln>
              <a:solidFill>
                <a:sysClr val="windowText" lastClr="000000"/>
              </a:solidFill>
              <a:effectLst/>
              <a:uLnTx/>
              <a:uFillTx/>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311"/>
            <a:ext cx="19621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25" normalizeH="0" baseline="0" noProof="0" dirty="0">
                <a:ln>
                  <a:noFill/>
                </a:ln>
                <a:solidFill>
                  <a:sysClr val="windowText" lastClr="000000"/>
                </a:solidFill>
                <a:effectLst/>
                <a:uLnTx/>
                <a:uFillTx/>
                <a:latin typeface="Arial"/>
                <a:cs typeface="Arial"/>
              </a:rPr>
              <a:t>13</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a:spLocks noGrp="1"/>
          </p:cNvSpPr>
          <p:nvPr>
            <p:ph type="title"/>
          </p:nvPr>
        </p:nvSpPr>
        <p:spPr>
          <a:xfrm>
            <a:off x="1617344" y="461899"/>
            <a:ext cx="5911850" cy="696595"/>
          </a:xfrm>
          <a:prstGeom prst="rect">
            <a:avLst/>
          </a:prstGeom>
        </p:spPr>
        <p:txBody>
          <a:bodyPr vert="horz" wrap="square" lIns="0" tIns="13335" rIns="0" bIns="0" rtlCol="0">
            <a:spAutoFit/>
          </a:bodyPr>
          <a:lstStyle/>
          <a:p>
            <a:pPr marL="12700">
              <a:lnSpc>
                <a:spcPct val="100000"/>
              </a:lnSpc>
              <a:spcBef>
                <a:spcPts val="105"/>
              </a:spcBef>
            </a:pPr>
            <a:r>
              <a:rPr spc="-10" dirty="0"/>
              <a:t>2’s</a:t>
            </a:r>
            <a:r>
              <a:rPr spc="-160" dirty="0"/>
              <a:t> </a:t>
            </a:r>
            <a:r>
              <a:rPr dirty="0"/>
              <a:t>Complement</a:t>
            </a:r>
            <a:r>
              <a:rPr spc="-170" dirty="0"/>
              <a:t> </a:t>
            </a:r>
            <a:r>
              <a:rPr spc="-10" dirty="0"/>
              <a:t>Overflow</a:t>
            </a:r>
          </a:p>
        </p:txBody>
      </p:sp>
      <p:grpSp>
        <p:nvGrpSpPr>
          <p:cNvPr id="6" name="object 6"/>
          <p:cNvGrpSpPr/>
          <p:nvPr/>
        </p:nvGrpSpPr>
        <p:grpSpPr>
          <a:xfrm>
            <a:off x="3652837" y="2205037"/>
            <a:ext cx="3362325" cy="3070225"/>
            <a:chOff x="3652837" y="2205037"/>
            <a:chExt cx="3362325" cy="3070225"/>
          </a:xfrm>
        </p:grpSpPr>
        <p:sp>
          <p:nvSpPr>
            <p:cNvPr id="7" name="object 7"/>
            <p:cNvSpPr/>
            <p:nvPr/>
          </p:nvSpPr>
          <p:spPr>
            <a:xfrm>
              <a:off x="3657600" y="2209800"/>
              <a:ext cx="3352800" cy="3060700"/>
            </a:xfrm>
            <a:custGeom>
              <a:avLst/>
              <a:gdLst/>
              <a:ahLst/>
              <a:cxnLst/>
              <a:rect l="l" t="t" r="r" b="b"/>
              <a:pathLst>
                <a:path w="3352800" h="3060700">
                  <a:moveTo>
                    <a:pt x="1676400" y="0"/>
                  </a:moveTo>
                  <a:lnTo>
                    <a:pt x="1626077" y="676"/>
                  </a:lnTo>
                  <a:lnTo>
                    <a:pt x="1576123" y="2692"/>
                  </a:lnTo>
                  <a:lnTo>
                    <a:pt x="1526558" y="6029"/>
                  </a:lnTo>
                  <a:lnTo>
                    <a:pt x="1477403" y="10668"/>
                  </a:lnTo>
                  <a:lnTo>
                    <a:pt x="1428678" y="16589"/>
                  </a:lnTo>
                  <a:lnTo>
                    <a:pt x="1380405" y="23775"/>
                  </a:lnTo>
                  <a:lnTo>
                    <a:pt x="1332604" y="32207"/>
                  </a:lnTo>
                  <a:lnTo>
                    <a:pt x="1285295" y="41864"/>
                  </a:lnTo>
                  <a:lnTo>
                    <a:pt x="1238501" y="52729"/>
                  </a:lnTo>
                  <a:lnTo>
                    <a:pt x="1192240" y="64782"/>
                  </a:lnTo>
                  <a:lnTo>
                    <a:pt x="1146535" y="78004"/>
                  </a:lnTo>
                  <a:lnTo>
                    <a:pt x="1101406" y="92377"/>
                  </a:lnTo>
                  <a:lnTo>
                    <a:pt x="1056873" y="107881"/>
                  </a:lnTo>
                  <a:lnTo>
                    <a:pt x="1012958" y="124498"/>
                  </a:lnTo>
                  <a:lnTo>
                    <a:pt x="969680" y="142209"/>
                  </a:lnTo>
                  <a:lnTo>
                    <a:pt x="927062" y="160994"/>
                  </a:lnTo>
                  <a:lnTo>
                    <a:pt x="885123" y="180836"/>
                  </a:lnTo>
                  <a:lnTo>
                    <a:pt x="843884" y="201714"/>
                  </a:lnTo>
                  <a:lnTo>
                    <a:pt x="803367" y="223610"/>
                  </a:lnTo>
                  <a:lnTo>
                    <a:pt x="763591" y="246505"/>
                  </a:lnTo>
                  <a:lnTo>
                    <a:pt x="724578" y="270380"/>
                  </a:lnTo>
                  <a:lnTo>
                    <a:pt x="686348" y="295217"/>
                  </a:lnTo>
                  <a:lnTo>
                    <a:pt x="648922" y="320995"/>
                  </a:lnTo>
                  <a:lnTo>
                    <a:pt x="612321" y="347697"/>
                  </a:lnTo>
                  <a:lnTo>
                    <a:pt x="576566" y="375303"/>
                  </a:lnTo>
                  <a:lnTo>
                    <a:pt x="541677" y="403795"/>
                  </a:lnTo>
                  <a:lnTo>
                    <a:pt x="507675" y="433153"/>
                  </a:lnTo>
                  <a:lnTo>
                    <a:pt x="474581" y="463358"/>
                  </a:lnTo>
                  <a:lnTo>
                    <a:pt x="442415" y="494392"/>
                  </a:lnTo>
                  <a:lnTo>
                    <a:pt x="411199" y="526236"/>
                  </a:lnTo>
                  <a:lnTo>
                    <a:pt x="380953" y="558871"/>
                  </a:lnTo>
                  <a:lnTo>
                    <a:pt x="351697" y="592277"/>
                  </a:lnTo>
                  <a:lnTo>
                    <a:pt x="323453" y="626437"/>
                  </a:lnTo>
                  <a:lnTo>
                    <a:pt x="296242" y="661330"/>
                  </a:lnTo>
                  <a:lnTo>
                    <a:pt x="270083" y="696938"/>
                  </a:lnTo>
                  <a:lnTo>
                    <a:pt x="244998" y="733242"/>
                  </a:lnTo>
                  <a:lnTo>
                    <a:pt x="221008" y="770224"/>
                  </a:lnTo>
                  <a:lnTo>
                    <a:pt x="198133" y="807863"/>
                  </a:lnTo>
                  <a:lnTo>
                    <a:pt x="176394" y="846142"/>
                  </a:lnTo>
                  <a:lnTo>
                    <a:pt x="155812" y="885042"/>
                  </a:lnTo>
                  <a:lnTo>
                    <a:pt x="136407" y="924542"/>
                  </a:lnTo>
                  <a:lnTo>
                    <a:pt x="118200" y="964625"/>
                  </a:lnTo>
                  <a:lnTo>
                    <a:pt x="101213" y="1005272"/>
                  </a:lnTo>
                  <a:lnTo>
                    <a:pt x="85465" y="1046463"/>
                  </a:lnTo>
                  <a:lnTo>
                    <a:pt x="70978" y="1088180"/>
                  </a:lnTo>
                  <a:lnTo>
                    <a:pt x="57772" y="1130404"/>
                  </a:lnTo>
                  <a:lnTo>
                    <a:pt x="45869" y="1173115"/>
                  </a:lnTo>
                  <a:lnTo>
                    <a:pt x="35287" y="1216296"/>
                  </a:lnTo>
                  <a:lnTo>
                    <a:pt x="26050" y="1259926"/>
                  </a:lnTo>
                  <a:lnTo>
                    <a:pt x="18176" y="1303987"/>
                  </a:lnTo>
                  <a:lnTo>
                    <a:pt x="11688" y="1348460"/>
                  </a:lnTo>
                  <a:lnTo>
                    <a:pt x="6605" y="1393327"/>
                  </a:lnTo>
                  <a:lnTo>
                    <a:pt x="2949" y="1438567"/>
                  </a:lnTo>
                  <a:lnTo>
                    <a:pt x="740" y="1484163"/>
                  </a:lnTo>
                  <a:lnTo>
                    <a:pt x="0" y="1530095"/>
                  </a:lnTo>
                  <a:lnTo>
                    <a:pt x="740" y="1576028"/>
                  </a:lnTo>
                  <a:lnTo>
                    <a:pt x="2949" y="1621624"/>
                  </a:lnTo>
                  <a:lnTo>
                    <a:pt x="6605" y="1666864"/>
                  </a:lnTo>
                  <a:lnTo>
                    <a:pt x="11688" y="1711731"/>
                  </a:lnTo>
                  <a:lnTo>
                    <a:pt x="18176" y="1756204"/>
                  </a:lnTo>
                  <a:lnTo>
                    <a:pt x="26050" y="1800265"/>
                  </a:lnTo>
                  <a:lnTo>
                    <a:pt x="35287" y="1843895"/>
                  </a:lnTo>
                  <a:lnTo>
                    <a:pt x="45869" y="1887076"/>
                  </a:lnTo>
                  <a:lnTo>
                    <a:pt x="57772" y="1929787"/>
                  </a:lnTo>
                  <a:lnTo>
                    <a:pt x="70978" y="1972011"/>
                  </a:lnTo>
                  <a:lnTo>
                    <a:pt x="85465" y="2013728"/>
                  </a:lnTo>
                  <a:lnTo>
                    <a:pt x="101213" y="2054919"/>
                  </a:lnTo>
                  <a:lnTo>
                    <a:pt x="118200" y="2095566"/>
                  </a:lnTo>
                  <a:lnTo>
                    <a:pt x="136407" y="2135649"/>
                  </a:lnTo>
                  <a:lnTo>
                    <a:pt x="155812" y="2175149"/>
                  </a:lnTo>
                  <a:lnTo>
                    <a:pt x="176394" y="2214049"/>
                  </a:lnTo>
                  <a:lnTo>
                    <a:pt x="198133" y="2252328"/>
                  </a:lnTo>
                  <a:lnTo>
                    <a:pt x="221008" y="2289967"/>
                  </a:lnTo>
                  <a:lnTo>
                    <a:pt x="244998" y="2326949"/>
                  </a:lnTo>
                  <a:lnTo>
                    <a:pt x="270083" y="2363253"/>
                  </a:lnTo>
                  <a:lnTo>
                    <a:pt x="296242" y="2398861"/>
                  </a:lnTo>
                  <a:lnTo>
                    <a:pt x="323453" y="2433754"/>
                  </a:lnTo>
                  <a:lnTo>
                    <a:pt x="351697" y="2467914"/>
                  </a:lnTo>
                  <a:lnTo>
                    <a:pt x="380953" y="2501320"/>
                  </a:lnTo>
                  <a:lnTo>
                    <a:pt x="411199" y="2533955"/>
                  </a:lnTo>
                  <a:lnTo>
                    <a:pt x="442415" y="2565799"/>
                  </a:lnTo>
                  <a:lnTo>
                    <a:pt x="474581" y="2596833"/>
                  </a:lnTo>
                  <a:lnTo>
                    <a:pt x="507675" y="2627038"/>
                  </a:lnTo>
                  <a:lnTo>
                    <a:pt x="541677" y="2656396"/>
                  </a:lnTo>
                  <a:lnTo>
                    <a:pt x="576566" y="2684888"/>
                  </a:lnTo>
                  <a:lnTo>
                    <a:pt x="612321" y="2712494"/>
                  </a:lnTo>
                  <a:lnTo>
                    <a:pt x="648922" y="2739196"/>
                  </a:lnTo>
                  <a:lnTo>
                    <a:pt x="686348" y="2764974"/>
                  </a:lnTo>
                  <a:lnTo>
                    <a:pt x="724578" y="2789811"/>
                  </a:lnTo>
                  <a:lnTo>
                    <a:pt x="763591" y="2813686"/>
                  </a:lnTo>
                  <a:lnTo>
                    <a:pt x="803367" y="2836581"/>
                  </a:lnTo>
                  <a:lnTo>
                    <a:pt x="843884" y="2858477"/>
                  </a:lnTo>
                  <a:lnTo>
                    <a:pt x="885123" y="2879355"/>
                  </a:lnTo>
                  <a:lnTo>
                    <a:pt x="927062" y="2899197"/>
                  </a:lnTo>
                  <a:lnTo>
                    <a:pt x="969680" y="2917982"/>
                  </a:lnTo>
                  <a:lnTo>
                    <a:pt x="1012958" y="2935693"/>
                  </a:lnTo>
                  <a:lnTo>
                    <a:pt x="1056873" y="2952310"/>
                  </a:lnTo>
                  <a:lnTo>
                    <a:pt x="1101406" y="2967814"/>
                  </a:lnTo>
                  <a:lnTo>
                    <a:pt x="1146535" y="2982187"/>
                  </a:lnTo>
                  <a:lnTo>
                    <a:pt x="1192240" y="2995409"/>
                  </a:lnTo>
                  <a:lnTo>
                    <a:pt x="1238501" y="3007462"/>
                  </a:lnTo>
                  <a:lnTo>
                    <a:pt x="1285295" y="3018327"/>
                  </a:lnTo>
                  <a:lnTo>
                    <a:pt x="1332604" y="3027984"/>
                  </a:lnTo>
                  <a:lnTo>
                    <a:pt x="1380405" y="3036416"/>
                  </a:lnTo>
                  <a:lnTo>
                    <a:pt x="1428678" y="3043602"/>
                  </a:lnTo>
                  <a:lnTo>
                    <a:pt x="1477403" y="3049523"/>
                  </a:lnTo>
                  <a:lnTo>
                    <a:pt x="1526558" y="3054162"/>
                  </a:lnTo>
                  <a:lnTo>
                    <a:pt x="1576123" y="3057499"/>
                  </a:lnTo>
                  <a:lnTo>
                    <a:pt x="1626077" y="3059515"/>
                  </a:lnTo>
                  <a:lnTo>
                    <a:pt x="1676400" y="3060191"/>
                  </a:lnTo>
                  <a:lnTo>
                    <a:pt x="1726722" y="3059515"/>
                  </a:lnTo>
                  <a:lnTo>
                    <a:pt x="1776676" y="3057499"/>
                  </a:lnTo>
                  <a:lnTo>
                    <a:pt x="1826241" y="3054162"/>
                  </a:lnTo>
                  <a:lnTo>
                    <a:pt x="1875396" y="3049523"/>
                  </a:lnTo>
                  <a:lnTo>
                    <a:pt x="1924121" y="3043602"/>
                  </a:lnTo>
                  <a:lnTo>
                    <a:pt x="1972394" y="3036416"/>
                  </a:lnTo>
                  <a:lnTo>
                    <a:pt x="2020195" y="3027984"/>
                  </a:lnTo>
                  <a:lnTo>
                    <a:pt x="2067504" y="3018327"/>
                  </a:lnTo>
                  <a:lnTo>
                    <a:pt x="2114298" y="3007462"/>
                  </a:lnTo>
                  <a:lnTo>
                    <a:pt x="2160559" y="2995409"/>
                  </a:lnTo>
                  <a:lnTo>
                    <a:pt x="2206264" y="2982187"/>
                  </a:lnTo>
                  <a:lnTo>
                    <a:pt x="2251393" y="2967814"/>
                  </a:lnTo>
                  <a:lnTo>
                    <a:pt x="2295926" y="2952310"/>
                  </a:lnTo>
                  <a:lnTo>
                    <a:pt x="2339841" y="2935693"/>
                  </a:lnTo>
                  <a:lnTo>
                    <a:pt x="2383119" y="2917982"/>
                  </a:lnTo>
                  <a:lnTo>
                    <a:pt x="2425737" y="2899197"/>
                  </a:lnTo>
                  <a:lnTo>
                    <a:pt x="2467676" y="2879355"/>
                  </a:lnTo>
                  <a:lnTo>
                    <a:pt x="2508915" y="2858477"/>
                  </a:lnTo>
                  <a:lnTo>
                    <a:pt x="2549432" y="2836581"/>
                  </a:lnTo>
                  <a:lnTo>
                    <a:pt x="2589208" y="2813686"/>
                  </a:lnTo>
                  <a:lnTo>
                    <a:pt x="2628221" y="2789811"/>
                  </a:lnTo>
                  <a:lnTo>
                    <a:pt x="2666451" y="2764974"/>
                  </a:lnTo>
                  <a:lnTo>
                    <a:pt x="2703877" y="2739196"/>
                  </a:lnTo>
                  <a:lnTo>
                    <a:pt x="2740478" y="2712494"/>
                  </a:lnTo>
                  <a:lnTo>
                    <a:pt x="2776233" y="2684888"/>
                  </a:lnTo>
                  <a:lnTo>
                    <a:pt x="2811122" y="2656396"/>
                  </a:lnTo>
                  <a:lnTo>
                    <a:pt x="2845124" y="2627038"/>
                  </a:lnTo>
                  <a:lnTo>
                    <a:pt x="2878218" y="2596833"/>
                  </a:lnTo>
                  <a:lnTo>
                    <a:pt x="2910384" y="2565799"/>
                  </a:lnTo>
                  <a:lnTo>
                    <a:pt x="2941600" y="2533955"/>
                  </a:lnTo>
                  <a:lnTo>
                    <a:pt x="2971846" y="2501320"/>
                  </a:lnTo>
                  <a:lnTo>
                    <a:pt x="3001102" y="2467914"/>
                  </a:lnTo>
                  <a:lnTo>
                    <a:pt x="3029346" y="2433754"/>
                  </a:lnTo>
                  <a:lnTo>
                    <a:pt x="3056557" y="2398861"/>
                  </a:lnTo>
                  <a:lnTo>
                    <a:pt x="3082716" y="2363253"/>
                  </a:lnTo>
                  <a:lnTo>
                    <a:pt x="3107801" y="2326949"/>
                  </a:lnTo>
                  <a:lnTo>
                    <a:pt x="3131791" y="2289967"/>
                  </a:lnTo>
                  <a:lnTo>
                    <a:pt x="3154666" y="2252328"/>
                  </a:lnTo>
                  <a:lnTo>
                    <a:pt x="3176405" y="2214049"/>
                  </a:lnTo>
                  <a:lnTo>
                    <a:pt x="3196987" y="2175149"/>
                  </a:lnTo>
                  <a:lnTo>
                    <a:pt x="3216392" y="2135649"/>
                  </a:lnTo>
                  <a:lnTo>
                    <a:pt x="3234599" y="2095566"/>
                  </a:lnTo>
                  <a:lnTo>
                    <a:pt x="3251586" y="2054919"/>
                  </a:lnTo>
                  <a:lnTo>
                    <a:pt x="3267334" y="2013728"/>
                  </a:lnTo>
                  <a:lnTo>
                    <a:pt x="3281821" y="1972011"/>
                  </a:lnTo>
                  <a:lnTo>
                    <a:pt x="3295027" y="1929787"/>
                  </a:lnTo>
                  <a:lnTo>
                    <a:pt x="3306930" y="1887076"/>
                  </a:lnTo>
                  <a:lnTo>
                    <a:pt x="3317512" y="1843895"/>
                  </a:lnTo>
                  <a:lnTo>
                    <a:pt x="3326749" y="1800265"/>
                  </a:lnTo>
                  <a:lnTo>
                    <a:pt x="3334623" y="1756204"/>
                  </a:lnTo>
                  <a:lnTo>
                    <a:pt x="3341111" y="1711731"/>
                  </a:lnTo>
                  <a:lnTo>
                    <a:pt x="3346194" y="1666864"/>
                  </a:lnTo>
                  <a:lnTo>
                    <a:pt x="3349850" y="1621624"/>
                  </a:lnTo>
                  <a:lnTo>
                    <a:pt x="3352059" y="1576028"/>
                  </a:lnTo>
                  <a:lnTo>
                    <a:pt x="3352800" y="1530095"/>
                  </a:lnTo>
                  <a:lnTo>
                    <a:pt x="3352059" y="1484163"/>
                  </a:lnTo>
                  <a:lnTo>
                    <a:pt x="3349850" y="1438567"/>
                  </a:lnTo>
                  <a:lnTo>
                    <a:pt x="3346194" y="1393327"/>
                  </a:lnTo>
                  <a:lnTo>
                    <a:pt x="3341111" y="1348460"/>
                  </a:lnTo>
                  <a:lnTo>
                    <a:pt x="3334623" y="1303987"/>
                  </a:lnTo>
                  <a:lnTo>
                    <a:pt x="3326749" y="1259926"/>
                  </a:lnTo>
                  <a:lnTo>
                    <a:pt x="3317512" y="1216296"/>
                  </a:lnTo>
                  <a:lnTo>
                    <a:pt x="3306930" y="1173115"/>
                  </a:lnTo>
                  <a:lnTo>
                    <a:pt x="3295027" y="1130404"/>
                  </a:lnTo>
                  <a:lnTo>
                    <a:pt x="3281821" y="1088180"/>
                  </a:lnTo>
                  <a:lnTo>
                    <a:pt x="3267334" y="1046463"/>
                  </a:lnTo>
                  <a:lnTo>
                    <a:pt x="3251586" y="1005272"/>
                  </a:lnTo>
                  <a:lnTo>
                    <a:pt x="3234599" y="964625"/>
                  </a:lnTo>
                  <a:lnTo>
                    <a:pt x="3216392" y="924542"/>
                  </a:lnTo>
                  <a:lnTo>
                    <a:pt x="3196987" y="885042"/>
                  </a:lnTo>
                  <a:lnTo>
                    <a:pt x="3176405" y="846142"/>
                  </a:lnTo>
                  <a:lnTo>
                    <a:pt x="3154666" y="807863"/>
                  </a:lnTo>
                  <a:lnTo>
                    <a:pt x="3131791" y="770224"/>
                  </a:lnTo>
                  <a:lnTo>
                    <a:pt x="3107801" y="733242"/>
                  </a:lnTo>
                  <a:lnTo>
                    <a:pt x="3082716" y="696938"/>
                  </a:lnTo>
                  <a:lnTo>
                    <a:pt x="3056557" y="661330"/>
                  </a:lnTo>
                  <a:lnTo>
                    <a:pt x="3029346" y="626437"/>
                  </a:lnTo>
                  <a:lnTo>
                    <a:pt x="3001102" y="592277"/>
                  </a:lnTo>
                  <a:lnTo>
                    <a:pt x="2971846" y="558871"/>
                  </a:lnTo>
                  <a:lnTo>
                    <a:pt x="2941600" y="526236"/>
                  </a:lnTo>
                  <a:lnTo>
                    <a:pt x="2910384" y="494392"/>
                  </a:lnTo>
                  <a:lnTo>
                    <a:pt x="2878218" y="463358"/>
                  </a:lnTo>
                  <a:lnTo>
                    <a:pt x="2845124" y="433153"/>
                  </a:lnTo>
                  <a:lnTo>
                    <a:pt x="2811122" y="403795"/>
                  </a:lnTo>
                  <a:lnTo>
                    <a:pt x="2776233" y="375303"/>
                  </a:lnTo>
                  <a:lnTo>
                    <a:pt x="2740478" y="347697"/>
                  </a:lnTo>
                  <a:lnTo>
                    <a:pt x="2703877" y="320995"/>
                  </a:lnTo>
                  <a:lnTo>
                    <a:pt x="2666451" y="295217"/>
                  </a:lnTo>
                  <a:lnTo>
                    <a:pt x="2628221" y="270380"/>
                  </a:lnTo>
                  <a:lnTo>
                    <a:pt x="2589208" y="246505"/>
                  </a:lnTo>
                  <a:lnTo>
                    <a:pt x="2549432" y="223610"/>
                  </a:lnTo>
                  <a:lnTo>
                    <a:pt x="2508915" y="201714"/>
                  </a:lnTo>
                  <a:lnTo>
                    <a:pt x="2467676" y="180836"/>
                  </a:lnTo>
                  <a:lnTo>
                    <a:pt x="2425737" y="160994"/>
                  </a:lnTo>
                  <a:lnTo>
                    <a:pt x="2383119" y="142209"/>
                  </a:lnTo>
                  <a:lnTo>
                    <a:pt x="2339841" y="124498"/>
                  </a:lnTo>
                  <a:lnTo>
                    <a:pt x="2295926" y="107881"/>
                  </a:lnTo>
                  <a:lnTo>
                    <a:pt x="2251393" y="92377"/>
                  </a:lnTo>
                  <a:lnTo>
                    <a:pt x="2206264" y="78004"/>
                  </a:lnTo>
                  <a:lnTo>
                    <a:pt x="2160559" y="64782"/>
                  </a:lnTo>
                  <a:lnTo>
                    <a:pt x="2114298" y="52729"/>
                  </a:lnTo>
                  <a:lnTo>
                    <a:pt x="2067504" y="41864"/>
                  </a:lnTo>
                  <a:lnTo>
                    <a:pt x="2020195" y="32207"/>
                  </a:lnTo>
                  <a:lnTo>
                    <a:pt x="1972394" y="23775"/>
                  </a:lnTo>
                  <a:lnTo>
                    <a:pt x="1924121" y="16589"/>
                  </a:lnTo>
                  <a:lnTo>
                    <a:pt x="1875396" y="10668"/>
                  </a:lnTo>
                  <a:lnTo>
                    <a:pt x="1826241" y="6029"/>
                  </a:lnTo>
                  <a:lnTo>
                    <a:pt x="1776676" y="2692"/>
                  </a:lnTo>
                  <a:lnTo>
                    <a:pt x="1726722" y="676"/>
                  </a:lnTo>
                  <a:lnTo>
                    <a:pt x="1676400" y="0"/>
                  </a:lnTo>
                  <a:close/>
                </a:path>
              </a:pathLst>
            </a:custGeom>
            <a:solidFill>
              <a:srgbClr val="FFCC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3657600" y="2209800"/>
              <a:ext cx="3352800" cy="3060700"/>
            </a:xfrm>
            <a:custGeom>
              <a:avLst/>
              <a:gdLst/>
              <a:ahLst/>
              <a:cxnLst/>
              <a:rect l="l" t="t" r="r" b="b"/>
              <a:pathLst>
                <a:path w="3352800" h="3060700">
                  <a:moveTo>
                    <a:pt x="0" y="1530095"/>
                  </a:moveTo>
                  <a:lnTo>
                    <a:pt x="740" y="1484163"/>
                  </a:lnTo>
                  <a:lnTo>
                    <a:pt x="2949" y="1438567"/>
                  </a:lnTo>
                  <a:lnTo>
                    <a:pt x="6605" y="1393327"/>
                  </a:lnTo>
                  <a:lnTo>
                    <a:pt x="11688" y="1348460"/>
                  </a:lnTo>
                  <a:lnTo>
                    <a:pt x="18176" y="1303987"/>
                  </a:lnTo>
                  <a:lnTo>
                    <a:pt x="26050" y="1259926"/>
                  </a:lnTo>
                  <a:lnTo>
                    <a:pt x="35287" y="1216296"/>
                  </a:lnTo>
                  <a:lnTo>
                    <a:pt x="45869" y="1173115"/>
                  </a:lnTo>
                  <a:lnTo>
                    <a:pt x="57772" y="1130404"/>
                  </a:lnTo>
                  <a:lnTo>
                    <a:pt x="70978" y="1088180"/>
                  </a:lnTo>
                  <a:lnTo>
                    <a:pt x="85465" y="1046463"/>
                  </a:lnTo>
                  <a:lnTo>
                    <a:pt x="101213" y="1005272"/>
                  </a:lnTo>
                  <a:lnTo>
                    <a:pt x="118200" y="964625"/>
                  </a:lnTo>
                  <a:lnTo>
                    <a:pt x="136407" y="924542"/>
                  </a:lnTo>
                  <a:lnTo>
                    <a:pt x="155812" y="885042"/>
                  </a:lnTo>
                  <a:lnTo>
                    <a:pt x="176394" y="846142"/>
                  </a:lnTo>
                  <a:lnTo>
                    <a:pt x="198133" y="807863"/>
                  </a:lnTo>
                  <a:lnTo>
                    <a:pt x="221008" y="770224"/>
                  </a:lnTo>
                  <a:lnTo>
                    <a:pt x="244998" y="733242"/>
                  </a:lnTo>
                  <a:lnTo>
                    <a:pt x="270083" y="696938"/>
                  </a:lnTo>
                  <a:lnTo>
                    <a:pt x="296242" y="661330"/>
                  </a:lnTo>
                  <a:lnTo>
                    <a:pt x="323453" y="626437"/>
                  </a:lnTo>
                  <a:lnTo>
                    <a:pt x="351697" y="592277"/>
                  </a:lnTo>
                  <a:lnTo>
                    <a:pt x="380953" y="558871"/>
                  </a:lnTo>
                  <a:lnTo>
                    <a:pt x="411199" y="526236"/>
                  </a:lnTo>
                  <a:lnTo>
                    <a:pt x="442415" y="494392"/>
                  </a:lnTo>
                  <a:lnTo>
                    <a:pt x="474581" y="463358"/>
                  </a:lnTo>
                  <a:lnTo>
                    <a:pt x="507675" y="433153"/>
                  </a:lnTo>
                  <a:lnTo>
                    <a:pt x="541677" y="403795"/>
                  </a:lnTo>
                  <a:lnTo>
                    <a:pt x="576566" y="375303"/>
                  </a:lnTo>
                  <a:lnTo>
                    <a:pt x="612321" y="347697"/>
                  </a:lnTo>
                  <a:lnTo>
                    <a:pt x="648922" y="320995"/>
                  </a:lnTo>
                  <a:lnTo>
                    <a:pt x="686348" y="295217"/>
                  </a:lnTo>
                  <a:lnTo>
                    <a:pt x="724578" y="270380"/>
                  </a:lnTo>
                  <a:lnTo>
                    <a:pt x="763591" y="246505"/>
                  </a:lnTo>
                  <a:lnTo>
                    <a:pt x="803367" y="223610"/>
                  </a:lnTo>
                  <a:lnTo>
                    <a:pt x="843884" y="201714"/>
                  </a:lnTo>
                  <a:lnTo>
                    <a:pt x="885123" y="180836"/>
                  </a:lnTo>
                  <a:lnTo>
                    <a:pt x="927062" y="160994"/>
                  </a:lnTo>
                  <a:lnTo>
                    <a:pt x="969680" y="142209"/>
                  </a:lnTo>
                  <a:lnTo>
                    <a:pt x="1012958" y="124498"/>
                  </a:lnTo>
                  <a:lnTo>
                    <a:pt x="1056873" y="107881"/>
                  </a:lnTo>
                  <a:lnTo>
                    <a:pt x="1101406" y="92377"/>
                  </a:lnTo>
                  <a:lnTo>
                    <a:pt x="1146535" y="78004"/>
                  </a:lnTo>
                  <a:lnTo>
                    <a:pt x="1192240" y="64782"/>
                  </a:lnTo>
                  <a:lnTo>
                    <a:pt x="1238501" y="52729"/>
                  </a:lnTo>
                  <a:lnTo>
                    <a:pt x="1285295" y="41864"/>
                  </a:lnTo>
                  <a:lnTo>
                    <a:pt x="1332604" y="32207"/>
                  </a:lnTo>
                  <a:lnTo>
                    <a:pt x="1380405" y="23775"/>
                  </a:lnTo>
                  <a:lnTo>
                    <a:pt x="1428678" y="16589"/>
                  </a:lnTo>
                  <a:lnTo>
                    <a:pt x="1477403" y="10668"/>
                  </a:lnTo>
                  <a:lnTo>
                    <a:pt x="1526558" y="6029"/>
                  </a:lnTo>
                  <a:lnTo>
                    <a:pt x="1576123" y="2692"/>
                  </a:lnTo>
                  <a:lnTo>
                    <a:pt x="1626077" y="676"/>
                  </a:lnTo>
                  <a:lnTo>
                    <a:pt x="1676400" y="0"/>
                  </a:lnTo>
                  <a:lnTo>
                    <a:pt x="1726722" y="676"/>
                  </a:lnTo>
                  <a:lnTo>
                    <a:pt x="1776676" y="2692"/>
                  </a:lnTo>
                  <a:lnTo>
                    <a:pt x="1826241" y="6029"/>
                  </a:lnTo>
                  <a:lnTo>
                    <a:pt x="1875396" y="10668"/>
                  </a:lnTo>
                  <a:lnTo>
                    <a:pt x="1924121" y="16589"/>
                  </a:lnTo>
                  <a:lnTo>
                    <a:pt x="1972394" y="23775"/>
                  </a:lnTo>
                  <a:lnTo>
                    <a:pt x="2020195" y="32207"/>
                  </a:lnTo>
                  <a:lnTo>
                    <a:pt x="2067504" y="41864"/>
                  </a:lnTo>
                  <a:lnTo>
                    <a:pt x="2114298" y="52729"/>
                  </a:lnTo>
                  <a:lnTo>
                    <a:pt x="2160559" y="64782"/>
                  </a:lnTo>
                  <a:lnTo>
                    <a:pt x="2206264" y="78004"/>
                  </a:lnTo>
                  <a:lnTo>
                    <a:pt x="2251393" y="92377"/>
                  </a:lnTo>
                  <a:lnTo>
                    <a:pt x="2295926" y="107881"/>
                  </a:lnTo>
                  <a:lnTo>
                    <a:pt x="2339841" y="124498"/>
                  </a:lnTo>
                  <a:lnTo>
                    <a:pt x="2383119" y="142209"/>
                  </a:lnTo>
                  <a:lnTo>
                    <a:pt x="2425737" y="160994"/>
                  </a:lnTo>
                  <a:lnTo>
                    <a:pt x="2467676" y="180836"/>
                  </a:lnTo>
                  <a:lnTo>
                    <a:pt x="2508915" y="201714"/>
                  </a:lnTo>
                  <a:lnTo>
                    <a:pt x="2549432" y="223610"/>
                  </a:lnTo>
                  <a:lnTo>
                    <a:pt x="2589208" y="246505"/>
                  </a:lnTo>
                  <a:lnTo>
                    <a:pt x="2628221" y="270380"/>
                  </a:lnTo>
                  <a:lnTo>
                    <a:pt x="2666451" y="295217"/>
                  </a:lnTo>
                  <a:lnTo>
                    <a:pt x="2703877" y="320995"/>
                  </a:lnTo>
                  <a:lnTo>
                    <a:pt x="2740478" y="347697"/>
                  </a:lnTo>
                  <a:lnTo>
                    <a:pt x="2776233" y="375303"/>
                  </a:lnTo>
                  <a:lnTo>
                    <a:pt x="2811122" y="403795"/>
                  </a:lnTo>
                  <a:lnTo>
                    <a:pt x="2845124" y="433153"/>
                  </a:lnTo>
                  <a:lnTo>
                    <a:pt x="2878218" y="463358"/>
                  </a:lnTo>
                  <a:lnTo>
                    <a:pt x="2910384" y="494392"/>
                  </a:lnTo>
                  <a:lnTo>
                    <a:pt x="2941600" y="526236"/>
                  </a:lnTo>
                  <a:lnTo>
                    <a:pt x="2971846" y="558871"/>
                  </a:lnTo>
                  <a:lnTo>
                    <a:pt x="3001102" y="592277"/>
                  </a:lnTo>
                  <a:lnTo>
                    <a:pt x="3029346" y="626437"/>
                  </a:lnTo>
                  <a:lnTo>
                    <a:pt x="3056557" y="661330"/>
                  </a:lnTo>
                  <a:lnTo>
                    <a:pt x="3082716" y="696938"/>
                  </a:lnTo>
                  <a:lnTo>
                    <a:pt x="3107801" y="733242"/>
                  </a:lnTo>
                  <a:lnTo>
                    <a:pt x="3131791" y="770224"/>
                  </a:lnTo>
                  <a:lnTo>
                    <a:pt x="3154666" y="807863"/>
                  </a:lnTo>
                  <a:lnTo>
                    <a:pt x="3176405" y="846142"/>
                  </a:lnTo>
                  <a:lnTo>
                    <a:pt x="3196987" y="885042"/>
                  </a:lnTo>
                  <a:lnTo>
                    <a:pt x="3216392" y="924542"/>
                  </a:lnTo>
                  <a:lnTo>
                    <a:pt x="3234599" y="964625"/>
                  </a:lnTo>
                  <a:lnTo>
                    <a:pt x="3251586" y="1005272"/>
                  </a:lnTo>
                  <a:lnTo>
                    <a:pt x="3267334" y="1046463"/>
                  </a:lnTo>
                  <a:lnTo>
                    <a:pt x="3281821" y="1088180"/>
                  </a:lnTo>
                  <a:lnTo>
                    <a:pt x="3295027" y="1130404"/>
                  </a:lnTo>
                  <a:lnTo>
                    <a:pt x="3306930" y="1173115"/>
                  </a:lnTo>
                  <a:lnTo>
                    <a:pt x="3317512" y="1216296"/>
                  </a:lnTo>
                  <a:lnTo>
                    <a:pt x="3326749" y="1259926"/>
                  </a:lnTo>
                  <a:lnTo>
                    <a:pt x="3334623" y="1303987"/>
                  </a:lnTo>
                  <a:lnTo>
                    <a:pt x="3341111" y="1348460"/>
                  </a:lnTo>
                  <a:lnTo>
                    <a:pt x="3346194" y="1393327"/>
                  </a:lnTo>
                  <a:lnTo>
                    <a:pt x="3349850" y="1438567"/>
                  </a:lnTo>
                  <a:lnTo>
                    <a:pt x="3352059" y="1484163"/>
                  </a:lnTo>
                  <a:lnTo>
                    <a:pt x="3352800" y="1530095"/>
                  </a:lnTo>
                  <a:lnTo>
                    <a:pt x="3352059" y="1576028"/>
                  </a:lnTo>
                  <a:lnTo>
                    <a:pt x="3349850" y="1621624"/>
                  </a:lnTo>
                  <a:lnTo>
                    <a:pt x="3346194" y="1666864"/>
                  </a:lnTo>
                  <a:lnTo>
                    <a:pt x="3341111" y="1711731"/>
                  </a:lnTo>
                  <a:lnTo>
                    <a:pt x="3334623" y="1756204"/>
                  </a:lnTo>
                  <a:lnTo>
                    <a:pt x="3326749" y="1800265"/>
                  </a:lnTo>
                  <a:lnTo>
                    <a:pt x="3317512" y="1843895"/>
                  </a:lnTo>
                  <a:lnTo>
                    <a:pt x="3306930" y="1887076"/>
                  </a:lnTo>
                  <a:lnTo>
                    <a:pt x="3295027" y="1929787"/>
                  </a:lnTo>
                  <a:lnTo>
                    <a:pt x="3281821" y="1972011"/>
                  </a:lnTo>
                  <a:lnTo>
                    <a:pt x="3267334" y="2013728"/>
                  </a:lnTo>
                  <a:lnTo>
                    <a:pt x="3251586" y="2054919"/>
                  </a:lnTo>
                  <a:lnTo>
                    <a:pt x="3234599" y="2095566"/>
                  </a:lnTo>
                  <a:lnTo>
                    <a:pt x="3216392" y="2135649"/>
                  </a:lnTo>
                  <a:lnTo>
                    <a:pt x="3196987" y="2175149"/>
                  </a:lnTo>
                  <a:lnTo>
                    <a:pt x="3176405" y="2214049"/>
                  </a:lnTo>
                  <a:lnTo>
                    <a:pt x="3154666" y="2252328"/>
                  </a:lnTo>
                  <a:lnTo>
                    <a:pt x="3131791" y="2289967"/>
                  </a:lnTo>
                  <a:lnTo>
                    <a:pt x="3107801" y="2326949"/>
                  </a:lnTo>
                  <a:lnTo>
                    <a:pt x="3082716" y="2363253"/>
                  </a:lnTo>
                  <a:lnTo>
                    <a:pt x="3056557" y="2398861"/>
                  </a:lnTo>
                  <a:lnTo>
                    <a:pt x="3029346" y="2433754"/>
                  </a:lnTo>
                  <a:lnTo>
                    <a:pt x="3001102" y="2467914"/>
                  </a:lnTo>
                  <a:lnTo>
                    <a:pt x="2971846" y="2501320"/>
                  </a:lnTo>
                  <a:lnTo>
                    <a:pt x="2941600" y="2533955"/>
                  </a:lnTo>
                  <a:lnTo>
                    <a:pt x="2910384" y="2565799"/>
                  </a:lnTo>
                  <a:lnTo>
                    <a:pt x="2878218" y="2596833"/>
                  </a:lnTo>
                  <a:lnTo>
                    <a:pt x="2845124" y="2627038"/>
                  </a:lnTo>
                  <a:lnTo>
                    <a:pt x="2811122" y="2656396"/>
                  </a:lnTo>
                  <a:lnTo>
                    <a:pt x="2776233" y="2684888"/>
                  </a:lnTo>
                  <a:lnTo>
                    <a:pt x="2740478" y="2712494"/>
                  </a:lnTo>
                  <a:lnTo>
                    <a:pt x="2703877" y="2739196"/>
                  </a:lnTo>
                  <a:lnTo>
                    <a:pt x="2666451" y="2764974"/>
                  </a:lnTo>
                  <a:lnTo>
                    <a:pt x="2628221" y="2789811"/>
                  </a:lnTo>
                  <a:lnTo>
                    <a:pt x="2589208" y="2813686"/>
                  </a:lnTo>
                  <a:lnTo>
                    <a:pt x="2549432" y="2836581"/>
                  </a:lnTo>
                  <a:lnTo>
                    <a:pt x="2508915" y="2858477"/>
                  </a:lnTo>
                  <a:lnTo>
                    <a:pt x="2467676" y="2879355"/>
                  </a:lnTo>
                  <a:lnTo>
                    <a:pt x="2425737" y="2899197"/>
                  </a:lnTo>
                  <a:lnTo>
                    <a:pt x="2383119" y="2917982"/>
                  </a:lnTo>
                  <a:lnTo>
                    <a:pt x="2339841" y="2935693"/>
                  </a:lnTo>
                  <a:lnTo>
                    <a:pt x="2295926" y="2952310"/>
                  </a:lnTo>
                  <a:lnTo>
                    <a:pt x="2251393" y="2967814"/>
                  </a:lnTo>
                  <a:lnTo>
                    <a:pt x="2206264" y="2982187"/>
                  </a:lnTo>
                  <a:lnTo>
                    <a:pt x="2160559" y="2995409"/>
                  </a:lnTo>
                  <a:lnTo>
                    <a:pt x="2114298" y="3007462"/>
                  </a:lnTo>
                  <a:lnTo>
                    <a:pt x="2067504" y="3018327"/>
                  </a:lnTo>
                  <a:lnTo>
                    <a:pt x="2020195" y="3027984"/>
                  </a:lnTo>
                  <a:lnTo>
                    <a:pt x="1972394" y="3036416"/>
                  </a:lnTo>
                  <a:lnTo>
                    <a:pt x="1924121" y="3043602"/>
                  </a:lnTo>
                  <a:lnTo>
                    <a:pt x="1875396" y="3049523"/>
                  </a:lnTo>
                  <a:lnTo>
                    <a:pt x="1826241" y="3054162"/>
                  </a:lnTo>
                  <a:lnTo>
                    <a:pt x="1776676" y="3057499"/>
                  </a:lnTo>
                  <a:lnTo>
                    <a:pt x="1726722" y="3059515"/>
                  </a:lnTo>
                  <a:lnTo>
                    <a:pt x="1676400" y="3060191"/>
                  </a:lnTo>
                  <a:lnTo>
                    <a:pt x="1626077" y="3059515"/>
                  </a:lnTo>
                  <a:lnTo>
                    <a:pt x="1576123" y="3057499"/>
                  </a:lnTo>
                  <a:lnTo>
                    <a:pt x="1526558" y="3054162"/>
                  </a:lnTo>
                  <a:lnTo>
                    <a:pt x="1477403" y="3049523"/>
                  </a:lnTo>
                  <a:lnTo>
                    <a:pt x="1428678" y="3043602"/>
                  </a:lnTo>
                  <a:lnTo>
                    <a:pt x="1380405" y="3036416"/>
                  </a:lnTo>
                  <a:lnTo>
                    <a:pt x="1332604" y="3027984"/>
                  </a:lnTo>
                  <a:lnTo>
                    <a:pt x="1285295" y="3018327"/>
                  </a:lnTo>
                  <a:lnTo>
                    <a:pt x="1238501" y="3007462"/>
                  </a:lnTo>
                  <a:lnTo>
                    <a:pt x="1192240" y="2995409"/>
                  </a:lnTo>
                  <a:lnTo>
                    <a:pt x="1146535" y="2982187"/>
                  </a:lnTo>
                  <a:lnTo>
                    <a:pt x="1101406" y="2967814"/>
                  </a:lnTo>
                  <a:lnTo>
                    <a:pt x="1056873" y="2952310"/>
                  </a:lnTo>
                  <a:lnTo>
                    <a:pt x="1012958" y="2935693"/>
                  </a:lnTo>
                  <a:lnTo>
                    <a:pt x="969680" y="2917982"/>
                  </a:lnTo>
                  <a:lnTo>
                    <a:pt x="927062" y="2899197"/>
                  </a:lnTo>
                  <a:lnTo>
                    <a:pt x="885123" y="2879355"/>
                  </a:lnTo>
                  <a:lnTo>
                    <a:pt x="843884" y="2858477"/>
                  </a:lnTo>
                  <a:lnTo>
                    <a:pt x="803367" y="2836581"/>
                  </a:lnTo>
                  <a:lnTo>
                    <a:pt x="763591" y="2813686"/>
                  </a:lnTo>
                  <a:lnTo>
                    <a:pt x="724578" y="2789811"/>
                  </a:lnTo>
                  <a:lnTo>
                    <a:pt x="686348" y="2764974"/>
                  </a:lnTo>
                  <a:lnTo>
                    <a:pt x="648922" y="2739196"/>
                  </a:lnTo>
                  <a:lnTo>
                    <a:pt x="612321" y="2712494"/>
                  </a:lnTo>
                  <a:lnTo>
                    <a:pt x="576566" y="2684888"/>
                  </a:lnTo>
                  <a:lnTo>
                    <a:pt x="541677" y="2656396"/>
                  </a:lnTo>
                  <a:lnTo>
                    <a:pt x="507675" y="2627038"/>
                  </a:lnTo>
                  <a:lnTo>
                    <a:pt x="474581" y="2596833"/>
                  </a:lnTo>
                  <a:lnTo>
                    <a:pt x="442415" y="2565799"/>
                  </a:lnTo>
                  <a:lnTo>
                    <a:pt x="411199" y="2533955"/>
                  </a:lnTo>
                  <a:lnTo>
                    <a:pt x="380953" y="2501320"/>
                  </a:lnTo>
                  <a:lnTo>
                    <a:pt x="351697" y="2467914"/>
                  </a:lnTo>
                  <a:lnTo>
                    <a:pt x="323453" y="2433754"/>
                  </a:lnTo>
                  <a:lnTo>
                    <a:pt x="296242" y="2398861"/>
                  </a:lnTo>
                  <a:lnTo>
                    <a:pt x="270083" y="2363253"/>
                  </a:lnTo>
                  <a:lnTo>
                    <a:pt x="244998" y="2326949"/>
                  </a:lnTo>
                  <a:lnTo>
                    <a:pt x="221008" y="2289967"/>
                  </a:lnTo>
                  <a:lnTo>
                    <a:pt x="198133" y="2252328"/>
                  </a:lnTo>
                  <a:lnTo>
                    <a:pt x="176394" y="2214049"/>
                  </a:lnTo>
                  <a:lnTo>
                    <a:pt x="155812" y="2175149"/>
                  </a:lnTo>
                  <a:lnTo>
                    <a:pt x="136407" y="2135649"/>
                  </a:lnTo>
                  <a:lnTo>
                    <a:pt x="118200" y="2095566"/>
                  </a:lnTo>
                  <a:lnTo>
                    <a:pt x="101213" y="2054919"/>
                  </a:lnTo>
                  <a:lnTo>
                    <a:pt x="85465" y="2013728"/>
                  </a:lnTo>
                  <a:lnTo>
                    <a:pt x="70978" y="1972011"/>
                  </a:lnTo>
                  <a:lnTo>
                    <a:pt x="57772" y="1929787"/>
                  </a:lnTo>
                  <a:lnTo>
                    <a:pt x="45869" y="1887076"/>
                  </a:lnTo>
                  <a:lnTo>
                    <a:pt x="35287" y="1843895"/>
                  </a:lnTo>
                  <a:lnTo>
                    <a:pt x="26050" y="1800265"/>
                  </a:lnTo>
                  <a:lnTo>
                    <a:pt x="18176" y="1756204"/>
                  </a:lnTo>
                  <a:lnTo>
                    <a:pt x="11688" y="1711731"/>
                  </a:lnTo>
                  <a:lnTo>
                    <a:pt x="6605" y="1666864"/>
                  </a:lnTo>
                  <a:lnTo>
                    <a:pt x="2949" y="1621624"/>
                  </a:lnTo>
                  <a:lnTo>
                    <a:pt x="740" y="1576028"/>
                  </a:lnTo>
                  <a:lnTo>
                    <a:pt x="0" y="1530095"/>
                  </a:lnTo>
                  <a:close/>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9"/>
          <p:cNvSpPr txBox="1"/>
          <p:nvPr/>
        </p:nvSpPr>
        <p:spPr>
          <a:xfrm>
            <a:off x="5718428" y="2391283"/>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0" name="object 10"/>
          <p:cNvSpPr txBox="1"/>
          <p:nvPr/>
        </p:nvSpPr>
        <p:spPr>
          <a:xfrm>
            <a:off x="6175628" y="2696083"/>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1" name="object 11"/>
          <p:cNvSpPr txBox="1"/>
          <p:nvPr/>
        </p:nvSpPr>
        <p:spPr>
          <a:xfrm>
            <a:off x="6480809" y="3152978"/>
            <a:ext cx="32321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2" name="object 12"/>
          <p:cNvSpPr txBox="1"/>
          <p:nvPr/>
        </p:nvSpPr>
        <p:spPr>
          <a:xfrm>
            <a:off x="6480809" y="4220336"/>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3" name="object 13"/>
          <p:cNvSpPr txBox="1"/>
          <p:nvPr/>
        </p:nvSpPr>
        <p:spPr>
          <a:xfrm>
            <a:off x="6175628" y="4601032"/>
            <a:ext cx="323215" cy="20891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4" name="object 14"/>
          <p:cNvSpPr txBox="1"/>
          <p:nvPr/>
        </p:nvSpPr>
        <p:spPr>
          <a:xfrm>
            <a:off x="5718428" y="4830317"/>
            <a:ext cx="31496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0111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5" name="object 15"/>
          <p:cNvSpPr txBox="1"/>
          <p:nvPr/>
        </p:nvSpPr>
        <p:spPr>
          <a:xfrm>
            <a:off x="4619625" y="2391283"/>
            <a:ext cx="29972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55" normalizeH="0" baseline="0" noProof="0" dirty="0">
                <a:ln>
                  <a:noFill/>
                </a:ln>
                <a:solidFill>
                  <a:sysClr val="windowText" lastClr="000000"/>
                </a:solidFill>
                <a:effectLst/>
                <a:uLnTx/>
                <a:uFillTx/>
                <a:latin typeface="Times New Roman"/>
                <a:cs typeface="Times New Roman"/>
              </a:rPr>
              <a:t>1111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6" name="object 16"/>
          <p:cNvSpPr txBox="1"/>
          <p:nvPr/>
        </p:nvSpPr>
        <p:spPr>
          <a:xfrm>
            <a:off x="4162425" y="2696083"/>
            <a:ext cx="31496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1110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7" name="object 17"/>
          <p:cNvSpPr txBox="1"/>
          <p:nvPr/>
        </p:nvSpPr>
        <p:spPr>
          <a:xfrm>
            <a:off x="3813175" y="3107182"/>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1101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8" name="object 18"/>
          <p:cNvSpPr txBox="1"/>
          <p:nvPr/>
        </p:nvSpPr>
        <p:spPr>
          <a:xfrm>
            <a:off x="3705225" y="3640963"/>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1100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19" name="object 19"/>
          <p:cNvSpPr txBox="1"/>
          <p:nvPr/>
        </p:nvSpPr>
        <p:spPr>
          <a:xfrm>
            <a:off x="3813175" y="4174363"/>
            <a:ext cx="32258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1011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0" name="object 20"/>
          <p:cNvSpPr txBox="1"/>
          <p:nvPr/>
        </p:nvSpPr>
        <p:spPr>
          <a:xfrm>
            <a:off x="4162425" y="4525136"/>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1010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1" name="object 21"/>
          <p:cNvSpPr txBox="1"/>
          <p:nvPr/>
        </p:nvSpPr>
        <p:spPr>
          <a:xfrm>
            <a:off x="4619625" y="4830317"/>
            <a:ext cx="3302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1001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2" name="object 22"/>
          <p:cNvSpPr txBox="1"/>
          <p:nvPr/>
        </p:nvSpPr>
        <p:spPr>
          <a:xfrm>
            <a:off x="5185028" y="1934083"/>
            <a:ext cx="330200" cy="513080"/>
          </a:xfrm>
          <a:prstGeom prst="rect">
            <a:avLst/>
          </a:prstGeom>
        </p:spPr>
        <p:txBody>
          <a:bodyPr vert="horz" wrap="square" lIns="0" tIns="12700" rIns="0" bIns="0" rtlCol="0">
            <a:spAutoFit/>
          </a:bodyPr>
          <a:lstStyle/>
          <a:p>
            <a:pPr marL="89535"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0" normalizeH="0" baseline="0" noProof="0" dirty="0">
                <a:ln>
                  <a:noFill/>
                </a:ln>
                <a:solidFill>
                  <a:sysClr val="windowText" lastClr="000000"/>
                </a:solidFill>
                <a:effectLst/>
                <a:uLnTx/>
                <a:uFillTx/>
                <a:latin typeface="Times New Roman"/>
                <a:cs typeface="Times New Roman"/>
              </a:rPr>
              <a:t>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6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0000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3" name="object 23"/>
          <p:cNvSpPr txBox="1"/>
          <p:nvPr/>
        </p:nvSpPr>
        <p:spPr>
          <a:xfrm>
            <a:off x="6094221" y="2162683"/>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4" name="object 24"/>
          <p:cNvSpPr txBox="1"/>
          <p:nvPr/>
        </p:nvSpPr>
        <p:spPr>
          <a:xfrm>
            <a:off x="6703821" y="2543683"/>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+2</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5" name="object 25"/>
          <p:cNvSpPr txBox="1"/>
          <p:nvPr/>
        </p:nvSpPr>
        <p:spPr>
          <a:xfrm>
            <a:off x="6677659" y="3686936"/>
            <a:ext cx="67183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tab pos="495934" algn="l"/>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0100</a:t>
            </a:r>
            <a:r>
              <a:rPr kumimoji="0" sz="1200" b="1" i="0" u="none" strike="noStrike" kern="0" cap="none" spc="0" normalizeH="0" baseline="0" noProof="0" dirty="0">
                <a:ln>
                  <a:noFill/>
                </a:ln>
                <a:solidFill>
                  <a:sysClr val="windowText" lastClr="000000"/>
                </a:solidFill>
                <a:effectLst/>
                <a:uLnTx/>
                <a:uFillTx/>
                <a:latin typeface="Times New Roman"/>
                <a:cs typeface="Times New Roman"/>
              </a:rPr>
              <a:t>	</a:t>
            </a:r>
            <a:r>
              <a:rPr kumimoji="0" sz="1200" b="1" i="0" u="none" strike="noStrike" kern="0" cap="none" spc="-25" normalizeH="0" baseline="0" noProof="0" dirty="0">
                <a:ln>
                  <a:noFill/>
                </a:ln>
                <a:solidFill>
                  <a:sysClr val="windowText" lastClr="000000"/>
                </a:solidFill>
                <a:effectLst/>
                <a:uLnTx/>
                <a:uFillTx/>
                <a:latin typeface="Times New Roman"/>
                <a:cs typeface="Times New Roman"/>
              </a:rPr>
              <a:t>+4</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6" name="object 26"/>
          <p:cNvSpPr txBox="1"/>
          <p:nvPr/>
        </p:nvSpPr>
        <p:spPr>
          <a:xfrm>
            <a:off x="7084821" y="3077083"/>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+3</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7" name="object 27"/>
          <p:cNvSpPr txBox="1"/>
          <p:nvPr/>
        </p:nvSpPr>
        <p:spPr>
          <a:xfrm>
            <a:off x="7008621" y="4372736"/>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+5</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8" name="object 28"/>
          <p:cNvSpPr txBox="1"/>
          <p:nvPr/>
        </p:nvSpPr>
        <p:spPr>
          <a:xfrm>
            <a:off x="6627621" y="483031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+6</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29" name="object 29"/>
          <p:cNvSpPr txBox="1"/>
          <p:nvPr/>
        </p:nvSpPr>
        <p:spPr>
          <a:xfrm>
            <a:off x="6018021" y="5135117"/>
            <a:ext cx="188595"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5" normalizeH="0" baseline="0" noProof="0" dirty="0">
                <a:ln>
                  <a:noFill/>
                </a:ln>
                <a:solidFill>
                  <a:sysClr val="windowText" lastClr="000000"/>
                </a:solidFill>
                <a:effectLst/>
                <a:uLnTx/>
                <a:uFillTx/>
                <a:latin typeface="Times New Roman"/>
                <a:cs typeface="Times New Roman"/>
              </a:rPr>
              <a:t>+7</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0" name="object 30"/>
          <p:cNvSpPr txBox="1"/>
          <p:nvPr/>
        </p:nvSpPr>
        <p:spPr>
          <a:xfrm>
            <a:off x="5185028" y="5058917"/>
            <a:ext cx="330200" cy="513080"/>
          </a:xfrm>
          <a:prstGeom prst="rect">
            <a:avLst/>
          </a:prstGeom>
        </p:spPr>
        <p:txBody>
          <a:bodyPr vert="horz" wrap="square" lIns="0" tIns="12700" rIns="0" bIns="0" rtlCol="0">
            <a:spAutoFit/>
          </a:bodyPr>
          <a:lstStyle/>
          <a:p>
            <a:pPr marL="0" marR="0" lvl="0" indent="0" algn="ctr"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20" normalizeH="0" baseline="0" noProof="0" dirty="0">
                <a:ln>
                  <a:noFill/>
                </a:ln>
                <a:solidFill>
                  <a:sysClr val="windowText" lastClr="000000"/>
                </a:solidFill>
                <a:effectLst/>
                <a:uLnTx/>
                <a:uFillTx/>
                <a:latin typeface="Times New Roman"/>
                <a:cs typeface="Times New Roman"/>
              </a:rPr>
              <a:t>1000</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0" marR="0" lvl="0" indent="0" algn="ctr" defTabSz="914400" eaLnBrk="1" fontAlgn="auto" latinLnBrk="0" hangingPunct="1">
              <a:lnSpc>
                <a:spcPct val="100000"/>
              </a:lnSpc>
              <a:spcBef>
                <a:spcPts val="96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8</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1" name="object 31"/>
          <p:cNvSpPr txBox="1"/>
          <p:nvPr/>
        </p:nvSpPr>
        <p:spPr>
          <a:xfrm>
            <a:off x="4435855" y="5211317"/>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7</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2" name="object 32"/>
          <p:cNvSpPr txBox="1"/>
          <p:nvPr/>
        </p:nvSpPr>
        <p:spPr>
          <a:xfrm>
            <a:off x="3902202" y="4830317"/>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6</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3" name="object 33"/>
          <p:cNvSpPr txBox="1"/>
          <p:nvPr/>
        </p:nvSpPr>
        <p:spPr>
          <a:xfrm>
            <a:off x="3521202" y="4296536"/>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5</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4" name="object 34"/>
          <p:cNvSpPr txBox="1"/>
          <p:nvPr/>
        </p:nvSpPr>
        <p:spPr>
          <a:xfrm>
            <a:off x="3292602" y="3610736"/>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4</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5" name="object 35"/>
          <p:cNvSpPr txBox="1"/>
          <p:nvPr/>
        </p:nvSpPr>
        <p:spPr>
          <a:xfrm>
            <a:off x="3521202" y="2924683"/>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3</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6" name="object 36"/>
          <p:cNvSpPr txBox="1"/>
          <p:nvPr/>
        </p:nvSpPr>
        <p:spPr>
          <a:xfrm>
            <a:off x="3902202" y="2467483"/>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2</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7" name="object 37"/>
          <p:cNvSpPr txBox="1"/>
          <p:nvPr/>
        </p:nvSpPr>
        <p:spPr>
          <a:xfrm>
            <a:off x="4403852" y="2162683"/>
            <a:ext cx="152400" cy="2082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sysClr val="windowText" lastClr="000000"/>
                </a:solidFill>
                <a:effectLst/>
                <a:uLnTx/>
                <a:uFillTx/>
                <a:latin typeface="Times New Roman"/>
                <a:cs typeface="Times New Roman"/>
              </a:rPr>
              <a:t>-</a:t>
            </a:r>
            <a:r>
              <a:rPr kumimoji="0" sz="1200" b="1" i="0" u="none" strike="noStrike" kern="0" cap="none" spc="-50" normalizeH="0" baseline="0" noProof="0" dirty="0">
                <a:ln>
                  <a:noFill/>
                </a:ln>
                <a:solidFill>
                  <a:sysClr val="windowText" lastClr="000000"/>
                </a:solidFill>
                <a:effectLst/>
                <a:uLnTx/>
                <a:uFillTx/>
                <a:latin typeface="Times New Roman"/>
                <a:cs typeface="Times New Roman"/>
              </a:rPr>
              <a:t>1</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grpSp>
        <p:nvGrpSpPr>
          <p:cNvPr id="38" name="object 38"/>
          <p:cNvGrpSpPr/>
          <p:nvPr/>
        </p:nvGrpSpPr>
        <p:grpSpPr>
          <a:xfrm>
            <a:off x="5333365" y="5091684"/>
            <a:ext cx="918210" cy="706120"/>
            <a:chOff x="5333365" y="5091684"/>
            <a:chExt cx="918210" cy="706120"/>
          </a:xfrm>
        </p:grpSpPr>
        <p:sp>
          <p:nvSpPr>
            <p:cNvPr id="39" name="object 39"/>
            <p:cNvSpPr/>
            <p:nvPr/>
          </p:nvSpPr>
          <p:spPr>
            <a:xfrm>
              <a:off x="5563362" y="5106162"/>
              <a:ext cx="228600" cy="304800"/>
            </a:xfrm>
            <a:custGeom>
              <a:avLst/>
              <a:gdLst/>
              <a:ahLst/>
              <a:cxnLst/>
              <a:rect l="l" t="t" r="r" b="b"/>
              <a:pathLst>
                <a:path w="228600" h="304800">
                  <a:moveTo>
                    <a:pt x="76200" y="0"/>
                  </a:moveTo>
                  <a:lnTo>
                    <a:pt x="48220" y="19050"/>
                  </a:lnTo>
                  <a:lnTo>
                    <a:pt x="23812" y="38100"/>
                  </a:lnTo>
                  <a:lnTo>
                    <a:pt x="6548" y="57150"/>
                  </a:lnTo>
                  <a:lnTo>
                    <a:pt x="0" y="76200"/>
                  </a:lnTo>
                  <a:lnTo>
                    <a:pt x="8334" y="95250"/>
                  </a:lnTo>
                  <a:lnTo>
                    <a:pt x="28575" y="114300"/>
                  </a:lnTo>
                  <a:lnTo>
                    <a:pt x="53578" y="133350"/>
                  </a:lnTo>
                  <a:lnTo>
                    <a:pt x="76200" y="152400"/>
                  </a:lnTo>
                  <a:lnTo>
                    <a:pt x="98821" y="171450"/>
                  </a:lnTo>
                  <a:lnTo>
                    <a:pt x="123825" y="190500"/>
                  </a:lnTo>
                  <a:lnTo>
                    <a:pt x="144065" y="209550"/>
                  </a:lnTo>
                  <a:lnTo>
                    <a:pt x="152400" y="228600"/>
                  </a:lnTo>
                  <a:lnTo>
                    <a:pt x="142279" y="249435"/>
                  </a:lnTo>
                  <a:lnTo>
                    <a:pt x="119062" y="271462"/>
                  </a:lnTo>
                  <a:lnTo>
                    <a:pt x="93464" y="291107"/>
                  </a:lnTo>
                  <a:lnTo>
                    <a:pt x="76200" y="304800"/>
                  </a:lnTo>
                </a:path>
                <a:path w="228600" h="304800">
                  <a:moveTo>
                    <a:pt x="152400" y="0"/>
                  </a:moveTo>
                  <a:lnTo>
                    <a:pt x="124420" y="19050"/>
                  </a:lnTo>
                  <a:lnTo>
                    <a:pt x="100012" y="38100"/>
                  </a:lnTo>
                  <a:lnTo>
                    <a:pt x="82748" y="57150"/>
                  </a:lnTo>
                  <a:lnTo>
                    <a:pt x="76200" y="76200"/>
                  </a:lnTo>
                  <a:lnTo>
                    <a:pt x="84534" y="95250"/>
                  </a:lnTo>
                  <a:lnTo>
                    <a:pt x="104775" y="114300"/>
                  </a:lnTo>
                  <a:lnTo>
                    <a:pt x="129778" y="133350"/>
                  </a:lnTo>
                  <a:lnTo>
                    <a:pt x="152400" y="152400"/>
                  </a:lnTo>
                  <a:lnTo>
                    <a:pt x="175021" y="171450"/>
                  </a:lnTo>
                  <a:lnTo>
                    <a:pt x="200025" y="190500"/>
                  </a:lnTo>
                  <a:lnTo>
                    <a:pt x="220265" y="209550"/>
                  </a:lnTo>
                  <a:lnTo>
                    <a:pt x="228600" y="228600"/>
                  </a:lnTo>
                  <a:lnTo>
                    <a:pt x="218479" y="249435"/>
                  </a:lnTo>
                  <a:lnTo>
                    <a:pt x="195262" y="271462"/>
                  </a:lnTo>
                  <a:lnTo>
                    <a:pt x="169664" y="291107"/>
                  </a:lnTo>
                  <a:lnTo>
                    <a:pt x="152400" y="304800"/>
                  </a:lnTo>
                </a:path>
              </a:pathLst>
            </a:custGeom>
            <a:ln w="2895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40"/>
            <p:cNvSpPr/>
            <p:nvPr/>
          </p:nvSpPr>
          <p:spPr>
            <a:xfrm>
              <a:off x="5333365" y="5404485"/>
              <a:ext cx="918210" cy="393065"/>
            </a:xfrm>
            <a:custGeom>
              <a:avLst/>
              <a:gdLst/>
              <a:ahLst/>
              <a:cxnLst/>
              <a:rect l="l" t="t" r="r" b="b"/>
              <a:pathLst>
                <a:path w="918210" h="393064">
                  <a:moveTo>
                    <a:pt x="142240" y="365823"/>
                  </a:moveTo>
                  <a:lnTo>
                    <a:pt x="142113" y="365836"/>
                  </a:lnTo>
                  <a:lnTo>
                    <a:pt x="142240" y="365836"/>
                  </a:lnTo>
                  <a:close/>
                </a:path>
                <a:path w="918210" h="393064">
                  <a:moveTo>
                    <a:pt x="142240" y="213423"/>
                  </a:moveTo>
                  <a:lnTo>
                    <a:pt x="142113" y="213436"/>
                  </a:lnTo>
                  <a:lnTo>
                    <a:pt x="142240" y="213436"/>
                  </a:lnTo>
                  <a:close/>
                </a:path>
                <a:path w="918210" h="393064">
                  <a:moveTo>
                    <a:pt x="212217" y="357924"/>
                  </a:moveTo>
                  <a:close/>
                </a:path>
                <a:path w="918210" h="393064">
                  <a:moveTo>
                    <a:pt x="212217" y="205524"/>
                  </a:moveTo>
                  <a:close/>
                </a:path>
                <a:path w="918210" h="393064">
                  <a:moveTo>
                    <a:pt x="280797" y="349453"/>
                  </a:moveTo>
                  <a:close/>
                </a:path>
                <a:path w="918210" h="393064">
                  <a:moveTo>
                    <a:pt x="280797" y="197053"/>
                  </a:moveTo>
                  <a:close/>
                </a:path>
                <a:path w="918210" h="393064">
                  <a:moveTo>
                    <a:pt x="425335" y="340042"/>
                  </a:moveTo>
                  <a:lnTo>
                    <a:pt x="347497" y="340055"/>
                  </a:lnTo>
                  <a:lnTo>
                    <a:pt x="280797" y="349465"/>
                  </a:lnTo>
                  <a:lnTo>
                    <a:pt x="212217" y="357936"/>
                  </a:lnTo>
                  <a:lnTo>
                    <a:pt x="142240" y="365836"/>
                  </a:lnTo>
                  <a:lnTo>
                    <a:pt x="0" y="380390"/>
                  </a:lnTo>
                  <a:lnTo>
                    <a:pt x="1270" y="393026"/>
                  </a:lnTo>
                  <a:lnTo>
                    <a:pt x="143637" y="378460"/>
                  </a:lnTo>
                  <a:lnTo>
                    <a:pt x="213741" y="370535"/>
                  </a:lnTo>
                  <a:lnTo>
                    <a:pt x="282448" y="362051"/>
                  </a:lnTo>
                  <a:lnTo>
                    <a:pt x="349377" y="352615"/>
                  </a:lnTo>
                  <a:lnTo>
                    <a:pt x="414274" y="342099"/>
                  </a:lnTo>
                  <a:lnTo>
                    <a:pt x="425335" y="340042"/>
                  </a:lnTo>
                  <a:close/>
                </a:path>
                <a:path w="918210" h="393064">
                  <a:moveTo>
                    <a:pt x="425335" y="187642"/>
                  </a:moveTo>
                  <a:lnTo>
                    <a:pt x="347497" y="187655"/>
                  </a:lnTo>
                  <a:lnTo>
                    <a:pt x="280797" y="197065"/>
                  </a:lnTo>
                  <a:lnTo>
                    <a:pt x="212217" y="205536"/>
                  </a:lnTo>
                  <a:lnTo>
                    <a:pt x="142240" y="213436"/>
                  </a:lnTo>
                  <a:lnTo>
                    <a:pt x="75806" y="220345"/>
                  </a:lnTo>
                  <a:lnTo>
                    <a:pt x="72644" y="188798"/>
                  </a:lnTo>
                  <a:lnTo>
                    <a:pt x="635" y="234315"/>
                  </a:lnTo>
                  <a:lnTo>
                    <a:pt x="80264" y="264617"/>
                  </a:lnTo>
                  <a:lnTo>
                    <a:pt x="77216" y="234289"/>
                  </a:lnTo>
                  <a:lnTo>
                    <a:pt x="77076" y="232994"/>
                  </a:lnTo>
                  <a:lnTo>
                    <a:pt x="213741" y="218135"/>
                  </a:lnTo>
                  <a:lnTo>
                    <a:pt x="282448" y="209651"/>
                  </a:lnTo>
                  <a:lnTo>
                    <a:pt x="349377" y="200215"/>
                  </a:lnTo>
                  <a:lnTo>
                    <a:pt x="382143" y="195148"/>
                  </a:lnTo>
                  <a:lnTo>
                    <a:pt x="414274" y="189699"/>
                  </a:lnTo>
                  <a:lnTo>
                    <a:pt x="425335" y="187642"/>
                  </a:lnTo>
                  <a:close/>
                </a:path>
                <a:path w="918210" h="393064">
                  <a:moveTo>
                    <a:pt x="452056" y="335000"/>
                  </a:moveTo>
                  <a:lnTo>
                    <a:pt x="380149" y="335013"/>
                  </a:lnTo>
                  <a:lnTo>
                    <a:pt x="347599" y="340042"/>
                  </a:lnTo>
                  <a:lnTo>
                    <a:pt x="425335" y="340042"/>
                  </a:lnTo>
                  <a:lnTo>
                    <a:pt x="445643" y="336270"/>
                  </a:lnTo>
                  <a:lnTo>
                    <a:pt x="452056" y="335000"/>
                  </a:lnTo>
                  <a:close/>
                </a:path>
                <a:path w="918210" h="393064">
                  <a:moveTo>
                    <a:pt x="479120" y="329590"/>
                  </a:moveTo>
                  <a:lnTo>
                    <a:pt x="412038" y="329603"/>
                  </a:lnTo>
                  <a:lnTo>
                    <a:pt x="380238" y="335000"/>
                  </a:lnTo>
                  <a:lnTo>
                    <a:pt x="452056" y="335000"/>
                  </a:lnTo>
                  <a:lnTo>
                    <a:pt x="476504" y="330161"/>
                  </a:lnTo>
                  <a:lnTo>
                    <a:pt x="479120" y="329590"/>
                  </a:lnTo>
                  <a:close/>
                </a:path>
                <a:path w="918210" h="393064">
                  <a:moveTo>
                    <a:pt x="505701" y="323799"/>
                  </a:moveTo>
                  <a:lnTo>
                    <a:pt x="443280" y="323811"/>
                  </a:lnTo>
                  <a:lnTo>
                    <a:pt x="412115" y="329590"/>
                  </a:lnTo>
                  <a:lnTo>
                    <a:pt x="479120" y="329590"/>
                  </a:lnTo>
                  <a:lnTo>
                    <a:pt x="505701" y="323799"/>
                  </a:lnTo>
                  <a:close/>
                </a:path>
                <a:path w="918210" h="393064">
                  <a:moveTo>
                    <a:pt x="915035" y="158115"/>
                  </a:moveTo>
                  <a:lnTo>
                    <a:pt x="829818" y="157734"/>
                  </a:lnTo>
                  <a:lnTo>
                    <a:pt x="843876" y="186194"/>
                  </a:lnTo>
                  <a:lnTo>
                    <a:pt x="825881" y="194995"/>
                  </a:lnTo>
                  <a:lnTo>
                    <a:pt x="781812" y="215607"/>
                  </a:lnTo>
                  <a:lnTo>
                    <a:pt x="736219" y="235648"/>
                  </a:lnTo>
                  <a:lnTo>
                    <a:pt x="736473" y="235572"/>
                  </a:lnTo>
                  <a:lnTo>
                    <a:pt x="689102" y="254660"/>
                  </a:lnTo>
                  <a:lnTo>
                    <a:pt x="664718" y="263906"/>
                  </a:lnTo>
                  <a:lnTo>
                    <a:pt x="639826" y="272669"/>
                  </a:lnTo>
                  <a:lnTo>
                    <a:pt x="639699" y="272707"/>
                  </a:lnTo>
                  <a:lnTo>
                    <a:pt x="613918" y="281139"/>
                  </a:lnTo>
                  <a:lnTo>
                    <a:pt x="614045" y="281114"/>
                  </a:lnTo>
                  <a:lnTo>
                    <a:pt x="587768" y="289267"/>
                  </a:lnTo>
                  <a:lnTo>
                    <a:pt x="560451" y="297078"/>
                  </a:lnTo>
                  <a:lnTo>
                    <a:pt x="532511" y="304342"/>
                  </a:lnTo>
                  <a:lnTo>
                    <a:pt x="503682" y="311264"/>
                  </a:lnTo>
                  <a:lnTo>
                    <a:pt x="503555" y="311289"/>
                  </a:lnTo>
                  <a:lnTo>
                    <a:pt x="473964" y="317715"/>
                  </a:lnTo>
                  <a:lnTo>
                    <a:pt x="473837" y="317741"/>
                  </a:lnTo>
                  <a:lnTo>
                    <a:pt x="443357" y="323799"/>
                  </a:lnTo>
                  <a:lnTo>
                    <a:pt x="505701" y="323799"/>
                  </a:lnTo>
                  <a:lnTo>
                    <a:pt x="506349" y="323659"/>
                  </a:lnTo>
                  <a:lnTo>
                    <a:pt x="531202" y="317715"/>
                  </a:lnTo>
                  <a:lnTo>
                    <a:pt x="535559" y="316674"/>
                  </a:lnTo>
                  <a:lnTo>
                    <a:pt x="556260" y="311264"/>
                  </a:lnTo>
                  <a:lnTo>
                    <a:pt x="563753" y="309308"/>
                  </a:lnTo>
                  <a:lnTo>
                    <a:pt x="581177" y="304342"/>
                  </a:lnTo>
                  <a:lnTo>
                    <a:pt x="591312" y="301459"/>
                  </a:lnTo>
                  <a:lnTo>
                    <a:pt x="617855" y="293230"/>
                  </a:lnTo>
                  <a:lnTo>
                    <a:pt x="629894" y="289267"/>
                  </a:lnTo>
                  <a:lnTo>
                    <a:pt x="643763" y="284708"/>
                  </a:lnTo>
                  <a:lnTo>
                    <a:pt x="653961" y="281114"/>
                  </a:lnTo>
                  <a:lnTo>
                    <a:pt x="669036" y="275805"/>
                  </a:lnTo>
                  <a:lnTo>
                    <a:pt x="677354" y="272669"/>
                  </a:lnTo>
                  <a:lnTo>
                    <a:pt x="693674" y="266522"/>
                  </a:lnTo>
                  <a:lnTo>
                    <a:pt x="723061" y="254660"/>
                  </a:lnTo>
                  <a:lnTo>
                    <a:pt x="741299" y="247307"/>
                  </a:lnTo>
                  <a:lnTo>
                    <a:pt x="767892" y="235572"/>
                  </a:lnTo>
                  <a:lnTo>
                    <a:pt x="787019" y="227139"/>
                  </a:lnTo>
                  <a:lnTo>
                    <a:pt x="831469" y="206413"/>
                  </a:lnTo>
                  <a:lnTo>
                    <a:pt x="849503" y="197573"/>
                  </a:lnTo>
                  <a:lnTo>
                    <a:pt x="863600" y="226060"/>
                  </a:lnTo>
                  <a:lnTo>
                    <a:pt x="898017" y="180594"/>
                  </a:lnTo>
                  <a:lnTo>
                    <a:pt x="915035" y="158115"/>
                  </a:lnTo>
                  <a:close/>
                </a:path>
                <a:path w="918210" h="393064">
                  <a:moveTo>
                    <a:pt x="917829" y="11430"/>
                  </a:moveTo>
                  <a:lnTo>
                    <a:pt x="912241" y="0"/>
                  </a:lnTo>
                  <a:lnTo>
                    <a:pt x="869188" y="21463"/>
                  </a:lnTo>
                  <a:lnTo>
                    <a:pt x="869315" y="21463"/>
                  </a:lnTo>
                  <a:lnTo>
                    <a:pt x="826008" y="42545"/>
                  </a:lnTo>
                  <a:lnTo>
                    <a:pt x="781812" y="63246"/>
                  </a:lnTo>
                  <a:lnTo>
                    <a:pt x="781939" y="63119"/>
                  </a:lnTo>
                  <a:lnTo>
                    <a:pt x="736219" y="83185"/>
                  </a:lnTo>
                  <a:lnTo>
                    <a:pt x="736473" y="83185"/>
                  </a:lnTo>
                  <a:lnTo>
                    <a:pt x="688975" y="102362"/>
                  </a:lnTo>
                  <a:lnTo>
                    <a:pt x="689102" y="102235"/>
                  </a:lnTo>
                  <a:lnTo>
                    <a:pt x="664718" y="111506"/>
                  </a:lnTo>
                  <a:lnTo>
                    <a:pt x="664845" y="111506"/>
                  </a:lnTo>
                  <a:lnTo>
                    <a:pt x="639699" y="120269"/>
                  </a:lnTo>
                  <a:lnTo>
                    <a:pt x="639826" y="120269"/>
                  </a:lnTo>
                  <a:lnTo>
                    <a:pt x="613918" y="128778"/>
                  </a:lnTo>
                  <a:lnTo>
                    <a:pt x="614045" y="128651"/>
                  </a:lnTo>
                  <a:lnTo>
                    <a:pt x="587629" y="136906"/>
                  </a:lnTo>
                  <a:lnTo>
                    <a:pt x="587756" y="136906"/>
                  </a:lnTo>
                  <a:lnTo>
                    <a:pt x="560451" y="144653"/>
                  </a:lnTo>
                  <a:lnTo>
                    <a:pt x="560578" y="144653"/>
                  </a:lnTo>
                  <a:lnTo>
                    <a:pt x="532384" y="152019"/>
                  </a:lnTo>
                  <a:lnTo>
                    <a:pt x="532511" y="151892"/>
                  </a:lnTo>
                  <a:lnTo>
                    <a:pt x="503555" y="158877"/>
                  </a:lnTo>
                  <a:lnTo>
                    <a:pt x="503682" y="158877"/>
                  </a:lnTo>
                  <a:lnTo>
                    <a:pt x="473837" y="165354"/>
                  </a:lnTo>
                  <a:lnTo>
                    <a:pt x="473964" y="165354"/>
                  </a:lnTo>
                  <a:lnTo>
                    <a:pt x="443230" y="171450"/>
                  </a:lnTo>
                  <a:lnTo>
                    <a:pt x="443357" y="171450"/>
                  </a:lnTo>
                  <a:lnTo>
                    <a:pt x="411988" y="177165"/>
                  </a:lnTo>
                  <a:lnTo>
                    <a:pt x="412115" y="177165"/>
                  </a:lnTo>
                  <a:lnTo>
                    <a:pt x="380111" y="182626"/>
                  </a:lnTo>
                  <a:lnTo>
                    <a:pt x="380238" y="182626"/>
                  </a:lnTo>
                  <a:lnTo>
                    <a:pt x="347599" y="187642"/>
                  </a:lnTo>
                  <a:lnTo>
                    <a:pt x="425335" y="187642"/>
                  </a:lnTo>
                  <a:lnTo>
                    <a:pt x="476504" y="177800"/>
                  </a:lnTo>
                  <a:lnTo>
                    <a:pt x="535559" y="164338"/>
                  </a:lnTo>
                  <a:lnTo>
                    <a:pt x="580910" y="152019"/>
                  </a:lnTo>
                  <a:lnTo>
                    <a:pt x="591312" y="149098"/>
                  </a:lnTo>
                  <a:lnTo>
                    <a:pt x="617855" y="140843"/>
                  </a:lnTo>
                  <a:lnTo>
                    <a:pt x="643763" y="132334"/>
                  </a:lnTo>
                  <a:lnTo>
                    <a:pt x="653872" y="128778"/>
                  </a:lnTo>
                  <a:lnTo>
                    <a:pt x="669036" y="123444"/>
                  </a:lnTo>
                  <a:lnTo>
                    <a:pt x="693674" y="114173"/>
                  </a:lnTo>
                  <a:lnTo>
                    <a:pt x="722807" y="102362"/>
                  </a:lnTo>
                  <a:lnTo>
                    <a:pt x="741299" y="94869"/>
                  </a:lnTo>
                  <a:lnTo>
                    <a:pt x="787019" y="74803"/>
                  </a:lnTo>
                  <a:lnTo>
                    <a:pt x="811682" y="63246"/>
                  </a:lnTo>
                  <a:lnTo>
                    <a:pt x="831469" y="53975"/>
                  </a:lnTo>
                  <a:lnTo>
                    <a:pt x="874903" y="32893"/>
                  </a:lnTo>
                  <a:lnTo>
                    <a:pt x="917829" y="1143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1" name="object 41"/>
          <p:cNvSpPr txBox="1"/>
          <p:nvPr/>
        </p:nvSpPr>
        <p:spPr>
          <a:xfrm>
            <a:off x="5794628" y="5819038"/>
            <a:ext cx="3046730" cy="513080"/>
          </a:xfrm>
          <a:prstGeom prst="rect">
            <a:avLst/>
          </a:prstGeom>
        </p:spPr>
        <p:txBody>
          <a:bodyPr vert="horz" wrap="square" lIns="0" tIns="12065" rIns="0" bIns="0" rtlCol="0">
            <a:spAutoFit/>
          </a:bodyPr>
          <a:lstStyle/>
          <a:p>
            <a:pPr marL="12700" marR="0" lvl="0" indent="0" defTabSz="914400" eaLnBrk="1" fontAlgn="auto" latinLnBrk="0" hangingPunct="1">
              <a:lnSpc>
                <a:spcPct val="100000"/>
              </a:lnSpc>
              <a:spcBef>
                <a:spcPts val="95"/>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Times New Roman"/>
                <a:cs typeface="Times New Roman"/>
              </a:rPr>
              <a:t>Overflow</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occurs</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when</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you</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cross</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this</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5"/>
              </a:spcBef>
              <a:spcAft>
                <a:spcPts val="0"/>
              </a:spcAft>
              <a:buClrTx/>
              <a:buSzTx/>
              <a:buFontTx/>
              <a:buNone/>
              <a:tabLst/>
              <a:defRPr/>
            </a:pPr>
            <a:r>
              <a:rPr kumimoji="0" sz="1600" b="0" i="0" u="none" strike="noStrike" kern="0" cap="none" spc="-10" normalizeH="0" baseline="0" noProof="0" dirty="0">
                <a:ln>
                  <a:noFill/>
                </a:ln>
                <a:solidFill>
                  <a:sysClr val="windowText" lastClr="000000"/>
                </a:solidFill>
                <a:effectLst/>
                <a:uLnTx/>
                <a:uFillTx/>
                <a:latin typeface="Times New Roman"/>
                <a:cs typeface="Times New Roman"/>
              </a:rPr>
              <a:t>discontinuity</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2" name="object 42"/>
          <p:cNvSpPr txBox="1"/>
          <p:nvPr/>
        </p:nvSpPr>
        <p:spPr>
          <a:xfrm>
            <a:off x="417677" y="3194075"/>
            <a:ext cx="2898140" cy="2118016"/>
          </a:xfrm>
          <a:prstGeom prst="rect">
            <a:avLst/>
          </a:prstGeom>
        </p:spPr>
        <p:txBody>
          <a:bodyPr vert="horz" wrap="square" lIns="0" tIns="119380" rIns="0" bIns="0" rtlCol="0">
            <a:spAutoFit/>
          </a:bodyPr>
          <a:lstStyle/>
          <a:p>
            <a:pPr marL="466725" marR="0" lvl="0" indent="0" defTabSz="914400" eaLnBrk="1" fontAlgn="auto" latinLnBrk="0" hangingPunct="1">
              <a:lnSpc>
                <a:spcPct val="150000"/>
              </a:lnSpc>
              <a:spcBef>
                <a:spcPts val="940"/>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5</a:t>
            </a:r>
            <a:r>
              <a:rPr kumimoji="0" sz="2000" b="0" i="0" u="none" strike="noStrike" kern="0" cap="none" spc="-25"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7</a:t>
            </a:r>
            <a:r>
              <a:rPr kumimoji="0" sz="2000" b="0" i="0" u="none" strike="noStrike" kern="0" cap="none" spc="-2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25"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a:rPr>
              <a:t>+12</a:t>
            </a:r>
            <a:endParaRPr kumimoji="0" sz="20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a:endParaRPr>
          </a:p>
          <a:p>
            <a:pPr marL="392430" marR="0" lvl="0" indent="0" defTabSz="914400" eaLnBrk="1" fontAlgn="auto" latinLnBrk="0" hangingPunct="1">
              <a:lnSpc>
                <a:spcPct val="150000"/>
              </a:lnSpc>
              <a:spcBef>
                <a:spcPts val="840"/>
              </a:spcBef>
              <a:spcAft>
                <a:spcPts val="0"/>
              </a:spcAft>
              <a:buClrTx/>
              <a:buSzTx/>
              <a:buFontTx/>
              <a:buNone/>
              <a:tabLst/>
              <a:defRPr/>
            </a:pP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6</a:t>
            </a:r>
            <a:r>
              <a:rPr kumimoji="0" sz="2000" b="0" i="0" u="none" strike="noStrike" kern="0" cap="none" spc="-2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4</a:t>
            </a:r>
            <a:r>
              <a:rPr kumimoji="0" sz="2000" b="0" i="0" u="none" strike="noStrike" kern="0" cap="none" spc="-2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1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35"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a:rPr>
              <a:t>10</a:t>
            </a:r>
            <a:endParaRPr lang="en-US" altLang="zh-CN" sz="2000" kern="0" dirty="0">
              <a:solidFill>
                <a:srgbClr val="FF0000"/>
              </a:solidFill>
              <a:latin typeface="微软雅黑" panose="020B0503020204020204" pitchFamily="34" charset="-122"/>
              <a:ea typeface="微软雅黑" panose="020B0503020204020204" pitchFamily="34" charset="-122"/>
              <a:cs typeface="Arial"/>
            </a:endParaRPr>
          </a:p>
          <a:p>
            <a:pPr marL="392430" marR="0" lvl="0" indent="0" defTabSz="914400" eaLnBrk="1" fontAlgn="auto" latinLnBrk="0" hangingPunct="1">
              <a:lnSpc>
                <a:spcPct val="150000"/>
              </a:lnSpc>
              <a:spcBef>
                <a:spcPts val="840"/>
              </a:spcBef>
              <a:spcAft>
                <a:spcPts val="0"/>
              </a:spcAft>
              <a:buClrTx/>
              <a:buSzTx/>
              <a:buFontTx/>
              <a:buNone/>
              <a:tabLst/>
              <a:defRPr/>
            </a:pPr>
            <a:r>
              <a:rPr kumimoji="0" sz="2000" b="0" i="0" u="none" strike="noStrike" kern="0" cap="none" spc="-4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2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4-</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bit</a:t>
            </a:r>
            <a:r>
              <a:rPr kumimoji="0" sz="2000" b="0" i="0" u="none" strike="noStrike" kern="0" cap="none" spc="-3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lang="zh-CN" altLang="en-US" sz="2000" b="0" i="0" u="none" strike="noStrike" kern="0" cap="none" spc="-3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补码只能表示</a:t>
            </a:r>
            <a:endPar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a:p>
            <a:pPr marL="12065" marR="5080" lvl="0" indent="0" algn="ctr" defTabSz="914400" eaLnBrk="1" fontAlgn="auto" latinLnBrk="0" hangingPunct="1">
              <a:lnSpc>
                <a:spcPct val="150000"/>
              </a:lnSpc>
              <a:spcBef>
                <a:spcPts val="0"/>
              </a:spcBef>
              <a:spcAft>
                <a:spcPts val="0"/>
              </a:spcAft>
              <a:buClrTx/>
              <a:buSzTx/>
              <a:buFontTx/>
              <a:buNone/>
              <a:tabLst/>
              <a:defRPr/>
            </a:pPr>
            <a:r>
              <a:rPr kumimoji="0" sz="2000" b="0" i="0" u="none" strike="noStrike" kern="0" cap="none" spc="-2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8</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to</a:t>
            </a:r>
            <a:r>
              <a:rPr kumimoji="0" sz="2000" b="0" i="0" u="none" strike="noStrike" kern="0" cap="none" spc="-1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 </a:t>
            </a:r>
            <a:r>
              <a:rPr kumimoji="0" sz="2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0BA70E15-8C1F-4F41-842D-C84920E328F1}"/>
              </a:ext>
            </a:extLst>
          </p:cNvPr>
          <p:cNvSpPr txBox="1">
            <a:spLocks noGrp="1"/>
          </p:cNvSpPr>
          <p:nvPr>
            <p:ph type="title"/>
          </p:nvPr>
        </p:nvSpPr>
        <p:spPr>
          <a:xfrm>
            <a:off x="581025" y="290513"/>
            <a:ext cx="3092450" cy="646112"/>
          </a:xfrm>
          <a:ln>
            <a:miter lim="800000"/>
            <a:headEnd/>
            <a:tailEnd/>
          </a:ln>
        </p:spPr>
        <p:txBody>
          <a:bodyPr lIns="91402" tIns="45701" rIns="91402" bIns="45701"/>
          <a:lstStyle/>
          <a:p>
            <a:pPr algn="l" defTabSz="841375" eaLnBrk="1" hangingPunct="1">
              <a:spcBef>
                <a:spcPct val="20000"/>
              </a:spcBef>
              <a:buClr>
                <a:schemeClr val="bg2"/>
              </a:buClr>
              <a:buSzPct val="75000"/>
              <a:buFont typeface="Wingdings" panose="05000000000000000000" pitchFamily="2" charset="2"/>
              <a:buChar char="v"/>
              <a:defRPr/>
            </a:pPr>
            <a:r>
              <a:rPr kumimoji="1" lang="zh-CN" altLang="en-US" sz="3600" b="1" kern="1200" dirty="0">
                <a:solidFill>
                  <a:srgbClr val="C00000"/>
                </a:solidFill>
                <a:latin typeface="微软雅黑" panose="020B0503020204020204" pitchFamily="34" charset="-122"/>
                <a:ea typeface="微软雅黑" panose="020B0503020204020204" pitchFamily="34" charset="-122"/>
                <a:cs typeface="+mn-cs"/>
              </a:rPr>
              <a:t>数的表示</a:t>
            </a:r>
            <a:endParaRPr kumimoji="1" sz="3600" b="1" kern="1200" dirty="0">
              <a:solidFill>
                <a:srgbClr val="C00000"/>
              </a:solidFill>
              <a:latin typeface="微软雅黑" panose="020B0503020204020204" pitchFamily="34" charset="-122"/>
              <a:ea typeface="微软雅黑" panose="020B0503020204020204" pitchFamily="34" charset="-122"/>
              <a:cs typeface="+mn-cs"/>
            </a:endParaRPr>
          </a:p>
        </p:txBody>
      </p:sp>
      <p:sp>
        <p:nvSpPr>
          <p:cNvPr id="5" name="object 5">
            <a:extLst>
              <a:ext uri="{FF2B5EF4-FFF2-40B4-BE49-F238E27FC236}">
                <a16:creationId xmlns:a16="http://schemas.microsoft.com/office/drawing/2014/main" id="{399BF2A7-B21A-4A73-B38F-399E949AB030}"/>
              </a:ext>
            </a:extLst>
          </p:cNvPr>
          <p:cNvSpPr txBox="1"/>
          <p:nvPr/>
        </p:nvSpPr>
        <p:spPr>
          <a:xfrm>
            <a:off x="1122363" y="1384300"/>
            <a:ext cx="4259262" cy="769938"/>
          </a:xfrm>
          <a:prstGeom prst="rect">
            <a:avLst/>
          </a:prstGeom>
        </p:spPr>
        <p:txBody>
          <a:bodyPr lIns="0" tIns="66675" rIns="0" bIns="0">
            <a:spAutoFit/>
          </a:bodyPr>
          <a:lstStyle/>
          <a:p>
            <a:pPr marL="33619" defTabSz="806867" eaLnBrk="1" fontAlgn="auto" hangingPunct="1">
              <a:spcBef>
                <a:spcPts val="525"/>
              </a:spcBef>
              <a:spcAft>
                <a:spcPts val="0"/>
              </a:spcAft>
              <a:defRPr/>
            </a:pPr>
            <a:r>
              <a:rPr sz="2118" b="0" dirty="0">
                <a:solidFill>
                  <a:prstClr val="black"/>
                </a:solidFill>
                <a:latin typeface="Calibri" panose="020F0502020204030204" pitchFamily="34" charset="0"/>
                <a:ea typeface="微软雅黑" panose="020B0503020204020204" pitchFamily="34" charset="-122"/>
                <a:cs typeface="Calibri" panose="020F0502020204030204" pitchFamily="34" charset="0"/>
              </a:rPr>
              <a:t>N</a:t>
            </a:r>
            <a:r>
              <a:rPr sz="2118" b="0" spc="-4" dirty="0">
                <a:solidFill>
                  <a:prstClr val="black"/>
                </a:solidFill>
                <a:latin typeface="Calibri" panose="020F0502020204030204" pitchFamily="34" charset="0"/>
                <a:ea typeface="微软雅黑" panose="020B0503020204020204" pitchFamily="34" charset="-122"/>
                <a:cs typeface="Calibri" panose="020F0502020204030204" pitchFamily="34" charset="0"/>
              </a:rPr>
              <a:t> bits</a:t>
            </a:r>
            <a:r>
              <a:rPr lang="en-US" altLang="zh-CN" sz="2118" b="0" spc="-4" dirty="0">
                <a:solidFill>
                  <a:prstClr val="black"/>
                </a:solidFill>
                <a:latin typeface="Calibri" panose="020F0502020204030204" pitchFamily="34" charset="0"/>
                <a:ea typeface="微软雅黑" panose="020B0503020204020204" pitchFamily="34" charset="-122"/>
                <a:cs typeface="Calibri" panose="020F0502020204030204" pitchFamily="34" charset="0"/>
              </a:rPr>
              <a:t> </a:t>
            </a:r>
            <a:r>
              <a:rPr lang="zh-CN" altLang="en-US" sz="2118" b="0" spc="-4" dirty="0">
                <a:solidFill>
                  <a:prstClr val="black"/>
                </a:solidFill>
                <a:latin typeface="Calibri" panose="020F0502020204030204" pitchFamily="34" charset="0"/>
                <a:ea typeface="微软雅黑" panose="020B0503020204020204" pitchFamily="34" charset="-122"/>
                <a:cs typeface="Calibri" panose="020F0502020204030204" pitchFamily="34" charset="0"/>
              </a:rPr>
              <a:t>我们可以表示数的范围</a:t>
            </a:r>
            <a:r>
              <a:rPr sz="2118" b="0" spc="-4" dirty="0">
                <a:solidFill>
                  <a:prstClr val="black"/>
                </a:solidFill>
                <a:latin typeface="Calibri" panose="020F0502020204030204" pitchFamily="34" charset="0"/>
                <a:ea typeface="微软雅黑" panose="020B0503020204020204" pitchFamily="34" charset="-122"/>
                <a:cs typeface="Calibri" panose="020F0502020204030204" pitchFamily="34" charset="0"/>
              </a:rPr>
              <a:t>?</a:t>
            </a:r>
            <a:endParaRPr sz="2118" b="0"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336194" defTabSz="806867" eaLnBrk="1" fontAlgn="auto" hangingPunct="1">
              <a:spcBef>
                <a:spcPts val="437"/>
              </a:spcBef>
              <a:spcAft>
                <a:spcPts val="0"/>
              </a:spcAft>
              <a:defRPr/>
            </a:pPr>
            <a:r>
              <a:rPr sz="2118" b="0" spc="-4" dirty="0">
                <a:solidFill>
                  <a:prstClr val="black"/>
                </a:solidFill>
                <a:latin typeface="Tahoma"/>
                <a:ea typeface="+mn-ea"/>
                <a:cs typeface="Tahoma"/>
              </a:rPr>
              <a:t>Unsigned:</a:t>
            </a:r>
          </a:p>
        </p:txBody>
      </p:sp>
      <p:sp>
        <p:nvSpPr>
          <p:cNvPr id="6" name="object 6">
            <a:extLst>
              <a:ext uri="{FF2B5EF4-FFF2-40B4-BE49-F238E27FC236}">
                <a16:creationId xmlns:a16="http://schemas.microsoft.com/office/drawing/2014/main" id="{78BBD680-7E0F-4357-A4E7-043AE70EF973}"/>
              </a:ext>
            </a:extLst>
          </p:cNvPr>
          <p:cNvSpPr txBox="1"/>
          <p:nvPr/>
        </p:nvSpPr>
        <p:spPr>
          <a:xfrm>
            <a:off x="1446213" y="2209800"/>
            <a:ext cx="917575" cy="338138"/>
          </a:xfrm>
          <a:prstGeom prst="rect">
            <a:avLst/>
          </a:prstGeom>
        </p:spPr>
        <p:txBody>
          <a:bodyPr lIns="0" tIns="11206" rIns="0" bIns="0">
            <a:spAutoFit/>
          </a:bodyPr>
          <a:lstStyle/>
          <a:p>
            <a:pPr marL="11206" defTabSz="806867" eaLnBrk="1" fontAlgn="auto" hangingPunct="1">
              <a:spcBef>
                <a:spcPts val="88"/>
              </a:spcBef>
              <a:spcAft>
                <a:spcPts val="0"/>
              </a:spcAft>
              <a:defRPr/>
            </a:pPr>
            <a:r>
              <a:rPr sz="2118" b="0" spc="-4" dirty="0">
                <a:solidFill>
                  <a:prstClr val="black"/>
                </a:solidFill>
                <a:latin typeface="Tahoma"/>
                <a:ea typeface="+mn-ea"/>
                <a:cs typeface="Tahoma"/>
              </a:rPr>
              <a:t>Si</a:t>
            </a:r>
            <a:r>
              <a:rPr sz="2118" b="0" dirty="0">
                <a:solidFill>
                  <a:prstClr val="black"/>
                </a:solidFill>
                <a:latin typeface="Tahoma"/>
                <a:ea typeface="+mn-ea"/>
                <a:cs typeface="Tahoma"/>
              </a:rPr>
              <a:t>g</a:t>
            </a:r>
            <a:r>
              <a:rPr sz="2118" b="0" spc="-4" dirty="0">
                <a:solidFill>
                  <a:prstClr val="black"/>
                </a:solidFill>
                <a:latin typeface="Tahoma"/>
                <a:ea typeface="+mn-ea"/>
                <a:cs typeface="Tahoma"/>
              </a:rPr>
              <a:t>ned:</a:t>
            </a:r>
            <a:endParaRPr sz="2118" b="0" dirty="0">
              <a:solidFill>
                <a:prstClr val="black"/>
              </a:solidFill>
              <a:latin typeface="Tahoma"/>
              <a:ea typeface="+mn-ea"/>
              <a:cs typeface="Tahoma"/>
            </a:endParaRPr>
          </a:p>
        </p:txBody>
      </p:sp>
      <p:sp>
        <p:nvSpPr>
          <p:cNvPr id="7" name="object 7">
            <a:extLst>
              <a:ext uri="{FF2B5EF4-FFF2-40B4-BE49-F238E27FC236}">
                <a16:creationId xmlns:a16="http://schemas.microsoft.com/office/drawing/2014/main" id="{F120EF3F-40EE-429C-A5DB-5E275F656D8F}"/>
              </a:ext>
            </a:extLst>
          </p:cNvPr>
          <p:cNvSpPr txBox="1"/>
          <p:nvPr/>
        </p:nvSpPr>
        <p:spPr>
          <a:xfrm>
            <a:off x="2735263" y="2130425"/>
            <a:ext cx="1828800" cy="336550"/>
          </a:xfrm>
          <a:prstGeom prst="rect">
            <a:avLst/>
          </a:prstGeom>
        </p:spPr>
        <p:txBody>
          <a:bodyPr lIns="0" tIns="11206" rIns="0" bIns="0">
            <a:spAutoFit/>
          </a:bodyPr>
          <a:lstStyle/>
          <a:p>
            <a:pPr marL="33619" defTabSz="806867" eaLnBrk="1" fontAlgn="auto" hangingPunct="1">
              <a:spcBef>
                <a:spcPts val="88"/>
              </a:spcBef>
              <a:spcAft>
                <a:spcPts val="0"/>
              </a:spcAft>
              <a:defRPr/>
            </a:pPr>
            <a:r>
              <a:rPr sz="3177" b="0" baseline="-16203" dirty="0">
                <a:solidFill>
                  <a:prstClr val="black"/>
                </a:solidFill>
                <a:latin typeface="Tahoma"/>
                <a:ea typeface="+mn-ea"/>
                <a:cs typeface="Tahoma"/>
              </a:rPr>
              <a:t>-2</a:t>
            </a:r>
            <a:r>
              <a:rPr sz="1412" b="0" dirty="0">
                <a:solidFill>
                  <a:prstClr val="black"/>
                </a:solidFill>
                <a:latin typeface="Tahoma"/>
                <a:ea typeface="+mn-ea"/>
                <a:cs typeface="Tahoma"/>
              </a:rPr>
              <a:t>n-1</a:t>
            </a:r>
            <a:r>
              <a:rPr sz="1412" b="0" spc="194" dirty="0">
                <a:solidFill>
                  <a:prstClr val="black"/>
                </a:solidFill>
                <a:latin typeface="Tahoma"/>
                <a:ea typeface="+mn-ea"/>
                <a:cs typeface="Tahoma"/>
              </a:rPr>
              <a:t> </a:t>
            </a:r>
            <a:r>
              <a:rPr sz="3177" b="0" baseline="-16203" dirty="0">
                <a:solidFill>
                  <a:prstClr val="black"/>
                </a:solidFill>
                <a:latin typeface="Wingdings"/>
                <a:ea typeface="+mn-ea"/>
                <a:cs typeface="Wingdings"/>
              </a:rPr>
              <a:t></a:t>
            </a:r>
            <a:r>
              <a:rPr sz="3177" b="0" spc="165" baseline="-16203" dirty="0">
                <a:solidFill>
                  <a:prstClr val="black"/>
                </a:solidFill>
                <a:latin typeface="Times New Roman"/>
                <a:ea typeface="+mn-ea"/>
                <a:cs typeface="Times New Roman"/>
              </a:rPr>
              <a:t> </a:t>
            </a:r>
            <a:r>
              <a:rPr sz="3177" b="0" baseline="-16203" dirty="0">
                <a:solidFill>
                  <a:prstClr val="black"/>
                </a:solidFill>
                <a:latin typeface="Tahoma"/>
                <a:ea typeface="+mn-ea"/>
                <a:cs typeface="Tahoma"/>
              </a:rPr>
              <a:t>2</a:t>
            </a:r>
            <a:r>
              <a:rPr sz="1412" b="0" dirty="0">
                <a:solidFill>
                  <a:prstClr val="black"/>
                </a:solidFill>
                <a:latin typeface="Tahoma"/>
                <a:ea typeface="+mn-ea"/>
                <a:cs typeface="Tahoma"/>
              </a:rPr>
              <a:t>n-1</a:t>
            </a:r>
            <a:r>
              <a:rPr sz="1412" b="0" spc="199" dirty="0">
                <a:solidFill>
                  <a:prstClr val="black"/>
                </a:solidFill>
                <a:latin typeface="Tahoma"/>
                <a:ea typeface="+mn-ea"/>
                <a:cs typeface="Tahoma"/>
              </a:rPr>
              <a:t> </a:t>
            </a:r>
            <a:r>
              <a:rPr sz="3177" b="0" baseline="-16203" dirty="0">
                <a:solidFill>
                  <a:prstClr val="black"/>
                </a:solidFill>
                <a:latin typeface="Tahoma"/>
                <a:ea typeface="+mn-ea"/>
                <a:cs typeface="Tahoma"/>
              </a:rPr>
              <a:t>-</a:t>
            </a:r>
            <a:r>
              <a:rPr sz="3177" b="0" spc="-33" baseline="-16203" dirty="0">
                <a:solidFill>
                  <a:prstClr val="black"/>
                </a:solidFill>
                <a:latin typeface="Tahoma"/>
                <a:ea typeface="+mn-ea"/>
                <a:cs typeface="Tahoma"/>
              </a:rPr>
              <a:t> </a:t>
            </a:r>
            <a:r>
              <a:rPr sz="3177" b="0" baseline="-16203" dirty="0">
                <a:solidFill>
                  <a:prstClr val="black"/>
                </a:solidFill>
                <a:latin typeface="Tahoma"/>
                <a:ea typeface="+mn-ea"/>
                <a:cs typeface="Tahoma"/>
              </a:rPr>
              <a:t>1</a:t>
            </a:r>
          </a:p>
        </p:txBody>
      </p:sp>
      <p:sp>
        <p:nvSpPr>
          <p:cNvPr id="81926" name="object 8">
            <a:extLst>
              <a:ext uri="{FF2B5EF4-FFF2-40B4-BE49-F238E27FC236}">
                <a16:creationId xmlns:a16="http://schemas.microsoft.com/office/drawing/2014/main" id="{C098B40E-412A-4B26-9052-CD4D084F2684}"/>
              </a:ext>
            </a:extLst>
          </p:cNvPr>
          <p:cNvSpPr txBox="1">
            <a:spLocks noChangeArrowheads="1"/>
          </p:cNvSpPr>
          <p:nvPr/>
        </p:nvSpPr>
        <p:spPr bwMode="auto">
          <a:xfrm>
            <a:off x="806450" y="2914650"/>
            <a:ext cx="28321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682" rIns="0" bIns="0">
            <a:spAutoFit/>
          </a:bodyPr>
          <a:lstStyle>
            <a:lvl1pPr marL="11113" defTabSz="806450">
              <a:defRPr sz="2400" b="1">
                <a:solidFill>
                  <a:schemeClr val="tx1"/>
                </a:solidFill>
                <a:latin typeface="Tekton" pitchFamily="34" charset="0"/>
                <a:ea typeface="MS PGothic" panose="020B0600070205080204" pitchFamily="34" charset="-128"/>
              </a:defRPr>
            </a:lvl1pPr>
            <a:lvl2pPr marL="742950" indent="-285750" defTabSz="806450">
              <a:defRPr sz="2400" b="1">
                <a:solidFill>
                  <a:schemeClr val="tx1"/>
                </a:solidFill>
                <a:latin typeface="Tekton" pitchFamily="34" charset="0"/>
                <a:ea typeface="MS PGothic" panose="020B0600070205080204" pitchFamily="34" charset="-128"/>
              </a:defRPr>
            </a:lvl2pPr>
            <a:lvl3pPr marL="1143000" indent="-228600" defTabSz="806450">
              <a:defRPr sz="2400" b="1">
                <a:solidFill>
                  <a:schemeClr val="tx1"/>
                </a:solidFill>
                <a:latin typeface="Tekton" pitchFamily="34" charset="0"/>
                <a:ea typeface="MS PGothic" panose="020B0600070205080204" pitchFamily="34" charset="-128"/>
              </a:defRPr>
            </a:lvl3pPr>
            <a:lvl4pPr marL="1600200" indent="-228600" defTabSz="806450">
              <a:defRPr sz="2400" b="1">
                <a:solidFill>
                  <a:schemeClr val="tx1"/>
                </a:solidFill>
                <a:latin typeface="Tekton" pitchFamily="34" charset="0"/>
                <a:ea typeface="MS PGothic" panose="020B0600070205080204" pitchFamily="34" charset="-128"/>
              </a:defRPr>
            </a:lvl4pPr>
            <a:lvl5pPr marL="2057400" indent="-228600" defTabSz="806450">
              <a:defRPr sz="2400" b="1">
                <a:solidFill>
                  <a:schemeClr val="tx1"/>
                </a:solidFill>
                <a:latin typeface="Tekton" pitchFamily="34" charset="0"/>
                <a:ea typeface="MS PGothic" panose="020B0600070205080204" pitchFamily="34" charset="-128"/>
              </a:defRPr>
            </a:lvl5pPr>
            <a:lvl6pPr marL="25146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algn="just" eaLnBrk="1" hangingPunct="1">
              <a:lnSpc>
                <a:spcPct val="150000"/>
              </a:lnSpc>
              <a:spcBef>
                <a:spcPts val="638"/>
              </a:spcBef>
            </a:pPr>
            <a:r>
              <a:rPr lang="zh-CN" altLang="zh-CN" sz="2100" b="0" u="sng">
                <a:solidFill>
                  <a:srgbClr val="000000"/>
                </a:solidFill>
                <a:latin typeface="微软雅黑" panose="020B0503020204020204" pitchFamily="34" charset="-122"/>
                <a:ea typeface="微软雅黑" panose="020B0503020204020204" pitchFamily="34" charset="-122"/>
                <a:cs typeface="Tahoma" panose="020B0604030504040204" pitchFamily="34" charset="0"/>
              </a:rPr>
              <a:t>What about:</a:t>
            </a:r>
            <a:endParaRPr lang="zh-CN" altLang="zh-CN" sz="2100" b="0">
              <a:solidFill>
                <a:srgbClr val="000000"/>
              </a:solidFill>
              <a:latin typeface="微软雅黑" panose="020B0503020204020204" pitchFamily="34" charset="-122"/>
              <a:ea typeface="微软雅黑" panose="020B0503020204020204" pitchFamily="34" charset="-122"/>
              <a:cs typeface="Tahoma" panose="020B0604030504040204" pitchFamily="34" charset="0"/>
            </a:endParaRPr>
          </a:p>
          <a:p>
            <a:pPr algn="just" eaLnBrk="1" hangingPunct="1">
              <a:lnSpc>
                <a:spcPct val="150000"/>
              </a:lnSpc>
              <a:spcBef>
                <a:spcPts val="50"/>
              </a:spcBef>
            </a:pPr>
            <a:r>
              <a:rPr lang="zh-CN" altLang="en-US"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非常大的数怎样表示</a:t>
            </a:r>
            <a:r>
              <a:rPr lang="zh-CN" altLang="zh-CN"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  </a:t>
            </a:r>
            <a:r>
              <a:rPr lang="zh-CN" altLang="en-US"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非常小的数怎样表示</a:t>
            </a:r>
            <a:r>
              <a:rPr lang="zh-CN" altLang="zh-CN"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  </a:t>
            </a:r>
            <a:r>
              <a:rPr lang="zh-CN" altLang="en-US"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无理数怎样表示</a:t>
            </a:r>
            <a:r>
              <a:rPr lang="zh-CN" altLang="zh-CN" sz="2100" b="0">
                <a:solidFill>
                  <a:srgbClr val="000000"/>
                </a:solidFill>
                <a:latin typeface="微软雅黑" panose="020B0503020204020204" pitchFamily="34" charset="-122"/>
                <a:ea typeface="微软雅黑" panose="020B0503020204020204" pitchFamily="34" charset="-122"/>
                <a:cs typeface="Tahoma" panose="020B0604030504040204" pitchFamily="34" charset="0"/>
              </a:rPr>
              <a:t>?</a:t>
            </a:r>
          </a:p>
        </p:txBody>
      </p:sp>
      <p:sp>
        <p:nvSpPr>
          <p:cNvPr id="9" name="object 9">
            <a:extLst>
              <a:ext uri="{FF2B5EF4-FFF2-40B4-BE49-F238E27FC236}">
                <a16:creationId xmlns:a16="http://schemas.microsoft.com/office/drawing/2014/main" id="{4B5D85DE-4172-4C19-B570-6C6CE045419F}"/>
              </a:ext>
            </a:extLst>
          </p:cNvPr>
          <p:cNvSpPr txBox="1"/>
          <p:nvPr/>
        </p:nvSpPr>
        <p:spPr>
          <a:xfrm>
            <a:off x="4371975" y="3409950"/>
            <a:ext cx="3821113" cy="1598613"/>
          </a:xfrm>
          <a:prstGeom prst="rect">
            <a:avLst/>
          </a:prstGeom>
        </p:spPr>
        <p:txBody>
          <a:bodyPr lIns="0" tIns="69476" rIns="0" bIns="0">
            <a:spAutoFit/>
          </a:bodyPr>
          <a:lstStyle/>
          <a:p>
            <a:pPr marL="11206" defTabSz="806867" eaLnBrk="1" fontAlgn="auto" hangingPunct="1">
              <a:lnSpc>
                <a:spcPct val="150000"/>
              </a:lnSpc>
              <a:spcBef>
                <a:spcPts val="547"/>
              </a:spcBef>
              <a:spcAft>
                <a:spcPts val="0"/>
              </a:spcAft>
              <a:defRPr/>
            </a:pPr>
            <a:r>
              <a:rPr sz="2118" b="0" dirty="0">
                <a:solidFill>
                  <a:prstClr val="black"/>
                </a:solidFill>
                <a:latin typeface="Tahoma"/>
                <a:ea typeface="+mn-ea"/>
                <a:cs typeface="Tahoma"/>
              </a:rPr>
              <a:t>9,349,787,762,244,859,087,678</a:t>
            </a:r>
          </a:p>
          <a:p>
            <a:pPr marL="11206" defTabSz="806867" eaLnBrk="1" fontAlgn="auto" hangingPunct="1">
              <a:lnSpc>
                <a:spcPct val="150000"/>
              </a:lnSpc>
              <a:spcBef>
                <a:spcPts val="459"/>
              </a:spcBef>
              <a:spcAft>
                <a:spcPts val="0"/>
              </a:spcAft>
              <a:defRPr/>
            </a:pPr>
            <a:r>
              <a:rPr sz="2118" b="0" dirty="0">
                <a:solidFill>
                  <a:prstClr val="black"/>
                </a:solidFill>
                <a:latin typeface="Tahoma"/>
                <a:ea typeface="+mn-ea"/>
                <a:cs typeface="Tahoma"/>
              </a:rPr>
              <a:t>0.000000000000000000004691</a:t>
            </a:r>
          </a:p>
          <a:p>
            <a:pPr marL="11206" defTabSz="806867" eaLnBrk="1" fontAlgn="auto" hangingPunct="1">
              <a:lnSpc>
                <a:spcPct val="150000"/>
              </a:lnSpc>
              <a:spcBef>
                <a:spcPts val="547"/>
              </a:spcBef>
              <a:spcAft>
                <a:spcPts val="0"/>
              </a:spcAft>
              <a:defRPr/>
            </a:pPr>
            <a:r>
              <a:rPr sz="2118" b="0" dirty="0">
                <a:solidFill>
                  <a:prstClr val="black"/>
                </a:solidFill>
                <a:latin typeface="Tahoma"/>
                <a:ea typeface="+mn-ea"/>
                <a:cs typeface="Tahoma"/>
              </a:rPr>
              <a:t>2/3</a:t>
            </a:r>
          </a:p>
        </p:txBody>
      </p:sp>
      <p:sp>
        <p:nvSpPr>
          <p:cNvPr id="10" name="object 7">
            <a:extLst>
              <a:ext uri="{FF2B5EF4-FFF2-40B4-BE49-F238E27FC236}">
                <a16:creationId xmlns:a16="http://schemas.microsoft.com/office/drawing/2014/main" id="{9EF84A4D-40F3-40F1-B464-29DD5FDFBD1D}"/>
              </a:ext>
            </a:extLst>
          </p:cNvPr>
          <p:cNvSpPr txBox="1"/>
          <p:nvPr/>
        </p:nvSpPr>
        <p:spPr>
          <a:xfrm>
            <a:off x="2759075" y="1770063"/>
            <a:ext cx="2727325" cy="336550"/>
          </a:xfrm>
          <a:prstGeom prst="rect">
            <a:avLst/>
          </a:prstGeom>
        </p:spPr>
        <p:txBody>
          <a:bodyPr lIns="0" tIns="11206" rIns="0" bIns="0">
            <a:spAutoFit/>
          </a:bodyPr>
          <a:lstStyle/>
          <a:p>
            <a:pPr marL="33619" defTabSz="806867" eaLnBrk="1" fontAlgn="auto" hangingPunct="1">
              <a:spcBef>
                <a:spcPts val="88"/>
              </a:spcBef>
              <a:spcAft>
                <a:spcPts val="0"/>
              </a:spcAft>
              <a:defRPr/>
            </a:pPr>
            <a:r>
              <a:rPr lang="en-US" altLang="zh-CN" sz="3177" b="0" baseline="-16203" dirty="0">
                <a:solidFill>
                  <a:prstClr val="black"/>
                </a:solidFill>
                <a:latin typeface="Tahoma"/>
                <a:cs typeface="Tahoma"/>
              </a:rPr>
              <a:t>0 </a:t>
            </a:r>
            <a:r>
              <a:rPr sz="3177" b="0" baseline="-16203" dirty="0">
                <a:solidFill>
                  <a:prstClr val="black"/>
                </a:solidFill>
                <a:latin typeface="Wingdings"/>
                <a:ea typeface="+mn-ea"/>
                <a:cs typeface="Wingdings"/>
              </a:rPr>
              <a:t></a:t>
            </a:r>
            <a:r>
              <a:rPr sz="3177" b="0" spc="165" baseline="-16203" dirty="0">
                <a:solidFill>
                  <a:prstClr val="black"/>
                </a:solidFill>
                <a:latin typeface="Times New Roman"/>
                <a:ea typeface="+mn-ea"/>
                <a:cs typeface="Times New Roman"/>
              </a:rPr>
              <a:t> </a:t>
            </a:r>
            <a:r>
              <a:rPr sz="3177" b="0" baseline="-16203" dirty="0">
                <a:solidFill>
                  <a:prstClr val="black"/>
                </a:solidFill>
                <a:latin typeface="Tahoma"/>
                <a:ea typeface="+mn-ea"/>
                <a:cs typeface="Tahoma"/>
              </a:rPr>
              <a:t>2</a:t>
            </a:r>
            <a:r>
              <a:rPr sz="1412" b="0" dirty="0">
                <a:solidFill>
                  <a:prstClr val="black"/>
                </a:solidFill>
                <a:latin typeface="Tahoma"/>
                <a:ea typeface="+mn-ea"/>
                <a:cs typeface="Tahoma"/>
              </a:rPr>
              <a:t>n</a:t>
            </a:r>
            <a:r>
              <a:rPr lang="zh-CN" altLang="en-US" sz="1412" b="0" spc="199" dirty="0">
                <a:solidFill>
                  <a:prstClr val="black"/>
                </a:solidFill>
                <a:latin typeface="Tahoma"/>
                <a:ea typeface="+mn-ea"/>
                <a:cs typeface="Tahoma"/>
              </a:rPr>
              <a:t> </a:t>
            </a:r>
            <a:r>
              <a:rPr lang="en-US" altLang="zh-CN" sz="3177" b="0" baseline="-16203" dirty="0">
                <a:solidFill>
                  <a:prstClr val="black"/>
                </a:solidFill>
                <a:latin typeface="Tahoma"/>
                <a:ea typeface="+mn-ea"/>
                <a:cs typeface="Tahoma"/>
              </a:rPr>
              <a:t>-</a:t>
            </a:r>
            <a:r>
              <a:rPr lang="zh-CN" altLang="en-US" sz="3177" b="0" spc="-33" baseline="-16203" dirty="0">
                <a:solidFill>
                  <a:prstClr val="black"/>
                </a:solidFill>
                <a:latin typeface="Tahoma"/>
                <a:ea typeface="+mn-ea"/>
                <a:cs typeface="Tahoma"/>
              </a:rPr>
              <a:t> </a:t>
            </a:r>
            <a:r>
              <a:rPr lang="en-US" altLang="zh-CN" sz="3177" b="0" baseline="-16203" dirty="0">
                <a:solidFill>
                  <a:prstClr val="black"/>
                </a:solidFill>
                <a:latin typeface="Tahoma"/>
                <a:ea typeface="+mn-ea"/>
                <a:cs typeface="Tahoma"/>
              </a:rPr>
              <a:t>1</a:t>
            </a:r>
            <a:endParaRPr sz="3177" b="0" baseline="-16203" dirty="0">
              <a:solidFill>
                <a:prstClr val="black"/>
              </a:solidFill>
              <a:latin typeface="Tahoma"/>
              <a:ea typeface="+mn-ea"/>
              <a:cs typeface="Tahoma"/>
            </a:endParaRPr>
          </a:p>
        </p:txBody>
      </p:sp>
      <p:sp>
        <p:nvSpPr>
          <p:cNvPr id="2" name="矩形 1">
            <a:extLst>
              <a:ext uri="{FF2B5EF4-FFF2-40B4-BE49-F238E27FC236}">
                <a16:creationId xmlns:a16="http://schemas.microsoft.com/office/drawing/2014/main" id="{347CC480-1081-4B43-B2C6-7F36CDF2BC3F}"/>
              </a:ext>
            </a:extLst>
          </p:cNvPr>
          <p:cNvSpPr/>
          <p:nvPr/>
        </p:nvSpPr>
        <p:spPr>
          <a:xfrm>
            <a:off x="857750" y="5373216"/>
            <a:ext cx="7047122" cy="461665"/>
          </a:xfrm>
          <a:prstGeom prst="rect">
            <a:avLst/>
          </a:prstGeom>
        </p:spPr>
        <p:txBody>
          <a:bodyPr wrap="none">
            <a:spAutoFit/>
          </a:bodyPr>
          <a:lstStyle/>
          <a:p>
            <a:r>
              <a:rPr lang="en-US" altLang="zh-CN" sz="2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浮点数表示可以扩大数的表示范围，牺牲一些精度</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1" y="1898651"/>
            <a:ext cx="1311275" cy="105157"/>
          </a:xfrm>
          <a:prstGeom prst="rect">
            <a:avLst/>
          </a:prstGeom>
        </p:spPr>
        <p:txBody>
          <a:bodyPr vert="horz" wrap="square" lIns="0" tIns="12700" rIns="0" bIns="0" rtlCol="0">
            <a:spAutoFit/>
          </a:bodyPr>
          <a:lstStyle/>
          <a:p>
            <a:pPr marL="12700" defTabSz="342900">
              <a:spcBef>
                <a:spcPts val="100"/>
              </a:spcBef>
            </a:pPr>
            <a:r>
              <a:rPr sz="600" b="1" dirty="0">
                <a:solidFill>
                  <a:srgbClr val="FFFFFF"/>
                </a:solidFill>
                <a:latin typeface="Arial"/>
                <a:cs typeface="Arial"/>
              </a:rPr>
              <a:t>Computer Science 61C Spring </a:t>
            </a:r>
            <a:r>
              <a:rPr sz="600" b="1" spc="-20" dirty="0">
                <a:solidFill>
                  <a:srgbClr val="FFFFFF"/>
                </a:solidFill>
                <a:latin typeface="Arial"/>
                <a:cs typeface="Arial"/>
              </a:rPr>
              <a:t>2019</a:t>
            </a:r>
            <a:endParaRPr sz="600">
              <a:solidFill>
                <a:prstClr val="black"/>
              </a:solidFill>
              <a:latin typeface="Arial"/>
              <a:cs typeface="Arial"/>
            </a:endParaRPr>
          </a:p>
        </p:txBody>
      </p:sp>
      <p:sp>
        <p:nvSpPr>
          <p:cNvPr id="3" name="object 3"/>
          <p:cNvSpPr txBox="1"/>
          <p:nvPr/>
        </p:nvSpPr>
        <p:spPr>
          <a:xfrm>
            <a:off x="8805557" y="1896862"/>
            <a:ext cx="294005" cy="105157"/>
          </a:xfrm>
          <a:prstGeom prst="rect">
            <a:avLst/>
          </a:prstGeom>
        </p:spPr>
        <p:txBody>
          <a:bodyPr vert="horz" wrap="square" lIns="0" tIns="12700" rIns="0" bIns="0" rtlCol="0">
            <a:spAutoFit/>
          </a:bodyPr>
          <a:lstStyle/>
          <a:p>
            <a:pPr marL="12700" defTabSz="342900">
              <a:spcBef>
                <a:spcPts val="100"/>
              </a:spcBef>
            </a:pPr>
            <a:r>
              <a:rPr sz="600" b="1" spc="-10" dirty="0">
                <a:solidFill>
                  <a:srgbClr val="FFFFFF"/>
                </a:solidFill>
                <a:latin typeface="Arial"/>
                <a:cs typeface="Arial"/>
              </a:rPr>
              <a:t>Weaver</a:t>
            </a:r>
            <a:endParaRPr sz="600">
              <a:solidFill>
                <a:prstClr val="black"/>
              </a:solidFill>
              <a:latin typeface="Arial"/>
              <a:cs typeface="Arial"/>
            </a:endParaRPr>
          </a:p>
        </p:txBody>
      </p:sp>
      <p:sp>
        <p:nvSpPr>
          <p:cNvPr id="5" name="object 5"/>
          <p:cNvSpPr txBox="1">
            <a:spLocks noGrp="1"/>
          </p:cNvSpPr>
          <p:nvPr>
            <p:ph type="title"/>
          </p:nvPr>
        </p:nvSpPr>
        <p:spPr>
          <a:xfrm>
            <a:off x="362078" y="538829"/>
            <a:ext cx="8006081" cy="443711"/>
          </a:xfrm>
          <a:prstGeom prst="rect">
            <a:avLst/>
          </a:prstGeom>
        </p:spPr>
        <p:txBody>
          <a:bodyPr vert="horz" wrap="square" lIns="0" tIns="12700" rIns="0" bIns="0" rtlCol="0" anchor="ctr">
            <a:spAutoFit/>
          </a:bodyPr>
          <a:lstStyle/>
          <a:p>
            <a:pPr marL="12700">
              <a:lnSpc>
                <a:spcPct val="100000"/>
              </a:lnSpc>
              <a:spcBef>
                <a:spcPts val="100"/>
              </a:spcBef>
            </a:pPr>
            <a:r>
              <a:rPr sz="2800" dirty="0"/>
              <a:t>Goals</a:t>
            </a:r>
            <a:r>
              <a:rPr sz="2800" spc="40" dirty="0"/>
              <a:t> </a:t>
            </a:r>
            <a:r>
              <a:rPr sz="2800" dirty="0"/>
              <a:t>for</a:t>
            </a:r>
            <a:r>
              <a:rPr sz="2800" spc="40" dirty="0"/>
              <a:t> </a:t>
            </a:r>
            <a:r>
              <a:rPr sz="2800" u="sng" spc="-135" dirty="0">
                <a:uFill>
                  <a:solidFill>
                    <a:srgbClr val="000000"/>
                  </a:solidFill>
                </a:uFill>
              </a:rPr>
              <a:t>IEEE</a:t>
            </a:r>
            <a:r>
              <a:rPr sz="2800" u="sng" spc="45" dirty="0">
                <a:uFill>
                  <a:solidFill>
                    <a:srgbClr val="000000"/>
                  </a:solidFill>
                </a:uFill>
              </a:rPr>
              <a:t> </a:t>
            </a:r>
            <a:r>
              <a:rPr sz="2800" u="sng" dirty="0">
                <a:uFill>
                  <a:solidFill>
                    <a:srgbClr val="000000"/>
                  </a:solidFill>
                </a:uFill>
              </a:rPr>
              <a:t>754</a:t>
            </a:r>
            <a:r>
              <a:rPr sz="2800" u="sng" spc="40" dirty="0">
                <a:uFill>
                  <a:solidFill>
                    <a:srgbClr val="000000"/>
                  </a:solidFill>
                </a:uFill>
              </a:rPr>
              <a:t> </a:t>
            </a:r>
            <a:r>
              <a:rPr sz="2800" u="sng" dirty="0">
                <a:uFill>
                  <a:solidFill>
                    <a:srgbClr val="000000"/>
                  </a:solidFill>
                </a:uFill>
              </a:rPr>
              <a:t>Floating-Point</a:t>
            </a:r>
            <a:r>
              <a:rPr sz="2800" u="sng" spc="45" dirty="0">
                <a:uFill>
                  <a:solidFill>
                    <a:srgbClr val="000000"/>
                  </a:solidFill>
                </a:uFill>
              </a:rPr>
              <a:t> </a:t>
            </a:r>
            <a:r>
              <a:rPr sz="2800" u="sng" spc="-10" dirty="0">
                <a:uFill>
                  <a:solidFill>
                    <a:srgbClr val="000000"/>
                  </a:solidFill>
                </a:uFill>
              </a:rPr>
              <a:t>Standard</a:t>
            </a:r>
            <a:endParaRPr sz="2800" dirty="0"/>
          </a:p>
        </p:txBody>
      </p:sp>
      <p:sp>
        <p:nvSpPr>
          <p:cNvPr id="6" name="object 6"/>
          <p:cNvSpPr txBox="1"/>
          <p:nvPr/>
        </p:nvSpPr>
        <p:spPr>
          <a:xfrm>
            <a:off x="362078" y="1242227"/>
            <a:ext cx="8573770" cy="3843488"/>
          </a:xfrm>
          <a:prstGeom prst="rect">
            <a:avLst/>
          </a:prstGeom>
        </p:spPr>
        <p:txBody>
          <a:bodyPr vert="horz" wrap="square" lIns="0" tIns="12700" rIns="0" bIns="0" rtlCol="0">
            <a:spAutoFit/>
          </a:bodyPr>
          <a:lstStyle/>
          <a:p>
            <a:pPr marL="292093" indent="-279393" defTabSz="342900">
              <a:lnSpc>
                <a:spcPct val="150000"/>
              </a:lnSpc>
              <a:spcBef>
                <a:spcPts val="100"/>
              </a:spcBef>
              <a:buClr>
                <a:srgbClr val="033BFF"/>
              </a:buClr>
              <a:buFontTx/>
              <a:buChar char="•"/>
              <a:tabLst>
                <a:tab pos="291458" algn="l"/>
                <a:tab pos="292093" algn="l"/>
              </a:tabLst>
            </a:pPr>
            <a:r>
              <a:rPr lang="zh-CN" altLang="en-US" sz="2400" dirty="0">
                <a:solidFill>
                  <a:prstClr val="black"/>
                </a:solidFill>
                <a:latin typeface="微软雅黑" panose="020B0503020204020204" pitchFamily="34" charset="-122"/>
                <a:ea typeface="微软雅黑" panose="020B0503020204020204" pitchFamily="34" charset="-122"/>
                <a:cs typeface="Arial"/>
              </a:rPr>
              <a:t>所有计算机对实数运算标准化</a:t>
            </a:r>
            <a:endParaRPr sz="2400" dirty="0">
              <a:solidFill>
                <a:prstClr val="black"/>
              </a:solidFill>
              <a:latin typeface="微软雅黑" panose="020B0503020204020204" pitchFamily="34" charset="-122"/>
              <a:ea typeface="微软雅黑" panose="020B0503020204020204" pitchFamily="34" charset="-122"/>
              <a:cs typeface="Arial"/>
            </a:endParaRPr>
          </a:p>
          <a:p>
            <a:pPr marL="673083" marR="260344" lvl="1" indent="-279393" defTabSz="342900">
              <a:lnSpc>
                <a:spcPct val="150000"/>
              </a:lnSpc>
              <a:spcBef>
                <a:spcPts val="580"/>
              </a:spcBef>
              <a:buClr>
                <a:srgbClr val="033BFF"/>
              </a:buClr>
              <a:buSzPct val="125714"/>
              <a:buFontTx/>
              <a:buChar char="•"/>
              <a:tabLst>
                <a:tab pos="672449" algn="l"/>
                <a:tab pos="673083" algn="l"/>
              </a:tabLst>
            </a:pPr>
            <a:r>
              <a:rPr lang="zh-CN" altLang="en-US" sz="1600" dirty="0">
                <a:solidFill>
                  <a:prstClr val="black"/>
                </a:solidFill>
                <a:latin typeface="微软雅黑" panose="020B0503020204020204" pitchFamily="34" charset="-122"/>
                <a:ea typeface="微软雅黑" panose="020B0503020204020204" pitchFamily="34" charset="-122"/>
                <a:cs typeface="Arial"/>
              </a:rPr>
              <a:t>计算机实数表示是近似的，但要求所有计算机都有相同的结果</a:t>
            </a:r>
            <a:r>
              <a:rPr sz="1600" spc="-10" dirty="0">
                <a:solidFill>
                  <a:prstClr val="black"/>
                </a:solidFill>
                <a:latin typeface="微软雅黑" panose="020B0503020204020204" pitchFamily="34" charset="-122"/>
                <a:ea typeface="微软雅黑" panose="020B0503020204020204" pitchFamily="34" charset="-122"/>
                <a:cs typeface="Arial"/>
              </a:rPr>
              <a:t>.</a:t>
            </a:r>
            <a:endParaRPr sz="1600" dirty="0">
              <a:solidFill>
                <a:prstClr val="black"/>
              </a:solidFill>
              <a:latin typeface="微软雅黑" panose="020B0503020204020204" pitchFamily="34" charset="-122"/>
              <a:ea typeface="微软雅黑" panose="020B0503020204020204" pitchFamily="34" charset="-122"/>
              <a:cs typeface="Arial"/>
            </a:endParaRPr>
          </a:p>
          <a:p>
            <a:pPr marL="292093" indent="-279393" defTabSz="342900">
              <a:lnSpc>
                <a:spcPct val="150000"/>
              </a:lnSpc>
              <a:spcBef>
                <a:spcPts val="700"/>
              </a:spcBef>
              <a:buClr>
                <a:srgbClr val="033BFF"/>
              </a:buClr>
              <a:buFontTx/>
              <a:buChar char="•"/>
              <a:tabLst>
                <a:tab pos="291458" algn="l"/>
                <a:tab pos="292093" algn="l"/>
              </a:tabLst>
            </a:pPr>
            <a:r>
              <a:rPr lang="zh-CN" altLang="en-US" sz="2400" dirty="0">
                <a:solidFill>
                  <a:prstClr val="black"/>
                </a:solidFill>
                <a:latin typeface="微软雅黑" panose="020B0503020204020204" pitchFamily="34" charset="-122"/>
                <a:ea typeface="微软雅黑" panose="020B0503020204020204" pitchFamily="34" charset="-122"/>
                <a:cs typeface="Arial"/>
              </a:rPr>
              <a:t>保持尽可能大的精度</a:t>
            </a:r>
            <a:endParaRPr sz="2400" dirty="0">
              <a:solidFill>
                <a:prstClr val="black"/>
              </a:solidFill>
              <a:latin typeface="微软雅黑" panose="020B0503020204020204" pitchFamily="34" charset="-122"/>
              <a:ea typeface="微软雅黑" panose="020B0503020204020204" pitchFamily="34" charset="-122"/>
              <a:cs typeface="Arial"/>
            </a:endParaRPr>
          </a:p>
          <a:p>
            <a:pPr marL="292093" indent="-279393" defTabSz="342900">
              <a:lnSpc>
                <a:spcPct val="150000"/>
              </a:lnSpc>
              <a:spcBef>
                <a:spcPts val="780"/>
              </a:spcBef>
              <a:buClr>
                <a:srgbClr val="033BFF"/>
              </a:buClr>
              <a:buFontTx/>
              <a:buChar char="•"/>
              <a:tabLst>
                <a:tab pos="291458" algn="l"/>
                <a:tab pos="292093" algn="l"/>
              </a:tabLst>
            </a:pPr>
            <a:r>
              <a:rPr lang="zh-CN" altLang="en-US" sz="2400" dirty="0">
                <a:solidFill>
                  <a:prstClr val="black"/>
                </a:solidFill>
                <a:latin typeface="微软雅黑" panose="020B0503020204020204" pitchFamily="34" charset="-122"/>
                <a:ea typeface="微软雅黑" panose="020B0503020204020204" pitchFamily="34" charset="-122"/>
                <a:cs typeface="Arial"/>
              </a:rPr>
              <a:t>帮助程序员处理实数错误算法</a:t>
            </a:r>
            <a:endParaRPr sz="2400" dirty="0">
              <a:solidFill>
                <a:prstClr val="black"/>
              </a:solidFill>
              <a:latin typeface="微软雅黑" panose="020B0503020204020204" pitchFamily="34" charset="-122"/>
              <a:ea typeface="微软雅黑" panose="020B0503020204020204" pitchFamily="34" charset="-122"/>
              <a:cs typeface="Arial"/>
            </a:endParaRPr>
          </a:p>
          <a:p>
            <a:pPr marL="393690" defTabSz="342900">
              <a:lnSpc>
                <a:spcPct val="150000"/>
              </a:lnSpc>
              <a:spcBef>
                <a:spcPts val="580"/>
              </a:spcBef>
              <a:tabLst>
                <a:tab pos="672449" algn="l"/>
              </a:tabLst>
            </a:pPr>
            <a:r>
              <a:rPr sz="3200" spc="-75" baseline="-5050" dirty="0">
                <a:solidFill>
                  <a:srgbClr val="033BFF"/>
                </a:solidFill>
                <a:latin typeface="微软雅黑" panose="020B0503020204020204" pitchFamily="34" charset="-122"/>
                <a:ea typeface="微软雅黑" panose="020B0503020204020204" pitchFamily="34" charset="-122"/>
                <a:cs typeface="Arial"/>
              </a:rPr>
              <a:t>•</a:t>
            </a:r>
            <a:r>
              <a:rPr sz="3200" baseline="-5050" dirty="0">
                <a:solidFill>
                  <a:srgbClr val="033BFF"/>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a:t>
            </a:r>
            <a:r>
              <a:rPr sz="1600" spc="85" dirty="0">
                <a:solidFill>
                  <a:prstClr val="black"/>
                </a:solidFill>
                <a:latin typeface="微软雅黑" panose="020B0503020204020204" pitchFamily="34" charset="-122"/>
                <a:ea typeface="微软雅黑" panose="020B0503020204020204" pitchFamily="34" charset="-122"/>
                <a:cs typeface="Arial"/>
              </a:rPr>
              <a:t> </a:t>
            </a:r>
            <a:r>
              <a:rPr sz="1600" spc="95" dirty="0">
                <a:solidFill>
                  <a:prstClr val="black"/>
                </a:solidFill>
                <a:latin typeface="微软雅黑" panose="020B0503020204020204" pitchFamily="34" charset="-122"/>
                <a:ea typeface="微软雅黑" panose="020B0503020204020204" pitchFamily="34" charset="-122"/>
                <a:cs typeface="Arial"/>
              </a:rPr>
              <a:t>-</a:t>
            </a:r>
            <a:r>
              <a:rPr sz="1600" dirty="0">
                <a:solidFill>
                  <a:prstClr val="black"/>
                </a:solidFill>
                <a:latin typeface="微软雅黑" panose="020B0503020204020204" pitchFamily="34" charset="-122"/>
                <a:ea typeface="微软雅黑" panose="020B0503020204020204" pitchFamily="34" charset="-122"/>
                <a:cs typeface="Arial"/>
              </a:rPr>
              <a:t>∞,</a:t>
            </a:r>
            <a:r>
              <a:rPr sz="1600" spc="90" dirty="0">
                <a:solidFill>
                  <a:prstClr val="black"/>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Not-A-Number</a:t>
            </a:r>
            <a:r>
              <a:rPr sz="1600" spc="90" dirty="0">
                <a:solidFill>
                  <a:prstClr val="black"/>
                </a:solidFill>
                <a:latin typeface="微软雅黑" panose="020B0503020204020204" pitchFamily="34" charset="-122"/>
                <a:ea typeface="微软雅黑" panose="020B0503020204020204" pitchFamily="34" charset="-122"/>
                <a:cs typeface="Arial"/>
              </a:rPr>
              <a:t> </a:t>
            </a:r>
            <a:r>
              <a:rPr sz="1600" spc="-30" dirty="0">
                <a:solidFill>
                  <a:prstClr val="black"/>
                </a:solidFill>
                <a:latin typeface="微软雅黑" panose="020B0503020204020204" pitchFamily="34" charset="-122"/>
                <a:ea typeface="微软雅黑" panose="020B0503020204020204" pitchFamily="34" charset="-122"/>
                <a:cs typeface="Arial"/>
              </a:rPr>
              <a:t>(NaN),</a:t>
            </a:r>
            <a:r>
              <a:rPr sz="1600" spc="85" dirty="0">
                <a:solidFill>
                  <a:prstClr val="black"/>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exponent</a:t>
            </a:r>
            <a:r>
              <a:rPr sz="1600" spc="90" dirty="0">
                <a:solidFill>
                  <a:prstClr val="black"/>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overflow,</a:t>
            </a:r>
            <a:r>
              <a:rPr sz="1600" spc="90" dirty="0">
                <a:solidFill>
                  <a:prstClr val="black"/>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exponent</a:t>
            </a:r>
            <a:r>
              <a:rPr sz="1600" spc="85" dirty="0">
                <a:solidFill>
                  <a:prstClr val="black"/>
                </a:solidFill>
                <a:latin typeface="微软雅黑" panose="020B0503020204020204" pitchFamily="34" charset="-122"/>
                <a:ea typeface="微软雅黑" panose="020B0503020204020204" pitchFamily="34" charset="-122"/>
                <a:cs typeface="Arial"/>
              </a:rPr>
              <a:t> </a:t>
            </a:r>
            <a:r>
              <a:rPr sz="1600" dirty="0">
                <a:solidFill>
                  <a:prstClr val="black"/>
                </a:solidFill>
                <a:latin typeface="微软雅黑" panose="020B0503020204020204" pitchFamily="34" charset="-122"/>
                <a:ea typeface="微软雅黑" panose="020B0503020204020204" pitchFamily="34" charset="-122"/>
                <a:cs typeface="Arial"/>
              </a:rPr>
              <a:t>underflow,</a:t>
            </a:r>
            <a:r>
              <a:rPr sz="1600" spc="90" dirty="0">
                <a:solidFill>
                  <a:prstClr val="black"/>
                </a:solidFill>
                <a:latin typeface="微软雅黑" panose="020B0503020204020204" pitchFamily="34" charset="-122"/>
                <a:ea typeface="微软雅黑" panose="020B0503020204020204" pitchFamily="34" charset="-122"/>
                <a:cs typeface="Arial"/>
              </a:rPr>
              <a:t> </a:t>
            </a:r>
            <a:r>
              <a:rPr sz="1600" spc="75" dirty="0">
                <a:solidFill>
                  <a:prstClr val="black"/>
                </a:solidFill>
                <a:latin typeface="微软雅黑" panose="020B0503020204020204" pitchFamily="34" charset="-122"/>
                <a:ea typeface="微软雅黑" panose="020B0503020204020204" pitchFamily="34" charset="-122"/>
                <a:cs typeface="Arial"/>
              </a:rPr>
              <a:t>+/-</a:t>
            </a:r>
            <a:r>
              <a:rPr sz="1600" spc="90" dirty="0">
                <a:solidFill>
                  <a:prstClr val="black"/>
                </a:solidFill>
                <a:latin typeface="微软雅黑" panose="020B0503020204020204" pitchFamily="34" charset="-122"/>
                <a:ea typeface="微软雅黑" panose="020B0503020204020204" pitchFamily="34" charset="-122"/>
                <a:cs typeface="Arial"/>
              </a:rPr>
              <a:t> </a:t>
            </a:r>
            <a:r>
              <a:rPr sz="1600" spc="-20" dirty="0">
                <a:solidFill>
                  <a:prstClr val="black"/>
                </a:solidFill>
                <a:latin typeface="微软雅黑" panose="020B0503020204020204" pitchFamily="34" charset="-122"/>
                <a:ea typeface="微软雅黑" panose="020B0503020204020204" pitchFamily="34" charset="-122"/>
                <a:cs typeface="Arial"/>
              </a:rPr>
              <a:t>zero</a:t>
            </a:r>
            <a:endParaRPr sz="1600" dirty="0">
              <a:solidFill>
                <a:prstClr val="black"/>
              </a:solidFill>
              <a:latin typeface="微软雅黑" panose="020B0503020204020204" pitchFamily="34" charset="-122"/>
              <a:ea typeface="微软雅黑" panose="020B0503020204020204" pitchFamily="34" charset="-122"/>
              <a:cs typeface="Arial"/>
            </a:endParaRPr>
          </a:p>
          <a:p>
            <a:pPr marL="292093" marR="898502" indent="-279393" defTabSz="342900">
              <a:lnSpc>
                <a:spcPct val="150000"/>
              </a:lnSpc>
              <a:spcBef>
                <a:spcPts val="810"/>
              </a:spcBef>
              <a:buClr>
                <a:srgbClr val="033BFF"/>
              </a:buClr>
              <a:buFontTx/>
              <a:buChar char="•"/>
              <a:tabLst>
                <a:tab pos="291458" algn="l"/>
                <a:tab pos="292093" algn="l"/>
              </a:tabLst>
            </a:pPr>
            <a:r>
              <a:rPr lang="zh-CN" altLang="en-US" sz="2400" dirty="0">
                <a:solidFill>
                  <a:prstClr val="black"/>
                </a:solidFill>
                <a:latin typeface="微软雅黑" panose="020B0503020204020204" pitchFamily="34" charset="-122"/>
                <a:ea typeface="微软雅黑" panose="020B0503020204020204" pitchFamily="34" charset="-122"/>
                <a:cs typeface="Arial"/>
              </a:rPr>
              <a:t>保持相容性</a:t>
            </a:r>
            <a:endParaRPr sz="2400" dirty="0">
              <a:solidFill>
                <a:prstClr val="black"/>
              </a:solidFill>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9F421F-5269-40F8-82E4-F6459BBDF268}"/>
              </a:ext>
            </a:extLst>
          </p:cNvPr>
          <p:cNvSpPr>
            <a:spLocks noGrp="1"/>
          </p:cNvSpPr>
          <p:nvPr>
            <p:ph type="title"/>
          </p:nvPr>
        </p:nvSpPr>
        <p:spPr>
          <a:xfrm>
            <a:off x="457200" y="387350"/>
            <a:ext cx="8229600" cy="568325"/>
          </a:xfrm>
          <a:solidFill>
            <a:schemeClr val="bg1"/>
          </a:solidFill>
        </p:spPr>
        <p:txBody>
          <a:bodyPr>
            <a:normAutofit/>
          </a:bodyPr>
          <a:lstStyle/>
          <a:p>
            <a:pPr>
              <a:defRPr/>
            </a:pPr>
            <a:r>
              <a:rPr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浮点表示</a:t>
            </a:r>
            <a:endParaRPr lang="zh-CN"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3" name="椭圆形标注 22">
            <a:extLst>
              <a:ext uri="{FF2B5EF4-FFF2-40B4-BE49-F238E27FC236}">
                <a16:creationId xmlns:a16="http://schemas.microsoft.com/office/drawing/2014/main" id="{2835BCA3-8D1C-4F5E-827A-AB640675F7E1}"/>
              </a:ext>
            </a:extLst>
          </p:cNvPr>
          <p:cNvSpPr/>
          <p:nvPr/>
        </p:nvSpPr>
        <p:spPr>
          <a:xfrm>
            <a:off x="6629400" y="2422525"/>
            <a:ext cx="1914525" cy="592138"/>
          </a:xfrm>
          <a:prstGeom prst="wedgeEllipseCallout">
            <a:avLst>
              <a:gd name="adj1" fmla="val -101394"/>
              <a:gd name="adj2" fmla="val -5444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algn="ctr" eaLnBrk="1" hangingPunct="1">
              <a:spcBef>
                <a:spcPct val="20000"/>
              </a:spcBef>
              <a:buClr>
                <a:schemeClr val="bg2"/>
              </a:buClr>
              <a:buSzPct val="75000"/>
              <a:buFont typeface="Wingdings" panose="05000000000000000000" pitchFamily="2" charset="2"/>
              <a:buChar char="v"/>
              <a:defRPr/>
            </a:pPr>
            <a:r>
              <a:rPr lang="zh-CN" altLang="en-US" b="0">
                <a:solidFill>
                  <a:srgbClr val="C00000"/>
                </a:solidFill>
                <a:latin typeface="微软雅黑" panose="020B0503020204020204" pitchFamily="34" charset="-122"/>
                <a:ea typeface="微软雅黑" panose="020B0503020204020204" pitchFamily="34" charset="-122"/>
              </a:rPr>
              <a:t>尾数</a:t>
            </a:r>
          </a:p>
        </p:txBody>
      </p:sp>
      <p:sp>
        <p:nvSpPr>
          <p:cNvPr id="24" name="椭圆形标注 23">
            <a:extLst>
              <a:ext uri="{FF2B5EF4-FFF2-40B4-BE49-F238E27FC236}">
                <a16:creationId xmlns:a16="http://schemas.microsoft.com/office/drawing/2014/main" id="{16C0C197-25B1-4DAA-8E0B-0CECB9780762}"/>
              </a:ext>
            </a:extLst>
          </p:cNvPr>
          <p:cNvSpPr/>
          <p:nvPr/>
        </p:nvSpPr>
        <p:spPr>
          <a:xfrm>
            <a:off x="7104063" y="1162050"/>
            <a:ext cx="1914525" cy="592138"/>
          </a:xfrm>
          <a:prstGeom prst="wedgeEllipseCallout">
            <a:avLst>
              <a:gd name="adj1" fmla="val -75692"/>
              <a:gd name="adj2" fmla="val 9199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algn="ctr" eaLnBrk="1" hangingPunct="1">
              <a:spcBef>
                <a:spcPct val="20000"/>
              </a:spcBef>
              <a:buClr>
                <a:schemeClr val="bg2"/>
              </a:buClr>
              <a:buSzPct val="75000"/>
              <a:buFont typeface="Wingdings" panose="05000000000000000000" pitchFamily="2" charset="2"/>
              <a:buChar char="v"/>
              <a:defRPr/>
            </a:pPr>
            <a:r>
              <a:rPr lang="zh-CN" altLang="en-US" b="0">
                <a:solidFill>
                  <a:srgbClr val="C00000"/>
                </a:solidFill>
                <a:latin typeface="微软雅黑" panose="020B0503020204020204" pitchFamily="34" charset="-122"/>
                <a:ea typeface="微软雅黑" panose="020B0503020204020204" pitchFamily="34" charset="-122"/>
              </a:rPr>
              <a:t>指数</a:t>
            </a:r>
          </a:p>
        </p:txBody>
      </p:sp>
      <p:sp>
        <p:nvSpPr>
          <p:cNvPr id="84997" name="Text Box 3">
            <a:extLst>
              <a:ext uri="{FF2B5EF4-FFF2-40B4-BE49-F238E27FC236}">
                <a16:creationId xmlns:a16="http://schemas.microsoft.com/office/drawing/2014/main" id="{3B8E7487-C0EC-4CB6-BC54-C1FA4AD1AFFA}"/>
              </a:ext>
            </a:extLst>
          </p:cNvPr>
          <p:cNvSpPr txBox="1">
            <a:spLocks noChangeArrowheads="1"/>
          </p:cNvSpPr>
          <p:nvPr/>
        </p:nvSpPr>
        <p:spPr bwMode="auto">
          <a:xfrm>
            <a:off x="539750" y="1222375"/>
            <a:ext cx="61531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ea typeface="MS PGothic" panose="020B0600070205080204" pitchFamily="34" charset="-128"/>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har char="–"/>
              <a:defRPr kumimoji="1">
                <a:solidFill>
                  <a:schemeClr val="tx1"/>
                </a:solidFill>
                <a:latin typeface="Tahoma" panose="020B0604030504040204" pitchFamily="34" charset="0"/>
                <a:ea typeface="MS PGothic" panose="020B0600070205080204" pitchFamily="34" charset="-128"/>
              </a:defRPr>
            </a:lvl4pPr>
            <a:lvl5pPr marL="2057400" indent="-228600">
              <a:spcBef>
                <a:spcPct val="20000"/>
              </a:spcBef>
              <a:buChar char="»"/>
              <a:defRPr kumimoji="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9pPr>
          </a:lstStyle>
          <a:p>
            <a:pPr eaLnBrk="1" latinLnBrk="1" hangingPunct="1">
              <a:buClr>
                <a:schemeClr val="bg2"/>
              </a:buClr>
              <a:buSzPct val="75000"/>
              <a:buFont typeface="Wingdings" panose="05000000000000000000" pitchFamily="2" charset="2"/>
              <a:buChar char="n"/>
            </a:pPr>
            <a:r>
              <a:rPr kumimoji="0" lang="zh-CN" altLang="en-US" b="0">
                <a:solidFill>
                  <a:schemeClr val="tx1"/>
                </a:solidFill>
                <a:latin typeface="微软雅黑" panose="020B0503020204020204" pitchFamily="34" charset="-122"/>
                <a:ea typeface="微软雅黑" panose="020B0503020204020204" pitchFamily="34" charset="-122"/>
              </a:rPr>
              <a:t>浮点数的一般表示形式：</a:t>
            </a:r>
          </a:p>
        </p:txBody>
      </p:sp>
      <p:sp>
        <p:nvSpPr>
          <p:cNvPr id="15" name="TextBox 14">
            <a:extLst>
              <a:ext uri="{FF2B5EF4-FFF2-40B4-BE49-F238E27FC236}">
                <a16:creationId xmlns:a16="http://schemas.microsoft.com/office/drawing/2014/main" id="{893781EC-9977-4139-ADCE-30E6C77035E8}"/>
              </a:ext>
            </a:extLst>
          </p:cNvPr>
          <p:cNvSpPr txBox="1">
            <a:spLocks noRot="1" noChangeAspect="1" noMove="1" noResize="1" noEditPoints="1" noAdjustHandles="1" noChangeArrowheads="1" noChangeShapeType="1" noTextEdit="1"/>
          </p:cNvSpPr>
          <p:nvPr/>
        </p:nvSpPr>
        <p:spPr>
          <a:xfrm>
            <a:off x="3737286" y="1935323"/>
            <a:ext cx="4622609" cy="584775"/>
          </a:xfrm>
          <a:prstGeom prst="rect">
            <a:avLst/>
          </a:prstGeom>
          <a:blipFill>
            <a:blip r:embed="rId3"/>
            <a:stretch>
              <a:fillRect/>
            </a:stretch>
          </a:blipFill>
        </p:spPr>
        <p:txBody>
          <a:bodyPr/>
          <a:lstStyle/>
          <a:p>
            <a:pPr>
              <a:defRPr/>
            </a:pPr>
            <a:r>
              <a:rPr lang="zh-CN" altLang="en-US" b="0">
                <a:noFill/>
                <a:latin typeface="微软雅黑" panose="020B0503020204020204" pitchFamily="34" charset="-122"/>
                <a:ea typeface="微软雅黑" panose="020B0503020204020204" pitchFamily="34" charset="-122"/>
              </a:rPr>
              <a:t> </a:t>
            </a:r>
          </a:p>
        </p:txBody>
      </p:sp>
      <p:sp>
        <p:nvSpPr>
          <p:cNvPr id="16" name="椭圆形标注 15">
            <a:extLst>
              <a:ext uri="{FF2B5EF4-FFF2-40B4-BE49-F238E27FC236}">
                <a16:creationId xmlns:a16="http://schemas.microsoft.com/office/drawing/2014/main" id="{55348D87-2DCB-434B-BE33-14BB19F8CBE6}"/>
              </a:ext>
            </a:extLst>
          </p:cNvPr>
          <p:cNvSpPr/>
          <p:nvPr/>
        </p:nvSpPr>
        <p:spPr>
          <a:xfrm>
            <a:off x="4427538" y="658813"/>
            <a:ext cx="1914525" cy="592137"/>
          </a:xfrm>
          <a:prstGeom prst="wedgeEllipseCallout">
            <a:avLst>
              <a:gd name="adj1" fmla="val -13446"/>
              <a:gd name="adj2" fmla="val 187222"/>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algn="ctr" eaLnBrk="1" hangingPunct="1">
              <a:spcBef>
                <a:spcPct val="20000"/>
              </a:spcBef>
              <a:buClr>
                <a:schemeClr val="bg2"/>
              </a:buClr>
              <a:buSzPct val="75000"/>
              <a:buFont typeface="Wingdings" panose="05000000000000000000" pitchFamily="2" charset="2"/>
              <a:buChar char="v"/>
              <a:defRPr/>
            </a:pPr>
            <a:r>
              <a:rPr lang="zh-CN" altLang="en-US" b="0">
                <a:solidFill>
                  <a:srgbClr val="C00000"/>
                </a:solidFill>
                <a:latin typeface="微软雅黑" panose="020B0503020204020204" pitchFamily="34" charset="-122"/>
                <a:ea typeface="微软雅黑" panose="020B0503020204020204" pitchFamily="34" charset="-122"/>
              </a:rPr>
              <a:t>符号</a:t>
            </a:r>
          </a:p>
        </p:txBody>
      </p:sp>
      <p:sp>
        <p:nvSpPr>
          <p:cNvPr id="17" name="Text Box 3">
            <a:extLst>
              <a:ext uri="{FF2B5EF4-FFF2-40B4-BE49-F238E27FC236}">
                <a16:creationId xmlns:a16="http://schemas.microsoft.com/office/drawing/2014/main" id="{1808667F-A831-4835-8EE3-8E5F00C40A59}"/>
              </a:ext>
            </a:extLst>
          </p:cNvPr>
          <p:cNvSpPr txBox="1">
            <a:spLocks noChangeArrowheads="1"/>
          </p:cNvSpPr>
          <p:nvPr/>
        </p:nvSpPr>
        <p:spPr bwMode="auto">
          <a:xfrm>
            <a:off x="457200" y="1903413"/>
            <a:ext cx="3076575" cy="911225"/>
          </a:xfrm>
          <a:prstGeom prst="rect">
            <a:avLst/>
          </a:prstGeom>
          <a:solidFill>
            <a:schemeClr val="accent6">
              <a:lumMod val="20000"/>
              <a:lumOff val="80000"/>
            </a:schemeClr>
          </a:solidFill>
          <a:ln w="28575">
            <a:solidFill>
              <a:schemeClr val="tx1"/>
            </a:solidFill>
          </a:ln>
          <a:effectLst/>
        </p:spPr>
        <p:txBody>
          <a:bodyPr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v"/>
              <a:defRPr/>
            </a:pPr>
            <a:r>
              <a:rPr lang="en-US" altLang="zh-CN" sz="2400" dirty="0">
                <a:latin typeface="微软雅黑" panose="020B0503020204020204" pitchFamily="34" charset="-122"/>
                <a:ea typeface="微软雅黑" panose="020B0503020204020204" pitchFamily="34" charset="-122"/>
              </a:rPr>
              <a:t>S=0</a:t>
            </a:r>
            <a:r>
              <a:rPr lang="zh-CN" altLang="en-US" sz="2400" dirty="0">
                <a:latin typeface="微软雅黑" panose="020B0503020204020204" pitchFamily="34" charset="-122"/>
                <a:ea typeface="微软雅黑" panose="020B0503020204020204" pitchFamily="34" charset="-122"/>
              </a:rPr>
              <a:t>：表示正数</a:t>
            </a:r>
            <a:endParaRPr lang="en-US" altLang="zh-CN" sz="2400" dirty="0">
              <a:latin typeface="微软雅黑" panose="020B0503020204020204" pitchFamily="34" charset="-122"/>
              <a:ea typeface="微软雅黑" panose="020B0503020204020204" pitchFamily="34" charset="-122"/>
            </a:endParaRPr>
          </a:p>
          <a:p>
            <a:pPr eaLnBrk="1" hangingPunct="1">
              <a:spcBef>
                <a:spcPct val="20000"/>
              </a:spcBef>
              <a:buClr>
                <a:schemeClr val="bg2"/>
              </a:buClr>
              <a:buSzPct val="75000"/>
              <a:buFont typeface="Wingdings" panose="05000000000000000000" pitchFamily="2" charset="2"/>
              <a:buChar char="v"/>
              <a:defRPr/>
            </a:pP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 ：表示负数</a:t>
            </a:r>
          </a:p>
        </p:txBody>
      </p:sp>
      <p:sp>
        <p:nvSpPr>
          <p:cNvPr id="85001" name="Text Box 3">
            <a:extLst>
              <a:ext uri="{FF2B5EF4-FFF2-40B4-BE49-F238E27FC236}">
                <a16:creationId xmlns:a16="http://schemas.microsoft.com/office/drawing/2014/main" id="{3240978C-BC86-4CC1-A37A-EBBF0430E564}"/>
              </a:ext>
            </a:extLst>
          </p:cNvPr>
          <p:cNvSpPr txBox="1">
            <a:spLocks noChangeArrowheads="1"/>
          </p:cNvSpPr>
          <p:nvPr/>
        </p:nvSpPr>
        <p:spPr bwMode="auto">
          <a:xfrm>
            <a:off x="549275" y="2867025"/>
            <a:ext cx="61531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ea typeface="MS PGothic" panose="020B0600070205080204" pitchFamily="34" charset="-128"/>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har char="–"/>
              <a:defRPr kumimoji="1">
                <a:solidFill>
                  <a:schemeClr val="tx1"/>
                </a:solidFill>
                <a:latin typeface="Tahoma" panose="020B0604030504040204" pitchFamily="34" charset="0"/>
                <a:ea typeface="MS PGothic" panose="020B0600070205080204" pitchFamily="34" charset="-128"/>
              </a:defRPr>
            </a:lvl4pPr>
            <a:lvl5pPr marL="2057400" indent="-228600">
              <a:spcBef>
                <a:spcPct val="20000"/>
              </a:spcBef>
              <a:buChar char="»"/>
              <a:defRPr kumimoji="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9pPr>
          </a:lstStyle>
          <a:p>
            <a:pPr eaLnBrk="1" latinLnBrk="1" hangingPunct="1">
              <a:buClr>
                <a:schemeClr val="bg2"/>
              </a:buClr>
              <a:buSzPct val="75000"/>
              <a:buFont typeface="Wingdings" panose="05000000000000000000" pitchFamily="2" charset="2"/>
              <a:buChar char="n"/>
            </a:pPr>
            <a:r>
              <a:rPr kumimoji="0" lang="en-US" altLang="zh-CN" sz="3200" b="0">
                <a:solidFill>
                  <a:schemeClr val="tx1"/>
                </a:solidFill>
                <a:latin typeface="微软雅黑" panose="020B0503020204020204" pitchFamily="34" charset="-122"/>
                <a:ea typeface="微软雅黑" panose="020B0503020204020204" pitchFamily="34" charset="-122"/>
              </a:rPr>
              <a:t>IEEE754</a:t>
            </a:r>
            <a:r>
              <a:rPr kumimoji="0" lang="zh-CN" altLang="en-US" sz="3200" b="0">
                <a:solidFill>
                  <a:schemeClr val="tx1"/>
                </a:solidFill>
                <a:latin typeface="微软雅黑" panose="020B0503020204020204" pitchFamily="34" charset="-122"/>
                <a:ea typeface="微软雅黑" panose="020B0503020204020204" pitchFamily="34" charset="-122"/>
              </a:rPr>
              <a:t>浮点数的编码</a:t>
            </a:r>
          </a:p>
        </p:txBody>
      </p:sp>
      <p:graphicFrame>
        <p:nvGraphicFramePr>
          <p:cNvPr id="11" name="Group 54">
            <a:extLst>
              <a:ext uri="{FF2B5EF4-FFF2-40B4-BE49-F238E27FC236}">
                <a16:creationId xmlns:a16="http://schemas.microsoft.com/office/drawing/2014/main" id="{461AD8C8-0A04-4E70-A7D1-BCD154F1E0A5}"/>
              </a:ext>
            </a:extLst>
          </p:cNvPr>
          <p:cNvGraphicFramePr>
            <a:graphicFrameLocks noGrp="1"/>
          </p:cNvGraphicFramePr>
          <p:nvPr/>
        </p:nvGraphicFramePr>
        <p:xfrm>
          <a:off x="1344613" y="3573463"/>
          <a:ext cx="5759450" cy="457200"/>
        </p:xfrm>
        <a:graphic>
          <a:graphicData uri="http://schemas.openxmlformats.org/drawingml/2006/table">
            <a:tbl>
              <a:tblPr/>
              <a:tblGrid>
                <a:gridCol w="642937">
                  <a:extLst>
                    <a:ext uri="{9D8B030D-6E8A-4147-A177-3AD203B41FA5}">
                      <a16:colId xmlns:a16="http://schemas.microsoft.com/office/drawing/2014/main" val="20000"/>
                    </a:ext>
                  </a:extLst>
                </a:gridCol>
                <a:gridCol w="1957388">
                  <a:extLst>
                    <a:ext uri="{9D8B030D-6E8A-4147-A177-3AD203B41FA5}">
                      <a16:colId xmlns:a16="http://schemas.microsoft.com/office/drawing/2014/main" val="20001"/>
                    </a:ext>
                  </a:extLst>
                </a:gridCol>
                <a:gridCol w="3159125">
                  <a:extLst>
                    <a:ext uri="{9D8B030D-6E8A-4147-A177-3AD203B41FA5}">
                      <a16:colId xmlns:a16="http://schemas.microsoft.com/office/drawing/2014/main" val="20002"/>
                    </a:ext>
                  </a:extLst>
                </a:gridCol>
              </a:tblGrid>
              <a:tr h="457200">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S</a:t>
                      </a:r>
                    </a:p>
                  </a:txBody>
                  <a:tcPr marL="91422" marR="91422"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alpha val="50000"/>
                      </a:srgbClr>
                    </a:solid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outerShdw blurRad="38100" dist="38100" dir="2700000" algn="tl">
                              <a:srgbClr val="FFFFFF"/>
                            </a:outerShdw>
                          </a:effectLst>
                          <a:latin typeface="Tahoma" panose="020B0604030504040204" pitchFamily="34" charset="0"/>
                          <a:ea typeface="宋体" panose="02010600030101010101" pitchFamily="2" charset="-122"/>
                        </a:rPr>
                        <a:t>阶码</a:t>
                      </a: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alpha val="50000"/>
                      </a:srgbClr>
                    </a:solid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outerShdw blurRad="38100" dist="38100" dir="2700000" algn="tl">
                              <a:srgbClr val="FFFFFF"/>
                            </a:outerShdw>
                          </a:effectLst>
                          <a:latin typeface="Tahoma" panose="020B0604030504040204" pitchFamily="34" charset="0"/>
                          <a:ea typeface="宋体" panose="02010600030101010101" pitchFamily="2" charset="-122"/>
                        </a:rPr>
                        <a:t>尾数</a:t>
                      </a:r>
                      <a:r>
                        <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a:t>
                      </a:r>
                    </a:p>
                  </a:txBody>
                  <a:tcPr marL="91422" marR="91422"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alpha val="50000"/>
                      </a:srgbClr>
                    </a:solidFill>
                  </a:tcPr>
                </a:tc>
                <a:extLst>
                  <a:ext uri="{0D108BD9-81ED-4DB2-BD59-A6C34878D82A}">
                    <a16:rowId xmlns:a16="http://schemas.microsoft.com/office/drawing/2014/main" val="10000"/>
                  </a:ext>
                </a:extLst>
              </a:tr>
            </a:tbl>
          </a:graphicData>
        </a:graphic>
      </p:graphicFrame>
      <p:graphicFrame>
        <p:nvGraphicFramePr>
          <p:cNvPr id="12" name="Group 106">
            <a:extLst>
              <a:ext uri="{FF2B5EF4-FFF2-40B4-BE49-F238E27FC236}">
                <a16:creationId xmlns:a16="http://schemas.microsoft.com/office/drawing/2014/main" id="{EC2E16B3-F42B-4E34-ABE6-59DA39FCB48E}"/>
              </a:ext>
            </a:extLst>
          </p:cNvPr>
          <p:cNvGraphicFramePr>
            <a:graphicFrameLocks noGrp="1"/>
          </p:cNvGraphicFramePr>
          <p:nvPr/>
        </p:nvGraphicFramePr>
        <p:xfrm>
          <a:off x="228600" y="4737100"/>
          <a:ext cx="7743826" cy="1843088"/>
        </p:xfrm>
        <a:graphic>
          <a:graphicData uri="http://schemas.openxmlformats.org/drawingml/2006/table">
            <a:tbl>
              <a:tblPr/>
              <a:tblGrid>
                <a:gridCol w="2362200">
                  <a:extLst>
                    <a:ext uri="{9D8B030D-6E8A-4147-A177-3AD203B41FA5}">
                      <a16:colId xmlns:a16="http://schemas.microsoft.com/office/drawing/2014/main" val="20000"/>
                    </a:ext>
                  </a:extLst>
                </a:gridCol>
                <a:gridCol w="613414">
                  <a:extLst>
                    <a:ext uri="{9D8B030D-6E8A-4147-A177-3AD203B41FA5}">
                      <a16:colId xmlns:a16="http://schemas.microsoft.com/office/drawing/2014/main" val="20001"/>
                    </a:ext>
                  </a:extLst>
                </a:gridCol>
                <a:gridCol w="862616">
                  <a:extLst>
                    <a:ext uri="{9D8B030D-6E8A-4147-A177-3AD203B41FA5}">
                      <a16:colId xmlns:a16="http://schemas.microsoft.com/office/drawing/2014/main" val="20002"/>
                    </a:ext>
                  </a:extLst>
                </a:gridCol>
                <a:gridCol w="946413">
                  <a:extLst>
                    <a:ext uri="{9D8B030D-6E8A-4147-A177-3AD203B41FA5}">
                      <a16:colId xmlns:a16="http://schemas.microsoft.com/office/drawing/2014/main" val="20003"/>
                    </a:ext>
                  </a:extLst>
                </a:gridCol>
                <a:gridCol w="1342394">
                  <a:extLst>
                    <a:ext uri="{9D8B030D-6E8A-4147-A177-3AD203B41FA5}">
                      <a16:colId xmlns:a16="http://schemas.microsoft.com/office/drawing/2014/main" val="20004"/>
                    </a:ext>
                  </a:extLst>
                </a:gridCol>
                <a:gridCol w="1616789">
                  <a:extLst>
                    <a:ext uri="{9D8B030D-6E8A-4147-A177-3AD203B41FA5}">
                      <a16:colId xmlns:a16="http://schemas.microsoft.com/office/drawing/2014/main" val="20005"/>
                    </a:ext>
                  </a:extLst>
                </a:gridCol>
              </a:tblGrid>
              <a:tr h="508023">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类型</a:t>
                      </a:r>
                    </a:p>
                  </a:txBody>
                  <a:tcPr marL="91422" marR="91422"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E</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M</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总位数</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偏移值</a:t>
                      </a:r>
                    </a:p>
                  </a:txBody>
                  <a:tcPr marL="91422" marR="91422"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65">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单精度浮点数</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双精度浮点数</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扩展精度浮点数</a:t>
                      </a:r>
                    </a:p>
                  </a:txBody>
                  <a:tcPr marL="91422" marR="91422"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11</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15</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23</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52</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64</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32</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64</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80</a:t>
                      </a:r>
                    </a:p>
                  </a:txBody>
                  <a:tcPr marL="91422" marR="91422"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127</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1023</a:t>
                      </a:r>
                    </a:p>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16383</a:t>
                      </a:r>
                    </a:p>
                  </a:txBody>
                  <a:tcPr marL="91422" marR="91422"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5035" name="Text Box 107">
            <a:extLst>
              <a:ext uri="{FF2B5EF4-FFF2-40B4-BE49-F238E27FC236}">
                <a16:creationId xmlns:a16="http://schemas.microsoft.com/office/drawing/2014/main" id="{39F75BA3-CF50-4EAD-821C-FDB5DDB7AA26}"/>
              </a:ext>
            </a:extLst>
          </p:cNvPr>
          <p:cNvSpPr txBox="1">
            <a:spLocks noChangeArrowheads="1"/>
          </p:cNvSpPr>
          <p:nvPr/>
        </p:nvSpPr>
        <p:spPr bwMode="auto">
          <a:xfrm>
            <a:off x="490538" y="4279900"/>
            <a:ext cx="748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0" rIns="91422" bIns="45710">
            <a:spAutoFit/>
          </a:bodyPr>
          <a:lstStyle>
            <a:lvl1pPr marL="890588" indent="-890588">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ea typeface="MS PGothic" panose="020B0600070205080204" pitchFamily="34" charset="-128"/>
              </a:defRPr>
            </a:lvl1pPr>
            <a:lvl2pPr marL="1069975"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ea typeface="MS PGothic" panose="020B0600070205080204" pitchFamily="34" charset="-128"/>
              </a:defRPr>
            </a:lvl2pPr>
            <a:lvl3pPr marL="1249363"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ea typeface="MS PGothic" panose="020B0600070205080204" pitchFamily="34" charset="-128"/>
              </a:defRPr>
            </a:lvl3pPr>
            <a:lvl4pPr marL="1428750" indent="-228600">
              <a:spcBef>
                <a:spcPct val="20000"/>
              </a:spcBef>
              <a:buChar char="–"/>
              <a:defRPr kumimoji="1">
                <a:solidFill>
                  <a:schemeClr val="tx1"/>
                </a:solidFill>
                <a:latin typeface="Tahoma" panose="020B0604030504040204" pitchFamily="34" charset="0"/>
                <a:ea typeface="MS PGothic" panose="020B0600070205080204" pitchFamily="34" charset="-128"/>
              </a:defRPr>
            </a:lvl4pPr>
            <a:lvl5pPr marL="2057400" indent="-228600">
              <a:spcBef>
                <a:spcPct val="20000"/>
              </a:spcBef>
              <a:buChar char="»"/>
              <a:defRPr kumimoji="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9pPr>
          </a:lstStyle>
          <a:p>
            <a:pPr algn="ctr" eaLnBrk="1" hangingPunct="1">
              <a:buClr>
                <a:schemeClr val="bg2"/>
              </a:buClr>
              <a:buSzPct val="75000"/>
              <a:buFont typeface="Wingdings" panose="05000000000000000000" pitchFamily="2" charset="2"/>
              <a:buChar char="v"/>
            </a:pPr>
            <a:r>
              <a:rPr lang="en-US" altLang="zh-CN" sz="2400" b="0">
                <a:solidFill>
                  <a:srgbClr val="194BE9"/>
                </a:solidFill>
                <a:latin typeface="微软雅黑" panose="020B0503020204020204" pitchFamily="34" charset="-122"/>
                <a:ea typeface="微软雅黑" panose="020B0503020204020204" pitchFamily="34" charset="-122"/>
              </a:rPr>
              <a:t>IEEE754</a:t>
            </a:r>
            <a:r>
              <a:rPr lang="zh-CN" altLang="en-US" sz="2400" b="0">
                <a:solidFill>
                  <a:srgbClr val="194BE9"/>
                </a:solidFill>
                <a:latin typeface="微软雅黑" panose="020B0503020204020204" pitchFamily="34" charset="-122"/>
                <a:ea typeface="微软雅黑" panose="020B0503020204020204" pitchFamily="34" charset="-122"/>
              </a:rPr>
              <a:t>的</a:t>
            </a:r>
            <a:r>
              <a:rPr lang="en-US" altLang="zh-CN" sz="2400" b="0">
                <a:solidFill>
                  <a:srgbClr val="194BE9"/>
                </a:solidFill>
                <a:latin typeface="微软雅黑" panose="020B0503020204020204" pitchFamily="34" charset="-122"/>
                <a:ea typeface="微软雅黑" panose="020B0503020204020204" pitchFamily="34" charset="-122"/>
              </a:rPr>
              <a:t>3</a:t>
            </a:r>
            <a:r>
              <a:rPr lang="zh-CN" altLang="en-US" sz="2400" b="0">
                <a:solidFill>
                  <a:srgbClr val="194BE9"/>
                </a:solidFill>
                <a:latin typeface="微软雅黑" panose="020B0503020204020204" pitchFamily="34" charset="-122"/>
                <a:ea typeface="微软雅黑" panose="020B0503020204020204" pitchFamily="34" charset="-122"/>
              </a:rPr>
              <a:t>种浮点表示格式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8">
            <a:extLst>
              <a:ext uri="{FF2B5EF4-FFF2-40B4-BE49-F238E27FC236}">
                <a16:creationId xmlns:a16="http://schemas.microsoft.com/office/drawing/2014/main" id="{B31F8628-9E71-4D7A-9D65-A5C4E159673C}"/>
              </a:ext>
            </a:extLst>
          </p:cNvPr>
          <p:cNvSpPr>
            <a:spLocks noGrp="1" noChangeArrowheads="1"/>
          </p:cNvSpPr>
          <p:nvPr>
            <p:ph type="title"/>
          </p:nvPr>
        </p:nvSpPr>
        <p:spPr>
          <a:xfrm>
            <a:off x="639763" y="115888"/>
            <a:ext cx="5230812" cy="685800"/>
          </a:xfrm>
          <a:solidFill>
            <a:schemeClr val="bg1"/>
          </a:solidFill>
        </p:spPr>
        <p:txBody>
          <a:bodyPr/>
          <a:lstStyle/>
          <a:p>
            <a:r>
              <a:rPr lang="zh-CN" altLang="en-US" sz="3200" b="1" dirty="0">
                <a:solidFill>
                  <a:srgbClr val="C00000"/>
                </a:solidFill>
                <a:effectLst/>
                <a:latin typeface="微软雅黑" panose="020B0503020204020204" pitchFamily="34" charset="-122"/>
                <a:ea typeface="微软雅黑" panose="020B0503020204020204" pitchFamily="34" charset="-122"/>
              </a:rPr>
              <a:t>浮点表示</a:t>
            </a:r>
            <a:endParaRPr lang="zh-CN" altLang="zh-CN" sz="3200" b="1" dirty="0">
              <a:solidFill>
                <a:srgbClr val="C00000"/>
              </a:solidFill>
              <a:effectLst/>
              <a:latin typeface="微软雅黑" panose="020B0503020204020204" pitchFamily="34" charset="-122"/>
              <a:ea typeface="微软雅黑" panose="020B0503020204020204" pitchFamily="34" charset="-122"/>
            </a:endParaRPr>
          </a:p>
        </p:txBody>
      </p:sp>
      <p:graphicFrame>
        <p:nvGraphicFramePr>
          <p:cNvPr id="9" name="Group 106">
            <a:extLst>
              <a:ext uri="{FF2B5EF4-FFF2-40B4-BE49-F238E27FC236}">
                <a16:creationId xmlns:a16="http://schemas.microsoft.com/office/drawing/2014/main" id="{E3945DA8-1EB2-4239-B0DD-5950015A1281}"/>
              </a:ext>
            </a:extLst>
          </p:cNvPr>
          <p:cNvGraphicFramePr>
            <a:graphicFrameLocks noGrp="1"/>
          </p:cNvGraphicFramePr>
          <p:nvPr/>
        </p:nvGraphicFramePr>
        <p:xfrm>
          <a:off x="830263" y="2205038"/>
          <a:ext cx="7483474" cy="3887785"/>
        </p:xfrm>
        <a:graphic>
          <a:graphicData uri="http://schemas.openxmlformats.org/drawingml/2006/table">
            <a:tbl>
              <a:tblPr/>
              <a:tblGrid>
                <a:gridCol w="1440465">
                  <a:extLst>
                    <a:ext uri="{9D8B030D-6E8A-4147-A177-3AD203B41FA5}">
                      <a16:colId xmlns:a16="http://schemas.microsoft.com/office/drawing/2014/main" val="20000"/>
                    </a:ext>
                  </a:extLst>
                </a:gridCol>
                <a:gridCol w="1368442">
                  <a:extLst>
                    <a:ext uri="{9D8B030D-6E8A-4147-A177-3AD203B41FA5}">
                      <a16:colId xmlns:a16="http://schemas.microsoft.com/office/drawing/2014/main" val="20001"/>
                    </a:ext>
                  </a:extLst>
                </a:gridCol>
                <a:gridCol w="1296419">
                  <a:extLst>
                    <a:ext uri="{9D8B030D-6E8A-4147-A177-3AD203B41FA5}">
                      <a16:colId xmlns:a16="http://schemas.microsoft.com/office/drawing/2014/main" val="20002"/>
                    </a:ext>
                  </a:extLst>
                </a:gridCol>
                <a:gridCol w="1296419">
                  <a:extLst>
                    <a:ext uri="{9D8B030D-6E8A-4147-A177-3AD203B41FA5}">
                      <a16:colId xmlns:a16="http://schemas.microsoft.com/office/drawing/2014/main" val="20003"/>
                    </a:ext>
                  </a:extLst>
                </a:gridCol>
                <a:gridCol w="2081729">
                  <a:extLst>
                    <a:ext uri="{9D8B030D-6E8A-4147-A177-3AD203B41FA5}">
                      <a16:colId xmlns:a16="http://schemas.microsoft.com/office/drawing/2014/main" val="20004"/>
                    </a:ext>
                  </a:extLst>
                </a:gridCol>
              </a:tblGrid>
              <a:tr h="507916">
                <a:tc gridSpan="2">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单精度</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marL="91422" marR="91422"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双精度</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marL="91422" marR="91422"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表示的数</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2025">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指数</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尾数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指数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尾数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68">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endPar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000</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endPar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000</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968">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endPar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非零</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endPar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非零</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非规格化数</a:t>
                      </a:r>
                      <a:endPar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5968">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a:t>
                      </a: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254</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任意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a:t>
                      </a: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2046</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任意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浮点数</a:t>
                      </a:r>
                      <a:endPar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972">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255</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0</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2047</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0</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a:t>
                      </a:r>
                      <a:endPar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5968">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255</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非零</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2047</a:t>
                      </a:r>
                      <a:endPar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非零</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4264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非数</a:t>
                      </a:r>
                      <a:endParaRPr kumimoji="1" lang="en-US"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7090" name="Title 8">
            <a:extLst>
              <a:ext uri="{FF2B5EF4-FFF2-40B4-BE49-F238E27FC236}">
                <a16:creationId xmlns:a16="http://schemas.microsoft.com/office/drawing/2014/main" id="{C19898BB-2736-4A63-8AF2-C8A172D00C1D}"/>
              </a:ext>
            </a:extLst>
          </p:cNvPr>
          <p:cNvSpPr txBox="1">
            <a:spLocks noChangeArrowheads="1"/>
          </p:cNvSpPr>
          <p:nvPr/>
        </p:nvSpPr>
        <p:spPr bwMode="auto">
          <a:xfrm>
            <a:off x="542925" y="1339850"/>
            <a:ext cx="523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ea typeface="MS PGothic" panose="020B0600070205080204" pitchFamily="34" charset="-128"/>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har char="–"/>
              <a:defRPr kumimoji="1">
                <a:solidFill>
                  <a:schemeClr val="tx1"/>
                </a:solidFill>
                <a:latin typeface="Tahoma" panose="020B0604030504040204" pitchFamily="34" charset="0"/>
                <a:ea typeface="MS PGothic" panose="020B0600070205080204" pitchFamily="34" charset="-128"/>
              </a:defRPr>
            </a:lvl4pPr>
            <a:lvl5pPr marL="2057400" indent="-228600">
              <a:spcBef>
                <a:spcPct val="20000"/>
              </a:spcBef>
              <a:buChar char="»"/>
              <a:defRPr kumimoji="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chemeClr val="bg2"/>
              </a:buClr>
              <a:buSzPct val="75000"/>
              <a:buFont typeface="Wingdings" panose="05000000000000000000" pitchFamily="2" charset="2"/>
              <a:buChar char="n"/>
            </a:pPr>
            <a:r>
              <a:rPr kumimoji="0" lang="en-US" altLang="zh-CN">
                <a:solidFill>
                  <a:schemeClr val="tx1"/>
                </a:solidFill>
                <a:latin typeface="Arial Black" panose="020B0A04020102020204" pitchFamily="34" charset="0"/>
                <a:ea typeface="黑体" panose="02010609060101010101" pitchFamily="49" charset="-122"/>
              </a:rPr>
              <a:t>IEEE754</a:t>
            </a:r>
            <a:r>
              <a:rPr kumimoji="0" lang="zh-CN" altLang="en-US">
                <a:solidFill>
                  <a:schemeClr val="tx1"/>
                </a:solidFill>
                <a:latin typeface="Arial Black" panose="020B0A04020102020204" pitchFamily="34" charset="0"/>
                <a:ea typeface="黑体" panose="02010609060101010101" pitchFamily="49" charset="-122"/>
              </a:rPr>
              <a:t>编码格式</a:t>
            </a:r>
            <a:endParaRPr kumimoji="0" lang="zh-CN" altLang="en-US">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5ACA8AC-50C7-4234-B7AC-BDE406AA44CB}"/>
              </a:ext>
            </a:extLst>
          </p:cNvPr>
          <p:cNvSpPr txBox="1">
            <a:spLocks noGrp="1"/>
          </p:cNvSpPr>
          <p:nvPr>
            <p:ph type="title"/>
          </p:nvPr>
        </p:nvSpPr>
        <p:spPr>
          <a:xfrm>
            <a:off x="811213" y="152400"/>
            <a:ext cx="5132387" cy="442913"/>
          </a:xfrm>
        </p:spPr>
        <p:txBody>
          <a:bodyPr tIns="11766" rtlCol="0">
            <a:normAutofit fontScale="90000"/>
          </a:bodyPr>
          <a:lstStyle/>
          <a:p>
            <a:pPr marL="11206" algn="l">
              <a:spcBef>
                <a:spcPts val="93"/>
              </a:spcBef>
              <a:defRPr/>
            </a:pPr>
            <a:r>
              <a:rPr lang="zh-CN" altLang="en-US" sz="2800" b="1" spc="-119" dirty="0">
                <a:solidFill>
                  <a:srgbClr val="C00000"/>
                </a:solidFill>
                <a:latin typeface="微软雅黑" panose="020B0503020204020204" pitchFamily="34" charset="-122"/>
                <a:ea typeface="微软雅黑" panose="020B0503020204020204" pitchFamily="34" charset="-122"/>
              </a:rPr>
              <a:t>非规格化数举例</a:t>
            </a:r>
            <a:r>
              <a:rPr sz="2800" b="1" spc="-44" dirty="0">
                <a:solidFill>
                  <a:srgbClr val="C00000"/>
                </a:solidFill>
                <a:latin typeface="微软雅黑" panose="020B0503020204020204" pitchFamily="34" charset="-122"/>
                <a:ea typeface="微软雅黑" panose="020B0503020204020204" pitchFamily="34" charset="-122"/>
              </a:rPr>
              <a:t> </a:t>
            </a:r>
            <a:endParaRPr sz="2800" b="1" spc="-93" dirty="0">
              <a:solidFill>
                <a:srgbClr val="C00000"/>
              </a:solidFill>
              <a:latin typeface="微软雅黑" panose="020B0503020204020204" pitchFamily="34" charset="-122"/>
              <a:ea typeface="微软雅黑" panose="020B0503020204020204" pitchFamily="34" charset="-122"/>
            </a:endParaRPr>
          </a:p>
        </p:txBody>
      </p:sp>
      <p:grpSp>
        <p:nvGrpSpPr>
          <p:cNvPr id="97283" name="object 3">
            <a:extLst>
              <a:ext uri="{FF2B5EF4-FFF2-40B4-BE49-F238E27FC236}">
                <a16:creationId xmlns:a16="http://schemas.microsoft.com/office/drawing/2014/main" id="{F0278996-31D5-4664-B40C-1FB7C47A355C}"/>
              </a:ext>
            </a:extLst>
          </p:cNvPr>
          <p:cNvGrpSpPr>
            <a:grpSpLocks/>
          </p:cNvGrpSpPr>
          <p:nvPr/>
        </p:nvGrpSpPr>
        <p:grpSpPr bwMode="auto">
          <a:xfrm>
            <a:off x="134938" y="644525"/>
            <a:ext cx="8874125" cy="100013"/>
            <a:chOff x="0" y="730250"/>
            <a:chExt cx="10058400" cy="113030"/>
          </a:xfrm>
        </p:grpSpPr>
        <p:sp>
          <p:nvSpPr>
            <p:cNvPr id="4" name="object 4">
              <a:extLst>
                <a:ext uri="{FF2B5EF4-FFF2-40B4-BE49-F238E27FC236}">
                  <a16:creationId xmlns:a16="http://schemas.microsoft.com/office/drawing/2014/main" id="{C21A5961-5521-4581-8F9E-C7F7759F07C1}"/>
                </a:ext>
              </a:extLst>
            </p:cNvPr>
            <p:cNvSpPr/>
            <p:nvPr/>
          </p:nvSpPr>
          <p:spPr>
            <a:xfrm>
              <a:off x="0" y="730250"/>
              <a:ext cx="10058400" cy="12559"/>
            </a:xfrm>
            <a:custGeom>
              <a:avLst/>
              <a:gdLst/>
              <a:ahLst/>
              <a:cxnLst/>
              <a:rect l="l" t="t" r="r" b="b"/>
              <a:pathLst>
                <a:path w="10058400" h="12065">
                  <a:moveTo>
                    <a:pt x="0" y="0"/>
                  </a:moveTo>
                  <a:lnTo>
                    <a:pt x="0" y="11455"/>
                  </a:lnTo>
                  <a:lnTo>
                    <a:pt x="10058399" y="11455"/>
                  </a:lnTo>
                  <a:lnTo>
                    <a:pt x="10058399" y="0"/>
                  </a:lnTo>
                  <a:lnTo>
                    <a:pt x="0" y="0"/>
                  </a:lnTo>
                  <a:close/>
                </a:path>
              </a:pathLst>
            </a:custGeom>
            <a:solidFill>
              <a:srgbClr val="7F7F7F"/>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5" name="object 5">
              <a:extLst>
                <a:ext uri="{FF2B5EF4-FFF2-40B4-BE49-F238E27FC236}">
                  <a16:creationId xmlns:a16="http://schemas.microsoft.com/office/drawing/2014/main" id="{B0759E6B-E90F-4FC9-B372-FFE2AAF91D2A}"/>
                </a:ext>
              </a:extLst>
            </p:cNvPr>
            <p:cNvSpPr/>
            <p:nvPr/>
          </p:nvSpPr>
          <p:spPr>
            <a:xfrm>
              <a:off x="0" y="733838"/>
              <a:ext cx="10058400" cy="21529"/>
            </a:xfrm>
            <a:custGeom>
              <a:avLst/>
              <a:gdLst/>
              <a:ahLst/>
              <a:cxnLst/>
              <a:rect l="l" t="t" r="r" b="b"/>
              <a:pathLst>
                <a:path w="10058400" h="20954">
                  <a:moveTo>
                    <a:pt x="0" y="0"/>
                  </a:moveTo>
                  <a:lnTo>
                    <a:pt x="0" y="20955"/>
                  </a:lnTo>
                  <a:lnTo>
                    <a:pt x="10058399" y="20955"/>
                  </a:lnTo>
                  <a:lnTo>
                    <a:pt x="10058399" y="0"/>
                  </a:lnTo>
                  <a:lnTo>
                    <a:pt x="0" y="0"/>
                  </a:lnTo>
                  <a:close/>
                </a:path>
              </a:pathLst>
            </a:custGeom>
            <a:solidFill>
              <a:srgbClr val="8D8D8D"/>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6" name="object 6">
              <a:extLst>
                <a:ext uri="{FF2B5EF4-FFF2-40B4-BE49-F238E27FC236}">
                  <a16:creationId xmlns:a16="http://schemas.microsoft.com/office/drawing/2014/main" id="{BA9ED516-CFFA-4D67-A6BF-2DFD6E32D9EF}"/>
                </a:ext>
              </a:extLst>
            </p:cNvPr>
            <p:cNvSpPr/>
            <p:nvPr/>
          </p:nvSpPr>
          <p:spPr>
            <a:xfrm>
              <a:off x="0" y="748191"/>
              <a:ext cx="10058400" cy="21529"/>
            </a:xfrm>
            <a:custGeom>
              <a:avLst/>
              <a:gdLst/>
              <a:ahLst/>
              <a:cxnLst/>
              <a:rect l="l" t="t" r="r" b="b"/>
              <a:pathLst>
                <a:path w="10058400" h="20954">
                  <a:moveTo>
                    <a:pt x="0" y="0"/>
                  </a:moveTo>
                  <a:lnTo>
                    <a:pt x="0" y="20955"/>
                  </a:lnTo>
                  <a:lnTo>
                    <a:pt x="10058399" y="20955"/>
                  </a:lnTo>
                  <a:lnTo>
                    <a:pt x="10058399" y="0"/>
                  </a:lnTo>
                  <a:lnTo>
                    <a:pt x="0" y="0"/>
                  </a:lnTo>
                  <a:close/>
                </a:path>
              </a:pathLst>
            </a:custGeom>
            <a:solidFill>
              <a:srgbClr val="9B9B9B"/>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7" name="object 7">
              <a:extLst>
                <a:ext uri="{FF2B5EF4-FFF2-40B4-BE49-F238E27FC236}">
                  <a16:creationId xmlns:a16="http://schemas.microsoft.com/office/drawing/2014/main" id="{4D9BA047-7A29-4461-A062-63EEBFACF9CC}"/>
                </a:ext>
              </a:extLst>
            </p:cNvPr>
            <p:cNvSpPr/>
            <p:nvPr/>
          </p:nvSpPr>
          <p:spPr>
            <a:xfrm>
              <a:off x="0" y="762544"/>
              <a:ext cx="10058400" cy="21529"/>
            </a:xfrm>
            <a:custGeom>
              <a:avLst/>
              <a:gdLst/>
              <a:ahLst/>
              <a:cxnLst/>
              <a:rect l="l" t="t" r="r" b="b"/>
              <a:pathLst>
                <a:path w="10058400" h="20954">
                  <a:moveTo>
                    <a:pt x="0" y="0"/>
                  </a:moveTo>
                  <a:lnTo>
                    <a:pt x="0" y="20955"/>
                  </a:lnTo>
                  <a:lnTo>
                    <a:pt x="10058399" y="20955"/>
                  </a:lnTo>
                  <a:lnTo>
                    <a:pt x="10058399" y="0"/>
                  </a:lnTo>
                  <a:lnTo>
                    <a:pt x="0" y="0"/>
                  </a:lnTo>
                  <a:close/>
                </a:path>
              </a:pathLst>
            </a:custGeom>
            <a:solidFill>
              <a:srgbClr val="A9A9A9"/>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8" name="object 8">
              <a:extLst>
                <a:ext uri="{FF2B5EF4-FFF2-40B4-BE49-F238E27FC236}">
                  <a16:creationId xmlns:a16="http://schemas.microsoft.com/office/drawing/2014/main" id="{75B779EA-D7CE-4DC4-81CB-B63AD327EED3}"/>
                </a:ext>
              </a:extLst>
            </p:cNvPr>
            <p:cNvSpPr/>
            <p:nvPr/>
          </p:nvSpPr>
          <p:spPr>
            <a:xfrm>
              <a:off x="0" y="776897"/>
              <a:ext cx="10058400" cy="21529"/>
            </a:xfrm>
            <a:custGeom>
              <a:avLst/>
              <a:gdLst/>
              <a:ahLst/>
              <a:cxnLst/>
              <a:rect l="l" t="t" r="r" b="b"/>
              <a:pathLst>
                <a:path w="10058400" h="20954">
                  <a:moveTo>
                    <a:pt x="0" y="0"/>
                  </a:moveTo>
                  <a:lnTo>
                    <a:pt x="0" y="20955"/>
                  </a:lnTo>
                  <a:lnTo>
                    <a:pt x="10058399" y="20955"/>
                  </a:lnTo>
                  <a:lnTo>
                    <a:pt x="10058399" y="0"/>
                  </a:lnTo>
                  <a:lnTo>
                    <a:pt x="0" y="0"/>
                  </a:lnTo>
                  <a:close/>
                </a:path>
              </a:pathLst>
            </a:custGeom>
            <a:solidFill>
              <a:srgbClr val="B8B8B8"/>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9" name="object 9">
              <a:extLst>
                <a:ext uri="{FF2B5EF4-FFF2-40B4-BE49-F238E27FC236}">
                  <a16:creationId xmlns:a16="http://schemas.microsoft.com/office/drawing/2014/main" id="{A5B905AD-325A-44B8-BD04-5C4B1DB75BEE}"/>
                </a:ext>
              </a:extLst>
            </p:cNvPr>
            <p:cNvSpPr/>
            <p:nvPr/>
          </p:nvSpPr>
          <p:spPr>
            <a:xfrm>
              <a:off x="0" y="791250"/>
              <a:ext cx="10058400" cy="19736"/>
            </a:xfrm>
            <a:custGeom>
              <a:avLst/>
              <a:gdLst/>
              <a:ahLst/>
              <a:cxnLst/>
              <a:rect l="l" t="t" r="r" b="b"/>
              <a:pathLst>
                <a:path w="10058400" h="20954">
                  <a:moveTo>
                    <a:pt x="0" y="0"/>
                  </a:moveTo>
                  <a:lnTo>
                    <a:pt x="0" y="20955"/>
                  </a:lnTo>
                  <a:lnTo>
                    <a:pt x="10058399" y="20955"/>
                  </a:lnTo>
                  <a:lnTo>
                    <a:pt x="10058399" y="0"/>
                  </a:lnTo>
                  <a:lnTo>
                    <a:pt x="0" y="0"/>
                  </a:lnTo>
                  <a:close/>
                </a:path>
              </a:pathLst>
            </a:custGeom>
            <a:solidFill>
              <a:srgbClr val="C6C6C6"/>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10" name="object 10">
              <a:extLst>
                <a:ext uri="{FF2B5EF4-FFF2-40B4-BE49-F238E27FC236}">
                  <a16:creationId xmlns:a16="http://schemas.microsoft.com/office/drawing/2014/main" id="{10BA23AD-2BCD-471C-9CEA-C7EC4F0DC5FC}"/>
                </a:ext>
              </a:extLst>
            </p:cNvPr>
            <p:cNvSpPr/>
            <p:nvPr/>
          </p:nvSpPr>
          <p:spPr>
            <a:xfrm>
              <a:off x="0" y="803809"/>
              <a:ext cx="10058400" cy="21529"/>
            </a:xfrm>
            <a:custGeom>
              <a:avLst/>
              <a:gdLst/>
              <a:ahLst/>
              <a:cxnLst/>
              <a:rect l="l" t="t" r="r" b="b"/>
              <a:pathLst>
                <a:path w="10058400" h="20955">
                  <a:moveTo>
                    <a:pt x="0" y="0"/>
                  </a:moveTo>
                  <a:lnTo>
                    <a:pt x="0" y="20955"/>
                  </a:lnTo>
                  <a:lnTo>
                    <a:pt x="10058399" y="20955"/>
                  </a:lnTo>
                  <a:lnTo>
                    <a:pt x="10058399" y="0"/>
                  </a:lnTo>
                  <a:lnTo>
                    <a:pt x="0" y="0"/>
                  </a:lnTo>
                  <a:close/>
                </a:path>
              </a:pathLst>
            </a:custGeom>
            <a:solidFill>
              <a:srgbClr val="D4D4D4"/>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11" name="object 11">
              <a:extLst>
                <a:ext uri="{FF2B5EF4-FFF2-40B4-BE49-F238E27FC236}">
                  <a16:creationId xmlns:a16="http://schemas.microsoft.com/office/drawing/2014/main" id="{FFE18F85-AE12-4C64-A06A-686AA796CB10}"/>
                </a:ext>
              </a:extLst>
            </p:cNvPr>
            <p:cNvSpPr/>
            <p:nvPr/>
          </p:nvSpPr>
          <p:spPr>
            <a:xfrm>
              <a:off x="0" y="818162"/>
              <a:ext cx="10058400" cy="21529"/>
            </a:xfrm>
            <a:custGeom>
              <a:avLst/>
              <a:gdLst/>
              <a:ahLst/>
              <a:cxnLst/>
              <a:rect l="l" t="t" r="r" b="b"/>
              <a:pathLst>
                <a:path w="10058400" h="20955">
                  <a:moveTo>
                    <a:pt x="0" y="0"/>
                  </a:moveTo>
                  <a:lnTo>
                    <a:pt x="0" y="20955"/>
                  </a:lnTo>
                  <a:lnTo>
                    <a:pt x="10058399" y="20955"/>
                  </a:lnTo>
                  <a:lnTo>
                    <a:pt x="10058399" y="0"/>
                  </a:lnTo>
                  <a:lnTo>
                    <a:pt x="0" y="0"/>
                  </a:lnTo>
                  <a:close/>
                </a:path>
              </a:pathLst>
            </a:custGeom>
            <a:solidFill>
              <a:srgbClr val="E2E2E2"/>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sp>
          <p:nvSpPr>
            <p:cNvPr id="12" name="object 12">
              <a:extLst>
                <a:ext uri="{FF2B5EF4-FFF2-40B4-BE49-F238E27FC236}">
                  <a16:creationId xmlns:a16="http://schemas.microsoft.com/office/drawing/2014/main" id="{845C54FA-39A7-4EC1-A7C2-03464BEBCF23}"/>
                </a:ext>
              </a:extLst>
            </p:cNvPr>
            <p:cNvSpPr/>
            <p:nvPr/>
          </p:nvSpPr>
          <p:spPr>
            <a:xfrm>
              <a:off x="0" y="832515"/>
              <a:ext cx="10058400" cy="10765"/>
            </a:xfrm>
            <a:custGeom>
              <a:avLst/>
              <a:gdLst/>
              <a:ahLst/>
              <a:cxnLst/>
              <a:rect l="l" t="t" r="r" b="b"/>
              <a:pathLst>
                <a:path w="10058400" h="10794">
                  <a:moveTo>
                    <a:pt x="0" y="0"/>
                  </a:moveTo>
                  <a:lnTo>
                    <a:pt x="0" y="10769"/>
                  </a:lnTo>
                  <a:lnTo>
                    <a:pt x="10058399" y="10769"/>
                  </a:lnTo>
                  <a:lnTo>
                    <a:pt x="10058399" y="0"/>
                  </a:lnTo>
                  <a:lnTo>
                    <a:pt x="0" y="0"/>
                  </a:lnTo>
                  <a:close/>
                </a:path>
              </a:pathLst>
            </a:custGeom>
            <a:solidFill>
              <a:srgbClr val="F1F1F1"/>
            </a:solidFill>
          </p:spPr>
          <p:txBody>
            <a:bodyPr lIns="0" tIns="0" rIns="0" bIns="0"/>
            <a:lstStyle/>
            <a:p>
              <a:pPr defTabSz="806867" eaLnBrk="1" fontAlgn="auto" hangingPunct="1">
                <a:spcBef>
                  <a:spcPts val="0"/>
                </a:spcBef>
                <a:spcAft>
                  <a:spcPts val="0"/>
                </a:spcAft>
                <a:defRPr/>
              </a:pPr>
              <a:endParaRPr sz="1588" b="0" kern="0">
                <a:solidFill>
                  <a:sysClr val="windowText" lastClr="000000"/>
                </a:solidFill>
              </a:endParaRPr>
            </a:p>
          </p:txBody>
        </p:sp>
      </p:grpSp>
      <p:sp>
        <p:nvSpPr>
          <p:cNvPr id="13" name="object 13">
            <a:extLst>
              <a:ext uri="{FF2B5EF4-FFF2-40B4-BE49-F238E27FC236}">
                <a16:creationId xmlns:a16="http://schemas.microsoft.com/office/drawing/2014/main" id="{5F0E247D-683C-45FA-9F81-115587B24A97}"/>
              </a:ext>
            </a:extLst>
          </p:cNvPr>
          <p:cNvSpPr txBox="1"/>
          <p:nvPr/>
        </p:nvSpPr>
        <p:spPr>
          <a:xfrm>
            <a:off x="685800" y="927100"/>
            <a:ext cx="7497763" cy="2676525"/>
          </a:xfrm>
          <a:prstGeom prst="rect">
            <a:avLst/>
          </a:prstGeom>
        </p:spPr>
        <p:txBody>
          <a:bodyPr lIns="0" tIns="0" rIns="0" bIns="0">
            <a:spAutoFit/>
          </a:bodyPr>
          <a:lstStyle>
            <a:lvl1pPr marL="22225" defTabSz="806450">
              <a:defRPr sz="2400" b="1">
                <a:solidFill>
                  <a:schemeClr val="tx1"/>
                </a:solidFill>
                <a:latin typeface="Tekton" pitchFamily="34" charset="0"/>
                <a:ea typeface="MS PGothic" panose="020B0600070205080204" pitchFamily="34" charset="-128"/>
              </a:defRPr>
            </a:lvl1pPr>
            <a:lvl2pPr marL="742950" indent="-285750" defTabSz="806450">
              <a:defRPr sz="2400" b="1">
                <a:solidFill>
                  <a:schemeClr val="tx1"/>
                </a:solidFill>
                <a:latin typeface="Tekton" pitchFamily="34" charset="0"/>
                <a:ea typeface="MS PGothic" panose="020B0600070205080204" pitchFamily="34" charset="-128"/>
              </a:defRPr>
            </a:lvl2pPr>
            <a:lvl3pPr marL="1143000" indent="-228600" defTabSz="806450">
              <a:defRPr sz="2400" b="1">
                <a:solidFill>
                  <a:schemeClr val="tx1"/>
                </a:solidFill>
                <a:latin typeface="Tekton" pitchFamily="34" charset="0"/>
                <a:ea typeface="MS PGothic" panose="020B0600070205080204" pitchFamily="34" charset="-128"/>
              </a:defRPr>
            </a:lvl3pPr>
            <a:lvl4pPr marL="1600200" indent="-228600" defTabSz="806450">
              <a:defRPr sz="2400" b="1">
                <a:solidFill>
                  <a:schemeClr val="tx1"/>
                </a:solidFill>
                <a:latin typeface="Tekton" pitchFamily="34" charset="0"/>
                <a:ea typeface="MS PGothic" panose="020B0600070205080204" pitchFamily="34" charset="-128"/>
              </a:defRPr>
            </a:lvl4pPr>
            <a:lvl5pPr marL="2057400" indent="-228600" defTabSz="806450">
              <a:defRPr sz="2400" b="1">
                <a:solidFill>
                  <a:schemeClr val="tx1"/>
                </a:solidFill>
                <a:latin typeface="Tekton" pitchFamily="34" charset="0"/>
                <a:ea typeface="MS PGothic" panose="020B0600070205080204" pitchFamily="34" charset="-128"/>
              </a:defRPr>
            </a:lvl5pPr>
            <a:lvl6pPr marL="25146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defTabSz="80645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eaLnBrk="1" hangingPunct="1">
              <a:lnSpc>
                <a:spcPct val="103000"/>
              </a:lnSpc>
            </a:pPr>
            <a:r>
              <a:rPr lang="zh-CN" altLang="en-US" b="0">
                <a:solidFill>
                  <a:srgbClr val="623F99"/>
                </a:solidFill>
                <a:latin typeface="微软雅黑" panose="020B0503020204020204" pitchFamily="34" charset="-122"/>
                <a:ea typeface="微软雅黑" panose="020B0503020204020204" pitchFamily="34" charset="-122"/>
                <a:cs typeface="Arial" panose="020B0604020202020204" pitchFamily="34" charset="0"/>
              </a:rPr>
              <a:t>给定计算机单精度浮点表示数</a:t>
            </a:r>
            <a:r>
              <a:rPr lang="zh-CN" altLang="zh-CN" b="0">
                <a:solidFill>
                  <a:srgbClr val="623F99"/>
                </a:solidFill>
                <a:latin typeface="微软雅黑" panose="020B0503020204020204" pitchFamily="34" charset="-122"/>
                <a:ea typeface="微软雅黑" panose="020B0503020204020204" pitchFamily="34" charset="-122"/>
                <a:cs typeface="Arial" panose="020B0604020202020204" pitchFamily="34" charset="0"/>
              </a:rPr>
              <a:t>0x80600000, </a:t>
            </a:r>
            <a:r>
              <a:rPr lang="zh-CN" altLang="en-US" b="0">
                <a:solidFill>
                  <a:srgbClr val="623F99"/>
                </a:solidFill>
                <a:latin typeface="微软雅黑" panose="020B0503020204020204" pitchFamily="34" charset="-122"/>
                <a:ea typeface="微软雅黑" panose="020B0503020204020204" pitchFamily="34" charset="-122"/>
                <a:cs typeface="Arial" panose="020B0604020202020204" pitchFamily="34" charset="0"/>
              </a:rPr>
              <a:t>它表示的数是什么</a:t>
            </a:r>
            <a:r>
              <a:rPr lang="zh-CN" altLang="zh-CN" b="0">
                <a:solidFill>
                  <a:srgbClr val="623F99"/>
                </a:solidFill>
                <a:latin typeface="微软雅黑" panose="020B0503020204020204" pitchFamily="34" charset="-122"/>
                <a:ea typeface="微软雅黑" panose="020B0503020204020204" pitchFamily="34" charset="-122"/>
                <a:cs typeface="Arial" panose="020B0604020202020204" pitchFamily="34" charset="0"/>
              </a:rPr>
              <a:t>?</a:t>
            </a:r>
            <a:endParaRPr lang="zh-CN" altLang="zh-CN"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ts val="1463"/>
              </a:spcBef>
            </a:pPr>
            <a:r>
              <a:rPr lang="zh-CN" altLang="en-US" b="0">
                <a:solidFill>
                  <a:srgbClr val="000000"/>
                </a:solidFill>
                <a:latin typeface="微软雅黑" panose="020B0503020204020204" pitchFamily="34" charset="-122"/>
                <a:ea typeface="微软雅黑" panose="020B0503020204020204" pitchFamily="34" charset="-122"/>
                <a:cs typeface="Arial" panose="020B0604020202020204" pitchFamily="34" charset="0"/>
              </a:rPr>
              <a:t>写成二进制形式</a:t>
            </a:r>
            <a:r>
              <a:rPr lang="zh-CN" altLang="zh-CN" b="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ts val="25"/>
              </a:spcBef>
            </a:pPr>
            <a:endParaRPr lang="zh-CN"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zh-CN" altLang="zh-CN" b="0">
                <a:solidFill>
                  <a:srgbClr val="000000"/>
                </a:solidFill>
                <a:latin typeface="微软雅黑" panose="020B0503020204020204" pitchFamily="34" charset="-122"/>
                <a:ea typeface="微软雅黑" panose="020B0503020204020204" pitchFamily="34" charset="-122"/>
                <a:cs typeface="Arial" panose="020B0604020202020204" pitchFamily="34" charset="0"/>
              </a:rPr>
              <a:t>1 00000000 11000000000000000000000</a:t>
            </a:r>
          </a:p>
          <a:p>
            <a:pPr eaLnBrk="1" hangingPunct="1">
              <a:spcBef>
                <a:spcPts val="38"/>
              </a:spcBef>
            </a:pPr>
            <a:endParaRPr lang="zh-CN"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b="0">
                <a:solidFill>
                  <a:srgbClr val="000000"/>
                </a:solidFill>
                <a:latin typeface="微软雅黑" panose="020B0503020204020204" pitchFamily="34" charset="-122"/>
                <a:ea typeface="微软雅黑" panose="020B0503020204020204" pitchFamily="34" charset="-122"/>
                <a:cs typeface="Arial" panose="020B0604020202020204" pitchFamily="34" charset="0"/>
              </a:rPr>
              <a:t>负数，指数</a:t>
            </a:r>
            <a:r>
              <a:rPr lang="en-US" altLang="zh-CN" b="0">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b="0">
                <a:solidFill>
                  <a:srgbClr val="000000"/>
                </a:solidFill>
                <a:latin typeface="微软雅黑" panose="020B0503020204020204" pitchFamily="34" charset="-122"/>
                <a:ea typeface="微软雅黑" panose="020B0503020204020204" pitchFamily="34" charset="-122"/>
                <a:cs typeface="Arial" panose="020B0604020202020204" pitchFamily="34" charset="0"/>
              </a:rPr>
              <a:t>，尾数非零，是非规格化数</a:t>
            </a:r>
            <a:r>
              <a:rPr lang="zh-CN" altLang="zh-CN" b="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9" name="Rectangle 33">
            <a:extLst>
              <a:ext uri="{FF2B5EF4-FFF2-40B4-BE49-F238E27FC236}">
                <a16:creationId xmlns:a16="http://schemas.microsoft.com/office/drawing/2014/main" id="{FE0975AC-874D-43BF-AA10-33C9647F0344}"/>
              </a:ext>
            </a:extLst>
          </p:cNvPr>
          <p:cNvSpPr>
            <a:spLocks noChangeArrowheads="1"/>
          </p:cNvSpPr>
          <p:nvPr/>
        </p:nvSpPr>
        <p:spPr bwMode="auto">
          <a:xfrm>
            <a:off x="1447800" y="3751263"/>
            <a:ext cx="4192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pPr eaLnBrk="1" hangingPunct="1"/>
            <a:r>
              <a:rPr kumimoji="1" lang="en-US" altLang="zh-CN">
                <a:latin typeface="Arial" panose="020B0604020202020204" pitchFamily="34" charset="0"/>
              </a:rPr>
              <a:t>=</a:t>
            </a:r>
            <a:r>
              <a:rPr kumimoji="1" lang="zh-CN" altLang="en-US">
                <a:latin typeface="Arial" panose="020B0604020202020204" pitchFamily="34" charset="0"/>
              </a:rPr>
              <a:t>(-1)</a:t>
            </a:r>
            <a:r>
              <a:rPr kumimoji="1" lang="en-US" altLang="zh-CN" baseline="30000">
                <a:latin typeface="Arial" panose="020B0604020202020204" pitchFamily="34" charset="0"/>
              </a:rPr>
              <a:t>s</a:t>
            </a:r>
            <a:r>
              <a:rPr kumimoji="1" lang="en-US" altLang="zh-CN">
                <a:latin typeface="Arial" panose="020B0604020202020204" pitchFamily="34" charset="0"/>
              </a:rPr>
              <a:t>×0.aa…a ×2</a:t>
            </a:r>
            <a:r>
              <a:rPr kumimoji="1" lang="en-US" altLang="zh-CN" baseline="30000">
                <a:latin typeface="Arial" panose="020B0604020202020204" pitchFamily="34" charset="0"/>
              </a:rPr>
              <a:t>-126</a:t>
            </a:r>
          </a:p>
          <a:p>
            <a:pPr eaLnBrk="1" hangingPunct="1"/>
            <a:r>
              <a:rPr kumimoji="1" lang="en-US" altLang="zh-CN">
                <a:latin typeface="Arial" panose="020B0604020202020204" pitchFamily="34" charset="0"/>
              </a:rPr>
              <a:t>=</a:t>
            </a:r>
            <a:r>
              <a:rPr kumimoji="1" lang="zh-CN" altLang="en-US">
                <a:latin typeface="Arial" panose="020B0604020202020204" pitchFamily="34" charset="0"/>
              </a:rPr>
              <a:t>(-1)</a:t>
            </a:r>
            <a:r>
              <a:rPr kumimoji="1" lang="en-US" altLang="zh-CN" baseline="30000">
                <a:latin typeface="Arial" panose="020B0604020202020204" pitchFamily="34" charset="0"/>
              </a:rPr>
              <a:t>1</a:t>
            </a:r>
            <a:r>
              <a:rPr kumimoji="1" lang="en-US" altLang="zh-CN">
                <a:latin typeface="Arial" panose="020B0604020202020204" pitchFamily="34" charset="0"/>
              </a:rPr>
              <a:t>×0.11 ×2</a:t>
            </a:r>
            <a:r>
              <a:rPr kumimoji="1" lang="en-US" altLang="zh-CN" baseline="30000">
                <a:latin typeface="Arial" panose="020B0604020202020204" pitchFamily="34" charset="0"/>
              </a:rPr>
              <a:t>-126</a:t>
            </a:r>
          </a:p>
          <a:p>
            <a:pPr eaLnBrk="1" hangingPunct="1"/>
            <a:r>
              <a:rPr kumimoji="1" lang="en-US" altLang="zh-CN">
                <a:latin typeface="Arial" panose="020B0604020202020204" pitchFamily="34" charset="0"/>
              </a:rPr>
              <a:t>=</a:t>
            </a:r>
            <a:r>
              <a:rPr kumimoji="1" lang="zh-CN" altLang="en-US">
                <a:latin typeface="Arial" panose="020B0604020202020204" pitchFamily="34" charset="0"/>
              </a:rPr>
              <a:t>-</a:t>
            </a:r>
            <a:r>
              <a:rPr kumimoji="1" lang="en-US" altLang="zh-CN">
                <a:latin typeface="Arial" panose="020B0604020202020204" pitchFamily="34" charset="0"/>
              </a:rPr>
              <a:t>1.1 ×2</a:t>
            </a:r>
            <a:r>
              <a:rPr kumimoji="1" lang="en-US" altLang="zh-CN" baseline="30000">
                <a:latin typeface="Arial" panose="020B0604020202020204" pitchFamily="34" charset="0"/>
              </a:rPr>
              <a:t>-127</a:t>
            </a:r>
          </a:p>
        </p:txBody>
      </p:sp>
      <p:sp>
        <p:nvSpPr>
          <p:cNvPr id="20" name="矩形 19">
            <a:extLst>
              <a:ext uri="{FF2B5EF4-FFF2-40B4-BE49-F238E27FC236}">
                <a16:creationId xmlns:a16="http://schemas.microsoft.com/office/drawing/2014/main" id="{1F39A386-9A03-46FF-B193-8D4A331C9252}"/>
              </a:ext>
            </a:extLst>
          </p:cNvPr>
          <p:cNvSpPr/>
          <p:nvPr/>
        </p:nvSpPr>
        <p:spPr>
          <a:xfrm>
            <a:off x="419100" y="5100638"/>
            <a:ext cx="8496300" cy="1422400"/>
          </a:xfrm>
          <a:prstGeom prst="rect">
            <a:avLst/>
          </a:prstGeom>
        </p:spPr>
        <p:txBody>
          <a:bodyPr>
            <a:spAutoFit/>
          </a:bodyPr>
          <a:lstStyle>
            <a:lvl1pPr marL="66675" defTabSz="806450">
              <a:tabLst>
                <a:tab pos="4630738" algn="l"/>
                <a:tab pos="5392738" algn="l"/>
              </a:tabLst>
              <a:defRPr sz="2400" b="1">
                <a:solidFill>
                  <a:schemeClr val="tx1"/>
                </a:solidFill>
                <a:latin typeface="Tekton" pitchFamily="34" charset="0"/>
                <a:ea typeface="MS PGothic" panose="020B0600070205080204" pitchFamily="34" charset="-128"/>
              </a:defRPr>
            </a:lvl1pPr>
            <a:lvl2pPr marL="742950" indent="-285750" defTabSz="806450">
              <a:tabLst>
                <a:tab pos="4630738" algn="l"/>
                <a:tab pos="5392738" algn="l"/>
              </a:tabLst>
              <a:defRPr sz="2400" b="1">
                <a:solidFill>
                  <a:schemeClr val="tx1"/>
                </a:solidFill>
                <a:latin typeface="Tekton" pitchFamily="34" charset="0"/>
                <a:ea typeface="MS PGothic" panose="020B0600070205080204" pitchFamily="34" charset="-128"/>
              </a:defRPr>
            </a:lvl2pPr>
            <a:lvl3pPr marL="1143000" indent="-228600" defTabSz="806450">
              <a:tabLst>
                <a:tab pos="4630738" algn="l"/>
                <a:tab pos="5392738" algn="l"/>
              </a:tabLst>
              <a:defRPr sz="2400" b="1">
                <a:solidFill>
                  <a:schemeClr val="tx1"/>
                </a:solidFill>
                <a:latin typeface="Tekton" pitchFamily="34" charset="0"/>
                <a:ea typeface="MS PGothic" panose="020B0600070205080204" pitchFamily="34" charset="-128"/>
              </a:defRPr>
            </a:lvl3pPr>
            <a:lvl4pPr marL="1600200" indent="-228600" defTabSz="806450">
              <a:tabLst>
                <a:tab pos="4630738" algn="l"/>
                <a:tab pos="5392738" algn="l"/>
              </a:tabLst>
              <a:defRPr sz="2400" b="1">
                <a:solidFill>
                  <a:schemeClr val="tx1"/>
                </a:solidFill>
                <a:latin typeface="Tekton" pitchFamily="34" charset="0"/>
                <a:ea typeface="MS PGothic" panose="020B0600070205080204" pitchFamily="34" charset="-128"/>
              </a:defRPr>
            </a:lvl4pPr>
            <a:lvl5pPr marL="2057400" indent="-228600" defTabSz="806450">
              <a:tabLst>
                <a:tab pos="4630738" algn="l"/>
                <a:tab pos="5392738" algn="l"/>
              </a:tabLst>
              <a:defRPr sz="2400" b="1">
                <a:solidFill>
                  <a:schemeClr val="tx1"/>
                </a:solidFill>
                <a:latin typeface="Tekton" pitchFamily="34" charset="0"/>
                <a:ea typeface="MS PGothic" panose="020B0600070205080204" pitchFamily="34" charset="-128"/>
              </a:defRPr>
            </a:lvl5pPr>
            <a:lvl6pPr marL="2514600" indent="-228600" defTabSz="806450" eaLnBrk="0" fontAlgn="base" hangingPunct="0">
              <a:spcBef>
                <a:spcPct val="0"/>
              </a:spcBef>
              <a:spcAft>
                <a:spcPct val="0"/>
              </a:spcAft>
              <a:tabLst>
                <a:tab pos="4630738" algn="l"/>
                <a:tab pos="5392738" algn="l"/>
              </a:tabLst>
              <a:defRPr sz="2400" b="1">
                <a:solidFill>
                  <a:schemeClr val="tx1"/>
                </a:solidFill>
                <a:latin typeface="Tekton" pitchFamily="34" charset="0"/>
                <a:ea typeface="MS PGothic" panose="020B0600070205080204" pitchFamily="34" charset="-128"/>
              </a:defRPr>
            </a:lvl6pPr>
            <a:lvl7pPr marL="2971800" indent="-228600" defTabSz="806450" eaLnBrk="0" fontAlgn="base" hangingPunct="0">
              <a:spcBef>
                <a:spcPct val="0"/>
              </a:spcBef>
              <a:spcAft>
                <a:spcPct val="0"/>
              </a:spcAft>
              <a:tabLst>
                <a:tab pos="4630738" algn="l"/>
                <a:tab pos="5392738" algn="l"/>
              </a:tabLst>
              <a:defRPr sz="2400" b="1">
                <a:solidFill>
                  <a:schemeClr val="tx1"/>
                </a:solidFill>
                <a:latin typeface="Tekton" pitchFamily="34" charset="0"/>
                <a:ea typeface="MS PGothic" panose="020B0600070205080204" pitchFamily="34" charset="-128"/>
              </a:defRPr>
            </a:lvl7pPr>
            <a:lvl8pPr marL="3429000" indent="-228600" defTabSz="806450" eaLnBrk="0" fontAlgn="base" hangingPunct="0">
              <a:spcBef>
                <a:spcPct val="0"/>
              </a:spcBef>
              <a:spcAft>
                <a:spcPct val="0"/>
              </a:spcAft>
              <a:tabLst>
                <a:tab pos="4630738" algn="l"/>
                <a:tab pos="5392738" algn="l"/>
              </a:tabLst>
              <a:defRPr sz="2400" b="1">
                <a:solidFill>
                  <a:schemeClr val="tx1"/>
                </a:solidFill>
                <a:latin typeface="Tekton" pitchFamily="34" charset="0"/>
                <a:ea typeface="MS PGothic" panose="020B0600070205080204" pitchFamily="34" charset="-128"/>
              </a:defRPr>
            </a:lvl8pPr>
            <a:lvl9pPr marL="3886200" indent="-228600" defTabSz="806450" eaLnBrk="0" fontAlgn="base" hangingPunct="0">
              <a:spcBef>
                <a:spcPct val="0"/>
              </a:spcBef>
              <a:spcAft>
                <a:spcPct val="0"/>
              </a:spcAft>
              <a:tabLst>
                <a:tab pos="4630738" algn="l"/>
                <a:tab pos="5392738" algn="l"/>
              </a:tabLst>
              <a:defRPr sz="2400" b="1">
                <a:solidFill>
                  <a:schemeClr val="tx1"/>
                </a:solidFill>
                <a:latin typeface="Tekton" pitchFamily="34" charset="0"/>
                <a:ea typeface="MS PGothic" panose="020B0600070205080204" pitchFamily="34" charset="-128"/>
              </a:defRPr>
            </a:lvl9pPr>
          </a:lstStyle>
          <a:p>
            <a:pPr eaLnBrk="1" hangingPunct="1">
              <a:lnSpc>
                <a:spcPct val="150000"/>
              </a:lnSpc>
            </a:pPr>
            <a:r>
              <a:rPr lang="zh-CN" altLang="en-US"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最大的正非规格化数为</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p>
          <a:p>
            <a:pPr eaLnBrk="1" hangingPunct="1">
              <a:lnSpc>
                <a:spcPct val="150000"/>
              </a:lnSpc>
            </a:pP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2000" b="0">
                <a:solidFill>
                  <a:srgbClr val="000000"/>
                </a:solidFill>
                <a:latin typeface="微软雅黑" panose="020B0503020204020204" pitchFamily="34" charset="-122"/>
                <a:ea typeface="微软雅黑" panose="020B0503020204020204" pitchFamily="34" charset="-122"/>
                <a:cs typeface="Lucida Sans Unicode" panose="020B0602030504020204" pitchFamily="34" charset="0"/>
              </a:rPr>
              <a:t>.</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11111111111111111111111</a:t>
            </a:r>
            <a:r>
              <a:rPr lang="en-US" altLang="zh-CN" sz="2000" b="0" baseline="-11000">
                <a:solidFill>
                  <a:srgbClr val="000000"/>
                </a:solidFill>
                <a:latin typeface="微软雅黑" panose="020B0503020204020204" pitchFamily="34" charset="-122"/>
                <a:ea typeface="微软雅黑" panose="020B0503020204020204" pitchFamily="34" charset="-122"/>
                <a:cs typeface="Arial" panose="020B0604020202020204" pitchFamily="34" charset="0"/>
              </a:rPr>
              <a:t>2 </a:t>
            </a:r>
            <a:r>
              <a:rPr lang="en-US" altLang="zh-CN" sz="2000" b="0">
                <a:solidFill>
                  <a:srgbClr val="000000"/>
                </a:solidFill>
                <a:latin typeface="微软雅黑" panose="020B0503020204020204" pitchFamily="34" charset="-122"/>
                <a:ea typeface="微软雅黑" panose="020B0503020204020204" pitchFamily="34" charset="-122"/>
                <a:cs typeface="Cambria" panose="02040503050406030204" pitchFamily="18" charset="0"/>
              </a:rPr>
              <a:t>× </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000" b="0" baseline="27000">
                <a:solidFill>
                  <a:srgbClr val="000000"/>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sz="2000" b="0" baseline="27000">
                <a:solidFill>
                  <a:srgbClr val="000000"/>
                </a:solidFill>
                <a:latin typeface="微软雅黑" panose="020B0503020204020204" pitchFamily="34" charset="-122"/>
                <a:ea typeface="微软雅黑" panose="020B0503020204020204" pitchFamily="34" charset="-122"/>
                <a:cs typeface="Arial" panose="020B0604020202020204" pitchFamily="34" charset="0"/>
              </a:rPr>
              <a:t>126</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所有正非规格化数在</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r>
              <a:rPr lang="en-US" altLang="zh-CN" sz="2000" b="0">
                <a:solidFill>
                  <a:srgbClr val="000000"/>
                </a:solidFill>
                <a:latin typeface="微软雅黑" panose="020B0503020204020204" pitchFamily="34" charset="-122"/>
                <a:ea typeface="微软雅黑" panose="020B0503020204020204" pitchFamily="34" charset="-122"/>
                <a:cs typeface="Lucida Sans Unicode" panose="020B0602030504020204" pitchFamily="34" charset="0"/>
              </a:rPr>
              <a:t>.</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11111111111111111111111</a:t>
            </a:r>
            <a:r>
              <a:rPr lang="en-US" altLang="zh-CN" sz="2000" b="0" baseline="-11000">
                <a:solidFill>
                  <a:srgbClr val="000000"/>
                </a:solidFill>
                <a:latin typeface="微软雅黑" panose="020B0503020204020204" pitchFamily="34" charset="-122"/>
                <a:ea typeface="微软雅黑" panose="020B0503020204020204" pitchFamily="34" charset="-122"/>
                <a:cs typeface="Arial" panose="020B0604020202020204" pitchFamily="34" charset="0"/>
              </a:rPr>
              <a:t>2 </a:t>
            </a:r>
            <a:r>
              <a:rPr lang="en-US" altLang="zh-CN" sz="2000" b="0">
                <a:solidFill>
                  <a:srgbClr val="000000"/>
                </a:solidFill>
                <a:latin typeface="微软雅黑" panose="020B0503020204020204" pitchFamily="34" charset="-122"/>
                <a:ea typeface="微软雅黑" panose="020B0503020204020204" pitchFamily="34" charset="-122"/>
                <a:cs typeface="Cambria" panose="02040503050406030204" pitchFamily="18" charset="0"/>
              </a:rPr>
              <a:t>× </a:t>
            </a:r>
            <a:r>
              <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000" b="0" baseline="27000">
                <a:solidFill>
                  <a:srgbClr val="000000"/>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sz="2000" b="0" baseline="27000">
                <a:solidFill>
                  <a:srgbClr val="000000"/>
                </a:solidFill>
                <a:latin typeface="微软雅黑" panose="020B0503020204020204" pitchFamily="34" charset="-122"/>
                <a:ea typeface="微软雅黑" panose="020B0503020204020204" pitchFamily="34" charset="-122"/>
                <a:cs typeface="Arial" panose="020B0604020202020204" pitchFamily="34" charset="0"/>
              </a:rPr>
              <a:t>126</a:t>
            </a:r>
            <a:r>
              <a:rPr lang="zh-CN" altLang="en-US" sz="2000" b="0">
                <a:solidFill>
                  <a:srgbClr val="000000"/>
                </a:solidFill>
                <a:latin typeface="微软雅黑" panose="020B0503020204020204" pitchFamily="34" charset="-122"/>
                <a:ea typeface="微软雅黑" panose="020B0503020204020204" pitchFamily="34" charset="-122"/>
                <a:cs typeface="Arial" panose="020B0604020202020204" pitchFamily="34" charset="0"/>
              </a:rPr>
              <a:t>之间。</a:t>
            </a:r>
            <a:endParaRPr lang="en-US" altLang="zh-CN" sz="20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048C325B-A71A-482C-A571-E29832CDD59B}"/>
              </a:ext>
            </a:extLst>
          </p:cNvPr>
          <p:cNvSpPr>
            <a:spLocks noGrp="1" noChangeArrowheads="1"/>
          </p:cNvSpPr>
          <p:nvPr>
            <p:ph type="title"/>
          </p:nvPr>
        </p:nvSpPr>
        <p:spPr>
          <a:xfrm>
            <a:off x="0" y="61913"/>
            <a:ext cx="9144000" cy="646112"/>
          </a:xfrm>
          <a:solidFill>
            <a:schemeClr val="bg1"/>
          </a:solidFill>
        </p:spPr>
        <p:txBody>
          <a:bodyPr/>
          <a:lstStyle/>
          <a:p>
            <a:pPr eaLnBrk="1" hangingPunct="1"/>
            <a:r>
              <a:rPr lang="zh-CN" altLang="en-US" sz="3600" b="1">
                <a:solidFill>
                  <a:srgbClr val="C00000"/>
                </a:solidFill>
                <a:effectLst/>
                <a:latin typeface="微软雅黑" panose="020B0503020204020204" pitchFamily="34" charset="-122"/>
                <a:ea typeface="微软雅黑" panose="020B0503020204020204" pitchFamily="34" charset="-122"/>
              </a:rPr>
              <a:t>单精度浮点数表示范围</a:t>
            </a:r>
            <a:endParaRPr lang="en-US" altLang="zh-CN" sz="3600" b="1">
              <a:solidFill>
                <a:srgbClr val="C00000"/>
              </a:solidFill>
              <a:effectLst/>
              <a:latin typeface="微软雅黑" panose="020B0503020204020204" pitchFamily="34" charset="-122"/>
              <a:ea typeface="微软雅黑" panose="020B0503020204020204" pitchFamily="34" charset="-122"/>
            </a:endParaRPr>
          </a:p>
        </p:txBody>
      </p:sp>
      <p:sp>
        <p:nvSpPr>
          <p:cNvPr id="28676" name="Rectangle 7">
            <a:extLst>
              <a:ext uri="{FF2B5EF4-FFF2-40B4-BE49-F238E27FC236}">
                <a16:creationId xmlns:a16="http://schemas.microsoft.com/office/drawing/2014/main" id="{C2AA463B-A709-485B-A2EB-997D17DD18A2}"/>
              </a:ext>
            </a:extLst>
          </p:cNvPr>
          <p:cNvSpPr>
            <a:spLocks noGrp="1" noChangeArrowheads="1"/>
          </p:cNvSpPr>
          <p:nvPr>
            <p:ph type="body" idx="1"/>
          </p:nvPr>
        </p:nvSpPr>
        <p:spPr/>
        <p:txBody>
          <a:bodyPr>
            <a:normAutofit fontScale="85000" lnSpcReduction="20000"/>
          </a:bodyPr>
          <a:lstStyle/>
          <a:p>
            <a:pPr eaLnBrk="1" hangingPunct="1">
              <a:lnSpc>
                <a:spcPct val="150000"/>
              </a:lnSpc>
            </a:pPr>
            <a:r>
              <a:rPr lang="zh-CN" altLang="en-US" sz="2400">
                <a:effectLst/>
                <a:latin typeface="微软雅黑" panose="020B0503020204020204" pitchFamily="34" charset="-122"/>
                <a:ea typeface="微软雅黑" panose="020B0503020204020204" pitchFamily="34" charset="-122"/>
              </a:rPr>
              <a:t>指数在</a:t>
            </a:r>
            <a:r>
              <a:rPr lang="en-US" altLang="zh-CN" sz="2400">
                <a:effectLst/>
                <a:latin typeface="微软雅黑" panose="020B0503020204020204" pitchFamily="34" charset="-122"/>
                <a:ea typeface="微软雅黑" panose="020B0503020204020204" pitchFamily="34" charset="-122"/>
              </a:rPr>
              <a:t> 00000000 </a:t>
            </a:r>
            <a:r>
              <a:rPr lang="zh-CN" altLang="en-US" sz="2400">
                <a:effectLst/>
                <a:latin typeface="微软雅黑" panose="020B0503020204020204" pitchFamily="34" charset="-122"/>
                <a:ea typeface="微软雅黑" panose="020B0503020204020204" pitchFamily="34" charset="-122"/>
              </a:rPr>
              <a:t>和</a:t>
            </a:r>
            <a:r>
              <a:rPr lang="en-US" altLang="zh-CN" sz="2400">
                <a:effectLst/>
                <a:latin typeface="微软雅黑" panose="020B0503020204020204" pitchFamily="34" charset="-122"/>
                <a:ea typeface="微软雅黑" panose="020B0503020204020204" pitchFamily="34" charset="-122"/>
              </a:rPr>
              <a:t> 11111111 </a:t>
            </a:r>
            <a:r>
              <a:rPr lang="zh-CN" altLang="en-US" sz="2400">
                <a:effectLst/>
                <a:latin typeface="微软雅黑" panose="020B0503020204020204" pitchFamily="34" charset="-122"/>
                <a:ea typeface="微软雅黑" panose="020B0503020204020204" pitchFamily="34" charset="-122"/>
              </a:rPr>
              <a:t>之间</a:t>
            </a:r>
            <a:endParaRPr lang="en-US" altLang="zh-CN" sz="2400">
              <a:effectLst/>
              <a:latin typeface="微软雅黑" panose="020B0503020204020204" pitchFamily="34" charset="-122"/>
              <a:ea typeface="微软雅黑" panose="020B0503020204020204" pitchFamily="34" charset="-122"/>
            </a:endParaRPr>
          </a:p>
          <a:p>
            <a:pPr eaLnBrk="1" hangingPunct="1">
              <a:lnSpc>
                <a:spcPct val="150000"/>
              </a:lnSpc>
            </a:pPr>
            <a:r>
              <a:rPr lang="zh-CN" altLang="en-US" sz="2400">
                <a:solidFill>
                  <a:srgbClr val="FF0000"/>
                </a:solidFill>
                <a:effectLst/>
                <a:latin typeface="微软雅黑" panose="020B0503020204020204" pitchFamily="34" charset="-122"/>
                <a:ea typeface="微软雅黑" panose="020B0503020204020204" pitchFamily="34" charset="-122"/>
              </a:rPr>
              <a:t>最小数（规格化数）</a:t>
            </a:r>
            <a:endParaRPr lang="en-US" altLang="zh-CN" sz="2400">
              <a:solidFill>
                <a:srgbClr val="FF0000"/>
              </a:solidFill>
              <a:effectLst/>
              <a:latin typeface="微软雅黑" panose="020B0503020204020204" pitchFamily="34" charset="-122"/>
              <a:ea typeface="微软雅黑" panose="020B0503020204020204" pitchFamily="34" charset="-122"/>
            </a:endParaRPr>
          </a:p>
          <a:p>
            <a:pPr lvl="1" eaLnBrk="1" hangingPunct="1">
              <a:lnSpc>
                <a:spcPct val="150000"/>
              </a:lnSpc>
            </a:pPr>
            <a:r>
              <a:rPr lang="zh-CN" altLang="en-US" sz="2000">
                <a:effectLst/>
                <a:latin typeface="微软雅黑" panose="020B0503020204020204" pitchFamily="34" charset="-122"/>
                <a:ea typeface="微软雅黑" panose="020B0503020204020204" pitchFamily="34" charset="-122"/>
              </a:rPr>
              <a:t>指数</a:t>
            </a:r>
            <a:r>
              <a:rPr lang="en-US" altLang="zh-CN" sz="2000">
                <a:effectLst/>
                <a:latin typeface="微软雅黑" panose="020B0503020204020204" pitchFamily="34" charset="-122"/>
                <a:ea typeface="微软雅黑" panose="020B0503020204020204" pitchFamily="34" charset="-122"/>
              </a:rPr>
              <a:t>: 00000001</a:t>
            </a:r>
            <a:br>
              <a:rPr lang="en-US" altLang="zh-CN" sz="2000">
                <a:effectLst/>
                <a:latin typeface="微软雅黑" panose="020B0503020204020204" pitchFamily="34" charset="-122"/>
                <a:ea typeface="微软雅黑" panose="020B0503020204020204" pitchFamily="34" charset="-122"/>
              </a:rPr>
            </a:b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a:t>
            </a: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实际指数</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 1 – 127 = –126</a:t>
            </a:r>
          </a:p>
          <a:p>
            <a:pPr lvl="1" eaLnBrk="1" hangingPunct="1">
              <a:lnSpc>
                <a:spcPct val="150000"/>
              </a:lnSpc>
            </a:pP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小数</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000…00</a:t>
            </a:r>
            <a:r>
              <a:rPr lang="en-US" altLang="zh-CN" sz="2000">
                <a:effectLst/>
                <a:latin typeface="微软雅黑" panose="020B0503020204020204" pitchFamily="34" charset="-122"/>
                <a:ea typeface="微软雅黑" panose="020B0503020204020204" pitchFamily="34" charset="-122"/>
              </a:rPr>
              <a:t> </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a:t>
            </a: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尾数 </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significand = 1.0</a:t>
            </a:r>
          </a:p>
          <a:p>
            <a:pPr lvl="1" eaLnBrk="1" hangingPunct="1">
              <a:lnSpc>
                <a:spcPct val="150000"/>
              </a:lnSpc>
            </a:pP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±1.0 × 2</a:t>
            </a:r>
            <a:r>
              <a:rPr lang="en-US" altLang="zh-CN" sz="2000" baseline="30000">
                <a:effectLst/>
                <a:latin typeface="微软雅黑" panose="020B0503020204020204" pitchFamily="34" charset="-122"/>
                <a:ea typeface="微软雅黑" panose="020B0503020204020204" pitchFamily="34" charset="-122"/>
                <a:sym typeface="Symbol" panose="05050102010706020507" pitchFamily="18" charset="2"/>
              </a:rPr>
              <a:t>–126</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 ±1.2 × 10</a:t>
            </a:r>
            <a:r>
              <a:rPr lang="en-US" altLang="zh-CN" sz="2000" baseline="30000">
                <a:effectLst/>
                <a:latin typeface="微软雅黑" panose="020B0503020204020204" pitchFamily="34" charset="-122"/>
                <a:ea typeface="微软雅黑" panose="020B0503020204020204" pitchFamily="34" charset="-122"/>
                <a:sym typeface="Symbol" panose="05050102010706020507" pitchFamily="18" charset="2"/>
              </a:rPr>
              <a:t>–38</a:t>
            </a:r>
          </a:p>
          <a:p>
            <a:pPr eaLnBrk="1" hangingPunct="1">
              <a:lnSpc>
                <a:spcPct val="150000"/>
              </a:lnSpc>
            </a:pPr>
            <a:r>
              <a:rPr lang="zh-CN" altLang="en-US" sz="240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rPr>
              <a:t>最大数</a:t>
            </a:r>
            <a:endParaRPr lang="en-US" altLang="zh-CN" sz="2400">
              <a:solidFill>
                <a:srgbClr val="FF0000"/>
              </a:solidFill>
              <a:effectLst/>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lnSpc>
                <a:spcPct val="150000"/>
              </a:lnSpc>
            </a:pP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指数</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11111110</a:t>
            </a:r>
            <a:br>
              <a:rPr lang="en-US" altLang="zh-CN" sz="2000">
                <a:effectLst/>
                <a:latin typeface="微软雅黑" panose="020B0503020204020204" pitchFamily="34" charset="-122"/>
                <a:ea typeface="微软雅黑" panose="020B0503020204020204" pitchFamily="34" charset="-122"/>
                <a:sym typeface="Symbol" panose="05050102010706020507" pitchFamily="18" charset="2"/>
              </a:rPr>
            </a:b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a:t>
            </a: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实际指数</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254 – 127 = +127</a:t>
            </a:r>
          </a:p>
          <a:p>
            <a:pPr lvl="1" eaLnBrk="1" hangingPunct="1">
              <a:lnSpc>
                <a:spcPct val="150000"/>
              </a:lnSpc>
            </a:pP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小数</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111…11</a:t>
            </a:r>
            <a:r>
              <a:rPr lang="en-US" altLang="zh-CN" sz="2000">
                <a:effectLst/>
                <a:latin typeface="微软雅黑" panose="020B0503020204020204" pitchFamily="34" charset="-122"/>
                <a:ea typeface="微软雅黑" panose="020B0503020204020204" pitchFamily="34" charset="-122"/>
              </a:rPr>
              <a:t> </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a:t>
            </a:r>
            <a:r>
              <a:rPr lang="zh-CN" altLang="en-US" sz="2000">
                <a:effectLst/>
                <a:latin typeface="微软雅黑" panose="020B0503020204020204" pitchFamily="34" charset="-122"/>
                <a:ea typeface="微软雅黑" panose="020B0503020204020204" pitchFamily="34" charset="-122"/>
                <a:sym typeface="Symbol" panose="05050102010706020507" pitchFamily="18" charset="2"/>
              </a:rPr>
              <a:t>尾数 </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significand ≈ 2.0</a:t>
            </a:r>
          </a:p>
          <a:p>
            <a:pPr lvl="1" eaLnBrk="1" hangingPunct="1">
              <a:lnSpc>
                <a:spcPct val="150000"/>
              </a:lnSpc>
            </a:pP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±2.0 × 2</a:t>
            </a:r>
            <a:r>
              <a:rPr lang="en-US" altLang="zh-CN" sz="2000" baseline="30000">
                <a:effectLst/>
                <a:latin typeface="微软雅黑" panose="020B0503020204020204" pitchFamily="34" charset="-122"/>
                <a:ea typeface="微软雅黑" panose="020B0503020204020204" pitchFamily="34" charset="-122"/>
                <a:sym typeface="Symbol" panose="05050102010706020507" pitchFamily="18" charset="2"/>
              </a:rPr>
              <a:t>+127</a:t>
            </a:r>
            <a:r>
              <a:rPr lang="en-US" altLang="zh-CN" sz="2000">
                <a:effectLst/>
                <a:latin typeface="微软雅黑" panose="020B0503020204020204" pitchFamily="34" charset="-122"/>
                <a:ea typeface="微软雅黑" panose="020B0503020204020204" pitchFamily="34" charset="-122"/>
                <a:sym typeface="Symbol" panose="05050102010706020507" pitchFamily="18" charset="2"/>
              </a:rPr>
              <a:t> ≈ ±3.4 × 10</a:t>
            </a:r>
            <a:r>
              <a:rPr lang="en-US" altLang="zh-CN" sz="2000" baseline="30000">
                <a:effectLst/>
                <a:latin typeface="微软雅黑" panose="020B0503020204020204" pitchFamily="34" charset="-122"/>
                <a:ea typeface="微软雅黑" panose="020B0503020204020204" pitchFamily="34" charset="-122"/>
                <a:sym typeface="Symbol" panose="05050102010706020507" pitchFamily="18" charset="2"/>
              </a:rPr>
              <a:t>+38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CC555BB-B425-4E6A-A450-68FB4A74F2C1}"/>
              </a:ext>
            </a:extLst>
          </p:cNvPr>
          <p:cNvSpPr>
            <a:spLocks noGrp="1" noChangeArrowheads="1"/>
          </p:cNvSpPr>
          <p:nvPr>
            <p:ph type="title"/>
          </p:nvPr>
        </p:nvSpPr>
        <p:spPr>
          <a:solidFill>
            <a:schemeClr val="bg1"/>
          </a:solidFill>
        </p:spPr>
        <p:txBody>
          <a:bodyPr/>
          <a:lstStyle/>
          <a:p>
            <a:pPr eaLnBrk="1" hangingPunct="1"/>
            <a:r>
              <a:rPr lang="en-US" altLang="zh-CN" sz="3600" b="1">
                <a:solidFill>
                  <a:srgbClr val="C00000"/>
                </a:solidFill>
                <a:effectLst/>
                <a:latin typeface="微软雅黑" panose="020B0503020204020204" pitchFamily="34" charset="-122"/>
                <a:ea typeface="微软雅黑" panose="020B0503020204020204" pitchFamily="34" charset="-122"/>
              </a:rPr>
              <a:t>Floating-Point Example</a:t>
            </a:r>
            <a:endParaRPr lang="en-AU" altLang="zh-CN" sz="3600" b="1">
              <a:solidFill>
                <a:srgbClr val="C00000"/>
              </a:solidFill>
              <a:effectLst/>
              <a:latin typeface="微软雅黑" panose="020B0503020204020204" pitchFamily="34" charset="-122"/>
              <a:ea typeface="微软雅黑" panose="020B0503020204020204" pitchFamily="34" charset="-122"/>
            </a:endParaRPr>
          </a:p>
        </p:txBody>
      </p:sp>
      <p:sp>
        <p:nvSpPr>
          <p:cNvPr id="31748" name="Rectangle 3">
            <a:extLst>
              <a:ext uri="{FF2B5EF4-FFF2-40B4-BE49-F238E27FC236}">
                <a16:creationId xmlns:a16="http://schemas.microsoft.com/office/drawing/2014/main" id="{AA1C21A7-D1CC-40D8-8791-83831C8BCC43}"/>
              </a:ext>
            </a:extLst>
          </p:cNvPr>
          <p:cNvSpPr>
            <a:spLocks noGrp="1" noChangeArrowheads="1"/>
          </p:cNvSpPr>
          <p:nvPr>
            <p:ph type="body" idx="1"/>
          </p:nvPr>
        </p:nvSpPr>
        <p:spPr/>
        <p:txBody>
          <a:bodyPr>
            <a:normAutofit lnSpcReduction="10000"/>
          </a:bodyPr>
          <a:lstStyle/>
          <a:p>
            <a:pPr eaLnBrk="1" hangingPunct="1">
              <a:defRPr/>
            </a:pPr>
            <a:r>
              <a:rPr lang="en-US" altLang="zh-CN"/>
              <a:t>Represent –0.75</a:t>
            </a:r>
          </a:p>
          <a:p>
            <a:pPr lvl="1" eaLnBrk="1" hangingPunct="1">
              <a:defRPr/>
            </a:pPr>
            <a:r>
              <a:rPr lang="en-US" altLang="zh-CN"/>
              <a:t>–0.75 = –0.11</a:t>
            </a:r>
            <a:r>
              <a:rPr lang="en-US" altLang="zh-CN" baseline="-25000"/>
              <a:t>2</a:t>
            </a:r>
            <a:r>
              <a:rPr lang="en-US" altLang="zh-CN"/>
              <a:t> = (–1)</a:t>
            </a:r>
            <a:r>
              <a:rPr lang="en-US" altLang="zh-CN" baseline="30000"/>
              <a:t>1</a:t>
            </a:r>
            <a:r>
              <a:rPr lang="en-US" altLang="zh-CN"/>
              <a:t> × 1.1</a:t>
            </a:r>
            <a:r>
              <a:rPr lang="en-US" altLang="zh-CN" baseline="-25000"/>
              <a:t>2</a:t>
            </a:r>
            <a:r>
              <a:rPr lang="en-US" altLang="zh-CN"/>
              <a:t> × 2</a:t>
            </a:r>
            <a:r>
              <a:rPr lang="en-US" altLang="zh-CN" baseline="30000"/>
              <a:t>–1</a:t>
            </a:r>
          </a:p>
          <a:p>
            <a:pPr lvl="1" eaLnBrk="1" hangingPunct="1">
              <a:defRPr/>
            </a:pPr>
            <a:r>
              <a:rPr lang="en-US" altLang="zh-CN"/>
              <a:t>S = </a:t>
            </a:r>
            <a:r>
              <a:rPr lang="en-US" altLang="zh-CN">
                <a:solidFill>
                  <a:srgbClr val="FF0000"/>
                </a:solidFill>
              </a:rPr>
              <a:t>1</a:t>
            </a:r>
          </a:p>
          <a:p>
            <a:pPr lvl="1" eaLnBrk="1" hangingPunct="1">
              <a:defRPr/>
            </a:pPr>
            <a:r>
              <a:rPr lang="en-US" altLang="zh-CN"/>
              <a:t>Fraction = </a:t>
            </a:r>
            <a:r>
              <a:rPr lang="en-US" altLang="zh-CN">
                <a:solidFill>
                  <a:schemeClr val="accent2"/>
                </a:solidFill>
              </a:rPr>
              <a:t>1000…00</a:t>
            </a:r>
            <a:r>
              <a:rPr lang="en-US" altLang="zh-CN" baseline="-25000"/>
              <a:t>2</a:t>
            </a:r>
            <a:endParaRPr lang="en-US" altLang="zh-CN">
              <a:solidFill>
                <a:schemeClr val="folHlink"/>
              </a:solidFill>
            </a:endParaRPr>
          </a:p>
          <a:p>
            <a:pPr lvl="1" eaLnBrk="1" hangingPunct="1">
              <a:defRPr/>
            </a:pPr>
            <a:r>
              <a:rPr lang="en-US" altLang="zh-CN"/>
              <a:t>Exponent = –1 + Bias</a:t>
            </a:r>
          </a:p>
          <a:p>
            <a:pPr lvl="2" eaLnBrk="1" hangingPunct="1">
              <a:defRPr/>
            </a:pPr>
            <a:r>
              <a:rPr lang="en-US" altLang="zh-CN"/>
              <a:t>Single: –1 + 127 = 126 = </a:t>
            </a:r>
            <a:r>
              <a:rPr lang="en-US" altLang="zh-CN">
                <a:solidFill>
                  <a:srgbClr val="008000"/>
                </a:solidFill>
              </a:rPr>
              <a:t>01111110</a:t>
            </a:r>
            <a:r>
              <a:rPr lang="en-US" altLang="zh-CN" baseline="-25000"/>
              <a:t>2</a:t>
            </a:r>
            <a:endParaRPr lang="en-US" altLang="zh-CN"/>
          </a:p>
          <a:p>
            <a:pPr lvl="2" eaLnBrk="1" hangingPunct="1">
              <a:defRPr/>
            </a:pPr>
            <a:r>
              <a:rPr lang="en-US" altLang="zh-CN"/>
              <a:t>Double: –1 + 1023 = 1022 = </a:t>
            </a:r>
            <a:r>
              <a:rPr lang="en-US" altLang="zh-CN">
                <a:solidFill>
                  <a:srgbClr val="008000"/>
                </a:solidFill>
              </a:rPr>
              <a:t>01111111110</a:t>
            </a:r>
            <a:r>
              <a:rPr lang="en-US" altLang="zh-CN" baseline="-25000"/>
              <a:t>2</a:t>
            </a:r>
            <a:endParaRPr lang="en-US" altLang="zh-CN"/>
          </a:p>
          <a:p>
            <a:pPr eaLnBrk="1" hangingPunct="1">
              <a:defRPr/>
            </a:pPr>
            <a:r>
              <a:rPr lang="en-US" altLang="zh-CN"/>
              <a:t>Single: </a:t>
            </a:r>
            <a:r>
              <a:rPr lang="en-US" altLang="zh-CN">
                <a:solidFill>
                  <a:srgbClr val="FF0000"/>
                </a:solidFill>
              </a:rPr>
              <a:t>1</a:t>
            </a:r>
            <a:r>
              <a:rPr lang="en-US" altLang="zh-CN">
                <a:solidFill>
                  <a:srgbClr val="008000"/>
                </a:solidFill>
              </a:rPr>
              <a:t>01111110</a:t>
            </a:r>
            <a:r>
              <a:rPr lang="en-US" altLang="zh-CN">
                <a:solidFill>
                  <a:srgbClr val="002060"/>
                </a:solidFill>
              </a:rPr>
              <a:t>1000…00</a:t>
            </a:r>
          </a:p>
          <a:p>
            <a:pPr eaLnBrk="1" hangingPunct="1">
              <a:defRPr/>
            </a:pPr>
            <a:r>
              <a:rPr lang="en-US" altLang="zh-CN"/>
              <a:t>Double: </a:t>
            </a:r>
            <a:r>
              <a:rPr lang="en-US" altLang="zh-CN">
                <a:solidFill>
                  <a:srgbClr val="FF0000"/>
                </a:solidFill>
              </a:rPr>
              <a:t>1</a:t>
            </a:r>
            <a:r>
              <a:rPr lang="en-US" altLang="zh-CN">
                <a:solidFill>
                  <a:srgbClr val="008000"/>
                </a:solidFill>
              </a:rPr>
              <a:t>01111111110</a:t>
            </a:r>
            <a:r>
              <a:rPr lang="en-US" altLang="zh-CN">
                <a:solidFill>
                  <a:srgbClr val="002060"/>
                </a:solidFill>
              </a:rPr>
              <a:t>1000…00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4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48">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35A0FEF-7B85-4572-ABFB-9D37A1FE07EB}"/>
              </a:ext>
            </a:extLst>
          </p:cNvPr>
          <p:cNvSpPr>
            <a:spLocks noGrp="1" noChangeArrowheads="1"/>
          </p:cNvSpPr>
          <p:nvPr>
            <p:ph type="title"/>
          </p:nvPr>
        </p:nvSpPr>
        <p:spPr>
          <a:xfrm>
            <a:off x="323850" y="484188"/>
            <a:ext cx="8229600" cy="576262"/>
          </a:xfrm>
        </p:spPr>
        <p:txBody>
          <a:bodyPr>
            <a:normAutofit fontScale="90000"/>
          </a:bodyPr>
          <a:lstStyle/>
          <a:p>
            <a:pPr eaLnBrk="1" hangingPunct="1"/>
            <a:r>
              <a:rPr lang="en-US" altLang="zh-CN">
                <a:ea typeface="宋体" panose="02010600030101010101" pitchFamily="2" charset="-122"/>
                <a:cs typeface="Tahoma" panose="020B0604030504040204" pitchFamily="34" charset="0"/>
              </a:rPr>
              <a:t>Book's Definition of Performance</a:t>
            </a:r>
            <a:endParaRPr lang="en-AU" altLang="zh-CN">
              <a:ea typeface="宋体" panose="02010600030101010101" pitchFamily="2" charset="-122"/>
              <a:cs typeface="Tahoma" panose="020B0604030504040204" pitchFamily="34" charset="0"/>
            </a:endParaRPr>
          </a:p>
        </p:txBody>
      </p:sp>
      <p:sp>
        <p:nvSpPr>
          <p:cNvPr id="21507" name="Rectangle 3">
            <a:extLst>
              <a:ext uri="{FF2B5EF4-FFF2-40B4-BE49-F238E27FC236}">
                <a16:creationId xmlns:a16="http://schemas.microsoft.com/office/drawing/2014/main" id="{FF8FE51D-6CF6-48F5-B9A6-DAE55BD09259}"/>
              </a:ext>
            </a:extLst>
          </p:cNvPr>
          <p:cNvSpPr>
            <a:spLocks noGrp="1" noChangeArrowheads="1"/>
          </p:cNvSpPr>
          <p:nvPr>
            <p:ph idx="1"/>
          </p:nvPr>
        </p:nvSpPr>
        <p:spPr>
          <a:xfrm>
            <a:off x="684213" y="1557338"/>
            <a:ext cx="8270875" cy="1223962"/>
          </a:xfrm>
        </p:spPr>
        <p:txBody>
          <a:bodyPr/>
          <a:lstStyle/>
          <a:p>
            <a:pPr eaLnBrk="1" hangingPunct="1"/>
            <a:r>
              <a:rPr lang="en-US" altLang="zh-CN">
                <a:ea typeface="宋体" panose="02010600030101010101" pitchFamily="2" charset="-122"/>
              </a:rPr>
              <a:t>Define Performance = 1/Execution Time</a:t>
            </a:r>
          </a:p>
          <a:p>
            <a:pPr eaLnBrk="1" hangingPunct="1"/>
            <a:r>
              <a:rPr lang="en-US" altLang="zh-CN">
                <a:ea typeface="宋体" panose="02010600030101010101" pitchFamily="2" charset="-122"/>
              </a:rPr>
              <a:t>“X is </a:t>
            </a:r>
            <a:r>
              <a:rPr lang="en-US" altLang="zh-CN" i="1">
                <a:latin typeface="Times New Roman" panose="02020603050405020304" pitchFamily="18" charset="0"/>
                <a:ea typeface="宋体" panose="02010600030101010101" pitchFamily="2" charset="-122"/>
              </a:rPr>
              <a:t>n</a:t>
            </a:r>
            <a:r>
              <a:rPr lang="en-US" altLang="zh-CN">
                <a:ea typeface="宋体" panose="02010600030101010101" pitchFamily="2" charset="-122"/>
              </a:rPr>
              <a:t> time faster than Y”</a:t>
            </a:r>
          </a:p>
        </p:txBody>
      </p:sp>
      <p:sp>
        <p:nvSpPr>
          <p:cNvPr id="4102" name="Rectangle 5">
            <a:extLst>
              <a:ext uri="{FF2B5EF4-FFF2-40B4-BE49-F238E27FC236}">
                <a16:creationId xmlns:a16="http://schemas.microsoft.com/office/drawing/2014/main" id="{B2E3DA2F-8C1A-4C01-91CA-945CB60091A6}"/>
              </a:ext>
            </a:extLst>
          </p:cNvPr>
          <p:cNvSpPr>
            <a:spLocks noChangeArrowheads="1"/>
          </p:cNvSpPr>
          <p:nvPr/>
        </p:nvSpPr>
        <p:spPr bwMode="auto">
          <a:xfrm>
            <a:off x="684213" y="4005263"/>
            <a:ext cx="8270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113"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p"/>
            </a:pPr>
            <a:r>
              <a:rPr lang="en-US" altLang="zh-CN" sz="2800">
                <a:latin typeface="Calibri" panose="020F0502020204030204" pitchFamily="34" charset="0"/>
                <a:ea typeface="楷体_GB2312" pitchFamily="49" charset="-122"/>
                <a:cs typeface="Calibri" panose="020F0502020204030204" pitchFamily="34" charset="0"/>
              </a:rPr>
              <a:t>Problem:</a:t>
            </a:r>
          </a:p>
          <a:p>
            <a:pPr eaLnBrk="1" hangingPunct="1">
              <a:lnSpc>
                <a:spcPts val="2563"/>
              </a:lnSpc>
              <a:spcBef>
                <a:spcPts val="88"/>
              </a:spcBef>
              <a:buClr>
                <a:schemeClr val="bg2"/>
              </a:buClr>
              <a:buSzPct val="75000"/>
              <a:buFont typeface="Wingdings" panose="05000000000000000000" pitchFamily="2" charset="2"/>
              <a:buChar char="p"/>
            </a:pPr>
            <a:r>
              <a:rPr lang="en-US" altLang="zh-CN" sz="2000">
                <a:latin typeface="Calibri" panose="020F0502020204030204" pitchFamily="34" charset="0"/>
                <a:ea typeface="楷体_GB2312" pitchFamily="49" charset="-122"/>
                <a:cs typeface="Calibri" panose="020F0502020204030204" pitchFamily="34" charset="0"/>
              </a:rPr>
              <a:t>Machine A runs a program in 20 seconds  Machine B runs the same program in 25  seconds</a:t>
            </a:r>
          </a:p>
          <a:p>
            <a:pPr eaLnBrk="1" hangingPunct="1">
              <a:spcBef>
                <a:spcPts val="950"/>
              </a:spcBef>
              <a:buClr>
                <a:schemeClr val="bg2"/>
              </a:buClr>
              <a:buSzPct val="75000"/>
              <a:buFont typeface="Wingdings" panose="05000000000000000000" pitchFamily="2" charset="2"/>
              <a:buNone/>
            </a:pPr>
            <a:r>
              <a:rPr lang="en-US" altLang="zh-CN" sz="2000">
                <a:solidFill>
                  <a:srgbClr val="CC0000"/>
                </a:solidFill>
                <a:latin typeface="Calibri" panose="020F0502020204030204" pitchFamily="34" charset="0"/>
                <a:ea typeface="楷体_GB2312" pitchFamily="49" charset="-122"/>
                <a:cs typeface="Calibri" panose="020F0502020204030204" pitchFamily="34" charset="0"/>
              </a:rPr>
              <a:t>Performance</a:t>
            </a:r>
            <a:r>
              <a:rPr lang="en-US" altLang="zh-CN" sz="2000" baseline="-21000">
                <a:solidFill>
                  <a:srgbClr val="CC0000"/>
                </a:solidFill>
                <a:latin typeface="Calibri" panose="020F0502020204030204" pitchFamily="34" charset="0"/>
                <a:ea typeface="楷体_GB2312" pitchFamily="49" charset="-122"/>
                <a:cs typeface="Calibri" panose="020F0502020204030204" pitchFamily="34" charset="0"/>
              </a:rPr>
              <a:t>A </a:t>
            </a:r>
            <a:r>
              <a:rPr lang="en-US" altLang="zh-CN" sz="2000">
                <a:solidFill>
                  <a:srgbClr val="CC0000"/>
                </a:solidFill>
                <a:latin typeface="Calibri" panose="020F0502020204030204" pitchFamily="34" charset="0"/>
                <a:ea typeface="楷体_GB2312" pitchFamily="49" charset="-122"/>
                <a:cs typeface="Calibri" panose="020F0502020204030204" pitchFamily="34" charset="0"/>
              </a:rPr>
              <a:t>= 1/20	Performance</a:t>
            </a:r>
            <a:r>
              <a:rPr lang="en-US" altLang="zh-CN" sz="2000" baseline="-21000">
                <a:solidFill>
                  <a:srgbClr val="CC0000"/>
                </a:solidFill>
                <a:latin typeface="Calibri" panose="020F0502020204030204" pitchFamily="34" charset="0"/>
                <a:ea typeface="楷体_GB2312" pitchFamily="49" charset="-122"/>
                <a:cs typeface="Calibri" panose="020F0502020204030204" pitchFamily="34" charset="0"/>
              </a:rPr>
              <a:t>B </a:t>
            </a:r>
            <a:r>
              <a:rPr lang="en-US" altLang="zh-CN" sz="2000">
                <a:solidFill>
                  <a:srgbClr val="CC0000"/>
                </a:solidFill>
                <a:latin typeface="Calibri" panose="020F0502020204030204" pitchFamily="34" charset="0"/>
                <a:ea typeface="楷体_GB2312" pitchFamily="49" charset="-122"/>
                <a:cs typeface="Calibri" panose="020F0502020204030204" pitchFamily="34" charset="0"/>
              </a:rPr>
              <a:t>= 1/25</a:t>
            </a:r>
            <a:endParaRPr lang="en-US" altLang="zh-CN" sz="2000">
              <a:latin typeface="Calibri" panose="020F0502020204030204" pitchFamily="34" charset="0"/>
              <a:ea typeface="楷体_GB2312" pitchFamily="49" charset="-122"/>
              <a:cs typeface="Calibri" panose="020F0502020204030204" pitchFamily="34" charset="0"/>
            </a:endParaRPr>
          </a:p>
          <a:p>
            <a:pPr eaLnBrk="1" hangingPunct="1">
              <a:spcBef>
                <a:spcPts val="1700"/>
              </a:spcBef>
              <a:buClr>
                <a:schemeClr val="bg2"/>
              </a:buClr>
              <a:buSzPct val="75000"/>
              <a:buFont typeface="Wingdings" panose="05000000000000000000" pitchFamily="2" charset="2"/>
              <a:buChar char="p"/>
            </a:pPr>
            <a:r>
              <a:rPr lang="en-US" altLang="zh-CN" sz="2000">
                <a:solidFill>
                  <a:srgbClr val="CC0000"/>
                </a:solidFill>
                <a:latin typeface="Calibri" panose="020F0502020204030204" pitchFamily="34" charset="0"/>
                <a:ea typeface="楷体_GB2312" pitchFamily="49" charset="-122"/>
                <a:cs typeface="Calibri" panose="020F0502020204030204" pitchFamily="34" charset="0"/>
              </a:rPr>
              <a:t>Machine A is  (1/20)/(1/25) = 1.25 times faster than Machine   B</a:t>
            </a:r>
            <a:endParaRPr lang="en-US" altLang="zh-CN" sz="2000">
              <a:latin typeface="Calibri" panose="020F0502020204030204" pitchFamily="34" charset="0"/>
              <a:ea typeface="楷体_GB2312" pitchFamily="49" charset="-122"/>
              <a:cs typeface="Calibri" panose="020F0502020204030204" pitchFamily="34" charset="0"/>
            </a:endParaRPr>
          </a:p>
          <a:p>
            <a:pPr lvl="1" eaLnBrk="1" hangingPunct="1">
              <a:spcBef>
                <a:spcPct val="20000"/>
              </a:spcBef>
              <a:buClr>
                <a:schemeClr val="hlink"/>
              </a:buClr>
              <a:buSzPct val="55000"/>
              <a:buFont typeface="Wingdings" panose="05000000000000000000" pitchFamily="2" charset="2"/>
              <a:buChar char="n"/>
            </a:pPr>
            <a:endParaRPr lang="en-AU" altLang="zh-CN">
              <a:latin typeface="Times New Roman" panose="02020603050405020304" pitchFamily="18" charset="0"/>
              <a:ea typeface="宋体" panose="02010600030101010101" pitchFamily="2" charset="-122"/>
            </a:endParaRPr>
          </a:p>
        </p:txBody>
      </p:sp>
      <p:pic>
        <p:nvPicPr>
          <p:cNvPr id="21509" name="Picture 2">
            <a:extLst>
              <a:ext uri="{FF2B5EF4-FFF2-40B4-BE49-F238E27FC236}">
                <a16:creationId xmlns:a16="http://schemas.microsoft.com/office/drawing/2014/main" id="{4BA8CD62-DCFA-4FF5-B557-961788D3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2708275"/>
            <a:ext cx="7437437"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矩形 2">
            <a:extLst>
              <a:ext uri="{FF2B5EF4-FFF2-40B4-BE49-F238E27FC236}">
                <a16:creationId xmlns:a16="http://schemas.microsoft.com/office/drawing/2014/main" id="{56885B0F-ACFC-426C-A6CF-CFEE99E21A8A}"/>
              </a:ext>
            </a:extLst>
          </p:cNvPr>
          <p:cNvSpPr>
            <a:spLocks noChangeArrowheads="1"/>
          </p:cNvSpPr>
          <p:nvPr/>
        </p:nvSpPr>
        <p:spPr bwMode="auto">
          <a:xfrm>
            <a:off x="684213" y="6253163"/>
            <a:ext cx="774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b="1">
                <a:solidFill>
                  <a:srgbClr val="C00000"/>
                </a:solidFill>
                <a:latin typeface="微软雅黑" panose="020B0503020204020204" pitchFamily="34" charset="-122"/>
                <a:ea typeface="微软雅黑" panose="020B0503020204020204" pitchFamily="34" charset="-122"/>
              </a:rPr>
              <a:t>对于计算机性能而言，在这里，我们主要考虑响应时间方面</a:t>
            </a:r>
            <a:endParaRPr lang="zh-CN" altLang="en-US" sz="20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54528" y="274589"/>
            <a:ext cx="5337762" cy="50462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C00000"/>
                </a:solidFill>
                <a:latin typeface="微软雅黑" panose="020B0503020204020204" pitchFamily="34" charset="-122"/>
                <a:ea typeface="微软雅黑" panose="020B0503020204020204" pitchFamily="34" charset="-122"/>
              </a:rPr>
              <a:t>The</a:t>
            </a:r>
            <a:r>
              <a:rPr sz="3200" b="1" spc="-60"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MIPS</a:t>
            </a:r>
            <a:r>
              <a:rPr sz="3200" b="1" spc="-70" dirty="0">
                <a:solidFill>
                  <a:srgbClr val="C00000"/>
                </a:solidFill>
                <a:latin typeface="微软雅黑" panose="020B0503020204020204" pitchFamily="34" charset="-122"/>
                <a:ea typeface="微软雅黑" panose="020B0503020204020204" pitchFamily="34" charset="-122"/>
              </a:rPr>
              <a:t> </a:t>
            </a:r>
            <a:r>
              <a:rPr sz="3200" b="1" spc="-10" dirty="0">
                <a:solidFill>
                  <a:srgbClr val="C00000"/>
                </a:solidFill>
                <a:latin typeface="微软雅黑" panose="020B0503020204020204" pitchFamily="34" charset="-122"/>
                <a:ea typeface="微软雅黑" panose="020B0503020204020204" pitchFamily="34" charset="-122"/>
              </a:rPr>
              <a:t>architecture</a:t>
            </a:r>
          </a:p>
        </p:txBody>
      </p:sp>
      <p:sp>
        <p:nvSpPr>
          <p:cNvPr id="6" name="object 6"/>
          <p:cNvSpPr txBox="1"/>
          <p:nvPr/>
        </p:nvSpPr>
        <p:spPr>
          <a:xfrm>
            <a:off x="307949" y="1008100"/>
            <a:ext cx="5516880" cy="1817370"/>
          </a:xfrm>
          <a:prstGeom prst="rect">
            <a:avLst/>
          </a:prstGeom>
        </p:spPr>
        <p:txBody>
          <a:bodyPr vert="horz" wrap="square" lIns="0" tIns="73660" rIns="0" bIns="0" rtlCol="0">
            <a:spAutoFit/>
          </a:bodyPr>
          <a:lstStyle/>
          <a:p>
            <a:pPr marL="299085" indent="-287020">
              <a:lnSpc>
                <a:spcPct val="100000"/>
              </a:lnSpc>
              <a:spcBef>
                <a:spcPts val="580"/>
              </a:spcBef>
              <a:buChar char="•"/>
              <a:tabLst>
                <a:tab pos="299085" algn="l"/>
                <a:tab pos="299720" algn="l"/>
              </a:tabLst>
            </a:pPr>
            <a:r>
              <a:rPr sz="2000" spc="-10" dirty="0">
                <a:latin typeface="Tahoma"/>
                <a:cs typeface="Tahoma"/>
              </a:rPr>
              <a:t>32-</a:t>
            </a:r>
            <a:r>
              <a:rPr sz="2000" dirty="0">
                <a:latin typeface="Tahoma"/>
                <a:cs typeface="Tahoma"/>
              </a:rPr>
              <a:t>bit</a:t>
            </a:r>
            <a:r>
              <a:rPr sz="2000" spc="-15" dirty="0">
                <a:latin typeface="Tahoma"/>
                <a:cs typeface="Tahoma"/>
              </a:rPr>
              <a:t> </a:t>
            </a:r>
            <a:r>
              <a:rPr sz="2000" dirty="0">
                <a:latin typeface="Tahoma"/>
                <a:cs typeface="Tahoma"/>
              </a:rPr>
              <a:t>word </a:t>
            </a:r>
            <a:r>
              <a:rPr sz="2000" spc="-20" dirty="0">
                <a:latin typeface="Tahoma"/>
                <a:cs typeface="Tahoma"/>
              </a:rPr>
              <a:t>size</a:t>
            </a:r>
            <a:endParaRPr sz="2000" dirty="0">
              <a:latin typeface="Tahoma"/>
              <a:cs typeface="Tahoma"/>
            </a:endParaRPr>
          </a:p>
          <a:p>
            <a:pPr marL="299085" indent="-287020">
              <a:lnSpc>
                <a:spcPct val="100000"/>
              </a:lnSpc>
              <a:spcBef>
                <a:spcPts val="480"/>
              </a:spcBef>
              <a:buChar char="•"/>
              <a:tabLst>
                <a:tab pos="299085" algn="l"/>
                <a:tab pos="299720" algn="l"/>
              </a:tabLst>
            </a:pPr>
            <a:r>
              <a:rPr sz="2000" dirty="0">
                <a:latin typeface="Tahoma"/>
                <a:cs typeface="Tahoma"/>
              </a:rPr>
              <a:t>32</a:t>
            </a:r>
            <a:r>
              <a:rPr sz="2000" spc="-45" dirty="0">
                <a:latin typeface="Tahoma"/>
                <a:cs typeface="Tahoma"/>
              </a:rPr>
              <a:t> </a:t>
            </a:r>
            <a:r>
              <a:rPr sz="2000" dirty="0">
                <a:latin typeface="Tahoma"/>
                <a:cs typeface="Tahoma"/>
              </a:rPr>
              <a:t>registers</a:t>
            </a:r>
            <a:r>
              <a:rPr sz="2000" spc="-20" dirty="0">
                <a:latin typeface="Tahoma"/>
                <a:cs typeface="Tahoma"/>
              </a:rPr>
              <a:t> </a:t>
            </a:r>
            <a:r>
              <a:rPr sz="2000" dirty="0">
                <a:latin typeface="Tahoma"/>
                <a:cs typeface="Tahoma"/>
              </a:rPr>
              <a:t>($0</a:t>
            </a:r>
            <a:r>
              <a:rPr sz="2000" spc="-30" dirty="0">
                <a:latin typeface="Tahoma"/>
                <a:cs typeface="Tahoma"/>
              </a:rPr>
              <a:t> </a:t>
            </a:r>
            <a:r>
              <a:rPr sz="2000" dirty="0">
                <a:latin typeface="Tahoma"/>
                <a:cs typeface="Tahoma"/>
              </a:rPr>
              <a:t>is</a:t>
            </a:r>
            <a:r>
              <a:rPr sz="2000" spc="-20" dirty="0">
                <a:latin typeface="Tahoma"/>
                <a:cs typeface="Tahoma"/>
              </a:rPr>
              <a:t> </a:t>
            </a:r>
            <a:r>
              <a:rPr sz="2000" dirty="0">
                <a:latin typeface="Tahoma"/>
                <a:cs typeface="Tahoma"/>
              </a:rPr>
              <a:t>zero,</a:t>
            </a:r>
            <a:r>
              <a:rPr sz="2000" spc="-20" dirty="0">
                <a:latin typeface="Tahoma"/>
                <a:cs typeface="Tahoma"/>
              </a:rPr>
              <a:t> </a:t>
            </a:r>
            <a:r>
              <a:rPr sz="2000" dirty="0">
                <a:latin typeface="Tahoma"/>
                <a:cs typeface="Tahoma"/>
              </a:rPr>
              <a:t>$31</a:t>
            </a:r>
            <a:r>
              <a:rPr sz="2000" spc="-30" dirty="0">
                <a:latin typeface="Tahoma"/>
                <a:cs typeface="Tahoma"/>
              </a:rPr>
              <a:t> </a:t>
            </a:r>
            <a:r>
              <a:rPr sz="2000" dirty="0">
                <a:latin typeface="Tahoma"/>
                <a:cs typeface="Tahoma"/>
              </a:rPr>
              <a:t>is</a:t>
            </a:r>
            <a:r>
              <a:rPr sz="2000" spc="-20" dirty="0">
                <a:latin typeface="Tahoma"/>
                <a:cs typeface="Tahoma"/>
              </a:rPr>
              <a:t> </a:t>
            </a:r>
            <a:r>
              <a:rPr sz="2000" dirty="0">
                <a:latin typeface="Tahoma"/>
                <a:cs typeface="Tahoma"/>
              </a:rPr>
              <a:t>return</a:t>
            </a:r>
            <a:r>
              <a:rPr sz="2000" spc="-15" dirty="0">
                <a:latin typeface="Tahoma"/>
                <a:cs typeface="Tahoma"/>
              </a:rPr>
              <a:t> </a:t>
            </a:r>
            <a:r>
              <a:rPr sz="2000" spc="-10" dirty="0">
                <a:latin typeface="Tahoma"/>
                <a:cs typeface="Tahoma"/>
              </a:rPr>
              <a:t>address</a:t>
            </a:r>
            <a:endParaRPr sz="2000" dirty="0">
              <a:latin typeface="Tahoma"/>
              <a:cs typeface="Tahoma"/>
            </a:endParaRPr>
          </a:p>
          <a:p>
            <a:pPr marL="299085" indent="-287020">
              <a:lnSpc>
                <a:spcPct val="100000"/>
              </a:lnSpc>
              <a:spcBef>
                <a:spcPts val="480"/>
              </a:spcBef>
              <a:buChar char="•"/>
              <a:tabLst>
                <a:tab pos="299085" algn="l"/>
                <a:tab pos="299720" algn="l"/>
              </a:tabLst>
            </a:pPr>
            <a:r>
              <a:rPr sz="2000" dirty="0">
                <a:latin typeface="Tahoma"/>
                <a:cs typeface="Tahoma"/>
              </a:rPr>
              <a:t>Fixed</a:t>
            </a:r>
            <a:r>
              <a:rPr sz="2000" spc="-30" dirty="0">
                <a:latin typeface="Tahoma"/>
                <a:cs typeface="Tahoma"/>
              </a:rPr>
              <a:t> </a:t>
            </a:r>
            <a:r>
              <a:rPr sz="2000" dirty="0">
                <a:latin typeface="Tahoma"/>
                <a:cs typeface="Tahoma"/>
              </a:rPr>
              <a:t>size</a:t>
            </a:r>
            <a:r>
              <a:rPr sz="2000" spc="-20" dirty="0">
                <a:latin typeface="Tahoma"/>
                <a:cs typeface="Tahoma"/>
              </a:rPr>
              <a:t> </a:t>
            </a:r>
            <a:r>
              <a:rPr sz="2000" spc="-10" dirty="0">
                <a:latin typeface="Tahoma"/>
                <a:cs typeface="Tahoma"/>
              </a:rPr>
              <a:t>32-</a:t>
            </a:r>
            <a:r>
              <a:rPr sz="2000" dirty="0">
                <a:latin typeface="Tahoma"/>
                <a:cs typeface="Tahoma"/>
              </a:rPr>
              <a:t>bit</a:t>
            </a:r>
            <a:r>
              <a:rPr sz="2000" spc="-25" dirty="0">
                <a:latin typeface="Tahoma"/>
                <a:cs typeface="Tahoma"/>
              </a:rPr>
              <a:t> </a:t>
            </a:r>
            <a:r>
              <a:rPr sz="2000" dirty="0">
                <a:latin typeface="Tahoma"/>
                <a:cs typeface="Tahoma"/>
              </a:rPr>
              <a:t>aligned</a:t>
            </a:r>
            <a:r>
              <a:rPr sz="2000" spc="-30" dirty="0">
                <a:latin typeface="Tahoma"/>
                <a:cs typeface="Tahoma"/>
              </a:rPr>
              <a:t> </a:t>
            </a:r>
            <a:r>
              <a:rPr sz="2000" spc="-10" dirty="0">
                <a:latin typeface="Tahoma"/>
                <a:cs typeface="Tahoma"/>
              </a:rPr>
              <a:t>instructions</a:t>
            </a:r>
            <a:endParaRPr sz="2000" dirty="0">
              <a:latin typeface="Tahoma"/>
              <a:cs typeface="Tahoma"/>
            </a:endParaRPr>
          </a:p>
          <a:p>
            <a:pPr marL="299085" indent="-287020">
              <a:lnSpc>
                <a:spcPct val="100000"/>
              </a:lnSpc>
              <a:spcBef>
                <a:spcPts val="480"/>
              </a:spcBef>
              <a:buChar char="•"/>
              <a:tabLst>
                <a:tab pos="299085" algn="l"/>
                <a:tab pos="299720" algn="l"/>
              </a:tabLst>
            </a:pPr>
            <a:r>
              <a:rPr lang="zh-CN" altLang="en-US" sz="2000" dirty="0">
                <a:latin typeface="微软雅黑" panose="020B0503020204020204" pitchFamily="34" charset="-122"/>
                <a:ea typeface="微软雅黑" panose="020B0503020204020204" pitchFamily="34" charset="-122"/>
                <a:cs typeface="Tahoma"/>
              </a:rPr>
              <a:t>指令类型</a:t>
            </a:r>
            <a:r>
              <a:rPr sz="2000" spc="-10" dirty="0">
                <a:latin typeface="微软雅黑" panose="020B0503020204020204" pitchFamily="34" charset="-122"/>
                <a:ea typeface="微软雅黑" panose="020B0503020204020204" pitchFamily="34" charset="-122"/>
                <a:cs typeface="Tahoma"/>
              </a:rPr>
              <a:t>:</a:t>
            </a:r>
            <a:endParaRPr sz="2000" dirty="0">
              <a:latin typeface="微软雅黑" panose="020B0503020204020204" pitchFamily="34" charset="-122"/>
              <a:ea typeface="微软雅黑" panose="020B0503020204020204" pitchFamily="34" charset="-122"/>
              <a:cs typeface="Tahoma"/>
            </a:endParaRPr>
          </a:p>
          <a:p>
            <a:pPr marL="698500" lvl="1" indent="-229235">
              <a:lnSpc>
                <a:spcPct val="100000"/>
              </a:lnSpc>
              <a:spcBef>
                <a:spcPts val="430"/>
              </a:spcBef>
              <a:buChar char="•"/>
              <a:tabLst>
                <a:tab pos="699135" algn="l"/>
              </a:tabLst>
            </a:pPr>
            <a:r>
              <a:rPr sz="1800" dirty="0">
                <a:latin typeface="Tahoma"/>
                <a:cs typeface="Tahoma"/>
              </a:rPr>
              <a:t>Math</a:t>
            </a:r>
            <a:r>
              <a:rPr sz="1800" spc="-10" dirty="0">
                <a:latin typeface="Tahoma"/>
                <a:cs typeface="Tahoma"/>
              </a:rPr>
              <a:t> </a:t>
            </a:r>
            <a:r>
              <a:rPr sz="1800" dirty="0">
                <a:latin typeface="Tahoma"/>
                <a:cs typeface="Tahoma"/>
              </a:rPr>
              <a:t>and</a:t>
            </a:r>
            <a:r>
              <a:rPr sz="1800" spc="5" dirty="0">
                <a:latin typeface="Tahoma"/>
                <a:cs typeface="Tahoma"/>
              </a:rPr>
              <a:t> </a:t>
            </a:r>
            <a:r>
              <a:rPr sz="1800" spc="-10" dirty="0">
                <a:latin typeface="Tahoma"/>
                <a:cs typeface="Tahoma"/>
              </a:rPr>
              <a:t>logic:</a:t>
            </a:r>
            <a:r>
              <a:rPr lang="en-US" altLang="zh-CN" sz="1800" spc="-10" dirty="0">
                <a:latin typeface="Tahoma"/>
                <a:cs typeface="Tahoma"/>
              </a:rPr>
              <a:t> </a:t>
            </a:r>
            <a:r>
              <a:rPr lang="zh-CN" altLang="en-US" sz="1800" spc="-10" dirty="0">
                <a:latin typeface="Tahoma"/>
                <a:cs typeface="Tahoma"/>
              </a:rPr>
              <a:t>（</a:t>
            </a:r>
            <a:r>
              <a:rPr lang="en-US" altLang="zh-CN" sz="1800" spc="-10" dirty="0">
                <a:latin typeface="Tahoma"/>
                <a:cs typeface="Tahoma"/>
              </a:rPr>
              <a:t>ALU</a:t>
            </a:r>
            <a:r>
              <a:rPr lang="zh-CN" altLang="en-US" sz="1800" spc="-10" dirty="0">
                <a:latin typeface="Tahoma"/>
                <a:cs typeface="Tahoma"/>
              </a:rPr>
              <a:t>）</a:t>
            </a:r>
            <a:endParaRPr sz="1800" dirty="0">
              <a:latin typeface="Tahoma"/>
              <a:cs typeface="Tahoma"/>
            </a:endParaRPr>
          </a:p>
        </p:txBody>
      </p:sp>
      <p:sp>
        <p:nvSpPr>
          <p:cNvPr id="7" name="object 7"/>
          <p:cNvSpPr txBox="1"/>
          <p:nvPr/>
        </p:nvSpPr>
        <p:spPr>
          <a:xfrm>
            <a:off x="4423409" y="2786316"/>
            <a:ext cx="1695450" cy="684530"/>
          </a:xfrm>
          <a:prstGeom prst="rect">
            <a:avLst/>
          </a:prstGeom>
        </p:spPr>
        <p:txBody>
          <a:bodyPr vert="horz" wrap="square" lIns="0" tIns="67945" rIns="0" bIns="0" rtlCol="0">
            <a:spAutoFit/>
          </a:bodyPr>
          <a:lstStyle/>
          <a:p>
            <a:pPr marL="12700">
              <a:lnSpc>
                <a:spcPct val="100000"/>
              </a:lnSpc>
              <a:spcBef>
                <a:spcPts val="535"/>
              </a:spcBef>
            </a:pPr>
            <a:r>
              <a:rPr sz="1800" dirty="0">
                <a:latin typeface="Tahoma"/>
                <a:cs typeface="Tahoma"/>
              </a:rPr>
              <a:t>→ $1 =</a:t>
            </a:r>
            <a:r>
              <a:rPr sz="1800" spc="5" dirty="0">
                <a:latin typeface="Tahoma"/>
                <a:cs typeface="Tahoma"/>
              </a:rPr>
              <a:t> </a:t>
            </a:r>
            <a:r>
              <a:rPr sz="1800" dirty="0">
                <a:latin typeface="Tahoma"/>
                <a:cs typeface="Tahoma"/>
              </a:rPr>
              <a:t>$2 | </a:t>
            </a:r>
            <a:r>
              <a:rPr sz="1800" spc="-25" dirty="0">
                <a:latin typeface="Tahoma"/>
                <a:cs typeface="Tahoma"/>
              </a:rPr>
              <a:t>$3</a:t>
            </a:r>
            <a:endParaRPr sz="1800">
              <a:latin typeface="Tahoma"/>
              <a:cs typeface="Tahoma"/>
            </a:endParaRPr>
          </a:p>
          <a:p>
            <a:pPr marL="12700">
              <a:lnSpc>
                <a:spcPct val="100000"/>
              </a:lnSpc>
              <a:spcBef>
                <a:spcPts val="430"/>
              </a:spcBef>
            </a:pPr>
            <a:r>
              <a:rPr sz="1800" dirty="0">
                <a:latin typeface="Tahoma"/>
                <a:cs typeface="Tahoma"/>
              </a:rPr>
              <a:t>→ $1 =</a:t>
            </a:r>
            <a:r>
              <a:rPr sz="1800" spc="15" dirty="0">
                <a:latin typeface="Tahoma"/>
                <a:cs typeface="Tahoma"/>
              </a:rPr>
              <a:t> </a:t>
            </a:r>
            <a:r>
              <a:rPr sz="1800" dirty="0">
                <a:latin typeface="Tahoma"/>
                <a:cs typeface="Tahoma"/>
              </a:rPr>
              <a:t>$2 + </a:t>
            </a:r>
            <a:r>
              <a:rPr sz="1800" spc="-25" dirty="0">
                <a:latin typeface="Tahoma"/>
                <a:cs typeface="Tahoma"/>
              </a:rPr>
              <a:t>$3</a:t>
            </a:r>
            <a:endParaRPr sz="1800">
              <a:latin typeface="Tahoma"/>
              <a:cs typeface="Tahoma"/>
            </a:endParaRPr>
          </a:p>
        </p:txBody>
      </p:sp>
      <p:sp>
        <p:nvSpPr>
          <p:cNvPr id="8" name="object 8"/>
          <p:cNvSpPr txBox="1"/>
          <p:nvPr/>
        </p:nvSpPr>
        <p:spPr>
          <a:xfrm>
            <a:off x="765454" y="2786316"/>
            <a:ext cx="3032125" cy="3318510"/>
          </a:xfrm>
          <a:prstGeom prst="rect">
            <a:avLst/>
          </a:prstGeom>
        </p:spPr>
        <p:txBody>
          <a:bodyPr vert="horz" wrap="square" lIns="0" tIns="67945" rIns="0" bIns="0" rtlCol="0">
            <a:spAutoFit/>
          </a:bodyPr>
          <a:lstStyle/>
          <a:p>
            <a:pPr marL="697865" indent="-228600">
              <a:lnSpc>
                <a:spcPct val="100000"/>
              </a:lnSpc>
              <a:spcBef>
                <a:spcPts val="535"/>
              </a:spcBef>
              <a:buFont typeface="Courier New"/>
              <a:buChar char="•"/>
              <a:tabLst>
                <a:tab pos="698500" algn="l"/>
              </a:tabLst>
            </a:pPr>
            <a:r>
              <a:rPr sz="1800" b="1" dirty="0">
                <a:latin typeface="Courier New"/>
                <a:cs typeface="Courier New"/>
              </a:rPr>
              <a:t>or</a:t>
            </a:r>
            <a:r>
              <a:rPr sz="1800" b="1" spc="-40" dirty="0">
                <a:latin typeface="Courier New"/>
                <a:cs typeface="Courier New"/>
              </a:rPr>
              <a:t> </a:t>
            </a:r>
            <a:r>
              <a:rPr sz="1800" b="1" dirty="0">
                <a:latin typeface="Courier New"/>
                <a:cs typeface="Courier New"/>
              </a:rPr>
              <a:t>$1,</a:t>
            </a:r>
            <a:r>
              <a:rPr sz="1800" b="1" spc="-15" dirty="0">
                <a:latin typeface="Courier New"/>
                <a:cs typeface="Courier New"/>
              </a:rPr>
              <a:t> </a:t>
            </a:r>
            <a:r>
              <a:rPr sz="1800" b="1" dirty="0">
                <a:latin typeface="Courier New"/>
                <a:cs typeface="Courier New"/>
              </a:rPr>
              <a:t>$2,</a:t>
            </a:r>
            <a:r>
              <a:rPr sz="1800" b="1" spc="-45" dirty="0">
                <a:latin typeface="Courier New"/>
                <a:cs typeface="Courier New"/>
              </a:rPr>
              <a:t> </a:t>
            </a:r>
            <a:r>
              <a:rPr sz="1800" b="1" spc="-25" dirty="0">
                <a:latin typeface="Courier New"/>
                <a:cs typeface="Courier New"/>
              </a:rPr>
              <a:t>$3</a:t>
            </a:r>
            <a:endParaRPr sz="1800">
              <a:latin typeface="Courier New"/>
              <a:cs typeface="Courier New"/>
            </a:endParaRPr>
          </a:p>
          <a:p>
            <a:pPr marL="697865" indent="-228600">
              <a:lnSpc>
                <a:spcPct val="100000"/>
              </a:lnSpc>
              <a:spcBef>
                <a:spcPts val="430"/>
              </a:spcBef>
              <a:buFont typeface="Courier New"/>
              <a:buChar char="•"/>
              <a:tabLst>
                <a:tab pos="698500" algn="l"/>
              </a:tabLst>
            </a:pPr>
            <a:r>
              <a:rPr sz="1800" b="1" dirty="0">
                <a:latin typeface="Courier New"/>
                <a:cs typeface="Courier New"/>
              </a:rPr>
              <a:t>add</a:t>
            </a:r>
            <a:r>
              <a:rPr sz="1800" b="1" spc="-45" dirty="0">
                <a:latin typeface="Courier New"/>
                <a:cs typeface="Courier New"/>
              </a:rPr>
              <a:t> </a:t>
            </a:r>
            <a:r>
              <a:rPr sz="1800" b="1" dirty="0">
                <a:latin typeface="Courier New"/>
                <a:cs typeface="Courier New"/>
              </a:rPr>
              <a:t>$1,</a:t>
            </a:r>
            <a:r>
              <a:rPr sz="1800" b="1" spc="-30" dirty="0">
                <a:latin typeface="Courier New"/>
                <a:cs typeface="Courier New"/>
              </a:rPr>
              <a:t> </a:t>
            </a:r>
            <a:r>
              <a:rPr sz="1800" b="1" dirty="0">
                <a:latin typeface="Courier New"/>
                <a:cs typeface="Courier New"/>
              </a:rPr>
              <a:t>$2,</a:t>
            </a:r>
            <a:r>
              <a:rPr sz="1800" b="1" spc="-30" dirty="0">
                <a:latin typeface="Courier New"/>
                <a:cs typeface="Courier New"/>
              </a:rPr>
              <a:t> </a:t>
            </a:r>
            <a:r>
              <a:rPr sz="1800" b="1" spc="-25" dirty="0">
                <a:latin typeface="Courier New"/>
                <a:cs typeface="Courier New"/>
              </a:rPr>
              <a:t>$3</a:t>
            </a:r>
            <a:endParaRPr sz="1800">
              <a:latin typeface="Courier New"/>
              <a:cs typeface="Courier New"/>
            </a:endParaRPr>
          </a:p>
          <a:p>
            <a:pPr marL="241300" indent="-228600">
              <a:lnSpc>
                <a:spcPct val="100000"/>
              </a:lnSpc>
              <a:spcBef>
                <a:spcPts val="540"/>
              </a:spcBef>
              <a:buChar char="•"/>
              <a:tabLst>
                <a:tab pos="241300" algn="l"/>
              </a:tabLst>
            </a:pPr>
            <a:r>
              <a:rPr sz="1800" dirty="0">
                <a:latin typeface="Tahoma"/>
                <a:cs typeface="Tahoma"/>
              </a:rPr>
              <a:t>Loading</a:t>
            </a:r>
            <a:r>
              <a:rPr sz="1800" spc="15" dirty="0">
                <a:latin typeface="Tahoma"/>
                <a:cs typeface="Tahoma"/>
              </a:rPr>
              <a:t> </a:t>
            </a:r>
            <a:r>
              <a:rPr sz="1800" spc="-10" dirty="0">
                <a:latin typeface="Tahoma"/>
                <a:cs typeface="Tahoma"/>
              </a:rPr>
              <a:t>constants:</a:t>
            </a:r>
            <a:endParaRPr sz="1800">
              <a:latin typeface="Tahoma"/>
              <a:cs typeface="Tahoma"/>
            </a:endParaRPr>
          </a:p>
          <a:p>
            <a:pPr marL="697865" lvl="1" indent="-228600">
              <a:lnSpc>
                <a:spcPct val="100000"/>
              </a:lnSpc>
              <a:spcBef>
                <a:spcPts val="325"/>
              </a:spcBef>
              <a:buFont typeface="Courier New"/>
              <a:buChar char="•"/>
              <a:tabLst>
                <a:tab pos="698500" algn="l"/>
              </a:tabLst>
            </a:pPr>
            <a:r>
              <a:rPr sz="1800" b="1" dirty="0">
                <a:latin typeface="Courier New"/>
                <a:cs typeface="Courier New"/>
              </a:rPr>
              <a:t>li</a:t>
            </a:r>
            <a:r>
              <a:rPr sz="1800" b="1" spc="-30" dirty="0">
                <a:latin typeface="Courier New"/>
                <a:cs typeface="Courier New"/>
              </a:rPr>
              <a:t> </a:t>
            </a:r>
            <a:r>
              <a:rPr sz="1800" b="1" dirty="0">
                <a:latin typeface="Courier New"/>
                <a:cs typeface="Courier New"/>
              </a:rPr>
              <a:t>$1,</a:t>
            </a:r>
            <a:r>
              <a:rPr sz="1800" b="1" spc="-15" dirty="0">
                <a:latin typeface="Courier New"/>
                <a:cs typeface="Courier New"/>
              </a:rPr>
              <a:t> </a:t>
            </a:r>
            <a:r>
              <a:rPr sz="1800" b="1" spc="-25" dirty="0">
                <a:latin typeface="Courier New"/>
                <a:cs typeface="Courier New"/>
              </a:rPr>
              <a:t>50</a:t>
            </a:r>
            <a:endParaRPr sz="1800">
              <a:latin typeface="Courier New"/>
              <a:cs typeface="Courier New"/>
            </a:endParaRPr>
          </a:p>
          <a:p>
            <a:pPr marL="241300" indent="-228600">
              <a:lnSpc>
                <a:spcPct val="100000"/>
              </a:lnSpc>
              <a:spcBef>
                <a:spcPts val="540"/>
              </a:spcBef>
              <a:buChar char="•"/>
              <a:tabLst>
                <a:tab pos="241300" algn="l"/>
              </a:tabLst>
            </a:pPr>
            <a:r>
              <a:rPr sz="1800" spc="-10" dirty="0">
                <a:latin typeface="Tahoma"/>
                <a:cs typeface="Tahoma"/>
              </a:rPr>
              <a:t>Memory:</a:t>
            </a:r>
            <a:endParaRPr sz="1800">
              <a:latin typeface="Tahoma"/>
              <a:cs typeface="Tahoma"/>
            </a:endParaRPr>
          </a:p>
          <a:p>
            <a:pPr marL="697865" lvl="1" indent="-228600">
              <a:lnSpc>
                <a:spcPct val="100000"/>
              </a:lnSpc>
              <a:spcBef>
                <a:spcPts val="325"/>
              </a:spcBef>
              <a:buFont typeface="Courier New"/>
              <a:buChar char="•"/>
              <a:tabLst>
                <a:tab pos="698500" algn="l"/>
              </a:tabLst>
            </a:pPr>
            <a:r>
              <a:rPr sz="1800" b="1" dirty="0">
                <a:latin typeface="Courier New"/>
                <a:cs typeface="Courier New"/>
              </a:rPr>
              <a:t>lw</a:t>
            </a:r>
            <a:r>
              <a:rPr sz="1800" b="1" spc="-30" dirty="0">
                <a:latin typeface="Courier New"/>
                <a:cs typeface="Courier New"/>
              </a:rPr>
              <a:t> </a:t>
            </a:r>
            <a:r>
              <a:rPr sz="1800" b="1" dirty="0">
                <a:latin typeface="Courier New"/>
                <a:cs typeface="Courier New"/>
              </a:rPr>
              <a:t>$1,</a:t>
            </a:r>
            <a:r>
              <a:rPr sz="1800" b="1" spc="-15" dirty="0">
                <a:latin typeface="Courier New"/>
                <a:cs typeface="Courier New"/>
              </a:rPr>
              <a:t> </a:t>
            </a:r>
            <a:r>
              <a:rPr sz="1800" b="1" spc="-10" dirty="0">
                <a:latin typeface="Courier New"/>
                <a:cs typeface="Courier New"/>
              </a:rPr>
              <a:t>4($2)</a:t>
            </a:r>
            <a:endParaRPr sz="1800">
              <a:latin typeface="Courier New"/>
              <a:cs typeface="Courier New"/>
            </a:endParaRPr>
          </a:p>
          <a:p>
            <a:pPr marL="697865" lvl="1" indent="-228600">
              <a:lnSpc>
                <a:spcPct val="100000"/>
              </a:lnSpc>
              <a:spcBef>
                <a:spcPts val="430"/>
              </a:spcBef>
              <a:buFont typeface="Courier New"/>
              <a:buChar char="•"/>
              <a:tabLst>
                <a:tab pos="698500" algn="l"/>
              </a:tabLst>
            </a:pPr>
            <a:r>
              <a:rPr sz="1800" b="1" dirty="0">
                <a:latin typeface="Courier New"/>
                <a:cs typeface="Courier New"/>
              </a:rPr>
              <a:t>sw</a:t>
            </a:r>
            <a:r>
              <a:rPr sz="1800" b="1" spc="-30" dirty="0">
                <a:latin typeface="Courier New"/>
                <a:cs typeface="Courier New"/>
              </a:rPr>
              <a:t> </a:t>
            </a:r>
            <a:r>
              <a:rPr sz="1800" b="1" dirty="0">
                <a:latin typeface="Courier New"/>
                <a:cs typeface="Courier New"/>
              </a:rPr>
              <a:t>$1,</a:t>
            </a:r>
            <a:r>
              <a:rPr sz="1800" b="1" spc="-15" dirty="0">
                <a:latin typeface="Courier New"/>
                <a:cs typeface="Courier New"/>
              </a:rPr>
              <a:t> </a:t>
            </a:r>
            <a:r>
              <a:rPr sz="1800" b="1" spc="-10" dirty="0">
                <a:latin typeface="Courier New"/>
                <a:cs typeface="Courier New"/>
              </a:rPr>
              <a:t>4($2)</a:t>
            </a:r>
            <a:endParaRPr sz="1800">
              <a:latin typeface="Courier New"/>
              <a:cs typeface="Courier New"/>
            </a:endParaRPr>
          </a:p>
          <a:p>
            <a:pPr marL="241300" indent="-228600">
              <a:lnSpc>
                <a:spcPct val="100000"/>
              </a:lnSpc>
              <a:spcBef>
                <a:spcPts val="540"/>
              </a:spcBef>
              <a:buChar char="•"/>
              <a:tabLst>
                <a:tab pos="241300" algn="l"/>
              </a:tabLst>
            </a:pPr>
            <a:r>
              <a:rPr sz="1800" dirty="0">
                <a:latin typeface="Tahoma"/>
                <a:cs typeface="Tahoma"/>
              </a:rPr>
              <a:t>Control</a:t>
            </a:r>
            <a:r>
              <a:rPr sz="1800" spc="-20" dirty="0">
                <a:latin typeface="Tahoma"/>
                <a:cs typeface="Tahoma"/>
              </a:rPr>
              <a:t> flow:</a:t>
            </a:r>
            <a:endParaRPr sz="1800">
              <a:latin typeface="Tahoma"/>
              <a:cs typeface="Tahoma"/>
            </a:endParaRPr>
          </a:p>
          <a:p>
            <a:pPr marL="697865" lvl="1" indent="-228600">
              <a:lnSpc>
                <a:spcPct val="100000"/>
              </a:lnSpc>
              <a:spcBef>
                <a:spcPts val="330"/>
              </a:spcBef>
              <a:buFont typeface="Courier New"/>
              <a:buChar char="•"/>
              <a:tabLst>
                <a:tab pos="698500" algn="l"/>
              </a:tabLst>
            </a:pPr>
            <a:r>
              <a:rPr sz="1800" b="1" dirty="0">
                <a:latin typeface="Courier New"/>
                <a:cs typeface="Courier New"/>
              </a:rPr>
              <a:t>j </a:t>
            </a:r>
            <a:r>
              <a:rPr sz="1800" b="1" spc="-10" dirty="0">
                <a:latin typeface="Courier New"/>
                <a:cs typeface="Courier New"/>
              </a:rPr>
              <a:t>label</a:t>
            </a:r>
            <a:endParaRPr sz="1800">
              <a:latin typeface="Courier New"/>
              <a:cs typeface="Courier New"/>
            </a:endParaRPr>
          </a:p>
          <a:p>
            <a:pPr marL="697865" lvl="1" indent="-228600">
              <a:lnSpc>
                <a:spcPct val="100000"/>
              </a:lnSpc>
              <a:spcBef>
                <a:spcPts val="430"/>
              </a:spcBef>
              <a:buFont typeface="Courier New"/>
              <a:buChar char="•"/>
              <a:tabLst>
                <a:tab pos="698500" algn="l"/>
              </a:tabLst>
            </a:pPr>
            <a:r>
              <a:rPr sz="1800" b="1" dirty="0">
                <a:latin typeface="Courier New"/>
                <a:cs typeface="Courier New"/>
              </a:rPr>
              <a:t>bne</a:t>
            </a:r>
            <a:r>
              <a:rPr sz="1800" b="1" spc="-35" dirty="0">
                <a:latin typeface="Courier New"/>
                <a:cs typeface="Courier New"/>
              </a:rPr>
              <a:t> </a:t>
            </a:r>
            <a:r>
              <a:rPr sz="1800" b="1" dirty="0">
                <a:latin typeface="Courier New"/>
                <a:cs typeface="Courier New"/>
              </a:rPr>
              <a:t>$1,</a:t>
            </a:r>
            <a:r>
              <a:rPr sz="1800" b="1" spc="-30" dirty="0">
                <a:latin typeface="Courier New"/>
                <a:cs typeface="Courier New"/>
              </a:rPr>
              <a:t> </a:t>
            </a:r>
            <a:r>
              <a:rPr sz="1800" b="1" dirty="0">
                <a:latin typeface="Courier New"/>
                <a:cs typeface="Courier New"/>
              </a:rPr>
              <a:t>$2,</a:t>
            </a:r>
            <a:r>
              <a:rPr sz="1800" b="1" spc="-30" dirty="0">
                <a:latin typeface="Courier New"/>
                <a:cs typeface="Courier New"/>
              </a:rPr>
              <a:t> </a:t>
            </a:r>
            <a:r>
              <a:rPr sz="1800" b="1" spc="-20" dirty="0">
                <a:latin typeface="Courier New"/>
                <a:cs typeface="Courier New"/>
              </a:rPr>
              <a:t>label</a:t>
            </a:r>
            <a:endParaRPr sz="1800">
              <a:latin typeface="Courier New"/>
              <a:cs typeface="Courier New"/>
            </a:endParaRPr>
          </a:p>
        </p:txBody>
      </p:sp>
      <p:sp>
        <p:nvSpPr>
          <p:cNvPr id="9" name="object 9"/>
          <p:cNvSpPr txBox="1"/>
          <p:nvPr/>
        </p:nvSpPr>
        <p:spPr>
          <a:xfrm>
            <a:off x="4423409" y="3829050"/>
            <a:ext cx="11366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 $1 =</a:t>
            </a:r>
            <a:r>
              <a:rPr sz="1800" spc="15" dirty="0">
                <a:latin typeface="Tahoma"/>
                <a:cs typeface="Tahoma"/>
              </a:rPr>
              <a:t> </a:t>
            </a:r>
            <a:r>
              <a:rPr sz="1800" spc="-25" dirty="0">
                <a:latin typeface="Tahoma"/>
                <a:cs typeface="Tahoma"/>
              </a:rPr>
              <a:t>50</a:t>
            </a:r>
            <a:endParaRPr sz="1800">
              <a:latin typeface="Tahoma"/>
              <a:cs typeface="Tahoma"/>
            </a:endParaRPr>
          </a:p>
        </p:txBody>
      </p:sp>
      <p:sp>
        <p:nvSpPr>
          <p:cNvPr id="10" name="object 10"/>
          <p:cNvSpPr txBox="1"/>
          <p:nvPr/>
        </p:nvSpPr>
        <p:spPr>
          <a:xfrm>
            <a:off x="4423409" y="4432808"/>
            <a:ext cx="1871980" cy="683895"/>
          </a:xfrm>
          <a:prstGeom prst="rect">
            <a:avLst/>
          </a:prstGeom>
        </p:spPr>
        <p:txBody>
          <a:bodyPr vert="horz" wrap="square" lIns="0" tIns="67310" rIns="0" bIns="0" rtlCol="0">
            <a:spAutoFit/>
          </a:bodyPr>
          <a:lstStyle/>
          <a:p>
            <a:pPr marL="12700">
              <a:lnSpc>
                <a:spcPct val="100000"/>
              </a:lnSpc>
              <a:spcBef>
                <a:spcPts val="530"/>
              </a:spcBef>
            </a:pPr>
            <a:r>
              <a:rPr sz="1800" dirty="0">
                <a:latin typeface="Tahoma"/>
                <a:cs typeface="Tahoma"/>
              </a:rPr>
              <a:t>→ $1 =</a:t>
            </a:r>
            <a:r>
              <a:rPr sz="1800" spc="15" dirty="0">
                <a:latin typeface="Tahoma"/>
                <a:cs typeface="Tahoma"/>
              </a:rPr>
              <a:t> </a:t>
            </a:r>
            <a:r>
              <a:rPr sz="1800" dirty="0">
                <a:latin typeface="Tahoma"/>
                <a:cs typeface="Tahoma"/>
              </a:rPr>
              <a:t>*($2</a:t>
            </a:r>
            <a:r>
              <a:rPr sz="1800" spc="10" dirty="0">
                <a:latin typeface="Tahoma"/>
                <a:cs typeface="Tahoma"/>
              </a:rPr>
              <a:t> </a:t>
            </a:r>
            <a:r>
              <a:rPr sz="1800" dirty="0">
                <a:latin typeface="Tahoma"/>
                <a:cs typeface="Tahoma"/>
              </a:rPr>
              <a:t>+ </a:t>
            </a:r>
            <a:r>
              <a:rPr sz="1800" spc="-25" dirty="0">
                <a:latin typeface="Tahoma"/>
                <a:cs typeface="Tahoma"/>
              </a:rPr>
              <a:t>4)</a:t>
            </a:r>
            <a:endParaRPr sz="1800">
              <a:latin typeface="Tahoma"/>
              <a:cs typeface="Tahoma"/>
            </a:endParaRPr>
          </a:p>
          <a:p>
            <a:pPr marL="12700">
              <a:lnSpc>
                <a:spcPct val="100000"/>
              </a:lnSpc>
              <a:spcBef>
                <a:spcPts val="430"/>
              </a:spcBef>
            </a:pPr>
            <a:r>
              <a:rPr sz="1800" dirty="0">
                <a:latin typeface="Tahoma"/>
                <a:cs typeface="Tahoma"/>
              </a:rPr>
              <a:t>→ *($2</a:t>
            </a:r>
            <a:r>
              <a:rPr sz="1800" spc="10" dirty="0">
                <a:latin typeface="Tahoma"/>
                <a:cs typeface="Tahoma"/>
              </a:rPr>
              <a:t> </a:t>
            </a:r>
            <a:r>
              <a:rPr sz="1800" dirty="0">
                <a:latin typeface="Tahoma"/>
                <a:cs typeface="Tahoma"/>
              </a:rPr>
              <a:t>+ 4)</a:t>
            </a:r>
            <a:r>
              <a:rPr sz="1800" spc="5" dirty="0">
                <a:latin typeface="Tahoma"/>
                <a:cs typeface="Tahoma"/>
              </a:rPr>
              <a:t> </a:t>
            </a:r>
            <a:r>
              <a:rPr sz="1800" dirty="0">
                <a:latin typeface="Tahoma"/>
                <a:cs typeface="Tahoma"/>
              </a:rPr>
              <a:t>= </a:t>
            </a:r>
            <a:r>
              <a:rPr sz="1800" spc="-25" dirty="0">
                <a:latin typeface="Tahoma"/>
                <a:cs typeface="Tahoma"/>
              </a:rPr>
              <a:t>$1</a:t>
            </a:r>
            <a:endParaRPr sz="1800">
              <a:latin typeface="Tahoma"/>
              <a:cs typeface="Tahoma"/>
            </a:endParaRPr>
          </a:p>
        </p:txBody>
      </p:sp>
      <p:sp>
        <p:nvSpPr>
          <p:cNvPr id="11" name="object 11"/>
          <p:cNvSpPr txBox="1"/>
          <p:nvPr/>
        </p:nvSpPr>
        <p:spPr>
          <a:xfrm>
            <a:off x="4495038" y="5420347"/>
            <a:ext cx="2503805" cy="684530"/>
          </a:xfrm>
          <a:prstGeom prst="rect">
            <a:avLst/>
          </a:prstGeom>
        </p:spPr>
        <p:txBody>
          <a:bodyPr vert="horz" wrap="square" lIns="0" tIns="67945" rIns="0" bIns="0" rtlCol="0">
            <a:spAutoFit/>
          </a:bodyPr>
          <a:lstStyle/>
          <a:p>
            <a:pPr marL="12700">
              <a:lnSpc>
                <a:spcPct val="100000"/>
              </a:lnSpc>
              <a:spcBef>
                <a:spcPts val="535"/>
              </a:spcBef>
            </a:pPr>
            <a:r>
              <a:rPr sz="1800" dirty="0">
                <a:latin typeface="Tahoma"/>
                <a:cs typeface="Tahoma"/>
              </a:rPr>
              <a:t>→</a:t>
            </a:r>
            <a:r>
              <a:rPr sz="1800" spc="-5" dirty="0">
                <a:latin typeface="Tahoma"/>
                <a:cs typeface="Tahoma"/>
              </a:rPr>
              <a:t> </a:t>
            </a:r>
            <a:r>
              <a:rPr sz="1800" dirty="0">
                <a:latin typeface="Tahoma"/>
                <a:cs typeface="Tahoma"/>
              </a:rPr>
              <a:t>PC</a:t>
            </a:r>
            <a:r>
              <a:rPr sz="1800" spc="-30" dirty="0">
                <a:latin typeface="Tahoma"/>
                <a:cs typeface="Tahoma"/>
              </a:rPr>
              <a:t> </a:t>
            </a:r>
            <a:r>
              <a:rPr sz="1800" dirty="0">
                <a:latin typeface="Tahoma"/>
                <a:cs typeface="Tahoma"/>
              </a:rPr>
              <a:t>=</a:t>
            </a:r>
            <a:r>
              <a:rPr sz="1800" spc="5" dirty="0">
                <a:latin typeface="Tahoma"/>
                <a:cs typeface="Tahoma"/>
              </a:rPr>
              <a:t> </a:t>
            </a:r>
            <a:r>
              <a:rPr sz="1800" spc="-10" dirty="0">
                <a:latin typeface="Tahoma"/>
                <a:cs typeface="Tahoma"/>
              </a:rPr>
              <a:t>label</a:t>
            </a:r>
            <a:endParaRPr sz="1800">
              <a:latin typeface="Tahoma"/>
              <a:cs typeface="Tahoma"/>
            </a:endParaRPr>
          </a:p>
          <a:p>
            <a:pPr marL="12700">
              <a:lnSpc>
                <a:spcPct val="100000"/>
              </a:lnSpc>
              <a:spcBef>
                <a:spcPts val="430"/>
              </a:spcBef>
            </a:pPr>
            <a:r>
              <a:rPr sz="1800" dirty="0">
                <a:latin typeface="Tahoma"/>
                <a:cs typeface="Tahoma"/>
              </a:rPr>
              <a:t>→</a:t>
            </a:r>
            <a:r>
              <a:rPr sz="1800" spc="-5" dirty="0">
                <a:latin typeface="Tahoma"/>
                <a:cs typeface="Tahoma"/>
              </a:rPr>
              <a:t> </a:t>
            </a:r>
            <a:r>
              <a:rPr sz="1800" dirty="0">
                <a:latin typeface="Tahoma"/>
                <a:cs typeface="Tahoma"/>
              </a:rPr>
              <a:t>if</a:t>
            </a:r>
            <a:r>
              <a:rPr sz="1800" spc="-5" dirty="0">
                <a:latin typeface="Tahoma"/>
                <a:cs typeface="Tahoma"/>
              </a:rPr>
              <a:t> </a:t>
            </a:r>
            <a:r>
              <a:rPr sz="1800" dirty="0">
                <a:latin typeface="Tahoma"/>
                <a:cs typeface="Tahoma"/>
              </a:rPr>
              <a:t>($1==$2)</a:t>
            </a:r>
            <a:r>
              <a:rPr sz="1800" spc="20" dirty="0">
                <a:latin typeface="Tahoma"/>
                <a:cs typeface="Tahoma"/>
              </a:rPr>
              <a:t> </a:t>
            </a:r>
            <a:r>
              <a:rPr sz="1800" spc="-10" dirty="0">
                <a:latin typeface="Tahoma"/>
                <a:cs typeface="Tahoma"/>
              </a:rPr>
              <a:t>PC=label</a:t>
            </a:r>
            <a:endParaRPr sz="180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1043940"/>
            <a:chOff x="0" y="0"/>
            <a:chExt cx="9144000" cy="1043940"/>
          </a:xfrm>
          <a:solidFill>
            <a:schemeClr val="bg1"/>
          </a:solidFill>
        </p:grpSpPr>
        <p:pic>
          <p:nvPicPr>
            <p:cNvPr id="3" name="object 3"/>
            <p:cNvPicPr/>
            <p:nvPr/>
          </p:nvPicPr>
          <p:blipFill>
            <a:blip r:embed="rId2" cstate="print"/>
            <a:stretch>
              <a:fillRect/>
            </a:stretch>
          </p:blipFill>
          <p:spPr>
            <a:xfrm>
              <a:off x="2033016" y="131063"/>
              <a:ext cx="5173980" cy="832104"/>
            </a:xfrm>
            <a:prstGeom prst="rect">
              <a:avLst/>
            </a:prstGeom>
            <a:grpFill/>
          </p:spPr>
        </p:pic>
        <p:sp>
          <p:nvSpPr>
            <p:cNvPr id="4" name="object 4"/>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27252" y="224383"/>
            <a:ext cx="6111188" cy="50462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C00000"/>
                </a:solidFill>
                <a:latin typeface="微软雅黑" panose="020B0503020204020204" pitchFamily="34" charset="-122"/>
                <a:ea typeface="微软雅黑" panose="020B0503020204020204" pitchFamily="34" charset="-122"/>
              </a:rPr>
              <a:t>Control</a:t>
            </a:r>
            <a:r>
              <a:rPr sz="3200" b="1" spc="-65"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Idiom:</a:t>
            </a:r>
            <a:r>
              <a:rPr sz="3200" b="1" spc="-80" dirty="0">
                <a:solidFill>
                  <a:srgbClr val="C00000"/>
                </a:solidFill>
                <a:latin typeface="微软雅黑" panose="020B0503020204020204" pitchFamily="34" charset="-122"/>
                <a:ea typeface="微软雅黑" panose="020B0503020204020204" pitchFamily="34" charset="-122"/>
              </a:rPr>
              <a:t> </a:t>
            </a:r>
            <a:r>
              <a:rPr sz="3200" b="1" spc="-10" dirty="0">
                <a:solidFill>
                  <a:srgbClr val="C00000"/>
                </a:solidFill>
                <a:latin typeface="微软雅黑" panose="020B0503020204020204" pitchFamily="34" charset="-122"/>
                <a:ea typeface="微软雅黑" panose="020B0503020204020204" pitchFamily="34" charset="-122"/>
              </a:rPr>
              <a:t>If-</a:t>
            </a:r>
            <a:r>
              <a:rPr sz="3200" b="1" spc="-25" dirty="0">
                <a:solidFill>
                  <a:srgbClr val="C00000"/>
                </a:solidFill>
                <a:latin typeface="微软雅黑" panose="020B0503020204020204" pitchFamily="34" charset="-122"/>
                <a:ea typeface="微软雅黑" panose="020B0503020204020204" pitchFamily="34" charset="-122"/>
              </a:rPr>
              <a:t>Then-</a:t>
            </a:r>
            <a:r>
              <a:rPr sz="3200" b="1" spc="-20" dirty="0">
                <a:solidFill>
                  <a:srgbClr val="C00000"/>
                </a:solidFill>
                <a:latin typeface="微软雅黑" panose="020B0503020204020204" pitchFamily="34" charset="-122"/>
                <a:ea typeface="微软雅黑" panose="020B0503020204020204" pitchFamily="34" charset="-122"/>
              </a:rPr>
              <a:t>Else</a:t>
            </a:r>
          </a:p>
        </p:txBody>
      </p:sp>
      <p:sp>
        <p:nvSpPr>
          <p:cNvPr id="6" name="object 6"/>
          <p:cNvSpPr txBox="1"/>
          <p:nvPr/>
        </p:nvSpPr>
        <p:spPr>
          <a:xfrm>
            <a:off x="212852" y="1062354"/>
            <a:ext cx="4081145" cy="39116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dirty="0">
                <a:latin typeface="Tahoma"/>
                <a:cs typeface="Tahoma"/>
              </a:rPr>
              <a:t>Control</a:t>
            </a:r>
            <a:r>
              <a:rPr sz="2400" spc="-5" dirty="0">
                <a:latin typeface="Tahoma"/>
                <a:cs typeface="Tahoma"/>
              </a:rPr>
              <a:t> </a:t>
            </a:r>
            <a:r>
              <a:rPr sz="2400" dirty="0">
                <a:latin typeface="Tahoma"/>
                <a:cs typeface="Tahoma"/>
              </a:rPr>
              <a:t>idiom:</a:t>
            </a:r>
            <a:r>
              <a:rPr sz="2400" spc="10" dirty="0">
                <a:latin typeface="Tahoma"/>
                <a:cs typeface="Tahoma"/>
              </a:rPr>
              <a:t> </a:t>
            </a:r>
            <a:r>
              <a:rPr sz="2400" b="1" spc="-10" dirty="0">
                <a:solidFill>
                  <a:srgbClr val="FC0001"/>
                </a:solidFill>
                <a:latin typeface="Tahoma"/>
                <a:cs typeface="Tahoma"/>
              </a:rPr>
              <a:t>if-then-</a:t>
            </a:r>
            <a:r>
              <a:rPr sz="2400" b="1" spc="-20" dirty="0">
                <a:solidFill>
                  <a:srgbClr val="FC0001"/>
                </a:solidFill>
                <a:latin typeface="Tahoma"/>
                <a:cs typeface="Tahoma"/>
              </a:rPr>
              <a:t>else</a:t>
            </a:r>
            <a:endParaRPr sz="2400">
              <a:latin typeface="Tahoma"/>
              <a:cs typeface="Tahoma"/>
            </a:endParaRPr>
          </a:p>
        </p:txBody>
      </p:sp>
      <p:sp>
        <p:nvSpPr>
          <p:cNvPr id="7" name="object 7"/>
          <p:cNvSpPr txBox="1"/>
          <p:nvPr/>
        </p:nvSpPr>
        <p:spPr>
          <a:xfrm>
            <a:off x="670051" y="1407134"/>
            <a:ext cx="2311400" cy="757555"/>
          </a:xfrm>
          <a:prstGeom prst="rect">
            <a:avLst/>
          </a:prstGeom>
        </p:spPr>
        <p:txBody>
          <a:bodyPr vert="horz" wrap="square" lIns="0" tIns="73660" rIns="0" bIns="0" rtlCol="0">
            <a:spAutoFit/>
          </a:bodyPr>
          <a:lstStyle/>
          <a:p>
            <a:pPr marL="12700">
              <a:lnSpc>
                <a:spcPct val="100000"/>
              </a:lnSpc>
              <a:spcBef>
                <a:spcPts val="580"/>
              </a:spcBef>
            </a:pPr>
            <a:r>
              <a:rPr sz="2000" b="1" dirty="0">
                <a:latin typeface="Courier New"/>
                <a:cs typeface="Courier New"/>
              </a:rPr>
              <a:t>if</a:t>
            </a:r>
            <a:r>
              <a:rPr sz="2000" b="1" spc="-20" dirty="0">
                <a:latin typeface="Courier New"/>
                <a:cs typeface="Courier New"/>
              </a:rPr>
              <a:t> </a:t>
            </a:r>
            <a:r>
              <a:rPr sz="2000" b="1" dirty="0">
                <a:latin typeface="Courier New"/>
                <a:cs typeface="Courier New"/>
              </a:rPr>
              <a:t>(A</a:t>
            </a:r>
            <a:r>
              <a:rPr sz="2000" b="1" spc="-10" dirty="0">
                <a:latin typeface="Courier New"/>
                <a:cs typeface="Courier New"/>
              </a:rPr>
              <a:t> </a:t>
            </a:r>
            <a:r>
              <a:rPr sz="2000" b="1" dirty="0">
                <a:latin typeface="Courier New"/>
                <a:cs typeface="Courier New"/>
              </a:rPr>
              <a:t>&lt;</a:t>
            </a:r>
            <a:r>
              <a:rPr sz="2000" b="1" spc="-10" dirty="0">
                <a:latin typeface="Courier New"/>
                <a:cs typeface="Courier New"/>
              </a:rPr>
              <a:t> </a:t>
            </a:r>
            <a:r>
              <a:rPr sz="2000" b="1" dirty="0">
                <a:latin typeface="Courier New"/>
                <a:cs typeface="Courier New"/>
              </a:rPr>
              <a:t>B)</a:t>
            </a:r>
            <a:r>
              <a:rPr sz="2000" b="1" spc="-5" dirty="0">
                <a:latin typeface="Courier New"/>
                <a:cs typeface="Courier New"/>
              </a:rPr>
              <a:t> </a:t>
            </a:r>
            <a:r>
              <a:rPr sz="2000" b="1" spc="-20" dirty="0">
                <a:latin typeface="Courier New"/>
                <a:cs typeface="Courier New"/>
              </a:rPr>
              <a:t>A++;</a:t>
            </a:r>
            <a:endParaRPr sz="2000">
              <a:latin typeface="Courier New"/>
              <a:cs typeface="Courier New"/>
            </a:endParaRPr>
          </a:p>
          <a:p>
            <a:pPr marL="12700">
              <a:lnSpc>
                <a:spcPct val="100000"/>
              </a:lnSpc>
              <a:spcBef>
                <a:spcPts val="480"/>
              </a:spcBef>
            </a:pPr>
            <a:r>
              <a:rPr sz="2000" b="1" dirty="0">
                <a:latin typeface="Courier New"/>
                <a:cs typeface="Courier New"/>
              </a:rPr>
              <a:t>else</a:t>
            </a:r>
            <a:r>
              <a:rPr sz="2000" b="1" spc="-20" dirty="0">
                <a:latin typeface="Courier New"/>
                <a:cs typeface="Courier New"/>
              </a:rPr>
              <a:t> B++;</a:t>
            </a:r>
            <a:endParaRPr sz="2000">
              <a:latin typeface="Courier New"/>
              <a:cs typeface="Courier New"/>
            </a:endParaRPr>
          </a:p>
        </p:txBody>
      </p:sp>
      <p:sp>
        <p:nvSpPr>
          <p:cNvPr id="8" name="object 8"/>
          <p:cNvSpPr txBox="1"/>
          <p:nvPr/>
        </p:nvSpPr>
        <p:spPr>
          <a:xfrm>
            <a:off x="3717778" y="1407134"/>
            <a:ext cx="3987800" cy="757555"/>
          </a:xfrm>
          <a:prstGeom prst="rect">
            <a:avLst/>
          </a:prstGeom>
        </p:spPr>
        <p:txBody>
          <a:bodyPr vert="horz" wrap="square" lIns="0" tIns="73660" rIns="0" bIns="0" rtlCol="0">
            <a:spAutoFit/>
          </a:bodyPr>
          <a:lstStyle/>
          <a:p>
            <a:pPr marL="12700">
              <a:lnSpc>
                <a:spcPct val="100000"/>
              </a:lnSpc>
              <a:spcBef>
                <a:spcPts val="580"/>
              </a:spcBef>
            </a:pPr>
            <a:r>
              <a:rPr sz="2000" b="1" dirty="0">
                <a:latin typeface="Courier New"/>
                <a:cs typeface="Courier New"/>
              </a:rPr>
              <a:t>//</a:t>
            </a:r>
            <a:r>
              <a:rPr sz="2000" b="1" spc="-30" dirty="0">
                <a:latin typeface="Courier New"/>
                <a:cs typeface="Courier New"/>
              </a:rPr>
              <a:t> </a:t>
            </a:r>
            <a:r>
              <a:rPr sz="2000" b="1" dirty="0">
                <a:latin typeface="Courier New"/>
                <a:cs typeface="Courier New"/>
              </a:rPr>
              <a:t>assume</a:t>
            </a:r>
            <a:r>
              <a:rPr sz="2000" b="1" spc="-20" dirty="0">
                <a:latin typeface="Courier New"/>
                <a:cs typeface="Courier New"/>
              </a:rPr>
              <a:t> </a:t>
            </a:r>
            <a:r>
              <a:rPr sz="2000" b="1" dirty="0">
                <a:latin typeface="Courier New"/>
                <a:cs typeface="Courier New"/>
              </a:rPr>
              <a:t>A</a:t>
            </a:r>
            <a:r>
              <a:rPr sz="2000" b="1" spc="-20" dirty="0">
                <a:latin typeface="Courier New"/>
                <a:cs typeface="Courier New"/>
              </a:rPr>
              <a:t> </a:t>
            </a:r>
            <a:r>
              <a:rPr sz="2000" b="1" dirty="0">
                <a:latin typeface="Courier New"/>
                <a:cs typeface="Courier New"/>
              </a:rPr>
              <a:t>in</a:t>
            </a:r>
            <a:r>
              <a:rPr sz="2000" b="1" spc="-20" dirty="0">
                <a:latin typeface="Courier New"/>
                <a:cs typeface="Courier New"/>
              </a:rPr>
              <a:t> </a:t>
            </a:r>
            <a:r>
              <a:rPr sz="2000" b="1" dirty="0">
                <a:latin typeface="Courier New"/>
                <a:cs typeface="Courier New"/>
              </a:rPr>
              <a:t>register</a:t>
            </a:r>
            <a:r>
              <a:rPr sz="2000" b="1" spc="-15" dirty="0">
                <a:latin typeface="Courier New"/>
                <a:cs typeface="Courier New"/>
              </a:rPr>
              <a:t> </a:t>
            </a:r>
            <a:r>
              <a:rPr sz="2000" b="1" spc="-25" dirty="0">
                <a:latin typeface="Courier New"/>
                <a:cs typeface="Courier New"/>
              </a:rPr>
              <a:t>$1</a:t>
            </a:r>
            <a:endParaRPr sz="2000">
              <a:latin typeface="Courier New"/>
              <a:cs typeface="Courier New"/>
            </a:endParaRPr>
          </a:p>
          <a:p>
            <a:pPr marL="12700">
              <a:lnSpc>
                <a:spcPct val="100000"/>
              </a:lnSpc>
              <a:spcBef>
                <a:spcPts val="480"/>
              </a:spcBef>
            </a:pPr>
            <a:r>
              <a:rPr sz="2000" b="1" dirty="0">
                <a:latin typeface="Courier New"/>
                <a:cs typeface="Courier New"/>
              </a:rPr>
              <a:t>//</a:t>
            </a:r>
            <a:r>
              <a:rPr sz="2000" b="1" spc="-15" dirty="0">
                <a:latin typeface="Courier New"/>
                <a:cs typeface="Courier New"/>
              </a:rPr>
              <a:t> </a:t>
            </a:r>
            <a:r>
              <a:rPr sz="2000" b="1" dirty="0">
                <a:latin typeface="Courier New"/>
                <a:cs typeface="Courier New"/>
              </a:rPr>
              <a:t>assume</a:t>
            </a:r>
            <a:r>
              <a:rPr sz="2000" b="1" spc="-15" dirty="0">
                <a:latin typeface="Courier New"/>
                <a:cs typeface="Courier New"/>
              </a:rPr>
              <a:t> </a:t>
            </a:r>
            <a:r>
              <a:rPr sz="2000" b="1" dirty="0">
                <a:latin typeface="Courier New"/>
                <a:cs typeface="Courier New"/>
              </a:rPr>
              <a:t>B</a:t>
            </a:r>
            <a:r>
              <a:rPr sz="2000" b="1" spc="-15" dirty="0">
                <a:latin typeface="Courier New"/>
                <a:cs typeface="Courier New"/>
              </a:rPr>
              <a:t> </a:t>
            </a:r>
            <a:r>
              <a:rPr sz="2000" b="1" dirty="0">
                <a:latin typeface="Courier New"/>
                <a:cs typeface="Courier New"/>
              </a:rPr>
              <a:t>in</a:t>
            </a:r>
            <a:r>
              <a:rPr sz="2000" b="1" spc="-10" dirty="0">
                <a:latin typeface="Courier New"/>
                <a:cs typeface="Courier New"/>
              </a:rPr>
              <a:t> </a:t>
            </a:r>
            <a:r>
              <a:rPr sz="2000" b="1" spc="-25" dirty="0">
                <a:latin typeface="Courier New"/>
                <a:cs typeface="Courier New"/>
              </a:rPr>
              <a:t>$2</a:t>
            </a:r>
            <a:endParaRPr sz="2000">
              <a:latin typeface="Courier New"/>
              <a:cs typeface="Courier New"/>
            </a:endParaRPr>
          </a:p>
        </p:txBody>
      </p:sp>
      <p:sp>
        <p:nvSpPr>
          <p:cNvPr id="9" name="object 9"/>
          <p:cNvSpPr txBox="1"/>
          <p:nvPr/>
        </p:nvSpPr>
        <p:spPr>
          <a:xfrm>
            <a:off x="2041905" y="2509491"/>
            <a:ext cx="2006600" cy="1118870"/>
          </a:xfrm>
          <a:prstGeom prst="rect">
            <a:avLst/>
          </a:prstGeom>
        </p:spPr>
        <p:txBody>
          <a:bodyPr vert="horz" wrap="square" lIns="0" tIns="14604" rIns="0" bIns="0" rtlCol="0">
            <a:spAutoFit/>
          </a:bodyPr>
          <a:lstStyle/>
          <a:p>
            <a:pPr marL="12700" marR="5080">
              <a:lnSpc>
                <a:spcPct val="119300"/>
              </a:lnSpc>
              <a:spcBef>
                <a:spcPts val="114"/>
              </a:spcBef>
              <a:tabLst>
                <a:tab pos="774065" algn="l"/>
              </a:tabLst>
            </a:pPr>
            <a:r>
              <a:rPr sz="2000" b="1" spc="-25" dirty="0">
                <a:latin typeface="Courier New"/>
                <a:cs typeface="Courier New"/>
              </a:rPr>
              <a:t>slt</a:t>
            </a:r>
            <a:r>
              <a:rPr sz="2000" b="1" dirty="0">
                <a:latin typeface="Courier New"/>
                <a:cs typeface="Courier New"/>
              </a:rPr>
              <a:t>	</a:t>
            </a:r>
            <a:r>
              <a:rPr sz="2000" b="1" spc="-10" dirty="0">
                <a:latin typeface="Courier New"/>
                <a:cs typeface="Courier New"/>
              </a:rPr>
              <a:t>$3,$1,$2 </a:t>
            </a:r>
            <a:r>
              <a:rPr sz="2000" b="1" dirty="0">
                <a:solidFill>
                  <a:srgbClr val="FC0001"/>
                </a:solidFill>
                <a:latin typeface="Courier New"/>
                <a:cs typeface="Courier New"/>
              </a:rPr>
              <a:t>beqz</a:t>
            </a:r>
            <a:r>
              <a:rPr sz="2000" b="1" spc="-20" dirty="0">
                <a:solidFill>
                  <a:srgbClr val="FC0001"/>
                </a:solidFill>
                <a:latin typeface="Courier New"/>
                <a:cs typeface="Courier New"/>
              </a:rPr>
              <a:t> </a:t>
            </a:r>
            <a:r>
              <a:rPr sz="2000" b="1" spc="-10" dirty="0">
                <a:solidFill>
                  <a:srgbClr val="FC0001"/>
                </a:solidFill>
                <a:latin typeface="Courier New"/>
                <a:cs typeface="Courier New"/>
              </a:rPr>
              <a:t>$3,else </a:t>
            </a:r>
            <a:r>
              <a:rPr sz="2000" b="1" dirty="0">
                <a:latin typeface="Courier New"/>
                <a:cs typeface="Courier New"/>
              </a:rPr>
              <a:t>addi</a:t>
            </a:r>
            <a:r>
              <a:rPr sz="2000" b="1" spc="-20" dirty="0">
                <a:latin typeface="Courier New"/>
                <a:cs typeface="Courier New"/>
              </a:rPr>
              <a:t> </a:t>
            </a:r>
            <a:r>
              <a:rPr sz="2000" b="1" spc="-10" dirty="0">
                <a:latin typeface="Courier New"/>
                <a:cs typeface="Courier New"/>
              </a:rPr>
              <a:t>$1,$1,1</a:t>
            </a:r>
            <a:endParaRPr sz="2000">
              <a:latin typeface="Courier New"/>
              <a:cs typeface="Courier New"/>
            </a:endParaRPr>
          </a:p>
        </p:txBody>
      </p:sp>
      <p:sp>
        <p:nvSpPr>
          <p:cNvPr id="10" name="object 10"/>
          <p:cNvSpPr txBox="1"/>
          <p:nvPr/>
        </p:nvSpPr>
        <p:spPr>
          <a:xfrm>
            <a:off x="4785486" y="2509491"/>
            <a:ext cx="3288029" cy="757555"/>
          </a:xfrm>
          <a:prstGeom prst="rect">
            <a:avLst/>
          </a:prstGeom>
        </p:spPr>
        <p:txBody>
          <a:bodyPr vert="horz" wrap="square" lIns="0" tIns="73660" rIns="0" bIns="0" rtlCol="0">
            <a:spAutoFit/>
          </a:bodyPr>
          <a:lstStyle/>
          <a:p>
            <a:pPr marL="165100">
              <a:lnSpc>
                <a:spcPct val="100000"/>
              </a:lnSpc>
              <a:spcBef>
                <a:spcPts val="580"/>
              </a:spcBef>
            </a:pPr>
            <a:r>
              <a:rPr sz="2000" dirty="0">
                <a:latin typeface="Tahoma"/>
                <a:cs typeface="Tahoma"/>
              </a:rPr>
              <a:t>//</a:t>
            </a:r>
            <a:r>
              <a:rPr sz="2000" spc="-20" dirty="0">
                <a:latin typeface="Tahoma"/>
                <a:cs typeface="Tahoma"/>
              </a:rPr>
              <a:t> </a:t>
            </a:r>
            <a:r>
              <a:rPr sz="2000" dirty="0">
                <a:latin typeface="Tahoma"/>
                <a:cs typeface="Tahoma"/>
              </a:rPr>
              <a:t>if</a:t>
            </a:r>
            <a:r>
              <a:rPr sz="2000" spc="-10" dirty="0">
                <a:latin typeface="Tahoma"/>
                <a:cs typeface="Tahoma"/>
              </a:rPr>
              <a:t> </a:t>
            </a:r>
            <a:r>
              <a:rPr sz="2000" dirty="0">
                <a:latin typeface="Tahoma"/>
                <a:cs typeface="Tahoma"/>
              </a:rPr>
              <a:t>$1&lt;$2,</a:t>
            </a:r>
            <a:r>
              <a:rPr sz="2000" spc="-45" dirty="0">
                <a:latin typeface="Tahoma"/>
                <a:cs typeface="Tahoma"/>
              </a:rPr>
              <a:t> </a:t>
            </a:r>
            <a:r>
              <a:rPr sz="2000" dirty="0">
                <a:latin typeface="Tahoma"/>
                <a:cs typeface="Tahoma"/>
              </a:rPr>
              <a:t>then</a:t>
            </a:r>
            <a:r>
              <a:rPr sz="2000" spc="-5" dirty="0">
                <a:latin typeface="Tahoma"/>
                <a:cs typeface="Tahoma"/>
              </a:rPr>
              <a:t> </a:t>
            </a:r>
            <a:r>
              <a:rPr sz="2000" spc="-20" dirty="0">
                <a:latin typeface="Tahoma"/>
                <a:cs typeface="Tahoma"/>
              </a:rPr>
              <a:t>$3=1</a:t>
            </a:r>
            <a:endParaRPr sz="2000">
              <a:latin typeface="Tahoma"/>
              <a:cs typeface="Tahoma"/>
            </a:endParaRPr>
          </a:p>
          <a:p>
            <a:pPr marL="12700">
              <a:lnSpc>
                <a:spcPct val="100000"/>
              </a:lnSpc>
              <a:spcBef>
                <a:spcPts val="480"/>
              </a:spcBef>
            </a:pPr>
            <a:r>
              <a:rPr sz="2000" dirty="0">
                <a:latin typeface="Tahoma"/>
                <a:cs typeface="Tahoma"/>
              </a:rPr>
              <a:t>//</a:t>
            </a:r>
            <a:r>
              <a:rPr sz="2000" spc="-20" dirty="0">
                <a:latin typeface="Tahoma"/>
                <a:cs typeface="Tahoma"/>
              </a:rPr>
              <a:t> </a:t>
            </a:r>
            <a:r>
              <a:rPr sz="2000" dirty="0">
                <a:latin typeface="Tahoma"/>
                <a:cs typeface="Tahoma"/>
              </a:rPr>
              <a:t>branch</a:t>
            </a:r>
            <a:r>
              <a:rPr sz="2000" spc="-25" dirty="0">
                <a:latin typeface="Tahoma"/>
                <a:cs typeface="Tahoma"/>
              </a:rPr>
              <a:t> </a:t>
            </a:r>
            <a:r>
              <a:rPr sz="2000" dirty="0">
                <a:latin typeface="Tahoma"/>
                <a:cs typeface="Tahoma"/>
              </a:rPr>
              <a:t>to</a:t>
            </a:r>
            <a:r>
              <a:rPr sz="2000" spc="-10" dirty="0">
                <a:latin typeface="Tahoma"/>
                <a:cs typeface="Tahoma"/>
              </a:rPr>
              <a:t> </a:t>
            </a:r>
            <a:r>
              <a:rPr sz="2000" dirty="0">
                <a:latin typeface="Tahoma"/>
                <a:cs typeface="Tahoma"/>
              </a:rPr>
              <a:t>else</a:t>
            </a:r>
            <a:r>
              <a:rPr sz="2000" spc="-15" dirty="0">
                <a:latin typeface="Tahoma"/>
                <a:cs typeface="Tahoma"/>
              </a:rPr>
              <a:t> </a:t>
            </a:r>
            <a:r>
              <a:rPr sz="2000" dirty="0">
                <a:latin typeface="Tahoma"/>
                <a:cs typeface="Tahoma"/>
              </a:rPr>
              <a:t>if</a:t>
            </a:r>
            <a:r>
              <a:rPr sz="2000" spc="-5" dirty="0">
                <a:latin typeface="Tahoma"/>
                <a:cs typeface="Tahoma"/>
              </a:rPr>
              <a:t> </a:t>
            </a:r>
            <a:r>
              <a:rPr sz="2000" spc="-10" dirty="0">
                <a:latin typeface="Tahoma"/>
                <a:cs typeface="Tahoma"/>
              </a:rPr>
              <a:t>!condition</a:t>
            </a:r>
            <a:endParaRPr sz="2000">
              <a:latin typeface="Tahoma"/>
              <a:cs typeface="Tahoma"/>
            </a:endParaRPr>
          </a:p>
        </p:txBody>
      </p:sp>
      <p:sp>
        <p:nvSpPr>
          <p:cNvPr id="11" name="object 11"/>
          <p:cNvSpPr txBox="1"/>
          <p:nvPr/>
        </p:nvSpPr>
        <p:spPr>
          <a:xfrm>
            <a:off x="1127252" y="3611473"/>
            <a:ext cx="2769235" cy="1114425"/>
          </a:xfrm>
          <a:prstGeom prst="rect">
            <a:avLst/>
          </a:prstGeom>
        </p:spPr>
        <p:txBody>
          <a:bodyPr vert="horz" wrap="square" lIns="0" tIns="10160" rIns="0" bIns="0" rtlCol="0">
            <a:spAutoFit/>
          </a:bodyPr>
          <a:lstStyle/>
          <a:p>
            <a:pPr marL="12700" marR="5080" indent="914400">
              <a:lnSpc>
                <a:spcPct val="119300"/>
              </a:lnSpc>
              <a:spcBef>
                <a:spcPts val="80"/>
              </a:spcBef>
              <a:tabLst>
                <a:tab pos="1689100" algn="l"/>
              </a:tabLst>
            </a:pPr>
            <a:r>
              <a:rPr sz="2000" b="1" spc="-50" dirty="0">
                <a:solidFill>
                  <a:srgbClr val="0000FF"/>
                </a:solidFill>
                <a:latin typeface="Courier New"/>
                <a:cs typeface="Courier New"/>
              </a:rPr>
              <a:t>j</a:t>
            </a:r>
            <a:r>
              <a:rPr sz="2000" b="1" dirty="0">
                <a:solidFill>
                  <a:srgbClr val="0000FF"/>
                </a:solidFill>
                <a:latin typeface="Courier New"/>
                <a:cs typeface="Courier New"/>
              </a:rPr>
              <a:t>	</a:t>
            </a:r>
            <a:r>
              <a:rPr sz="2000" b="1" spc="-20" dirty="0">
                <a:solidFill>
                  <a:srgbClr val="0000FF"/>
                </a:solidFill>
                <a:latin typeface="Courier New"/>
                <a:cs typeface="Courier New"/>
              </a:rPr>
              <a:t>join </a:t>
            </a:r>
            <a:r>
              <a:rPr sz="2000" b="1" dirty="0">
                <a:solidFill>
                  <a:srgbClr val="FC0001"/>
                </a:solidFill>
                <a:latin typeface="Courier New"/>
                <a:cs typeface="Courier New"/>
              </a:rPr>
              <a:t>else</a:t>
            </a:r>
            <a:r>
              <a:rPr sz="2000" b="1" dirty="0">
                <a:latin typeface="Courier New"/>
                <a:cs typeface="Courier New"/>
              </a:rPr>
              <a:t>:</a:t>
            </a:r>
            <a:r>
              <a:rPr sz="2000" b="1" spc="-35" dirty="0">
                <a:latin typeface="Courier New"/>
                <a:cs typeface="Courier New"/>
              </a:rPr>
              <a:t> </a:t>
            </a:r>
            <a:r>
              <a:rPr sz="2000" b="1" dirty="0">
                <a:latin typeface="Courier New"/>
                <a:cs typeface="Courier New"/>
              </a:rPr>
              <a:t>addi</a:t>
            </a:r>
            <a:r>
              <a:rPr sz="2000" b="1" spc="-20" dirty="0">
                <a:latin typeface="Courier New"/>
                <a:cs typeface="Courier New"/>
              </a:rPr>
              <a:t> </a:t>
            </a:r>
            <a:r>
              <a:rPr sz="2000" b="1" spc="-10" dirty="0">
                <a:latin typeface="Courier New"/>
                <a:cs typeface="Courier New"/>
              </a:rPr>
              <a:t>$2,$2,1 </a:t>
            </a:r>
            <a:r>
              <a:rPr sz="2000" b="1" spc="-10" dirty="0">
                <a:solidFill>
                  <a:srgbClr val="0000FF"/>
                </a:solidFill>
                <a:latin typeface="Courier New"/>
                <a:cs typeface="Courier New"/>
              </a:rPr>
              <a:t>join</a:t>
            </a:r>
            <a:r>
              <a:rPr sz="2000" b="1" spc="-10" dirty="0">
                <a:latin typeface="Courier New"/>
                <a:cs typeface="Courier New"/>
              </a:rPr>
              <a:t>:</a:t>
            </a:r>
            <a:endParaRPr sz="2000">
              <a:latin typeface="Courier New"/>
              <a:cs typeface="Courier New"/>
            </a:endParaRPr>
          </a:p>
        </p:txBody>
      </p:sp>
      <p:sp>
        <p:nvSpPr>
          <p:cNvPr id="12" name="object 12"/>
          <p:cNvSpPr txBox="1"/>
          <p:nvPr/>
        </p:nvSpPr>
        <p:spPr>
          <a:xfrm>
            <a:off x="4937886" y="3667505"/>
            <a:ext cx="1656714"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ahoma"/>
                <a:cs typeface="Tahoma"/>
              </a:rPr>
              <a:t>//</a:t>
            </a:r>
            <a:r>
              <a:rPr sz="2000" spc="-20" dirty="0">
                <a:latin typeface="Tahoma"/>
                <a:cs typeface="Tahoma"/>
              </a:rPr>
              <a:t> </a:t>
            </a:r>
            <a:r>
              <a:rPr sz="2000" dirty="0">
                <a:latin typeface="Tahoma"/>
                <a:cs typeface="Tahoma"/>
              </a:rPr>
              <a:t>jump</a:t>
            </a:r>
            <a:r>
              <a:rPr sz="2000" spc="-25" dirty="0">
                <a:latin typeface="Tahoma"/>
                <a:cs typeface="Tahoma"/>
              </a:rPr>
              <a:t> </a:t>
            </a:r>
            <a:r>
              <a:rPr sz="2000" dirty="0">
                <a:latin typeface="Tahoma"/>
                <a:cs typeface="Tahoma"/>
              </a:rPr>
              <a:t>to </a:t>
            </a:r>
            <a:r>
              <a:rPr sz="2000" spc="-20" dirty="0">
                <a:latin typeface="Tahoma"/>
                <a:cs typeface="Tahoma"/>
              </a:rPr>
              <a:t>join</a:t>
            </a:r>
            <a:endParaRPr sz="2000">
              <a:latin typeface="Tahoma"/>
              <a:cs typeface="Tahoma"/>
            </a:endParaRPr>
          </a:p>
        </p:txBody>
      </p:sp>
      <p:sp>
        <p:nvSpPr>
          <p:cNvPr id="13" name="object 13"/>
          <p:cNvSpPr txBox="1"/>
          <p:nvPr/>
        </p:nvSpPr>
        <p:spPr>
          <a:xfrm>
            <a:off x="4821301" y="4254462"/>
            <a:ext cx="3644900" cy="831215"/>
          </a:xfrm>
          <a:prstGeom prst="rect">
            <a:avLst/>
          </a:prstGeom>
          <a:ln w="12700">
            <a:solidFill>
              <a:srgbClr val="FC0001"/>
            </a:solidFill>
          </a:ln>
        </p:spPr>
        <p:txBody>
          <a:bodyPr vert="horz" wrap="square" lIns="0" tIns="47625" rIns="0" bIns="0" rtlCol="0">
            <a:spAutoFit/>
          </a:bodyPr>
          <a:lstStyle/>
          <a:p>
            <a:pPr marL="92075" marR="425450">
              <a:lnSpc>
                <a:spcPct val="97000"/>
              </a:lnSpc>
              <a:spcBef>
                <a:spcPts val="375"/>
              </a:spcBef>
            </a:pPr>
            <a:r>
              <a:rPr sz="1650" i="1" spc="-10" dirty="0">
                <a:solidFill>
                  <a:srgbClr val="FC0001"/>
                </a:solidFill>
                <a:latin typeface="Tahoma"/>
                <a:cs typeface="Tahoma"/>
              </a:rPr>
              <a:t>ICQ:</a:t>
            </a:r>
            <a:r>
              <a:rPr sz="1650" i="1" spc="-75" dirty="0">
                <a:solidFill>
                  <a:srgbClr val="FC0001"/>
                </a:solidFill>
                <a:latin typeface="Tahoma"/>
                <a:cs typeface="Tahoma"/>
              </a:rPr>
              <a:t> </a:t>
            </a:r>
            <a:r>
              <a:rPr sz="1650" i="1" spc="-30" dirty="0">
                <a:solidFill>
                  <a:srgbClr val="FC0001"/>
                </a:solidFill>
                <a:latin typeface="Tahoma"/>
                <a:cs typeface="Tahoma"/>
              </a:rPr>
              <a:t>assembler</a:t>
            </a:r>
            <a:r>
              <a:rPr sz="1650" i="1" spc="-85" dirty="0">
                <a:solidFill>
                  <a:srgbClr val="FC0001"/>
                </a:solidFill>
                <a:latin typeface="Tahoma"/>
                <a:cs typeface="Tahoma"/>
              </a:rPr>
              <a:t> </a:t>
            </a:r>
            <a:r>
              <a:rPr sz="1650" i="1" spc="-30" dirty="0">
                <a:solidFill>
                  <a:srgbClr val="FC0001"/>
                </a:solidFill>
                <a:latin typeface="Tahoma"/>
                <a:cs typeface="Tahoma"/>
              </a:rPr>
              <a:t>converts</a:t>
            </a:r>
            <a:r>
              <a:rPr sz="1650" i="1" spc="-70" dirty="0">
                <a:solidFill>
                  <a:srgbClr val="FC0001"/>
                </a:solidFill>
                <a:latin typeface="Tahoma"/>
                <a:cs typeface="Tahoma"/>
              </a:rPr>
              <a:t> </a:t>
            </a:r>
            <a:r>
              <a:rPr sz="1650" i="1" spc="-10" dirty="0">
                <a:solidFill>
                  <a:srgbClr val="FC0001"/>
                </a:solidFill>
                <a:latin typeface="Tahoma"/>
                <a:cs typeface="Tahoma"/>
              </a:rPr>
              <a:t>“else” </a:t>
            </a:r>
            <a:r>
              <a:rPr sz="1650" i="1" spc="-30" dirty="0">
                <a:solidFill>
                  <a:srgbClr val="FC0001"/>
                </a:solidFill>
                <a:latin typeface="Tahoma"/>
                <a:cs typeface="Tahoma"/>
              </a:rPr>
              <a:t>operand</a:t>
            </a:r>
            <a:r>
              <a:rPr sz="1650" i="1" spc="-85" dirty="0">
                <a:solidFill>
                  <a:srgbClr val="FC0001"/>
                </a:solidFill>
                <a:latin typeface="Tahoma"/>
                <a:cs typeface="Tahoma"/>
              </a:rPr>
              <a:t> </a:t>
            </a:r>
            <a:r>
              <a:rPr sz="1650" i="1" dirty="0">
                <a:solidFill>
                  <a:srgbClr val="FC0001"/>
                </a:solidFill>
                <a:latin typeface="Tahoma"/>
                <a:cs typeface="Tahoma"/>
              </a:rPr>
              <a:t>of</a:t>
            </a:r>
            <a:r>
              <a:rPr sz="1650" i="1" spc="-65" dirty="0">
                <a:solidFill>
                  <a:srgbClr val="FC0001"/>
                </a:solidFill>
                <a:latin typeface="Tahoma"/>
                <a:cs typeface="Tahoma"/>
              </a:rPr>
              <a:t> </a:t>
            </a:r>
            <a:r>
              <a:rPr sz="1650" i="1" spc="-10" dirty="0">
                <a:solidFill>
                  <a:srgbClr val="FC0001"/>
                </a:solidFill>
                <a:latin typeface="Tahoma"/>
                <a:cs typeface="Tahoma"/>
              </a:rPr>
              <a:t>beqz</a:t>
            </a:r>
            <a:r>
              <a:rPr sz="1650" i="1" spc="-80" dirty="0">
                <a:solidFill>
                  <a:srgbClr val="FC0001"/>
                </a:solidFill>
                <a:latin typeface="Tahoma"/>
                <a:cs typeface="Tahoma"/>
              </a:rPr>
              <a:t> </a:t>
            </a:r>
            <a:r>
              <a:rPr sz="1650" i="1" spc="-10" dirty="0">
                <a:solidFill>
                  <a:srgbClr val="FC0001"/>
                </a:solidFill>
                <a:latin typeface="Tahoma"/>
                <a:cs typeface="Tahoma"/>
              </a:rPr>
              <a:t>into</a:t>
            </a:r>
            <a:r>
              <a:rPr sz="1650" i="1" spc="-70" dirty="0">
                <a:solidFill>
                  <a:srgbClr val="FC0001"/>
                </a:solidFill>
                <a:latin typeface="Tahoma"/>
                <a:cs typeface="Tahoma"/>
              </a:rPr>
              <a:t> </a:t>
            </a:r>
            <a:r>
              <a:rPr sz="1650" i="1" spc="-30" dirty="0">
                <a:solidFill>
                  <a:srgbClr val="FC0001"/>
                </a:solidFill>
                <a:latin typeface="Tahoma"/>
                <a:cs typeface="Tahoma"/>
              </a:rPr>
              <a:t>immediate</a:t>
            </a:r>
            <a:r>
              <a:rPr sz="1650" i="1" spc="-70" dirty="0">
                <a:solidFill>
                  <a:srgbClr val="FC0001"/>
                </a:solidFill>
                <a:latin typeface="Tahoma"/>
                <a:cs typeface="Tahoma"/>
              </a:rPr>
              <a:t> </a:t>
            </a:r>
            <a:r>
              <a:rPr sz="1650" i="1" spc="-50" dirty="0">
                <a:solidFill>
                  <a:srgbClr val="FC0001"/>
                </a:solidFill>
                <a:latin typeface="Wingdings"/>
                <a:cs typeface="Wingdings"/>
              </a:rPr>
              <a:t></a:t>
            </a:r>
            <a:r>
              <a:rPr sz="1650" spc="-50" dirty="0">
                <a:solidFill>
                  <a:srgbClr val="FC0001"/>
                </a:solidFill>
                <a:latin typeface="Times New Roman"/>
                <a:cs typeface="Times New Roman"/>
              </a:rPr>
              <a:t> </a:t>
            </a:r>
            <a:r>
              <a:rPr sz="1650" i="1" spc="-20" dirty="0">
                <a:solidFill>
                  <a:srgbClr val="FC0001"/>
                </a:solidFill>
                <a:latin typeface="Tahoma"/>
                <a:cs typeface="Tahoma"/>
              </a:rPr>
              <a:t>what</a:t>
            </a:r>
            <a:r>
              <a:rPr sz="1650" i="1" spc="-95" dirty="0">
                <a:solidFill>
                  <a:srgbClr val="FC0001"/>
                </a:solidFill>
                <a:latin typeface="Tahoma"/>
                <a:cs typeface="Tahoma"/>
              </a:rPr>
              <a:t> </a:t>
            </a:r>
            <a:r>
              <a:rPr sz="1650" i="1" dirty="0">
                <a:solidFill>
                  <a:srgbClr val="FC0001"/>
                </a:solidFill>
                <a:latin typeface="Tahoma"/>
                <a:cs typeface="Tahoma"/>
              </a:rPr>
              <a:t>is</a:t>
            </a:r>
            <a:r>
              <a:rPr sz="1650" i="1" spc="-100" dirty="0">
                <a:solidFill>
                  <a:srgbClr val="FC0001"/>
                </a:solidFill>
                <a:latin typeface="Tahoma"/>
                <a:cs typeface="Tahoma"/>
              </a:rPr>
              <a:t> </a:t>
            </a:r>
            <a:r>
              <a:rPr sz="1650" i="1" dirty="0">
                <a:solidFill>
                  <a:srgbClr val="FC0001"/>
                </a:solidFill>
                <a:latin typeface="Tahoma"/>
                <a:cs typeface="Tahoma"/>
              </a:rPr>
              <a:t>the</a:t>
            </a:r>
            <a:r>
              <a:rPr sz="1650" i="1" spc="-85" dirty="0">
                <a:solidFill>
                  <a:srgbClr val="FC0001"/>
                </a:solidFill>
                <a:latin typeface="Tahoma"/>
                <a:cs typeface="Tahoma"/>
              </a:rPr>
              <a:t> </a:t>
            </a:r>
            <a:r>
              <a:rPr sz="1650" i="1" spc="-10" dirty="0">
                <a:solidFill>
                  <a:srgbClr val="FC0001"/>
                </a:solidFill>
                <a:latin typeface="Tahoma"/>
                <a:cs typeface="Tahoma"/>
              </a:rPr>
              <a:t>immediate?</a:t>
            </a:r>
            <a:endParaRPr sz="1650">
              <a:latin typeface="Tahoma"/>
              <a:cs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622300" y="1231900"/>
          <a:ext cx="3784600" cy="4010025"/>
        </p:xfrm>
        <a:graphic>
          <a:graphicData uri="http://schemas.openxmlformats.org/drawingml/2006/table">
            <a:tbl>
              <a:tblPr firstRow="1" bandRow="1">
                <a:tableStyleId>{2D5ABB26-0587-4C30-8999-92F81FD0307C}</a:tableStyleId>
              </a:tblPr>
              <a:tblGrid>
                <a:gridCol w="450215">
                  <a:extLst>
                    <a:ext uri="{9D8B030D-6E8A-4147-A177-3AD203B41FA5}">
                      <a16:colId xmlns:a16="http://schemas.microsoft.com/office/drawing/2014/main" val="20000"/>
                    </a:ext>
                  </a:extLst>
                </a:gridCol>
                <a:gridCol w="427990">
                  <a:extLst>
                    <a:ext uri="{9D8B030D-6E8A-4147-A177-3AD203B41FA5}">
                      <a16:colId xmlns:a16="http://schemas.microsoft.com/office/drawing/2014/main" val="20001"/>
                    </a:ext>
                  </a:extLst>
                </a:gridCol>
                <a:gridCol w="2906395">
                  <a:extLst>
                    <a:ext uri="{9D8B030D-6E8A-4147-A177-3AD203B41FA5}">
                      <a16:colId xmlns:a16="http://schemas.microsoft.com/office/drawing/2014/main" val="20002"/>
                    </a:ext>
                  </a:extLst>
                </a:gridCol>
              </a:tblGrid>
              <a:tr h="736600">
                <a:tc>
                  <a:txBody>
                    <a:bodyPr/>
                    <a:lstStyle/>
                    <a:p>
                      <a:pPr marL="78740">
                        <a:lnSpc>
                          <a:spcPct val="100000"/>
                        </a:lnSpc>
                        <a:spcBef>
                          <a:spcPts val="225"/>
                        </a:spcBef>
                      </a:pPr>
                      <a:r>
                        <a:rPr sz="1600" b="1" dirty="0">
                          <a:latin typeface="Arial"/>
                          <a:cs typeface="Arial"/>
                        </a:rPr>
                        <a:t>0</a:t>
                      </a:r>
                      <a:endParaRPr sz="1600">
                        <a:latin typeface="Arial"/>
                        <a:cs typeface="Arial"/>
                      </a:endParaRPr>
                    </a:p>
                    <a:p>
                      <a:pPr marL="78740">
                        <a:lnSpc>
                          <a:spcPct val="100000"/>
                        </a:lnSpc>
                        <a:spcBef>
                          <a:spcPts val="960"/>
                        </a:spcBef>
                      </a:pPr>
                      <a:r>
                        <a:rPr sz="1600" b="1" dirty="0">
                          <a:latin typeface="Arial"/>
                          <a:cs typeface="Arial"/>
                        </a:rPr>
                        <a:t>1</a:t>
                      </a:r>
                      <a:endParaRPr sz="1600">
                        <a:latin typeface="Arial"/>
                        <a:cs typeface="Arial"/>
                      </a:endParaRPr>
                    </a:p>
                  </a:txBody>
                  <a:tcPr marL="0" marR="0" marT="28575" marB="0">
                    <a:solidFill>
                      <a:srgbClr val="BEBEBE"/>
                    </a:solidFill>
                  </a:tcPr>
                </a:tc>
                <a:tc gridSpan="2">
                  <a:txBody>
                    <a:bodyPr/>
                    <a:lstStyle/>
                    <a:p>
                      <a:pPr marL="86360">
                        <a:lnSpc>
                          <a:spcPct val="100000"/>
                        </a:lnSpc>
                        <a:spcBef>
                          <a:spcPts val="225"/>
                        </a:spcBef>
                      </a:pPr>
                      <a:r>
                        <a:rPr sz="1600" b="1" dirty="0">
                          <a:latin typeface="Arial"/>
                          <a:cs typeface="Arial"/>
                        </a:rPr>
                        <a:t>zero</a:t>
                      </a:r>
                      <a:r>
                        <a:rPr sz="1600" b="1" spc="-30" dirty="0">
                          <a:latin typeface="Arial"/>
                          <a:cs typeface="Arial"/>
                        </a:rPr>
                        <a:t> </a:t>
                      </a:r>
                      <a:r>
                        <a:rPr sz="1600" b="1" spc="-10" dirty="0">
                          <a:latin typeface="Arial"/>
                          <a:cs typeface="Arial"/>
                        </a:rPr>
                        <a:t>constant</a:t>
                      </a:r>
                      <a:endParaRPr sz="1600">
                        <a:latin typeface="Arial"/>
                        <a:cs typeface="Arial"/>
                      </a:endParaRPr>
                    </a:p>
                    <a:p>
                      <a:pPr marL="86360">
                        <a:lnSpc>
                          <a:spcPct val="100000"/>
                        </a:lnSpc>
                        <a:spcBef>
                          <a:spcPts val="960"/>
                        </a:spcBef>
                        <a:tabLst>
                          <a:tab pos="543560" algn="l"/>
                        </a:tabLst>
                      </a:pPr>
                      <a:r>
                        <a:rPr sz="1600" b="1" spc="-25" dirty="0">
                          <a:latin typeface="Arial"/>
                          <a:cs typeface="Arial"/>
                        </a:rPr>
                        <a:t>at</a:t>
                      </a:r>
                      <a:r>
                        <a:rPr sz="1600" b="1" dirty="0">
                          <a:latin typeface="Arial"/>
                          <a:cs typeface="Arial"/>
                        </a:rPr>
                        <a:t>	reserved</a:t>
                      </a:r>
                      <a:r>
                        <a:rPr sz="1600" b="1" spc="-15" dirty="0">
                          <a:latin typeface="Arial"/>
                          <a:cs typeface="Arial"/>
                        </a:rPr>
                        <a:t> </a:t>
                      </a:r>
                      <a:r>
                        <a:rPr sz="1600" b="1" dirty="0">
                          <a:latin typeface="Arial"/>
                          <a:cs typeface="Arial"/>
                        </a:rPr>
                        <a:t>for</a:t>
                      </a:r>
                      <a:r>
                        <a:rPr sz="1600" b="1" spc="-45" dirty="0">
                          <a:latin typeface="Arial"/>
                          <a:cs typeface="Arial"/>
                        </a:rPr>
                        <a:t> </a:t>
                      </a:r>
                      <a:r>
                        <a:rPr sz="1600" b="1" spc="-10" dirty="0">
                          <a:latin typeface="Arial"/>
                          <a:cs typeface="Arial"/>
                        </a:rPr>
                        <a:t>assembler</a:t>
                      </a:r>
                      <a:endParaRPr sz="1600">
                        <a:latin typeface="Arial"/>
                        <a:cs typeface="Arial"/>
                      </a:endParaRPr>
                    </a:p>
                  </a:txBody>
                  <a:tcPr marL="0" marR="0" marT="28575" marB="0">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698500">
                <a:tc>
                  <a:txBody>
                    <a:bodyPr/>
                    <a:lstStyle/>
                    <a:p>
                      <a:pPr marL="78740">
                        <a:lnSpc>
                          <a:spcPct val="100000"/>
                        </a:lnSpc>
                        <a:spcBef>
                          <a:spcPts val="185"/>
                        </a:spcBef>
                      </a:pPr>
                      <a:r>
                        <a:rPr sz="1600" b="1" dirty="0">
                          <a:latin typeface="Arial"/>
                          <a:cs typeface="Arial"/>
                        </a:rPr>
                        <a:t>2</a:t>
                      </a:r>
                      <a:endParaRPr sz="1600">
                        <a:latin typeface="Arial"/>
                        <a:cs typeface="Arial"/>
                      </a:endParaRPr>
                    </a:p>
                    <a:p>
                      <a:pPr marL="78740">
                        <a:lnSpc>
                          <a:spcPct val="100000"/>
                        </a:lnSpc>
                        <a:spcBef>
                          <a:spcPts val="960"/>
                        </a:spcBef>
                      </a:pPr>
                      <a:r>
                        <a:rPr sz="1600" b="1" dirty="0">
                          <a:latin typeface="Arial"/>
                          <a:cs typeface="Arial"/>
                        </a:rPr>
                        <a:t>3</a:t>
                      </a:r>
                      <a:endParaRPr sz="1600">
                        <a:latin typeface="Arial"/>
                        <a:cs typeface="Arial"/>
                      </a:endParaRPr>
                    </a:p>
                  </a:txBody>
                  <a:tcPr marL="0" marR="0" marT="23495" marB="0">
                    <a:solidFill>
                      <a:srgbClr val="FF7E99"/>
                    </a:solidFill>
                  </a:tcPr>
                </a:tc>
                <a:tc>
                  <a:txBody>
                    <a:bodyPr/>
                    <a:lstStyle/>
                    <a:p>
                      <a:pPr marL="86360">
                        <a:lnSpc>
                          <a:spcPct val="100000"/>
                        </a:lnSpc>
                        <a:spcBef>
                          <a:spcPts val="185"/>
                        </a:spcBef>
                      </a:pPr>
                      <a:r>
                        <a:rPr sz="1600" b="1" spc="-25" dirty="0">
                          <a:latin typeface="Arial"/>
                          <a:cs typeface="Arial"/>
                        </a:rPr>
                        <a:t>v0</a:t>
                      </a:r>
                      <a:endParaRPr sz="1600">
                        <a:latin typeface="Arial"/>
                        <a:cs typeface="Arial"/>
                      </a:endParaRPr>
                    </a:p>
                    <a:p>
                      <a:pPr marL="86360">
                        <a:lnSpc>
                          <a:spcPct val="100000"/>
                        </a:lnSpc>
                        <a:spcBef>
                          <a:spcPts val="960"/>
                        </a:spcBef>
                      </a:pPr>
                      <a:r>
                        <a:rPr sz="1600" b="1" spc="-25" dirty="0">
                          <a:latin typeface="Arial"/>
                          <a:cs typeface="Arial"/>
                        </a:rPr>
                        <a:t>v1</a:t>
                      </a:r>
                      <a:endParaRPr sz="1600">
                        <a:latin typeface="Arial"/>
                        <a:cs typeface="Arial"/>
                      </a:endParaRPr>
                    </a:p>
                  </a:txBody>
                  <a:tcPr marL="0" marR="0" marT="23495" marB="0">
                    <a:solidFill>
                      <a:srgbClr val="FF7E99"/>
                    </a:solidFill>
                  </a:tcPr>
                </a:tc>
                <a:tc>
                  <a:txBody>
                    <a:bodyPr/>
                    <a:lstStyle/>
                    <a:p>
                      <a:pPr marL="115570">
                        <a:lnSpc>
                          <a:spcPct val="100000"/>
                        </a:lnSpc>
                        <a:spcBef>
                          <a:spcPts val="185"/>
                        </a:spcBef>
                      </a:pPr>
                      <a:r>
                        <a:rPr sz="1600" b="1" dirty="0">
                          <a:latin typeface="Arial"/>
                          <a:cs typeface="Arial"/>
                        </a:rPr>
                        <a:t>expression</a:t>
                      </a:r>
                      <a:r>
                        <a:rPr sz="1600" b="1" spc="-75" dirty="0">
                          <a:latin typeface="Arial"/>
                          <a:cs typeface="Arial"/>
                        </a:rPr>
                        <a:t> </a:t>
                      </a:r>
                      <a:r>
                        <a:rPr sz="1600" b="1" dirty="0">
                          <a:latin typeface="Arial"/>
                          <a:cs typeface="Arial"/>
                        </a:rPr>
                        <a:t>evaluation</a:t>
                      </a:r>
                      <a:r>
                        <a:rPr sz="1600" b="1" spc="-40" dirty="0">
                          <a:latin typeface="Arial"/>
                          <a:cs typeface="Arial"/>
                        </a:rPr>
                        <a:t> </a:t>
                      </a:r>
                      <a:r>
                        <a:rPr sz="1600" b="1" spc="-50" dirty="0">
                          <a:latin typeface="Arial"/>
                          <a:cs typeface="Arial"/>
                        </a:rPr>
                        <a:t>&amp;</a:t>
                      </a:r>
                      <a:endParaRPr sz="1600">
                        <a:latin typeface="Arial"/>
                        <a:cs typeface="Arial"/>
                      </a:endParaRPr>
                    </a:p>
                    <a:p>
                      <a:pPr marL="115570">
                        <a:lnSpc>
                          <a:spcPct val="100000"/>
                        </a:lnSpc>
                        <a:spcBef>
                          <a:spcPts val="960"/>
                        </a:spcBef>
                      </a:pPr>
                      <a:r>
                        <a:rPr sz="1600" b="1" dirty="0">
                          <a:latin typeface="Arial"/>
                          <a:cs typeface="Arial"/>
                        </a:rPr>
                        <a:t>function</a:t>
                      </a:r>
                      <a:r>
                        <a:rPr sz="1600" b="1" spc="-20" dirty="0">
                          <a:latin typeface="Arial"/>
                          <a:cs typeface="Arial"/>
                        </a:rPr>
                        <a:t> </a:t>
                      </a:r>
                      <a:r>
                        <a:rPr sz="1600" b="1" spc="-10" dirty="0">
                          <a:latin typeface="Arial"/>
                          <a:cs typeface="Arial"/>
                        </a:rPr>
                        <a:t>results</a:t>
                      </a:r>
                      <a:endParaRPr sz="1600">
                        <a:latin typeface="Arial"/>
                        <a:cs typeface="Arial"/>
                      </a:endParaRPr>
                    </a:p>
                  </a:txBody>
                  <a:tcPr marL="0" marR="0" marT="23495" marB="0">
                    <a:solidFill>
                      <a:srgbClr val="FF7E99"/>
                    </a:solidFill>
                  </a:tcPr>
                </a:tc>
                <a:extLst>
                  <a:ext uri="{0D108BD9-81ED-4DB2-BD59-A6C34878D82A}">
                    <a16:rowId xmlns:a16="http://schemas.microsoft.com/office/drawing/2014/main" val="10001"/>
                  </a:ext>
                </a:extLst>
              </a:tr>
              <a:tr h="372110">
                <a:tc>
                  <a:txBody>
                    <a:bodyPr/>
                    <a:lstStyle/>
                    <a:p>
                      <a:pPr marL="78740">
                        <a:lnSpc>
                          <a:spcPct val="100000"/>
                        </a:lnSpc>
                        <a:spcBef>
                          <a:spcPts val="445"/>
                        </a:spcBef>
                      </a:pPr>
                      <a:r>
                        <a:rPr sz="1600" b="1" dirty="0">
                          <a:latin typeface="Arial"/>
                          <a:cs typeface="Arial"/>
                        </a:rPr>
                        <a:t>4</a:t>
                      </a:r>
                      <a:endParaRPr sz="1600">
                        <a:latin typeface="Arial"/>
                        <a:cs typeface="Arial"/>
                      </a:endParaRPr>
                    </a:p>
                  </a:txBody>
                  <a:tcPr marL="0" marR="0" marT="56515" marB="0">
                    <a:solidFill>
                      <a:srgbClr val="DAA0F0"/>
                    </a:solidFill>
                  </a:tcPr>
                </a:tc>
                <a:tc>
                  <a:txBody>
                    <a:bodyPr/>
                    <a:lstStyle/>
                    <a:p>
                      <a:pPr marL="86360">
                        <a:lnSpc>
                          <a:spcPct val="100000"/>
                        </a:lnSpc>
                        <a:spcBef>
                          <a:spcPts val="445"/>
                        </a:spcBef>
                      </a:pPr>
                      <a:r>
                        <a:rPr sz="1600" b="1" spc="-25" dirty="0">
                          <a:latin typeface="Arial"/>
                          <a:cs typeface="Arial"/>
                        </a:rPr>
                        <a:t>a0</a:t>
                      </a:r>
                      <a:endParaRPr sz="1600">
                        <a:latin typeface="Arial"/>
                        <a:cs typeface="Arial"/>
                      </a:endParaRPr>
                    </a:p>
                  </a:txBody>
                  <a:tcPr marL="0" marR="0" marT="56515" marB="0">
                    <a:solidFill>
                      <a:srgbClr val="DAA0F0"/>
                    </a:solidFill>
                  </a:tcPr>
                </a:tc>
                <a:tc>
                  <a:txBody>
                    <a:bodyPr/>
                    <a:lstStyle/>
                    <a:p>
                      <a:pPr marL="115570">
                        <a:lnSpc>
                          <a:spcPct val="100000"/>
                        </a:lnSpc>
                        <a:spcBef>
                          <a:spcPts val="445"/>
                        </a:spcBef>
                      </a:pPr>
                      <a:r>
                        <a:rPr sz="1600" b="1" spc="-10" dirty="0">
                          <a:latin typeface="Arial"/>
                          <a:cs typeface="Arial"/>
                        </a:rPr>
                        <a:t>arguments</a:t>
                      </a:r>
                      <a:endParaRPr sz="1600">
                        <a:latin typeface="Arial"/>
                        <a:cs typeface="Arial"/>
                      </a:endParaRPr>
                    </a:p>
                  </a:txBody>
                  <a:tcPr marL="0" marR="0" marT="56515" marB="0">
                    <a:solidFill>
                      <a:srgbClr val="DAA0F0"/>
                    </a:solidFill>
                  </a:tcPr>
                </a:tc>
                <a:extLst>
                  <a:ext uri="{0D108BD9-81ED-4DB2-BD59-A6C34878D82A}">
                    <a16:rowId xmlns:a16="http://schemas.microsoft.com/office/drawing/2014/main" val="10002"/>
                  </a:ext>
                </a:extLst>
              </a:tr>
              <a:tr h="365760">
                <a:tc>
                  <a:txBody>
                    <a:bodyPr/>
                    <a:lstStyle/>
                    <a:p>
                      <a:pPr marL="78740">
                        <a:lnSpc>
                          <a:spcPct val="100000"/>
                        </a:lnSpc>
                        <a:spcBef>
                          <a:spcPts val="395"/>
                        </a:spcBef>
                      </a:pPr>
                      <a:r>
                        <a:rPr sz="1600" b="1" dirty="0">
                          <a:latin typeface="Arial"/>
                          <a:cs typeface="Arial"/>
                        </a:rPr>
                        <a:t>5</a:t>
                      </a:r>
                      <a:endParaRPr sz="1600">
                        <a:latin typeface="Arial"/>
                        <a:cs typeface="Arial"/>
                      </a:endParaRPr>
                    </a:p>
                  </a:txBody>
                  <a:tcPr marL="0" marR="0" marT="50165" marB="0">
                    <a:solidFill>
                      <a:srgbClr val="DAA0F0"/>
                    </a:solidFill>
                  </a:tcPr>
                </a:tc>
                <a:tc>
                  <a:txBody>
                    <a:bodyPr/>
                    <a:lstStyle/>
                    <a:p>
                      <a:pPr marL="86360">
                        <a:lnSpc>
                          <a:spcPct val="100000"/>
                        </a:lnSpc>
                        <a:spcBef>
                          <a:spcPts val="395"/>
                        </a:spcBef>
                      </a:pPr>
                      <a:r>
                        <a:rPr sz="1600" b="1" spc="-25" dirty="0">
                          <a:latin typeface="Arial"/>
                          <a:cs typeface="Arial"/>
                        </a:rPr>
                        <a:t>a1</a:t>
                      </a:r>
                      <a:endParaRPr sz="1600">
                        <a:latin typeface="Arial"/>
                        <a:cs typeface="Arial"/>
                      </a:endParaRPr>
                    </a:p>
                  </a:txBody>
                  <a:tcPr marL="0" marR="0" marT="50165" marB="0">
                    <a:solidFill>
                      <a:srgbClr val="DAA0F0"/>
                    </a:solidFill>
                  </a:tcPr>
                </a:tc>
                <a:tc>
                  <a:txBody>
                    <a:bodyPr/>
                    <a:lstStyle/>
                    <a:p>
                      <a:pPr>
                        <a:lnSpc>
                          <a:spcPct val="100000"/>
                        </a:lnSpc>
                      </a:pPr>
                      <a:endParaRPr sz="1600">
                        <a:latin typeface="Times New Roman"/>
                        <a:cs typeface="Times New Roman"/>
                      </a:endParaRPr>
                    </a:p>
                  </a:txBody>
                  <a:tcPr marL="0" marR="0" marT="0" marB="0">
                    <a:solidFill>
                      <a:srgbClr val="DAA0F0"/>
                    </a:solidFill>
                  </a:tcPr>
                </a:tc>
                <a:extLst>
                  <a:ext uri="{0D108BD9-81ED-4DB2-BD59-A6C34878D82A}">
                    <a16:rowId xmlns:a16="http://schemas.microsoft.com/office/drawing/2014/main" val="10003"/>
                  </a:ext>
                </a:extLst>
              </a:tr>
              <a:tr h="365125">
                <a:tc>
                  <a:txBody>
                    <a:bodyPr/>
                    <a:lstStyle/>
                    <a:p>
                      <a:pPr marL="78740">
                        <a:lnSpc>
                          <a:spcPct val="100000"/>
                        </a:lnSpc>
                        <a:spcBef>
                          <a:spcPts val="390"/>
                        </a:spcBef>
                      </a:pPr>
                      <a:r>
                        <a:rPr sz="1600" b="1" dirty="0">
                          <a:latin typeface="Arial"/>
                          <a:cs typeface="Arial"/>
                        </a:rPr>
                        <a:t>6</a:t>
                      </a:r>
                      <a:endParaRPr sz="1600">
                        <a:latin typeface="Arial"/>
                        <a:cs typeface="Arial"/>
                      </a:endParaRPr>
                    </a:p>
                  </a:txBody>
                  <a:tcPr marL="0" marR="0" marT="49530" marB="0">
                    <a:solidFill>
                      <a:srgbClr val="DAA0F0"/>
                    </a:solidFill>
                  </a:tcPr>
                </a:tc>
                <a:tc>
                  <a:txBody>
                    <a:bodyPr/>
                    <a:lstStyle/>
                    <a:p>
                      <a:pPr marL="86360">
                        <a:lnSpc>
                          <a:spcPct val="100000"/>
                        </a:lnSpc>
                        <a:spcBef>
                          <a:spcPts val="390"/>
                        </a:spcBef>
                      </a:pPr>
                      <a:r>
                        <a:rPr sz="1600" b="1" spc="-25" dirty="0">
                          <a:latin typeface="Arial"/>
                          <a:cs typeface="Arial"/>
                        </a:rPr>
                        <a:t>a2</a:t>
                      </a:r>
                      <a:endParaRPr sz="1600">
                        <a:latin typeface="Arial"/>
                        <a:cs typeface="Arial"/>
                      </a:endParaRPr>
                    </a:p>
                  </a:txBody>
                  <a:tcPr marL="0" marR="0" marT="49530" marB="0">
                    <a:solidFill>
                      <a:srgbClr val="DAA0F0"/>
                    </a:solidFill>
                  </a:tcPr>
                </a:tc>
                <a:tc>
                  <a:txBody>
                    <a:bodyPr/>
                    <a:lstStyle/>
                    <a:p>
                      <a:pPr>
                        <a:lnSpc>
                          <a:spcPct val="100000"/>
                        </a:lnSpc>
                      </a:pPr>
                      <a:endParaRPr sz="1600">
                        <a:latin typeface="Times New Roman"/>
                        <a:cs typeface="Times New Roman"/>
                      </a:endParaRPr>
                    </a:p>
                  </a:txBody>
                  <a:tcPr marL="0" marR="0" marT="0" marB="0">
                    <a:solidFill>
                      <a:srgbClr val="DAA0F0"/>
                    </a:solidFill>
                  </a:tcPr>
                </a:tc>
                <a:extLst>
                  <a:ext uri="{0D108BD9-81ED-4DB2-BD59-A6C34878D82A}">
                    <a16:rowId xmlns:a16="http://schemas.microsoft.com/office/drawing/2014/main" val="10004"/>
                  </a:ext>
                </a:extLst>
              </a:tr>
              <a:tr h="355600">
                <a:tc>
                  <a:txBody>
                    <a:bodyPr/>
                    <a:lstStyle/>
                    <a:p>
                      <a:pPr marL="78740">
                        <a:lnSpc>
                          <a:spcPct val="100000"/>
                        </a:lnSpc>
                        <a:spcBef>
                          <a:spcPts val="390"/>
                        </a:spcBef>
                      </a:pPr>
                      <a:r>
                        <a:rPr sz="1600" b="1" dirty="0">
                          <a:latin typeface="Arial"/>
                          <a:cs typeface="Arial"/>
                        </a:rPr>
                        <a:t>7</a:t>
                      </a:r>
                      <a:endParaRPr sz="1600">
                        <a:latin typeface="Arial"/>
                        <a:cs typeface="Arial"/>
                      </a:endParaRPr>
                    </a:p>
                  </a:txBody>
                  <a:tcPr marL="0" marR="0" marT="49530" marB="0">
                    <a:solidFill>
                      <a:srgbClr val="DAA0F0"/>
                    </a:solidFill>
                  </a:tcPr>
                </a:tc>
                <a:tc>
                  <a:txBody>
                    <a:bodyPr/>
                    <a:lstStyle/>
                    <a:p>
                      <a:pPr marL="86360">
                        <a:lnSpc>
                          <a:spcPct val="100000"/>
                        </a:lnSpc>
                        <a:spcBef>
                          <a:spcPts val="390"/>
                        </a:spcBef>
                      </a:pPr>
                      <a:r>
                        <a:rPr sz="1600" b="1" spc="-25" dirty="0">
                          <a:latin typeface="Arial"/>
                          <a:cs typeface="Arial"/>
                        </a:rPr>
                        <a:t>a3</a:t>
                      </a:r>
                      <a:endParaRPr sz="1600">
                        <a:latin typeface="Arial"/>
                        <a:cs typeface="Arial"/>
                      </a:endParaRPr>
                    </a:p>
                  </a:txBody>
                  <a:tcPr marL="0" marR="0" marT="49530" marB="0">
                    <a:solidFill>
                      <a:srgbClr val="DAA0F0"/>
                    </a:solidFill>
                  </a:tcPr>
                </a:tc>
                <a:tc>
                  <a:txBody>
                    <a:bodyPr/>
                    <a:lstStyle/>
                    <a:p>
                      <a:pPr>
                        <a:lnSpc>
                          <a:spcPct val="100000"/>
                        </a:lnSpc>
                      </a:pPr>
                      <a:endParaRPr sz="1600">
                        <a:latin typeface="Times New Roman"/>
                        <a:cs typeface="Times New Roman"/>
                      </a:endParaRPr>
                    </a:p>
                  </a:txBody>
                  <a:tcPr marL="0" marR="0" marT="0" marB="0">
                    <a:solidFill>
                      <a:srgbClr val="DAA0F0"/>
                    </a:solidFill>
                  </a:tcPr>
                </a:tc>
                <a:extLst>
                  <a:ext uri="{0D108BD9-81ED-4DB2-BD59-A6C34878D82A}">
                    <a16:rowId xmlns:a16="http://schemas.microsoft.com/office/drawing/2014/main" val="10005"/>
                  </a:ext>
                </a:extLst>
              </a:tr>
              <a:tr h="375285">
                <a:tc>
                  <a:txBody>
                    <a:bodyPr/>
                    <a:lstStyle/>
                    <a:p>
                      <a:pPr marL="78740">
                        <a:lnSpc>
                          <a:spcPct val="100000"/>
                        </a:lnSpc>
                        <a:spcBef>
                          <a:spcPts val="470"/>
                        </a:spcBef>
                      </a:pPr>
                      <a:r>
                        <a:rPr sz="1600" b="1" dirty="0">
                          <a:latin typeface="Arial"/>
                          <a:cs typeface="Arial"/>
                        </a:rPr>
                        <a:t>8</a:t>
                      </a:r>
                      <a:endParaRPr sz="1600">
                        <a:latin typeface="Arial"/>
                        <a:cs typeface="Arial"/>
                      </a:endParaRPr>
                    </a:p>
                  </a:txBody>
                  <a:tcPr marL="0" marR="0" marT="59690" marB="0">
                    <a:solidFill>
                      <a:srgbClr val="9999FF"/>
                    </a:solidFill>
                  </a:tcPr>
                </a:tc>
                <a:tc>
                  <a:txBody>
                    <a:bodyPr/>
                    <a:lstStyle/>
                    <a:p>
                      <a:pPr marL="86360">
                        <a:lnSpc>
                          <a:spcPct val="100000"/>
                        </a:lnSpc>
                        <a:spcBef>
                          <a:spcPts val="470"/>
                        </a:spcBef>
                      </a:pPr>
                      <a:r>
                        <a:rPr sz="1600" b="1" spc="-25" dirty="0">
                          <a:latin typeface="Arial"/>
                          <a:cs typeface="Arial"/>
                        </a:rPr>
                        <a:t>t0</a:t>
                      </a:r>
                      <a:endParaRPr sz="1600">
                        <a:latin typeface="Arial"/>
                        <a:cs typeface="Arial"/>
                      </a:endParaRPr>
                    </a:p>
                  </a:txBody>
                  <a:tcPr marL="0" marR="0" marT="59690" marB="0">
                    <a:solidFill>
                      <a:srgbClr val="9999FF"/>
                    </a:solidFill>
                  </a:tcPr>
                </a:tc>
                <a:tc>
                  <a:txBody>
                    <a:bodyPr/>
                    <a:lstStyle/>
                    <a:p>
                      <a:pPr marL="115570">
                        <a:lnSpc>
                          <a:spcPct val="100000"/>
                        </a:lnSpc>
                        <a:spcBef>
                          <a:spcPts val="470"/>
                        </a:spcBef>
                      </a:pPr>
                      <a:r>
                        <a:rPr sz="1600" b="1" dirty="0">
                          <a:latin typeface="Arial"/>
                          <a:cs typeface="Arial"/>
                        </a:rPr>
                        <a:t>temporary:</a:t>
                      </a:r>
                      <a:r>
                        <a:rPr sz="1600" b="1" spc="-25" dirty="0">
                          <a:latin typeface="Arial"/>
                          <a:cs typeface="Arial"/>
                        </a:rPr>
                        <a:t> </a:t>
                      </a:r>
                      <a:r>
                        <a:rPr sz="1600" b="1" dirty="0">
                          <a:latin typeface="Arial"/>
                          <a:cs typeface="Arial"/>
                        </a:rPr>
                        <a:t>caller</a:t>
                      </a:r>
                      <a:r>
                        <a:rPr sz="1600" b="1" spc="-45" dirty="0">
                          <a:latin typeface="Arial"/>
                          <a:cs typeface="Arial"/>
                        </a:rPr>
                        <a:t> </a:t>
                      </a:r>
                      <a:r>
                        <a:rPr sz="1600" b="1" spc="-20" dirty="0">
                          <a:latin typeface="Arial"/>
                          <a:cs typeface="Arial"/>
                        </a:rPr>
                        <a:t>saves</a:t>
                      </a:r>
                      <a:endParaRPr sz="1600">
                        <a:latin typeface="Arial"/>
                        <a:cs typeface="Arial"/>
                      </a:endParaRPr>
                    </a:p>
                  </a:txBody>
                  <a:tcPr marL="0" marR="0" marT="59690" marB="0">
                    <a:solidFill>
                      <a:srgbClr val="9999FF"/>
                    </a:solidFill>
                  </a:tcPr>
                </a:tc>
                <a:extLst>
                  <a:ext uri="{0D108BD9-81ED-4DB2-BD59-A6C34878D82A}">
                    <a16:rowId xmlns:a16="http://schemas.microsoft.com/office/drawing/2014/main" val="10006"/>
                  </a:ext>
                </a:extLst>
              </a:tr>
              <a:tr h="365125">
                <a:tc>
                  <a:txBody>
                    <a:bodyPr/>
                    <a:lstStyle/>
                    <a:p>
                      <a:pPr marL="78740">
                        <a:lnSpc>
                          <a:spcPct val="100000"/>
                        </a:lnSpc>
                        <a:spcBef>
                          <a:spcPts val="390"/>
                        </a:spcBef>
                      </a:pPr>
                      <a:r>
                        <a:rPr sz="1600" b="1" dirty="0">
                          <a:latin typeface="Arial"/>
                          <a:cs typeface="Arial"/>
                        </a:rPr>
                        <a:t>.</a:t>
                      </a:r>
                      <a:r>
                        <a:rPr sz="1600" b="1" spc="5" dirty="0">
                          <a:latin typeface="Arial"/>
                          <a:cs typeface="Arial"/>
                        </a:rPr>
                        <a:t> </a:t>
                      </a:r>
                      <a:r>
                        <a:rPr sz="1600" b="1" dirty="0">
                          <a:latin typeface="Arial"/>
                          <a:cs typeface="Arial"/>
                        </a:rPr>
                        <a:t>.</a:t>
                      </a:r>
                      <a:r>
                        <a:rPr sz="1600" b="1" spc="5" dirty="0">
                          <a:latin typeface="Arial"/>
                          <a:cs typeface="Arial"/>
                        </a:rPr>
                        <a:t> </a:t>
                      </a:r>
                      <a:r>
                        <a:rPr sz="1600" b="1" spc="-50" dirty="0">
                          <a:latin typeface="Arial"/>
                          <a:cs typeface="Arial"/>
                        </a:rPr>
                        <a:t>.</a:t>
                      </a:r>
                      <a:endParaRPr sz="1600">
                        <a:latin typeface="Arial"/>
                        <a:cs typeface="Arial"/>
                      </a:endParaRPr>
                    </a:p>
                  </a:txBody>
                  <a:tcPr marL="0" marR="0" marT="49530" marB="0">
                    <a:solidFill>
                      <a:srgbClr val="9999FF"/>
                    </a:solidFill>
                  </a:tcPr>
                </a:tc>
                <a:tc>
                  <a:txBody>
                    <a:bodyPr/>
                    <a:lstStyle/>
                    <a:p>
                      <a:pPr>
                        <a:lnSpc>
                          <a:spcPct val="100000"/>
                        </a:lnSpc>
                      </a:pPr>
                      <a:endParaRPr sz="1600">
                        <a:latin typeface="Times New Roman"/>
                        <a:cs typeface="Times New Roman"/>
                      </a:endParaRPr>
                    </a:p>
                  </a:txBody>
                  <a:tcPr marL="0" marR="0" marT="0" marB="0">
                    <a:solidFill>
                      <a:srgbClr val="9999FF"/>
                    </a:solidFill>
                  </a:tcPr>
                </a:tc>
                <a:tc>
                  <a:txBody>
                    <a:bodyPr/>
                    <a:lstStyle/>
                    <a:p>
                      <a:pPr>
                        <a:lnSpc>
                          <a:spcPct val="100000"/>
                        </a:lnSpc>
                      </a:pPr>
                      <a:endParaRPr sz="1600">
                        <a:latin typeface="Times New Roman"/>
                        <a:cs typeface="Times New Roman"/>
                      </a:endParaRPr>
                    </a:p>
                  </a:txBody>
                  <a:tcPr marL="0" marR="0" marT="0" marB="0">
                    <a:solidFill>
                      <a:srgbClr val="9999FF"/>
                    </a:solidFill>
                  </a:tcPr>
                </a:tc>
                <a:extLst>
                  <a:ext uri="{0D108BD9-81ED-4DB2-BD59-A6C34878D82A}">
                    <a16:rowId xmlns:a16="http://schemas.microsoft.com/office/drawing/2014/main" val="10007"/>
                  </a:ext>
                </a:extLst>
              </a:tr>
              <a:tr h="375920">
                <a:tc>
                  <a:txBody>
                    <a:bodyPr/>
                    <a:lstStyle/>
                    <a:p>
                      <a:pPr marL="78740">
                        <a:lnSpc>
                          <a:spcPct val="100000"/>
                        </a:lnSpc>
                        <a:spcBef>
                          <a:spcPts val="390"/>
                        </a:spcBef>
                      </a:pPr>
                      <a:r>
                        <a:rPr sz="1600" b="1" spc="-25" dirty="0">
                          <a:latin typeface="Arial"/>
                          <a:cs typeface="Arial"/>
                        </a:rPr>
                        <a:t>15</a:t>
                      </a:r>
                      <a:endParaRPr sz="1600">
                        <a:latin typeface="Arial"/>
                        <a:cs typeface="Arial"/>
                      </a:endParaRPr>
                    </a:p>
                  </a:txBody>
                  <a:tcPr marL="0" marR="0" marT="49530" marB="0">
                    <a:solidFill>
                      <a:srgbClr val="9999FF"/>
                    </a:solidFill>
                  </a:tcPr>
                </a:tc>
                <a:tc>
                  <a:txBody>
                    <a:bodyPr/>
                    <a:lstStyle/>
                    <a:p>
                      <a:pPr marL="86360">
                        <a:lnSpc>
                          <a:spcPct val="100000"/>
                        </a:lnSpc>
                        <a:spcBef>
                          <a:spcPts val="390"/>
                        </a:spcBef>
                      </a:pPr>
                      <a:r>
                        <a:rPr sz="1600" b="1" spc="-25" dirty="0">
                          <a:latin typeface="Arial"/>
                          <a:cs typeface="Arial"/>
                        </a:rPr>
                        <a:t>t7</a:t>
                      </a:r>
                      <a:endParaRPr sz="1600">
                        <a:latin typeface="Arial"/>
                        <a:cs typeface="Arial"/>
                      </a:endParaRPr>
                    </a:p>
                  </a:txBody>
                  <a:tcPr marL="0" marR="0" marT="49530" marB="0">
                    <a:solidFill>
                      <a:srgbClr val="9999FF"/>
                    </a:solidFill>
                  </a:tcPr>
                </a:tc>
                <a:tc>
                  <a:txBody>
                    <a:bodyPr/>
                    <a:lstStyle/>
                    <a:p>
                      <a:pPr>
                        <a:lnSpc>
                          <a:spcPct val="100000"/>
                        </a:lnSpc>
                      </a:pPr>
                      <a:endParaRPr sz="1600">
                        <a:latin typeface="Times New Roman"/>
                        <a:cs typeface="Times New Roman"/>
                      </a:endParaRPr>
                    </a:p>
                  </a:txBody>
                  <a:tcPr marL="0" marR="0" marT="0" marB="0">
                    <a:solidFill>
                      <a:srgbClr val="9999FF"/>
                    </a:solidFill>
                  </a:tcPr>
                </a:tc>
                <a:extLst>
                  <a:ext uri="{0D108BD9-81ED-4DB2-BD59-A6C34878D82A}">
                    <a16:rowId xmlns:a16="http://schemas.microsoft.com/office/drawing/2014/main" val="10008"/>
                  </a:ext>
                </a:extLst>
              </a:tr>
            </a:tbl>
          </a:graphicData>
        </a:graphic>
      </p:graphicFrame>
      <p:graphicFrame>
        <p:nvGraphicFramePr>
          <p:cNvPr id="4" name="object 4"/>
          <p:cNvGraphicFramePr>
            <a:graphicFrameLocks noGrp="1"/>
          </p:cNvGraphicFramePr>
          <p:nvPr/>
        </p:nvGraphicFramePr>
        <p:xfrm>
          <a:off x="4649851" y="1231900"/>
          <a:ext cx="3632833" cy="4010660"/>
        </p:xfrm>
        <a:graphic>
          <a:graphicData uri="http://schemas.openxmlformats.org/drawingml/2006/table">
            <a:tbl>
              <a:tblPr firstRow="1" bandRow="1">
                <a:tableStyleId>{2D5ABB26-0587-4C30-8999-92F81FD0307C}</a:tableStyleId>
              </a:tblPr>
              <a:tblGrid>
                <a:gridCol w="462280">
                  <a:extLst>
                    <a:ext uri="{9D8B030D-6E8A-4147-A177-3AD203B41FA5}">
                      <a16:colId xmlns:a16="http://schemas.microsoft.com/office/drawing/2014/main" val="20000"/>
                    </a:ext>
                  </a:extLst>
                </a:gridCol>
                <a:gridCol w="438784">
                  <a:extLst>
                    <a:ext uri="{9D8B030D-6E8A-4147-A177-3AD203B41FA5}">
                      <a16:colId xmlns:a16="http://schemas.microsoft.com/office/drawing/2014/main" val="20001"/>
                    </a:ext>
                  </a:extLst>
                </a:gridCol>
                <a:gridCol w="2731769">
                  <a:extLst>
                    <a:ext uri="{9D8B030D-6E8A-4147-A177-3AD203B41FA5}">
                      <a16:colId xmlns:a16="http://schemas.microsoft.com/office/drawing/2014/main" val="20002"/>
                    </a:ext>
                  </a:extLst>
                </a:gridCol>
              </a:tblGrid>
              <a:tr h="344170">
                <a:tc>
                  <a:txBody>
                    <a:bodyPr/>
                    <a:lstStyle/>
                    <a:p>
                      <a:pPr marL="90805">
                        <a:lnSpc>
                          <a:spcPct val="100000"/>
                        </a:lnSpc>
                        <a:spcBef>
                          <a:spcPts val="225"/>
                        </a:spcBef>
                      </a:pPr>
                      <a:r>
                        <a:rPr sz="1600" b="1" spc="-25" dirty="0">
                          <a:latin typeface="Arial"/>
                          <a:cs typeface="Arial"/>
                        </a:rPr>
                        <a:t>16</a:t>
                      </a:r>
                      <a:endParaRPr sz="1600">
                        <a:latin typeface="Arial"/>
                        <a:cs typeface="Arial"/>
                      </a:endParaRPr>
                    </a:p>
                  </a:txBody>
                  <a:tcPr marL="0" marR="0" marT="28575" marB="0">
                    <a:solidFill>
                      <a:srgbClr val="FFDC0D"/>
                    </a:solidFill>
                  </a:tcPr>
                </a:tc>
                <a:tc>
                  <a:txBody>
                    <a:bodyPr/>
                    <a:lstStyle/>
                    <a:p>
                      <a:pPr marL="85725">
                        <a:lnSpc>
                          <a:spcPct val="100000"/>
                        </a:lnSpc>
                        <a:spcBef>
                          <a:spcPts val="225"/>
                        </a:spcBef>
                      </a:pPr>
                      <a:r>
                        <a:rPr sz="1600" b="1" spc="-25" dirty="0">
                          <a:latin typeface="Arial"/>
                          <a:cs typeface="Arial"/>
                        </a:rPr>
                        <a:t>s0</a:t>
                      </a:r>
                      <a:endParaRPr sz="1600">
                        <a:latin typeface="Arial"/>
                        <a:cs typeface="Arial"/>
                      </a:endParaRPr>
                    </a:p>
                  </a:txBody>
                  <a:tcPr marL="0" marR="0" marT="28575" marB="0">
                    <a:solidFill>
                      <a:srgbClr val="FFDC0D"/>
                    </a:solidFill>
                  </a:tcPr>
                </a:tc>
                <a:tc>
                  <a:txBody>
                    <a:bodyPr/>
                    <a:lstStyle/>
                    <a:p>
                      <a:pPr marL="104775">
                        <a:lnSpc>
                          <a:spcPct val="100000"/>
                        </a:lnSpc>
                        <a:spcBef>
                          <a:spcPts val="225"/>
                        </a:spcBef>
                      </a:pPr>
                      <a:r>
                        <a:rPr sz="1600" b="1" dirty="0">
                          <a:latin typeface="Arial"/>
                          <a:cs typeface="Arial"/>
                        </a:rPr>
                        <a:t>callee</a:t>
                      </a:r>
                      <a:r>
                        <a:rPr sz="1600" b="1" spc="-35" dirty="0">
                          <a:latin typeface="Arial"/>
                          <a:cs typeface="Arial"/>
                        </a:rPr>
                        <a:t> </a:t>
                      </a:r>
                      <a:r>
                        <a:rPr sz="1600" b="1" spc="-10" dirty="0">
                          <a:latin typeface="Arial"/>
                          <a:cs typeface="Arial"/>
                        </a:rPr>
                        <a:t>saves</a:t>
                      </a:r>
                      <a:endParaRPr sz="1600">
                        <a:latin typeface="Arial"/>
                        <a:cs typeface="Arial"/>
                      </a:endParaRPr>
                    </a:p>
                  </a:txBody>
                  <a:tcPr marL="0" marR="0" marT="28575" marB="0">
                    <a:solidFill>
                      <a:srgbClr val="FFDC0D"/>
                    </a:solidFill>
                  </a:tcPr>
                </a:tc>
                <a:extLst>
                  <a:ext uri="{0D108BD9-81ED-4DB2-BD59-A6C34878D82A}">
                    <a16:rowId xmlns:a16="http://schemas.microsoft.com/office/drawing/2014/main" val="10000"/>
                  </a:ext>
                </a:extLst>
              </a:tr>
              <a:tr h="365760">
                <a:tc>
                  <a:txBody>
                    <a:bodyPr/>
                    <a:lstStyle/>
                    <a:p>
                      <a:pPr marL="90805">
                        <a:lnSpc>
                          <a:spcPct val="100000"/>
                        </a:lnSpc>
                        <a:spcBef>
                          <a:spcPts val="395"/>
                        </a:spcBef>
                      </a:pPr>
                      <a:r>
                        <a:rPr sz="1600" b="1" dirty="0">
                          <a:latin typeface="Arial"/>
                          <a:cs typeface="Arial"/>
                        </a:rPr>
                        <a:t>.</a:t>
                      </a:r>
                      <a:r>
                        <a:rPr sz="1600" b="1" spc="5" dirty="0">
                          <a:latin typeface="Arial"/>
                          <a:cs typeface="Arial"/>
                        </a:rPr>
                        <a:t> </a:t>
                      </a:r>
                      <a:r>
                        <a:rPr sz="1600" b="1" dirty="0">
                          <a:latin typeface="Arial"/>
                          <a:cs typeface="Arial"/>
                        </a:rPr>
                        <a:t>.</a:t>
                      </a:r>
                      <a:r>
                        <a:rPr sz="1600" b="1" spc="5" dirty="0">
                          <a:latin typeface="Arial"/>
                          <a:cs typeface="Arial"/>
                        </a:rPr>
                        <a:t> </a:t>
                      </a:r>
                      <a:r>
                        <a:rPr sz="1600" b="1" spc="-50" dirty="0">
                          <a:latin typeface="Arial"/>
                          <a:cs typeface="Arial"/>
                        </a:rPr>
                        <a:t>.</a:t>
                      </a:r>
                      <a:endParaRPr sz="1600">
                        <a:latin typeface="Arial"/>
                        <a:cs typeface="Arial"/>
                      </a:endParaRPr>
                    </a:p>
                  </a:txBody>
                  <a:tcPr marL="0" marR="0" marT="50165" marB="0">
                    <a:solidFill>
                      <a:srgbClr val="FFDC0D"/>
                    </a:solidFill>
                  </a:tcPr>
                </a:tc>
                <a:tc>
                  <a:txBody>
                    <a:bodyPr/>
                    <a:lstStyle/>
                    <a:p>
                      <a:pPr>
                        <a:lnSpc>
                          <a:spcPct val="100000"/>
                        </a:lnSpc>
                      </a:pPr>
                      <a:endParaRPr sz="1600">
                        <a:latin typeface="Times New Roman"/>
                        <a:cs typeface="Times New Roman"/>
                      </a:endParaRPr>
                    </a:p>
                  </a:txBody>
                  <a:tcPr marL="0" marR="0" marT="0" marB="0">
                    <a:solidFill>
                      <a:srgbClr val="FFDC0D"/>
                    </a:solidFill>
                  </a:tcPr>
                </a:tc>
                <a:tc>
                  <a:txBody>
                    <a:bodyPr/>
                    <a:lstStyle/>
                    <a:p>
                      <a:pPr>
                        <a:lnSpc>
                          <a:spcPct val="100000"/>
                        </a:lnSpc>
                      </a:pPr>
                      <a:endParaRPr sz="1600">
                        <a:latin typeface="Times New Roman"/>
                        <a:cs typeface="Times New Roman"/>
                      </a:endParaRPr>
                    </a:p>
                  </a:txBody>
                  <a:tcPr marL="0" marR="0" marT="0" marB="0">
                    <a:solidFill>
                      <a:srgbClr val="FFDC0D"/>
                    </a:solidFill>
                  </a:tcPr>
                </a:tc>
                <a:extLst>
                  <a:ext uri="{0D108BD9-81ED-4DB2-BD59-A6C34878D82A}">
                    <a16:rowId xmlns:a16="http://schemas.microsoft.com/office/drawing/2014/main" val="10001"/>
                  </a:ext>
                </a:extLst>
              </a:tr>
              <a:tr h="375285">
                <a:tc>
                  <a:txBody>
                    <a:bodyPr/>
                    <a:lstStyle/>
                    <a:p>
                      <a:pPr marL="90805">
                        <a:lnSpc>
                          <a:spcPct val="100000"/>
                        </a:lnSpc>
                        <a:spcBef>
                          <a:spcPts val="390"/>
                        </a:spcBef>
                      </a:pPr>
                      <a:r>
                        <a:rPr sz="1600" b="1" spc="-25" dirty="0">
                          <a:latin typeface="Arial"/>
                          <a:cs typeface="Arial"/>
                        </a:rPr>
                        <a:t>23</a:t>
                      </a:r>
                      <a:endParaRPr sz="1600">
                        <a:latin typeface="Arial"/>
                        <a:cs typeface="Arial"/>
                      </a:endParaRPr>
                    </a:p>
                  </a:txBody>
                  <a:tcPr marL="0" marR="0" marT="49530" marB="0">
                    <a:solidFill>
                      <a:srgbClr val="FFDC0D"/>
                    </a:solidFill>
                  </a:tcPr>
                </a:tc>
                <a:tc>
                  <a:txBody>
                    <a:bodyPr/>
                    <a:lstStyle/>
                    <a:p>
                      <a:pPr marL="85725">
                        <a:lnSpc>
                          <a:spcPct val="100000"/>
                        </a:lnSpc>
                        <a:spcBef>
                          <a:spcPts val="390"/>
                        </a:spcBef>
                      </a:pPr>
                      <a:r>
                        <a:rPr sz="1600" b="1" spc="-25" dirty="0">
                          <a:latin typeface="Arial"/>
                          <a:cs typeface="Arial"/>
                        </a:rPr>
                        <a:t>s7</a:t>
                      </a:r>
                      <a:endParaRPr sz="1600">
                        <a:latin typeface="Arial"/>
                        <a:cs typeface="Arial"/>
                      </a:endParaRPr>
                    </a:p>
                  </a:txBody>
                  <a:tcPr marL="0" marR="0" marT="49530" marB="0">
                    <a:solidFill>
                      <a:srgbClr val="FFDC0D"/>
                    </a:solidFill>
                  </a:tcPr>
                </a:tc>
                <a:tc>
                  <a:txBody>
                    <a:bodyPr/>
                    <a:lstStyle/>
                    <a:p>
                      <a:pPr>
                        <a:lnSpc>
                          <a:spcPct val="100000"/>
                        </a:lnSpc>
                      </a:pPr>
                      <a:endParaRPr sz="1600">
                        <a:latin typeface="Times New Roman"/>
                        <a:cs typeface="Times New Roman"/>
                      </a:endParaRPr>
                    </a:p>
                  </a:txBody>
                  <a:tcPr marL="0" marR="0" marT="0" marB="0">
                    <a:solidFill>
                      <a:srgbClr val="FFDC0D"/>
                    </a:solidFill>
                  </a:tcPr>
                </a:tc>
                <a:extLst>
                  <a:ext uri="{0D108BD9-81ED-4DB2-BD59-A6C34878D82A}">
                    <a16:rowId xmlns:a16="http://schemas.microsoft.com/office/drawing/2014/main" val="10002"/>
                  </a:ext>
                </a:extLst>
              </a:tr>
              <a:tr h="355600">
                <a:tc>
                  <a:txBody>
                    <a:bodyPr/>
                    <a:lstStyle/>
                    <a:p>
                      <a:pPr marL="90805">
                        <a:lnSpc>
                          <a:spcPct val="100000"/>
                        </a:lnSpc>
                        <a:spcBef>
                          <a:spcPts val="315"/>
                        </a:spcBef>
                      </a:pPr>
                      <a:r>
                        <a:rPr sz="1600" b="1" spc="-25" dirty="0">
                          <a:latin typeface="Arial"/>
                          <a:cs typeface="Arial"/>
                        </a:rPr>
                        <a:t>24</a:t>
                      </a:r>
                      <a:endParaRPr sz="1600">
                        <a:latin typeface="Arial"/>
                        <a:cs typeface="Arial"/>
                      </a:endParaRPr>
                    </a:p>
                  </a:txBody>
                  <a:tcPr marL="0" marR="0" marT="40005" marB="0">
                    <a:solidFill>
                      <a:srgbClr val="9999FF"/>
                    </a:solidFill>
                  </a:tcPr>
                </a:tc>
                <a:tc>
                  <a:txBody>
                    <a:bodyPr/>
                    <a:lstStyle/>
                    <a:p>
                      <a:pPr marL="85725">
                        <a:lnSpc>
                          <a:spcPct val="100000"/>
                        </a:lnSpc>
                        <a:spcBef>
                          <a:spcPts val="315"/>
                        </a:spcBef>
                      </a:pPr>
                      <a:r>
                        <a:rPr sz="1600" b="1" spc="-25" dirty="0">
                          <a:latin typeface="Arial"/>
                          <a:cs typeface="Arial"/>
                        </a:rPr>
                        <a:t>t8</a:t>
                      </a:r>
                      <a:endParaRPr sz="1600">
                        <a:latin typeface="Arial"/>
                        <a:cs typeface="Arial"/>
                      </a:endParaRPr>
                    </a:p>
                  </a:txBody>
                  <a:tcPr marL="0" marR="0" marT="40005" marB="0">
                    <a:solidFill>
                      <a:srgbClr val="9999FF"/>
                    </a:solidFill>
                  </a:tcPr>
                </a:tc>
                <a:tc>
                  <a:txBody>
                    <a:bodyPr/>
                    <a:lstStyle/>
                    <a:p>
                      <a:pPr marL="104775">
                        <a:lnSpc>
                          <a:spcPct val="100000"/>
                        </a:lnSpc>
                        <a:spcBef>
                          <a:spcPts val="315"/>
                        </a:spcBef>
                      </a:pPr>
                      <a:r>
                        <a:rPr sz="1600" b="1" dirty="0">
                          <a:latin typeface="Arial"/>
                          <a:cs typeface="Arial"/>
                        </a:rPr>
                        <a:t>temporary</a:t>
                      </a:r>
                      <a:r>
                        <a:rPr sz="1600" b="1" spc="-80" dirty="0">
                          <a:latin typeface="Arial"/>
                          <a:cs typeface="Arial"/>
                        </a:rPr>
                        <a:t> </a:t>
                      </a:r>
                      <a:r>
                        <a:rPr sz="1600" b="1" spc="-10" dirty="0">
                          <a:latin typeface="Arial"/>
                          <a:cs typeface="Arial"/>
                        </a:rPr>
                        <a:t>(cont’d)</a:t>
                      </a:r>
                      <a:endParaRPr sz="1600">
                        <a:latin typeface="Arial"/>
                        <a:cs typeface="Arial"/>
                      </a:endParaRPr>
                    </a:p>
                  </a:txBody>
                  <a:tcPr marL="0" marR="0" marT="40005" marB="0">
                    <a:solidFill>
                      <a:srgbClr val="9999FF"/>
                    </a:solidFill>
                  </a:tcPr>
                </a:tc>
                <a:extLst>
                  <a:ext uri="{0D108BD9-81ED-4DB2-BD59-A6C34878D82A}">
                    <a16:rowId xmlns:a16="http://schemas.microsoft.com/office/drawing/2014/main" val="10003"/>
                  </a:ext>
                </a:extLst>
              </a:tr>
              <a:tr h="374015">
                <a:tc>
                  <a:txBody>
                    <a:bodyPr/>
                    <a:lstStyle/>
                    <a:p>
                      <a:pPr marL="90805">
                        <a:lnSpc>
                          <a:spcPct val="100000"/>
                        </a:lnSpc>
                        <a:spcBef>
                          <a:spcPts val="390"/>
                        </a:spcBef>
                      </a:pPr>
                      <a:r>
                        <a:rPr sz="1600" b="1" spc="-25" dirty="0">
                          <a:latin typeface="Arial"/>
                          <a:cs typeface="Arial"/>
                        </a:rPr>
                        <a:t>25</a:t>
                      </a:r>
                      <a:endParaRPr sz="1600">
                        <a:latin typeface="Arial"/>
                        <a:cs typeface="Arial"/>
                      </a:endParaRPr>
                    </a:p>
                  </a:txBody>
                  <a:tcPr marL="0" marR="0" marT="49530" marB="0">
                    <a:solidFill>
                      <a:srgbClr val="9999FF"/>
                    </a:solidFill>
                  </a:tcPr>
                </a:tc>
                <a:tc>
                  <a:txBody>
                    <a:bodyPr/>
                    <a:lstStyle/>
                    <a:p>
                      <a:pPr marL="85725">
                        <a:lnSpc>
                          <a:spcPct val="100000"/>
                        </a:lnSpc>
                        <a:spcBef>
                          <a:spcPts val="390"/>
                        </a:spcBef>
                      </a:pPr>
                      <a:r>
                        <a:rPr sz="1600" b="1" spc="-25" dirty="0">
                          <a:latin typeface="Arial"/>
                          <a:cs typeface="Arial"/>
                        </a:rPr>
                        <a:t>t9</a:t>
                      </a:r>
                      <a:endParaRPr sz="1600">
                        <a:latin typeface="Arial"/>
                        <a:cs typeface="Arial"/>
                      </a:endParaRPr>
                    </a:p>
                  </a:txBody>
                  <a:tcPr marL="0" marR="0" marT="49530" marB="0">
                    <a:solidFill>
                      <a:srgbClr val="9999FF"/>
                    </a:solidFill>
                  </a:tcPr>
                </a:tc>
                <a:tc>
                  <a:txBody>
                    <a:bodyPr/>
                    <a:lstStyle/>
                    <a:p>
                      <a:pPr>
                        <a:lnSpc>
                          <a:spcPct val="100000"/>
                        </a:lnSpc>
                      </a:pPr>
                      <a:endParaRPr sz="1600">
                        <a:latin typeface="Times New Roman"/>
                        <a:cs typeface="Times New Roman"/>
                      </a:endParaRPr>
                    </a:p>
                  </a:txBody>
                  <a:tcPr marL="0" marR="0" marT="0" marB="0">
                    <a:solidFill>
                      <a:srgbClr val="9999FF"/>
                    </a:solidFill>
                  </a:tcPr>
                </a:tc>
                <a:extLst>
                  <a:ext uri="{0D108BD9-81ED-4DB2-BD59-A6C34878D82A}">
                    <a16:rowId xmlns:a16="http://schemas.microsoft.com/office/drawing/2014/main" val="10004"/>
                  </a:ext>
                </a:extLst>
              </a:tr>
              <a:tr h="357505">
                <a:tc>
                  <a:txBody>
                    <a:bodyPr/>
                    <a:lstStyle/>
                    <a:p>
                      <a:pPr marL="90805">
                        <a:lnSpc>
                          <a:spcPct val="100000"/>
                        </a:lnSpc>
                        <a:spcBef>
                          <a:spcPts val="330"/>
                        </a:spcBef>
                      </a:pPr>
                      <a:r>
                        <a:rPr sz="1600" b="1" spc="-25" dirty="0">
                          <a:latin typeface="Arial"/>
                          <a:cs typeface="Arial"/>
                        </a:rPr>
                        <a:t>26</a:t>
                      </a:r>
                      <a:endParaRPr sz="1600">
                        <a:latin typeface="Arial"/>
                        <a:cs typeface="Arial"/>
                      </a:endParaRPr>
                    </a:p>
                  </a:txBody>
                  <a:tcPr marL="0" marR="0" marT="41910" marB="0">
                    <a:solidFill>
                      <a:srgbClr val="BE0025"/>
                    </a:solidFill>
                  </a:tcPr>
                </a:tc>
                <a:tc>
                  <a:txBody>
                    <a:bodyPr/>
                    <a:lstStyle/>
                    <a:p>
                      <a:pPr marL="85725">
                        <a:lnSpc>
                          <a:spcPct val="100000"/>
                        </a:lnSpc>
                        <a:spcBef>
                          <a:spcPts val="330"/>
                        </a:spcBef>
                      </a:pPr>
                      <a:r>
                        <a:rPr sz="1600" b="1" spc="-25" dirty="0">
                          <a:latin typeface="Arial"/>
                          <a:cs typeface="Arial"/>
                        </a:rPr>
                        <a:t>k0</a:t>
                      </a:r>
                      <a:endParaRPr sz="1600">
                        <a:latin typeface="Arial"/>
                        <a:cs typeface="Arial"/>
                      </a:endParaRPr>
                    </a:p>
                  </a:txBody>
                  <a:tcPr marL="0" marR="0" marT="41910" marB="0">
                    <a:solidFill>
                      <a:srgbClr val="BE0025"/>
                    </a:solidFill>
                  </a:tcPr>
                </a:tc>
                <a:tc>
                  <a:txBody>
                    <a:bodyPr/>
                    <a:lstStyle/>
                    <a:p>
                      <a:pPr marL="104775">
                        <a:lnSpc>
                          <a:spcPct val="100000"/>
                        </a:lnSpc>
                        <a:spcBef>
                          <a:spcPts val="330"/>
                        </a:spcBef>
                      </a:pPr>
                      <a:r>
                        <a:rPr sz="1600" b="1" dirty="0">
                          <a:latin typeface="Arial"/>
                          <a:cs typeface="Arial"/>
                        </a:rPr>
                        <a:t>reserved</a:t>
                      </a:r>
                      <a:r>
                        <a:rPr sz="1600" b="1" spc="-20" dirty="0">
                          <a:latin typeface="Arial"/>
                          <a:cs typeface="Arial"/>
                        </a:rPr>
                        <a:t> </a:t>
                      </a:r>
                      <a:r>
                        <a:rPr sz="1600" b="1" dirty="0">
                          <a:latin typeface="Arial"/>
                          <a:cs typeface="Arial"/>
                        </a:rPr>
                        <a:t>for</a:t>
                      </a:r>
                      <a:r>
                        <a:rPr sz="1600" b="1" spc="-45" dirty="0">
                          <a:latin typeface="Arial"/>
                          <a:cs typeface="Arial"/>
                        </a:rPr>
                        <a:t> </a:t>
                      </a:r>
                      <a:r>
                        <a:rPr sz="1600" b="1" dirty="0">
                          <a:latin typeface="Arial"/>
                          <a:cs typeface="Arial"/>
                        </a:rPr>
                        <a:t>OS</a:t>
                      </a:r>
                      <a:r>
                        <a:rPr sz="1600" b="1" spc="-40" dirty="0">
                          <a:latin typeface="Arial"/>
                          <a:cs typeface="Arial"/>
                        </a:rPr>
                        <a:t> </a:t>
                      </a:r>
                      <a:r>
                        <a:rPr sz="1600" b="1" spc="-10" dirty="0">
                          <a:latin typeface="Arial"/>
                          <a:cs typeface="Arial"/>
                        </a:rPr>
                        <a:t>kernel</a:t>
                      </a:r>
                      <a:endParaRPr sz="1600">
                        <a:latin typeface="Arial"/>
                        <a:cs typeface="Arial"/>
                      </a:endParaRPr>
                    </a:p>
                  </a:txBody>
                  <a:tcPr marL="0" marR="0" marT="41910" marB="0">
                    <a:solidFill>
                      <a:srgbClr val="BE0025"/>
                    </a:solidFill>
                  </a:tcPr>
                </a:tc>
                <a:extLst>
                  <a:ext uri="{0D108BD9-81ED-4DB2-BD59-A6C34878D82A}">
                    <a16:rowId xmlns:a16="http://schemas.microsoft.com/office/drawing/2014/main" val="10005"/>
                  </a:ext>
                </a:extLst>
              </a:tr>
              <a:tr h="384810">
                <a:tc>
                  <a:txBody>
                    <a:bodyPr/>
                    <a:lstStyle/>
                    <a:p>
                      <a:pPr marL="90805">
                        <a:lnSpc>
                          <a:spcPct val="100000"/>
                        </a:lnSpc>
                        <a:spcBef>
                          <a:spcPts val="390"/>
                        </a:spcBef>
                      </a:pPr>
                      <a:r>
                        <a:rPr sz="1600" b="1" spc="-25" dirty="0">
                          <a:latin typeface="Arial"/>
                          <a:cs typeface="Arial"/>
                        </a:rPr>
                        <a:t>27</a:t>
                      </a:r>
                      <a:endParaRPr sz="1600">
                        <a:latin typeface="Arial"/>
                        <a:cs typeface="Arial"/>
                      </a:endParaRPr>
                    </a:p>
                  </a:txBody>
                  <a:tcPr marL="0" marR="0" marT="49530" marB="0">
                    <a:solidFill>
                      <a:srgbClr val="BE0025"/>
                    </a:solidFill>
                  </a:tcPr>
                </a:tc>
                <a:tc>
                  <a:txBody>
                    <a:bodyPr/>
                    <a:lstStyle/>
                    <a:p>
                      <a:pPr marL="85725">
                        <a:lnSpc>
                          <a:spcPct val="100000"/>
                        </a:lnSpc>
                        <a:spcBef>
                          <a:spcPts val="390"/>
                        </a:spcBef>
                      </a:pPr>
                      <a:r>
                        <a:rPr sz="1600" b="1" spc="-25" dirty="0">
                          <a:latin typeface="Arial"/>
                          <a:cs typeface="Arial"/>
                        </a:rPr>
                        <a:t>k1</a:t>
                      </a:r>
                      <a:endParaRPr sz="1600">
                        <a:latin typeface="Arial"/>
                        <a:cs typeface="Arial"/>
                      </a:endParaRPr>
                    </a:p>
                  </a:txBody>
                  <a:tcPr marL="0" marR="0" marT="49530" marB="0">
                    <a:solidFill>
                      <a:srgbClr val="BE0025"/>
                    </a:solidFill>
                  </a:tcPr>
                </a:tc>
                <a:tc>
                  <a:txBody>
                    <a:bodyPr/>
                    <a:lstStyle/>
                    <a:p>
                      <a:pPr>
                        <a:lnSpc>
                          <a:spcPct val="100000"/>
                        </a:lnSpc>
                      </a:pPr>
                      <a:endParaRPr sz="1600">
                        <a:latin typeface="Times New Roman"/>
                        <a:cs typeface="Times New Roman"/>
                      </a:endParaRPr>
                    </a:p>
                  </a:txBody>
                  <a:tcPr marL="0" marR="0" marT="0" marB="0">
                    <a:solidFill>
                      <a:srgbClr val="BE0025"/>
                    </a:solidFill>
                  </a:tcPr>
                </a:tc>
                <a:extLst>
                  <a:ext uri="{0D108BD9-81ED-4DB2-BD59-A6C34878D82A}">
                    <a16:rowId xmlns:a16="http://schemas.microsoft.com/office/drawing/2014/main" val="10006"/>
                  </a:ext>
                </a:extLst>
              </a:tr>
              <a:tr h="346075">
                <a:tc>
                  <a:txBody>
                    <a:bodyPr/>
                    <a:lstStyle/>
                    <a:p>
                      <a:pPr marL="90805">
                        <a:lnSpc>
                          <a:spcPct val="100000"/>
                        </a:lnSpc>
                        <a:spcBef>
                          <a:spcPts val="240"/>
                        </a:spcBef>
                      </a:pPr>
                      <a:r>
                        <a:rPr sz="1600" b="1" spc="-25" dirty="0">
                          <a:latin typeface="Arial"/>
                          <a:cs typeface="Arial"/>
                        </a:rPr>
                        <a:t>28</a:t>
                      </a:r>
                      <a:endParaRPr sz="1600">
                        <a:latin typeface="Arial"/>
                        <a:cs typeface="Arial"/>
                      </a:endParaRPr>
                    </a:p>
                  </a:txBody>
                  <a:tcPr marL="0" marR="0" marT="30480" marB="0">
                    <a:solidFill>
                      <a:srgbClr val="BEBEBE"/>
                    </a:solidFill>
                  </a:tcPr>
                </a:tc>
                <a:tc>
                  <a:txBody>
                    <a:bodyPr/>
                    <a:lstStyle/>
                    <a:p>
                      <a:pPr marL="85725">
                        <a:lnSpc>
                          <a:spcPct val="100000"/>
                        </a:lnSpc>
                        <a:spcBef>
                          <a:spcPts val="240"/>
                        </a:spcBef>
                      </a:pPr>
                      <a:r>
                        <a:rPr sz="1600" b="1" spc="-25" dirty="0">
                          <a:latin typeface="Arial"/>
                          <a:cs typeface="Arial"/>
                        </a:rPr>
                        <a:t>gp</a:t>
                      </a:r>
                      <a:endParaRPr sz="1600">
                        <a:latin typeface="Arial"/>
                        <a:cs typeface="Arial"/>
                      </a:endParaRPr>
                    </a:p>
                  </a:txBody>
                  <a:tcPr marL="0" marR="0" marT="30480" marB="0">
                    <a:solidFill>
                      <a:srgbClr val="BEBEBE"/>
                    </a:solidFill>
                  </a:tcPr>
                </a:tc>
                <a:tc>
                  <a:txBody>
                    <a:bodyPr/>
                    <a:lstStyle/>
                    <a:p>
                      <a:pPr marL="104775">
                        <a:lnSpc>
                          <a:spcPct val="100000"/>
                        </a:lnSpc>
                        <a:spcBef>
                          <a:spcPts val="240"/>
                        </a:spcBef>
                      </a:pPr>
                      <a:r>
                        <a:rPr sz="1600" b="1" dirty="0">
                          <a:latin typeface="Arial"/>
                          <a:cs typeface="Arial"/>
                        </a:rPr>
                        <a:t>pointer</a:t>
                      </a:r>
                      <a:r>
                        <a:rPr sz="1600" b="1" spc="-20" dirty="0">
                          <a:latin typeface="Arial"/>
                          <a:cs typeface="Arial"/>
                        </a:rPr>
                        <a:t> </a:t>
                      </a:r>
                      <a:r>
                        <a:rPr sz="1600" b="1" dirty="0">
                          <a:latin typeface="Arial"/>
                          <a:cs typeface="Arial"/>
                        </a:rPr>
                        <a:t>to</a:t>
                      </a:r>
                      <a:r>
                        <a:rPr sz="1600" b="1" spc="-45" dirty="0">
                          <a:latin typeface="Arial"/>
                          <a:cs typeface="Arial"/>
                        </a:rPr>
                        <a:t> </a:t>
                      </a:r>
                      <a:r>
                        <a:rPr sz="1600" b="1" dirty="0">
                          <a:latin typeface="Arial"/>
                          <a:cs typeface="Arial"/>
                        </a:rPr>
                        <a:t>global</a:t>
                      </a:r>
                      <a:r>
                        <a:rPr sz="1600" b="1" spc="-30" dirty="0">
                          <a:latin typeface="Arial"/>
                          <a:cs typeface="Arial"/>
                        </a:rPr>
                        <a:t> </a:t>
                      </a:r>
                      <a:r>
                        <a:rPr sz="1600" b="1" spc="-20" dirty="0">
                          <a:latin typeface="Arial"/>
                          <a:cs typeface="Arial"/>
                        </a:rPr>
                        <a:t>area</a:t>
                      </a:r>
                      <a:endParaRPr sz="1600">
                        <a:latin typeface="Arial"/>
                        <a:cs typeface="Arial"/>
                      </a:endParaRPr>
                    </a:p>
                  </a:txBody>
                  <a:tcPr marL="0" marR="0" marT="30480" marB="0">
                    <a:solidFill>
                      <a:srgbClr val="BEBEBE"/>
                    </a:solidFill>
                  </a:tcPr>
                </a:tc>
                <a:extLst>
                  <a:ext uri="{0D108BD9-81ED-4DB2-BD59-A6C34878D82A}">
                    <a16:rowId xmlns:a16="http://schemas.microsoft.com/office/drawing/2014/main" val="10007"/>
                  </a:ext>
                </a:extLst>
              </a:tr>
              <a:tr h="365760">
                <a:tc>
                  <a:txBody>
                    <a:bodyPr/>
                    <a:lstStyle/>
                    <a:p>
                      <a:pPr marL="90805">
                        <a:lnSpc>
                          <a:spcPct val="100000"/>
                        </a:lnSpc>
                        <a:spcBef>
                          <a:spcPts val="395"/>
                        </a:spcBef>
                      </a:pPr>
                      <a:r>
                        <a:rPr sz="1600" b="1" spc="-25" dirty="0">
                          <a:latin typeface="Arial"/>
                          <a:cs typeface="Arial"/>
                        </a:rPr>
                        <a:t>29</a:t>
                      </a:r>
                      <a:endParaRPr sz="1600">
                        <a:latin typeface="Arial"/>
                        <a:cs typeface="Arial"/>
                      </a:endParaRPr>
                    </a:p>
                  </a:txBody>
                  <a:tcPr marL="0" marR="0" marT="50165" marB="0">
                    <a:solidFill>
                      <a:srgbClr val="BEBEBE"/>
                    </a:solidFill>
                  </a:tcPr>
                </a:tc>
                <a:tc>
                  <a:txBody>
                    <a:bodyPr/>
                    <a:lstStyle/>
                    <a:p>
                      <a:pPr marL="85725">
                        <a:lnSpc>
                          <a:spcPct val="100000"/>
                        </a:lnSpc>
                        <a:spcBef>
                          <a:spcPts val="395"/>
                        </a:spcBef>
                      </a:pPr>
                      <a:r>
                        <a:rPr sz="1600" b="1" spc="-25" dirty="0">
                          <a:latin typeface="Arial"/>
                          <a:cs typeface="Arial"/>
                        </a:rPr>
                        <a:t>sp</a:t>
                      </a:r>
                      <a:endParaRPr sz="1600">
                        <a:latin typeface="Arial"/>
                        <a:cs typeface="Arial"/>
                      </a:endParaRPr>
                    </a:p>
                  </a:txBody>
                  <a:tcPr marL="0" marR="0" marT="50165" marB="0">
                    <a:solidFill>
                      <a:srgbClr val="BEBEBE"/>
                    </a:solidFill>
                  </a:tcPr>
                </a:tc>
                <a:tc>
                  <a:txBody>
                    <a:bodyPr/>
                    <a:lstStyle/>
                    <a:p>
                      <a:pPr marL="104775">
                        <a:lnSpc>
                          <a:spcPct val="100000"/>
                        </a:lnSpc>
                        <a:spcBef>
                          <a:spcPts val="395"/>
                        </a:spcBef>
                      </a:pPr>
                      <a:r>
                        <a:rPr sz="1600" b="1" dirty="0">
                          <a:latin typeface="Arial"/>
                          <a:cs typeface="Arial"/>
                        </a:rPr>
                        <a:t>stack</a:t>
                      </a:r>
                      <a:r>
                        <a:rPr sz="1600" b="1" spc="-45" dirty="0">
                          <a:latin typeface="Arial"/>
                          <a:cs typeface="Arial"/>
                        </a:rPr>
                        <a:t> </a:t>
                      </a:r>
                      <a:r>
                        <a:rPr sz="1600" b="1" spc="-10" dirty="0">
                          <a:latin typeface="Arial"/>
                          <a:cs typeface="Arial"/>
                        </a:rPr>
                        <a:t>pointer</a:t>
                      </a:r>
                      <a:endParaRPr sz="1600">
                        <a:latin typeface="Arial"/>
                        <a:cs typeface="Arial"/>
                      </a:endParaRPr>
                    </a:p>
                  </a:txBody>
                  <a:tcPr marL="0" marR="0" marT="50165" marB="0">
                    <a:solidFill>
                      <a:srgbClr val="BEBEBE"/>
                    </a:solidFill>
                  </a:tcPr>
                </a:tc>
                <a:extLst>
                  <a:ext uri="{0D108BD9-81ED-4DB2-BD59-A6C34878D82A}">
                    <a16:rowId xmlns:a16="http://schemas.microsoft.com/office/drawing/2014/main" val="10008"/>
                  </a:ext>
                </a:extLst>
              </a:tr>
              <a:tr h="373380">
                <a:tc>
                  <a:txBody>
                    <a:bodyPr/>
                    <a:lstStyle/>
                    <a:p>
                      <a:pPr marL="90805">
                        <a:lnSpc>
                          <a:spcPct val="100000"/>
                        </a:lnSpc>
                        <a:spcBef>
                          <a:spcPts val="390"/>
                        </a:spcBef>
                      </a:pPr>
                      <a:r>
                        <a:rPr sz="1600" b="1" spc="-25" dirty="0">
                          <a:latin typeface="Arial"/>
                          <a:cs typeface="Arial"/>
                        </a:rPr>
                        <a:t>30</a:t>
                      </a:r>
                      <a:endParaRPr sz="1600">
                        <a:latin typeface="Arial"/>
                        <a:cs typeface="Arial"/>
                      </a:endParaRPr>
                    </a:p>
                  </a:txBody>
                  <a:tcPr marL="0" marR="0" marT="49530" marB="0">
                    <a:solidFill>
                      <a:srgbClr val="BEBEBE"/>
                    </a:solidFill>
                  </a:tcPr>
                </a:tc>
                <a:tc>
                  <a:txBody>
                    <a:bodyPr/>
                    <a:lstStyle/>
                    <a:p>
                      <a:pPr marL="85725">
                        <a:lnSpc>
                          <a:spcPct val="100000"/>
                        </a:lnSpc>
                        <a:spcBef>
                          <a:spcPts val="390"/>
                        </a:spcBef>
                      </a:pPr>
                      <a:r>
                        <a:rPr sz="1600" b="1" spc="-25" dirty="0">
                          <a:latin typeface="Arial"/>
                          <a:cs typeface="Arial"/>
                        </a:rPr>
                        <a:t>fp</a:t>
                      </a:r>
                      <a:endParaRPr sz="1600">
                        <a:latin typeface="Arial"/>
                        <a:cs typeface="Arial"/>
                      </a:endParaRPr>
                    </a:p>
                  </a:txBody>
                  <a:tcPr marL="0" marR="0" marT="49530" marB="0">
                    <a:solidFill>
                      <a:srgbClr val="BEBEBE"/>
                    </a:solidFill>
                  </a:tcPr>
                </a:tc>
                <a:tc>
                  <a:txBody>
                    <a:bodyPr/>
                    <a:lstStyle/>
                    <a:p>
                      <a:pPr marL="104775">
                        <a:lnSpc>
                          <a:spcPct val="100000"/>
                        </a:lnSpc>
                        <a:spcBef>
                          <a:spcPts val="390"/>
                        </a:spcBef>
                      </a:pPr>
                      <a:r>
                        <a:rPr sz="1600" b="1" dirty="0">
                          <a:latin typeface="Arial"/>
                          <a:cs typeface="Arial"/>
                        </a:rPr>
                        <a:t>frame</a:t>
                      </a:r>
                      <a:r>
                        <a:rPr sz="1600" b="1" spc="-30" dirty="0">
                          <a:latin typeface="Arial"/>
                          <a:cs typeface="Arial"/>
                        </a:rPr>
                        <a:t> </a:t>
                      </a:r>
                      <a:r>
                        <a:rPr sz="1600" b="1" spc="-10" dirty="0">
                          <a:latin typeface="Arial"/>
                          <a:cs typeface="Arial"/>
                        </a:rPr>
                        <a:t>pointer</a:t>
                      </a:r>
                      <a:endParaRPr sz="1600">
                        <a:latin typeface="Arial"/>
                        <a:cs typeface="Arial"/>
                      </a:endParaRPr>
                    </a:p>
                  </a:txBody>
                  <a:tcPr marL="0" marR="0" marT="49530" marB="0">
                    <a:solidFill>
                      <a:srgbClr val="BEBEBE"/>
                    </a:solidFill>
                  </a:tcPr>
                </a:tc>
                <a:extLst>
                  <a:ext uri="{0D108BD9-81ED-4DB2-BD59-A6C34878D82A}">
                    <a16:rowId xmlns:a16="http://schemas.microsoft.com/office/drawing/2014/main" val="10009"/>
                  </a:ext>
                </a:extLst>
              </a:tr>
              <a:tr h="368300">
                <a:tc>
                  <a:txBody>
                    <a:bodyPr/>
                    <a:lstStyle/>
                    <a:p>
                      <a:pPr marL="90805">
                        <a:lnSpc>
                          <a:spcPct val="100000"/>
                        </a:lnSpc>
                        <a:spcBef>
                          <a:spcPts val="330"/>
                        </a:spcBef>
                      </a:pPr>
                      <a:r>
                        <a:rPr sz="1600" b="1" spc="-25" dirty="0">
                          <a:latin typeface="Arial"/>
                          <a:cs typeface="Arial"/>
                        </a:rPr>
                        <a:t>31</a:t>
                      </a:r>
                      <a:endParaRPr sz="1600">
                        <a:latin typeface="Arial"/>
                        <a:cs typeface="Arial"/>
                      </a:endParaRPr>
                    </a:p>
                  </a:txBody>
                  <a:tcPr marL="0" marR="0" marT="41910" marB="0">
                    <a:solidFill>
                      <a:srgbClr val="6666FF"/>
                    </a:solidFill>
                  </a:tcPr>
                </a:tc>
                <a:tc>
                  <a:txBody>
                    <a:bodyPr/>
                    <a:lstStyle/>
                    <a:p>
                      <a:pPr marL="85725">
                        <a:lnSpc>
                          <a:spcPct val="100000"/>
                        </a:lnSpc>
                        <a:spcBef>
                          <a:spcPts val="330"/>
                        </a:spcBef>
                      </a:pPr>
                      <a:r>
                        <a:rPr sz="1600" b="1" spc="-25" dirty="0">
                          <a:latin typeface="Arial"/>
                          <a:cs typeface="Arial"/>
                        </a:rPr>
                        <a:t>ra</a:t>
                      </a:r>
                      <a:endParaRPr sz="1600">
                        <a:latin typeface="Arial"/>
                        <a:cs typeface="Arial"/>
                      </a:endParaRPr>
                    </a:p>
                  </a:txBody>
                  <a:tcPr marL="0" marR="0" marT="41910" marB="0">
                    <a:solidFill>
                      <a:srgbClr val="6666FF"/>
                    </a:solidFill>
                  </a:tcPr>
                </a:tc>
                <a:tc>
                  <a:txBody>
                    <a:bodyPr/>
                    <a:lstStyle/>
                    <a:p>
                      <a:pPr marL="104775">
                        <a:lnSpc>
                          <a:spcPct val="100000"/>
                        </a:lnSpc>
                        <a:spcBef>
                          <a:spcPts val="330"/>
                        </a:spcBef>
                      </a:pPr>
                      <a:r>
                        <a:rPr sz="1600" b="1" dirty="0">
                          <a:latin typeface="Arial"/>
                          <a:cs typeface="Arial"/>
                        </a:rPr>
                        <a:t>return</a:t>
                      </a:r>
                      <a:r>
                        <a:rPr sz="1600" b="1" spc="-35" dirty="0">
                          <a:latin typeface="Arial"/>
                          <a:cs typeface="Arial"/>
                        </a:rPr>
                        <a:t> </a:t>
                      </a:r>
                      <a:r>
                        <a:rPr sz="1600" b="1" spc="-10" dirty="0">
                          <a:latin typeface="Arial"/>
                          <a:cs typeface="Arial"/>
                        </a:rPr>
                        <a:t>address</a:t>
                      </a:r>
                      <a:endParaRPr sz="1600">
                        <a:latin typeface="Arial"/>
                        <a:cs typeface="Arial"/>
                      </a:endParaRPr>
                    </a:p>
                  </a:txBody>
                  <a:tcPr marL="0" marR="0" marT="41910" marB="0">
                    <a:solidFill>
                      <a:srgbClr val="6666FF"/>
                    </a:solidFill>
                  </a:tcPr>
                </a:tc>
                <a:extLst>
                  <a:ext uri="{0D108BD9-81ED-4DB2-BD59-A6C34878D82A}">
                    <a16:rowId xmlns:a16="http://schemas.microsoft.com/office/drawing/2014/main" val="10010"/>
                  </a:ext>
                </a:extLst>
              </a:tr>
            </a:tbl>
          </a:graphicData>
        </a:graphic>
      </p:graphicFrame>
      <p:sp>
        <p:nvSpPr>
          <p:cNvPr id="9" name="object 9"/>
          <p:cNvSpPr txBox="1">
            <a:spLocks noGrp="1"/>
          </p:cNvSpPr>
          <p:nvPr>
            <p:ph type="title"/>
          </p:nvPr>
        </p:nvSpPr>
        <p:spPr>
          <a:xfrm>
            <a:off x="952906" y="-33766"/>
            <a:ext cx="7237095" cy="997068"/>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C00000"/>
                </a:solidFill>
                <a:latin typeface="微软雅黑" panose="020B0503020204020204" pitchFamily="34" charset="-122"/>
                <a:ea typeface="微软雅黑" panose="020B0503020204020204" pitchFamily="34" charset="-122"/>
              </a:rPr>
              <a:t>MIPS</a:t>
            </a:r>
            <a:r>
              <a:rPr sz="3200" b="1" spc="-135"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Register</a:t>
            </a:r>
            <a:r>
              <a:rPr sz="3200" b="1" spc="-114"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Usage/Naming</a:t>
            </a:r>
            <a:r>
              <a:rPr sz="3200" b="1" spc="-90" dirty="0">
                <a:solidFill>
                  <a:srgbClr val="C00000"/>
                </a:solidFill>
                <a:latin typeface="微软雅黑" panose="020B0503020204020204" pitchFamily="34" charset="-122"/>
                <a:ea typeface="微软雅黑" panose="020B0503020204020204" pitchFamily="34" charset="-122"/>
              </a:rPr>
              <a:t> </a:t>
            </a:r>
            <a:r>
              <a:rPr sz="3200" b="1" spc="-10" dirty="0">
                <a:solidFill>
                  <a:srgbClr val="C00000"/>
                </a:solidFill>
                <a:latin typeface="微软雅黑" panose="020B0503020204020204" pitchFamily="34" charset="-122"/>
                <a:ea typeface="微软雅黑" panose="020B0503020204020204" pitchFamily="34" charset="-122"/>
              </a:rPr>
              <a:t>Conventions</a:t>
            </a:r>
          </a:p>
        </p:txBody>
      </p:sp>
      <p:sp>
        <p:nvSpPr>
          <p:cNvPr id="10" name="object 10"/>
          <p:cNvSpPr txBox="1"/>
          <p:nvPr/>
        </p:nvSpPr>
        <p:spPr>
          <a:xfrm>
            <a:off x="701141" y="6391958"/>
            <a:ext cx="5577205" cy="258404"/>
          </a:xfrm>
          <a:prstGeom prst="rect">
            <a:avLst/>
          </a:prstGeom>
        </p:spPr>
        <p:txBody>
          <a:bodyPr vert="horz" wrap="square" lIns="0" tIns="12065" rIns="0" bIns="0" rtlCol="0">
            <a:spAutoFit/>
          </a:bodyPr>
          <a:lstStyle/>
          <a:p>
            <a:pPr marL="12700">
              <a:lnSpc>
                <a:spcPct val="100000"/>
              </a:lnSpc>
            </a:pPr>
            <a:r>
              <a:rPr sz="1600" dirty="0">
                <a:latin typeface="Arial"/>
                <a:cs typeface="Arial"/>
              </a:rPr>
              <a:t>$a</a:t>
            </a:r>
            <a:r>
              <a:rPr sz="1600" spc="-45" dirty="0">
                <a:latin typeface="Arial"/>
                <a:cs typeface="Arial"/>
              </a:rPr>
              <a:t> </a:t>
            </a:r>
            <a:r>
              <a:rPr sz="1600" dirty="0">
                <a:latin typeface="Arial"/>
                <a:cs typeface="Arial"/>
              </a:rPr>
              <a:t>=</a:t>
            </a:r>
            <a:r>
              <a:rPr sz="1600" spc="-25" dirty="0">
                <a:latin typeface="Arial"/>
                <a:cs typeface="Arial"/>
              </a:rPr>
              <a:t> </a:t>
            </a:r>
            <a:r>
              <a:rPr sz="1600" dirty="0">
                <a:latin typeface="Arial"/>
                <a:cs typeface="Arial"/>
              </a:rPr>
              <a:t>arguments,</a:t>
            </a:r>
            <a:r>
              <a:rPr sz="1600" spc="-20" dirty="0">
                <a:latin typeface="Arial"/>
                <a:cs typeface="Arial"/>
              </a:rPr>
              <a:t> </a:t>
            </a:r>
            <a:r>
              <a:rPr sz="1600" dirty="0">
                <a:latin typeface="Arial"/>
                <a:cs typeface="Arial"/>
              </a:rPr>
              <a:t>$v</a:t>
            </a:r>
            <a:r>
              <a:rPr sz="1600" spc="-40" dirty="0">
                <a:latin typeface="Arial"/>
                <a:cs typeface="Arial"/>
              </a:rPr>
              <a:t> </a:t>
            </a:r>
            <a:r>
              <a:rPr sz="1600" dirty="0">
                <a:latin typeface="Arial"/>
                <a:cs typeface="Arial"/>
              </a:rPr>
              <a:t>=</a:t>
            </a:r>
            <a:r>
              <a:rPr sz="1600" spc="-30" dirty="0">
                <a:latin typeface="Arial"/>
                <a:cs typeface="Arial"/>
              </a:rPr>
              <a:t> </a:t>
            </a:r>
            <a:r>
              <a:rPr sz="1600" dirty="0">
                <a:latin typeface="Arial"/>
                <a:cs typeface="Arial"/>
              </a:rPr>
              <a:t>return</a:t>
            </a:r>
            <a:r>
              <a:rPr sz="1600" spc="-15" dirty="0">
                <a:latin typeface="Arial"/>
                <a:cs typeface="Arial"/>
              </a:rPr>
              <a:t> </a:t>
            </a:r>
            <a:r>
              <a:rPr sz="1600" dirty="0">
                <a:latin typeface="Arial"/>
                <a:cs typeface="Arial"/>
              </a:rPr>
              <a:t>values,</a:t>
            </a:r>
            <a:r>
              <a:rPr sz="1600" spc="-45" dirty="0">
                <a:latin typeface="Arial"/>
                <a:cs typeface="Arial"/>
              </a:rPr>
              <a:t> </a:t>
            </a:r>
            <a:r>
              <a:rPr sz="1600" dirty="0">
                <a:latin typeface="Arial"/>
                <a:cs typeface="Arial"/>
              </a:rPr>
              <a:t>$ra</a:t>
            </a:r>
            <a:r>
              <a:rPr sz="1600" spc="-30" dirty="0">
                <a:latin typeface="Arial"/>
                <a:cs typeface="Arial"/>
              </a:rPr>
              <a:t> </a:t>
            </a:r>
            <a:r>
              <a:rPr sz="1600" dirty="0">
                <a:latin typeface="Arial"/>
                <a:cs typeface="Arial"/>
              </a:rPr>
              <a:t>=</a:t>
            </a:r>
            <a:r>
              <a:rPr sz="1600" spc="-30" dirty="0">
                <a:latin typeface="Arial"/>
                <a:cs typeface="Arial"/>
              </a:rPr>
              <a:t> </a:t>
            </a:r>
            <a:r>
              <a:rPr sz="1600" dirty="0">
                <a:latin typeface="Arial"/>
                <a:cs typeface="Arial"/>
              </a:rPr>
              <a:t>return</a:t>
            </a:r>
            <a:r>
              <a:rPr sz="1600" spc="-15" dirty="0">
                <a:latin typeface="Arial"/>
                <a:cs typeface="Arial"/>
              </a:rPr>
              <a:t> </a:t>
            </a:r>
            <a:r>
              <a:rPr sz="1600" dirty="0">
                <a:latin typeface="Arial"/>
                <a:cs typeface="Arial"/>
              </a:rPr>
              <a:t>address,</a:t>
            </a:r>
            <a:r>
              <a:rPr sz="1600" spc="-30" dirty="0">
                <a:latin typeface="Arial"/>
                <a:cs typeface="Arial"/>
              </a:rPr>
              <a:t> </a:t>
            </a:r>
            <a:r>
              <a:rPr sz="1600" spc="-20" dirty="0">
                <a:latin typeface="Arial"/>
                <a:cs typeface="Arial"/>
              </a:rPr>
              <a:t>etc.</a:t>
            </a:r>
            <a:endParaRPr sz="1600" dirty="0">
              <a:latin typeface="Arial"/>
              <a:cs typeface="Arial"/>
            </a:endParaRPr>
          </a:p>
        </p:txBody>
      </p:sp>
      <p:grpSp>
        <p:nvGrpSpPr>
          <p:cNvPr id="11" name="object 11"/>
          <p:cNvGrpSpPr/>
          <p:nvPr/>
        </p:nvGrpSpPr>
        <p:grpSpPr>
          <a:xfrm>
            <a:off x="1690116" y="5306567"/>
            <a:ext cx="5344795" cy="512445"/>
            <a:chOff x="1690116" y="5306567"/>
            <a:chExt cx="5344795" cy="512445"/>
          </a:xfrm>
        </p:grpSpPr>
        <p:pic>
          <p:nvPicPr>
            <p:cNvPr id="12" name="object 12"/>
            <p:cNvPicPr/>
            <p:nvPr/>
          </p:nvPicPr>
          <p:blipFill>
            <a:blip r:embed="rId2" cstate="print"/>
            <a:stretch>
              <a:fillRect/>
            </a:stretch>
          </p:blipFill>
          <p:spPr>
            <a:xfrm>
              <a:off x="1690116" y="5329427"/>
              <a:ext cx="5344667" cy="388620"/>
            </a:xfrm>
            <a:prstGeom prst="rect">
              <a:avLst/>
            </a:prstGeom>
          </p:spPr>
        </p:pic>
        <p:pic>
          <p:nvPicPr>
            <p:cNvPr id="13" name="object 13"/>
            <p:cNvPicPr/>
            <p:nvPr/>
          </p:nvPicPr>
          <p:blipFill>
            <a:blip r:embed="rId3" cstate="print"/>
            <a:stretch>
              <a:fillRect/>
            </a:stretch>
          </p:blipFill>
          <p:spPr>
            <a:xfrm>
              <a:off x="2322576" y="5306567"/>
              <a:ext cx="4137660" cy="512063"/>
            </a:xfrm>
            <a:prstGeom prst="rect">
              <a:avLst/>
            </a:prstGeom>
          </p:spPr>
        </p:pic>
        <p:pic>
          <p:nvPicPr>
            <p:cNvPr id="14" name="object 14"/>
            <p:cNvPicPr/>
            <p:nvPr/>
          </p:nvPicPr>
          <p:blipFill>
            <a:blip r:embed="rId4" cstate="print"/>
            <a:stretch>
              <a:fillRect/>
            </a:stretch>
          </p:blipFill>
          <p:spPr>
            <a:xfrm>
              <a:off x="1724025" y="5343524"/>
              <a:ext cx="5276850" cy="321500"/>
            </a:xfrm>
            <a:prstGeom prst="rect">
              <a:avLst/>
            </a:prstGeom>
          </p:spPr>
        </p:pic>
      </p:grpSp>
      <p:sp>
        <p:nvSpPr>
          <p:cNvPr id="15" name="object 15"/>
          <p:cNvSpPr txBox="1"/>
          <p:nvPr/>
        </p:nvSpPr>
        <p:spPr>
          <a:xfrm>
            <a:off x="701141" y="5297525"/>
            <a:ext cx="6609080" cy="982320"/>
          </a:xfrm>
          <a:prstGeom prst="rect">
            <a:avLst/>
          </a:prstGeom>
        </p:spPr>
        <p:txBody>
          <a:bodyPr vert="horz" wrap="square" lIns="0" tIns="88900" rIns="0" bIns="0" rtlCol="0">
            <a:spAutoFit/>
          </a:bodyPr>
          <a:lstStyle/>
          <a:p>
            <a:pPr marL="1785620">
              <a:lnSpc>
                <a:spcPct val="100000"/>
              </a:lnSpc>
              <a:spcBef>
                <a:spcPts val="700"/>
              </a:spcBef>
            </a:pPr>
            <a:r>
              <a:rPr sz="1600" dirty="0">
                <a:latin typeface="微软雅黑" panose="020B0503020204020204" pitchFamily="34" charset="-122"/>
                <a:ea typeface="微软雅黑" panose="020B0503020204020204" pitchFamily="34" charset="-122"/>
                <a:cs typeface="Arial"/>
              </a:rPr>
              <a:t>Also</a:t>
            </a:r>
            <a:r>
              <a:rPr sz="1600" spc="-4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32</a:t>
            </a:r>
            <a:r>
              <a:rPr sz="1600" spc="-30" dirty="0">
                <a:latin typeface="微软雅黑" panose="020B0503020204020204" pitchFamily="34" charset="-122"/>
                <a:ea typeface="微软雅黑" panose="020B0503020204020204" pitchFamily="34" charset="-122"/>
                <a:cs typeface="Arial"/>
              </a:rPr>
              <a:t> </a:t>
            </a:r>
            <a:r>
              <a:rPr sz="1600" spc="-10" dirty="0">
                <a:latin typeface="微软雅黑" panose="020B0503020204020204" pitchFamily="34" charset="-122"/>
                <a:ea typeface="微软雅黑" panose="020B0503020204020204" pitchFamily="34" charset="-122"/>
                <a:cs typeface="Arial"/>
              </a:rPr>
              <a:t>floating-</a:t>
            </a:r>
            <a:r>
              <a:rPr sz="1600" dirty="0">
                <a:latin typeface="微软雅黑" panose="020B0503020204020204" pitchFamily="34" charset="-122"/>
                <a:ea typeface="微软雅黑" panose="020B0503020204020204" pitchFamily="34" charset="-122"/>
                <a:cs typeface="Arial"/>
              </a:rPr>
              <a:t>point</a:t>
            </a:r>
            <a:r>
              <a:rPr sz="1600" spc="-2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registers:</a:t>
            </a:r>
            <a:r>
              <a:rPr sz="1600" spc="-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$f0</a:t>
            </a:r>
            <a:r>
              <a:rPr sz="1600" spc="-1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a:t>
            </a:r>
            <a:r>
              <a:rPr sz="1600" spc="-20" dirty="0">
                <a:latin typeface="微软雅黑" panose="020B0503020204020204" pitchFamily="34" charset="-122"/>
                <a:ea typeface="微软雅黑" panose="020B0503020204020204" pitchFamily="34" charset="-122"/>
                <a:cs typeface="Arial"/>
              </a:rPr>
              <a:t> $f31</a:t>
            </a:r>
            <a:endParaRPr sz="1600" dirty="0">
              <a:latin typeface="微软雅黑" panose="020B0503020204020204" pitchFamily="34" charset="-122"/>
              <a:ea typeface="微软雅黑" panose="020B0503020204020204" pitchFamily="34" charset="-122"/>
              <a:cs typeface="Arial"/>
            </a:endParaRPr>
          </a:p>
          <a:p>
            <a:pPr marL="12700">
              <a:lnSpc>
                <a:spcPct val="100000"/>
              </a:lnSpc>
              <a:spcBef>
                <a:spcPts val="605"/>
              </a:spcBef>
            </a:pPr>
            <a:r>
              <a:rPr lang="zh-CN" altLang="en-US" sz="1600" dirty="0">
                <a:latin typeface="微软雅黑" panose="020B0503020204020204" pitchFamily="34" charset="-122"/>
                <a:ea typeface="微软雅黑" panose="020B0503020204020204" pitchFamily="34" charset="-122"/>
                <a:cs typeface="Arial"/>
              </a:rPr>
              <a:t>重要</a:t>
            </a:r>
            <a:r>
              <a:rPr sz="1600" dirty="0">
                <a:latin typeface="微软雅黑" panose="020B0503020204020204" pitchFamily="34" charset="-122"/>
                <a:ea typeface="微软雅黑" panose="020B0503020204020204" pitchFamily="34" charset="-122"/>
                <a:cs typeface="Arial"/>
              </a:rPr>
              <a:t>:</a:t>
            </a:r>
            <a:r>
              <a:rPr sz="1600" spc="-35" dirty="0">
                <a:latin typeface="微软雅黑" panose="020B0503020204020204" pitchFamily="34" charset="-122"/>
                <a:ea typeface="微软雅黑" panose="020B0503020204020204" pitchFamily="34" charset="-122"/>
                <a:cs typeface="Arial"/>
              </a:rPr>
              <a:t> </a:t>
            </a:r>
            <a:r>
              <a:rPr lang="zh-CN" altLang="en-US" sz="1600" spc="-35" dirty="0">
                <a:latin typeface="微软雅黑" panose="020B0503020204020204" pitchFamily="34" charset="-122"/>
                <a:ea typeface="微软雅黑" panose="020B0503020204020204" pitchFamily="34" charset="-122"/>
                <a:cs typeface="Arial"/>
              </a:rPr>
              <a:t>一般通用寄存器是</a:t>
            </a:r>
            <a:r>
              <a:rPr sz="1600" spc="-3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$s</a:t>
            </a:r>
            <a:r>
              <a:rPr sz="1600" spc="-40" dirty="0">
                <a:latin typeface="微软雅黑" panose="020B0503020204020204" pitchFamily="34" charset="-122"/>
                <a:ea typeface="微软雅黑" panose="020B0503020204020204" pitchFamily="34" charset="-122"/>
                <a:cs typeface="Arial"/>
              </a:rPr>
              <a:t> </a:t>
            </a:r>
            <a:r>
              <a:rPr lang="zh-CN" altLang="en-US" sz="1600" spc="-40" dirty="0">
                <a:latin typeface="微软雅黑" panose="020B0503020204020204" pitchFamily="34" charset="-122"/>
                <a:ea typeface="微软雅黑" panose="020B0503020204020204" pitchFamily="34" charset="-122"/>
                <a:cs typeface="Arial"/>
              </a:rPr>
              <a:t>和</a:t>
            </a:r>
            <a:r>
              <a:rPr sz="1600" spc="-35" dirty="0">
                <a:latin typeface="微软雅黑" panose="020B0503020204020204" pitchFamily="34" charset="-122"/>
                <a:ea typeface="微软雅黑" panose="020B0503020204020204" pitchFamily="34" charset="-122"/>
                <a:cs typeface="Arial"/>
              </a:rPr>
              <a:t> </a:t>
            </a:r>
            <a:r>
              <a:rPr sz="1600" dirty="0">
                <a:latin typeface="微软雅黑" panose="020B0503020204020204" pitchFamily="34" charset="-122"/>
                <a:ea typeface="微软雅黑" panose="020B0503020204020204" pitchFamily="34" charset="-122"/>
                <a:cs typeface="Arial"/>
              </a:rPr>
              <a:t>$t</a:t>
            </a:r>
            <a:r>
              <a:rPr sz="1600" spc="-35" dirty="0">
                <a:latin typeface="微软雅黑" panose="020B0503020204020204" pitchFamily="34" charset="-122"/>
                <a:ea typeface="微软雅黑" panose="020B0503020204020204" pitchFamily="34" charset="-122"/>
                <a:cs typeface="Arial"/>
              </a:rPr>
              <a:t> </a:t>
            </a:r>
            <a:r>
              <a:rPr sz="1600" spc="-10" dirty="0">
                <a:latin typeface="微软雅黑" panose="020B0503020204020204" pitchFamily="34" charset="-122"/>
                <a:ea typeface="微软雅黑" panose="020B0503020204020204" pitchFamily="34" charset="-122"/>
                <a:cs typeface="Arial"/>
              </a:rPr>
              <a:t>registers.</a:t>
            </a:r>
            <a:endParaRPr lang="en-US" altLang="zh-CN" sz="1600" spc="-10" dirty="0">
              <a:latin typeface="微软雅黑" panose="020B0503020204020204" pitchFamily="34" charset="-122"/>
              <a:ea typeface="微软雅黑" panose="020B0503020204020204" pitchFamily="34" charset="-122"/>
              <a:cs typeface="Arial"/>
            </a:endParaRPr>
          </a:p>
          <a:p>
            <a:pPr marL="12700">
              <a:lnSpc>
                <a:spcPct val="100000"/>
              </a:lnSpc>
              <a:spcBef>
                <a:spcPts val="605"/>
              </a:spcBef>
            </a:pPr>
            <a:r>
              <a:rPr lang="zh-CN" altLang="en-US" sz="1600" spc="-10" dirty="0">
                <a:latin typeface="微软雅黑" panose="020B0503020204020204" pitchFamily="34" charset="-122"/>
                <a:ea typeface="微软雅黑" panose="020B0503020204020204" pitchFamily="34" charset="-122"/>
                <a:cs typeface="Arial"/>
              </a:rPr>
              <a:t>其他的都有特殊用途</a:t>
            </a:r>
            <a:endParaRPr sz="16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9632" y="270318"/>
            <a:ext cx="5767148" cy="50462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C00000"/>
                </a:solidFill>
                <a:latin typeface="微软雅黑" panose="020B0503020204020204" pitchFamily="34" charset="-122"/>
                <a:ea typeface="微软雅黑" panose="020B0503020204020204" pitchFamily="34" charset="-122"/>
              </a:rPr>
              <a:t>MIPS</a:t>
            </a:r>
            <a:r>
              <a:rPr sz="3200" b="1" spc="-120"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Instruction</a:t>
            </a:r>
            <a:r>
              <a:rPr sz="3200" b="1" spc="-90" dirty="0">
                <a:solidFill>
                  <a:srgbClr val="C00000"/>
                </a:solidFill>
                <a:latin typeface="微软雅黑" panose="020B0503020204020204" pitchFamily="34" charset="-122"/>
                <a:ea typeface="微软雅黑" panose="020B0503020204020204" pitchFamily="34" charset="-122"/>
              </a:rPr>
              <a:t> </a:t>
            </a:r>
            <a:r>
              <a:rPr sz="3200" b="1" spc="-10" dirty="0">
                <a:solidFill>
                  <a:srgbClr val="C00000"/>
                </a:solidFill>
                <a:latin typeface="微软雅黑" panose="020B0503020204020204" pitchFamily="34" charset="-122"/>
                <a:ea typeface="微软雅黑" panose="020B0503020204020204" pitchFamily="34" charset="-122"/>
              </a:rPr>
              <a:t>Formats</a:t>
            </a:r>
          </a:p>
        </p:txBody>
      </p:sp>
      <p:graphicFrame>
        <p:nvGraphicFramePr>
          <p:cNvPr id="6" name="object 6"/>
          <p:cNvGraphicFramePr>
            <a:graphicFrameLocks noGrp="1"/>
          </p:cNvGraphicFramePr>
          <p:nvPr/>
        </p:nvGraphicFramePr>
        <p:xfrm>
          <a:off x="1717738" y="2514663"/>
          <a:ext cx="5958205" cy="55880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932180">
                  <a:extLst>
                    <a:ext uri="{9D8B030D-6E8A-4147-A177-3AD203B41FA5}">
                      <a16:colId xmlns:a16="http://schemas.microsoft.com/office/drawing/2014/main" val="20002"/>
                    </a:ext>
                  </a:extLst>
                </a:gridCol>
                <a:gridCol w="930910">
                  <a:extLst>
                    <a:ext uri="{9D8B030D-6E8A-4147-A177-3AD203B41FA5}">
                      <a16:colId xmlns:a16="http://schemas.microsoft.com/office/drawing/2014/main" val="20003"/>
                    </a:ext>
                  </a:extLst>
                </a:gridCol>
                <a:gridCol w="930910">
                  <a:extLst>
                    <a:ext uri="{9D8B030D-6E8A-4147-A177-3AD203B41FA5}">
                      <a16:colId xmlns:a16="http://schemas.microsoft.com/office/drawing/2014/main" val="20004"/>
                    </a:ext>
                  </a:extLst>
                </a:gridCol>
                <a:gridCol w="1118235">
                  <a:extLst>
                    <a:ext uri="{9D8B030D-6E8A-4147-A177-3AD203B41FA5}">
                      <a16:colId xmlns:a16="http://schemas.microsoft.com/office/drawing/2014/main" val="20005"/>
                    </a:ext>
                  </a:extLst>
                </a:gridCol>
              </a:tblGrid>
              <a:tr h="558800">
                <a:tc>
                  <a:txBody>
                    <a:bodyPr/>
                    <a:lstStyle/>
                    <a:p>
                      <a:pPr marL="91440">
                        <a:lnSpc>
                          <a:spcPct val="100000"/>
                        </a:lnSpc>
                        <a:spcBef>
                          <a:spcPts val="1205"/>
                        </a:spcBef>
                      </a:pPr>
                      <a:r>
                        <a:rPr sz="1600" spc="-10" dirty="0">
                          <a:latin typeface="Arial"/>
                          <a:cs typeface="Arial"/>
                        </a:rPr>
                        <a:t>Op(6)</a:t>
                      </a:r>
                      <a:endParaRPr sz="1600">
                        <a:latin typeface="Arial"/>
                        <a:cs typeface="Arial"/>
                      </a:endParaRPr>
                    </a:p>
                  </a:txBody>
                  <a:tcPr marL="0" marR="0" marT="153035"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91440">
                        <a:lnSpc>
                          <a:spcPct val="100000"/>
                        </a:lnSpc>
                        <a:spcBef>
                          <a:spcPts val="1205"/>
                        </a:spcBef>
                      </a:pPr>
                      <a:r>
                        <a:rPr sz="1600" spc="-10" dirty="0">
                          <a:latin typeface="Arial"/>
                          <a:cs typeface="Arial"/>
                        </a:rPr>
                        <a:t>Rs(5)</a:t>
                      </a:r>
                      <a:endParaRPr sz="1600">
                        <a:latin typeface="Arial"/>
                        <a:cs typeface="Arial"/>
                      </a:endParaRPr>
                    </a:p>
                  </a:txBody>
                  <a:tcPr marL="0" marR="0" marT="153035"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5"/>
                        </a:spcBef>
                      </a:pPr>
                      <a:r>
                        <a:rPr sz="1600" spc="-10" dirty="0">
                          <a:latin typeface="Arial"/>
                          <a:cs typeface="Arial"/>
                        </a:rPr>
                        <a:t>Rt(5)</a:t>
                      </a:r>
                      <a:endParaRPr sz="1600">
                        <a:latin typeface="Arial"/>
                        <a:cs typeface="Arial"/>
                      </a:endParaRPr>
                    </a:p>
                  </a:txBody>
                  <a:tcPr marL="0" marR="0" marT="153035"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5"/>
                        </a:spcBef>
                      </a:pPr>
                      <a:r>
                        <a:rPr sz="1600" spc="-10" dirty="0">
                          <a:latin typeface="Arial"/>
                          <a:cs typeface="Arial"/>
                        </a:rPr>
                        <a:t>Rd(5)</a:t>
                      </a:r>
                      <a:endParaRPr sz="1600">
                        <a:latin typeface="Arial"/>
                        <a:cs typeface="Arial"/>
                      </a:endParaRPr>
                    </a:p>
                  </a:txBody>
                  <a:tcPr marL="0" marR="0" marT="153035"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5"/>
                        </a:spcBef>
                      </a:pPr>
                      <a:r>
                        <a:rPr sz="1600" spc="-10" dirty="0">
                          <a:latin typeface="Arial"/>
                          <a:cs typeface="Arial"/>
                        </a:rPr>
                        <a:t>Sh(5)</a:t>
                      </a:r>
                      <a:endParaRPr sz="1600">
                        <a:latin typeface="Arial"/>
                        <a:cs typeface="Arial"/>
                      </a:endParaRPr>
                    </a:p>
                  </a:txBody>
                  <a:tcPr marL="0" marR="0" marT="1530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5"/>
                        </a:spcBef>
                      </a:pPr>
                      <a:r>
                        <a:rPr sz="1600" spc="-10" dirty="0">
                          <a:latin typeface="Arial"/>
                          <a:cs typeface="Arial"/>
                        </a:rPr>
                        <a:t>Func(6)</a:t>
                      </a:r>
                      <a:endParaRPr sz="1600">
                        <a:latin typeface="Arial"/>
                        <a:cs typeface="Arial"/>
                      </a:endParaRPr>
                    </a:p>
                  </a:txBody>
                  <a:tcPr marL="0" marR="0" marT="1530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7" name="object 7"/>
          <p:cNvGraphicFramePr>
            <a:graphicFrameLocks noGrp="1"/>
          </p:cNvGraphicFramePr>
          <p:nvPr/>
        </p:nvGraphicFramePr>
        <p:xfrm>
          <a:off x="1717738" y="3352800"/>
          <a:ext cx="5956935" cy="556895"/>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932180">
                  <a:extLst>
                    <a:ext uri="{9D8B030D-6E8A-4147-A177-3AD203B41FA5}">
                      <a16:colId xmlns:a16="http://schemas.microsoft.com/office/drawing/2014/main" val="20002"/>
                    </a:ext>
                  </a:extLst>
                </a:gridCol>
                <a:gridCol w="2978785">
                  <a:extLst>
                    <a:ext uri="{9D8B030D-6E8A-4147-A177-3AD203B41FA5}">
                      <a16:colId xmlns:a16="http://schemas.microsoft.com/office/drawing/2014/main" val="20003"/>
                    </a:ext>
                  </a:extLst>
                </a:gridCol>
              </a:tblGrid>
              <a:tr h="556895">
                <a:tc>
                  <a:txBody>
                    <a:bodyPr/>
                    <a:lstStyle/>
                    <a:p>
                      <a:pPr marL="91440">
                        <a:lnSpc>
                          <a:spcPct val="100000"/>
                        </a:lnSpc>
                        <a:spcBef>
                          <a:spcPts val="1200"/>
                        </a:spcBef>
                      </a:pPr>
                      <a:r>
                        <a:rPr sz="1600" spc="-10" dirty="0">
                          <a:latin typeface="Arial"/>
                          <a:cs typeface="Arial"/>
                        </a:rPr>
                        <a:t>Op(6)</a:t>
                      </a:r>
                      <a:endParaRPr sz="1600">
                        <a:latin typeface="Arial"/>
                        <a:cs typeface="Arial"/>
                      </a:endParaRPr>
                    </a:p>
                  </a:txBody>
                  <a:tcPr marL="0" marR="0" marT="15240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91440">
                        <a:lnSpc>
                          <a:spcPct val="100000"/>
                        </a:lnSpc>
                        <a:spcBef>
                          <a:spcPts val="1200"/>
                        </a:spcBef>
                      </a:pPr>
                      <a:r>
                        <a:rPr sz="1600" spc="-10" dirty="0">
                          <a:latin typeface="Arial"/>
                          <a:cs typeface="Arial"/>
                        </a:rPr>
                        <a:t>Rs(5)</a:t>
                      </a:r>
                      <a:endParaRPr sz="1600">
                        <a:latin typeface="Arial"/>
                        <a:cs typeface="Arial"/>
                      </a:endParaRPr>
                    </a:p>
                  </a:txBody>
                  <a:tcPr marL="0" marR="0" marT="15240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0"/>
                        </a:spcBef>
                      </a:pPr>
                      <a:r>
                        <a:rPr sz="1600" spc="-10" dirty="0">
                          <a:latin typeface="Arial"/>
                          <a:cs typeface="Arial"/>
                        </a:rPr>
                        <a:t>Rt(5)</a:t>
                      </a:r>
                      <a:endParaRPr sz="1600">
                        <a:latin typeface="Arial"/>
                        <a:cs typeface="Arial"/>
                      </a:endParaRPr>
                    </a:p>
                  </a:txBody>
                  <a:tcPr marL="0" marR="0" marT="15240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1200"/>
                        </a:spcBef>
                      </a:pPr>
                      <a:r>
                        <a:rPr sz="1600" spc="-10" dirty="0">
                          <a:latin typeface="Arial"/>
                          <a:cs typeface="Arial"/>
                        </a:rPr>
                        <a:t>Immed(16)</a:t>
                      </a:r>
                      <a:endParaRPr sz="1600">
                        <a:latin typeface="Arial"/>
                        <a:cs typeface="Arial"/>
                      </a:endParaRPr>
                    </a:p>
                  </a:txBody>
                  <a:tcPr marL="0" marR="0" marT="15240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8" name="object 8"/>
          <p:cNvSpPr txBox="1"/>
          <p:nvPr/>
        </p:nvSpPr>
        <p:spPr>
          <a:xfrm>
            <a:off x="384149" y="1065244"/>
            <a:ext cx="6052185" cy="2711450"/>
          </a:xfrm>
          <a:prstGeom prst="rect">
            <a:avLst/>
          </a:prstGeom>
        </p:spPr>
        <p:txBody>
          <a:bodyPr vert="horz" wrap="square" lIns="0" tIns="85725" rIns="0" bIns="0" rtlCol="0">
            <a:spAutoFit/>
          </a:bodyPr>
          <a:lstStyle/>
          <a:p>
            <a:pPr marL="299085" indent="-287020">
              <a:lnSpc>
                <a:spcPct val="100000"/>
              </a:lnSpc>
              <a:spcBef>
                <a:spcPts val="675"/>
              </a:spcBef>
              <a:buChar char="•"/>
              <a:tabLst>
                <a:tab pos="299085" algn="l"/>
                <a:tab pos="299720" algn="l"/>
              </a:tabLst>
            </a:pPr>
            <a:r>
              <a:rPr sz="2400" dirty="0">
                <a:latin typeface="Tahoma"/>
                <a:cs typeface="Tahoma"/>
              </a:rPr>
              <a:t>3</a:t>
            </a:r>
            <a:r>
              <a:rPr sz="2400" spc="-10" dirty="0">
                <a:latin typeface="Tahoma"/>
                <a:cs typeface="Tahoma"/>
              </a:rPr>
              <a:t> </a:t>
            </a:r>
            <a:r>
              <a:rPr sz="2400" dirty="0">
                <a:latin typeface="Tahoma"/>
                <a:cs typeface="Tahoma"/>
              </a:rPr>
              <a:t>variations</a:t>
            </a:r>
            <a:r>
              <a:rPr sz="2400" spc="-25" dirty="0">
                <a:latin typeface="Tahoma"/>
                <a:cs typeface="Tahoma"/>
              </a:rPr>
              <a:t> </a:t>
            </a:r>
            <a:r>
              <a:rPr sz="2400" dirty="0">
                <a:latin typeface="Tahoma"/>
                <a:cs typeface="Tahoma"/>
              </a:rPr>
              <a:t>on</a:t>
            </a:r>
            <a:r>
              <a:rPr sz="2400" spc="5" dirty="0">
                <a:latin typeface="Tahoma"/>
                <a:cs typeface="Tahoma"/>
              </a:rPr>
              <a:t> </a:t>
            </a:r>
            <a:r>
              <a:rPr sz="2400" dirty="0">
                <a:latin typeface="Tahoma"/>
                <a:cs typeface="Tahoma"/>
              </a:rPr>
              <a:t>theme</a:t>
            </a:r>
            <a:r>
              <a:rPr sz="2400" spc="-25" dirty="0">
                <a:latin typeface="Tahoma"/>
                <a:cs typeface="Tahoma"/>
              </a:rPr>
              <a:t> </a:t>
            </a:r>
            <a:r>
              <a:rPr sz="2400" dirty="0">
                <a:latin typeface="Tahoma"/>
                <a:cs typeface="Tahoma"/>
              </a:rPr>
              <a:t>from</a:t>
            </a:r>
            <a:r>
              <a:rPr sz="2400" spc="-20" dirty="0">
                <a:latin typeface="Tahoma"/>
                <a:cs typeface="Tahoma"/>
              </a:rPr>
              <a:t> </a:t>
            </a:r>
            <a:r>
              <a:rPr sz="2400" dirty="0">
                <a:latin typeface="Tahoma"/>
                <a:cs typeface="Tahoma"/>
              </a:rPr>
              <a:t>previous</a:t>
            </a:r>
            <a:r>
              <a:rPr sz="2400" spc="-5" dirty="0">
                <a:latin typeface="Tahoma"/>
                <a:cs typeface="Tahoma"/>
              </a:rPr>
              <a:t> </a:t>
            </a:r>
            <a:r>
              <a:rPr sz="2400" spc="-10" dirty="0">
                <a:latin typeface="Tahoma"/>
                <a:cs typeface="Tahoma"/>
              </a:rPr>
              <a:t>slide</a:t>
            </a:r>
            <a:endParaRPr sz="2400">
              <a:latin typeface="Tahoma"/>
              <a:cs typeface="Tahoma"/>
            </a:endParaRPr>
          </a:p>
          <a:p>
            <a:pPr marL="698500" lvl="1" indent="-229235">
              <a:lnSpc>
                <a:spcPct val="100000"/>
              </a:lnSpc>
              <a:spcBef>
                <a:spcPts val="484"/>
              </a:spcBef>
              <a:buChar char="•"/>
              <a:tabLst>
                <a:tab pos="699135" algn="l"/>
              </a:tabLst>
            </a:pPr>
            <a:r>
              <a:rPr sz="2000" dirty="0">
                <a:latin typeface="Tahoma"/>
                <a:cs typeface="Tahoma"/>
              </a:rPr>
              <a:t>All</a:t>
            </a:r>
            <a:r>
              <a:rPr sz="2000" spc="-5" dirty="0">
                <a:latin typeface="Tahoma"/>
                <a:cs typeface="Tahoma"/>
              </a:rPr>
              <a:t> </a:t>
            </a:r>
            <a:r>
              <a:rPr sz="2000" dirty="0">
                <a:latin typeface="Tahoma"/>
                <a:cs typeface="Tahoma"/>
              </a:rPr>
              <a:t>MIPS</a:t>
            </a:r>
            <a:r>
              <a:rPr sz="2000" spc="-20" dirty="0">
                <a:latin typeface="Tahoma"/>
                <a:cs typeface="Tahoma"/>
              </a:rPr>
              <a:t> </a:t>
            </a:r>
            <a:r>
              <a:rPr sz="2000" dirty="0">
                <a:latin typeface="Tahoma"/>
                <a:cs typeface="Tahoma"/>
              </a:rPr>
              <a:t>instructions</a:t>
            </a:r>
            <a:r>
              <a:rPr sz="2000" spc="-10" dirty="0">
                <a:latin typeface="Tahoma"/>
                <a:cs typeface="Tahoma"/>
              </a:rPr>
              <a:t> </a:t>
            </a:r>
            <a:r>
              <a:rPr sz="2000" dirty="0">
                <a:latin typeface="Tahoma"/>
                <a:cs typeface="Tahoma"/>
              </a:rPr>
              <a:t>are</a:t>
            </a:r>
            <a:r>
              <a:rPr sz="2000" spc="-5" dirty="0">
                <a:latin typeface="Tahoma"/>
                <a:cs typeface="Tahoma"/>
              </a:rPr>
              <a:t> </a:t>
            </a:r>
            <a:r>
              <a:rPr sz="2000" dirty="0">
                <a:latin typeface="Tahoma"/>
                <a:cs typeface="Tahoma"/>
              </a:rPr>
              <a:t>either</a:t>
            </a:r>
            <a:r>
              <a:rPr sz="2000" spc="-5" dirty="0">
                <a:latin typeface="Tahoma"/>
                <a:cs typeface="Tahoma"/>
              </a:rPr>
              <a:t> </a:t>
            </a:r>
            <a:r>
              <a:rPr sz="2000" dirty="0">
                <a:latin typeface="Tahoma"/>
                <a:cs typeface="Tahoma"/>
              </a:rPr>
              <a:t>R,</a:t>
            </a:r>
            <a:r>
              <a:rPr sz="2000" spc="-25" dirty="0">
                <a:latin typeface="Tahoma"/>
                <a:cs typeface="Tahoma"/>
              </a:rPr>
              <a:t> </a:t>
            </a:r>
            <a:r>
              <a:rPr sz="2000" dirty="0">
                <a:latin typeface="Tahoma"/>
                <a:cs typeface="Tahoma"/>
              </a:rPr>
              <a:t>I,</a:t>
            </a:r>
            <a:r>
              <a:rPr sz="2000" spc="-20" dirty="0">
                <a:latin typeface="Tahoma"/>
                <a:cs typeface="Tahoma"/>
              </a:rPr>
              <a:t> </a:t>
            </a:r>
            <a:r>
              <a:rPr sz="2000" dirty="0">
                <a:latin typeface="Tahoma"/>
                <a:cs typeface="Tahoma"/>
              </a:rPr>
              <a:t>or</a:t>
            </a:r>
            <a:r>
              <a:rPr sz="2000" spc="5" dirty="0">
                <a:latin typeface="Tahoma"/>
                <a:cs typeface="Tahoma"/>
              </a:rPr>
              <a:t> </a:t>
            </a:r>
            <a:r>
              <a:rPr sz="2000" dirty="0">
                <a:latin typeface="Tahoma"/>
                <a:cs typeface="Tahoma"/>
              </a:rPr>
              <a:t>J</a:t>
            </a:r>
            <a:r>
              <a:rPr sz="2000" spc="-10" dirty="0">
                <a:latin typeface="Tahoma"/>
                <a:cs typeface="Tahoma"/>
              </a:rPr>
              <a:t> </a:t>
            </a:r>
            <a:r>
              <a:rPr sz="2000" spc="-20" dirty="0">
                <a:latin typeface="Tahoma"/>
                <a:cs typeface="Tahoma"/>
              </a:rPr>
              <a:t>type</a:t>
            </a:r>
            <a:endParaRPr sz="2000">
              <a:latin typeface="Tahoma"/>
              <a:cs typeface="Tahoma"/>
            </a:endParaRPr>
          </a:p>
          <a:p>
            <a:pPr marL="698500" lvl="1" indent="-229235">
              <a:lnSpc>
                <a:spcPct val="100000"/>
              </a:lnSpc>
              <a:spcBef>
                <a:spcPts val="480"/>
              </a:spcBef>
              <a:buChar char="•"/>
              <a:tabLst>
                <a:tab pos="699135" algn="l"/>
              </a:tabLst>
            </a:pPr>
            <a:r>
              <a:rPr sz="2000" dirty="0">
                <a:latin typeface="Tahoma"/>
                <a:cs typeface="Tahoma"/>
              </a:rPr>
              <a:t>Note:</a:t>
            </a:r>
            <a:r>
              <a:rPr sz="2000" spc="-10" dirty="0">
                <a:latin typeface="Tahoma"/>
                <a:cs typeface="Tahoma"/>
              </a:rPr>
              <a:t> </a:t>
            </a:r>
            <a:r>
              <a:rPr sz="2000" dirty="0">
                <a:latin typeface="Tahoma"/>
                <a:cs typeface="Tahoma"/>
              </a:rPr>
              <a:t>all</a:t>
            </a:r>
            <a:r>
              <a:rPr sz="2000" spc="-10" dirty="0">
                <a:latin typeface="Tahoma"/>
                <a:cs typeface="Tahoma"/>
              </a:rPr>
              <a:t> </a:t>
            </a:r>
            <a:r>
              <a:rPr sz="2000" dirty="0">
                <a:latin typeface="Tahoma"/>
                <a:cs typeface="Tahoma"/>
              </a:rPr>
              <a:t>instructions</a:t>
            </a:r>
            <a:r>
              <a:rPr sz="2000" spc="-25" dirty="0">
                <a:latin typeface="Tahoma"/>
                <a:cs typeface="Tahoma"/>
              </a:rPr>
              <a:t> </a:t>
            </a:r>
            <a:r>
              <a:rPr sz="2000" dirty="0">
                <a:latin typeface="Tahoma"/>
                <a:cs typeface="Tahoma"/>
              </a:rPr>
              <a:t>have</a:t>
            </a:r>
            <a:r>
              <a:rPr sz="2000" spc="-25" dirty="0">
                <a:latin typeface="Tahoma"/>
                <a:cs typeface="Tahoma"/>
              </a:rPr>
              <a:t> </a:t>
            </a:r>
            <a:r>
              <a:rPr sz="2000" dirty="0">
                <a:latin typeface="Tahoma"/>
                <a:cs typeface="Tahoma"/>
              </a:rPr>
              <a:t>opcode</a:t>
            </a:r>
            <a:r>
              <a:rPr sz="2000" spc="-35" dirty="0">
                <a:latin typeface="Tahoma"/>
                <a:cs typeface="Tahoma"/>
              </a:rPr>
              <a:t> </a:t>
            </a:r>
            <a:r>
              <a:rPr sz="2000" dirty="0">
                <a:latin typeface="Tahoma"/>
                <a:cs typeface="Tahoma"/>
              </a:rPr>
              <a:t>as</a:t>
            </a:r>
            <a:r>
              <a:rPr sz="2000" spc="-20" dirty="0">
                <a:latin typeface="Tahoma"/>
                <a:cs typeface="Tahoma"/>
              </a:rPr>
              <a:t> </a:t>
            </a:r>
            <a:r>
              <a:rPr sz="2000" dirty="0">
                <a:latin typeface="Tahoma"/>
                <a:cs typeface="Tahoma"/>
              </a:rPr>
              <a:t>first</a:t>
            </a:r>
            <a:r>
              <a:rPr sz="2000" spc="-10" dirty="0">
                <a:latin typeface="Tahoma"/>
                <a:cs typeface="Tahoma"/>
              </a:rPr>
              <a:t> </a:t>
            </a:r>
            <a:r>
              <a:rPr sz="2000" dirty="0">
                <a:latin typeface="Tahoma"/>
                <a:cs typeface="Tahoma"/>
              </a:rPr>
              <a:t>6</a:t>
            </a:r>
            <a:r>
              <a:rPr sz="2000" spc="-5" dirty="0">
                <a:latin typeface="Tahoma"/>
                <a:cs typeface="Tahoma"/>
              </a:rPr>
              <a:t> </a:t>
            </a:r>
            <a:r>
              <a:rPr sz="2000" spc="-20" dirty="0">
                <a:latin typeface="Tahoma"/>
                <a:cs typeface="Tahoma"/>
              </a:rPr>
              <a:t>bits</a:t>
            </a:r>
            <a:endParaRPr sz="2000">
              <a:latin typeface="Tahoma"/>
              <a:cs typeface="Tahoma"/>
            </a:endParaRPr>
          </a:p>
          <a:p>
            <a:pPr>
              <a:lnSpc>
                <a:spcPct val="100000"/>
              </a:lnSpc>
              <a:spcBef>
                <a:spcPts val="30"/>
              </a:spcBef>
            </a:pPr>
            <a:endParaRPr sz="2800">
              <a:latin typeface="Tahoma"/>
              <a:cs typeface="Tahoma"/>
            </a:endParaRPr>
          </a:p>
          <a:p>
            <a:pPr marL="321310">
              <a:lnSpc>
                <a:spcPct val="100000"/>
              </a:lnSpc>
            </a:pPr>
            <a:r>
              <a:rPr sz="1600" spc="-20" dirty="0">
                <a:latin typeface="Arial"/>
                <a:cs typeface="Arial"/>
              </a:rPr>
              <a:t>R-type</a:t>
            </a:r>
            <a:endParaRPr sz="1600">
              <a:latin typeface="Arial"/>
              <a:cs typeface="Arial"/>
            </a:endParaRPr>
          </a:p>
          <a:p>
            <a:pPr>
              <a:lnSpc>
                <a:spcPct val="100000"/>
              </a:lnSpc>
            </a:pPr>
            <a:endParaRPr sz="1800">
              <a:latin typeface="Arial"/>
              <a:cs typeface="Arial"/>
            </a:endParaRPr>
          </a:p>
          <a:p>
            <a:pPr>
              <a:lnSpc>
                <a:spcPct val="100000"/>
              </a:lnSpc>
              <a:spcBef>
                <a:spcPts val="15"/>
              </a:spcBef>
            </a:pPr>
            <a:endParaRPr sz="2250">
              <a:latin typeface="Arial"/>
              <a:cs typeface="Arial"/>
            </a:endParaRPr>
          </a:p>
          <a:p>
            <a:pPr marL="321310">
              <a:lnSpc>
                <a:spcPct val="100000"/>
              </a:lnSpc>
              <a:spcBef>
                <a:spcPts val="5"/>
              </a:spcBef>
            </a:pPr>
            <a:r>
              <a:rPr sz="1600" spc="-10" dirty="0">
                <a:latin typeface="Arial"/>
                <a:cs typeface="Arial"/>
              </a:rPr>
              <a:t>I-</a:t>
            </a:r>
            <a:r>
              <a:rPr sz="1600" spc="-20" dirty="0">
                <a:latin typeface="Arial"/>
                <a:cs typeface="Arial"/>
              </a:rPr>
              <a:t>type</a:t>
            </a:r>
            <a:endParaRPr sz="1600">
              <a:latin typeface="Arial"/>
              <a:cs typeface="Arial"/>
            </a:endParaRPr>
          </a:p>
        </p:txBody>
      </p:sp>
      <p:sp>
        <p:nvSpPr>
          <p:cNvPr id="9" name="object 9"/>
          <p:cNvSpPr txBox="1"/>
          <p:nvPr/>
        </p:nvSpPr>
        <p:spPr>
          <a:xfrm>
            <a:off x="1731264" y="4204093"/>
            <a:ext cx="1116965" cy="558800"/>
          </a:xfrm>
          <a:prstGeom prst="rect">
            <a:avLst/>
          </a:prstGeom>
          <a:ln w="28613">
            <a:solidFill>
              <a:srgbClr val="000000"/>
            </a:solidFill>
          </a:ln>
        </p:spPr>
        <p:txBody>
          <a:bodyPr vert="horz" wrap="square" lIns="0" tIns="153035" rIns="0" bIns="0" rtlCol="0">
            <a:spAutoFit/>
          </a:bodyPr>
          <a:lstStyle/>
          <a:p>
            <a:pPr marL="91440">
              <a:lnSpc>
                <a:spcPct val="100000"/>
              </a:lnSpc>
              <a:spcBef>
                <a:spcPts val="1205"/>
              </a:spcBef>
            </a:pPr>
            <a:r>
              <a:rPr sz="1600" spc="-10" dirty="0">
                <a:latin typeface="Arial"/>
                <a:cs typeface="Arial"/>
              </a:rPr>
              <a:t>Op(6)</a:t>
            </a:r>
            <a:endParaRPr sz="1600">
              <a:latin typeface="Arial"/>
              <a:cs typeface="Arial"/>
            </a:endParaRPr>
          </a:p>
        </p:txBody>
      </p:sp>
      <p:sp>
        <p:nvSpPr>
          <p:cNvPr id="10" name="object 10"/>
          <p:cNvSpPr txBox="1"/>
          <p:nvPr/>
        </p:nvSpPr>
        <p:spPr>
          <a:xfrm>
            <a:off x="2848209" y="4204093"/>
            <a:ext cx="4840605" cy="558800"/>
          </a:xfrm>
          <a:prstGeom prst="rect">
            <a:avLst/>
          </a:prstGeom>
          <a:ln w="28575">
            <a:solidFill>
              <a:srgbClr val="000000"/>
            </a:solidFill>
          </a:ln>
        </p:spPr>
        <p:txBody>
          <a:bodyPr vert="horz" wrap="square" lIns="0" tIns="153035" rIns="0" bIns="0" rtlCol="0">
            <a:spAutoFit/>
          </a:bodyPr>
          <a:lstStyle/>
          <a:p>
            <a:pPr marL="91440">
              <a:lnSpc>
                <a:spcPct val="100000"/>
              </a:lnSpc>
              <a:spcBef>
                <a:spcPts val="1205"/>
              </a:spcBef>
            </a:pPr>
            <a:r>
              <a:rPr sz="1600" spc="-10" dirty="0">
                <a:latin typeface="Arial"/>
                <a:cs typeface="Arial"/>
              </a:rPr>
              <a:t>Target(26)</a:t>
            </a:r>
            <a:endParaRPr sz="1600">
              <a:latin typeface="Arial"/>
              <a:cs typeface="Arial"/>
            </a:endParaRPr>
          </a:p>
        </p:txBody>
      </p:sp>
      <p:sp>
        <p:nvSpPr>
          <p:cNvPr id="11" name="object 11"/>
          <p:cNvSpPr txBox="1"/>
          <p:nvPr/>
        </p:nvSpPr>
        <p:spPr>
          <a:xfrm>
            <a:off x="693216" y="4345304"/>
            <a:ext cx="57594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a:cs typeface="Arial"/>
              </a:rPr>
              <a:t>J-</a:t>
            </a:r>
            <a:r>
              <a:rPr sz="1600" spc="-20" dirty="0">
                <a:latin typeface="Arial"/>
                <a:cs typeface="Arial"/>
              </a:rPr>
              <a:t>type</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735326" y="4149725"/>
          <a:ext cx="3111500" cy="444500"/>
        </p:xfrm>
        <a:graphic>
          <a:graphicData uri="http://schemas.openxmlformats.org/drawingml/2006/table">
            <a:tbl>
              <a:tblPr firstRow="1" bandRow="1">
                <a:tableStyleId>{2D5ABB26-0587-4C30-8999-92F81FD0307C}</a:tableStyleId>
              </a:tblPr>
              <a:tblGrid>
                <a:gridCol w="75565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tblGrid>
              <a:tr h="444500">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 name="object 3"/>
          <p:cNvSpPr txBox="1"/>
          <p:nvPr/>
        </p:nvSpPr>
        <p:spPr>
          <a:xfrm>
            <a:off x="1960879" y="4224020"/>
            <a:ext cx="442595" cy="269240"/>
          </a:xfrm>
          <a:prstGeom prst="rect">
            <a:avLst/>
          </a:prstGeom>
        </p:spPr>
        <p:txBody>
          <a:bodyPr vert="horz" wrap="square" lIns="0" tIns="12065" rIns="0" bIns="0" rtlCol="0">
            <a:spAutoFit/>
          </a:bodyPr>
          <a:lstStyle/>
          <a:p>
            <a:pPr marL="12700">
              <a:lnSpc>
                <a:spcPct val="100000"/>
              </a:lnSpc>
              <a:spcBef>
                <a:spcPts val="95"/>
              </a:spcBef>
            </a:pPr>
            <a:r>
              <a:rPr sz="1600" b="1" spc="-25" dirty="0">
                <a:latin typeface="Arial"/>
                <a:cs typeface="Arial"/>
              </a:rPr>
              <a:t>msb</a:t>
            </a:r>
            <a:endParaRPr sz="1600">
              <a:latin typeface="Arial"/>
              <a:cs typeface="Arial"/>
            </a:endParaRPr>
          </a:p>
        </p:txBody>
      </p:sp>
      <p:sp>
        <p:nvSpPr>
          <p:cNvPr id="4" name="object 4"/>
          <p:cNvSpPr txBox="1"/>
          <p:nvPr/>
        </p:nvSpPr>
        <p:spPr>
          <a:xfrm>
            <a:off x="6076315" y="4224020"/>
            <a:ext cx="318770" cy="269240"/>
          </a:xfrm>
          <a:prstGeom prst="rect">
            <a:avLst/>
          </a:prstGeom>
        </p:spPr>
        <p:txBody>
          <a:bodyPr vert="horz" wrap="square" lIns="0" tIns="12065" rIns="0" bIns="0" rtlCol="0">
            <a:spAutoFit/>
          </a:bodyPr>
          <a:lstStyle/>
          <a:p>
            <a:pPr marL="12700">
              <a:lnSpc>
                <a:spcPct val="100000"/>
              </a:lnSpc>
              <a:spcBef>
                <a:spcPts val="95"/>
              </a:spcBef>
            </a:pPr>
            <a:r>
              <a:rPr sz="1600" b="1" spc="-25" dirty="0">
                <a:latin typeface="Arial"/>
                <a:cs typeface="Arial"/>
              </a:rPr>
              <a:t>lsb</a:t>
            </a:r>
            <a:endParaRPr sz="1600">
              <a:latin typeface="Arial"/>
              <a:cs typeface="Arial"/>
            </a:endParaRPr>
          </a:p>
        </p:txBody>
      </p:sp>
      <p:sp>
        <p:nvSpPr>
          <p:cNvPr id="5" name="object 5"/>
          <p:cNvSpPr txBox="1"/>
          <p:nvPr/>
        </p:nvSpPr>
        <p:spPr>
          <a:xfrm>
            <a:off x="3027933" y="3842715"/>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FF"/>
                </a:solidFill>
                <a:latin typeface="Arial"/>
                <a:cs typeface="Arial"/>
              </a:rPr>
              <a:t>3</a:t>
            </a:r>
            <a:endParaRPr sz="1600">
              <a:latin typeface="Arial"/>
              <a:cs typeface="Arial"/>
            </a:endParaRPr>
          </a:p>
        </p:txBody>
      </p:sp>
      <p:sp>
        <p:nvSpPr>
          <p:cNvPr id="6" name="object 6"/>
          <p:cNvSpPr txBox="1"/>
          <p:nvPr/>
        </p:nvSpPr>
        <p:spPr>
          <a:xfrm>
            <a:off x="3711221" y="3842715"/>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FF"/>
                </a:solidFill>
                <a:latin typeface="Arial"/>
                <a:cs typeface="Arial"/>
              </a:rPr>
              <a:t>2</a:t>
            </a:r>
            <a:endParaRPr sz="1600">
              <a:latin typeface="Arial"/>
              <a:cs typeface="Arial"/>
            </a:endParaRPr>
          </a:p>
        </p:txBody>
      </p:sp>
      <p:sp>
        <p:nvSpPr>
          <p:cNvPr id="7" name="object 7"/>
          <p:cNvSpPr txBox="1"/>
          <p:nvPr/>
        </p:nvSpPr>
        <p:spPr>
          <a:xfrm>
            <a:off x="4394508" y="3842715"/>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FF"/>
                </a:solidFill>
                <a:latin typeface="Arial"/>
                <a:cs typeface="Arial"/>
              </a:rPr>
              <a:t>1</a:t>
            </a:r>
            <a:endParaRPr sz="1600">
              <a:latin typeface="Arial"/>
              <a:cs typeface="Arial"/>
            </a:endParaRPr>
          </a:p>
        </p:txBody>
      </p:sp>
      <p:sp>
        <p:nvSpPr>
          <p:cNvPr id="8" name="object 8"/>
          <p:cNvSpPr txBox="1"/>
          <p:nvPr/>
        </p:nvSpPr>
        <p:spPr>
          <a:xfrm>
            <a:off x="5134228" y="3842715"/>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FF"/>
                </a:solidFill>
                <a:latin typeface="Arial"/>
                <a:cs typeface="Arial"/>
              </a:rPr>
              <a:t>0</a:t>
            </a:r>
            <a:endParaRPr sz="1600">
              <a:latin typeface="Arial"/>
              <a:cs typeface="Arial"/>
            </a:endParaRPr>
          </a:p>
        </p:txBody>
      </p:sp>
      <p:sp>
        <p:nvSpPr>
          <p:cNvPr id="9" name="object 9"/>
          <p:cNvSpPr txBox="1"/>
          <p:nvPr/>
        </p:nvSpPr>
        <p:spPr>
          <a:xfrm>
            <a:off x="384149" y="1065526"/>
            <a:ext cx="8134350" cy="2431415"/>
          </a:xfrm>
          <a:prstGeom prst="rect">
            <a:avLst/>
          </a:prstGeom>
        </p:spPr>
        <p:txBody>
          <a:bodyPr vert="horz" wrap="square" lIns="0" tIns="85725" rIns="0" bIns="0" rtlCol="0">
            <a:spAutoFit/>
          </a:bodyPr>
          <a:lstStyle/>
          <a:p>
            <a:pPr marL="12700">
              <a:lnSpc>
                <a:spcPct val="100000"/>
              </a:lnSpc>
              <a:spcBef>
                <a:spcPts val="675"/>
              </a:spcBef>
            </a:pPr>
            <a:r>
              <a:rPr sz="2400" u="sng" dirty="0">
                <a:uFill>
                  <a:solidFill>
                    <a:srgbClr val="000000"/>
                  </a:solidFill>
                </a:uFill>
                <a:latin typeface="Tahoma"/>
                <a:cs typeface="Tahoma"/>
              </a:rPr>
              <a:t>Byte</a:t>
            </a:r>
            <a:r>
              <a:rPr sz="2400" u="sng" spc="-10" dirty="0">
                <a:uFill>
                  <a:solidFill>
                    <a:srgbClr val="000000"/>
                  </a:solidFill>
                </a:uFill>
                <a:latin typeface="Tahoma"/>
                <a:cs typeface="Tahoma"/>
              </a:rPr>
              <a:t> Order</a:t>
            </a:r>
            <a:endParaRPr sz="2400">
              <a:latin typeface="Tahoma"/>
              <a:cs typeface="Tahoma"/>
            </a:endParaRPr>
          </a:p>
          <a:p>
            <a:pPr marL="299085" marR="548005" indent="-287020">
              <a:lnSpc>
                <a:spcPct val="90500"/>
              </a:lnSpc>
              <a:spcBef>
                <a:spcPts val="850"/>
              </a:spcBef>
              <a:buChar char="•"/>
              <a:tabLst>
                <a:tab pos="299085" algn="l"/>
                <a:tab pos="299720" algn="l"/>
              </a:tabLst>
            </a:pPr>
            <a:r>
              <a:rPr sz="2400" dirty="0">
                <a:solidFill>
                  <a:srgbClr val="FC0001"/>
                </a:solidFill>
                <a:latin typeface="Tahoma"/>
                <a:cs typeface="Tahoma"/>
              </a:rPr>
              <a:t>Big</a:t>
            </a:r>
            <a:r>
              <a:rPr sz="2400" spc="-20" dirty="0">
                <a:solidFill>
                  <a:srgbClr val="FC0001"/>
                </a:solidFill>
                <a:latin typeface="Tahoma"/>
                <a:cs typeface="Tahoma"/>
              </a:rPr>
              <a:t> </a:t>
            </a:r>
            <a:r>
              <a:rPr sz="2400" dirty="0">
                <a:solidFill>
                  <a:srgbClr val="FC0001"/>
                </a:solidFill>
                <a:latin typeface="Tahoma"/>
                <a:cs typeface="Tahoma"/>
              </a:rPr>
              <a:t>Endian:</a:t>
            </a:r>
            <a:r>
              <a:rPr sz="2400" spc="-5" dirty="0">
                <a:solidFill>
                  <a:srgbClr val="FC0001"/>
                </a:solidFill>
                <a:latin typeface="Tahoma"/>
                <a:cs typeface="Tahoma"/>
              </a:rPr>
              <a:t> </a:t>
            </a:r>
            <a:r>
              <a:rPr sz="2400" dirty="0">
                <a:latin typeface="Tahoma"/>
                <a:cs typeface="Tahoma"/>
              </a:rPr>
              <a:t>byte</a:t>
            </a:r>
            <a:r>
              <a:rPr sz="2400" spc="-25" dirty="0">
                <a:latin typeface="Tahoma"/>
                <a:cs typeface="Tahoma"/>
              </a:rPr>
              <a:t> </a:t>
            </a:r>
            <a:r>
              <a:rPr sz="2400" dirty="0">
                <a:latin typeface="Tahoma"/>
                <a:cs typeface="Tahoma"/>
              </a:rPr>
              <a:t>0</a:t>
            </a:r>
            <a:r>
              <a:rPr sz="2400" spc="-5" dirty="0">
                <a:latin typeface="Tahoma"/>
                <a:cs typeface="Tahoma"/>
              </a:rPr>
              <a:t> </a:t>
            </a:r>
            <a:r>
              <a:rPr sz="2400" dirty="0">
                <a:latin typeface="Tahoma"/>
                <a:cs typeface="Tahoma"/>
              </a:rPr>
              <a:t>is</a:t>
            </a:r>
            <a:r>
              <a:rPr sz="2400" spc="-5" dirty="0">
                <a:latin typeface="Tahoma"/>
                <a:cs typeface="Tahoma"/>
              </a:rPr>
              <a:t> </a:t>
            </a:r>
            <a:r>
              <a:rPr sz="2400" dirty="0">
                <a:latin typeface="Tahoma"/>
                <a:cs typeface="Tahoma"/>
              </a:rPr>
              <a:t>8</a:t>
            </a:r>
            <a:r>
              <a:rPr sz="2400" spc="5" dirty="0">
                <a:latin typeface="Tahoma"/>
                <a:cs typeface="Tahoma"/>
              </a:rPr>
              <a:t> </a:t>
            </a:r>
            <a:r>
              <a:rPr sz="2400" dirty="0">
                <a:solidFill>
                  <a:srgbClr val="FC0001"/>
                </a:solidFill>
                <a:latin typeface="Tahoma"/>
                <a:cs typeface="Tahoma"/>
              </a:rPr>
              <a:t>most</a:t>
            </a:r>
            <a:r>
              <a:rPr sz="2400" spc="-15" dirty="0">
                <a:solidFill>
                  <a:srgbClr val="FC0001"/>
                </a:solidFill>
                <a:latin typeface="Tahoma"/>
                <a:cs typeface="Tahoma"/>
              </a:rPr>
              <a:t> </a:t>
            </a:r>
            <a:r>
              <a:rPr sz="2400" dirty="0">
                <a:latin typeface="Tahoma"/>
                <a:cs typeface="Tahoma"/>
              </a:rPr>
              <a:t>significant</a:t>
            </a:r>
            <a:r>
              <a:rPr sz="2400" spc="-20" dirty="0">
                <a:latin typeface="Tahoma"/>
                <a:cs typeface="Tahoma"/>
              </a:rPr>
              <a:t> </a:t>
            </a:r>
            <a:r>
              <a:rPr sz="2400" dirty="0">
                <a:latin typeface="Tahoma"/>
                <a:cs typeface="Tahoma"/>
              </a:rPr>
              <a:t>bits</a:t>
            </a:r>
            <a:r>
              <a:rPr sz="2400" spc="-5" dirty="0">
                <a:latin typeface="Tahoma"/>
                <a:cs typeface="Tahoma"/>
              </a:rPr>
              <a:t> </a:t>
            </a:r>
            <a:r>
              <a:rPr sz="1800" dirty="0">
                <a:latin typeface="Tahoma"/>
                <a:cs typeface="Tahoma"/>
              </a:rPr>
              <a:t>IBM </a:t>
            </a:r>
            <a:r>
              <a:rPr sz="1800" spc="-10" dirty="0">
                <a:latin typeface="Tahoma"/>
                <a:cs typeface="Tahoma"/>
              </a:rPr>
              <a:t>360/370, </a:t>
            </a:r>
            <a:r>
              <a:rPr sz="1800" dirty="0">
                <a:latin typeface="Tahoma"/>
                <a:cs typeface="Tahoma"/>
              </a:rPr>
              <a:t>Motorola</a:t>
            </a:r>
            <a:r>
              <a:rPr sz="1800" spc="-5" dirty="0">
                <a:latin typeface="Tahoma"/>
                <a:cs typeface="Tahoma"/>
              </a:rPr>
              <a:t> </a:t>
            </a:r>
            <a:r>
              <a:rPr sz="1800" dirty="0">
                <a:latin typeface="Tahoma"/>
                <a:cs typeface="Tahoma"/>
              </a:rPr>
              <a:t>68k,</a:t>
            </a:r>
            <a:r>
              <a:rPr sz="1800" spc="-5" dirty="0">
                <a:latin typeface="Tahoma"/>
                <a:cs typeface="Tahoma"/>
              </a:rPr>
              <a:t> </a:t>
            </a:r>
            <a:r>
              <a:rPr sz="1800" dirty="0">
                <a:latin typeface="Tahoma"/>
                <a:cs typeface="Tahoma"/>
              </a:rPr>
              <a:t>MIPS,</a:t>
            </a:r>
            <a:r>
              <a:rPr sz="1800" spc="-25" dirty="0">
                <a:latin typeface="Tahoma"/>
                <a:cs typeface="Tahoma"/>
              </a:rPr>
              <a:t> </a:t>
            </a:r>
            <a:r>
              <a:rPr sz="1800" dirty="0">
                <a:latin typeface="Tahoma"/>
                <a:cs typeface="Tahoma"/>
              </a:rPr>
              <a:t>SPARC,</a:t>
            </a:r>
            <a:r>
              <a:rPr sz="1800" spc="-30" dirty="0">
                <a:latin typeface="Tahoma"/>
                <a:cs typeface="Tahoma"/>
              </a:rPr>
              <a:t> </a:t>
            </a:r>
            <a:r>
              <a:rPr sz="1800" dirty="0">
                <a:latin typeface="Tahoma"/>
                <a:cs typeface="Tahoma"/>
              </a:rPr>
              <a:t>HP</a:t>
            </a:r>
            <a:r>
              <a:rPr sz="1800" spc="-20" dirty="0">
                <a:latin typeface="Tahoma"/>
                <a:cs typeface="Tahoma"/>
              </a:rPr>
              <a:t> </a:t>
            </a:r>
            <a:r>
              <a:rPr sz="1800" dirty="0">
                <a:latin typeface="Tahoma"/>
                <a:cs typeface="Tahoma"/>
              </a:rPr>
              <a:t>PA-</a:t>
            </a:r>
            <a:r>
              <a:rPr sz="1800" spc="-20" dirty="0">
                <a:latin typeface="Tahoma"/>
                <a:cs typeface="Tahoma"/>
              </a:rPr>
              <a:t>RISC</a:t>
            </a:r>
            <a:endParaRPr sz="1800">
              <a:latin typeface="Tahoma"/>
              <a:cs typeface="Tahoma"/>
            </a:endParaRPr>
          </a:p>
          <a:p>
            <a:pPr marL="299085" marR="5080" indent="-287020">
              <a:lnSpc>
                <a:spcPct val="90500"/>
              </a:lnSpc>
              <a:spcBef>
                <a:spcPts val="850"/>
              </a:spcBef>
              <a:buChar char="•"/>
              <a:tabLst>
                <a:tab pos="299085" algn="l"/>
                <a:tab pos="299720" algn="l"/>
              </a:tabLst>
            </a:pPr>
            <a:r>
              <a:rPr sz="2400" dirty="0">
                <a:solidFill>
                  <a:srgbClr val="0000FF"/>
                </a:solidFill>
                <a:latin typeface="Tahoma"/>
                <a:cs typeface="Tahoma"/>
              </a:rPr>
              <a:t>Little</a:t>
            </a:r>
            <a:r>
              <a:rPr sz="2400" spc="-15" dirty="0">
                <a:solidFill>
                  <a:srgbClr val="0000FF"/>
                </a:solidFill>
                <a:latin typeface="Tahoma"/>
                <a:cs typeface="Tahoma"/>
              </a:rPr>
              <a:t> </a:t>
            </a:r>
            <a:r>
              <a:rPr sz="2400" dirty="0">
                <a:solidFill>
                  <a:srgbClr val="0000FF"/>
                </a:solidFill>
                <a:latin typeface="Tahoma"/>
                <a:cs typeface="Tahoma"/>
              </a:rPr>
              <a:t>Endian:</a:t>
            </a:r>
            <a:r>
              <a:rPr sz="2400" spc="-10" dirty="0">
                <a:solidFill>
                  <a:srgbClr val="0000FF"/>
                </a:solidFill>
                <a:latin typeface="Tahoma"/>
                <a:cs typeface="Tahoma"/>
              </a:rPr>
              <a:t> </a:t>
            </a:r>
            <a:r>
              <a:rPr sz="2400" dirty="0">
                <a:latin typeface="Tahoma"/>
                <a:cs typeface="Tahoma"/>
              </a:rPr>
              <a:t>byte</a:t>
            </a:r>
            <a:r>
              <a:rPr sz="2400" spc="-5" dirty="0">
                <a:latin typeface="Tahoma"/>
                <a:cs typeface="Tahoma"/>
              </a:rPr>
              <a:t> </a:t>
            </a:r>
            <a:r>
              <a:rPr sz="2400" dirty="0">
                <a:latin typeface="Tahoma"/>
                <a:cs typeface="Tahoma"/>
              </a:rPr>
              <a:t>0</a:t>
            </a:r>
            <a:r>
              <a:rPr sz="2400" spc="-15" dirty="0">
                <a:latin typeface="Tahoma"/>
                <a:cs typeface="Tahoma"/>
              </a:rPr>
              <a:t> </a:t>
            </a:r>
            <a:r>
              <a:rPr sz="2400" dirty="0">
                <a:latin typeface="Tahoma"/>
                <a:cs typeface="Tahoma"/>
              </a:rPr>
              <a:t>is 8</a:t>
            </a:r>
            <a:r>
              <a:rPr sz="2400" spc="-5" dirty="0">
                <a:latin typeface="Tahoma"/>
                <a:cs typeface="Tahoma"/>
              </a:rPr>
              <a:t> </a:t>
            </a:r>
            <a:r>
              <a:rPr sz="2400" dirty="0">
                <a:solidFill>
                  <a:srgbClr val="0000FF"/>
                </a:solidFill>
                <a:latin typeface="Tahoma"/>
                <a:cs typeface="Tahoma"/>
              </a:rPr>
              <a:t>least </a:t>
            </a:r>
            <a:r>
              <a:rPr sz="2400" dirty="0">
                <a:latin typeface="Tahoma"/>
                <a:cs typeface="Tahoma"/>
              </a:rPr>
              <a:t>significant</a:t>
            </a:r>
            <a:r>
              <a:rPr sz="2400" spc="-20" dirty="0">
                <a:latin typeface="Tahoma"/>
                <a:cs typeface="Tahoma"/>
              </a:rPr>
              <a:t> </a:t>
            </a:r>
            <a:r>
              <a:rPr sz="2400" dirty="0">
                <a:latin typeface="Tahoma"/>
                <a:cs typeface="Tahoma"/>
              </a:rPr>
              <a:t>bits</a:t>
            </a:r>
            <a:r>
              <a:rPr sz="2400" spc="5" dirty="0">
                <a:latin typeface="Tahoma"/>
                <a:cs typeface="Tahoma"/>
              </a:rPr>
              <a:t> </a:t>
            </a:r>
            <a:r>
              <a:rPr sz="1800" dirty="0">
                <a:latin typeface="Tahoma"/>
                <a:cs typeface="Tahoma"/>
              </a:rPr>
              <a:t>Intel</a:t>
            </a:r>
            <a:r>
              <a:rPr sz="1800" spc="-5" dirty="0">
                <a:latin typeface="Tahoma"/>
                <a:cs typeface="Tahoma"/>
              </a:rPr>
              <a:t> </a:t>
            </a:r>
            <a:r>
              <a:rPr sz="1800" dirty="0">
                <a:latin typeface="Tahoma"/>
                <a:cs typeface="Tahoma"/>
              </a:rPr>
              <a:t>80x86,</a:t>
            </a:r>
            <a:r>
              <a:rPr sz="1800" spc="20" dirty="0">
                <a:latin typeface="Tahoma"/>
                <a:cs typeface="Tahoma"/>
              </a:rPr>
              <a:t> </a:t>
            </a:r>
            <a:r>
              <a:rPr sz="1800" spc="-25" dirty="0">
                <a:latin typeface="Tahoma"/>
                <a:cs typeface="Tahoma"/>
              </a:rPr>
              <a:t>DEC </a:t>
            </a:r>
            <a:r>
              <a:rPr sz="1800" dirty="0">
                <a:latin typeface="Tahoma"/>
                <a:cs typeface="Tahoma"/>
              </a:rPr>
              <a:t>Vax,</a:t>
            </a:r>
            <a:r>
              <a:rPr sz="1800" spc="-25" dirty="0">
                <a:latin typeface="Tahoma"/>
                <a:cs typeface="Tahoma"/>
              </a:rPr>
              <a:t> </a:t>
            </a:r>
            <a:r>
              <a:rPr sz="1800" dirty="0">
                <a:latin typeface="Tahoma"/>
                <a:cs typeface="Tahoma"/>
              </a:rPr>
              <a:t>DEC/Compaq</a:t>
            </a:r>
            <a:r>
              <a:rPr sz="1800" spc="-5" dirty="0">
                <a:latin typeface="Tahoma"/>
                <a:cs typeface="Tahoma"/>
              </a:rPr>
              <a:t> </a:t>
            </a:r>
            <a:r>
              <a:rPr sz="1800" spc="-10" dirty="0">
                <a:latin typeface="Tahoma"/>
                <a:cs typeface="Tahoma"/>
              </a:rPr>
              <a:t>Alpha</a:t>
            </a:r>
            <a:endParaRPr sz="1800">
              <a:latin typeface="Tahoma"/>
              <a:cs typeface="Tahoma"/>
            </a:endParaRPr>
          </a:p>
          <a:p>
            <a:pPr>
              <a:lnSpc>
                <a:spcPct val="100000"/>
              </a:lnSpc>
              <a:spcBef>
                <a:spcPts val="50"/>
              </a:spcBef>
            </a:pPr>
            <a:endParaRPr sz="2250">
              <a:latin typeface="Tahoma"/>
              <a:cs typeface="Tahoma"/>
            </a:endParaRPr>
          </a:p>
          <a:p>
            <a:pPr marR="720725" algn="r">
              <a:lnSpc>
                <a:spcPct val="100000"/>
              </a:lnSpc>
            </a:pPr>
            <a:r>
              <a:rPr sz="1600" b="1" i="1" dirty="0">
                <a:solidFill>
                  <a:srgbClr val="0000FF"/>
                </a:solidFill>
                <a:latin typeface="Arial"/>
                <a:cs typeface="Arial"/>
              </a:rPr>
              <a:t>little</a:t>
            </a:r>
            <a:r>
              <a:rPr sz="1600" b="1" i="1" spc="-10" dirty="0">
                <a:solidFill>
                  <a:srgbClr val="0000FF"/>
                </a:solidFill>
                <a:latin typeface="Arial"/>
                <a:cs typeface="Arial"/>
              </a:rPr>
              <a:t> </a:t>
            </a:r>
            <a:r>
              <a:rPr sz="1600" b="1" i="1" dirty="0">
                <a:solidFill>
                  <a:srgbClr val="0000FF"/>
                </a:solidFill>
                <a:latin typeface="Arial"/>
                <a:cs typeface="Arial"/>
              </a:rPr>
              <a:t>endian</a:t>
            </a:r>
            <a:r>
              <a:rPr sz="1600" b="1" i="1" spc="-40" dirty="0">
                <a:solidFill>
                  <a:srgbClr val="0000FF"/>
                </a:solidFill>
                <a:latin typeface="Arial"/>
                <a:cs typeface="Arial"/>
              </a:rPr>
              <a:t> </a:t>
            </a:r>
            <a:r>
              <a:rPr sz="1600" b="1" i="1" dirty="0">
                <a:solidFill>
                  <a:srgbClr val="0000FF"/>
                </a:solidFill>
                <a:latin typeface="Arial"/>
                <a:cs typeface="Arial"/>
              </a:rPr>
              <a:t>byte</a:t>
            </a:r>
            <a:r>
              <a:rPr sz="1600" b="1" i="1" spc="-30" dirty="0">
                <a:solidFill>
                  <a:srgbClr val="0000FF"/>
                </a:solidFill>
                <a:latin typeface="Arial"/>
                <a:cs typeface="Arial"/>
              </a:rPr>
              <a:t> </a:t>
            </a:r>
            <a:r>
              <a:rPr sz="1600" b="1" i="1" spc="-50" dirty="0">
                <a:solidFill>
                  <a:srgbClr val="0000FF"/>
                </a:solidFill>
                <a:latin typeface="Arial"/>
                <a:cs typeface="Arial"/>
              </a:rPr>
              <a:t>0</a:t>
            </a:r>
            <a:endParaRPr sz="1600">
              <a:latin typeface="Arial"/>
              <a:cs typeface="Arial"/>
            </a:endParaRPr>
          </a:p>
        </p:txBody>
      </p:sp>
      <p:sp>
        <p:nvSpPr>
          <p:cNvPr id="10" name="object 10"/>
          <p:cNvSpPr txBox="1"/>
          <p:nvPr/>
        </p:nvSpPr>
        <p:spPr>
          <a:xfrm>
            <a:off x="3027933" y="4681220"/>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C0001"/>
                </a:solidFill>
                <a:latin typeface="Arial"/>
                <a:cs typeface="Arial"/>
              </a:rPr>
              <a:t>0</a:t>
            </a:r>
            <a:endParaRPr sz="1600">
              <a:latin typeface="Arial"/>
              <a:cs typeface="Arial"/>
            </a:endParaRPr>
          </a:p>
        </p:txBody>
      </p:sp>
      <p:sp>
        <p:nvSpPr>
          <p:cNvPr id="11" name="object 11"/>
          <p:cNvSpPr txBox="1"/>
          <p:nvPr/>
        </p:nvSpPr>
        <p:spPr>
          <a:xfrm>
            <a:off x="3711208" y="4681220"/>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C0001"/>
                </a:solidFill>
                <a:latin typeface="Arial"/>
                <a:cs typeface="Arial"/>
              </a:rPr>
              <a:t>1</a:t>
            </a:r>
            <a:endParaRPr sz="1600">
              <a:latin typeface="Arial"/>
              <a:cs typeface="Arial"/>
            </a:endParaRPr>
          </a:p>
        </p:txBody>
      </p:sp>
      <p:sp>
        <p:nvSpPr>
          <p:cNvPr id="12" name="object 12"/>
          <p:cNvSpPr txBox="1"/>
          <p:nvPr/>
        </p:nvSpPr>
        <p:spPr>
          <a:xfrm>
            <a:off x="4394483" y="4681220"/>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C0001"/>
                </a:solidFill>
                <a:latin typeface="Arial"/>
                <a:cs typeface="Arial"/>
              </a:rPr>
              <a:t>2</a:t>
            </a:r>
            <a:endParaRPr sz="1600">
              <a:latin typeface="Arial"/>
              <a:cs typeface="Arial"/>
            </a:endParaRPr>
          </a:p>
        </p:txBody>
      </p:sp>
      <p:sp>
        <p:nvSpPr>
          <p:cNvPr id="13" name="object 13"/>
          <p:cNvSpPr txBox="1"/>
          <p:nvPr/>
        </p:nvSpPr>
        <p:spPr>
          <a:xfrm>
            <a:off x="5134106" y="4681220"/>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C0001"/>
                </a:solidFill>
                <a:latin typeface="Arial"/>
                <a:cs typeface="Arial"/>
              </a:rPr>
              <a:t>3</a:t>
            </a:r>
            <a:endParaRPr sz="1600">
              <a:latin typeface="Arial"/>
              <a:cs typeface="Arial"/>
            </a:endParaRPr>
          </a:p>
        </p:txBody>
      </p:sp>
      <p:sp>
        <p:nvSpPr>
          <p:cNvPr id="14" name="object 14"/>
          <p:cNvSpPr txBox="1"/>
          <p:nvPr/>
        </p:nvSpPr>
        <p:spPr>
          <a:xfrm>
            <a:off x="1198880" y="5291073"/>
            <a:ext cx="1685925" cy="269240"/>
          </a:xfrm>
          <a:prstGeom prst="rect">
            <a:avLst/>
          </a:prstGeom>
        </p:spPr>
        <p:txBody>
          <a:bodyPr vert="horz" wrap="square" lIns="0" tIns="12065" rIns="0" bIns="0" rtlCol="0">
            <a:spAutoFit/>
          </a:bodyPr>
          <a:lstStyle/>
          <a:p>
            <a:pPr marL="12700">
              <a:lnSpc>
                <a:spcPct val="100000"/>
              </a:lnSpc>
              <a:spcBef>
                <a:spcPts val="95"/>
              </a:spcBef>
            </a:pPr>
            <a:r>
              <a:rPr sz="1600" b="1" i="1" dirty="0">
                <a:solidFill>
                  <a:srgbClr val="FC0001"/>
                </a:solidFill>
                <a:latin typeface="Arial"/>
                <a:cs typeface="Arial"/>
              </a:rPr>
              <a:t>big</a:t>
            </a:r>
            <a:r>
              <a:rPr sz="1600" b="1" i="1" spc="-45" dirty="0">
                <a:solidFill>
                  <a:srgbClr val="FC0001"/>
                </a:solidFill>
                <a:latin typeface="Arial"/>
                <a:cs typeface="Arial"/>
              </a:rPr>
              <a:t> </a:t>
            </a:r>
            <a:r>
              <a:rPr sz="1600" b="1" i="1" dirty="0">
                <a:solidFill>
                  <a:srgbClr val="FC0001"/>
                </a:solidFill>
                <a:latin typeface="Arial"/>
                <a:cs typeface="Arial"/>
              </a:rPr>
              <a:t>endian</a:t>
            </a:r>
            <a:r>
              <a:rPr sz="1600" b="1" i="1" spc="-20" dirty="0">
                <a:solidFill>
                  <a:srgbClr val="FC0001"/>
                </a:solidFill>
                <a:latin typeface="Arial"/>
                <a:cs typeface="Arial"/>
              </a:rPr>
              <a:t> </a:t>
            </a:r>
            <a:r>
              <a:rPr sz="1600" b="1" i="1" dirty="0">
                <a:solidFill>
                  <a:srgbClr val="FC0001"/>
                </a:solidFill>
                <a:latin typeface="Arial"/>
                <a:cs typeface="Arial"/>
              </a:rPr>
              <a:t>byte</a:t>
            </a:r>
            <a:r>
              <a:rPr sz="1600" b="1" i="1" spc="-25" dirty="0">
                <a:solidFill>
                  <a:srgbClr val="FC0001"/>
                </a:solidFill>
                <a:latin typeface="Arial"/>
                <a:cs typeface="Arial"/>
              </a:rPr>
              <a:t> </a:t>
            </a:r>
            <a:r>
              <a:rPr sz="1600" b="1" i="1" spc="-50" dirty="0">
                <a:solidFill>
                  <a:srgbClr val="FC0001"/>
                </a:solidFill>
                <a:latin typeface="Arial"/>
                <a:cs typeface="Arial"/>
              </a:rPr>
              <a:t>0</a:t>
            </a:r>
            <a:endParaRPr sz="1600">
              <a:latin typeface="Arial"/>
              <a:cs typeface="Arial"/>
            </a:endParaRPr>
          </a:p>
        </p:txBody>
      </p:sp>
      <p:sp>
        <p:nvSpPr>
          <p:cNvPr id="15" name="object 15"/>
          <p:cNvSpPr/>
          <p:nvPr/>
        </p:nvSpPr>
        <p:spPr>
          <a:xfrm>
            <a:off x="5694426" y="3542029"/>
            <a:ext cx="946785" cy="594995"/>
          </a:xfrm>
          <a:custGeom>
            <a:avLst/>
            <a:gdLst/>
            <a:ahLst/>
            <a:cxnLst/>
            <a:rect l="l" t="t" r="r" b="b"/>
            <a:pathLst>
              <a:path w="946784" h="594995">
                <a:moveTo>
                  <a:pt x="44576" y="522351"/>
                </a:moveTo>
                <a:lnTo>
                  <a:pt x="0" y="594995"/>
                </a:lnTo>
                <a:lnTo>
                  <a:pt x="84709" y="587121"/>
                </a:lnTo>
                <a:lnTo>
                  <a:pt x="75502" y="572262"/>
                </a:lnTo>
                <a:lnTo>
                  <a:pt x="60578" y="572262"/>
                </a:lnTo>
                <a:lnTo>
                  <a:pt x="47116" y="550672"/>
                </a:lnTo>
                <a:lnTo>
                  <a:pt x="57952" y="543937"/>
                </a:lnTo>
                <a:lnTo>
                  <a:pt x="44576" y="522351"/>
                </a:lnTo>
                <a:close/>
              </a:path>
              <a:path w="946784" h="594995">
                <a:moveTo>
                  <a:pt x="57952" y="543937"/>
                </a:moveTo>
                <a:lnTo>
                  <a:pt x="47116" y="550672"/>
                </a:lnTo>
                <a:lnTo>
                  <a:pt x="60578" y="572262"/>
                </a:lnTo>
                <a:lnTo>
                  <a:pt x="71352" y="565564"/>
                </a:lnTo>
                <a:lnTo>
                  <a:pt x="57952" y="543937"/>
                </a:lnTo>
                <a:close/>
              </a:path>
              <a:path w="946784" h="594995">
                <a:moveTo>
                  <a:pt x="71352" y="565564"/>
                </a:moveTo>
                <a:lnTo>
                  <a:pt x="60578" y="572262"/>
                </a:lnTo>
                <a:lnTo>
                  <a:pt x="75502" y="572262"/>
                </a:lnTo>
                <a:lnTo>
                  <a:pt x="71352" y="565564"/>
                </a:lnTo>
                <a:close/>
              </a:path>
              <a:path w="946784" h="594995">
                <a:moveTo>
                  <a:pt x="933069" y="0"/>
                </a:moveTo>
                <a:lnTo>
                  <a:pt x="57952" y="543937"/>
                </a:lnTo>
                <a:lnTo>
                  <a:pt x="71352" y="565564"/>
                </a:lnTo>
                <a:lnTo>
                  <a:pt x="946403" y="21590"/>
                </a:lnTo>
                <a:lnTo>
                  <a:pt x="933069" y="0"/>
                </a:lnTo>
                <a:close/>
              </a:path>
            </a:pathLst>
          </a:custGeom>
          <a:solidFill>
            <a:srgbClr val="0000FF"/>
          </a:solidFill>
        </p:spPr>
        <p:txBody>
          <a:bodyPr wrap="square" lIns="0" tIns="0" rIns="0" bIns="0" rtlCol="0"/>
          <a:lstStyle/>
          <a:p>
            <a:endParaRPr/>
          </a:p>
        </p:txBody>
      </p:sp>
      <p:sp>
        <p:nvSpPr>
          <p:cNvPr id="16" name="object 16"/>
          <p:cNvSpPr/>
          <p:nvPr/>
        </p:nvSpPr>
        <p:spPr>
          <a:xfrm>
            <a:off x="1825879" y="4594225"/>
            <a:ext cx="1049020" cy="797560"/>
          </a:xfrm>
          <a:custGeom>
            <a:avLst/>
            <a:gdLst/>
            <a:ahLst/>
            <a:cxnLst/>
            <a:rect l="l" t="t" r="r" b="b"/>
            <a:pathLst>
              <a:path w="1049020" h="797560">
                <a:moveTo>
                  <a:pt x="980630" y="35827"/>
                </a:moveTo>
                <a:lnTo>
                  <a:pt x="0" y="777240"/>
                </a:lnTo>
                <a:lnTo>
                  <a:pt x="15366" y="797560"/>
                </a:lnTo>
                <a:lnTo>
                  <a:pt x="995950" y="56057"/>
                </a:lnTo>
                <a:lnTo>
                  <a:pt x="980630" y="35827"/>
                </a:lnTo>
                <a:close/>
              </a:path>
              <a:path w="1049020" h="797560">
                <a:moveTo>
                  <a:pt x="1035087" y="28193"/>
                </a:moveTo>
                <a:lnTo>
                  <a:pt x="990726" y="28193"/>
                </a:lnTo>
                <a:lnTo>
                  <a:pt x="1006094" y="48387"/>
                </a:lnTo>
                <a:lnTo>
                  <a:pt x="995950" y="56057"/>
                </a:lnTo>
                <a:lnTo>
                  <a:pt x="1011301" y="76326"/>
                </a:lnTo>
                <a:lnTo>
                  <a:pt x="1035087" y="28193"/>
                </a:lnTo>
                <a:close/>
              </a:path>
              <a:path w="1049020" h="797560">
                <a:moveTo>
                  <a:pt x="990726" y="28193"/>
                </a:moveTo>
                <a:lnTo>
                  <a:pt x="980630" y="35827"/>
                </a:lnTo>
                <a:lnTo>
                  <a:pt x="995950" y="56057"/>
                </a:lnTo>
                <a:lnTo>
                  <a:pt x="1006094" y="48387"/>
                </a:lnTo>
                <a:lnTo>
                  <a:pt x="990726" y="28193"/>
                </a:lnTo>
                <a:close/>
              </a:path>
              <a:path w="1049020" h="797560">
                <a:moveTo>
                  <a:pt x="1049020" y="0"/>
                </a:moveTo>
                <a:lnTo>
                  <a:pt x="965326" y="15620"/>
                </a:lnTo>
                <a:lnTo>
                  <a:pt x="980630" y="35827"/>
                </a:lnTo>
                <a:lnTo>
                  <a:pt x="990726" y="28193"/>
                </a:lnTo>
                <a:lnTo>
                  <a:pt x="1035087" y="28193"/>
                </a:lnTo>
                <a:lnTo>
                  <a:pt x="1049020" y="0"/>
                </a:lnTo>
                <a:close/>
              </a:path>
            </a:pathLst>
          </a:custGeom>
          <a:solidFill>
            <a:srgbClr val="FC0001"/>
          </a:solidFill>
        </p:spPr>
        <p:txBody>
          <a:bodyPr wrap="square" lIns="0" tIns="0" rIns="0" bIns="0" rtlCol="0"/>
          <a:lstStyle/>
          <a:p>
            <a:endParaRPr/>
          </a:p>
        </p:txBody>
      </p:sp>
      <p:sp>
        <p:nvSpPr>
          <p:cNvPr id="21" name="object 21"/>
          <p:cNvSpPr txBox="1">
            <a:spLocks noGrp="1"/>
          </p:cNvSpPr>
          <p:nvPr>
            <p:ph type="title"/>
          </p:nvPr>
        </p:nvSpPr>
        <p:spPr>
          <a:xfrm>
            <a:off x="1178242" y="203453"/>
            <a:ext cx="6787515" cy="997068"/>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C00000"/>
                </a:solidFill>
                <a:latin typeface="微软雅黑" panose="020B0503020204020204" pitchFamily="34" charset="-122"/>
                <a:ea typeface="微软雅黑" panose="020B0503020204020204" pitchFamily="34" charset="-122"/>
              </a:rPr>
              <a:t>Memory</a:t>
            </a:r>
            <a:r>
              <a:rPr sz="3200" b="1" spc="-85"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Addressing</a:t>
            </a:r>
            <a:r>
              <a:rPr sz="3200" b="1" spc="-70" dirty="0">
                <a:solidFill>
                  <a:srgbClr val="C00000"/>
                </a:solidFill>
                <a:latin typeface="微软雅黑" panose="020B0503020204020204" pitchFamily="34" charset="-122"/>
                <a:ea typeface="微软雅黑" panose="020B0503020204020204" pitchFamily="34" charset="-122"/>
              </a:rPr>
              <a:t> </a:t>
            </a:r>
            <a:r>
              <a:rPr sz="3200" b="1" dirty="0">
                <a:solidFill>
                  <a:srgbClr val="C00000"/>
                </a:solidFill>
                <a:latin typeface="微软雅黑" panose="020B0503020204020204" pitchFamily="34" charset="-122"/>
                <a:ea typeface="微软雅黑" panose="020B0503020204020204" pitchFamily="34" charset="-122"/>
              </a:rPr>
              <a:t>Issue:</a:t>
            </a:r>
            <a:r>
              <a:rPr sz="3200" b="1" spc="-85" dirty="0">
                <a:solidFill>
                  <a:srgbClr val="C00000"/>
                </a:solidFill>
                <a:latin typeface="微软雅黑" panose="020B0503020204020204" pitchFamily="34" charset="-122"/>
                <a:ea typeface="微软雅黑" panose="020B0503020204020204" pitchFamily="34" charset="-122"/>
              </a:rPr>
              <a:t> </a:t>
            </a:r>
            <a:r>
              <a:rPr sz="3200" b="1" spc="-25" dirty="0">
                <a:solidFill>
                  <a:srgbClr val="C00000"/>
                </a:solidFill>
                <a:latin typeface="微软雅黑" panose="020B0503020204020204" pitchFamily="34" charset="-122"/>
                <a:ea typeface="微软雅黑" panose="020B0503020204020204" pitchFamily="34" charset="-122"/>
              </a:rPr>
              <a:t>Endian-</a:t>
            </a:r>
            <a:r>
              <a:rPr sz="3200" b="1" spc="-20" dirty="0">
                <a:solidFill>
                  <a:srgbClr val="C00000"/>
                </a:solidFill>
                <a:latin typeface="微软雅黑" panose="020B0503020204020204" pitchFamily="34" charset="-122"/>
                <a:ea typeface="微软雅黑" panose="020B0503020204020204" pitchFamily="34" charset="-122"/>
              </a:rPr>
              <a:t>ness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4E6D9AB-1634-44E1-A65C-6675BDA46DAA}"/>
              </a:ext>
            </a:extLst>
          </p:cNvPr>
          <p:cNvSpPr>
            <a:spLocks noGrp="1" noChangeArrowheads="1"/>
          </p:cNvSpPr>
          <p:nvPr>
            <p:ph type="title"/>
            <p:custDataLst>
              <p:tags r:id="rId1"/>
            </p:custDataLst>
          </p:nvPr>
        </p:nvSpPr>
        <p:spPr>
          <a:xfrm>
            <a:off x="685800" y="228600"/>
            <a:ext cx="5686400" cy="584200"/>
          </a:xfrm>
        </p:spPr>
        <p:txBody>
          <a:bodyPr>
            <a:normAutofit/>
          </a:bodyPr>
          <a:lstStyle/>
          <a:p>
            <a:pPr eaLnBrk="1" hangingPunct="1"/>
            <a:r>
              <a:rPr lang="zh-CN" altLang="en-US" sz="3200" b="1" dirty="0">
                <a:solidFill>
                  <a:srgbClr val="C00000"/>
                </a:solidFill>
                <a:latin typeface="微软雅黑" panose="020B0503020204020204" pitchFamily="34" charset="-122"/>
                <a:ea typeface="微软雅黑" panose="020B0503020204020204" pitchFamily="34" charset="-122"/>
              </a:rPr>
              <a:t>举例说明</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
        <p:nvSpPr>
          <p:cNvPr id="107523" name="Rectangle 3">
            <a:extLst>
              <a:ext uri="{FF2B5EF4-FFF2-40B4-BE49-F238E27FC236}">
                <a16:creationId xmlns:a16="http://schemas.microsoft.com/office/drawing/2014/main" id="{19B4618A-745F-4A97-BD1E-56A3654014F0}"/>
              </a:ext>
            </a:extLst>
          </p:cNvPr>
          <p:cNvSpPr>
            <a:spLocks noGrp="1" noChangeArrowheads="1"/>
          </p:cNvSpPr>
          <p:nvPr>
            <p:ph idx="1"/>
            <p:custDataLst>
              <p:tags r:id="rId2"/>
            </p:custDataLst>
          </p:nvPr>
        </p:nvSpPr>
        <p:spPr>
          <a:xfrm>
            <a:off x="457200" y="762000"/>
            <a:ext cx="8305800" cy="215582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cs typeface="Calibri" panose="020F0502020204030204" pitchFamily="34" charset="0"/>
              </a:rPr>
              <a:t>给定如下代码，执行完的结果是什么</a:t>
            </a: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p>
          <a:p>
            <a:pPr eaLnBrk="1" hangingPunct="1">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000" dirty="0">
                <a:latin typeface="微软雅黑" panose="020B0503020204020204" pitchFamily="34" charset="-122"/>
                <a:ea typeface="微软雅黑" panose="020B0503020204020204" pitchFamily="34" charset="-122"/>
                <a:cs typeface="Calibri" panose="020F0502020204030204" pitchFamily="34" charset="0"/>
              </a:rPr>
              <a:t>add	$s3, $zero, $zero</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000" dirty="0" err="1">
                <a:latin typeface="微软雅黑" panose="020B0503020204020204" pitchFamily="34" charset="-122"/>
                <a:ea typeface="微软雅黑" panose="020B0503020204020204" pitchFamily="34" charset="-122"/>
                <a:cs typeface="Calibri" panose="020F0502020204030204" pitchFamily="34" charset="0"/>
              </a:rPr>
              <a:t>lbu</a:t>
            </a:r>
            <a:r>
              <a:rPr lang="en-US" altLang="zh-CN" sz="2000" dirty="0">
                <a:latin typeface="微软雅黑" panose="020B0503020204020204" pitchFamily="34" charset="-122"/>
                <a:ea typeface="微软雅黑" panose="020B0503020204020204" pitchFamily="34" charset="-122"/>
                <a:cs typeface="Calibri" panose="020F0502020204030204" pitchFamily="34" charset="0"/>
              </a:rPr>
              <a:t>	$t0, 1($s3)</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Calibri" panose="020F0502020204030204" pitchFamily="34" charset="0"/>
              </a:rPr>
              <a:t>		sb	$t0, 6($s3)</a:t>
            </a:r>
          </a:p>
        </p:txBody>
      </p:sp>
      <p:sp>
        <p:nvSpPr>
          <p:cNvPr id="107524" name="Rectangle 4">
            <a:extLst>
              <a:ext uri="{FF2B5EF4-FFF2-40B4-BE49-F238E27FC236}">
                <a16:creationId xmlns:a16="http://schemas.microsoft.com/office/drawing/2014/main" id="{9E62DB93-E6B4-486A-AE48-E8484C094062}"/>
              </a:ext>
            </a:extLst>
          </p:cNvPr>
          <p:cNvSpPr>
            <a:spLocks noChangeArrowheads="1"/>
          </p:cNvSpPr>
          <p:nvPr>
            <p:custDataLst>
              <p:tags r:id="rId3"/>
            </p:custDataLst>
          </p:nvPr>
        </p:nvSpPr>
        <p:spPr bwMode="auto">
          <a:xfrm>
            <a:off x="838200" y="3571875"/>
            <a:ext cx="2057400" cy="2667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latin typeface="Tekton" pitchFamily="34" charset="0"/>
              <a:ea typeface="MS PGothic" panose="020B0600070205080204" pitchFamily="34" charset="-128"/>
            </a:endParaRPr>
          </a:p>
        </p:txBody>
      </p:sp>
      <p:sp>
        <p:nvSpPr>
          <p:cNvPr id="107525" name="Line 5">
            <a:extLst>
              <a:ext uri="{FF2B5EF4-FFF2-40B4-BE49-F238E27FC236}">
                <a16:creationId xmlns:a16="http://schemas.microsoft.com/office/drawing/2014/main" id="{3AEE91A0-20FC-4D8D-803C-56DF7EA040B3}"/>
              </a:ext>
            </a:extLst>
          </p:cNvPr>
          <p:cNvSpPr>
            <a:spLocks noChangeShapeType="1"/>
          </p:cNvSpPr>
          <p:nvPr>
            <p:custDataLst>
              <p:tags r:id="rId4"/>
            </p:custDataLst>
          </p:nvPr>
        </p:nvSpPr>
        <p:spPr bwMode="auto">
          <a:xfrm>
            <a:off x="838200" y="5857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6" name="Line 6">
            <a:extLst>
              <a:ext uri="{FF2B5EF4-FFF2-40B4-BE49-F238E27FC236}">
                <a16:creationId xmlns:a16="http://schemas.microsoft.com/office/drawing/2014/main" id="{0B1ADD47-FA78-4FF7-9084-79D7C64FC35B}"/>
              </a:ext>
            </a:extLst>
          </p:cNvPr>
          <p:cNvSpPr>
            <a:spLocks noChangeShapeType="1"/>
          </p:cNvSpPr>
          <p:nvPr>
            <p:custDataLst>
              <p:tags r:id="rId5"/>
            </p:custDataLst>
          </p:nvPr>
        </p:nvSpPr>
        <p:spPr bwMode="auto">
          <a:xfrm>
            <a:off x="838200" y="5476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7" name="Line 7">
            <a:extLst>
              <a:ext uri="{FF2B5EF4-FFF2-40B4-BE49-F238E27FC236}">
                <a16:creationId xmlns:a16="http://schemas.microsoft.com/office/drawing/2014/main" id="{56F4F1E9-F4EA-4419-8C33-F36752F89E73}"/>
              </a:ext>
            </a:extLst>
          </p:cNvPr>
          <p:cNvSpPr>
            <a:spLocks noChangeShapeType="1"/>
          </p:cNvSpPr>
          <p:nvPr>
            <p:custDataLst>
              <p:tags r:id="rId6"/>
            </p:custDataLst>
          </p:nvPr>
        </p:nvSpPr>
        <p:spPr bwMode="auto">
          <a:xfrm>
            <a:off x="838200" y="5095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8" name="Line 8">
            <a:extLst>
              <a:ext uri="{FF2B5EF4-FFF2-40B4-BE49-F238E27FC236}">
                <a16:creationId xmlns:a16="http://schemas.microsoft.com/office/drawing/2014/main" id="{465B16B3-2E25-4A7C-A8C0-8F71A6025402}"/>
              </a:ext>
            </a:extLst>
          </p:cNvPr>
          <p:cNvSpPr>
            <a:spLocks noChangeShapeType="1"/>
          </p:cNvSpPr>
          <p:nvPr>
            <p:custDataLst>
              <p:tags r:id="rId7"/>
            </p:custDataLst>
          </p:nvPr>
        </p:nvSpPr>
        <p:spPr bwMode="auto">
          <a:xfrm>
            <a:off x="838200" y="4714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9" name="Line 9">
            <a:extLst>
              <a:ext uri="{FF2B5EF4-FFF2-40B4-BE49-F238E27FC236}">
                <a16:creationId xmlns:a16="http://schemas.microsoft.com/office/drawing/2014/main" id="{0A4EBC29-7B48-463F-AE7C-8A6059A77EA3}"/>
              </a:ext>
            </a:extLst>
          </p:cNvPr>
          <p:cNvSpPr>
            <a:spLocks noChangeShapeType="1"/>
          </p:cNvSpPr>
          <p:nvPr>
            <p:custDataLst>
              <p:tags r:id="rId8"/>
            </p:custDataLst>
          </p:nvPr>
        </p:nvSpPr>
        <p:spPr bwMode="auto">
          <a:xfrm>
            <a:off x="838200" y="4333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30" name="Line 10">
            <a:extLst>
              <a:ext uri="{FF2B5EF4-FFF2-40B4-BE49-F238E27FC236}">
                <a16:creationId xmlns:a16="http://schemas.microsoft.com/office/drawing/2014/main" id="{2C31B0EE-5BFB-4B47-B4B4-BC0A8CDBDEB9}"/>
              </a:ext>
            </a:extLst>
          </p:cNvPr>
          <p:cNvSpPr>
            <a:spLocks noChangeShapeType="1"/>
          </p:cNvSpPr>
          <p:nvPr>
            <p:custDataLst>
              <p:tags r:id="rId9"/>
            </p:custDataLst>
          </p:nvPr>
        </p:nvSpPr>
        <p:spPr bwMode="auto">
          <a:xfrm>
            <a:off x="838200" y="3952875"/>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31" name="Rectangle 11">
            <a:extLst>
              <a:ext uri="{FF2B5EF4-FFF2-40B4-BE49-F238E27FC236}">
                <a16:creationId xmlns:a16="http://schemas.microsoft.com/office/drawing/2014/main" id="{F556DA61-CE0E-4255-AEAC-3E1C2E444AEC}"/>
              </a:ext>
            </a:extLst>
          </p:cNvPr>
          <p:cNvSpPr>
            <a:spLocks noChangeArrowheads="1"/>
          </p:cNvSpPr>
          <p:nvPr>
            <p:custDataLst>
              <p:tags r:id="rId10"/>
            </p:custDataLst>
          </p:nvPr>
        </p:nvSpPr>
        <p:spPr bwMode="auto">
          <a:xfrm>
            <a:off x="1371600" y="3190875"/>
            <a:ext cx="10128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Memory</a:t>
            </a:r>
          </a:p>
        </p:txBody>
      </p:sp>
      <p:sp>
        <p:nvSpPr>
          <p:cNvPr id="107532" name="Rectangle 12">
            <a:extLst>
              <a:ext uri="{FF2B5EF4-FFF2-40B4-BE49-F238E27FC236}">
                <a16:creationId xmlns:a16="http://schemas.microsoft.com/office/drawing/2014/main" id="{8530BB16-4FAB-4A4B-94AF-1CB03DEFFEFF}"/>
              </a:ext>
            </a:extLst>
          </p:cNvPr>
          <p:cNvSpPr>
            <a:spLocks noChangeArrowheads="1"/>
          </p:cNvSpPr>
          <p:nvPr>
            <p:custDataLst>
              <p:tags r:id="rId11"/>
            </p:custDataLst>
          </p:nvPr>
        </p:nvSpPr>
        <p:spPr bwMode="auto">
          <a:xfrm>
            <a:off x="914400" y="5934075"/>
            <a:ext cx="1719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0 0 </a:t>
            </a:r>
            <a:r>
              <a:rPr lang="en-US" altLang="zh-CN">
                <a:solidFill>
                  <a:srgbClr val="FFC000"/>
                </a:solidFill>
                <a:latin typeface="Tekton" pitchFamily="34" charset="0"/>
                <a:ea typeface="宋体" panose="02010600030101010101" pitchFamily="2" charset="-122"/>
              </a:rPr>
              <a:t>9 0</a:t>
            </a:r>
            <a:r>
              <a:rPr lang="en-US" altLang="zh-CN">
                <a:latin typeface="Tekton" pitchFamily="34" charset="0"/>
                <a:ea typeface="宋体" panose="02010600030101010101" pitchFamily="2" charset="-122"/>
              </a:rPr>
              <a:t> </a:t>
            </a:r>
            <a:r>
              <a:rPr lang="en-US" altLang="zh-CN">
                <a:solidFill>
                  <a:srgbClr val="7030A0"/>
                </a:solidFill>
                <a:latin typeface="Tekton" pitchFamily="34" charset="0"/>
                <a:ea typeface="宋体" panose="02010600030101010101" pitchFamily="2" charset="-122"/>
              </a:rPr>
              <a:t>1 2 </a:t>
            </a:r>
            <a:r>
              <a:rPr lang="en-US" altLang="zh-CN">
                <a:latin typeface="Tekton" pitchFamily="34" charset="0"/>
                <a:ea typeface="宋体" panose="02010600030101010101" pitchFamily="2" charset="-122"/>
              </a:rPr>
              <a:t>A 0</a:t>
            </a:r>
          </a:p>
        </p:txBody>
      </p:sp>
      <p:sp>
        <p:nvSpPr>
          <p:cNvPr id="107533" name="Rectangle 13">
            <a:extLst>
              <a:ext uri="{FF2B5EF4-FFF2-40B4-BE49-F238E27FC236}">
                <a16:creationId xmlns:a16="http://schemas.microsoft.com/office/drawing/2014/main" id="{FF17C409-DA80-46D2-B30B-C6AE08265974}"/>
              </a:ext>
            </a:extLst>
          </p:cNvPr>
          <p:cNvSpPr>
            <a:spLocks noChangeArrowheads="1"/>
          </p:cNvSpPr>
          <p:nvPr>
            <p:custDataLst>
              <p:tags r:id="rId12"/>
            </p:custDataLst>
          </p:nvPr>
        </p:nvSpPr>
        <p:spPr bwMode="auto">
          <a:xfrm>
            <a:off x="1524000" y="6238875"/>
            <a:ext cx="460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sz="1200">
                <a:latin typeface="Tekton" pitchFamily="34" charset="0"/>
                <a:ea typeface="宋体" panose="02010600030101010101" pitchFamily="2" charset="-122"/>
              </a:rPr>
              <a:t>Data</a:t>
            </a:r>
          </a:p>
        </p:txBody>
      </p:sp>
      <p:sp>
        <p:nvSpPr>
          <p:cNvPr id="107534" name="Rectangle 14">
            <a:extLst>
              <a:ext uri="{FF2B5EF4-FFF2-40B4-BE49-F238E27FC236}">
                <a16:creationId xmlns:a16="http://schemas.microsoft.com/office/drawing/2014/main" id="{8A4C79C5-0FEE-4546-BC1B-A61923B64F36}"/>
              </a:ext>
            </a:extLst>
          </p:cNvPr>
          <p:cNvSpPr>
            <a:spLocks noChangeArrowheads="1"/>
          </p:cNvSpPr>
          <p:nvPr>
            <p:custDataLst>
              <p:tags r:id="rId13"/>
            </p:custDataLst>
          </p:nvPr>
        </p:nvSpPr>
        <p:spPr bwMode="auto">
          <a:xfrm>
            <a:off x="3048000" y="6238875"/>
            <a:ext cx="15636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zh-CN" altLang="en-US" sz="1600">
                <a:latin typeface="Tekton" pitchFamily="34" charset="0"/>
                <a:ea typeface="宋体" panose="02010600030101010101" pitchFamily="2" charset="-122"/>
              </a:rPr>
              <a:t>字地址</a:t>
            </a:r>
            <a:r>
              <a:rPr lang="en-US" altLang="zh-CN" sz="1600">
                <a:latin typeface="Tekton" pitchFamily="34" charset="0"/>
                <a:ea typeface="宋体" panose="02010600030101010101" pitchFamily="2" charset="-122"/>
              </a:rPr>
              <a:t>(Decimal)</a:t>
            </a:r>
          </a:p>
        </p:txBody>
      </p:sp>
      <p:sp>
        <p:nvSpPr>
          <p:cNvPr id="107535" name="Rectangle 15">
            <a:extLst>
              <a:ext uri="{FF2B5EF4-FFF2-40B4-BE49-F238E27FC236}">
                <a16:creationId xmlns:a16="http://schemas.microsoft.com/office/drawing/2014/main" id="{465AA531-ECED-419D-BBCB-E9ECF48B9A69}"/>
              </a:ext>
            </a:extLst>
          </p:cNvPr>
          <p:cNvSpPr>
            <a:spLocks noChangeArrowheads="1"/>
          </p:cNvSpPr>
          <p:nvPr>
            <p:custDataLst>
              <p:tags r:id="rId14"/>
            </p:custDataLst>
          </p:nvPr>
        </p:nvSpPr>
        <p:spPr bwMode="auto">
          <a:xfrm>
            <a:off x="3048000" y="5934075"/>
            <a:ext cx="257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a:t>
            </a:r>
          </a:p>
        </p:txBody>
      </p:sp>
      <p:sp>
        <p:nvSpPr>
          <p:cNvPr id="107536" name="Rectangle 16">
            <a:extLst>
              <a:ext uri="{FF2B5EF4-FFF2-40B4-BE49-F238E27FC236}">
                <a16:creationId xmlns:a16="http://schemas.microsoft.com/office/drawing/2014/main" id="{00674326-B243-42AC-9CA6-97CD0EDA8F57}"/>
              </a:ext>
            </a:extLst>
          </p:cNvPr>
          <p:cNvSpPr>
            <a:spLocks noChangeArrowheads="1"/>
          </p:cNvSpPr>
          <p:nvPr>
            <p:custDataLst>
              <p:tags r:id="rId15"/>
            </p:custDataLst>
          </p:nvPr>
        </p:nvSpPr>
        <p:spPr bwMode="auto">
          <a:xfrm>
            <a:off x="3048000" y="5553075"/>
            <a:ext cx="257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4</a:t>
            </a:r>
          </a:p>
        </p:txBody>
      </p:sp>
      <p:sp>
        <p:nvSpPr>
          <p:cNvPr id="107537" name="Rectangle 17">
            <a:extLst>
              <a:ext uri="{FF2B5EF4-FFF2-40B4-BE49-F238E27FC236}">
                <a16:creationId xmlns:a16="http://schemas.microsoft.com/office/drawing/2014/main" id="{69B1ED8E-9F71-4EDF-86AF-4A033E90D00C}"/>
              </a:ext>
            </a:extLst>
          </p:cNvPr>
          <p:cNvSpPr>
            <a:spLocks noChangeArrowheads="1"/>
          </p:cNvSpPr>
          <p:nvPr>
            <p:custDataLst>
              <p:tags r:id="rId16"/>
            </p:custDataLst>
          </p:nvPr>
        </p:nvSpPr>
        <p:spPr bwMode="auto">
          <a:xfrm>
            <a:off x="3048000" y="5172075"/>
            <a:ext cx="257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8</a:t>
            </a:r>
          </a:p>
        </p:txBody>
      </p:sp>
      <p:sp>
        <p:nvSpPr>
          <p:cNvPr id="107538" name="Rectangle 18">
            <a:extLst>
              <a:ext uri="{FF2B5EF4-FFF2-40B4-BE49-F238E27FC236}">
                <a16:creationId xmlns:a16="http://schemas.microsoft.com/office/drawing/2014/main" id="{8424CCB3-F675-4C56-9F2C-897EF11874A4}"/>
              </a:ext>
            </a:extLst>
          </p:cNvPr>
          <p:cNvSpPr>
            <a:spLocks noChangeArrowheads="1"/>
          </p:cNvSpPr>
          <p:nvPr>
            <p:custDataLst>
              <p:tags r:id="rId17"/>
            </p:custDataLst>
          </p:nvPr>
        </p:nvSpPr>
        <p:spPr bwMode="auto">
          <a:xfrm>
            <a:off x="3048000" y="4791075"/>
            <a:ext cx="384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12</a:t>
            </a:r>
          </a:p>
        </p:txBody>
      </p:sp>
      <p:sp>
        <p:nvSpPr>
          <p:cNvPr id="107539" name="Rectangle 19">
            <a:extLst>
              <a:ext uri="{FF2B5EF4-FFF2-40B4-BE49-F238E27FC236}">
                <a16:creationId xmlns:a16="http://schemas.microsoft.com/office/drawing/2014/main" id="{22B34A1B-D862-48B4-9C77-3C72605C76AC}"/>
              </a:ext>
            </a:extLst>
          </p:cNvPr>
          <p:cNvSpPr>
            <a:spLocks noChangeArrowheads="1"/>
          </p:cNvSpPr>
          <p:nvPr>
            <p:custDataLst>
              <p:tags r:id="rId18"/>
            </p:custDataLst>
          </p:nvPr>
        </p:nvSpPr>
        <p:spPr bwMode="auto">
          <a:xfrm>
            <a:off x="3048000" y="4410075"/>
            <a:ext cx="384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16</a:t>
            </a:r>
          </a:p>
        </p:txBody>
      </p:sp>
      <p:sp>
        <p:nvSpPr>
          <p:cNvPr id="107540" name="Rectangle 20">
            <a:extLst>
              <a:ext uri="{FF2B5EF4-FFF2-40B4-BE49-F238E27FC236}">
                <a16:creationId xmlns:a16="http://schemas.microsoft.com/office/drawing/2014/main" id="{127CC7B7-8E70-477C-A789-7211ABEB0F65}"/>
              </a:ext>
            </a:extLst>
          </p:cNvPr>
          <p:cNvSpPr>
            <a:spLocks noChangeArrowheads="1"/>
          </p:cNvSpPr>
          <p:nvPr>
            <p:custDataLst>
              <p:tags r:id="rId19"/>
            </p:custDataLst>
          </p:nvPr>
        </p:nvSpPr>
        <p:spPr bwMode="auto">
          <a:xfrm>
            <a:off x="3048000" y="4029075"/>
            <a:ext cx="384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20</a:t>
            </a:r>
          </a:p>
        </p:txBody>
      </p:sp>
      <p:sp>
        <p:nvSpPr>
          <p:cNvPr id="107541" name="Rectangle 21">
            <a:extLst>
              <a:ext uri="{FF2B5EF4-FFF2-40B4-BE49-F238E27FC236}">
                <a16:creationId xmlns:a16="http://schemas.microsoft.com/office/drawing/2014/main" id="{3FA8FE7D-277B-404A-8F54-514CDA65CE1D}"/>
              </a:ext>
            </a:extLst>
          </p:cNvPr>
          <p:cNvSpPr>
            <a:spLocks noChangeArrowheads="1"/>
          </p:cNvSpPr>
          <p:nvPr>
            <p:custDataLst>
              <p:tags r:id="rId20"/>
            </p:custDataLst>
          </p:nvPr>
        </p:nvSpPr>
        <p:spPr bwMode="auto">
          <a:xfrm>
            <a:off x="3048000" y="3648075"/>
            <a:ext cx="38417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24</a:t>
            </a:r>
          </a:p>
        </p:txBody>
      </p:sp>
      <p:sp>
        <p:nvSpPr>
          <p:cNvPr id="107542" name="Rectangle 22">
            <a:extLst>
              <a:ext uri="{FF2B5EF4-FFF2-40B4-BE49-F238E27FC236}">
                <a16:creationId xmlns:a16="http://schemas.microsoft.com/office/drawing/2014/main" id="{9876FE8C-D4DC-45A7-BBC2-75A1876AB7E2}"/>
              </a:ext>
            </a:extLst>
          </p:cNvPr>
          <p:cNvSpPr>
            <a:spLocks noChangeArrowheads="1"/>
          </p:cNvSpPr>
          <p:nvPr>
            <p:custDataLst>
              <p:tags r:id="rId21"/>
            </p:custDataLst>
          </p:nvPr>
        </p:nvSpPr>
        <p:spPr bwMode="auto">
          <a:xfrm>
            <a:off x="914400" y="5553075"/>
            <a:ext cx="20256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F F F F F F F F</a:t>
            </a:r>
          </a:p>
        </p:txBody>
      </p:sp>
      <p:sp>
        <p:nvSpPr>
          <p:cNvPr id="107543" name="Line 23">
            <a:extLst>
              <a:ext uri="{FF2B5EF4-FFF2-40B4-BE49-F238E27FC236}">
                <a16:creationId xmlns:a16="http://schemas.microsoft.com/office/drawing/2014/main" id="{1F2593FD-3E15-497E-BF63-42A884FB3DE9}"/>
              </a:ext>
            </a:extLst>
          </p:cNvPr>
          <p:cNvSpPr>
            <a:spLocks noChangeShapeType="1"/>
          </p:cNvSpPr>
          <p:nvPr>
            <p:custDataLst>
              <p:tags r:id="rId22"/>
            </p:custDataLst>
          </p:nvPr>
        </p:nvSpPr>
        <p:spPr bwMode="auto">
          <a:xfrm flipV="1">
            <a:off x="2895600" y="326707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44" name="Line 24">
            <a:extLst>
              <a:ext uri="{FF2B5EF4-FFF2-40B4-BE49-F238E27FC236}">
                <a16:creationId xmlns:a16="http://schemas.microsoft.com/office/drawing/2014/main" id="{0D6DF073-B559-4139-B108-605C80D8DF55}"/>
              </a:ext>
            </a:extLst>
          </p:cNvPr>
          <p:cNvSpPr>
            <a:spLocks noChangeShapeType="1"/>
          </p:cNvSpPr>
          <p:nvPr>
            <p:custDataLst>
              <p:tags r:id="rId23"/>
            </p:custDataLst>
          </p:nvPr>
        </p:nvSpPr>
        <p:spPr bwMode="auto">
          <a:xfrm flipV="1">
            <a:off x="838200" y="319087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45" name="Rectangle 25">
            <a:extLst>
              <a:ext uri="{FF2B5EF4-FFF2-40B4-BE49-F238E27FC236}">
                <a16:creationId xmlns:a16="http://schemas.microsoft.com/office/drawing/2014/main" id="{A1EDAE11-211E-4584-BB41-EED56DA98E7D}"/>
              </a:ext>
            </a:extLst>
          </p:cNvPr>
          <p:cNvSpPr>
            <a:spLocks noChangeArrowheads="1"/>
          </p:cNvSpPr>
          <p:nvPr>
            <p:custDataLst>
              <p:tags r:id="rId24"/>
            </p:custDataLst>
          </p:nvPr>
        </p:nvSpPr>
        <p:spPr bwMode="auto">
          <a:xfrm>
            <a:off x="914400" y="5172075"/>
            <a:ext cx="19240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0 1 0 0 0 4 0 2</a:t>
            </a:r>
          </a:p>
        </p:txBody>
      </p:sp>
      <p:sp>
        <p:nvSpPr>
          <p:cNvPr id="107546" name="Rectangle 26">
            <a:extLst>
              <a:ext uri="{FF2B5EF4-FFF2-40B4-BE49-F238E27FC236}">
                <a16:creationId xmlns:a16="http://schemas.microsoft.com/office/drawing/2014/main" id="{0120D54E-8B50-459E-9ACF-AEBE14CDC1E7}"/>
              </a:ext>
            </a:extLst>
          </p:cNvPr>
          <p:cNvSpPr>
            <a:spLocks noChangeArrowheads="1"/>
          </p:cNvSpPr>
          <p:nvPr>
            <p:custDataLst>
              <p:tags r:id="rId25"/>
            </p:custDataLst>
          </p:nvPr>
        </p:nvSpPr>
        <p:spPr bwMode="auto">
          <a:xfrm>
            <a:off x="914400" y="4791075"/>
            <a:ext cx="19240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1 0 0 0 0 0 1 0</a:t>
            </a:r>
          </a:p>
        </p:txBody>
      </p:sp>
      <p:sp>
        <p:nvSpPr>
          <p:cNvPr id="107547" name="Rectangle 27">
            <a:extLst>
              <a:ext uri="{FF2B5EF4-FFF2-40B4-BE49-F238E27FC236}">
                <a16:creationId xmlns:a16="http://schemas.microsoft.com/office/drawing/2014/main" id="{8C517E43-39FC-47C3-B513-31853C7DF11C}"/>
              </a:ext>
            </a:extLst>
          </p:cNvPr>
          <p:cNvSpPr>
            <a:spLocks noChangeArrowheads="1"/>
          </p:cNvSpPr>
          <p:nvPr>
            <p:custDataLst>
              <p:tags r:id="rId26"/>
            </p:custDataLst>
          </p:nvPr>
        </p:nvSpPr>
        <p:spPr bwMode="auto">
          <a:xfrm>
            <a:off x="914400" y="4410075"/>
            <a:ext cx="19240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0 0 0 0 0 0 0 0</a:t>
            </a:r>
          </a:p>
        </p:txBody>
      </p:sp>
      <p:sp>
        <p:nvSpPr>
          <p:cNvPr id="107548" name="Rectangle 28">
            <a:extLst>
              <a:ext uri="{FF2B5EF4-FFF2-40B4-BE49-F238E27FC236}">
                <a16:creationId xmlns:a16="http://schemas.microsoft.com/office/drawing/2014/main" id="{EA22D5CF-D8A8-4424-AFCE-476F76BA9E0B}"/>
              </a:ext>
            </a:extLst>
          </p:cNvPr>
          <p:cNvSpPr>
            <a:spLocks noChangeArrowheads="1"/>
          </p:cNvSpPr>
          <p:nvPr>
            <p:custDataLst>
              <p:tags r:id="rId27"/>
            </p:custDataLst>
          </p:nvPr>
        </p:nvSpPr>
        <p:spPr bwMode="auto">
          <a:xfrm>
            <a:off x="914400" y="4029075"/>
            <a:ext cx="19240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en-US" altLang="zh-CN">
                <a:latin typeface="Tekton" pitchFamily="34" charset="0"/>
                <a:ea typeface="宋体" panose="02010600030101010101" pitchFamily="2" charset="-122"/>
              </a:rPr>
              <a:t>0x 0 0 0 0 0 0 0 0</a:t>
            </a:r>
          </a:p>
        </p:txBody>
      </p:sp>
      <p:sp>
        <p:nvSpPr>
          <p:cNvPr id="107549" name="Rectangle 29">
            <a:extLst>
              <a:ext uri="{FF2B5EF4-FFF2-40B4-BE49-F238E27FC236}">
                <a16:creationId xmlns:a16="http://schemas.microsoft.com/office/drawing/2014/main" id="{F2E161C5-4AB5-4648-803F-389EF0E91B0A}"/>
              </a:ext>
            </a:extLst>
          </p:cNvPr>
          <p:cNvSpPr>
            <a:spLocks noChangeArrowheads="1"/>
          </p:cNvSpPr>
          <p:nvPr>
            <p:custDataLst>
              <p:tags r:id="rId28"/>
            </p:custDataLst>
          </p:nvPr>
        </p:nvSpPr>
        <p:spPr bwMode="auto">
          <a:xfrm>
            <a:off x="838200" y="3648075"/>
            <a:ext cx="19875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85000"/>
              </a:lnSpc>
            </a:pPr>
            <a:r>
              <a:rPr lang="zh-CN" altLang="en-US">
                <a:latin typeface="Tekton" pitchFamily="34" charset="0"/>
                <a:ea typeface="宋体" panose="02010600030101010101" pitchFamily="2" charset="-122"/>
              </a:rPr>
              <a:t> </a:t>
            </a:r>
            <a:r>
              <a:rPr lang="en-US" altLang="zh-CN">
                <a:latin typeface="Tekton" pitchFamily="34" charset="0"/>
                <a:ea typeface="宋体" panose="02010600030101010101" pitchFamily="2" charset="-122"/>
              </a:rPr>
              <a:t>0x 0 0 0 0 0 0 0 0</a:t>
            </a:r>
          </a:p>
        </p:txBody>
      </p:sp>
      <mc:AlternateContent xmlns:mc="http://schemas.openxmlformats.org/markup-compatibility/2006">
        <mc:Choice xmlns:p14="http://schemas.microsoft.com/office/powerpoint/2010/main" Requires="p14">
          <p:contentPart p14:bwMode="auto" r:id="rId38">
            <p14:nvContentPartPr>
              <p14:cNvPr id="431136" name="Ink 32">
                <a:extLst>
                  <a:ext uri="{FF2B5EF4-FFF2-40B4-BE49-F238E27FC236}">
                    <a16:creationId xmlns:a16="http://schemas.microsoft.com/office/drawing/2014/main" id="{4298E2EA-07BD-4B53-A841-2543D75CF19C}"/>
                  </a:ext>
                </a:extLst>
              </p14:cNvPr>
              <p14:cNvContentPartPr>
                <a14:cpLocks xmlns:a14="http://schemas.microsoft.com/office/drawing/2010/main" noRot="1" noChangeAspect="1" noEditPoints="1" noChangeArrowheads="1" noChangeShapeType="1"/>
              </p14:cNvContentPartPr>
              <p14:nvPr/>
            </p14:nvContentPartPr>
            <p14:xfrm>
              <a:off x="3022600" y="5889625"/>
              <a:ext cx="7938" cy="1588"/>
            </p14:xfrm>
          </p:contentPart>
        </mc:Choice>
        <mc:Fallback>
          <p:pic>
            <p:nvPicPr>
              <p:cNvPr id="431136" name="Ink 32">
                <a:extLst>
                  <a:ext uri="{FF2B5EF4-FFF2-40B4-BE49-F238E27FC236}">
                    <a16:creationId xmlns:a16="http://schemas.microsoft.com/office/drawing/2014/main" id="{4298E2EA-07BD-4B53-A841-2543D75CF19C}"/>
                  </a:ext>
                </a:extLst>
              </p:cNvPr>
              <p:cNvPicPr>
                <a:picLocks noRot="1" noChangeAspect="1" noEditPoints="1" noChangeArrowheads="1" noChangeShapeType="1"/>
              </p:cNvPicPr>
              <p:nvPr/>
            </p:nvPicPr>
            <p:blipFill>
              <a:blip r:embed="rId39"/>
              <a:stretch>
                <a:fillRect/>
              </a:stretch>
            </p:blipFill>
            <p:spPr>
              <a:xfrm>
                <a:off x="3013219" y="5879303"/>
                <a:ext cx="26701" cy="2223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1137" name="Ink 33">
                <a:extLst>
                  <a:ext uri="{FF2B5EF4-FFF2-40B4-BE49-F238E27FC236}">
                    <a16:creationId xmlns:a16="http://schemas.microsoft.com/office/drawing/2014/main" id="{962F931E-C12F-401F-9001-BA39CFD4A73E}"/>
                  </a:ext>
                </a:extLst>
              </p14:cNvPr>
              <p14:cNvContentPartPr>
                <a14:cpLocks xmlns:a14="http://schemas.microsoft.com/office/drawing/2010/main" noRot="1" noChangeAspect="1" noEditPoints="1" noChangeArrowheads="1" noChangeShapeType="1"/>
              </p14:cNvContentPartPr>
              <p14:nvPr/>
            </p14:nvContentPartPr>
            <p14:xfrm>
              <a:off x="3178175" y="5892800"/>
              <a:ext cx="7938" cy="14288"/>
            </p14:xfrm>
          </p:contentPart>
        </mc:Choice>
        <mc:Fallback>
          <p:pic>
            <p:nvPicPr>
              <p:cNvPr id="431137" name="Ink 33">
                <a:extLst>
                  <a:ext uri="{FF2B5EF4-FFF2-40B4-BE49-F238E27FC236}">
                    <a16:creationId xmlns:a16="http://schemas.microsoft.com/office/drawing/2014/main" id="{962F931E-C12F-401F-9001-BA39CFD4A73E}"/>
                  </a:ext>
                </a:extLst>
              </p:cNvPr>
              <p:cNvPicPr>
                <a:picLocks noRot="1" noChangeAspect="1" noEditPoints="1" noChangeArrowheads="1" noChangeShapeType="1"/>
              </p:cNvPicPr>
              <p:nvPr/>
            </p:nvPicPr>
            <p:blipFill>
              <a:blip r:embed="rId41"/>
              <a:stretch>
                <a:fillRect/>
              </a:stretch>
            </p:blipFill>
            <p:spPr>
              <a:xfrm>
                <a:off x="3168794" y="5883513"/>
                <a:ext cx="26701" cy="32862"/>
              </a:xfrm>
              <a:prstGeom prst="rect">
                <a:avLst/>
              </a:prstGeom>
            </p:spPr>
          </p:pic>
        </mc:Fallback>
      </mc:AlternateContent>
      <p:sp>
        <p:nvSpPr>
          <p:cNvPr id="431138" name="Rectangle 34">
            <a:extLst>
              <a:ext uri="{FF2B5EF4-FFF2-40B4-BE49-F238E27FC236}">
                <a16:creationId xmlns:a16="http://schemas.microsoft.com/office/drawing/2014/main" id="{C1364424-D533-4F8D-8DDF-EF37381253DA}"/>
              </a:ext>
            </a:extLst>
          </p:cNvPr>
          <p:cNvSpPr>
            <a:spLocks noChangeArrowheads="1"/>
          </p:cNvSpPr>
          <p:nvPr>
            <p:custDataLst>
              <p:tags r:id="rId29"/>
            </p:custDataLst>
          </p:nvPr>
        </p:nvSpPr>
        <p:spPr bwMode="auto">
          <a:xfrm>
            <a:off x="4708525" y="2614613"/>
            <a:ext cx="1997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2000">
                <a:solidFill>
                  <a:schemeClr val="accent2"/>
                </a:solidFill>
                <a:latin typeface="Tekton" pitchFamily="34" charset="0"/>
                <a:ea typeface="宋体" panose="02010600030101010101" pitchFamily="2" charset="-122"/>
              </a:rPr>
              <a:t>$t0 = 0x00000090</a:t>
            </a:r>
          </a:p>
        </p:txBody>
      </p:sp>
      <p:sp>
        <p:nvSpPr>
          <p:cNvPr id="431139" name="Rectangle 35">
            <a:extLst>
              <a:ext uri="{FF2B5EF4-FFF2-40B4-BE49-F238E27FC236}">
                <a16:creationId xmlns:a16="http://schemas.microsoft.com/office/drawing/2014/main" id="{6D395784-8E2B-440C-9796-C8CC96809679}"/>
              </a:ext>
            </a:extLst>
          </p:cNvPr>
          <p:cNvSpPr>
            <a:spLocks noChangeArrowheads="1"/>
          </p:cNvSpPr>
          <p:nvPr>
            <p:custDataLst>
              <p:tags r:id="rId30"/>
            </p:custDataLst>
          </p:nvPr>
        </p:nvSpPr>
        <p:spPr bwMode="auto">
          <a:xfrm>
            <a:off x="4343400" y="3451225"/>
            <a:ext cx="24098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2000">
                <a:solidFill>
                  <a:schemeClr val="accent2"/>
                </a:solidFill>
                <a:latin typeface="Tekton" pitchFamily="34" charset="0"/>
                <a:ea typeface="宋体" panose="02010600030101010101" pitchFamily="2" charset="-122"/>
              </a:rPr>
              <a:t>mem(4) = 0xFFFF90FF</a:t>
            </a:r>
          </a:p>
        </p:txBody>
      </p:sp>
      <p:sp>
        <p:nvSpPr>
          <p:cNvPr id="431140" name="Rectangle 36">
            <a:extLst>
              <a:ext uri="{FF2B5EF4-FFF2-40B4-BE49-F238E27FC236}">
                <a16:creationId xmlns:a16="http://schemas.microsoft.com/office/drawing/2014/main" id="{4E9846D4-1D78-4910-B266-CFC7632D4B6C}"/>
              </a:ext>
            </a:extLst>
          </p:cNvPr>
          <p:cNvSpPr>
            <a:spLocks noChangeArrowheads="1"/>
          </p:cNvSpPr>
          <p:nvPr>
            <p:custDataLst>
              <p:tags r:id="rId31"/>
            </p:custDataLst>
          </p:nvPr>
        </p:nvSpPr>
        <p:spPr bwMode="auto">
          <a:xfrm>
            <a:off x="4371975" y="5332413"/>
            <a:ext cx="24082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2000">
                <a:solidFill>
                  <a:schemeClr val="accent2"/>
                </a:solidFill>
                <a:latin typeface="Tekton" pitchFamily="34" charset="0"/>
                <a:ea typeface="宋体" panose="02010600030101010101" pitchFamily="2" charset="-122"/>
              </a:rPr>
              <a:t>mem(4) = 0xFF</a:t>
            </a:r>
            <a:r>
              <a:rPr lang="en-US" altLang="zh-CN" sz="2000">
                <a:solidFill>
                  <a:srgbClr val="7030A0"/>
                </a:solidFill>
                <a:latin typeface="Tekton" pitchFamily="34" charset="0"/>
                <a:ea typeface="宋体" panose="02010600030101010101" pitchFamily="2" charset="-122"/>
              </a:rPr>
              <a:t>12</a:t>
            </a:r>
            <a:r>
              <a:rPr lang="en-US" altLang="zh-CN" sz="2000">
                <a:solidFill>
                  <a:schemeClr val="accent2"/>
                </a:solidFill>
                <a:latin typeface="Tekton" pitchFamily="34" charset="0"/>
                <a:ea typeface="宋体" panose="02010600030101010101" pitchFamily="2" charset="-122"/>
              </a:rPr>
              <a:t>FFFF</a:t>
            </a:r>
          </a:p>
        </p:txBody>
      </p:sp>
      <p:sp>
        <p:nvSpPr>
          <p:cNvPr id="107555" name="Rectangle 37">
            <a:extLst>
              <a:ext uri="{FF2B5EF4-FFF2-40B4-BE49-F238E27FC236}">
                <a16:creationId xmlns:a16="http://schemas.microsoft.com/office/drawing/2014/main" id="{BE54A18D-FF0A-4511-8898-1574B3F66A82}"/>
              </a:ext>
            </a:extLst>
          </p:cNvPr>
          <p:cNvSpPr>
            <a:spLocks noChangeArrowheads="1"/>
          </p:cNvSpPr>
          <p:nvPr>
            <p:custDataLst>
              <p:tags r:id="rId32"/>
            </p:custDataLst>
          </p:nvPr>
        </p:nvSpPr>
        <p:spPr bwMode="auto">
          <a:xfrm>
            <a:off x="4038600" y="2306638"/>
            <a:ext cx="396240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tx1"/>
                </a:solidFill>
                <a:latin typeface="等线" panose="02010600030101010101" pitchFamily="2" charset="-122"/>
                <a:ea typeface="等线" panose="02010600030101010101" pitchFamily="2" charset="-122"/>
              </a:defRPr>
            </a:lvl1pPr>
            <a:lvl2pPr marL="741363" indent="-246063">
              <a:defRPr>
                <a:solidFill>
                  <a:schemeClr val="tx1"/>
                </a:solidFill>
                <a:latin typeface="等线" panose="02010600030101010101" pitchFamily="2" charset="-122"/>
                <a:ea typeface="等线" panose="02010600030101010101" pitchFamily="2" charset="-122"/>
              </a:defRPr>
            </a:lvl2pPr>
            <a:lvl3pPr marL="1146175" indent="-176213">
              <a:defRPr>
                <a:solidFill>
                  <a:schemeClr val="tx1"/>
                </a:solidFill>
                <a:latin typeface="等线" panose="02010600030101010101" pitchFamily="2" charset="-122"/>
                <a:ea typeface="等线" panose="02010600030101010101" pitchFamily="2" charset="-122"/>
              </a:defRPr>
            </a:lvl3pPr>
            <a:lvl4pPr marL="1714500" indent="-342900">
              <a:defRPr>
                <a:solidFill>
                  <a:schemeClr val="tx1"/>
                </a:solidFill>
                <a:latin typeface="等线" panose="02010600030101010101" pitchFamily="2" charset="-122"/>
                <a:ea typeface="等线" panose="02010600030101010101" pitchFamily="2" charset="-122"/>
              </a:defRPr>
            </a:lvl4pPr>
            <a:lvl5pPr marL="2171700" indent="-342900">
              <a:defRPr>
                <a:solidFill>
                  <a:schemeClr val="tx1"/>
                </a:solidFill>
                <a:latin typeface="等线" panose="02010600030101010101" pitchFamily="2" charset="-122"/>
                <a:ea typeface="等线" panose="02010600030101010101" pitchFamily="2" charset="-122"/>
              </a:defRPr>
            </a:lvl5pPr>
            <a:lvl6pPr marL="26289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30861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5433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40005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spcBef>
                <a:spcPct val="65000"/>
              </a:spcBef>
              <a:buClr>
                <a:schemeClr val="accent1"/>
              </a:buClr>
              <a:buSzPct val="75000"/>
              <a:buFont typeface="Wingdings" panose="05000000000000000000" pitchFamily="2" charset="2"/>
              <a:buChar char="q"/>
            </a:pPr>
            <a:r>
              <a:rPr lang="en-US" altLang="zh-CN" sz="2000" b="1">
                <a:latin typeface="Arial" panose="020B0604020202020204" pitchFamily="34" charset="0"/>
                <a:ea typeface="宋体" panose="02010600030101010101" pitchFamily="2" charset="-122"/>
              </a:rPr>
              <a:t>$t0</a:t>
            </a:r>
            <a:r>
              <a:rPr lang="zh-CN" altLang="en-US" sz="2000" b="1">
                <a:latin typeface="Arial" panose="020B0604020202020204" pitchFamily="34" charset="0"/>
                <a:ea typeface="宋体" panose="02010600030101010101" pitchFamily="2" charset="-122"/>
              </a:rPr>
              <a:t>寄存器的左边值</a:t>
            </a:r>
            <a:r>
              <a:rPr lang="en-US" altLang="zh-CN" sz="2000" b="1">
                <a:latin typeface="Arial" panose="020B0604020202020204" pitchFamily="34"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107556" name="Rectangle 38">
            <a:extLst>
              <a:ext uri="{FF2B5EF4-FFF2-40B4-BE49-F238E27FC236}">
                <a16:creationId xmlns:a16="http://schemas.microsoft.com/office/drawing/2014/main" id="{182A1240-4977-4B62-AA80-61736440B1F5}"/>
              </a:ext>
            </a:extLst>
          </p:cNvPr>
          <p:cNvSpPr>
            <a:spLocks noChangeArrowheads="1"/>
          </p:cNvSpPr>
          <p:nvPr>
            <p:custDataLst>
              <p:tags r:id="rId33"/>
            </p:custDataLst>
          </p:nvPr>
        </p:nvSpPr>
        <p:spPr bwMode="auto">
          <a:xfrm>
            <a:off x="4038600" y="4111625"/>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tx1"/>
                </a:solidFill>
                <a:latin typeface="等线" panose="02010600030101010101" pitchFamily="2" charset="-122"/>
                <a:ea typeface="等线" panose="02010600030101010101" pitchFamily="2" charset="-122"/>
              </a:defRPr>
            </a:lvl1pPr>
            <a:lvl2pPr marL="741363" indent="-246063">
              <a:defRPr>
                <a:solidFill>
                  <a:schemeClr val="tx1"/>
                </a:solidFill>
                <a:latin typeface="等线" panose="02010600030101010101" pitchFamily="2" charset="-122"/>
                <a:ea typeface="等线" panose="02010600030101010101" pitchFamily="2" charset="-122"/>
              </a:defRPr>
            </a:lvl2pPr>
            <a:lvl3pPr marL="1146175" indent="-176213">
              <a:defRPr>
                <a:solidFill>
                  <a:schemeClr val="tx1"/>
                </a:solidFill>
                <a:latin typeface="等线" panose="02010600030101010101" pitchFamily="2" charset="-122"/>
                <a:ea typeface="等线" panose="02010600030101010101" pitchFamily="2" charset="-122"/>
              </a:defRPr>
            </a:lvl3pPr>
            <a:lvl4pPr marL="1714500" indent="-342900">
              <a:defRPr>
                <a:solidFill>
                  <a:schemeClr val="tx1"/>
                </a:solidFill>
                <a:latin typeface="等线" panose="02010600030101010101" pitchFamily="2" charset="-122"/>
                <a:ea typeface="等线" panose="02010600030101010101" pitchFamily="2" charset="-122"/>
              </a:defRPr>
            </a:lvl4pPr>
            <a:lvl5pPr marL="2171700" indent="-342900">
              <a:defRPr>
                <a:solidFill>
                  <a:schemeClr val="tx1"/>
                </a:solidFill>
                <a:latin typeface="等线" panose="02010600030101010101" pitchFamily="2" charset="-122"/>
                <a:ea typeface="等线" panose="02010600030101010101" pitchFamily="2" charset="-122"/>
              </a:defRPr>
            </a:lvl5pPr>
            <a:lvl6pPr marL="26289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30861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5433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40005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spcBef>
                <a:spcPct val="65000"/>
              </a:spcBef>
              <a:buClr>
                <a:schemeClr val="accent1"/>
              </a:buClr>
              <a:buSzPct val="75000"/>
              <a:buFont typeface="Wingdings" panose="05000000000000000000" pitchFamily="2" charset="2"/>
              <a:buChar char="q"/>
            </a:pPr>
            <a:r>
              <a:rPr lang="zh-CN" altLang="en-US" sz="2000" b="1">
                <a:latin typeface="Arial" panose="020B0604020202020204" pitchFamily="34" charset="0"/>
                <a:ea typeface="宋体" panose="02010600030101010101" pitchFamily="2" charset="-122"/>
              </a:rPr>
              <a:t>如果机器是小端存储</a:t>
            </a:r>
            <a:r>
              <a:rPr lang="en-US" altLang="zh-CN" sz="2000" b="1">
                <a:solidFill>
                  <a:schemeClr val="accent1"/>
                </a:solidFill>
                <a:latin typeface="Arial" panose="020B0604020202020204" pitchFamily="34" charset="0"/>
                <a:ea typeface="宋体" panose="02010600030101010101" pitchFamily="2" charset="-122"/>
              </a:rPr>
              <a:t>little Endian</a:t>
            </a:r>
            <a:r>
              <a:rPr lang="zh-CN" altLang="en-US" sz="2000" b="1">
                <a:solidFill>
                  <a:schemeClr val="accent1"/>
                </a:solidFill>
                <a:latin typeface="Arial" panose="020B0604020202020204" pitchFamily="34" charset="0"/>
                <a:ea typeface="宋体" panose="02010600030101010101" pitchFamily="2" charset="-122"/>
              </a:rPr>
              <a:t>，结果是什么</a:t>
            </a:r>
            <a:r>
              <a:rPr lang="en-US" altLang="zh-CN" sz="2000" b="1">
                <a:latin typeface="Arial" panose="020B0604020202020204" pitchFamily="34"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107557" name="Rectangle 39">
            <a:extLst>
              <a:ext uri="{FF2B5EF4-FFF2-40B4-BE49-F238E27FC236}">
                <a16:creationId xmlns:a16="http://schemas.microsoft.com/office/drawing/2014/main" id="{AF0E6804-2170-4A96-A380-A1B449890237}"/>
              </a:ext>
            </a:extLst>
          </p:cNvPr>
          <p:cNvSpPr>
            <a:spLocks noChangeArrowheads="1"/>
          </p:cNvSpPr>
          <p:nvPr>
            <p:custDataLst>
              <p:tags r:id="rId34"/>
            </p:custDataLst>
          </p:nvPr>
        </p:nvSpPr>
        <p:spPr bwMode="auto">
          <a:xfrm>
            <a:off x="4038600" y="3059113"/>
            <a:ext cx="510540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tx1"/>
                </a:solidFill>
                <a:latin typeface="等线" panose="02010600030101010101" pitchFamily="2" charset="-122"/>
                <a:ea typeface="等线" panose="02010600030101010101" pitchFamily="2" charset="-122"/>
              </a:defRPr>
            </a:lvl1pPr>
            <a:lvl2pPr marL="741363" indent="-246063">
              <a:defRPr>
                <a:solidFill>
                  <a:schemeClr val="tx1"/>
                </a:solidFill>
                <a:latin typeface="等线" panose="02010600030101010101" pitchFamily="2" charset="-122"/>
                <a:ea typeface="等线" panose="02010600030101010101" pitchFamily="2" charset="-122"/>
              </a:defRPr>
            </a:lvl2pPr>
            <a:lvl3pPr marL="1146175" indent="-176213">
              <a:defRPr>
                <a:solidFill>
                  <a:schemeClr val="tx1"/>
                </a:solidFill>
                <a:latin typeface="等线" panose="02010600030101010101" pitchFamily="2" charset="-122"/>
                <a:ea typeface="等线" panose="02010600030101010101" pitchFamily="2" charset="-122"/>
              </a:defRPr>
            </a:lvl3pPr>
            <a:lvl4pPr marL="1714500" indent="-342900">
              <a:defRPr>
                <a:solidFill>
                  <a:schemeClr val="tx1"/>
                </a:solidFill>
                <a:latin typeface="等线" panose="02010600030101010101" pitchFamily="2" charset="-122"/>
                <a:ea typeface="等线" panose="02010600030101010101" pitchFamily="2" charset="-122"/>
              </a:defRPr>
            </a:lvl4pPr>
            <a:lvl5pPr marL="2171700" indent="-342900">
              <a:defRPr>
                <a:solidFill>
                  <a:schemeClr val="tx1"/>
                </a:solidFill>
                <a:latin typeface="等线" panose="02010600030101010101" pitchFamily="2" charset="-122"/>
                <a:ea typeface="等线" panose="02010600030101010101" pitchFamily="2" charset="-122"/>
              </a:defRPr>
            </a:lvl5pPr>
            <a:lvl6pPr marL="26289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30861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5433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4000500" indent="-3429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90000"/>
              </a:lnSpc>
              <a:spcBef>
                <a:spcPct val="65000"/>
              </a:spcBef>
              <a:buClr>
                <a:schemeClr val="accent1"/>
              </a:buClr>
              <a:buSzPct val="75000"/>
              <a:buFont typeface="Wingdings" panose="05000000000000000000" pitchFamily="2" charset="2"/>
              <a:buChar char="q"/>
            </a:pPr>
            <a:r>
              <a:rPr lang="zh-CN" altLang="en-US" sz="2000" b="1">
                <a:latin typeface="Arial" panose="020B0604020202020204" pitchFamily="34" charset="0"/>
                <a:ea typeface="宋体" panose="02010600030101010101" pitchFamily="2" charset="-122"/>
              </a:rPr>
              <a:t>内存字有变化吗，变成什么</a:t>
            </a:r>
            <a:r>
              <a:rPr lang="en-US" altLang="zh-CN" sz="2000" b="1">
                <a:latin typeface="Arial" panose="020B0604020202020204" pitchFamily="34"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p:txBody>
      </p:sp>
      <p:sp>
        <p:nvSpPr>
          <p:cNvPr id="431144" name="Rectangle 40">
            <a:extLst>
              <a:ext uri="{FF2B5EF4-FFF2-40B4-BE49-F238E27FC236}">
                <a16:creationId xmlns:a16="http://schemas.microsoft.com/office/drawing/2014/main" id="{E72AC566-DE3F-4966-8A4C-F9F8AD7589A8}"/>
              </a:ext>
            </a:extLst>
          </p:cNvPr>
          <p:cNvSpPr>
            <a:spLocks noChangeArrowheads="1"/>
          </p:cNvSpPr>
          <p:nvPr>
            <p:custDataLst>
              <p:tags r:id="rId35"/>
            </p:custDataLst>
          </p:nvPr>
        </p:nvSpPr>
        <p:spPr bwMode="auto">
          <a:xfrm>
            <a:off x="4419600" y="4916488"/>
            <a:ext cx="1997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2000">
                <a:solidFill>
                  <a:schemeClr val="accent2"/>
                </a:solidFill>
                <a:latin typeface="Tekton" pitchFamily="34" charset="0"/>
                <a:ea typeface="宋体" panose="02010600030101010101" pitchFamily="2" charset="-122"/>
              </a:rPr>
              <a:t>$t0 = 0x000000</a:t>
            </a:r>
            <a:r>
              <a:rPr lang="en-US" altLang="zh-CN" sz="2000">
                <a:solidFill>
                  <a:srgbClr val="7030A0"/>
                </a:solidFill>
                <a:latin typeface="Tekton" pitchFamily="34" charset="0"/>
                <a:ea typeface="宋体" panose="02010600030101010101" pitchFamily="2" charset="-122"/>
              </a:rPr>
              <a:t>12</a:t>
            </a:r>
          </a:p>
        </p:txBody>
      </p:sp>
      <p:sp>
        <p:nvSpPr>
          <p:cNvPr id="2" name="矩形 1">
            <a:extLst>
              <a:ext uri="{FF2B5EF4-FFF2-40B4-BE49-F238E27FC236}">
                <a16:creationId xmlns:a16="http://schemas.microsoft.com/office/drawing/2014/main" id="{4C1D4934-B96D-4E5F-BE1F-5FCC60B68A69}"/>
              </a:ext>
            </a:extLst>
          </p:cNvPr>
          <p:cNvSpPr>
            <a:spLocks noChangeArrowheads="1"/>
          </p:cNvSpPr>
          <p:nvPr/>
        </p:nvSpPr>
        <p:spPr bwMode="auto">
          <a:xfrm>
            <a:off x="1817688" y="5519738"/>
            <a:ext cx="365125" cy="3079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400">
                <a:solidFill>
                  <a:schemeClr val="accent2"/>
                </a:solidFill>
                <a:latin typeface="Tekton" pitchFamily="34" charset="0"/>
                <a:ea typeface="宋体" panose="02010600030101010101" pitchFamily="2" charset="-122"/>
              </a:rPr>
              <a:t>90</a:t>
            </a:r>
            <a:endParaRPr lang="zh-CN" altLang="en-US" sz="1400"/>
          </a:p>
        </p:txBody>
      </p:sp>
      <p:sp>
        <p:nvSpPr>
          <p:cNvPr id="3" name="矩形 2">
            <a:extLst>
              <a:ext uri="{FF2B5EF4-FFF2-40B4-BE49-F238E27FC236}">
                <a16:creationId xmlns:a16="http://schemas.microsoft.com/office/drawing/2014/main" id="{D9782B60-13F1-4987-8BDC-D0D9079AE7BE}"/>
              </a:ext>
            </a:extLst>
          </p:cNvPr>
          <p:cNvSpPr>
            <a:spLocks noChangeArrowheads="1"/>
          </p:cNvSpPr>
          <p:nvPr/>
        </p:nvSpPr>
        <p:spPr bwMode="auto">
          <a:xfrm>
            <a:off x="1546225" y="5522913"/>
            <a:ext cx="381000" cy="3063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400">
                <a:solidFill>
                  <a:srgbClr val="7030A0"/>
                </a:solidFill>
                <a:latin typeface="Tekton" pitchFamily="34" charset="0"/>
                <a:ea typeface="宋体" panose="02010600030101010101" pitchFamily="2" charset="-122"/>
              </a:rPr>
              <a:t>12</a:t>
            </a:r>
            <a:endParaRPr lang="zh-CN"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311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3114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311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8" grpId="0" autoUpdateAnimBg="0"/>
      <p:bldP spid="431139" grpId="0" autoUpdateAnimBg="0"/>
      <p:bldP spid="431140" grpId="0" autoUpdateAnimBg="0"/>
      <p:bldP spid="431144" grpId="0" autoUpdateAnimBg="0"/>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7" y="1903913"/>
            <a:ext cx="1458143" cy="109312"/>
          </a:xfrm>
          <a:prstGeom prst="rect">
            <a:avLst/>
          </a:prstGeom>
        </p:spPr>
        <p:txBody>
          <a:bodyPr vert="horz" wrap="square" lIns="0" tIns="7798" rIns="0" bIns="0" rtlCol="0">
            <a:spAutoFit/>
          </a:bodyPr>
          <a:lstStyle/>
          <a:p>
            <a:pPr marL="5776" defTabSz="342900">
              <a:spcBef>
                <a:spcPts val="62"/>
              </a:spcBef>
            </a:pPr>
            <a:r>
              <a:rPr sz="659" b="1" dirty="0">
                <a:solidFill>
                  <a:srgbClr val="FFFFFF"/>
                </a:solidFill>
                <a:latin typeface="Arial"/>
                <a:cs typeface="Arial"/>
              </a:rPr>
              <a:t>Computer</a:t>
            </a:r>
            <a:r>
              <a:rPr sz="659" b="1" spc="46" dirty="0">
                <a:solidFill>
                  <a:srgbClr val="FFFFFF"/>
                </a:solidFill>
                <a:latin typeface="Arial"/>
                <a:cs typeface="Arial"/>
              </a:rPr>
              <a:t> </a:t>
            </a:r>
            <a:r>
              <a:rPr sz="659" b="1" dirty="0">
                <a:solidFill>
                  <a:srgbClr val="FFFFFF"/>
                </a:solidFill>
                <a:latin typeface="Arial"/>
                <a:cs typeface="Arial"/>
              </a:rPr>
              <a:t>Science</a:t>
            </a:r>
            <a:r>
              <a:rPr sz="659" b="1" spc="48" dirty="0">
                <a:solidFill>
                  <a:srgbClr val="FFFFFF"/>
                </a:solidFill>
                <a:latin typeface="Arial"/>
                <a:cs typeface="Arial"/>
              </a:rPr>
              <a:t> </a:t>
            </a:r>
            <a:r>
              <a:rPr sz="659" b="1" dirty="0">
                <a:solidFill>
                  <a:srgbClr val="FFFFFF"/>
                </a:solidFill>
                <a:latin typeface="Arial"/>
                <a:cs typeface="Arial"/>
              </a:rPr>
              <a:t>61C</a:t>
            </a:r>
            <a:r>
              <a:rPr sz="659" b="1" spc="48" dirty="0">
                <a:solidFill>
                  <a:srgbClr val="FFFFFF"/>
                </a:solidFill>
                <a:latin typeface="Arial"/>
                <a:cs typeface="Arial"/>
              </a:rPr>
              <a:t> </a:t>
            </a:r>
            <a:r>
              <a:rPr sz="659" b="1" dirty="0">
                <a:solidFill>
                  <a:srgbClr val="FFFFFF"/>
                </a:solidFill>
                <a:latin typeface="Arial"/>
                <a:cs typeface="Arial"/>
              </a:rPr>
              <a:t>Spring</a:t>
            </a:r>
            <a:r>
              <a:rPr sz="659" b="1" spc="46" dirty="0">
                <a:solidFill>
                  <a:srgbClr val="FFFFFF"/>
                </a:solidFill>
                <a:latin typeface="Arial"/>
                <a:cs typeface="Arial"/>
              </a:rPr>
              <a:t> </a:t>
            </a:r>
            <a:r>
              <a:rPr sz="659" b="1" spc="-9" dirty="0">
                <a:solidFill>
                  <a:srgbClr val="FFFFFF"/>
                </a:solidFill>
                <a:latin typeface="Arial"/>
                <a:cs typeface="Arial"/>
              </a:rPr>
              <a:t>2019</a:t>
            </a:r>
            <a:endParaRPr sz="659">
              <a:solidFill>
                <a:prstClr val="black"/>
              </a:solidFill>
              <a:latin typeface="Arial"/>
              <a:cs typeface="Arial"/>
            </a:endParaRPr>
          </a:p>
        </p:txBody>
      </p:sp>
      <p:sp>
        <p:nvSpPr>
          <p:cNvPr id="3" name="object 3"/>
          <p:cNvSpPr txBox="1"/>
          <p:nvPr/>
        </p:nvSpPr>
        <p:spPr>
          <a:xfrm>
            <a:off x="8778679" y="1902300"/>
            <a:ext cx="313346" cy="109312"/>
          </a:xfrm>
          <a:prstGeom prst="rect">
            <a:avLst/>
          </a:prstGeom>
        </p:spPr>
        <p:txBody>
          <a:bodyPr vert="horz" wrap="square" lIns="0" tIns="7798" rIns="0" bIns="0" rtlCol="0">
            <a:spAutoFit/>
          </a:bodyPr>
          <a:lstStyle/>
          <a:p>
            <a:pPr marL="5776" defTabSz="342900">
              <a:spcBef>
                <a:spcPts val="62"/>
              </a:spcBef>
            </a:pPr>
            <a:r>
              <a:rPr sz="659" b="1" spc="-5" dirty="0">
                <a:solidFill>
                  <a:srgbClr val="FFFFFF"/>
                </a:solidFill>
                <a:latin typeface="Arial"/>
                <a:cs typeface="Arial"/>
              </a:rPr>
              <a:t>Weaver</a:t>
            </a:r>
            <a:endParaRPr sz="659">
              <a:solidFill>
                <a:prstClr val="black"/>
              </a:solidFill>
              <a:latin typeface="Arial"/>
              <a:cs typeface="Arial"/>
            </a:endParaRPr>
          </a:p>
        </p:txBody>
      </p:sp>
      <p:sp>
        <p:nvSpPr>
          <p:cNvPr id="5" name="object 5"/>
          <p:cNvSpPr txBox="1">
            <a:spLocks noGrp="1"/>
          </p:cNvSpPr>
          <p:nvPr>
            <p:ph type="title"/>
          </p:nvPr>
        </p:nvSpPr>
        <p:spPr>
          <a:xfrm>
            <a:off x="208842" y="1069704"/>
            <a:ext cx="4574315" cy="423081"/>
          </a:xfrm>
          <a:prstGeom prst="rect">
            <a:avLst/>
          </a:prstGeom>
        </p:spPr>
        <p:txBody>
          <a:bodyPr vert="horz" wrap="square" lIns="0" tIns="7509" rIns="0" bIns="0" rtlCol="0" anchor="ctr">
            <a:spAutoFit/>
          </a:bodyPr>
          <a:lstStyle/>
          <a:p>
            <a:pPr marL="5776">
              <a:lnSpc>
                <a:spcPct val="100000"/>
              </a:lnSpc>
              <a:spcBef>
                <a:spcPts val="59"/>
              </a:spcBef>
            </a:pPr>
            <a:r>
              <a:rPr spc="-289" dirty="0"/>
              <a:t>T</a:t>
            </a:r>
            <a:r>
              <a:rPr spc="59" dirty="0"/>
              <a:t>yped</a:t>
            </a:r>
            <a:r>
              <a:rPr spc="-119" dirty="0"/>
              <a:t> </a:t>
            </a:r>
            <a:r>
              <a:rPr spc="-27" dirty="0"/>
              <a:t>Variables</a:t>
            </a:r>
            <a:r>
              <a:rPr spc="-121" dirty="0"/>
              <a:t> </a:t>
            </a:r>
            <a:r>
              <a:rPr dirty="0"/>
              <a:t>in</a:t>
            </a:r>
            <a:r>
              <a:rPr spc="-119" dirty="0"/>
              <a:t> </a:t>
            </a:r>
            <a:r>
              <a:rPr spc="-23" dirty="0"/>
              <a:t>C</a:t>
            </a:r>
          </a:p>
        </p:txBody>
      </p:sp>
      <p:sp>
        <p:nvSpPr>
          <p:cNvPr id="36" name="object 36"/>
          <p:cNvSpPr txBox="1">
            <a:spLocks noGrp="1"/>
          </p:cNvSpPr>
          <p:nvPr>
            <p:ph type="sldNum" sz="quarter" idx="4294967295"/>
          </p:nvPr>
        </p:nvSpPr>
        <p:spPr>
          <a:xfrm>
            <a:off x="6457950" y="5697314"/>
            <a:ext cx="2057400" cy="128240"/>
          </a:xfrm>
          <a:prstGeom prst="rect">
            <a:avLst/>
          </a:prstGeom>
        </p:spPr>
        <p:txBody>
          <a:bodyPr vert="horz" wrap="square" lIns="0" tIns="0" rIns="0" bIns="0" rtlCol="0" anchor="ctr">
            <a:spAutoFit/>
          </a:bodyPr>
          <a:lstStyle/>
          <a:p>
            <a:pPr marL="17328" defTabSz="342900">
              <a:lnSpc>
                <a:spcPts val="1049"/>
              </a:lnSpc>
            </a:pPr>
            <a:fld id="{81D60167-4931-47E6-BA6A-407CBD079E47}" type="slidenum">
              <a:rPr spc="-11" dirty="0">
                <a:solidFill>
                  <a:prstClr val="black">
                    <a:tint val="75000"/>
                  </a:prstClr>
                </a:solidFill>
                <a:latin typeface="Calibri" panose="020F0502020204030204"/>
              </a:rPr>
              <a:pPr marL="17328" defTabSz="342900">
                <a:lnSpc>
                  <a:spcPts val="1049"/>
                </a:lnSpc>
              </a:pPr>
              <a:t>36</a:t>
            </a:fld>
            <a:endParaRPr spc="-11" dirty="0">
              <a:solidFill>
                <a:prstClr val="black">
                  <a:tint val="75000"/>
                </a:prstClr>
              </a:solidFill>
              <a:latin typeface="Calibri" panose="020F0502020204030204"/>
            </a:endParaRPr>
          </a:p>
        </p:txBody>
      </p:sp>
      <p:graphicFrame>
        <p:nvGraphicFramePr>
          <p:cNvPr id="6" name="object 6"/>
          <p:cNvGraphicFramePr>
            <a:graphicFrameLocks noGrp="1"/>
          </p:cNvGraphicFramePr>
          <p:nvPr/>
        </p:nvGraphicFramePr>
        <p:xfrm>
          <a:off x="219227" y="2076504"/>
          <a:ext cx="2703442" cy="1009262"/>
        </p:xfrm>
        <a:graphic>
          <a:graphicData uri="http://schemas.openxmlformats.org/drawingml/2006/table">
            <a:tbl>
              <a:tblPr firstRow="1" bandRow="1">
                <a:tableStyleId>{2D5ABB26-0587-4C30-8999-92F81FD0307C}</a:tableStyleId>
              </a:tblPr>
              <a:tblGrid>
                <a:gridCol w="580196">
                  <a:extLst>
                    <a:ext uri="{9D8B030D-6E8A-4147-A177-3AD203B41FA5}">
                      <a16:colId xmlns:a16="http://schemas.microsoft.com/office/drawing/2014/main" val="20000"/>
                    </a:ext>
                  </a:extLst>
                </a:gridCol>
                <a:gridCol w="1131512">
                  <a:extLst>
                    <a:ext uri="{9D8B030D-6E8A-4147-A177-3AD203B41FA5}">
                      <a16:colId xmlns:a16="http://schemas.microsoft.com/office/drawing/2014/main" val="20001"/>
                    </a:ext>
                  </a:extLst>
                </a:gridCol>
                <a:gridCol w="308725">
                  <a:extLst>
                    <a:ext uri="{9D8B030D-6E8A-4147-A177-3AD203B41FA5}">
                      <a16:colId xmlns:a16="http://schemas.microsoft.com/office/drawing/2014/main" val="20002"/>
                    </a:ext>
                  </a:extLst>
                </a:gridCol>
                <a:gridCol w="683009">
                  <a:extLst>
                    <a:ext uri="{9D8B030D-6E8A-4147-A177-3AD203B41FA5}">
                      <a16:colId xmlns:a16="http://schemas.microsoft.com/office/drawing/2014/main" val="20003"/>
                    </a:ext>
                  </a:extLst>
                </a:gridCol>
              </a:tblGrid>
              <a:tr h="272891">
                <a:tc>
                  <a:txBody>
                    <a:bodyPr/>
                    <a:lstStyle/>
                    <a:p>
                      <a:pPr marL="31750">
                        <a:lnSpc>
                          <a:spcPts val="3060"/>
                        </a:lnSpc>
                      </a:pPr>
                      <a:r>
                        <a:rPr sz="1400" b="1" spc="-25" dirty="0">
                          <a:latin typeface="Courier New"/>
                          <a:cs typeface="Courier New"/>
                        </a:rPr>
                        <a:t>int</a:t>
                      </a:r>
                      <a:endParaRPr sz="1400">
                        <a:latin typeface="Courier New"/>
                        <a:cs typeface="Courier New"/>
                      </a:endParaRPr>
                    </a:p>
                  </a:txBody>
                  <a:tcPr marL="0" marR="0" marT="0" marB="0"/>
                </a:tc>
                <a:tc>
                  <a:txBody>
                    <a:bodyPr/>
                    <a:lstStyle/>
                    <a:p>
                      <a:pPr marL="113030">
                        <a:lnSpc>
                          <a:spcPts val="3060"/>
                        </a:lnSpc>
                      </a:pPr>
                      <a:r>
                        <a:rPr sz="1400" b="1" spc="-10" dirty="0">
                          <a:latin typeface="Courier New"/>
                          <a:cs typeface="Courier New"/>
                        </a:rPr>
                        <a:t>variable1</a:t>
                      </a:r>
                      <a:endParaRPr sz="1400">
                        <a:latin typeface="Courier New"/>
                        <a:cs typeface="Courier New"/>
                      </a:endParaRPr>
                    </a:p>
                  </a:txBody>
                  <a:tcPr marL="0" marR="0" marT="0" marB="0"/>
                </a:tc>
                <a:tc>
                  <a:txBody>
                    <a:bodyPr/>
                    <a:lstStyle/>
                    <a:p>
                      <a:pPr marR="105410" algn="r">
                        <a:lnSpc>
                          <a:spcPts val="3060"/>
                        </a:lnSpc>
                      </a:pPr>
                      <a:r>
                        <a:rPr sz="1400" b="1" dirty="0">
                          <a:latin typeface="Courier New"/>
                          <a:cs typeface="Courier New"/>
                        </a:rPr>
                        <a:t>=</a:t>
                      </a:r>
                      <a:endParaRPr sz="1400">
                        <a:latin typeface="Courier New"/>
                        <a:cs typeface="Courier New"/>
                      </a:endParaRPr>
                    </a:p>
                  </a:txBody>
                  <a:tcPr marL="0" marR="0" marT="0" marB="0"/>
                </a:tc>
                <a:tc>
                  <a:txBody>
                    <a:bodyPr/>
                    <a:lstStyle/>
                    <a:p>
                      <a:pPr marL="113030">
                        <a:lnSpc>
                          <a:spcPts val="3060"/>
                        </a:lnSpc>
                      </a:pPr>
                      <a:r>
                        <a:rPr sz="1400" b="1" spc="-25" dirty="0">
                          <a:latin typeface="Courier New"/>
                          <a:cs typeface="Courier New"/>
                        </a:rPr>
                        <a:t>2;</a:t>
                      </a:r>
                      <a:endParaRPr sz="1400">
                        <a:latin typeface="Courier New"/>
                        <a:cs typeface="Courier New"/>
                      </a:endParaRPr>
                    </a:p>
                  </a:txBody>
                  <a:tcPr marL="0" marR="0" marT="0" marB="0"/>
                </a:tc>
                <a:extLst>
                  <a:ext uri="{0D108BD9-81ED-4DB2-BD59-A6C34878D82A}">
                    <a16:rowId xmlns:a16="http://schemas.microsoft.com/office/drawing/2014/main" val="10000"/>
                  </a:ext>
                </a:extLst>
              </a:tr>
              <a:tr h="417545">
                <a:tc>
                  <a:txBody>
                    <a:bodyPr/>
                    <a:lstStyle/>
                    <a:p>
                      <a:pPr marL="31750">
                        <a:lnSpc>
                          <a:spcPct val="100000"/>
                        </a:lnSpc>
                        <a:spcBef>
                          <a:spcPts val="105"/>
                        </a:spcBef>
                      </a:pPr>
                      <a:r>
                        <a:rPr sz="1400" b="1" spc="-10" dirty="0">
                          <a:latin typeface="Courier New"/>
                          <a:cs typeface="Courier New"/>
                        </a:rPr>
                        <a:t>float</a:t>
                      </a:r>
                      <a:endParaRPr sz="1400">
                        <a:latin typeface="Courier New"/>
                        <a:cs typeface="Courier New"/>
                      </a:endParaRPr>
                    </a:p>
                  </a:txBody>
                  <a:tcPr marL="0" marR="0" marT="6065" marB="0"/>
                </a:tc>
                <a:tc>
                  <a:txBody>
                    <a:bodyPr/>
                    <a:lstStyle/>
                    <a:p>
                      <a:pPr marL="113030">
                        <a:lnSpc>
                          <a:spcPct val="100000"/>
                        </a:lnSpc>
                        <a:spcBef>
                          <a:spcPts val="105"/>
                        </a:spcBef>
                      </a:pPr>
                      <a:r>
                        <a:rPr sz="1400" b="1" spc="-10" dirty="0">
                          <a:latin typeface="Courier New"/>
                          <a:cs typeface="Courier New"/>
                        </a:rPr>
                        <a:t>variable2</a:t>
                      </a:r>
                      <a:endParaRPr sz="1400">
                        <a:latin typeface="Courier New"/>
                        <a:cs typeface="Courier New"/>
                      </a:endParaRPr>
                    </a:p>
                  </a:txBody>
                  <a:tcPr marL="0" marR="0" marT="6065" marB="0"/>
                </a:tc>
                <a:tc>
                  <a:txBody>
                    <a:bodyPr/>
                    <a:lstStyle/>
                    <a:p>
                      <a:pPr marR="105410" algn="r">
                        <a:lnSpc>
                          <a:spcPct val="100000"/>
                        </a:lnSpc>
                        <a:spcBef>
                          <a:spcPts val="105"/>
                        </a:spcBef>
                      </a:pPr>
                      <a:r>
                        <a:rPr sz="1400" b="1" dirty="0">
                          <a:latin typeface="Courier New"/>
                          <a:cs typeface="Courier New"/>
                        </a:rPr>
                        <a:t>=</a:t>
                      </a:r>
                      <a:endParaRPr sz="1400">
                        <a:latin typeface="Courier New"/>
                        <a:cs typeface="Courier New"/>
                      </a:endParaRPr>
                    </a:p>
                  </a:txBody>
                  <a:tcPr marL="0" marR="0" marT="6065" marB="0"/>
                </a:tc>
                <a:tc>
                  <a:txBody>
                    <a:bodyPr/>
                    <a:lstStyle/>
                    <a:p>
                      <a:pPr marL="113030">
                        <a:lnSpc>
                          <a:spcPct val="100000"/>
                        </a:lnSpc>
                        <a:spcBef>
                          <a:spcPts val="105"/>
                        </a:spcBef>
                      </a:pPr>
                      <a:r>
                        <a:rPr sz="1400" b="1" spc="-10" dirty="0">
                          <a:latin typeface="Courier New"/>
                          <a:cs typeface="Courier New"/>
                        </a:rPr>
                        <a:t>1.618;</a:t>
                      </a:r>
                      <a:endParaRPr sz="1400">
                        <a:latin typeface="Courier New"/>
                        <a:cs typeface="Courier New"/>
                      </a:endParaRPr>
                    </a:p>
                  </a:txBody>
                  <a:tcPr marL="0" marR="0" marT="6065" marB="0"/>
                </a:tc>
                <a:extLst>
                  <a:ext uri="{0D108BD9-81ED-4DB2-BD59-A6C34878D82A}">
                    <a16:rowId xmlns:a16="http://schemas.microsoft.com/office/drawing/2014/main" val="10001"/>
                  </a:ext>
                </a:extLst>
              </a:tr>
              <a:tr h="227862">
                <a:tc>
                  <a:txBody>
                    <a:bodyPr/>
                    <a:lstStyle/>
                    <a:p>
                      <a:pPr marL="31750">
                        <a:lnSpc>
                          <a:spcPct val="100000"/>
                        </a:lnSpc>
                        <a:spcBef>
                          <a:spcPts val="105"/>
                        </a:spcBef>
                      </a:pPr>
                      <a:r>
                        <a:rPr sz="1400" b="1" spc="-20" dirty="0">
                          <a:latin typeface="Courier New"/>
                          <a:cs typeface="Courier New"/>
                        </a:rPr>
                        <a:t>char</a:t>
                      </a:r>
                      <a:endParaRPr sz="1400">
                        <a:latin typeface="Courier New"/>
                        <a:cs typeface="Courier New"/>
                      </a:endParaRPr>
                    </a:p>
                  </a:txBody>
                  <a:tcPr marL="0" marR="0" marT="6065" marB="0"/>
                </a:tc>
                <a:tc>
                  <a:txBody>
                    <a:bodyPr/>
                    <a:lstStyle/>
                    <a:p>
                      <a:pPr marL="113030">
                        <a:lnSpc>
                          <a:spcPct val="100000"/>
                        </a:lnSpc>
                        <a:spcBef>
                          <a:spcPts val="105"/>
                        </a:spcBef>
                      </a:pPr>
                      <a:r>
                        <a:rPr sz="1400" b="1" spc="-10" dirty="0">
                          <a:latin typeface="Courier New"/>
                          <a:cs typeface="Courier New"/>
                        </a:rPr>
                        <a:t>variable3</a:t>
                      </a:r>
                      <a:endParaRPr sz="1400">
                        <a:latin typeface="Courier New"/>
                        <a:cs typeface="Courier New"/>
                      </a:endParaRPr>
                    </a:p>
                  </a:txBody>
                  <a:tcPr marL="0" marR="0" marT="6065" marB="0"/>
                </a:tc>
                <a:tc>
                  <a:txBody>
                    <a:bodyPr/>
                    <a:lstStyle/>
                    <a:p>
                      <a:pPr marR="105410" algn="r">
                        <a:lnSpc>
                          <a:spcPct val="100000"/>
                        </a:lnSpc>
                        <a:spcBef>
                          <a:spcPts val="105"/>
                        </a:spcBef>
                      </a:pPr>
                      <a:r>
                        <a:rPr sz="1400" b="1" dirty="0">
                          <a:latin typeface="Courier New"/>
                          <a:cs typeface="Courier New"/>
                        </a:rPr>
                        <a:t>=</a:t>
                      </a:r>
                      <a:endParaRPr sz="1400">
                        <a:latin typeface="Courier New"/>
                        <a:cs typeface="Courier New"/>
                      </a:endParaRPr>
                    </a:p>
                  </a:txBody>
                  <a:tcPr marL="0" marR="0" marT="6065" marB="0"/>
                </a:tc>
                <a:tc>
                  <a:txBody>
                    <a:bodyPr/>
                    <a:lstStyle/>
                    <a:p>
                      <a:pPr marL="113030">
                        <a:lnSpc>
                          <a:spcPct val="100000"/>
                        </a:lnSpc>
                        <a:spcBef>
                          <a:spcPts val="105"/>
                        </a:spcBef>
                      </a:pPr>
                      <a:r>
                        <a:rPr sz="1400" b="1" spc="-20" dirty="0">
                          <a:latin typeface="Courier New"/>
                          <a:cs typeface="Courier New"/>
                        </a:rPr>
                        <a:t>'A';</a:t>
                      </a:r>
                      <a:endParaRPr sz="1400">
                        <a:latin typeface="Courier New"/>
                        <a:cs typeface="Courier New"/>
                      </a:endParaRPr>
                    </a:p>
                  </a:txBody>
                  <a:tcPr marL="0" marR="0" marT="6065" marB="0"/>
                </a:tc>
                <a:extLst>
                  <a:ext uri="{0D108BD9-81ED-4DB2-BD59-A6C34878D82A}">
                    <a16:rowId xmlns:a16="http://schemas.microsoft.com/office/drawing/2014/main" val="10002"/>
                  </a:ext>
                </a:extLst>
              </a:tr>
            </a:tbl>
          </a:graphicData>
        </a:graphic>
      </p:graphicFrame>
      <p:sp>
        <p:nvSpPr>
          <p:cNvPr id="7" name="object 7"/>
          <p:cNvSpPr txBox="1"/>
          <p:nvPr/>
        </p:nvSpPr>
        <p:spPr>
          <a:xfrm>
            <a:off x="3151861" y="1949503"/>
            <a:ext cx="5723985" cy="686295"/>
          </a:xfrm>
          <a:prstGeom prst="rect">
            <a:avLst/>
          </a:prstGeom>
        </p:spPr>
        <p:txBody>
          <a:bodyPr vert="horz" wrap="square" lIns="0" tIns="70756" rIns="0" bIns="0" rtlCol="0">
            <a:spAutoFit/>
          </a:bodyPr>
          <a:lstStyle/>
          <a:p>
            <a:pPr marL="262806" indent="-257319" defTabSz="342900">
              <a:spcBef>
                <a:spcPts val="557"/>
              </a:spcBef>
              <a:buFontTx/>
              <a:buChar char="•"/>
              <a:tabLst>
                <a:tab pos="262806" algn="l"/>
                <a:tab pos="263095" algn="l"/>
              </a:tabLst>
            </a:pPr>
            <a:r>
              <a:rPr sz="1979" spc="32" dirty="0">
                <a:solidFill>
                  <a:prstClr val="black"/>
                </a:solidFill>
                <a:latin typeface="Arial"/>
                <a:cs typeface="Arial"/>
              </a:rPr>
              <a:t>Must</a:t>
            </a:r>
            <a:r>
              <a:rPr sz="1979" spc="7" dirty="0">
                <a:solidFill>
                  <a:prstClr val="black"/>
                </a:solidFill>
                <a:latin typeface="Arial"/>
                <a:cs typeface="Arial"/>
              </a:rPr>
              <a:t> </a:t>
            </a:r>
            <a:r>
              <a:rPr sz="1979" dirty="0">
                <a:solidFill>
                  <a:prstClr val="black"/>
                </a:solidFill>
                <a:latin typeface="Arial"/>
                <a:cs typeface="Arial"/>
              </a:rPr>
              <a:t>declare</a:t>
            </a:r>
            <a:r>
              <a:rPr sz="1979" spc="9" dirty="0">
                <a:solidFill>
                  <a:prstClr val="black"/>
                </a:solidFill>
                <a:latin typeface="Arial"/>
                <a:cs typeface="Arial"/>
              </a:rPr>
              <a:t> </a:t>
            </a:r>
            <a:r>
              <a:rPr sz="1979" dirty="0">
                <a:solidFill>
                  <a:prstClr val="black"/>
                </a:solidFill>
                <a:latin typeface="Arial"/>
                <a:cs typeface="Arial"/>
              </a:rPr>
              <a:t>the</a:t>
            </a:r>
            <a:r>
              <a:rPr sz="1979" spc="7" dirty="0">
                <a:solidFill>
                  <a:prstClr val="black"/>
                </a:solidFill>
                <a:latin typeface="Arial"/>
                <a:cs typeface="Arial"/>
              </a:rPr>
              <a:t> </a:t>
            </a:r>
            <a:r>
              <a:rPr sz="1979" spc="27" dirty="0">
                <a:solidFill>
                  <a:prstClr val="black"/>
                </a:solidFill>
                <a:latin typeface="Arial"/>
                <a:cs typeface="Arial"/>
              </a:rPr>
              <a:t>type</a:t>
            </a:r>
            <a:r>
              <a:rPr sz="1979" spc="9" dirty="0">
                <a:solidFill>
                  <a:prstClr val="black"/>
                </a:solidFill>
                <a:latin typeface="Arial"/>
                <a:cs typeface="Arial"/>
              </a:rPr>
              <a:t> </a:t>
            </a:r>
            <a:r>
              <a:rPr sz="1979" spc="32" dirty="0">
                <a:solidFill>
                  <a:prstClr val="black"/>
                </a:solidFill>
                <a:latin typeface="Arial"/>
                <a:cs typeface="Arial"/>
              </a:rPr>
              <a:t>of</a:t>
            </a:r>
            <a:r>
              <a:rPr sz="1979" spc="9" dirty="0">
                <a:solidFill>
                  <a:prstClr val="black"/>
                </a:solidFill>
                <a:latin typeface="Arial"/>
                <a:cs typeface="Arial"/>
              </a:rPr>
              <a:t> </a:t>
            </a:r>
            <a:r>
              <a:rPr sz="1979" dirty="0">
                <a:solidFill>
                  <a:prstClr val="black"/>
                </a:solidFill>
                <a:latin typeface="Arial"/>
                <a:cs typeface="Arial"/>
              </a:rPr>
              <a:t>data</a:t>
            </a:r>
            <a:r>
              <a:rPr sz="1979" spc="9" dirty="0">
                <a:solidFill>
                  <a:prstClr val="black"/>
                </a:solidFill>
                <a:latin typeface="Arial"/>
                <a:cs typeface="Arial"/>
              </a:rPr>
              <a:t> </a:t>
            </a:r>
            <a:r>
              <a:rPr sz="1979" dirty="0">
                <a:solidFill>
                  <a:prstClr val="black"/>
                </a:solidFill>
                <a:latin typeface="Arial"/>
                <a:cs typeface="Arial"/>
              </a:rPr>
              <a:t>a</a:t>
            </a:r>
            <a:r>
              <a:rPr sz="1979" spc="7" dirty="0">
                <a:solidFill>
                  <a:prstClr val="black"/>
                </a:solidFill>
                <a:latin typeface="Arial"/>
                <a:cs typeface="Arial"/>
              </a:rPr>
              <a:t> </a:t>
            </a:r>
            <a:r>
              <a:rPr sz="1979" dirty="0">
                <a:solidFill>
                  <a:prstClr val="black"/>
                </a:solidFill>
                <a:latin typeface="Arial"/>
                <a:cs typeface="Arial"/>
              </a:rPr>
              <a:t>variable</a:t>
            </a:r>
            <a:r>
              <a:rPr sz="1979" spc="9" dirty="0">
                <a:solidFill>
                  <a:prstClr val="black"/>
                </a:solidFill>
                <a:latin typeface="Arial"/>
                <a:cs typeface="Arial"/>
              </a:rPr>
              <a:t> </a:t>
            </a:r>
            <a:r>
              <a:rPr sz="1979" dirty="0">
                <a:solidFill>
                  <a:prstClr val="black"/>
                </a:solidFill>
                <a:latin typeface="Arial"/>
                <a:cs typeface="Arial"/>
              </a:rPr>
              <a:t>will</a:t>
            </a:r>
            <a:r>
              <a:rPr sz="1979" spc="7" dirty="0">
                <a:solidFill>
                  <a:prstClr val="black"/>
                </a:solidFill>
                <a:latin typeface="Arial"/>
                <a:cs typeface="Arial"/>
              </a:rPr>
              <a:t> </a:t>
            </a:r>
            <a:r>
              <a:rPr sz="1979" spc="18" dirty="0">
                <a:solidFill>
                  <a:prstClr val="black"/>
                </a:solidFill>
                <a:latin typeface="Arial"/>
                <a:cs typeface="Arial"/>
              </a:rPr>
              <a:t>hold</a:t>
            </a:r>
            <a:endParaRPr sz="1979">
              <a:solidFill>
                <a:prstClr val="black"/>
              </a:solidFill>
              <a:latin typeface="Arial"/>
              <a:cs typeface="Arial"/>
            </a:endParaRPr>
          </a:p>
          <a:p>
            <a:pPr marL="177033" defTabSz="342900">
              <a:spcBef>
                <a:spcPts val="434"/>
              </a:spcBef>
              <a:tabLst>
                <a:tab pos="391322" algn="l"/>
              </a:tabLst>
            </a:pPr>
            <a:r>
              <a:rPr sz="1683" spc="-23" dirty="0">
                <a:solidFill>
                  <a:prstClr val="black"/>
                </a:solidFill>
                <a:latin typeface="Arial"/>
                <a:cs typeface="Arial"/>
              </a:rPr>
              <a:t>–</a:t>
            </a:r>
            <a:r>
              <a:rPr sz="1683" dirty="0">
                <a:solidFill>
                  <a:prstClr val="black"/>
                </a:solidFill>
                <a:latin typeface="Arial"/>
                <a:cs typeface="Arial"/>
              </a:rPr>
              <a:t>	</a:t>
            </a:r>
            <a:r>
              <a:rPr sz="1683" spc="-27" dirty="0">
                <a:solidFill>
                  <a:prstClr val="black"/>
                </a:solidFill>
                <a:latin typeface="Arial"/>
                <a:cs typeface="Arial"/>
              </a:rPr>
              <a:t>Types</a:t>
            </a:r>
            <a:r>
              <a:rPr sz="1683" spc="-37" dirty="0">
                <a:solidFill>
                  <a:prstClr val="black"/>
                </a:solidFill>
                <a:latin typeface="Arial"/>
                <a:cs typeface="Arial"/>
              </a:rPr>
              <a:t> </a:t>
            </a:r>
            <a:r>
              <a:rPr sz="1683" spc="48" dirty="0">
                <a:solidFill>
                  <a:prstClr val="black"/>
                </a:solidFill>
                <a:latin typeface="Arial"/>
                <a:cs typeface="Arial"/>
              </a:rPr>
              <a:t>can't</a:t>
            </a:r>
            <a:r>
              <a:rPr sz="1683" spc="-37" dirty="0">
                <a:solidFill>
                  <a:prstClr val="black"/>
                </a:solidFill>
                <a:latin typeface="Arial"/>
                <a:cs typeface="Arial"/>
              </a:rPr>
              <a:t> </a:t>
            </a:r>
            <a:r>
              <a:rPr sz="1683" spc="-5" dirty="0">
                <a:solidFill>
                  <a:prstClr val="black"/>
                </a:solidFill>
                <a:latin typeface="Arial"/>
                <a:cs typeface="Arial"/>
              </a:rPr>
              <a:t>change</a:t>
            </a:r>
            <a:endParaRPr sz="1683">
              <a:solidFill>
                <a:prstClr val="black"/>
              </a:solidFill>
              <a:latin typeface="Arial"/>
              <a:cs typeface="Arial"/>
            </a:endParaRPr>
          </a:p>
        </p:txBody>
      </p:sp>
      <p:sp>
        <p:nvSpPr>
          <p:cNvPr id="8" name="object 8"/>
          <p:cNvSpPr/>
          <p:nvPr/>
        </p:nvSpPr>
        <p:spPr>
          <a:xfrm>
            <a:off x="509872" y="3104994"/>
            <a:ext cx="8402879" cy="226418"/>
          </a:xfrm>
          <a:custGeom>
            <a:avLst/>
            <a:gdLst/>
            <a:ahLst/>
            <a:cxnLst/>
            <a:rect l="l" t="t" r="r" b="b"/>
            <a:pathLst>
              <a:path w="18475960" h="497839">
                <a:moveTo>
                  <a:pt x="18475783" y="0"/>
                </a:moveTo>
                <a:lnTo>
                  <a:pt x="12317184" y="0"/>
                </a:lnTo>
                <a:lnTo>
                  <a:pt x="3337090" y="0"/>
                </a:lnTo>
                <a:lnTo>
                  <a:pt x="0" y="0"/>
                </a:lnTo>
                <a:lnTo>
                  <a:pt x="0" y="497751"/>
                </a:lnTo>
                <a:lnTo>
                  <a:pt x="3337090" y="497751"/>
                </a:lnTo>
                <a:lnTo>
                  <a:pt x="12317184" y="497751"/>
                </a:lnTo>
                <a:lnTo>
                  <a:pt x="18475783" y="497751"/>
                </a:lnTo>
                <a:lnTo>
                  <a:pt x="18475783" y="0"/>
                </a:lnTo>
                <a:close/>
              </a:path>
            </a:pathLst>
          </a:custGeom>
          <a:solidFill>
            <a:srgbClr val="0365C0"/>
          </a:solidFill>
        </p:spPr>
        <p:txBody>
          <a:bodyPr wrap="square" lIns="0" tIns="0" rIns="0" bIns="0" rtlCol="0"/>
          <a:lstStyle/>
          <a:p>
            <a:pPr defTabSz="342900"/>
            <a:endParaRPr sz="819">
              <a:solidFill>
                <a:prstClr val="black"/>
              </a:solidFill>
              <a:latin typeface="Calibri" panose="020F0502020204030204"/>
            </a:endParaRPr>
          </a:p>
        </p:txBody>
      </p:sp>
      <p:sp>
        <p:nvSpPr>
          <p:cNvPr id="9" name="object 9"/>
          <p:cNvSpPr/>
          <p:nvPr/>
        </p:nvSpPr>
        <p:spPr>
          <a:xfrm>
            <a:off x="509872" y="3741263"/>
            <a:ext cx="8402879" cy="226418"/>
          </a:xfrm>
          <a:custGeom>
            <a:avLst/>
            <a:gdLst/>
            <a:ahLst/>
            <a:cxnLst/>
            <a:rect l="l" t="t" r="r" b="b"/>
            <a:pathLst>
              <a:path w="18475960" h="497840">
                <a:moveTo>
                  <a:pt x="18475783" y="0"/>
                </a:moveTo>
                <a:lnTo>
                  <a:pt x="12317184" y="0"/>
                </a:lnTo>
                <a:lnTo>
                  <a:pt x="3337090" y="0"/>
                </a:lnTo>
                <a:lnTo>
                  <a:pt x="0" y="0"/>
                </a:lnTo>
                <a:lnTo>
                  <a:pt x="0" y="497751"/>
                </a:lnTo>
                <a:lnTo>
                  <a:pt x="3337090" y="497751"/>
                </a:lnTo>
                <a:lnTo>
                  <a:pt x="12317184" y="497751"/>
                </a:lnTo>
                <a:lnTo>
                  <a:pt x="18475783" y="497751"/>
                </a:lnTo>
                <a:lnTo>
                  <a:pt x="18475783" y="0"/>
                </a:lnTo>
                <a:close/>
              </a:path>
            </a:pathLst>
          </a:custGeom>
          <a:solidFill>
            <a:srgbClr val="E3E5E8"/>
          </a:solidFill>
        </p:spPr>
        <p:txBody>
          <a:bodyPr wrap="square" lIns="0" tIns="0" rIns="0" bIns="0" rtlCol="0"/>
          <a:lstStyle/>
          <a:p>
            <a:pPr defTabSz="342900"/>
            <a:endParaRPr sz="819">
              <a:solidFill>
                <a:prstClr val="black"/>
              </a:solidFill>
              <a:latin typeface="Calibri" panose="020F0502020204030204"/>
            </a:endParaRPr>
          </a:p>
        </p:txBody>
      </p:sp>
      <p:sp>
        <p:nvSpPr>
          <p:cNvPr id="10" name="object 10"/>
          <p:cNvSpPr/>
          <p:nvPr/>
        </p:nvSpPr>
        <p:spPr>
          <a:xfrm>
            <a:off x="509872" y="4194013"/>
            <a:ext cx="8402879" cy="226418"/>
          </a:xfrm>
          <a:custGeom>
            <a:avLst/>
            <a:gdLst/>
            <a:ahLst/>
            <a:cxnLst/>
            <a:rect l="l" t="t" r="r" b="b"/>
            <a:pathLst>
              <a:path w="18475960" h="497840">
                <a:moveTo>
                  <a:pt x="18475783" y="0"/>
                </a:moveTo>
                <a:lnTo>
                  <a:pt x="12317184" y="0"/>
                </a:lnTo>
                <a:lnTo>
                  <a:pt x="3337090" y="0"/>
                </a:lnTo>
                <a:lnTo>
                  <a:pt x="0" y="0"/>
                </a:lnTo>
                <a:lnTo>
                  <a:pt x="0" y="497751"/>
                </a:lnTo>
                <a:lnTo>
                  <a:pt x="3337090" y="497751"/>
                </a:lnTo>
                <a:lnTo>
                  <a:pt x="12317184" y="497751"/>
                </a:lnTo>
                <a:lnTo>
                  <a:pt x="18475783" y="497751"/>
                </a:lnTo>
                <a:lnTo>
                  <a:pt x="18475783" y="0"/>
                </a:lnTo>
                <a:close/>
              </a:path>
            </a:pathLst>
          </a:custGeom>
          <a:solidFill>
            <a:srgbClr val="E3E5E8"/>
          </a:solidFill>
        </p:spPr>
        <p:txBody>
          <a:bodyPr wrap="square" lIns="0" tIns="0" rIns="0" bIns="0" rtlCol="0"/>
          <a:lstStyle/>
          <a:p>
            <a:pPr defTabSz="342900"/>
            <a:endParaRPr sz="819">
              <a:solidFill>
                <a:prstClr val="black"/>
              </a:solidFill>
              <a:latin typeface="Calibri" panose="020F0502020204030204"/>
            </a:endParaRPr>
          </a:p>
        </p:txBody>
      </p:sp>
      <p:sp>
        <p:nvSpPr>
          <p:cNvPr id="11" name="object 11"/>
          <p:cNvSpPr/>
          <p:nvPr/>
        </p:nvSpPr>
        <p:spPr>
          <a:xfrm>
            <a:off x="509872" y="4641604"/>
            <a:ext cx="8402879" cy="447926"/>
          </a:xfrm>
          <a:custGeom>
            <a:avLst/>
            <a:gdLst/>
            <a:ahLst/>
            <a:cxnLst/>
            <a:rect l="l" t="t" r="r" b="b"/>
            <a:pathLst>
              <a:path w="18475960" h="984884">
                <a:moveTo>
                  <a:pt x="18475783" y="0"/>
                </a:moveTo>
                <a:lnTo>
                  <a:pt x="12317184" y="0"/>
                </a:lnTo>
                <a:lnTo>
                  <a:pt x="3337090" y="0"/>
                </a:lnTo>
                <a:lnTo>
                  <a:pt x="0" y="0"/>
                </a:lnTo>
                <a:lnTo>
                  <a:pt x="0" y="984262"/>
                </a:lnTo>
                <a:lnTo>
                  <a:pt x="3337090" y="984262"/>
                </a:lnTo>
                <a:lnTo>
                  <a:pt x="12317184" y="984262"/>
                </a:lnTo>
                <a:lnTo>
                  <a:pt x="18475783" y="984262"/>
                </a:lnTo>
                <a:lnTo>
                  <a:pt x="18475783" y="0"/>
                </a:lnTo>
                <a:close/>
              </a:path>
            </a:pathLst>
          </a:custGeom>
          <a:solidFill>
            <a:srgbClr val="E3E5E8"/>
          </a:solidFill>
        </p:spPr>
        <p:txBody>
          <a:bodyPr wrap="square" lIns="0" tIns="0" rIns="0" bIns="0" rtlCol="0"/>
          <a:lstStyle/>
          <a:p>
            <a:pPr defTabSz="342900"/>
            <a:endParaRPr sz="819">
              <a:solidFill>
                <a:prstClr val="black"/>
              </a:solidFill>
              <a:latin typeface="Calibri" panose="020F0502020204030204"/>
            </a:endParaRPr>
          </a:p>
        </p:txBody>
      </p:sp>
      <p:sp>
        <p:nvSpPr>
          <p:cNvPr id="12" name="object 12"/>
          <p:cNvSpPr txBox="1"/>
          <p:nvPr/>
        </p:nvSpPr>
        <p:spPr>
          <a:xfrm>
            <a:off x="1076571" y="3113502"/>
            <a:ext cx="393632" cy="213238"/>
          </a:xfrm>
          <a:prstGeom prst="rect">
            <a:avLst/>
          </a:prstGeom>
        </p:spPr>
        <p:txBody>
          <a:bodyPr vert="horz" wrap="square" lIns="0" tIns="6642" rIns="0" bIns="0" rtlCol="0">
            <a:spAutoFit/>
          </a:bodyPr>
          <a:lstStyle/>
          <a:p>
            <a:pPr defTabSz="342900">
              <a:spcBef>
                <a:spcPts val="52"/>
              </a:spcBef>
            </a:pPr>
            <a:r>
              <a:rPr sz="1342" b="1" spc="-18" dirty="0">
                <a:solidFill>
                  <a:srgbClr val="FFFFFF"/>
                </a:solidFill>
                <a:latin typeface="Arial"/>
                <a:cs typeface="Arial"/>
              </a:rPr>
              <a:t>Type</a:t>
            </a:r>
            <a:endParaRPr sz="1342">
              <a:solidFill>
                <a:prstClr val="black"/>
              </a:solidFill>
              <a:latin typeface="Arial"/>
              <a:cs typeface="Arial"/>
            </a:endParaRPr>
          </a:p>
        </p:txBody>
      </p:sp>
      <p:sp>
        <p:nvSpPr>
          <p:cNvPr id="13" name="object 13"/>
          <p:cNvSpPr txBox="1"/>
          <p:nvPr/>
        </p:nvSpPr>
        <p:spPr>
          <a:xfrm>
            <a:off x="3595756" y="3113502"/>
            <a:ext cx="948992" cy="213238"/>
          </a:xfrm>
          <a:prstGeom prst="rect">
            <a:avLst/>
          </a:prstGeom>
        </p:spPr>
        <p:txBody>
          <a:bodyPr vert="horz" wrap="square" lIns="0" tIns="6642" rIns="0" bIns="0" rtlCol="0">
            <a:spAutoFit/>
          </a:bodyPr>
          <a:lstStyle/>
          <a:p>
            <a:pPr defTabSz="342900">
              <a:spcBef>
                <a:spcPts val="52"/>
              </a:spcBef>
            </a:pPr>
            <a:r>
              <a:rPr sz="1342" b="1" spc="-5" dirty="0">
                <a:solidFill>
                  <a:srgbClr val="FFFFFF"/>
                </a:solidFill>
                <a:latin typeface="Arial"/>
                <a:cs typeface="Arial"/>
              </a:rPr>
              <a:t>Description</a:t>
            </a:r>
            <a:endParaRPr sz="1342">
              <a:solidFill>
                <a:prstClr val="black"/>
              </a:solidFill>
              <a:latin typeface="Arial"/>
              <a:cs typeface="Arial"/>
            </a:endParaRPr>
          </a:p>
        </p:txBody>
      </p:sp>
      <p:sp>
        <p:nvSpPr>
          <p:cNvPr id="14" name="object 14"/>
          <p:cNvSpPr txBox="1"/>
          <p:nvPr/>
        </p:nvSpPr>
        <p:spPr>
          <a:xfrm>
            <a:off x="7153094" y="3089692"/>
            <a:ext cx="726039" cy="213238"/>
          </a:xfrm>
          <a:prstGeom prst="rect">
            <a:avLst/>
          </a:prstGeom>
        </p:spPr>
        <p:txBody>
          <a:bodyPr vert="horz" wrap="square" lIns="0" tIns="6642" rIns="0" bIns="0" rtlCol="0">
            <a:spAutoFit/>
          </a:bodyPr>
          <a:lstStyle/>
          <a:p>
            <a:pPr defTabSz="342900">
              <a:spcBef>
                <a:spcPts val="52"/>
              </a:spcBef>
            </a:pPr>
            <a:r>
              <a:rPr sz="1342" b="1" spc="-5" dirty="0">
                <a:solidFill>
                  <a:srgbClr val="FFFFFF"/>
                </a:solidFill>
                <a:latin typeface="Courier New"/>
                <a:cs typeface="Courier New"/>
              </a:rPr>
              <a:t>Example</a:t>
            </a:r>
            <a:endParaRPr sz="1342">
              <a:solidFill>
                <a:prstClr val="black"/>
              </a:solidFill>
              <a:latin typeface="Courier New"/>
              <a:cs typeface="Courier New"/>
            </a:endParaRPr>
          </a:p>
        </p:txBody>
      </p:sp>
      <p:sp>
        <p:nvSpPr>
          <p:cNvPr id="15" name="object 15"/>
          <p:cNvSpPr txBox="1"/>
          <p:nvPr/>
        </p:nvSpPr>
        <p:spPr>
          <a:xfrm>
            <a:off x="1108892" y="3408757"/>
            <a:ext cx="320278" cy="213238"/>
          </a:xfrm>
          <a:prstGeom prst="rect">
            <a:avLst/>
          </a:prstGeom>
        </p:spPr>
        <p:txBody>
          <a:bodyPr vert="horz" wrap="square" lIns="0" tIns="6642" rIns="0" bIns="0" rtlCol="0">
            <a:spAutoFit/>
          </a:bodyPr>
          <a:lstStyle/>
          <a:p>
            <a:pPr marL="5776" defTabSz="342900">
              <a:spcBef>
                <a:spcPts val="52"/>
              </a:spcBef>
            </a:pPr>
            <a:r>
              <a:rPr sz="1342" b="1" spc="-11" dirty="0">
                <a:solidFill>
                  <a:prstClr val="black"/>
                </a:solidFill>
                <a:latin typeface="Courier New"/>
                <a:cs typeface="Courier New"/>
              </a:rPr>
              <a:t>int</a:t>
            </a:r>
            <a:endParaRPr sz="1342">
              <a:solidFill>
                <a:prstClr val="black"/>
              </a:solidFill>
              <a:latin typeface="Courier New"/>
              <a:cs typeface="Courier New"/>
            </a:endParaRPr>
          </a:p>
        </p:txBody>
      </p:sp>
      <p:sp>
        <p:nvSpPr>
          <p:cNvPr id="16" name="object 16"/>
          <p:cNvSpPr txBox="1"/>
          <p:nvPr/>
        </p:nvSpPr>
        <p:spPr>
          <a:xfrm>
            <a:off x="2585163" y="3342087"/>
            <a:ext cx="2964804" cy="419769"/>
          </a:xfrm>
          <a:prstGeom prst="rect">
            <a:avLst/>
          </a:prstGeom>
        </p:spPr>
        <p:txBody>
          <a:bodyPr vert="horz" wrap="square" lIns="0" tIns="6642" rIns="0" bIns="0" rtlCol="0">
            <a:spAutoFit/>
          </a:bodyPr>
          <a:lstStyle/>
          <a:p>
            <a:pPr marL="353200" marR="2311" indent="-347713" defTabSz="342900">
              <a:spcBef>
                <a:spcPts val="52"/>
              </a:spcBef>
            </a:pPr>
            <a:r>
              <a:rPr sz="1342" dirty="0">
                <a:solidFill>
                  <a:prstClr val="black"/>
                </a:solidFill>
                <a:latin typeface="Arial"/>
                <a:cs typeface="Arial"/>
              </a:rPr>
              <a:t>Integer</a:t>
            </a:r>
            <a:r>
              <a:rPr sz="1342" spc="46" dirty="0">
                <a:solidFill>
                  <a:prstClr val="black"/>
                </a:solidFill>
                <a:latin typeface="Arial"/>
                <a:cs typeface="Arial"/>
              </a:rPr>
              <a:t> </a:t>
            </a:r>
            <a:r>
              <a:rPr sz="1342" dirty="0">
                <a:solidFill>
                  <a:prstClr val="black"/>
                </a:solidFill>
                <a:latin typeface="Arial"/>
                <a:cs typeface="Arial"/>
              </a:rPr>
              <a:t>Numbers</a:t>
            </a:r>
            <a:r>
              <a:rPr sz="1342" spc="48" dirty="0">
                <a:solidFill>
                  <a:prstClr val="black"/>
                </a:solidFill>
                <a:latin typeface="Arial"/>
                <a:cs typeface="Arial"/>
              </a:rPr>
              <a:t> </a:t>
            </a:r>
            <a:r>
              <a:rPr sz="1342" spc="23" dirty="0">
                <a:solidFill>
                  <a:prstClr val="black"/>
                </a:solidFill>
                <a:latin typeface="Arial"/>
                <a:cs typeface="Arial"/>
              </a:rPr>
              <a:t>(including</a:t>
            </a:r>
            <a:r>
              <a:rPr sz="1342" spc="50" dirty="0">
                <a:solidFill>
                  <a:prstClr val="black"/>
                </a:solidFill>
                <a:latin typeface="Arial"/>
                <a:cs typeface="Arial"/>
              </a:rPr>
              <a:t> </a:t>
            </a:r>
            <a:r>
              <a:rPr sz="1342" spc="-5" dirty="0">
                <a:solidFill>
                  <a:prstClr val="black"/>
                </a:solidFill>
                <a:latin typeface="Arial"/>
                <a:cs typeface="Arial"/>
              </a:rPr>
              <a:t>negatives) </a:t>
            </a:r>
            <a:r>
              <a:rPr sz="1342" dirty="0">
                <a:solidFill>
                  <a:prstClr val="black"/>
                </a:solidFill>
                <a:latin typeface="Arial"/>
                <a:cs typeface="Arial"/>
              </a:rPr>
              <a:t>At</a:t>
            </a:r>
            <a:r>
              <a:rPr sz="1342" spc="16" dirty="0">
                <a:solidFill>
                  <a:prstClr val="black"/>
                </a:solidFill>
                <a:latin typeface="Arial"/>
                <a:cs typeface="Arial"/>
              </a:rPr>
              <a:t> </a:t>
            </a:r>
            <a:r>
              <a:rPr sz="1342" dirty="0">
                <a:solidFill>
                  <a:prstClr val="black"/>
                </a:solidFill>
                <a:latin typeface="Arial"/>
                <a:cs typeface="Arial"/>
              </a:rPr>
              <a:t>least</a:t>
            </a:r>
            <a:r>
              <a:rPr sz="1342" spc="16" dirty="0">
                <a:solidFill>
                  <a:prstClr val="black"/>
                </a:solidFill>
                <a:latin typeface="Arial"/>
                <a:cs typeface="Arial"/>
              </a:rPr>
              <a:t> </a:t>
            </a:r>
            <a:r>
              <a:rPr sz="1342" dirty="0">
                <a:solidFill>
                  <a:prstClr val="black"/>
                </a:solidFill>
                <a:latin typeface="Arial"/>
                <a:cs typeface="Arial"/>
              </a:rPr>
              <a:t>16</a:t>
            </a:r>
            <a:r>
              <a:rPr sz="1342" spc="16" dirty="0">
                <a:solidFill>
                  <a:prstClr val="black"/>
                </a:solidFill>
                <a:latin typeface="Arial"/>
                <a:cs typeface="Arial"/>
              </a:rPr>
              <a:t> </a:t>
            </a:r>
            <a:r>
              <a:rPr sz="1342" dirty="0">
                <a:solidFill>
                  <a:prstClr val="black"/>
                </a:solidFill>
                <a:latin typeface="Arial"/>
                <a:cs typeface="Arial"/>
              </a:rPr>
              <a:t>bits,</a:t>
            </a:r>
            <a:r>
              <a:rPr sz="1342" spc="14" dirty="0">
                <a:solidFill>
                  <a:prstClr val="black"/>
                </a:solidFill>
                <a:latin typeface="Arial"/>
                <a:cs typeface="Arial"/>
              </a:rPr>
              <a:t> </a:t>
            </a:r>
            <a:r>
              <a:rPr sz="1342" spc="27" dirty="0">
                <a:solidFill>
                  <a:prstClr val="black"/>
                </a:solidFill>
                <a:latin typeface="Arial"/>
                <a:cs typeface="Arial"/>
              </a:rPr>
              <a:t>can</a:t>
            </a:r>
            <a:r>
              <a:rPr sz="1342" spc="16" dirty="0">
                <a:solidFill>
                  <a:prstClr val="black"/>
                </a:solidFill>
                <a:latin typeface="Arial"/>
                <a:cs typeface="Arial"/>
              </a:rPr>
              <a:t> </a:t>
            </a:r>
            <a:r>
              <a:rPr sz="1342" spc="37" dirty="0">
                <a:solidFill>
                  <a:prstClr val="black"/>
                </a:solidFill>
                <a:latin typeface="Arial"/>
                <a:cs typeface="Arial"/>
              </a:rPr>
              <a:t>be</a:t>
            </a:r>
            <a:r>
              <a:rPr sz="1342" spc="16" dirty="0">
                <a:solidFill>
                  <a:prstClr val="black"/>
                </a:solidFill>
                <a:latin typeface="Arial"/>
                <a:cs typeface="Arial"/>
              </a:rPr>
              <a:t> </a:t>
            </a:r>
            <a:r>
              <a:rPr sz="1342" spc="-5" dirty="0">
                <a:solidFill>
                  <a:prstClr val="black"/>
                </a:solidFill>
                <a:latin typeface="Arial"/>
                <a:cs typeface="Arial"/>
              </a:rPr>
              <a:t>larger</a:t>
            </a:r>
            <a:endParaRPr sz="1342">
              <a:solidFill>
                <a:prstClr val="black"/>
              </a:solidFill>
              <a:latin typeface="Arial"/>
              <a:cs typeface="Arial"/>
            </a:endParaRPr>
          </a:p>
        </p:txBody>
      </p:sp>
      <p:sp>
        <p:nvSpPr>
          <p:cNvPr id="17" name="object 17"/>
          <p:cNvSpPr txBox="1"/>
          <p:nvPr/>
        </p:nvSpPr>
        <p:spPr>
          <a:xfrm>
            <a:off x="6528236" y="3408757"/>
            <a:ext cx="1966140" cy="213238"/>
          </a:xfrm>
          <a:prstGeom prst="rect">
            <a:avLst/>
          </a:prstGeom>
        </p:spPr>
        <p:txBody>
          <a:bodyPr vert="horz" wrap="square" lIns="0" tIns="6642" rIns="0" bIns="0" rtlCol="0">
            <a:spAutoFit/>
          </a:bodyPr>
          <a:lstStyle/>
          <a:p>
            <a:pPr marL="5776" defTabSz="342900">
              <a:spcBef>
                <a:spcPts val="52"/>
              </a:spcBef>
            </a:pPr>
            <a:r>
              <a:rPr sz="1342" b="1" dirty="0">
                <a:solidFill>
                  <a:prstClr val="black"/>
                </a:solidFill>
                <a:latin typeface="Courier New"/>
                <a:cs typeface="Courier New"/>
              </a:rPr>
              <a:t>0,</a:t>
            </a:r>
            <a:r>
              <a:rPr sz="1342" b="1" spc="-5" dirty="0">
                <a:solidFill>
                  <a:prstClr val="black"/>
                </a:solidFill>
                <a:latin typeface="Courier New"/>
                <a:cs typeface="Courier New"/>
              </a:rPr>
              <a:t> </a:t>
            </a:r>
            <a:r>
              <a:rPr sz="1342" b="1" dirty="0">
                <a:solidFill>
                  <a:prstClr val="black"/>
                </a:solidFill>
                <a:latin typeface="Courier New"/>
                <a:cs typeface="Courier New"/>
              </a:rPr>
              <a:t>78,</a:t>
            </a:r>
            <a:r>
              <a:rPr sz="1342" b="1" spc="2" dirty="0">
                <a:solidFill>
                  <a:prstClr val="black"/>
                </a:solidFill>
                <a:latin typeface="Courier New"/>
                <a:cs typeface="Courier New"/>
              </a:rPr>
              <a:t> </a:t>
            </a:r>
            <a:r>
              <a:rPr sz="1342" b="1" spc="-5" dirty="0">
                <a:solidFill>
                  <a:prstClr val="black"/>
                </a:solidFill>
                <a:latin typeface="Courier New"/>
                <a:cs typeface="Courier New"/>
              </a:rPr>
              <a:t>-</a:t>
            </a:r>
            <a:r>
              <a:rPr sz="1342" b="1" dirty="0">
                <a:solidFill>
                  <a:prstClr val="black"/>
                </a:solidFill>
                <a:latin typeface="Courier New"/>
                <a:cs typeface="Courier New"/>
              </a:rPr>
              <a:t>217, </a:t>
            </a:r>
            <a:r>
              <a:rPr sz="1342" b="1" spc="-5" dirty="0">
                <a:solidFill>
                  <a:prstClr val="black"/>
                </a:solidFill>
                <a:latin typeface="Courier New"/>
                <a:cs typeface="Courier New"/>
              </a:rPr>
              <a:t>0x7337</a:t>
            </a:r>
            <a:endParaRPr sz="1342">
              <a:solidFill>
                <a:prstClr val="black"/>
              </a:solidFill>
              <a:latin typeface="Courier New"/>
              <a:cs typeface="Courier New"/>
            </a:endParaRPr>
          </a:p>
        </p:txBody>
      </p:sp>
      <p:sp>
        <p:nvSpPr>
          <p:cNvPr id="18" name="object 18"/>
          <p:cNvSpPr txBox="1"/>
          <p:nvPr/>
        </p:nvSpPr>
        <p:spPr>
          <a:xfrm>
            <a:off x="652738" y="3727822"/>
            <a:ext cx="1240389" cy="213238"/>
          </a:xfrm>
          <a:prstGeom prst="rect">
            <a:avLst/>
          </a:prstGeom>
        </p:spPr>
        <p:txBody>
          <a:bodyPr vert="horz" wrap="square" lIns="0" tIns="6642" rIns="0" bIns="0" rtlCol="0">
            <a:spAutoFit/>
          </a:bodyPr>
          <a:lstStyle/>
          <a:p>
            <a:pPr defTabSz="342900">
              <a:spcBef>
                <a:spcPts val="52"/>
              </a:spcBef>
            </a:pPr>
            <a:r>
              <a:rPr sz="1342" b="1" dirty="0">
                <a:solidFill>
                  <a:prstClr val="black"/>
                </a:solidFill>
                <a:latin typeface="Courier New"/>
                <a:cs typeface="Courier New"/>
              </a:rPr>
              <a:t>unsigned</a:t>
            </a:r>
            <a:r>
              <a:rPr sz="1342" b="1" spc="-11" dirty="0">
                <a:solidFill>
                  <a:prstClr val="black"/>
                </a:solidFill>
                <a:latin typeface="Courier New"/>
                <a:cs typeface="Courier New"/>
              </a:rPr>
              <a:t> int</a:t>
            </a:r>
            <a:endParaRPr sz="1342">
              <a:solidFill>
                <a:prstClr val="black"/>
              </a:solidFill>
              <a:latin typeface="Courier New"/>
              <a:cs typeface="Courier New"/>
            </a:endParaRPr>
          </a:p>
        </p:txBody>
      </p:sp>
      <p:sp>
        <p:nvSpPr>
          <p:cNvPr id="19" name="object 19"/>
          <p:cNvSpPr txBox="1"/>
          <p:nvPr/>
        </p:nvSpPr>
        <p:spPr>
          <a:xfrm>
            <a:off x="3357648" y="3746870"/>
            <a:ext cx="1425509" cy="213238"/>
          </a:xfrm>
          <a:prstGeom prst="rect">
            <a:avLst/>
          </a:prstGeom>
        </p:spPr>
        <p:txBody>
          <a:bodyPr vert="horz" wrap="square" lIns="0" tIns="6642" rIns="0" bIns="0" rtlCol="0">
            <a:spAutoFit/>
          </a:bodyPr>
          <a:lstStyle/>
          <a:p>
            <a:pPr defTabSz="342900">
              <a:spcBef>
                <a:spcPts val="52"/>
              </a:spcBef>
            </a:pPr>
            <a:r>
              <a:rPr sz="1342" dirty="0">
                <a:solidFill>
                  <a:prstClr val="black"/>
                </a:solidFill>
                <a:latin typeface="Arial"/>
                <a:cs typeface="Arial"/>
              </a:rPr>
              <a:t>Unsigned</a:t>
            </a:r>
            <a:r>
              <a:rPr sz="1342" spc="168" dirty="0">
                <a:solidFill>
                  <a:prstClr val="black"/>
                </a:solidFill>
                <a:latin typeface="Arial"/>
                <a:cs typeface="Arial"/>
              </a:rPr>
              <a:t> </a:t>
            </a:r>
            <a:r>
              <a:rPr sz="1342" spc="-5" dirty="0">
                <a:solidFill>
                  <a:prstClr val="black"/>
                </a:solidFill>
                <a:latin typeface="Arial"/>
                <a:cs typeface="Arial"/>
              </a:rPr>
              <a:t>Integers</a:t>
            </a:r>
            <a:endParaRPr sz="1342">
              <a:solidFill>
                <a:prstClr val="black"/>
              </a:solidFill>
              <a:latin typeface="Arial"/>
              <a:cs typeface="Arial"/>
            </a:endParaRPr>
          </a:p>
        </p:txBody>
      </p:sp>
      <p:sp>
        <p:nvSpPr>
          <p:cNvPr id="20" name="object 20"/>
          <p:cNvSpPr txBox="1"/>
          <p:nvPr/>
        </p:nvSpPr>
        <p:spPr>
          <a:xfrm>
            <a:off x="6948321" y="3727822"/>
            <a:ext cx="1137577" cy="213238"/>
          </a:xfrm>
          <a:prstGeom prst="rect">
            <a:avLst/>
          </a:prstGeom>
        </p:spPr>
        <p:txBody>
          <a:bodyPr vert="horz" wrap="square" lIns="0" tIns="6642" rIns="0" bIns="0" rtlCol="0">
            <a:spAutoFit/>
          </a:bodyPr>
          <a:lstStyle/>
          <a:p>
            <a:pPr defTabSz="342900">
              <a:spcBef>
                <a:spcPts val="52"/>
              </a:spcBef>
            </a:pPr>
            <a:r>
              <a:rPr sz="1342" b="1" dirty="0">
                <a:solidFill>
                  <a:prstClr val="black"/>
                </a:solidFill>
                <a:latin typeface="Courier New"/>
                <a:cs typeface="Courier New"/>
              </a:rPr>
              <a:t>0,</a:t>
            </a:r>
            <a:r>
              <a:rPr sz="1342" b="1" spc="2" dirty="0">
                <a:solidFill>
                  <a:prstClr val="black"/>
                </a:solidFill>
                <a:latin typeface="Courier New"/>
                <a:cs typeface="Courier New"/>
              </a:rPr>
              <a:t> </a:t>
            </a:r>
            <a:r>
              <a:rPr sz="1342" b="1" dirty="0">
                <a:solidFill>
                  <a:prstClr val="black"/>
                </a:solidFill>
                <a:latin typeface="Courier New"/>
                <a:cs typeface="Courier New"/>
              </a:rPr>
              <a:t>6,</a:t>
            </a:r>
            <a:r>
              <a:rPr sz="1342" b="1" spc="2" dirty="0">
                <a:solidFill>
                  <a:prstClr val="black"/>
                </a:solidFill>
                <a:latin typeface="Courier New"/>
                <a:cs typeface="Courier New"/>
              </a:rPr>
              <a:t> </a:t>
            </a:r>
            <a:r>
              <a:rPr sz="1342" b="1" spc="-9" dirty="0">
                <a:solidFill>
                  <a:prstClr val="black"/>
                </a:solidFill>
                <a:latin typeface="Courier New"/>
                <a:cs typeface="Courier New"/>
              </a:rPr>
              <a:t>35102</a:t>
            </a:r>
            <a:endParaRPr sz="1342">
              <a:solidFill>
                <a:prstClr val="black"/>
              </a:solidFill>
              <a:latin typeface="Courier New"/>
              <a:cs typeface="Courier New"/>
            </a:endParaRPr>
          </a:p>
        </p:txBody>
      </p:sp>
      <p:sp>
        <p:nvSpPr>
          <p:cNvPr id="21" name="object 21"/>
          <p:cNvSpPr txBox="1"/>
          <p:nvPr/>
        </p:nvSpPr>
        <p:spPr>
          <a:xfrm>
            <a:off x="1004123" y="3951643"/>
            <a:ext cx="526191" cy="213238"/>
          </a:xfrm>
          <a:prstGeom prst="rect">
            <a:avLst/>
          </a:prstGeom>
        </p:spPr>
        <p:txBody>
          <a:bodyPr vert="horz" wrap="square" lIns="0" tIns="6642" rIns="0" bIns="0" rtlCol="0">
            <a:spAutoFit/>
          </a:bodyPr>
          <a:lstStyle/>
          <a:p>
            <a:pPr marL="5776" defTabSz="342900">
              <a:spcBef>
                <a:spcPts val="52"/>
              </a:spcBef>
            </a:pPr>
            <a:r>
              <a:rPr sz="1342" b="1" spc="-5" dirty="0">
                <a:solidFill>
                  <a:prstClr val="black"/>
                </a:solidFill>
                <a:latin typeface="Courier New"/>
                <a:cs typeface="Courier New"/>
              </a:rPr>
              <a:t>float</a:t>
            </a:r>
            <a:endParaRPr sz="1342">
              <a:solidFill>
                <a:prstClr val="black"/>
              </a:solidFill>
              <a:latin typeface="Courier New"/>
              <a:cs typeface="Courier New"/>
            </a:endParaRPr>
          </a:p>
        </p:txBody>
      </p:sp>
      <p:sp>
        <p:nvSpPr>
          <p:cNvPr id="22" name="object 22"/>
          <p:cNvSpPr txBox="1"/>
          <p:nvPr/>
        </p:nvSpPr>
        <p:spPr>
          <a:xfrm>
            <a:off x="3213769" y="3975454"/>
            <a:ext cx="1707665" cy="213238"/>
          </a:xfrm>
          <a:prstGeom prst="rect">
            <a:avLst/>
          </a:prstGeom>
        </p:spPr>
        <p:txBody>
          <a:bodyPr vert="horz" wrap="square" lIns="0" tIns="6642" rIns="0" bIns="0" rtlCol="0">
            <a:spAutoFit/>
          </a:bodyPr>
          <a:lstStyle/>
          <a:p>
            <a:pPr marL="5776" defTabSz="342900">
              <a:spcBef>
                <a:spcPts val="52"/>
              </a:spcBef>
            </a:pPr>
            <a:r>
              <a:rPr sz="1342" dirty="0">
                <a:solidFill>
                  <a:prstClr val="black"/>
                </a:solidFill>
                <a:latin typeface="Arial"/>
                <a:cs typeface="Arial"/>
              </a:rPr>
              <a:t>Floating</a:t>
            </a:r>
            <a:r>
              <a:rPr sz="1342" spc="46" dirty="0">
                <a:solidFill>
                  <a:prstClr val="black"/>
                </a:solidFill>
                <a:latin typeface="Arial"/>
                <a:cs typeface="Arial"/>
              </a:rPr>
              <a:t> </a:t>
            </a:r>
            <a:r>
              <a:rPr sz="1342" dirty="0">
                <a:solidFill>
                  <a:prstClr val="black"/>
                </a:solidFill>
                <a:latin typeface="Arial"/>
                <a:cs typeface="Arial"/>
              </a:rPr>
              <a:t>point</a:t>
            </a:r>
            <a:r>
              <a:rPr sz="1342" spc="46" dirty="0">
                <a:solidFill>
                  <a:prstClr val="black"/>
                </a:solidFill>
                <a:latin typeface="Arial"/>
                <a:cs typeface="Arial"/>
              </a:rPr>
              <a:t> </a:t>
            </a:r>
            <a:r>
              <a:rPr sz="1342" spc="-5" dirty="0">
                <a:solidFill>
                  <a:prstClr val="black"/>
                </a:solidFill>
                <a:latin typeface="Arial"/>
                <a:cs typeface="Arial"/>
              </a:rPr>
              <a:t>decimal</a:t>
            </a:r>
            <a:endParaRPr sz="1342">
              <a:solidFill>
                <a:prstClr val="black"/>
              </a:solidFill>
              <a:latin typeface="Arial"/>
              <a:cs typeface="Arial"/>
            </a:endParaRPr>
          </a:p>
        </p:txBody>
      </p:sp>
      <p:sp>
        <p:nvSpPr>
          <p:cNvPr id="23" name="object 23"/>
          <p:cNvSpPr txBox="1"/>
          <p:nvPr/>
        </p:nvSpPr>
        <p:spPr>
          <a:xfrm>
            <a:off x="6428231" y="3951643"/>
            <a:ext cx="2172053" cy="213238"/>
          </a:xfrm>
          <a:prstGeom prst="rect">
            <a:avLst/>
          </a:prstGeom>
        </p:spPr>
        <p:txBody>
          <a:bodyPr vert="horz" wrap="square" lIns="0" tIns="6642" rIns="0" bIns="0" rtlCol="0">
            <a:spAutoFit/>
          </a:bodyPr>
          <a:lstStyle/>
          <a:p>
            <a:pPr marL="5776" defTabSz="342900">
              <a:spcBef>
                <a:spcPts val="52"/>
              </a:spcBef>
            </a:pPr>
            <a:r>
              <a:rPr sz="1342" b="1" dirty="0">
                <a:solidFill>
                  <a:prstClr val="black"/>
                </a:solidFill>
                <a:latin typeface="Courier New"/>
                <a:cs typeface="Courier New"/>
              </a:rPr>
              <a:t>0.0,</a:t>
            </a:r>
            <a:r>
              <a:rPr sz="1342" b="1" spc="-7" dirty="0">
                <a:solidFill>
                  <a:prstClr val="black"/>
                </a:solidFill>
                <a:latin typeface="Courier New"/>
                <a:cs typeface="Courier New"/>
              </a:rPr>
              <a:t> </a:t>
            </a:r>
            <a:r>
              <a:rPr sz="1342" b="1" dirty="0">
                <a:solidFill>
                  <a:prstClr val="black"/>
                </a:solidFill>
                <a:latin typeface="Courier New"/>
                <a:cs typeface="Courier New"/>
              </a:rPr>
              <a:t>3.14159,</a:t>
            </a:r>
            <a:r>
              <a:rPr sz="1342" b="1" spc="-7" dirty="0">
                <a:solidFill>
                  <a:prstClr val="black"/>
                </a:solidFill>
                <a:latin typeface="Courier New"/>
                <a:cs typeface="Courier New"/>
              </a:rPr>
              <a:t> </a:t>
            </a:r>
            <a:r>
              <a:rPr sz="1342" b="1" spc="-5" dirty="0">
                <a:solidFill>
                  <a:prstClr val="black"/>
                </a:solidFill>
                <a:latin typeface="Courier New"/>
                <a:cs typeface="Courier New"/>
              </a:rPr>
              <a:t>6.02e23</a:t>
            </a:r>
            <a:endParaRPr sz="1342">
              <a:solidFill>
                <a:prstClr val="black"/>
              </a:solidFill>
              <a:latin typeface="Courier New"/>
              <a:cs typeface="Courier New"/>
            </a:endParaRPr>
          </a:p>
        </p:txBody>
      </p:sp>
      <p:sp>
        <p:nvSpPr>
          <p:cNvPr id="24" name="object 24"/>
          <p:cNvSpPr txBox="1"/>
          <p:nvPr/>
        </p:nvSpPr>
        <p:spPr>
          <a:xfrm>
            <a:off x="962278" y="4180227"/>
            <a:ext cx="623227" cy="213238"/>
          </a:xfrm>
          <a:prstGeom prst="rect">
            <a:avLst/>
          </a:prstGeom>
        </p:spPr>
        <p:txBody>
          <a:bodyPr vert="horz" wrap="square" lIns="0" tIns="6642" rIns="0" bIns="0" rtlCol="0">
            <a:spAutoFit/>
          </a:bodyPr>
          <a:lstStyle/>
          <a:p>
            <a:pPr defTabSz="342900">
              <a:spcBef>
                <a:spcPts val="52"/>
              </a:spcBef>
            </a:pPr>
            <a:r>
              <a:rPr sz="1342" b="1" spc="-5" dirty="0">
                <a:solidFill>
                  <a:prstClr val="black"/>
                </a:solidFill>
                <a:latin typeface="Courier New"/>
                <a:cs typeface="Courier New"/>
              </a:rPr>
              <a:t>double</a:t>
            </a:r>
            <a:endParaRPr sz="1342">
              <a:solidFill>
                <a:prstClr val="black"/>
              </a:solidFill>
              <a:latin typeface="Courier New"/>
              <a:cs typeface="Courier New"/>
            </a:endParaRPr>
          </a:p>
        </p:txBody>
      </p:sp>
      <p:sp>
        <p:nvSpPr>
          <p:cNvPr id="25" name="object 25"/>
          <p:cNvSpPr txBox="1"/>
          <p:nvPr/>
        </p:nvSpPr>
        <p:spPr>
          <a:xfrm>
            <a:off x="2590939" y="4199276"/>
            <a:ext cx="2965671" cy="213238"/>
          </a:xfrm>
          <a:prstGeom prst="rect">
            <a:avLst/>
          </a:prstGeom>
        </p:spPr>
        <p:txBody>
          <a:bodyPr vert="horz" wrap="square" lIns="0" tIns="6642" rIns="0" bIns="0" rtlCol="0">
            <a:spAutoFit/>
          </a:bodyPr>
          <a:lstStyle/>
          <a:p>
            <a:pPr defTabSz="342900">
              <a:spcBef>
                <a:spcPts val="52"/>
              </a:spcBef>
            </a:pPr>
            <a:r>
              <a:rPr sz="1342" dirty="0">
                <a:solidFill>
                  <a:prstClr val="black"/>
                </a:solidFill>
                <a:latin typeface="Arial"/>
                <a:cs typeface="Arial"/>
              </a:rPr>
              <a:t>Equal</a:t>
            </a:r>
            <a:r>
              <a:rPr sz="1342" spc="62" dirty="0">
                <a:solidFill>
                  <a:prstClr val="black"/>
                </a:solidFill>
                <a:latin typeface="Arial"/>
                <a:cs typeface="Arial"/>
              </a:rPr>
              <a:t> </a:t>
            </a:r>
            <a:r>
              <a:rPr sz="1342" dirty="0">
                <a:solidFill>
                  <a:prstClr val="black"/>
                </a:solidFill>
                <a:latin typeface="Arial"/>
                <a:cs typeface="Arial"/>
              </a:rPr>
              <a:t>or</a:t>
            </a:r>
            <a:r>
              <a:rPr sz="1342" spc="59" dirty="0">
                <a:solidFill>
                  <a:prstClr val="black"/>
                </a:solidFill>
                <a:latin typeface="Arial"/>
                <a:cs typeface="Arial"/>
              </a:rPr>
              <a:t> </a:t>
            </a:r>
            <a:r>
              <a:rPr sz="1342" dirty="0">
                <a:solidFill>
                  <a:prstClr val="black"/>
                </a:solidFill>
                <a:latin typeface="Arial"/>
                <a:cs typeface="Arial"/>
              </a:rPr>
              <a:t>higher</a:t>
            </a:r>
            <a:r>
              <a:rPr sz="1342" spc="62" dirty="0">
                <a:solidFill>
                  <a:prstClr val="black"/>
                </a:solidFill>
                <a:latin typeface="Arial"/>
                <a:cs typeface="Arial"/>
              </a:rPr>
              <a:t> </a:t>
            </a:r>
            <a:r>
              <a:rPr sz="1342" dirty="0">
                <a:solidFill>
                  <a:prstClr val="black"/>
                </a:solidFill>
                <a:latin typeface="Arial"/>
                <a:cs typeface="Arial"/>
              </a:rPr>
              <a:t>precision</a:t>
            </a:r>
            <a:r>
              <a:rPr sz="1342" spc="59" dirty="0">
                <a:solidFill>
                  <a:prstClr val="black"/>
                </a:solidFill>
                <a:latin typeface="Arial"/>
                <a:cs typeface="Arial"/>
              </a:rPr>
              <a:t> </a:t>
            </a:r>
            <a:r>
              <a:rPr sz="1342" dirty="0">
                <a:solidFill>
                  <a:prstClr val="black"/>
                </a:solidFill>
                <a:latin typeface="Arial"/>
                <a:cs typeface="Arial"/>
              </a:rPr>
              <a:t>floating</a:t>
            </a:r>
            <a:r>
              <a:rPr sz="1342" spc="62" dirty="0">
                <a:solidFill>
                  <a:prstClr val="black"/>
                </a:solidFill>
                <a:latin typeface="Arial"/>
                <a:cs typeface="Arial"/>
              </a:rPr>
              <a:t> </a:t>
            </a:r>
            <a:r>
              <a:rPr sz="1342" spc="-9" dirty="0">
                <a:solidFill>
                  <a:prstClr val="black"/>
                </a:solidFill>
                <a:latin typeface="Arial"/>
                <a:cs typeface="Arial"/>
              </a:rPr>
              <a:t>point</a:t>
            </a:r>
            <a:endParaRPr sz="1342">
              <a:solidFill>
                <a:prstClr val="black"/>
              </a:solidFill>
              <a:latin typeface="Arial"/>
              <a:cs typeface="Arial"/>
            </a:endParaRPr>
          </a:p>
        </p:txBody>
      </p:sp>
      <p:sp>
        <p:nvSpPr>
          <p:cNvPr id="26" name="object 26"/>
          <p:cNvSpPr txBox="1"/>
          <p:nvPr/>
        </p:nvSpPr>
        <p:spPr>
          <a:xfrm>
            <a:off x="6434007" y="4180227"/>
            <a:ext cx="2166277" cy="213238"/>
          </a:xfrm>
          <a:prstGeom prst="rect">
            <a:avLst/>
          </a:prstGeom>
        </p:spPr>
        <p:txBody>
          <a:bodyPr vert="horz" wrap="square" lIns="0" tIns="6642" rIns="0" bIns="0" rtlCol="0">
            <a:spAutoFit/>
          </a:bodyPr>
          <a:lstStyle/>
          <a:p>
            <a:pPr defTabSz="342900">
              <a:spcBef>
                <a:spcPts val="52"/>
              </a:spcBef>
            </a:pPr>
            <a:r>
              <a:rPr sz="1342" b="1" dirty="0">
                <a:solidFill>
                  <a:prstClr val="black"/>
                </a:solidFill>
                <a:latin typeface="Courier New"/>
                <a:cs typeface="Courier New"/>
              </a:rPr>
              <a:t>0.0,</a:t>
            </a:r>
            <a:r>
              <a:rPr sz="1342" b="1" spc="-7" dirty="0">
                <a:solidFill>
                  <a:prstClr val="black"/>
                </a:solidFill>
                <a:latin typeface="Courier New"/>
                <a:cs typeface="Courier New"/>
              </a:rPr>
              <a:t> </a:t>
            </a:r>
            <a:r>
              <a:rPr sz="1342" b="1" dirty="0">
                <a:solidFill>
                  <a:prstClr val="black"/>
                </a:solidFill>
                <a:latin typeface="Courier New"/>
                <a:cs typeface="Courier New"/>
              </a:rPr>
              <a:t>3.14159,</a:t>
            </a:r>
            <a:r>
              <a:rPr sz="1342" b="1" spc="-7" dirty="0">
                <a:solidFill>
                  <a:prstClr val="black"/>
                </a:solidFill>
                <a:latin typeface="Courier New"/>
                <a:cs typeface="Courier New"/>
              </a:rPr>
              <a:t> </a:t>
            </a:r>
            <a:r>
              <a:rPr sz="1342" b="1" spc="-5" dirty="0">
                <a:solidFill>
                  <a:prstClr val="black"/>
                </a:solidFill>
                <a:latin typeface="Courier New"/>
                <a:cs typeface="Courier New"/>
              </a:rPr>
              <a:t>6.02e23</a:t>
            </a:r>
            <a:endParaRPr sz="1342">
              <a:solidFill>
                <a:prstClr val="black"/>
              </a:solidFill>
              <a:latin typeface="Courier New"/>
              <a:cs typeface="Courier New"/>
            </a:endParaRPr>
          </a:p>
        </p:txBody>
      </p:sp>
      <p:sp>
        <p:nvSpPr>
          <p:cNvPr id="27" name="object 27"/>
          <p:cNvSpPr txBox="1"/>
          <p:nvPr/>
        </p:nvSpPr>
        <p:spPr>
          <a:xfrm>
            <a:off x="1056508" y="4404049"/>
            <a:ext cx="423090" cy="213238"/>
          </a:xfrm>
          <a:prstGeom prst="rect">
            <a:avLst/>
          </a:prstGeom>
        </p:spPr>
        <p:txBody>
          <a:bodyPr vert="horz" wrap="square" lIns="0" tIns="6642" rIns="0" bIns="0" rtlCol="0">
            <a:spAutoFit/>
          </a:bodyPr>
          <a:lstStyle/>
          <a:p>
            <a:pPr marL="5776" defTabSz="342900">
              <a:spcBef>
                <a:spcPts val="52"/>
              </a:spcBef>
            </a:pPr>
            <a:r>
              <a:rPr sz="1342" b="1" spc="-9" dirty="0">
                <a:solidFill>
                  <a:prstClr val="black"/>
                </a:solidFill>
                <a:latin typeface="Courier New"/>
                <a:cs typeface="Courier New"/>
              </a:rPr>
              <a:t>char</a:t>
            </a:r>
            <a:endParaRPr sz="1342">
              <a:solidFill>
                <a:prstClr val="black"/>
              </a:solidFill>
              <a:latin typeface="Courier New"/>
              <a:cs typeface="Courier New"/>
            </a:endParaRPr>
          </a:p>
        </p:txBody>
      </p:sp>
      <p:sp>
        <p:nvSpPr>
          <p:cNvPr id="28" name="object 28"/>
          <p:cNvSpPr txBox="1"/>
          <p:nvPr/>
        </p:nvSpPr>
        <p:spPr>
          <a:xfrm>
            <a:off x="3432829" y="4427860"/>
            <a:ext cx="1269269" cy="213238"/>
          </a:xfrm>
          <a:prstGeom prst="rect">
            <a:avLst/>
          </a:prstGeom>
        </p:spPr>
        <p:txBody>
          <a:bodyPr vert="horz" wrap="square" lIns="0" tIns="6642" rIns="0" bIns="0" rtlCol="0">
            <a:spAutoFit/>
          </a:bodyPr>
          <a:lstStyle/>
          <a:p>
            <a:pPr marL="5776" defTabSz="342900">
              <a:spcBef>
                <a:spcPts val="52"/>
              </a:spcBef>
            </a:pPr>
            <a:r>
              <a:rPr sz="1342" dirty="0">
                <a:solidFill>
                  <a:prstClr val="black"/>
                </a:solidFill>
                <a:latin typeface="Arial"/>
                <a:cs typeface="Arial"/>
              </a:rPr>
              <a:t>Single</a:t>
            </a:r>
            <a:r>
              <a:rPr sz="1342" spc="2" dirty="0">
                <a:solidFill>
                  <a:prstClr val="black"/>
                </a:solidFill>
                <a:latin typeface="Arial"/>
                <a:cs typeface="Arial"/>
              </a:rPr>
              <a:t> </a:t>
            </a:r>
            <a:r>
              <a:rPr sz="1342" spc="-5" dirty="0">
                <a:solidFill>
                  <a:prstClr val="black"/>
                </a:solidFill>
                <a:latin typeface="Arial"/>
                <a:cs typeface="Arial"/>
              </a:rPr>
              <a:t>character</a:t>
            </a:r>
            <a:endParaRPr sz="1342">
              <a:solidFill>
                <a:prstClr val="black"/>
              </a:solidFill>
              <a:latin typeface="Arial"/>
              <a:cs typeface="Arial"/>
            </a:endParaRPr>
          </a:p>
        </p:txBody>
      </p:sp>
      <p:sp>
        <p:nvSpPr>
          <p:cNvPr id="29" name="object 29"/>
          <p:cNvSpPr txBox="1"/>
          <p:nvPr/>
        </p:nvSpPr>
        <p:spPr>
          <a:xfrm>
            <a:off x="6785393" y="4404049"/>
            <a:ext cx="1451790" cy="213238"/>
          </a:xfrm>
          <a:prstGeom prst="rect">
            <a:avLst/>
          </a:prstGeom>
        </p:spPr>
        <p:txBody>
          <a:bodyPr vert="horz" wrap="square" lIns="0" tIns="6642" rIns="0" bIns="0" rtlCol="0">
            <a:spAutoFit/>
          </a:bodyPr>
          <a:lstStyle/>
          <a:p>
            <a:pPr marL="5776" defTabSz="342900">
              <a:spcBef>
                <a:spcPts val="52"/>
              </a:spcBef>
            </a:pPr>
            <a:r>
              <a:rPr sz="1342" b="1" dirty="0">
                <a:solidFill>
                  <a:prstClr val="black"/>
                </a:solidFill>
                <a:latin typeface="Courier New"/>
                <a:cs typeface="Courier New"/>
              </a:rPr>
              <a:t>‘a’,</a:t>
            </a:r>
            <a:r>
              <a:rPr sz="1342" b="1" spc="-2" dirty="0">
                <a:solidFill>
                  <a:prstClr val="black"/>
                </a:solidFill>
                <a:latin typeface="Courier New"/>
                <a:cs typeface="Courier New"/>
              </a:rPr>
              <a:t> </a:t>
            </a:r>
            <a:r>
              <a:rPr sz="1342" b="1" dirty="0">
                <a:solidFill>
                  <a:prstClr val="black"/>
                </a:solidFill>
                <a:latin typeface="Courier New"/>
                <a:cs typeface="Courier New"/>
              </a:rPr>
              <a:t>‘D’,</a:t>
            </a:r>
            <a:r>
              <a:rPr sz="1342" b="1" spc="-2" dirty="0">
                <a:solidFill>
                  <a:prstClr val="black"/>
                </a:solidFill>
                <a:latin typeface="Courier New"/>
                <a:cs typeface="Courier New"/>
              </a:rPr>
              <a:t> </a:t>
            </a:r>
            <a:r>
              <a:rPr sz="1342" b="1" spc="-9" dirty="0">
                <a:solidFill>
                  <a:prstClr val="black"/>
                </a:solidFill>
                <a:latin typeface="Courier New"/>
                <a:cs typeface="Courier New"/>
              </a:rPr>
              <a:t>‘\n’</a:t>
            </a:r>
            <a:endParaRPr sz="1342">
              <a:solidFill>
                <a:prstClr val="black"/>
              </a:solidFill>
              <a:latin typeface="Courier New"/>
              <a:cs typeface="Courier New"/>
            </a:endParaRPr>
          </a:p>
        </p:txBody>
      </p:sp>
      <p:sp>
        <p:nvSpPr>
          <p:cNvPr id="30" name="object 30"/>
          <p:cNvSpPr txBox="1"/>
          <p:nvPr/>
        </p:nvSpPr>
        <p:spPr>
          <a:xfrm>
            <a:off x="1062284" y="4737401"/>
            <a:ext cx="417314" cy="213238"/>
          </a:xfrm>
          <a:prstGeom prst="rect">
            <a:avLst/>
          </a:prstGeom>
        </p:spPr>
        <p:txBody>
          <a:bodyPr vert="horz" wrap="square" lIns="0" tIns="6642" rIns="0" bIns="0" rtlCol="0">
            <a:spAutoFit/>
          </a:bodyPr>
          <a:lstStyle/>
          <a:p>
            <a:pPr defTabSz="342900">
              <a:spcBef>
                <a:spcPts val="52"/>
              </a:spcBef>
            </a:pPr>
            <a:r>
              <a:rPr sz="1342" b="1" spc="-9" dirty="0">
                <a:solidFill>
                  <a:prstClr val="black"/>
                </a:solidFill>
                <a:latin typeface="Courier New"/>
                <a:cs typeface="Courier New"/>
              </a:rPr>
              <a:t>long</a:t>
            </a:r>
            <a:endParaRPr sz="1342">
              <a:solidFill>
                <a:prstClr val="black"/>
              </a:solidFill>
              <a:latin typeface="Courier New"/>
              <a:cs typeface="Courier New"/>
            </a:endParaRPr>
          </a:p>
        </p:txBody>
      </p:sp>
      <p:sp>
        <p:nvSpPr>
          <p:cNvPr id="31" name="object 31"/>
          <p:cNvSpPr txBox="1"/>
          <p:nvPr/>
        </p:nvSpPr>
        <p:spPr>
          <a:xfrm>
            <a:off x="2881431" y="4646921"/>
            <a:ext cx="2385475" cy="419769"/>
          </a:xfrm>
          <a:prstGeom prst="rect">
            <a:avLst/>
          </a:prstGeom>
        </p:spPr>
        <p:txBody>
          <a:bodyPr vert="horz" wrap="square" lIns="0" tIns="6642" rIns="0" bIns="0" rtlCol="0">
            <a:spAutoFit/>
          </a:bodyPr>
          <a:lstStyle/>
          <a:p>
            <a:pPr marR="9819" algn="ctr" defTabSz="342900">
              <a:spcBef>
                <a:spcPts val="52"/>
              </a:spcBef>
            </a:pPr>
            <a:r>
              <a:rPr sz="1342" dirty="0">
                <a:solidFill>
                  <a:prstClr val="black"/>
                </a:solidFill>
                <a:latin typeface="Arial"/>
                <a:cs typeface="Arial"/>
              </a:rPr>
              <a:t>Longer</a:t>
            </a:r>
            <a:r>
              <a:rPr sz="1342" spc="82" dirty="0">
                <a:solidFill>
                  <a:prstClr val="black"/>
                </a:solidFill>
                <a:latin typeface="Arial"/>
                <a:cs typeface="Arial"/>
              </a:rPr>
              <a:t> </a:t>
            </a:r>
            <a:r>
              <a:rPr sz="1342" spc="-9" dirty="0">
                <a:solidFill>
                  <a:prstClr val="black"/>
                </a:solidFill>
                <a:latin typeface="Arial"/>
                <a:cs typeface="Arial"/>
              </a:rPr>
              <a:t>int,</a:t>
            </a:r>
            <a:endParaRPr sz="1342">
              <a:solidFill>
                <a:prstClr val="black"/>
              </a:solidFill>
              <a:latin typeface="Arial"/>
              <a:cs typeface="Arial"/>
            </a:endParaRPr>
          </a:p>
          <a:p>
            <a:pPr marR="2311" algn="ctr" defTabSz="342900">
              <a:spcBef>
                <a:spcPts val="2"/>
              </a:spcBef>
            </a:pPr>
            <a:r>
              <a:rPr sz="1342" dirty="0">
                <a:solidFill>
                  <a:prstClr val="black"/>
                </a:solidFill>
                <a:latin typeface="Arial"/>
                <a:cs typeface="Arial"/>
              </a:rPr>
              <a:t>Size</a:t>
            </a:r>
            <a:r>
              <a:rPr sz="1342" spc="-14" dirty="0">
                <a:solidFill>
                  <a:prstClr val="black"/>
                </a:solidFill>
                <a:latin typeface="Arial"/>
                <a:cs typeface="Arial"/>
              </a:rPr>
              <a:t> </a:t>
            </a:r>
            <a:r>
              <a:rPr sz="1342" spc="100" dirty="0">
                <a:solidFill>
                  <a:prstClr val="black"/>
                </a:solidFill>
                <a:latin typeface="Arial"/>
                <a:cs typeface="Arial"/>
              </a:rPr>
              <a:t>&gt;=</a:t>
            </a:r>
            <a:r>
              <a:rPr sz="1342" spc="-14" dirty="0">
                <a:solidFill>
                  <a:prstClr val="black"/>
                </a:solidFill>
                <a:latin typeface="Arial"/>
                <a:cs typeface="Arial"/>
              </a:rPr>
              <a:t> </a:t>
            </a:r>
            <a:r>
              <a:rPr sz="1342" dirty="0">
                <a:solidFill>
                  <a:prstClr val="black"/>
                </a:solidFill>
                <a:latin typeface="Arial"/>
                <a:cs typeface="Arial"/>
              </a:rPr>
              <a:t>sizeof(int),</a:t>
            </a:r>
            <a:r>
              <a:rPr sz="1342" spc="-11" dirty="0">
                <a:solidFill>
                  <a:prstClr val="black"/>
                </a:solidFill>
                <a:latin typeface="Arial"/>
                <a:cs typeface="Arial"/>
              </a:rPr>
              <a:t> </a:t>
            </a:r>
            <a:r>
              <a:rPr sz="1342" dirty="0">
                <a:solidFill>
                  <a:prstClr val="black"/>
                </a:solidFill>
                <a:latin typeface="Arial"/>
                <a:cs typeface="Arial"/>
              </a:rPr>
              <a:t>at</a:t>
            </a:r>
            <a:r>
              <a:rPr sz="1342" spc="-14" dirty="0">
                <a:solidFill>
                  <a:prstClr val="black"/>
                </a:solidFill>
                <a:latin typeface="Arial"/>
                <a:cs typeface="Arial"/>
              </a:rPr>
              <a:t> </a:t>
            </a:r>
            <a:r>
              <a:rPr sz="1342" dirty="0">
                <a:solidFill>
                  <a:prstClr val="black"/>
                </a:solidFill>
                <a:latin typeface="Arial"/>
                <a:cs typeface="Arial"/>
              </a:rPr>
              <a:t>least</a:t>
            </a:r>
            <a:r>
              <a:rPr sz="1342" spc="-11" dirty="0">
                <a:solidFill>
                  <a:prstClr val="black"/>
                </a:solidFill>
                <a:latin typeface="Arial"/>
                <a:cs typeface="Arial"/>
              </a:rPr>
              <a:t> 32b</a:t>
            </a:r>
            <a:endParaRPr sz="1342">
              <a:solidFill>
                <a:prstClr val="black"/>
              </a:solidFill>
              <a:latin typeface="Arial"/>
              <a:cs typeface="Arial"/>
            </a:endParaRPr>
          </a:p>
        </p:txBody>
      </p:sp>
      <p:sp>
        <p:nvSpPr>
          <p:cNvPr id="32" name="object 32"/>
          <p:cNvSpPr txBox="1"/>
          <p:nvPr/>
        </p:nvSpPr>
        <p:spPr>
          <a:xfrm>
            <a:off x="6381623" y="4737401"/>
            <a:ext cx="2269089" cy="213238"/>
          </a:xfrm>
          <a:prstGeom prst="rect">
            <a:avLst/>
          </a:prstGeom>
        </p:spPr>
        <p:txBody>
          <a:bodyPr vert="horz" wrap="square" lIns="0" tIns="6642" rIns="0" bIns="0" rtlCol="0">
            <a:spAutoFit/>
          </a:bodyPr>
          <a:lstStyle/>
          <a:p>
            <a:pPr defTabSz="342900">
              <a:spcBef>
                <a:spcPts val="52"/>
              </a:spcBef>
            </a:pPr>
            <a:r>
              <a:rPr sz="1342" b="1" dirty="0">
                <a:solidFill>
                  <a:prstClr val="black"/>
                </a:solidFill>
                <a:latin typeface="Courier New"/>
                <a:cs typeface="Courier New"/>
              </a:rPr>
              <a:t>0, 78,</a:t>
            </a:r>
            <a:r>
              <a:rPr sz="1342" b="1" spc="2" dirty="0">
                <a:solidFill>
                  <a:prstClr val="black"/>
                </a:solidFill>
                <a:latin typeface="Courier New"/>
                <a:cs typeface="Courier New"/>
              </a:rPr>
              <a:t> </a:t>
            </a:r>
            <a:r>
              <a:rPr sz="1342" b="1" spc="-5" dirty="0">
                <a:solidFill>
                  <a:prstClr val="black"/>
                </a:solidFill>
                <a:latin typeface="Courier New"/>
                <a:cs typeface="Courier New"/>
              </a:rPr>
              <a:t>-</a:t>
            </a:r>
            <a:r>
              <a:rPr sz="1342" b="1" dirty="0">
                <a:solidFill>
                  <a:prstClr val="black"/>
                </a:solidFill>
                <a:latin typeface="Courier New"/>
                <a:cs typeface="Courier New"/>
              </a:rPr>
              <a:t>217, </a:t>
            </a:r>
            <a:r>
              <a:rPr sz="1342" b="1" spc="-5" dirty="0">
                <a:solidFill>
                  <a:prstClr val="black"/>
                </a:solidFill>
                <a:latin typeface="Courier New"/>
                <a:cs typeface="Courier New"/>
              </a:rPr>
              <a:t>301720971</a:t>
            </a:r>
            <a:endParaRPr sz="1342">
              <a:solidFill>
                <a:prstClr val="black"/>
              </a:solidFill>
              <a:latin typeface="Courier New"/>
              <a:cs typeface="Courier New"/>
            </a:endParaRPr>
          </a:p>
        </p:txBody>
      </p:sp>
      <p:sp>
        <p:nvSpPr>
          <p:cNvPr id="33" name="object 33"/>
          <p:cNvSpPr txBox="1"/>
          <p:nvPr/>
        </p:nvSpPr>
        <p:spPr>
          <a:xfrm>
            <a:off x="799351" y="5185044"/>
            <a:ext cx="937440" cy="213238"/>
          </a:xfrm>
          <a:prstGeom prst="rect">
            <a:avLst/>
          </a:prstGeom>
        </p:spPr>
        <p:txBody>
          <a:bodyPr vert="horz" wrap="square" lIns="0" tIns="6642" rIns="0" bIns="0" rtlCol="0">
            <a:spAutoFit/>
          </a:bodyPr>
          <a:lstStyle/>
          <a:p>
            <a:pPr marL="5776" defTabSz="342900">
              <a:spcBef>
                <a:spcPts val="52"/>
              </a:spcBef>
            </a:pPr>
            <a:r>
              <a:rPr sz="1342" b="1" dirty="0">
                <a:solidFill>
                  <a:prstClr val="black"/>
                </a:solidFill>
                <a:latin typeface="Courier New"/>
                <a:cs typeface="Courier New"/>
              </a:rPr>
              <a:t>long</a:t>
            </a:r>
            <a:r>
              <a:rPr sz="1342" b="1" spc="-7" dirty="0">
                <a:solidFill>
                  <a:prstClr val="black"/>
                </a:solidFill>
                <a:latin typeface="Courier New"/>
                <a:cs typeface="Courier New"/>
              </a:rPr>
              <a:t> </a:t>
            </a:r>
            <a:r>
              <a:rPr sz="1342" b="1" spc="-9" dirty="0">
                <a:solidFill>
                  <a:prstClr val="black"/>
                </a:solidFill>
                <a:latin typeface="Courier New"/>
                <a:cs typeface="Courier New"/>
              </a:rPr>
              <a:t>long</a:t>
            </a:r>
            <a:endParaRPr sz="1342">
              <a:solidFill>
                <a:prstClr val="black"/>
              </a:solidFill>
              <a:latin typeface="Courier New"/>
              <a:cs typeface="Courier New"/>
            </a:endParaRPr>
          </a:p>
        </p:txBody>
      </p:sp>
      <p:sp>
        <p:nvSpPr>
          <p:cNvPr id="34" name="object 34"/>
          <p:cNvSpPr txBox="1"/>
          <p:nvPr/>
        </p:nvSpPr>
        <p:spPr>
          <a:xfrm>
            <a:off x="2808985" y="5094564"/>
            <a:ext cx="2524676" cy="419769"/>
          </a:xfrm>
          <a:prstGeom prst="rect">
            <a:avLst/>
          </a:prstGeom>
        </p:spPr>
        <p:txBody>
          <a:bodyPr vert="horz" wrap="square" lIns="0" tIns="6642" rIns="0" bIns="0" rtlCol="0">
            <a:spAutoFit/>
          </a:bodyPr>
          <a:lstStyle/>
          <a:p>
            <a:pPr marR="4043" algn="ctr" defTabSz="342900">
              <a:spcBef>
                <a:spcPts val="52"/>
              </a:spcBef>
            </a:pPr>
            <a:r>
              <a:rPr sz="1342" dirty="0">
                <a:solidFill>
                  <a:prstClr val="black"/>
                </a:solidFill>
                <a:latin typeface="Arial"/>
                <a:cs typeface="Arial"/>
              </a:rPr>
              <a:t>Even</a:t>
            </a:r>
            <a:r>
              <a:rPr sz="1342" spc="5" dirty="0">
                <a:solidFill>
                  <a:prstClr val="black"/>
                </a:solidFill>
                <a:latin typeface="Arial"/>
                <a:cs typeface="Arial"/>
              </a:rPr>
              <a:t> </a:t>
            </a:r>
            <a:r>
              <a:rPr sz="1342" dirty="0">
                <a:solidFill>
                  <a:prstClr val="black"/>
                </a:solidFill>
                <a:latin typeface="Arial"/>
                <a:cs typeface="Arial"/>
              </a:rPr>
              <a:t>longer</a:t>
            </a:r>
            <a:r>
              <a:rPr sz="1342" spc="9" dirty="0">
                <a:solidFill>
                  <a:prstClr val="black"/>
                </a:solidFill>
                <a:latin typeface="Arial"/>
                <a:cs typeface="Arial"/>
              </a:rPr>
              <a:t> </a:t>
            </a:r>
            <a:r>
              <a:rPr sz="1342" spc="-9" dirty="0">
                <a:solidFill>
                  <a:prstClr val="black"/>
                </a:solidFill>
                <a:latin typeface="Arial"/>
                <a:cs typeface="Arial"/>
              </a:rPr>
              <a:t>int,</a:t>
            </a:r>
            <a:endParaRPr sz="1342">
              <a:solidFill>
                <a:prstClr val="black"/>
              </a:solidFill>
              <a:latin typeface="Arial"/>
              <a:cs typeface="Arial"/>
            </a:endParaRPr>
          </a:p>
          <a:p>
            <a:pPr algn="ctr" defTabSz="342900">
              <a:spcBef>
                <a:spcPts val="2"/>
              </a:spcBef>
            </a:pPr>
            <a:r>
              <a:rPr sz="1342" dirty="0">
                <a:solidFill>
                  <a:prstClr val="black"/>
                </a:solidFill>
                <a:latin typeface="Arial"/>
                <a:cs typeface="Arial"/>
              </a:rPr>
              <a:t>size</a:t>
            </a:r>
            <a:r>
              <a:rPr sz="1342" spc="11" dirty="0">
                <a:solidFill>
                  <a:prstClr val="black"/>
                </a:solidFill>
                <a:latin typeface="Arial"/>
                <a:cs typeface="Arial"/>
              </a:rPr>
              <a:t> </a:t>
            </a:r>
            <a:r>
              <a:rPr sz="1342" spc="100" dirty="0">
                <a:solidFill>
                  <a:prstClr val="black"/>
                </a:solidFill>
                <a:latin typeface="Arial"/>
                <a:cs typeface="Arial"/>
              </a:rPr>
              <a:t>&gt;=</a:t>
            </a:r>
            <a:r>
              <a:rPr sz="1342" spc="18" dirty="0">
                <a:solidFill>
                  <a:prstClr val="black"/>
                </a:solidFill>
                <a:latin typeface="Arial"/>
                <a:cs typeface="Arial"/>
              </a:rPr>
              <a:t> </a:t>
            </a:r>
            <a:r>
              <a:rPr sz="1342" dirty="0">
                <a:solidFill>
                  <a:prstClr val="black"/>
                </a:solidFill>
                <a:latin typeface="Arial"/>
                <a:cs typeface="Arial"/>
              </a:rPr>
              <a:t>sizeof(long),</a:t>
            </a:r>
            <a:r>
              <a:rPr sz="1342" spc="18" dirty="0">
                <a:solidFill>
                  <a:prstClr val="black"/>
                </a:solidFill>
                <a:latin typeface="Arial"/>
                <a:cs typeface="Arial"/>
              </a:rPr>
              <a:t> </a:t>
            </a:r>
            <a:r>
              <a:rPr sz="1342" dirty="0">
                <a:solidFill>
                  <a:prstClr val="black"/>
                </a:solidFill>
                <a:latin typeface="Arial"/>
                <a:cs typeface="Arial"/>
              </a:rPr>
              <a:t>at</a:t>
            </a:r>
            <a:r>
              <a:rPr sz="1342" spc="18" dirty="0">
                <a:solidFill>
                  <a:prstClr val="black"/>
                </a:solidFill>
                <a:latin typeface="Arial"/>
                <a:cs typeface="Arial"/>
              </a:rPr>
              <a:t> </a:t>
            </a:r>
            <a:r>
              <a:rPr sz="1342" dirty="0">
                <a:solidFill>
                  <a:prstClr val="black"/>
                </a:solidFill>
                <a:latin typeface="Arial"/>
                <a:cs typeface="Arial"/>
              </a:rPr>
              <a:t>least</a:t>
            </a:r>
            <a:r>
              <a:rPr sz="1342" spc="18" dirty="0">
                <a:solidFill>
                  <a:prstClr val="black"/>
                </a:solidFill>
                <a:latin typeface="Arial"/>
                <a:cs typeface="Arial"/>
              </a:rPr>
              <a:t> </a:t>
            </a:r>
            <a:r>
              <a:rPr sz="1342" spc="-11" dirty="0">
                <a:solidFill>
                  <a:prstClr val="black"/>
                </a:solidFill>
                <a:latin typeface="Arial"/>
                <a:cs typeface="Arial"/>
              </a:rPr>
              <a:t>64b</a:t>
            </a:r>
            <a:endParaRPr sz="1342">
              <a:solidFill>
                <a:prstClr val="black"/>
              </a:solidFill>
              <a:latin typeface="Arial"/>
              <a:cs typeface="Arial"/>
            </a:endParaRPr>
          </a:p>
        </p:txBody>
      </p:sp>
      <p:sp>
        <p:nvSpPr>
          <p:cNvPr id="35" name="object 35"/>
          <p:cNvSpPr txBox="1"/>
          <p:nvPr/>
        </p:nvSpPr>
        <p:spPr>
          <a:xfrm>
            <a:off x="6633004" y="5185044"/>
            <a:ext cx="1760516" cy="213238"/>
          </a:xfrm>
          <a:prstGeom prst="rect">
            <a:avLst/>
          </a:prstGeom>
        </p:spPr>
        <p:txBody>
          <a:bodyPr vert="horz" wrap="square" lIns="0" tIns="6642" rIns="0" bIns="0" rtlCol="0">
            <a:spAutoFit/>
          </a:bodyPr>
          <a:lstStyle/>
          <a:p>
            <a:pPr marL="5776" defTabSz="342900">
              <a:spcBef>
                <a:spcPts val="52"/>
              </a:spcBef>
            </a:pPr>
            <a:r>
              <a:rPr sz="1342" b="1" spc="-5" dirty="0">
                <a:solidFill>
                  <a:prstClr val="black"/>
                </a:solidFill>
                <a:latin typeface="Courier New"/>
                <a:cs typeface="Courier New"/>
              </a:rPr>
              <a:t>31705192721092512</a:t>
            </a:r>
            <a:endParaRPr sz="1342">
              <a:solidFill>
                <a:prstClr val="black"/>
              </a:solidFill>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7" y="1903913"/>
            <a:ext cx="1458143" cy="109312"/>
          </a:xfrm>
          <a:prstGeom prst="rect">
            <a:avLst/>
          </a:prstGeom>
        </p:spPr>
        <p:txBody>
          <a:bodyPr vert="horz" wrap="square" lIns="0" tIns="7798" rIns="0" bIns="0" rtlCol="0">
            <a:spAutoFit/>
          </a:bodyPr>
          <a:lstStyle/>
          <a:p>
            <a:pPr marL="5776" defTabSz="342900">
              <a:spcBef>
                <a:spcPts val="62"/>
              </a:spcBef>
            </a:pPr>
            <a:r>
              <a:rPr sz="659" b="1" dirty="0">
                <a:solidFill>
                  <a:srgbClr val="FFFFFF"/>
                </a:solidFill>
                <a:latin typeface="Arial"/>
                <a:cs typeface="Arial"/>
              </a:rPr>
              <a:t>Computer</a:t>
            </a:r>
            <a:r>
              <a:rPr sz="659" b="1" spc="46" dirty="0">
                <a:solidFill>
                  <a:srgbClr val="FFFFFF"/>
                </a:solidFill>
                <a:latin typeface="Arial"/>
                <a:cs typeface="Arial"/>
              </a:rPr>
              <a:t> </a:t>
            </a:r>
            <a:r>
              <a:rPr sz="659" b="1" dirty="0">
                <a:solidFill>
                  <a:srgbClr val="FFFFFF"/>
                </a:solidFill>
                <a:latin typeface="Arial"/>
                <a:cs typeface="Arial"/>
              </a:rPr>
              <a:t>Science</a:t>
            </a:r>
            <a:r>
              <a:rPr sz="659" b="1" spc="48" dirty="0">
                <a:solidFill>
                  <a:srgbClr val="FFFFFF"/>
                </a:solidFill>
                <a:latin typeface="Arial"/>
                <a:cs typeface="Arial"/>
              </a:rPr>
              <a:t> </a:t>
            </a:r>
            <a:r>
              <a:rPr sz="659" b="1" dirty="0">
                <a:solidFill>
                  <a:srgbClr val="FFFFFF"/>
                </a:solidFill>
                <a:latin typeface="Arial"/>
                <a:cs typeface="Arial"/>
              </a:rPr>
              <a:t>61C</a:t>
            </a:r>
            <a:r>
              <a:rPr sz="659" b="1" spc="48" dirty="0">
                <a:solidFill>
                  <a:srgbClr val="FFFFFF"/>
                </a:solidFill>
                <a:latin typeface="Arial"/>
                <a:cs typeface="Arial"/>
              </a:rPr>
              <a:t> </a:t>
            </a:r>
            <a:r>
              <a:rPr sz="659" b="1" dirty="0">
                <a:solidFill>
                  <a:srgbClr val="FFFFFF"/>
                </a:solidFill>
                <a:latin typeface="Arial"/>
                <a:cs typeface="Arial"/>
              </a:rPr>
              <a:t>Spring</a:t>
            </a:r>
            <a:r>
              <a:rPr sz="659" b="1" spc="46" dirty="0">
                <a:solidFill>
                  <a:srgbClr val="FFFFFF"/>
                </a:solidFill>
                <a:latin typeface="Arial"/>
                <a:cs typeface="Arial"/>
              </a:rPr>
              <a:t> </a:t>
            </a:r>
            <a:r>
              <a:rPr sz="659" b="1" spc="-9" dirty="0">
                <a:solidFill>
                  <a:srgbClr val="FFFFFF"/>
                </a:solidFill>
                <a:latin typeface="Arial"/>
                <a:cs typeface="Arial"/>
              </a:rPr>
              <a:t>2019</a:t>
            </a:r>
            <a:endParaRPr sz="659">
              <a:solidFill>
                <a:prstClr val="black"/>
              </a:solidFill>
              <a:latin typeface="Arial"/>
              <a:cs typeface="Arial"/>
            </a:endParaRPr>
          </a:p>
        </p:txBody>
      </p:sp>
      <p:sp>
        <p:nvSpPr>
          <p:cNvPr id="3" name="object 3"/>
          <p:cNvSpPr txBox="1"/>
          <p:nvPr/>
        </p:nvSpPr>
        <p:spPr>
          <a:xfrm>
            <a:off x="8778679" y="1902300"/>
            <a:ext cx="313346" cy="109312"/>
          </a:xfrm>
          <a:prstGeom prst="rect">
            <a:avLst/>
          </a:prstGeom>
        </p:spPr>
        <p:txBody>
          <a:bodyPr vert="horz" wrap="square" lIns="0" tIns="7798" rIns="0" bIns="0" rtlCol="0">
            <a:spAutoFit/>
          </a:bodyPr>
          <a:lstStyle/>
          <a:p>
            <a:pPr marL="5776" defTabSz="342900">
              <a:spcBef>
                <a:spcPts val="62"/>
              </a:spcBef>
            </a:pPr>
            <a:r>
              <a:rPr sz="659" b="1" spc="-5" dirty="0">
                <a:solidFill>
                  <a:srgbClr val="FFFFFF"/>
                </a:solidFill>
                <a:latin typeface="Arial"/>
                <a:cs typeface="Arial"/>
              </a:rPr>
              <a:t>Weaver</a:t>
            </a:r>
            <a:endParaRPr sz="659">
              <a:solidFill>
                <a:prstClr val="black"/>
              </a:solidFill>
              <a:latin typeface="Arial"/>
              <a:cs typeface="Arial"/>
            </a:endParaRPr>
          </a:p>
        </p:txBody>
      </p:sp>
      <p:sp>
        <p:nvSpPr>
          <p:cNvPr id="6" name="object 6"/>
          <p:cNvSpPr txBox="1"/>
          <p:nvPr/>
        </p:nvSpPr>
        <p:spPr>
          <a:xfrm>
            <a:off x="205494" y="877809"/>
            <a:ext cx="6961486" cy="2415973"/>
          </a:xfrm>
          <a:prstGeom prst="rect">
            <a:avLst/>
          </a:prstGeom>
        </p:spPr>
        <p:txBody>
          <a:bodyPr vert="horz" wrap="square" lIns="0" tIns="5198" rIns="0" bIns="0" rtlCol="0">
            <a:spAutoFit/>
          </a:bodyPr>
          <a:lstStyle/>
          <a:p>
            <a:pPr marL="167503" indent="-162016" defTabSz="342900">
              <a:lnSpc>
                <a:spcPct val="150000"/>
              </a:lnSpc>
              <a:spcBef>
                <a:spcPts val="41"/>
              </a:spcBef>
              <a:buClr>
                <a:srgbClr val="033BFF"/>
              </a:buClr>
              <a:buFontTx/>
              <a:buChar char="•"/>
              <a:tabLst>
                <a:tab pos="167503" algn="l"/>
                <a:tab pos="167792" algn="l"/>
              </a:tabLst>
            </a:pPr>
            <a:r>
              <a:rPr lang="zh-CN" altLang="en-US" spc="2" dirty="0">
                <a:solidFill>
                  <a:prstClr val="black"/>
                </a:solidFill>
                <a:latin typeface="微软雅黑" panose="020B0503020204020204" pitchFamily="34" charset="-122"/>
                <a:ea typeface="微软雅黑" panose="020B0503020204020204" pitchFamily="34" charset="-122"/>
                <a:cs typeface="Arial"/>
              </a:rPr>
              <a:t>现代计算机大部分内存以字节编址</a:t>
            </a:r>
            <a:r>
              <a:rPr spc="2" dirty="0">
                <a:solidFill>
                  <a:prstClr val="black"/>
                </a:solidFill>
                <a:latin typeface="微软雅黑" panose="020B0503020204020204" pitchFamily="34" charset="-122"/>
                <a:ea typeface="微软雅黑" panose="020B0503020204020204" pitchFamily="34" charset="-122"/>
                <a:cs typeface="Arial"/>
              </a:rPr>
              <a:t> </a:t>
            </a:r>
            <a:r>
              <a:rPr spc="27" dirty="0">
                <a:solidFill>
                  <a:prstClr val="black"/>
                </a:solidFill>
                <a:latin typeface="微软雅黑" panose="020B0503020204020204" pitchFamily="34" charset="-122"/>
                <a:ea typeface="微软雅黑" panose="020B0503020204020204" pitchFamily="34" charset="-122"/>
                <a:cs typeface="Arial"/>
              </a:rPr>
              <a:t>“byte-</a:t>
            </a:r>
            <a:r>
              <a:rPr spc="-5" dirty="0">
                <a:solidFill>
                  <a:prstClr val="black"/>
                </a:solidFill>
                <a:latin typeface="微软雅黑" panose="020B0503020204020204" pitchFamily="34" charset="-122"/>
                <a:ea typeface="微软雅黑" panose="020B0503020204020204" pitchFamily="34" charset="-122"/>
                <a:cs typeface="Arial"/>
              </a:rPr>
              <a:t>addressable”</a:t>
            </a:r>
            <a:endParaRPr dirty="0">
              <a:solidFill>
                <a:prstClr val="black"/>
              </a:solidFill>
              <a:latin typeface="微软雅黑" panose="020B0503020204020204" pitchFamily="34" charset="-122"/>
              <a:ea typeface="微软雅黑" panose="020B0503020204020204" pitchFamily="34" charset="-122"/>
              <a:cs typeface="Arial"/>
            </a:endParaRPr>
          </a:p>
          <a:p>
            <a:pPr marL="310458" lvl="1" indent="-162305" defTabSz="342900">
              <a:lnSpc>
                <a:spcPct val="150000"/>
              </a:lnSpc>
              <a:spcBef>
                <a:spcPts val="316"/>
              </a:spcBef>
              <a:buClr>
                <a:srgbClr val="033BFF"/>
              </a:buClr>
              <a:buSzPct val="124444"/>
              <a:buFontTx/>
              <a:buChar char="•"/>
              <a:tabLst>
                <a:tab pos="310458" algn="l"/>
                <a:tab pos="310747" algn="l"/>
              </a:tabLst>
            </a:pPr>
            <a:r>
              <a:rPr lang="zh-CN" altLang="en-US" sz="1200" dirty="0">
                <a:solidFill>
                  <a:prstClr val="black"/>
                </a:solidFill>
                <a:latin typeface="微软雅黑" panose="020B0503020204020204" pitchFamily="34" charset="-122"/>
                <a:ea typeface="微软雅黑" panose="020B0503020204020204" pitchFamily="34" charset="-122"/>
                <a:cs typeface="Arial"/>
              </a:rPr>
              <a:t>内存硬件由</a:t>
            </a:r>
            <a:r>
              <a:rPr lang="en-US" altLang="zh-CN" sz="1200" dirty="0">
                <a:solidFill>
                  <a:prstClr val="black"/>
                </a:solidFill>
                <a:latin typeface="微软雅黑" panose="020B0503020204020204" pitchFamily="34" charset="-122"/>
                <a:ea typeface="微软雅黑" panose="020B0503020204020204" pitchFamily="34" charset="-122"/>
                <a:cs typeface="Arial"/>
              </a:rPr>
              <a:t>8</a:t>
            </a:r>
            <a:r>
              <a:rPr lang="zh-CN" altLang="en-US" sz="1200" dirty="0">
                <a:solidFill>
                  <a:prstClr val="black"/>
                </a:solidFill>
                <a:latin typeface="微软雅黑" panose="020B0503020204020204" pitchFamily="34" charset="-122"/>
                <a:ea typeface="微软雅黑" panose="020B0503020204020204" pitchFamily="34" charset="-122"/>
                <a:cs typeface="Arial"/>
              </a:rPr>
              <a:t>位存储单元组成，每个单元有唯一的地址</a:t>
            </a:r>
            <a:endParaRPr sz="1200" dirty="0">
              <a:solidFill>
                <a:prstClr val="black"/>
              </a:solidFill>
              <a:latin typeface="微软雅黑" panose="020B0503020204020204" pitchFamily="34" charset="-122"/>
              <a:ea typeface="微软雅黑" panose="020B0503020204020204" pitchFamily="34" charset="-122"/>
              <a:cs typeface="Arial"/>
            </a:endParaRPr>
          </a:p>
          <a:p>
            <a:pPr marL="167503" indent="-162016" defTabSz="342900">
              <a:lnSpc>
                <a:spcPct val="150000"/>
              </a:lnSpc>
              <a:spcBef>
                <a:spcPts val="457"/>
              </a:spcBef>
              <a:buClr>
                <a:srgbClr val="033BFF"/>
              </a:buClr>
              <a:buFontTx/>
              <a:buChar char="•"/>
              <a:tabLst>
                <a:tab pos="167503" algn="l"/>
                <a:tab pos="167792" algn="l"/>
              </a:tabLst>
            </a:pPr>
            <a:r>
              <a:rPr lang="en-US" altLang="zh-CN" dirty="0">
                <a:solidFill>
                  <a:prstClr val="black"/>
                </a:solidFill>
                <a:latin typeface="微软雅黑" panose="020B0503020204020204" pitchFamily="34" charset="-122"/>
                <a:ea typeface="微软雅黑" panose="020B0503020204020204" pitchFamily="34" charset="-122"/>
                <a:cs typeface="Arial"/>
              </a:rPr>
              <a:t>C</a:t>
            </a:r>
            <a:r>
              <a:rPr lang="zh-CN" altLang="en-US" dirty="0">
                <a:solidFill>
                  <a:prstClr val="black"/>
                </a:solidFill>
                <a:latin typeface="微软雅黑" panose="020B0503020204020204" pitchFamily="34" charset="-122"/>
                <a:ea typeface="微软雅黑" panose="020B0503020204020204" pitchFamily="34" charset="-122"/>
                <a:cs typeface="Arial"/>
              </a:rPr>
              <a:t>指针就是抽象意义上的内存地址</a:t>
            </a:r>
            <a:endParaRPr dirty="0">
              <a:solidFill>
                <a:prstClr val="black"/>
              </a:solidFill>
              <a:latin typeface="微软雅黑" panose="020B0503020204020204" pitchFamily="34" charset="-122"/>
              <a:ea typeface="微软雅黑" panose="020B0503020204020204" pitchFamily="34" charset="-122"/>
              <a:cs typeface="Arial"/>
            </a:endParaRPr>
          </a:p>
          <a:p>
            <a:pPr marL="167503" indent="-162016" defTabSz="342900">
              <a:lnSpc>
                <a:spcPct val="150000"/>
              </a:lnSpc>
              <a:spcBef>
                <a:spcPts val="425"/>
              </a:spcBef>
              <a:buClr>
                <a:srgbClr val="033BFF"/>
              </a:buClr>
              <a:buFontTx/>
              <a:buChar char="•"/>
              <a:tabLst>
                <a:tab pos="167503" algn="l"/>
                <a:tab pos="167792" algn="l"/>
              </a:tabLst>
            </a:pPr>
            <a:r>
              <a:rPr lang="zh-CN" altLang="en-US" spc="-41" dirty="0">
                <a:solidFill>
                  <a:prstClr val="black"/>
                </a:solidFill>
                <a:latin typeface="微软雅黑" panose="020B0503020204020204" pitchFamily="34" charset="-122"/>
                <a:ea typeface="微软雅黑" panose="020B0503020204020204" pitchFamily="34" charset="-122"/>
                <a:cs typeface="Arial"/>
              </a:rPr>
              <a:t>数据类型声明就是告诉编译器指针每个地址每次取多少字节</a:t>
            </a:r>
            <a:endParaRPr dirty="0">
              <a:solidFill>
                <a:prstClr val="black"/>
              </a:solidFill>
              <a:latin typeface="微软雅黑" panose="020B0503020204020204" pitchFamily="34" charset="-122"/>
              <a:ea typeface="微软雅黑" panose="020B0503020204020204" pitchFamily="34" charset="-122"/>
              <a:cs typeface="Arial"/>
            </a:endParaRPr>
          </a:p>
          <a:p>
            <a:pPr marL="310458" lvl="1" indent="-162305" defTabSz="342900">
              <a:lnSpc>
                <a:spcPct val="150000"/>
              </a:lnSpc>
              <a:spcBef>
                <a:spcPts val="316"/>
              </a:spcBef>
              <a:buClr>
                <a:srgbClr val="033BFF"/>
              </a:buClr>
              <a:buSzPct val="124444"/>
              <a:buFontTx/>
              <a:buChar char="•"/>
              <a:tabLst>
                <a:tab pos="310458" algn="l"/>
                <a:tab pos="310747" algn="l"/>
              </a:tabLst>
            </a:pPr>
            <a:r>
              <a:rPr sz="1200" dirty="0">
                <a:solidFill>
                  <a:prstClr val="black"/>
                </a:solidFill>
                <a:latin typeface="微软雅黑" panose="020B0503020204020204" pitchFamily="34" charset="-122"/>
                <a:ea typeface="微软雅黑" panose="020B0503020204020204" pitchFamily="34" charset="-122"/>
                <a:cs typeface="Arial"/>
              </a:rPr>
              <a:t>E.g.,</a:t>
            </a:r>
            <a:r>
              <a:rPr sz="1200" spc="32" dirty="0">
                <a:solidFill>
                  <a:prstClr val="black"/>
                </a:solidFill>
                <a:latin typeface="微软雅黑" panose="020B0503020204020204" pitchFamily="34" charset="-122"/>
                <a:ea typeface="微软雅黑" panose="020B0503020204020204" pitchFamily="34" charset="-122"/>
                <a:cs typeface="Arial"/>
              </a:rPr>
              <a:t> </a:t>
            </a:r>
            <a:r>
              <a:rPr sz="1200" spc="23" dirty="0">
                <a:solidFill>
                  <a:prstClr val="black"/>
                </a:solidFill>
                <a:latin typeface="微软雅黑" panose="020B0503020204020204" pitchFamily="34" charset="-122"/>
                <a:ea typeface="微软雅黑" panose="020B0503020204020204" pitchFamily="34" charset="-122"/>
                <a:cs typeface="Arial"/>
              </a:rPr>
              <a:t>32-</a:t>
            </a:r>
            <a:r>
              <a:rPr sz="1200" dirty="0">
                <a:solidFill>
                  <a:prstClr val="black"/>
                </a:solidFill>
                <a:latin typeface="微软雅黑" panose="020B0503020204020204" pitchFamily="34" charset="-122"/>
                <a:ea typeface="微软雅黑" panose="020B0503020204020204" pitchFamily="34" charset="-122"/>
                <a:cs typeface="Arial"/>
              </a:rPr>
              <a:t>bit</a:t>
            </a:r>
            <a:r>
              <a:rPr sz="1200" spc="29" dirty="0">
                <a:solidFill>
                  <a:prstClr val="black"/>
                </a:solidFill>
                <a:latin typeface="微软雅黑" panose="020B0503020204020204" pitchFamily="34" charset="-122"/>
                <a:ea typeface="微软雅黑" panose="020B0503020204020204" pitchFamily="34" charset="-122"/>
                <a:cs typeface="Arial"/>
              </a:rPr>
              <a:t> </a:t>
            </a:r>
            <a:r>
              <a:rPr sz="1200" dirty="0">
                <a:solidFill>
                  <a:prstClr val="black"/>
                </a:solidFill>
                <a:latin typeface="微软雅黑" panose="020B0503020204020204" pitchFamily="34" charset="-122"/>
                <a:ea typeface="微软雅黑" panose="020B0503020204020204" pitchFamily="34" charset="-122"/>
                <a:cs typeface="Arial"/>
              </a:rPr>
              <a:t>integer</a:t>
            </a:r>
            <a:r>
              <a:rPr sz="1200" spc="32" dirty="0">
                <a:solidFill>
                  <a:prstClr val="black"/>
                </a:solidFill>
                <a:latin typeface="微软雅黑" panose="020B0503020204020204" pitchFamily="34" charset="-122"/>
                <a:ea typeface="微软雅黑" panose="020B0503020204020204" pitchFamily="34" charset="-122"/>
                <a:cs typeface="Arial"/>
              </a:rPr>
              <a:t> </a:t>
            </a:r>
            <a:r>
              <a:rPr sz="1200" dirty="0">
                <a:solidFill>
                  <a:prstClr val="black"/>
                </a:solidFill>
                <a:latin typeface="微软雅黑" panose="020B0503020204020204" pitchFamily="34" charset="-122"/>
                <a:ea typeface="微软雅黑" panose="020B0503020204020204" pitchFamily="34" charset="-122"/>
                <a:cs typeface="Arial"/>
              </a:rPr>
              <a:t>stored</a:t>
            </a:r>
            <a:r>
              <a:rPr sz="1200" spc="29" dirty="0">
                <a:solidFill>
                  <a:prstClr val="black"/>
                </a:solidFill>
                <a:latin typeface="微软雅黑" panose="020B0503020204020204" pitchFamily="34" charset="-122"/>
                <a:ea typeface="微软雅黑" panose="020B0503020204020204" pitchFamily="34" charset="-122"/>
                <a:cs typeface="Arial"/>
              </a:rPr>
              <a:t> </a:t>
            </a:r>
            <a:r>
              <a:rPr sz="1200" dirty="0">
                <a:solidFill>
                  <a:prstClr val="black"/>
                </a:solidFill>
                <a:latin typeface="微软雅黑" panose="020B0503020204020204" pitchFamily="34" charset="-122"/>
                <a:ea typeface="微软雅黑" panose="020B0503020204020204" pitchFamily="34" charset="-122"/>
                <a:cs typeface="Arial"/>
              </a:rPr>
              <a:t>in</a:t>
            </a:r>
            <a:r>
              <a:rPr sz="1200" spc="32" dirty="0">
                <a:solidFill>
                  <a:prstClr val="black"/>
                </a:solidFill>
                <a:latin typeface="微软雅黑" panose="020B0503020204020204" pitchFamily="34" charset="-122"/>
                <a:ea typeface="微软雅黑" panose="020B0503020204020204" pitchFamily="34" charset="-122"/>
                <a:cs typeface="Arial"/>
              </a:rPr>
              <a:t> </a:t>
            </a:r>
            <a:r>
              <a:rPr sz="1200" dirty="0">
                <a:solidFill>
                  <a:prstClr val="black"/>
                </a:solidFill>
                <a:latin typeface="微软雅黑" panose="020B0503020204020204" pitchFamily="34" charset="-122"/>
                <a:ea typeface="微软雅黑" panose="020B0503020204020204" pitchFamily="34" charset="-122"/>
                <a:cs typeface="Arial"/>
              </a:rPr>
              <a:t>4</a:t>
            </a:r>
            <a:r>
              <a:rPr sz="1200" spc="29" dirty="0">
                <a:solidFill>
                  <a:prstClr val="black"/>
                </a:solidFill>
                <a:latin typeface="微软雅黑" panose="020B0503020204020204" pitchFamily="34" charset="-122"/>
                <a:ea typeface="微软雅黑" panose="020B0503020204020204" pitchFamily="34" charset="-122"/>
                <a:cs typeface="Arial"/>
              </a:rPr>
              <a:t> </a:t>
            </a:r>
            <a:r>
              <a:rPr sz="1200" dirty="0">
                <a:solidFill>
                  <a:prstClr val="black"/>
                </a:solidFill>
                <a:latin typeface="微软雅黑" panose="020B0503020204020204" pitchFamily="34" charset="-122"/>
                <a:ea typeface="微软雅黑" panose="020B0503020204020204" pitchFamily="34" charset="-122"/>
                <a:cs typeface="Arial"/>
              </a:rPr>
              <a:t>consecutive</a:t>
            </a:r>
            <a:r>
              <a:rPr sz="1200" spc="29" dirty="0">
                <a:solidFill>
                  <a:prstClr val="black"/>
                </a:solidFill>
                <a:latin typeface="微软雅黑" panose="020B0503020204020204" pitchFamily="34" charset="-122"/>
                <a:ea typeface="微软雅黑" panose="020B0503020204020204" pitchFamily="34" charset="-122"/>
                <a:cs typeface="Arial"/>
              </a:rPr>
              <a:t> </a:t>
            </a:r>
            <a:r>
              <a:rPr sz="1200" spc="32" dirty="0">
                <a:solidFill>
                  <a:prstClr val="black"/>
                </a:solidFill>
                <a:latin typeface="微软雅黑" panose="020B0503020204020204" pitchFamily="34" charset="-122"/>
                <a:ea typeface="微软雅黑" panose="020B0503020204020204" pitchFamily="34" charset="-122"/>
                <a:cs typeface="Arial"/>
              </a:rPr>
              <a:t>8-</a:t>
            </a:r>
            <a:r>
              <a:rPr sz="1200" spc="25" dirty="0">
                <a:solidFill>
                  <a:prstClr val="black"/>
                </a:solidFill>
                <a:latin typeface="微软雅黑" panose="020B0503020204020204" pitchFamily="34" charset="-122"/>
                <a:ea typeface="微软雅黑" panose="020B0503020204020204" pitchFamily="34" charset="-122"/>
                <a:cs typeface="Arial"/>
              </a:rPr>
              <a:t>bit</a:t>
            </a:r>
            <a:r>
              <a:rPr sz="1200" spc="32" dirty="0">
                <a:solidFill>
                  <a:prstClr val="black"/>
                </a:solidFill>
                <a:latin typeface="微软雅黑" panose="020B0503020204020204" pitchFamily="34" charset="-122"/>
                <a:ea typeface="微软雅黑" panose="020B0503020204020204" pitchFamily="34" charset="-122"/>
                <a:cs typeface="Arial"/>
              </a:rPr>
              <a:t> </a:t>
            </a:r>
            <a:r>
              <a:rPr sz="1200" spc="-5" dirty="0">
                <a:solidFill>
                  <a:prstClr val="black"/>
                </a:solidFill>
                <a:latin typeface="微软雅黑" panose="020B0503020204020204" pitchFamily="34" charset="-122"/>
                <a:ea typeface="微软雅黑" panose="020B0503020204020204" pitchFamily="34" charset="-122"/>
                <a:cs typeface="Arial"/>
              </a:rPr>
              <a:t>bytes</a:t>
            </a:r>
            <a:endParaRPr sz="1200" dirty="0">
              <a:solidFill>
                <a:prstClr val="black"/>
              </a:solidFill>
              <a:latin typeface="微软雅黑" panose="020B0503020204020204" pitchFamily="34" charset="-122"/>
              <a:ea typeface="微软雅黑" panose="020B0503020204020204" pitchFamily="34" charset="-122"/>
              <a:cs typeface="Arial"/>
            </a:endParaRPr>
          </a:p>
          <a:p>
            <a:pPr marL="167503" indent="-162016" defTabSz="342900">
              <a:lnSpc>
                <a:spcPct val="150000"/>
              </a:lnSpc>
              <a:spcBef>
                <a:spcPts val="418"/>
              </a:spcBef>
              <a:buClr>
                <a:srgbClr val="033BFF"/>
              </a:buClr>
              <a:buFontTx/>
              <a:buChar char="•"/>
              <a:tabLst>
                <a:tab pos="167503" algn="l"/>
                <a:tab pos="167792" algn="l"/>
              </a:tabLst>
            </a:pPr>
            <a:r>
              <a:rPr lang="zh-CN" altLang="en-US" dirty="0">
                <a:solidFill>
                  <a:prstClr val="black"/>
                </a:solidFill>
                <a:latin typeface="微软雅黑" panose="020B0503020204020204" pitchFamily="34" charset="-122"/>
                <a:ea typeface="微软雅黑" panose="020B0503020204020204" pitchFamily="34" charset="-122"/>
                <a:cs typeface="Arial"/>
              </a:rPr>
              <a:t>但实际上我们要求“字”对齐</a:t>
            </a:r>
            <a:endParaRPr dirty="0">
              <a:solidFill>
                <a:prstClr val="black"/>
              </a:solidFill>
              <a:latin typeface="微软雅黑" panose="020B0503020204020204" pitchFamily="34" charset="-122"/>
              <a:ea typeface="微软雅黑" panose="020B0503020204020204" pitchFamily="34" charset="-122"/>
              <a:cs typeface="Arial"/>
            </a:endParaRPr>
          </a:p>
        </p:txBody>
      </p:sp>
      <p:sp>
        <p:nvSpPr>
          <p:cNvPr id="7" name="object 7"/>
          <p:cNvSpPr txBox="1"/>
          <p:nvPr/>
        </p:nvSpPr>
        <p:spPr>
          <a:xfrm>
            <a:off x="370756" y="3473642"/>
            <a:ext cx="69023" cy="392595"/>
          </a:xfrm>
          <a:prstGeom prst="rect">
            <a:avLst/>
          </a:prstGeom>
        </p:spPr>
        <p:txBody>
          <a:bodyPr vert="horz" wrap="square" lIns="0" tIns="7798" rIns="0" bIns="0" rtlCol="0">
            <a:spAutoFit/>
          </a:bodyPr>
          <a:lstStyle/>
          <a:p>
            <a:pPr marL="5776" defTabSz="342900">
              <a:lnSpc>
                <a:spcPts val="1514"/>
              </a:lnSpc>
              <a:spcBef>
                <a:spcPts val="62"/>
              </a:spcBef>
            </a:pPr>
            <a:r>
              <a:rPr sz="1274" spc="5" dirty="0">
                <a:solidFill>
                  <a:srgbClr val="033BFF"/>
                </a:solidFill>
                <a:latin typeface="Arial"/>
                <a:cs typeface="Arial"/>
              </a:rPr>
              <a:t>•</a:t>
            </a:r>
            <a:endParaRPr sz="1274">
              <a:solidFill>
                <a:prstClr val="black"/>
              </a:solidFill>
              <a:latin typeface="Arial"/>
              <a:cs typeface="Arial"/>
            </a:endParaRPr>
          </a:p>
          <a:p>
            <a:pPr marL="5776" defTabSz="342900">
              <a:lnSpc>
                <a:spcPts val="1514"/>
              </a:lnSpc>
            </a:pPr>
            <a:r>
              <a:rPr sz="1274" spc="5" dirty="0">
                <a:solidFill>
                  <a:srgbClr val="033BFF"/>
                </a:solidFill>
                <a:latin typeface="Arial"/>
                <a:cs typeface="Arial"/>
              </a:rPr>
              <a:t>•</a:t>
            </a:r>
            <a:endParaRPr sz="1274">
              <a:solidFill>
                <a:prstClr val="black"/>
              </a:solidFill>
              <a:latin typeface="Arial"/>
              <a:cs typeface="Arial"/>
            </a:endParaRPr>
          </a:p>
        </p:txBody>
      </p:sp>
      <p:grpSp>
        <p:nvGrpSpPr>
          <p:cNvPr id="8" name="object 8"/>
          <p:cNvGrpSpPr/>
          <p:nvPr/>
        </p:nvGrpSpPr>
        <p:grpSpPr>
          <a:xfrm>
            <a:off x="3791005" y="4957475"/>
            <a:ext cx="1219307" cy="295441"/>
            <a:chOff x="8334824" y="9015432"/>
            <a:chExt cx="2680970" cy="649605"/>
          </a:xfrm>
        </p:grpSpPr>
        <p:pic>
          <p:nvPicPr>
            <p:cNvPr id="9" name="object 9"/>
            <p:cNvPicPr/>
            <p:nvPr/>
          </p:nvPicPr>
          <p:blipFill>
            <a:blip r:embed="rId2" cstate="print"/>
            <a:stretch>
              <a:fillRect/>
            </a:stretch>
          </p:blipFill>
          <p:spPr>
            <a:xfrm>
              <a:off x="8334824" y="9015432"/>
              <a:ext cx="2680546" cy="649194"/>
            </a:xfrm>
            <a:prstGeom prst="rect">
              <a:avLst/>
            </a:prstGeom>
          </p:spPr>
        </p:pic>
        <p:sp>
          <p:nvSpPr>
            <p:cNvPr id="10" name="object 10"/>
            <p:cNvSpPr/>
            <p:nvPr/>
          </p:nvSpPr>
          <p:spPr>
            <a:xfrm>
              <a:off x="8418591" y="9046845"/>
              <a:ext cx="2513330" cy="502920"/>
            </a:xfrm>
            <a:custGeom>
              <a:avLst/>
              <a:gdLst/>
              <a:ahLst/>
              <a:cxnLst/>
              <a:rect l="l" t="t" r="r" b="b"/>
              <a:pathLst>
                <a:path w="2513329" h="502920">
                  <a:moveTo>
                    <a:pt x="2513012" y="0"/>
                  </a:moveTo>
                  <a:lnTo>
                    <a:pt x="2510877" y="79430"/>
                  </a:lnTo>
                  <a:lnTo>
                    <a:pt x="2504931" y="148415"/>
                  </a:lnTo>
                  <a:lnTo>
                    <a:pt x="2495865" y="202814"/>
                  </a:lnTo>
                  <a:lnTo>
                    <a:pt x="2471131" y="251301"/>
                  </a:lnTo>
                  <a:lnTo>
                    <a:pt x="1298387" y="251301"/>
                  </a:lnTo>
                  <a:lnTo>
                    <a:pt x="1285150" y="264112"/>
                  </a:lnTo>
                  <a:lnTo>
                    <a:pt x="1273653" y="299787"/>
                  </a:lnTo>
                  <a:lnTo>
                    <a:pt x="1264587" y="354187"/>
                  </a:lnTo>
                  <a:lnTo>
                    <a:pt x="1258641" y="423171"/>
                  </a:lnTo>
                  <a:lnTo>
                    <a:pt x="1256506" y="502602"/>
                  </a:lnTo>
                  <a:lnTo>
                    <a:pt x="1254371" y="423171"/>
                  </a:lnTo>
                  <a:lnTo>
                    <a:pt x="1248425" y="354187"/>
                  </a:lnTo>
                  <a:lnTo>
                    <a:pt x="1239359" y="299787"/>
                  </a:lnTo>
                  <a:lnTo>
                    <a:pt x="1227862" y="264112"/>
                  </a:lnTo>
                  <a:lnTo>
                    <a:pt x="1214624" y="251301"/>
                  </a:lnTo>
                  <a:lnTo>
                    <a:pt x="41881" y="251301"/>
                  </a:lnTo>
                  <a:lnTo>
                    <a:pt x="28643" y="238489"/>
                  </a:lnTo>
                  <a:lnTo>
                    <a:pt x="17146" y="202814"/>
                  </a:lnTo>
                  <a:lnTo>
                    <a:pt x="8080" y="148415"/>
                  </a:lnTo>
                  <a:lnTo>
                    <a:pt x="2135" y="79430"/>
                  </a:lnTo>
                  <a:lnTo>
                    <a:pt x="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grpSp>
      <p:grpSp>
        <p:nvGrpSpPr>
          <p:cNvPr id="11" name="object 11"/>
          <p:cNvGrpSpPr/>
          <p:nvPr/>
        </p:nvGrpSpPr>
        <p:grpSpPr>
          <a:xfrm>
            <a:off x="1512308" y="4013057"/>
            <a:ext cx="5205303" cy="889788"/>
            <a:chOff x="3324505" y="6938879"/>
            <a:chExt cx="11445240" cy="1956435"/>
          </a:xfrm>
        </p:grpSpPr>
        <p:pic>
          <p:nvPicPr>
            <p:cNvPr id="12" name="object 12"/>
            <p:cNvPicPr/>
            <p:nvPr/>
          </p:nvPicPr>
          <p:blipFill>
            <a:blip r:embed="rId3" cstate="print"/>
            <a:stretch>
              <a:fillRect/>
            </a:stretch>
          </p:blipFill>
          <p:spPr>
            <a:xfrm>
              <a:off x="10745088" y="6938881"/>
              <a:ext cx="875643" cy="1388790"/>
            </a:xfrm>
            <a:prstGeom prst="rect">
              <a:avLst/>
            </a:prstGeom>
          </p:spPr>
        </p:pic>
        <p:sp>
          <p:nvSpPr>
            <p:cNvPr id="13" name="object 13"/>
            <p:cNvSpPr/>
            <p:nvPr/>
          </p:nvSpPr>
          <p:spPr>
            <a:xfrm>
              <a:off x="11025105" y="7036437"/>
              <a:ext cx="409575" cy="920750"/>
            </a:xfrm>
            <a:custGeom>
              <a:avLst/>
              <a:gdLst/>
              <a:ahLst/>
              <a:cxnLst/>
              <a:rect l="l" t="t" r="r" b="b"/>
              <a:pathLst>
                <a:path w="409575" h="920750">
                  <a:moveTo>
                    <a:pt x="0" y="920475"/>
                  </a:moveTo>
                  <a:lnTo>
                    <a:pt x="8505" y="901339"/>
                  </a:lnTo>
                  <a:lnTo>
                    <a:pt x="40910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sp>
          <p:nvSpPr>
            <p:cNvPr id="14" name="object 14"/>
            <p:cNvSpPr/>
            <p:nvPr/>
          </p:nvSpPr>
          <p:spPr>
            <a:xfrm>
              <a:off x="10920096" y="7914061"/>
              <a:ext cx="207645" cy="253365"/>
            </a:xfrm>
            <a:custGeom>
              <a:avLst/>
              <a:gdLst/>
              <a:ahLst/>
              <a:cxnLst/>
              <a:rect l="l" t="t" r="r" b="b"/>
              <a:pathLst>
                <a:path w="207645" h="253365">
                  <a:moveTo>
                    <a:pt x="0" y="0"/>
                  </a:moveTo>
                  <a:lnTo>
                    <a:pt x="11507" y="253228"/>
                  </a:lnTo>
                  <a:lnTo>
                    <a:pt x="207187" y="92083"/>
                  </a:lnTo>
                  <a:lnTo>
                    <a:pt x="0" y="0"/>
                  </a:lnTo>
                  <a:close/>
                </a:path>
              </a:pathLst>
            </a:custGeom>
            <a:solidFill>
              <a:srgbClr val="000000"/>
            </a:solidFill>
          </p:spPr>
          <p:txBody>
            <a:bodyPr wrap="square" lIns="0" tIns="0" rIns="0" bIns="0" rtlCol="0"/>
            <a:lstStyle/>
            <a:p>
              <a:pPr defTabSz="342900"/>
              <a:endParaRPr sz="819">
                <a:solidFill>
                  <a:prstClr val="black"/>
                </a:solidFill>
                <a:latin typeface="Calibri" panose="020F0502020204030204"/>
              </a:endParaRPr>
            </a:p>
          </p:txBody>
        </p:sp>
        <p:pic>
          <p:nvPicPr>
            <p:cNvPr id="15" name="object 15"/>
            <p:cNvPicPr/>
            <p:nvPr/>
          </p:nvPicPr>
          <p:blipFill>
            <a:blip r:embed="rId4" cstate="print"/>
            <a:stretch>
              <a:fillRect/>
            </a:stretch>
          </p:blipFill>
          <p:spPr>
            <a:xfrm>
              <a:off x="14004809" y="8130642"/>
              <a:ext cx="764374" cy="764374"/>
            </a:xfrm>
            <a:prstGeom prst="rect">
              <a:avLst/>
            </a:prstGeom>
          </p:spPr>
        </p:pic>
        <p:sp>
          <p:nvSpPr>
            <p:cNvPr id="16" name="object 16"/>
            <p:cNvSpPr/>
            <p:nvPr/>
          </p:nvSpPr>
          <p:spPr>
            <a:xfrm>
              <a:off x="14072870"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17" name="object 17"/>
            <p:cNvSpPr/>
            <p:nvPr/>
          </p:nvSpPr>
          <p:spPr>
            <a:xfrm>
              <a:off x="14072870"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18" name="object 18"/>
            <p:cNvPicPr/>
            <p:nvPr/>
          </p:nvPicPr>
          <p:blipFill>
            <a:blip r:embed="rId4" cstate="print"/>
            <a:stretch>
              <a:fillRect/>
            </a:stretch>
          </p:blipFill>
          <p:spPr>
            <a:xfrm>
              <a:off x="13376555" y="8130642"/>
              <a:ext cx="764374" cy="764374"/>
            </a:xfrm>
            <a:prstGeom prst="rect">
              <a:avLst/>
            </a:prstGeom>
          </p:spPr>
        </p:pic>
        <p:sp>
          <p:nvSpPr>
            <p:cNvPr id="19" name="object 19"/>
            <p:cNvSpPr/>
            <p:nvPr/>
          </p:nvSpPr>
          <p:spPr>
            <a:xfrm>
              <a:off x="1344461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E6B9B8"/>
            </a:solidFill>
          </p:spPr>
          <p:txBody>
            <a:bodyPr wrap="square" lIns="0" tIns="0" rIns="0" bIns="0" rtlCol="0"/>
            <a:lstStyle/>
            <a:p>
              <a:pPr defTabSz="342900"/>
              <a:endParaRPr sz="819">
                <a:solidFill>
                  <a:prstClr val="black"/>
                </a:solidFill>
                <a:latin typeface="Calibri" panose="020F0502020204030204"/>
              </a:endParaRPr>
            </a:p>
          </p:txBody>
        </p:sp>
        <p:sp>
          <p:nvSpPr>
            <p:cNvPr id="20" name="object 20"/>
            <p:cNvSpPr/>
            <p:nvPr/>
          </p:nvSpPr>
          <p:spPr>
            <a:xfrm>
              <a:off x="1344461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21" name="object 21"/>
            <p:cNvPicPr/>
            <p:nvPr/>
          </p:nvPicPr>
          <p:blipFill>
            <a:blip r:embed="rId4" cstate="print"/>
            <a:stretch>
              <a:fillRect/>
            </a:stretch>
          </p:blipFill>
          <p:spPr>
            <a:xfrm>
              <a:off x="12748302" y="8130642"/>
              <a:ext cx="764374" cy="764374"/>
            </a:xfrm>
            <a:prstGeom prst="rect">
              <a:avLst/>
            </a:prstGeom>
          </p:spPr>
        </p:pic>
        <p:sp>
          <p:nvSpPr>
            <p:cNvPr id="22" name="object 22"/>
            <p:cNvSpPr/>
            <p:nvPr/>
          </p:nvSpPr>
          <p:spPr>
            <a:xfrm>
              <a:off x="12816363"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23" name="object 23"/>
            <p:cNvSpPr/>
            <p:nvPr/>
          </p:nvSpPr>
          <p:spPr>
            <a:xfrm>
              <a:off x="12816363"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24" name="object 24"/>
            <p:cNvPicPr/>
            <p:nvPr/>
          </p:nvPicPr>
          <p:blipFill>
            <a:blip r:embed="rId4" cstate="print"/>
            <a:stretch>
              <a:fillRect/>
            </a:stretch>
          </p:blipFill>
          <p:spPr>
            <a:xfrm>
              <a:off x="12120049" y="8130642"/>
              <a:ext cx="764374" cy="764374"/>
            </a:xfrm>
            <a:prstGeom prst="rect">
              <a:avLst/>
            </a:prstGeom>
          </p:spPr>
        </p:pic>
        <p:sp>
          <p:nvSpPr>
            <p:cNvPr id="25" name="object 25"/>
            <p:cNvSpPr/>
            <p:nvPr/>
          </p:nvSpPr>
          <p:spPr>
            <a:xfrm>
              <a:off x="12188110"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26" name="object 26"/>
            <p:cNvSpPr/>
            <p:nvPr/>
          </p:nvSpPr>
          <p:spPr>
            <a:xfrm>
              <a:off x="12188110"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27" name="object 27"/>
            <p:cNvPicPr/>
            <p:nvPr/>
          </p:nvPicPr>
          <p:blipFill>
            <a:blip r:embed="rId4" cstate="print"/>
            <a:stretch>
              <a:fillRect/>
            </a:stretch>
          </p:blipFill>
          <p:spPr>
            <a:xfrm>
              <a:off x="11491796" y="8130642"/>
              <a:ext cx="764374" cy="764374"/>
            </a:xfrm>
            <a:prstGeom prst="rect">
              <a:avLst/>
            </a:prstGeom>
          </p:spPr>
        </p:pic>
        <p:sp>
          <p:nvSpPr>
            <p:cNvPr id="28" name="object 28"/>
            <p:cNvSpPr/>
            <p:nvPr/>
          </p:nvSpPr>
          <p:spPr>
            <a:xfrm>
              <a:off x="11559857"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29" name="object 29"/>
            <p:cNvSpPr/>
            <p:nvPr/>
          </p:nvSpPr>
          <p:spPr>
            <a:xfrm>
              <a:off x="11559857"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30" name="object 30"/>
            <p:cNvPicPr/>
            <p:nvPr/>
          </p:nvPicPr>
          <p:blipFill>
            <a:blip r:embed="rId4" cstate="print"/>
            <a:stretch>
              <a:fillRect/>
            </a:stretch>
          </p:blipFill>
          <p:spPr>
            <a:xfrm>
              <a:off x="10863543" y="8130642"/>
              <a:ext cx="764374" cy="764374"/>
            </a:xfrm>
            <a:prstGeom prst="rect">
              <a:avLst/>
            </a:prstGeom>
          </p:spPr>
        </p:pic>
        <p:sp>
          <p:nvSpPr>
            <p:cNvPr id="31" name="object 31"/>
            <p:cNvSpPr/>
            <p:nvPr/>
          </p:nvSpPr>
          <p:spPr>
            <a:xfrm>
              <a:off x="10931604"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32" name="object 32"/>
            <p:cNvSpPr/>
            <p:nvPr/>
          </p:nvSpPr>
          <p:spPr>
            <a:xfrm>
              <a:off x="10931604"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33" name="object 33"/>
            <p:cNvPicPr/>
            <p:nvPr/>
          </p:nvPicPr>
          <p:blipFill>
            <a:blip r:embed="rId4" cstate="print"/>
            <a:stretch>
              <a:fillRect/>
            </a:stretch>
          </p:blipFill>
          <p:spPr>
            <a:xfrm>
              <a:off x="10235290" y="8130642"/>
              <a:ext cx="764374" cy="764374"/>
            </a:xfrm>
            <a:prstGeom prst="rect">
              <a:avLst/>
            </a:prstGeom>
          </p:spPr>
        </p:pic>
        <p:sp>
          <p:nvSpPr>
            <p:cNvPr id="34" name="object 34"/>
            <p:cNvSpPr/>
            <p:nvPr/>
          </p:nvSpPr>
          <p:spPr>
            <a:xfrm>
              <a:off x="10303351"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D7E4BD"/>
            </a:solidFill>
          </p:spPr>
          <p:txBody>
            <a:bodyPr wrap="square" lIns="0" tIns="0" rIns="0" bIns="0" rtlCol="0"/>
            <a:lstStyle/>
            <a:p>
              <a:pPr defTabSz="342900"/>
              <a:endParaRPr sz="819">
                <a:solidFill>
                  <a:prstClr val="black"/>
                </a:solidFill>
                <a:latin typeface="Calibri" panose="020F0502020204030204"/>
              </a:endParaRPr>
            </a:p>
          </p:txBody>
        </p:sp>
        <p:sp>
          <p:nvSpPr>
            <p:cNvPr id="35" name="object 35"/>
            <p:cNvSpPr/>
            <p:nvPr/>
          </p:nvSpPr>
          <p:spPr>
            <a:xfrm>
              <a:off x="10303351"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36" name="object 36"/>
            <p:cNvPicPr/>
            <p:nvPr/>
          </p:nvPicPr>
          <p:blipFill>
            <a:blip r:embed="rId4" cstate="print"/>
            <a:stretch>
              <a:fillRect/>
            </a:stretch>
          </p:blipFill>
          <p:spPr>
            <a:xfrm>
              <a:off x="9607037" y="8130642"/>
              <a:ext cx="764374" cy="764374"/>
            </a:xfrm>
            <a:prstGeom prst="rect">
              <a:avLst/>
            </a:prstGeom>
          </p:spPr>
        </p:pic>
        <p:sp>
          <p:nvSpPr>
            <p:cNvPr id="37" name="object 37"/>
            <p:cNvSpPr/>
            <p:nvPr/>
          </p:nvSpPr>
          <p:spPr>
            <a:xfrm>
              <a:off x="9675097"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D7E4BD"/>
            </a:solidFill>
          </p:spPr>
          <p:txBody>
            <a:bodyPr wrap="square" lIns="0" tIns="0" rIns="0" bIns="0" rtlCol="0"/>
            <a:lstStyle/>
            <a:p>
              <a:pPr defTabSz="342900"/>
              <a:endParaRPr sz="819">
                <a:solidFill>
                  <a:prstClr val="black"/>
                </a:solidFill>
                <a:latin typeface="Calibri" panose="020F0502020204030204"/>
              </a:endParaRPr>
            </a:p>
          </p:txBody>
        </p:sp>
        <p:sp>
          <p:nvSpPr>
            <p:cNvPr id="38" name="object 38"/>
            <p:cNvSpPr/>
            <p:nvPr/>
          </p:nvSpPr>
          <p:spPr>
            <a:xfrm>
              <a:off x="9675097"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39" name="object 39"/>
            <p:cNvPicPr/>
            <p:nvPr/>
          </p:nvPicPr>
          <p:blipFill>
            <a:blip r:embed="rId4" cstate="print"/>
            <a:stretch>
              <a:fillRect/>
            </a:stretch>
          </p:blipFill>
          <p:spPr>
            <a:xfrm>
              <a:off x="8978784" y="8130642"/>
              <a:ext cx="764374" cy="764374"/>
            </a:xfrm>
            <a:prstGeom prst="rect">
              <a:avLst/>
            </a:prstGeom>
          </p:spPr>
        </p:pic>
        <p:sp>
          <p:nvSpPr>
            <p:cNvPr id="40" name="object 40"/>
            <p:cNvSpPr/>
            <p:nvPr/>
          </p:nvSpPr>
          <p:spPr>
            <a:xfrm>
              <a:off x="9046844"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D7E4BD"/>
            </a:solidFill>
          </p:spPr>
          <p:txBody>
            <a:bodyPr wrap="square" lIns="0" tIns="0" rIns="0" bIns="0" rtlCol="0"/>
            <a:lstStyle/>
            <a:p>
              <a:pPr defTabSz="342900"/>
              <a:endParaRPr sz="819">
                <a:solidFill>
                  <a:prstClr val="black"/>
                </a:solidFill>
                <a:latin typeface="Calibri" panose="020F0502020204030204"/>
              </a:endParaRPr>
            </a:p>
          </p:txBody>
        </p:sp>
        <p:sp>
          <p:nvSpPr>
            <p:cNvPr id="41" name="object 41"/>
            <p:cNvSpPr/>
            <p:nvPr/>
          </p:nvSpPr>
          <p:spPr>
            <a:xfrm>
              <a:off x="9046844"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42" name="object 42"/>
            <p:cNvPicPr/>
            <p:nvPr/>
          </p:nvPicPr>
          <p:blipFill>
            <a:blip r:embed="rId4" cstate="print"/>
            <a:stretch>
              <a:fillRect/>
            </a:stretch>
          </p:blipFill>
          <p:spPr>
            <a:xfrm>
              <a:off x="8350530" y="8130642"/>
              <a:ext cx="764374" cy="764374"/>
            </a:xfrm>
            <a:prstGeom prst="rect">
              <a:avLst/>
            </a:prstGeom>
          </p:spPr>
        </p:pic>
        <p:sp>
          <p:nvSpPr>
            <p:cNvPr id="43" name="object 43"/>
            <p:cNvSpPr/>
            <p:nvPr/>
          </p:nvSpPr>
          <p:spPr>
            <a:xfrm>
              <a:off x="8418591"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D7E4BD"/>
            </a:solidFill>
          </p:spPr>
          <p:txBody>
            <a:bodyPr wrap="square" lIns="0" tIns="0" rIns="0" bIns="0" rtlCol="0"/>
            <a:lstStyle/>
            <a:p>
              <a:pPr defTabSz="342900"/>
              <a:endParaRPr sz="819">
                <a:solidFill>
                  <a:prstClr val="black"/>
                </a:solidFill>
                <a:latin typeface="Calibri" panose="020F0502020204030204"/>
              </a:endParaRPr>
            </a:p>
          </p:txBody>
        </p:sp>
        <p:sp>
          <p:nvSpPr>
            <p:cNvPr id="44" name="object 44"/>
            <p:cNvSpPr/>
            <p:nvPr/>
          </p:nvSpPr>
          <p:spPr>
            <a:xfrm>
              <a:off x="8418591"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45" name="object 45"/>
            <p:cNvPicPr/>
            <p:nvPr/>
          </p:nvPicPr>
          <p:blipFill>
            <a:blip r:embed="rId4" cstate="print"/>
            <a:stretch>
              <a:fillRect/>
            </a:stretch>
          </p:blipFill>
          <p:spPr>
            <a:xfrm>
              <a:off x="7722277" y="8130642"/>
              <a:ext cx="764374" cy="764374"/>
            </a:xfrm>
            <a:prstGeom prst="rect">
              <a:avLst/>
            </a:prstGeom>
          </p:spPr>
        </p:pic>
        <p:sp>
          <p:nvSpPr>
            <p:cNvPr id="46" name="object 46"/>
            <p:cNvSpPr/>
            <p:nvPr/>
          </p:nvSpPr>
          <p:spPr>
            <a:xfrm>
              <a:off x="7790338"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47" name="object 47"/>
            <p:cNvSpPr/>
            <p:nvPr/>
          </p:nvSpPr>
          <p:spPr>
            <a:xfrm>
              <a:off x="7790338"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48" name="object 48"/>
            <p:cNvPicPr/>
            <p:nvPr/>
          </p:nvPicPr>
          <p:blipFill>
            <a:blip r:embed="rId4" cstate="print"/>
            <a:stretch>
              <a:fillRect/>
            </a:stretch>
          </p:blipFill>
          <p:spPr>
            <a:xfrm>
              <a:off x="7094024" y="8130642"/>
              <a:ext cx="764374" cy="764374"/>
            </a:xfrm>
            <a:prstGeom prst="rect">
              <a:avLst/>
            </a:prstGeom>
          </p:spPr>
        </p:pic>
        <p:sp>
          <p:nvSpPr>
            <p:cNvPr id="49" name="object 49"/>
            <p:cNvSpPr/>
            <p:nvPr/>
          </p:nvSpPr>
          <p:spPr>
            <a:xfrm>
              <a:off x="7162085"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50" name="object 50"/>
            <p:cNvSpPr/>
            <p:nvPr/>
          </p:nvSpPr>
          <p:spPr>
            <a:xfrm>
              <a:off x="7162085"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51" name="object 51"/>
            <p:cNvPicPr/>
            <p:nvPr/>
          </p:nvPicPr>
          <p:blipFill>
            <a:blip r:embed="rId4" cstate="print"/>
            <a:stretch>
              <a:fillRect/>
            </a:stretch>
          </p:blipFill>
          <p:spPr>
            <a:xfrm>
              <a:off x="6465771" y="8130642"/>
              <a:ext cx="764374" cy="764374"/>
            </a:xfrm>
            <a:prstGeom prst="rect">
              <a:avLst/>
            </a:prstGeom>
          </p:spPr>
        </p:pic>
        <p:sp>
          <p:nvSpPr>
            <p:cNvPr id="52" name="object 52"/>
            <p:cNvSpPr/>
            <p:nvPr/>
          </p:nvSpPr>
          <p:spPr>
            <a:xfrm>
              <a:off x="6533832"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53" name="object 53"/>
            <p:cNvSpPr/>
            <p:nvPr/>
          </p:nvSpPr>
          <p:spPr>
            <a:xfrm>
              <a:off x="6533832"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54" name="object 54"/>
            <p:cNvPicPr/>
            <p:nvPr/>
          </p:nvPicPr>
          <p:blipFill>
            <a:blip r:embed="rId4" cstate="print"/>
            <a:stretch>
              <a:fillRect/>
            </a:stretch>
          </p:blipFill>
          <p:spPr>
            <a:xfrm>
              <a:off x="5837518" y="8130642"/>
              <a:ext cx="764374" cy="764374"/>
            </a:xfrm>
            <a:prstGeom prst="rect">
              <a:avLst/>
            </a:prstGeom>
          </p:spPr>
        </p:pic>
        <p:sp>
          <p:nvSpPr>
            <p:cNvPr id="55" name="object 55"/>
            <p:cNvSpPr/>
            <p:nvPr/>
          </p:nvSpPr>
          <p:spPr>
            <a:xfrm>
              <a:off x="5905579"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56" name="object 56"/>
            <p:cNvSpPr/>
            <p:nvPr/>
          </p:nvSpPr>
          <p:spPr>
            <a:xfrm>
              <a:off x="5905579"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57" name="object 57"/>
            <p:cNvPicPr/>
            <p:nvPr/>
          </p:nvPicPr>
          <p:blipFill>
            <a:blip r:embed="rId4" cstate="print"/>
            <a:stretch>
              <a:fillRect/>
            </a:stretch>
          </p:blipFill>
          <p:spPr>
            <a:xfrm>
              <a:off x="5209265" y="8130642"/>
              <a:ext cx="764374" cy="764374"/>
            </a:xfrm>
            <a:prstGeom prst="rect">
              <a:avLst/>
            </a:prstGeom>
          </p:spPr>
        </p:pic>
        <p:sp>
          <p:nvSpPr>
            <p:cNvPr id="58" name="object 58"/>
            <p:cNvSpPr/>
            <p:nvPr/>
          </p:nvSpPr>
          <p:spPr>
            <a:xfrm>
              <a:off x="527732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8EB4E3"/>
            </a:solidFill>
          </p:spPr>
          <p:txBody>
            <a:bodyPr wrap="square" lIns="0" tIns="0" rIns="0" bIns="0" rtlCol="0"/>
            <a:lstStyle/>
            <a:p>
              <a:pPr defTabSz="342900"/>
              <a:endParaRPr sz="819">
                <a:solidFill>
                  <a:prstClr val="black"/>
                </a:solidFill>
                <a:latin typeface="Calibri" panose="020F0502020204030204"/>
              </a:endParaRPr>
            </a:p>
          </p:txBody>
        </p:sp>
        <p:sp>
          <p:nvSpPr>
            <p:cNvPr id="59" name="object 59"/>
            <p:cNvSpPr/>
            <p:nvPr/>
          </p:nvSpPr>
          <p:spPr>
            <a:xfrm>
              <a:off x="527732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60" name="object 60"/>
            <p:cNvPicPr/>
            <p:nvPr/>
          </p:nvPicPr>
          <p:blipFill>
            <a:blip r:embed="rId4" cstate="print"/>
            <a:stretch>
              <a:fillRect/>
            </a:stretch>
          </p:blipFill>
          <p:spPr>
            <a:xfrm>
              <a:off x="4581012" y="8130642"/>
              <a:ext cx="764374" cy="764374"/>
            </a:xfrm>
            <a:prstGeom prst="rect">
              <a:avLst/>
            </a:prstGeom>
          </p:spPr>
        </p:pic>
        <p:sp>
          <p:nvSpPr>
            <p:cNvPr id="61" name="object 61"/>
            <p:cNvSpPr/>
            <p:nvPr/>
          </p:nvSpPr>
          <p:spPr>
            <a:xfrm>
              <a:off x="4649073"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8EB4E3"/>
            </a:solidFill>
          </p:spPr>
          <p:txBody>
            <a:bodyPr wrap="square" lIns="0" tIns="0" rIns="0" bIns="0" rtlCol="0"/>
            <a:lstStyle/>
            <a:p>
              <a:pPr defTabSz="342900"/>
              <a:endParaRPr sz="819">
                <a:solidFill>
                  <a:prstClr val="black"/>
                </a:solidFill>
                <a:latin typeface="Calibri" panose="020F0502020204030204"/>
              </a:endParaRPr>
            </a:p>
          </p:txBody>
        </p:sp>
        <p:sp>
          <p:nvSpPr>
            <p:cNvPr id="62" name="object 62"/>
            <p:cNvSpPr/>
            <p:nvPr/>
          </p:nvSpPr>
          <p:spPr>
            <a:xfrm>
              <a:off x="4649073"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63" name="object 63"/>
            <p:cNvPicPr/>
            <p:nvPr/>
          </p:nvPicPr>
          <p:blipFill>
            <a:blip r:embed="rId4" cstate="print"/>
            <a:stretch>
              <a:fillRect/>
            </a:stretch>
          </p:blipFill>
          <p:spPr>
            <a:xfrm>
              <a:off x="3952759" y="8130642"/>
              <a:ext cx="764374" cy="764374"/>
            </a:xfrm>
            <a:prstGeom prst="rect">
              <a:avLst/>
            </a:prstGeom>
          </p:spPr>
        </p:pic>
        <p:sp>
          <p:nvSpPr>
            <p:cNvPr id="64" name="object 64"/>
            <p:cNvSpPr/>
            <p:nvPr/>
          </p:nvSpPr>
          <p:spPr>
            <a:xfrm>
              <a:off x="4020819"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65" name="object 65"/>
            <p:cNvSpPr/>
            <p:nvPr/>
          </p:nvSpPr>
          <p:spPr>
            <a:xfrm>
              <a:off x="4020819"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66" name="object 66"/>
            <p:cNvPicPr/>
            <p:nvPr/>
          </p:nvPicPr>
          <p:blipFill>
            <a:blip r:embed="rId4" cstate="print"/>
            <a:stretch>
              <a:fillRect/>
            </a:stretch>
          </p:blipFill>
          <p:spPr>
            <a:xfrm>
              <a:off x="3324505" y="8130642"/>
              <a:ext cx="764374" cy="764374"/>
            </a:xfrm>
            <a:prstGeom prst="rect">
              <a:avLst/>
            </a:prstGeom>
          </p:spPr>
        </p:pic>
        <p:sp>
          <p:nvSpPr>
            <p:cNvPr id="67" name="object 67"/>
            <p:cNvSpPr/>
            <p:nvPr/>
          </p:nvSpPr>
          <p:spPr>
            <a:xfrm>
              <a:off x="339256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solidFill>
              <a:srgbClr val="FFFFFF"/>
            </a:solidFill>
          </p:spPr>
          <p:txBody>
            <a:bodyPr wrap="square" lIns="0" tIns="0" rIns="0" bIns="0" rtlCol="0"/>
            <a:lstStyle/>
            <a:p>
              <a:pPr defTabSz="342900"/>
              <a:endParaRPr sz="819">
                <a:solidFill>
                  <a:prstClr val="black"/>
                </a:solidFill>
                <a:latin typeface="Calibri" panose="020F0502020204030204"/>
              </a:endParaRPr>
            </a:p>
          </p:txBody>
        </p:sp>
        <p:sp>
          <p:nvSpPr>
            <p:cNvPr id="68" name="object 68"/>
            <p:cNvSpPr/>
            <p:nvPr/>
          </p:nvSpPr>
          <p:spPr>
            <a:xfrm>
              <a:off x="3392566" y="8167290"/>
              <a:ext cx="628650" cy="628650"/>
            </a:xfrm>
            <a:custGeom>
              <a:avLst/>
              <a:gdLst/>
              <a:ahLst/>
              <a:cxnLst/>
              <a:rect l="l" t="t" r="r" b="b"/>
              <a:pathLst>
                <a:path w="628650" h="628650">
                  <a:moveTo>
                    <a:pt x="0" y="0"/>
                  </a:moveTo>
                  <a:lnTo>
                    <a:pt x="628253" y="0"/>
                  </a:lnTo>
                  <a:lnTo>
                    <a:pt x="628253" y="628253"/>
                  </a:lnTo>
                  <a:lnTo>
                    <a:pt x="0" y="628253"/>
                  </a:lnTo>
                  <a:lnTo>
                    <a:pt x="0" y="0"/>
                  </a:lnTo>
                  <a:close/>
                </a:path>
              </a:pathLst>
            </a:custGeom>
            <a:ln w="10470">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69" name="object 69"/>
            <p:cNvPicPr/>
            <p:nvPr/>
          </p:nvPicPr>
          <p:blipFill>
            <a:blip r:embed="rId3" cstate="print"/>
            <a:stretch>
              <a:fillRect/>
            </a:stretch>
          </p:blipFill>
          <p:spPr>
            <a:xfrm>
              <a:off x="5719059" y="6938879"/>
              <a:ext cx="875643" cy="1388790"/>
            </a:xfrm>
            <a:prstGeom prst="rect">
              <a:avLst/>
            </a:prstGeom>
          </p:spPr>
        </p:pic>
        <p:sp>
          <p:nvSpPr>
            <p:cNvPr id="70" name="object 70"/>
            <p:cNvSpPr/>
            <p:nvPr/>
          </p:nvSpPr>
          <p:spPr>
            <a:xfrm>
              <a:off x="5999080" y="7036435"/>
              <a:ext cx="409575" cy="920750"/>
            </a:xfrm>
            <a:custGeom>
              <a:avLst/>
              <a:gdLst/>
              <a:ahLst/>
              <a:cxnLst/>
              <a:rect l="l" t="t" r="r" b="b"/>
              <a:pathLst>
                <a:path w="409575" h="920750">
                  <a:moveTo>
                    <a:pt x="0" y="920475"/>
                  </a:moveTo>
                  <a:lnTo>
                    <a:pt x="8505" y="901339"/>
                  </a:lnTo>
                  <a:lnTo>
                    <a:pt x="40910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sp>
          <p:nvSpPr>
            <p:cNvPr id="71" name="object 71"/>
            <p:cNvSpPr/>
            <p:nvPr/>
          </p:nvSpPr>
          <p:spPr>
            <a:xfrm>
              <a:off x="5894068" y="7914059"/>
              <a:ext cx="207645" cy="253365"/>
            </a:xfrm>
            <a:custGeom>
              <a:avLst/>
              <a:gdLst/>
              <a:ahLst/>
              <a:cxnLst/>
              <a:rect l="l" t="t" r="r" b="b"/>
              <a:pathLst>
                <a:path w="207645" h="253365">
                  <a:moveTo>
                    <a:pt x="0" y="0"/>
                  </a:moveTo>
                  <a:lnTo>
                    <a:pt x="11510" y="253229"/>
                  </a:lnTo>
                  <a:lnTo>
                    <a:pt x="207188" y="92083"/>
                  </a:lnTo>
                  <a:lnTo>
                    <a:pt x="0" y="0"/>
                  </a:lnTo>
                  <a:close/>
                </a:path>
              </a:pathLst>
            </a:custGeom>
            <a:solidFill>
              <a:srgbClr val="000000"/>
            </a:solidFill>
          </p:spPr>
          <p:txBody>
            <a:bodyPr wrap="square" lIns="0" tIns="0" rIns="0" bIns="0" rtlCol="0"/>
            <a:lstStyle/>
            <a:p>
              <a:pPr defTabSz="342900"/>
              <a:endParaRPr sz="819">
                <a:solidFill>
                  <a:prstClr val="black"/>
                </a:solidFill>
                <a:latin typeface="Calibri" panose="020F0502020204030204"/>
              </a:endParaRPr>
            </a:p>
          </p:txBody>
        </p:sp>
      </p:grpSp>
      <p:sp>
        <p:nvSpPr>
          <p:cNvPr id="72" name="object 72"/>
          <p:cNvSpPr txBox="1"/>
          <p:nvPr/>
        </p:nvSpPr>
        <p:spPr>
          <a:xfrm>
            <a:off x="3742369" y="5223142"/>
            <a:ext cx="1037364" cy="626300"/>
          </a:xfrm>
          <a:prstGeom prst="rect">
            <a:avLst/>
          </a:prstGeom>
        </p:spPr>
        <p:txBody>
          <a:bodyPr vert="horz" wrap="square" lIns="0" tIns="6642" rIns="0" bIns="0" rtlCol="0">
            <a:spAutoFit/>
          </a:bodyPr>
          <a:lstStyle/>
          <a:p>
            <a:pPr marL="5776" marR="2311" algn="just" defTabSz="342900">
              <a:spcBef>
                <a:spcPts val="52"/>
              </a:spcBef>
            </a:pPr>
            <a:r>
              <a:rPr sz="1342" spc="25" dirty="0">
                <a:solidFill>
                  <a:prstClr val="black"/>
                </a:solidFill>
                <a:latin typeface="Arial"/>
                <a:cs typeface="Arial"/>
              </a:rPr>
              <a:t>32-</a:t>
            </a:r>
            <a:r>
              <a:rPr sz="1342" spc="32" dirty="0">
                <a:solidFill>
                  <a:prstClr val="black"/>
                </a:solidFill>
                <a:latin typeface="Arial"/>
                <a:cs typeface="Arial"/>
              </a:rPr>
              <a:t>bit</a:t>
            </a:r>
            <a:r>
              <a:rPr sz="1342" spc="7" dirty="0">
                <a:solidFill>
                  <a:prstClr val="black"/>
                </a:solidFill>
                <a:latin typeface="Arial"/>
                <a:cs typeface="Arial"/>
              </a:rPr>
              <a:t> </a:t>
            </a:r>
            <a:r>
              <a:rPr sz="1342" spc="-5" dirty="0">
                <a:solidFill>
                  <a:prstClr val="black"/>
                </a:solidFill>
                <a:latin typeface="Arial"/>
                <a:cs typeface="Arial"/>
              </a:rPr>
              <a:t>integer </a:t>
            </a:r>
            <a:r>
              <a:rPr sz="1342" dirty="0">
                <a:solidFill>
                  <a:prstClr val="black"/>
                </a:solidFill>
                <a:latin typeface="Arial"/>
                <a:cs typeface="Arial"/>
              </a:rPr>
              <a:t>stored</a:t>
            </a:r>
            <a:r>
              <a:rPr sz="1342" spc="34" dirty="0">
                <a:solidFill>
                  <a:prstClr val="black"/>
                </a:solidFill>
                <a:latin typeface="Arial"/>
                <a:cs typeface="Arial"/>
              </a:rPr>
              <a:t> </a:t>
            </a:r>
            <a:r>
              <a:rPr sz="1342" dirty="0">
                <a:solidFill>
                  <a:prstClr val="black"/>
                </a:solidFill>
                <a:latin typeface="Arial"/>
                <a:cs typeface="Arial"/>
              </a:rPr>
              <a:t>in</a:t>
            </a:r>
            <a:r>
              <a:rPr sz="1342" spc="39" dirty="0">
                <a:solidFill>
                  <a:prstClr val="black"/>
                </a:solidFill>
                <a:latin typeface="Arial"/>
                <a:cs typeface="Arial"/>
              </a:rPr>
              <a:t> </a:t>
            </a:r>
            <a:r>
              <a:rPr sz="1342" spc="-9" dirty="0">
                <a:solidFill>
                  <a:prstClr val="black"/>
                </a:solidFill>
                <a:latin typeface="Arial"/>
                <a:cs typeface="Arial"/>
              </a:rPr>
              <a:t>four </a:t>
            </a:r>
            <a:r>
              <a:rPr sz="1342" spc="-5" dirty="0">
                <a:solidFill>
                  <a:prstClr val="black"/>
                </a:solidFill>
                <a:latin typeface="Arial"/>
                <a:cs typeface="Arial"/>
              </a:rPr>
              <a:t>bytes</a:t>
            </a:r>
            <a:endParaRPr sz="1342">
              <a:solidFill>
                <a:prstClr val="black"/>
              </a:solidFill>
              <a:latin typeface="Arial"/>
              <a:cs typeface="Arial"/>
            </a:endParaRPr>
          </a:p>
        </p:txBody>
      </p:sp>
      <p:sp>
        <p:nvSpPr>
          <p:cNvPr id="73" name="object 73"/>
          <p:cNvSpPr txBox="1"/>
          <p:nvPr/>
        </p:nvSpPr>
        <p:spPr>
          <a:xfrm>
            <a:off x="532671" y="3453998"/>
            <a:ext cx="5510563" cy="605641"/>
          </a:xfrm>
          <a:prstGeom prst="rect">
            <a:avLst/>
          </a:prstGeom>
        </p:spPr>
        <p:txBody>
          <a:bodyPr vert="horz" wrap="square" lIns="0" tIns="5487" rIns="0" bIns="0" rtlCol="0">
            <a:spAutoFit/>
          </a:bodyPr>
          <a:lstStyle/>
          <a:p>
            <a:pPr marL="5776" marR="2311" defTabSz="342900">
              <a:lnSpc>
                <a:spcPct val="125200"/>
              </a:lnSpc>
              <a:spcBef>
                <a:spcPts val="44"/>
              </a:spcBef>
            </a:pPr>
            <a:r>
              <a:rPr sz="1023" dirty="0">
                <a:solidFill>
                  <a:prstClr val="black"/>
                </a:solidFill>
                <a:latin typeface="Arial"/>
                <a:cs typeface="Arial"/>
              </a:rPr>
              <a:t>Some</a:t>
            </a:r>
            <a:r>
              <a:rPr sz="1023" spc="39" dirty="0">
                <a:solidFill>
                  <a:prstClr val="black"/>
                </a:solidFill>
                <a:latin typeface="Arial"/>
                <a:cs typeface="Arial"/>
              </a:rPr>
              <a:t> </a:t>
            </a:r>
            <a:r>
              <a:rPr sz="1023" dirty="0">
                <a:solidFill>
                  <a:prstClr val="black"/>
                </a:solidFill>
                <a:latin typeface="Arial"/>
                <a:cs typeface="Arial"/>
              </a:rPr>
              <a:t>processors</a:t>
            </a:r>
            <a:r>
              <a:rPr sz="1023" spc="39" dirty="0">
                <a:solidFill>
                  <a:prstClr val="black"/>
                </a:solidFill>
                <a:latin typeface="Arial"/>
                <a:cs typeface="Arial"/>
              </a:rPr>
              <a:t> </a:t>
            </a:r>
            <a:r>
              <a:rPr sz="1023" dirty="0">
                <a:solidFill>
                  <a:prstClr val="black"/>
                </a:solidFill>
                <a:latin typeface="Arial"/>
                <a:cs typeface="Arial"/>
              </a:rPr>
              <a:t>will</a:t>
            </a:r>
            <a:r>
              <a:rPr sz="1023" spc="39" dirty="0">
                <a:solidFill>
                  <a:prstClr val="black"/>
                </a:solidFill>
                <a:latin typeface="Arial"/>
                <a:cs typeface="Arial"/>
              </a:rPr>
              <a:t> </a:t>
            </a:r>
            <a:r>
              <a:rPr sz="1023" dirty="0">
                <a:solidFill>
                  <a:prstClr val="black"/>
                </a:solidFill>
                <a:latin typeface="Arial"/>
                <a:cs typeface="Arial"/>
              </a:rPr>
              <a:t>not</a:t>
            </a:r>
            <a:r>
              <a:rPr sz="1023" spc="41" dirty="0">
                <a:solidFill>
                  <a:prstClr val="black"/>
                </a:solidFill>
                <a:latin typeface="Arial"/>
                <a:cs typeface="Arial"/>
              </a:rPr>
              <a:t> </a:t>
            </a:r>
            <a:r>
              <a:rPr sz="1023" dirty="0">
                <a:solidFill>
                  <a:prstClr val="black"/>
                </a:solidFill>
                <a:latin typeface="Arial"/>
                <a:cs typeface="Arial"/>
              </a:rPr>
              <a:t>allow</a:t>
            </a:r>
            <a:r>
              <a:rPr sz="1023" spc="39" dirty="0">
                <a:solidFill>
                  <a:prstClr val="black"/>
                </a:solidFill>
                <a:latin typeface="Arial"/>
                <a:cs typeface="Arial"/>
              </a:rPr>
              <a:t> </a:t>
            </a:r>
            <a:r>
              <a:rPr sz="1023" dirty="0">
                <a:solidFill>
                  <a:prstClr val="black"/>
                </a:solidFill>
                <a:latin typeface="Arial"/>
                <a:cs typeface="Arial"/>
              </a:rPr>
              <a:t>you</a:t>
            </a:r>
            <a:r>
              <a:rPr sz="1023" spc="39" dirty="0">
                <a:solidFill>
                  <a:prstClr val="black"/>
                </a:solidFill>
                <a:latin typeface="Arial"/>
                <a:cs typeface="Arial"/>
              </a:rPr>
              <a:t> </a:t>
            </a:r>
            <a:r>
              <a:rPr sz="1023" spc="29" dirty="0">
                <a:solidFill>
                  <a:prstClr val="black"/>
                </a:solidFill>
                <a:latin typeface="Arial"/>
                <a:cs typeface="Arial"/>
              </a:rPr>
              <a:t>to</a:t>
            </a:r>
            <a:r>
              <a:rPr sz="1023" spc="39" dirty="0">
                <a:solidFill>
                  <a:prstClr val="black"/>
                </a:solidFill>
                <a:latin typeface="Arial"/>
                <a:cs typeface="Arial"/>
              </a:rPr>
              <a:t> </a:t>
            </a:r>
            <a:r>
              <a:rPr sz="1023" dirty="0">
                <a:solidFill>
                  <a:prstClr val="black"/>
                </a:solidFill>
                <a:latin typeface="Arial"/>
                <a:cs typeface="Arial"/>
              </a:rPr>
              <a:t>address</a:t>
            </a:r>
            <a:r>
              <a:rPr sz="1023" spc="39" dirty="0">
                <a:solidFill>
                  <a:prstClr val="black"/>
                </a:solidFill>
                <a:latin typeface="Arial"/>
                <a:cs typeface="Arial"/>
              </a:rPr>
              <a:t> </a:t>
            </a:r>
            <a:r>
              <a:rPr sz="1023" dirty="0">
                <a:solidFill>
                  <a:prstClr val="black"/>
                </a:solidFill>
                <a:latin typeface="Arial"/>
                <a:cs typeface="Arial"/>
              </a:rPr>
              <a:t>32b</a:t>
            </a:r>
            <a:r>
              <a:rPr sz="1023" spc="39" dirty="0">
                <a:solidFill>
                  <a:prstClr val="black"/>
                </a:solidFill>
                <a:latin typeface="Arial"/>
                <a:cs typeface="Arial"/>
              </a:rPr>
              <a:t> </a:t>
            </a:r>
            <a:r>
              <a:rPr sz="1023" dirty="0">
                <a:solidFill>
                  <a:prstClr val="black"/>
                </a:solidFill>
                <a:latin typeface="Arial"/>
                <a:cs typeface="Arial"/>
              </a:rPr>
              <a:t>values</a:t>
            </a:r>
            <a:r>
              <a:rPr sz="1023" spc="41" dirty="0">
                <a:solidFill>
                  <a:prstClr val="black"/>
                </a:solidFill>
                <a:latin typeface="Arial"/>
                <a:cs typeface="Arial"/>
              </a:rPr>
              <a:t> </a:t>
            </a:r>
            <a:r>
              <a:rPr sz="1023" dirty="0">
                <a:solidFill>
                  <a:prstClr val="black"/>
                </a:solidFill>
                <a:latin typeface="Arial"/>
                <a:cs typeface="Arial"/>
              </a:rPr>
              <a:t>without</a:t>
            </a:r>
            <a:r>
              <a:rPr sz="1023" spc="39" dirty="0">
                <a:solidFill>
                  <a:prstClr val="black"/>
                </a:solidFill>
                <a:latin typeface="Arial"/>
                <a:cs typeface="Arial"/>
              </a:rPr>
              <a:t> </a:t>
            </a:r>
            <a:r>
              <a:rPr sz="1023" dirty="0">
                <a:solidFill>
                  <a:prstClr val="black"/>
                </a:solidFill>
                <a:latin typeface="Arial"/>
                <a:cs typeface="Arial"/>
              </a:rPr>
              <a:t>being</a:t>
            </a:r>
            <a:r>
              <a:rPr sz="1023" spc="39" dirty="0">
                <a:solidFill>
                  <a:prstClr val="black"/>
                </a:solidFill>
                <a:latin typeface="Arial"/>
                <a:cs typeface="Arial"/>
              </a:rPr>
              <a:t> </a:t>
            </a:r>
            <a:r>
              <a:rPr sz="1023" dirty="0">
                <a:solidFill>
                  <a:prstClr val="black"/>
                </a:solidFill>
                <a:latin typeface="Arial"/>
                <a:cs typeface="Arial"/>
              </a:rPr>
              <a:t>on</a:t>
            </a:r>
            <a:r>
              <a:rPr sz="1023" spc="39" dirty="0">
                <a:solidFill>
                  <a:prstClr val="black"/>
                </a:solidFill>
                <a:latin typeface="Arial"/>
                <a:cs typeface="Arial"/>
              </a:rPr>
              <a:t> </a:t>
            </a:r>
            <a:r>
              <a:rPr sz="1023" dirty="0">
                <a:solidFill>
                  <a:prstClr val="black"/>
                </a:solidFill>
                <a:latin typeface="Arial"/>
                <a:cs typeface="Arial"/>
              </a:rPr>
              <a:t>4</a:t>
            </a:r>
            <a:r>
              <a:rPr sz="1023" spc="39" dirty="0">
                <a:solidFill>
                  <a:prstClr val="black"/>
                </a:solidFill>
                <a:latin typeface="Arial"/>
                <a:cs typeface="Arial"/>
              </a:rPr>
              <a:t> </a:t>
            </a:r>
            <a:r>
              <a:rPr sz="1023" dirty="0">
                <a:solidFill>
                  <a:prstClr val="black"/>
                </a:solidFill>
                <a:latin typeface="Arial"/>
                <a:cs typeface="Arial"/>
              </a:rPr>
              <a:t>byte</a:t>
            </a:r>
            <a:r>
              <a:rPr sz="1023" spc="39" dirty="0">
                <a:solidFill>
                  <a:prstClr val="black"/>
                </a:solidFill>
                <a:latin typeface="Arial"/>
                <a:cs typeface="Arial"/>
              </a:rPr>
              <a:t> </a:t>
            </a:r>
            <a:r>
              <a:rPr sz="1023" spc="-5" dirty="0">
                <a:solidFill>
                  <a:prstClr val="black"/>
                </a:solidFill>
                <a:latin typeface="Arial"/>
                <a:cs typeface="Arial"/>
              </a:rPr>
              <a:t>boundaries </a:t>
            </a:r>
            <a:r>
              <a:rPr sz="1023" dirty="0">
                <a:solidFill>
                  <a:prstClr val="black"/>
                </a:solidFill>
                <a:latin typeface="Arial"/>
                <a:cs typeface="Arial"/>
              </a:rPr>
              <a:t>Others</a:t>
            </a:r>
            <a:r>
              <a:rPr sz="1023" spc="37" dirty="0">
                <a:solidFill>
                  <a:prstClr val="black"/>
                </a:solidFill>
                <a:latin typeface="Arial"/>
                <a:cs typeface="Arial"/>
              </a:rPr>
              <a:t> </a:t>
            </a:r>
            <a:r>
              <a:rPr sz="1023" dirty="0">
                <a:solidFill>
                  <a:prstClr val="black"/>
                </a:solidFill>
                <a:latin typeface="Arial"/>
                <a:cs typeface="Arial"/>
              </a:rPr>
              <a:t>will</a:t>
            </a:r>
            <a:r>
              <a:rPr sz="1023" spc="44" dirty="0">
                <a:solidFill>
                  <a:prstClr val="black"/>
                </a:solidFill>
                <a:latin typeface="Arial"/>
                <a:cs typeface="Arial"/>
              </a:rPr>
              <a:t> </a:t>
            </a:r>
            <a:r>
              <a:rPr sz="1023" dirty="0">
                <a:solidFill>
                  <a:prstClr val="black"/>
                </a:solidFill>
                <a:latin typeface="Arial"/>
                <a:cs typeface="Arial"/>
              </a:rPr>
              <a:t>just</a:t>
            </a:r>
            <a:r>
              <a:rPr sz="1023" spc="41" dirty="0">
                <a:solidFill>
                  <a:prstClr val="black"/>
                </a:solidFill>
                <a:latin typeface="Arial"/>
                <a:cs typeface="Arial"/>
              </a:rPr>
              <a:t> </a:t>
            </a:r>
            <a:r>
              <a:rPr sz="1023" dirty="0">
                <a:solidFill>
                  <a:prstClr val="black"/>
                </a:solidFill>
                <a:latin typeface="Arial"/>
                <a:cs typeface="Arial"/>
              </a:rPr>
              <a:t>be</a:t>
            </a:r>
            <a:r>
              <a:rPr sz="1023" spc="44" dirty="0">
                <a:solidFill>
                  <a:prstClr val="black"/>
                </a:solidFill>
                <a:latin typeface="Arial"/>
                <a:cs typeface="Arial"/>
              </a:rPr>
              <a:t> </a:t>
            </a:r>
            <a:r>
              <a:rPr sz="1023" dirty="0">
                <a:solidFill>
                  <a:prstClr val="black"/>
                </a:solidFill>
                <a:latin typeface="Arial"/>
                <a:cs typeface="Arial"/>
              </a:rPr>
              <a:t>very</a:t>
            </a:r>
            <a:r>
              <a:rPr sz="1023" spc="41" dirty="0">
                <a:solidFill>
                  <a:prstClr val="black"/>
                </a:solidFill>
                <a:latin typeface="Arial"/>
                <a:cs typeface="Arial"/>
              </a:rPr>
              <a:t> </a:t>
            </a:r>
            <a:r>
              <a:rPr sz="1023" dirty="0">
                <a:solidFill>
                  <a:prstClr val="black"/>
                </a:solidFill>
                <a:latin typeface="Arial"/>
                <a:cs typeface="Arial"/>
              </a:rPr>
              <a:t>slow</a:t>
            </a:r>
            <a:r>
              <a:rPr sz="1023" spc="41" dirty="0">
                <a:solidFill>
                  <a:prstClr val="black"/>
                </a:solidFill>
                <a:latin typeface="Arial"/>
                <a:cs typeface="Arial"/>
              </a:rPr>
              <a:t> </a:t>
            </a:r>
            <a:r>
              <a:rPr sz="1023" dirty="0">
                <a:solidFill>
                  <a:prstClr val="black"/>
                </a:solidFill>
                <a:latin typeface="Arial"/>
                <a:cs typeface="Arial"/>
              </a:rPr>
              <a:t>if</a:t>
            </a:r>
            <a:r>
              <a:rPr sz="1023" spc="44" dirty="0">
                <a:solidFill>
                  <a:prstClr val="black"/>
                </a:solidFill>
                <a:latin typeface="Arial"/>
                <a:cs typeface="Arial"/>
              </a:rPr>
              <a:t> </a:t>
            </a:r>
            <a:r>
              <a:rPr sz="1023" dirty="0">
                <a:solidFill>
                  <a:prstClr val="black"/>
                </a:solidFill>
                <a:latin typeface="Arial"/>
                <a:cs typeface="Arial"/>
              </a:rPr>
              <a:t>you</a:t>
            </a:r>
            <a:r>
              <a:rPr sz="1023" spc="41" dirty="0">
                <a:solidFill>
                  <a:prstClr val="black"/>
                </a:solidFill>
                <a:latin typeface="Arial"/>
                <a:cs typeface="Arial"/>
              </a:rPr>
              <a:t> </a:t>
            </a:r>
            <a:r>
              <a:rPr sz="1023" dirty="0">
                <a:solidFill>
                  <a:prstClr val="black"/>
                </a:solidFill>
                <a:latin typeface="Arial"/>
                <a:cs typeface="Arial"/>
              </a:rPr>
              <a:t>try</a:t>
            </a:r>
            <a:r>
              <a:rPr sz="1023" spc="44" dirty="0">
                <a:solidFill>
                  <a:prstClr val="black"/>
                </a:solidFill>
                <a:latin typeface="Arial"/>
                <a:cs typeface="Arial"/>
              </a:rPr>
              <a:t> </a:t>
            </a:r>
            <a:r>
              <a:rPr sz="1023" spc="29" dirty="0">
                <a:solidFill>
                  <a:prstClr val="black"/>
                </a:solidFill>
                <a:latin typeface="Arial"/>
                <a:cs typeface="Arial"/>
              </a:rPr>
              <a:t>to</a:t>
            </a:r>
            <a:r>
              <a:rPr sz="1023" spc="41" dirty="0">
                <a:solidFill>
                  <a:prstClr val="black"/>
                </a:solidFill>
                <a:latin typeface="Arial"/>
                <a:cs typeface="Arial"/>
              </a:rPr>
              <a:t> </a:t>
            </a:r>
            <a:r>
              <a:rPr sz="1023" dirty="0">
                <a:solidFill>
                  <a:prstClr val="black"/>
                </a:solidFill>
                <a:latin typeface="Arial"/>
                <a:cs typeface="Arial"/>
              </a:rPr>
              <a:t>access</a:t>
            </a:r>
            <a:r>
              <a:rPr sz="1023" spc="41" dirty="0">
                <a:solidFill>
                  <a:prstClr val="black"/>
                </a:solidFill>
                <a:latin typeface="Arial"/>
                <a:cs typeface="Arial"/>
              </a:rPr>
              <a:t> </a:t>
            </a:r>
            <a:r>
              <a:rPr sz="1023" dirty="0">
                <a:solidFill>
                  <a:prstClr val="black"/>
                </a:solidFill>
                <a:latin typeface="Arial"/>
                <a:cs typeface="Arial"/>
              </a:rPr>
              <a:t>“unaligned”</a:t>
            </a:r>
            <a:r>
              <a:rPr sz="1023" spc="44" dirty="0">
                <a:solidFill>
                  <a:prstClr val="black"/>
                </a:solidFill>
                <a:latin typeface="Arial"/>
                <a:cs typeface="Arial"/>
              </a:rPr>
              <a:t> </a:t>
            </a:r>
            <a:r>
              <a:rPr sz="1023" spc="-5" dirty="0">
                <a:solidFill>
                  <a:prstClr val="black"/>
                </a:solidFill>
                <a:latin typeface="Arial"/>
                <a:cs typeface="Arial"/>
              </a:rPr>
              <a:t>memory.</a:t>
            </a:r>
            <a:endParaRPr sz="1023">
              <a:solidFill>
                <a:prstClr val="black"/>
              </a:solidFill>
              <a:latin typeface="Arial"/>
              <a:cs typeface="Arial"/>
            </a:endParaRPr>
          </a:p>
          <a:p>
            <a:pPr marL="2243960" defTabSz="342900">
              <a:spcBef>
                <a:spcPts val="29"/>
              </a:spcBef>
              <a:tabLst>
                <a:tab pos="4586690" algn="l"/>
              </a:tabLst>
            </a:pPr>
            <a:r>
              <a:rPr sz="1342" b="1" dirty="0">
                <a:solidFill>
                  <a:prstClr val="black"/>
                </a:solidFill>
                <a:latin typeface="Courier New"/>
                <a:cs typeface="Courier New"/>
              </a:rPr>
              <a:t>short</a:t>
            </a:r>
            <a:r>
              <a:rPr sz="1342" b="1" spc="-5" dirty="0">
                <a:solidFill>
                  <a:prstClr val="black"/>
                </a:solidFill>
                <a:latin typeface="Courier New"/>
                <a:cs typeface="Courier New"/>
              </a:rPr>
              <a:t> </a:t>
            </a:r>
            <a:r>
              <a:rPr sz="1342" b="1" spc="-16" dirty="0">
                <a:solidFill>
                  <a:prstClr val="black"/>
                </a:solidFill>
                <a:latin typeface="Courier New"/>
                <a:cs typeface="Courier New"/>
              </a:rPr>
              <a:t>*y</a:t>
            </a:r>
            <a:r>
              <a:rPr sz="1342" b="1" dirty="0">
                <a:solidFill>
                  <a:prstClr val="black"/>
                </a:solidFill>
                <a:latin typeface="Courier New"/>
                <a:cs typeface="Courier New"/>
              </a:rPr>
              <a:t>	int </a:t>
            </a:r>
            <a:r>
              <a:rPr sz="1342" b="1" spc="-16" dirty="0">
                <a:solidFill>
                  <a:prstClr val="black"/>
                </a:solidFill>
                <a:latin typeface="Courier New"/>
                <a:cs typeface="Courier New"/>
              </a:rPr>
              <a:t>*x</a:t>
            </a:r>
            <a:endParaRPr sz="1342">
              <a:solidFill>
                <a:prstClr val="black"/>
              </a:solidFill>
              <a:latin typeface="Courier New"/>
              <a:cs typeface="Courier New"/>
            </a:endParaRPr>
          </a:p>
        </p:txBody>
      </p:sp>
      <p:grpSp>
        <p:nvGrpSpPr>
          <p:cNvPr id="74" name="object 74"/>
          <p:cNvGrpSpPr/>
          <p:nvPr/>
        </p:nvGrpSpPr>
        <p:grpSpPr>
          <a:xfrm>
            <a:off x="2076625" y="4013058"/>
            <a:ext cx="4637525" cy="1182629"/>
            <a:chOff x="4565306" y="6938879"/>
            <a:chExt cx="10196830" cy="2600325"/>
          </a:xfrm>
        </p:grpSpPr>
        <p:pic>
          <p:nvPicPr>
            <p:cNvPr id="75" name="object 75"/>
            <p:cNvPicPr/>
            <p:nvPr/>
          </p:nvPicPr>
          <p:blipFill>
            <a:blip r:embed="rId5" cstate="print"/>
            <a:stretch>
              <a:fillRect/>
            </a:stretch>
          </p:blipFill>
          <p:spPr>
            <a:xfrm>
              <a:off x="4565306" y="8889781"/>
              <a:ext cx="1424040" cy="649194"/>
            </a:xfrm>
            <a:prstGeom prst="rect">
              <a:avLst/>
            </a:prstGeom>
          </p:spPr>
        </p:pic>
        <p:sp>
          <p:nvSpPr>
            <p:cNvPr id="76" name="object 76"/>
            <p:cNvSpPr/>
            <p:nvPr/>
          </p:nvSpPr>
          <p:spPr>
            <a:xfrm>
              <a:off x="4649073" y="8921194"/>
              <a:ext cx="1256665" cy="502920"/>
            </a:xfrm>
            <a:custGeom>
              <a:avLst/>
              <a:gdLst/>
              <a:ahLst/>
              <a:cxnLst/>
              <a:rect l="l" t="t" r="r" b="b"/>
              <a:pathLst>
                <a:path w="1256664" h="502920">
                  <a:moveTo>
                    <a:pt x="1256506" y="0"/>
                  </a:moveTo>
                  <a:lnTo>
                    <a:pt x="1254371" y="79430"/>
                  </a:lnTo>
                  <a:lnTo>
                    <a:pt x="1248425" y="148415"/>
                  </a:lnTo>
                  <a:lnTo>
                    <a:pt x="1239359" y="202814"/>
                  </a:lnTo>
                  <a:lnTo>
                    <a:pt x="1214624" y="251301"/>
                  </a:lnTo>
                  <a:lnTo>
                    <a:pt x="670134" y="251301"/>
                  </a:lnTo>
                  <a:lnTo>
                    <a:pt x="656897" y="264112"/>
                  </a:lnTo>
                  <a:lnTo>
                    <a:pt x="645400" y="299787"/>
                  </a:lnTo>
                  <a:lnTo>
                    <a:pt x="636333" y="354187"/>
                  </a:lnTo>
                  <a:lnTo>
                    <a:pt x="630388" y="423171"/>
                  </a:lnTo>
                  <a:lnTo>
                    <a:pt x="628253" y="502602"/>
                  </a:lnTo>
                  <a:lnTo>
                    <a:pt x="626117" y="423171"/>
                  </a:lnTo>
                  <a:lnTo>
                    <a:pt x="620172" y="354187"/>
                  </a:lnTo>
                  <a:lnTo>
                    <a:pt x="611106" y="299787"/>
                  </a:lnTo>
                  <a:lnTo>
                    <a:pt x="599609" y="264112"/>
                  </a:lnTo>
                  <a:lnTo>
                    <a:pt x="586371" y="251301"/>
                  </a:lnTo>
                  <a:lnTo>
                    <a:pt x="41881" y="251301"/>
                  </a:lnTo>
                  <a:lnTo>
                    <a:pt x="28643" y="238489"/>
                  </a:lnTo>
                  <a:lnTo>
                    <a:pt x="17146" y="202814"/>
                  </a:lnTo>
                  <a:lnTo>
                    <a:pt x="8080" y="148415"/>
                  </a:lnTo>
                  <a:lnTo>
                    <a:pt x="2135" y="79430"/>
                  </a:lnTo>
                  <a:lnTo>
                    <a:pt x="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pic>
          <p:nvPicPr>
            <p:cNvPr id="77" name="object 77"/>
            <p:cNvPicPr/>
            <p:nvPr/>
          </p:nvPicPr>
          <p:blipFill>
            <a:blip r:embed="rId3" cstate="print"/>
            <a:stretch>
              <a:fillRect/>
            </a:stretch>
          </p:blipFill>
          <p:spPr>
            <a:xfrm>
              <a:off x="13886354" y="6938879"/>
              <a:ext cx="875643" cy="1388790"/>
            </a:xfrm>
            <a:prstGeom prst="rect">
              <a:avLst/>
            </a:prstGeom>
          </p:spPr>
        </p:pic>
        <p:sp>
          <p:nvSpPr>
            <p:cNvPr id="78" name="object 78"/>
            <p:cNvSpPr/>
            <p:nvPr/>
          </p:nvSpPr>
          <p:spPr>
            <a:xfrm>
              <a:off x="14166371" y="7036435"/>
              <a:ext cx="409575" cy="920750"/>
            </a:xfrm>
            <a:custGeom>
              <a:avLst/>
              <a:gdLst/>
              <a:ahLst/>
              <a:cxnLst/>
              <a:rect l="l" t="t" r="r" b="b"/>
              <a:pathLst>
                <a:path w="409575" h="920750">
                  <a:moveTo>
                    <a:pt x="0" y="920475"/>
                  </a:moveTo>
                  <a:lnTo>
                    <a:pt x="8505" y="901339"/>
                  </a:lnTo>
                  <a:lnTo>
                    <a:pt x="40910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sp>
          <p:nvSpPr>
            <p:cNvPr id="79" name="object 79"/>
            <p:cNvSpPr/>
            <p:nvPr/>
          </p:nvSpPr>
          <p:spPr>
            <a:xfrm>
              <a:off x="14061362" y="7914059"/>
              <a:ext cx="207645" cy="253365"/>
            </a:xfrm>
            <a:custGeom>
              <a:avLst/>
              <a:gdLst/>
              <a:ahLst/>
              <a:cxnLst/>
              <a:rect l="l" t="t" r="r" b="b"/>
              <a:pathLst>
                <a:path w="207644" h="253365">
                  <a:moveTo>
                    <a:pt x="0" y="0"/>
                  </a:moveTo>
                  <a:lnTo>
                    <a:pt x="11507" y="253229"/>
                  </a:lnTo>
                  <a:lnTo>
                    <a:pt x="207187" y="92083"/>
                  </a:lnTo>
                  <a:lnTo>
                    <a:pt x="0" y="0"/>
                  </a:lnTo>
                  <a:close/>
                </a:path>
              </a:pathLst>
            </a:custGeom>
            <a:solidFill>
              <a:srgbClr val="000000"/>
            </a:solidFill>
          </p:spPr>
          <p:txBody>
            <a:bodyPr wrap="square" lIns="0" tIns="0" rIns="0" bIns="0" rtlCol="0"/>
            <a:lstStyle/>
            <a:p>
              <a:pPr defTabSz="342900"/>
              <a:endParaRPr sz="819">
                <a:solidFill>
                  <a:prstClr val="black"/>
                </a:solidFill>
                <a:latin typeface="Calibri" panose="020F0502020204030204"/>
              </a:endParaRPr>
            </a:p>
          </p:txBody>
        </p:sp>
      </p:grpSp>
      <p:sp>
        <p:nvSpPr>
          <p:cNvPr id="80" name="object 80"/>
          <p:cNvSpPr txBox="1"/>
          <p:nvPr/>
        </p:nvSpPr>
        <p:spPr>
          <a:xfrm>
            <a:off x="1780358" y="5223142"/>
            <a:ext cx="1008484" cy="626300"/>
          </a:xfrm>
          <a:prstGeom prst="rect">
            <a:avLst/>
          </a:prstGeom>
        </p:spPr>
        <p:txBody>
          <a:bodyPr vert="horz" wrap="square" lIns="0" tIns="6642" rIns="0" bIns="0" rtlCol="0">
            <a:spAutoFit/>
          </a:bodyPr>
          <a:lstStyle/>
          <a:p>
            <a:pPr marL="5776" marR="2311" indent="6353" algn="ctr" defTabSz="342900">
              <a:spcBef>
                <a:spcPts val="52"/>
              </a:spcBef>
            </a:pPr>
            <a:r>
              <a:rPr sz="1342" spc="25" dirty="0">
                <a:solidFill>
                  <a:prstClr val="black"/>
                </a:solidFill>
                <a:latin typeface="Arial"/>
                <a:cs typeface="Arial"/>
              </a:rPr>
              <a:t>16-</a:t>
            </a:r>
            <a:r>
              <a:rPr sz="1342" spc="32" dirty="0">
                <a:solidFill>
                  <a:prstClr val="black"/>
                </a:solidFill>
                <a:latin typeface="Arial"/>
                <a:cs typeface="Arial"/>
              </a:rPr>
              <a:t>bit</a:t>
            </a:r>
            <a:r>
              <a:rPr sz="1342" spc="7" dirty="0">
                <a:solidFill>
                  <a:prstClr val="black"/>
                </a:solidFill>
                <a:latin typeface="Arial"/>
                <a:cs typeface="Arial"/>
              </a:rPr>
              <a:t> </a:t>
            </a:r>
            <a:r>
              <a:rPr sz="1342" spc="-9" dirty="0">
                <a:solidFill>
                  <a:prstClr val="black"/>
                </a:solidFill>
                <a:latin typeface="Arial"/>
                <a:cs typeface="Arial"/>
              </a:rPr>
              <a:t>short </a:t>
            </a:r>
            <a:r>
              <a:rPr sz="1342" dirty="0">
                <a:solidFill>
                  <a:prstClr val="black"/>
                </a:solidFill>
                <a:latin typeface="Arial"/>
                <a:cs typeface="Arial"/>
              </a:rPr>
              <a:t>stored</a:t>
            </a:r>
            <a:r>
              <a:rPr sz="1342" spc="34" dirty="0">
                <a:solidFill>
                  <a:prstClr val="black"/>
                </a:solidFill>
                <a:latin typeface="Arial"/>
                <a:cs typeface="Arial"/>
              </a:rPr>
              <a:t> </a:t>
            </a:r>
            <a:r>
              <a:rPr sz="1342" dirty="0">
                <a:solidFill>
                  <a:prstClr val="black"/>
                </a:solidFill>
                <a:latin typeface="Arial"/>
                <a:cs typeface="Arial"/>
              </a:rPr>
              <a:t>in</a:t>
            </a:r>
            <a:r>
              <a:rPr sz="1342" spc="39" dirty="0">
                <a:solidFill>
                  <a:prstClr val="black"/>
                </a:solidFill>
                <a:latin typeface="Arial"/>
                <a:cs typeface="Arial"/>
              </a:rPr>
              <a:t> </a:t>
            </a:r>
            <a:r>
              <a:rPr sz="1342" spc="29" dirty="0">
                <a:solidFill>
                  <a:prstClr val="black"/>
                </a:solidFill>
                <a:latin typeface="Arial"/>
                <a:cs typeface="Arial"/>
              </a:rPr>
              <a:t>two </a:t>
            </a:r>
            <a:r>
              <a:rPr sz="1342" spc="-5" dirty="0">
                <a:solidFill>
                  <a:prstClr val="black"/>
                </a:solidFill>
                <a:latin typeface="Arial"/>
                <a:cs typeface="Arial"/>
              </a:rPr>
              <a:t>bytes</a:t>
            </a:r>
            <a:endParaRPr sz="1342">
              <a:solidFill>
                <a:prstClr val="black"/>
              </a:solidFill>
              <a:latin typeface="Arial"/>
              <a:cs typeface="Arial"/>
            </a:endParaRPr>
          </a:p>
        </p:txBody>
      </p:sp>
      <p:sp>
        <p:nvSpPr>
          <p:cNvPr id="81" name="object 81"/>
          <p:cNvSpPr txBox="1"/>
          <p:nvPr/>
        </p:nvSpPr>
        <p:spPr>
          <a:xfrm>
            <a:off x="6542522" y="3846876"/>
            <a:ext cx="731816" cy="213238"/>
          </a:xfrm>
          <a:prstGeom prst="rect">
            <a:avLst/>
          </a:prstGeom>
        </p:spPr>
        <p:txBody>
          <a:bodyPr vert="horz" wrap="square" lIns="0" tIns="6642" rIns="0" bIns="0" rtlCol="0">
            <a:spAutoFit/>
          </a:bodyPr>
          <a:lstStyle/>
          <a:p>
            <a:pPr marL="5776" defTabSz="342900">
              <a:spcBef>
                <a:spcPts val="52"/>
              </a:spcBef>
            </a:pPr>
            <a:r>
              <a:rPr sz="1342" b="1" dirty="0">
                <a:solidFill>
                  <a:prstClr val="black"/>
                </a:solidFill>
                <a:latin typeface="Courier New"/>
                <a:cs typeface="Courier New"/>
              </a:rPr>
              <a:t>char</a:t>
            </a:r>
            <a:r>
              <a:rPr sz="1342" b="1" spc="-7" dirty="0">
                <a:solidFill>
                  <a:prstClr val="black"/>
                </a:solidFill>
                <a:latin typeface="Courier New"/>
                <a:cs typeface="Courier New"/>
              </a:rPr>
              <a:t> </a:t>
            </a:r>
            <a:r>
              <a:rPr sz="1342" b="1" spc="-16" dirty="0">
                <a:solidFill>
                  <a:prstClr val="black"/>
                </a:solidFill>
                <a:latin typeface="Courier New"/>
                <a:cs typeface="Courier New"/>
              </a:rPr>
              <a:t>*z</a:t>
            </a:r>
            <a:endParaRPr sz="1342">
              <a:solidFill>
                <a:prstClr val="black"/>
              </a:solidFill>
              <a:latin typeface="Courier New"/>
              <a:cs typeface="Courier New"/>
            </a:endParaRPr>
          </a:p>
        </p:txBody>
      </p:sp>
      <p:grpSp>
        <p:nvGrpSpPr>
          <p:cNvPr id="82" name="object 82"/>
          <p:cNvGrpSpPr/>
          <p:nvPr/>
        </p:nvGrpSpPr>
        <p:grpSpPr>
          <a:xfrm>
            <a:off x="6076845" y="4900329"/>
            <a:ext cx="362153" cy="295441"/>
            <a:chOff x="13360849" y="8889781"/>
            <a:chExt cx="796290" cy="649605"/>
          </a:xfrm>
        </p:grpSpPr>
        <p:pic>
          <p:nvPicPr>
            <p:cNvPr id="83" name="object 83"/>
            <p:cNvPicPr/>
            <p:nvPr/>
          </p:nvPicPr>
          <p:blipFill>
            <a:blip r:embed="rId6" cstate="print"/>
            <a:stretch>
              <a:fillRect/>
            </a:stretch>
          </p:blipFill>
          <p:spPr>
            <a:xfrm>
              <a:off x="13360849" y="8889781"/>
              <a:ext cx="795787" cy="649194"/>
            </a:xfrm>
            <a:prstGeom prst="rect">
              <a:avLst/>
            </a:prstGeom>
          </p:spPr>
        </p:pic>
        <p:sp>
          <p:nvSpPr>
            <p:cNvPr id="84" name="object 84"/>
            <p:cNvSpPr/>
            <p:nvPr/>
          </p:nvSpPr>
          <p:spPr>
            <a:xfrm>
              <a:off x="13444616" y="8921194"/>
              <a:ext cx="628650" cy="502920"/>
            </a:xfrm>
            <a:custGeom>
              <a:avLst/>
              <a:gdLst/>
              <a:ahLst/>
              <a:cxnLst/>
              <a:rect l="l" t="t" r="r" b="b"/>
              <a:pathLst>
                <a:path w="628650" h="502920">
                  <a:moveTo>
                    <a:pt x="628253" y="0"/>
                  </a:moveTo>
                  <a:lnTo>
                    <a:pt x="626117" y="79430"/>
                  </a:lnTo>
                  <a:lnTo>
                    <a:pt x="620172" y="148415"/>
                  </a:lnTo>
                  <a:lnTo>
                    <a:pt x="611106" y="202814"/>
                  </a:lnTo>
                  <a:lnTo>
                    <a:pt x="586371" y="251301"/>
                  </a:lnTo>
                  <a:lnTo>
                    <a:pt x="356008" y="251301"/>
                  </a:lnTo>
                  <a:lnTo>
                    <a:pt x="342770" y="264112"/>
                  </a:lnTo>
                  <a:lnTo>
                    <a:pt x="331273" y="299787"/>
                  </a:lnTo>
                  <a:lnTo>
                    <a:pt x="322207" y="354187"/>
                  </a:lnTo>
                  <a:lnTo>
                    <a:pt x="316261" y="423171"/>
                  </a:lnTo>
                  <a:lnTo>
                    <a:pt x="314126" y="502602"/>
                  </a:lnTo>
                  <a:lnTo>
                    <a:pt x="311991" y="423171"/>
                  </a:lnTo>
                  <a:lnTo>
                    <a:pt x="306045" y="354187"/>
                  </a:lnTo>
                  <a:lnTo>
                    <a:pt x="296979" y="299787"/>
                  </a:lnTo>
                  <a:lnTo>
                    <a:pt x="285482" y="264112"/>
                  </a:lnTo>
                  <a:lnTo>
                    <a:pt x="272244" y="251301"/>
                  </a:lnTo>
                  <a:lnTo>
                    <a:pt x="41881" y="251301"/>
                  </a:lnTo>
                  <a:lnTo>
                    <a:pt x="28643" y="238489"/>
                  </a:lnTo>
                  <a:lnTo>
                    <a:pt x="17146" y="202814"/>
                  </a:lnTo>
                  <a:lnTo>
                    <a:pt x="8080" y="148415"/>
                  </a:lnTo>
                  <a:lnTo>
                    <a:pt x="2135" y="79430"/>
                  </a:lnTo>
                  <a:lnTo>
                    <a:pt x="0" y="0"/>
                  </a:lnTo>
                </a:path>
              </a:pathLst>
            </a:custGeom>
            <a:ln w="41883">
              <a:solidFill>
                <a:srgbClr val="000000"/>
              </a:solidFill>
            </a:ln>
          </p:spPr>
          <p:txBody>
            <a:bodyPr wrap="square" lIns="0" tIns="0" rIns="0" bIns="0" rtlCol="0"/>
            <a:lstStyle/>
            <a:p>
              <a:pPr defTabSz="342900"/>
              <a:endParaRPr sz="819">
                <a:solidFill>
                  <a:prstClr val="black"/>
                </a:solidFill>
                <a:latin typeface="Calibri" panose="020F0502020204030204"/>
              </a:endParaRPr>
            </a:p>
          </p:txBody>
        </p:sp>
      </p:grpSp>
      <p:sp>
        <p:nvSpPr>
          <p:cNvPr id="85" name="object 85"/>
          <p:cNvSpPr txBox="1"/>
          <p:nvPr/>
        </p:nvSpPr>
        <p:spPr>
          <a:xfrm>
            <a:off x="5590090" y="5165996"/>
            <a:ext cx="1393163" cy="419769"/>
          </a:xfrm>
          <a:prstGeom prst="rect">
            <a:avLst/>
          </a:prstGeom>
        </p:spPr>
        <p:txBody>
          <a:bodyPr vert="horz" wrap="square" lIns="0" tIns="6642" rIns="0" bIns="0" rtlCol="0">
            <a:spAutoFit/>
          </a:bodyPr>
          <a:lstStyle/>
          <a:p>
            <a:pPr marL="5776" marR="2311" indent="128515" defTabSz="342900">
              <a:spcBef>
                <a:spcPts val="52"/>
              </a:spcBef>
            </a:pPr>
            <a:r>
              <a:rPr sz="1342" spc="34" dirty="0">
                <a:solidFill>
                  <a:prstClr val="black"/>
                </a:solidFill>
                <a:latin typeface="Arial"/>
                <a:cs typeface="Arial"/>
              </a:rPr>
              <a:t>8-</a:t>
            </a:r>
            <a:r>
              <a:rPr sz="1342" spc="32" dirty="0">
                <a:solidFill>
                  <a:prstClr val="black"/>
                </a:solidFill>
                <a:latin typeface="Arial"/>
                <a:cs typeface="Arial"/>
              </a:rPr>
              <a:t>bit</a:t>
            </a:r>
            <a:r>
              <a:rPr sz="1342" spc="9" dirty="0">
                <a:solidFill>
                  <a:prstClr val="black"/>
                </a:solidFill>
                <a:latin typeface="Arial"/>
                <a:cs typeface="Arial"/>
              </a:rPr>
              <a:t> </a:t>
            </a:r>
            <a:r>
              <a:rPr sz="1342" spc="-5" dirty="0">
                <a:solidFill>
                  <a:prstClr val="black"/>
                </a:solidFill>
                <a:latin typeface="Arial"/>
                <a:cs typeface="Arial"/>
              </a:rPr>
              <a:t>character </a:t>
            </a:r>
            <a:r>
              <a:rPr sz="1342" dirty="0">
                <a:solidFill>
                  <a:prstClr val="black"/>
                </a:solidFill>
                <a:latin typeface="Arial"/>
                <a:cs typeface="Arial"/>
              </a:rPr>
              <a:t>stored</a:t>
            </a:r>
            <a:r>
              <a:rPr sz="1342" spc="23" dirty="0">
                <a:solidFill>
                  <a:prstClr val="black"/>
                </a:solidFill>
                <a:latin typeface="Arial"/>
                <a:cs typeface="Arial"/>
              </a:rPr>
              <a:t> </a:t>
            </a:r>
            <a:r>
              <a:rPr sz="1342" dirty="0">
                <a:solidFill>
                  <a:prstClr val="black"/>
                </a:solidFill>
                <a:latin typeface="Arial"/>
                <a:cs typeface="Arial"/>
              </a:rPr>
              <a:t>in</a:t>
            </a:r>
            <a:r>
              <a:rPr sz="1342" spc="25" dirty="0">
                <a:solidFill>
                  <a:prstClr val="black"/>
                </a:solidFill>
                <a:latin typeface="Arial"/>
                <a:cs typeface="Arial"/>
              </a:rPr>
              <a:t> </a:t>
            </a:r>
            <a:r>
              <a:rPr sz="1342" dirty="0">
                <a:solidFill>
                  <a:prstClr val="black"/>
                </a:solidFill>
                <a:latin typeface="Arial"/>
                <a:cs typeface="Arial"/>
              </a:rPr>
              <a:t>one</a:t>
            </a:r>
            <a:r>
              <a:rPr sz="1342" spc="27" dirty="0">
                <a:solidFill>
                  <a:prstClr val="black"/>
                </a:solidFill>
                <a:latin typeface="Arial"/>
                <a:cs typeface="Arial"/>
              </a:rPr>
              <a:t> </a:t>
            </a:r>
            <a:r>
              <a:rPr sz="1342" spc="-9" dirty="0">
                <a:solidFill>
                  <a:prstClr val="black"/>
                </a:solidFill>
                <a:latin typeface="Arial"/>
                <a:cs typeface="Arial"/>
              </a:rPr>
              <a:t>byte</a:t>
            </a:r>
            <a:endParaRPr sz="1342">
              <a:solidFill>
                <a:prstClr val="black"/>
              </a:solidFill>
              <a:latin typeface="Arial"/>
              <a:cs typeface="Arial"/>
            </a:endParaRPr>
          </a:p>
        </p:txBody>
      </p:sp>
      <p:sp>
        <p:nvSpPr>
          <p:cNvPr id="86" name="object 86"/>
          <p:cNvSpPr txBox="1"/>
          <p:nvPr/>
        </p:nvSpPr>
        <p:spPr>
          <a:xfrm>
            <a:off x="1655436" y="4308805"/>
            <a:ext cx="6148230" cy="213238"/>
          </a:xfrm>
          <a:prstGeom prst="rect">
            <a:avLst/>
          </a:prstGeom>
        </p:spPr>
        <p:txBody>
          <a:bodyPr vert="horz" wrap="square" lIns="0" tIns="6642" rIns="0" bIns="0" rtlCol="0">
            <a:spAutoFit/>
          </a:bodyPr>
          <a:lstStyle/>
          <a:p>
            <a:pPr marL="5776" defTabSz="342900">
              <a:spcBef>
                <a:spcPts val="52"/>
              </a:spcBef>
              <a:tabLst>
                <a:tab pos="291398" algn="l"/>
                <a:tab pos="577019" algn="l"/>
                <a:tab pos="862928" algn="l"/>
                <a:tab pos="1148550" algn="l"/>
                <a:tab pos="1434171" algn="l"/>
                <a:tab pos="1720081" algn="l"/>
                <a:tab pos="2005702" algn="l"/>
                <a:tab pos="2291324" algn="l"/>
                <a:tab pos="2577233" algn="l"/>
                <a:tab pos="2862854" algn="l"/>
                <a:tab pos="3148765" algn="l"/>
                <a:tab pos="3434386" algn="l"/>
                <a:tab pos="3720007" algn="l"/>
                <a:tab pos="4005917" algn="l"/>
                <a:tab pos="4291538" algn="l"/>
                <a:tab pos="4577159" algn="l"/>
                <a:tab pos="4863070" algn="l"/>
                <a:tab pos="5144936" algn="l"/>
              </a:tabLst>
            </a:pPr>
            <a:r>
              <a:rPr sz="1342" i="1" spc="-11" dirty="0">
                <a:solidFill>
                  <a:prstClr val="black"/>
                </a:solidFill>
                <a:latin typeface="Arial"/>
                <a:cs typeface="Arial"/>
              </a:rPr>
              <a:t>59</a:t>
            </a:r>
            <a:r>
              <a:rPr sz="1342" i="1" dirty="0">
                <a:solidFill>
                  <a:prstClr val="black"/>
                </a:solidFill>
                <a:latin typeface="Arial"/>
                <a:cs typeface="Arial"/>
              </a:rPr>
              <a:t>	</a:t>
            </a:r>
            <a:r>
              <a:rPr sz="1342" i="1" spc="-11" dirty="0">
                <a:solidFill>
                  <a:prstClr val="black"/>
                </a:solidFill>
                <a:latin typeface="Arial"/>
                <a:cs typeface="Arial"/>
              </a:rPr>
              <a:t>58</a:t>
            </a:r>
            <a:r>
              <a:rPr sz="1342" i="1" dirty="0">
                <a:solidFill>
                  <a:prstClr val="black"/>
                </a:solidFill>
                <a:latin typeface="Arial"/>
                <a:cs typeface="Arial"/>
              </a:rPr>
              <a:t>	</a:t>
            </a:r>
            <a:r>
              <a:rPr sz="1342" i="1" spc="-11" dirty="0">
                <a:solidFill>
                  <a:prstClr val="black"/>
                </a:solidFill>
                <a:latin typeface="Arial"/>
                <a:cs typeface="Arial"/>
              </a:rPr>
              <a:t>57</a:t>
            </a:r>
            <a:r>
              <a:rPr sz="1342" i="1" dirty="0">
                <a:solidFill>
                  <a:prstClr val="black"/>
                </a:solidFill>
                <a:latin typeface="Arial"/>
                <a:cs typeface="Arial"/>
              </a:rPr>
              <a:t>	</a:t>
            </a:r>
            <a:r>
              <a:rPr sz="1342" i="1" spc="-11" dirty="0">
                <a:solidFill>
                  <a:prstClr val="black"/>
                </a:solidFill>
                <a:latin typeface="Arial"/>
                <a:cs typeface="Arial"/>
              </a:rPr>
              <a:t>56</a:t>
            </a:r>
            <a:r>
              <a:rPr sz="1342" i="1" dirty="0">
                <a:solidFill>
                  <a:prstClr val="black"/>
                </a:solidFill>
                <a:latin typeface="Arial"/>
                <a:cs typeface="Arial"/>
              </a:rPr>
              <a:t>	</a:t>
            </a:r>
            <a:r>
              <a:rPr sz="1342" i="1" spc="-11" dirty="0">
                <a:solidFill>
                  <a:prstClr val="black"/>
                </a:solidFill>
                <a:latin typeface="Arial"/>
                <a:cs typeface="Arial"/>
              </a:rPr>
              <a:t>55</a:t>
            </a:r>
            <a:r>
              <a:rPr sz="1342" i="1" dirty="0">
                <a:solidFill>
                  <a:prstClr val="black"/>
                </a:solidFill>
                <a:latin typeface="Arial"/>
                <a:cs typeface="Arial"/>
              </a:rPr>
              <a:t>	</a:t>
            </a:r>
            <a:r>
              <a:rPr sz="1342" i="1" spc="-11" dirty="0">
                <a:solidFill>
                  <a:prstClr val="black"/>
                </a:solidFill>
                <a:latin typeface="Arial"/>
                <a:cs typeface="Arial"/>
              </a:rPr>
              <a:t>54</a:t>
            </a:r>
            <a:r>
              <a:rPr sz="1342" i="1" dirty="0">
                <a:solidFill>
                  <a:prstClr val="black"/>
                </a:solidFill>
                <a:latin typeface="Arial"/>
                <a:cs typeface="Arial"/>
              </a:rPr>
              <a:t>	</a:t>
            </a:r>
            <a:r>
              <a:rPr sz="1342" i="1" spc="-11" dirty="0">
                <a:solidFill>
                  <a:prstClr val="black"/>
                </a:solidFill>
                <a:latin typeface="Arial"/>
                <a:cs typeface="Arial"/>
              </a:rPr>
              <a:t>53</a:t>
            </a:r>
            <a:r>
              <a:rPr sz="1342" i="1" dirty="0">
                <a:solidFill>
                  <a:prstClr val="black"/>
                </a:solidFill>
                <a:latin typeface="Arial"/>
                <a:cs typeface="Arial"/>
              </a:rPr>
              <a:t>	</a:t>
            </a:r>
            <a:r>
              <a:rPr sz="1342" i="1" spc="-11" dirty="0">
                <a:solidFill>
                  <a:prstClr val="black"/>
                </a:solidFill>
                <a:latin typeface="Arial"/>
                <a:cs typeface="Arial"/>
              </a:rPr>
              <a:t>52</a:t>
            </a:r>
            <a:r>
              <a:rPr sz="1342" i="1" dirty="0">
                <a:solidFill>
                  <a:prstClr val="black"/>
                </a:solidFill>
                <a:latin typeface="Arial"/>
                <a:cs typeface="Arial"/>
              </a:rPr>
              <a:t>	</a:t>
            </a:r>
            <a:r>
              <a:rPr sz="1342" i="1" spc="-11" dirty="0">
                <a:solidFill>
                  <a:prstClr val="black"/>
                </a:solidFill>
                <a:latin typeface="Arial"/>
                <a:cs typeface="Arial"/>
              </a:rPr>
              <a:t>51</a:t>
            </a:r>
            <a:r>
              <a:rPr sz="1342" i="1" dirty="0">
                <a:solidFill>
                  <a:prstClr val="black"/>
                </a:solidFill>
                <a:latin typeface="Arial"/>
                <a:cs typeface="Arial"/>
              </a:rPr>
              <a:t>	</a:t>
            </a:r>
            <a:r>
              <a:rPr sz="1342" i="1" spc="-11" dirty="0">
                <a:solidFill>
                  <a:prstClr val="black"/>
                </a:solidFill>
                <a:latin typeface="Arial"/>
                <a:cs typeface="Arial"/>
              </a:rPr>
              <a:t>50</a:t>
            </a:r>
            <a:r>
              <a:rPr sz="1342" i="1" dirty="0">
                <a:solidFill>
                  <a:prstClr val="black"/>
                </a:solidFill>
                <a:latin typeface="Arial"/>
                <a:cs typeface="Arial"/>
              </a:rPr>
              <a:t>	</a:t>
            </a:r>
            <a:r>
              <a:rPr sz="1342" i="1" spc="-11" dirty="0">
                <a:solidFill>
                  <a:prstClr val="black"/>
                </a:solidFill>
                <a:latin typeface="Arial"/>
                <a:cs typeface="Arial"/>
              </a:rPr>
              <a:t>49</a:t>
            </a:r>
            <a:r>
              <a:rPr sz="1342" i="1" dirty="0">
                <a:solidFill>
                  <a:prstClr val="black"/>
                </a:solidFill>
                <a:latin typeface="Arial"/>
                <a:cs typeface="Arial"/>
              </a:rPr>
              <a:t>	</a:t>
            </a:r>
            <a:r>
              <a:rPr sz="1342" i="1" spc="-11" dirty="0">
                <a:solidFill>
                  <a:prstClr val="black"/>
                </a:solidFill>
                <a:latin typeface="Arial"/>
                <a:cs typeface="Arial"/>
              </a:rPr>
              <a:t>48</a:t>
            </a:r>
            <a:r>
              <a:rPr sz="1342" i="1" dirty="0">
                <a:solidFill>
                  <a:prstClr val="black"/>
                </a:solidFill>
                <a:latin typeface="Arial"/>
                <a:cs typeface="Arial"/>
              </a:rPr>
              <a:t>	</a:t>
            </a:r>
            <a:r>
              <a:rPr sz="1342" i="1" spc="-11" dirty="0">
                <a:solidFill>
                  <a:prstClr val="black"/>
                </a:solidFill>
                <a:latin typeface="Arial"/>
                <a:cs typeface="Arial"/>
              </a:rPr>
              <a:t>47</a:t>
            </a:r>
            <a:r>
              <a:rPr sz="1342" i="1" dirty="0">
                <a:solidFill>
                  <a:prstClr val="black"/>
                </a:solidFill>
                <a:latin typeface="Arial"/>
                <a:cs typeface="Arial"/>
              </a:rPr>
              <a:t>	</a:t>
            </a:r>
            <a:r>
              <a:rPr sz="1342" i="1" spc="-11" dirty="0">
                <a:solidFill>
                  <a:prstClr val="black"/>
                </a:solidFill>
                <a:latin typeface="Arial"/>
                <a:cs typeface="Arial"/>
              </a:rPr>
              <a:t>46</a:t>
            </a:r>
            <a:r>
              <a:rPr sz="1342" i="1" dirty="0">
                <a:solidFill>
                  <a:prstClr val="black"/>
                </a:solidFill>
                <a:latin typeface="Arial"/>
                <a:cs typeface="Arial"/>
              </a:rPr>
              <a:t>	</a:t>
            </a:r>
            <a:r>
              <a:rPr sz="1342" i="1" spc="-11" dirty="0">
                <a:solidFill>
                  <a:prstClr val="black"/>
                </a:solidFill>
                <a:latin typeface="Arial"/>
                <a:cs typeface="Arial"/>
              </a:rPr>
              <a:t>45</a:t>
            </a:r>
            <a:r>
              <a:rPr sz="1342" i="1" dirty="0">
                <a:solidFill>
                  <a:prstClr val="black"/>
                </a:solidFill>
                <a:latin typeface="Arial"/>
                <a:cs typeface="Arial"/>
              </a:rPr>
              <a:t>	</a:t>
            </a:r>
            <a:r>
              <a:rPr sz="1342" i="1" spc="-11" dirty="0">
                <a:solidFill>
                  <a:prstClr val="black"/>
                </a:solidFill>
                <a:latin typeface="Arial"/>
                <a:cs typeface="Arial"/>
              </a:rPr>
              <a:t>44</a:t>
            </a:r>
            <a:r>
              <a:rPr sz="1342" i="1" dirty="0">
                <a:solidFill>
                  <a:prstClr val="black"/>
                </a:solidFill>
                <a:latin typeface="Arial"/>
                <a:cs typeface="Arial"/>
              </a:rPr>
              <a:t>	</a:t>
            </a:r>
            <a:r>
              <a:rPr sz="1342" i="1" spc="-11" dirty="0">
                <a:solidFill>
                  <a:prstClr val="black"/>
                </a:solidFill>
                <a:latin typeface="Arial"/>
                <a:cs typeface="Arial"/>
              </a:rPr>
              <a:t>43</a:t>
            </a:r>
            <a:r>
              <a:rPr sz="1342" i="1" dirty="0">
                <a:solidFill>
                  <a:prstClr val="black"/>
                </a:solidFill>
                <a:latin typeface="Arial"/>
                <a:cs typeface="Arial"/>
              </a:rPr>
              <a:t>	</a:t>
            </a:r>
            <a:r>
              <a:rPr sz="1342" i="1" spc="-11" dirty="0">
                <a:solidFill>
                  <a:prstClr val="black"/>
                </a:solidFill>
                <a:latin typeface="Arial"/>
                <a:cs typeface="Arial"/>
              </a:rPr>
              <a:t>42</a:t>
            </a:r>
            <a:r>
              <a:rPr sz="1342" i="1" dirty="0">
                <a:solidFill>
                  <a:prstClr val="black"/>
                </a:solidFill>
                <a:latin typeface="Arial"/>
                <a:cs typeface="Arial"/>
              </a:rPr>
              <a:t>	Byte</a:t>
            </a:r>
            <a:r>
              <a:rPr sz="1342" i="1" spc="25" dirty="0">
                <a:solidFill>
                  <a:prstClr val="black"/>
                </a:solidFill>
                <a:latin typeface="Arial"/>
                <a:cs typeface="Arial"/>
              </a:rPr>
              <a:t> </a:t>
            </a:r>
            <a:r>
              <a:rPr sz="1342" i="1" spc="-5" dirty="0">
                <a:solidFill>
                  <a:prstClr val="black"/>
                </a:solidFill>
                <a:latin typeface="Arial"/>
                <a:cs typeface="Arial"/>
              </a:rPr>
              <a:t>address</a:t>
            </a:r>
            <a:endParaRPr sz="1342">
              <a:solidFill>
                <a:prstClr val="black"/>
              </a:solidFill>
              <a:latin typeface="Arial"/>
              <a:cs typeface="Arial"/>
            </a:endParaRPr>
          </a:p>
        </p:txBody>
      </p:sp>
      <p:sp>
        <p:nvSpPr>
          <p:cNvPr id="88" name="object 5">
            <a:extLst>
              <a:ext uri="{FF2B5EF4-FFF2-40B4-BE49-F238E27FC236}">
                <a16:creationId xmlns:a16="http://schemas.microsoft.com/office/drawing/2014/main" id="{D3EC2580-4BE6-4112-9B8D-D2102C594F2C}"/>
              </a:ext>
            </a:extLst>
          </p:cNvPr>
          <p:cNvSpPr txBox="1">
            <a:spLocks noGrp="1"/>
          </p:cNvSpPr>
          <p:nvPr>
            <p:ph type="title"/>
          </p:nvPr>
        </p:nvSpPr>
        <p:spPr>
          <a:xfrm>
            <a:off x="366753" y="294512"/>
            <a:ext cx="4574315" cy="423081"/>
          </a:xfrm>
          <a:prstGeom prst="rect">
            <a:avLst/>
          </a:prstGeom>
        </p:spPr>
        <p:txBody>
          <a:bodyPr vert="horz" wrap="square" lIns="0" tIns="7509" rIns="0" bIns="0" rtlCol="0" anchor="ctr">
            <a:spAutoFit/>
          </a:bodyPr>
          <a:lstStyle/>
          <a:p>
            <a:pPr marL="5776">
              <a:lnSpc>
                <a:spcPct val="100000"/>
              </a:lnSpc>
              <a:spcBef>
                <a:spcPts val="59"/>
              </a:spcBef>
            </a:pPr>
            <a:r>
              <a:rPr spc="-289" dirty="0"/>
              <a:t>T</a:t>
            </a:r>
            <a:r>
              <a:rPr spc="59" dirty="0"/>
              <a:t>yped</a:t>
            </a:r>
            <a:r>
              <a:rPr spc="-119" dirty="0"/>
              <a:t> </a:t>
            </a:r>
            <a:r>
              <a:rPr spc="-27" dirty="0"/>
              <a:t>Variables</a:t>
            </a:r>
            <a:r>
              <a:rPr spc="-121" dirty="0"/>
              <a:t> </a:t>
            </a:r>
            <a:r>
              <a:rPr dirty="0"/>
              <a:t>in</a:t>
            </a:r>
            <a:r>
              <a:rPr spc="-119" dirty="0"/>
              <a:t> </a:t>
            </a:r>
            <a:r>
              <a:rPr spc="-23" dirty="0"/>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7" y="1903913"/>
            <a:ext cx="1458143" cy="109312"/>
          </a:xfrm>
          <a:prstGeom prst="rect">
            <a:avLst/>
          </a:prstGeom>
        </p:spPr>
        <p:txBody>
          <a:bodyPr vert="horz" wrap="square" lIns="0" tIns="7798" rIns="0" bIns="0" rtlCol="0">
            <a:spAutoFit/>
          </a:bodyPr>
          <a:lstStyle/>
          <a:p>
            <a:pPr marL="5776" defTabSz="342900">
              <a:spcBef>
                <a:spcPts val="62"/>
              </a:spcBef>
            </a:pPr>
            <a:r>
              <a:rPr sz="659" b="1" dirty="0">
                <a:solidFill>
                  <a:srgbClr val="FFFFFF"/>
                </a:solidFill>
                <a:latin typeface="Arial"/>
                <a:cs typeface="Arial"/>
              </a:rPr>
              <a:t>Computer</a:t>
            </a:r>
            <a:r>
              <a:rPr sz="659" b="1" spc="46" dirty="0">
                <a:solidFill>
                  <a:srgbClr val="FFFFFF"/>
                </a:solidFill>
                <a:latin typeface="Arial"/>
                <a:cs typeface="Arial"/>
              </a:rPr>
              <a:t> </a:t>
            </a:r>
            <a:r>
              <a:rPr sz="659" b="1" dirty="0">
                <a:solidFill>
                  <a:srgbClr val="FFFFFF"/>
                </a:solidFill>
                <a:latin typeface="Arial"/>
                <a:cs typeface="Arial"/>
              </a:rPr>
              <a:t>Science</a:t>
            </a:r>
            <a:r>
              <a:rPr sz="659" b="1" spc="48" dirty="0">
                <a:solidFill>
                  <a:srgbClr val="FFFFFF"/>
                </a:solidFill>
                <a:latin typeface="Arial"/>
                <a:cs typeface="Arial"/>
              </a:rPr>
              <a:t> </a:t>
            </a:r>
            <a:r>
              <a:rPr sz="659" b="1" dirty="0">
                <a:solidFill>
                  <a:srgbClr val="FFFFFF"/>
                </a:solidFill>
                <a:latin typeface="Arial"/>
                <a:cs typeface="Arial"/>
              </a:rPr>
              <a:t>61C</a:t>
            </a:r>
            <a:r>
              <a:rPr sz="659" b="1" spc="48" dirty="0">
                <a:solidFill>
                  <a:srgbClr val="FFFFFF"/>
                </a:solidFill>
                <a:latin typeface="Arial"/>
                <a:cs typeface="Arial"/>
              </a:rPr>
              <a:t> </a:t>
            </a:r>
            <a:r>
              <a:rPr sz="659" b="1" dirty="0">
                <a:solidFill>
                  <a:srgbClr val="FFFFFF"/>
                </a:solidFill>
                <a:latin typeface="Arial"/>
                <a:cs typeface="Arial"/>
              </a:rPr>
              <a:t>Spring</a:t>
            </a:r>
            <a:r>
              <a:rPr sz="659" b="1" spc="46" dirty="0">
                <a:solidFill>
                  <a:srgbClr val="FFFFFF"/>
                </a:solidFill>
                <a:latin typeface="Arial"/>
                <a:cs typeface="Arial"/>
              </a:rPr>
              <a:t> </a:t>
            </a:r>
            <a:r>
              <a:rPr sz="659" b="1" spc="-9" dirty="0">
                <a:solidFill>
                  <a:srgbClr val="FFFFFF"/>
                </a:solidFill>
                <a:latin typeface="Arial"/>
                <a:cs typeface="Arial"/>
              </a:rPr>
              <a:t>2019</a:t>
            </a:r>
            <a:endParaRPr sz="659">
              <a:solidFill>
                <a:prstClr val="black"/>
              </a:solidFill>
              <a:latin typeface="Arial"/>
              <a:cs typeface="Arial"/>
            </a:endParaRPr>
          </a:p>
        </p:txBody>
      </p:sp>
      <p:sp>
        <p:nvSpPr>
          <p:cNvPr id="3" name="object 3"/>
          <p:cNvSpPr txBox="1"/>
          <p:nvPr/>
        </p:nvSpPr>
        <p:spPr>
          <a:xfrm>
            <a:off x="8778679" y="1902300"/>
            <a:ext cx="313346" cy="109312"/>
          </a:xfrm>
          <a:prstGeom prst="rect">
            <a:avLst/>
          </a:prstGeom>
        </p:spPr>
        <p:txBody>
          <a:bodyPr vert="horz" wrap="square" lIns="0" tIns="7798" rIns="0" bIns="0" rtlCol="0">
            <a:spAutoFit/>
          </a:bodyPr>
          <a:lstStyle/>
          <a:p>
            <a:pPr marL="5776" defTabSz="342900">
              <a:spcBef>
                <a:spcPts val="62"/>
              </a:spcBef>
            </a:pPr>
            <a:r>
              <a:rPr sz="659" b="1" spc="-5" dirty="0">
                <a:solidFill>
                  <a:srgbClr val="FFFFFF"/>
                </a:solidFill>
                <a:latin typeface="Arial"/>
                <a:cs typeface="Arial"/>
              </a:rPr>
              <a:t>Weaver</a:t>
            </a:r>
            <a:endParaRPr sz="659">
              <a:solidFill>
                <a:prstClr val="black"/>
              </a:solidFill>
              <a:latin typeface="Arial"/>
              <a:cs typeface="Arial"/>
            </a:endParaRPr>
          </a:p>
        </p:txBody>
      </p:sp>
      <p:sp>
        <p:nvSpPr>
          <p:cNvPr id="5" name="object 5"/>
          <p:cNvSpPr txBox="1">
            <a:spLocks noGrp="1"/>
          </p:cNvSpPr>
          <p:nvPr>
            <p:ph type="title"/>
          </p:nvPr>
        </p:nvSpPr>
        <p:spPr>
          <a:xfrm>
            <a:off x="208842" y="925808"/>
            <a:ext cx="2315089" cy="423081"/>
          </a:xfrm>
          <a:prstGeom prst="rect">
            <a:avLst/>
          </a:prstGeom>
        </p:spPr>
        <p:txBody>
          <a:bodyPr vert="horz" wrap="square" lIns="0" tIns="7509" rIns="0" bIns="0" rtlCol="0" anchor="ctr">
            <a:spAutoFit/>
          </a:bodyPr>
          <a:lstStyle/>
          <a:p>
            <a:pPr marL="5776">
              <a:lnSpc>
                <a:spcPct val="100000"/>
              </a:lnSpc>
              <a:spcBef>
                <a:spcPts val="59"/>
              </a:spcBef>
            </a:pPr>
            <a:r>
              <a:rPr dirty="0">
                <a:latin typeface="Arial"/>
                <a:cs typeface="Arial"/>
              </a:rPr>
              <a:t>C</a:t>
            </a:r>
            <a:r>
              <a:rPr spc="2" dirty="0">
                <a:latin typeface="Arial"/>
                <a:cs typeface="Arial"/>
              </a:rPr>
              <a:t> </a:t>
            </a:r>
            <a:r>
              <a:rPr lang="zh-CN" altLang="en-US" spc="2" dirty="0">
                <a:latin typeface="Arial"/>
                <a:cs typeface="Arial"/>
              </a:rPr>
              <a:t>数组 </a:t>
            </a:r>
            <a:r>
              <a:rPr spc="-9" dirty="0">
                <a:latin typeface="Arial"/>
                <a:cs typeface="Arial"/>
              </a:rPr>
              <a:t>Arrays</a:t>
            </a:r>
            <a:endParaRPr dirty="0">
              <a:latin typeface="Arial"/>
              <a:cs typeface="Arial"/>
            </a:endParaRPr>
          </a:p>
        </p:txBody>
      </p:sp>
      <p:sp>
        <p:nvSpPr>
          <p:cNvPr id="6" name="object 6"/>
          <p:cNvSpPr txBox="1"/>
          <p:nvPr/>
        </p:nvSpPr>
        <p:spPr>
          <a:xfrm>
            <a:off x="395536" y="1556792"/>
            <a:ext cx="7451866" cy="3229176"/>
          </a:xfrm>
          <a:prstGeom prst="rect">
            <a:avLst/>
          </a:prstGeom>
        </p:spPr>
        <p:txBody>
          <a:bodyPr vert="horz" wrap="square" lIns="0" tIns="38122" rIns="0" bIns="0" rtlCol="0">
            <a:spAutoFit/>
          </a:bodyPr>
          <a:lstStyle/>
          <a:p>
            <a:pPr marL="262806" indent="-257319" defTabSz="342900">
              <a:lnSpc>
                <a:spcPct val="150000"/>
              </a:lnSpc>
              <a:spcBef>
                <a:spcPts val="300"/>
              </a:spcBef>
              <a:buClr>
                <a:srgbClr val="033BFF"/>
              </a:buClr>
              <a:buFontTx/>
              <a:buChar char="•"/>
              <a:tabLst>
                <a:tab pos="262806" algn="l"/>
                <a:tab pos="263095" algn="l"/>
              </a:tabLst>
            </a:pPr>
            <a:r>
              <a:rPr lang="zh-CN" altLang="en-US" sz="2160" spc="-5" dirty="0">
                <a:solidFill>
                  <a:prstClr val="black"/>
                </a:solidFill>
                <a:latin typeface="微软雅黑" panose="020B0503020204020204" pitchFamily="34" charset="-122"/>
                <a:ea typeface="微软雅黑" panose="020B0503020204020204" pitchFamily="34" charset="-122"/>
                <a:cs typeface="Arial"/>
              </a:rPr>
              <a:t>声明</a:t>
            </a:r>
            <a:r>
              <a:rPr sz="2160" spc="-5" dirty="0">
                <a:solidFill>
                  <a:prstClr val="black"/>
                </a:solidFill>
                <a:latin typeface="微软雅黑" panose="020B0503020204020204" pitchFamily="34" charset="-122"/>
                <a:ea typeface="微软雅黑" panose="020B0503020204020204" pitchFamily="34" charset="-122"/>
                <a:cs typeface="Arial"/>
              </a:rPr>
              <a:t>:</a:t>
            </a:r>
            <a:endParaRPr sz="2160" dirty="0">
              <a:solidFill>
                <a:prstClr val="black"/>
              </a:solidFill>
              <a:latin typeface="微软雅黑" panose="020B0503020204020204" pitchFamily="34" charset="-122"/>
              <a:ea typeface="微软雅黑" panose="020B0503020204020204" pitchFamily="34" charset="-122"/>
              <a:cs typeface="Arial"/>
            </a:endParaRPr>
          </a:p>
          <a:p>
            <a:pPr marL="313635" defTabSz="342900">
              <a:lnSpc>
                <a:spcPct val="150000"/>
              </a:lnSpc>
              <a:spcBef>
                <a:spcPts val="257"/>
              </a:spcBef>
            </a:pPr>
            <a:r>
              <a:rPr sz="2160" b="1" dirty="0">
                <a:solidFill>
                  <a:prstClr val="black"/>
                </a:solidFill>
                <a:latin typeface="微软雅黑" panose="020B0503020204020204" pitchFamily="34" charset="-122"/>
                <a:ea typeface="微软雅黑" panose="020B0503020204020204" pitchFamily="34" charset="-122"/>
                <a:cs typeface="Courier New"/>
              </a:rPr>
              <a:t>int</a:t>
            </a:r>
            <a:r>
              <a:rPr sz="2160" b="1" spc="2" dirty="0">
                <a:solidFill>
                  <a:prstClr val="black"/>
                </a:solidFill>
                <a:latin typeface="微软雅黑" panose="020B0503020204020204" pitchFamily="34" charset="-122"/>
                <a:ea typeface="微软雅黑" panose="020B0503020204020204" pitchFamily="34" charset="-122"/>
                <a:cs typeface="Courier New"/>
              </a:rPr>
              <a:t> </a:t>
            </a:r>
            <a:r>
              <a:rPr sz="2160" b="1" spc="-5" dirty="0">
                <a:solidFill>
                  <a:prstClr val="black"/>
                </a:solidFill>
                <a:latin typeface="微软雅黑" panose="020B0503020204020204" pitchFamily="34" charset="-122"/>
                <a:ea typeface="微软雅黑" panose="020B0503020204020204" pitchFamily="34" charset="-122"/>
                <a:cs typeface="Courier New"/>
              </a:rPr>
              <a:t>ar[2];</a:t>
            </a:r>
            <a:endParaRPr sz="2160" dirty="0">
              <a:solidFill>
                <a:prstClr val="black"/>
              </a:solidFill>
              <a:latin typeface="微软雅黑" panose="020B0503020204020204" pitchFamily="34" charset="-122"/>
              <a:ea typeface="微软雅黑" panose="020B0503020204020204" pitchFamily="34" charset="-122"/>
              <a:cs typeface="Courier New"/>
            </a:endParaRPr>
          </a:p>
          <a:p>
            <a:pPr marL="262806" marR="2311" indent="-289" defTabSz="342900">
              <a:lnSpc>
                <a:spcPct val="150000"/>
              </a:lnSpc>
              <a:spcBef>
                <a:spcPts val="723"/>
              </a:spcBef>
            </a:pPr>
            <a:r>
              <a:rPr lang="zh-CN" altLang="en-US" sz="2160" dirty="0">
                <a:solidFill>
                  <a:prstClr val="black"/>
                </a:solidFill>
                <a:latin typeface="微软雅黑" panose="020B0503020204020204" pitchFamily="34" charset="-122"/>
                <a:ea typeface="微软雅黑" panose="020B0503020204020204" pitchFamily="34" charset="-122"/>
                <a:cs typeface="Arial"/>
              </a:rPr>
              <a:t>声明有两个数的整型数组</a:t>
            </a:r>
            <a:r>
              <a:rPr sz="2160" dirty="0">
                <a:solidFill>
                  <a:prstClr val="black"/>
                </a:solidFill>
                <a:latin typeface="微软雅黑" panose="020B0503020204020204" pitchFamily="34" charset="-122"/>
                <a:ea typeface="微软雅黑" panose="020B0503020204020204" pitchFamily="34" charset="-122"/>
                <a:cs typeface="Arial"/>
              </a:rPr>
              <a:t>:</a:t>
            </a:r>
            <a:r>
              <a:rPr sz="2160" spc="2" dirty="0">
                <a:solidFill>
                  <a:prstClr val="black"/>
                </a:solidFill>
                <a:latin typeface="微软雅黑" panose="020B0503020204020204" pitchFamily="34" charset="-122"/>
                <a:ea typeface="微软雅黑" panose="020B0503020204020204" pitchFamily="34" charset="-122"/>
                <a:cs typeface="Arial"/>
              </a:rPr>
              <a:t> </a:t>
            </a:r>
            <a:r>
              <a:rPr lang="zh-CN" altLang="en-US" sz="2160" spc="2" dirty="0">
                <a:solidFill>
                  <a:prstClr val="black"/>
                </a:solidFill>
                <a:latin typeface="微软雅黑" panose="020B0503020204020204" pitchFamily="34" charset="-122"/>
                <a:ea typeface="微软雅黑" panose="020B0503020204020204" pitchFamily="34" charset="-122"/>
                <a:cs typeface="Arial"/>
              </a:rPr>
              <a:t>没有初始化具体数</a:t>
            </a:r>
            <a:endParaRPr sz="2160" dirty="0">
              <a:solidFill>
                <a:prstClr val="black"/>
              </a:solidFill>
              <a:latin typeface="微软雅黑" panose="020B0503020204020204" pitchFamily="34" charset="-122"/>
              <a:ea typeface="微软雅黑" panose="020B0503020204020204" pitchFamily="34" charset="-122"/>
              <a:cs typeface="Arial"/>
            </a:endParaRPr>
          </a:p>
          <a:p>
            <a:pPr defTabSz="342900">
              <a:lnSpc>
                <a:spcPct val="150000"/>
              </a:lnSpc>
              <a:spcBef>
                <a:spcPts val="11"/>
              </a:spcBef>
            </a:pPr>
            <a:endParaRPr sz="2388" dirty="0">
              <a:solidFill>
                <a:prstClr val="black"/>
              </a:solidFill>
              <a:latin typeface="微软雅黑" panose="020B0503020204020204" pitchFamily="34" charset="-122"/>
              <a:ea typeface="微软雅黑" panose="020B0503020204020204" pitchFamily="34" charset="-122"/>
              <a:cs typeface="Arial"/>
            </a:endParaRPr>
          </a:p>
          <a:p>
            <a:pPr marL="313635" defTabSz="342900">
              <a:lnSpc>
                <a:spcPct val="150000"/>
              </a:lnSpc>
            </a:pPr>
            <a:r>
              <a:rPr sz="2160" b="1" dirty="0">
                <a:solidFill>
                  <a:prstClr val="black"/>
                </a:solidFill>
                <a:latin typeface="微软雅黑" panose="020B0503020204020204" pitchFamily="34" charset="-122"/>
                <a:ea typeface="微软雅黑" panose="020B0503020204020204" pitchFamily="34" charset="-122"/>
                <a:cs typeface="Courier New"/>
              </a:rPr>
              <a:t>int</a:t>
            </a:r>
            <a:r>
              <a:rPr sz="2160" b="1" spc="2" dirty="0">
                <a:solidFill>
                  <a:prstClr val="black"/>
                </a:solidFill>
                <a:latin typeface="微软雅黑" panose="020B0503020204020204" pitchFamily="34" charset="-122"/>
                <a:ea typeface="微软雅黑" panose="020B0503020204020204" pitchFamily="34" charset="-122"/>
                <a:cs typeface="Courier New"/>
              </a:rPr>
              <a:t> </a:t>
            </a:r>
            <a:r>
              <a:rPr sz="2160" b="1" dirty="0">
                <a:solidFill>
                  <a:prstClr val="black"/>
                </a:solidFill>
                <a:latin typeface="微软雅黑" panose="020B0503020204020204" pitchFamily="34" charset="-122"/>
                <a:ea typeface="微软雅黑" panose="020B0503020204020204" pitchFamily="34" charset="-122"/>
                <a:cs typeface="Courier New"/>
              </a:rPr>
              <a:t>ar[]</a:t>
            </a:r>
            <a:r>
              <a:rPr sz="2160" b="1" spc="2" dirty="0">
                <a:solidFill>
                  <a:prstClr val="black"/>
                </a:solidFill>
                <a:latin typeface="微软雅黑" panose="020B0503020204020204" pitchFamily="34" charset="-122"/>
                <a:ea typeface="微软雅黑" panose="020B0503020204020204" pitchFamily="34" charset="-122"/>
                <a:cs typeface="Courier New"/>
              </a:rPr>
              <a:t> </a:t>
            </a:r>
            <a:r>
              <a:rPr sz="2160" b="1" dirty="0">
                <a:solidFill>
                  <a:prstClr val="black"/>
                </a:solidFill>
                <a:latin typeface="微软雅黑" panose="020B0503020204020204" pitchFamily="34" charset="-122"/>
                <a:ea typeface="微软雅黑" panose="020B0503020204020204" pitchFamily="34" charset="-122"/>
                <a:cs typeface="Courier New"/>
              </a:rPr>
              <a:t>= {795,</a:t>
            </a:r>
            <a:r>
              <a:rPr sz="2160" b="1" spc="2" dirty="0">
                <a:solidFill>
                  <a:prstClr val="black"/>
                </a:solidFill>
                <a:latin typeface="微软雅黑" panose="020B0503020204020204" pitchFamily="34" charset="-122"/>
                <a:ea typeface="微软雅黑" panose="020B0503020204020204" pitchFamily="34" charset="-122"/>
                <a:cs typeface="Courier New"/>
              </a:rPr>
              <a:t> </a:t>
            </a:r>
            <a:r>
              <a:rPr sz="2160" b="1" spc="-9" dirty="0">
                <a:solidFill>
                  <a:prstClr val="black"/>
                </a:solidFill>
                <a:latin typeface="微软雅黑" panose="020B0503020204020204" pitchFamily="34" charset="-122"/>
                <a:ea typeface="微软雅黑" panose="020B0503020204020204" pitchFamily="34" charset="-122"/>
                <a:cs typeface="Courier New"/>
              </a:rPr>
              <a:t>635};</a:t>
            </a:r>
            <a:endParaRPr sz="2160" dirty="0">
              <a:solidFill>
                <a:prstClr val="black"/>
              </a:solidFill>
              <a:latin typeface="微软雅黑" panose="020B0503020204020204" pitchFamily="34" charset="-122"/>
              <a:ea typeface="微软雅黑" panose="020B0503020204020204" pitchFamily="34" charset="-122"/>
              <a:cs typeface="Courier New"/>
            </a:endParaRPr>
          </a:p>
          <a:p>
            <a:pPr marL="262806" defTabSz="342900">
              <a:lnSpc>
                <a:spcPct val="150000"/>
              </a:lnSpc>
              <a:spcBef>
                <a:spcPts val="632"/>
              </a:spcBef>
            </a:pPr>
            <a:r>
              <a:rPr lang="zh-CN" altLang="en-US" sz="2160" dirty="0">
                <a:solidFill>
                  <a:prstClr val="black"/>
                </a:solidFill>
                <a:latin typeface="微软雅黑" panose="020B0503020204020204" pitchFamily="34" charset="-122"/>
                <a:ea typeface="微软雅黑" panose="020B0503020204020204" pitchFamily="34" charset="-122"/>
                <a:cs typeface="Arial"/>
              </a:rPr>
              <a:t>声明有两个数的整型数组</a:t>
            </a:r>
            <a:r>
              <a:rPr lang="en-US" altLang="zh-CN" sz="2160" dirty="0">
                <a:solidFill>
                  <a:prstClr val="black"/>
                </a:solidFill>
                <a:latin typeface="微软雅黑" panose="020B0503020204020204" pitchFamily="34" charset="-122"/>
                <a:ea typeface="微软雅黑" panose="020B0503020204020204" pitchFamily="34" charset="-122"/>
                <a:cs typeface="Arial"/>
              </a:rPr>
              <a:t>:</a:t>
            </a:r>
            <a:r>
              <a:rPr lang="zh-CN" altLang="en-US" sz="2160" spc="2" dirty="0">
                <a:solidFill>
                  <a:prstClr val="black"/>
                </a:solidFill>
                <a:latin typeface="微软雅黑" panose="020B0503020204020204" pitchFamily="34" charset="-122"/>
                <a:ea typeface="微软雅黑" panose="020B0503020204020204" pitchFamily="34" charset="-122"/>
                <a:cs typeface="Arial"/>
              </a:rPr>
              <a:t> 有初始化具体数</a:t>
            </a:r>
            <a:endParaRPr lang="zh-CN" altLang="en-US" sz="2160" dirty="0">
              <a:solidFill>
                <a:prstClr val="black"/>
              </a:solidFill>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281438" y="3979411"/>
            <a:ext cx="411816" cy="253041"/>
          </a:xfrm>
          <a:prstGeom prst="rect">
            <a:avLst/>
          </a:prstGeom>
        </p:spPr>
        <p:txBody>
          <a:bodyPr vert="horz" wrap="square" lIns="0" tIns="8405" rIns="0" bIns="0" rtlCol="0">
            <a:spAutoFit/>
          </a:bodyPr>
          <a:lstStyle/>
          <a:p>
            <a:pPr marL="8405">
              <a:spcBef>
                <a:spcPts val="66"/>
              </a:spcBef>
            </a:pPr>
            <a:r>
              <a:rPr sz="1589" dirty="0">
                <a:solidFill>
                  <a:srgbClr val="FFFFFF"/>
                </a:solidFill>
                <a:latin typeface="Arial Narrow"/>
                <a:cs typeface="Arial Narrow"/>
              </a:rPr>
              <a:t>C</a:t>
            </a:r>
            <a:r>
              <a:rPr sz="1589" spc="-3" dirty="0">
                <a:solidFill>
                  <a:srgbClr val="FFFFFF"/>
                </a:solidFill>
                <a:latin typeface="Arial Narrow"/>
                <a:cs typeface="Arial Narrow"/>
              </a:rPr>
              <a:t>IS</a:t>
            </a:r>
            <a:r>
              <a:rPr sz="1589" dirty="0">
                <a:solidFill>
                  <a:srgbClr val="FFFFFF"/>
                </a:solidFill>
                <a:latin typeface="Arial Narrow"/>
                <a:cs typeface="Arial Narrow"/>
              </a:rPr>
              <a:t>C</a:t>
            </a:r>
            <a:endParaRPr sz="1589">
              <a:latin typeface="Arial Narrow"/>
              <a:cs typeface="Arial Narrow"/>
            </a:endParaRPr>
          </a:p>
        </p:txBody>
      </p:sp>
      <p:sp>
        <p:nvSpPr>
          <p:cNvPr id="9" name="object 9"/>
          <p:cNvSpPr txBox="1"/>
          <p:nvPr/>
        </p:nvSpPr>
        <p:spPr>
          <a:xfrm>
            <a:off x="5343440" y="3977055"/>
            <a:ext cx="411816" cy="253041"/>
          </a:xfrm>
          <a:prstGeom prst="rect">
            <a:avLst/>
          </a:prstGeom>
        </p:spPr>
        <p:txBody>
          <a:bodyPr vert="horz" wrap="square" lIns="0" tIns="8405" rIns="0" bIns="0" rtlCol="0">
            <a:spAutoFit/>
          </a:bodyPr>
          <a:lstStyle/>
          <a:p>
            <a:pPr marL="8405">
              <a:spcBef>
                <a:spcPts val="66"/>
              </a:spcBef>
            </a:pPr>
            <a:r>
              <a:rPr sz="1589" dirty="0">
                <a:solidFill>
                  <a:srgbClr val="FFFFFF"/>
                </a:solidFill>
                <a:latin typeface="Arial Narrow"/>
                <a:cs typeface="Arial Narrow"/>
              </a:rPr>
              <a:t>R</a:t>
            </a:r>
            <a:r>
              <a:rPr sz="1589" spc="-3" dirty="0">
                <a:solidFill>
                  <a:srgbClr val="FFFFFF"/>
                </a:solidFill>
                <a:latin typeface="Arial Narrow"/>
                <a:cs typeface="Arial Narrow"/>
              </a:rPr>
              <a:t>IS</a:t>
            </a:r>
            <a:r>
              <a:rPr sz="1589" dirty="0">
                <a:solidFill>
                  <a:srgbClr val="FFFFFF"/>
                </a:solidFill>
                <a:latin typeface="Arial Narrow"/>
                <a:cs typeface="Arial Narrow"/>
              </a:rPr>
              <a:t>C</a:t>
            </a:r>
            <a:endParaRPr sz="1589">
              <a:latin typeface="Arial Narrow"/>
              <a:cs typeface="Arial Narrow"/>
            </a:endParaRPr>
          </a:p>
        </p:txBody>
      </p:sp>
      <p:sp>
        <p:nvSpPr>
          <p:cNvPr id="14" name="object 5">
            <a:extLst>
              <a:ext uri="{FF2B5EF4-FFF2-40B4-BE49-F238E27FC236}">
                <a16:creationId xmlns:a16="http://schemas.microsoft.com/office/drawing/2014/main" id="{E5B4E743-D584-4625-BF79-527AB22A93CD}"/>
              </a:ext>
            </a:extLst>
          </p:cNvPr>
          <p:cNvSpPr txBox="1">
            <a:spLocks/>
          </p:cNvSpPr>
          <p:nvPr/>
        </p:nvSpPr>
        <p:spPr>
          <a:xfrm>
            <a:off x="1187624" y="1628800"/>
            <a:ext cx="6877050" cy="440505"/>
          </a:xfrm>
          <a:prstGeom prst="rect">
            <a:avLst/>
          </a:prstGeom>
        </p:spPr>
        <p:txBody>
          <a:bodyPr vert="horz" wrap="square" lIns="0" tIns="9525" rIns="0" bIns="0" rtlCol="0" anchor="ctr">
            <a:spAutoFit/>
          </a:bodyPr>
          <a:lstStyle>
            <a:lvl1pPr algn="l" defTabSz="914400" rtl="0" eaLnBrk="1" latinLnBrk="0" hangingPunct="1">
              <a:lnSpc>
                <a:spcPct val="90000"/>
              </a:lnSpc>
              <a:spcBef>
                <a:spcPct val="0"/>
              </a:spcBef>
              <a:buNone/>
              <a:defRPr lang="zh-CN" altLang="en-US" sz="3600" kern="1200">
                <a:solidFill>
                  <a:srgbClr val="C00000"/>
                </a:solidFill>
                <a:latin typeface="微软雅黑" panose="020B0503020204020204" pitchFamily="34" charset="-122"/>
                <a:ea typeface="微软雅黑" panose="020B0503020204020204" pitchFamily="34" charset="-122"/>
                <a:cs typeface="+mj-cs"/>
              </a:defRPr>
            </a:lvl1pPr>
          </a:lstStyle>
          <a:p>
            <a:pPr marL="9525">
              <a:lnSpc>
                <a:spcPct val="100000"/>
              </a:lnSpc>
              <a:spcBef>
                <a:spcPts val="75"/>
              </a:spcBef>
              <a:tabLst>
                <a:tab pos="539591" algn="l"/>
                <a:tab pos="6867049" algn="l"/>
              </a:tabLst>
            </a:pPr>
            <a:r>
              <a:rPr lang="en-US" sz="2800" b="1" u="heavy" dirty="0">
                <a:uFill>
                  <a:solidFill>
                    <a:srgbClr val="FF2600"/>
                  </a:solidFill>
                </a:uFill>
              </a:rPr>
              <a:t> 	</a:t>
            </a:r>
            <a:r>
              <a:rPr lang="en-US" sz="2800" b="1" u="heavy" spc="-4" dirty="0">
                <a:uFill>
                  <a:solidFill>
                    <a:srgbClr val="FF2600"/>
                  </a:solidFill>
                </a:uFill>
              </a:rPr>
              <a:t>RISC</a:t>
            </a:r>
            <a:r>
              <a:rPr lang="en-US" sz="2800" b="1" u="heavy" spc="-15" dirty="0">
                <a:uFill>
                  <a:solidFill>
                    <a:srgbClr val="FF2600"/>
                  </a:solidFill>
                </a:uFill>
              </a:rPr>
              <a:t> </a:t>
            </a:r>
            <a:r>
              <a:rPr lang="zh-CN" altLang="en-US" sz="2800" b="1" u="heavy" dirty="0">
                <a:uFill>
                  <a:solidFill>
                    <a:srgbClr val="FF2600"/>
                  </a:solidFill>
                </a:uFill>
              </a:rPr>
              <a:t>精简指令集设计准则</a:t>
            </a:r>
            <a:r>
              <a:rPr lang="en-US" sz="2800" b="1" u="heavy" dirty="0">
                <a:uFill>
                  <a:solidFill>
                    <a:srgbClr val="FF2600"/>
                  </a:solidFill>
                </a:uFill>
              </a:rPr>
              <a:t>	</a:t>
            </a:r>
            <a:endParaRPr lang="en-US" sz="2800" b="1" dirty="0"/>
          </a:p>
        </p:txBody>
      </p:sp>
      <p:sp>
        <p:nvSpPr>
          <p:cNvPr id="6" name="矩形 5">
            <a:extLst>
              <a:ext uri="{FF2B5EF4-FFF2-40B4-BE49-F238E27FC236}">
                <a16:creationId xmlns:a16="http://schemas.microsoft.com/office/drawing/2014/main" id="{06A5E2B5-A758-4B07-A561-64875B3E3A3C}"/>
              </a:ext>
            </a:extLst>
          </p:cNvPr>
          <p:cNvSpPr/>
          <p:nvPr/>
        </p:nvSpPr>
        <p:spPr>
          <a:xfrm>
            <a:off x="1547664" y="2852936"/>
            <a:ext cx="6381797" cy="2954655"/>
          </a:xfrm>
          <a:prstGeom prst="rect">
            <a:avLst/>
          </a:prstGeom>
        </p:spPr>
        <p:txBody>
          <a:bodyPr wrap="square">
            <a:spAutoFit/>
          </a:bodyPr>
          <a:lstStyle/>
          <a:p>
            <a:pPr fontAlgn="t">
              <a:lnSpc>
                <a:spcPct val="150000"/>
              </a:lnSpc>
            </a:pPr>
            <a:r>
              <a:rPr lang="zh-CN" altLang="en-US" sz="2800" b="1" dirty="0">
                <a:solidFill>
                  <a:srgbClr val="333333"/>
                </a:solidFill>
                <a:latin typeface="微软雅黑" panose="020B0503020204020204" pitchFamily="34" charset="-122"/>
                <a:ea typeface="微软雅黑" panose="020B0503020204020204" pitchFamily="34" charset="-122"/>
              </a:rPr>
              <a:t> 保持设计简单</a:t>
            </a:r>
            <a:r>
              <a:rPr lang="en-US" altLang="zh-CN" sz="2800" b="1" dirty="0">
                <a:solidFill>
                  <a:srgbClr val="333333"/>
                </a:solidFill>
                <a:latin typeface="微软雅黑" panose="020B0503020204020204" pitchFamily="34" charset="-122"/>
                <a:ea typeface="微软雅黑" panose="020B0503020204020204" pitchFamily="34" charset="-122"/>
              </a:rPr>
              <a:t>! </a:t>
            </a:r>
          </a:p>
          <a:p>
            <a:pPr fontAlgn="t">
              <a:lnSpc>
                <a:spcPct val="150000"/>
              </a:lnSpc>
            </a:pPr>
            <a:r>
              <a:rPr lang="zh-CN" altLang="en-US" sz="2400" dirty="0">
                <a:solidFill>
                  <a:srgbClr val="333333"/>
                </a:solidFill>
                <a:latin typeface="微软雅黑" panose="020B0503020204020204" pitchFamily="34" charset="-122"/>
                <a:ea typeface="微软雅黑" panose="020B0503020204020204" pitchFamily="34" charset="-122"/>
              </a:rPr>
              <a:t>保持指令类型的数量小</a:t>
            </a:r>
            <a:endParaRPr lang="en-US" altLang="zh-CN" sz="2400" dirty="0">
              <a:solidFill>
                <a:srgbClr val="333333"/>
              </a:solidFill>
              <a:latin typeface="微软雅黑" panose="020B0503020204020204" pitchFamily="34" charset="-122"/>
              <a:ea typeface="微软雅黑" panose="020B0503020204020204" pitchFamily="34" charset="-122"/>
            </a:endParaRPr>
          </a:p>
          <a:p>
            <a:pPr fontAlgn="t">
              <a:lnSpc>
                <a:spcPct val="150000"/>
              </a:lnSpc>
            </a:pPr>
            <a:r>
              <a:rPr lang="zh-CN" altLang="en-US" sz="2400" dirty="0">
                <a:solidFill>
                  <a:srgbClr val="333333"/>
                </a:solidFill>
                <a:latin typeface="微软雅黑" panose="020B0503020204020204" pitchFamily="34" charset="-122"/>
                <a:ea typeface="微软雅黑" panose="020B0503020204020204" pitchFamily="34" charset="-122"/>
              </a:rPr>
              <a:t>使用更容易操作的固定长度的指令</a:t>
            </a:r>
            <a:endParaRPr lang="en-US" altLang="zh-CN" sz="2400" dirty="0">
              <a:solidFill>
                <a:srgbClr val="333333"/>
              </a:solidFill>
              <a:latin typeface="微软雅黑" panose="020B0503020204020204" pitchFamily="34" charset="-122"/>
              <a:ea typeface="微软雅黑" panose="020B0503020204020204" pitchFamily="34" charset="-122"/>
            </a:endParaRPr>
          </a:p>
          <a:p>
            <a:pPr fontAlgn="t">
              <a:lnSpc>
                <a:spcPct val="150000"/>
              </a:lnSpc>
            </a:pPr>
            <a:r>
              <a:rPr lang="zh-CN" altLang="en-US" sz="2400" dirty="0">
                <a:solidFill>
                  <a:srgbClr val="333333"/>
                </a:solidFill>
                <a:latin typeface="微软雅黑" panose="020B0503020204020204" pitchFamily="34" charset="-122"/>
                <a:ea typeface="微软雅黑" panose="020B0503020204020204" pitchFamily="34" charset="-122"/>
              </a:rPr>
              <a:t>使用更快的简单指令</a:t>
            </a:r>
            <a:endParaRPr lang="en-US" altLang="zh-CN" sz="2400" dirty="0">
              <a:solidFill>
                <a:srgbClr val="333333"/>
              </a:solidFill>
              <a:latin typeface="微软雅黑" panose="020B0503020204020204" pitchFamily="34" charset="-122"/>
              <a:ea typeface="微软雅黑" panose="020B0503020204020204" pitchFamily="34" charset="-122"/>
            </a:endParaRPr>
          </a:p>
          <a:p>
            <a:pPr fontAlgn="t">
              <a:lnSpc>
                <a:spcPct val="150000"/>
              </a:lnSpc>
            </a:pPr>
            <a:r>
              <a:rPr lang="zh-CN" altLang="en-US" sz="2400" dirty="0">
                <a:solidFill>
                  <a:srgbClr val="333333"/>
                </a:solidFill>
                <a:latin typeface="微软雅黑" panose="020B0503020204020204" pitchFamily="34" charset="-122"/>
                <a:ea typeface="微软雅黑" panose="020B0503020204020204" pitchFamily="34" charset="-122"/>
              </a:rPr>
              <a:t>只使用一些关键的寻址模式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a:extLst>
              <a:ext uri="{FF2B5EF4-FFF2-40B4-BE49-F238E27FC236}">
                <a16:creationId xmlns:a16="http://schemas.microsoft.com/office/drawing/2014/main" id="{FF3DE44F-0442-4D07-AFD3-1D69856D8A32}"/>
              </a:ext>
            </a:extLst>
          </p:cNvPr>
          <p:cNvSpPr>
            <a:spLocks noChangeShapeType="1"/>
          </p:cNvSpPr>
          <p:nvPr/>
        </p:nvSpPr>
        <p:spPr bwMode="auto">
          <a:xfrm>
            <a:off x="2587625" y="2278063"/>
            <a:ext cx="1728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 name="Line 3">
            <a:extLst>
              <a:ext uri="{FF2B5EF4-FFF2-40B4-BE49-F238E27FC236}">
                <a16:creationId xmlns:a16="http://schemas.microsoft.com/office/drawing/2014/main" id="{D033D960-75E5-4801-9771-C5F87CB652F0}"/>
              </a:ext>
            </a:extLst>
          </p:cNvPr>
          <p:cNvSpPr>
            <a:spLocks noChangeShapeType="1"/>
          </p:cNvSpPr>
          <p:nvPr/>
        </p:nvSpPr>
        <p:spPr bwMode="auto">
          <a:xfrm>
            <a:off x="2587625" y="23495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6" name="Line 4">
            <a:extLst>
              <a:ext uri="{FF2B5EF4-FFF2-40B4-BE49-F238E27FC236}">
                <a16:creationId xmlns:a16="http://schemas.microsoft.com/office/drawing/2014/main" id="{D9117C37-0CB0-4E7B-969D-B31A9E4B9A24}"/>
              </a:ext>
            </a:extLst>
          </p:cNvPr>
          <p:cNvSpPr>
            <a:spLocks noChangeShapeType="1"/>
          </p:cNvSpPr>
          <p:nvPr/>
        </p:nvSpPr>
        <p:spPr bwMode="auto">
          <a:xfrm>
            <a:off x="4316413" y="23495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 name="Line 5">
            <a:extLst>
              <a:ext uri="{FF2B5EF4-FFF2-40B4-BE49-F238E27FC236}">
                <a16:creationId xmlns:a16="http://schemas.microsoft.com/office/drawing/2014/main" id="{3BECAC48-DC07-4470-BBB6-B9E1949A55A3}"/>
              </a:ext>
            </a:extLst>
          </p:cNvPr>
          <p:cNvSpPr>
            <a:spLocks noChangeShapeType="1"/>
          </p:cNvSpPr>
          <p:nvPr/>
        </p:nvSpPr>
        <p:spPr bwMode="auto">
          <a:xfrm>
            <a:off x="6043613" y="23495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6">
            <a:extLst>
              <a:ext uri="{FF2B5EF4-FFF2-40B4-BE49-F238E27FC236}">
                <a16:creationId xmlns:a16="http://schemas.microsoft.com/office/drawing/2014/main" id="{C5103C71-58DF-4564-803C-5E9CBE82D8A0}"/>
              </a:ext>
            </a:extLst>
          </p:cNvPr>
          <p:cNvSpPr>
            <a:spLocks noChangeShapeType="1"/>
          </p:cNvSpPr>
          <p:nvPr/>
        </p:nvSpPr>
        <p:spPr bwMode="auto">
          <a:xfrm>
            <a:off x="7772400" y="23495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Rectangle 7">
            <a:extLst>
              <a:ext uri="{FF2B5EF4-FFF2-40B4-BE49-F238E27FC236}">
                <a16:creationId xmlns:a16="http://schemas.microsoft.com/office/drawing/2014/main" id="{B801EA3A-8CEB-4395-84EB-F6C56200C858}"/>
              </a:ext>
            </a:extLst>
          </p:cNvPr>
          <p:cNvSpPr>
            <a:spLocks noGrp="1" noChangeArrowheads="1"/>
          </p:cNvSpPr>
          <p:nvPr>
            <p:ph type="title"/>
          </p:nvPr>
        </p:nvSpPr>
        <p:spPr>
          <a:xfrm>
            <a:off x="485775" y="188913"/>
            <a:ext cx="8229600" cy="990600"/>
          </a:xfrm>
        </p:spPr>
        <p:txBody>
          <a:bodyPr/>
          <a:lstStyle/>
          <a:p>
            <a:pPr eaLnBrk="1" hangingPunct="1"/>
            <a:r>
              <a:rPr lang="en-US" altLang="zh-CN" sz="2800"/>
              <a:t>CPU</a:t>
            </a:r>
            <a:r>
              <a:rPr lang="zh-CN" altLang="en-US" sz="2800"/>
              <a:t>时钟 </a:t>
            </a:r>
            <a:r>
              <a:rPr lang="en-US" altLang="zh-CN" sz="2800"/>
              <a:t>(CPU Clocking)</a:t>
            </a:r>
            <a:endParaRPr lang="en-AU" altLang="zh-CN" sz="2800"/>
          </a:p>
        </p:txBody>
      </p:sp>
      <p:sp>
        <p:nvSpPr>
          <p:cNvPr id="23560" name="Rectangle 8">
            <a:extLst>
              <a:ext uri="{FF2B5EF4-FFF2-40B4-BE49-F238E27FC236}">
                <a16:creationId xmlns:a16="http://schemas.microsoft.com/office/drawing/2014/main" id="{F6E2B3A7-AB4C-45B0-AA8C-633B40ABECB5}"/>
              </a:ext>
            </a:extLst>
          </p:cNvPr>
          <p:cNvSpPr>
            <a:spLocks noGrp="1" noChangeArrowheads="1"/>
          </p:cNvSpPr>
          <p:nvPr>
            <p:ph idx="1"/>
          </p:nvPr>
        </p:nvSpPr>
        <p:spPr>
          <a:xfrm>
            <a:off x="539750" y="1408113"/>
            <a:ext cx="8270875" cy="579437"/>
          </a:xfrm>
        </p:spPr>
        <p:txBody>
          <a:bodyPr/>
          <a:lstStyle/>
          <a:p>
            <a:pPr eaLnBrk="1" hangingPunct="1"/>
            <a:r>
              <a:rPr lang="zh-CN" altLang="en-US" sz="2400"/>
              <a:t>数字硬件系统由恒定速率的时钟控制操作。</a:t>
            </a:r>
            <a:endParaRPr lang="en-AU" altLang="zh-CN" sz="2400"/>
          </a:p>
        </p:txBody>
      </p:sp>
      <p:sp>
        <p:nvSpPr>
          <p:cNvPr id="23561" name="Line 10">
            <a:extLst>
              <a:ext uri="{FF2B5EF4-FFF2-40B4-BE49-F238E27FC236}">
                <a16:creationId xmlns:a16="http://schemas.microsoft.com/office/drawing/2014/main" id="{01B5E1D3-6A9A-4D06-A933-D29C4C0CE6ED}"/>
              </a:ext>
            </a:extLst>
          </p:cNvPr>
          <p:cNvSpPr>
            <a:spLocks noChangeShapeType="1"/>
          </p:cNvSpPr>
          <p:nvPr/>
        </p:nvSpPr>
        <p:spPr bwMode="auto">
          <a:xfrm>
            <a:off x="2587625" y="24939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11">
            <a:extLst>
              <a:ext uri="{FF2B5EF4-FFF2-40B4-BE49-F238E27FC236}">
                <a16:creationId xmlns:a16="http://schemas.microsoft.com/office/drawing/2014/main" id="{12F075E1-4F89-4439-BFBD-027C2FE20724}"/>
              </a:ext>
            </a:extLst>
          </p:cNvPr>
          <p:cNvSpPr>
            <a:spLocks noChangeShapeType="1"/>
          </p:cNvSpPr>
          <p:nvPr/>
        </p:nvSpPr>
        <p:spPr bwMode="auto">
          <a:xfrm>
            <a:off x="2587625"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12">
            <a:extLst>
              <a:ext uri="{FF2B5EF4-FFF2-40B4-BE49-F238E27FC236}">
                <a16:creationId xmlns:a16="http://schemas.microsoft.com/office/drawing/2014/main" id="{CFE5E1C8-54C6-4C0B-9288-74BA74F94817}"/>
              </a:ext>
            </a:extLst>
          </p:cNvPr>
          <p:cNvSpPr>
            <a:spLocks noChangeShapeType="1"/>
          </p:cNvSpPr>
          <p:nvPr/>
        </p:nvSpPr>
        <p:spPr bwMode="auto">
          <a:xfrm>
            <a:off x="3451225"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13">
            <a:extLst>
              <a:ext uri="{FF2B5EF4-FFF2-40B4-BE49-F238E27FC236}">
                <a16:creationId xmlns:a16="http://schemas.microsoft.com/office/drawing/2014/main" id="{7C0BEEF7-500E-4998-B965-82EC6F99DD82}"/>
              </a:ext>
            </a:extLst>
          </p:cNvPr>
          <p:cNvSpPr>
            <a:spLocks noChangeShapeType="1"/>
          </p:cNvSpPr>
          <p:nvPr/>
        </p:nvSpPr>
        <p:spPr bwMode="auto">
          <a:xfrm>
            <a:off x="3451225" y="27813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14">
            <a:extLst>
              <a:ext uri="{FF2B5EF4-FFF2-40B4-BE49-F238E27FC236}">
                <a16:creationId xmlns:a16="http://schemas.microsoft.com/office/drawing/2014/main" id="{C67C07F5-9199-4912-822F-AF2ACE19F706}"/>
              </a:ext>
            </a:extLst>
          </p:cNvPr>
          <p:cNvSpPr>
            <a:spLocks noChangeShapeType="1"/>
          </p:cNvSpPr>
          <p:nvPr/>
        </p:nvSpPr>
        <p:spPr bwMode="auto">
          <a:xfrm>
            <a:off x="2300288" y="2781300"/>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5">
            <a:extLst>
              <a:ext uri="{FF2B5EF4-FFF2-40B4-BE49-F238E27FC236}">
                <a16:creationId xmlns:a16="http://schemas.microsoft.com/office/drawing/2014/main" id="{83AEE8A7-0A76-4518-8B29-1ECC1C993220}"/>
              </a:ext>
            </a:extLst>
          </p:cNvPr>
          <p:cNvSpPr>
            <a:spLocks noChangeShapeType="1"/>
          </p:cNvSpPr>
          <p:nvPr/>
        </p:nvSpPr>
        <p:spPr bwMode="auto">
          <a:xfrm>
            <a:off x="4316413" y="24939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6">
            <a:extLst>
              <a:ext uri="{FF2B5EF4-FFF2-40B4-BE49-F238E27FC236}">
                <a16:creationId xmlns:a16="http://schemas.microsoft.com/office/drawing/2014/main" id="{C19CE0C8-7DD4-47D8-85A8-9CC80F41646E}"/>
              </a:ext>
            </a:extLst>
          </p:cNvPr>
          <p:cNvSpPr>
            <a:spLocks noChangeShapeType="1"/>
          </p:cNvSpPr>
          <p:nvPr/>
        </p:nvSpPr>
        <p:spPr bwMode="auto">
          <a:xfrm>
            <a:off x="4316413"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7">
            <a:extLst>
              <a:ext uri="{FF2B5EF4-FFF2-40B4-BE49-F238E27FC236}">
                <a16:creationId xmlns:a16="http://schemas.microsoft.com/office/drawing/2014/main" id="{824E0ED9-53E1-4D55-A7D1-F67C794B3CE9}"/>
              </a:ext>
            </a:extLst>
          </p:cNvPr>
          <p:cNvSpPr>
            <a:spLocks noChangeShapeType="1"/>
          </p:cNvSpPr>
          <p:nvPr/>
        </p:nvSpPr>
        <p:spPr bwMode="auto">
          <a:xfrm>
            <a:off x="5180013"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8">
            <a:extLst>
              <a:ext uri="{FF2B5EF4-FFF2-40B4-BE49-F238E27FC236}">
                <a16:creationId xmlns:a16="http://schemas.microsoft.com/office/drawing/2014/main" id="{9D98A228-93E9-42A2-B559-9FC5C75D3812}"/>
              </a:ext>
            </a:extLst>
          </p:cNvPr>
          <p:cNvSpPr>
            <a:spLocks noChangeShapeType="1"/>
          </p:cNvSpPr>
          <p:nvPr/>
        </p:nvSpPr>
        <p:spPr bwMode="auto">
          <a:xfrm>
            <a:off x="5180013" y="27813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9">
            <a:extLst>
              <a:ext uri="{FF2B5EF4-FFF2-40B4-BE49-F238E27FC236}">
                <a16:creationId xmlns:a16="http://schemas.microsoft.com/office/drawing/2014/main" id="{B41A8DD9-E8DD-4C6D-99D0-498D363B306D}"/>
              </a:ext>
            </a:extLst>
          </p:cNvPr>
          <p:cNvSpPr>
            <a:spLocks noChangeShapeType="1"/>
          </p:cNvSpPr>
          <p:nvPr/>
        </p:nvSpPr>
        <p:spPr bwMode="auto">
          <a:xfrm>
            <a:off x="6043613" y="24939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20">
            <a:extLst>
              <a:ext uri="{FF2B5EF4-FFF2-40B4-BE49-F238E27FC236}">
                <a16:creationId xmlns:a16="http://schemas.microsoft.com/office/drawing/2014/main" id="{3D9173AB-6601-482C-9692-346408F8890E}"/>
              </a:ext>
            </a:extLst>
          </p:cNvPr>
          <p:cNvSpPr>
            <a:spLocks noChangeShapeType="1"/>
          </p:cNvSpPr>
          <p:nvPr/>
        </p:nvSpPr>
        <p:spPr bwMode="auto">
          <a:xfrm>
            <a:off x="6043613"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21">
            <a:extLst>
              <a:ext uri="{FF2B5EF4-FFF2-40B4-BE49-F238E27FC236}">
                <a16:creationId xmlns:a16="http://schemas.microsoft.com/office/drawing/2014/main" id="{6F721C17-FF72-4432-92DF-85002B2D8840}"/>
              </a:ext>
            </a:extLst>
          </p:cNvPr>
          <p:cNvSpPr>
            <a:spLocks noChangeShapeType="1"/>
          </p:cNvSpPr>
          <p:nvPr/>
        </p:nvSpPr>
        <p:spPr bwMode="auto">
          <a:xfrm>
            <a:off x="6907213"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2">
            <a:extLst>
              <a:ext uri="{FF2B5EF4-FFF2-40B4-BE49-F238E27FC236}">
                <a16:creationId xmlns:a16="http://schemas.microsoft.com/office/drawing/2014/main" id="{37C487C7-C9A2-4B1F-9666-C0367AEE22B9}"/>
              </a:ext>
            </a:extLst>
          </p:cNvPr>
          <p:cNvSpPr>
            <a:spLocks noChangeShapeType="1"/>
          </p:cNvSpPr>
          <p:nvPr/>
        </p:nvSpPr>
        <p:spPr bwMode="auto">
          <a:xfrm>
            <a:off x="6907213" y="27813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3">
            <a:extLst>
              <a:ext uri="{FF2B5EF4-FFF2-40B4-BE49-F238E27FC236}">
                <a16:creationId xmlns:a16="http://schemas.microsoft.com/office/drawing/2014/main" id="{DD4D1707-B6A7-44C9-9A74-FB4234AAF326}"/>
              </a:ext>
            </a:extLst>
          </p:cNvPr>
          <p:cNvSpPr>
            <a:spLocks noChangeShapeType="1"/>
          </p:cNvSpPr>
          <p:nvPr/>
        </p:nvSpPr>
        <p:spPr bwMode="auto">
          <a:xfrm>
            <a:off x="7772400" y="24939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4">
            <a:extLst>
              <a:ext uri="{FF2B5EF4-FFF2-40B4-BE49-F238E27FC236}">
                <a16:creationId xmlns:a16="http://schemas.microsoft.com/office/drawing/2014/main" id="{22669A3F-BC99-4E46-ACCA-8F510F4B9775}"/>
              </a:ext>
            </a:extLst>
          </p:cNvPr>
          <p:cNvSpPr>
            <a:spLocks noChangeShapeType="1"/>
          </p:cNvSpPr>
          <p:nvPr/>
        </p:nvSpPr>
        <p:spPr bwMode="auto">
          <a:xfrm>
            <a:off x="7772400" y="2493963"/>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Freeform 25">
            <a:extLst>
              <a:ext uri="{FF2B5EF4-FFF2-40B4-BE49-F238E27FC236}">
                <a16:creationId xmlns:a16="http://schemas.microsoft.com/office/drawing/2014/main" id="{24C55F92-413B-470C-9AAA-F950B9F93683}"/>
              </a:ext>
            </a:extLst>
          </p:cNvPr>
          <p:cNvSpPr>
            <a:spLocks/>
          </p:cNvSpPr>
          <p:nvPr/>
        </p:nvSpPr>
        <p:spPr bwMode="auto">
          <a:xfrm>
            <a:off x="4171950" y="35734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23577" name="Freeform 26">
            <a:extLst>
              <a:ext uri="{FF2B5EF4-FFF2-40B4-BE49-F238E27FC236}">
                <a16:creationId xmlns:a16="http://schemas.microsoft.com/office/drawing/2014/main" id="{D82634DA-2566-405F-BE6F-B0A70AAD84F9}"/>
              </a:ext>
            </a:extLst>
          </p:cNvPr>
          <p:cNvSpPr>
            <a:spLocks/>
          </p:cNvSpPr>
          <p:nvPr/>
        </p:nvSpPr>
        <p:spPr bwMode="auto">
          <a:xfrm>
            <a:off x="5900738" y="35734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23578" name="Freeform 27">
            <a:extLst>
              <a:ext uri="{FF2B5EF4-FFF2-40B4-BE49-F238E27FC236}">
                <a16:creationId xmlns:a16="http://schemas.microsoft.com/office/drawing/2014/main" id="{A69735CF-FC30-47F1-B143-5B5AFE78BD4E}"/>
              </a:ext>
            </a:extLst>
          </p:cNvPr>
          <p:cNvSpPr>
            <a:spLocks/>
          </p:cNvSpPr>
          <p:nvPr/>
        </p:nvSpPr>
        <p:spPr bwMode="auto">
          <a:xfrm>
            <a:off x="7627938" y="35734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23579" name="Line 28">
            <a:extLst>
              <a:ext uri="{FF2B5EF4-FFF2-40B4-BE49-F238E27FC236}">
                <a16:creationId xmlns:a16="http://schemas.microsoft.com/office/drawing/2014/main" id="{C53207BC-CB04-424F-B1C5-DE2D6AD62BFB}"/>
              </a:ext>
            </a:extLst>
          </p:cNvPr>
          <p:cNvSpPr>
            <a:spLocks noChangeShapeType="1"/>
          </p:cNvSpPr>
          <p:nvPr/>
        </p:nvSpPr>
        <p:spPr bwMode="auto">
          <a:xfrm>
            <a:off x="2300288" y="4005263"/>
            <a:ext cx="5903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0" name="Line 29">
            <a:extLst>
              <a:ext uri="{FF2B5EF4-FFF2-40B4-BE49-F238E27FC236}">
                <a16:creationId xmlns:a16="http://schemas.microsoft.com/office/drawing/2014/main" id="{55ED6244-46BD-497D-A772-4EB15CDFB3E8}"/>
              </a:ext>
            </a:extLst>
          </p:cNvPr>
          <p:cNvSpPr>
            <a:spLocks noChangeShapeType="1"/>
          </p:cNvSpPr>
          <p:nvPr/>
        </p:nvSpPr>
        <p:spPr bwMode="auto">
          <a:xfrm flipV="1">
            <a:off x="2300288" y="23495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Text Box 30">
            <a:extLst>
              <a:ext uri="{FF2B5EF4-FFF2-40B4-BE49-F238E27FC236}">
                <a16:creationId xmlns:a16="http://schemas.microsoft.com/office/drawing/2014/main" id="{12754990-DCC7-40C2-96DA-1597C91BC656}"/>
              </a:ext>
            </a:extLst>
          </p:cNvPr>
          <p:cNvSpPr txBox="1">
            <a:spLocks noChangeArrowheads="1"/>
          </p:cNvSpPr>
          <p:nvPr/>
        </p:nvSpPr>
        <p:spPr bwMode="auto">
          <a:xfrm>
            <a:off x="644525" y="2498725"/>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1600">
                <a:latin typeface="Arial" panose="020B0604020202020204" pitchFamily="34" charset="0"/>
                <a:ea typeface="宋体" panose="02010600030101010101" pitchFamily="2" charset="-122"/>
              </a:rPr>
              <a:t>Clock (cycles)</a:t>
            </a:r>
            <a:endParaRPr lang="en-AU" altLang="zh-CN" sz="1600">
              <a:latin typeface="Arial" panose="020B0604020202020204" pitchFamily="34" charset="0"/>
              <a:ea typeface="宋体" panose="02010600030101010101" pitchFamily="2" charset="-122"/>
            </a:endParaRPr>
          </a:p>
        </p:txBody>
      </p:sp>
      <p:sp>
        <p:nvSpPr>
          <p:cNvPr id="23582" name="Text Box 31">
            <a:extLst>
              <a:ext uri="{FF2B5EF4-FFF2-40B4-BE49-F238E27FC236}">
                <a16:creationId xmlns:a16="http://schemas.microsoft.com/office/drawing/2014/main" id="{E4D638BF-9630-4523-B6F3-DBFC033C5415}"/>
              </a:ext>
            </a:extLst>
          </p:cNvPr>
          <p:cNvSpPr txBox="1">
            <a:spLocks noChangeArrowheads="1"/>
          </p:cNvSpPr>
          <p:nvPr/>
        </p:nvSpPr>
        <p:spPr bwMode="auto">
          <a:xfrm>
            <a:off x="644525" y="2930525"/>
            <a:ext cx="1685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1600">
                <a:latin typeface="Arial" panose="020B0604020202020204" pitchFamily="34" charset="0"/>
                <a:ea typeface="宋体" panose="02010600030101010101" pitchFamily="2" charset="-122"/>
              </a:rPr>
              <a:t>Data transfer</a:t>
            </a:r>
            <a:br>
              <a:rPr lang="en-US" altLang="zh-CN" sz="1600">
                <a:latin typeface="Arial" panose="020B0604020202020204" pitchFamily="34" charset="0"/>
                <a:ea typeface="宋体" panose="02010600030101010101" pitchFamily="2" charset="-122"/>
              </a:rPr>
            </a:br>
            <a:r>
              <a:rPr lang="en-US" altLang="zh-CN" sz="1600">
                <a:latin typeface="Arial" panose="020B0604020202020204" pitchFamily="34" charset="0"/>
                <a:ea typeface="宋体" panose="02010600030101010101" pitchFamily="2" charset="-122"/>
              </a:rPr>
              <a:t>and computation</a:t>
            </a:r>
            <a:endParaRPr lang="en-AU" altLang="zh-CN" sz="1600">
              <a:latin typeface="Arial" panose="020B0604020202020204" pitchFamily="34" charset="0"/>
              <a:ea typeface="宋体" panose="02010600030101010101" pitchFamily="2" charset="-122"/>
            </a:endParaRPr>
          </a:p>
        </p:txBody>
      </p:sp>
      <p:sp>
        <p:nvSpPr>
          <p:cNvPr id="23583" name="Text Box 32">
            <a:extLst>
              <a:ext uri="{FF2B5EF4-FFF2-40B4-BE49-F238E27FC236}">
                <a16:creationId xmlns:a16="http://schemas.microsoft.com/office/drawing/2014/main" id="{C176BE6B-CE43-44D5-A8F2-82C5416C797D}"/>
              </a:ext>
            </a:extLst>
          </p:cNvPr>
          <p:cNvSpPr txBox="1">
            <a:spLocks noChangeArrowheads="1"/>
          </p:cNvSpPr>
          <p:nvPr/>
        </p:nvSpPr>
        <p:spPr bwMode="auto">
          <a:xfrm>
            <a:off x="644525" y="3578225"/>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1600">
                <a:latin typeface="Arial" panose="020B0604020202020204" pitchFamily="34" charset="0"/>
                <a:ea typeface="宋体" panose="02010600030101010101" pitchFamily="2" charset="-122"/>
              </a:rPr>
              <a:t>Update state</a:t>
            </a:r>
            <a:endParaRPr lang="en-AU" altLang="zh-CN" sz="1600">
              <a:latin typeface="Arial" panose="020B0604020202020204" pitchFamily="34" charset="0"/>
              <a:ea typeface="宋体" panose="02010600030101010101" pitchFamily="2" charset="-122"/>
            </a:endParaRPr>
          </a:p>
        </p:txBody>
      </p:sp>
      <p:sp>
        <p:nvSpPr>
          <p:cNvPr id="23584" name="Rectangle 33">
            <a:extLst>
              <a:ext uri="{FF2B5EF4-FFF2-40B4-BE49-F238E27FC236}">
                <a16:creationId xmlns:a16="http://schemas.microsoft.com/office/drawing/2014/main" id="{F1F1B450-06BD-4C68-8E3C-4A48DBAD6C40}"/>
              </a:ext>
            </a:extLst>
          </p:cNvPr>
          <p:cNvSpPr>
            <a:spLocks noChangeArrowheads="1"/>
          </p:cNvSpPr>
          <p:nvPr/>
        </p:nvSpPr>
        <p:spPr bwMode="auto">
          <a:xfrm>
            <a:off x="2876550" y="2205038"/>
            <a:ext cx="1150938"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v"/>
            </a:pPr>
            <a:endParaRPr lang="zh-CN" altLang="zh-CN" sz="2800">
              <a:latin typeface="Times New Roman" panose="02020603050405020304" pitchFamily="18" charset="0"/>
              <a:ea typeface="宋体" panose="02010600030101010101" pitchFamily="2" charset="-122"/>
            </a:endParaRPr>
          </a:p>
        </p:txBody>
      </p:sp>
      <p:sp>
        <p:nvSpPr>
          <p:cNvPr id="23585" name="Text Box 34">
            <a:extLst>
              <a:ext uri="{FF2B5EF4-FFF2-40B4-BE49-F238E27FC236}">
                <a16:creationId xmlns:a16="http://schemas.microsoft.com/office/drawing/2014/main" id="{97F6D116-E60E-4609-91BE-70CAACF38AA0}"/>
              </a:ext>
            </a:extLst>
          </p:cNvPr>
          <p:cNvSpPr txBox="1">
            <a:spLocks noChangeArrowheads="1"/>
          </p:cNvSpPr>
          <p:nvPr/>
        </p:nvSpPr>
        <p:spPr bwMode="auto">
          <a:xfrm>
            <a:off x="2803525" y="2065338"/>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r>
              <a:rPr lang="en-US" altLang="zh-CN" sz="1600">
                <a:latin typeface="Arial" panose="020B0604020202020204" pitchFamily="34" charset="0"/>
                <a:ea typeface="宋体" panose="02010600030101010101" pitchFamily="2" charset="-122"/>
              </a:rPr>
              <a:t>Clock period</a:t>
            </a:r>
            <a:endParaRPr lang="en-AU" altLang="zh-CN" sz="1600">
              <a:latin typeface="Arial" panose="020B0604020202020204" pitchFamily="34" charset="0"/>
              <a:ea typeface="宋体" panose="02010600030101010101" pitchFamily="2" charset="-122"/>
            </a:endParaRPr>
          </a:p>
        </p:txBody>
      </p:sp>
      <p:sp>
        <p:nvSpPr>
          <p:cNvPr id="23586" name="Rectangle 35">
            <a:extLst>
              <a:ext uri="{FF2B5EF4-FFF2-40B4-BE49-F238E27FC236}">
                <a16:creationId xmlns:a16="http://schemas.microsoft.com/office/drawing/2014/main" id="{F62C8BCA-6678-439D-B829-F82621ECE66F}"/>
              </a:ext>
            </a:extLst>
          </p:cNvPr>
          <p:cNvSpPr>
            <a:spLocks noChangeArrowheads="1"/>
          </p:cNvSpPr>
          <p:nvPr/>
        </p:nvSpPr>
        <p:spPr bwMode="auto">
          <a:xfrm>
            <a:off x="714375" y="4508500"/>
            <a:ext cx="77724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sz="2400">
                <a:solidFill>
                  <a:srgbClr val="FF0000"/>
                </a:solidFill>
                <a:latin typeface="Calibri" panose="020F0502020204030204" pitchFamily="34" charset="0"/>
                <a:ea typeface="微软雅黑" panose="020B0503020204020204" pitchFamily="34" charset="-122"/>
                <a:cs typeface="Calibri" panose="020F0502020204030204" pitchFamily="34" charset="0"/>
              </a:rPr>
              <a:t>时钟周期</a:t>
            </a:r>
            <a:r>
              <a:rPr lang="en-US" altLang="zh-CN" sz="2400">
                <a:solidFill>
                  <a:srgbClr val="FF0000"/>
                </a:solidFill>
                <a:latin typeface="Calibri" panose="020F0502020204030204" pitchFamily="34" charset="0"/>
                <a:ea typeface="微软雅黑" panose="020B0503020204020204" pitchFamily="34" charset="-122"/>
                <a:cs typeface="Calibri" panose="020F0502020204030204" pitchFamily="34" charset="0"/>
              </a:rPr>
              <a:t>(Clock period):</a:t>
            </a:r>
            <a:r>
              <a:rPr lang="en-US" altLang="zh-CN" sz="2400">
                <a:latin typeface="Calibri" panose="020F0502020204030204" pitchFamily="34" charset="0"/>
                <a:ea typeface="微软雅黑" panose="020B0503020204020204" pitchFamily="34" charset="-122"/>
                <a:cs typeface="Calibri" panose="020F0502020204030204" pitchFamily="34" charset="0"/>
              </a:rPr>
              <a:t> </a:t>
            </a:r>
            <a:r>
              <a:rPr lang="en-US" altLang="zh-CN" sz="2800">
                <a:latin typeface="Calibri" panose="020F0502020204030204" pitchFamily="34" charset="0"/>
                <a:ea typeface="微软雅黑" panose="020B0503020204020204" pitchFamily="34" charset="-122"/>
                <a:cs typeface="Calibri" panose="020F0502020204030204" pitchFamily="34" charset="0"/>
              </a:rPr>
              <a:t>duration of a clock cycle</a:t>
            </a:r>
          </a:p>
          <a:p>
            <a:pPr lvl="1" eaLnBrk="1" hangingPunct="1">
              <a:spcBef>
                <a:spcPct val="20000"/>
              </a:spcBef>
              <a:buClr>
                <a:schemeClr val="hlink"/>
              </a:buClr>
              <a:buSzPct val="55000"/>
              <a:buFont typeface="Wingdings" panose="05000000000000000000" pitchFamily="2" charset="2"/>
              <a:buChar char="n"/>
            </a:pPr>
            <a:r>
              <a:rPr lang="en-US" altLang="zh-CN" sz="2400">
                <a:latin typeface="Calibri" panose="020F0502020204030204" pitchFamily="34" charset="0"/>
                <a:ea typeface="微软雅黑" panose="020B0503020204020204" pitchFamily="34" charset="-122"/>
                <a:cs typeface="Calibri" panose="020F0502020204030204" pitchFamily="34" charset="0"/>
              </a:rPr>
              <a:t>e.g., 250ps = 0.25ns = 250×10</a:t>
            </a:r>
            <a:r>
              <a:rPr lang="en-US" altLang="zh-CN" sz="2400" baseline="30000">
                <a:latin typeface="Calibri" panose="020F0502020204030204" pitchFamily="34" charset="0"/>
                <a:ea typeface="微软雅黑" panose="020B0503020204020204" pitchFamily="34" charset="-122"/>
                <a:cs typeface="Calibri" panose="020F0502020204030204" pitchFamily="34" charset="0"/>
              </a:rPr>
              <a:t>–12</a:t>
            </a:r>
            <a:r>
              <a:rPr lang="en-US" altLang="zh-CN" sz="2400">
                <a:latin typeface="Calibri" panose="020F0502020204030204" pitchFamily="34" charset="0"/>
                <a:ea typeface="微软雅黑" panose="020B0503020204020204" pitchFamily="34" charset="-122"/>
                <a:cs typeface="Calibri" panose="020F0502020204030204" pitchFamily="34" charset="0"/>
              </a:rPr>
              <a:t>s</a:t>
            </a:r>
          </a:p>
          <a:p>
            <a:pPr eaLnBrk="1" hangingPunct="1">
              <a:spcBef>
                <a:spcPct val="20000"/>
              </a:spcBef>
              <a:buClr>
                <a:schemeClr val="folHlink"/>
              </a:buClr>
              <a:buSzPct val="60000"/>
              <a:buFont typeface="Wingdings" panose="05000000000000000000" pitchFamily="2" charset="2"/>
              <a:buChar char="n"/>
            </a:pPr>
            <a:r>
              <a:rPr lang="zh-CN" altLang="en-US" sz="2400">
                <a:solidFill>
                  <a:srgbClr val="FF0000"/>
                </a:solidFill>
                <a:latin typeface="Calibri" panose="020F0502020204030204" pitchFamily="34" charset="0"/>
                <a:ea typeface="微软雅黑" panose="020B0503020204020204" pitchFamily="34" charset="-122"/>
                <a:cs typeface="Calibri" panose="020F0502020204030204" pitchFamily="34" charset="0"/>
              </a:rPr>
              <a:t>时钟频率</a:t>
            </a:r>
            <a:r>
              <a:rPr lang="en-US" altLang="zh-CN" sz="2400">
                <a:solidFill>
                  <a:srgbClr val="FF0000"/>
                </a:solidFill>
                <a:latin typeface="Calibri" panose="020F0502020204030204" pitchFamily="34" charset="0"/>
                <a:ea typeface="微软雅黑" panose="020B0503020204020204" pitchFamily="34" charset="-122"/>
                <a:cs typeface="Calibri" panose="020F0502020204030204" pitchFamily="34" charset="0"/>
              </a:rPr>
              <a:t>(Clock frequency (rate)): </a:t>
            </a:r>
            <a:r>
              <a:rPr lang="en-US" altLang="zh-CN" sz="2800">
                <a:latin typeface="Times New Roman" panose="02020603050405020304" pitchFamily="18" charset="0"/>
                <a:ea typeface="宋体" panose="02010600030101010101" pitchFamily="2" charset="-122"/>
              </a:rPr>
              <a:t>cycles per second</a:t>
            </a:r>
          </a:p>
          <a:p>
            <a:pPr lvl="1" eaLnBrk="1" hangingPunct="1">
              <a:spcBef>
                <a:spcPct val="20000"/>
              </a:spcBef>
              <a:buClr>
                <a:schemeClr val="hlink"/>
              </a:buClr>
              <a:buSzPct val="55000"/>
              <a:buFont typeface="Wingdings" panose="05000000000000000000" pitchFamily="2" charset="2"/>
              <a:buChar char="n"/>
            </a:pPr>
            <a:r>
              <a:rPr lang="en-US" altLang="zh-CN" sz="2400">
                <a:latin typeface="Times New Roman" panose="02020603050405020304" pitchFamily="18" charset="0"/>
                <a:ea typeface="宋体" panose="02010600030101010101" pitchFamily="2" charset="-122"/>
              </a:rPr>
              <a:t>e.g., 4.0GHz = 4000MHz = 4.0×10</a:t>
            </a:r>
            <a:r>
              <a:rPr lang="en-US" altLang="zh-CN" sz="2400" baseline="30000">
                <a:latin typeface="Times New Roman" panose="02020603050405020304" pitchFamily="18" charset="0"/>
                <a:ea typeface="宋体" panose="02010600030101010101" pitchFamily="2" charset="-122"/>
              </a:rPr>
              <a:t>9</a:t>
            </a:r>
            <a:r>
              <a:rPr lang="en-US" altLang="zh-CN" sz="2400">
                <a:latin typeface="Times New Roman" panose="02020603050405020304" pitchFamily="18" charset="0"/>
                <a:ea typeface="宋体" panose="02010600030101010101" pitchFamily="2" charset="-122"/>
              </a:rPr>
              <a:t>Hz</a:t>
            </a:r>
            <a:endParaRPr lang="en-AU" altLang="zh-CN" sz="2400">
              <a:latin typeface="Times New Roman" panose="02020603050405020304" pitchFamily="18" charset="0"/>
              <a:ea typeface="宋体" panose="02010600030101010101" pitchFamily="2" charset="-122"/>
            </a:endParaRPr>
          </a:p>
        </p:txBody>
      </p:sp>
      <p:sp>
        <p:nvSpPr>
          <p:cNvPr id="23587" name="Freeform 36">
            <a:extLst>
              <a:ext uri="{FF2B5EF4-FFF2-40B4-BE49-F238E27FC236}">
                <a16:creationId xmlns:a16="http://schemas.microsoft.com/office/drawing/2014/main" id="{F167D917-1FBB-4556-918E-465FCC7FD832}"/>
              </a:ext>
            </a:extLst>
          </p:cNvPr>
          <p:cNvSpPr>
            <a:spLocks/>
          </p:cNvSpPr>
          <p:nvPr/>
        </p:nvSpPr>
        <p:spPr bwMode="auto">
          <a:xfrm>
            <a:off x="4316413" y="30686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23588" name="Freeform 37">
            <a:extLst>
              <a:ext uri="{FF2B5EF4-FFF2-40B4-BE49-F238E27FC236}">
                <a16:creationId xmlns:a16="http://schemas.microsoft.com/office/drawing/2014/main" id="{075A2382-9D43-4771-AEC0-BC93A78240BE}"/>
              </a:ext>
            </a:extLst>
          </p:cNvPr>
          <p:cNvSpPr>
            <a:spLocks/>
          </p:cNvSpPr>
          <p:nvPr/>
        </p:nvSpPr>
        <p:spPr bwMode="auto">
          <a:xfrm>
            <a:off x="2587625" y="30686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23589" name="Freeform 38">
            <a:extLst>
              <a:ext uri="{FF2B5EF4-FFF2-40B4-BE49-F238E27FC236}">
                <a16:creationId xmlns:a16="http://schemas.microsoft.com/office/drawing/2014/main" id="{CF7CA723-23C0-4AE9-8B99-371E564E5BF2}"/>
              </a:ext>
            </a:extLst>
          </p:cNvPr>
          <p:cNvSpPr>
            <a:spLocks/>
          </p:cNvSpPr>
          <p:nvPr/>
        </p:nvSpPr>
        <p:spPr bwMode="auto">
          <a:xfrm>
            <a:off x="6043613" y="30686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19672" y="649880"/>
            <a:ext cx="6067985" cy="439374"/>
          </a:xfrm>
          <a:prstGeom prst="rect">
            <a:avLst/>
          </a:prstGeom>
        </p:spPr>
        <p:txBody>
          <a:bodyPr vert="horz" wrap="square" lIns="0" tIns="8405" rIns="0" bIns="0" rtlCol="0" anchor="ctr">
            <a:spAutoFit/>
          </a:bodyPr>
          <a:lstStyle/>
          <a:p>
            <a:pPr marL="8405">
              <a:lnSpc>
                <a:spcPct val="100000"/>
              </a:lnSpc>
              <a:spcBef>
                <a:spcPts val="66"/>
              </a:spcBef>
              <a:tabLst>
                <a:tab pos="476135" algn="l"/>
                <a:tab pos="6059484" algn="l"/>
              </a:tabLst>
            </a:pPr>
            <a:r>
              <a:rPr sz="2800" b="1" u="heavy" dirty="0">
                <a:uFill>
                  <a:solidFill>
                    <a:srgbClr val="FF2600"/>
                  </a:solidFill>
                </a:uFill>
              </a:rPr>
              <a:t> 	</a:t>
            </a:r>
            <a:r>
              <a:rPr sz="2800" b="1" u="heavy" spc="-3" dirty="0">
                <a:uFill>
                  <a:solidFill>
                    <a:srgbClr val="FF2600"/>
                  </a:solidFill>
                </a:uFill>
              </a:rPr>
              <a:t>CISC</a:t>
            </a:r>
            <a:r>
              <a:rPr lang="zh-CN" altLang="en-US" sz="2800" b="1" u="heavy" spc="-3" dirty="0">
                <a:uFill>
                  <a:solidFill>
                    <a:srgbClr val="FF2600"/>
                  </a:solidFill>
                </a:uFill>
              </a:rPr>
              <a:t>复杂指令集设计准则</a:t>
            </a:r>
            <a:endParaRPr sz="2800" b="1" dirty="0"/>
          </a:p>
        </p:txBody>
      </p:sp>
      <p:sp>
        <p:nvSpPr>
          <p:cNvPr id="7" name="矩形 6">
            <a:extLst>
              <a:ext uri="{FF2B5EF4-FFF2-40B4-BE49-F238E27FC236}">
                <a16:creationId xmlns:a16="http://schemas.microsoft.com/office/drawing/2014/main" id="{8AF7C211-4CD1-4EA4-9917-E91EEB73DB4D}"/>
              </a:ext>
            </a:extLst>
          </p:cNvPr>
          <p:cNvSpPr/>
          <p:nvPr/>
        </p:nvSpPr>
        <p:spPr>
          <a:xfrm>
            <a:off x="1547664" y="1835005"/>
            <a:ext cx="5040560" cy="3187989"/>
          </a:xfrm>
          <a:prstGeom prst="rect">
            <a:avLst/>
          </a:prstGeom>
        </p:spPr>
        <p:txBody>
          <a:bodyPr wrap="square">
            <a:spAutoFit/>
          </a:bodyPr>
          <a:lstStyle/>
          <a:p>
            <a:pPr>
              <a:lnSpc>
                <a:spcPct val="150000"/>
              </a:lnSpc>
            </a:pPr>
            <a:r>
              <a:rPr lang="zh-CN" altLang="en-US" sz="2400" b="1" dirty="0">
                <a:solidFill>
                  <a:srgbClr val="333333"/>
                </a:solidFill>
                <a:latin typeface="Microsoft YaHei" panose="020B0503020204020204" pitchFamily="34" charset="-122"/>
                <a:ea typeface="Microsoft YaHei" panose="020B0503020204020204" pitchFamily="34" charset="-122"/>
              </a:rPr>
              <a:t>使机器便于编程</a:t>
            </a:r>
            <a:endParaRPr lang="en-US" altLang="zh-CN" sz="2400" b="1" dirty="0">
              <a:solidFill>
                <a:srgbClr val="333333"/>
              </a:solidFill>
              <a:latin typeface="Microsoft YaHei" panose="020B0503020204020204" pitchFamily="34" charset="-122"/>
              <a:ea typeface="Microsoft YaHei" panose="020B0503020204020204" pitchFamily="34" charset="-122"/>
            </a:endParaRPr>
          </a:p>
          <a:p>
            <a:pPr>
              <a:lnSpc>
                <a:spcPct val="150000"/>
              </a:lnSpc>
            </a:pPr>
            <a:r>
              <a:rPr lang="zh-CN" altLang="en-US" sz="2000" b="1" dirty="0">
                <a:solidFill>
                  <a:srgbClr val="333333"/>
                </a:solidFill>
                <a:latin typeface="Microsoft YaHei" panose="020B0503020204020204" pitchFamily="34" charset="-122"/>
                <a:ea typeface="Microsoft YaHei" panose="020B0503020204020204" pitchFamily="34" charset="-122"/>
              </a:rPr>
              <a:t>  支持频繁的任务</a:t>
            </a:r>
            <a:endParaRPr lang="en-US" altLang="zh-CN" sz="2000" b="1" dirty="0">
              <a:solidFill>
                <a:srgbClr val="333333"/>
              </a:solidFill>
              <a:latin typeface="Microsoft YaHei" panose="020B0503020204020204" pitchFamily="34" charset="-122"/>
              <a:ea typeface="Microsoft YaHei" panose="020B0503020204020204" pitchFamily="34" charset="-122"/>
            </a:endParaRPr>
          </a:p>
          <a:p>
            <a:pPr>
              <a:lnSpc>
                <a:spcPct val="150000"/>
              </a:lnSpc>
            </a:pPr>
            <a:r>
              <a:rPr lang="zh-CN" altLang="en-US" dirty="0">
                <a:solidFill>
                  <a:srgbClr val="333333"/>
                </a:solidFill>
                <a:latin typeface="Microsoft YaHei" panose="020B0503020204020204" pitchFamily="34" charset="-122"/>
                <a:ea typeface="Microsoft YaHei" panose="020B0503020204020204" pitchFamily="34" charset="-122"/>
              </a:rPr>
              <a:t>      函数</a:t>
            </a:r>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提供一个“ </a:t>
            </a:r>
            <a:r>
              <a:rPr lang="en-US" altLang="zh-CN" dirty="0">
                <a:solidFill>
                  <a:srgbClr val="333333"/>
                </a:solidFill>
                <a:latin typeface="Microsoft YaHei" panose="020B0503020204020204" pitchFamily="34" charset="-122"/>
                <a:ea typeface="Microsoft YaHei" panose="020B0503020204020204" pitchFamily="34" charset="-122"/>
              </a:rPr>
              <a:t>call”</a:t>
            </a:r>
            <a:r>
              <a:rPr lang="zh-CN" altLang="en-US" dirty="0">
                <a:solidFill>
                  <a:srgbClr val="333333"/>
                </a:solidFill>
                <a:latin typeface="Microsoft YaHei" panose="020B0503020204020204" pitchFamily="34" charset="-122"/>
                <a:ea typeface="Microsoft YaHei" panose="020B0503020204020204" pitchFamily="34" charset="-122"/>
              </a:rPr>
              <a:t>指令，保存寄存器 </a:t>
            </a:r>
            <a:r>
              <a:rPr lang="en-US" altLang="zh-CN" dirty="0">
                <a:solidFill>
                  <a:srgbClr val="333333"/>
                </a:solidFill>
                <a:latin typeface="Microsoft YaHei" panose="020B0503020204020204" pitchFamily="34" charset="-122"/>
                <a:ea typeface="Microsoft YaHei" panose="020B0503020204020204" pitchFamily="34" charset="-122"/>
              </a:rPr>
              <a:t> </a:t>
            </a:r>
          </a:p>
          <a:p>
            <a:pPr>
              <a:lnSpc>
                <a:spcPct val="150000"/>
              </a:lnSpc>
            </a:pPr>
            <a:r>
              <a:rPr lang="zh-CN" altLang="en-US" dirty="0">
                <a:solidFill>
                  <a:srgbClr val="333333"/>
                </a:solidFill>
                <a:latin typeface="Microsoft YaHei" panose="020B0503020204020204" pitchFamily="34" charset="-122"/>
                <a:ea typeface="Microsoft YaHei" panose="020B0503020204020204" pitchFamily="34" charset="-122"/>
              </a:rPr>
              <a:t>      步进数组访问</a:t>
            </a:r>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提供特殊的寻址模式</a:t>
            </a:r>
            <a:endParaRPr lang="en-US" altLang="zh-CN" dirty="0">
              <a:solidFill>
                <a:srgbClr val="333333"/>
              </a:solidFill>
              <a:latin typeface="Microsoft YaHei" panose="020B0503020204020204" pitchFamily="34" charset="-122"/>
              <a:ea typeface="Microsoft YaHei" panose="020B0503020204020204" pitchFamily="34" charset="-122"/>
            </a:endParaRPr>
          </a:p>
          <a:p>
            <a:pPr>
              <a:lnSpc>
                <a:spcPct val="150000"/>
              </a:lnSpc>
            </a:pPr>
            <a:r>
              <a:rPr lang="zh-CN" altLang="en-US" sz="2000" b="1" dirty="0">
                <a:solidFill>
                  <a:srgbClr val="333333"/>
                </a:solidFill>
                <a:latin typeface="Microsoft YaHei" panose="020B0503020204020204" pitchFamily="34" charset="-122"/>
                <a:ea typeface="Microsoft YaHei" panose="020B0503020204020204" pitchFamily="34" charset="-122"/>
              </a:rPr>
              <a:t> 使每个指令做大量的工作</a:t>
            </a:r>
            <a:endParaRPr lang="en-US" altLang="zh-CN" sz="2000" b="1" dirty="0">
              <a:solidFill>
                <a:srgbClr val="333333"/>
              </a:solidFill>
              <a:latin typeface="Microsoft YaHei" panose="020B0503020204020204" pitchFamily="34" charset="-122"/>
              <a:ea typeface="Microsoft YaHei" panose="020B0503020204020204" pitchFamily="34" charset="-122"/>
            </a:endParaRPr>
          </a:p>
          <a:p>
            <a:pPr>
              <a:lnSpc>
                <a:spcPct val="150000"/>
              </a:lnSpc>
            </a:pPr>
            <a:r>
              <a:rPr lang="zh-CN" altLang="en-US" dirty="0">
                <a:solidFill>
                  <a:srgbClr val="333333"/>
                </a:solidFill>
                <a:latin typeface="Microsoft YaHei" panose="020B0503020204020204" pitchFamily="34" charset="-122"/>
                <a:ea typeface="Microsoft YaHei" panose="020B0503020204020204" pitchFamily="34" charset="-122"/>
              </a:rPr>
              <a:t>    不需要显式的状态，</a:t>
            </a:r>
            <a:endParaRPr lang="en-US" altLang="zh-CN" dirty="0">
              <a:solidFill>
                <a:srgbClr val="333333"/>
              </a:solidFill>
              <a:latin typeface="Microsoft YaHei" panose="020B0503020204020204" pitchFamily="34" charset="-122"/>
              <a:ea typeface="Microsoft YaHei" panose="020B0503020204020204" pitchFamily="34" charset="-122"/>
            </a:endParaRPr>
          </a:p>
          <a:p>
            <a:pPr>
              <a:lnSpc>
                <a:spcPct val="150000"/>
              </a:lnSpc>
            </a:pPr>
            <a:r>
              <a:rPr lang="zh-CN" altLang="en-US" dirty="0">
                <a:solidFill>
                  <a:srgbClr val="333333"/>
                </a:solidFill>
                <a:latin typeface="Microsoft YaHei" panose="020B0503020204020204" pitchFamily="34" charset="-122"/>
                <a:ea typeface="Microsoft YaHei" panose="020B0503020204020204" pitchFamily="34" charset="-122"/>
              </a:rPr>
              <a:t>    需要的指令更少</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DCBA0DA-C064-4395-A043-5E7977BBDE08}"/>
              </a:ext>
            </a:extLst>
          </p:cNvPr>
          <p:cNvSpPr txBox="1"/>
          <p:nvPr/>
        </p:nvSpPr>
        <p:spPr>
          <a:xfrm>
            <a:off x="1220041" y="710173"/>
            <a:ext cx="2720228" cy="357662"/>
          </a:xfrm>
          <a:prstGeom prst="rect">
            <a:avLst/>
          </a:prstGeom>
        </p:spPr>
        <p:txBody>
          <a:bodyPr lIns="0" tIns="0" rIns="0" bIns="0">
            <a:spAutoFit/>
          </a:bodyPr>
          <a:lstStyle/>
          <a:p>
            <a:pPr marL="375253" lvl="2" indent="-306210">
              <a:buClr>
                <a:srgbClr val="FF0000"/>
              </a:buClr>
              <a:buFont typeface="Lucida Sans"/>
              <a:buChar char="❖"/>
              <a:tabLst>
                <a:tab pos="375780" algn="l"/>
              </a:tabLst>
              <a:defRPr/>
            </a:pPr>
            <a:r>
              <a:rPr lang="en-US" altLang="zh-CN" sz="2324" b="1" spc="-8" dirty="0">
                <a:solidFill>
                  <a:srgbClr val="FF0000"/>
                </a:solidFill>
                <a:latin typeface="微软雅黑" panose="020B0503020204020204" pitchFamily="34" charset="-122"/>
                <a:ea typeface="微软雅黑" panose="020B0503020204020204" pitchFamily="34" charset="-122"/>
                <a:cs typeface="Arial"/>
              </a:rPr>
              <a:t>MIPS</a:t>
            </a:r>
            <a:r>
              <a:rPr lang="zh-CN" altLang="en-US" sz="2324" b="1" spc="-8" dirty="0">
                <a:solidFill>
                  <a:srgbClr val="FF0000"/>
                </a:solidFill>
                <a:latin typeface="微软雅黑" panose="020B0503020204020204" pitchFamily="34" charset="-122"/>
                <a:ea typeface="微软雅黑" panose="020B0503020204020204" pitchFamily="34" charset="-122"/>
                <a:cs typeface="黑体"/>
              </a:rPr>
              <a:t>寻址方式</a:t>
            </a:r>
            <a:endParaRPr lang="zh-CN" altLang="en-US" sz="2324" dirty="0">
              <a:solidFill>
                <a:srgbClr val="FF0000"/>
              </a:solidFill>
              <a:latin typeface="微软雅黑" panose="020B0503020204020204" pitchFamily="34" charset="-122"/>
              <a:ea typeface="微软雅黑" panose="020B0503020204020204" pitchFamily="34" charset="-122"/>
              <a:cs typeface="黑体"/>
            </a:endParaRPr>
          </a:p>
        </p:txBody>
      </p:sp>
      <p:sp>
        <p:nvSpPr>
          <p:cNvPr id="56323" name="object 3">
            <a:extLst>
              <a:ext uri="{FF2B5EF4-FFF2-40B4-BE49-F238E27FC236}">
                <a16:creationId xmlns:a16="http://schemas.microsoft.com/office/drawing/2014/main" id="{A532614C-1CF4-4FB1-A90E-9D153F58FED9}"/>
              </a:ext>
            </a:extLst>
          </p:cNvPr>
          <p:cNvSpPr>
            <a:spLocks noChangeArrowheads="1"/>
          </p:cNvSpPr>
          <p:nvPr/>
        </p:nvSpPr>
        <p:spPr bwMode="auto">
          <a:xfrm>
            <a:off x="1194828" y="1965232"/>
            <a:ext cx="6451787" cy="3763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endParaRPr lang="zh-CN" altLang="zh-CN" sz="1494"/>
          </a:p>
        </p:txBody>
      </p:sp>
      <p:sp>
        <p:nvSpPr>
          <p:cNvPr id="56324" name="矩形 4">
            <a:extLst>
              <a:ext uri="{FF2B5EF4-FFF2-40B4-BE49-F238E27FC236}">
                <a16:creationId xmlns:a16="http://schemas.microsoft.com/office/drawing/2014/main" id="{6CE858E3-080C-4723-A310-7532E8BE65D3}"/>
              </a:ext>
            </a:extLst>
          </p:cNvPr>
          <p:cNvSpPr>
            <a:spLocks noChangeArrowheads="1"/>
          </p:cNvSpPr>
          <p:nvPr/>
        </p:nvSpPr>
        <p:spPr bwMode="auto">
          <a:xfrm>
            <a:off x="6596063" y="3365967"/>
            <a:ext cx="1393330" cy="73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94" b="1">
                <a:solidFill>
                  <a:srgbClr val="CC0000"/>
                </a:solidFill>
                <a:ea typeface="MS PGothic" panose="020B0600070205080204" pitchFamily="34" charset="-128"/>
                <a:cs typeface="Calibri" panose="020F0502020204030204" pitchFamily="34" charset="0"/>
              </a:rPr>
              <a:t>lw rt, offset(rs)</a:t>
            </a:r>
          </a:p>
          <a:p>
            <a:pPr>
              <a:defRPr/>
            </a:pPr>
            <a:r>
              <a:rPr lang="en-US" altLang="zh-CN" sz="1494" b="1">
                <a:solidFill>
                  <a:srgbClr val="CC0000"/>
                </a:solidFill>
                <a:ea typeface="MS PGothic" panose="020B0600070205080204" pitchFamily="34" charset="-128"/>
                <a:cs typeface="Calibri" panose="020F0502020204030204" pitchFamily="34" charset="0"/>
              </a:rPr>
              <a:t>sw rt, offset(rs)</a:t>
            </a:r>
          </a:p>
          <a:p>
            <a:pPr>
              <a:defRPr/>
            </a:pPr>
            <a:endParaRPr lang="en-US" altLang="zh-CN" sz="1162" b="1">
              <a:ea typeface="MS PGothic" panose="020B0600070205080204" pitchFamily="34" charset="-128"/>
              <a:cs typeface="Calibri" panose="020F0502020204030204" pitchFamily="34" charset="0"/>
            </a:endParaRPr>
          </a:p>
        </p:txBody>
      </p:sp>
      <p:sp>
        <p:nvSpPr>
          <p:cNvPr id="56325" name="矩形 5">
            <a:extLst>
              <a:ext uri="{FF2B5EF4-FFF2-40B4-BE49-F238E27FC236}">
                <a16:creationId xmlns:a16="http://schemas.microsoft.com/office/drawing/2014/main" id="{E4DDDE12-C08D-4D98-8411-7687D5AC0D8D}"/>
              </a:ext>
            </a:extLst>
          </p:cNvPr>
          <p:cNvSpPr>
            <a:spLocks noChangeArrowheads="1"/>
          </p:cNvSpPr>
          <p:nvPr/>
        </p:nvSpPr>
        <p:spPr bwMode="auto">
          <a:xfrm>
            <a:off x="4003301" y="5523100"/>
            <a:ext cx="1333314" cy="32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94" b="1">
                <a:solidFill>
                  <a:srgbClr val="CC0000"/>
                </a:solidFill>
                <a:ea typeface="MS PGothic" panose="020B0600070205080204" pitchFamily="34" charset="-128"/>
                <a:cs typeface="Calibri" panose="020F0502020204030204" pitchFamily="34" charset="0"/>
              </a:rPr>
              <a:t>beq rs,rt, lable</a:t>
            </a:r>
          </a:p>
        </p:txBody>
      </p:sp>
      <p:sp>
        <p:nvSpPr>
          <p:cNvPr id="56326" name="矩形 6">
            <a:extLst>
              <a:ext uri="{FF2B5EF4-FFF2-40B4-BE49-F238E27FC236}">
                <a16:creationId xmlns:a16="http://schemas.microsoft.com/office/drawing/2014/main" id="{43408D8D-5AAB-4013-8B0A-E1CA36D0432B}"/>
              </a:ext>
            </a:extLst>
          </p:cNvPr>
          <p:cNvSpPr>
            <a:spLocks noChangeArrowheads="1"/>
          </p:cNvSpPr>
          <p:nvPr/>
        </p:nvSpPr>
        <p:spPr bwMode="auto">
          <a:xfrm>
            <a:off x="3560669" y="1658471"/>
            <a:ext cx="1069716" cy="32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94" b="1">
                <a:solidFill>
                  <a:srgbClr val="CC0000"/>
                </a:solidFill>
                <a:ea typeface="MS PGothic" panose="020B0600070205080204" pitchFamily="34" charset="-128"/>
                <a:cs typeface="Calibri" panose="020F0502020204030204" pitchFamily="34" charset="0"/>
              </a:rPr>
              <a:t>add rd,rs,rt</a:t>
            </a:r>
          </a:p>
        </p:txBody>
      </p:sp>
      <p:sp>
        <p:nvSpPr>
          <p:cNvPr id="56327" name="矩形 7">
            <a:extLst>
              <a:ext uri="{FF2B5EF4-FFF2-40B4-BE49-F238E27FC236}">
                <a16:creationId xmlns:a16="http://schemas.microsoft.com/office/drawing/2014/main" id="{44EDE892-0614-4FC6-A229-E9042095E529}"/>
              </a:ext>
            </a:extLst>
          </p:cNvPr>
          <p:cNvSpPr>
            <a:spLocks noChangeArrowheads="1"/>
          </p:cNvSpPr>
          <p:nvPr/>
        </p:nvSpPr>
        <p:spPr bwMode="auto">
          <a:xfrm>
            <a:off x="6279497" y="2931739"/>
            <a:ext cx="1306063" cy="32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494" b="1">
                <a:solidFill>
                  <a:srgbClr val="CC0000"/>
                </a:solidFill>
                <a:ea typeface="MS PGothic" panose="020B0600070205080204" pitchFamily="34" charset="-128"/>
                <a:cs typeface="Calibri" panose="020F0502020204030204" pitchFamily="34" charset="0"/>
              </a:rPr>
              <a:t>addi rt,rs,imm</a:t>
            </a:r>
          </a:p>
        </p:txBody>
      </p:sp>
      <p:sp>
        <p:nvSpPr>
          <p:cNvPr id="56328" name="矩形 8">
            <a:extLst>
              <a:ext uri="{FF2B5EF4-FFF2-40B4-BE49-F238E27FC236}">
                <a16:creationId xmlns:a16="http://schemas.microsoft.com/office/drawing/2014/main" id="{150AC35A-E5C3-48D0-A601-240230439599}"/>
              </a:ext>
            </a:extLst>
          </p:cNvPr>
          <p:cNvSpPr>
            <a:spLocks noChangeArrowheads="1"/>
          </p:cNvSpPr>
          <p:nvPr/>
        </p:nvSpPr>
        <p:spPr bwMode="auto">
          <a:xfrm>
            <a:off x="460842" y="5107081"/>
            <a:ext cx="2592761" cy="14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zh-CN" sz="1494" dirty="0">
                <a:latin typeface="微软雅黑" panose="020B0503020204020204" pitchFamily="34" charset="-122"/>
                <a:ea typeface="微软雅黑" panose="020B0503020204020204" pitchFamily="34" charset="-122"/>
              </a:rPr>
              <a:t>由程序计数器</a:t>
            </a:r>
            <a:r>
              <a:rPr lang="zh-CN" altLang="zh-CN" sz="1494" dirty="0">
                <a:latin typeface="微软雅黑" panose="020B0503020204020204" pitchFamily="34" charset="-122"/>
                <a:ea typeface="微软雅黑" panose="020B0503020204020204" pitchFamily="34" charset="-122"/>
                <a:cs typeface="Arial" panose="020B0604020202020204" pitchFamily="34" charset="0"/>
              </a:rPr>
              <a:t>PC</a:t>
            </a:r>
            <a:r>
              <a:rPr lang="zh-CN" altLang="zh-CN" sz="1494" dirty="0">
                <a:latin typeface="微软雅黑" panose="020B0503020204020204" pitchFamily="34" charset="-122"/>
                <a:ea typeface="微软雅黑" panose="020B0503020204020204" pitchFamily="34" charset="-122"/>
              </a:rPr>
              <a:t>作为基址寄存器，指令中给出的形式地址作为位移量，二者之和是操作数的内存地址。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9118EDF-EA88-49BE-93B6-A999C9E25053}"/>
              </a:ext>
            </a:extLst>
          </p:cNvPr>
          <p:cNvGrpSpPr>
            <a:grpSpLocks/>
          </p:cNvGrpSpPr>
          <p:nvPr/>
        </p:nvGrpSpPr>
        <p:grpSpPr bwMode="auto">
          <a:xfrm>
            <a:off x="3686736" y="1152807"/>
            <a:ext cx="3605493" cy="552311"/>
            <a:chOff x="231" y="-707"/>
            <a:chExt cx="2479" cy="380"/>
          </a:xfrm>
        </p:grpSpPr>
        <p:sp>
          <p:nvSpPr>
            <p:cNvPr id="57350" name="Text Box 4">
              <a:extLst>
                <a:ext uri="{FF2B5EF4-FFF2-40B4-BE49-F238E27FC236}">
                  <a16:creationId xmlns:a16="http://schemas.microsoft.com/office/drawing/2014/main" id="{475BE04C-CE60-4EB8-BD31-43D612B4D73C}"/>
                </a:ext>
              </a:extLst>
            </p:cNvPr>
            <p:cNvSpPr txBox="1">
              <a:spLocks noChangeArrowheads="1"/>
            </p:cNvSpPr>
            <p:nvPr/>
          </p:nvSpPr>
          <p:spPr bwMode="auto">
            <a:xfrm>
              <a:off x="492" y="-707"/>
              <a:ext cx="2218"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ea typeface="宋体" panose="02010600030101010101" pitchFamily="2" charset="-122"/>
                </a:defRPr>
              </a:lvl1pPr>
              <a:lvl2pPr marL="742950" indent="-285750">
                <a:spcBef>
                  <a:spcPct val="20000"/>
                </a:spcBef>
                <a:defRPr>
                  <a:solidFill>
                    <a:schemeClr val="tx1"/>
                  </a:solidFill>
                  <a:latin typeface="Calibri" panose="020F0502020204030204" pitchFamily="34" charset="0"/>
                  <a:ea typeface="宋体" panose="02010600030101010101" pitchFamily="2" charset="-122"/>
                </a:defRPr>
              </a:lvl2pPr>
              <a:lvl3pPr marL="1143000" indent="-228600">
                <a:spcBef>
                  <a:spcPct val="20000"/>
                </a:spcBef>
                <a:defRPr>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defRPr/>
              </a:pPr>
              <a:r>
                <a:rPr lang="en-US" altLang="zh-CN" sz="1494" b="1">
                  <a:solidFill>
                    <a:srgbClr val="7030A0"/>
                  </a:solidFill>
                  <a:latin typeface="微软雅黑" panose="020B0503020204020204" pitchFamily="34" charset="-122"/>
                  <a:ea typeface="微软雅黑" panose="020B0503020204020204" pitchFamily="34" charset="-122"/>
                </a:rPr>
                <a:t>MIPS </a:t>
              </a:r>
              <a:r>
                <a:rPr lang="zh-CN" altLang="en-US" sz="1494" b="1">
                  <a:solidFill>
                    <a:srgbClr val="7030A0"/>
                  </a:solidFill>
                  <a:latin typeface="微软雅黑" panose="020B0503020204020204" pitchFamily="34" charset="-122"/>
                  <a:ea typeface="微软雅黑" panose="020B0503020204020204" pitchFamily="34" charset="-122"/>
                </a:rPr>
                <a:t>可以通过 </a:t>
              </a:r>
              <a:r>
                <a:rPr lang="en-US" altLang="zh-CN" sz="1494" b="1">
                  <a:solidFill>
                    <a:srgbClr val="7030A0"/>
                  </a:solidFill>
                  <a:latin typeface="微软雅黑" panose="020B0503020204020204" pitchFamily="34" charset="-122"/>
                  <a:ea typeface="微软雅黑" panose="020B0503020204020204" pitchFamily="34" charset="-122"/>
                </a:rPr>
                <a:t>rs </a:t>
              </a:r>
              <a:r>
                <a:rPr lang="zh-CN" altLang="en-US" sz="1494" b="1">
                  <a:solidFill>
                    <a:srgbClr val="7030A0"/>
                  </a:solidFill>
                  <a:latin typeface="微软雅黑" panose="020B0503020204020204" pitchFamily="34" charset="-122"/>
                  <a:ea typeface="微软雅黑" panose="020B0503020204020204" pitchFamily="34" charset="-122"/>
                </a:rPr>
                <a:t>和 </a:t>
              </a:r>
              <a:r>
                <a:rPr lang="en-US" altLang="zh-CN" sz="1494" b="1">
                  <a:solidFill>
                    <a:srgbClr val="7030A0"/>
                  </a:solidFill>
                  <a:latin typeface="微软雅黑" panose="020B0503020204020204" pitchFamily="34" charset="-122"/>
                  <a:ea typeface="微软雅黑" panose="020B0503020204020204" pitchFamily="34" charset="-122"/>
                </a:rPr>
                <a:t>offset </a:t>
              </a:r>
              <a:r>
                <a:rPr lang="zh-CN" altLang="en-US" sz="1494" b="1">
                  <a:solidFill>
                    <a:srgbClr val="7030A0"/>
                  </a:solidFill>
                  <a:latin typeface="微软雅黑" panose="020B0503020204020204" pitchFamily="34" charset="-122"/>
                  <a:ea typeface="微软雅黑" panose="020B0503020204020204" pitchFamily="34" charset="-122"/>
                </a:rPr>
                <a:t>选择构成不同的寻址方式</a:t>
              </a:r>
              <a:endParaRPr lang="en-US" altLang="zh-CN" sz="1494" b="1">
                <a:solidFill>
                  <a:srgbClr val="7030A0"/>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29705" name="Freeform 5">
              <a:extLst>
                <a:ext uri="{FF2B5EF4-FFF2-40B4-BE49-F238E27FC236}">
                  <a16:creationId xmlns:a16="http://schemas.microsoft.com/office/drawing/2014/main" id="{04268E0E-0A14-435E-A415-CC573F3C7679}"/>
                </a:ext>
              </a:extLst>
            </p:cNvPr>
            <p:cNvSpPr>
              <a:spLocks/>
            </p:cNvSpPr>
            <p:nvPr/>
          </p:nvSpPr>
          <p:spPr bwMode="auto">
            <a:xfrm>
              <a:off x="231" y="-586"/>
              <a:ext cx="192" cy="238"/>
            </a:xfrm>
            <a:custGeom>
              <a:avLst/>
              <a:gdLst>
                <a:gd name="T0" fmla="*/ 192 w 192"/>
                <a:gd name="T1" fmla="*/ 0 h 288"/>
                <a:gd name="T2" fmla="*/ 48 w 192"/>
                <a:gd name="T3" fmla="*/ 96 h 288"/>
                <a:gd name="T4" fmla="*/ 144 w 192"/>
                <a:gd name="T5" fmla="*/ 144 h 288"/>
                <a:gd name="T6" fmla="*/ 0 w 192"/>
                <a:gd name="T7" fmla="*/ 288 h 288"/>
                <a:gd name="T8" fmla="*/ 0 60000 65536"/>
                <a:gd name="T9" fmla="*/ 0 60000 65536"/>
                <a:gd name="T10" fmla="*/ 0 60000 65536"/>
                <a:gd name="T11" fmla="*/ 0 60000 65536"/>
                <a:gd name="T12" fmla="*/ 0 w 192"/>
                <a:gd name="T13" fmla="*/ 0 h 288"/>
                <a:gd name="T14" fmla="*/ 192 w 192"/>
                <a:gd name="T15" fmla="*/ 288 h 288"/>
              </a:gdLst>
              <a:ahLst/>
              <a:cxnLst>
                <a:cxn ang="T8">
                  <a:pos x="T0" y="T1"/>
                </a:cxn>
                <a:cxn ang="T9">
                  <a:pos x="T2" y="T3"/>
                </a:cxn>
                <a:cxn ang="T10">
                  <a:pos x="T4" y="T5"/>
                </a:cxn>
                <a:cxn ang="T11">
                  <a:pos x="T6" y="T7"/>
                </a:cxn>
              </a:cxnLst>
              <a:rect l="T12" t="T13" r="T14" b="T15"/>
              <a:pathLst>
                <a:path w="192" h="288">
                  <a:moveTo>
                    <a:pt x="192" y="0"/>
                  </a:moveTo>
                  <a:cubicBezTo>
                    <a:pt x="124" y="36"/>
                    <a:pt x="56" y="72"/>
                    <a:pt x="48" y="96"/>
                  </a:cubicBezTo>
                  <a:cubicBezTo>
                    <a:pt x="40" y="120"/>
                    <a:pt x="152" y="112"/>
                    <a:pt x="144" y="144"/>
                  </a:cubicBezTo>
                  <a:cubicBezTo>
                    <a:pt x="136" y="176"/>
                    <a:pt x="68" y="232"/>
                    <a:pt x="0" y="288"/>
                  </a:cubicBezTo>
                </a:path>
              </a:pathLst>
            </a:custGeom>
            <a:noFill/>
            <a:ln w="9525">
              <a:solidFill>
                <a:schemeClr val="tx1"/>
              </a:solidFill>
              <a:round/>
              <a:headEnd/>
              <a:tailEnd type="triangle" w="med" len="med"/>
            </a:ln>
          </p:spPr>
          <p:txBody>
            <a:bodyPr>
              <a:spAutoFit/>
            </a:bodyPr>
            <a:lstStyle/>
            <a:p>
              <a:pPr>
                <a:defRPr/>
              </a:pPr>
              <a:endParaRPr lang="zh-CN" altLang="en-US" sz="1649" b="1">
                <a:solidFill>
                  <a:srgbClr val="7030A0"/>
                </a:solidFill>
              </a:endParaRPr>
            </a:p>
          </p:txBody>
        </p:sp>
      </p:grpSp>
      <p:sp>
        <p:nvSpPr>
          <p:cNvPr id="57347" name="Rectangle 6">
            <a:extLst>
              <a:ext uri="{FF2B5EF4-FFF2-40B4-BE49-F238E27FC236}">
                <a16:creationId xmlns:a16="http://schemas.microsoft.com/office/drawing/2014/main" id="{8D746181-17A7-47A3-A86E-9A6FE8A92BF9}"/>
              </a:ext>
            </a:extLst>
          </p:cNvPr>
          <p:cNvSpPr>
            <a:spLocks noGrp="1" noChangeArrowheads="1"/>
          </p:cNvSpPr>
          <p:nvPr>
            <p:ph type="title"/>
          </p:nvPr>
        </p:nvSpPr>
        <p:spPr>
          <a:xfrm>
            <a:off x="397809" y="588309"/>
            <a:ext cx="8090647" cy="409015"/>
          </a:xfrm>
        </p:spPr>
        <p:txBody>
          <a:bodyPr rtlCol="0">
            <a:normAutofit/>
          </a:bodyPr>
          <a:lstStyle/>
          <a:p>
            <a:pPr defTabSz="665665">
              <a:defRPr/>
            </a:pPr>
            <a:r>
              <a:rPr lang="en-US" altLang="ja-JP" sz="2656">
                <a:solidFill>
                  <a:srgbClr val="C00000"/>
                </a:solidFill>
                <a:latin typeface="微软雅黑" panose="020B0503020204020204" pitchFamily="34" charset="-122"/>
                <a:cs typeface="Tahoma" panose="020B0604030504040204" pitchFamily="34" charset="0"/>
              </a:rPr>
              <a:t> Mips Base+Index</a:t>
            </a:r>
            <a:r>
              <a:rPr lang="ja-JP" altLang="en-US" sz="2656">
                <a:solidFill>
                  <a:srgbClr val="C00000"/>
                </a:solidFill>
                <a:latin typeface="微软雅黑" panose="020B0503020204020204" pitchFamily="34" charset="-122"/>
                <a:cs typeface="Tahoma" panose="020B0604030504040204" pitchFamily="34" charset="0"/>
              </a:rPr>
              <a:t> </a:t>
            </a:r>
            <a:r>
              <a:rPr lang="zh-CN" altLang="en-US" sz="2324">
                <a:solidFill>
                  <a:srgbClr val="C00000"/>
                </a:solidFill>
                <a:latin typeface="微软雅黑" panose="020B0503020204020204" pitchFamily="34" charset="-122"/>
                <a:cs typeface="Arial" panose="020B0604020202020204" pitchFamily="34" charset="0"/>
              </a:rPr>
              <a:t>“寻址方式”</a:t>
            </a:r>
            <a:endParaRPr lang="en-US" altLang="zh-CN" sz="2656">
              <a:solidFill>
                <a:srgbClr val="C00000"/>
              </a:solidFill>
              <a:latin typeface="微软雅黑" panose="020B0503020204020204" pitchFamily="34" charset="-122"/>
              <a:cs typeface="Tahoma" panose="020B0604030504040204" pitchFamily="34" charset="0"/>
            </a:endParaRPr>
          </a:p>
        </p:txBody>
      </p:sp>
      <p:sp>
        <p:nvSpPr>
          <p:cNvPr id="33796" name="Rectangle 7">
            <a:extLst>
              <a:ext uri="{FF2B5EF4-FFF2-40B4-BE49-F238E27FC236}">
                <a16:creationId xmlns:a16="http://schemas.microsoft.com/office/drawing/2014/main" id="{FAA43F64-C5AF-497D-B6AB-E023181DA96F}"/>
              </a:ext>
            </a:extLst>
          </p:cNvPr>
          <p:cNvSpPr>
            <a:spLocks noChangeArrowheads="1"/>
          </p:cNvSpPr>
          <p:nvPr/>
        </p:nvSpPr>
        <p:spPr bwMode="auto">
          <a:xfrm>
            <a:off x="413218" y="1493184"/>
            <a:ext cx="4108356" cy="422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89" tIns="40718" rIns="82889" bIns="40718"/>
          <a:lstStyle>
            <a:lvl1pPr marL="342900" indent="-342900">
              <a:spcBef>
                <a:spcPct val="20000"/>
              </a:spcBef>
              <a:defRPr>
                <a:solidFill>
                  <a:schemeClr val="tx1"/>
                </a:solidFill>
                <a:latin typeface="Calibri" panose="020F0502020204030204" pitchFamily="34" charset="0"/>
                <a:ea typeface="宋体" panose="02010600030101010101" pitchFamily="2" charset="-122"/>
              </a:defRPr>
            </a:lvl1pPr>
            <a:lvl2pPr marL="742950" indent="-285750">
              <a:spcBef>
                <a:spcPct val="20000"/>
              </a:spcBef>
              <a:defRPr>
                <a:solidFill>
                  <a:schemeClr val="tx1"/>
                </a:solidFill>
                <a:latin typeface="Calibri" panose="020F0502020204030204" pitchFamily="34" charset="0"/>
                <a:ea typeface="宋体" panose="02010600030101010101" pitchFamily="2" charset="-122"/>
              </a:defRPr>
            </a:lvl2pPr>
            <a:lvl3pPr marL="1143000" indent="-228600">
              <a:spcBef>
                <a:spcPct val="20000"/>
              </a:spcBef>
              <a:defRPr>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324" b="1" dirty="0">
                <a:solidFill>
                  <a:srgbClr val="CC0000"/>
                </a:solidFill>
                <a:ea typeface="MS PGothic" panose="020B0600070205080204" pitchFamily="34" charset="-128"/>
                <a:cs typeface="Calibri" panose="020F0502020204030204" pitchFamily="34" charset="0"/>
              </a:rPr>
              <a:t>Absolute (Direct):  </a:t>
            </a:r>
            <a:r>
              <a:rPr lang="en-US" altLang="zh-CN" sz="1660" b="1" dirty="0" err="1">
                <a:solidFill>
                  <a:srgbClr val="CC0000"/>
                </a:solidFill>
                <a:ea typeface="MS PGothic" panose="020B0600070205080204" pitchFamily="34" charset="-128"/>
                <a:cs typeface="Calibri" panose="020F0502020204030204" pitchFamily="34" charset="0"/>
              </a:rPr>
              <a:t>lw</a:t>
            </a:r>
            <a:r>
              <a:rPr lang="en-US" altLang="zh-CN" sz="1660" b="1" dirty="0">
                <a:solidFill>
                  <a:srgbClr val="CC0000"/>
                </a:solidFill>
                <a:ea typeface="MS PGothic" panose="020B0600070205080204" pitchFamily="34" charset="-128"/>
                <a:cs typeface="Calibri" panose="020F0502020204030204" pitchFamily="34" charset="0"/>
              </a:rPr>
              <a:t> $8, 0x1000($0)</a:t>
            </a:r>
            <a:endParaRPr lang="en-US" altLang="zh-CN" sz="1494" b="1" dirty="0">
              <a:ea typeface="MS PGothic" panose="020B0600070205080204" pitchFamily="34" charset="-128"/>
              <a:cs typeface="Calibri" panose="020F0502020204030204" pitchFamily="34" charset="0"/>
            </a:endParaRPr>
          </a:p>
          <a:p>
            <a:pPr lvl="1">
              <a:buFontTx/>
              <a:buChar char="–"/>
              <a:defRPr/>
            </a:pPr>
            <a:r>
              <a:rPr lang="en-US" altLang="zh-CN" sz="1992" dirty="0">
                <a:ea typeface="MS PGothic" panose="020B0600070205080204" pitchFamily="34" charset="-128"/>
                <a:cs typeface="Calibri" panose="020F0502020204030204" pitchFamily="34" charset="0"/>
              </a:rPr>
              <a:t>Value = Mem[constant]</a:t>
            </a:r>
          </a:p>
          <a:p>
            <a:pPr lvl="1">
              <a:buFontTx/>
              <a:buChar char="–"/>
              <a:defRPr/>
            </a:pPr>
            <a:r>
              <a:rPr lang="en-US" altLang="zh-CN" sz="1992" dirty="0">
                <a:ea typeface="MS PGothic" panose="020B0600070205080204" pitchFamily="34" charset="-128"/>
                <a:cs typeface="Calibri" panose="020F0502020204030204" pitchFamily="34" charset="0"/>
              </a:rPr>
              <a:t>Use: accessing static data</a:t>
            </a:r>
          </a:p>
          <a:p>
            <a:pPr>
              <a:defRPr/>
            </a:pPr>
            <a:r>
              <a:rPr lang="en-US" altLang="zh-CN" sz="2324" b="1" dirty="0">
                <a:solidFill>
                  <a:srgbClr val="CC0000"/>
                </a:solidFill>
                <a:ea typeface="MS PGothic" panose="020B0600070205080204" pitchFamily="34" charset="-128"/>
                <a:cs typeface="Calibri" panose="020F0502020204030204" pitchFamily="34" charset="0"/>
              </a:rPr>
              <a:t>Indirect:    </a:t>
            </a:r>
            <a:r>
              <a:rPr lang="en-US" altLang="zh-CN" sz="1660" b="1" dirty="0" err="1">
                <a:solidFill>
                  <a:srgbClr val="CC0000"/>
                </a:solidFill>
                <a:ea typeface="MS PGothic" panose="020B0600070205080204" pitchFamily="34" charset="-128"/>
                <a:cs typeface="Calibri" panose="020F0502020204030204" pitchFamily="34" charset="0"/>
              </a:rPr>
              <a:t>lw</a:t>
            </a:r>
            <a:r>
              <a:rPr lang="en-US" altLang="zh-CN" sz="1660" b="1" dirty="0">
                <a:solidFill>
                  <a:srgbClr val="CC0000"/>
                </a:solidFill>
                <a:ea typeface="MS PGothic" panose="020B0600070205080204" pitchFamily="34" charset="-128"/>
                <a:cs typeface="Calibri" panose="020F0502020204030204" pitchFamily="34" charset="0"/>
              </a:rPr>
              <a:t> $8, 0($9)          </a:t>
            </a:r>
            <a:endParaRPr lang="en-US" altLang="zh-CN" sz="1494" b="1" dirty="0">
              <a:ea typeface="MS PGothic" panose="020B0600070205080204" pitchFamily="34" charset="-128"/>
              <a:cs typeface="Calibri" panose="020F0502020204030204" pitchFamily="34" charset="0"/>
            </a:endParaRPr>
          </a:p>
          <a:p>
            <a:pPr lvl="1">
              <a:buFontTx/>
              <a:buChar char="–"/>
              <a:defRPr/>
            </a:pPr>
            <a:r>
              <a:rPr lang="en-US" altLang="zh-CN" sz="1992" dirty="0">
                <a:ea typeface="MS PGothic" panose="020B0600070205080204" pitchFamily="34" charset="-128"/>
                <a:cs typeface="Calibri" panose="020F0502020204030204" pitchFamily="34" charset="0"/>
              </a:rPr>
              <a:t>Value = Mem[Reg[x]]</a:t>
            </a:r>
          </a:p>
          <a:p>
            <a:pPr lvl="1">
              <a:buFontTx/>
              <a:buChar char="–"/>
              <a:defRPr/>
            </a:pPr>
            <a:r>
              <a:rPr lang="en-US" altLang="zh-CN" sz="1992" dirty="0">
                <a:ea typeface="MS PGothic" panose="020B0600070205080204" pitchFamily="34" charset="-128"/>
                <a:cs typeface="Calibri" panose="020F0502020204030204" pitchFamily="34" charset="0"/>
              </a:rPr>
              <a:t>Use: pointer accesses</a:t>
            </a:r>
          </a:p>
          <a:p>
            <a:pPr lvl="1">
              <a:buFontTx/>
              <a:buChar char="–"/>
              <a:defRPr/>
            </a:pPr>
            <a:endParaRPr lang="en-US" altLang="zh-CN" sz="1992" dirty="0">
              <a:ea typeface="MS PGothic" panose="020B0600070205080204" pitchFamily="34" charset="-128"/>
              <a:cs typeface="Calibri" panose="020F0502020204030204" pitchFamily="34" charset="0"/>
            </a:endParaRPr>
          </a:p>
          <a:p>
            <a:pPr>
              <a:defRPr/>
            </a:pPr>
            <a:r>
              <a:rPr lang="en-US" altLang="zh-CN" sz="2324" b="1" dirty="0">
                <a:solidFill>
                  <a:srgbClr val="CC0000"/>
                </a:solidFill>
                <a:ea typeface="MS PGothic" panose="020B0600070205080204" pitchFamily="34" charset="-128"/>
                <a:cs typeface="Calibri" panose="020F0502020204030204" pitchFamily="34" charset="0"/>
              </a:rPr>
              <a:t>Displacement:    </a:t>
            </a:r>
            <a:r>
              <a:rPr lang="en-US" altLang="zh-CN" sz="1660" b="1" dirty="0" err="1">
                <a:solidFill>
                  <a:srgbClr val="CC0000"/>
                </a:solidFill>
                <a:ea typeface="MS PGothic" panose="020B0600070205080204" pitchFamily="34" charset="-128"/>
                <a:cs typeface="Calibri" panose="020F0502020204030204" pitchFamily="34" charset="0"/>
              </a:rPr>
              <a:t>lw</a:t>
            </a:r>
            <a:r>
              <a:rPr lang="en-US" altLang="zh-CN" sz="1660" b="1" dirty="0">
                <a:solidFill>
                  <a:srgbClr val="CC0000"/>
                </a:solidFill>
                <a:ea typeface="MS PGothic" panose="020B0600070205080204" pitchFamily="34" charset="-128"/>
                <a:cs typeface="Calibri" panose="020F0502020204030204" pitchFamily="34" charset="0"/>
              </a:rPr>
              <a:t>  $8, 16($9)</a:t>
            </a:r>
            <a:endParaRPr lang="en-US" altLang="zh-CN" sz="1494" b="1" dirty="0">
              <a:ea typeface="MS PGothic" panose="020B0600070205080204" pitchFamily="34" charset="-128"/>
              <a:cs typeface="Calibri" panose="020F0502020204030204" pitchFamily="34" charset="0"/>
            </a:endParaRPr>
          </a:p>
          <a:p>
            <a:pPr lvl="1">
              <a:buFontTx/>
              <a:buChar char="–"/>
              <a:defRPr/>
            </a:pPr>
            <a:r>
              <a:rPr lang="en-US" altLang="zh-CN" sz="1992" dirty="0">
                <a:ea typeface="MS PGothic" panose="020B0600070205080204" pitchFamily="34" charset="-128"/>
                <a:cs typeface="Calibri" panose="020F0502020204030204" pitchFamily="34" charset="0"/>
              </a:rPr>
              <a:t>Value = Mem[Reg[x] + constant]</a:t>
            </a:r>
          </a:p>
          <a:p>
            <a:pPr lvl="1">
              <a:buFontTx/>
              <a:buChar char="–"/>
              <a:defRPr/>
            </a:pPr>
            <a:r>
              <a:rPr lang="en-US" altLang="zh-CN" sz="1992" dirty="0">
                <a:ea typeface="MS PGothic" panose="020B0600070205080204" pitchFamily="34" charset="-128"/>
                <a:cs typeface="Calibri" panose="020F0502020204030204" pitchFamily="34" charset="0"/>
              </a:rPr>
              <a:t>Use: access to local variables</a:t>
            </a:r>
          </a:p>
          <a:p>
            <a:pPr>
              <a:defRPr/>
            </a:pPr>
            <a:r>
              <a:rPr lang="zh-CN" altLang="en-US" sz="1992" dirty="0">
                <a:ea typeface="微软雅黑" panose="020B0503020204020204" pitchFamily="34" charset="-122"/>
                <a:cs typeface="Calibri" panose="020F0502020204030204" pitchFamily="34" charset="0"/>
              </a:rPr>
              <a:t>        </a:t>
            </a:r>
            <a:r>
              <a:rPr lang="zh-CN" altLang="en-US" sz="1660" dirty="0">
                <a:ea typeface="微软雅黑" panose="020B0503020204020204" pitchFamily="34" charset="-122"/>
                <a:cs typeface="Calibri" panose="020F0502020204030204" pitchFamily="34" charset="0"/>
              </a:rPr>
              <a:t>数组访问</a:t>
            </a:r>
            <a:r>
              <a:rPr lang="en-US" altLang="zh-CN" sz="1494" dirty="0">
                <a:ea typeface="微软雅黑" panose="020B0503020204020204" pitchFamily="34" charset="-122"/>
                <a:cs typeface="Calibri" panose="020F0502020204030204" pitchFamily="34" charset="0"/>
              </a:rPr>
              <a:t> </a:t>
            </a:r>
            <a:r>
              <a:rPr lang="en-US" altLang="zh-CN" sz="1992" dirty="0">
                <a:ea typeface="MS PGothic" panose="020B0600070205080204" pitchFamily="34" charset="-128"/>
                <a:cs typeface="Calibri" panose="020F0502020204030204" pitchFamily="34" charset="0"/>
              </a:rPr>
              <a:t>(</a:t>
            </a:r>
            <a:r>
              <a:rPr lang="en-US" altLang="zh-CN" sz="1992" dirty="0" err="1">
                <a:ea typeface="MS PGothic" panose="020B0600070205080204" pitchFamily="34" charset="-128"/>
                <a:cs typeface="Calibri" panose="020F0502020204030204" pitchFamily="34" charset="0"/>
              </a:rPr>
              <a:t>base+index</a:t>
            </a:r>
            <a:r>
              <a:rPr lang="en-US" altLang="zh-CN" sz="1992" dirty="0">
                <a:ea typeface="MS PGothic" panose="020B0600070205080204" pitchFamily="34" charset="-128"/>
                <a:cs typeface="Calibri" panose="020F0502020204030204" pitchFamily="34" charset="0"/>
              </a:rPr>
              <a:t>)</a:t>
            </a:r>
          </a:p>
        </p:txBody>
      </p:sp>
      <p:sp>
        <p:nvSpPr>
          <p:cNvPr id="3" name="矩形 2">
            <a:extLst>
              <a:ext uri="{FF2B5EF4-FFF2-40B4-BE49-F238E27FC236}">
                <a16:creationId xmlns:a16="http://schemas.microsoft.com/office/drawing/2014/main" id="{BEF97D7D-84BB-4C04-83A5-B928C1276B08}"/>
              </a:ext>
            </a:extLst>
          </p:cNvPr>
          <p:cNvSpPr/>
          <p:nvPr/>
        </p:nvSpPr>
        <p:spPr>
          <a:xfrm>
            <a:off x="4572000" y="1708897"/>
            <a:ext cx="4437529" cy="4734373"/>
          </a:xfrm>
          <a:prstGeom prst="rect">
            <a:avLst/>
          </a:prstGeom>
        </p:spPr>
        <p:txBody>
          <a:bodyPr>
            <a:spAutoFit/>
          </a:bodyPr>
          <a:lstStyle/>
          <a:p>
            <a:pPr>
              <a:defRPr/>
            </a:pPr>
            <a:r>
              <a:rPr lang="zh-CN" altLang="en-US" sz="1992" b="1" spc="8" dirty="0">
                <a:latin typeface="微软雅黑" panose="020B0503020204020204" pitchFamily="34" charset="-122"/>
                <a:ea typeface="微软雅黑" panose="020B0503020204020204" pitchFamily="34" charset="-122"/>
                <a:cs typeface="宋体"/>
              </a:rPr>
              <a:t>存储器直接寻址</a:t>
            </a:r>
            <a:endParaRPr lang="en-US" altLang="zh-CN" sz="1992" b="1" spc="8" dirty="0">
              <a:latin typeface="微软雅黑" panose="020B0503020204020204" pitchFamily="34" charset="-122"/>
              <a:ea typeface="微软雅黑" panose="020B0503020204020204" pitchFamily="34" charset="-122"/>
              <a:cs typeface="宋体"/>
            </a:endParaRPr>
          </a:p>
          <a:p>
            <a:pPr>
              <a:lnSpc>
                <a:spcPct val="150000"/>
              </a:lnSpc>
              <a:defRPr/>
            </a:pPr>
            <a:r>
              <a:rPr lang="zh-CN" altLang="en-US" sz="1494" dirty="0">
                <a:latin typeface="微软雅黑" panose="020B0503020204020204" pitchFamily="34" charset="-122"/>
                <a:ea typeface="微软雅黑" panose="020B0503020204020204" pitchFamily="34" charset="-122"/>
              </a:rPr>
              <a:t>操作数在存储器中，指令地址字段直接给出操作数在存储器中的地址</a:t>
            </a:r>
          </a:p>
          <a:p>
            <a:pPr>
              <a:defRPr/>
            </a:pPr>
            <a:endParaRPr lang="en-US" altLang="zh-CN" sz="1992" dirty="0">
              <a:latin typeface="微软雅黑" panose="020B0503020204020204" pitchFamily="34" charset="-122"/>
              <a:ea typeface="微软雅黑" panose="020B0503020204020204" pitchFamily="34" charset="-122"/>
            </a:endParaRPr>
          </a:p>
          <a:p>
            <a:pPr>
              <a:defRPr/>
            </a:pPr>
            <a:r>
              <a:rPr lang="zh-CN" altLang="zh-CN" sz="1992" b="1" dirty="0">
                <a:latin typeface="微软雅黑" panose="020B0503020204020204" pitchFamily="34" charset="-122"/>
                <a:ea typeface="微软雅黑" panose="020B0503020204020204" pitchFamily="34" charset="-122"/>
              </a:rPr>
              <a:t>寄存器间接寻址</a:t>
            </a:r>
          </a:p>
          <a:p>
            <a:pPr>
              <a:lnSpc>
                <a:spcPct val="150000"/>
              </a:lnSpc>
              <a:spcBef>
                <a:spcPts val="706"/>
              </a:spcBef>
              <a:defRPr/>
            </a:pPr>
            <a:r>
              <a:rPr lang="zh-CN" altLang="zh-CN" sz="1494" dirty="0">
                <a:solidFill>
                  <a:srgbClr val="001ADB"/>
                </a:solidFill>
                <a:latin typeface="微软雅黑" panose="020B0503020204020204" pitchFamily="34" charset="-122"/>
                <a:ea typeface="微软雅黑" panose="020B0503020204020204" pitchFamily="34" charset="-122"/>
              </a:rPr>
              <a:t></a:t>
            </a:r>
            <a:r>
              <a:rPr lang="zh-CN" altLang="zh-CN" sz="1494" dirty="0">
                <a:latin typeface="微软雅黑" panose="020B0503020204020204" pitchFamily="34" charset="-122"/>
                <a:ea typeface="微软雅黑" panose="020B0503020204020204" pitchFamily="34" charset="-122"/>
              </a:rPr>
              <a:t>操作数在存储器中，指令地址字段中给出的寄存器的内容是操作数在存储器中的地址。</a:t>
            </a:r>
            <a:endParaRPr lang="en-US" altLang="zh-CN" sz="1494" dirty="0">
              <a:latin typeface="微软雅黑" panose="020B0503020204020204" pitchFamily="34" charset="-122"/>
              <a:ea typeface="微软雅黑" panose="020B0503020204020204" pitchFamily="34" charset="-122"/>
            </a:endParaRPr>
          </a:p>
          <a:p>
            <a:pPr>
              <a:lnSpc>
                <a:spcPts val="1494"/>
              </a:lnSpc>
              <a:spcBef>
                <a:spcPts val="706"/>
              </a:spcBef>
              <a:defRPr/>
            </a:pPr>
            <a:endParaRPr lang="en-US" altLang="zh-CN" sz="1494" dirty="0">
              <a:latin typeface="微软雅黑" panose="020B0503020204020204" pitchFamily="34" charset="-122"/>
              <a:ea typeface="微软雅黑" panose="020B0503020204020204" pitchFamily="34" charset="-122"/>
            </a:endParaRPr>
          </a:p>
          <a:p>
            <a:pPr>
              <a:lnSpc>
                <a:spcPts val="1494"/>
              </a:lnSpc>
              <a:spcBef>
                <a:spcPts val="706"/>
              </a:spcBef>
              <a:defRPr/>
            </a:pPr>
            <a:endParaRPr lang="en-US" altLang="zh-CN" sz="1494" dirty="0">
              <a:latin typeface="微软雅黑" panose="020B0503020204020204" pitchFamily="34" charset="-122"/>
              <a:ea typeface="微软雅黑" panose="020B0503020204020204" pitchFamily="34" charset="-122"/>
            </a:endParaRPr>
          </a:p>
          <a:p>
            <a:pPr>
              <a:lnSpc>
                <a:spcPts val="1494"/>
              </a:lnSpc>
              <a:spcBef>
                <a:spcPts val="706"/>
              </a:spcBef>
              <a:defRPr/>
            </a:pPr>
            <a:r>
              <a:rPr lang="zh-CN" altLang="en-US" sz="1992" b="1" dirty="0">
                <a:latin typeface="微软雅黑" panose="020B0503020204020204" pitchFamily="34" charset="-122"/>
                <a:ea typeface="微软雅黑" panose="020B0503020204020204" pitchFamily="34" charset="-122"/>
              </a:rPr>
              <a:t>基址加变址（基址寻址）</a:t>
            </a:r>
            <a:endParaRPr lang="en-US" altLang="zh-CN" sz="1992" b="1" dirty="0">
              <a:latin typeface="微软雅黑" panose="020B0503020204020204" pitchFamily="34" charset="-122"/>
              <a:ea typeface="微软雅黑" panose="020B0503020204020204" pitchFamily="34" charset="-122"/>
            </a:endParaRPr>
          </a:p>
          <a:p>
            <a:pPr>
              <a:lnSpc>
                <a:spcPct val="150000"/>
              </a:lnSpc>
              <a:spcBef>
                <a:spcPts val="706"/>
              </a:spcBef>
              <a:defRPr/>
            </a:pPr>
            <a:r>
              <a:rPr lang="zh-CN" altLang="zh-CN" sz="1494" dirty="0">
                <a:latin typeface="微软雅黑" panose="020B0503020204020204" pitchFamily="34" charset="-122"/>
                <a:ea typeface="微软雅黑" panose="020B0503020204020204" pitchFamily="34" charset="-122"/>
              </a:rPr>
              <a:t>操作数在存储器中，指令地址字段给出一寄存器和</a:t>
            </a:r>
            <a:r>
              <a:rPr lang="zh-CN" altLang="en-US" sz="1494" dirty="0">
                <a:latin typeface="微软雅黑" panose="020B0503020204020204" pitchFamily="34" charset="-122"/>
                <a:ea typeface="微软雅黑" panose="020B0503020204020204" pitchFamily="34" charset="-122"/>
              </a:rPr>
              <a:t>偏移量</a:t>
            </a:r>
            <a:r>
              <a:rPr lang="zh-CN" altLang="zh-CN" sz="1494" dirty="0">
                <a:latin typeface="微软雅黑" panose="020B0503020204020204" pitchFamily="34" charset="-122"/>
                <a:ea typeface="微软雅黑" panose="020B0503020204020204" pitchFamily="34" charset="-122"/>
              </a:rPr>
              <a:t>，寄存器的内容与</a:t>
            </a:r>
            <a:r>
              <a:rPr lang="zh-CN" altLang="en-US" sz="1494" dirty="0">
                <a:latin typeface="微软雅黑" panose="020B0503020204020204" pitchFamily="34" charset="-122"/>
                <a:ea typeface="微软雅黑" panose="020B0503020204020204" pitchFamily="34" charset="-122"/>
              </a:rPr>
              <a:t>偏移量</a:t>
            </a:r>
            <a:r>
              <a:rPr lang="zh-CN" altLang="zh-CN" sz="1494" dirty="0">
                <a:latin typeface="微软雅黑" panose="020B0503020204020204" pitchFamily="34" charset="-122"/>
                <a:ea typeface="微软雅黑" panose="020B0503020204020204" pitchFamily="34" charset="-122"/>
              </a:rPr>
              <a:t>和是操作数的内存地址。</a:t>
            </a:r>
          </a:p>
          <a:p>
            <a:pPr>
              <a:lnSpc>
                <a:spcPts val="1494"/>
              </a:lnSpc>
              <a:spcBef>
                <a:spcPts val="706"/>
              </a:spcBef>
              <a:defRPr/>
            </a:pPr>
            <a:endParaRPr lang="zh-CN" altLang="zh-CN" sz="1494"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6">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78C92CF-6B2F-447B-AD3E-1C6EE3C842ED}"/>
              </a:ext>
            </a:extLst>
          </p:cNvPr>
          <p:cNvSpPr>
            <a:spLocks noGrp="1" noChangeArrowheads="1"/>
          </p:cNvSpPr>
          <p:nvPr>
            <p:ph type="title"/>
          </p:nvPr>
        </p:nvSpPr>
        <p:spPr>
          <a:xfrm>
            <a:off x="268941" y="368394"/>
            <a:ext cx="8376397" cy="633132"/>
          </a:xfrm>
        </p:spPr>
        <p:txBody>
          <a:bodyPr/>
          <a:lstStyle/>
          <a:p>
            <a:pPr eaLnBrk="1" hangingPunct="1"/>
            <a:r>
              <a:rPr lang="en-US" altLang="zh-CN" sz="2471">
                <a:latin typeface="Arial" panose="020B0604020202020204" pitchFamily="34" charset="0"/>
                <a:cs typeface="Tahoma" panose="020B0604030504040204" pitchFamily="34" charset="0"/>
              </a:rPr>
              <a:t>Absolute (Direct) Addressing </a:t>
            </a:r>
            <a:r>
              <a:rPr lang="zh-CN" altLang="en-US" sz="2471">
                <a:latin typeface="Arial" panose="020B0604020202020204" pitchFamily="34" charset="0"/>
                <a:cs typeface="Tahoma" panose="020B0604030504040204" pitchFamily="34" charset="0"/>
              </a:rPr>
              <a:t>存储器直接寻址</a:t>
            </a:r>
            <a:endParaRPr lang="en-US" altLang="zh-CN" sz="2471">
              <a:latin typeface="Arial" panose="020B0604020202020204" pitchFamily="34" charset="0"/>
              <a:cs typeface="Tahoma" panose="020B0604030504040204" pitchFamily="34" charset="0"/>
            </a:endParaRPr>
          </a:p>
        </p:txBody>
      </p:sp>
      <p:sp>
        <p:nvSpPr>
          <p:cNvPr id="72707" name="Rectangle 3">
            <a:extLst>
              <a:ext uri="{FF2B5EF4-FFF2-40B4-BE49-F238E27FC236}">
                <a16:creationId xmlns:a16="http://schemas.microsoft.com/office/drawing/2014/main" id="{4298EBEB-CAAE-4C05-801A-AD826744BAFA}"/>
              </a:ext>
            </a:extLst>
          </p:cNvPr>
          <p:cNvSpPr>
            <a:spLocks noGrp="1" noChangeArrowheads="1"/>
          </p:cNvSpPr>
          <p:nvPr>
            <p:ph idx="1"/>
          </p:nvPr>
        </p:nvSpPr>
        <p:spPr>
          <a:xfrm>
            <a:off x="2928938" y="2605367"/>
            <a:ext cx="3933265" cy="920284"/>
          </a:xfrm>
        </p:spPr>
        <p:txBody>
          <a:bodyPr/>
          <a:lstStyle/>
          <a:p>
            <a:pPr eaLnBrk="1" hangingPunct="1">
              <a:spcBef>
                <a:spcPct val="0"/>
              </a:spcBef>
            </a:pPr>
            <a:endParaRPr lang="en-US" altLang="zh-CN">
              <a:cs typeface="Tahoma" panose="020B0604030504040204" pitchFamily="34" charset="0"/>
            </a:endParaRPr>
          </a:p>
          <a:p>
            <a:pPr eaLnBrk="1" hangingPunct="1">
              <a:spcBef>
                <a:spcPct val="0"/>
              </a:spcBef>
            </a:pPr>
            <a:endParaRPr lang="en-US" altLang="zh-CN">
              <a:cs typeface="Tahoma" panose="020B0604030504040204" pitchFamily="34" charset="0"/>
            </a:endParaRPr>
          </a:p>
          <a:p>
            <a:pPr eaLnBrk="1" hangingPunct="1">
              <a:spcBef>
                <a:spcPct val="0"/>
              </a:spcBef>
            </a:pPr>
            <a:endParaRPr lang="en-US" altLang="zh-CN">
              <a:cs typeface="Tahoma" panose="020B0604030504040204" pitchFamily="34" charset="0"/>
            </a:endParaRPr>
          </a:p>
          <a:p>
            <a:pPr eaLnBrk="1" hangingPunct="1">
              <a:spcBef>
                <a:spcPct val="0"/>
              </a:spcBef>
              <a:buFont typeface="Wingdings 2" panose="05020102010507070707" pitchFamily="18" charset="2"/>
              <a:buNone/>
            </a:pPr>
            <a:endParaRPr lang="en-US" altLang="zh-CN">
              <a:cs typeface="Tahoma" panose="020B0604030504040204" pitchFamily="34" charset="0"/>
            </a:endParaRPr>
          </a:p>
        </p:txBody>
      </p:sp>
      <p:sp>
        <p:nvSpPr>
          <p:cNvPr id="72708" name="Text Box 4">
            <a:extLst>
              <a:ext uri="{FF2B5EF4-FFF2-40B4-BE49-F238E27FC236}">
                <a16:creationId xmlns:a16="http://schemas.microsoft.com/office/drawing/2014/main" id="{933ECC97-1469-41E0-8EFF-DD03682B740A}"/>
              </a:ext>
            </a:extLst>
          </p:cNvPr>
          <p:cNvSpPr txBox="1">
            <a:spLocks noChangeArrowheads="1"/>
          </p:cNvSpPr>
          <p:nvPr/>
        </p:nvSpPr>
        <p:spPr bwMode="auto">
          <a:xfrm>
            <a:off x="522475" y="1585633"/>
            <a:ext cx="1158408" cy="16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ja-JP" altLang="en-US" sz="2471">
                <a:solidFill>
                  <a:srgbClr val="7030A0"/>
                </a:solidFill>
                <a:latin typeface="Calibri" panose="020F0502020204030204" pitchFamily="34" charset="0"/>
                <a:ea typeface="MS PGothic" panose="020B0600070205080204" pitchFamily="34" charset="-128"/>
                <a:cs typeface="Calibri" panose="020F0502020204030204" pitchFamily="34" charset="0"/>
              </a:rPr>
              <a:t>“</a:t>
            </a:r>
            <a:r>
              <a:rPr lang="en-US" altLang="ja-JP" sz="2471">
                <a:solidFill>
                  <a:srgbClr val="7030A0"/>
                </a:solidFill>
                <a:latin typeface="Calibri" panose="020F0502020204030204" pitchFamily="34" charset="0"/>
                <a:ea typeface="MS PGothic" panose="020B0600070205080204" pitchFamily="34" charset="-128"/>
                <a:cs typeface="Calibri" panose="020F0502020204030204" pitchFamily="34" charset="0"/>
              </a:rPr>
              <a:t>C</a:t>
            </a:r>
            <a:r>
              <a:rPr lang="ja-JP" altLang="en-US" sz="2471">
                <a:solidFill>
                  <a:srgbClr val="7030A0"/>
                </a:solidFill>
                <a:latin typeface="Calibri" panose="020F0502020204030204" pitchFamily="34" charset="0"/>
                <a:ea typeface="MS PGothic" panose="020B0600070205080204" pitchFamily="34" charset="-128"/>
                <a:cs typeface="Calibri" panose="020F0502020204030204" pitchFamily="34" charset="0"/>
              </a:rPr>
              <a:t>”</a:t>
            </a:r>
            <a:endParaRPr lang="en-US" altLang="ja-JP" sz="2471">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int x = 10;</a:t>
            </a:r>
          </a:p>
          <a:p>
            <a:pPr eaLnBrk="1" hangingPunct="1"/>
            <a:endPar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main() {</a:t>
            </a: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    x = x + 1;</a:t>
            </a: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a:t>
            </a:r>
          </a:p>
        </p:txBody>
      </p:sp>
      <p:sp>
        <p:nvSpPr>
          <p:cNvPr id="59397" name="Text Box 5">
            <a:extLst>
              <a:ext uri="{FF2B5EF4-FFF2-40B4-BE49-F238E27FC236}">
                <a16:creationId xmlns:a16="http://schemas.microsoft.com/office/drawing/2014/main" id="{B75BD139-6D4E-4A63-AD6A-97CCC62EB38E}"/>
              </a:ext>
            </a:extLst>
          </p:cNvPr>
          <p:cNvSpPr txBox="1">
            <a:spLocks noChangeArrowheads="1"/>
          </p:cNvSpPr>
          <p:nvPr/>
        </p:nvSpPr>
        <p:spPr bwMode="auto">
          <a:xfrm>
            <a:off x="2675405" y="1364316"/>
            <a:ext cx="2170787" cy="28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Calibri" panose="020F0502020204030204" pitchFamily="34" charset="0"/>
                <a:ea typeface="宋体" panose="02010600030101010101" pitchFamily="2" charset="-122"/>
              </a:defRPr>
            </a:lvl1pPr>
            <a:lvl2pPr marL="742950" indent="-285750">
              <a:spcBef>
                <a:spcPct val="20000"/>
              </a:spcBef>
              <a:defRPr>
                <a:solidFill>
                  <a:schemeClr val="tx1"/>
                </a:solidFill>
                <a:latin typeface="Calibri" panose="020F0502020204030204" pitchFamily="34" charset="0"/>
                <a:ea typeface="宋体" panose="02010600030101010101" pitchFamily="2" charset="-122"/>
              </a:defRPr>
            </a:lvl2pPr>
            <a:lvl3pPr marL="1143000" indent="-228600">
              <a:spcBef>
                <a:spcPct val="20000"/>
              </a:spcBef>
              <a:defRPr>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defRPr/>
            </a:pPr>
            <a:r>
              <a:rPr lang="ja-JP" altLang="en-US" sz="2158" dirty="0">
                <a:solidFill>
                  <a:srgbClr val="7030A0"/>
                </a:solidFill>
                <a:ea typeface="MS PGothic" panose="020B0600070205080204" pitchFamily="34" charset="-128"/>
                <a:cs typeface="Calibri" panose="020F0502020204030204" pitchFamily="34" charset="0"/>
              </a:rPr>
              <a:t>“</a:t>
            </a:r>
            <a:r>
              <a:rPr lang="en-US" altLang="ja-JP" sz="2158" dirty="0">
                <a:solidFill>
                  <a:srgbClr val="7030A0"/>
                </a:solidFill>
                <a:ea typeface="MS PGothic" panose="020B0600070205080204" pitchFamily="34" charset="-128"/>
                <a:cs typeface="Calibri" panose="020F0502020204030204" pitchFamily="34" charset="0"/>
              </a:rPr>
              <a:t>MIPS Assembly</a:t>
            </a:r>
            <a:r>
              <a:rPr lang="ja-JP" altLang="en-US" sz="2158" dirty="0">
                <a:solidFill>
                  <a:srgbClr val="7030A0"/>
                </a:solidFill>
                <a:ea typeface="MS PGothic" panose="020B0600070205080204" pitchFamily="34" charset="-128"/>
                <a:cs typeface="Calibri" panose="020F0502020204030204" pitchFamily="34" charset="0"/>
              </a:rPr>
              <a:t>”</a:t>
            </a:r>
            <a:endParaRPr lang="en-US" altLang="ja-JP" sz="2158" dirty="0">
              <a:solidFill>
                <a:srgbClr val="7030A0"/>
              </a:solidFill>
              <a:ea typeface="MS PGothic" panose="020B0600070205080204" pitchFamily="34" charset="-128"/>
              <a:cs typeface="Calibri" panose="020F0502020204030204" pitchFamily="34" charset="0"/>
            </a:endParaRP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.data</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.global x</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x: .word 10</a:t>
            </a:r>
          </a:p>
          <a:p>
            <a:pPr>
              <a:spcBef>
                <a:spcPct val="0"/>
              </a:spcBef>
              <a:defRPr/>
            </a:pPr>
            <a:endParaRPr lang="en-US" altLang="zh-CN" sz="1577" dirty="0">
              <a:solidFill>
                <a:srgbClr val="7030A0"/>
              </a:solidFill>
              <a:ea typeface="MS PGothic" panose="020B0600070205080204" pitchFamily="34" charset="-128"/>
              <a:cs typeface="Calibri" panose="020F0502020204030204" pitchFamily="34" charset="0"/>
            </a:endParaRP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.text</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.global main</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main:</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	</a:t>
            </a:r>
            <a:r>
              <a:rPr lang="en-US" altLang="zh-CN" sz="1577" dirty="0" err="1">
                <a:solidFill>
                  <a:srgbClr val="7030A0"/>
                </a:solidFill>
                <a:ea typeface="MS PGothic" panose="020B0600070205080204" pitchFamily="34" charset="-128"/>
                <a:cs typeface="Calibri" panose="020F0502020204030204" pitchFamily="34" charset="0"/>
              </a:rPr>
              <a:t>lw</a:t>
            </a:r>
            <a:r>
              <a:rPr lang="en-US" altLang="zh-CN" sz="1577" dirty="0">
                <a:solidFill>
                  <a:srgbClr val="7030A0"/>
                </a:solidFill>
                <a:ea typeface="MS PGothic" panose="020B0600070205080204" pitchFamily="34" charset="-128"/>
                <a:cs typeface="Calibri" panose="020F0502020204030204" pitchFamily="34" charset="0"/>
              </a:rPr>
              <a:t>   $2,x($0)</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	</a:t>
            </a:r>
            <a:r>
              <a:rPr lang="en-US" altLang="zh-CN" sz="1577" dirty="0" err="1">
                <a:solidFill>
                  <a:srgbClr val="7030A0"/>
                </a:solidFill>
                <a:ea typeface="MS PGothic" panose="020B0600070205080204" pitchFamily="34" charset="-128"/>
                <a:cs typeface="Calibri" panose="020F0502020204030204" pitchFamily="34" charset="0"/>
              </a:rPr>
              <a:t>addi</a:t>
            </a:r>
            <a:r>
              <a:rPr lang="en-US" altLang="zh-CN" sz="1577" dirty="0">
                <a:solidFill>
                  <a:srgbClr val="7030A0"/>
                </a:solidFill>
                <a:ea typeface="MS PGothic" panose="020B0600070205080204" pitchFamily="34" charset="-128"/>
                <a:cs typeface="Calibri" panose="020F0502020204030204" pitchFamily="34" charset="0"/>
              </a:rPr>
              <a:t> $2,$2,1</a:t>
            </a:r>
          </a:p>
          <a:p>
            <a:pPr>
              <a:spcBef>
                <a:spcPct val="0"/>
              </a:spcBef>
              <a:defRPr/>
            </a:pPr>
            <a:r>
              <a:rPr lang="en-US" altLang="zh-CN" sz="1577" dirty="0">
                <a:solidFill>
                  <a:srgbClr val="7030A0"/>
                </a:solidFill>
                <a:ea typeface="MS PGothic" panose="020B0600070205080204" pitchFamily="34" charset="-128"/>
                <a:cs typeface="Calibri" panose="020F0502020204030204" pitchFamily="34" charset="0"/>
              </a:rPr>
              <a:t>	</a:t>
            </a:r>
            <a:r>
              <a:rPr lang="en-US" altLang="zh-CN" sz="1577" dirty="0" err="1">
                <a:solidFill>
                  <a:srgbClr val="7030A0"/>
                </a:solidFill>
                <a:ea typeface="MS PGothic" panose="020B0600070205080204" pitchFamily="34" charset="-128"/>
                <a:cs typeface="Calibri" panose="020F0502020204030204" pitchFamily="34" charset="0"/>
              </a:rPr>
              <a:t>sw</a:t>
            </a:r>
            <a:r>
              <a:rPr lang="en-US" altLang="zh-CN" sz="1577" dirty="0">
                <a:solidFill>
                  <a:srgbClr val="7030A0"/>
                </a:solidFill>
                <a:ea typeface="MS PGothic" panose="020B0600070205080204" pitchFamily="34" charset="-128"/>
                <a:cs typeface="Calibri" panose="020F0502020204030204" pitchFamily="34" charset="0"/>
              </a:rPr>
              <a:t>   $2,x($0)</a:t>
            </a:r>
          </a:p>
        </p:txBody>
      </p:sp>
      <p:sp>
        <p:nvSpPr>
          <p:cNvPr id="72710" name="Text Box 5">
            <a:extLst>
              <a:ext uri="{FF2B5EF4-FFF2-40B4-BE49-F238E27FC236}">
                <a16:creationId xmlns:a16="http://schemas.microsoft.com/office/drawing/2014/main" id="{960191D8-4628-454C-B392-81F21D9ADF95}"/>
              </a:ext>
            </a:extLst>
          </p:cNvPr>
          <p:cNvSpPr txBox="1">
            <a:spLocks noChangeArrowheads="1"/>
          </p:cNvSpPr>
          <p:nvPr/>
        </p:nvSpPr>
        <p:spPr bwMode="auto">
          <a:xfrm>
            <a:off x="5549713" y="1376924"/>
            <a:ext cx="3159006" cy="324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ja-JP" altLang="en-US" sz="2824">
                <a:solidFill>
                  <a:srgbClr val="7030A0"/>
                </a:solidFill>
                <a:latin typeface="Calibri" panose="020F0502020204030204" pitchFamily="34" charset="0"/>
                <a:ea typeface="MS PGothic" panose="020B0600070205080204" pitchFamily="34" charset="-128"/>
                <a:cs typeface="Calibri" panose="020F0502020204030204" pitchFamily="34" charset="0"/>
              </a:rPr>
              <a:t>“</a:t>
            </a:r>
            <a:r>
              <a:rPr lang="en-US" altLang="ja-JP" sz="2824">
                <a:solidFill>
                  <a:srgbClr val="7030A0"/>
                </a:solidFill>
                <a:latin typeface="Calibri" panose="020F0502020204030204" pitchFamily="34" charset="0"/>
                <a:ea typeface="MS PGothic" panose="020B0600070205080204" pitchFamily="34" charset="-128"/>
                <a:cs typeface="Calibri" panose="020F0502020204030204" pitchFamily="34" charset="0"/>
              </a:rPr>
              <a:t>After Compilation</a:t>
            </a:r>
            <a:r>
              <a:rPr lang="ja-JP" altLang="en-US" sz="2824">
                <a:solidFill>
                  <a:srgbClr val="7030A0"/>
                </a:solidFill>
                <a:latin typeface="Calibri" panose="020F0502020204030204" pitchFamily="34" charset="0"/>
                <a:ea typeface="MS PGothic" panose="020B0600070205080204" pitchFamily="34" charset="-128"/>
                <a:cs typeface="Calibri" panose="020F0502020204030204" pitchFamily="34" charset="0"/>
              </a:rPr>
              <a:t>”</a:t>
            </a:r>
            <a:endParaRPr lang="en-US" altLang="ja-JP" sz="2824">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.data 0x0100</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.global x</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x: .word 10</a:t>
            </a:r>
          </a:p>
          <a:p>
            <a:pPr eaLnBrk="1" hangingPunct="1"/>
            <a:endPar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.text</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.global main</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main:</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	lw   $2,0x100($0)</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	addi $2,$2,1</a:t>
            </a:r>
          </a:p>
          <a:p>
            <a:pPr eaLnBrk="1" hangingPunct="1"/>
            <a:r>
              <a:rPr lang="en-US" altLang="zh-CN" sz="1765">
                <a:solidFill>
                  <a:srgbClr val="7030A0"/>
                </a:solidFill>
                <a:latin typeface="Calibri" panose="020F0502020204030204" pitchFamily="34" charset="0"/>
                <a:ea typeface="MS PGothic" panose="020B0600070205080204" pitchFamily="34" charset="-128"/>
                <a:cs typeface="Calibri" panose="020F0502020204030204" pitchFamily="34" charset="0"/>
              </a:rPr>
              <a:t>	sw   $2,0x100($0)</a:t>
            </a:r>
          </a:p>
        </p:txBody>
      </p:sp>
      <p:sp>
        <p:nvSpPr>
          <p:cNvPr id="12" name="Rectangle 3">
            <a:extLst>
              <a:ext uri="{FF2B5EF4-FFF2-40B4-BE49-F238E27FC236}">
                <a16:creationId xmlns:a16="http://schemas.microsoft.com/office/drawing/2014/main" id="{6329B017-34CF-4706-AF93-E39459F131A8}"/>
              </a:ext>
            </a:extLst>
          </p:cNvPr>
          <p:cNvSpPr txBox="1">
            <a:spLocks noChangeArrowheads="1"/>
          </p:cNvSpPr>
          <p:nvPr/>
        </p:nvSpPr>
        <p:spPr bwMode="auto">
          <a:xfrm>
            <a:off x="460843" y="4539784"/>
            <a:ext cx="8356787" cy="1536606"/>
          </a:xfrm>
          <a:prstGeom prst="rect">
            <a:avLst/>
          </a:prstGeom>
          <a:noFill/>
          <a:ln w="9525">
            <a:noFill/>
            <a:miter lim="800000"/>
            <a:headEnd/>
            <a:tailEnd/>
          </a:ln>
        </p:spPr>
        <p:txBody>
          <a:bodyPr lIns="167508" tIns="125631" rIns="167508" bIns="125631"/>
          <a:lstStyle>
            <a:lvl1pPr marL="342900" indent="-342900">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20000"/>
              </a:spcBef>
              <a:buClr>
                <a:schemeClr val="accent1"/>
              </a:buClr>
              <a:buSzPct val="85000"/>
              <a:buFont typeface="Wingdings 2" panose="05020102010507070707" pitchFamily="18" charset="2"/>
              <a:buChar char="ã"/>
              <a:defRPr/>
            </a:pPr>
            <a:r>
              <a:rPr kumimoji="1" lang="zh-CN" altLang="en-US"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rPr>
              <a:t>汇编器</a:t>
            </a:r>
            <a:r>
              <a:rPr kumimoji="1" lang="en-US" altLang="en-US"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rPr>
              <a:t>“</a:t>
            </a:r>
            <a:r>
              <a:rPr kumimoji="1" lang="en-US" altLang="ja-JP" sz="2564" dirty="0">
                <a:solidFill>
                  <a:schemeClr val="accent1"/>
                </a:solidFill>
                <a:latin typeface="微软雅黑" panose="020B0503020204020204" pitchFamily="34" charset="-122"/>
                <a:ea typeface="微软雅黑" panose="020B0503020204020204" pitchFamily="34" charset="-122"/>
                <a:cs typeface="Courier New" panose="02070309020205020404" pitchFamily="49" charset="0"/>
              </a:rPr>
              <a:t>x</a:t>
            </a:r>
            <a:r>
              <a:rPr kumimoji="1" lang="en-US" altLang="en-US"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rPr>
              <a:t>”</a:t>
            </a:r>
            <a:r>
              <a:rPr kumimoji="1" lang="en-US" altLang="ja-JP"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rPr>
              <a:t> </a:t>
            </a:r>
            <a:r>
              <a:rPr kumimoji="1" lang="zh-CN" altLang="en-US"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rPr>
              <a:t>用它的地址代替</a:t>
            </a:r>
            <a:endParaRPr kumimoji="1" lang="en-US" altLang="ja-JP" sz="2564" b="0" dirty="0">
              <a:solidFill>
                <a:schemeClr val="accent1"/>
              </a:solidFill>
              <a:latin typeface="微软雅黑" panose="020B0503020204020204" pitchFamily="34" charset="-122"/>
              <a:ea typeface="微软雅黑" panose="020B0503020204020204" pitchFamily="34" charset="-122"/>
              <a:cs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e.g., </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这里</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 data (</a:t>
            </a:r>
            <a:r>
              <a:rPr kumimoji="1" lang="en-US" altLang="zh-CN" sz="2107" dirty="0">
                <a:solidFill>
                  <a:schemeClr val="hlink"/>
                </a:solidFill>
                <a:latin typeface="微软雅黑" panose="020B0503020204020204" pitchFamily="34" charset="-122"/>
                <a:ea typeface="微软雅黑" panose="020B0503020204020204" pitchFamily="34" charset="-122"/>
                <a:cs typeface="Courier New" panose="02070309020205020404" pitchFamily="49" charset="0"/>
              </a:rPr>
              <a:t>.data</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 </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从 </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0x100 </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开始</a:t>
            </a:r>
            <a:endPar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endParaRPr>
          </a:p>
          <a:p>
            <a:pPr lvl="1">
              <a:spcBef>
                <a:spcPct val="20000"/>
              </a:spcBef>
              <a:buClr>
                <a:schemeClr val="hlink"/>
              </a:buClr>
              <a:buSzPct val="85000"/>
              <a:buFont typeface="Wingdings" panose="05000000000000000000" pitchFamily="2" charset="2"/>
              <a:buChar char="l"/>
              <a:defRPr/>
            </a:pPr>
            <a:r>
              <a:rPr kumimoji="1" lang="en-US" altLang="zh-CN" sz="2107" dirty="0">
                <a:solidFill>
                  <a:schemeClr val="hlink"/>
                </a:solidFill>
                <a:latin typeface="微软雅黑" panose="020B0503020204020204" pitchFamily="34" charset="-122"/>
                <a:ea typeface="微软雅黑" panose="020B0503020204020204" pitchFamily="34" charset="-122"/>
                <a:cs typeface="Courier New" panose="02070309020205020404" pitchFamily="49" charset="0"/>
              </a:rPr>
              <a:t>x</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 </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是第一个变量的地址</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 </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以</a:t>
            </a:r>
            <a:r>
              <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0x100</a:t>
            </a:r>
            <a:r>
              <a:rPr kumimoji="1" lang="zh-CN" altLang="en-US"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rPr>
              <a:t>开始</a:t>
            </a:r>
            <a:endParaRPr kumimoji="1" lang="en-US" altLang="zh-CN" sz="2107" b="0" dirty="0">
              <a:solidFill>
                <a:schemeClr val="hlink"/>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F10A0F4-C5AA-4943-9312-70CC0A93D6C3}"/>
              </a:ext>
            </a:extLst>
          </p:cNvPr>
          <p:cNvSpPr>
            <a:spLocks noGrp="1" noChangeArrowheads="1"/>
          </p:cNvSpPr>
          <p:nvPr>
            <p:ph type="title"/>
          </p:nvPr>
        </p:nvSpPr>
        <p:spPr>
          <a:xfrm>
            <a:off x="383802" y="399210"/>
            <a:ext cx="8376397" cy="626128"/>
          </a:xfrm>
        </p:spPr>
        <p:txBody>
          <a:bodyPr rtlCol="0">
            <a:normAutofit/>
          </a:bodyPr>
          <a:lstStyle/>
          <a:p>
            <a:pPr defTabSz="665665">
              <a:defRPr/>
            </a:pPr>
            <a:r>
              <a:rPr lang="en-US" altLang="zh-CN" sz="2656" dirty="0">
                <a:latin typeface="Arial" panose="020B0604020202020204" pitchFamily="34" charset="0"/>
                <a:cs typeface="Tahoma" panose="020B0604030504040204" pitchFamily="34" charset="0"/>
              </a:rPr>
              <a:t>Indirect Addressing </a:t>
            </a:r>
            <a:r>
              <a:rPr lang="zh-CN" altLang="zh-CN" sz="2656" dirty="0">
                <a:latin typeface="Arial" panose="020B0604020202020204" pitchFamily="34" charset="0"/>
                <a:cs typeface="Tahoma" panose="020B0604030504040204" pitchFamily="34" charset="0"/>
              </a:rPr>
              <a:t>寄存器间接寻址</a:t>
            </a:r>
            <a:endParaRPr lang="en-US" altLang="zh-CN" sz="2656" dirty="0">
              <a:latin typeface="Arial" panose="020B0604020202020204" pitchFamily="34" charset="0"/>
              <a:cs typeface="Tahoma" panose="020B0604030504040204" pitchFamily="34" charset="0"/>
            </a:endParaRPr>
          </a:p>
        </p:txBody>
      </p:sp>
      <p:sp>
        <p:nvSpPr>
          <p:cNvPr id="61443" name="Rectangle 3">
            <a:extLst>
              <a:ext uri="{FF2B5EF4-FFF2-40B4-BE49-F238E27FC236}">
                <a16:creationId xmlns:a16="http://schemas.microsoft.com/office/drawing/2014/main" id="{7FF7DD77-B29F-4990-8968-7E5228E103AC}"/>
              </a:ext>
            </a:extLst>
          </p:cNvPr>
          <p:cNvSpPr>
            <a:spLocks noGrp="1" noChangeArrowheads="1"/>
          </p:cNvSpPr>
          <p:nvPr>
            <p:ph idx="1"/>
          </p:nvPr>
        </p:nvSpPr>
        <p:spPr>
          <a:xfrm>
            <a:off x="451037" y="1344706"/>
            <a:ext cx="5940519" cy="4403912"/>
          </a:xfrm>
        </p:spPr>
        <p:txBody>
          <a:bodyPr rtlCol="0">
            <a:normAutofit lnSpcReduction="10000"/>
          </a:bodyPr>
          <a:lstStyle/>
          <a:p>
            <a:pPr marL="166416" indent="-166416" defTabSz="665665">
              <a:lnSpc>
                <a:spcPct val="150000"/>
              </a:lnSpc>
              <a:spcBef>
                <a:spcPct val="0"/>
              </a:spcBef>
              <a:defRPr/>
            </a:pPr>
            <a:r>
              <a:rPr lang="en-US" altLang="zh-CN" sz="1992" b="1" dirty="0">
                <a:solidFill>
                  <a:srgbClr val="FF0000"/>
                </a:solidFill>
                <a:cs typeface="Calibri" panose="020F0502020204030204" pitchFamily="34" charset="0"/>
              </a:rPr>
              <a:t>What we want:</a:t>
            </a:r>
          </a:p>
          <a:p>
            <a:pPr marL="499249" lvl="1" indent="-166416" defTabSz="665665">
              <a:lnSpc>
                <a:spcPct val="150000"/>
              </a:lnSpc>
              <a:spcBef>
                <a:spcPct val="0"/>
              </a:spcBef>
              <a:defRPr/>
            </a:pPr>
            <a:r>
              <a:rPr lang="zh-CN" altLang="en-US" sz="1660" b="1" dirty="0">
                <a:solidFill>
                  <a:srgbClr val="000000"/>
                </a:solidFill>
                <a:cs typeface="Calibri" panose="020F0502020204030204" pitchFamily="34" charset="0"/>
              </a:rPr>
              <a:t>内存中的常数放在寄存器中</a:t>
            </a:r>
            <a:endParaRPr lang="en-US" altLang="zh-CN" sz="1660" b="1" dirty="0">
              <a:solidFill>
                <a:srgbClr val="000000"/>
              </a:solidFill>
              <a:cs typeface="Calibri" panose="020F0502020204030204" pitchFamily="34" charset="0"/>
            </a:endParaRPr>
          </a:p>
          <a:p>
            <a:pPr marL="166416" indent="-166416" defTabSz="665665">
              <a:lnSpc>
                <a:spcPct val="150000"/>
              </a:lnSpc>
              <a:spcBef>
                <a:spcPct val="0"/>
              </a:spcBef>
              <a:defRPr/>
            </a:pPr>
            <a:r>
              <a:rPr lang="en-US" altLang="zh-CN" sz="1992" b="1" dirty="0">
                <a:solidFill>
                  <a:srgbClr val="FF0000"/>
                </a:solidFill>
                <a:cs typeface="Calibri" panose="020F0502020204030204" pitchFamily="34" charset="0"/>
              </a:rPr>
              <a:t>Examples:</a:t>
            </a:r>
          </a:p>
          <a:p>
            <a:pPr marL="166416" indent="-166416" defTabSz="665665">
              <a:lnSpc>
                <a:spcPct val="150000"/>
              </a:lnSpc>
              <a:spcBef>
                <a:spcPct val="0"/>
              </a:spcBef>
              <a:defRPr/>
            </a:pPr>
            <a:endParaRPr lang="en-US" altLang="zh-CN" sz="1660" b="1" dirty="0">
              <a:cs typeface="Calibri" panose="020F0502020204030204" pitchFamily="34" charset="0"/>
            </a:endParaRPr>
          </a:p>
          <a:p>
            <a:pPr marL="166416" indent="-166416" defTabSz="665665">
              <a:lnSpc>
                <a:spcPct val="150000"/>
              </a:lnSpc>
              <a:spcBef>
                <a:spcPct val="0"/>
              </a:spcBef>
              <a:defRPr/>
            </a:pPr>
            <a:endParaRPr lang="en-US" altLang="zh-CN" sz="1660" b="1" dirty="0">
              <a:cs typeface="Calibri" panose="020F0502020204030204" pitchFamily="34" charset="0"/>
            </a:endParaRPr>
          </a:p>
          <a:p>
            <a:pPr marL="166416" indent="-166416" defTabSz="665665">
              <a:lnSpc>
                <a:spcPct val="150000"/>
              </a:lnSpc>
              <a:spcBef>
                <a:spcPct val="0"/>
              </a:spcBef>
              <a:defRPr/>
            </a:pPr>
            <a:endParaRPr lang="en-US" altLang="zh-CN" sz="1660" b="1" dirty="0">
              <a:cs typeface="Calibri" panose="020F0502020204030204" pitchFamily="34" charset="0"/>
            </a:endParaRPr>
          </a:p>
          <a:p>
            <a:pPr marL="166416" indent="-166416" defTabSz="665665">
              <a:lnSpc>
                <a:spcPct val="150000"/>
              </a:lnSpc>
              <a:spcBef>
                <a:spcPct val="0"/>
              </a:spcBef>
              <a:defRPr/>
            </a:pPr>
            <a:endParaRPr lang="en-US" altLang="zh-CN" sz="1660" b="1" dirty="0">
              <a:cs typeface="Calibri" panose="020F0502020204030204" pitchFamily="34" charset="0"/>
            </a:endParaRPr>
          </a:p>
          <a:p>
            <a:pPr marL="166416" indent="-166416" defTabSz="665665">
              <a:lnSpc>
                <a:spcPct val="150000"/>
              </a:lnSpc>
              <a:spcBef>
                <a:spcPct val="0"/>
              </a:spcBef>
              <a:defRPr/>
            </a:pPr>
            <a:endParaRPr lang="en-US" altLang="zh-CN" sz="1660" b="1" dirty="0">
              <a:cs typeface="Calibri" panose="020F0502020204030204" pitchFamily="34" charset="0"/>
            </a:endParaRPr>
          </a:p>
          <a:p>
            <a:pPr marL="166416" indent="-166416" defTabSz="665665">
              <a:lnSpc>
                <a:spcPct val="150000"/>
              </a:lnSpc>
              <a:spcBef>
                <a:spcPct val="0"/>
              </a:spcBef>
              <a:defRPr/>
            </a:pPr>
            <a:r>
              <a:rPr lang="zh-CN" altLang="en-US" sz="1992" b="1" dirty="0">
                <a:solidFill>
                  <a:srgbClr val="FF0000"/>
                </a:solidFill>
                <a:cs typeface="Calibri" panose="020F0502020204030204" pitchFamily="34" charset="0"/>
              </a:rPr>
              <a:t>注意</a:t>
            </a:r>
            <a:endParaRPr lang="en-US" altLang="zh-CN" sz="1992" b="1" dirty="0">
              <a:solidFill>
                <a:srgbClr val="FF0000"/>
              </a:solidFill>
              <a:cs typeface="Calibri" panose="020F0502020204030204" pitchFamily="34" charset="0"/>
            </a:endParaRPr>
          </a:p>
          <a:p>
            <a:pPr marL="166416" indent="-166416" defTabSz="665665">
              <a:lnSpc>
                <a:spcPct val="150000"/>
              </a:lnSpc>
              <a:spcBef>
                <a:spcPct val="0"/>
              </a:spcBef>
              <a:defRPr/>
            </a:pPr>
            <a:r>
              <a:rPr lang="zh-CN" altLang="en-US" sz="1660" dirty="0">
                <a:cs typeface="Calibri" panose="020F0502020204030204" pitchFamily="34" charset="0"/>
              </a:rPr>
              <a:t>您必须确保寄存器包含有效地址（根据需要进行双精度、字或短对齐）</a:t>
            </a:r>
            <a:endParaRPr lang="en-US" altLang="zh-CN" sz="1660" b="1" dirty="0">
              <a:solidFill>
                <a:srgbClr val="000000"/>
              </a:solidFill>
              <a:cs typeface="Calibri" panose="020F0502020204030204" pitchFamily="34" charset="0"/>
            </a:endParaRPr>
          </a:p>
        </p:txBody>
      </p:sp>
      <p:sp>
        <p:nvSpPr>
          <p:cNvPr id="74756" name="Text Box 4">
            <a:extLst>
              <a:ext uri="{FF2B5EF4-FFF2-40B4-BE49-F238E27FC236}">
                <a16:creationId xmlns:a16="http://schemas.microsoft.com/office/drawing/2014/main" id="{C289D27C-A7F4-4A7E-B5F7-A8A152BEDB25}"/>
              </a:ext>
            </a:extLst>
          </p:cNvPr>
          <p:cNvSpPr txBox="1">
            <a:spLocks noChangeArrowheads="1"/>
          </p:cNvSpPr>
          <p:nvPr/>
        </p:nvSpPr>
        <p:spPr bwMode="auto">
          <a:xfrm>
            <a:off x="1459567" y="2477901"/>
            <a:ext cx="1308115" cy="193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ja-JP" altLang="en-US" sz="2471">
                <a:solidFill>
                  <a:srgbClr val="7030A0"/>
                </a:solidFill>
                <a:latin typeface="Calibri" panose="020F0502020204030204" pitchFamily="34" charset="0"/>
                <a:ea typeface="MS PGothic" panose="020B0600070205080204" pitchFamily="34" charset="-128"/>
                <a:cs typeface="Calibri" panose="020F0502020204030204" pitchFamily="34" charset="0"/>
              </a:rPr>
              <a:t>“</a:t>
            </a:r>
            <a:r>
              <a:rPr lang="en-US" altLang="ja-JP" sz="2471">
                <a:solidFill>
                  <a:srgbClr val="7030A0"/>
                </a:solidFill>
                <a:latin typeface="Calibri" panose="020F0502020204030204" pitchFamily="34" charset="0"/>
                <a:ea typeface="MS PGothic" panose="020B0600070205080204" pitchFamily="34" charset="-128"/>
                <a:cs typeface="Calibri" panose="020F0502020204030204" pitchFamily="34" charset="0"/>
              </a:rPr>
              <a:t>C</a:t>
            </a:r>
            <a:r>
              <a:rPr lang="ja-JP" altLang="en-US" sz="2471">
                <a:solidFill>
                  <a:srgbClr val="7030A0"/>
                </a:solidFill>
                <a:latin typeface="Calibri" panose="020F0502020204030204" pitchFamily="34" charset="0"/>
                <a:ea typeface="MS PGothic" panose="020B0600070205080204" pitchFamily="34" charset="-128"/>
                <a:cs typeface="Calibri" panose="020F0502020204030204" pitchFamily="34" charset="0"/>
              </a:rPr>
              <a:t>”</a:t>
            </a:r>
            <a:endParaRPr lang="en-US" altLang="ja-JP" sz="1412">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int x = 10;</a:t>
            </a:r>
          </a:p>
          <a:p>
            <a:pPr eaLnBrk="1" hangingPunct="1"/>
            <a:endPar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endParaRP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main() {</a:t>
            </a: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    int *y = &amp;x;</a:t>
            </a: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    *y = 2;</a:t>
            </a:r>
          </a:p>
          <a:p>
            <a:pPr eaLnBrk="1" hangingPunct="1"/>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a:t>
            </a:r>
          </a:p>
        </p:txBody>
      </p:sp>
      <p:sp>
        <p:nvSpPr>
          <p:cNvPr id="62469" name="Text Box 5">
            <a:extLst>
              <a:ext uri="{FF2B5EF4-FFF2-40B4-BE49-F238E27FC236}">
                <a16:creationId xmlns:a16="http://schemas.microsoft.com/office/drawing/2014/main" id="{9953AD10-14D4-41DA-8FC4-BE579D36BF0B}"/>
              </a:ext>
            </a:extLst>
          </p:cNvPr>
          <p:cNvSpPr txBox="1">
            <a:spLocks noChangeArrowheads="1"/>
          </p:cNvSpPr>
          <p:nvPr/>
        </p:nvSpPr>
        <p:spPr bwMode="auto">
          <a:xfrm>
            <a:off x="3866030" y="2122115"/>
            <a:ext cx="2043252" cy="254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Calibri" panose="020F0502020204030204" pitchFamily="34" charset="0"/>
                <a:ea typeface="宋体" panose="02010600030101010101" pitchFamily="2" charset="-122"/>
              </a:defRPr>
            </a:lvl1pPr>
            <a:lvl2pPr marL="742950" indent="-285750">
              <a:spcBef>
                <a:spcPct val="20000"/>
              </a:spcBef>
              <a:defRPr>
                <a:solidFill>
                  <a:schemeClr val="tx1"/>
                </a:solidFill>
                <a:latin typeface="Calibri" panose="020F0502020204030204" pitchFamily="34" charset="0"/>
                <a:ea typeface="宋体" panose="02010600030101010101" pitchFamily="2" charset="-122"/>
              </a:defRPr>
            </a:lvl2pPr>
            <a:lvl3pPr marL="1143000" indent="-228600">
              <a:spcBef>
                <a:spcPct val="20000"/>
              </a:spcBef>
              <a:defRPr>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defRPr/>
            </a:pPr>
            <a:r>
              <a:rPr lang="ja-JP" altLang="en-US" sz="1826" dirty="0">
                <a:solidFill>
                  <a:srgbClr val="7030A0"/>
                </a:solidFill>
                <a:ea typeface="MS PGothic" panose="020B0600070205080204" pitchFamily="34" charset="-128"/>
                <a:cs typeface="Calibri" panose="020F0502020204030204" pitchFamily="34" charset="0"/>
              </a:rPr>
              <a:t>“</a:t>
            </a:r>
            <a:r>
              <a:rPr lang="en-US" altLang="ja-JP" sz="1826" dirty="0">
                <a:solidFill>
                  <a:srgbClr val="7030A0"/>
                </a:solidFill>
                <a:ea typeface="MS PGothic" panose="020B0600070205080204" pitchFamily="34" charset="-128"/>
                <a:cs typeface="Calibri" panose="020F0502020204030204" pitchFamily="34" charset="0"/>
              </a:rPr>
              <a:t>MIPS Assembly</a:t>
            </a:r>
            <a:r>
              <a:rPr lang="ja-JP" altLang="en-US" sz="1826" dirty="0">
                <a:solidFill>
                  <a:srgbClr val="7030A0"/>
                </a:solidFill>
                <a:ea typeface="MS PGothic" panose="020B0600070205080204" pitchFamily="34" charset="-128"/>
                <a:cs typeface="Calibri" panose="020F0502020204030204" pitchFamily="34" charset="0"/>
              </a:rPr>
              <a:t>”</a:t>
            </a:r>
            <a:endParaRPr lang="en-US" altLang="ja-JP" sz="1826" dirty="0">
              <a:solidFill>
                <a:srgbClr val="7030A0"/>
              </a:solidFill>
              <a:ea typeface="MS PGothic" panose="020B0600070205080204" pitchFamily="34" charset="-128"/>
              <a:cs typeface="Calibri" panose="020F0502020204030204" pitchFamily="34" charset="0"/>
            </a:endParaRP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.data</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.global x</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x: .word   10</a:t>
            </a:r>
          </a:p>
          <a:p>
            <a:pPr>
              <a:spcBef>
                <a:spcPct val="0"/>
              </a:spcBef>
              <a:defRPr/>
            </a:pPr>
            <a:endParaRPr lang="en-US" altLang="zh-CN" sz="1411" dirty="0">
              <a:solidFill>
                <a:srgbClr val="7030A0"/>
              </a:solidFill>
              <a:ea typeface="MS PGothic" panose="020B0600070205080204" pitchFamily="34" charset="-128"/>
              <a:cs typeface="Calibri" panose="020F0502020204030204" pitchFamily="34" charset="0"/>
            </a:endParaRP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.text</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.global main</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main:</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	la   $2,x</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	</a:t>
            </a:r>
            <a:r>
              <a:rPr lang="en-US" altLang="zh-CN" sz="1411" dirty="0" err="1">
                <a:solidFill>
                  <a:srgbClr val="7030A0"/>
                </a:solidFill>
                <a:ea typeface="MS PGothic" panose="020B0600070205080204" pitchFamily="34" charset="-128"/>
                <a:cs typeface="Calibri" panose="020F0502020204030204" pitchFamily="34" charset="0"/>
              </a:rPr>
              <a:t>addi</a:t>
            </a:r>
            <a:r>
              <a:rPr lang="en-US" altLang="zh-CN" sz="1411" dirty="0">
                <a:solidFill>
                  <a:srgbClr val="7030A0"/>
                </a:solidFill>
                <a:ea typeface="MS PGothic" panose="020B0600070205080204" pitchFamily="34" charset="-128"/>
                <a:cs typeface="Calibri" panose="020F0502020204030204" pitchFamily="34" charset="0"/>
              </a:rPr>
              <a:t> $3,$0,2</a:t>
            </a:r>
          </a:p>
          <a:p>
            <a:pPr>
              <a:spcBef>
                <a:spcPct val="0"/>
              </a:spcBef>
              <a:defRPr/>
            </a:pPr>
            <a:r>
              <a:rPr lang="en-US" altLang="zh-CN" sz="1411" dirty="0">
                <a:solidFill>
                  <a:srgbClr val="7030A0"/>
                </a:solidFill>
                <a:ea typeface="MS PGothic" panose="020B0600070205080204" pitchFamily="34" charset="-128"/>
                <a:cs typeface="Calibri" panose="020F0502020204030204" pitchFamily="34" charset="0"/>
              </a:rPr>
              <a:t>	</a:t>
            </a:r>
            <a:r>
              <a:rPr lang="en-US" altLang="zh-CN" sz="1411" dirty="0" err="1">
                <a:solidFill>
                  <a:srgbClr val="7030A0"/>
                </a:solidFill>
                <a:ea typeface="MS PGothic" panose="020B0600070205080204" pitchFamily="34" charset="-128"/>
                <a:cs typeface="Calibri" panose="020F0502020204030204" pitchFamily="34" charset="0"/>
              </a:rPr>
              <a:t>sw</a:t>
            </a:r>
            <a:r>
              <a:rPr lang="en-US" altLang="zh-CN" sz="1411" dirty="0">
                <a:solidFill>
                  <a:srgbClr val="7030A0"/>
                </a:solidFill>
                <a:ea typeface="MS PGothic" panose="020B0600070205080204" pitchFamily="34" charset="-128"/>
                <a:cs typeface="Calibri" panose="020F0502020204030204" pitchFamily="34" charset="0"/>
              </a:rPr>
              <a:t>   $3,0($2)</a:t>
            </a:r>
          </a:p>
        </p:txBody>
      </p:sp>
      <p:sp>
        <p:nvSpPr>
          <p:cNvPr id="748550" name="Text Box 6">
            <a:extLst>
              <a:ext uri="{FF2B5EF4-FFF2-40B4-BE49-F238E27FC236}">
                <a16:creationId xmlns:a16="http://schemas.microsoft.com/office/drawing/2014/main" id="{BB3128D8-339C-4D7A-9CB0-64E7B153945A}"/>
              </a:ext>
            </a:extLst>
          </p:cNvPr>
          <p:cNvSpPr txBox="1">
            <a:spLocks noChangeArrowheads="1"/>
          </p:cNvSpPr>
          <p:nvPr/>
        </p:nvSpPr>
        <p:spPr bwMode="auto">
          <a:xfrm>
            <a:off x="6315917" y="2924736"/>
            <a:ext cx="1705147"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2" panose="05020102010507070707" pitchFamily="18" charset="2"/>
              <a:buNone/>
            </a:pPr>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lui  $2,xhighbits</a:t>
            </a:r>
          </a:p>
          <a:p>
            <a:pPr eaLnBrk="1" hangingPunct="1">
              <a:buFont typeface="Wingdings 2" panose="05020102010507070707" pitchFamily="18" charset="2"/>
              <a:buNone/>
            </a:pPr>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ori  $2,$2,xlowbits</a:t>
            </a:r>
          </a:p>
        </p:txBody>
      </p:sp>
      <p:pic>
        <p:nvPicPr>
          <p:cNvPr id="748551" name="Picture 7" descr="MCj00787100000[1]">
            <a:extLst>
              <a:ext uri="{FF2B5EF4-FFF2-40B4-BE49-F238E27FC236}">
                <a16:creationId xmlns:a16="http://schemas.microsoft.com/office/drawing/2014/main" id="{BCAC40C1-BB7D-47A5-9950-97DF95DF73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79254" y="3997698"/>
            <a:ext cx="818029" cy="99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8552" name="Text Box 8">
            <a:extLst>
              <a:ext uri="{FF2B5EF4-FFF2-40B4-BE49-F238E27FC236}">
                <a16:creationId xmlns:a16="http://schemas.microsoft.com/office/drawing/2014/main" id="{7E855D5B-DF49-488B-A88E-63C079395436}"/>
              </a:ext>
            </a:extLst>
          </p:cNvPr>
          <p:cNvSpPr txBox="1">
            <a:spLocks noChangeArrowheads="1"/>
          </p:cNvSpPr>
          <p:nvPr/>
        </p:nvSpPr>
        <p:spPr bwMode="auto">
          <a:xfrm>
            <a:off x="6184247" y="1491784"/>
            <a:ext cx="2354636" cy="101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ea typeface="宋体" panose="02010600030101010101" pitchFamily="2" charset="-122"/>
              </a:defRPr>
            </a:lvl1pPr>
            <a:lvl2pPr marL="742950" indent="-285750">
              <a:spcBef>
                <a:spcPct val="20000"/>
              </a:spcBef>
              <a:defRPr>
                <a:solidFill>
                  <a:schemeClr val="tx1"/>
                </a:solidFill>
                <a:latin typeface="Calibri" panose="020F0502020204030204" pitchFamily="34" charset="0"/>
                <a:ea typeface="宋体" panose="02010600030101010101" pitchFamily="2" charset="-122"/>
              </a:defRPr>
            </a:lvl2pPr>
            <a:lvl3pPr marL="1143000" indent="-228600">
              <a:spcBef>
                <a:spcPct val="20000"/>
              </a:spcBef>
              <a:defRPr>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defRPr/>
            </a:pPr>
            <a:r>
              <a:rPr lang="zh-CN" altLang="en-US" sz="1494" b="1">
                <a:solidFill>
                  <a:srgbClr val="7030A0"/>
                </a:solidFill>
                <a:latin typeface="微软雅黑" panose="020B0503020204020204" pitchFamily="34" charset="-122"/>
                <a:ea typeface="微软雅黑" panose="020B0503020204020204" pitchFamily="34" charset="-122"/>
              </a:rPr>
              <a:t>“</a:t>
            </a:r>
            <a:r>
              <a:rPr lang="en-US" altLang="zh-CN" sz="1494" b="1">
                <a:solidFill>
                  <a:srgbClr val="7030A0"/>
                </a:solidFill>
                <a:latin typeface="微软雅黑" panose="020B0503020204020204" pitchFamily="34" charset="-122"/>
                <a:ea typeface="微软雅黑" panose="020B0503020204020204" pitchFamily="34" charset="-122"/>
              </a:rPr>
              <a:t>la”</a:t>
            </a:r>
            <a:r>
              <a:rPr lang="zh-CN" altLang="en-US" sz="1494">
                <a:latin typeface="微软雅黑" panose="020B0503020204020204" pitchFamily="34" charset="-122"/>
                <a:ea typeface="微软雅黑" panose="020B0503020204020204" pitchFamily="34" charset="-122"/>
              </a:rPr>
              <a:t>不是真正的指令， 这是一个方便的</a:t>
            </a:r>
            <a:r>
              <a:rPr lang="zh-CN" altLang="en-US" sz="1494">
                <a:solidFill>
                  <a:srgbClr val="00B050"/>
                </a:solidFill>
                <a:latin typeface="微软雅黑" panose="020B0503020204020204" pitchFamily="34" charset="-122"/>
                <a:ea typeface="微软雅黑" panose="020B0503020204020204" pitchFamily="34" charset="-122"/>
              </a:rPr>
              <a:t>伪指令</a:t>
            </a:r>
            <a:r>
              <a:rPr lang="zh-CN" altLang="en-US" sz="1494">
                <a:latin typeface="微软雅黑" panose="020B0503020204020204" pitchFamily="34" charset="-122"/>
                <a:ea typeface="微软雅黑" panose="020B0503020204020204" pitchFamily="34" charset="-122"/>
              </a:rPr>
              <a:t>，通过 </a:t>
            </a:r>
            <a:r>
              <a:rPr lang="en-US" altLang="zh-CN" sz="1494">
                <a:latin typeface="微软雅黑" panose="020B0503020204020204" pitchFamily="34" charset="-122"/>
                <a:ea typeface="微软雅黑" panose="020B0503020204020204" pitchFamily="34" charset="-122"/>
              </a:rPr>
              <a:t>1 </a:t>
            </a:r>
            <a:r>
              <a:rPr lang="zh-CN" altLang="en-US" sz="1494">
                <a:latin typeface="微软雅黑" panose="020B0503020204020204" pitchFamily="34" charset="-122"/>
                <a:ea typeface="微软雅黑" panose="020B0503020204020204" pitchFamily="34" charset="-122"/>
              </a:rPr>
              <a:t>指令或 </a:t>
            </a:r>
            <a:r>
              <a:rPr lang="en-US" altLang="zh-CN" sz="1494">
                <a:latin typeface="微软雅黑" panose="020B0503020204020204" pitchFamily="34" charset="-122"/>
                <a:ea typeface="微软雅黑" panose="020B0503020204020204" pitchFamily="34" charset="-122"/>
              </a:rPr>
              <a:t>2 </a:t>
            </a:r>
            <a:r>
              <a:rPr lang="zh-CN" altLang="en-US" sz="1494">
                <a:latin typeface="微软雅黑" panose="020B0503020204020204" pitchFamily="34" charset="-122"/>
                <a:ea typeface="微软雅黑" panose="020B0503020204020204" pitchFamily="34" charset="-122"/>
              </a:rPr>
              <a:t>指令序列构造常量</a:t>
            </a:r>
            <a:endParaRPr lang="en-US" altLang="zh-CN" sz="1328">
              <a:latin typeface="微软雅黑" panose="020B0503020204020204" pitchFamily="34" charset="-122"/>
              <a:ea typeface="微软雅黑" panose="020B0503020204020204" pitchFamily="34" charset="-122"/>
              <a:cs typeface="Tahoma" panose="020B0604030504040204" pitchFamily="34" charset="0"/>
            </a:endParaRPr>
          </a:p>
        </p:txBody>
      </p:sp>
      <p:sp>
        <p:nvSpPr>
          <p:cNvPr id="748553" name="Text Box 9">
            <a:extLst>
              <a:ext uri="{FF2B5EF4-FFF2-40B4-BE49-F238E27FC236}">
                <a16:creationId xmlns:a16="http://schemas.microsoft.com/office/drawing/2014/main" id="{8403F823-E466-4EB1-AD88-C3180CB30790}"/>
              </a:ext>
            </a:extLst>
          </p:cNvPr>
          <p:cNvSpPr txBox="1">
            <a:spLocks noChangeArrowheads="1"/>
          </p:cNvSpPr>
          <p:nvPr/>
        </p:nvSpPr>
        <p:spPr bwMode="auto">
          <a:xfrm>
            <a:off x="6315916" y="2532530"/>
            <a:ext cx="1103187"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buFont typeface="Wingdings 2" panose="05020102010507070707" pitchFamily="18" charset="2"/>
              <a:buNone/>
            </a:pPr>
            <a:r>
              <a:rPr lang="en-US" altLang="zh-CN" sz="1588">
                <a:solidFill>
                  <a:srgbClr val="7030A0"/>
                </a:solidFill>
                <a:latin typeface="Calibri" panose="020F0502020204030204" pitchFamily="34" charset="0"/>
                <a:ea typeface="MS PGothic" panose="020B0600070205080204" pitchFamily="34" charset="-128"/>
                <a:cs typeface="Calibri" panose="020F0502020204030204" pitchFamily="34" charset="0"/>
              </a:rPr>
              <a:t>ori  $2,$0,x</a:t>
            </a:r>
          </a:p>
        </p:txBody>
      </p:sp>
      <p:sp>
        <p:nvSpPr>
          <p:cNvPr id="2" name="Freeform 1">
            <a:extLst>
              <a:ext uri="{FF2B5EF4-FFF2-40B4-BE49-F238E27FC236}">
                <a16:creationId xmlns:a16="http://schemas.microsoft.com/office/drawing/2014/main" id="{7233B4FF-5E90-4C4C-9FBA-A19E54E2869F}"/>
              </a:ext>
            </a:extLst>
          </p:cNvPr>
          <p:cNvSpPr>
            <a:spLocks/>
          </p:cNvSpPr>
          <p:nvPr/>
        </p:nvSpPr>
        <p:spPr bwMode="auto">
          <a:xfrm>
            <a:off x="5303184" y="3720215"/>
            <a:ext cx="596713" cy="346120"/>
          </a:xfrm>
          <a:custGeom>
            <a:avLst/>
            <a:gdLst>
              <a:gd name="T0" fmla="*/ 0 w 1355938"/>
              <a:gd name="T1" fmla="*/ 1695333 h 1681786"/>
              <a:gd name="T2" fmla="*/ 530908 w 1355938"/>
              <a:gd name="T3" fmla="*/ 588177 h 1681786"/>
              <a:gd name="T4" fmla="*/ 1352956 w 1355938"/>
              <a:gd name="T5" fmla="*/ 0 h 1681786"/>
              <a:gd name="T6" fmla="*/ 0 60000 65536"/>
              <a:gd name="T7" fmla="*/ 0 60000 65536"/>
              <a:gd name="T8" fmla="*/ 0 60000 65536"/>
            </a:gdLst>
            <a:ahLst/>
            <a:cxnLst>
              <a:cxn ang="T6">
                <a:pos x="T0" y="T1"/>
              </a:cxn>
              <a:cxn ang="T7">
                <a:pos x="T2" y="T3"/>
              </a:cxn>
              <a:cxn ang="T8">
                <a:pos x="T4" y="T5"/>
              </a:cxn>
            </a:cxnLst>
            <a:rect l="0" t="0" r="r" b="b"/>
            <a:pathLst>
              <a:path w="1355938" h="1681786">
                <a:moveTo>
                  <a:pt x="0" y="1681786"/>
                </a:moveTo>
                <a:cubicBezTo>
                  <a:pt x="153043" y="1272780"/>
                  <a:pt x="306087" y="863774"/>
                  <a:pt x="532077" y="583477"/>
                </a:cubicBezTo>
                <a:cubicBezTo>
                  <a:pt x="758067" y="303180"/>
                  <a:pt x="1355938" y="0"/>
                  <a:pt x="1355938" y="0"/>
                </a:cubicBezTo>
              </a:path>
            </a:pathLst>
          </a:custGeom>
          <a:noFill/>
          <a:ln w="28575" cmpd="sng">
            <a:solidFill>
              <a:srgbClr val="A50021"/>
            </a:solidFill>
            <a:round/>
            <a:headEnd/>
            <a:tailEnd type="triangle" w="lg" len="lg"/>
          </a:ln>
        </p:spPr>
        <p:txBody>
          <a:bodyPr anchor="b">
            <a:spAutoFit/>
          </a:bodyPr>
          <a:lstStyle/>
          <a:p>
            <a:pPr>
              <a:defRPr/>
            </a:pPr>
            <a:endParaRPr lang="zh-CN" altLang="en-US" sz="1649"/>
          </a:p>
        </p:txBody>
      </p:sp>
      <p:sp>
        <p:nvSpPr>
          <p:cNvPr id="11" name="Freeform 10">
            <a:extLst>
              <a:ext uri="{FF2B5EF4-FFF2-40B4-BE49-F238E27FC236}">
                <a16:creationId xmlns:a16="http://schemas.microsoft.com/office/drawing/2014/main" id="{C45F1661-6C2A-43AC-8326-CE297813D523}"/>
              </a:ext>
            </a:extLst>
          </p:cNvPr>
          <p:cNvSpPr>
            <a:spLocks/>
          </p:cNvSpPr>
          <p:nvPr/>
        </p:nvSpPr>
        <p:spPr bwMode="auto">
          <a:xfrm>
            <a:off x="5535706" y="4040983"/>
            <a:ext cx="1255059" cy="346120"/>
          </a:xfrm>
          <a:custGeom>
            <a:avLst/>
            <a:gdLst>
              <a:gd name="T0" fmla="*/ 0 w 1355938"/>
              <a:gd name="T1" fmla="*/ 14320 h 1681786"/>
              <a:gd name="T2" fmla="*/ 632104 w 1355938"/>
              <a:gd name="T3" fmla="*/ 4969 h 1681786"/>
              <a:gd name="T4" fmla="*/ 1610847 w 1355938"/>
              <a:gd name="T5" fmla="*/ 0 h 1681786"/>
              <a:gd name="T6" fmla="*/ 0 60000 65536"/>
              <a:gd name="T7" fmla="*/ 0 60000 65536"/>
              <a:gd name="T8" fmla="*/ 0 60000 65536"/>
            </a:gdLst>
            <a:ahLst/>
            <a:cxnLst>
              <a:cxn ang="T6">
                <a:pos x="T0" y="T1"/>
              </a:cxn>
              <a:cxn ang="T7">
                <a:pos x="T2" y="T3"/>
              </a:cxn>
              <a:cxn ang="T8">
                <a:pos x="T4" y="T5"/>
              </a:cxn>
            </a:cxnLst>
            <a:rect l="0" t="0" r="r" b="b"/>
            <a:pathLst>
              <a:path w="1355938" h="1681786">
                <a:moveTo>
                  <a:pt x="0" y="1681786"/>
                </a:moveTo>
                <a:cubicBezTo>
                  <a:pt x="153043" y="1272780"/>
                  <a:pt x="306087" y="863774"/>
                  <a:pt x="532077" y="583477"/>
                </a:cubicBezTo>
                <a:cubicBezTo>
                  <a:pt x="758067" y="303180"/>
                  <a:pt x="1355938" y="0"/>
                  <a:pt x="1355938" y="0"/>
                </a:cubicBezTo>
              </a:path>
            </a:pathLst>
          </a:custGeom>
          <a:noFill/>
          <a:ln w="28575" cmpd="sng">
            <a:solidFill>
              <a:srgbClr val="A50021"/>
            </a:solidFill>
            <a:round/>
            <a:headEnd/>
            <a:tailEnd type="triangle" w="lg" len="lg"/>
          </a:ln>
        </p:spPr>
        <p:txBody>
          <a:bodyPr anchor="b">
            <a:spAutoFit/>
          </a:bodyPr>
          <a:lstStyle/>
          <a:p>
            <a:pPr>
              <a:defRPr/>
            </a:pPr>
            <a:endParaRPr lang="zh-CN" altLang="en-US" sz="1649"/>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5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85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8553"/>
                                        </p:tgtEl>
                                        <p:attrNameLst>
                                          <p:attrName>style.visibility</p:attrName>
                                        </p:attrNameLst>
                                      </p:cBhvr>
                                      <p:to>
                                        <p:strVal val="visible"/>
                                      </p:to>
                                    </p:set>
                                    <p:animEffect transition="in" filter="dissolve">
                                      <p:cBhvr>
                                        <p:cTn id="13" dur="500"/>
                                        <p:tgtEl>
                                          <p:spTgt spid="748553"/>
                                        </p:tgtEl>
                                      </p:cBhvr>
                                    </p:animEffec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48550"/>
                                        </p:tgtEl>
                                        <p:attrNameLst>
                                          <p:attrName>style.visibility</p:attrName>
                                        </p:attrNameLst>
                                      </p:cBhvr>
                                      <p:to>
                                        <p:strVal val="visible"/>
                                      </p:to>
                                    </p:set>
                                    <p:animEffect transition="in" filter="dissolve">
                                      <p:cBhvr>
                                        <p:cTn id="20" dur="500"/>
                                        <p:tgtEl>
                                          <p:spTgt spid="748550"/>
                                        </p:tgtEl>
                                      </p:cBhvr>
                                    </p:animEffec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0" grpId="0"/>
      <p:bldP spid="748552" grpId="0"/>
      <p:bldP spid="7485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940603"/>
            <a:ext cx="5575935" cy="756920"/>
          </a:xfrm>
          <a:prstGeom prst="rect">
            <a:avLst/>
          </a:prstGeom>
        </p:spPr>
        <p:txBody>
          <a:bodyPr vert="horz" wrap="square" lIns="0" tIns="12700" rIns="0" bIns="0" rtlCol="0">
            <a:spAutoFit/>
          </a:bodyPr>
          <a:lstStyle/>
          <a:p>
            <a:pPr marL="12700">
              <a:lnSpc>
                <a:spcPct val="100000"/>
              </a:lnSpc>
              <a:spcBef>
                <a:spcPts val="100"/>
              </a:spcBef>
            </a:pPr>
            <a:r>
              <a:rPr spc="-5" dirty="0"/>
              <a:t>Datapath </a:t>
            </a:r>
            <a:r>
              <a:rPr dirty="0"/>
              <a:t>&amp;</a:t>
            </a:r>
            <a:r>
              <a:rPr spc="-105" dirty="0"/>
              <a:t> </a:t>
            </a:r>
            <a:r>
              <a:rPr spc="-5" dirty="0"/>
              <a:t>Control</a:t>
            </a:r>
          </a:p>
        </p:txBody>
      </p:sp>
      <p:sp>
        <p:nvSpPr>
          <p:cNvPr id="3" name="object 3"/>
          <p:cNvSpPr txBox="1"/>
          <p:nvPr/>
        </p:nvSpPr>
        <p:spPr>
          <a:xfrm>
            <a:off x="528699" y="1986067"/>
            <a:ext cx="7084059" cy="1369093"/>
          </a:xfrm>
          <a:prstGeom prst="rect">
            <a:avLst/>
          </a:prstGeom>
        </p:spPr>
        <p:txBody>
          <a:bodyPr vert="horz" wrap="square" lIns="0" tIns="12700" rIns="0" bIns="0" rtlCol="0">
            <a:spAutoFit/>
          </a:bodyPr>
          <a:lstStyle/>
          <a:p>
            <a:pPr marL="471170" marR="114300" indent="-459105">
              <a:lnSpc>
                <a:spcPct val="150000"/>
              </a:lnSpc>
              <a:spcBef>
                <a:spcPts val="100"/>
              </a:spcBef>
              <a:buChar char="●"/>
              <a:tabLst>
                <a:tab pos="471170" algn="l"/>
                <a:tab pos="471805" algn="l"/>
              </a:tabLst>
            </a:pPr>
            <a:r>
              <a:rPr lang="zh-CN" altLang="en-US" sz="2000" dirty="0">
                <a:latin typeface="微软雅黑" panose="020B0503020204020204" pitchFamily="34" charset="-122"/>
                <a:ea typeface="微软雅黑" panose="020B0503020204020204" pitchFamily="34" charset="-122"/>
              </a:rPr>
              <a:t>能够通过 </a:t>
            </a:r>
            <a:r>
              <a:rPr lang="en-US" altLang="zh-CN" sz="2000" dirty="0">
                <a:latin typeface="微软雅黑" panose="020B0503020204020204" pitchFamily="34" charset="-122"/>
                <a:ea typeface="微软雅黑" panose="020B0503020204020204" pitchFamily="34" charset="-122"/>
              </a:rPr>
              <a:t>CPU </a:t>
            </a:r>
            <a:r>
              <a:rPr lang="zh-CN" altLang="en-US" sz="2000" dirty="0">
                <a:latin typeface="微软雅黑" panose="020B0503020204020204" pitchFamily="34" charset="-122"/>
                <a:ea typeface="微软雅黑" panose="020B0503020204020204" pitchFamily="34" charset="-122"/>
              </a:rPr>
              <a:t>跟踪 </a:t>
            </a:r>
            <a:r>
              <a:rPr lang="en-US" altLang="zh-CN" sz="2000" dirty="0">
                <a:latin typeface="微软雅黑" panose="020B0503020204020204" pitchFamily="34" charset="-122"/>
                <a:ea typeface="微软雅黑" panose="020B0503020204020204" pitchFamily="34" charset="-122"/>
              </a:rPr>
              <a:t>MIPS </a:t>
            </a:r>
            <a:r>
              <a:rPr lang="zh-CN" altLang="en-US" sz="2000" dirty="0">
                <a:latin typeface="微软雅黑" panose="020B0503020204020204" pitchFamily="34" charset="-122"/>
                <a:ea typeface="微软雅黑" panose="020B0503020204020204" pitchFamily="34" charset="-122"/>
              </a:rPr>
              <a:t>指令的执行</a:t>
            </a:r>
            <a:endParaRPr lang="en-US" altLang="zh-CN" sz="2000" dirty="0">
              <a:latin typeface="微软雅黑" panose="020B0503020204020204" pitchFamily="34" charset="-122"/>
              <a:ea typeface="微软雅黑" panose="020B0503020204020204" pitchFamily="34" charset="-122"/>
            </a:endParaRPr>
          </a:p>
          <a:p>
            <a:pPr marL="471170" marR="114300" indent="-459105">
              <a:lnSpc>
                <a:spcPct val="150000"/>
              </a:lnSpc>
              <a:spcBef>
                <a:spcPts val="100"/>
              </a:spcBef>
              <a:buChar char="●"/>
              <a:tabLst>
                <a:tab pos="471170" algn="l"/>
                <a:tab pos="471805" algn="l"/>
              </a:tabLst>
            </a:pPr>
            <a:r>
              <a:rPr lang="zh-CN" altLang="en-US" sz="2000" dirty="0">
                <a:latin typeface="微软雅黑" panose="020B0503020204020204" pitchFamily="34" charset="-122"/>
                <a:ea typeface="微软雅黑" panose="020B0503020204020204" pitchFamily="34" charset="-122"/>
              </a:rPr>
              <a:t>了解如何计算新的 </a:t>
            </a:r>
            <a:r>
              <a:rPr lang="en-US" altLang="zh-CN" sz="2000" dirty="0">
                <a:latin typeface="微软雅黑" panose="020B0503020204020204" pitchFamily="34" charset="-122"/>
                <a:ea typeface="微软雅黑" panose="020B0503020204020204" pitchFamily="34" charset="-122"/>
              </a:rPr>
              <a:t>PC </a:t>
            </a:r>
            <a:r>
              <a:rPr lang="zh-CN" altLang="en-US" sz="2000" dirty="0">
                <a:latin typeface="微软雅黑" panose="020B0503020204020204" pitchFamily="34" charset="-122"/>
                <a:ea typeface="微软雅黑" panose="020B0503020204020204" pitchFamily="34" charset="-122"/>
              </a:rPr>
              <a:t>值</a:t>
            </a:r>
            <a:endParaRPr lang="en-US" altLang="zh-CN" sz="2000" dirty="0">
              <a:latin typeface="微软雅黑" panose="020B0503020204020204" pitchFamily="34" charset="-122"/>
              <a:ea typeface="微软雅黑" panose="020B0503020204020204" pitchFamily="34" charset="-122"/>
            </a:endParaRPr>
          </a:p>
          <a:p>
            <a:pPr marL="471170" marR="114300" indent="-459105">
              <a:lnSpc>
                <a:spcPct val="150000"/>
              </a:lnSpc>
              <a:spcBef>
                <a:spcPts val="100"/>
              </a:spcBef>
              <a:buChar char="●"/>
              <a:tabLst>
                <a:tab pos="471170" algn="l"/>
                <a:tab pos="471805" algn="l"/>
              </a:tabLst>
            </a:pPr>
            <a:r>
              <a:rPr lang="zh-CN" altLang="en-US" sz="2000" dirty="0">
                <a:latin typeface="微软雅黑" panose="020B0503020204020204" pitchFamily="34" charset="-122"/>
                <a:ea typeface="微软雅黑" panose="020B0503020204020204" pitchFamily="34" charset="-122"/>
              </a:rPr>
              <a:t>知道如何修改数据路径和控制信号来实现新的指令</a:t>
            </a:r>
            <a:endParaRPr sz="32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707" y="1110444"/>
            <a:ext cx="8918035" cy="48798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940603"/>
            <a:ext cx="5902325" cy="756920"/>
          </a:xfrm>
          <a:prstGeom prst="rect">
            <a:avLst/>
          </a:prstGeom>
        </p:spPr>
        <p:txBody>
          <a:bodyPr vert="horz" wrap="square" lIns="0" tIns="12700" rIns="0" bIns="0" rtlCol="0">
            <a:spAutoFit/>
          </a:bodyPr>
          <a:lstStyle/>
          <a:p>
            <a:pPr marL="12700">
              <a:lnSpc>
                <a:spcPct val="100000"/>
              </a:lnSpc>
              <a:spcBef>
                <a:spcPts val="100"/>
              </a:spcBef>
            </a:pPr>
            <a:r>
              <a:rPr spc="-10" dirty="0"/>
              <a:t>Example: Triple</a:t>
            </a:r>
            <a:r>
              <a:rPr spc="-100" dirty="0"/>
              <a:t> </a:t>
            </a:r>
            <a:r>
              <a:rPr spc="-5" dirty="0"/>
              <a:t>Add</a:t>
            </a:r>
          </a:p>
        </p:txBody>
      </p:sp>
      <p:sp>
        <p:nvSpPr>
          <p:cNvPr id="3" name="object 3"/>
          <p:cNvSpPr txBox="1"/>
          <p:nvPr/>
        </p:nvSpPr>
        <p:spPr>
          <a:xfrm>
            <a:off x="530225" y="1916832"/>
            <a:ext cx="8136904" cy="3611501"/>
          </a:xfrm>
          <a:prstGeom prst="rect">
            <a:avLst/>
          </a:prstGeom>
        </p:spPr>
        <p:txBody>
          <a:bodyPr vert="horz" wrap="square" lIns="0" tIns="184150" rIns="0" bIns="0" rtlCol="0">
            <a:spAutoFit/>
          </a:bodyPr>
          <a:lstStyle/>
          <a:p>
            <a:pPr marL="13970">
              <a:lnSpc>
                <a:spcPct val="100000"/>
              </a:lnSpc>
              <a:spcBef>
                <a:spcPts val="1450"/>
              </a:spcBef>
            </a:pPr>
            <a:r>
              <a:rPr lang="zh-CN" altLang="en-US" sz="3000" spc="-5" dirty="0">
                <a:solidFill>
                  <a:srgbClr val="191919"/>
                </a:solidFill>
                <a:latin typeface="微软雅黑" panose="020B0503020204020204" pitchFamily="34" charset="-122"/>
                <a:ea typeface="微软雅黑" panose="020B0503020204020204" pitchFamily="34" charset="-122"/>
                <a:cs typeface="Arial"/>
              </a:rPr>
              <a:t>新指令</a:t>
            </a:r>
            <a:r>
              <a:rPr sz="3000" spc="-5" dirty="0">
                <a:solidFill>
                  <a:srgbClr val="191919"/>
                </a:solidFill>
                <a:latin typeface="微软雅黑" panose="020B0503020204020204" pitchFamily="34" charset="-122"/>
                <a:ea typeface="微软雅黑" panose="020B0503020204020204" pitchFamily="34" charset="-122"/>
                <a:cs typeface="Arial"/>
              </a:rPr>
              <a:t>: </a:t>
            </a:r>
            <a:r>
              <a:rPr sz="3000" spc="-5" dirty="0">
                <a:solidFill>
                  <a:srgbClr val="191919"/>
                </a:solidFill>
                <a:latin typeface="微软雅黑" panose="020B0503020204020204" pitchFamily="34" charset="-122"/>
                <a:ea typeface="微软雅黑" panose="020B0503020204020204" pitchFamily="34" charset="-122"/>
                <a:cs typeface="Courier New"/>
              </a:rPr>
              <a:t>add3</a:t>
            </a:r>
            <a:r>
              <a:rPr sz="3000" spc="-10" dirty="0">
                <a:solidFill>
                  <a:srgbClr val="191919"/>
                </a:solidFill>
                <a:latin typeface="微软雅黑" panose="020B0503020204020204" pitchFamily="34" charset="-122"/>
                <a:ea typeface="微软雅黑" panose="020B0503020204020204" pitchFamily="34" charset="-122"/>
                <a:cs typeface="Courier New"/>
              </a:rPr>
              <a:t> </a:t>
            </a:r>
            <a:r>
              <a:rPr sz="3000" spc="-5" dirty="0">
                <a:solidFill>
                  <a:srgbClr val="191919"/>
                </a:solidFill>
                <a:latin typeface="微软雅黑" panose="020B0503020204020204" pitchFamily="34" charset="-122"/>
                <a:ea typeface="微软雅黑" panose="020B0503020204020204" pitchFamily="34" charset="-122"/>
                <a:cs typeface="Courier New"/>
              </a:rPr>
              <a:t>$rd,$rs,$rt</a:t>
            </a:r>
            <a:endParaRPr sz="3000" dirty="0">
              <a:latin typeface="微软雅黑" panose="020B0503020204020204" pitchFamily="34" charset="-122"/>
              <a:ea typeface="微软雅黑" panose="020B0503020204020204" pitchFamily="34" charset="-122"/>
              <a:cs typeface="Courier New"/>
            </a:endParaRPr>
          </a:p>
          <a:p>
            <a:pPr marL="13970">
              <a:lnSpc>
                <a:spcPct val="100000"/>
              </a:lnSpc>
              <a:spcBef>
                <a:spcPts val="1350"/>
              </a:spcBef>
            </a:pPr>
            <a:r>
              <a:rPr sz="3000" spc="-10" dirty="0">
                <a:solidFill>
                  <a:srgbClr val="191919"/>
                </a:solidFill>
                <a:latin typeface="微软雅黑" panose="020B0503020204020204" pitchFamily="34" charset="-122"/>
                <a:ea typeface="微软雅黑" panose="020B0503020204020204" pitchFamily="34" charset="-122"/>
                <a:cs typeface="Arial"/>
              </a:rPr>
              <a:t>Adds </a:t>
            </a:r>
            <a:r>
              <a:rPr sz="3000" spc="-5" dirty="0">
                <a:solidFill>
                  <a:srgbClr val="191919"/>
                </a:solidFill>
                <a:latin typeface="微软雅黑" panose="020B0503020204020204" pitchFamily="34" charset="-122"/>
                <a:ea typeface="微软雅黑" panose="020B0503020204020204" pitchFamily="34" charset="-122"/>
                <a:cs typeface="Arial"/>
              </a:rPr>
              <a:t>R[rs], R[rt], R[rd] and </a:t>
            </a:r>
            <a:r>
              <a:rPr sz="3000" dirty="0">
                <a:solidFill>
                  <a:srgbClr val="191919"/>
                </a:solidFill>
                <a:latin typeface="微软雅黑" panose="020B0503020204020204" pitchFamily="34" charset="-122"/>
                <a:ea typeface="微软雅黑" panose="020B0503020204020204" pitchFamily="34" charset="-122"/>
                <a:cs typeface="Arial"/>
              </a:rPr>
              <a:t>stores </a:t>
            </a:r>
            <a:r>
              <a:rPr sz="3000" spc="-5" dirty="0">
                <a:solidFill>
                  <a:srgbClr val="191919"/>
                </a:solidFill>
                <a:latin typeface="微软雅黑" panose="020B0503020204020204" pitchFamily="34" charset="-122"/>
                <a:ea typeface="微软雅黑" panose="020B0503020204020204" pitchFamily="34" charset="-122"/>
                <a:cs typeface="Arial"/>
              </a:rPr>
              <a:t>it into</a:t>
            </a:r>
            <a:r>
              <a:rPr sz="3000" spc="-65" dirty="0">
                <a:solidFill>
                  <a:srgbClr val="191919"/>
                </a:solidFill>
                <a:latin typeface="微软雅黑" panose="020B0503020204020204" pitchFamily="34" charset="-122"/>
                <a:ea typeface="微软雅黑" panose="020B0503020204020204" pitchFamily="34" charset="-122"/>
                <a:cs typeface="Arial"/>
              </a:rPr>
              <a:t> </a:t>
            </a:r>
            <a:r>
              <a:rPr sz="3000" spc="-5" dirty="0">
                <a:solidFill>
                  <a:srgbClr val="191919"/>
                </a:solidFill>
                <a:latin typeface="微软雅黑" panose="020B0503020204020204" pitchFamily="34" charset="-122"/>
                <a:ea typeface="微软雅黑" panose="020B0503020204020204" pitchFamily="34" charset="-122"/>
                <a:cs typeface="Arial"/>
              </a:rPr>
              <a:t>R[rd]</a:t>
            </a:r>
            <a:endParaRPr sz="3000" dirty="0">
              <a:latin typeface="微软雅黑" panose="020B0503020204020204" pitchFamily="34" charset="-122"/>
              <a:ea typeface="微软雅黑" panose="020B0503020204020204" pitchFamily="34" charset="-122"/>
              <a:cs typeface="Arial"/>
            </a:endParaRPr>
          </a:p>
          <a:p>
            <a:pPr marL="471170" marR="5080" indent="-459105">
              <a:lnSpc>
                <a:spcPct val="120800"/>
              </a:lnSpc>
              <a:buChar char="●"/>
              <a:tabLst>
                <a:tab pos="471170" algn="l"/>
                <a:tab pos="471805" algn="l"/>
              </a:tabLst>
            </a:pPr>
            <a:r>
              <a:rPr lang="zh-CN" altLang="en-US" sz="3000" spc="-10" dirty="0">
                <a:solidFill>
                  <a:srgbClr val="191919"/>
                </a:solidFill>
                <a:latin typeface="微软雅黑" panose="020B0503020204020204" pitchFamily="34" charset="-122"/>
                <a:ea typeface="微软雅黑" panose="020B0503020204020204" pitchFamily="34" charset="-122"/>
                <a:cs typeface="Arial"/>
              </a:rPr>
              <a:t>哪种类型的</a:t>
            </a:r>
            <a:r>
              <a:rPr sz="3000" spc="-10" dirty="0">
                <a:solidFill>
                  <a:srgbClr val="191919"/>
                </a:solidFill>
                <a:latin typeface="微软雅黑" panose="020B0503020204020204" pitchFamily="34" charset="-122"/>
                <a:ea typeface="微软雅黑" panose="020B0503020204020204" pitchFamily="34" charset="-122"/>
                <a:cs typeface="Arial"/>
              </a:rPr>
              <a:t> </a:t>
            </a:r>
            <a:r>
              <a:rPr sz="3000" dirty="0">
                <a:solidFill>
                  <a:srgbClr val="191919"/>
                </a:solidFill>
                <a:latin typeface="微软雅黑" panose="020B0503020204020204" pitchFamily="34" charset="-122"/>
                <a:ea typeface="微软雅黑" panose="020B0503020204020204" pitchFamily="34" charset="-122"/>
                <a:cs typeface="Arial"/>
              </a:rPr>
              <a:t>MIPS </a:t>
            </a:r>
            <a:r>
              <a:rPr lang="zh-CN" altLang="en-US" sz="3000" dirty="0">
                <a:solidFill>
                  <a:srgbClr val="191919"/>
                </a:solidFill>
                <a:latin typeface="微软雅黑" panose="020B0503020204020204" pitchFamily="34" charset="-122"/>
                <a:ea typeface="微软雅黑" panose="020B0503020204020204" pitchFamily="34" charset="-122"/>
                <a:cs typeface="Arial"/>
              </a:rPr>
              <a:t>指令可以比较好地表示</a:t>
            </a:r>
            <a:r>
              <a:rPr lang="en-US" altLang="zh-CN" sz="3000" dirty="0">
                <a:solidFill>
                  <a:srgbClr val="191919"/>
                </a:solidFill>
                <a:latin typeface="微软雅黑" panose="020B0503020204020204" pitchFamily="34" charset="-122"/>
                <a:ea typeface="微软雅黑" panose="020B0503020204020204" pitchFamily="34" charset="-122"/>
                <a:cs typeface="Arial"/>
              </a:rPr>
              <a:t>a</a:t>
            </a:r>
            <a:r>
              <a:rPr sz="3000" spc="-5" dirty="0">
                <a:solidFill>
                  <a:srgbClr val="191919"/>
                </a:solidFill>
                <a:latin typeface="微软雅黑" panose="020B0503020204020204" pitchFamily="34" charset="-122"/>
                <a:ea typeface="微软雅黑" panose="020B0503020204020204" pitchFamily="34" charset="-122"/>
                <a:cs typeface="Courier New"/>
              </a:rPr>
              <a:t>dd3</a:t>
            </a:r>
            <a:r>
              <a:rPr sz="3000" spc="-5" dirty="0">
                <a:solidFill>
                  <a:srgbClr val="191919"/>
                </a:solidFill>
                <a:latin typeface="微软雅黑" panose="020B0503020204020204" pitchFamily="34" charset="-122"/>
                <a:ea typeface="微软雅黑" panose="020B0503020204020204" pitchFamily="34" charset="-122"/>
                <a:cs typeface="Arial"/>
              </a:rPr>
              <a:t>?</a:t>
            </a:r>
            <a:endParaRPr sz="3000" dirty="0">
              <a:latin typeface="微软雅黑" panose="020B0503020204020204" pitchFamily="34" charset="-122"/>
              <a:ea typeface="微软雅黑" panose="020B0503020204020204" pitchFamily="34" charset="-122"/>
              <a:cs typeface="Arial"/>
            </a:endParaRPr>
          </a:p>
          <a:p>
            <a:pPr marL="471170" indent="-459105">
              <a:lnSpc>
                <a:spcPct val="100000"/>
              </a:lnSpc>
              <a:spcBef>
                <a:spcPts val="2160"/>
              </a:spcBef>
              <a:buChar char="●"/>
              <a:tabLst>
                <a:tab pos="471170" algn="l"/>
                <a:tab pos="471805" algn="l"/>
              </a:tabLst>
            </a:pPr>
            <a:r>
              <a:rPr lang="zh-CN" altLang="en-US" sz="3000" spc="-10" dirty="0">
                <a:solidFill>
                  <a:srgbClr val="191919"/>
                </a:solidFill>
                <a:latin typeface="微软雅黑" panose="020B0503020204020204" pitchFamily="34" charset="-122"/>
                <a:ea typeface="微软雅黑" panose="020B0503020204020204" pitchFamily="34" charset="-122"/>
                <a:cs typeface="Arial"/>
              </a:rPr>
              <a:t>用寄存器级</a:t>
            </a:r>
            <a:r>
              <a:rPr sz="3000" spc="-65" dirty="0">
                <a:solidFill>
                  <a:srgbClr val="191919"/>
                </a:solidFill>
                <a:latin typeface="微软雅黑" panose="020B0503020204020204" pitchFamily="34" charset="-122"/>
                <a:ea typeface="微软雅黑" panose="020B0503020204020204" pitchFamily="34" charset="-122"/>
                <a:cs typeface="Arial"/>
              </a:rPr>
              <a:t> </a:t>
            </a:r>
            <a:r>
              <a:rPr sz="3000" dirty="0">
                <a:solidFill>
                  <a:srgbClr val="191919"/>
                </a:solidFill>
                <a:latin typeface="微软雅黑" panose="020B0503020204020204" pitchFamily="34" charset="-122"/>
                <a:ea typeface="微软雅黑" panose="020B0503020204020204" pitchFamily="34" charset="-122"/>
                <a:cs typeface="Arial"/>
              </a:rPr>
              <a:t>(RTL)</a:t>
            </a:r>
            <a:r>
              <a:rPr lang="zh-CN" altLang="en-US" sz="3000" dirty="0">
                <a:solidFill>
                  <a:srgbClr val="191919"/>
                </a:solidFill>
                <a:latin typeface="微软雅黑" panose="020B0503020204020204" pitchFamily="34" charset="-122"/>
                <a:ea typeface="微软雅黑" panose="020B0503020204020204" pitchFamily="34" charset="-122"/>
                <a:cs typeface="Arial"/>
              </a:rPr>
              <a:t>描述</a:t>
            </a:r>
            <a:r>
              <a:rPr lang="en-US" altLang="zh-CN" sz="3000" dirty="0">
                <a:solidFill>
                  <a:srgbClr val="191919"/>
                </a:solidFill>
                <a:latin typeface="微软雅黑" panose="020B0503020204020204" pitchFamily="34" charset="-122"/>
                <a:ea typeface="微软雅黑" panose="020B0503020204020204" pitchFamily="34" charset="-122"/>
                <a:cs typeface="Arial"/>
              </a:rPr>
              <a:t>add3</a:t>
            </a:r>
            <a:r>
              <a:rPr lang="zh-CN" altLang="en-US" sz="3000" dirty="0">
                <a:solidFill>
                  <a:srgbClr val="191919"/>
                </a:solidFill>
                <a:latin typeface="微软雅黑" panose="020B0503020204020204" pitchFamily="34" charset="-122"/>
                <a:ea typeface="微软雅黑" panose="020B0503020204020204" pitchFamily="34" charset="-122"/>
                <a:cs typeface="Arial"/>
              </a:rPr>
              <a:t>指令</a:t>
            </a:r>
            <a:r>
              <a:rPr sz="3000" dirty="0">
                <a:solidFill>
                  <a:srgbClr val="191919"/>
                </a:solidFill>
                <a:latin typeface="微软雅黑" panose="020B0503020204020204" pitchFamily="34" charset="-122"/>
                <a:ea typeface="微软雅黑" panose="020B0503020204020204" pitchFamily="34" charset="-122"/>
                <a:cs typeface="Arial"/>
              </a:rPr>
              <a:t>?</a:t>
            </a:r>
            <a:endParaRPr sz="3000"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600" y="332656"/>
            <a:ext cx="5902325" cy="756920"/>
          </a:xfrm>
          <a:prstGeom prst="rect">
            <a:avLst/>
          </a:prstGeom>
        </p:spPr>
        <p:txBody>
          <a:bodyPr vert="horz" wrap="square" lIns="0" tIns="12700" rIns="0" bIns="0" rtlCol="0">
            <a:spAutoFit/>
          </a:bodyPr>
          <a:lstStyle/>
          <a:p>
            <a:pPr marL="12700">
              <a:lnSpc>
                <a:spcPct val="100000"/>
              </a:lnSpc>
              <a:spcBef>
                <a:spcPts val="100"/>
              </a:spcBef>
            </a:pPr>
            <a:r>
              <a:rPr spc="-10" dirty="0"/>
              <a:t>Example: Triple</a:t>
            </a:r>
            <a:r>
              <a:rPr spc="-100" dirty="0"/>
              <a:t> </a:t>
            </a:r>
            <a:r>
              <a:rPr spc="-5" dirty="0"/>
              <a:t>Add</a:t>
            </a:r>
          </a:p>
        </p:txBody>
      </p:sp>
      <p:sp>
        <p:nvSpPr>
          <p:cNvPr id="3" name="object 3"/>
          <p:cNvSpPr txBox="1"/>
          <p:nvPr/>
        </p:nvSpPr>
        <p:spPr>
          <a:xfrm>
            <a:off x="539552" y="1412776"/>
            <a:ext cx="8352928" cy="4452244"/>
          </a:xfrm>
          <a:prstGeom prst="rect">
            <a:avLst/>
          </a:prstGeom>
        </p:spPr>
        <p:txBody>
          <a:bodyPr vert="horz" wrap="square" lIns="0" tIns="184150" rIns="0" bIns="0" rtlCol="0">
            <a:spAutoFit/>
          </a:bodyPr>
          <a:lstStyle/>
          <a:p>
            <a:pPr marL="13970">
              <a:lnSpc>
                <a:spcPct val="100000"/>
              </a:lnSpc>
              <a:spcBef>
                <a:spcPts val="1450"/>
              </a:spcBef>
            </a:pPr>
            <a:r>
              <a:rPr lang="zh-CN" altLang="en-US" sz="3000" spc="-5" dirty="0">
                <a:solidFill>
                  <a:srgbClr val="191919"/>
                </a:solidFill>
                <a:latin typeface="微软雅黑" panose="020B0503020204020204" pitchFamily="34" charset="-122"/>
                <a:ea typeface="微软雅黑" panose="020B0503020204020204" pitchFamily="34" charset="-122"/>
                <a:cs typeface="Arial"/>
              </a:rPr>
              <a:t>新指令</a:t>
            </a:r>
            <a:r>
              <a:rPr sz="3000" spc="-5" dirty="0">
                <a:solidFill>
                  <a:srgbClr val="191919"/>
                </a:solidFill>
                <a:latin typeface="微软雅黑" panose="020B0503020204020204" pitchFamily="34" charset="-122"/>
                <a:ea typeface="微软雅黑" panose="020B0503020204020204" pitchFamily="34" charset="-122"/>
                <a:cs typeface="Arial"/>
              </a:rPr>
              <a:t>: </a:t>
            </a:r>
            <a:r>
              <a:rPr sz="3000" spc="-5" dirty="0">
                <a:solidFill>
                  <a:srgbClr val="191919"/>
                </a:solidFill>
                <a:latin typeface="微软雅黑" panose="020B0503020204020204" pitchFamily="34" charset="-122"/>
                <a:ea typeface="微软雅黑" panose="020B0503020204020204" pitchFamily="34" charset="-122"/>
                <a:cs typeface="Courier New"/>
              </a:rPr>
              <a:t>add3</a:t>
            </a:r>
            <a:r>
              <a:rPr sz="3000" spc="-10" dirty="0">
                <a:solidFill>
                  <a:srgbClr val="191919"/>
                </a:solidFill>
                <a:latin typeface="微软雅黑" panose="020B0503020204020204" pitchFamily="34" charset="-122"/>
                <a:ea typeface="微软雅黑" panose="020B0503020204020204" pitchFamily="34" charset="-122"/>
                <a:cs typeface="Courier New"/>
              </a:rPr>
              <a:t> </a:t>
            </a:r>
            <a:r>
              <a:rPr sz="3000" spc="-5" dirty="0">
                <a:solidFill>
                  <a:srgbClr val="191919"/>
                </a:solidFill>
                <a:latin typeface="微软雅黑" panose="020B0503020204020204" pitchFamily="34" charset="-122"/>
                <a:ea typeface="微软雅黑" panose="020B0503020204020204" pitchFamily="34" charset="-122"/>
                <a:cs typeface="Courier New"/>
              </a:rPr>
              <a:t>$rd,$rs,$rt</a:t>
            </a:r>
            <a:endParaRPr sz="3000" dirty="0">
              <a:latin typeface="微软雅黑" panose="020B0503020204020204" pitchFamily="34" charset="-122"/>
              <a:ea typeface="微软雅黑" panose="020B0503020204020204" pitchFamily="34" charset="-122"/>
              <a:cs typeface="Courier New"/>
            </a:endParaRPr>
          </a:p>
          <a:p>
            <a:pPr marL="13970">
              <a:lnSpc>
                <a:spcPct val="100000"/>
              </a:lnSpc>
              <a:spcBef>
                <a:spcPts val="1350"/>
              </a:spcBef>
            </a:pPr>
            <a:r>
              <a:rPr sz="3000" spc="-10" dirty="0">
                <a:solidFill>
                  <a:srgbClr val="191919"/>
                </a:solidFill>
                <a:latin typeface="微软雅黑" panose="020B0503020204020204" pitchFamily="34" charset="-122"/>
                <a:ea typeface="微软雅黑" panose="020B0503020204020204" pitchFamily="34" charset="-122"/>
                <a:cs typeface="Arial"/>
              </a:rPr>
              <a:t>Adds </a:t>
            </a:r>
            <a:r>
              <a:rPr sz="3000" spc="-5" dirty="0">
                <a:solidFill>
                  <a:srgbClr val="191919"/>
                </a:solidFill>
                <a:latin typeface="微软雅黑" panose="020B0503020204020204" pitchFamily="34" charset="-122"/>
                <a:ea typeface="微软雅黑" panose="020B0503020204020204" pitchFamily="34" charset="-122"/>
                <a:cs typeface="Arial"/>
              </a:rPr>
              <a:t>R[rs], R[rt], R[rd] and </a:t>
            </a:r>
            <a:r>
              <a:rPr sz="3000" dirty="0">
                <a:solidFill>
                  <a:srgbClr val="191919"/>
                </a:solidFill>
                <a:latin typeface="微软雅黑" panose="020B0503020204020204" pitchFamily="34" charset="-122"/>
                <a:ea typeface="微软雅黑" panose="020B0503020204020204" pitchFamily="34" charset="-122"/>
                <a:cs typeface="Arial"/>
              </a:rPr>
              <a:t>stores </a:t>
            </a:r>
            <a:r>
              <a:rPr sz="3000" spc="-5" dirty="0">
                <a:solidFill>
                  <a:srgbClr val="191919"/>
                </a:solidFill>
                <a:latin typeface="微软雅黑" panose="020B0503020204020204" pitchFamily="34" charset="-122"/>
                <a:ea typeface="微软雅黑" panose="020B0503020204020204" pitchFamily="34" charset="-122"/>
                <a:cs typeface="Arial"/>
              </a:rPr>
              <a:t>it into</a:t>
            </a:r>
            <a:r>
              <a:rPr sz="3000" spc="-65" dirty="0">
                <a:solidFill>
                  <a:srgbClr val="191919"/>
                </a:solidFill>
                <a:latin typeface="微软雅黑" panose="020B0503020204020204" pitchFamily="34" charset="-122"/>
                <a:ea typeface="微软雅黑" panose="020B0503020204020204" pitchFamily="34" charset="-122"/>
                <a:cs typeface="Arial"/>
              </a:rPr>
              <a:t> </a:t>
            </a:r>
            <a:r>
              <a:rPr sz="3000" spc="-5" dirty="0">
                <a:solidFill>
                  <a:srgbClr val="191919"/>
                </a:solidFill>
                <a:latin typeface="微软雅黑" panose="020B0503020204020204" pitchFamily="34" charset="-122"/>
                <a:ea typeface="微软雅黑" panose="020B0503020204020204" pitchFamily="34" charset="-122"/>
                <a:cs typeface="Arial"/>
              </a:rPr>
              <a:t>R[rd]</a:t>
            </a:r>
            <a:endParaRPr sz="3000" dirty="0">
              <a:latin typeface="微软雅黑" panose="020B0503020204020204" pitchFamily="34" charset="-122"/>
              <a:ea typeface="微软雅黑" panose="020B0503020204020204" pitchFamily="34" charset="-122"/>
              <a:cs typeface="Arial"/>
            </a:endParaRPr>
          </a:p>
          <a:p>
            <a:pPr marL="471170" marR="5080" indent="-459105">
              <a:lnSpc>
                <a:spcPct val="120800"/>
              </a:lnSpc>
              <a:buChar char="●"/>
              <a:tabLst>
                <a:tab pos="471170" algn="l"/>
                <a:tab pos="471805" algn="l"/>
              </a:tabLst>
            </a:pPr>
            <a:r>
              <a:rPr lang="zh-CN" altLang="en-US" sz="3000" spc="-10" dirty="0">
                <a:solidFill>
                  <a:srgbClr val="191919"/>
                </a:solidFill>
                <a:latin typeface="微软雅黑" panose="020B0503020204020204" pitchFamily="34" charset="-122"/>
                <a:ea typeface="微软雅黑" panose="020B0503020204020204" pitchFamily="34" charset="-122"/>
                <a:cs typeface="Arial"/>
              </a:rPr>
              <a:t>哪种类型的</a:t>
            </a:r>
            <a:r>
              <a:rPr sz="3000" spc="-10" dirty="0">
                <a:solidFill>
                  <a:srgbClr val="191919"/>
                </a:solidFill>
                <a:latin typeface="微软雅黑" panose="020B0503020204020204" pitchFamily="34" charset="-122"/>
                <a:ea typeface="微软雅黑" panose="020B0503020204020204" pitchFamily="34" charset="-122"/>
                <a:cs typeface="Arial"/>
              </a:rPr>
              <a:t> </a:t>
            </a:r>
            <a:r>
              <a:rPr sz="3000" dirty="0">
                <a:solidFill>
                  <a:srgbClr val="191919"/>
                </a:solidFill>
                <a:latin typeface="微软雅黑" panose="020B0503020204020204" pitchFamily="34" charset="-122"/>
                <a:ea typeface="微软雅黑" panose="020B0503020204020204" pitchFamily="34" charset="-122"/>
                <a:cs typeface="Arial"/>
              </a:rPr>
              <a:t>MIPS </a:t>
            </a:r>
            <a:r>
              <a:rPr lang="zh-CN" altLang="en-US" sz="3000" dirty="0">
                <a:solidFill>
                  <a:srgbClr val="191919"/>
                </a:solidFill>
                <a:latin typeface="微软雅黑" panose="020B0503020204020204" pitchFamily="34" charset="-122"/>
                <a:ea typeface="微软雅黑" panose="020B0503020204020204" pitchFamily="34" charset="-122"/>
                <a:cs typeface="Arial"/>
              </a:rPr>
              <a:t>指令可以比较好地表示</a:t>
            </a:r>
            <a:r>
              <a:rPr lang="en-US" altLang="zh-CN" sz="3000" dirty="0">
                <a:solidFill>
                  <a:srgbClr val="191919"/>
                </a:solidFill>
                <a:latin typeface="微软雅黑" panose="020B0503020204020204" pitchFamily="34" charset="-122"/>
                <a:ea typeface="微软雅黑" panose="020B0503020204020204" pitchFamily="34" charset="-122"/>
                <a:cs typeface="Arial"/>
              </a:rPr>
              <a:t>a</a:t>
            </a:r>
            <a:r>
              <a:rPr sz="3000" spc="-5" dirty="0">
                <a:solidFill>
                  <a:srgbClr val="191919"/>
                </a:solidFill>
                <a:latin typeface="微软雅黑" panose="020B0503020204020204" pitchFamily="34" charset="-122"/>
                <a:ea typeface="微软雅黑" panose="020B0503020204020204" pitchFamily="34" charset="-122"/>
                <a:cs typeface="Courier New"/>
              </a:rPr>
              <a:t>dd3</a:t>
            </a:r>
            <a:r>
              <a:rPr sz="3000" spc="-5" dirty="0">
                <a:solidFill>
                  <a:srgbClr val="191919"/>
                </a:solidFill>
                <a:latin typeface="微软雅黑" panose="020B0503020204020204" pitchFamily="34" charset="-122"/>
                <a:ea typeface="微软雅黑" panose="020B0503020204020204" pitchFamily="34" charset="-122"/>
                <a:cs typeface="Arial"/>
              </a:rPr>
              <a:t>?</a:t>
            </a:r>
            <a:endParaRPr lang="en-US" altLang="zh-CN" sz="3000" spc="-5" dirty="0">
              <a:solidFill>
                <a:srgbClr val="191919"/>
              </a:solidFill>
              <a:latin typeface="微软雅黑" panose="020B0503020204020204" pitchFamily="34" charset="-122"/>
              <a:ea typeface="微软雅黑" panose="020B0503020204020204" pitchFamily="34" charset="-122"/>
              <a:cs typeface="Arial"/>
            </a:endParaRPr>
          </a:p>
          <a:p>
            <a:pPr marL="471170" marR="5080" indent="-459105">
              <a:lnSpc>
                <a:spcPct val="120800"/>
              </a:lnSpc>
              <a:buFontTx/>
              <a:buChar char="●"/>
              <a:tabLst>
                <a:tab pos="471170" algn="l"/>
                <a:tab pos="471805" algn="l"/>
              </a:tabLst>
            </a:pPr>
            <a:r>
              <a:rPr lang="en-US" altLang="zh-CN" sz="3000" spc="-5" dirty="0">
                <a:solidFill>
                  <a:srgbClr val="FF0000"/>
                </a:solidFill>
                <a:latin typeface="Arial"/>
                <a:cs typeface="Arial"/>
              </a:rPr>
              <a:t>R-type</a:t>
            </a:r>
            <a:endParaRPr sz="3000" dirty="0">
              <a:latin typeface="微软雅黑" panose="020B0503020204020204" pitchFamily="34" charset="-122"/>
              <a:ea typeface="微软雅黑" panose="020B0503020204020204" pitchFamily="34" charset="-122"/>
              <a:cs typeface="Arial"/>
            </a:endParaRPr>
          </a:p>
          <a:p>
            <a:pPr marL="471170" indent="-459105">
              <a:lnSpc>
                <a:spcPct val="100000"/>
              </a:lnSpc>
              <a:spcBef>
                <a:spcPts val="2160"/>
              </a:spcBef>
              <a:buChar char="●"/>
              <a:tabLst>
                <a:tab pos="471170" algn="l"/>
                <a:tab pos="471805" algn="l"/>
              </a:tabLst>
            </a:pPr>
            <a:r>
              <a:rPr lang="zh-CN" altLang="en-US" sz="3000" spc="-10" dirty="0">
                <a:solidFill>
                  <a:srgbClr val="191919"/>
                </a:solidFill>
                <a:latin typeface="微软雅黑" panose="020B0503020204020204" pitchFamily="34" charset="-122"/>
                <a:ea typeface="微软雅黑" panose="020B0503020204020204" pitchFamily="34" charset="-122"/>
                <a:cs typeface="Arial"/>
              </a:rPr>
              <a:t>用寄存器级</a:t>
            </a:r>
            <a:r>
              <a:rPr sz="3000" spc="-65" dirty="0">
                <a:solidFill>
                  <a:srgbClr val="191919"/>
                </a:solidFill>
                <a:latin typeface="微软雅黑" panose="020B0503020204020204" pitchFamily="34" charset="-122"/>
                <a:ea typeface="微软雅黑" panose="020B0503020204020204" pitchFamily="34" charset="-122"/>
                <a:cs typeface="Arial"/>
              </a:rPr>
              <a:t> </a:t>
            </a:r>
            <a:r>
              <a:rPr sz="3000" dirty="0">
                <a:solidFill>
                  <a:srgbClr val="191919"/>
                </a:solidFill>
                <a:latin typeface="微软雅黑" panose="020B0503020204020204" pitchFamily="34" charset="-122"/>
                <a:ea typeface="微软雅黑" panose="020B0503020204020204" pitchFamily="34" charset="-122"/>
                <a:cs typeface="Arial"/>
              </a:rPr>
              <a:t>(RTL)</a:t>
            </a:r>
            <a:r>
              <a:rPr lang="zh-CN" altLang="en-US" sz="3000" dirty="0">
                <a:solidFill>
                  <a:srgbClr val="191919"/>
                </a:solidFill>
                <a:latin typeface="微软雅黑" panose="020B0503020204020204" pitchFamily="34" charset="-122"/>
                <a:ea typeface="微软雅黑" panose="020B0503020204020204" pitchFamily="34" charset="-122"/>
                <a:cs typeface="Arial"/>
              </a:rPr>
              <a:t>描述</a:t>
            </a:r>
            <a:r>
              <a:rPr lang="en-US" altLang="zh-CN" sz="3000" dirty="0">
                <a:solidFill>
                  <a:srgbClr val="191919"/>
                </a:solidFill>
                <a:latin typeface="微软雅黑" panose="020B0503020204020204" pitchFamily="34" charset="-122"/>
                <a:ea typeface="微软雅黑" panose="020B0503020204020204" pitchFamily="34" charset="-122"/>
                <a:cs typeface="Arial"/>
              </a:rPr>
              <a:t>add3</a:t>
            </a:r>
            <a:r>
              <a:rPr lang="zh-CN" altLang="en-US" sz="3000" dirty="0">
                <a:solidFill>
                  <a:srgbClr val="191919"/>
                </a:solidFill>
                <a:latin typeface="微软雅黑" panose="020B0503020204020204" pitchFamily="34" charset="-122"/>
                <a:ea typeface="微软雅黑" panose="020B0503020204020204" pitchFamily="34" charset="-122"/>
                <a:cs typeface="Arial"/>
              </a:rPr>
              <a:t>指令</a:t>
            </a:r>
            <a:r>
              <a:rPr sz="3000" dirty="0">
                <a:solidFill>
                  <a:srgbClr val="191919"/>
                </a:solidFill>
                <a:latin typeface="微软雅黑" panose="020B0503020204020204" pitchFamily="34" charset="-122"/>
                <a:ea typeface="微软雅黑" panose="020B0503020204020204" pitchFamily="34" charset="-122"/>
                <a:cs typeface="Arial"/>
              </a:rPr>
              <a:t>?</a:t>
            </a:r>
            <a:endParaRPr lang="en-US" altLang="zh-CN" sz="3000" dirty="0">
              <a:solidFill>
                <a:srgbClr val="191919"/>
              </a:solidFill>
              <a:latin typeface="微软雅黑" panose="020B0503020204020204" pitchFamily="34" charset="-122"/>
              <a:ea typeface="微软雅黑" panose="020B0503020204020204" pitchFamily="34" charset="-122"/>
              <a:cs typeface="Arial"/>
            </a:endParaRPr>
          </a:p>
          <a:p>
            <a:pPr marL="471170" indent="-459105">
              <a:lnSpc>
                <a:spcPct val="100000"/>
              </a:lnSpc>
              <a:spcBef>
                <a:spcPts val="2160"/>
              </a:spcBef>
              <a:buChar char="●"/>
              <a:tabLst>
                <a:tab pos="471170" algn="l"/>
                <a:tab pos="471805" algn="l"/>
              </a:tabLst>
            </a:pPr>
            <a:r>
              <a:rPr lang="pt-BR" altLang="zh-CN" sz="3000" spc="-5" dirty="0">
                <a:solidFill>
                  <a:srgbClr val="FF0000"/>
                </a:solidFill>
                <a:latin typeface="Arial"/>
                <a:cs typeface="Arial"/>
              </a:rPr>
              <a:t>R[rd] </a:t>
            </a:r>
            <a:r>
              <a:rPr lang="pt-BR" altLang="zh-CN" sz="3000" dirty="0">
                <a:solidFill>
                  <a:srgbClr val="FF0000"/>
                </a:solidFill>
                <a:latin typeface="Arial"/>
                <a:cs typeface="Arial"/>
              </a:rPr>
              <a:t>= </a:t>
            </a:r>
            <a:r>
              <a:rPr lang="pt-BR" altLang="zh-CN" sz="3000" spc="-5" dirty="0">
                <a:solidFill>
                  <a:srgbClr val="FF0000"/>
                </a:solidFill>
                <a:latin typeface="Arial"/>
                <a:cs typeface="Arial"/>
              </a:rPr>
              <a:t>R[rs] </a:t>
            </a:r>
            <a:r>
              <a:rPr lang="pt-BR" altLang="zh-CN" sz="3000" dirty="0">
                <a:solidFill>
                  <a:srgbClr val="FF0000"/>
                </a:solidFill>
                <a:latin typeface="Arial"/>
                <a:cs typeface="Arial"/>
              </a:rPr>
              <a:t>+ </a:t>
            </a:r>
            <a:r>
              <a:rPr lang="pt-BR" altLang="zh-CN" sz="3000" spc="-5" dirty="0">
                <a:solidFill>
                  <a:srgbClr val="FF0000"/>
                </a:solidFill>
                <a:latin typeface="Arial"/>
                <a:cs typeface="Arial"/>
              </a:rPr>
              <a:t>R[rt] </a:t>
            </a:r>
            <a:r>
              <a:rPr lang="pt-BR" altLang="zh-CN" sz="3000" dirty="0">
                <a:solidFill>
                  <a:srgbClr val="FF0000"/>
                </a:solidFill>
                <a:latin typeface="Arial"/>
                <a:cs typeface="Arial"/>
              </a:rPr>
              <a:t>+ </a:t>
            </a:r>
            <a:r>
              <a:rPr lang="pt-BR" altLang="zh-CN" sz="3000" spc="-5" dirty="0">
                <a:solidFill>
                  <a:srgbClr val="FF0000"/>
                </a:solidFill>
                <a:latin typeface="Arial"/>
                <a:cs typeface="Arial"/>
              </a:rPr>
              <a:t>R[rd]; PC </a:t>
            </a:r>
            <a:r>
              <a:rPr lang="pt-BR" altLang="zh-CN" sz="3000" dirty="0">
                <a:solidFill>
                  <a:srgbClr val="FF0000"/>
                </a:solidFill>
                <a:latin typeface="Arial"/>
                <a:cs typeface="Arial"/>
              </a:rPr>
              <a:t>= </a:t>
            </a:r>
            <a:r>
              <a:rPr lang="pt-BR" altLang="zh-CN" sz="3000" spc="-5" dirty="0">
                <a:solidFill>
                  <a:srgbClr val="FF0000"/>
                </a:solidFill>
                <a:latin typeface="Arial"/>
                <a:cs typeface="Arial"/>
              </a:rPr>
              <a:t>PC </a:t>
            </a:r>
            <a:r>
              <a:rPr lang="pt-BR" altLang="zh-CN" sz="3000" dirty="0">
                <a:solidFill>
                  <a:srgbClr val="FF0000"/>
                </a:solidFill>
                <a:latin typeface="Arial"/>
                <a:cs typeface="Arial"/>
              </a:rPr>
              <a:t>+</a:t>
            </a:r>
            <a:r>
              <a:rPr lang="pt-BR" altLang="zh-CN" sz="3000" spc="-140" dirty="0">
                <a:solidFill>
                  <a:srgbClr val="FF0000"/>
                </a:solidFill>
                <a:latin typeface="Arial"/>
                <a:cs typeface="Arial"/>
              </a:rPr>
              <a:t> </a:t>
            </a:r>
            <a:r>
              <a:rPr lang="pt-BR" altLang="zh-CN" sz="3000" dirty="0">
                <a:solidFill>
                  <a:srgbClr val="FF0000"/>
                </a:solidFill>
                <a:latin typeface="Arial"/>
                <a:cs typeface="Arial"/>
              </a:rPr>
              <a:t>4</a:t>
            </a:r>
            <a:endParaRPr sz="3000"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258684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747" y="163333"/>
            <a:ext cx="6011545" cy="689932"/>
          </a:xfrm>
          <a:prstGeom prst="rect">
            <a:avLst/>
          </a:prstGeom>
        </p:spPr>
        <p:txBody>
          <a:bodyPr vert="horz" wrap="square" lIns="0" tIns="12700" rIns="0" bIns="0" rtlCol="0">
            <a:spAutoFit/>
          </a:bodyPr>
          <a:lstStyle/>
          <a:p>
            <a:pPr marL="12700">
              <a:lnSpc>
                <a:spcPct val="100000"/>
              </a:lnSpc>
              <a:spcBef>
                <a:spcPts val="100"/>
              </a:spcBef>
            </a:pPr>
            <a:r>
              <a:rPr spc="-10" dirty="0"/>
              <a:t>Triple </a:t>
            </a:r>
            <a:r>
              <a:rPr spc="-5" dirty="0"/>
              <a:t>Add:</a:t>
            </a:r>
            <a:r>
              <a:rPr spc="-95" dirty="0"/>
              <a:t> </a:t>
            </a:r>
            <a:r>
              <a:rPr lang="zh-CN" altLang="en-US" spc="-95" dirty="0"/>
              <a:t>数据通路</a:t>
            </a:r>
            <a:endParaRPr spc="-5" dirty="0"/>
          </a:p>
        </p:txBody>
      </p:sp>
      <p:sp>
        <p:nvSpPr>
          <p:cNvPr id="3" name="object 3"/>
          <p:cNvSpPr txBox="1"/>
          <p:nvPr/>
        </p:nvSpPr>
        <p:spPr>
          <a:xfrm>
            <a:off x="611560" y="1737960"/>
            <a:ext cx="7645400" cy="1691040"/>
          </a:xfrm>
          <a:prstGeom prst="rect">
            <a:avLst/>
          </a:prstGeom>
        </p:spPr>
        <p:txBody>
          <a:bodyPr vert="horz" wrap="square" lIns="0" tIns="12700" rIns="0" bIns="0" rtlCol="0">
            <a:spAutoFit/>
          </a:bodyPr>
          <a:lstStyle/>
          <a:p>
            <a:pPr marL="12700" marR="5080" algn="just">
              <a:lnSpc>
                <a:spcPct val="150000"/>
              </a:lnSpc>
            </a:pPr>
            <a:r>
              <a:rPr lang="zh-CN" altLang="en-US" sz="2400" dirty="0">
                <a:solidFill>
                  <a:srgbClr val="191919"/>
                </a:solidFill>
                <a:latin typeface="微软雅黑" panose="020B0503020204020204" pitchFamily="34" charset="-122"/>
                <a:ea typeface="微软雅黑" panose="020B0503020204020204" pitchFamily="34" charset="-122"/>
                <a:cs typeface="Arial"/>
              </a:rPr>
              <a:t>在原有的数据通路上做最小变化</a:t>
            </a:r>
            <a:r>
              <a:rPr sz="2400" dirty="0">
                <a:solidFill>
                  <a:srgbClr val="191919"/>
                </a:solidFill>
                <a:latin typeface="微软雅黑" panose="020B0503020204020204" pitchFamily="34" charset="-122"/>
                <a:ea typeface="微软雅黑" panose="020B0503020204020204" pitchFamily="34" charset="-122"/>
                <a:cs typeface="Arial"/>
              </a:rPr>
              <a:t> </a:t>
            </a:r>
            <a:endParaRPr lang="en-US" altLang="zh-CN" sz="2400" dirty="0">
              <a:solidFill>
                <a:srgbClr val="191919"/>
              </a:solidFill>
              <a:latin typeface="微软雅黑" panose="020B0503020204020204" pitchFamily="34" charset="-122"/>
              <a:ea typeface="微软雅黑" panose="020B0503020204020204" pitchFamily="34" charset="-122"/>
              <a:cs typeface="Arial"/>
            </a:endParaRPr>
          </a:p>
          <a:p>
            <a:pPr marL="12700" marR="5080" algn="just">
              <a:lnSpc>
                <a:spcPct val="150000"/>
              </a:lnSpc>
            </a:pPr>
            <a:r>
              <a:rPr lang="zh-CN" altLang="en-US" sz="2400" spc="-5" dirty="0">
                <a:solidFill>
                  <a:srgbClr val="191919"/>
                </a:solidFill>
                <a:latin typeface="微软雅黑" panose="020B0503020204020204" pitchFamily="34" charset="-122"/>
                <a:ea typeface="微软雅黑" panose="020B0503020204020204" pitchFamily="34" charset="-122"/>
                <a:cs typeface="Arial"/>
              </a:rPr>
              <a:t>需要增加一个读端口，读取</a:t>
            </a:r>
            <a:r>
              <a:rPr lang="en-US" altLang="zh-CN" sz="2400" spc="-5" dirty="0">
                <a:solidFill>
                  <a:srgbClr val="191919"/>
                </a:solidFill>
                <a:latin typeface="微软雅黑" panose="020B0503020204020204" pitchFamily="34" charset="-122"/>
                <a:ea typeface="微软雅黑" panose="020B0503020204020204" pitchFamily="34" charset="-122"/>
                <a:cs typeface="Arial"/>
              </a:rPr>
              <a:t>[Rd]</a:t>
            </a:r>
            <a:r>
              <a:rPr sz="2400" spc="-5" dirty="0">
                <a:solidFill>
                  <a:srgbClr val="191919"/>
                </a:solidFill>
                <a:latin typeface="微软雅黑" panose="020B0503020204020204" pitchFamily="34" charset="-122"/>
                <a:ea typeface="微软雅黑" panose="020B0503020204020204" pitchFamily="34" charset="-122"/>
                <a:cs typeface="Arial"/>
              </a:rPr>
              <a:t>.</a:t>
            </a:r>
            <a:endParaRPr sz="2400" dirty="0">
              <a:latin typeface="微软雅黑" panose="020B0503020204020204" pitchFamily="34" charset="-122"/>
              <a:ea typeface="微软雅黑" panose="020B0503020204020204" pitchFamily="34" charset="-122"/>
              <a:cs typeface="Arial"/>
            </a:endParaRPr>
          </a:p>
          <a:p>
            <a:pPr>
              <a:lnSpc>
                <a:spcPct val="150000"/>
              </a:lnSpc>
            </a:pPr>
            <a:r>
              <a:rPr lang="zh-CN" altLang="en-US" sz="2800" dirty="0">
                <a:latin typeface="微软雅黑" panose="020B0503020204020204" pitchFamily="34" charset="-122"/>
                <a:ea typeface="微软雅黑" panose="020B0503020204020204" pitchFamily="34" charset="-122"/>
                <a:cs typeface="Arial"/>
              </a:rPr>
              <a:t>可能需要增加</a:t>
            </a:r>
            <a:r>
              <a:rPr lang="en-US" altLang="zh-CN" sz="2800" dirty="0">
                <a:latin typeface="微软雅黑" panose="020B0503020204020204" pitchFamily="34" charset="-122"/>
                <a:ea typeface="微软雅黑" panose="020B0503020204020204" pitchFamily="34" charset="-122"/>
                <a:cs typeface="Arial"/>
              </a:rPr>
              <a:t>add</a:t>
            </a:r>
            <a:r>
              <a:rPr lang="zh-CN" altLang="en-US" sz="2800" dirty="0">
                <a:latin typeface="微软雅黑" panose="020B0503020204020204" pitchFamily="34" charset="-122"/>
                <a:ea typeface="微软雅黑" panose="020B0503020204020204" pitchFamily="34" charset="-122"/>
                <a:cs typeface="Arial"/>
              </a:rPr>
              <a:t>连线、选择器和小加法器</a:t>
            </a:r>
            <a:r>
              <a:rPr sz="2400" spc="-5" dirty="0">
                <a:solidFill>
                  <a:srgbClr val="191919"/>
                </a:solidFill>
                <a:latin typeface="微软雅黑" panose="020B0503020204020204" pitchFamily="34" charset="-122"/>
                <a:ea typeface="微软雅黑" panose="020B0503020204020204" pitchFamily="34" charset="-122"/>
                <a:cs typeface="Arial"/>
              </a:rPr>
              <a:t>.</a:t>
            </a:r>
            <a:endParaRPr sz="2400" dirty="0">
              <a:latin typeface="微软雅黑" panose="020B0503020204020204" pitchFamily="34" charset="-122"/>
              <a:ea typeface="微软雅黑" panose="020B0503020204020204" pitchFamily="34" charset="-122"/>
              <a:cs typeface="Arial"/>
            </a:endParaRPr>
          </a:p>
        </p:txBody>
      </p:sp>
      <p:pic>
        <p:nvPicPr>
          <p:cNvPr id="4" name="图片 3">
            <a:extLst>
              <a:ext uri="{FF2B5EF4-FFF2-40B4-BE49-F238E27FC236}">
                <a16:creationId xmlns:a16="http://schemas.microsoft.com/office/drawing/2014/main" id="{CF0F1830-9AE7-4757-9A51-A29150A777CC}"/>
              </a:ext>
            </a:extLst>
          </p:cNvPr>
          <p:cNvPicPr>
            <a:picLocks noChangeAspect="1"/>
          </p:cNvPicPr>
          <p:nvPr/>
        </p:nvPicPr>
        <p:blipFill>
          <a:blip r:embed="rId2"/>
          <a:stretch>
            <a:fillRect/>
          </a:stretch>
        </p:blipFill>
        <p:spPr>
          <a:xfrm>
            <a:off x="1187624" y="3499381"/>
            <a:ext cx="6043786" cy="3309004"/>
          </a:xfrm>
          <a:prstGeom prst="rect">
            <a:avLst/>
          </a:prstGeom>
        </p:spPr>
      </p:pic>
      <p:sp>
        <p:nvSpPr>
          <p:cNvPr id="5" name="object 3">
            <a:extLst>
              <a:ext uri="{FF2B5EF4-FFF2-40B4-BE49-F238E27FC236}">
                <a16:creationId xmlns:a16="http://schemas.microsoft.com/office/drawing/2014/main" id="{0189610F-C9D8-4AEE-AA50-9EED27E4782B}"/>
              </a:ext>
            </a:extLst>
          </p:cNvPr>
          <p:cNvSpPr txBox="1">
            <a:spLocks/>
          </p:cNvSpPr>
          <p:nvPr/>
        </p:nvSpPr>
        <p:spPr>
          <a:xfrm>
            <a:off x="683568" y="1004190"/>
            <a:ext cx="6840855" cy="482600"/>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pt-BR" sz="3000" spc="-5" dirty="0">
                <a:solidFill>
                  <a:srgbClr val="000000"/>
                </a:solidFill>
                <a:latin typeface="Arial"/>
                <a:cs typeface="Arial"/>
              </a:rPr>
              <a:t>R[rd] </a:t>
            </a:r>
            <a:r>
              <a:rPr lang="pt-BR" sz="3000" dirty="0">
                <a:solidFill>
                  <a:srgbClr val="000000"/>
                </a:solidFill>
                <a:latin typeface="Arial"/>
                <a:cs typeface="Arial"/>
              </a:rPr>
              <a:t>= </a:t>
            </a:r>
            <a:r>
              <a:rPr lang="pt-BR" sz="3000" spc="-5" dirty="0">
                <a:solidFill>
                  <a:srgbClr val="000000"/>
                </a:solidFill>
                <a:latin typeface="Arial"/>
                <a:cs typeface="Arial"/>
              </a:rPr>
              <a:t>R[rs] </a:t>
            </a:r>
            <a:r>
              <a:rPr lang="pt-BR" sz="3000" dirty="0">
                <a:solidFill>
                  <a:srgbClr val="000000"/>
                </a:solidFill>
                <a:latin typeface="Arial"/>
                <a:cs typeface="Arial"/>
              </a:rPr>
              <a:t>+ </a:t>
            </a:r>
            <a:r>
              <a:rPr lang="pt-BR" sz="3000" spc="-5" dirty="0">
                <a:solidFill>
                  <a:srgbClr val="000000"/>
                </a:solidFill>
                <a:latin typeface="Arial"/>
                <a:cs typeface="Arial"/>
              </a:rPr>
              <a:t>R[rt] </a:t>
            </a:r>
            <a:r>
              <a:rPr lang="pt-BR" sz="3000" dirty="0">
                <a:solidFill>
                  <a:srgbClr val="000000"/>
                </a:solidFill>
                <a:latin typeface="Arial"/>
                <a:cs typeface="Arial"/>
              </a:rPr>
              <a:t>+ </a:t>
            </a:r>
            <a:r>
              <a:rPr lang="pt-BR" sz="3000" spc="-5" dirty="0">
                <a:solidFill>
                  <a:srgbClr val="000000"/>
                </a:solidFill>
                <a:latin typeface="Arial"/>
                <a:cs typeface="Arial"/>
              </a:rPr>
              <a:t>R[rd]; PC </a:t>
            </a:r>
            <a:r>
              <a:rPr lang="pt-BR" sz="3000" dirty="0">
                <a:solidFill>
                  <a:srgbClr val="000000"/>
                </a:solidFill>
                <a:latin typeface="Arial"/>
                <a:cs typeface="Arial"/>
              </a:rPr>
              <a:t>= </a:t>
            </a:r>
            <a:r>
              <a:rPr lang="pt-BR" sz="3000" spc="-5" dirty="0">
                <a:solidFill>
                  <a:srgbClr val="000000"/>
                </a:solidFill>
                <a:latin typeface="Arial"/>
                <a:cs typeface="Arial"/>
              </a:rPr>
              <a:t>PC </a:t>
            </a:r>
            <a:r>
              <a:rPr lang="pt-BR" sz="3000" dirty="0">
                <a:solidFill>
                  <a:srgbClr val="000000"/>
                </a:solidFill>
                <a:latin typeface="Arial"/>
                <a:cs typeface="Arial"/>
              </a:rPr>
              <a:t>+</a:t>
            </a:r>
            <a:r>
              <a:rPr lang="pt-BR" sz="3000" spc="-140" dirty="0">
                <a:solidFill>
                  <a:srgbClr val="000000"/>
                </a:solidFill>
                <a:latin typeface="Arial"/>
                <a:cs typeface="Arial"/>
              </a:rPr>
              <a:t> </a:t>
            </a:r>
            <a:r>
              <a:rPr lang="pt-BR" sz="3000" dirty="0">
                <a:solidFill>
                  <a:srgbClr val="000000"/>
                </a:solidFill>
                <a:latin typeface="Arial"/>
                <a:cs typeface="Arial"/>
              </a:rPr>
              <a:t>4</a:t>
            </a:r>
            <a:endParaRPr lang="pt-BR" sz="30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DA802CE-DC5B-4593-85A5-7BE9996C544A}"/>
              </a:ext>
            </a:extLst>
          </p:cNvPr>
          <p:cNvSpPr>
            <a:spLocks noGrp="1" noChangeArrowheads="1"/>
          </p:cNvSpPr>
          <p:nvPr>
            <p:ph type="title"/>
          </p:nvPr>
        </p:nvSpPr>
        <p:spPr>
          <a:xfrm>
            <a:off x="182563" y="161925"/>
            <a:ext cx="8229600" cy="646113"/>
          </a:xfrm>
        </p:spPr>
        <p:txBody>
          <a:bodyPr/>
          <a:lstStyle/>
          <a:p>
            <a:pPr eaLnBrk="1" hangingPunct="1"/>
            <a:r>
              <a:rPr lang="zh-CN" altLang="en-US" sz="2800"/>
              <a:t>经典的 </a:t>
            </a:r>
            <a:r>
              <a:rPr lang="en-US" altLang="zh-CN" sz="2800"/>
              <a:t>CPU </a:t>
            </a:r>
            <a:r>
              <a:rPr lang="zh-CN" altLang="en-US" sz="2800"/>
              <a:t>性能公式</a:t>
            </a:r>
            <a:endParaRPr lang="en-AU" altLang="zh-CN" sz="2800"/>
          </a:p>
        </p:txBody>
      </p:sp>
      <p:sp>
        <p:nvSpPr>
          <p:cNvPr id="7173" name="Rectangle 3">
            <a:extLst>
              <a:ext uri="{FF2B5EF4-FFF2-40B4-BE49-F238E27FC236}">
                <a16:creationId xmlns:a16="http://schemas.microsoft.com/office/drawing/2014/main" id="{A2EF8971-19BD-415B-810F-744AA9B157A7}"/>
              </a:ext>
            </a:extLst>
          </p:cNvPr>
          <p:cNvSpPr>
            <a:spLocks noGrp="1" noChangeArrowheads="1"/>
          </p:cNvSpPr>
          <p:nvPr>
            <p:ph idx="1"/>
          </p:nvPr>
        </p:nvSpPr>
        <p:spPr>
          <a:xfrm>
            <a:off x="419100" y="5589588"/>
            <a:ext cx="7772400" cy="1149350"/>
          </a:xfrm>
        </p:spPr>
        <p:txBody>
          <a:bodyPr/>
          <a:lstStyle/>
          <a:p>
            <a:pPr lvl="1" eaLnBrk="1" hangingPunct="1"/>
            <a:r>
              <a:rPr lang="zh-CN" altLang="en-US" sz="2000"/>
              <a:t>由硬件决定，如果不同指令有不同的</a:t>
            </a:r>
            <a:r>
              <a:rPr lang="en-US" altLang="zh-CN" sz="2000"/>
              <a:t>CPI</a:t>
            </a:r>
            <a:r>
              <a:rPr lang="zh-CN" altLang="en-US" sz="2000"/>
              <a:t>，算平均</a:t>
            </a:r>
            <a:r>
              <a:rPr lang="en-US" altLang="zh-CN" sz="2000"/>
              <a:t>CPI</a:t>
            </a:r>
          </a:p>
          <a:p>
            <a:pPr lvl="2" eaLnBrk="1" hangingPunct="1"/>
            <a:r>
              <a:rPr lang="en-US" altLang="zh-CN" sz="2000">
                <a:solidFill>
                  <a:srgbClr val="C00000"/>
                </a:solidFill>
              </a:rPr>
              <a:t>Average CPI </a:t>
            </a:r>
            <a:r>
              <a:rPr lang="en-US" altLang="zh-CN" sz="2000"/>
              <a:t>affected by instruction mix</a:t>
            </a:r>
            <a:endParaRPr lang="en-AU" altLang="zh-CN" sz="2000"/>
          </a:p>
        </p:txBody>
      </p:sp>
      <p:sp>
        <p:nvSpPr>
          <p:cNvPr id="3" name="矩形 2">
            <a:extLst>
              <a:ext uri="{FF2B5EF4-FFF2-40B4-BE49-F238E27FC236}">
                <a16:creationId xmlns:a16="http://schemas.microsoft.com/office/drawing/2014/main" id="{53727E47-3DC2-4027-9630-987D8B8ABA3E}"/>
              </a:ext>
            </a:extLst>
          </p:cNvPr>
          <p:cNvSpPr>
            <a:spLocks noRot="1" noChangeAspect="1" noMove="1" noResize="1" noEditPoints="1" noAdjustHandles="1" noChangeArrowheads="1" noChangeShapeType="1" noTextEdit="1"/>
          </p:cNvSpPr>
          <p:nvPr/>
        </p:nvSpPr>
        <p:spPr>
          <a:xfrm>
            <a:off x="444500" y="1370012"/>
            <a:ext cx="7876923" cy="2343975"/>
          </a:xfrm>
          <a:prstGeom prst="rect">
            <a:avLst/>
          </a:prstGeom>
          <a:blipFill>
            <a:blip r:embed="rId3"/>
            <a:stretch>
              <a:fillRect l="-232"/>
            </a:stretch>
          </a:blipFill>
        </p:spPr>
        <p:txBody>
          <a:bodyPr/>
          <a:lstStyle/>
          <a:p>
            <a:pPr eaLnBrk="1" fontAlgn="auto" hangingPunct="1">
              <a:spcBef>
                <a:spcPts val="0"/>
              </a:spcBef>
              <a:spcAft>
                <a:spcPts val="0"/>
              </a:spcAft>
              <a:defRPr/>
            </a:pPr>
            <a:r>
              <a:rPr lang="zh-CN" altLang="en-US">
                <a:noFill/>
                <a:latin typeface="+mn-lt"/>
                <a:ea typeface="+mn-ea"/>
              </a:rPr>
              <a:t> </a:t>
            </a:r>
          </a:p>
        </p:txBody>
      </p:sp>
      <p:sp>
        <p:nvSpPr>
          <p:cNvPr id="31749" name="矩形 3">
            <a:extLst>
              <a:ext uri="{FF2B5EF4-FFF2-40B4-BE49-F238E27FC236}">
                <a16:creationId xmlns:a16="http://schemas.microsoft.com/office/drawing/2014/main" id="{7CA4C30C-B4F8-4B1E-89F7-D3710F918F71}"/>
              </a:ext>
            </a:extLst>
          </p:cNvPr>
          <p:cNvSpPr>
            <a:spLocks noChangeArrowheads="1"/>
          </p:cNvSpPr>
          <p:nvPr/>
        </p:nvSpPr>
        <p:spPr bwMode="auto">
          <a:xfrm>
            <a:off x="350838" y="4679950"/>
            <a:ext cx="8064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solidFill>
                  <a:srgbClr val="C00000"/>
                </a:solidFill>
                <a:latin typeface="微软雅黑" panose="020B0503020204020204" pitchFamily="34" charset="-122"/>
                <a:ea typeface="微软雅黑" panose="020B0503020204020204" pitchFamily="34" charset="-122"/>
              </a:rPr>
              <a:t>CPI</a:t>
            </a:r>
            <a:r>
              <a:rPr lang="zh-CN" altLang="en-US" b="1">
                <a:solidFill>
                  <a:srgbClr val="C00000"/>
                </a:solidFill>
                <a:latin typeface="微软雅黑" panose="020B0503020204020204" pitchFamily="34" charset="-122"/>
                <a:ea typeface="微软雅黑" panose="020B0503020204020204" pitchFamily="34" charset="-122"/>
              </a:rPr>
              <a:t>（ </a:t>
            </a:r>
            <a:r>
              <a:rPr lang="en-US" altLang="zh-CN" b="1">
                <a:solidFill>
                  <a:srgbClr val="C00000"/>
                </a:solidFill>
                <a:latin typeface="微软雅黑" panose="020B0503020204020204" pitchFamily="34" charset="-122"/>
                <a:ea typeface="微软雅黑" panose="020B0503020204020204" pitchFamily="34" charset="-122"/>
              </a:rPr>
              <a:t>clock cycle per instruction</a:t>
            </a:r>
            <a:r>
              <a:rPr lang="zh-CN" altLang="en-US" b="1">
                <a:solidFill>
                  <a:srgbClr val="C00000"/>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：即每条指令的时钟周期数，表示执行某个应用程序或者程序片段时每条指令所需要的时钟周期平均数。</a:t>
            </a:r>
            <a:endParaRPr lang="zh-CN" altLang="en-US"/>
          </a:p>
        </p:txBody>
      </p:sp>
      <p:sp>
        <p:nvSpPr>
          <p:cNvPr id="31750" name="矩形 6">
            <a:extLst>
              <a:ext uri="{FF2B5EF4-FFF2-40B4-BE49-F238E27FC236}">
                <a16:creationId xmlns:a16="http://schemas.microsoft.com/office/drawing/2014/main" id="{18EE47CE-41B3-4438-9943-E2F81788C6ED}"/>
              </a:ext>
            </a:extLst>
          </p:cNvPr>
          <p:cNvSpPr>
            <a:spLocks noChangeArrowheads="1"/>
          </p:cNvSpPr>
          <p:nvPr/>
        </p:nvSpPr>
        <p:spPr bwMode="auto">
          <a:xfrm>
            <a:off x="350838" y="4114800"/>
            <a:ext cx="832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b="1">
                <a:solidFill>
                  <a:srgbClr val="C00000"/>
                </a:solidFill>
              </a:rPr>
              <a:t>指令数</a:t>
            </a:r>
            <a:r>
              <a:rPr lang="zh-CN" altLang="en-US" sz="2000" b="1"/>
              <a:t>（</a:t>
            </a:r>
            <a:r>
              <a:rPr lang="en-US" altLang="zh-CN" sz="2000" b="1"/>
              <a:t>instruction count</a:t>
            </a:r>
            <a:r>
              <a:rPr lang="zh-CN" altLang="en-US" sz="2000" b="1"/>
              <a:t>）</a:t>
            </a:r>
            <a:r>
              <a:rPr lang="zh-CN" altLang="en-US" sz="2000"/>
              <a:t>：执行某程序所需要的总指令数量。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2821"/>
            <a:ext cx="6011545"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C00000"/>
                </a:solidFill>
                <a:latin typeface="微软雅黑" panose="020B0503020204020204" pitchFamily="34" charset="-122"/>
                <a:ea typeface="微软雅黑" panose="020B0503020204020204" pitchFamily="34" charset="-122"/>
              </a:rPr>
              <a:t>Triple </a:t>
            </a:r>
            <a:r>
              <a:rPr sz="3600" b="1" spc="-5" dirty="0">
                <a:solidFill>
                  <a:srgbClr val="C00000"/>
                </a:solidFill>
                <a:latin typeface="微软雅黑" panose="020B0503020204020204" pitchFamily="34" charset="-122"/>
                <a:ea typeface="微软雅黑" panose="020B0503020204020204" pitchFamily="34" charset="-122"/>
              </a:rPr>
              <a:t>Add:</a:t>
            </a:r>
            <a:r>
              <a:rPr sz="3600" b="1" spc="-95" dirty="0">
                <a:solidFill>
                  <a:srgbClr val="C00000"/>
                </a:solidFill>
                <a:latin typeface="微软雅黑" panose="020B0503020204020204" pitchFamily="34" charset="-122"/>
                <a:ea typeface="微软雅黑" panose="020B0503020204020204" pitchFamily="34" charset="-122"/>
              </a:rPr>
              <a:t> </a:t>
            </a:r>
            <a:r>
              <a:rPr sz="3600" b="1" spc="-5" dirty="0">
                <a:solidFill>
                  <a:srgbClr val="C00000"/>
                </a:solidFill>
                <a:latin typeface="微软雅黑" panose="020B0503020204020204" pitchFamily="34" charset="-122"/>
                <a:ea typeface="微软雅黑" panose="020B0503020204020204" pitchFamily="34" charset="-122"/>
              </a:rPr>
              <a:t>Datapath</a:t>
            </a:r>
          </a:p>
        </p:txBody>
      </p:sp>
      <p:sp>
        <p:nvSpPr>
          <p:cNvPr id="3" name="object 3"/>
          <p:cNvSpPr txBox="1"/>
          <p:nvPr/>
        </p:nvSpPr>
        <p:spPr>
          <a:xfrm>
            <a:off x="467544" y="620688"/>
            <a:ext cx="8307388" cy="1508875"/>
          </a:xfrm>
          <a:prstGeom prst="rect">
            <a:avLst/>
          </a:prstGeom>
        </p:spPr>
        <p:txBody>
          <a:bodyPr vert="horz" wrap="square" lIns="0" tIns="12700" rIns="0" bIns="0" rtlCol="0">
            <a:spAutoFit/>
          </a:bodyPr>
          <a:lstStyle/>
          <a:p>
            <a:pPr marL="558800" marR="579755" indent="-546735">
              <a:lnSpc>
                <a:spcPct val="120800"/>
              </a:lnSpc>
              <a:spcBef>
                <a:spcPts val="100"/>
              </a:spcBef>
              <a:buAutoNum type="arabicPeriod"/>
              <a:tabLst>
                <a:tab pos="558800" algn="l"/>
                <a:tab pos="559435" algn="l"/>
              </a:tabLst>
            </a:pPr>
            <a:r>
              <a:rPr lang="zh-CN" altLang="en-US" sz="2000" dirty="0">
                <a:latin typeface="微软雅黑" panose="020B0503020204020204" pitchFamily="34" charset="-122"/>
                <a:ea typeface="微软雅黑" panose="020B0503020204020204" pitchFamily="34" charset="-122"/>
              </a:rPr>
              <a:t>识别有助于实现指令的现有组件。</a:t>
            </a:r>
            <a:endParaRPr lang="en-US" altLang="zh-CN" sz="2000" dirty="0">
              <a:latin typeface="微软雅黑" panose="020B0503020204020204" pitchFamily="34" charset="-122"/>
              <a:ea typeface="微软雅黑" panose="020B0503020204020204" pitchFamily="34" charset="-122"/>
            </a:endParaRPr>
          </a:p>
          <a:p>
            <a:pPr marL="558800" marR="579755" indent="-546735">
              <a:lnSpc>
                <a:spcPct val="120800"/>
              </a:lnSpc>
              <a:spcBef>
                <a:spcPts val="100"/>
              </a:spcBef>
              <a:buAutoNum type="arabicPeriod"/>
              <a:tabLst>
                <a:tab pos="558800" algn="l"/>
                <a:tab pos="559435" algn="l"/>
              </a:tabLst>
            </a:pPr>
            <a:r>
              <a:rPr lang="zh-CN" altLang="en-US" sz="2000" dirty="0">
                <a:latin typeface="微软雅黑" panose="020B0503020204020204" pitchFamily="34" charset="-122"/>
                <a:ea typeface="微软雅黑" panose="020B0503020204020204" pitchFamily="34" charset="-122"/>
              </a:rPr>
              <a:t>在未使用的组件中，有哪些可以在指令中使用</a:t>
            </a:r>
            <a:endParaRPr lang="en-US" altLang="zh-CN" sz="2000" dirty="0">
              <a:latin typeface="微软雅黑" panose="020B0503020204020204" pitchFamily="34" charset="-122"/>
              <a:ea typeface="微软雅黑" panose="020B0503020204020204" pitchFamily="34" charset="-122"/>
            </a:endParaRPr>
          </a:p>
          <a:p>
            <a:pPr marL="558800" marR="579755" indent="-546735">
              <a:lnSpc>
                <a:spcPct val="120800"/>
              </a:lnSpc>
              <a:spcBef>
                <a:spcPts val="100"/>
              </a:spcBef>
              <a:buAutoNum type="arabicPeriod"/>
              <a:tabLst>
                <a:tab pos="558800" algn="l"/>
                <a:tab pos="559435" algn="l"/>
              </a:tabLst>
            </a:pPr>
            <a:r>
              <a:rPr lang="zh-CN" altLang="en-US" sz="2000" dirty="0">
                <a:latin typeface="微软雅黑" panose="020B0503020204020204" pitchFamily="34" charset="-122"/>
                <a:ea typeface="微软雅黑" panose="020B0503020204020204" pitchFamily="34" charset="-122"/>
              </a:rPr>
              <a:t>为任何尚未实现的东西创建组件？</a:t>
            </a:r>
            <a:endParaRPr lang="en-US" altLang="zh-CN" sz="2000" dirty="0">
              <a:latin typeface="微软雅黑" panose="020B0503020204020204" pitchFamily="34" charset="-122"/>
              <a:ea typeface="微软雅黑" panose="020B0503020204020204" pitchFamily="34" charset="-122"/>
            </a:endParaRPr>
          </a:p>
          <a:p>
            <a:pPr marL="558800" marR="579755" indent="-546735">
              <a:lnSpc>
                <a:spcPct val="120800"/>
              </a:lnSpc>
              <a:spcBef>
                <a:spcPts val="100"/>
              </a:spcBef>
              <a:buAutoNum type="arabicPeriod"/>
              <a:tabLst>
                <a:tab pos="558800" algn="l"/>
                <a:tab pos="559435" algn="l"/>
              </a:tabLst>
            </a:pPr>
            <a:r>
              <a:rPr lang="zh-CN" altLang="en-US" sz="2000" dirty="0">
                <a:latin typeface="微软雅黑" panose="020B0503020204020204" pitchFamily="34" charset="-122"/>
                <a:ea typeface="微软雅黑" panose="020B0503020204020204" pitchFamily="34" charset="-122"/>
              </a:rPr>
              <a:t>将所有东西连接起来，根据需要添加选择器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控制信号。</a:t>
            </a:r>
            <a:endParaRPr sz="3200" dirty="0">
              <a:latin typeface="微软雅黑" panose="020B0503020204020204" pitchFamily="34" charset="-122"/>
              <a:ea typeface="微软雅黑" panose="020B0503020204020204" pitchFamily="34" charset="-122"/>
              <a:cs typeface="Arial"/>
            </a:endParaRPr>
          </a:p>
        </p:txBody>
      </p:sp>
      <p:pic>
        <p:nvPicPr>
          <p:cNvPr id="5" name="图片 4">
            <a:extLst>
              <a:ext uri="{FF2B5EF4-FFF2-40B4-BE49-F238E27FC236}">
                <a16:creationId xmlns:a16="http://schemas.microsoft.com/office/drawing/2014/main" id="{99BDE014-E1F3-4D5E-B35A-E6E1C2850441}"/>
              </a:ext>
            </a:extLst>
          </p:cNvPr>
          <p:cNvPicPr>
            <a:picLocks noChangeAspect="1"/>
          </p:cNvPicPr>
          <p:nvPr/>
        </p:nvPicPr>
        <p:blipFill>
          <a:blip r:embed="rId2"/>
          <a:stretch>
            <a:fillRect/>
          </a:stretch>
        </p:blipFill>
        <p:spPr>
          <a:xfrm>
            <a:off x="827584" y="2708920"/>
            <a:ext cx="7411938" cy="4058074"/>
          </a:xfrm>
          <a:prstGeom prst="rect">
            <a:avLst/>
          </a:prstGeom>
        </p:spPr>
      </p:pic>
      <p:sp>
        <p:nvSpPr>
          <p:cNvPr id="6" name="object 16">
            <a:extLst>
              <a:ext uri="{FF2B5EF4-FFF2-40B4-BE49-F238E27FC236}">
                <a16:creationId xmlns:a16="http://schemas.microsoft.com/office/drawing/2014/main" id="{09E4A7DF-EA60-4D96-B8B0-8CA79BE40D9A}"/>
              </a:ext>
            </a:extLst>
          </p:cNvPr>
          <p:cNvSpPr txBox="1">
            <a:spLocks/>
          </p:cNvSpPr>
          <p:nvPr/>
        </p:nvSpPr>
        <p:spPr>
          <a:xfrm>
            <a:off x="251520" y="2211654"/>
            <a:ext cx="6847840" cy="382156"/>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pt-BR" sz="2400" spc="-5">
                <a:solidFill>
                  <a:srgbClr val="FF0000"/>
                </a:solidFill>
                <a:latin typeface="Arial"/>
                <a:cs typeface="Arial"/>
              </a:rPr>
              <a:t>R[rd] </a:t>
            </a:r>
            <a:r>
              <a:rPr lang="pt-BR" sz="2400">
                <a:solidFill>
                  <a:srgbClr val="FF0000"/>
                </a:solidFill>
                <a:latin typeface="Arial"/>
                <a:cs typeface="Arial"/>
              </a:rPr>
              <a:t>= </a:t>
            </a:r>
            <a:r>
              <a:rPr lang="pt-BR" sz="2400" spc="-5">
                <a:solidFill>
                  <a:srgbClr val="FF0000"/>
                </a:solidFill>
                <a:latin typeface="Arial"/>
                <a:cs typeface="Arial"/>
              </a:rPr>
              <a:t>R[rs] </a:t>
            </a:r>
            <a:r>
              <a:rPr lang="pt-BR" sz="2400">
                <a:solidFill>
                  <a:srgbClr val="FF0000"/>
                </a:solidFill>
                <a:latin typeface="Arial"/>
                <a:cs typeface="Arial"/>
              </a:rPr>
              <a:t>+ </a:t>
            </a:r>
            <a:r>
              <a:rPr lang="pt-BR" sz="2400" spc="-5">
                <a:solidFill>
                  <a:srgbClr val="FF0000"/>
                </a:solidFill>
                <a:latin typeface="Arial"/>
                <a:cs typeface="Arial"/>
              </a:rPr>
              <a:t>R[rt] </a:t>
            </a:r>
            <a:r>
              <a:rPr lang="pt-BR" sz="2400">
                <a:solidFill>
                  <a:srgbClr val="000000"/>
                </a:solidFill>
                <a:latin typeface="Arial"/>
                <a:cs typeface="Arial"/>
              </a:rPr>
              <a:t>+ </a:t>
            </a:r>
            <a:r>
              <a:rPr lang="pt-BR" sz="2400" spc="-5">
                <a:solidFill>
                  <a:srgbClr val="000000"/>
                </a:solidFill>
                <a:latin typeface="Arial"/>
                <a:cs typeface="Arial"/>
              </a:rPr>
              <a:t>R[rd]; </a:t>
            </a:r>
            <a:r>
              <a:rPr lang="pt-BR" sz="2400" spc="-5">
                <a:solidFill>
                  <a:srgbClr val="FF0000"/>
                </a:solidFill>
                <a:latin typeface="Arial"/>
                <a:cs typeface="Arial"/>
              </a:rPr>
              <a:t>PC </a:t>
            </a:r>
            <a:r>
              <a:rPr lang="pt-BR" sz="2400">
                <a:solidFill>
                  <a:srgbClr val="FF0000"/>
                </a:solidFill>
                <a:latin typeface="Arial"/>
                <a:cs typeface="Arial"/>
              </a:rPr>
              <a:t>= </a:t>
            </a:r>
            <a:r>
              <a:rPr lang="pt-BR" sz="2400" spc="-5">
                <a:solidFill>
                  <a:srgbClr val="FF0000"/>
                </a:solidFill>
                <a:latin typeface="Arial"/>
                <a:cs typeface="Arial"/>
              </a:rPr>
              <a:t>PC </a:t>
            </a:r>
            <a:r>
              <a:rPr lang="pt-BR" sz="2400">
                <a:solidFill>
                  <a:srgbClr val="FF0000"/>
                </a:solidFill>
                <a:latin typeface="Arial"/>
                <a:cs typeface="Arial"/>
              </a:rPr>
              <a:t>+</a:t>
            </a:r>
            <a:r>
              <a:rPr lang="pt-BR" sz="2400" spc="-85">
                <a:solidFill>
                  <a:srgbClr val="FF0000"/>
                </a:solidFill>
                <a:latin typeface="Arial"/>
                <a:cs typeface="Arial"/>
              </a:rPr>
              <a:t> </a:t>
            </a:r>
            <a:r>
              <a:rPr lang="pt-BR" sz="2400">
                <a:solidFill>
                  <a:srgbClr val="FF0000"/>
                </a:solidFill>
                <a:latin typeface="Arial"/>
                <a:cs typeface="Arial"/>
              </a:rPr>
              <a:t>4</a:t>
            </a:r>
            <a:endParaRPr lang="pt-BR" sz="24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25200" y="2276872"/>
            <a:ext cx="5893600" cy="38091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9552" y="188640"/>
            <a:ext cx="6011545" cy="628377"/>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C00000"/>
                </a:solidFill>
                <a:latin typeface="Arial"/>
                <a:cs typeface="Arial"/>
              </a:rPr>
              <a:t>Triple </a:t>
            </a:r>
            <a:r>
              <a:rPr sz="4000" b="1" spc="-5" dirty="0">
                <a:solidFill>
                  <a:srgbClr val="C00000"/>
                </a:solidFill>
                <a:latin typeface="Arial"/>
                <a:cs typeface="Arial"/>
              </a:rPr>
              <a:t>Add:</a:t>
            </a:r>
            <a:r>
              <a:rPr sz="4000" b="1" spc="-95" dirty="0">
                <a:solidFill>
                  <a:srgbClr val="C00000"/>
                </a:solidFill>
                <a:latin typeface="Arial"/>
                <a:cs typeface="Arial"/>
              </a:rPr>
              <a:t> </a:t>
            </a:r>
            <a:r>
              <a:rPr sz="4000" b="1" spc="-5" dirty="0">
                <a:solidFill>
                  <a:srgbClr val="C00000"/>
                </a:solidFill>
                <a:latin typeface="Arial"/>
                <a:cs typeface="Arial"/>
              </a:rPr>
              <a:t>Datapath</a:t>
            </a:r>
            <a:endParaRPr sz="4000" dirty="0">
              <a:solidFill>
                <a:srgbClr val="C00000"/>
              </a:solidFill>
              <a:latin typeface="Arial"/>
              <a:cs typeface="Arial"/>
            </a:endParaRPr>
          </a:p>
        </p:txBody>
      </p:sp>
      <p:sp>
        <p:nvSpPr>
          <p:cNvPr id="5" name="object 5"/>
          <p:cNvSpPr txBox="1"/>
          <p:nvPr/>
        </p:nvSpPr>
        <p:spPr>
          <a:xfrm>
            <a:off x="569609" y="1268760"/>
            <a:ext cx="2800985"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spc="-5" dirty="0">
                <a:latin typeface="Arial"/>
                <a:cs typeface="Arial"/>
              </a:rPr>
              <a:t>添加组件</a:t>
            </a:r>
            <a:r>
              <a:rPr sz="2400" spc="-5" dirty="0">
                <a:latin typeface="Arial"/>
                <a:cs typeface="Arial"/>
              </a:rPr>
              <a:t>:</a:t>
            </a:r>
            <a:endParaRPr sz="24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nvGraphicFramePr>
        <p:xfrm>
          <a:off x="75087" y="5372699"/>
          <a:ext cx="8954130" cy="1005798"/>
        </p:xfrm>
        <a:graphic>
          <a:graphicData uri="http://schemas.openxmlformats.org/drawingml/2006/table">
            <a:tbl>
              <a:tblPr firstRow="1" bandRow="1">
                <a:tableStyleId>{2D5ABB26-0587-4C30-8999-92F81FD0307C}</a:tableStyleId>
              </a:tblPr>
              <a:tblGrid>
                <a:gridCol w="969644">
                  <a:extLst>
                    <a:ext uri="{9D8B030D-6E8A-4147-A177-3AD203B41FA5}">
                      <a16:colId xmlns:a16="http://schemas.microsoft.com/office/drawing/2014/main" val="20000"/>
                    </a:ext>
                  </a:extLst>
                </a:gridCol>
                <a:gridCol w="957580">
                  <a:extLst>
                    <a:ext uri="{9D8B030D-6E8A-4147-A177-3AD203B41FA5}">
                      <a16:colId xmlns:a16="http://schemas.microsoft.com/office/drawing/2014/main" val="20001"/>
                    </a:ext>
                  </a:extLst>
                </a:gridCol>
                <a:gridCol w="1056639">
                  <a:extLst>
                    <a:ext uri="{9D8B030D-6E8A-4147-A177-3AD203B41FA5}">
                      <a16:colId xmlns:a16="http://schemas.microsoft.com/office/drawing/2014/main" val="20002"/>
                    </a:ext>
                  </a:extLst>
                </a:gridCol>
                <a:gridCol w="833755">
                  <a:extLst>
                    <a:ext uri="{9D8B030D-6E8A-4147-A177-3AD203B41FA5}">
                      <a16:colId xmlns:a16="http://schemas.microsoft.com/office/drawing/2014/main" val="20003"/>
                    </a:ext>
                  </a:extLst>
                </a:gridCol>
                <a:gridCol w="1040764">
                  <a:extLst>
                    <a:ext uri="{9D8B030D-6E8A-4147-A177-3AD203B41FA5}">
                      <a16:colId xmlns:a16="http://schemas.microsoft.com/office/drawing/2014/main" val="20004"/>
                    </a:ext>
                  </a:extLst>
                </a:gridCol>
                <a:gridCol w="972819">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gridCol w="1325879">
                  <a:extLst>
                    <a:ext uri="{9D8B030D-6E8A-4147-A177-3AD203B41FA5}">
                      <a16:colId xmlns:a16="http://schemas.microsoft.com/office/drawing/2014/main" val="20007"/>
                    </a:ext>
                  </a:extLst>
                </a:gridCol>
                <a:gridCol w="784225">
                  <a:extLst>
                    <a:ext uri="{9D8B030D-6E8A-4147-A177-3AD203B41FA5}">
                      <a16:colId xmlns:a16="http://schemas.microsoft.com/office/drawing/2014/main" val="20008"/>
                    </a:ext>
                  </a:extLst>
                </a:gridCol>
              </a:tblGrid>
              <a:tr h="502899">
                <a:tc>
                  <a:txBody>
                    <a:bodyPr/>
                    <a:lstStyle/>
                    <a:p>
                      <a:pPr marL="103505">
                        <a:lnSpc>
                          <a:spcPct val="100000"/>
                        </a:lnSpc>
                        <a:spcBef>
                          <a:spcPts val="600"/>
                        </a:spcBef>
                      </a:pPr>
                      <a:r>
                        <a:rPr sz="1800" spc="-5" dirty="0">
                          <a:latin typeface="Arial"/>
                          <a:cs typeface="Arial"/>
                        </a:rPr>
                        <a:t>RegDst</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2555">
                        <a:lnSpc>
                          <a:spcPct val="100000"/>
                        </a:lnSpc>
                        <a:spcBef>
                          <a:spcPts val="600"/>
                        </a:spcBef>
                      </a:pPr>
                      <a:r>
                        <a:rPr sz="1800" spc="-5" dirty="0">
                          <a:latin typeface="Arial"/>
                          <a:cs typeface="Arial"/>
                        </a:rPr>
                        <a:t>RegWr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885">
                        <a:lnSpc>
                          <a:spcPct val="100000"/>
                        </a:lnSpc>
                        <a:spcBef>
                          <a:spcPts val="600"/>
                        </a:spcBef>
                      </a:pPr>
                      <a:r>
                        <a:rPr sz="1800" spc="-5" dirty="0">
                          <a:latin typeface="Arial"/>
                          <a:cs typeface="Arial"/>
                        </a:rPr>
                        <a:t>nPC_sel</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9060">
                        <a:lnSpc>
                          <a:spcPct val="100000"/>
                        </a:lnSpc>
                        <a:spcBef>
                          <a:spcPts val="600"/>
                        </a:spcBef>
                      </a:pPr>
                      <a:r>
                        <a:rPr sz="1800" spc="-5" dirty="0">
                          <a:latin typeface="Arial"/>
                          <a:cs typeface="Arial"/>
                        </a:rPr>
                        <a:t>ExtOp</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6364">
                        <a:lnSpc>
                          <a:spcPct val="100000"/>
                        </a:lnSpc>
                        <a:spcBef>
                          <a:spcPts val="600"/>
                        </a:spcBef>
                      </a:pPr>
                      <a:r>
                        <a:rPr sz="1800" spc="-5" dirty="0">
                          <a:latin typeface="Arial"/>
                          <a:cs typeface="Arial"/>
                        </a:rPr>
                        <a:t>ALUSrc</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11125">
                        <a:lnSpc>
                          <a:spcPct val="100000"/>
                        </a:lnSpc>
                        <a:spcBef>
                          <a:spcPts val="600"/>
                        </a:spcBef>
                      </a:pPr>
                      <a:r>
                        <a:rPr sz="1800" spc="-5" dirty="0">
                          <a:latin typeface="Arial"/>
                          <a:cs typeface="Arial"/>
                        </a:rPr>
                        <a:t>ALUCtr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6045">
                        <a:lnSpc>
                          <a:spcPct val="100000"/>
                        </a:lnSpc>
                        <a:spcBef>
                          <a:spcPts val="600"/>
                        </a:spcBef>
                      </a:pPr>
                      <a:r>
                        <a:rPr sz="1800" dirty="0">
                          <a:latin typeface="Arial"/>
                          <a:cs typeface="Arial"/>
                        </a:rPr>
                        <a:t>MemWr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5255">
                        <a:lnSpc>
                          <a:spcPct val="100000"/>
                        </a:lnSpc>
                        <a:spcBef>
                          <a:spcPts val="600"/>
                        </a:spcBef>
                      </a:pPr>
                      <a:r>
                        <a:rPr sz="1800" dirty="0">
                          <a:latin typeface="Arial"/>
                          <a:cs typeface="Arial"/>
                        </a:rPr>
                        <a:t>Mem2Reg</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7795">
                        <a:lnSpc>
                          <a:spcPct val="100000"/>
                        </a:lnSpc>
                        <a:spcBef>
                          <a:spcPts val="600"/>
                        </a:spcBef>
                      </a:pPr>
                      <a:r>
                        <a:rPr sz="1800" spc="-5" dirty="0">
                          <a:latin typeface="Arial"/>
                          <a:cs typeface="Arial"/>
                        </a:rPr>
                        <a:t>add3</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02899">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2" name="object 2"/>
          <p:cNvSpPr txBox="1">
            <a:spLocks noGrp="1"/>
          </p:cNvSpPr>
          <p:nvPr>
            <p:ph type="title"/>
          </p:nvPr>
        </p:nvSpPr>
        <p:spPr>
          <a:xfrm>
            <a:off x="611560" y="332656"/>
            <a:ext cx="5570220" cy="628377"/>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C00000"/>
                </a:solidFill>
                <a:latin typeface="微软雅黑" panose="020B0503020204020204" pitchFamily="34" charset="-122"/>
                <a:ea typeface="微软雅黑" panose="020B0503020204020204" pitchFamily="34" charset="-122"/>
              </a:rPr>
              <a:t>Triple </a:t>
            </a:r>
            <a:r>
              <a:rPr sz="4000" b="1" spc="-5" dirty="0">
                <a:solidFill>
                  <a:srgbClr val="C00000"/>
                </a:solidFill>
                <a:latin typeface="微软雅黑" panose="020B0503020204020204" pitchFamily="34" charset="-122"/>
                <a:ea typeface="微软雅黑" panose="020B0503020204020204" pitchFamily="34" charset="-122"/>
              </a:rPr>
              <a:t>Add:</a:t>
            </a:r>
            <a:r>
              <a:rPr sz="4000" b="1" spc="-100" dirty="0">
                <a:solidFill>
                  <a:srgbClr val="C00000"/>
                </a:solidFill>
                <a:latin typeface="微软雅黑" panose="020B0503020204020204" pitchFamily="34" charset="-122"/>
                <a:ea typeface="微软雅黑" panose="020B0503020204020204" pitchFamily="34" charset="-122"/>
              </a:rPr>
              <a:t> </a:t>
            </a:r>
            <a:r>
              <a:rPr sz="4000" b="1" spc="-5" dirty="0">
                <a:solidFill>
                  <a:srgbClr val="C00000"/>
                </a:solidFill>
                <a:latin typeface="微软雅黑" panose="020B0503020204020204" pitchFamily="34" charset="-122"/>
                <a:ea typeface="微软雅黑" panose="020B0503020204020204" pitchFamily="34" charset="-122"/>
              </a:rPr>
              <a:t>Control</a:t>
            </a:r>
          </a:p>
        </p:txBody>
      </p:sp>
      <p:sp>
        <p:nvSpPr>
          <p:cNvPr id="3" name="object 3"/>
          <p:cNvSpPr txBox="1"/>
          <p:nvPr/>
        </p:nvSpPr>
        <p:spPr>
          <a:xfrm>
            <a:off x="463225" y="4846563"/>
            <a:ext cx="371221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Fill in </a:t>
            </a:r>
            <a:r>
              <a:rPr sz="2400" b="1" dirty="0">
                <a:latin typeface="Arial"/>
                <a:cs typeface="Arial"/>
              </a:rPr>
              <a:t>the </a:t>
            </a:r>
            <a:r>
              <a:rPr sz="2400" b="1" spc="-5" dirty="0">
                <a:latin typeface="Arial"/>
                <a:cs typeface="Arial"/>
              </a:rPr>
              <a:t>control</a:t>
            </a:r>
            <a:r>
              <a:rPr sz="2400" b="1" spc="-100" dirty="0">
                <a:latin typeface="Arial"/>
                <a:cs typeface="Arial"/>
              </a:rPr>
              <a:t> </a:t>
            </a:r>
            <a:r>
              <a:rPr sz="2400" b="1" spc="-5" dirty="0">
                <a:latin typeface="Arial"/>
                <a:cs typeface="Arial"/>
              </a:rPr>
              <a:t>signals:</a:t>
            </a:r>
            <a:endParaRPr sz="2400">
              <a:latin typeface="Arial"/>
              <a:cs typeface="Arial"/>
            </a:endParaRPr>
          </a:p>
        </p:txBody>
      </p:sp>
      <p:sp>
        <p:nvSpPr>
          <p:cNvPr id="4" name="object 4"/>
          <p:cNvSpPr/>
          <p:nvPr/>
        </p:nvSpPr>
        <p:spPr>
          <a:xfrm>
            <a:off x="249552" y="1441921"/>
            <a:ext cx="4818752" cy="26391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32040" y="1340768"/>
            <a:ext cx="3911799" cy="25311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3392343513"/>
              </p:ext>
            </p:extLst>
          </p:nvPr>
        </p:nvGraphicFramePr>
        <p:xfrm>
          <a:off x="75087" y="5372699"/>
          <a:ext cx="8954130" cy="1005798"/>
        </p:xfrm>
        <a:graphic>
          <a:graphicData uri="http://schemas.openxmlformats.org/drawingml/2006/table">
            <a:tbl>
              <a:tblPr firstRow="1" bandRow="1">
                <a:tableStyleId>{2D5ABB26-0587-4C30-8999-92F81FD0307C}</a:tableStyleId>
              </a:tblPr>
              <a:tblGrid>
                <a:gridCol w="969644">
                  <a:extLst>
                    <a:ext uri="{9D8B030D-6E8A-4147-A177-3AD203B41FA5}">
                      <a16:colId xmlns:a16="http://schemas.microsoft.com/office/drawing/2014/main" val="20000"/>
                    </a:ext>
                  </a:extLst>
                </a:gridCol>
                <a:gridCol w="957580">
                  <a:extLst>
                    <a:ext uri="{9D8B030D-6E8A-4147-A177-3AD203B41FA5}">
                      <a16:colId xmlns:a16="http://schemas.microsoft.com/office/drawing/2014/main" val="20001"/>
                    </a:ext>
                  </a:extLst>
                </a:gridCol>
                <a:gridCol w="1056639">
                  <a:extLst>
                    <a:ext uri="{9D8B030D-6E8A-4147-A177-3AD203B41FA5}">
                      <a16:colId xmlns:a16="http://schemas.microsoft.com/office/drawing/2014/main" val="20002"/>
                    </a:ext>
                  </a:extLst>
                </a:gridCol>
                <a:gridCol w="833755">
                  <a:extLst>
                    <a:ext uri="{9D8B030D-6E8A-4147-A177-3AD203B41FA5}">
                      <a16:colId xmlns:a16="http://schemas.microsoft.com/office/drawing/2014/main" val="20003"/>
                    </a:ext>
                  </a:extLst>
                </a:gridCol>
                <a:gridCol w="1040764">
                  <a:extLst>
                    <a:ext uri="{9D8B030D-6E8A-4147-A177-3AD203B41FA5}">
                      <a16:colId xmlns:a16="http://schemas.microsoft.com/office/drawing/2014/main" val="20004"/>
                    </a:ext>
                  </a:extLst>
                </a:gridCol>
                <a:gridCol w="972819">
                  <a:extLst>
                    <a:ext uri="{9D8B030D-6E8A-4147-A177-3AD203B41FA5}">
                      <a16:colId xmlns:a16="http://schemas.microsoft.com/office/drawing/2014/main" val="20005"/>
                    </a:ext>
                  </a:extLst>
                </a:gridCol>
                <a:gridCol w="1012825">
                  <a:extLst>
                    <a:ext uri="{9D8B030D-6E8A-4147-A177-3AD203B41FA5}">
                      <a16:colId xmlns:a16="http://schemas.microsoft.com/office/drawing/2014/main" val="20006"/>
                    </a:ext>
                  </a:extLst>
                </a:gridCol>
                <a:gridCol w="1325879">
                  <a:extLst>
                    <a:ext uri="{9D8B030D-6E8A-4147-A177-3AD203B41FA5}">
                      <a16:colId xmlns:a16="http://schemas.microsoft.com/office/drawing/2014/main" val="20007"/>
                    </a:ext>
                  </a:extLst>
                </a:gridCol>
                <a:gridCol w="784225">
                  <a:extLst>
                    <a:ext uri="{9D8B030D-6E8A-4147-A177-3AD203B41FA5}">
                      <a16:colId xmlns:a16="http://schemas.microsoft.com/office/drawing/2014/main" val="20008"/>
                    </a:ext>
                  </a:extLst>
                </a:gridCol>
              </a:tblGrid>
              <a:tr h="502899">
                <a:tc>
                  <a:txBody>
                    <a:bodyPr/>
                    <a:lstStyle/>
                    <a:p>
                      <a:pPr marL="103505">
                        <a:lnSpc>
                          <a:spcPct val="100000"/>
                        </a:lnSpc>
                        <a:spcBef>
                          <a:spcPts val="600"/>
                        </a:spcBef>
                      </a:pPr>
                      <a:r>
                        <a:rPr sz="1800" spc="-5" dirty="0">
                          <a:latin typeface="Arial"/>
                          <a:cs typeface="Arial"/>
                        </a:rPr>
                        <a:t>RegDst</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2555">
                        <a:lnSpc>
                          <a:spcPct val="100000"/>
                        </a:lnSpc>
                        <a:spcBef>
                          <a:spcPts val="600"/>
                        </a:spcBef>
                      </a:pPr>
                      <a:r>
                        <a:rPr sz="1800" spc="-5" dirty="0">
                          <a:latin typeface="Arial"/>
                          <a:cs typeface="Arial"/>
                        </a:rPr>
                        <a:t>RegWr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885">
                        <a:lnSpc>
                          <a:spcPct val="100000"/>
                        </a:lnSpc>
                        <a:spcBef>
                          <a:spcPts val="600"/>
                        </a:spcBef>
                      </a:pPr>
                      <a:r>
                        <a:rPr sz="1800" spc="-5" dirty="0">
                          <a:latin typeface="Arial"/>
                          <a:cs typeface="Arial"/>
                        </a:rPr>
                        <a:t>nPC_sel</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9060">
                        <a:lnSpc>
                          <a:spcPct val="100000"/>
                        </a:lnSpc>
                        <a:spcBef>
                          <a:spcPts val="600"/>
                        </a:spcBef>
                      </a:pPr>
                      <a:r>
                        <a:rPr sz="1800" spc="-5" dirty="0">
                          <a:latin typeface="Arial"/>
                          <a:cs typeface="Arial"/>
                        </a:rPr>
                        <a:t>ExtOp</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6364">
                        <a:lnSpc>
                          <a:spcPct val="100000"/>
                        </a:lnSpc>
                        <a:spcBef>
                          <a:spcPts val="600"/>
                        </a:spcBef>
                      </a:pPr>
                      <a:r>
                        <a:rPr sz="1800" spc="-5" dirty="0">
                          <a:latin typeface="Arial"/>
                          <a:cs typeface="Arial"/>
                        </a:rPr>
                        <a:t>ALUSrc</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11125">
                        <a:lnSpc>
                          <a:spcPct val="100000"/>
                        </a:lnSpc>
                        <a:spcBef>
                          <a:spcPts val="600"/>
                        </a:spcBef>
                      </a:pPr>
                      <a:r>
                        <a:rPr sz="1800" spc="-5" dirty="0">
                          <a:latin typeface="Arial"/>
                          <a:cs typeface="Arial"/>
                        </a:rPr>
                        <a:t>ALUCtr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6045">
                        <a:lnSpc>
                          <a:spcPct val="100000"/>
                        </a:lnSpc>
                        <a:spcBef>
                          <a:spcPts val="600"/>
                        </a:spcBef>
                      </a:pPr>
                      <a:r>
                        <a:rPr sz="1800" dirty="0">
                          <a:latin typeface="Arial"/>
                          <a:cs typeface="Arial"/>
                        </a:rPr>
                        <a:t>MemWr</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5255">
                        <a:lnSpc>
                          <a:spcPct val="100000"/>
                        </a:lnSpc>
                        <a:spcBef>
                          <a:spcPts val="600"/>
                        </a:spcBef>
                      </a:pPr>
                      <a:r>
                        <a:rPr sz="1800" dirty="0">
                          <a:latin typeface="Arial"/>
                          <a:cs typeface="Arial"/>
                        </a:rPr>
                        <a:t>Mem2Reg</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7795">
                        <a:lnSpc>
                          <a:spcPct val="100000"/>
                        </a:lnSpc>
                        <a:spcBef>
                          <a:spcPts val="600"/>
                        </a:spcBef>
                      </a:pPr>
                      <a:r>
                        <a:rPr sz="1800" spc="-5" dirty="0">
                          <a:latin typeface="Arial"/>
                          <a:cs typeface="Arial"/>
                        </a:rPr>
                        <a:t>add3</a:t>
                      </a:r>
                      <a:endParaRPr sz="1800">
                        <a:latin typeface="Arial"/>
                        <a:cs typeface="Arial"/>
                      </a:endParaRPr>
                    </a:p>
                  </a:txBody>
                  <a:tcPr marL="0" marR="0" marT="762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02899">
                <a:tc>
                  <a:txBody>
                    <a:bodyPr/>
                    <a:lstStyle/>
                    <a:p>
                      <a:pPr algn="ctr">
                        <a:lnSpc>
                          <a:spcPct val="100000"/>
                        </a:lnSpc>
                      </a:pPr>
                      <a:r>
                        <a:rPr lang="en-US" altLang="zh-CN" sz="2500" dirty="0">
                          <a:solidFill>
                            <a:srgbClr val="C00000"/>
                          </a:solidFill>
                          <a:latin typeface="Times New Roman"/>
                          <a:cs typeface="Times New Roman"/>
                        </a:rPr>
                        <a:t>1</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1</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PC+4</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sz="2500" dirty="0">
                          <a:solidFill>
                            <a:srgbClr val="C00000"/>
                          </a:solidFill>
                          <a:latin typeface="Times New Roman"/>
                          <a:cs typeface="Times New Roman"/>
                        </a:rPr>
                        <a:t>X</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0</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sz="2500" dirty="0">
                          <a:solidFill>
                            <a:srgbClr val="C00000"/>
                          </a:solidFill>
                          <a:latin typeface="Times New Roman"/>
                          <a:cs typeface="Times New Roman"/>
                        </a:rPr>
                        <a:t>add</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0</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0</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pPr>
                      <a:r>
                        <a:rPr lang="en-US" altLang="zh-CN" sz="2500" dirty="0">
                          <a:solidFill>
                            <a:srgbClr val="C00000"/>
                          </a:solidFill>
                          <a:latin typeface="Times New Roman"/>
                          <a:cs typeface="Times New Roman"/>
                        </a:rPr>
                        <a:t>1</a:t>
                      </a:r>
                      <a:endParaRPr sz="2500" dirty="0">
                        <a:solidFill>
                          <a:srgbClr val="C00000"/>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2" name="object 2"/>
          <p:cNvSpPr txBox="1">
            <a:spLocks noGrp="1"/>
          </p:cNvSpPr>
          <p:nvPr>
            <p:ph type="title"/>
          </p:nvPr>
        </p:nvSpPr>
        <p:spPr>
          <a:xfrm>
            <a:off x="530225" y="940603"/>
            <a:ext cx="5570220" cy="756920"/>
          </a:xfrm>
          <a:prstGeom prst="rect">
            <a:avLst/>
          </a:prstGeom>
        </p:spPr>
        <p:txBody>
          <a:bodyPr vert="horz" wrap="square" lIns="0" tIns="12700" rIns="0" bIns="0" rtlCol="0">
            <a:spAutoFit/>
          </a:bodyPr>
          <a:lstStyle/>
          <a:p>
            <a:pPr marL="12700">
              <a:lnSpc>
                <a:spcPct val="100000"/>
              </a:lnSpc>
              <a:spcBef>
                <a:spcPts val="100"/>
              </a:spcBef>
            </a:pPr>
            <a:r>
              <a:rPr spc="-10" dirty="0"/>
              <a:t>Triple </a:t>
            </a:r>
            <a:r>
              <a:rPr spc="-5" dirty="0"/>
              <a:t>Add:</a:t>
            </a:r>
            <a:r>
              <a:rPr spc="-100" dirty="0"/>
              <a:t> </a:t>
            </a:r>
            <a:r>
              <a:rPr spc="-5" dirty="0"/>
              <a:t>Control</a:t>
            </a:r>
          </a:p>
        </p:txBody>
      </p:sp>
      <p:sp>
        <p:nvSpPr>
          <p:cNvPr id="3" name="object 3"/>
          <p:cNvSpPr txBox="1"/>
          <p:nvPr/>
        </p:nvSpPr>
        <p:spPr>
          <a:xfrm>
            <a:off x="463225" y="4846563"/>
            <a:ext cx="371221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Fill in </a:t>
            </a:r>
            <a:r>
              <a:rPr sz="2400" b="1" dirty="0">
                <a:latin typeface="Arial"/>
                <a:cs typeface="Arial"/>
              </a:rPr>
              <a:t>the </a:t>
            </a:r>
            <a:r>
              <a:rPr sz="2400" b="1" spc="-5" dirty="0">
                <a:latin typeface="Arial"/>
                <a:cs typeface="Arial"/>
              </a:rPr>
              <a:t>control</a:t>
            </a:r>
            <a:r>
              <a:rPr sz="2400" b="1" spc="-100" dirty="0">
                <a:latin typeface="Arial"/>
                <a:cs typeface="Arial"/>
              </a:rPr>
              <a:t> </a:t>
            </a:r>
            <a:r>
              <a:rPr sz="2400" b="1" spc="-5" dirty="0">
                <a:latin typeface="Arial"/>
                <a:cs typeface="Arial"/>
              </a:rPr>
              <a:t>signals:</a:t>
            </a:r>
            <a:endParaRPr sz="2400">
              <a:latin typeface="Arial"/>
              <a:cs typeface="Arial"/>
            </a:endParaRPr>
          </a:p>
        </p:txBody>
      </p:sp>
      <p:sp>
        <p:nvSpPr>
          <p:cNvPr id="4" name="object 4"/>
          <p:cNvSpPr/>
          <p:nvPr/>
        </p:nvSpPr>
        <p:spPr>
          <a:xfrm>
            <a:off x="280037" y="2133853"/>
            <a:ext cx="4818752" cy="26391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62525" y="2032700"/>
            <a:ext cx="3911799" cy="25311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确定单周期</a:t>
            </a:r>
            <a:r>
              <a:rPr lang="en-US" altLang="zh-CN" sz="3600" b="1" dirty="0">
                <a:solidFill>
                  <a:srgbClr val="C00000"/>
                </a:solidFill>
                <a:latin typeface="微软雅黑" panose="020B0503020204020204" pitchFamily="34" charset="-122"/>
                <a:ea typeface="微软雅黑" panose="020B0503020204020204" pitchFamily="34" charset="-122"/>
              </a:rPr>
              <a:t>CPU</a:t>
            </a:r>
            <a:r>
              <a:rPr lang="zh-CN" altLang="en-US" sz="3600" b="1" dirty="0">
                <a:solidFill>
                  <a:srgbClr val="C00000"/>
                </a:solidFill>
                <a:latin typeface="微软雅黑" panose="020B0503020204020204" pitchFamily="34" charset="-122"/>
                <a:ea typeface="微软雅黑" panose="020B0503020204020204" pitchFamily="34" charset="-122"/>
              </a:rPr>
              <a:t>时钟周期</a:t>
            </a:r>
          </a:p>
        </p:txBody>
      </p:sp>
      <p:sp>
        <p:nvSpPr>
          <p:cNvPr id="4" name="object 6"/>
          <p:cNvSpPr txBox="1"/>
          <p:nvPr/>
        </p:nvSpPr>
        <p:spPr>
          <a:xfrm>
            <a:off x="500034" y="908720"/>
            <a:ext cx="8143931" cy="2236638"/>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50000"/>
              </a:lnSpc>
            </a:pPr>
            <a:r>
              <a:rPr sz="1600" b="1" spc="-5" dirty="0">
                <a:latin typeface="微软雅黑" panose="020B0503020204020204" pitchFamily="34" charset="-122"/>
                <a:ea typeface="微软雅黑" panose="020B0503020204020204" pitchFamily="34" charset="-122"/>
                <a:cs typeface="Arial"/>
              </a:rPr>
              <a:t>Clocking</a:t>
            </a:r>
            <a:r>
              <a:rPr sz="1600" b="1" spc="-35" dirty="0">
                <a:latin typeface="微软雅黑" panose="020B0503020204020204" pitchFamily="34" charset="-122"/>
                <a:ea typeface="微软雅黑" panose="020B0503020204020204" pitchFamily="34" charset="-122"/>
                <a:cs typeface="Arial"/>
              </a:rPr>
              <a:t> </a:t>
            </a:r>
            <a:r>
              <a:rPr sz="1600" b="1" spc="-5" dirty="0">
                <a:latin typeface="微软雅黑" panose="020B0503020204020204" pitchFamily="34" charset="-122"/>
                <a:ea typeface="微软雅黑" panose="020B0503020204020204" pitchFamily="34" charset="-122"/>
                <a:cs typeface="Arial"/>
              </a:rPr>
              <a:t>Methodology</a:t>
            </a:r>
            <a:endParaRPr sz="1600" dirty="0">
              <a:latin typeface="微软雅黑" panose="020B0503020204020204" pitchFamily="34" charset="-122"/>
              <a:ea typeface="微软雅黑" panose="020B0503020204020204" pitchFamily="34" charset="-122"/>
              <a:cs typeface="Arial"/>
            </a:endParaRPr>
          </a:p>
          <a:p>
            <a:pPr marL="469265" indent="-227965">
              <a:lnSpc>
                <a:spcPct val="150000"/>
              </a:lnSpc>
              <a:spcBef>
                <a:spcPts val="150"/>
              </a:spcBef>
              <a:buFont typeface="Symbol"/>
              <a:buChar char=""/>
              <a:tabLst>
                <a:tab pos="469265" algn="l"/>
                <a:tab pos="469900" algn="l"/>
              </a:tabLst>
            </a:pPr>
            <a:r>
              <a:rPr lang="zh-CN" altLang="en-US" sz="1600" spc="-5" dirty="0">
                <a:latin typeface="微软雅黑" panose="020B0503020204020204" pitchFamily="34" charset="-122"/>
                <a:ea typeface="微软雅黑" panose="020B0503020204020204" pitchFamily="34" charset="-122"/>
                <a:cs typeface="Arial"/>
              </a:rPr>
              <a:t>状态单元的输入信号必须在时钟沿到来之前稳定</a:t>
            </a:r>
            <a:r>
              <a:rPr sz="1600" spc="-5" dirty="0">
                <a:latin typeface="微软雅黑" panose="020B0503020204020204" pitchFamily="34" charset="-122"/>
                <a:ea typeface="微软雅黑" panose="020B0503020204020204" pitchFamily="34" charset="-122"/>
                <a:cs typeface="Arial"/>
              </a:rPr>
              <a:t>.</a:t>
            </a:r>
            <a:endParaRPr sz="1600" dirty="0">
              <a:latin typeface="微软雅黑" panose="020B0503020204020204" pitchFamily="34" charset="-122"/>
              <a:ea typeface="微软雅黑" panose="020B0503020204020204" pitchFamily="34" charset="-122"/>
              <a:cs typeface="Arial"/>
            </a:endParaRPr>
          </a:p>
          <a:p>
            <a:pPr marL="469265" indent="-227965">
              <a:lnSpc>
                <a:spcPct val="150000"/>
              </a:lnSpc>
              <a:spcBef>
                <a:spcPts val="95"/>
              </a:spcBef>
              <a:buFont typeface="Symbol"/>
              <a:buChar char=""/>
              <a:tabLst>
                <a:tab pos="469265" algn="l"/>
                <a:tab pos="469900" algn="l"/>
              </a:tabLst>
            </a:pPr>
            <a:r>
              <a:rPr lang="zh-CN" altLang="en-US" sz="1600" spc="-5" dirty="0">
                <a:latin typeface="微软雅黑" panose="020B0503020204020204" pitchFamily="34" charset="-122"/>
                <a:ea typeface="微软雅黑" panose="020B0503020204020204" pitchFamily="34" charset="-122"/>
                <a:cs typeface="Arial"/>
              </a:rPr>
              <a:t>关键路径</a:t>
            </a:r>
            <a:r>
              <a:rPr sz="1600" dirty="0">
                <a:latin typeface="微软雅黑" panose="020B0503020204020204" pitchFamily="34" charset="-122"/>
                <a:ea typeface="微软雅黑" panose="020B0503020204020204" pitchFamily="34" charset="-122"/>
                <a:cs typeface="Arial"/>
              </a:rPr>
              <a:t>: </a:t>
            </a:r>
            <a:r>
              <a:rPr lang="zh-CN" altLang="en-US" sz="1600" dirty="0">
                <a:latin typeface="微软雅黑" panose="020B0503020204020204" pitchFamily="34" charset="-122"/>
                <a:ea typeface="微软雅黑" panose="020B0503020204020204" pitchFamily="34" charset="-122"/>
                <a:cs typeface="Arial"/>
              </a:rPr>
              <a:t>在状态元件之间最长的路径</a:t>
            </a:r>
            <a:r>
              <a:rPr sz="1600" spc="-5" dirty="0">
                <a:latin typeface="微软雅黑" panose="020B0503020204020204" pitchFamily="34" charset="-122"/>
                <a:ea typeface="微软雅黑" panose="020B0503020204020204" pitchFamily="34" charset="-122"/>
                <a:cs typeface="Arial"/>
              </a:rPr>
              <a:t>.</a:t>
            </a:r>
            <a:endParaRPr sz="1600" dirty="0">
              <a:latin typeface="微软雅黑" panose="020B0503020204020204" pitchFamily="34" charset="-122"/>
              <a:ea typeface="微软雅黑" panose="020B0503020204020204" pitchFamily="34" charset="-122"/>
              <a:cs typeface="Arial"/>
            </a:endParaRPr>
          </a:p>
          <a:p>
            <a:pPr marL="469265" indent="-227965">
              <a:lnSpc>
                <a:spcPct val="150000"/>
              </a:lnSpc>
              <a:spcBef>
                <a:spcPts val="95"/>
              </a:spcBef>
              <a:buFont typeface="Symbol"/>
              <a:buChar char=""/>
              <a:tabLst>
                <a:tab pos="469265" algn="l"/>
                <a:tab pos="469900" algn="l"/>
              </a:tabLst>
            </a:pPr>
            <a:r>
              <a:rPr sz="1600" spc="-5" dirty="0">
                <a:latin typeface="微软雅黑" panose="020B0503020204020204" pitchFamily="34" charset="-122"/>
                <a:ea typeface="微软雅黑" panose="020B0503020204020204" pitchFamily="34" charset="-122"/>
                <a:cs typeface="Arial"/>
              </a:rPr>
              <a:t>tclk </a:t>
            </a:r>
            <a:r>
              <a:rPr sz="1600" dirty="0">
                <a:latin typeface="微软雅黑" panose="020B0503020204020204" pitchFamily="34" charset="-122"/>
                <a:ea typeface="微软雅黑" panose="020B0503020204020204" pitchFamily="34" charset="-122"/>
                <a:cs typeface="Arial"/>
              </a:rPr>
              <a:t>≥ </a:t>
            </a:r>
            <a:r>
              <a:rPr sz="1600" spc="-5" dirty="0">
                <a:latin typeface="微软雅黑" panose="020B0503020204020204" pitchFamily="34" charset="-122"/>
                <a:ea typeface="微软雅黑" panose="020B0503020204020204" pitchFamily="34" charset="-122"/>
                <a:cs typeface="Arial"/>
              </a:rPr>
              <a:t>tclk-to-q </a:t>
            </a:r>
            <a:r>
              <a:rPr sz="1600" dirty="0">
                <a:latin typeface="微软雅黑" panose="020B0503020204020204" pitchFamily="34" charset="-122"/>
                <a:ea typeface="微软雅黑" panose="020B0503020204020204" pitchFamily="34" charset="-122"/>
                <a:cs typeface="Arial"/>
              </a:rPr>
              <a:t>+ tCL + </a:t>
            </a:r>
            <a:r>
              <a:rPr sz="1600" spc="-5" dirty="0">
                <a:latin typeface="微软雅黑" panose="020B0503020204020204" pitchFamily="34" charset="-122"/>
                <a:ea typeface="微软雅黑" panose="020B0503020204020204" pitchFamily="34" charset="-122"/>
                <a:cs typeface="Arial"/>
              </a:rPr>
              <a:t>tsetup, </a:t>
            </a:r>
            <a:r>
              <a:rPr lang="zh-CN" altLang="en-US" sz="1600" spc="-5" dirty="0">
                <a:latin typeface="微软雅黑" panose="020B0503020204020204" pitchFamily="34" charset="-122"/>
                <a:ea typeface="微软雅黑" panose="020B0503020204020204" pitchFamily="34" charset="-122"/>
                <a:cs typeface="Arial"/>
              </a:rPr>
              <a:t>这里</a:t>
            </a:r>
            <a:r>
              <a:rPr sz="1600" spc="-5" dirty="0">
                <a:latin typeface="微软雅黑" panose="020B0503020204020204" pitchFamily="34" charset="-122"/>
                <a:ea typeface="微软雅黑" panose="020B0503020204020204" pitchFamily="34" charset="-122"/>
                <a:cs typeface="Arial"/>
              </a:rPr>
              <a:t> </a:t>
            </a:r>
            <a:r>
              <a:rPr sz="1600" dirty="0" err="1">
                <a:latin typeface="微软雅黑" panose="020B0503020204020204" pitchFamily="34" charset="-122"/>
                <a:ea typeface="微软雅黑" panose="020B0503020204020204" pitchFamily="34" charset="-122"/>
                <a:cs typeface="Arial"/>
              </a:rPr>
              <a:t>tCL</a:t>
            </a:r>
            <a:r>
              <a:rPr sz="1600" dirty="0">
                <a:latin typeface="微软雅黑" panose="020B0503020204020204" pitchFamily="34" charset="-122"/>
                <a:ea typeface="微软雅黑" panose="020B0503020204020204" pitchFamily="34" charset="-122"/>
                <a:cs typeface="Arial"/>
              </a:rPr>
              <a:t> </a:t>
            </a:r>
            <a:r>
              <a:rPr lang="zh-CN" altLang="en-US" sz="1600" dirty="0">
                <a:latin typeface="微软雅黑" panose="020B0503020204020204" pitchFamily="34" charset="-122"/>
                <a:ea typeface="微软雅黑" panose="020B0503020204020204" pitchFamily="34" charset="-122"/>
                <a:cs typeface="Arial"/>
              </a:rPr>
              <a:t>是关键路径之间组合电路需要花费的时间延迟</a:t>
            </a:r>
            <a:r>
              <a:rPr sz="1600" spc="-5" dirty="0">
                <a:latin typeface="微软雅黑" panose="020B0503020204020204" pitchFamily="34" charset="-122"/>
                <a:ea typeface="微软雅黑" panose="020B0503020204020204" pitchFamily="34" charset="-122"/>
                <a:cs typeface="Arial"/>
              </a:rPr>
              <a:t>.</a:t>
            </a:r>
            <a:endParaRPr sz="1600" dirty="0">
              <a:latin typeface="微软雅黑" panose="020B0503020204020204" pitchFamily="34" charset="-122"/>
              <a:ea typeface="微软雅黑" panose="020B0503020204020204" pitchFamily="34" charset="-122"/>
              <a:cs typeface="Arial"/>
            </a:endParaRPr>
          </a:p>
          <a:p>
            <a:pPr marL="12700">
              <a:lnSpc>
                <a:spcPct val="150000"/>
              </a:lnSpc>
              <a:spcBef>
                <a:spcPts val="55"/>
              </a:spcBef>
            </a:pPr>
            <a:r>
              <a:rPr lang="zh-CN" altLang="en-US" sz="1600" spc="-5" dirty="0">
                <a:latin typeface="微软雅黑" panose="020B0503020204020204" pitchFamily="34" charset="-122"/>
                <a:ea typeface="微软雅黑" panose="020B0503020204020204" pitchFamily="34" charset="-122"/>
                <a:cs typeface="Arial"/>
              </a:rPr>
              <a:t>电路各组件的延迟时间如下表</a:t>
            </a:r>
            <a:r>
              <a:rPr sz="1600" spc="-5" dirty="0">
                <a:latin typeface="微软雅黑" panose="020B0503020204020204" pitchFamily="34" charset="-122"/>
                <a:ea typeface="微软雅黑" panose="020B0503020204020204" pitchFamily="34" charset="-122"/>
                <a:cs typeface="Arial"/>
              </a:rPr>
              <a:t>:</a:t>
            </a:r>
            <a:endParaRPr sz="1600" dirty="0">
              <a:latin typeface="微软雅黑" panose="020B0503020204020204" pitchFamily="34" charset="-122"/>
              <a:ea typeface="微软雅黑" panose="020B0503020204020204" pitchFamily="34" charset="-122"/>
              <a:cs typeface="Arial"/>
            </a:endParaRPr>
          </a:p>
        </p:txBody>
      </p:sp>
      <p:pic>
        <p:nvPicPr>
          <p:cNvPr id="5" name="table"/>
          <p:cNvPicPr>
            <a:picLocks noChangeAspect="1"/>
          </p:cNvPicPr>
          <p:nvPr/>
        </p:nvPicPr>
        <p:blipFill>
          <a:blip r:embed="rId2"/>
          <a:stretch>
            <a:fillRect/>
          </a:stretch>
        </p:blipFill>
        <p:spPr>
          <a:xfrm>
            <a:off x="857224" y="3214686"/>
            <a:ext cx="7104010" cy="1000132"/>
          </a:xfrm>
          <a:prstGeom prst="rect">
            <a:avLst/>
          </a:prstGeom>
        </p:spPr>
      </p:pic>
      <p:sp>
        <p:nvSpPr>
          <p:cNvPr id="6" name="矩形 5"/>
          <p:cNvSpPr/>
          <p:nvPr/>
        </p:nvSpPr>
        <p:spPr>
          <a:xfrm>
            <a:off x="107504" y="5387255"/>
            <a:ext cx="8786874" cy="1216615"/>
          </a:xfrm>
          <a:prstGeom prst="rect">
            <a:avLst/>
          </a:prstGeom>
        </p:spPr>
        <p:txBody>
          <a:bodyPr wrap="square">
            <a:spAutoFit/>
          </a:bodyPr>
          <a:lstStyle/>
          <a:p>
            <a:pPr marL="12700" marR="5080">
              <a:lnSpc>
                <a:spcPct val="146000"/>
              </a:lnSpc>
              <a:spcBef>
                <a:spcPts val="55"/>
              </a:spcBef>
              <a:buAutoNum type="arabicPeriod"/>
              <a:tabLst>
                <a:tab pos="165100" algn="l"/>
              </a:tabLst>
            </a:pPr>
            <a:r>
              <a:rPr lang="zh-CN" altLang="en-US" spc="-5" dirty="0">
                <a:cs typeface="Arial"/>
              </a:rPr>
              <a:t>答</a:t>
            </a:r>
            <a:r>
              <a:rPr lang="en-US" spc="-5" dirty="0">
                <a:cs typeface="微软雅黑"/>
              </a:rPr>
              <a:t>：</a:t>
            </a:r>
            <a:r>
              <a:rPr lang="en-US" spc="-5" dirty="0" err="1">
                <a:cs typeface="Arial"/>
              </a:rPr>
              <a:t>tclk</a:t>
            </a:r>
            <a:r>
              <a:rPr lang="en-US" spc="-5" dirty="0">
                <a:cs typeface="Arial"/>
              </a:rPr>
              <a:t>  &gt;= </a:t>
            </a:r>
            <a:r>
              <a:rPr lang="en-US" spc="-5" dirty="0" err="1">
                <a:cs typeface="Arial"/>
              </a:rPr>
              <a:t>tPC</a:t>
            </a:r>
            <a:r>
              <a:rPr lang="en-US" spc="-5" dirty="0">
                <a:cs typeface="Arial"/>
              </a:rPr>
              <a:t>, </a:t>
            </a:r>
            <a:r>
              <a:rPr lang="en-US" spc="-5" dirty="0" err="1">
                <a:cs typeface="Arial"/>
              </a:rPr>
              <a:t>clk</a:t>
            </a:r>
            <a:r>
              <a:rPr lang="en-US" spc="-5" dirty="0">
                <a:cs typeface="Arial"/>
              </a:rPr>
              <a:t>-to-q </a:t>
            </a:r>
            <a:r>
              <a:rPr lang="en-US" dirty="0">
                <a:cs typeface="Arial"/>
              </a:rPr>
              <a:t>+ </a:t>
            </a:r>
            <a:r>
              <a:rPr lang="en-US" spc="-5" dirty="0" err="1">
                <a:cs typeface="Arial"/>
              </a:rPr>
              <a:t>tIMEMread</a:t>
            </a:r>
            <a:r>
              <a:rPr lang="en-US" spc="-5" dirty="0">
                <a:cs typeface="Arial"/>
              </a:rPr>
              <a:t> </a:t>
            </a:r>
            <a:r>
              <a:rPr lang="en-US" dirty="0">
                <a:cs typeface="Arial"/>
              </a:rPr>
              <a:t>+ </a:t>
            </a:r>
            <a:r>
              <a:rPr lang="en-US" spc="-5" dirty="0" err="1">
                <a:cs typeface="Arial"/>
              </a:rPr>
              <a:t>tRFread</a:t>
            </a:r>
            <a:r>
              <a:rPr lang="en-US" spc="-5" dirty="0">
                <a:cs typeface="Arial"/>
              </a:rPr>
              <a:t> </a:t>
            </a:r>
            <a:r>
              <a:rPr lang="en-US" dirty="0">
                <a:cs typeface="Arial"/>
              </a:rPr>
              <a:t>+ </a:t>
            </a:r>
            <a:r>
              <a:rPr lang="en-US" dirty="0" err="1">
                <a:cs typeface="Arial"/>
              </a:rPr>
              <a:t>tALU</a:t>
            </a:r>
            <a:r>
              <a:rPr lang="en-US" dirty="0">
                <a:cs typeface="Arial"/>
              </a:rPr>
              <a:t> + </a:t>
            </a:r>
            <a:r>
              <a:rPr lang="en-US" spc="-5" dirty="0" err="1">
                <a:cs typeface="Arial"/>
              </a:rPr>
              <a:t>tDMEMread</a:t>
            </a:r>
            <a:r>
              <a:rPr lang="en-US" spc="-5" dirty="0">
                <a:cs typeface="Arial"/>
              </a:rPr>
              <a:t> </a:t>
            </a:r>
            <a:r>
              <a:rPr lang="en-US" dirty="0">
                <a:cs typeface="Arial"/>
              </a:rPr>
              <a:t>+ </a:t>
            </a:r>
            <a:r>
              <a:rPr lang="en-US" dirty="0" err="1">
                <a:cs typeface="Arial"/>
              </a:rPr>
              <a:t>tmux</a:t>
            </a:r>
            <a:r>
              <a:rPr lang="en-US" dirty="0">
                <a:cs typeface="Arial"/>
              </a:rPr>
              <a:t> + </a:t>
            </a:r>
            <a:r>
              <a:rPr lang="en-US" spc="330" dirty="0">
                <a:cs typeface="Arial"/>
              </a:rPr>
              <a:t> </a:t>
            </a:r>
            <a:r>
              <a:rPr lang="en-US" spc="-5" dirty="0" err="1">
                <a:cs typeface="Arial"/>
              </a:rPr>
              <a:t>tRFsetup</a:t>
            </a:r>
            <a:r>
              <a:rPr lang="en-US" dirty="0">
                <a:cs typeface="Arial"/>
              </a:rPr>
              <a:t>= </a:t>
            </a:r>
            <a:r>
              <a:rPr lang="en-US" spc="-5" dirty="0">
                <a:cs typeface="Arial"/>
              </a:rPr>
              <a:t>30 </a:t>
            </a:r>
            <a:r>
              <a:rPr lang="en-US" dirty="0">
                <a:cs typeface="Arial"/>
              </a:rPr>
              <a:t>+ </a:t>
            </a:r>
            <a:r>
              <a:rPr lang="en-US" spc="-5" dirty="0">
                <a:cs typeface="Arial"/>
              </a:rPr>
              <a:t>250 </a:t>
            </a:r>
            <a:r>
              <a:rPr lang="en-US" dirty="0">
                <a:cs typeface="Arial"/>
              </a:rPr>
              <a:t>+ </a:t>
            </a:r>
            <a:r>
              <a:rPr lang="en-US" spc="-5" dirty="0">
                <a:cs typeface="Arial"/>
              </a:rPr>
              <a:t>150 </a:t>
            </a:r>
            <a:r>
              <a:rPr lang="en-US" dirty="0">
                <a:cs typeface="Arial"/>
              </a:rPr>
              <a:t>+ </a:t>
            </a:r>
            <a:r>
              <a:rPr lang="en-US" spc="-5" dirty="0">
                <a:cs typeface="Arial"/>
              </a:rPr>
              <a:t>200 </a:t>
            </a:r>
            <a:r>
              <a:rPr lang="en-US" dirty="0">
                <a:cs typeface="Arial"/>
              </a:rPr>
              <a:t>+ 250 + </a:t>
            </a:r>
            <a:r>
              <a:rPr lang="en-US" spc="-10" dirty="0">
                <a:cs typeface="Arial"/>
              </a:rPr>
              <a:t>25 </a:t>
            </a:r>
            <a:r>
              <a:rPr lang="en-US" dirty="0">
                <a:cs typeface="Arial"/>
              </a:rPr>
              <a:t>+ </a:t>
            </a:r>
            <a:r>
              <a:rPr lang="en-US" spc="-10" dirty="0">
                <a:cs typeface="Arial"/>
              </a:rPr>
              <a:t>20</a:t>
            </a:r>
            <a:r>
              <a:rPr lang="en-US" spc="-45" dirty="0">
                <a:cs typeface="Arial"/>
              </a:rPr>
              <a:t> </a:t>
            </a:r>
            <a:r>
              <a:rPr lang="en-US" dirty="0">
                <a:cs typeface="Arial"/>
              </a:rPr>
              <a:t>=</a:t>
            </a:r>
          </a:p>
          <a:p>
            <a:pPr marL="12700">
              <a:lnSpc>
                <a:spcPct val="100000"/>
              </a:lnSpc>
              <a:spcBef>
                <a:spcPts val="275"/>
              </a:spcBef>
            </a:pPr>
            <a:r>
              <a:rPr lang="en-US" spc="-5" dirty="0">
                <a:cs typeface="Arial"/>
              </a:rPr>
              <a:t>925 </a:t>
            </a:r>
            <a:r>
              <a:rPr lang="en-US" dirty="0" err="1">
                <a:cs typeface="Arial"/>
              </a:rPr>
              <a:t>ps</a:t>
            </a:r>
            <a:r>
              <a:rPr lang="en-US" dirty="0">
                <a:cs typeface="Arial"/>
              </a:rPr>
              <a:t> </a:t>
            </a:r>
            <a:r>
              <a:rPr lang="en-US" spc="-5" dirty="0" err="1">
                <a:cs typeface="Arial"/>
              </a:rPr>
              <a:t>fclk</a:t>
            </a:r>
            <a:r>
              <a:rPr lang="en-US" spc="-5" dirty="0">
                <a:cs typeface="Arial"/>
              </a:rPr>
              <a:t> </a:t>
            </a:r>
            <a:r>
              <a:rPr lang="en-US" dirty="0">
                <a:cs typeface="Arial"/>
              </a:rPr>
              <a:t>= </a:t>
            </a:r>
            <a:r>
              <a:rPr lang="en-US" spc="-5" dirty="0">
                <a:cs typeface="Arial"/>
              </a:rPr>
              <a:t>1/</a:t>
            </a:r>
            <a:r>
              <a:rPr lang="en-US" spc="-5" dirty="0" err="1">
                <a:cs typeface="Arial"/>
              </a:rPr>
              <a:t>tclk</a:t>
            </a:r>
            <a:r>
              <a:rPr lang="en-US" spc="-5" dirty="0">
                <a:cs typeface="Arial"/>
              </a:rPr>
              <a:t> &lt;= </a:t>
            </a:r>
            <a:r>
              <a:rPr lang="en-US" dirty="0">
                <a:cs typeface="Arial"/>
              </a:rPr>
              <a:t>1/ </a:t>
            </a:r>
            <a:r>
              <a:rPr lang="en-US" spc="-5" dirty="0">
                <a:cs typeface="Arial"/>
              </a:rPr>
              <a:t>(925 </a:t>
            </a:r>
            <a:r>
              <a:rPr lang="en-US" dirty="0" err="1">
                <a:cs typeface="Arial"/>
              </a:rPr>
              <a:t>ps</a:t>
            </a:r>
            <a:r>
              <a:rPr lang="en-US" dirty="0">
                <a:cs typeface="Arial"/>
              </a:rPr>
              <a:t>) = 1.08</a:t>
            </a:r>
            <a:r>
              <a:rPr lang="en-US" spc="170" dirty="0">
                <a:cs typeface="Arial"/>
              </a:rPr>
              <a:t> </a:t>
            </a:r>
            <a:r>
              <a:rPr lang="en-US" dirty="0">
                <a:cs typeface="Arial"/>
              </a:rPr>
              <a:t>GHz</a:t>
            </a:r>
          </a:p>
        </p:txBody>
      </p:sp>
      <p:sp>
        <p:nvSpPr>
          <p:cNvPr id="7" name="矩形 6"/>
          <p:cNvSpPr/>
          <p:nvPr/>
        </p:nvSpPr>
        <p:spPr>
          <a:xfrm>
            <a:off x="0" y="4941168"/>
            <a:ext cx="8358214" cy="369332"/>
          </a:xfrm>
          <a:prstGeom prst="rect">
            <a:avLst/>
          </a:prstGeom>
        </p:spPr>
        <p:txBody>
          <a:bodyPr wrap="square">
            <a:spAutoFit/>
          </a:bodyPr>
          <a:lstStyle/>
          <a:p>
            <a:pPr marL="469265" indent="-227965">
              <a:lnSpc>
                <a:spcPct val="100000"/>
              </a:lnSpc>
              <a:spcBef>
                <a:spcPts val="95"/>
              </a:spcBef>
              <a:buFont typeface="Symbol"/>
              <a:buChar char=""/>
              <a:tabLst>
                <a:tab pos="469265" algn="l"/>
                <a:tab pos="469900" algn="l"/>
              </a:tabLst>
            </a:pPr>
            <a:r>
              <a:rPr lang="en-US" spc="-5" dirty="0" err="1">
                <a:latin typeface="Arial"/>
                <a:cs typeface="Arial"/>
              </a:rPr>
              <a:t>t</a:t>
            </a:r>
            <a:r>
              <a:rPr lang="en-US" sz="1050" spc="-5" dirty="0" err="1">
                <a:latin typeface="Arial"/>
                <a:cs typeface="Arial"/>
              </a:rPr>
              <a:t>clk</a:t>
            </a:r>
            <a:r>
              <a:rPr lang="en-US" sz="1050" spc="-5" dirty="0">
                <a:latin typeface="Arial"/>
                <a:cs typeface="Arial"/>
              </a:rPr>
              <a:t> </a:t>
            </a:r>
            <a:r>
              <a:rPr lang="en-US" dirty="0">
                <a:latin typeface="Arial"/>
                <a:cs typeface="Arial"/>
              </a:rPr>
              <a:t>≥ </a:t>
            </a:r>
            <a:r>
              <a:rPr lang="en-US" spc="-5" dirty="0" err="1">
                <a:latin typeface="Arial"/>
                <a:cs typeface="Arial"/>
              </a:rPr>
              <a:t>t</a:t>
            </a:r>
            <a:r>
              <a:rPr lang="en-US" sz="1050" spc="-5" dirty="0" err="1">
                <a:latin typeface="Arial"/>
                <a:cs typeface="Arial"/>
              </a:rPr>
              <a:t>clk</a:t>
            </a:r>
            <a:r>
              <a:rPr lang="en-US" sz="1050" spc="-5" dirty="0">
                <a:latin typeface="Arial"/>
                <a:cs typeface="Arial"/>
              </a:rPr>
              <a:t>-to-q </a:t>
            </a:r>
            <a:r>
              <a:rPr lang="en-US" dirty="0">
                <a:latin typeface="Arial"/>
                <a:cs typeface="Arial"/>
              </a:rPr>
              <a:t>+ </a:t>
            </a:r>
            <a:r>
              <a:rPr lang="en-US" dirty="0" err="1">
                <a:latin typeface="Arial"/>
                <a:cs typeface="Arial"/>
              </a:rPr>
              <a:t>t</a:t>
            </a:r>
            <a:r>
              <a:rPr lang="en-US" sz="1050" dirty="0" err="1">
                <a:latin typeface="Arial"/>
                <a:cs typeface="Arial"/>
              </a:rPr>
              <a:t>CL</a:t>
            </a:r>
            <a:r>
              <a:rPr lang="en-US" sz="1050" dirty="0">
                <a:latin typeface="Arial"/>
                <a:cs typeface="Arial"/>
              </a:rPr>
              <a:t> </a:t>
            </a:r>
            <a:r>
              <a:rPr lang="en-US" dirty="0">
                <a:latin typeface="Arial"/>
                <a:cs typeface="Arial"/>
              </a:rPr>
              <a:t>+ </a:t>
            </a:r>
            <a:r>
              <a:rPr lang="en-US" spc="-5" dirty="0" err="1">
                <a:latin typeface="Arial"/>
                <a:cs typeface="Arial"/>
              </a:rPr>
              <a:t>t</a:t>
            </a:r>
            <a:r>
              <a:rPr lang="en-US" sz="1050" spc="-5" dirty="0" err="1">
                <a:latin typeface="Arial"/>
                <a:cs typeface="Arial"/>
              </a:rPr>
              <a:t>setup</a:t>
            </a:r>
            <a:r>
              <a:rPr lang="en-US" spc="-5" dirty="0">
                <a:latin typeface="Arial"/>
                <a:cs typeface="Arial"/>
              </a:rPr>
              <a:t>, where </a:t>
            </a:r>
            <a:r>
              <a:rPr lang="en-US" dirty="0" err="1">
                <a:latin typeface="Arial"/>
                <a:cs typeface="Arial"/>
              </a:rPr>
              <a:t>t</a:t>
            </a:r>
            <a:r>
              <a:rPr lang="en-US" sz="1050" dirty="0" err="1">
                <a:latin typeface="Arial"/>
                <a:cs typeface="Arial"/>
              </a:rPr>
              <a:t>CL</a:t>
            </a:r>
            <a:r>
              <a:rPr lang="en-US" sz="1050" dirty="0">
                <a:latin typeface="Arial"/>
                <a:cs typeface="Arial"/>
              </a:rPr>
              <a:t> </a:t>
            </a:r>
            <a:r>
              <a:rPr lang="en-US" spc="-5" dirty="0">
                <a:latin typeface="Arial"/>
                <a:cs typeface="Arial"/>
              </a:rPr>
              <a:t>is </a:t>
            </a:r>
            <a:r>
              <a:rPr lang="en-US" dirty="0">
                <a:latin typeface="Arial"/>
                <a:cs typeface="Arial"/>
              </a:rPr>
              <a:t>the </a:t>
            </a:r>
            <a:r>
              <a:rPr lang="en-US" spc="-5" dirty="0">
                <a:latin typeface="Arial"/>
                <a:cs typeface="Arial"/>
              </a:rPr>
              <a:t>critical path in </a:t>
            </a:r>
            <a:r>
              <a:rPr lang="en-US" dirty="0">
                <a:latin typeface="Arial"/>
                <a:cs typeface="Arial"/>
              </a:rPr>
              <a:t>the </a:t>
            </a:r>
            <a:r>
              <a:rPr lang="en-US" spc="-5" dirty="0">
                <a:latin typeface="Arial"/>
                <a:cs typeface="Arial"/>
              </a:rPr>
              <a:t>combinational </a:t>
            </a:r>
            <a:r>
              <a:rPr lang="en-US" spc="220" dirty="0">
                <a:latin typeface="Arial"/>
                <a:cs typeface="Arial"/>
              </a:rPr>
              <a:t> </a:t>
            </a:r>
            <a:r>
              <a:rPr lang="en-US" spc="-5" dirty="0">
                <a:latin typeface="Arial"/>
                <a:cs typeface="Arial"/>
              </a:rPr>
              <a:t>logic.</a:t>
            </a:r>
            <a:endParaRPr lang="en-US" dirty="0">
              <a:latin typeface="Arial"/>
              <a:cs typeface="Arial"/>
            </a:endParaRPr>
          </a:p>
        </p:txBody>
      </p:sp>
      <p:sp>
        <p:nvSpPr>
          <p:cNvPr id="3" name="矩形 2">
            <a:extLst>
              <a:ext uri="{FF2B5EF4-FFF2-40B4-BE49-F238E27FC236}">
                <a16:creationId xmlns:a16="http://schemas.microsoft.com/office/drawing/2014/main" id="{73350759-12DC-4217-A1E6-E659C1BD38DA}"/>
              </a:ext>
            </a:extLst>
          </p:cNvPr>
          <p:cNvSpPr/>
          <p:nvPr/>
        </p:nvSpPr>
        <p:spPr>
          <a:xfrm>
            <a:off x="395536" y="4317795"/>
            <a:ext cx="6912768" cy="458908"/>
          </a:xfrm>
          <a:prstGeom prst="rect">
            <a:avLst/>
          </a:prstGeom>
        </p:spPr>
        <p:txBody>
          <a:bodyPr wrap="square">
            <a:spAutoFit/>
          </a:bodyPr>
          <a:lstStyle/>
          <a:p>
            <a:pPr marL="12700">
              <a:lnSpc>
                <a:spcPct val="150000"/>
              </a:lnSpc>
              <a:spcBef>
                <a:spcPts val="925"/>
              </a:spcBef>
            </a:pPr>
            <a:r>
              <a:rPr lang="zh-CN" altLang="en-US" b="1" spc="-5" dirty="0">
                <a:latin typeface="微软雅黑" panose="020B0503020204020204" pitchFamily="34" charset="-122"/>
                <a:ea typeface="微软雅黑" panose="020B0503020204020204" pitchFamily="34" charset="-122"/>
                <a:cs typeface="Arial"/>
              </a:rPr>
              <a:t>单周期</a:t>
            </a:r>
            <a:r>
              <a:rPr lang="en-US" altLang="zh-CN" b="1" spc="-5" dirty="0">
                <a:latin typeface="微软雅黑" panose="020B0503020204020204" pitchFamily="34" charset="-122"/>
                <a:ea typeface="微软雅黑" panose="020B0503020204020204" pitchFamily="34" charset="-122"/>
                <a:cs typeface="Arial"/>
              </a:rPr>
              <a:t>CPU</a:t>
            </a:r>
            <a:r>
              <a:rPr lang="zh-CN" altLang="en-US" b="1" spc="-5" dirty="0">
                <a:latin typeface="微软雅黑" panose="020B0503020204020204" pitchFamily="34" charset="-122"/>
                <a:ea typeface="微软雅黑" panose="020B0503020204020204" pitchFamily="34" charset="-122"/>
                <a:cs typeface="Arial"/>
              </a:rPr>
              <a:t>性能分析</a:t>
            </a:r>
            <a:endParaRPr lang="en-US" altLang="zh-CN" dirty="0">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1"/>
          <p:cNvGrpSpPr>
            <a:grpSpLocks/>
          </p:cNvGrpSpPr>
          <p:nvPr/>
        </p:nvGrpSpPr>
        <p:grpSpPr bwMode="auto">
          <a:xfrm>
            <a:off x="1571604" y="0"/>
            <a:ext cx="6443663" cy="4337050"/>
            <a:chOff x="1074" y="399"/>
            <a:chExt cx="10148" cy="6830"/>
          </a:xfrm>
        </p:grpSpPr>
        <p:pic>
          <p:nvPicPr>
            <p:cNvPr id="2103" name="Picture 55"/>
            <p:cNvPicPr>
              <a:picLocks noChangeAspect="1" noChangeArrowheads="1"/>
            </p:cNvPicPr>
            <p:nvPr/>
          </p:nvPicPr>
          <p:blipFill>
            <a:blip r:embed="rId2"/>
            <a:srcRect/>
            <a:stretch>
              <a:fillRect/>
            </a:stretch>
          </p:blipFill>
          <p:spPr bwMode="auto">
            <a:xfrm>
              <a:off x="1074" y="399"/>
              <a:ext cx="10148" cy="6830"/>
            </a:xfrm>
            <a:prstGeom prst="rect">
              <a:avLst/>
            </a:prstGeom>
            <a:noFill/>
          </p:spPr>
        </p:pic>
        <p:sp>
          <p:nvSpPr>
            <p:cNvPr id="2102" name="Text Box 54"/>
            <p:cNvSpPr txBox="1">
              <a:spLocks noChangeArrowheads="1"/>
            </p:cNvSpPr>
            <p:nvPr/>
          </p:nvSpPr>
          <p:spPr bwMode="auto">
            <a:xfrm>
              <a:off x="4700" y="495"/>
              <a:ext cx="1089"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Next PC Logic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101" name="Text Box 53"/>
            <p:cNvSpPr txBox="1">
              <a:spLocks noChangeArrowheads="1"/>
            </p:cNvSpPr>
            <p:nvPr/>
          </p:nvSpPr>
          <p:spPr bwMode="auto">
            <a:xfrm>
              <a:off x="7638" y="1290"/>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100" name="Text Box 52"/>
            <p:cNvSpPr txBox="1">
              <a:spLocks noChangeArrowheads="1"/>
            </p:cNvSpPr>
            <p:nvPr/>
          </p:nvSpPr>
          <p:spPr bwMode="auto">
            <a:xfrm>
              <a:off x="1527" y="1427"/>
              <a:ext cx="534"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Jump Addr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9" name="Text Box 51"/>
            <p:cNvSpPr txBox="1">
              <a:spLocks noChangeArrowheads="1"/>
            </p:cNvSpPr>
            <p:nvPr/>
          </p:nvSpPr>
          <p:spPr bwMode="auto">
            <a:xfrm>
              <a:off x="3610" y="1427"/>
              <a:ext cx="536"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Inst[25:0]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8" name="Text Box 50"/>
            <p:cNvSpPr txBox="1">
              <a:spLocks noChangeArrowheads="1"/>
            </p:cNvSpPr>
            <p:nvPr/>
          </p:nvSpPr>
          <p:spPr bwMode="auto">
            <a:xfrm>
              <a:off x="2240" y="1528"/>
              <a:ext cx="395"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Concat</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7" name="Text Box 49"/>
            <p:cNvSpPr txBox="1">
              <a:spLocks noChangeArrowheads="1"/>
            </p:cNvSpPr>
            <p:nvPr/>
          </p:nvSpPr>
          <p:spPr bwMode="auto">
            <a:xfrm>
              <a:off x="3156" y="1479"/>
              <a:ext cx="301"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&lt;&lt;2</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6" name="Text Box 48"/>
            <p:cNvSpPr txBox="1">
              <a:spLocks noChangeArrowheads="1"/>
            </p:cNvSpPr>
            <p:nvPr/>
          </p:nvSpPr>
          <p:spPr bwMode="auto">
            <a:xfrm>
              <a:off x="6241" y="1528"/>
              <a:ext cx="636"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Branch Addr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5" name="Text Box 47"/>
            <p:cNvSpPr txBox="1">
              <a:spLocks noChangeArrowheads="1"/>
            </p:cNvSpPr>
            <p:nvPr/>
          </p:nvSpPr>
          <p:spPr bwMode="auto">
            <a:xfrm>
              <a:off x="7638" y="1650"/>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4" name="Text Box 46"/>
            <p:cNvSpPr txBox="1">
              <a:spLocks noChangeArrowheads="1"/>
            </p:cNvSpPr>
            <p:nvPr/>
          </p:nvSpPr>
          <p:spPr bwMode="auto">
            <a:xfrm>
              <a:off x="2441" y="1939"/>
              <a:ext cx="855"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(PC+4)[31:28]</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3" name="Text Box 45"/>
            <p:cNvSpPr txBox="1">
              <a:spLocks noChangeArrowheads="1"/>
            </p:cNvSpPr>
            <p:nvPr/>
          </p:nvSpPr>
          <p:spPr bwMode="auto">
            <a:xfrm>
              <a:off x="4645" y="2169"/>
              <a:ext cx="327"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PC+4</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2" name="Text Box 44"/>
            <p:cNvSpPr txBox="1">
              <a:spLocks noChangeArrowheads="1"/>
            </p:cNvSpPr>
            <p:nvPr/>
          </p:nvSpPr>
          <p:spPr bwMode="auto">
            <a:xfrm>
              <a:off x="5727" y="2247"/>
              <a:ext cx="115"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1" name="Text Box 43"/>
            <p:cNvSpPr txBox="1">
              <a:spLocks noChangeArrowheads="1"/>
            </p:cNvSpPr>
            <p:nvPr/>
          </p:nvSpPr>
          <p:spPr bwMode="auto">
            <a:xfrm>
              <a:off x="6421" y="2247"/>
              <a:ext cx="301"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&lt;&lt;2</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90" name="Text Box 42"/>
            <p:cNvSpPr txBox="1">
              <a:spLocks noChangeArrowheads="1"/>
            </p:cNvSpPr>
            <p:nvPr/>
          </p:nvSpPr>
          <p:spPr bwMode="auto">
            <a:xfrm>
              <a:off x="2681" y="2804"/>
              <a:ext cx="1281"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Instruction Fetch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9" name="Text Box 41"/>
            <p:cNvSpPr txBox="1">
              <a:spLocks noChangeArrowheads="1"/>
            </p:cNvSpPr>
            <p:nvPr/>
          </p:nvSpPr>
          <p:spPr bwMode="auto">
            <a:xfrm>
              <a:off x="4719" y="2804"/>
              <a:ext cx="1763"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Decode / Register  Read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8" name="Text Box 40"/>
            <p:cNvSpPr txBox="1">
              <a:spLocks noChangeArrowheads="1"/>
            </p:cNvSpPr>
            <p:nvPr/>
          </p:nvSpPr>
          <p:spPr bwMode="auto">
            <a:xfrm>
              <a:off x="7271" y="2804"/>
              <a:ext cx="618"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Execute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7" name="Text Box 39"/>
            <p:cNvSpPr txBox="1">
              <a:spLocks noChangeArrowheads="1"/>
            </p:cNvSpPr>
            <p:nvPr/>
          </p:nvSpPr>
          <p:spPr bwMode="auto">
            <a:xfrm>
              <a:off x="8641" y="2804"/>
              <a:ext cx="609"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Memory</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6" name="Text Box 38"/>
            <p:cNvSpPr txBox="1">
              <a:spLocks noChangeArrowheads="1"/>
            </p:cNvSpPr>
            <p:nvPr/>
          </p:nvSpPr>
          <p:spPr bwMode="auto">
            <a:xfrm>
              <a:off x="9813" y="2804"/>
              <a:ext cx="1153" cy="1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Tahoma" pitchFamily="34" charset="0"/>
                  <a:ea typeface="Arial" pitchFamily="34" charset="0"/>
                  <a:cs typeface="Tahoma" pitchFamily="34" charset="0"/>
                </a:rPr>
                <a:t>Regiseter Write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5" name="Text Box 37"/>
            <p:cNvSpPr txBox="1">
              <a:spLocks noChangeArrowheads="1"/>
            </p:cNvSpPr>
            <p:nvPr/>
          </p:nvSpPr>
          <p:spPr bwMode="auto">
            <a:xfrm>
              <a:off x="2261" y="3210"/>
              <a:ext cx="208"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+4</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4" name="Text Box 36"/>
            <p:cNvSpPr txBox="1">
              <a:spLocks noChangeArrowheads="1"/>
            </p:cNvSpPr>
            <p:nvPr/>
          </p:nvSpPr>
          <p:spPr bwMode="auto">
            <a:xfrm>
              <a:off x="5202" y="3779"/>
              <a:ext cx="720" cy="2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Read   </a:t>
              </a:r>
              <a:r>
                <a:rPr kumimoji="0" lang="en-US" altLang="zh-CN" sz="500" b="0" i="0" u="none" strike="noStrike" cap="none" normalizeH="0" baseline="0">
                  <a:ln>
                    <a:noFill/>
                  </a:ln>
                  <a:solidFill>
                    <a:schemeClr val="tx1"/>
                  </a:solidFill>
                  <a:effectLst/>
                  <a:latin typeface="Arial" pitchFamily="34" charset="0"/>
                  <a:ea typeface="Arial" pitchFamily="34" charset="0"/>
                  <a:cs typeface="宋体" pitchFamily="2" charset="-122"/>
                </a:rPr>
                <a:t>Data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Addr1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3" name="Text Box 35"/>
            <p:cNvSpPr txBox="1">
              <a:spLocks noChangeArrowheads="1"/>
            </p:cNvSpPr>
            <p:nvPr/>
          </p:nvSpPr>
          <p:spPr bwMode="auto">
            <a:xfrm>
              <a:off x="5665" y="3685"/>
              <a:ext cx="255"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Write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2" name="Text Box 34"/>
            <p:cNvSpPr txBox="1">
              <a:spLocks noChangeArrowheads="1"/>
            </p:cNvSpPr>
            <p:nvPr/>
          </p:nvSpPr>
          <p:spPr bwMode="auto">
            <a:xfrm>
              <a:off x="4412" y="3779"/>
              <a:ext cx="3399" cy="4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25400" algn="l" defTabSz="914400" rtl="0" eaLnBrk="1" fontAlgn="base" latinLnBrk="0" hangingPunct="1">
                <a:lnSpc>
                  <a:spcPct val="100000"/>
                </a:lnSpc>
                <a:spcBef>
                  <a:spcPct val="0"/>
                </a:spcBef>
                <a:spcAft>
                  <a:spcPct val="0"/>
                </a:spcAft>
                <a:buClrTx/>
                <a:buSzTx/>
                <a:buFontTx/>
                <a:buNone/>
                <a:tabLst>
                  <a:tab pos="18732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Inst[25:21]	</a:t>
              </a: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Zero</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25400" algn="l" defTabSz="914400" rtl="0" eaLnBrk="0" fontAlgn="base" latinLnBrk="0" hangingPunct="0">
                <a:lnSpc>
                  <a:spcPct val="100000"/>
                </a:lnSpc>
                <a:spcBef>
                  <a:spcPct val="0"/>
                </a:spcBef>
                <a:spcAft>
                  <a:spcPct val="0"/>
                </a:spcAft>
                <a:buClrTx/>
                <a:buSzTx/>
                <a:buFontTx/>
                <a:buNone/>
                <a:tabLst>
                  <a:tab pos="1873250" algn="l"/>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Read </a:t>
              </a: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RF[rs]	</a:t>
              </a: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A Data1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1" name="Text Box 33"/>
            <p:cNvSpPr txBox="1">
              <a:spLocks noChangeArrowheads="1"/>
            </p:cNvSpPr>
            <p:nvPr/>
          </p:nvSpPr>
          <p:spPr bwMode="auto">
            <a:xfrm>
              <a:off x="1815" y="4170"/>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80" name="Text Box 32"/>
            <p:cNvSpPr txBox="1">
              <a:spLocks noChangeArrowheads="1"/>
            </p:cNvSpPr>
            <p:nvPr/>
          </p:nvSpPr>
          <p:spPr bwMode="auto">
            <a:xfrm>
              <a:off x="2261" y="4201"/>
              <a:ext cx="117" cy="4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P</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9" name="Text Box 31"/>
            <p:cNvSpPr txBox="1">
              <a:spLocks noChangeArrowheads="1"/>
            </p:cNvSpPr>
            <p:nvPr/>
          </p:nvSpPr>
          <p:spPr bwMode="auto">
            <a:xfrm>
              <a:off x="3084" y="4249"/>
              <a:ext cx="274"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Addr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8" name="Text Box 30"/>
            <p:cNvSpPr txBox="1">
              <a:spLocks noChangeArrowheads="1"/>
            </p:cNvSpPr>
            <p:nvPr/>
          </p:nvSpPr>
          <p:spPr bwMode="auto">
            <a:xfrm>
              <a:off x="3761" y="4249"/>
              <a:ext cx="236"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Read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7" name="Text Box 29"/>
            <p:cNvSpPr txBox="1">
              <a:spLocks noChangeArrowheads="1"/>
            </p:cNvSpPr>
            <p:nvPr/>
          </p:nvSpPr>
          <p:spPr bwMode="auto">
            <a:xfrm>
              <a:off x="4393" y="4170"/>
              <a:ext cx="1759" cy="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tab pos="538163"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Inst[20:16]	</a:t>
              </a: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Read </a:t>
              </a: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Register</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tab pos="538163" algn="l"/>
                </a:tabLst>
              </a:pPr>
              <a:r>
                <a:rPr kumimoji="0" lang="en-US" altLang="zh-CN" sz="300" b="0" i="0" u="none" strike="noStrike" cap="none" normalizeH="0" baseline="0">
                  <a:ln>
                    <a:noFill/>
                  </a:ln>
                  <a:solidFill>
                    <a:schemeClr val="tx1"/>
                  </a:solidFill>
                  <a:effectLst/>
                  <a:latin typeface="Arial" pitchFamily="34" charset="0"/>
                  <a:ea typeface="Arial" pitchFamily="34" charset="0"/>
                  <a:cs typeface="宋体" pitchFamily="2" charset="-122"/>
                </a:rPr>
                <a:t>Addr2</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6" name="Text Box 28"/>
            <p:cNvSpPr txBox="1">
              <a:spLocks noChangeArrowheads="1"/>
            </p:cNvSpPr>
            <p:nvPr/>
          </p:nvSpPr>
          <p:spPr bwMode="auto">
            <a:xfrm>
              <a:off x="7662" y="4122"/>
              <a:ext cx="186" cy="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00" b="0" i="0" u="none" strike="noStrike" cap="none" normalizeH="0" baseline="0">
                  <a:ln>
                    <a:noFill/>
                  </a:ln>
                  <a:solidFill>
                    <a:schemeClr val="tx1"/>
                  </a:solidFill>
                  <a:effectLst/>
                  <a:latin typeface="Franklin Gothic Medium" pitchFamily="34" charset="0"/>
                  <a:ea typeface="Arial" pitchFamily="34" charset="0"/>
                  <a:cs typeface="宋体" pitchFamily="2" charset="-122"/>
                </a:rPr>
                <a:t>L </a:t>
              </a:r>
              <a:r>
                <a:rPr kumimoji="0" lang="en-US" altLang="zh-CN" sz="300" b="0" i="0" u="none" strike="noStrike" cap="none" normalizeH="0" baseline="0">
                  <a:ln>
                    <a:noFill/>
                  </a:ln>
                  <a:solidFill>
                    <a:schemeClr val="tx1"/>
                  </a:solidFill>
                  <a:effectLst/>
                  <a:latin typeface="Arial" pitchFamily="34" charset="0"/>
                  <a:ea typeface="Arial" pitchFamily="34" charset="0"/>
                  <a:cs typeface="宋体" pitchFamily="2" charset="-122"/>
                </a:rPr>
                <a:t>Out</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5" name="Text Box 27"/>
            <p:cNvSpPr txBox="1">
              <a:spLocks noChangeArrowheads="1"/>
            </p:cNvSpPr>
            <p:nvPr/>
          </p:nvSpPr>
          <p:spPr bwMode="auto">
            <a:xfrm>
              <a:off x="8622" y="4064"/>
              <a:ext cx="274"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Addr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4" name="Text Box 26"/>
            <p:cNvSpPr txBox="1">
              <a:spLocks noChangeArrowheads="1"/>
            </p:cNvSpPr>
            <p:nvPr/>
          </p:nvSpPr>
          <p:spPr bwMode="auto">
            <a:xfrm>
              <a:off x="1815" y="4484"/>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3" name="Text Box 25"/>
            <p:cNvSpPr txBox="1">
              <a:spLocks noChangeArrowheads="1"/>
            </p:cNvSpPr>
            <p:nvPr/>
          </p:nvSpPr>
          <p:spPr bwMode="auto">
            <a:xfrm>
              <a:off x="3104" y="4408"/>
              <a:ext cx="883" cy="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Data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Instruction</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Memory</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2" name="Text Box 24"/>
            <p:cNvSpPr txBox="1">
              <a:spLocks noChangeArrowheads="1"/>
            </p:cNvSpPr>
            <p:nvPr/>
          </p:nvSpPr>
          <p:spPr bwMode="auto">
            <a:xfrm>
              <a:off x="10322" y="4170"/>
              <a:ext cx="87" cy="3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0</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1" name="Text Box 23"/>
            <p:cNvSpPr txBox="1">
              <a:spLocks noChangeArrowheads="1"/>
            </p:cNvSpPr>
            <p:nvPr/>
          </p:nvSpPr>
          <p:spPr bwMode="auto">
            <a:xfrm>
              <a:off x="4904" y="4566"/>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70" name="Text Box 22"/>
            <p:cNvSpPr txBox="1">
              <a:spLocks noChangeArrowheads="1"/>
            </p:cNvSpPr>
            <p:nvPr/>
          </p:nvSpPr>
          <p:spPr bwMode="auto">
            <a:xfrm>
              <a:off x="5665" y="4439"/>
              <a:ext cx="258"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File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9" name="Text Box 21"/>
            <p:cNvSpPr txBox="1">
              <a:spLocks noChangeArrowheads="1"/>
            </p:cNvSpPr>
            <p:nvPr/>
          </p:nvSpPr>
          <p:spPr bwMode="auto">
            <a:xfrm>
              <a:off x="6219" y="4566"/>
              <a:ext cx="657" cy="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Read </a:t>
              </a: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RF[rt]</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Data2</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8" name="Text Box 20"/>
            <p:cNvSpPr txBox="1">
              <a:spLocks noChangeArrowheads="1"/>
            </p:cNvSpPr>
            <p:nvPr/>
          </p:nvSpPr>
          <p:spPr bwMode="auto">
            <a:xfrm>
              <a:off x="7103" y="4624"/>
              <a:ext cx="59" cy="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 b="0" i="0" u="none" strike="noStrike" cap="none" normalizeH="0" baseline="0">
                  <a:ln>
                    <a:noFill/>
                  </a:ln>
                  <a:solidFill>
                    <a:schemeClr val="tx1"/>
                  </a:solidFill>
                  <a:effectLst/>
                  <a:latin typeface="Arial" pitchFamily="34" charset="0"/>
                  <a:ea typeface="Arial" pitchFamily="34" charset="0"/>
                  <a:cs typeface="宋体" pitchFamily="2" charset="-122"/>
                </a:rPr>
                <a:t>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7" name="Text Box 19"/>
            <p:cNvSpPr txBox="1">
              <a:spLocks noChangeArrowheads="1"/>
            </p:cNvSpPr>
            <p:nvPr/>
          </p:nvSpPr>
          <p:spPr bwMode="auto">
            <a:xfrm>
              <a:off x="7662" y="4484"/>
              <a:ext cx="116"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U</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6" name="Text Box 18"/>
            <p:cNvSpPr txBox="1">
              <a:spLocks noChangeArrowheads="1"/>
            </p:cNvSpPr>
            <p:nvPr/>
          </p:nvSpPr>
          <p:spPr bwMode="auto">
            <a:xfrm>
              <a:off x="8869" y="4484"/>
              <a:ext cx="342"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Data</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5" name="Text Box 17"/>
            <p:cNvSpPr txBox="1">
              <a:spLocks noChangeArrowheads="1"/>
            </p:cNvSpPr>
            <p:nvPr/>
          </p:nvSpPr>
          <p:spPr bwMode="auto">
            <a:xfrm>
              <a:off x="9302" y="4258"/>
              <a:ext cx="218" cy="3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500" b="0" i="0" u="none" strike="noStrike" cap="none" normalizeH="0" baseline="0">
                  <a:ln>
                    <a:noFill/>
                  </a:ln>
                  <a:solidFill>
                    <a:schemeClr val="tx1"/>
                  </a:solidFill>
                  <a:effectLst/>
                  <a:latin typeface="Arial" pitchFamily="34" charset="0"/>
                  <a:ea typeface="Arial" pitchFamily="34" charset="0"/>
                  <a:cs typeface="宋体" pitchFamily="2" charset="-122"/>
                </a:rPr>
                <a:t>Read</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Data</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4" name="Text Box 16"/>
            <p:cNvSpPr txBox="1">
              <a:spLocks noChangeArrowheads="1"/>
            </p:cNvSpPr>
            <p:nvPr/>
          </p:nvSpPr>
          <p:spPr bwMode="auto">
            <a:xfrm>
              <a:off x="8752" y="4647"/>
              <a:ext cx="571"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Memory</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3" name="Text Box 15"/>
            <p:cNvSpPr txBox="1">
              <a:spLocks noChangeArrowheads="1"/>
            </p:cNvSpPr>
            <p:nvPr/>
          </p:nvSpPr>
          <p:spPr bwMode="auto">
            <a:xfrm>
              <a:off x="4283" y="4850"/>
              <a:ext cx="440" cy="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[15:11]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Text Box 14"/>
            <p:cNvSpPr txBox="1">
              <a:spLocks noChangeArrowheads="1"/>
            </p:cNvSpPr>
            <p:nvPr/>
          </p:nvSpPr>
          <p:spPr bwMode="auto">
            <a:xfrm>
              <a:off x="5240" y="4691"/>
              <a:ext cx="257" cy="2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Write Addr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Text Box 13"/>
            <p:cNvSpPr txBox="1">
              <a:spLocks noChangeArrowheads="1"/>
            </p:cNvSpPr>
            <p:nvPr/>
          </p:nvSpPr>
          <p:spPr bwMode="auto">
            <a:xfrm>
              <a:off x="7401" y="4813"/>
              <a:ext cx="101"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B</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0" name="Text Box 12"/>
            <p:cNvSpPr txBox="1">
              <a:spLocks noChangeArrowheads="1"/>
            </p:cNvSpPr>
            <p:nvPr/>
          </p:nvSpPr>
          <p:spPr bwMode="auto">
            <a:xfrm>
              <a:off x="4904" y="4943"/>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9" name="Text Box 11"/>
            <p:cNvSpPr txBox="1">
              <a:spLocks noChangeArrowheads="1"/>
            </p:cNvSpPr>
            <p:nvPr/>
          </p:nvSpPr>
          <p:spPr bwMode="auto">
            <a:xfrm>
              <a:off x="5991" y="4940"/>
              <a:ext cx="316" cy="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2540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Write Enable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8" name="Text Box 10"/>
            <p:cNvSpPr txBox="1">
              <a:spLocks noChangeArrowheads="1"/>
            </p:cNvSpPr>
            <p:nvPr/>
          </p:nvSpPr>
          <p:spPr bwMode="auto">
            <a:xfrm>
              <a:off x="7074" y="4943"/>
              <a:ext cx="87" cy="1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1</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7" name="Text Box 9"/>
            <p:cNvSpPr txBox="1">
              <a:spLocks noChangeArrowheads="1"/>
            </p:cNvSpPr>
            <p:nvPr/>
          </p:nvSpPr>
          <p:spPr bwMode="auto">
            <a:xfrm>
              <a:off x="8641" y="5054"/>
              <a:ext cx="635" cy="3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Write</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 b="0" i="0" u="none" strike="noStrike" cap="none" normalizeH="0" baseline="0">
                  <a:ln>
                    <a:noFill/>
                  </a:ln>
                  <a:solidFill>
                    <a:schemeClr val="tx1"/>
                  </a:solidFill>
                  <a:effectLst/>
                  <a:latin typeface="Arial" pitchFamily="34" charset="0"/>
                  <a:ea typeface="Arial" pitchFamily="34" charset="0"/>
                  <a:cs typeface="宋体" pitchFamily="2" charset="-122"/>
                </a:rPr>
                <a:t>Data  Write</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Arial" pitchFamily="34" charset="0"/>
                  <a:ea typeface="Arial" pitchFamily="34" charset="0"/>
                  <a:cs typeface="宋体" pitchFamily="2" charset="-122"/>
                </a:rPr>
                <a:t>Enable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6" name="Text Box 8"/>
            <p:cNvSpPr txBox="1">
              <a:spLocks noChangeArrowheads="1"/>
            </p:cNvSpPr>
            <p:nvPr/>
          </p:nvSpPr>
          <p:spPr bwMode="auto">
            <a:xfrm>
              <a:off x="4412" y="5415"/>
              <a:ext cx="2930" cy="10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Inst[15:0]</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Sign / Zero</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Extended</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Inst[31:26]</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Inst[5:0]</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003300" algn="l"/>
                  <a:tab pos="1606550" algn="l"/>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RegDst   ExtOp	RegWr	ALUSrc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5" name="Text Box 7"/>
            <p:cNvSpPr txBox="1">
              <a:spLocks noChangeArrowheads="1"/>
            </p:cNvSpPr>
            <p:nvPr/>
          </p:nvSpPr>
          <p:spPr bwMode="auto">
            <a:xfrm>
              <a:off x="7602" y="6322"/>
              <a:ext cx="413"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ALUCtr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4" name="Text Box 6"/>
            <p:cNvSpPr txBox="1">
              <a:spLocks noChangeArrowheads="1"/>
            </p:cNvSpPr>
            <p:nvPr/>
          </p:nvSpPr>
          <p:spPr bwMode="auto">
            <a:xfrm>
              <a:off x="8831" y="6276"/>
              <a:ext cx="412"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MemWr</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3" name="Text Box 5"/>
            <p:cNvSpPr txBox="1">
              <a:spLocks noChangeArrowheads="1"/>
            </p:cNvSpPr>
            <p:nvPr/>
          </p:nvSpPr>
          <p:spPr bwMode="auto">
            <a:xfrm>
              <a:off x="9616" y="6372"/>
              <a:ext cx="590"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MemToReg</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2" name="Text Box 4"/>
            <p:cNvSpPr txBox="1">
              <a:spLocks noChangeArrowheads="1"/>
            </p:cNvSpPr>
            <p:nvPr/>
          </p:nvSpPr>
          <p:spPr bwMode="auto">
            <a:xfrm>
              <a:off x="1916" y="6492"/>
              <a:ext cx="326"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Jump</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1" name="Text Box 3"/>
            <p:cNvSpPr txBox="1">
              <a:spLocks noChangeArrowheads="1"/>
            </p:cNvSpPr>
            <p:nvPr/>
          </p:nvSpPr>
          <p:spPr bwMode="auto">
            <a:xfrm>
              <a:off x="5843" y="6628"/>
              <a:ext cx="825"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a:ln>
                    <a:noFill/>
                  </a:ln>
                  <a:solidFill>
                    <a:schemeClr val="tx1"/>
                  </a:solidFill>
                  <a:effectLst/>
                  <a:latin typeface="Franklin Gothic Medium" pitchFamily="34" charset="0"/>
                  <a:ea typeface="Arial" pitchFamily="34" charset="0"/>
                  <a:cs typeface="宋体" pitchFamily="2" charset="-122"/>
                </a:rPr>
                <a:t>Control Unit</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50" name="Text Box 2"/>
            <p:cNvSpPr txBox="1">
              <a:spLocks noChangeArrowheads="1"/>
            </p:cNvSpPr>
            <p:nvPr/>
          </p:nvSpPr>
          <p:spPr bwMode="auto">
            <a:xfrm>
              <a:off x="10394" y="6682"/>
              <a:ext cx="417" cy="1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a:ln>
                    <a:noFill/>
                  </a:ln>
                  <a:solidFill>
                    <a:schemeClr val="tx1"/>
                  </a:solidFill>
                  <a:effectLst/>
                  <a:latin typeface="Tahoma" pitchFamily="34" charset="0"/>
                  <a:ea typeface="Arial" pitchFamily="34" charset="0"/>
                  <a:cs typeface="Tahoma" pitchFamily="34" charset="0"/>
                </a:rPr>
                <a:t>Branch</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graphicFrame>
        <p:nvGraphicFramePr>
          <p:cNvPr id="64" name="表格 63"/>
          <p:cNvGraphicFramePr>
            <a:graphicFrameLocks noGrp="1"/>
          </p:cNvGraphicFramePr>
          <p:nvPr/>
        </p:nvGraphicFramePr>
        <p:xfrm>
          <a:off x="1500166" y="4500570"/>
          <a:ext cx="5982659" cy="1591051"/>
        </p:xfrm>
        <a:graphic>
          <a:graphicData uri="http://schemas.openxmlformats.org/drawingml/2006/table">
            <a:tbl>
              <a:tblPr firstRow="1" bandRow="1">
                <a:tableStyleId>{2D5ABB26-0587-4C30-8999-92F81FD0307C}</a:tableStyleId>
              </a:tblPr>
              <a:tblGrid>
                <a:gridCol w="571449">
                  <a:extLst>
                    <a:ext uri="{9D8B030D-6E8A-4147-A177-3AD203B41FA5}">
                      <a16:colId xmlns:a16="http://schemas.microsoft.com/office/drawing/2014/main" val="20000"/>
                    </a:ext>
                  </a:extLst>
                </a:gridCol>
                <a:gridCol w="597408">
                  <a:extLst>
                    <a:ext uri="{9D8B030D-6E8A-4147-A177-3AD203B41FA5}">
                      <a16:colId xmlns:a16="http://schemas.microsoft.com/office/drawing/2014/main" val="20001"/>
                    </a:ext>
                  </a:extLst>
                </a:gridCol>
                <a:gridCol w="596264">
                  <a:extLst>
                    <a:ext uri="{9D8B030D-6E8A-4147-A177-3AD203B41FA5}">
                      <a16:colId xmlns:a16="http://schemas.microsoft.com/office/drawing/2014/main" val="20002"/>
                    </a:ext>
                  </a:extLst>
                </a:gridCol>
                <a:gridCol w="609599">
                  <a:extLst>
                    <a:ext uri="{9D8B030D-6E8A-4147-A177-3AD203B41FA5}">
                      <a16:colId xmlns:a16="http://schemas.microsoft.com/office/drawing/2014/main" val="20003"/>
                    </a:ext>
                  </a:extLst>
                </a:gridCol>
                <a:gridCol w="597408">
                  <a:extLst>
                    <a:ext uri="{9D8B030D-6E8A-4147-A177-3AD203B41FA5}">
                      <a16:colId xmlns:a16="http://schemas.microsoft.com/office/drawing/2014/main" val="20004"/>
                    </a:ext>
                  </a:extLst>
                </a:gridCol>
                <a:gridCol w="609853">
                  <a:extLst>
                    <a:ext uri="{9D8B030D-6E8A-4147-A177-3AD203B41FA5}">
                      <a16:colId xmlns:a16="http://schemas.microsoft.com/office/drawing/2014/main" val="20005"/>
                    </a:ext>
                  </a:extLst>
                </a:gridCol>
                <a:gridCol w="597408">
                  <a:extLst>
                    <a:ext uri="{9D8B030D-6E8A-4147-A177-3AD203B41FA5}">
                      <a16:colId xmlns:a16="http://schemas.microsoft.com/office/drawing/2014/main" val="20006"/>
                    </a:ext>
                  </a:extLst>
                </a:gridCol>
                <a:gridCol w="595883">
                  <a:extLst>
                    <a:ext uri="{9D8B030D-6E8A-4147-A177-3AD203B41FA5}">
                      <a16:colId xmlns:a16="http://schemas.microsoft.com/office/drawing/2014/main" val="20007"/>
                    </a:ext>
                  </a:extLst>
                </a:gridCol>
                <a:gridCol w="609980">
                  <a:extLst>
                    <a:ext uri="{9D8B030D-6E8A-4147-A177-3AD203B41FA5}">
                      <a16:colId xmlns:a16="http://schemas.microsoft.com/office/drawing/2014/main" val="20008"/>
                    </a:ext>
                  </a:extLst>
                </a:gridCol>
                <a:gridCol w="597407">
                  <a:extLst>
                    <a:ext uri="{9D8B030D-6E8A-4147-A177-3AD203B41FA5}">
                      <a16:colId xmlns:a16="http://schemas.microsoft.com/office/drawing/2014/main" val="20009"/>
                    </a:ext>
                  </a:extLst>
                </a:gridCol>
              </a:tblGrid>
              <a:tr h="195072">
                <a:tc rowSpan="2">
                  <a:txBody>
                    <a:bodyPr/>
                    <a:lstStyle/>
                    <a:p>
                      <a:pPr marL="71120">
                        <a:lnSpc>
                          <a:spcPct val="100000"/>
                        </a:lnSpc>
                        <a:spcBef>
                          <a:spcPts val="645"/>
                        </a:spcBef>
                      </a:pPr>
                      <a:r>
                        <a:rPr sz="1200" dirty="0">
                          <a:latin typeface="Arial"/>
                          <a:cs typeface="Arial"/>
                        </a:rPr>
                        <a:t>Instrs.</a:t>
                      </a:r>
                    </a:p>
                  </a:txBody>
                  <a:tcPr marL="0" marR="0" marT="81915"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gridSpan="9">
                  <a:txBody>
                    <a:bodyPr/>
                    <a:lstStyle/>
                    <a:p>
                      <a:pPr algn="ctr">
                        <a:lnSpc>
                          <a:spcPts val="1430"/>
                        </a:lnSpc>
                      </a:pPr>
                      <a:r>
                        <a:rPr sz="1200" dirty="0">
                          <a:latin typeface="Arial"/>
                          <a:cs typeface="Arial"/>
                        </a:rPr>
                        <a:t>Control</a:t>
                      </a:r>
                      <a:r>
                        <a:rPr sz="1200" spc="-75" dirty="0">
                          <a:latin typeface="Arial"/>
                          <a:cs typeface="Arial"/>
                        </a:rPr>
                        <a:t> </a:t>
                      </a:r>
                      <a:r>
                        <a:rPr sz="1200" spc="-5" dirty="0">
                          <a:latin typeface="Arial"/>
                          <a:cs typeface="Arial"/>
                        </a:rPr>
                        <a:t>Signals</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2">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67640">
                <a:tc vMerge="1">
                  <a:txBody>
                    <a:bodyPr/>
                    <a:lstStyle/>
                    <a:p>
                      <a:endParaRPr/>
                    </a:p>
                  </a:txBody>
                  <a:tcPr marL="0" marR="0" marT="81915"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5715" algn="ctr">
                        <a:lnSpc>
                          <a:spcPts val="1205"/>
                        </a:lnSpc>
                      </a:pPr>
                      <a:r>
                        <a:rPr sz="1100" spc="-135" dirty="0">
                          <a:latin typeface="Arial"/>
                          <a:cs typeface="Arial"/>
                        </a:rPr>
                        <a:t>Jump</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8255" algn="ctr">
                        <a:lnSpc>
                          <a:spcPts val="1205"/>
                        </a:lnSpc>
                      </a:pPr>
                      <a:r>
                        <a:rPr sz="1100" spc="-125" dirty="0">
                          <a:latin typeface="Arial"/>
                          <a:cs typeface="Arial"/>
                        </a:rPr>
                        <a:t>Branch</a:t>
                      </a:r>
                      <a:endParaRPr sz="1100">
                        <a:latin typeface="Arial"/>
                        <a:cs typeface="Arial"/>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3810" algn="ctr">
                        <a:lnSpc>
                          <a:spcPts val="1205"/>
                        </a:lnSpc>
                      </a:pPr>
                      <a:r>
                        <a:rPr sz="1100" spc="-114" dirty="0">
                          <a:latin typeface="Arial"/>
                          <a:cs typeface="Arial"/>
                        </a:rPr>
                        <a:t>RegDst</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8255" algn="ctr">
                        <a:lnSpc>
                          <a:spcPts val="1205"/>
                        </a:lnSpc>
                      </a:pPr>
                      <a:r>
                        <a:rPr sz="1100" spc="-120" dirty="0">
                          <a:latin typeface="Arial"/>
                          <a:cs typeface="Arial"/>
                        </a:rPr>
                        <a:t>ExtOp</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3175" algn="ctr">
                        <a:lnSpc>
                          <a:spcPts val="1205"/>
                        </a:lnSpc>
                      </a:pPr>
                      <a:r>
                        <a:rPr sz="1100" spc="-120" dirty="0">
                          <a:latin typeface="Arial"/>
                          <a:cs typeface="Arial"/>
                        </a:rPr>
                        <a:t>ALUSrc</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95885">
                        <a:lnSpc>
                          <a:spcPts val="1205"/>
                        </a:lnSpc>
                      </a:pPr>
                      <a:r>
                        <a:rPr sz="1100" spc="-5" dirty="0">
                          <a:latin typeface="Arial"/>
                          <a:cs typeface="Arial"/>
                        </a:rPr>
                        <a:t>ALUCtr</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5080" algn="ctr">
                        <a:lnSpc>
                          <a:spcPts val="1205"/>
                        </a:lnSpc>
                      </a:pPr>
                      <a:r>
                        <a:rPr sz="1100" spc="-135" dirty="0">
                          <a:latin typeface="Arial"/>
                          <a:cs typeface="Arial"/>
                        </a:rPr>
                        <a:t>MemWr</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6350" algn="ctr">
                        <a:lnSpc>
                          <a:spcPts val="1205"/>
                        </a:lnSpc>
                      </a:pPr>
                      <a:r>
                        <a:rPr sz="1100" dirty="0">
                          <a:latin typeface="Arial"/>
                          <a:cs typeface="Arial"/>
                        </a:rPr>
                        <a:t>M</a:t>
                      </a:r>
                      <a:r>
                        <a:rPr sz="1100" spc="5" dirty="0">
                          <a:latin typeface="Arial"/>
                          <a:cs typeface="Arial"/>
                        </a:rPr>
                        <a:t>e</a:t>
                      </a:r>
                      <a:r>
                        <a:rPr sz="1100" dirty="0">
                          <a:latin typeface="Arial"/>
                          <a:cs typeface="Arial"/>
                        </a:rPr>
                        <a:t>m</a:t>
                      </a:r>
                      <a:r>
                        <a:rPr sz="1100" spc="-10" dirty="0">
                          <a:latin typeface="Arial"/>
                          <a:cs typeface="Arial"/>
                        </a:rPr>
                        <a:t>t</a:t>
                      </a:r>
                      <a:r>
                        <a:rPr sz="1100" dirty="0">
                          <a:latin typeface="Arial"/>
                          <a:cs typeface="Arial"/>
                        </a:rPr>
                        <a:t>oReg</a:t>
                      </a:r>
                      <a:endParaRPr sz="1100">
                        <a:latin typeface="Arial"/>
                        <a:cs typeface="Arial"/>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5080" algn="ctr">
                        <a:lnSpc>
                          <a:spcPts val="1205"/>
                        </a:lnSpc>
                      </a:pPr>
                      <a:r>
                        <a:rPr sz="1100" spc="-130" dirty="0">
                          <a:latin typeface="Arial"/>
                          <a:cs typeface="Arial"/>
                        </a:rPr>
                        <a:t>RegWr</a:t>
                      </a:r>
                      <a:endParaRPr sz="1100">
                        <a:latin typeface="Arial"/>
                        <a:cs typeface="Arial"/>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extLst>
                  <a:ext uri="{0D108BD9-81ED-4DB2-BD59-A6C34878D82A}">
                    <a16:rowId xmlns:a16="http://schemas.microsoft.com/office/drawing/2014/main" val="10001"/>
                  </a:ext>
                </a:extLst>
              </a:tr>
              <a:tr h="181355">
                <a:tc>
                  <a:txBody>
                    <a:bodyPr/>
                    <a:lstStyle/>
                    <a:p>
                      <a:pPr algn="ctr">
                        <a:lnSpc>
                          <a:spcPts val="1330"/>
                        </a:lnSpc>
                      </a:pPr>
                      <a:r>
                        <a:rPr sz="1200" spc="-5" dirty="0">
                          <a:latin typeface="Courier New"/>
                          <a:cs typeface="Courier New"/>
                        </a:rPr>
                        <a:t>add</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4445"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8255" algn="ctr">
                        <a:lnSpc>
                          <a:spcPts val="1310"/>
                        </a:lnSpc>
                      </a:pPr>
                      <a:r>
                        <a:rPr sz="1200" dirty="0">
                          <a:latin typeface="Arial"/>
                          <a:cs typeface="Arial"/>
                        </a:rPr>
                        <a:t>X</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107950">
                        <a:lnSpc>
                          <a:spcPts val="1310"/>
                        </a:lnSpc>
                      </a:pPr>
                      <a:r>
                        <a:rPr sz="1200" spc="-5" dirty="0">
                          <a:latin typeface="Arial"/>
                          <a:cs typeface="Arial"/>
                        </a:rPr>
                        <a:t>0010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635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extLst>
                  <a:ext uri="{0D108BD9-81ED-4DB2-BD59-A6C34878D82A}">
                    <a16:rowId xmlns:a16="http://schemas.microsoft.com/office/drawing/2014/main" val="10002"/>
                  </a:ext>
                </a:extLst>
              </a:tr>
              <a:tr h="181355">
                <a:tc>
                  <a:txBody>
                    <a:bodyPr/>
                    <a:lstStyle/>
                    <a:p>
                      <a:pPr algn="ctr">
                        <a:lnSpc>
                          <a:spcPts val="1330"/>
                        </a:lnSpc>
                      </a:pPr>
                      <a:r>
                        <a:rPr sz="1200" spc="-5" dirty="0">
                          <a:latin typeface="Courier New"/>
                          <a:cs typeface="Courier New"/>
                        </a:rPr>
                        <a:t>ori</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4445"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107950">
                        <a:lnSpc>
                          <a:spcPts val="1310"/>
                        </a:lnSpc>
                      </a:pPr>
                      <a:r>
                        <a:rPr sz="1200" spc="-5" dirty="0">
                          <a:latin typeface="Arial"/>
                          <a:cs typeface="Arial"/>
                        </a:rPr>
                        <a:t>0001</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635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extLst>
                  <a:ext uri="{0D108BD9-81ED-4DB2-BD59-A6C34878D82A}">
                    <a16:rowId xmlns:a16="http://schemas.microsoft.com/office/drawing/2014/main" val="10003"/>
                  </a:ext>
                </a:extLst>
              </a:tr>
              <a:tr h="181355">
                <a:tc>
                  <a:txBody>
                    <a:bodyPr/>
                    <a:lstStyle/>
                    <a:p>
                      <a:pPr algn="ctr">
                        <a:lnSpc>
                          <a:spcPts val="1330"/>
                        </a:lnSpc>
                      </a:pPr>
                      <a:r>
                        <a:rPr sz="1200" spc="-30" dirty="0">
                          <a:latin typeface="Courier New"/>
                          <a:cs typeface="Courier New"/>
                        </a:rPr>
                        <a:t>lw</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4445"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107950">
                        <a:lnSpc>
                          <a:spcPts val="1310"/>
                        </a:lnSpc>
                      </a:pPr>
                      <a:r>
                        <a:rPr sz="1200" spc="-5" dirty="0">
                          <a:latin typeface="Arial"/>
                          <a:cs typeface="Arial"/>
                        </a:rPr>
                        <a:t>0010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635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extLst>
                  <a:ext uri="{0D108BD9-81ED-4DB2-BD59-A6C34878D82A}">
                    <a16:rowId xmlns:a16="http://schemas.microsoft.com/office/drawing/2014/main" val="10004"/>
                  </a:ext>
                </a:extLst>
              </a:tr>
              <a:tr h="181355">
                <a:tc>
                  <a:txBody>
                    <a:bodyPr/>
                    <a:lstStyle/>
                    <a:p>
                      <a:pPr algn="ctr">
                        <a:lnSpc>
                          <a:spcPts val="1330"/>
                        </a:lnSpc>
                      </a:pPr>
                      <a:r>
                        <a:rPr sz="1200" spc="-30" dirty="0">
                          <a:latin typeface="Courier New"/>
                          <a:cs typeface="Courier New"/>
                        </a:rPr>
                        <a:t>sw</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4445"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715" algn="ctr">
                        <a:lnSpc>
                          <a:spcPts val="1310"/>
                        </a:lnSpc>
                      </a:pPr>
                      <a:r>
                        <a:rPr sz="1200" dirty="0">
                          <a:latin typeface="Arial"/>
                          <a:cs typeface="Arial"/>
                        </a:rPr>
                        <a:t>X</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L="107950">
                        <a:lnSpc>
                          <a:spcPts val="1310"/>
                        </a:lnSpc>
                      </a:pPr>
                      <a:r>
                        <a:rPr sz="1200" spc="-5" dirty="0">
                          <a:latin typeface="Arial"/>
                          <a:cs typeface="Arial"/>
                        </a:rPr>
                        <a:t>0010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R="6350"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5080" algn="ctr">
                        <a:lnSpc>
                          <a:spcPts val="1310"/>
                        </a:lnSpc>
                      </a:pPr>
                      <a:r>
                        <a:rPr sz="1200" dirty="0">
                          <a:latin typeface="Arial"/>
                          <a:cs typeface="Arial"/>
                        </a:rPr>
                        <a:t>X</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extLst>
                  <a:ext uri="{0D108BD9-81ED-4DB2-BD59-A6C34878D82A}">
                    <a16:rowId xmlns:a16="http://schemas.microsoft.com/office/drawing/2014/main" val="10005"/>
                  </a:ext>
                </a:extLst>
              </a:tr>
              <a:tr h="181355">
                <a:tc>
                  <a:txBody>
                    <a:bodyPr/>
                    <a:lstStyle/>
                    <a:p>
                      <a:pPr algn="ctr">
                        <a:lnSpc>
                          <a:spcPts val="1330"/>
                        </a:lnSpc>
                      </a:pPr>
                      <a:r>
                        <a:rPr sz="1200" spc="-5" dirty="0">
                          <a:latin typeface="Courier New"/>
                          <a:cs typeface="Courier New"/>
                        </a:rPr>
                        <a:t>beq</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R="4445" algn="ctr">
                        <a:lnSpc>
                          <a:spcPts val="1310"/>
                        </a:lnSpc>
                      </a:pPr>
                      <a:r>
                        <a:rPr sz="1200" dirty="0">
                          <a:latin typeface="Arial"/>
                          <a:cs typeface="Arial"/>
                        </a:rPr>
                        <a:t>1</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R="5715" algn="ctr">
                        <a:lnSpc>
                          <a:spcPts val="1310"/>
                        </a:lnSpc>
                      </a:pPr>
                      <a:r>
                        <a:rPr sz="1200" dirty="0">
                          <a:latin typeface="Arial"/>
                          <a:cs typeface="Arial"/>
                        </a:rPr>
                        <a:t>X</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R="7620" algn="ctr">
                        <a:lnSpc>
                          <a:spcPts val="1310"/>
                        </a:lnSpc>
                      </a:pPr>
                      <a:r>
                        <a:rPr sz="1200" dirty="0">
                          <a:latin typeface="Arial"/>
                          <a:cs typeface="Arial"/>
                        </a:rPr>
                        <a:t>1</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R="508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L="107950">
                        <a:lnSpc>
                          <a:spcPts val="1310"/>
                        </a:lnSpc>
                      </a:pPr>
                      <a:r>
                        <a:rPr sz="1200" spc="-5" dirty="0">
                          <a:latin typeface="Arial"/>
                          <a:cs typeface="Arial"/>
                        </a:rPr>
                        <a:t>0110</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R="6350" algn="ctr">
                        <a:lnSpc>
                          <a:spcPts val="131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R="5080" algn="ctr">
                        <a:lnSpc>
                          <a:spcPts val="1310"/>
                        </a:lnSpc>
                      </a:pPr>
                      <a:r>
                        <a:rPr sz="1200" dirty="0">
                          <a:latin typeface="Arial"/>
                          <a:cs typeface="Arial"/>
                        </a:rPr>
                        <a:t>X</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R="7620" algn="ctr">
                        <a:lnSpc>
                          <a:spcPts val="1310"/>
                        </a:lnSpc>
                      </a:pPr>
                      <a:r>
                        <a:rPr sz="1200" dirty="0">
                          <a:latin typeface="Arial"/>
                          <a:cs typeface="Arial"/>
                        </a:rPr>
                        <a:t>0</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extLst>
                  <a:ext uri="{0D108BD9-81ED-4DB2-BD59-A6C34878D82A}">
                    <a16:rowId xmlns:a16="http://schemas.microsoft.com/office/drawing/2014/main" val="10006"/>
                  </a:ext>
                </a:extLst>
              </a:tr>
              <a:tr h="184404">
                <a:tc>
                  <a:txBody>
                    <a:bodyPr/>
                    <a:lstStyle/>
                    <a:p>
                      <a:pPr algn="ctr">
                        <a:lnSpc>
                          <a:spcPts val="1345"/>
                        </a:lnSpc>
                      </a:pPr>
                      <a:r>
                        <a:rPr sz="1200" dirty="0">
                          <a:latin typeface="Courier New"/>
                          <a:cs typeface="Courier New"/>
                        </a:rPr>
                        <a:t>j</a:t>
                      </a:r>
                      <a:endParaRPr sz="1200">
                        <a:latin typeface="Courier New"/>
                        <a:cs typeface="Courier New"/>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7620" algn="ctr">
                        <a:lnSpc>
                          <a:spcPts val="1320"/>
                        </a:lnSpc>
                      </a:pPr>
                      <a:r>
                        <a:rPr sz="1200" dirty="0">
                          <a:latin typeface="Arial"/>
                          <a:cs typeface="Arial"/>
                        </a:rPr>
                        <a:t>1</a:t>
                      </a: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7620" algn="ctr">
                        <a:lnSpc>
                          <a:spcPts val="1320"/>
                        </a:lnSpc>
                      </a:pPr>
                      <a:r>
                        <a:rPr sz="1200" dirty="0">
                          <a:latin typeface="Arial"/>
                          <a:cs typeface="Arial"/>
                        </a:rPr>
                        <a:t>X</a:t>
                      </a:r>
                      <a:endParaRPr sz="1200">
                        <a:latin typeface="Arial"/>
                        <a:cs typeface="Arial"/>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5715" algn="ctr">
                        <a:lnSpc>
                          <a:spcPts val="1320"/>
                        </a:lnSpc>
                      </a:pPr>
                      <a:r>
                        <a:rPr sz="1200" dirty="0">
                          <a:latin typeface="Arial"/>
                          <a:cs typeface="Arial"/>
                        </a:rPr>
                        <a:t>X</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8255" algn="ctr">
                        <a:lnSpc>
                          <a:spcPts val="1320"/>
                        </a:lnSpc>
                      </a:pPr>
                      <a:r>
                        <a:rPr sz="1200" dirty="0">
                          <a:latin typeface="Arial"/>
                          <a:cs typeface="Arial"/>
                        </a:rPr>
                        <a:t>X</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5080" algn="ctr">
                        <a:lnSpc>
                          <a:spcPts val="1320"/>
                        </a:lnSpc>
                      </a:pPr>
                      <a:r>
                        <a:rPr sz="1200" dirty="0">
                          <a:latin typeface="Arial"/>
                          <a:cs typeface="Arial"/>
                        </a:rPr>
                        <a:t>X</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69850">
                        <a:lnSpc>
                          <a:spcPts val="1320"/>
                        </a:lnSpc>
                      </a:pPr>
                      <a:r>
                        <a:rPr sz="1200" spc="-5" dirty="0">
                          <a:latin typeface="Arial"/>
                          <a:cs typeface="Arial"/>
                        </a:rPr>
                        <a:t>XXXX</a:t>
                      </a:r>
                      <a:endParaRPr sz="12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R="6350" algn="ctr">
                        <a:lnSpc>
                          <a:spcPts val="1320"/>
                        </a:lnSpc>
                      </a:pPr>
                      <a:r>
                        <a:rPr sz="1200" dirty="0">
                          <a:latin typeface="Arial"/>
                          <a:cs typeface="Arial"/>
                        </a:rPr>
                        <a:t>0</a:t>
                      </a:r>
                      <a:endParaRPr sz="12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5080" algn="ctr">
                        <a:lnSpc>
                          <a:spcPts val="1320"/>
                        </a:lnSpc>
                      </a:pPr>
                      <a:r>
                        <a:rPr sz="1200" dirty="0">
                          <a:latin typeface="Arial"/>
                          <a:cs typeface="Arial"/>
                        </a:rPr>
                        <a:t>X</a:t>
                      </a:r>
                      <a:endParaRPr sz="1200">
                        <a:latin typeface="Arial"/>
                        <a:cs typeface="Arial"/>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R="7620" algn="ctr">
                        <a:lnSpc>
                          <a:spcPts val="1320"/>
                        </a:lnSpc>
                      </a:pPr>
                      <a:r>
                        <a:rPr sz="1200" dirty="0">
                          <a:latin typeface="Arial"/>
                          <a:cs typeface="Arial"/>
                        </a:rPr>
                        <a:t>0</a:t>
                      </a: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extLst>
                  <a:ext uri="{0D108BD9-81ED-4DB2-BD59-A6C34878D82A}">
                    <a16:rowId xmlns:a16="http://schemas.microsoft.com/office/drawing/2014/main" val="10007"/>
                  </a:ext>
                </a:extLst>
              </a:tr>
            </a:tbl>
          </a:graphicData>
        </a:graphic>
      </p:graphicFrame>
      <p:graphicFrame>
        <p:nvGraphicFramePr>
          <p:cNvPr id="65" name="表格 64"/>
          <p:cNvGraphicFramePr>
            <a:graphicFrameLocks noGrp="1"/>
          </p:cNvGraphicFramePr>
          <p:nvPr/>
        </p:nvGraphicFramePr>
        <p:xfrm>
          <a:off x="1357290" y="6286520"/>
          <a:ext cx="5956754" cy="414908"/>
        </p:xfrm>
        <a:graphic>
          <a:graphicData uri="http://schemas.openxmlformats.org/drawingml/2006/table">
            <a:tbl>
              <a:tblPr firstRow="1" bandRow="1">
                <a:tableStyleId>{2D5ABB26-0587-4C30-8999-92F81FD0307C}</a:tableStyleId>
              </a:tblPr>
              <a:tblGrid>
                <a:gridCol w="749757">
                  <a:extLst>
                    <a:ext uri="{9D8B030D-6E8A-4147-A177-3AD203B41FA5}">
                      <a16:colId xmlns:a16="http://schemas.microsoft.com/office/drawing/2014/main" val="20000"/>
                    </a:ext>
                  </a:extLst>
                </a:gridCol>
                <a:gridCol w="876681">
                  <a:extLst>
                    <a:ext uri="{9D8B030D-6E8A-4147-A177-3AD203B41FA5}">
                      <a16:colId xmlns:a16="http://schemas.microsoft.com/office/drawing/2014/main" val="20001"/>
                    </a:ext>
                  </a:extLst>
                </a:gridCol>
                <a:gridCol w="862583">
                  <a:extLst>
                    <a:ext uri="{9D8B030D-6E8A-4147-A177-3AD203B41FA5}">
                      <a16:colId xmlns:a16="http://schemas.microsoft.com/office/drawing/2014/main" val="20002"/>
                    </a:ext>
                  </a:extLst>
                </a:gridCol>
                <a:gridCol w="864361">
                  <a:extLst>
                    <a:ext uri="{9D8B030D-6E8A-4147-A177-3AD203B41FA5}">
                      <a16:colId xmlns:a16="http://schemas.microsoft.com/office/drawing/2014/main" val="20003"/>
                    </a:ext>
                  </a:extLst>
                </a:gridCol>
                <a:gridCol w="864108">
                  <a:extLst>
                    <a:ext uri="{9D8B030D-6E8A-4147-A177-3AD203B41FA5}">
                      <a16:colId xmlns:a16="http://schemas.microsoft.com/office/drawing/2014/main" val="20004"/>
                    </a:ext>
                  </a:extLst>
                </a:gridCol>
                <a:gridCol w="876680">
                  <a:extLst>
                    <a:ext uri="{9D8B030D-6E8A-4147-A177-3AD203B41FA5}">
                      <a16:colId xmlns:a16="http://schemas.microsoft.com/office/drawing/2014/main" val="20005"/>
                    </a:ext>
                  </a:extLst>
                </a:gridCol>
                <a:gridCol w="862584">
                  <a:extLst>
                    <a:ext uri="{9D8B030D-6E8A-4147-A177-3AD203B41FA5}">
                      <a16:colId xmlns:a16="http://schemas.microsoft.com/office/drawing/2014/main" val="20006"/>
                    </a:ext>
                  </a:extLst>
                </a:gridCol>
              </a:tblGrid>
              <a:tr h="207644">
                <a:tc>
                  <a:txBody>
                    <a:bodyPr/>
                    <a:lstStyle/>
                    <a:p>
                      <a:pPr algn="ctr">
                        <a:lnSpc>
                          <a:spcPts val="1310"/>
                        </a:lnSpc>
                      </a:pPr>
                      <a:r>
                        <a:rPr sz="1100" spc="-5" dirty="0">
                          <a:latin typeface="Arial"/>
                          <a:cs typeface="Arial"/>
                        </a:rPr>
                        <a:t>Operation</a:t>
                      </a:r>
                      <a:endParaRPr sz="1100" dirty="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L="276860">
                        <a:lnSpc>
                          <a:spcPts val="1310"/>
                        </a:lnSpc>
                      </a:pPr>
                      <a:r>
                        <a:rPr sz="1100" spc="-5" dirty="0">
                          <a:latin typeface="Arial"/>
                          <a:cs typeface="Arial"/>
                        </a:rPr>
                        <a:t>AND</a:t>
                      </a:r>
                      <a:endParaRPr sz="1100">
                        <a:latin typeface="Arial"/>
                        <a:cs typeface="Arial"/>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L="318135">
                        <a:lnSpc>
                          <a:spcPts val="1310"/>
                        </a:lnSpc>
                      </a:pPr>
                      <a:r>
                        <a:rPr sz="1100" spc="-30" dirty="0">
                          <a:latin typeface="Arial"/>
                          <a:cs typeface="Arial"/>
                        </a:rPr>
                        <a:t>OR</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L="248285">
                        <a:lnSpc>
                          <a:spcPts val="1310"/>
                        </a:lnSpc>
                      </a:pPr>
                      <a:r>
                        <a:rPr sz="1100" spc="-5" dirty="0">
                          <a:latin typeface="Arial"/>
                          <a:cs typeface="Arial"/>
                        </a:rPr>
                        <a:t>ADD</a:t>
                      </a:r>
                      <a:endParaRPr sz="1100">
                        <a:latin typeface="Arial"/>
                        <a:cs typeface="Arial"/>
                      </a:endParaRPr>
                    </a:p>
                  </a:txBody>
                  <a:tcPr marL="0" marR="0" marT="0" marB="0">
                    <a:lnL w="12191">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L="7620" algn="ctr">
                        <a:lnSpc>
                          <a:spcPts val="1310"/>
                        </a:lnSpc>
                      </a:pPr>
                      <a:r>
                        <a:rPr sz="1100" spc="-5" dirty="0">
                          <a:latin typeface="Arial"/>
                          <a:cs typeface="Arial"/>
                        </a:rPr>
                        <a:t>SUB</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tc>
                  <a:txBody>
                    <a:bodyPr/>
                    <a:lstStyle/>
                    <a:p>
                      <a:pPr marR="2540" algn="ctr">
                        <a:lnSpc>
                          <a:spcPts val="1310"/>
                        </a:lnSpc>
                      </a:pPr>
                      <a:r>
                        <a:rPr sz="1100" dirty="0">
                          <a:latin typeface="Arial"/>
                          <a:cs typeface="Arial"/>
                        </a:rPr>
                        <a:t>SLT</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2">
                      <a:solidFill>
                        <a:srgbClr val="000000"/>
                      </a:solidFill>
                      <a:prstDash val="solid"/>
                    </a:lnB>
                  </a:tcPr>
                </a:tc>
                <a:tc>
                  <a:txBody>
                    <a:bodyPr/>
                    <a:lstStyle/>
                    <a:p>
                      <a:pPr marL="248285">
                        <a:lnSpc>
                          <a:spcPts val="1310"/>
                        </a:lnSpc>
                      </a:pPr>
                      <a:r>
                        <a:rPr sz="1100" spc="-5" dirty="0">
                          <a:latin typeface="Arial"/>
                          <a:cs typeface="Arial"/>
                        </a:rPr>
                        <a:t>NOR</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2">
                      <a:solidFill>
                        <a:srgbClr val="000000"/>
                      </a:solidFill>
                      <a:prstDash val="solid"/>
                    </a:lnB>
                  </a:tcPr>
                </a:tc>
                <a:extLst>
                  <a:ext uri="{0D108BD9-81ED-4DB2-BD59-A6C34878D82A}">
                    <a16:rowId xmlns:a16="http://schemas.microsoft.com/office/drawing/2014/main" val="10000"/>
                  </a:ext>
                </a:extLst>
              </a:tr>
              <a:tr h="207264">
                <a:tc>
                  <a:txBody>
                    <a:bodyPr/>
                    <a:lstStyle/>
                    <a:p>
                      <a:pPr algn="ctr">
                        <a:lnSpc>
                          <a:spcPts val="1300"/>
                        </a:lnSpc>
                      </a:pPr>
                      <a:r>
                        <a:rPr sz="1100" spc="-5" dirty="0">
                          <a:latin typeface="Arial"/>
                          <a:cs typeface="Arial"/>
                        </a:rPr>
                        <a:t>ALUCtr</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L="311785">
                        <a:lnSpc>
                          <a:spcPts val="1300"/>
                        </a:lnSpc>
                      </a:pPr>
                      <a:r>
                        <a:rPr sz="1100" spc="-5" dirty="0">
                          <a:latin typeface="Arial"/>
                          <a:cs typeface="Arial"/>
                        </a:rPr>
                        <a:t>0000</a:t>
                      </a:r>
                      <a:endParaRPr sz="1100" dirty="0">
                        <a:latin typeface="Arial"/>
                        <a:cs typeface="Arial"/>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L="298450">
                        <a:lnSpc>
                          <a:spcPts val="1300"/>
                        </a:lnSpc>
                      </a:pPr>
                      <a:r>
                        <a:rPr sz="1100" spc="-5" dirty="0">
                          <a:latin typeface="Arial"/>
                          <a:cs typeface="Arial"/>
                        </a:rPr>
                        <a:t>0001</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272415">
                        <a:lnSpc>
                          <a:spcPts val="1300"/>
                        </a:lnSpc>
                      </a:pPr>
                      <a:r>
                        <a:rPr sz="1100" spc="-5" dirty="0">
                          <a:latin typeface="Arial"/>
                          <a:cs typeface="Arial"/>
                        </a:rPr>
                        <a:t>0010</a:t>
                      </a:r>
                      <a:endParaRPr sz="1100">
                        <a:latin typeface="Arial"/>
                        <a:cs typeface="Arial"/>
                      </a:endParaRPr>
                    </a:p>
                  </a:txBody>
                  <a:tcPr marL="0" marR="0" marT="0" marB="0">
                    <a:lnL w="12191">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31750" algn="ctr">
                        <a:lnSpc>
                          <a:spcPts val="1300"/>
                        </a:lnSpc>
                      </a:pPr>
                      <a:r>
                        <a:rPr sz="1100" spc="-5" dirty="0">
                          <a:latin typeface="Arial"/>
                          <a:cs typeface="Arial"/>
                        </a:rPr>
                        <a:t>0110</a:t>
                      </a:r>
                      <a:endParaRPr sz="110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tc>
                  <a:txBody>
                    <a:bodyPr/>
                    <a:lstStyle/>
                    <a:p>
                      <a:pPr marL="19050" algn="ctr">
                        <a:lnSpc>
                          <a:spcPts val="1300"/>
                        </a:lnSpc>
                      </a:pPr>
                      <a:r>
                        <a:rPr sz="1100" spc="-5" dirty="0">
                          <a:latin typeface="Arial"/>
                          <a:cs typeface="Arial"/>
                        </a:rPr>
                        <a:t>0111</a:t>
                      </a:r>
                      <a:endParaRPr sz="1100">
                        <a:latin typeface="Arial"/>
                        <a:cs typeface="Arial"/>
                      </a:endParaRPr>
                    </a:p>
                  </a:txBody>
                  <a:tcPr marL="0" marR="0" marT="0" marB="0">
                    <a:lnL w="12192">
                      <a:solidFill>
                        <a:srgbClr val="000000"/>
                      </a:solidFill>
                      <a:prstDash val="solid"/>
                    </a:lnL>
                    <a:lnR w="12191">
                      <a:solidFill>
                        <a:srgbClr val="000000"/>
                      </a:solidFill>
                      <a:prstDash val="solid"/>
                    </a:lnR>
                    <a:lnT w="12192">
                      <a:solidFill>
                        <a:srgbClr val="000000"/>
                      </a:solidFill>
                      <a:prstDash val="solid"/>
                    </a:lnT>
                    <a:lnB w="12191">
                      <a:solidFill>
                        <a:srgbClr val="000000"/>
                      </a:solidFill>
                      <a:prstDash val="solid"/>
                    </a:lnB>
                  </a:tcPr>
                </a:tc>
                <a:tc>
                  <a:txBody>
                    <a:bodyPr/>
                    <a:lstStyle/>
                    <a:p>
                      <a:pPr marL="272415">
                        <a:lnSpc>
                          <a:spcPts val="1300"/>
                        </a:lnSpc>
                      </a:pPr>
                      <a:r>
                        <a:rPr sz="1100" spc="-5" dirty="0">
                          <a:latin typeface="Arial"/>
                          <a:cs typeface="Arial"/>
                        </a:rPr>
                        <a:t>1100</a:t>
                      </a:r>
                      <a:endParaRPr sz="1100" dirty="0">
                        <a:latin typeface="Arial"/>
                        <a:cs typeface="Arial"/>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lnB w="12191">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0397"/>
            <a:ext cx="5402906" cy="677108"/>
          </a:xfrm>
          <a:prstGeom prst="rect">
            <a:avLst/>
          </a:prstGeom>
        </p:spPr>
        <p:txBody>
          <a:bodyPr vert="horz" wrap="square" lIns="0" tIns="0" rIns="0" bIns="0" rtlCol="0">
            <a:spAutoFit/>
          </a:bodyPr>
          <a:lstStyle/>
          <a:p>
            <a:pPr marL="12700">
              <a:lnSpc>
                <a:spcPct val="100000"/>
              </a:lnSpc>
            </a:pPr>
            <a:r>
              <a:rPr dirty="0"/>
              <a:t>Improving </a:t>
            </a:r>
            <a:r>
              <a:rPr spc="-5" dirty="0"/>
              <a:t>CPU</a:t>
            </a:r>
            <a:r>
              <a:rPr spc="-100" dirty="0"/>
              <a:t> </a:t>
            </a:r>
            <a:r>
              <a:rPr dirty="0"/>
              <a:t>Time</a:t>
            </a:r>
          </a:p>
        </p:txBody>
      </p:sp>
      <p:sp>
        <p:nvSpPr>
          <p:cNvPr id="27" name="object 27"/>
          <p:cNvSpPr txBox="1">
            <a:spLocks noGrp="1"/>
          </p:cNvSpPr>
          <p:nvPr>
            <p:ph type="sldNum" sz="quarter" idx="12"/>
          </p:nvPr>
        </p:nvSpPr>
        <p:spPr>
          <a:prstGeom prst="rect">
            <a:avLst/>
          </a:prstGeom>
        </p:spPr>
        <p:txBody>
          <a:bodyPr vert="horz" wrap="square" lIns="0" tIns="0" rIns="0" bIns="0" rtlCol="0">
            <a:spAutoFit/>
          </a:bodyPr>
          <a:lstStyle/>
          <a:p>
            <a:pPr marL="25400">
              <a:lnSpc>
                <a:spcPts val="1590"/>
              </a:lnSpc>
            </a:pPr>
            <a:fld id="{81D60167-4931-47E6-BA6A-407CBD079E47}" type="slidenum">
              <a:rPr dirty="0"/>
              <a:pPr marL="25400">
                <a:lnSpc>
                  <a:spcPts val="1590"/>
                </a:lnSpc>
              </a:pPr>
              <a:t>6</a:t>
            </a:fld>
            <a:endParaRPr dirty="0"/>
          </a:p>
        </p:txBody>
      </p:sp>
      <p:sp>
        <p:nvSpPr>
          <p:cNvPr id="4" name="object 4"/>
          <p:cNvSpPr/>
          <p:nvPr/>
        </p:nvSpPr>
        <p:spPr>
          <a:xfrm>
            <a:off x="728472" y="3733800"/>
            <a:ext cx="7827645" cy="1899285"/>
          </a:xfrm>
          <a:custGeom>
            <a:avLst/>
            <a:gdLst/>
            <a:ahLst/>
            <a:cxnLst/>
            <a:rect l="l" t="t" r="r" b="b"/>
            <a:pathLst>
              <a:path w="7827645" h="1899285">
                <a:moveTo>
                  <a:pt x="0" y="1898903"/>
                </a:moveTo>
                <a:lnTo>
                  <a:pt x="7827264" y="1898903"/>
                </a:lnTo>
                <a:lnTo>
                  <a:pt x="7827264" y="0"/>
                </a:lnTo>
                <a:lnTo>
                  <a:pt x="0" y="0"/>
                </a:lnTo>
                <a:lnTo>
                  <a:pt x="0" y="1898903"/>
                </a:lnTo>
                <a:close/>
              </a:path>
            </a:pathLst>
          </a:custGeom>
          <a:solidFill>
            <a:srgbClr val="ECDFBB"/>
          </a:solidFill>
        </p:spPr>
        <p:txBody>
          <a:bodyPr wrap="square" lIns="0" tIns="0" rIns="0" bIns="0" rtlCol="0"/>
          <a:lstStyle/>
          <a:p>
            <a:endParaRPr/>
          </a:p>
        </p:txBody>
      </p:sp>
      <p:sp>
        <p:nvSpPr>
          <p:cNvPr id="5" name="object 5"/>
          <p:cNvSpPr/>
          <p:nvPr/>
        </p:nvSpPr>
        <p:spPr>
          <a:xfrm>
            <a:off x="1638455" y="5164450"/>
            <a:ext cx="2382520" cy="0"/>
          </a:xfrm>
          <a:custGeom>
            <a:avLst/>
            <a:gdLst/>
            <a:ahLst/>
            <a:cxnLst/>
            <a:rect l="l" t="t" r="r" b="b"/>
            <a:pathLst>
              <a:path w="2382520">
                <a:moveTo>
                  <a:pt x="0" y="0"/>
                </a:moveTo>
                <a:lnTo>
                  <a:pt x="2382415" y="0"/>
                </a:lnTo>
              </a:path>
            </a:pathLst>
          </a:custGeom>
          <a:ln w="13617">
            <a:solidFill>
              <a:srgbClr val="000000"/>
            </a:solidFill>
          </a:ln>
        </p:spPr>
        <p:txBody>
          <a:bodyPr wrap="square" lIns="0" tIns="0" rIns="0" bIns="0" rtlCol="0"/>
          <a:lstStyle/>
          <a:p>
            <a:endParaRPr/>
          </a:p>
        </p:txBody>
      </p:sp>
      <p:sp>
        <p:nvSpPr>
          <p:cNvPr id="6" name="object 6"/>
          <p:cNvSpPr/>
          <p:nvPr/>
        </p:nvSpPr>
        <p:spPr>
          <a:xfrm>
            <a:off x="5823911" y="5164450"/>
            <a:ext cx="2491105" cy="0"/>
          </a:xfrm>
          <a:custGeom>
            <a:avLst/>
            <a:gdLst/>
            <a:ahLst/>
            <a:cxnLst/>
            <a:rect l="l" t="t" r="r" b="b"/>
            <a:pathLst>
              <a:path w="2491104">
                <a:moveTo>
                  <a:pt x="0" y="0"/>
                </a:moveTo>
                <a:lnTo>
                  <a:pt x="2490737" y="0"/>
                </a:lnTo>
              </a:path>
            </a:pathLst>
          </a:custGeom>
          <a:ln w="13617">
            <a:solidFill>
              <a:srgbClr val="000000"/>
            </a:solidFill>
          </a:ln>
        </p:spPr>
        <p:txBody>
          <a:bodyPr wrap="square" lIns="0" tIns="0" rIns="0" bIns="0" rtlCol="0"/>
          <a:lstStyle/>
          <a:p>
            <a:endParaRPr/>
          </a:p>
        </p:txBody>
      </p:sp>
      <p:sp>
        <p:nvSpPr>
          <p:cNvPr id="7" name="object 7"/>
          <p:cNvSpPr txBox="1"/>
          <p:nvPr/>
        </p:nvSpPr>
        <p:spPr>
          <a:xfrm>
            <a:off x="4368909" y="4823658"/>
            <a:ext cx="371475" cy="612140"/>
          </a:xfrm>
          <a:prstGeom prst="rect">
            <a:avLst/>
          </a:prstGeom>
        </p:spPr>
        <p:txBody>
          <a:bodyPr vert="horz" wrap="square" lIns="0" tIns="0" rIns="0" bIns="0" rtlCol="0">
            <a:spAutoFit/>
          </a:bodyPr>
          <a:lstStyle/>
          <a:p>
            <a:pPr>
              <a:lnSpc>
                <a:spcPct val="100000"/>
              </a:lnSpc>
            </a:pPr>
            <a:r>
              <a:rPr sz="3950" dirty="0">
                <a:latin typeface="Symbol"/>
                <a:cs typeface="Symbol"/>
              </a:rPr>
              <a:t></a:t>
            </a:r>
            <a:endParaRPr sz="3950">
              <a:latin typeface="Symbol"/>
              <a:cs typeface="Symbol"/>
            </a:endParaRPr>
          </a:p>
        </p:txBody>
      </p:sp>
      <p:sp>
        <p:nvSpPr>
          <p:cNvPr id="8" name="object 8"/>
          <p:cNvSpPr txBox="1"/>
          <p:nvPr/>
        </p:nvSpPr>
        <p:spPr>
          <a:xfrm>
            <a:off x="8356548" y="4956245"/>
            <a:ext cx="141605" cy="403860"/>
          </a:xfrm>
          <a:prstGeom prst="rect">
            <a:avLst/>
          </a:prstGeom>
        </p:spPr>
        <p:txBody>
          <a:bodyPr vert="horz" wrap="square" lIns="0" tIns="0" rIns="0" bIns="0" rtlCol="0">
            <a:spAutoFit/>
          </a:bodyPr>
          <a:lstStyle/>
          <a:p>
            <a:pPr>
              <a:lnSpc>
                <a:spcPct val="100000"/>
              </a:lnSpc>
            </a:pPr>
            <a:r>
              <a:rPr sz="2600" spc="15" dirty="0">
                <a:latin typeface="Symbol"/>
                <a:cs typeface="Symbol"/>
              </a:rPr>
              <a:t></a:t>
            </a:r>
            <a:endParaRPr sz="2600">
              <a:latin typeface="Symbol"/>
              <a:cs typeface="Symbol"/>
            </a:endParaRPr>
          </a:p>
        </p:txBody>
      </p:sp>
      <p:sp>
        <p:nvSpPr>
          <p:cNvPr id="9" name="object 9"/>
          <p:cNvSpPr txBox="1"/>
          <p:nvPr/>
        </p:nvSpPr>
        <p:spPr>
          <a:xfrm>
            <a:off x="4762198" y="4956245"/>
            <a:ext cx="141605" cy="403860"/>
          </a:xfrm>
          <a:prstGeom prst="rect">
            <a:avLst/>
          </a:prstGeom>
        </p:spPr>
        <p:txBody>
          <a:bodyPr vert="horz" wrap="square" lIns="0" tIns="0" rIns="0" bIns="0" rtlCol="0">
            <a:spAutoFit/>
          </a:bodyPr>
          <a:lstStyle/>
          <a:p>
            <a:pPr>
              <a:lnSpc>
                <a:spcPct val="100000"/>
              </a:lnSpc>
            </a:pPr>
            <a:r>
              <a:rPr sz="2600" spc="15" dirty="0">
                <a:latin typeface="Symbol"/>
                <a:cs typeface="Symbol"/>
              </a:rPr>
              <a:t></a:t>
            </a:r>
            <a:endParaRPr sz="2600">
              <a:latin typeface="Symbol"/>
              <a:cs typeface="Symbol"/>
            </a:endParaRPr>
          </a:p>
        </p:txBody>
      </p:sp>
      <p:sp>
        <p:nvSpPr>
          <p:cNvPr id="10" name="object 10"/>
          <p:cNvSpPr txBox="1"/>
          <p:nvPr/>
        </p:nvSpPr>
        <p:spPr>
          <a:xfrm>
            <a:off x="4762198" y="4741564"/>
            <a:ext cx="141605" cy="403860"/>
          </a:xfrm>
          <a:prstGeom prst="rect">
            <a:avLst/>
          </a:prstGeom>
        </p:spPr>
        <p:txBody>
          <a:bodyPr vert="horz" wrap="square" lIns="0" tIns="0" rIns="0" bIns="0" rtlCol="0">
            <a:spAutoFit/>
          </a:bodyPr>
          <a:lstStyle/>
          <a:p>
            <a:pPr>
              <a:lnSpc>
                <a:spcPct val="100000"/>
              </a:lnSpc>
            </a:pPr>
            <a:r>
              <a:rPr sz="2600" spc="15" dirty="0">
                <a:latin typeface="Symbol"/>
                <a:cs typeface="Symbol"/>
              </a:rPr>
              <a:t></a:t>
            </a:r>
            <a:endParaRPr sz="2600">
              <a:latin typeface="Symbol"/>
              <a:cs typeface="Symbol"/>
            </a:endParaRPr>
          </a:p>
        </p:txBody>
      </p:sp>
      <p:sp>
        <p:nvSpPr>
          <p:cNvPr id="11" name="object 11"/>
          <p:cNvSpPr txBox="1"/>
          <p:nvPr/>
        </p:nvSpPr>
        <p:spPr>
          <a:xfrm>
            <a:off x="4109696" y="4917409"/>
            <a:ext cx="196850" cy="403860"/>
          </a:xfrm>
          <a:prstGeom prst="rect">
            <a:avLst/>
          </a:prstGeom>
        </p:spPr>
        <p:txBody>
          <a:bodyPr vert="horz" wrap="square" lIns="0" tIns="0" rIns="0" bIns="0" rtlCol="0">
            <a:spAutoFit/>
          </a:bodyPr>
          <a:lstStyle/>
          <a:p>
            <a:pPr>
              <a:lnSpc>
                <a:spcPct val="100000"/>
              </a:lnSpc>
            </a:pPr>
            <a:r>
              <a:rPr sz="2600" spc="20" dirty="0">
                <a:latin typeface="Symbol"/>
                <a:cs typeface="Symbol"/>
              </a:rPr>
              <a:t></a:t>
            </a:r>
            <a:endParaRPr sz="2600">
              <a:latin typeface="Symbol"/>
              <a:cs typeface="Symbol"/>
            </a:endParaRPr>
          </a:p>
        </p:txBody>
      </p:sp>
      <p:sp>
        <p:nvSpPr>
          <p:cNvPr id="12" name="object 12"/>
          <p:cNvSpPr txBox="1"/>
          <p:nvPr/>
        </p:nvSpPr>
        <p:spPr>
          <a:xfrm>
            <a:off x="4494047" y="4717676"/>
            <a:ext cx="112395" cy="241935"/>
          </a:xfrm>
          <a:prstGeom prst="rect">
            <a:avLst/>
          </a:prstGeom>
        </p:spPr>
        <p:txBody>
          <a:bodyPr vert="horz" wrap="square" lIns="0" tIns="0" rIns="0" bIns="0" rtlCol="0">
            <a:spAutoFit/>
          </a:bodyPr>
          <a:lstStyle/>
          <a:p>
            <a:pPr>
              <a:lnSpc>
                <a:spcPct val="100000"/>
              </a:lnSpc>
            </a:pPr>
            <a:r>
              <a:rPr sz="1500" spc="15" dirty="0">
                <a:latin typeface="Garamond"/>
                <a:cs typeface="Garamond"/>
              </a:rPr>
              <a:t>n</a:t>
            </a:r>
            <a:endParaRPr sz="1500">
              <a:latin typeface="Garamond"/>
              <a:cs typeface="Garamond"/>
            </a:endParaRPr>
          </a:p>
        </p:txBody>
      </p:sp>
      <p:sp>
        <p:nvSpPr>
          <p:cNvPr id="13" name="object 13"/>
          <p:cNvSpPr txBox="1"/>
          <p:nvPr/>
        </p:nvSpPr>
        <p:spPr>
          <a:xfrm>
            <a:off x="4425612" y="5237071"/>
            <a:ext cx="478155" cy="381635"/>
          </a:xfrm>
          <a:prstGeom prst="rect">
            <a:avLst/>
          </a:prstGeom>
        </p:spPr>
        <p:txBody>
          <a:bodyPr vert="horz" wrap="square" lIns="0" tIns="0" rIns="0" bIns="0" rtlCol="0">
            <a:spAutoFit/>
          </a:bodyPr>
          <a:lstStyle/>
          <a:p>
            <a:pPr>
              <a:lnSpc>
                <a:spcPts val="3005"/>
              </a:lnSpc>
            </a:pPr>
            <a:r>
              <a:rPr sz="1500" spc="60" dirty="0">
                <a:latin typeface="Garamond"/>
                <a:cs typeface="Garamond"/>
              </a:rPr>
              <a:t>i</a:t>
            </a:r>
            <a:r>
              <a:rPr sz="1500" spc="60" dirty="0">
                <a:latin typeface="Symbol"/>
                <a:cs typeface="Symbol"/>
              </a:rPr>
              <a:t></a:t>
            </a:r>
            <a:r>
              <a:rPr sz="1500" spc="60" dirty="0">
                <a:latin typeface="Garamond"/>
                <a:cs typeface="Garamond"/>
              </a:rPr>
              <a:t>1</a:t>
            </a:r>
            <a:r>
              <a:rPr sz="1500" spc="114" dirty="0">
                <a:latin typeface="Garamond"/>
                <a:cs typeface="Garamond"/>
              </a:rPr>
              <a:t> </a:t>
            </a:r>
            <a:r>
              <a:rPr sz="3900" spc="22" baseline="5341" dirty="0">
                <a:latin typeface="Symbol"/>
                <a:cs typeface="Symbol"/>
              </a:rPr>
              <a:t></a:t>
            </a:r>
            <a:endParaRPr sz="3900" baseline="5341">
              <a:latin typeface="Symbol"/>
              <a:cs typeface="Symbol"/>
            </a:endParaRPr>
          </a:p>
        </p:txBody>
      </p:sp>
      <p:sp>
        <p:nvSpPr>
          <p:cNvPr id="14" name="object 14"/>
          <p:cNvSpPr txBox="1"/>
          <p:nvPr/>
        </p:nvSpPr>
        <p:spPr>
          <a:xfrm>
            <a:off x="5464141" y="5140937"/>
            <a:ext cx="57785" cy="241935"/>
          </a:xfrm>
          <a:prstGeom prst="rect">
            <a:avLst/>
          </a:prstGeom>
        </p:spPr>
        <p:txBody>
          <a:bodyPr vert="horz" wrap="square" lIns="0" tIns="0" rIns="0" bIns="0" rtlCol="0">
            <a:spAutoFit/>
          </a:bodyPr>
          <a:lstStyle/>
          <a:p>
            <a:pPr>
              <a:lnSpc>
                <a:spcPct val="100000"/>
              </a:lnSpc>
            </a:pPr>
            <a:r>
              <a:rPr sz="1500" spc="5" dirty="0">
                <a:latin typeface="Garamond"/>
                <a:cs typeface="Garamond"/>
              </a:rPr>
              <a:t>i</a:t>
            </a:r>
            <a:endParaRPr sz="1500">
              <a:latin typeface="Garamond"/>
              <a:cs typeface="Garamond"/>
            </a:endParaRPr>
          </a:p>
        </p:txBody>
      </p:sp>
      <p:sp>
        <p:nvSpPr>
          <p:cNvPr id="15" name="object 15"/>
          <p:cNvSpPr txBox="1"/>
          <p:nvPr/>
        </p:nvSpPr>
        <p:spPr>
          <a:xfrm>
            <a:off x="2887008" y="3747098"/>
            <a:ext cx="112395" cy="241935"/>
          </a:xfrm>
          <a:prstGeom prst="rect">
            <a:avLst/>
          </a:prstGeom>
        </p:spPr>
        <p:txBody>
          <a:bodyPr vert="horz" wrap="square" lIns="0" tIns="0" rIns="0" bIns="0" rtlCol="0">
            <a:spAutoFit/>
          </a:bodyPr>
          <a:lstStyle/>
          <a:p>
            <a:pPr>
              <a:lnSpc>
                <a:spcPct val="100000"/>
              </a:lnSpc>
            </a:pPr>
            <a:r>
              <a:rPr sz="1500" spc="15" dirty="0">
                <a:latin typeface="Garamond"/>
                <a:cs typeface="Garamond"/>
              </a:rPr>
              <a:t>n</a:t>
            </a:r>
            <a:endParaRPr sz="1500">
              <a:latin typeface="Garamond"/>
              <a:cs typeface="Garamond"/>
            </a:endParaRPr>
          </a:p>
        </p:txBody>
      </p:sp>
      <p:sp>
        <p:nvSpPr>
          <p:cNvPr id="16" name="object 16"/>
          <p:cNvSpPr txBox="1"/>
          <p:nvPr/>
        </p:nvSpPr>
        <p:spPr>
          <a:xfrm>
            <a:off x="5895418" y="5179136"/>
            <a:ext cx="2602865" cy="433070"/>
          </a:xfrm>
          <a:prstGeom prst="rect">
            <a:avLst/>
          </a:prstGeom>
        </p:spPr>
        <p:txBody>
          <a:bodyPr vert="horz" wrap="square" lIns="0" tIns="0" rIns="0" bIns="0" rtlCol="0">
            <a:spAutoFit/>
          </a:bodyPr>
          <a:lstStyle/>
          <a:p>
            <a:pPr>
              <a:lnSpc>
                <a:spcPct val="100000"/>
              </a:lnSpc>
              <a:tabLst>
                <a:tab pos="2460625" algn="l"/>
              </a:tabLst>
            </a:pPr>
            <a:r>
              <a:rPr sz="2600" spc="-25" dirty="0">
                <a:latin typeface="Garamond"/>
                <a:cs typeface="Garamond"/>
              </a:rPr>
              <a:t>I</a:t>
            </a:r>
            <a:r>
              <a:rPr sz="2600" spc="25" dirty="0">
                <a:latin typeface="Garamond"/>
                <a:cs typeface="Garamond"/>
              </a:rPr>
              <a:t>n</a:t>
            </a:r>
            <a:r>
              <a:rPr sz="2600" spc="20" dirty="0">
                <a:latin typeface="Garamond"/>
                <a:cs typeface="Garamond"/>
              </a:rPr>
              <a:t>s</a:t>
            </a:r>
            <a:r>
              <a:rPr sz="2600" spc="-5" dirty="0">
                <a:latin typeface="Garamond"/>
                <a:cs typeface="Garamond"/>
              </a:rPr>
              <a:t>t</a:t>
            </a:r>
            <a:r>
              <a:rPr sz="2600" spc="25" dirty="0">
                <a:latin typeface="Garamond"/>
                <a:cs typeface="Garamond"/>
              </a:rPr>
              <a:t>r</a:t>
            </a:r>
            <a:r>
              <a:rPr sz="2600" dirty="0">
                <a:latin typeface="Garamond"/>
                <a:cs typeface="Garamond"/>
              </a:rPr>
              <a:t>u</a:t>
            </a:r>
            <a:r>
              <a:rPr sz="2600" spc="40" dirty="0">
                <a:latin typeface="Garamond"/>
                <a:cs typeface="Garamond"/>
              </a:rPr>
              <a:t>c</a:t>
            </a:r>
            <a:r>
              <a:rPr sz="2600" spc="-5" dirty="0">
                <a:latin typeface="Garamond"/>
                <a:cs typeface="Garamond"/>
              </a:rPr>
              <a:t>t</a:t>
            </a:r>
            <a:r>
              <a:rPr sz="2600" spc="5" dirty="0">
                <a:latin typeface="Garamond"/>
                <a:cs typeface="Garamond"/>
              </a:rPr>
              <a:t>i</a:t>
            </a:r>
            <a:r>
              <a:rPr sz="2600" spc="75" dirty="0">
                <a:latin typeface="Garamond"/>
                <a:cs typeface="Garamond"/>
              </a:rPr>
              <a:t>o</a:t>
            </a:r>
            <a:r>
              <a:rPr sz="2600" spc="20" dirty="0">
                <a:latin typeface="Garamond"/>
                <a:cs typeface="Garamond"/>
              </a:rPr>
              <a:t>n</a:t>
            </a:r>
            <a:r>
              <a:rPr sz="2600" spc="-145" dirty="0">
                <a:latin typeface="Garamond"/>
                <a:cs typeface="Garamond"/>
              </a:rPr>
              <a:t> </a:t>
            </a:r>
            <a:r>
              <a:rPr sz="2600" dirty="0">
                <a:latin typeface="Garamond"/>
                <a:cs typeface="Garamond"/>
              </a:rPr>
              <a:t>C</a:t>
            </a:r>
            <a:r>
              <a:rPr sz="2600" spc="20" dirty="0">
                <a:latin typeface="Garamond"/>
                <a:cs typeface="Garamond"/>
              </a:rPr>
              <a:t>o</a:t>
            </a:r>
            <a:r>
              <a:rPr sz="2600" dirty="0">
                <a:latin typeface="Garamond"/>
                <a:cs typeface="Garamond"/>
              </a:rPr>
              <a:t>u</a:t>
            </a:r>
            <a:r>
              <a:rPr sz="2600" spc="25" dirty="0">
                <a:latin typeface="Garamond"/>
                <a:cs typeface="Garamond"/>
              </a:rPr>
              <a:t>n</a:t>
            </a:r>
            <a:r>
              <a:rPr sz="2600" spc="10" dirty="0">
                <a:latin typeface="Garamond"/>
                <a:cs typeface="Garamond"/>
              </a:rPr>
              <a:t>t</a:t>
            </a:r>
            <a:r>
              <a:rPr sz="2600" dirty="0">
                <a:latin typeface="Garamond"/>
                <a:cs typeface="Garamond"/>
              </a:rPr>
              <a:t>	</a:t>
            </a:r>
            <a:r>
              <a:rPr sz="3900" spc="22" baseline="-5341" dirty="0">
                <a:latin typeface="Symbol"/>
                <a:cs typeface="Symbol"/>
              </a:rPr>
              <a:t></a:t>
            </a:r>
            <a:endParaRPr sz="3900" baseline="-5341">
              <a:latin typeface="Symbol"/>
              <a:cs typeface="Symbol"/>
            </a:endParaRPr>
          </a:p>
        </p:txBody>
      </p:sp>
      <p:sp>
        <p:nvSpPr>
          <p:cNvPr id="17" name="object 17"/>
          <p:cNvSpPr txBox="1"/>
          <p:nvPr/>
        </p:nvSpPr>
        <p:spPr>
          <a:xfrm>
            <a:off x="5841509" y="4706796"/>
            <a:ext cx="2656840" cy="465455"/>
          </a:xfrm>
          <a:prstGeom prst="rect">
            <a:avLst/>
          </a:prstGeom>
        </p:spPr>
        <p:txBody>
          <a:bodyPr vert="horz" wrap="square" lIns="0" tIns="0" rIns="0" bIns="0" rtlCol="0">
            <a:spAutoFit/>
          </a:bodyPr>
          <a:lstStyle/>
          <a:p>
            <a:pPr>
              <a:lnSpc>
                <a:spcPct val="100000"/>
              </a:lnSpc>
            </a:pPr>
            <a:r>
              <a:rPr sz="2600" spc="15" dirty="0">
                <a:latin typeface="Garamond"/>
                <a:cs typeface="Garamond"/>
              </a:rPr>
              <a:t>Instruction </a:t>
            </a:r>
            <a:r>
              <a:rPr sz="2600" spc="60" dirty="0">
                <a:latin typeface="Garamond"/>
                <a:cs typeface="Garamond"/>
              </a:rPr>
              <a:t>Count</a:t>
            </a:r>
            <a:r>
              <a:rPr sz="2250" spc="89" baseline="-24074" dirty="0">
                <a:latin typeface="Garamond"/>
                <a:cs typeface="Garamond"/>
              </a:rPr>
              <a:t>i</a:t>
            </a:r>
            <a:r>
              <a:rPr sz="2250" spc="330" baseline="-24074" dirty="0">
                <a:latin typeface="Garamond"/>
                <a:cs typeface="Garamond"/>
              </a:rPr>
              <a:t> </a:t>
            </a:r>
            <a:r>
              <a:rPr sz="3900" spc="22" baseline="-5341" dirty="0">
                <a:latin typeface="Symbol"/>
                <a:cs typeface="Symbol"/>
              </a:rPr>
              <a:t></a:t>
            </a:r>
            <a:endParaRPr sz="3900" baseline="-5341">
              <a:latin typeface="Symbol"/>
              <a:cs typeface="Symbol"/>
            </a:endParaRPr>
          </a:p>
        </p:txBody>
      </p:sp>
      <p:sp>
        <p:nvSpPr>
          <p:cNvPr id="18" name="object 18"/>
          <p:cNvSpPr txBox="1"/>
          <p:nvPr/>
        </p:nvSpPr>
        <p:spPr>
          <a:xfrm>
            <a:off x="4919179" y="4917409"/>
            <a:ext cx="866140" cy="418465"/>
          </a:xfrm>
          <a:prstGeom prst="rect">
            <a:avLst/>
          </a:prstGeom>
        </p:spPr>
        <p:txBody>
          <a:bodyPr vert="horz" wrap="square" lIns="0" tIns="0" rIns="0" bIns="0" rtlCol="0">
            <a:spAutoFit/>
          </a:bodyPr>
          <a:lstStyle/>
          <a:p>
            <a:pPr>
              <a:lnSpc>
                <a:spcPct val="100000"/>
              </a:lnSpc>
              <a:tabLst>
                <a:tab pos="668655" algn="l"/>
              </a:tabLst>
            </a:pPr>
            <a:r>
              <a:rPr sz="2600" dirty="0">
                <a:latin typeface="Garamond"/>
                <a:cs typeface="Garamond"/>
              </a:rPr>
              <a:t>C</a:t>
            </a:r>
            <a:r>
              <a:rPr sz="2600" spc="30" dirty="0">
                <a:latin typeface="Garamond"/>
                <a:cs typeface="Garamond"/>
              </a:rPr>
              <a:t>P</a:t>
            </a:r>
            <a:r>
              <a:rPr sz="2600" spc="10" dirty="0">
                <a:latin typeface="Garamond"/>
                <a:cs typeface="Garamond"/>
              </a:rPr>
              <a:t>I</a:t>
            </a:r>
            <a:r>
              <a:rPr sz="2600" dirty="0">
                <a:latin typeface="Garamond"/>
                <a:cs typeface="Garamond"/>
              </a:rPr>
              <a:t>	</a:t>
            </a:r>
            <a:r>
              <a:rPr sz="2600" spc="20" dirty="0">
                <a:latin typeface="Symbol"/>
                <a:cs typeface="Symbol"/>
              </a:rPr>
              <a:t></a:t>
            </a:r>
            <a:endParaRPr sz="2600">
              <a:latin typeface="Symbol"/>
              <a:cs typeface="Symbol"/>
            </a:endParaRPr>
          </a:p>
        </p:txBody>
      </p:sp>
      <p:sp>
        <p:nvSpPr>
          <p:cNvPr id="19" name="object 19"/>
          <p:cNvSpPr txBox="1"/>
          <p:nvPr/>
        </p:nvSpPr>
        <p:spPr>
          <a:xfrm>
            <a:off x="1795516" y="4733596"/>
            <a:ext cx="2341245" cy="842346"/>
          </a:xfrm>
          <a:prstGeom prst="rect">
            <a:avLst/>
          </a:prstGeom>
        </p:spPr>
        <p:txBody>
          <a:bodyPr vert="horz" wrap="square" lIns="0" tIns="0" rIns="0" bIns="0" rtlCol="0">
            <a:spAutoFit/>
          </a:bodyPr>
          <a:lstStyle/>
          <a:p>
            <a:pPr marR="5080" indent="332105">
              <a:lnSpc>
                <a:spcPct val="119200"/>
              </a:lnSpc>
            </a:pPr>
            <a:r>
              <a:rPr sz="2400" spc="25" dirty="0">
                <a:latin typeface="微软雅黑" panose="020B0503020204020204" pitchFamily="34" charset="-122"/>
                <a:ea typeface="微软雅黑" panose="020B0503020204020204" pitchFamily="34" charset="-122"/>
                <a:cs typeface="Garamond"/>
              </a:rPr>
              <a:t> </a:t>
            </a:r>
            <a:r>
              <a:rPr lang="zh-CN" altLang="en-US" sz="2400" spc="25" dirty="0">
                <a:latin typeface="微软雅黑" panose="020B0503020204020204" pitchFamily="34" charset="-122"/>
                <a:ea typeface="微软雅黑" panose="020B0503020204020204" pitchFamily="34" charset="-122"/>
                <a:cs typeface="Garamond"/>
              </a:rPr>
              <a:t>周期数</a:t>
            </a:r>
            <a:endParaRPr lang="en-US" altLang="zh-CN" sz="2400" spc="25" dirty="0">
              <a:latin typeface="微软雅黑" panose="020B0503020204020204" pitchFamily="34" charset="-122"/>
              <a:ea typeface="微软雅黑" panose="020B0503020204020204" pitchFamily="34" charset="-122"/>
              <a:cs typeface="Garamond"/>
            </a:endParaRPr>
          </a:p>
          <a:p>
            <a:pPr marR="5080" indent="332105">
              <a:lnSpc>
                <a:spcPct val="119200"/>
              </a:lnSpc>
            </a:pPr>
            <a:r>
              <a:rPr lang="zh-CN" altLang="en-US" sz="2400" spc="15" dirty="0">
                <a:latin typeface="微软雅黑" panose="020B0503020204020204" pitchFamily="34" charset="-122"/>
                <a:ea typeface="微软雅黑" panose="020B0503020204020204" pitchFamily="34" charset="-122"/>
                <a:cs typeface="Garamond"/>
              </a:rPr>
              <a:t> 指令数</a:t>
            </a:r>
            <a:r>
              <a:rPr lang="zh-CN" altLang="en-US" sz="2400" spc="-204" dirty="0">
                <a:latin typeface="微软雅黑" panose="020B0503020204020204" pitchFamily="34" charset="-122"/>
                <a:ea typeface="微软雅黑" panose="020B0503020204020204" pitchFamily="34" charset="-122"/>
                <a:cs typeface="Garamond"/>
              </a:rPr>
              <a:t> </a:t>
            </a:r>
            <a:endParaRPr sz="2400" dirty="0">
              <a:latin typeface="微软雅黑" panose="020B0503020204020204" pitchFamily="34" charset="-122"/>
              <a:ea typeface="微软雅黑" panose="020B0503020204020204" pitchFamily="34" charset="-122"/>
              <a:cs typeface="Garamond"/>
            </a:endParaRPr>
          </a:p>
        </p:txBody>
      </p:sp>
      <p:sp>
        <p:nvSpPr>
          <p:cNvPr id="20" name="object 20"/>
          <p:cNvSpPr txBox="1"/>
          <p:nvPr/>
        </p:nvSpPr>
        <p:spPr>
          <a:xfrm>
            <a:off x="716559" y="4448240"/>
            <a:ext cx="2325370" cy="929640"/>
          </a:xfrm>
          <a:prstGeom prst="rect">
            <a:avLst/>
          </a:prstGeom>
        </p:spPr>
        <p:txBody>
          <a:bodyPr vert="horz" wrap="square" lIns="0" tIns="0" rIns="0" bIns="0" rtlCol="0">
            <a:spAutoFit/>
          </a:bodyPr>
          <a:lstStyle/>
          <a:p>
            <a:pPr marR="5080" algn="r">
              <a:lnSpc>
                <a:spcPct val="100000"/>
              </a:lnSpc>
            </a:pPr>
            <a:r>
              <a:rPr sz="1500" spc="155" dirty="0">
                <a:latin typeface="Garamond"/>
                <a:cs typeface="Garamond"/>
              </a:rPr>
              <a:t>i</a:t>
            </a:r>
            <a:r>
              <a:rPr sz="1500" spc="10" dirty="0">
                <a:latin typeface="Symbol"/>
                <a:cs typeface="Symbol"/>
              </a:rPr>
              <a:t></a:t>
            </a:r>
            <a:r>
              <a:rPr sz="1500" spc="15" dirty="0">
                <a:latin typeface="Garamond"/>
                <a:cs typeface="Garamond"/>
              </a:rPr>
              <a:t>1</a:t>
            </a:r>
            <a:endParaRPr sz="1500" dirty="0">
              <a:latin typeface="Garamond"/>
              <a:cs typeface="Garamond"/>
            </a:endParaRPr>
          </a:p>
          <a:p>
            <a:pPr>
              <a:lnSpc>
                <a:spcPct val="100000"/>
              </a:lnSpc>
              <a:spcBef>
                <a:spcPts val="40"/>
              </a:spcBef>
            </a:pPr>
            <a:endParaRPr sz="1900" dirty="0">
              <a:latin typeface="Times New Roman"/>
              <a:cs typeface="Times New Roman"/>
            </a:endParaRPr>
          </a:p>
          <a:p>
            <a:pPr>
              <a:lnSpc>
                <a:spcPct val="100000"/>
              </a:lnSpc>
            </a:pPr>
            <a:r>
              <a:rPr sz="2600" spc="15" dirty="0">
                <a:latin typeface="Garamond"/>
                <a:cs typeface="Garamond"/>
              </a:rPr>
              <a:t>CPI</a:t>
            </a:r>
            <a:r>
              <a:rPr sz="2600" spc="-90" dirty="0">
                <a:latin typeface="Garamond"/>
                <a:cs typeface="Garamond"/>
              </a:rPr>
              <a:t> </a:t>
            </a:r>
            <a:r>
              <a:rPr sz="2600" spc="20" dirty="0">
                <a:latin typeface="Symbol"/>
                <a:cs typeface="Symbol"/>
              </a:rPr>
              <a:t></a:t>
            </a:r>
            <a:endParaRPr sz="2600" dirty="0">
              <a:latin typeface="Symbol"/>
              <a:cs typeface="Symbol"/>
            </a:endParaRPr>
          </a:p>
        </p:txBody>
      </p:sp>
      <p:sp>
        <p:nvSpPr>
          <p:cNvPr id="21" name="object 21"/>
          <p:cNvSpPr txBox="1"/>
          <p:nvPr/>
        </p:nvSpPr>
        <p:spPr>
          <a:xfrm>
            <a:off x="768747" y="3775381"/>
            <a:ext cx="5706745" cy="607859"/>
          </a:xfrm>
          <a:prstGeom prst="rect">
            <a:avLst/>
          </a:prstGeom>
        </p:spPr>
        <p:txBody>
          <a:bodyPr vert="horz" wrap="square" lIns="0" tIns="0" rIns="0" bIns="0" rtlCol="0">
            <a:spAutoFit/>
          </a:bodyPr>
          <a:lstStyle/>
          <a:p>
            <a:pPr>
              <a:lnSpc>
                <a:spcPct val="100000"/>
              </a:lnSpc>
            </a:pPr>
            <a:r>
              <a:rPr lang="zh-CN" altLang="en-US" sz="2400" spc="20" dirty="0">
                <a:latin typeface="微软雅黑" panose="020B0503020204020204" pitchFamily="34" charset="-122"/>
                <a:ea typeface="微软雅黑" panose="020B0503020204020204" pitchFamily="34" charset="-122"/>
                <a:cs typeface="Symbol"/>
              </a:rPr>
              <a:t>周期数</a:t>
            </a:r>
            <a:r>
              <a:rPr sz="2600" spc="20" dirty="0">
                <a:latin typeface="Symbol"/>
                <a:cs typeface="Symbol"/>
              </a:rPr>
              <a:t></a:t>
            </a:r>
            <a:r>
              <a:rPr sz="2600" spc="-145" dirty="0">
                <a:latin typeface="Times New Roman"/>
                <a:cs typeface="Times New Roman"/>
              </a:rPr>
              <a:t> </a:t>
            </a:r>
            <a:r>
              <a:rPr sz="5925" spc="412" baseline="-8438" dirty="0">
                <a:latin typeface="Symbol"/>
                <a:cs typeface="Symbol"/>
              </a:rPr>
              <a:t></a:t>
            </a:r>
            <a:r>
              <a:rPr sz="2600" dirty="0" err="1">
                <a:latin typeface="Garamond"/>
                <a:cs typeface="Garamond"/>
              </a:rPr>
              <a:t>C</a:t>
            </a:r>
            <a:r>
              <a:rPr sz="2600" spc="30" dirty="0" err="1">
                <a:latin typeface="Garamond"/>
                <a:cs typeface="Garamond"/>
              </a:rPr>
              <a:t>P</a:t>
            </a:r>
            <a:r>
              <a:rPr sz="2600" spc="200" dirty="0" err="1">
                <a:latin typeface="Garamond"/>
                <a:cs typeface="Garamond"/>
              </a:rPr>
              <a:t>I</a:t>
            </a:r>
            <a:r>
              <a:rPr sz="2250" spc="7" baseline="-24074" dirty="0" err="1">
                <a:latin typeface="Garamond"/>
                <a:cs typeface="Garamond"/>
              </a:rPr>
              <a:t>i</a:t>
            </a:r>
            <a:r>
              <a:rPr sz="2250" baseline="-24074" dirty="0">
                <a:latin typeface="Garamond"/>
                <a:cs typeface="Garamond"/>
              </a:rPr>
              <a:t> </a:t>
            </a:r>
            <a:r>
              <a:rPr sz="2250" spc="-187" baseline="-24074" dirty="0">
                <a:latin typeface="Garamond"/>
                <a:cs typeface="Garamond"/>
              </a:rPr>
              <a:t> </a:t>
            </a:r>
            <a:r>
              <a:rPr sz="2600" spc="345" dirty="0">
                <a:latin typeface="Symbol"/>
                <a:cs typeface="Symbol"/>
              </a:rPr>
              <a:t></a:t>
            </a:r>
            <a:r>
              <a:rPr lang="en-US" sz="2600" spc="-25" dirty="0">
                <a:cs typeface="Garamond"/>
              </a:rPr>
              <a:t>I</a:t>
            </a:r>
            <a:r>
              <a:rPr lang="en-US" sz="2600" spc="25" dirty="0">
                <a:cs typeface="Garamond"/>
              </a:rPr>
              <a:t>n</a:t>
            </a:r>
            <a:r>
              <a:rPr lang="en-US" sz="2600" spc="20" dirty="0">
                <a:cs typeface="Garamond"/>
              </a:rPr>
              <a:t>s</a:t>
            </a:r>
            <a:r>
              <a:rPr lang="en-US" sz="2600" spc="-5" dirty="0">
                <a:cs typeface="Garamond"/>
              </a:rPr>
              <a:t>t</a:t>
            </a:r>
            <a:r>
              <a:rPr lang="en-US" sz="2600" spc="25" dirty="0">
                <a:cs typeface="Garamond"/>
              </a:rPr>
              <a:t>r</a:t>
            </a:r>
            <a:r>
              <a:rPr lang="en-US" sz="2600" dirty="0">
                <a:cs typeface="Garamond"/>
              </a:rPr>
              <a:t>u</a:t>
            </a:r>
            <a:r>
              <a:rPr lang="en-US" sz="2600" spc="40" dirty="0">
                <a:cs typeface="Garamond"/>
              </a:rPr>
              <a:t>c</a:t>
            </a:r>
            <a:r>
              <a:rPr lang="en-US" sz="2600" spc="-5" dirty="0">
                <a:cs typeface="Garamond"/>
              </a:rPr>
              <a:t>t</a:t>
            </a:r>
            <a:r>
              <a:rPr lang="en-US" sz="2600" spc="5" dirty="0">
                <a:cs typeface="Garamond"/>
              </a:rPr>
              <a:t>i</a:t>
            </a:r>
            <a:r>
              <a:rPr lang="en-US" sz="2600" spc="75" dirty="0">
                <a:cs typeface="Garamond"/>
              </a:rPr>
              <a:t>o</a:t>
            </a:r>
            <a:r>
              <a:rPr lang="en-US" sz="2600" spc="20" dirty="0">
                <a:cs typeface="Garamond"/>
              </a:rPr>
              <a:t>n</a:t>
            </a:r>
            <a:r>
              <a:rPr lang="zh-CN" altLang="en-US" sz="2600" spc="-145" dirty="0">
                <a:cs typeface="Garamond"/>
              </a:rPr>
              <a:t> </a:t>
            </a:r>
            <a:r>
              <a:rPr lang="en-US" sz="2600" dirty="0" err="1">
                <a:cs typeface="Garamond"/>
              </a:rPr>
              <a:t>C</a:t>
            </a:r>
            <a:r>
              <a:rPr lang="en-US" sz="2600" spc="20" dirty="0" err="1">
                <a:cs typeface="Garamond"/>
              </a:rPr>
              <a:t>o</a:t>
            </a:r>
            <a:r>
              <a:rPr sz="2600" dirty="0" err="1">
                <a:cs typeface="Garamond"/>
              </a:rPr>
              <a:t>u</a:t>
            </a:r>
            <a:r>
              <a:rPr sz="2600" spc="25" dirty="0" err="1">
                <a:cs typeface="Garamond"/>
              </a:rPr>
              <a:t>n</a:t>
            </a:r>
            <a:r>
              <a:rPr sz="2600" spc="320" dirty="0" err="1">
                <a:cs typeface="Garamond"/>
              </a:rPr>
              <a:t>t</a:t>
            </a:r>
            <a:r>
              <a:rPr sz="2250" spc="7" baseline="-24074" dirty="0" err="1">
                <a:cs typeface="Garamond"/>
              </a:rPr>
              <a:t>i</a:t>
            </a:r>
            <a:endParaRPr sz="2250" baseline="-24074" dirty="0">
              <a:cs typeface="Garamond"/>
            </a:endParaRPr>
          </a:p>
        </p:txBody>
      </p:sp>
      <p:sp>
        <p:nvSpPr>
          <p:cNvPr id="22" name="object 22"/>
          <p:cNvSpPr/>
          <p:nvPr/>
        </p:nvSpPr>
        <p:spPr>
          <a:xfrm>
            <a:off x="718566" y="3723894"/>
            <a:ext cx="7847330" cy="1918970"/>
          </a:xfrm>
          <a:custGeom>
            <a:avLst/>
            <a:gdLst/>
            <a:ahLst/>
            <a:cxnLst/>
            <a:rect l="l" t="t" r="r" b="b"/>
            <a:pathLst>
              <a:path w="7847330" h="1918970">
                <a:moveTo>
                  <a:pt x="0" y="1918716"/>
                </a:moveTo>
                <a:lnTo>
                  <a:pt x="7847076" y="1918716"/>
                </a:lnTo>
                <a:lnTo>
                  <a:pt x="7847076" y="0"/>
                </a:lnTo>
                <a:lnTo>
                  <a:pt x="0" y="0"/>
                </a:lnTo>
                <a:lnTo>
                  <a:pt x="0" y="1918716"/>
                </a:lnTo>
                <a:close/>
              </a:path>
            </a:pathLst>
          </a:custGeom>
          <a:ln w="19812">
            <a:solidFill>
              <a:srgbClr val="C7693A"/>
            </a:solidFill>
          </a:ln>
        </p:spPr>
        <p:txBody>
          <a:bodyPr wrap="square" lIns="0" tIns="0" rIns="0" bIns="0" rtlCol="0"/>
          <a:lstStyle/>
          <a:p>
            <a:endParaRPr/>
          </a:p>
        </p:txBody>
      </p:sp>
      <p:sp>
        <p:nvSpPr>
          <p:cNvPr id="23" name="object 23"/>
          <p:cNvSpPr/>
          <p:nvPr/>
        </p:nvSpPr>
        <p:spPr>
          <a:xfrm>
            <a:off x="5868923" y="5739384"/>
            <a:ext cx="2376170" cy="216535"/>
          </a:xfrm>
          <a:custGeom>
            <a:avLst/>
            <a:gdLst/>
            <a:ahLst/>
            <a:cxnLst/>
            <a:rect l="l" t="t" r="r" b="b"/>
            <a:pathLst>
              <a:path w="2376170" h="216535">
                <a:moveTo>
                  <a:pt x="2375916" y="0"/>
                </a:moveTo>
                <a:lnTo>
                  <a:pt x="2337608" y="63906"/>
                </a:lnTo>
                <a:lnTo>
                  <a:pt x="2294634" y="87328"/>
                </a:lnTo>
                <a:lnTo>
                  <a:pt x="2240145" y="102688"/>
                </a:lnTo>
                <a:lnTo>
                  <a:pt x="2177415" y="108203"/>
                </a:lnTo>
                <a:lnTo>
                  <a:pt x="1386458" y="108203"/>
                </a:lnTo>
                <a:lnTo>
                  <a:pt x="1323728" y="113720"/>
                </a:lnTo>
                <a:lnTo>
                  <a:pt x="1269239" y="129082"/>
                </a:lnTo>
                <a:lnTo>
                  <a:pt x="1226265" y="152506"/>
                </a:lnTo>
                <a:lnTo>
                  <a:pt x="1198080" y="182209"/>
                </a:lnTo>
                <a:lnTo>
                  <a:pt x="1187957" y="216407"/>
                </a:lnTo>
                <a:lnTo>
                  <a:pt x="1177835" y="182209"/>
                </a:lnTo>
                <a:lnTo>
                  <a:pt x="1149650" y="152506"/>
                </a:lnTo>
                <a:lnTo>
                  <a:pt x="1106676" y="129082"/>
                </a:lnTo>
                <a:lnTo>
                  <a:pt x="1052187" y="113720"/>
                </a:lnTo>
                <a:lnTo>
                  <a:pt x="989456" y="108203"/>
                </a:lnTo>
                <a:lnTo>
                  <a:pt x="198500" y="108203"/>
                </a:lnTo>
                <a:lnTo>
                  <a:pt x="135770" y="102688"/>
                </a:lnTo>
                <a:lnTo>
                  <a:pt x="81281" y="87328"/>
                </a:lnTo>
                <a:lnTo>
                  <a:pt x="38307" y="63906"/>
                </a:lnTo>
                <a:lnTo>
                  <a:pt x="10122" y="34203"/>
                </a:lnTo>
                <a:lnTo>
                  <a:pt x="0" y="0"/>
                </a:lnTo>
              </a:path>
            </a:pathLst>
          </a:custGeom>
          <a:ln w="9144">
            <a:solidFill>
              <a:srgbClr val="000000"/>
            </a:solidFill>
          </a:ln>
        </p:spPr>
        <p:txBody>
          <a:bodyPr wrap="square" lIns="0" tIns="0" rIns="0" bIns="0" rtlCol="0"/>
          <a:lstStyle/>
          <a:p>
            <a:endParaRPr/>
          </a:p>
        </p:txBody>
      </p:sp>
      <p:sp>
        <p:nvSpPr>
          <p:cNvPr id="24" name="object 24"/>
          <p:cNvSpPr txBox="1"/>
          <p:nvPr/>
        </p:nvSpPr>
        <p:spPr>
          <a:xfrm>
            <a:off x="5994653" y="6017514"/>
            <a:ext cx="2086610" cy="376555"/>
          </a:xfrm>
          <a:prstGeom prst="rect">
            <a:avLst/>
          </a:prstGeom>
          <a:solidFill>
            <a:srgbClr val="ECDFBB"/>
          </a:solidFill>
          <a:ln w="19812">
            <a:solidFill>
              <a:srgbClr val="C7693A"/>
            </a:solidFill>
          </a:ln>
        </p:spPr>
        <p:txBody>
          <a:bodyPr vert="horz" wrap="square" lIns="0" tIns="29845" rIns="0" bIns="0" rtlCol="0">
            <a:spAutoFit/>
          </a:bodyPr>
          <a:lstStyle/>
          <a:p>
            <a:pPr marL="90170">
              <a:lnSpc>
                <a:spcPct val="100000"/>
              </a:lnSpc>
              <a:spcBef>
                <a:spcPts val="235"/>
              </a:spcBef>
            </a:pPr>
            <a:r>
              <a:rPr sz="1800" spc="-5" dirty="0">
                <a:latin typeface="Arial"/>
                <a:cs typeface="Arial"/>
              </a:rPr>
              <a:t>Relative</a:t>
            </a:r>
            <a:r>
              <a:rPr sz="1800" spc="-55" dirty="0">
                <a:latin typeface="Arial"/>
                <a:cs typeface="Arial"/>
              </a:rPr>
              <a:t> </a:t>
            </a:r>
            <a:r>
              <a:rPr sz="1800" spc="-5" dirty="0">
                <a:latin typeface="Arial"/>
                <a:cs typeface="Arial"/>
              </a:rPr>
              <a:t>frequency</a:t>
            </a:r>
            <a:endParaRPr sz="1800">
              <a:latin typeface="Arial"/>
              <a:cs typeface="Arial"/>
            </a:endParaRPr>
          </a:p>
        </p:txBody>
      </p:sp>
      <p:sp>
        <p:nvSpPr>
          <p:cNvPr id="25" name="object 25"/>
          <p:cNvSpPr/>
          <p:nvPr/>
        </p:nvSpPr>
        <p:spPr>
          <a:xfrm>
            <a:off x="6328790" y="737488"/>
            <a:ext cx="643890" cy="969010"/>
          </a:xfrm>
          <a:custGeom>
            <a:avLst/>
            <a:gdLst/>
            <a:ahLst/>
            <a:cxnLst/>
            <a:rect l="l" t="t" r="r" b="b"/>
            <a:pathLst>
              <a:path w="643890" h="969010">
                <a:moveTo>
                  <a:pt x="16891" y="827913"/>
                </a:moveTo>
                <a:lnTo>
                  <a:pt x="0" y="969010"/>
                </a:lnTo>
                <a:lnTo>
                  <a:pt x="122936" y="897889"/>
                </a:lnTo>
                <a:lnTo>
                  <a:pt x="94259" y="878966"/>
                </a:lnTo>
                <a:lnTo>
                  <a:pt x="71247" y="878966"/>
                </a:lnTo>
                <a:lnTo>
                  <a:pt x="54737" y="868045"/>
                </a:lnTo>
                <a:lnTo>
                  <a:pt x="61699" y="857481"/>
                </a:lnTo>
                <a:lnTo>
                  <a:pt x="16891" y="827913"/>
                </a:lnTo>
                <a:close/>
              </a:path>
              <a:path w="643890" h="969010">
                <a:moveTo>
                  <a:pt x="61699" y="857481"/>
                </a:moveTo>
                <a:lnTo>
                  <a:pt x="54737" y="868045"/>
                </a:lnTo>
                <a:lnTo>
                  <a:pt x="71247" y="878966"/>
                </a:lnTo>
                <a:lnTo>
                  <a:pt x="78222" y="868384"/>
                </a:lnTo>
                <a:lnTo>
                  <a:pt x="61699" y="857481"/>
                </a:lnTo>
                <a:close/>
              </a:path>
              <a:path w="643890" h="969010">
                <a:moveTo>
                  <a:pt x="78222" y="868384"/>
                </a:moveTo>
                <a:lnTo>
                  <a:pt x="71247" y="878966"/>
                </a:lnTo>
                <a:lnTo>
                  <a:pt x="94259" y="878966"/>
                </a:lnTo>
                <a:lnTo>
                  <a:pt x="78222" y="868384"/>
                </a:lnTo>
                <a:close/>
              </a:path>
              <a:path w="643890" h="969010">
                <a:moveTo>
                  <a:pt x="626872" y="0"/>
                </a:moveTo>
                <a:lnTo>
                  <a:pt x="61699" y="857481"/>
                </a:lnTo>
                <a:lnTo>
                  <a:pt x="78222" y="868384"/>
                </a:lnTo>
                <a:lnTo>
                  <a:pt x="643382" y="10922"/>
                </a:lnTo>
                <a:lnTo>
                  <a:pt x="626872" y="0"/>
                </a:lnTo>
                <a:close/>
              </a:path>
            </a:pathLst>
          </a:custGeom>
          <a:solidFill>
            <a:srgbClr val="C7693A"/>
          </a:solidFill>
        </p:spPr>
        <p:txBody>
          <a:bodyPr wrap="square" lIns="0" tIns="0" rIns="0" bIns="0" rtlCol="0"/>
          <a:lstStyle/>
          <a:p>
            <a:endParaRPr/>
          </a:p>
        </p:txBody>
      </p:sp>
      <p:sp>
        <p:nvSpPr>
          <p:cNvPr id="26" name="object 26"/>
          <p:cNvSpPr txBox="1"/>
          <p:nvPr/>
        </p:nvSpPr>
        <p:spPr>
          <a:xfrm>
            <a:off x="7011161" y="381761"/>
            <a:ext cx="1981200" cy="762000"/>
          </a:xfrm>
          <a:prstGeom prst="rect">
            <a:avLst/>
          </a:prstGeom>
          <a:ln w="19812">
            <a:solidFill>
              <a:srgbClr val="C7693A"/>
            </a:solidFill>
          </a:ln>
        </p:spPr>
        <p:txBody>
          <a:bodyPr vert="horz" wrap="square" lIns="0" tIns="27305" rIns="0" bIns="0" rtlCol="0">
            <a:spAutoFit/>
          </a:bodyPr>
          <a:lstStyle/>
          <a:p>
            <a:pPr marL="466090" marR="345440" indent="-113030">
              <a:lnSpc>
                <a:spcPct val="100000"/>
              </a:lnSpc>
              <a:spcBef>
                <a:spcPts val="215"/>
              </a:spcBef>
            </a:pPr>
            <a:r>
              <a:rPr sz="2400" spc="-5" dirty="0">
                <a:latin typeface="Arial"/>
                <a:cs typeface="Arial"/>
              </a:rPr>
              <a:t>Usually a  </a:t>
            </a:r>
            <a:r>
              <a:rPr sz="2400" spc="-10" dirty="0">
                <a:latin typeface="Arial"/>
                <a:cs typeface="Arial"/>
              </a:rPr>
              <a:t>tradeoff</a:t>
            </a:r>
            <a:endParaRPr sz="2400">
              <a:latin typeface="Arial"/>
              <a:cs typeface="Arial"/>
            </a:endParaRPr>
          </a:p>
        </p:txBody>
      </p:sp>
      <p:graphicFrame>
        <p:nvGraphicFramePr>
          <p:cNvPr id="28" name="Object 5">
            <a:hlinkClick r:id="" action="ppaction://ole?verb=0"/>
            <a:extLst>
              <a:ext uri="{FF2B5EF4-FFF2-40B4-BE49-F238E27FC236}">
                <a16:creationId xmlns:a16="http://schemas.microsoft.com/office/drawing/2014/main" id="{9EC72D83-0D00-4AD3-AFD7-F202BF16BBAB}"/>
              </a:ext>
            </a:extLst>
          </p:cNvPr>
          <p:cNvGraphicFramePr>
            <a:graphicFrameLocks/>
          </p:cNvGraphicFramePr>
          <p:nvPr/>
        </p:nvGraphicFramePr>
        <p:xfrm>
          <a:off x="1196975" y="1435100"/>
          <a:ext cx="3324225" cy="685800"/>
        </p:xfrm>
        <a:graphic>
          <a:graphicData uri="http://schemas.openxmlformats.org/presentationml/2006/ole">
            <mc:AlternateContent xmlns:mc="http://schemas.openxmlformats.org/markup-compatibility/2006">
              <mc:Choice xmlns:v="urn:schemas-microsoft-com:vml" Requires="v">
                <p:oleObj spid="_x0000_s1038" name="Equation" r:id="rId3" imgW="1600200" imgH="330200" progId="Equation.3">
                  <p:embed/>
                </p:oleObj>
              </mc:Choice>
              <mc:Fallback>
                <p:oleObj name="Equation" r:id="rId3" imgW="1600200" imgH="330200" progId="Equation.3">
                  <p:embed/>
                  <p:pic>
                    <p:nvPicPr>
                      <p:cNvPr id="26629" name="Object 5">
                        <a:hlinkClick r:id="" action="ppaction://ole?verb=0"/>
                        <a:extLst>
                          <a:ext uri="{FF2B5EF4-FFF2-40B4-BE49-F238E27FC236}">
                            <a16:creationId xmlns:a16="http://schemas.microsoft.com/office/drawing/2014/main" id="{6D6E5F39-8F6D-4515-95B5-03F1926562B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1435100"/>
                        <a:ext cx="33242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 name="矩形 3">
            <a:extLst>
              <a:ext uri="{FF2B5EF4-FFF2-40B4-BE49-F238E27FC236}">
                <a16:creationId xmlns:a16="http://schemas.microsoft.com/office/drawing/2014/main" id="{7AE71672-662A-4D2F-9489-3713EFFE38FB}"/>
              </a:ext>
            </a:extLst>
          </p:cNvPr>
          <p:cNvSpPr>
            <a:spLocks noChangeArrowheads="1"/>
          </p:cNvSpPr>
          <p:nvPr/>
        </p:nvSpPr>
        <p:spPr bwMode="auto">
          <a:xfrm>
            <a:off x="496888" y="246221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cs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kumimoji="0" lang="zh-CN" altLang="en-US" sz="2000" dirty="0">
                <a:solidFill>
                  <a:srgbClr val="002060"/>
                </a:solidFill>
                <a:latin typeface="微软雅黑" panose="020B0503020204020204" pitchFamily="34" charset="-122"/>
                <a:ea typeface="微软雅黑" panose="020B0503020204020204" pitchFamily="34" charset="-122"/>
              </a:rPr>
              <a:t>程序执行时间</a:t>
            </a:r>
            <a:endParaRPr kumimoji="0" lang="zh-CN" altLang="en-US" sz="2000" dirty="0">
              <a:solidFill>
                <a:schemeClr val="tx1"/>
              </a:solidFill>
              <a:latin typeface="等线" panose="02010600030101010101" pitchFamily="2" charset="-122"/>
            </a:endParaRPr>
          </a:p>
        </p:txBody>
      </p:sp>
      <p:cxnSp>
        <p:nvCxnSpPr>
          <p:cNvPr id="30" name="直接箭头连接符 29">
            <a:extLst>
              <a:ext uri="{FF2B5EF4-FFF2-40B4-BE49-F238E27FC236}">
                <a16:creationId xmlns:a16="http://schemas.microsoft.com/office/drawing/2014/main" id="{7A7B6720-9BEE-4EA1-9C27-468499AF12A3}"/>
              </a:ext>
            </a:extLst>
          </p:cNvPr>
          <p:cNvCxnSpPr>
            <a:cxnSpLocks/>
          </p:cNvCxnSpPr>
          <p:nvPr/>
        </p:nvCxnSpPr>
        <p:spPr bwMode="auto">
          <a:xfrm flipV="1">
            <a:off x="1085850" y="2085975"/>
            <a:ext cx="287338" cy="43180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DC1C363A-AA5C-44DB-96D2-687D1EFA6C5B}"/>
              </a:ext>
            </a:extLst>
          </p:cNvPr>
          <p:cNvCxnSpPr>
            <a:cxnSpLocks/>
          </p:cNvCxnSpPr>
          <p:nvPr/>
        </p:nvCxnSpPr>
        <p:spPr bwMode="auto">
          <a:xfrm flipH="1" flipV="1">
            <a:off x="4183063" y="2011363"/>
            <a:ext cx="209550" cy="30797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C42B533E-1B66-48D3-A9CE-98CD5AA3F375}"/>
              </a:ext>
            </a:extLst>
          </p:cNvPr>
          <p:cNvCxnSpPr>
            <a:cxnSpLocks/>
          </p:cNvCxnSpPr>
          <p:nvPr/>
        </p:nvCxnSpPr>
        <p:spPr bwMode="auto">
          <a:xfrm flipH="1" flipV="1">
            <a:off x="2995613" y="2070100"/>
            <a:ext cx="268287" cy="33972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33" name="矩形 6">
            <a:extLst>
              <a:ext uri="{FF2B5EF4-FFF2-40B4-BE49-F238E27FC236}">
                <a16:creationId xmlns:a16="http://schemas.microsoft.com/office/drawing/2014/main" id="{E73CF420-616B-4B74-8A1F-76104C897002}"/>
              </a:ext>
            </a:extLst>
          </p:cNvPr>
          <p:cNvSpPr>
            <a:spLocks noChangeArrowheads="1"/>
          </p:cNvSpPr>
          <p:nvPr/>
        </p:nvSpPr>
        <p:spPr bwMode="auto">
          <a:xfrm>
            <a:off x="2453745" y="2450402"/>
            <a:ext cx="3005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cs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kumimoji="0" lang="zh-CN" altLang="en-US" sz="2000" dirty="0">
                <a:solidFill>
                  <a:srgbClr val="002060"/>
                </a:solidFill>
                <a:latin typeface="微软雅黑" panose="020B0503020204020204" pitchFamily="34" charset="-122"/>
                <a:ea typeface="微软雅黑" panose="020B0503020204020204" pitchFamily="34" charset="-122"/>
              </a:rPr>
              <a:t>执行程序所需时钟周期数</a:t>
            </a:r>
            <a:endParaRPr kumimoji="0" lang="zh-CN" altLang="en-US" sz="2000" dirty="0">
              <a:solidFill>
                <a:schemeClr val="tx1"/>
              </a:solidFill>
              <a:latin typeface="等线" panose="02010600030101010101" pitchFamily="2" charset="-122"/>
            </a:endParaRPr>
          </a:p>
        </p:txBody>
      </p:sp>
      <p:sp>
        <p:nvSpPr>
          <p:cNvPr id="34" name="矩形 7">
            <a:extLst>
              <a:ext uri="{FF2B5EF4-FFF2-40B4-BE49-F238E27FC236}">
                <a16:creationId xmlns:a16="http://schemas.microsoft.com/office/drawing/2014/main" id="{050B039E-7EAE-4D41-A42F-121B62004D91}"/>
              </a:ext>
            </a:extLst>
          </p:cNvPr>
          <p:cNvSpPr>
            <a:spLocks noChangeArrowheads="1"/>
          </p:cNvSpPr>
          <p:nvPr/>
        </p:nvSpPr>
        <p:spPr bwMode="auto">
          <a:xfrm>
            <a:off x="4425737" y="199604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cs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kumimoji="0" lang="zh-CN" altLang="en-US" sz="2000" dirty="0">
                <a:solidFill>
                  <a:srgbClr val="002060"/>
                </a:solidFill>
                <a:latin typeface="微软雅黑" panose="020B0503020204020204" pitchFamily="34" charset="-122"/>
                <a:ea typeface="微软雅黑" panose="020B0503020204020204" pitchFamily="34" charset="-122"/>
              </a:rPr>
              <a:t>时钟周期</a:t>
            </a:r>
            <a:endParaRPr kumimoji="0" lang="zh-CN" altLang="en-US" sz="2000" dirty="0">
              <a:solidFill>
                <a:schemeClr val="tx1"/>
              </a:solidFill>
              <a:latin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51953"/>
            <a:ext cx="7140788" cy="553998"/>
          </a:xfrm>
          <a:prstGeom prst="rect">
            <a:avLst/>
          </a:prstGeom>
        </p:spPr>
        <p:txBody>
          <a:bodyPr vert="horz" wrap="square" lIns="0" tIns="0" rIns="0" bIns="0" rtlCol="0">
            <a:spAutoFit/>
          </a:bodyPr>
          <a:lstStyle/>
          <a:p>
            <a:pPr marL="12700">
              <a:lnSpc>
                <a:spcPct val="100000"/>
              </a:lnSpc>
            </a:pPr>
            <a:r>
              <a:rPr lang="zh-CN" altLang="en-US" sz="3600" b="1" spc="-5" dirty="0">
                <a:solidFill>
                  <a:srgbClr val="C00000"/>
                </a:solidFill>
                <a:latin typeface="微软雅黑" panose="020B0503020204020204" pitchFamily="34" charset="-122"/>
                <a:ea typeface="微软雅黑" panose="020B0503020204020204" pitchFamily="34" charset="-122"/>
              </a:rPr>
              <a:t>与编译有关</a:t>
            </a:r>
            <a:r>
              <a:rPr sz="3600" b="1" spc="-5" dirty="0">
                <a:solidFill>
                  <a:srgbClr val="C00000"/>
                </a:solidFill>
                <a:latin typeface="微软雅黑" panose="020B0503020204020204" pitchFamily="34" charset="-122"/>
                <a:ea typeface="微软雅黑" panose="020B0503020204020204" pitchFamily="34" charset="-122"/>
              </a:rPr>
              <a:t>Compiler</a:t>
            </a:r>
            <a:r>
              <a:rPr sz="3600" b="1" spc="-85" dirty="0">
                <a:solidFill>
                  <a:srgbClr val="C00000"/>
                </a:solidFill>
                <a:latin typeface="微软雅黑" panose="020B0503020204020204" pitchFamily="34" charset="-122"/>
                <a:ea typeface="微软雅黑" panose="020B0503020204020204" pitchFamily="34" charset="-122"/>
              </a:rPr>
              <a:t> </a:t>
            </a:r>
            <a:r>
              <a:rPr sz="3600" b="1" dirty="0">
                <a:solidFill>
                  <a:srgbClr val="C00000"/>
                </a:solidFill>
                <a:latin typeface="微软雅黑" panose="020B0503020204020204" pitchFamily="34" charset="-122"/>
                <a:ea typeface="微软雅黑" panose="020B0503020204020204" pitchFamily="34" charset="-122"/>
              </a:rPr>
              <a:t>Matters!</a:t>
            </a:r>
          </a:p>
        </p:txBody>
      </p:sp>
      <p:sp>
        <p:nvSpPr>
          <p:cNvPr id="3" name="object 3"/>
          <p:cNvSpPr txBox="1"/>
          <p:nvPr/>
        </p:nvSpPr>
        <p:spPr>
          <a:xfrm>
            <a:off x="383540" y="1297178"/>
            <a:ext cx="6173470" cy="71755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1" spc="-5" dirty="0">
                <a:latin typeface="Arial"/>
                <a:cs typeface="Arial"/>
              </a:rPr>
              <a:t>Suppose </a:t>
            </a:r>
            <a:r>
              <a:rPr sz="2400" b="1" dirty="0">
                <a:latin typeface="Arial"/>
                <a:cs typeface="Arial"/>
              </a:rPr>
              <a:t>compiler has </a:t>
            </a:r>
            <a:r>
              <a:rPr sz="2400" b="1" spc="5" dirty="0">
                <a:latin typeface="Arial"/>
                <a:cs typeface="Arial"/>
              </a:rPr>
              <a:t>two</a:t>
            </a:r>
            <a:r>
              <a:rPr sz="2400" b="1" spc="-105" dirty="0">
                <a:latin typeface="Arial"/>
                <a:cs typeface="Arial"/>
              </a:rPr>
              <a:t> </a:t>
            </a:r>
            <a:r>
              <a:rPr sz="2400" b="1" spc="-5" dirty="0">
                <a:latin typeface="Arial"/>
                <a:cs typeface="Arial"/>
              </a:rPr>
              <a:t>choices:</a:t>
            </a:r>
            <a:endParaRPr sz="2400">
              <a:latin typeface="Arial"/>
              <a:cs typeface="Arial"/>
            </a:endParaRPr>
          </a:p>
          <a:p>
            <a:pPr marL="469900">
              <a:lnSpc>
                <a:spcPct val="100000"/>
              </a:lnSpc>
              <a:spcBef>
                <a:spcPts val="240"/>
              </a:spcBef>
              <a:tabLst>
                <a:tab pos="756285" algn="l"/>
              </a:tabLst>
            </a:pPr>
            <a:r>
              <a:rPr sz="2000" dirty="0">
                <a:latin typeface="Arial"/>
                <a:cs typeface="Arial"/>
              </a:rPr>
              <a:t>–	Can use 5 or 6 instructions, as described</a:t>
            </a:r>
            <a:r>
              <a:rPr sz="2000" spc="-165" dirty="0">
                <a:latin typeface="Arial"/>
                <a:cs typeface="Arial"/>
              </a:rPr>
              <a:t> </a:t>
            </a:r>
            <a:r>
              <a:rPr sz="2000" dirty="0">
                <a:latin typeface="Arial"/>
                <a:cs typeface="Arial"/>
              </a:rPr>
              <a:t>below:</a:t>
            </a:r>
            <a:endParaRPr sz="2000">
              <a:latin typeface="Arial"/>
              <a:cs typeface="Arial"/>
            </a:endParaRPr>
          </a:p>
        </p:txBody>
      </p:sp>
      <p:sp>
        <p:nvSpPr>
          <p:cNvPr id="4" name="object 4"/>
          <p:cNvSpPr txBox="1"/>
          <p:nvPr/>
        </p:nvSpPr>
        <p:spPr>
          <a:xfrm>
            <a:off x="383540" y="4016629"/>
            <a:ext cx="2737485" cy="3822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1" dirty="0">
                <a:latin typeface="Arial"/>
                <a:cs typeface="Arial"/>
              </a:rPr>
              <a:t>Which is</a:t>
            </a:r>
            <a:r>
              <a:rPr sz="2400" b="1" spc="-95" dirty="0">
                <a:latin typeface="Arial"/>
                <a:cs typeface="Arial"/>
              </a:rPr>
              <a:t> </a:t>
            </a:r>
            <a:r>
              <a:rPr sz="2400" b="1" spc="-5" dirty="0">
                <a:latin typeface="Arial"/>
                <a:cs typeface="Arial"/>
              </a:rPr>
              <a:t>better?</a:t>
            </a:r>
            <a:endParaRPr sz="2400">
              <a:latin typeface="Arial"/>
              <a:cs typeface="Arial"/>
            </a:endParaRPr>
          </a:p>
        </p:txBody>
      </p:sp>
      <p:graphicFrame>
        <p:nvGraphicFramePr>
          <p:cNvPr id="5" name="object 5"/>
          <p:cNvGraphicFramePr>
            <a:graphicFrameLocks noGrp="1"/>
          </p:cNvGraphicFramePr>
          <p:nvPr/>
        </p:nvGraphicFramePr>
        <p:xfrm>
          <a:off x="1357312" y="2119312"/>
          <a:ext cx="6600825" cy="1589149"/>
        </p:xfrm>
        <a:graphic>
          <a:graphicData uri="http://schemas.openxmlformats.org/drawingml/2006/table">
            <a:tbl>
              <a:tblPr firstRow="1" bandRow="1">
                <a:tableStyleId>{2D5ABB26-0587-4C30-8999-92F81FD0307C}</a:tableStyleId>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5224">
                <a:tc>
                  <a:txBody>
                    <a:bodyPr/>
                    <a:lstStyle/>
                    <a:p>
                      <a:pPr marL="76835">
                        <a:lnSpc>
                          <a:spcPct val="100000"/>
                        </a:lnSpc>
                        <a:spcBef>
                          <a:spcPts val="204"/>
                        </a:spcBef>
                      </a:pPr>
                      <a:r>
                        <a:rPr sz="1800" spc="-5" dirty="0">
                          <a:latin typeface="Arial"/>
                          <a:cs typeface="Arial"/>
                        </a:rPr>
                        <a:t>Class</a:t>
                      </a:r>
                      <a:endParaRPr sz="1800">
                        <a:latin typeface="Arial"/>
                        <a:cs typeface="Arial"/>
                      </a:endParaRPr>
                    </a:p>
                  </a:txBody>
                  <a:tcPr marL="0" marR="0" marT="26034"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01345">
                        <a:lnSpc>
                          <a:spcPct val="100000"/>
                        </a:lnSpc>
                        <a:spcBef>
                          <a:spcPts val="204"/>
                        </a:spcBef>
                      </a:pPr>
                      <a:r>
                        <a:rPr sz="1800" dirty="0">
                          <a:latin typeface="Arial"/>
                          <a:cs typeface="Arial"/>
                        </a:rPr>
                        <a:t>A</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01345">
                        <a:lnSpc>
                          <a:spcPct val="100000"/>
                        </a:lnSpc>
                        <a:spcBef>
                          <a:spcPts val="204"/>
                        </a:spcBef>
                      </a:pPr>
                      <a:r>
                        <a:rPr sz="1800" dirty="0">
                          <a:latin typeface="Arial"/>
                          <a:cs typeface="Arial"/>
                        </a:rPr>
                        <a:t>B</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83565">
                        <a:lnSpc>
                          <a:spcPct val="100000"/>
                        </a:lnSpc>
                        <a:spcBef>
                          <a:spcPts val="204"/>
                        </a:spcBef>
                      </a:pPr>
                      <a:r>
                        <a:rPr sz="1800" dirty="0">
                          <a:latin typeface="Arial"/>
                          <a:cs typeface="Arial"/>
                        </a:rPr>
                        <a:t>C</a:t>
                      </a:r>
                      <a:endParaRPr sz="1800">
                        <a:latin typeface="Arial"/>
                        <a:cs typeface="Arial"/>
                      </a:endParaRPr>
                    </a:p>
                  </a:txBody>
                  <a:tcPr marL="0" marR="0" marT="26034"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95350">
                <a:tc>
                  <a:txBody>
                    <a:bodyPr/>
                    <a:lstStyle/>
                    <a:p>
                      <a:pPr marL="76835">
                        <a:lnSpc>
                          <a:spcPct val="100000"/>
                        </a:lnSpc>
                        <a:spcBef>
                          <a:spcPts val="204"/>
                        </a:spcBef>
                      </a:pPr>
                      <a:r>
                        <a:rPr sz="1800" dirty="0">
                          <a:latin typeface="Arial"/>
                          <a:cs typeface="Arial"/>
                        </a:rPr>
                        <a:t>CPI for</a:t>
                      </a:r>
                      <a:r>
                        <a:rPr sz="1800" spc="-100" dirty="0">
                          <a:latin typeface="Arial"/>
                          <a:cs typeface="Arial"/>
                        </a:rPr>
                        <a:t> </a:t>
                      </a:r>
                      <a:r>
                        <a:rPr sz="1800" spc="-5" dirty="0">
                          <a:latin typeface="Arial"/>
                          <a:cs typeface="Arial"/>
                        </a:rPr>
                        <a:t>class</a:t>
                      </a:r>
                      <a:endParaRPr sz="1800">
                        <a:latin typeface="Arial"/>
                        <a:cs typeface="Arial"/>
                      </a:endParaRPr>
                    </a:p>
                  </a:txBody>
                  <a:tcPr marL="0" marR="0" marT="26034"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14680">
                        <a:lnSpc>
                          <a:spcPct val="100000"/>
                        </a:lnSpc>
                        <a:spcBef>
                          <a:spcPts val="204"/>
                        </a:spcBef>
                      </a:pPr>
                      <a:r>
                        <a:rPr sz="1800" dirty="0">
                          <a:latin typeface="Arial"/>
                          <a:cs typeface="Arial"/>
                        </a:rPr>
                        <a:t>1</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15315">
                        <a:lnSpc>
                          <a:spcPct val="100000"/>
                        </a:lnSpc>
                        <a:spcBef>
                          <a:spcPts val="204"/>
                        </a:spcBef>
                      </a:pPr>
                      <a:r>
                        <a:rPr sz="1800" dirty="0">
                          <a:latin typeface="Arial"/>
                          <a:cs typeface="Arial"/>
                        </a:rPr>
                        <a:t>2</a:t>
                      </a:r>
                      <a:endParaRPr sz="1800">
                        <a:latin typeface="Arial"/>
                        <a:cs typeface="Arial"/>
                      </a:endParaRPr>
                    </a:p>
                  </a:txBody>
                  <a:tcPr marL="0" marR="0" marT="26034"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01345">
                        <a:lnSpc>
                          <a:spcPct val="100000"/>
                        </a:lnSpc>
                        <a:spcBef>
                          <a:spcPts val="204"/>
                        </a:spcBef>
                      </a:pPr>
                      <a:r>
                        <a:rPr sz="1800" dirty="0">
                          <a:latin typeface="Arial"/>
                          <a:cs typeface="Arial"/>
                        </a:rPr>
                        <a:t>3</a:t>
                      </a:r>
                      <a:endParaRPr sz="1800">
                        <a:latin typeface="Arial"/>
                        <a:cs typeface="Arial"/>
                      </a:endParaRPr>
                    </a:p>
                  </a:txBody>
                  <a:tcPr marL="0" marR="0" marT="26034"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5350">
                <a:tc>
                  <a:txBody>
                    <a:bodyPr/>
                    <a:lstStyle/>
                    <a:p>
                      <a:pPr marL="76835">
                        <a:lnSpc>
                          <a:spcPct val="100000"/>
                        </a:lnSpc>
                        <a:spcBef>
                          <a:spcPts val="265"/>
                        </a:spcBef>
                      </a:pPr>
                      <a:r>
                        <a:rPr sz="1800" dirty="0">
                          <a:latin typeface="Arial"/>
                          <a:cs typeface="Arial"/>
                        </a:rPr>
                        <a:t>IC </a:t>
                      </a:r>
                      <a:r>
                        <a:rPr sz="1800" spc="-5" dirty="0">
                          <a:latin typeface="Arial"/>
                          <a:cs typeface="Arial"/>
                        </a:rPr>
                        <a:t>in sequence</a:t>
                      </a:r>
                      <a:r>
                        <a:rPr sz="1800" spc="-55" dirty="0">
                          <a:latin typeface="Arial"/>
                          <a:cs typeface="Arial"/>
                        </a:rPr>
                        <a:t> </a:t>
                      </a:r>
                      <a:r>
                        <a:rPr sz="1800" spc="-5" dirty="0">
                          <a:latin typeface="Arial"/>
                          <a:cs typeface="Arial"/>
                        </a:rPr>
                        <a:t>1</a:t>
                      </a:r>
                      <a:endParaRPr sz="1800">
                        <a:latin typeface="Arial"/>
                        <a:cs typeface="Arial"/>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14680">
                        <a:lnSpc>
                          <a:spcPct val="100000"/>
                        </a:lnSpc>
                        <a:spcBef>
                          <a:spcPts val="265"/>
                        </a:spcBef>
                      </a:pPr>
                      <a:r>
                        <a:rPr sz="1800" dirty="0">
                          <a:latin typeface="Arial"/>
                          <a:cs typeface="Arial"/>
                        </a:rPr>
                        <a:t>2</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1531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1345">
                        <a:lnSpc>
                          <a:spcPct val="100000"/>
                        </a:lnSpc>
                        <a:spcBef>
                          <a:spcPts val="265"/>
                        </a:spcBef>
                      </a:pPr>
                      <a:r>
                        <a:rPr sz="1800" dirty="0">
                          <a:latin typeface="Arial"/>
                          <a:cs typeface="Arial"/>
                        </a:rPr>
                        <a:t>2</a:t>
                      </a:r>
                      <a:endParaRPr sz="1800">
                        <a:latin typeface="Arial"/>
                        <a:cs typeface="Arial"/>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3225">
                <a:tc>
                  <a:txBody>
                    <a:bodyPr/>
                    <a:lstStyle/>
                    <a:p>
                      <a:pPr marL="76835">
                        <a:lnSpc>
                          <a:spcPct val="100000"/>
                        </a:lnSpc>
                        <a:spcBef>
                          <a:spcPts val="265"/>
                        </a:spcBef>
                      </a:pPr>
                      <a:r>
                        <a:rPr sz="1800" dirty="0">
                          <a:latin typeface="Arial"/>
                          <a:cs typeface="Arial"/>
                        </a:rPr>
                        <a:t>IC </a:t>
                      </a:r>
                      <a:r>
                        <a:rPr sz="1800" spc="-5" dirty="0">
                          <a:latin typeface="Arial"/>
                          <a:cs typeface="Arial"/>
                        </a:rPr>
                        <a:t>in sequence</a:t>
                      </a:r>
                      <a:r>
                        <a:rPr sz="1800" spc="-55" dirty="0">
                          <a:latin typeface="Arial"/>
                          <a:cs typeface="Arial"/>
                        </a:rPr>
                        <a:t> </a:t>
                      </a:r>
                      <a:r>
                        <a:rPr sz="1800" spc="-5" dirty="0">
                          <a:latin typeface="Arial"/>
                          <a:cs typeface="Arial"/>
                        </a:rPr>
                        <a:t>2</a:t>
                      </a:r>
                      <a:endParaRPr sz="1800">
                        <a:latin typeface="Arial"/>
                        <a:cs typeface="Arial"/>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14680">
                        <a:lnSpc>
                          <a:spcPct val="100000"/>
                        </a:lnSpc>
                        <a:spcBef>
                          <a:spcPts val="265"/>
                        </a:spcBef>
                      </a:pPr>
                      <a:r>
                        <a:rPr sz="1800" dirty="0">
                          <a:latin typeface="Arial"/>
                          <a:cs typeface="Arial"/>
                        </a:rPr>
                        <a:t>4</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1531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01345">
                        <a:lnSpc>
                          <a:spcPct val="100000"/>
                        </a:lnSpc>
                        <a:spcBef>
                          <a:spcPts val="265"/>
                        </a:spcBef>
                      </a:pPr>
                      <a:r>
                        <a:rPr sz="1800" dirty="0">
                          <a:latin typeface="Arial"/>
                          <a:cs typeface="Arial"/>
                        </a:rPr>
                        <a:t>1</a:t>
                      </a:r>
                      <a:endParaRPr sz="1800">
                        <a:latin typeface="Arial"/>
                        <a:cs typeface="Arial"/>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txBox="1"/>
          <p:nvPr/>
        </p:nvSpPr>
        <p:spPr>
          <a:xfrm>
            <a:off x="618540" y="4486402"/>
            <a:ext cx="3485515" cy="200787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Garamond"/>
                <a:cs typeface="Garamond"/>
              </a:rPr>
              <a:t>Sequence </a:t>
            </a:r>
            <a:r>
              <a:rPr sz="2400" dirty="0">
                <a:latin typeface="Garamond"/>
                <a:cs typeface="Garamond"/>
              </a:rPr>
              <a:t>1: IC =</a:t>
            </a:r>
            <a:r>
              <a:rPr sz="2400" spc="-60" dirty="0">
                <a:latin typeface="Garamond"/>
                <a:cs typeface="Garamond"/>
              </a:rPr>
              <a:t> </a:t>
            </a:r>
            <a:r>
              <a:rPr sz="2400" dirty="0">
                <a:latin typeface="Garamond"/>
                <a:cs typeface="Garamond"/>
              </a:rPr>
              <a:t>5</a:t>
            </a:r>
            <a:endParaRPr sz="2400">
              <a:latin typeface="Garamond"/>
              <a:cs typeface="Garamond"/>
            </a:endParaRPr>
          </a:p>
          <a:p>
            <a:pPr marL="469265">
              <a:lnSpc>
                <a:spcPct val="100000"/>
              </a:lnSpc>
              <a:spcBef>
                <a:spcPts val="575"/>
              </a:spcBef>
              <a:tabLst>
                <a:tab pos="756285" algn="l"/>
              </a:tabLst>
            </a:pPr>
            <a:r>
              <a:rPr sz="2400" dirty="0">
                <a:latin typeface="Garamond"/>
                <a:cs typeface="Garamond"/>
              </a:rPr>
              <a:t>–	</a:t>
            </a:r>
            <a:r>
              <a:rPr sz="2400" spc="-15" dirty="0">
                <a:latin typeface="Garamond"/>
                <a:cs typeface="Garamond"/>
              </a:rPr>
              <a:t>Clock</a:t>
            </a:r>
            <a:r>
              <a:rPr sz="2400" spc="-65" dirty="0">
                <a:latin typeface="Garamond"/>
                <a:cs typeface="Garamond"/>
              </a:rPr>
              <a:t> </a:t>
            </a:r>
            <a:r>
              <a:rPr sz="2400" spc="-5" dirty="0">
                <a:latin typeface="Garamond"/>
                <a:cs typeface="Garamond"/>
              </a:rPr>
              <a:t>Cycles</a:t>
            </a:r>
            <a:endParaRPr sz="2400">
              <a:latin typeface="Garamond"/>
              <a:cs typeface="Garamond"/>
            </a:endParaRPr>
          </a:p>
          <a:p>
            <a:pPr marL="756285">
              <a:lnSpc>
                <a:spcPts val="2870"/>
              </a:lnSpc>
              <a:spcBef>
                <a:spcPts val="25"/>
              </a:spcBef>
            </a:pPr>
            <a:r>
              <a:rPr sz="2400" dirty="0">
                <a:latin typeface="Garamond"/>
                <a:cs typeface="Garamond"/>
              </a:rPr>
              <a:t>= </a:t>
            </a:r>
            <a:r>
              <a:rPr sz="2400" spc="-5" dirty="0">
                <a:latin typeface="Garamond"/>
                <a:cs typeface="Garamond"/>
              </a:rPr>
              <a:t>2</a:t>
            </a:r>
            <a:r>
              <a:rPr sz="2400" spc="-5" dirty="0">
                <a:latin typeface="Arial"/>
                <a:cs typeface="Arial"/>
              </a:rPr>
              <a:t>×</a:t>
            </a:r>
            <a:r>
              <a:rPr sz="2400" spc="-5" dirty="0">
                <a:latin typeface="Garamond"/>
                <a:cs typeface="Garamond"/>
              </a:rPr>
              <a:t>1 </a:t>
            </a:r>
            <a:r>
              <a:rPr sz="2400" dirty="0">
                <a:latin typeface="Garamond"/>
                <a:cs typeface="Garamond"/>
              </a:rPr>
              <a:t>+ 1</a:t>
            </a:r>
            <a:r>
              <a:rPr sz="2400" dirty="0">
                <a:latin typeface="Arial"/>
                <a:cs typeface="Arial"/>
              </a:rPr>
              <a:t>×</a:t>
            </a:r>
            <a:r>
              <a:rPr sz="2400" dirty="0">
                <a:latin typeface="Garamond"/>
                <a:cs typeface="Garamond"/>
              </a:rPr>
              <a:t>2 +</a:t>
            </a:r>
            <a:r>
              <a:rPr sz="2400" spc="-95" dirty="0">
                <a:latin typeface="Garamond"/>
                <a:cs typeface="Garamond"/>
              </a:rPr>
              <a:t> </a:t>
            </a:r>
            <a:r>
              <a:rPr sz="2400" dirty="0">
                <a:latin typeface="Garamond"/>
                <a:cs typeface="Garamond"/>
              </a:rPr>
              <a:t>2</a:t>
            </a:r>
            <a:r>
              <a:rPr sz="2400" dirty="0">
                <a:latin typeface="Arial"/>
                <a:cs typeface="Arial"/>
              </a:rPr>
              <a:t>×</a:t>
            </a:r>
            <a:r>
              <a:rPr sz="2400" dirty="0">
                <a:latin typeface="Garamond"/>
                <a:cs typeface="Garamond"/>
              </a:rPr>
              <a:t>3</a:t>
            </a:r>
            <a:endParaRPr sz="2400">
              <a:latin typeface="Garamond"/>
              <a:cs typeface="Garamond"/>
            </a:endParaRPr>
          </a:p>
          <a:p>
            <a:pPr marL="756285">
              <a:lnSpc>
                <a:spcPts val="2870"/>
              </a:lnSpc>
            </a:pPr>
            <a:r>
              <a:rPr sz="2400" dirty="0">
                <a:latin typeface="Garamond"/>
                <a:cs typeface="Garamond"/>
              </a:rPr>
              <a:t>=</a:t>
            </a:r>
            <a:r>
              <a:rPr sz="2400" spc="-100" dirty="0">
                <a:latin typeface="Garamond"/>
                <a:cs typeface="Garamond"/>
              </a:rPr>
              <a:t> </a:t>
            </a:r>
            <a:r>
              <a:rPr sz="2400" dirty="0">
                <a:latin typeface="Garamond"/>
                <a:cs typeface="Garamond"/>
              </a:rPr>
              <a:t>10</a:t>
            </a:r>
            <a:endParaRPr sz="2400">
              <a:latin typeface="Garamond"/>
              <a:cs typeface="Garamond"/>
            </a:endParaRPr>
          </a:p>
          <a:p>
            <a:pPr marL="469265">
              <a:lnSpc>
                <a:spcPct val="100000"/>
              </a:lnSpc>
              <a:spcBef>
                <a:spcPts val="575"/>
              </a:spcBef>
              <a:tabLst>
                <a:tab pos="756285" algn="l"/>
              </a:tabLst>
            </a:pPr>
            <a:r>
              <a:rPr sz="2400" dirty="0">
                <a:latin typeface="Garamond"/>
                <a:cs typeface="Garamond"/>
              </a:rPr>
              <a:t>–	</a:t>
            </a:r>
            <a:r>
              <a:rPr sz="2400" spc="-65" dirty="0">
                <a:latin typeface="Garamond"/>
                <a:cs typeface="Garamond"/>
              </a:rPr>
              <a:t>Avg. </a:t>
            </a:r>
            <a:r>
              <a:rPr sz="2400" spc="-5" dirty="0">
                <a:latin typeface="Garamond"/>
                <a:cs typeface="Garamond"/>
              </a:rPr>
              <a:t>CPI </a:t>
            </a:r>
            <a:r>
              <a:rPr sz="2400" dirty="0">
                <a:latin typeface="Garamond"/>
                <a:cs typeface="Garamond"/>
              </a:rPr>
              <a:t>= 10/5 =</a:t>
            </a:r>
            <a:r>
              <a:rPr sz="2400" spc="-25" dirty="0">
                <a:latin typeface="Garamond"/>
                <a:cs typeface="Garamond"/>
              </a:rPr>
              <a:t> </a:t>
            </a:r>
            <a:r>
              <a:rPr sz="2400" dirty="0">
                <a:latin typeface="Garamond"/>
                <a:cs typeface="Garamond"/>
              </a:rPr>
              <a:t>2.0</a:t>
            </a:r>
            <a:endParaRPr sz="2400">
              <a:latin typeface="Garamond"/>
              <a:cs typeface="Garamond"/>
            </a:endParaRPr>
          </a:p>
        </p:txBody>
      </p:sp>
      <p:sp>
        <p:nvSpPr>
          <p:cNvPr id="7" name="object 7"/>
          <p:cNvSpPr txBox="1"/>
          <p:nvPr/>
        </p:nvSpPr>
        <p:spPr>
          <a:xfrm>
            <a:off x="4867402" y="4486402"/>
            <a:ext cx="3345179" cy="200787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Garamond"/>
                <a:cs typeface="Garamond"/>
              </a:rPr>
              <a:t>Sequence </a:t>
            </a:r>
            <a:r>
              <a:rPr sz="2400" dirty="0">
                <a:latin typeface="Garamond"/>
                <a:cs typeface="Garamond"/>
              </a:rPr>
              <a:t>2: IC =</a:t>
            </a:r>
            <a:r>
              <a:rPr sz="2400" spc="-60" dirty="0">
                <a:latin typeface="Garamond"/>
                <a:cs typeface="Garamond"/>
              </a:rPr>
              <a:t> </a:t>
            </a:r>
            <a:r>
              <a:rPr sz="2400" dirty="0">
                <a:latin typeface="Garamond"/>
                <a:cs typeface="Garamond"/>
              </a:rPr>
              <a:t>6</a:t>
            </a:r>
            <a:endParaRPr sz="2400">
              <a:latin typeface="Garamond"/>
              <a:cs typeface="Garamond"/>
            </a:endParaRPr>
          </a:p>
          <a:p>
            <a:pPr marL="469900">
              <a:lnSpc>
                <a:spcPct val="100000"/>
              </a:lnSpc>
              <a:spcBef>
                <a:spcPts val="575"/>
              </a:spcBef>
              <a:tabLst>
                <a:tab pos="756285" algn="l"/>
              </a:tabLst>
            </a:pPr>
            <a:r>
              <a:rPr sz="2400" dirty="0">
                <a:latin typeface="Garamond"/>
                <a:cs typeface="Garamond"/>
              </a:rPr>
              <a:t>–	</a:t>
            </a:r>
            <a:r>
              <a:rPr sz="2400" spc="-10" dirty="0">
                <a:latin typeface="Garamond"/>
                <a:cs typeface="Garamond"/>
              </a:rPr>
              <a:t>Clock</a:t>
            </a:r>
            <a:r>
              <a:rPr sz="2400" spc="-100" dirty="0">
                <a:latin typeface="Garamond"/>
                <a:cs typeface="Garamond"/>
              </a:rPr>
              <a:t> </a:t>
            </a:r>
            <a:r>
              <a:rPr sz="2400" dirty="0">
                <a:latin typeface="Garamond"/>
                <a:cs typeface="Garamond"/>
              </a:rPr>
              <a:t>Cycles</a:t>
            </a:r>
            <a:endParaRPr sz="2400">
              <a:latin typeface="Garamond"/>
              <a:cs typeface="Garamond"/>
            </a:endParaRPr>
          </a:p>
          <a:p>
            <a:pPr marL="756285">
              <a:lnSpc>
                <a:spcPts val="2870"/>
              </a:lnSpc>
              <a:spcBef>
                <a:spcPts val="25"/>
              </a:spcBef>
            </a:pPr>
            <a:r>
              <a:rPr sz="2400" dirty="0">
                <a:latin typeface="Garamond"/>
                <a:cs typeface="Garamond"/>
              </a:rPr>
              <a:t>= 4</a:t>
            </a:r>
            <a:r>
              <a:rPr sz="2400" dirty="0">
                <a:latin typeface="Arial"/>
                <a:cs typeface="Arial"/>
              </a:rPr>
              <a:t>×</a:t>
            </a:r>
            <a:r>
              <a:rPr sz="2400" dirty="0">
                <a:latin typeface="Garamond"/>
                <a:cs typeface="Garamond"/>
              </a:rPr>
              <a:t>1 + 1</a:t>
            </a:r>
            <a:r>
              <a:rPr sz="2400" dirty="0">
                <a:latin typeface="Arial"/>
                <a:cs typeface="Arial"/>
              </a:rPr>
              <a:t>×</a:t>
            </a:r>
            <a:r>
              <a:rPr sz="2400" dirty="0">
                <a:latin typeface="Garamond"/>
                <a:cs typeface="Garamond"/>
              </a:rPr>
              <a:t>2 +</a:t>
            </a:r>
            <a:r>
              <a:rPr sz="2400" spc="-110" dirty="0">
                <a:latin typeface="Garamond"/>
                <a:cs typeface="Garamond"/>
              </a:rPr>
              <a:t> </a:t>
            </a:r>
            <a:r>
              <a:rPr sz="2400" dirty="0">
                <a:latin typeface="Garamond"/>
                <a:cs typeface="Garamond"/>
              </a:rPr>
              <a:t>1</a:t>
            </a:r>
            <a:r>
              <a:rPr sz="2400" dirty="0">
                <a:latin typeface="Arial"/>
                <a:cs typeface="Arial"/>
              </a:rPr>
              <a:t>×</a:t>
            </a:r>
            <a:r>
              <a:rPr sz="2400" dirty="0">
                <a:latin typeface="Garamond"/>
                <a:cs typeface="Garamond"/>
              </a:rPr>
              <a:t>3</a:t>
            </a:r>
            <a:endParaRPr sz="2400">
              <a:latin typeface="Garamond"/>
              <a:cs typeface="Garamond"/>
            </a:endParaRPr>
          </a:p>
          <a:p>
            <a:pPr marL="756285">
              <a:lnSpc>
                <a:spcPts val="2870"/>
              </a:lnSpc>
            </a:pPr>
            <a:r>
              <a:rPr sz="2400" dirty="0">
                <a:latin typeface="Garamond"/>
                <a:cs typeface="Garamond"/>
              </a:rPr>
              <a:t>=</a:t>
            </a:r>
            <a:r>
              <a:rPr sz="2400" spc="-100" dirty="0">
                <a:latin typeface="Garamond"/>
                <a:cs typeface="Garamond"/>
              </a:rPr>
              <a:t> </a:t>
            </a:r>
            <a:r>
              <a:rPr sz="2400" dirty="0">
                <a:latin typeface="Garamond"/>
                <a:cs typeface="Garamond"/>
              </a:rPr>
              <a:t>9</a:t>
            </a:r>
            <a:endParaRPr sz="2400">
              <a:latin typeface="Garamond"/>
              <a:cs typeface="Garamond"/>
            </a:endParaRPr>
          </a:p>
          <a:p>
            <a:pPr marL="469900">
              <a:lnSpc>
                <a:spcPct val="100000"/>
              </a:lnSpc>
              <a:spcBef>
                <a:spcPts val="575"/>
              </a:spcBef>
              <a:tabLst>
                <a:tab pos="756285" algn="l"/>
              </a:tabLst>
            </a:pPr>
            <a:r>
              <a:rPr sz="2400" dirty="0">
                <a:latin typeface="Garamond"/>
                <a:cs typeface="Garamond"/>
              </a:rPr>
              <a:t>–	</a:t>
            </a:r>
            <a:r>
              <a:rPr sz="2400" spc="-60" dirty="0">
                <a:latin typeface="Garamond"/>
                <a:cs typeface="Garamond"/>
              </a:rPr>
              <a:t>Avg. </a:t>
            </a:r>
            <a:r>
              <a:rPr sz="2400" dirty="0">
                <a:latin typeface="Garamond"/>
                <a:cs typeface="Garamond"/>
              </a:rPr>
              <a:t>CPI = 9/6 =</a:t>
            </a:r>
            <a:r>
              <a:rPr sz="2400" spc="-40" dirty="0">
                <a:latin typeface="Garamond"/>
                <a:cs typeface="Garamond"/>
              </a:rPr>
              <a:t> </a:t>
            </a:r>
            <a:r>
              <a:rPr sz="2400" dirty="0">
                <a:latin typeface="Garamond"/>
                <a:cs typeface="Garamond"/>
              </a:rPr>
              <a:t>1.5</a:t>
            </a:r>
            <a:endParaRPr sz="2400">
              <a:latin typeface="Garamond"/>
              <a:cs typeface="Garamond"/>
            </a:endParaRPr>
          </a:p>
        </p:txBody>
      </p:sp>
      <p:sp>
        <p:nvSpPr>
          <p:cNvPr id="8" name="object 8"/>
          <p:cNvSpPr txBox="1"/>
          <p:nvPr/>
        </p:nvSpPr>
        <p:spPr>
          <a:xfrm>
            <a:off x="3432175" y="4079620"/>
            <a:ext cx="4184650" cy="228600"/>
          </a:xfrm>
          <a:prstGeom prst="rect">
            <a:avLst/>
          </a:prstGeom>
        </p:spPr>
        <p:txBody>
          <a:bodyPr vert="horz" wrap="square" lIns="0" tIns="0" rIns="0" bIns="0" rtlCol="0">
            <a:spAutoFit/>
          </a:bodyPr>
          <a:lstStyle/>
          <a:p>
            <a:pPr marL="12700">
              <a:lnSpc>
                <a:spcPct val="100000"/>
              </a:lnSpc>
            </a:pPr>
            <a:r>
              <a:rPr sz="1400" b="1" spc="-5" dirty="0">
                <a:solidFill>
                  <a:srgbClr val="FF0000"/>
                </a:solidFill>
                <a:latin typeface="Arial"/>
                <a:cs typeface="Arial"/>
              </a:rPr>
              <a:t>Sequence </a:t>
            </a:r>
            <a:r>
              <a:rPr sz="1400" b="1" dirty="0">
                <a:solidFill>
                  <a:srgbClr val="FF0000"/>
                </a:solidFill>
                <a:latin typeface="Arial"/>
                <a:cs typeface="Arial"/>
              </a:rPr>
              <a:t>2 </a:t>
            </a:r>
            <a:r>
              <a:rPr sz="1400" b="1" spc="-5" dirty="0">
                <a:solidFill>
                  <a:srgbClr val="FF0000"/>
                </a:solidFill>
                <a:latin typeface="Arial"/>
                <a:cs typeface="Arial"/>
              </a:rPr>
              <a:t>has </a:t>
            </a:r>
            <a:r>
              <a:rPr sz="1400" b="1" dirty="0">
                <a:solidFill>
                  <a:srgbClr val="FF0000"/>
                </a:solidFill>
                <a:latin typeface="Arial"/>
                <a:cs typeface="Arial"/>
              </a:rPr>
              <a:t>lower </a:t>
            </a:r>
            <a:r>
              <a:rPr sz="1400" b="1" spc="-5" dirty="0">
                <a:solidFill>
                  <a:srgbClr val="FF0000"/>
                </a:solidFill>
                <a:latin typeface="Arial"/>
                <a:cs typeface="Arial"/>
              </a:rPr>
              <a:t>average CPI, </a:t>
            </a:r>
            <a:r>
              <a:rPr sz="1400" b="1" dirty="0">
                <a:solidFill>
                  <a:srgbClr val="FF0000"/>
                </a:solidFill>
                <a:latin typeface="Arial"/>
                <a:cs typeface="Arial"/>
              </a:rPr>
              <a:t>so it is</a:t>
            </a:r>
            <a:r>
              <a:rPr sz="1400" b="1" spc="-155" dirty="0">
                <a:solidFill>
                  <a:srgbClr val="FF0000"/>
                </a:solidFill>
                <a:latin typeface="Arial"/>
                <a:cs typeface="Arial"/>
              </a:rPr>
              <a:t> </a:t>
            </a:r>
            <a:r>
              <a:rPr sz="1400" b="1" spc="-10" dirty="0">
                <a:solidFill>
                  <a:srgbClr val="FF0000"/>
                </a:solidFill>
                <a:latin typeface="Arial"/>
                <a:cs typeface="Arial"/>
              </a:rPr>
              <a:t>better.</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82729"/>
            <a:ext cx="6403038" cy="492443"/>
          </a:xfrm>
          <a:prstGeom prst="rect">
            <a:avLst/>
          </a:prstGeom>
        </p:spPr>
        <p:txBody>
          <a:bodyPr vert="horz" wrap="square" lIns="0" tIns="0" rIns="0" bIns="0" rtlCol="0">
            <a:spAutoFit/>
          </a:bodyPr>
          <a:lstStyle/>
          <a:p>
            <a:pPr marL="12700">
              <a:lnSpc>
                <a:spcPct val="100000"/>
              </a:lnSpc>
            </a:pPr>
            <a:r>
              <a:rPr lang="zh-CN" altLang="en-US" sz="3200" b="1" spc="-5" dirty="0">
                <a:solidFill>
                  <a:srgbClr val="C00000"/>
                </a:solidFill>
                <a:latin typeface="微软雅黑" panose="020B0503020204020204" pitchFamily="34" charset="-122"/>
                <a:ea typeface="微软雅黑" panose="020B0503020204020204" pitchFamily="34" charset="-122"/>
              </a:rPr>
              <a:t>性能比较</a:t>
            </a:r>
            <a:endParaRPr sz="3200" b="1" dirty="0">
              <a:solidFill>
                <a:srgbClr val="C00000"/>
              </a:solidFill>
              <a:latin typeface="微软雅黑" panose="020B0503020204020204" pitchFamily="34" charset="-122"/>
              <a:ea typeface="微软雅黑" panose="020B0503020204020204" pitchFamily="34" charset="-122"/>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590"/>
              </a:lnSpc>
            </a:pPr>
            <a:fld id="{81D60167-4931-47E6-BA6A-407CBD079E47}" type="slidenum">
              <a:rPr dirty="0"/>
              <a:pPr marL="25400">
                <a:lnSpc>
                  <a:spcPts val="1590"/>
                </a:lnSpc>
              </a:pPr>
              <a:t>8</a:t>
            </a:fld>
            <a:endParaRPr dirty="0"/>
          </a:p>
        </p:txBody>
      </p:sp>
      <p:sp>
        <p:nvSpPr>
          <p:cNvPr id="3" name="object 3"/>
          <p:cNvSpPr/>
          <p:nvPr/>
        </p:nvSpPr>
        <p:spPr>
          <a:xfrm>
            <a:off x="1143761" y="2896361"/>
            <a:ext cx="5791200" cy="841375"/>
          </a:xfrm>
          <a:custGeom>
            <a:avLst/>
            <a:gdLst/>
            <a:ahLst/>
            <a:cxnLst/>
            <a:rect l="l" t="t" r="r" b="b"/>
            <a:pathLst>
              <a:path w="5791200" h="841375">
                <a:moveTo>
                  <a:pt x="0" y="841248"/>
                </a:moveTo>
                <a:lnTo>
                  <a:pt x="5791199" y="841248"/>
                </a:lnTo>
                <a:lnTo>
                  <a:pt x="5791199" y="0"/>
                </a:lnTo>
                <a:lnTo>
                  <a:pt x="0" y="0"/>
                </a:lnTo>
                <a:lnTo>
                  <a:pt x="0" y="841248"/>
                </a:lnTo>
                <a:close/>
              </a:path>
            </a:pathLst>
          </a:custGeom>
          <a:solidFill>
            <a:srgbClr val="ECDFBB"/>
          </a:solidFill>
        </p:spPr>
        <p:txBody>
          <a:bodyPr wrap="square" lIns="0" tIns="0" rIns="0" bIns="0" rtlCol="0"/>
          <a:lstStyle/>
          <a:p>
            <a:endParaRPr/>
          </a:p>
        </p:txBody>
      </p:sp>
      <p:sp>
        <p:nvSpPr>
          <p:cNvPr id="4" name="object 4"/>
          <p:cNvSpPr/>
          <p:nvPr/>
        </p:nvSpPr>
        <p:spPr>
          <a:xfrm>
            <a:off x="1143761" y="2896361"/>
            <a:ext cx="5791200" cy="841375"/>
          </a:xfrm>
          <a:custGeom>
            <a:avLst/>
            <a:gdLst/>
            <a:ahLst/>
            <a:cxnLst/>
            <a:rect l="l" t="t" r="r" b="b"/>
            <a:pathLst>
              <a:path w="5791200" h="841375">
                <a:moveTo>
                  <a:pt x="0" y="841248"/>
                </a:moveTo>
                <a:lnTo>
                  <a:pt x="5791199" y="841248"/>
                </a:lnTo>
                <a:lnTo>
                  <a:pt x="5791199" y="0"/>
                </a:lnTo>
                <a:lnTo>
                  <a:pt x="0" y="0"/>
                </a:lnTo>
                <a:lnTo>
                  <a:pt x="0" y="841248"/>
                </a:lnTo>
                <a:close/>
              </a:path>
            </a:pathLst>
          </a:custGeom>
          <a:ln w="19812">
            <a:solidFill>
              <a:srgbClr val="C7693A"/>
            </a:solidFill>
          </a:ln>
        </p:spPr>
        <p:txBody>
          <a:bodyPr wrap="square" lIns="0" tIns="0" rIns="0" bIns="0" rtlCol="0"/>
          <a:lstStyle/>
          <a:p>
            <a:endParaRPr/>
          </a:p>
        </p:txBody>
      </p:sp>
      <p:sp>
        <p:nvSpPr>
          <p:cNvPr id="5" name="object 5"/>
          <p:cNvSpPr txBox="1"/>
          <p:nvPr/>
        </p:nvSpPr>
        <p:spPr>
          <a:xfrm>
            <a:off x="383540" y="1373378"/>
            <a:ext cx="6626225" cy="470535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1" spc="-5" dirty="0">
                <a:latin typeface="Arial"/>
                <a:cs typeface="Arial"/>
              </a:rPr>
              <a:t>Performance </a:t>
            </a:r>
            <a:r>
              <a:rPr sz="2400" b="1" dirty="0">
                <a:latin typeface="Arial"/>
                <a:cs typeface="Arial"/>
              </a:rPr>
              <a:t>= </a:t>
            </a:r>
            <a:r>
              <a:rPr sz="2400" b="1" spc="-5" dirty="0">
                <a:latin typeface="Arial"/>
                <a:cs typeface="Arial"/>
              </a:rPr>
              <a:t>1 </a:t>
            </a:r>
            <a:r>
              <a:rPr sz="2400" b="1" dirty="0">
                <a:latin typeface="Arial"/>
                <a:cs typeface="Arial"/>
              </a:rPr>
              <a:t>/ </a:t>
            </a:r>
            <a:r>
              <a:rPr sz="2400" b="1" spc="-5" dirty="0">
                <a:latin typeface="Arial"/>
                <a:cs typeface="Arial"/>
              </a:rPr>
              <a:t>Execution</a:t>
            </a:r>
            <a:r>
              <a:rPr sz="2400" b="1" spc="-20" dirty="0">
                <a:latin typeface="Arial"/>
                <a:cs typeface="Arial"/>
              </a:rPr>
              <a:t> </a:t>
            </a:r>
            <a:r>
              <a:rPr sz="2400" b="1" spc="-15" dirty="0">
                <a:latin typeface="Arial"/>
                <a:cs typeface="Arial"/>
              </a:rPr>
              <a:t>Time</a:t>
            </a:r>
            <a:endParaRPr sz="2400">
              <a:latin typeface="Arial"/>
              <a:cs typeface="Arial"/>
            </a:endParaRPr>
          </a:p>
          <a:p>
            <a:pPr>
              <a:lnSpc>
                <a:spcPct val="100000"/>
              </a:lnSpc>
              <a:spcBef>
                <a:spcPts val="5"/>
              </a:spcBef>
              <a:buFont typeface="Arial"/>
              <a:buChar char="•"/>
            </a:pPr>
            <a:endParaRPr sz="3000">
              <a:latin typeface="Times New Roman"/>
              <a:cs typeface="Times New Roman"/>
            </a:endParaRPr>
          </a:p>
          <a:p>
            <a:pPr marL="355600" indent="-342900">
              <a:lnSpc>
                <a:spcPct val="100000"/>
              </a:lnSpc>
              <a:spcBef>
                <a:spcPts val="5"/>
              </a:spcBef>
              <a:buFont typeface="Arial"/>
              <a:buChar char="•"/>
              <a:tabLst>
                <a:tab pos="354965" algn="l"/>
                <a:tab pos="355600" algn="l"/>
              </a:tabLst>
            </a:pPr>
            <a:r>
              <a:rPr sz="2400" b="1" dirty="0">
                <a:latin typeface="Arial"/>
                <a:cs typeface="Arial"/>
              </a:rPr>
              <a:t>“X is </a:t>
            </a:r>
            <a:r>
              <a:rPr sz="2400" b="1" i="1" dirty="0">
                <a:latin typeface="Arial"/>
                <a:cs typeface="Arial"/>
              </a:rPr>
              <a:t>n </a:t>
            </a:r>
            <a:r>
              <a:rPr sz="2400" b="1" dirty="0">
                <a:latin typeface="Arial"/>
                <a:cs typeface="Arial"/>
              </a:rPr>
              <a:t>times </a:t>
            </a:r>
            <a:r>
              <a:rPr sz="2400" b="1" spc="-5" dirty="0">
                <a:latin typeface="Arial"/>
                <a:cs typeface="Arial"/>
              </a:rPr>
              <a:t>faster </a:t>
            </a:r>
            <a:r>
              <a:rPr sz="2400" b="1" dirty="0">
                <a:latin typeface="Arial"/>
                <a:cs typeface="Arial"/>
              </a:rPr>
              <a:t>than</a:t>
            </a:r>
            <a:r>
              <a:rPr sz="2400" b="1" spc="-150" dirty="0">
                <a:latin typeface="Arial"/>
                <a:cs typeface="Arial"/>
              </a:rPr>
              <a:t> </a:t>
            </a:r>
            <a:r>
              <a:rPr sz="2400" b="1" dirty="0">
                <a:latin typeface="Arial"/>
                <a:cs typeface="Arial"/>
              </a:rPr>
              <a:t>Y”</a:t>
            </a:r>
            <a:endParaRPr sz="2400">
              <a:latin typeface="Arial"/>
              <a:cs typeface="Arial"/>
            </a:endParaRPr>
          </a:p>
          <a:p>
            <a:pPr>
              <a:lnSpc>
                <a:spcPct val="100000"/>
              </a:lnSpc>
              <a:spcBef>
                <a:spcPts val="5"/>
              </a:spcBef>
              <a:buFont typeface="Arial"/>
              <a:buChar char="•"/>
            </a:pPr>
            <a:endParaRPr sz="2550">
              <a:latin typeface="Times New Roman"/>
              <a:cs typeface="Times New Roman"/>
            </a:endParaRPr>
          </a:p>
          <a:p>
            <a:pPr marL="850900">
              <a:lnSpc>
                <a:spcPct val="100000"/>
              </a:lnSpc>
              <a:tabLst>
                <a:tab pos="3540760" algn="l"/>
              </a:tabLst>
            </a:pPr>
            <a:r>
              <a:rPr sz="2400" dirty="0">
                <a:latin typeface="Garamond"/>
                <a:cs typeface="Garamond"/>
              </a:rPr>
              <a:t>n</a:t>
            </a:r>
            <a:r>
              <a:rPr sz="2400" spc="10" dirty="0">
                <a:latin typeface="Garamond"/>
                <a:cs typeface="Garamond"/>
              </a:rPr>
              <a:t> </a:t>
            </a:r>
            <a:r>
              <a:rPr sz="2400" dirty="0">
                <a:latin typeface="Garamond"/>
                <a:cs typeface="Garamond"/>
              </a:rPr>
              <a:t>= </a:t>
            </a:r>
            <a:r>
              <a:rPr sz="2400" spc="-5" dirty="0">
                <a:latin typeface="Garamond"/>
                <a:cs typeface="Garamond"/>
              </a:rPr>
              <a:t>(Performance</a:t>
            </a:r>
            <a:r>
              <a:rPr sz="2400" spc="-7" baseline="-20833" dirty="0">
                <a:latin typeface="Garamond"/>
                <a:cs typeface="Garamond"/>
              </a:rPr>
              <a:t>x</a:t>
            </a:r>
            <a:r>
              <a:rPr sz="2400" spc="-5" dirty="0">
                <a:latin typeface="Garamond"/>
                <a:cs typeface="Garamond"/>
              </a:rPr>
              <a:t>)	</a:t>
            </a:r>
            <a:r>
              <a:rPr sz="2400" dirty="0">
                <a:latin typeface="Garamond"/>
                <a:cs typeface="Garamond"/>
              </a:rPr>
              <a:t>/</a:t>
            </a:r>
            <a:r>
              <a:rPr sz="2400" spc="-55" dirty="0">
                <a:latin typeface="Garamond"/>
                <a:cs typeface="Garamond"/>
              </a:rPr>
              <a:t> </a:t>
            </a:r>
            <a:r>
              <a:rPr sz="2400" spc="-5" dirty="0">
                <a:latin typeface="Garamond"/>
                <a:cs typeface="Garamond"/>
              </a:rPr>
              <a:t>(Performance</a:t>
            </a:r>
            <a:r>
              <a:rPr sz="2400" spc="-7" baseline="-20833" dirty="0">
                <a:latin typeface="Garamond"/>
                <a:cs typeface="Garamond"/>
              </a:rPr>
              <a:t>y</a:t>
            </a:r>
            <a:r>
              <a:rPr sz="2400" spc="-5" dirty="0">
                <a:latin typeface="Garamond"/>
                <a:cs typeface="Garamond"/>
              </a:rPr>
              <a:t>)</a:t>
            </a:r>
            <a:endParaRPr sz="2400">
              <a:latin typeface="Garamond"/>
              <a:cs typeface="Garamond"/>
            </a:endParaRPr>
          </a:p>
          <a:p>
            <a:pPr marL="1079500">
              <a:lnSpc>
                <a:spcPct val="100000"/>
              </a:lnSpc>
            </a:pPr>
            <a:r>
              <a:rPr sz="2400" dirty="0">
                <a:latin typeface="Garamond"/>
                <a:cs typeface="Garamond"/>
              </a:rPr>
              <a:t>= </a:t>
            </a:r>
            <a:r>
              <a:rPr sz="2400" spc="-10" dirty="0">
                <a:latin typeface="Garamond"/>
                <a:cs typeface="Garamond"/>
              </a:rPr>
              <a:t>(Execution </a:t>
            </a:r>
            <a:r>
              <a:rPr sz="2400" spc="-5" dirty="0">
                <a:latin typeface="Garamond"/>
                <a:cs typeface="Garamond"/>
              </a:rPr>
              <a:t>Time</a:t>
            </a:r>
            <a:r>
              <a:rPr sz="2400" spc="-7" baseline="-20833" dirty="0">
                <a:latin typeface="Garamond"/>
                <a:cs typeface="Garamond"/>
              </a:rPr>
              <a:t>y</a:t>
            </a:r>
            <a:r>
              <a:rPr sz="2400" spc="-5" dirty="0">
                <a:latin typeface="Garamond"/>
                <a:cs typeface="Garamond"/>
              </a:rPr>
              <a:t>) </a:t>
            </a:r>
            <a:r>
              <a:rPr sz="2400" dirty="0">
                <a:latin typeface="Garamond"/>
                <a:cs typeface="Garamond"/>
              </a:rPr>
              <a:t>/ </a:t>
            </a:r>
            <a:r>
              <a:rPr sz="2400" spc="-10" dirty="0">
                <a:latin typeface="Garamond"/>
                <a:cs typeface="Garamond"/>
              </a:rPr>
              <a:t>(Execution</a:t>
            </a:r>
            <a:r>
              <a:rPr sz="2400" spc="35" dirty="0">
                <a:latin typeface="Garamond"/>
                <a:cs typeface="Garamond"/>
              </a:rPr>
              <a:t> </a:t>
            </a:r>
            <a:r>
              <a:rPr sz="2400" spc="-5" dirty="0">
                <a:latin typeface="Garamond"/>
                <a:cs typeface="Garamond"/>
              </a:rPr>
              <a:t>Time</a:t>
            </a:r>
            <a:r>
              <a:rPr sz="2400" spc="-7" baseline="-20833" dirty="0">
                <a:latin typeface="Garamond"/>
                <a:cs typeface="Garamond"/>
              </a:rPr>
              <a:t>x</a:t>
            </a:r>
            <a:r>
              <a:rPr sz="2400" spc="-5" dirty="0">
                <a:latin typeface="Garamond"/>
                <a:cs typeface="Garamond"/>
              </a:rPr>
              <a:t>)</a:t>
            </a:r>
            <a:endParaRPr sz="2400">
              <a:latin typeface="Garamond"/>
              <a:cs typeface="Garamond"/>
            </a:endParaRPr>
          </a:p>
          <a:p>
            <a:pPr>
              <a:lnSpc>
                <a:spcPct val="100000"/>
              </a:lnSpc>
              <a:spcBef>
                <a:spcPts val="50"/>
              </a:spcBef>
            </a:pPr>
            <a:endParaRPr sz="3950">
              <a:latin typeface="Times New Roman"/>
              <a:cs typeface="Times New Roman"/>
            </a:endParaRPr>
          </a:p>
          <a:p>
            <a:pPr marL="355600" indent="-342900">
              <a:lnSpc>
                <a:spcPct val="100000"/>
              </a:lnSpc>
              <a:buFont typeface="Arial"/>
              <a:buChar char="•"/>
              <a:tabLst>
                <a:tab pos="354965" algn="l"/>
                <a:tab pos="355600" algn="l"/>
              </a:tabLst>
            </a:pPr>
            <a:r>
              <a:rPr sz="2400" b="1" dirty="0">
                <a:latin typeface="Arial"/>
                <a:cs typeface="Arial"/>
              </a:rPr>
              <a:t>Example: time taken to run a</a:t>
            </a:r>
            <a:r>
              <a:rPr sz="2400" b="1" spc="-140" dirty="0">
                <a:latin typeface="Arial"/>
                <a:cs typeface="Arial"/>
              </a:rPr>
              <a:t> </a:t>
            </a:r>
            <a:r>
              <a:rPr sz="2400" b="1" dirty="0">
                <a:latin typeface="Arial"/>
                <a:cs typeface="Arial"/>
              </a:rPr>
              <a:t>program</a:t>
            </a:r>
            <a:endParaRPr sz="2400">
              <a:latin typeface="Arial"/>
              <a:cs typeface="Arial"/>
            </a:endParaRPr>
          </a:p>
          <a:p>
            <a:pPr marL="756285" lvl="1" indent="-286385">
              <a:lnSpc>
                <a:spcPct val="100000"/>
              </a:lnSpc>
              <a:spcBef>
                <a:spcPts val="484"/>
              </a:spcBef>
              <a:buChar char="–"/>
              <a:tabLst>
                <a:tab pos="756285" algn="l"/>
                <a:tab pos="756920" algn="l"/>
              </a:tabLst>
            </a:pPr>
            <a:r>
              <a:rPr sz="2000" dirty="0">
                <a:latin typeface="Arial"/>
                <a:cs typeface="Arial"/>
              </a:rPr>
              <a:t>10s on A, 15s on </a:t>
            </a:r>
            <a:r>
              <a:rPr sz="2000" spc="-5" dirty="0">
                <a:latin typeface="Arial"/>
                <a:cs typeface="Arial"/>
              </a:rPr>
              <a:t>B… </a:t>
            </a:r>
            <a:r>
              <a:rPr sz="2000" dirty="0">
                <a:latin typeface="Arial"/>
                <a:cs typeface="Arial"/>
              </a:rPr>
              <a:t>how much faster is</a:t>
            </a:r>
            <a:r>
              <a:rPr sz="2000" spc="-400" dirty="0">
                <a:latin typeface="Arial"/>
                <a:cs typeface="Arial"/>
              </a:rPr>
              <a:t> </a:t>
            </a:r>
            <a:r>
              <a:rPr sz="2000" dirty="0">
                <a:latin typeface="Arial"/>
                <a:cs typeface="Arial"/>
              </a:rPr>
              <a:t>A?</a:t>
            </a:r>
            <a:endParaRPr sz="2000">
              <a:latin typeface="Arial"/>
              <a:cs typeface="Arial"/>
            </a:endParaRPr>
          </a:p>
          <a:p>
            <a:pPr lvl="1">
              <a:lnSpc>
                <a:spcPct val="100000"/>
              </a:lnSpc>
              <a:spcBef>
                <a:spcPts val="20"/>
              </a:spcBef>
              <a:buFont typeface="Arial"/>
              <a:buChar char="–"/>
            </a:pPr>
            <a:endParaRPr sz="2900">
              <a:latin typeface="Times New Roman"/>
              <a:cs typeface="Times New Roman"/>
            </a:endParaRPr>
          </a:p>
          <a:p>
            <a:pPr marL="756285" lvl="1" indent="-286385">
              <a:lnSpc>
                <a:spcPct val="100000"/>
              </a:lnSpc>
              <a:spcBef>
                <a:spcPts val="5"/>
              </a:spcBef>
              <a:buChar char="–"/>
              <a:tabLst>
                <a:tab pos="756285" algn="l"/>
                <a:tab pos="756920" algn="l"/>
              </a:tabLst>
            </a:pPr>
            <a:r>
              <a:rPr sz="2000" dirty="0">
                <a:latin typeface="Arial"/>
                <a:cs typeface="Arial"/>
              </a:rPr>
              <a:t>Execution </a:t>
            </a:r>
            <a:r>
              <a:rPr sz="2000" spc="-10" dirty="0">
                <a:latin typeface="Arial"/>
                <a:cs typeface="Arial"/>
              </a:rPr>
              <a:t>Time</a:t>
            </a:r>
            <a:r>
              <a:rPr sz="1950" spc="-15" baseline="-21367" dirty="0">
                <a:latin typeface="Arial"/>
                <a:cs typeface="Arial"/>
              </a:rPr>
              <a:t>B  </a:t>
            </a:r>
            <a:r>
              <a:rPr sz="2000" dirty="0">
                <a:latin typeface="Arial"/>
                <a:cs typeface="Arial"/>
              </a:rPr>
              <a:t>/ Execution </a:t>
            </a:r>
            <a:r>
              <a:rPr sz="2000" spc="-10" dirty="0">
                <a:latin typeface="Arial"/>
                <a:cs typeface="Arial"/>
              </a:rPr>
              <a:t>Time</a:t>
            </a:r>
            <a:r>
              <a:rPr sz="1950" spc="-15" baseline="-21367" dirty="0">
                <a:latin typeface="Arial"/>
                <a:cs typeface="Arial"/>
              </a:rPr>
              <a:t>A </a:t>
            </a:r>
            <a:r>
              <a:rPr sz="2000" dirty="0">
                <a:latin typeface="Arial"/>
                <a:cs typeface="Arial"/>
              </a:rPr>
              <a:t>= 15s / 10s =</a:t>
            </a:r>
            <a:r>
              <a:rPr sz="2000" spc="-295" dirty="0">
                <a:latin typeface="Arial"/>
                <a:cs typeface="Arial"/>
              </a:rPr>
              <a:t> </a:t>
            </a:r>
            <a:r>
              <a:rPr sz="2000" dirty="0">
                <a:latin typeface="Arial"/>
                <a:cs typeface="Arial"/>
              </a:rPr>
              <a:t>1.5</a:t>
            </a:r>
            <a:endParaRPr sz="2000">
              <a:latin typeface="Arial"/>
              <a:cs typeface="Arial"/>
            </a:endParaRPr>
          </a:p>
          <a:p>
            <a:pPr marL="756285" lvl="1" indent="-286385">
              <a:lnSpc>
                <a:spcPct val="100000"/>
              </a:lnSpc>
              <a:spcBef>
                <a:spcPts val="480"/>
              </a:spcBef>
              <a:buChar char="–"/>
              <a:tabLst>
                <a:tab pos="756285" algn="l"/>
                <a:tab pos="756920" algn="l"/>
              </a:tabLst>
            </a:pPr>
            <a:r>
              <a:rPr sz="2000" spc="-5" dirty="0">
                <a:latin typeface="Arial"/>
                <a:cs typeface="Arial"/>
              </a:rPr>
              <a:t>So </a:t>
            </a:r>
            <a:r>
              <a:rPr sz="2000" dirty="0">
                <a:latin typeface="Arial"/>
                <a:cs typeface="Arial"/>
              </a:rPr>
              <a:t>A </a:t>
            </a:r>
            <a:r>
              <a:rPr sz="2000" spc="-5" dirty="0">
                <a:latin typeface="Arial"/>
                <a:cs typeface="Arial"/>
              </a:rPr>
              <a:t>is 1.5 </a:t>
            </a:r>
            <a:r>
              <a:rPr sz="2000" dirty="0">
                <a:latin typeface="Arial"/>
                <a:cs typeface="Arial"/>
              </a:rPr>
              <a:t>times faster than</a:t>
            </a:r>
            <a:r>
              <a:rPr sz="2000" spc="-355" dirty="0">
                <a:latin typeface="Arial"/>
                <a:cs typeface="Arial"/>
              </a:rPr>
              <a:t> </a:t>
            </a:r>
            <a:r>
              <a:rPr sz="2000" dirty="0">
                <a:latin typeface="Arial"/>
                <a:cs typeface="Arial"/>
              </a:rPr>
              <a:t>B</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90397"/>
            <a:ext cx="5688658" cy="677108"/>
          </a:xfrm>
          <a:prstGeom prst="rect">
            <a:avLst/>
          </a:prstGeom>
        </p:spPr>
        <p:txBody>
          <a:bodyPr vert="horz" wrap="square" lIns="0" tIns="0" rIns="0" bIns="0" rtlCol="0">
            <a:spAutoFit/>
          </a:bodyPr>
          <a:lstStyle/>
          <a:p>
            <a:pPr marL="12700">
              <a:lnSpc>
                <a:spcPct val="100000"/>
              </a:lnSpc>
            </a:pPr>
            <a:r>
              <a:rPr spc="-5" dirty="0"/>
              <a:t>CPI</a:t>
            </a:r>
            <a:r>
              <a:rPr spc="-95" dirty="0"/>
              <a:t> </a:t>
            </a:r>
            <a:r>
              <a:rPr spc="-5" dirty="0"/>
              <a:t>Example</a:t>
            </a:r>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25400">
              <a:lnSpc>
                <a:spcPts val="1590"/>
              </a:lnSpc>
            </a:pPr>
            <a:fld id="{81D60167-4931-47E6-BA6A-407CBD079E47}" type="slidenum">
              <a:rPr dirty="0"/>
              <a:pPr marL="25400">
                <a:lnSpc>
                  <a:spcPts val="1590"/>
                </a:lnSpc>
              </a:pPr>
              <a:t>9</a:t>
            </a:fld>
            <a:endParaRPr dirty="0"/>
          </a:p>
        </p:txBody>
      </p:sp>
      <p:sp>
        <p:nvSpPr>
          <p:cNvPr id="3" name="object 3"/>
          <p:cNvSpPr/>
          <p:nvPr/>
        </p:nvSpPr>
        <p:spPr>
          <a:xfrm>
            <a:off x="1117091" y="3185961"/>
            <a:ext cx="6628130" cy="2895600"/>
          </a:xfrm>
          <a:custGeom>
            <a:avLst/>
            <a:gdLst/>
            <a:ahLst/>
            <a:cxnLst/>
            <a:rect l="l" t="t" r="r" b="b"/>
            <a:pathLst>
              <a:path w="6628130" h="2895600">
                <a:moveTo>
                  <a:pt x="0" y="2895599"/>
                </a:moveTo>
                <a:lnTo>
                  <a:pt x="6627876" y="2895599"/>
                </a:lnTo>
                <a:lnTo>
                  <a:pt x="6627876" y="0"/>
                </a:lnTo>
                <a:lnTo>
                  <a:pt x="0" y="0"/>
                </a:lnTo>
                <a:lnTo>
                  <a:pt x="0" y="2895599"/>
                </a:lnTo>
                <a:close/>
              </a:path>
            </a:pathLst>
          </a:custGeom>
          <a:solidFill>
            <a:schemeClr val="bg1">
              <a:lumMod val="95000"/>
            </a:schemeClr>
          </a:solidFill>
        </p:spPr>
        <p:txBody>
          <a:bodyPr wrap="square" lIns="0" tIns="0" rIns="0" bIns="0" rtlCol="0"/>
          <a:lstStyle/>
          <a:p>
            <a:endParaRPr sz="1600" b="1" dirty="0"/>
          </a:p>
        </p:txBody>
      </p:sp>
      <p:sp>
        <p:nvSpPr>
          <p:cNvPr id="4" name="object 4"/>
          <p:cNvSpPr/>
          <p:nvPr/>
        </p:nvSpPr>
        <p:spPr>
          <a:xfrm>
            <a:off x="1167903" y="5609157"/>
            <a:ext cx="1493520" cy="0"/>
          </a:xfrm>
          <a:custGeom>
            <a:avLst/>
            <a:gdLst/>
            <a:ahLst/>
            <a:cxnLst/>
            <a:rect l="l" t="t" r="r" b="b"/>
            <a:pathLst>
              <a:path w="1493520">
                <a:moveTo>
                  <a:pt x="0" y="0"/>
                </a:moveTo>
                <a:lnTo>
                  <a:pt x="1493395" y="0"/>
                </a:lnTo>
              </a:path>
            </a:pathLst>
          </a:custGeom>
          <a:ln w="12371">
            <a:solidFill>
              <a:srgbClr val="000000"/>
            </a:solidFill>
          </a:ln>
        </p:spPr>
        <p:txBody>
          <a:bodyPr wrap="square" lIns="0" tIns="0" rIns="0" bIns="0" rtlCol="0"/>
          <a:lstStyle/>
          <a:p>
            <a:endParaRPr sz="1600" b="1"/>
          </a:p>
        </p:txBody>
      </p:sp>
      <p:sp>
        <p:nvSpPr>
          <p:cNvPr id="5" name="object 5"/>
          <p:cNvSpPr txBox="1"/>
          <p:nvPr/>
        </p:nvSpPr>
        <p:spPr>
          <a:xfrm>
            <a:off x="1166978" y="5631647"/>
            <a:ext cx="1454785" cy="328295"/>
          </a:xfrm>
          <a:prstGeom prst="rect">
            <a:avLst/>
          </a:prstGeom>
        </p:spPr>
        <p:txBody>
          <a:bodyPr vert="horz" wrap="square" lIns="0" tIns="0" rIns="0" bIns="0" rtlCol="0">
            <a:spAutoFit/>
          </a:bodyPr>
          <a:lstStyle/>
          <a:p>
            <a:pPr marL="12700">
              <a:lnSpc>
                <a:spcPct val="100000"/>
              </a:lnSpc>
            </a:pPr>
            <a:r>
              <a:rPr sz="2000" b="1" spc="-10" dirty="0">
                <a:latin typeface="Garamond"/>
                <a:cs typeface="Garamond"/>
              </a:rPr>
              <a:t>CPU</a:t>
            </a:r>
            <a:r>
              <a:rPr sz="2000" b="1" spc="-165" dirty="0">
                <a:latin typeface="Garamond"/>
                <a:cs typeface="Garamond"/>
              </a:rPr>
              <a:t> </a:t>
            </a:r>
            <a:r>
              <a:rPr sz="2000" b="1" spc="30" dirty="0">
                <a:latin typeface="Garamond"/>
                <a:cs typeface="Garamond"/>
              </a:rPr>
              <a:t>Time</a:t>
            </a:r>
            <a:r>
              <a:rPr sz="3200" b="1" spc="44" baseline="-25362" dirty="0">
                <a:latin typeface="Garamond"/>
                <a:cs typeface="Garamond"/>
              </a:rPr>
              <a:t>A</a:t>
            </a:r>
            <a:endParaRPr sz="3200" b="1" baseline="-25362">
              <a:latin typeface="Garamond"/>
              <a:cs typeface="Garamond"/>
            </a:endParaRPr>
          </a:p>
        </p:txBody>
      </p:sp>
      <p:sp>
        <p:nvSpPr>
          <p:cNvPr id="6" name="object 6"/>
          <p:cNvSpPr txBox="1"/>
          <p:nvPr/>
        </p:nvSpPr>
        <p:spPr>
          <a:xfrm>
            <a:off x="3004185" y="5544224"/>
            <a:ext cx="1031240" cy="307777"/>
          </a:xfrm>
          <a:prstGeom prst="rect">
            <a:avLst/>
          </a:prstGeom>
        </p:spPr>
        <p:txBody>
          <a:bodyPr vert="horz" wrap="square" lIns="0" tIns="0" rIns="0" bIns="0" rtlCol="0">
            <a:spAutoFit/>
          </a:bodyPr>
          <a:lstStyle/>
          <a:p>
            <a:pPr marL="12700">
              <a:lnSpc>
                <a:spcPct val="100000"/>
              </a:lnSpc>
            </a:pPr>
            <a:r>
              <a:rPr sz="2000" b="1" spc="140" dirty="0">
                <a:latin typeface="Garamond"/>
                <a:cs typeface="Garamond"/>
              </a:rPr>
              <a:t>I</a:t>
            </a:r>
            <a:r>
              <a:rPr sz="2000" b="1" spc="140" dirty="0">
                <a:latin typeface="Symbol"/>
                <a:cs typeface="Symbol"/>
              </a:rPr>
              <a:t></a:t>
            </a:r>
            <a:r>
              <a:rPr sz="2000" b="1" spc="-409" dirty="0">
                <a:latin typeface="Times New Roman"/>
                <a:cs typeface="Times New Roman"/>
              </a:rPr>
              <a:t> </a:t>
            </a:r>
            <a:r>
              <a:rPr sz="2000" b="1" spc="5" dirty="0">
                <a:latin typeface="Garamond"/>
                <a:cs typeface="Garamond"/>
              </a:rPr>
              <a:t>500ps</a:t>
            </a:r>
            <a:endParaRPr sz="2000" b="1" dirty="0">
              <a:latin typeface="Garamond"/>
              <a:cs typeface="Garamond"/>
            </a:endParaRPr>
          </a:p>
        </p:txBody>
      </p:sp>
      <p:sp>
        <p:nvSpPr>
          <p:cNvPr id="7" name="object 7"/>
          <p:cNvSpPr txBox="1"/>
          <p:nvPr/>
        </p:nvSpPr>
        <p:spPr>
          <a:xfrm>
            <a:off x="1228325" y="5159243"/>
            <a:ext cx="3470910" cy="328295"/>
          </a:xfrm>
          <a:prstGeom prst="rect">
            <a:avLst/>
          </a:prstGeom>
        </p:spPr>
        <p:txBody>
          <a:bodyPr vert="horz" wrap="square" lIns="0" tIns="0" rIns="0" bIns="0" rtlCol="0">
            <a:spAutoFit/>
          </a:bodyPr>
          <a:lstStyle/>
          <a:p>
            <a:pPr marL="12700">
              <a:lnSpc>
                <a:spcPct val="100000"/>
              </a:lnSpc>
              <a:tabLst>
                <a:tab pos="1558290" algn="l"/>
              </a:tabLst>
            </a:pPr>
            <a:r>
              <a:rPr sz="2000" b="1" spc="-10" dirty="0">
                <a:latin typeface="Garamond"/>
                <a:cs typeface="Garamond"/>
              </a:rPr>
              <a:t>CPU</a:t>
            </a:r>
            <a:r>
              <a:rPr sz="2000" b="1" spc="-80" dirty="0">
                <a:latin typeface="Garamond"/>
                <a:cs typeface="Garamond"/>
              </a:rPr>
              <a:t> </a:t>
            </a:r>
            <a:r>
              <a:rPr sz="2000" b="1" spc="25" dirty="0">
                <a:latin typeface="Garamond"/>
                <a:cs typeface="Garamond"/>
              </a:rPr>
              <a:t>Time</a:t>
            </a:r>
            <a:r>
              <a:rPr sz="3200" b="1" spc="37" baseline="-25362" dirty="0">
                <a:latin typeface="Garamond"/>
                <a:cs typeface="Garamond"/>
              </a:rPr>
              <a:t>B	</a:t>
            </a:r>
            <a:r>
              <a:rPr sz="3200" b="1" baseline="-47101" dirty="0">
                <a:latin typeface="Symbol"/>
                <a:cs typeface="Symbol"/>
              </a:rPr>
              <a:t></a:t>
            </a:r>
            <a:r>
              <a:rPr sz="3200" b="1" baseline="-47101" dirty="0">
                <a:latin typeface="Times New Roman"/>
                <a:cs typeface="Times New Roman"/>
              </a:rPr>
              <a:t> </a:t>
            </a:r>
            <a:r>
              <a:rPr sz="3200" b="1" u="sng" spc="209" baseline="-10869" dirty="0">
                <a:latin typeface="Garamond"/>
                <a:cs typeface="Garamond"/>
              </a:rPr>
              <a:t>I</a:t>
            </a:r>
            <a:r>
              <a:rPr sz="3200" b="1" u="sng" spc="209" baseline="-10869" dirty="0">
                <a:latin typeface="Symbol"/>
                <a:cs typeface="Symbol"/>
              </a:rPr>
              <a:t></a:t>
            </a:r>
            <a:r>
              <a:rPr sz="3200" b="1" u="sng" spc="209" baseline="-10869" dirty="0">
                <a:latin typeface="Times New Roman"/>
                <a:cs typeface="Times New Roman"/>
              </a:rPr>
              <a:t> </a:t>
            </a:r>
            <a:r>
              <a:rPr sz="3200" b="1" u="sng" spc="7" baseline="-10869" dirty="0">
                <a:latin typeface="Garamond"/>
                <a:cs typeface="Garamond"/>
              </a:rPr>
              <a:t>600ps </a:t>
            </a:r>
            <a:r>
              <a:rPr sz="3200" b="1" baseline="-47101" dirty="0">
                <a:latin typeface="Symbol"/>
                <a:cs typeface="Symbol"/>
              </a:rPr>
              <a:t></a:t>
            </a:r>
            <a:r>
              <a:rPr sz="3200" b="1" spc="-630" baseline="-47101" dirty="0">
                <a:latin typeface="Times New Roman"/>
                <a:cs typeface="Times New Roman"/>
              </a:rPr>
              <a:t> </a:t>
            </a:r>
            <a:r>
              <a:rPr sz="3200" b="1" spc="-7" baseline="-47101" dirty="0">
                <a:latin typeface="Garamond"/>
                <a:cs typeface="Garamond"/>
              </a:rPr>
              <a:t>1.2</a:t>
            </a:r>
            <a:endParaRPr sz="3200" b="1" baseline="-47101" dirty="0">
              <a:latin typeface="Garamond"/>
              <a:cs typeface="Garamond"/>
            </a:endParaRPr>
          </a:p>
        </p:txBody>
      </p:sp>
      <p:sp>
        <p:nvSpPr>
          <p:cNvPr id="8" name="object 8"/>
          <p:cNvSpPr txBox="1"/>
          <p:nvPr/>
        </p:nvSpPr>
        <p:spPr>
          <a:xfrm>
            <a:off x="1228325" y="4179503"/>
            <a:ext cx="6400800" cy="789960"/>
          </a:xfrm>
          <a:prstGeom prst="rect">
            <a:avLst/>
          </a:prstGeom>
        </p:spPr>
        <p:txBody>
          <a:bodyPr vert="horz" wrap="square" lIns="0" tIns="0" rIns="0" bIns="0" rtlCol="0">
            <a:spAutoFit/>
          </a:bodyPr>
          <a:lstStyle/>
          <a:p>
            <a:pPr marL="12700">
              <a:lnSpc>
                <a:spcPct val="100000"/>
              </a:lnSpc>
            </a:pPr>
            <a:r>
              <a:rPr sz="2000" b="1" spc="-10" dirty="0">
                <a:latin typeface="Garamond"/>
                <a:cs typeface="Garamond"/>
              </a:rPr>
              <a:t>CPU</a:t>
            </a:r>
            <a:r>
              <a:rPr sz="2000" b="1" spc="-95" dirty="0">
                <a:latin typeface="Garamond"/>
                <a:cs typeface="Garamond"/>
              </a:rPr>
              <a:t> </a:t>
            </a:r>
            <a:r>
              <a:rPr sz="2000" b="1" spc="25" dirty="0">
                <a:latin typeface="Garamond"/>
                <a:cs typeface="Garamond"/>
              </a:rPr>
              <a:t>Time</a:t>
            </a:r>
            <a:r>
              <a:rPr sz="3200" b="1" spc="37" baseline="-25362" dirty="0">
                <a:latin typeface="Garamond"/>
                <a:cs typeface="Garamond"/>
              </a:rPr>
              <a:t>B</a:t>
            </a:r>
            <a:r>
              <a:rPr sz="3200" b="1" spc="254" baseline="-25362" dirty="0">
                <a:latin typeface="Garamond"/>
                <a:cs typeface="Garamond"/>
              </a:rPr>
              <a:t> </a:t>
            </a:r>
            <a:r>
              <a:rPr sz="2000" b="1" dirty="0">
                <a:latin typeface="Symbol"/>
                <a:cs typeface="Symbol"/>
              </a:rPr>
              <a:t></a:t>
            </a:r>
            <a:r>
              <a:rPr sz="2000" b="1" spc="-60" dirty="0">
                <a:latin typeface="Times New Roman"/>
                <a:cs typeface="Times New Roman"/>
              </a:rPr>
              <a:t> </a:t>
            </a:r>
            <a:r>
              <a:rPr sz="2000" b="1" dirty="0">
                <a:latin typeface="Garamond"/>
                <a:cs typeface="Garamond"/>
              </a:rPr>
              <a:t>Instruction</a:t>
            </a:r>
            <a:r>
              <a:rPr sz="2000" b="1" spc="-140" dirty="0">
                <a:latin typeface="Garamond"/>
                <a:cs typeface="Garamond"/>
              </a:rPr>
              <a:t> </a:t>
            </a:r>
            <a:r>
              <a:rPr sz="2000" b="1" spc="-20" dirty="0">
                <a:latin typeface="Garamond"/>
                <a:cs typeface="Garamond"/>
              </a:rPr>
              <a:t>Count</a:t>
            </a:r>
            <a:r>
              <a:rPr sz="2000" b="1" spc="-135" dirty="0">
                <a:latin typeface="Garamond"/>
                <a:cs typeface="Garamond"/>
              </a:rPr>
              <a:t> </a:t>
            </a:r>
            <a:r>
              <a:rPr sz="2000" b="1" spc="80" dirty="0">
                <a:latin typeface="Symbol"/>
                <a:cs typeface="Symbol"/>
              </a:rPr>
              <a:t></a:t>
            </a:r>
            <a:r>
              <a:rPr sz="2000" b="1" spc="80" dirty="0">
                <a:latin typeface="Garamond"/>
                <a:cs typeface="Garamond"/>
              </a:rPr>
              <a:t>CPI</a:t>
            </a:r>
            <a:r>
              <a:rPr sz="3200" b="1" spc="120" baseline="-25362" dirty="0">
                <a:latin typeface="Garamond"/>
                <a:cs typeface="Garamond"/>
              </a:rPr>
              <a:t>B</a:t>
            </a:r>
            <a:r>
              <a:rPr sz="3200" b="1" spc="-195" baseline="-25362" dirty="0">
                <a:latin typeface="Garamond"/>
                <a:cs typeface="Garamond"/>
              </a:rPr>
              <a:t> </a:t>
            </a:r>
            <a:r>
              <a:rPr sz="2000" b="1" spc="40" dirty="0">
                <a:latin typeface="Symbol"/>
                <a:cs typeface="Symbol"/>
              </a:rPr>
              <a:t></a:t>
            </a:r>
            <a:r>
              <a:rPr sz="2000" b="1" spc="40" dirty="0">
                <a:latin typeface="Garamond"/>
                <a:cs typeface="Garamond"/>
              </a:rPr>
              <a:t>Cycle</a:t>
            </a:r>
            <a:r>
              <a:rPr sz="2000" b="1" spc="-55" dirty="0">
                <a:latin typeface="Garamond"/>
                <a:cs typeface="Garamond"/>
              </a:rPr>
              <a:t> </a:t>
            </a:r>
            <a:r>
              <a:rPr sz="2000" b="1" spc="25" dirty="0">
                <a:latin typeface="Garamond"/>
                <a:cs typeface="Garamond"/>
              </a:rPr>
              <a:t>Time</a:t>
            </a:r>
            <a:r>
              <a:rPr sz="3200" b="1" spc="37" baseline="-25362" dirty="0">
                <a:latin typeface="Garamond"/>
                <a:cs typeface="Garamond"/>
              </a:rPr>
              <a:t>B</a:t>
            </a:r>
            <a:endParaRPr sz="3200" b="1" baseline="-25362" dirty="0">
              <a:latin typeface="Garamond"/>
              <a:cs typeface="Garamond"/>
            </a:endParaRPr>
          </a:p>
          <a:p>
            <a:pPr marL="1514475">
              <a:lnSpc>
                <a:spcPct val="100000"/>
              </a:lnSpc>
              <a:spcBef>
                <a:spcPts val="1245"/>
              </a:spcBef>
            </a:pPr>
            <a:r>
              <a:rPr sz="2000" b="1" dirty="0">
                <a:latin typeface="Symbol"/>
                <a:cs typeface="Symbol"/>
              </a:rPr>
              <a:t></a:t>
            </a:r>
            <a:r>
              <a:rPr sz="2000" b="1" spc="-70" dirty="0">
                <a:latin typeface="Times New Roman"/>
                <a:cs typeface="Times New Roman"/>
              </a:rPr>
              <a:t> </a:t>
            </a:r>
            <a:r>
              <a:rPr sz="2000" b="1" spc="90" dirty="0">
                <a:latin typeface="Garamond"/>
                <a:cs typeface="Garamond"/>
              </a:rPr>
              <a:t>I</a:t>
            </a:r>
            <a:r>
              <a:rPr sz="2000" b="1" spc="90" dirty="0">
                <a:latin typeface="Symbol"/>
                <a:cs typeface="Symbol"/>
              </a:rPr>
              <a:t></a:t>
            </a:r>
            <a:r>
              <a:rPr sz="2000" b="1" spc="90" dirty="0">
                <a:latin typeface="Garamond"/>
                <a:cs typeface="Garamond"/>
              </a:rPr>
              <a:t>1.2</a:t>
            </a:r>
            <a:r>
              <a:rPr sz="2000" b="1" spc="-310" dirty="0">
                <a:latin typeface="Garamond"/>
                <a:cs typeface="Garamond"/>
              </a:rPr>
              <a:t> </a:t>
            </a:r>
            <a:r>
              <a:rPr sz="2000" b="1" dirty="0">
                <a:latin typeface="Symbol"/>
                <a:cs typeface="Symbol"/>
              </a:rPr>
              <a:t></a:t>
            </a:r>
            <a:r>
              <a:rPr sz="2000" b="1" spc="-320" dirty="0">
                <a:latin typeface="Times New Roman"/>
                <a:cs typeface="Times New Roman"/>
              </a:rPr>
              <a:t> </a:t>
            </a:r>
            <a:r>
              <a:rPr sz="2000" b="1" spc="5" dirty="0">
                <a:latin typeface="Garamond"/>
                <a:cs typeface="Garamond"/>
              </a:rPr>
              <a:t>500ps</a:t>
            </a:r>
            <a:r>
              <a:rPr sz="2000" b="1" spc="-80" dirty="0">
                <a:latin typeface="Garamond"/>
                <a:cs typeface="Garamond"/>
              </a:rPr>
              <a:t> </a:t>
            </a:r>
            <a:r>
              <a:rPr sz="2000" b="1" dirty="0">
                <a:latin typeface="Symbol"/>
                <a:cs typeface="Symbol"/>
              </a:rPr>
              <a:t></a:t>
            </a:r>
            <a:r>
              <a:rPr sz="2000" b="1" spc="-70" dirty="0">
                <a:latin typeface="Times New Roman"/>
                <a:cs typeface="Times New Roman"/>
              </a:rPr>
              <a:t> </a:t>
            </a:r>
            <a:r>
              <a:rPr sz="2000" b="1" spc="140" dirty="0">
                <a:latin typeface="Garamond"/>
                <a:cs typeface="Garamond"/>
              </a:rPr>
              <a:t>I</a:t>
            </a:r>
            <a:r>
              <a:rPr sz="2000" b="1" spc="140" dirty="0">
                <a:latin typeface="Symbol"/>
                <a:cs typeface="Symbol"/>
              </a:rPr>
              <a:t></a:t>
            </a:r>
            <a:r>
              <a:rPr sz="2000" b="1" spc="-320" dirty="0">
                <a:latin typeface="Times New Roman"/>
                <a:cs typeface="Times New Roman"/>
              </a:rPr>
              <a:t> </a:t>
            </a:r>
            <a:r>
              <a:rPr sz="2000" b="1" spc="5" dirty="0">
                <a:latin typeface="Garamond"/>
                <a:cs typeface="Garamond"/>
              </a:rPr>
              <a:t>600ps</a:t>
            </a:r>
            <a:endParaRPr sz="2000" b="1" dirty="0">
              <a:latin typeface="Garamond"/>
              <a:cs typeface="Garamond"/>
            </a:endParaRPr>
          </a:p>
        </p:txBody>
      </p:sp>
      <p:sp>
        <p:nvSpPr>
          <p:cNvPr id="9" name="object 9"/>
          <p:cNvSpPr txBox="1"/>
          <p:nvPr/>
        </p:nvSpPr>
        <p:spPr>
          <a:xfrm>
            <a:off x="2730395" y="3721880"/>
            <a:ext cx="3141980" cy="307777"/>
          </a:xfrm>
          <a:prstGeom prst="rect">
            <a:avLst/>
          </a:prstGeom>
        </p:spPr>
        <p:txBody>
          <a:bodyPr vert="horz" wrap="square" lIns="0" tIns="0" rIns="0" bIns="0" rtlCol="0">
            <a:spAutoFit/>
          </a:bodyPr>
          <a:lstStyle/>
          <a:p>
            <a:pPr marL="12700">
              <a:lnSpc>
                <a:spcPct val="100000"/>
              </a:lnSpc>
            </a:pPr>
            <a:r>
              <a:rPr sz="2000" b="1" dirty="0">
                <a:latin typeface="Symbol"/>
                <a:cs typeface="Symbol"/>
              </a:rPr>
              <a:t></a:t>
            </a:r>
            <a:r>
              <a:rPr sz="2000" b="1" spc="-70" dirty="0">
                <a:latin typeface="Times New Roman"/>
                <a:cs typeface="Times New Roman"/>
              </a:rPr>
              <a:t> </a:t>
            </a:r>
            <a:r>
              <a:rPr sz="2000" b="1" spc="140" dirty="0">
                <a:latin typeface="Garamond"/>
                <a:cs typeface="Garamond"/>
              </a:rPr>
              <a:t>I</a:t>
            </a:r>
            <a:r>
              <a:rPr sz="2000" b="1" spc="140" dirty="0">
                <a:latin typeface="Symbol"/>
                <a:cs typeface="Symbol"/>
              </a:rPr>
              <a:t></a:t>
            </a:r>
            <a:r>
              <a:rPr sz="2000" b="1" spc="-240" dirty="0">
                <a:latin typeface="Times New Roman"/>
                <a:cs typeface="Times New Roman"/>
              </a:rPr>
              <a:t> </a:t>
            </a:r>
            <a:r>
              <a:rPr sz="2000" b="1" spc="-5" dirty="0">
                <a:latin typeface="Garamond"/>
                <a:cs typeface="Garamond"/>
              </a:rPr>
              <a:t>2.0</a:t>
            </a:r>
            <a:r>
              <a:rPr sz="2000" b="1" spc="-315" dirty="0">
                <a:latin typeface="Garamond"/>
                <a:cs typeface="Garamond"/>
              </a:rPr>
              <a:t> </a:t>
            </a:r>
            <a:r>
              <a:rPr sz="2000" b="1" dirty="0">
                <a:latin typeface="Symbol"/>
                <a:cs typeface="Symbol"/>
              </a:rPr>
              <a:t></a:t>
            </a:r>
            <a:r>
              <a:rPr sz="2000" b="1" spc="-240" dirty="0">
                <a:latin typeface="Times New Roman"/>
                <a:cs typeface="Times New Roman"/>
              </a:rPr>
              <a:t> </a:t>
            </a:r>
            <a:r>
              <a:rPr sz="2000" b="1" spc="5" dirty="0">
                <a:latin typeface="Garamond"/>
                <a:cs typeface="Garamond"/>
              </a:rPr>
              <a:t>250ps</a:t>
            </a:r>
            <a:r>
              <a:rPr sz="2000" b="1" spc="-85" dirty="0">
                <a:latin typeface="Garamond"/>
                <a:cs typeface="Garamond"/>
              </a:rPr>
              <a:t> </a:t>
            </a:r>
            <a:r>
              <a:rPr sz="2000" b="1" dirty="0">
                <a:latin typeface="Symbol"/>
                <a:cs typeface="Symbol"/>
              </a:rPr>
              <a:t></a:t>
            </a:r>
            <a:r>
              <a:rPr sz="2000" b="1" spc="-65" dirty="0">
                <a:latin typeface="Times New Roman"/>
                <a:cs typeface="Times New Roman"/>
              </a:rPr>
              <a:t> </a:t>
            </a:r>
            <a:r>
              <a:rPr sz="2000" b="1" spc="140" dirty="0">
                <a:latin typeface="Garamond"/>
                <a:cs typeface="Garamond"/>
              </a:rPr>
              <a:t>I</a:t>
            </a:r>
            <a:r>
              <a:rPr sz="2000" b="1" spc="140" dirty="0">
                <a:latin typeface="Symbol"/>
                <a:cs typeface="Symbol"/>
              </a:rPr>
              <a:t></a:t>
            </a:r>
            <a:r>
              <a:rPr sz="2000" b="1" spc="-320" dirty="0">
                <a:latin typeface="Times New Roman"/>
                <a:cs typeface="Times New Roman"/>
              </a:rPr>
              <a:t> </a:t>
            </a:r>
            <a:r>
              <a:rPr sz="2000" b="1" spc="5" dirty="0">
                <a:latin typeface="Garamond"/>
                <a:cs typeface="Garamond"/>
              </a:rPr>
              <a:t>500ps</a:t>
            </a:r>
            <a:endParaRPr sz="2000" b="1">
              <a:latin typeface="Garamond"/>
              <a:cs typeface="Garamond"/>
            </a:endParaRPr>
          </a:p>
        </p:txBody>
      </p:sp>
      <p:sp>
        <p:nvSpPr>
          <p:cNvPr id="10" name="object 10"/>
          <p:cNvSpPr txBox="1"/>
          <p:nvPr/>
        </p:nvSpPr>
        <p:spPr>
          <a:xfrm>
            <a:off x="383540" y="1359661"/>
            <a:ext cx="7303770" cy="2167260"/>
          </a:xfrm>
          <a:prstGeom prst="rect">
            <a:avLst/>
          </a:prstGeom>
        </p:spPr>
        <p:txBody>
          <a:bodyPr vert="horz" wrap="square" lIns="0" tIns="0" rIns="0" bIns="0" rtlCol="0">
            <a:spAutoFit/>
          </a:bodyPr>
          <a:lstStyle/>
          <a:p>
            <a:pPr marL="355600" indent="-342900">
              <a:lnSpc>
                <a:spcPct val="100000"/>
              </a:lnSpc>
              <a:buFont typeface="Garamond"/>
              <a:buChar char="•"/>
              <a:tabLst>
                <a:tab pos="354965" algn="l"/>
                <a:tab pos="355600" algn="l"/>
              </a:tabLst>
            </a:pPr>
            <a:r>
              <a:rPr sz="2400" b="1" spc="-5" dirty="0">
                <a:latin typeface="Garamond"/>
                <a:cs typeface="Garamond"/>
              </a:rPr>
              <a:t>Computer A: </a:t>
            </a:r>
            <a:r>
              <a:rPr sz="2400" spc="-5" dirty="0">
                <a:latin typeface="Garamond"/>
                <a:cs typeface="Garamond"/>
              </a:rPr>
              <a:t>Cycle </a:t>
            </a:r>
            <a:r>
              <a:rPr sz="2400" dirty="0">
                <a:latin typeface="Garamond"/>
                <a:cs typeface="Garamond"/>
              </a:rPr>
              <a:t>Time = </a:t>
            </a:r>
            <a:r>
              <a:rPr sz="2400" spc="-15" dirty="0">
                <a:latin typeface="Garamond"/>
                <a:cs typeface="Garamond"/>
              </a:rPr>
              <a:t>250ps, </a:t>
            </a:r>
            <a:r>
              <a:rPr sz="2400" spc="-5" dirty="0">
                <a:latin typeface="Garamond"/>
                <a:cs typeface="Garamond"/>
              </a:rPr>
              <a:t>CPI </a:t>
            </a:r>
            <a:r>
              <a:rPr sz="2400" dirty="0">
                <a:latin typeface="Garamond"/>
                <a:cs typeface="Garamond"/>
              </a:rPr>
              <a:t>=</a:t>
            </a:r>
            <a:r>
              <a:rPr sz="2400" spc="-30" dirty="0">
                <a:latin typeface="Garamond"/>
                <a:cs typeface="Garamond"/>
              </a:rPr>
              <a:t> </a:t>
            </a:r>
            <a:r>
              <a:rPr sz="2400" dirty="0">
                <a:latin typeface="Garamond"/>
                <a:cs typeface="Garamond"/>
              </a:rPr>
              <a:t>2.0</a:t>
            </a:r>
          </a:p>
          <a:p>
            <a:pPr marL="355600" indent="-342900">
              <a:lnSpc>
                <a:spcPct val="100000"/>
              </a:lnSpc>
              <a:spcBef>
                <a:spcPts val="290"/>
              </a:spcBef>
              <a:buFont typeface="Garamond"/>
              <a:buChar char="•"/>
              <a:tabLst>
                <a:tab pos="354965" algn="l"/>
                <a:tab pos="355600" algn="l"/>
              </a:tabLst>
            </a:pPr>
            <a:r>
              <a:rPr sz="2400" b="1" spc="-5" dirty="0">
                <a:latin typeface="Garamond"/>
                <a:cs typeface="Garamond"/>
              </a:rPr>
              <a:t>Computer B: </a:t>
            </a:r>
            <a:r>
              <a:rPr sz="2400" spc="-5" dirty="0">
                <a:latin typeface="Garamond"/>
                <a:cs typeface="Garamond"/>
              </a:rPr>
              <a:t>Cycle </a:t>
            </a:r>
            <a:r>
              <a:rPr sz="2400" dirty="0">
                <a:latin typeface="Garamond"/>
                <a:cs typeface="Garamond"/>
              </a:rPr>
              <a:t>Time = </a:t>
            </a:r>
            <a:r>
              <a:rPr sz="2400" spc="-15" dirty="0">
                <a:latin typeface="Garamond"/>
                <a:cs typeface="Garamond"/>
              </a:rPr>
              <a:t>500ps, </a:t>
            </a:r>
            <a:r>
              <a:rPr sz="2400" spc="-5" dirty="0">
                <a:latin typeface="Garamond"/>
                <a:cs typeface="Garamond"/>
              </a:rPr>
              <a:t>CPI </a:t>
            </a:r>
            <a:r>
              <a:rPr sz="2400" dirty="0">
                <a:latin typeface="Garamond"/>
                <a:cs typeface="Garamond"/>
              </a:rPr>
              <a:t>=</a:t>
            </a:r>
            <a:r>
              <a:rPr sz="2400" spc="-35" dirty="0">
                <a:latin typeface="Garamond"/>
                <a:cs typeface="Garamond"/>
              </a:rPr>
              <a:t> </a:t>
            </a:r>
            <a:r>
              <a:rPr sz="2400" dirty="0">
                <a:latin typeface="Garamond"/>
                <a:cs typeface="Garamond"/>
              </a:rPr>
              <a:t>1.2</a:t>
            </a:r>
          </a:p>
          <a:p>
            <a:pPr marL="355600" indent="-342900">
              <a:lnSpc>
                <a:spcPct val="100000"/>
              </a:lnSpc>
              <a:spcBef>
                <a:spcPts val="285"/>
              </a:spcBef>
              <a:buFont typeface="Garamond"/>
              <a:buChar char="•"/>
              <a:tabLst>
                <a:tab pos="354965" algn="l"/>
                <a:tab pos="355600" algn="l"/>
              </a:tabLst>
            </a:pPr>
            <a:r>
              <a:rPr sz="2400" b="1" spc="-5" dirty="0">
                <a:latin typeface="Garamond"/>
                <a:cs typeface="Garamond"/>
              </a:rPr>
              <a:t>Same</a:t>
            </a:r>
            <a:r>
              <a:rPr sz="2400" b="1" spc="-100" dirty="0">
                <a:latin typeface="Garamond"/>
                <a:cs typeface="Garamond"/>
              </a:rPr>
              <a:t> </a:t>
            </a:r>
            <a:r>
              <a:rPr sz="2400" b="1" dirty="0">
                <a:latin typeface="Garamond"/>
                <a:cs typeface="Garamond"/>
              </a:rPr>
              <a:t>ISA</a:t>
            </a:r>
            <a:endParaRPr sz="2400" dirty="0">
              <a:latin typeface="Garamond"/>
              <a:cs typeface="Garamond"/>
            </a:endParaRPr>
          </a:p>
          <a:p>
            <a:pPr marL="355600" indent="-342900">
              <a:lnSpc>
                <a:spcPct val="100000"/>
              </a:lnSpc>
              <a:spcBef>
                <a:spcPts val="285"/>
              </a:spcBef>
              <a:buFont typeface="Garamond"/>
              <a:buChar char="•"/>
              <a:tabLst>
                <a:tab pos="354965" algn="l"/>
                <a:tab pos="355600" algn="l"/>
              </a:tabLst>
            </a:pPr>
            <a:r>
              <a:rPr lang="zh-CN" altLang="en-US" sz="2000" b="1" spc="5" dirty="0">
                <a:latin typeface="微软雅黑" panose="020B0503020204020204" pitchFamily="34" charset="-122"/>
                <a:ea typeface="微软雅黑" panose="020B0503020204020204" pitchFamily="34" charset="-122"/>
                <a:cs typeface="Garamond"/>
              </a:rPr>
              <a:t>哪个比较快</a:t>
            </a:r>
            <a:r>
              <a:rPr sz="2000" b="1" spc="-10" dirty="0">
                <a:latin typeface="微软雅黑" panose="020B0503020204020204" pitchFamily="34" charset="-122"/>
                <a:ea typeface="微软雅黑" panose="020B0503020204020204" pitchFamily="34" charset="-122"/>
                <a:cs typeface="Garamond"/>
              </a:rPr>
              <a:t>,</a:t>
            </a:r>
            <a:r>
              <a:rPr lang="zh-CN" altLang="en-US" sz="2000" b="1" spc="-10" dirty="0">
                <a:latin typeface="微软雅黑" panose="020B0503020204020204" pitchFamily="34" charset="-122"/>
                <a:ea typeface="微软雅黑" panose="020B0503020204020204" pitchFamily="34" charset="-122"/>
                <a:cs typeface="Garamond"/>
              </a:rPr>
              <a:t>快多少</a:t>
            </a:r>
            <a:r>
              <a:rPr sz="2000" b="1" spc="-5" dirty="0">
                <a:latin typeface="微软雅黑" panose="020B0503020204020204" pitchFamily="34" charset="-122"/>
                <a:ea typeface="微软雅黑" panose="020B0503020204020204" pitchFamily="34" charset="-122"/>
                <a:cs typeface="Garamond"/>
              </a:rPr>
              <a:t>?</a:t>
            </a:r>
            <a:endParaRPr sz="2000" dirty="0">
              <a:latin typeface="微软雅黑" panose="020B0503020204020204" pitchFamily="34" charset="-122"/>
              <a:ea typeface="微软雅黑" panose="020B0503020204020204" pitchFamily="34" charset="-122"/>
              <a:cs typeface="Garamond"/>
            </a:endParaRPr>
          </a:p>
          <a:p>
            <a:pPr marL="821055">
              <a:lnSpc>
                <a:spcPct val="100000"/>
              </a:lnSpc>
              <a:spcBef>
                <a:spcPts val="2205"/>
              </a:spcBef>
            </a:pPr>
            <a:r>
              <a:rPr sz="2000" b="1" spc="-10" dirty="0">
                <a:latin typeface="Garamond"/>
                <a:cs typeface="Garamond"/>
              </a:rPr>
              <a:t>CPU </a:t>
            </a:r>
            <a:r>
              <a:rPr sz="2000" b="1" spc="30" dirty="0">
                <a:latin typeface="Garamond"/>
                <a:cs typeface="Garamond"/>
              </a:rPr>
              <a:t>Time</a:t>
            </a:r>
            <a:r>
              <a:rPr sz="3200" b="1" spc="44" baseline="-25362" dirty="0">
                <a:latin typeface="Garamond"/>
                <a:cs typeface="Garamond"/>
              </a:rPr>
              <a:t>A </a:t>
            </a:r>
            <a:r>
              <a:rPr sz="2000" b="1" dirty="0">
                <a:latin typeface="Symbol"/>
                <a:cs typeface="Symbol"/>
              </a:rPr>
              <a:t></a:t>
            </a:r>
            <a:r>
              <a:rPr sz="2000" b="1" dirty="0">
                <a:latin typeface="Times New Roman"/>
                <a:cs typeface="Times New Roman"/>
              </a:rPr>
              <a:t> </a:t>
            </a:r>
            <a:r>
              <a:rPr sz="2000" b="1" dirty="0">
                <a:latin typeface="Garamond"/>
                <a:cs typeface="Garamond"/>
              </a:rPr>
              <a:t>Instruction </a:t>
            </a:r>
            <a:r>
              <a:rPr sz="2000" b="1" spc="-20" dirty="0">
                <a:latin typeface="Garamond"/>
                <a:cs typeface="Garamond"/>
              </a:rPr>
              <a:t>Count </a:t>
            </a:r>
            <a:r>
              <a:rPr sz="2000" b="1" spc="85" dirty="0">
                <a:latin typeface="Symbol"/>
                <a:cs typeface="Symbol"/>
              </a:rPr>
              <a:t></a:t>
            </a:r>
            <a:r>
              <a:rPr sz="2000" b="1" spc="85" dirty="0">
                <a:latin typeface="Garamond"/>
                <a:cs typeface="Garamond"/>
              </a:rPr>
              <a:t>CPI</a:t>
            </a:r>
            <a:r>
              <a:rPr sz="3200" b="1" spc="127" baseline="-25362" dirty="0">
                <a:latin typeface="Garamond"/>
                <a:cs typeface="Garamond"/>
              </a:rPr>
              <a:t>A </a:t>
            </a:r>
            <a:r>
              <a:rPr sz="2000" b="1" spc="40" dirty="0">
                <a:latin typeface="Symbol"/>
                <a:cs typeface="Symbol"/>
              </a:rPr>
              <a:t></a:t>
            </a:r>
            <a:r>
              <a:rPr sz="2000" b="1" spc="40" dirty="0">
                <a:latin typeface="Garamond"/>
                <a:cs typeface="Garamond"/>
              </a:rPr>
              <a:t>Cycle</a:t>
            </a:r>
            <a:r>
              <a:rPr sz="2000" b="1" spc="-285" dirty="0">
                <a:latin typeface="Garamond"/>
                <a:cs typeface="Garamond"/>
              </a:rPr>
              <a:t> </a:t>
            </a:r>
            <a:r>
              <a:rPr sz="2000" b="1" spc="30" dirty="0">
                <a:latin typeface="Garamond"/>
                <a:cs typeface="Garamond"/>
              </a:rPr>
              <a:t>Time</a:t>
            </a:r>
            <a:r>
              <a:rPr sz="3200" b="1" spc="44" baseline="-25362" dirty="0">
                <a:latin typeface="Garamond"/>
                <a:cs typeface="Garamond"/>
              </a:rPr>
              <a:t>A</a:t>
            </a:r>
            <a:endParaRPr sz="3200" b="1" baseline="-25362" dirty="0">
              <a:latin typeface="Garamond"/>
              <a:cs typeface="Garamond"/>
            </a:endParaRPr>
          </a:p>
        </p:txBody>
      </p:sp>
      <p:sp>
        <p:nvSpPr>
          <p:cNvPr id="11" name="object 11"/>
          <p:cNvSpPr/>
          <p:nvPr/>
        </p:nvSpPr>
        <p:spPr>
          <a:xfrm>
            <a:off x="1097406" y="3205987"/>
            <a:ext cx="6647815" cy="2915920"/>
          </a:xfrm>
          <a:custGeom>
            <a:avLst/>
            <a:gdLst/>
            <a:ahLst/>
            <a:cxnLst/>
            <a:rect l="l" t="t" r="r" b="b"/>
            <a:pathLst>
              <a:path w="6647815" h="2915920">
                <a:moveTo>
                  <a:pt x="0" y="2915412"/>
                </a:moveTo>
                <a:lnTo>
                  <a:pt x="6647688" y="2915412"/>
                </a:lnTo>
                <a:lnTo>
                  <a:pt x="6647688" y="0"/>
                </a:lnTo>
                <a:lnTo>
                  <a:pt x="0" y="0"/>
                </a:lnTo>
                <a:lnTo>
                  <a:pt x="0" y="2915412"/>
                </a:lnTo>
                <a:close/>
              </a:path>
            </a:pathLst>
          </a:custGeom>
          <a:ln w="19811">
            <a:solidFill>
              <a:srgbClr val="C7693A"/>
            </a:solidFill>
          </a:ln>
        </p:spPr>
        <p:txBody>
          <a:bodyPr wrap="square" lIns="0" tIns="0" rIns="0" bIns="0" rtlCol="0"/>
          <a:lstStyle/>
          <a:p>
            <a:endParaRPr sz="1600" b="1" dirty="0"/>
          </a:p>
        </p:txBody>
      </p:sp>
      <p:sp>
        <p:nvSpPr>
          <p:cNvPr id="12" name="object 12"/>
          <p:cNvSpPr/>
          <p:nvPr/>
        </p:nvSpPr>
        <p:spPr>
          <a:xfrm>
            <a:off x="7012685" y="3751326"/>
            <a:ext cx="1722120" cy="361315"/>
          </a:xfrm>
          <a:custGeom>
            <a:avLst/>
            <a:gdLst/>
            <a:ahLst/>
            <a:cxnLst/>
            <a:rect l="l" t="t" r="r" b="b"/>
            <a:pathLst>
              <a:path w="1722120" h="361314">
                <a:moveTo>
                  <a:pt x="0" y="361188"/>
                </a:moveTo>
                <a:lnTo>
                  <a:pt x="1722120" y="361188"/>
                </a:lnTo>
                <a:lnTo>
                  <a:pt x="1722120" y="0"/>
                </a:lnTo>
                <a:lnTo>
                  <a:pt x="0" y="0"/>
                </a:lnTo>
                <a:lnTo>
                  <a:pt x="0" y="361188"/>
                </a:lnTo>
                <a:close/>
              </a:path>
            </a:pathLst>
          </a:custGeom>
          <a:solidFill>
            <a:srgbClr val="FFFFFF"/>
          </a:solidFill>
        </p:spPr>
        <p:txBody>
          <a:bodyPr wrap="square" lIns="0" tIns="0" rIns="0" bIns="0" rtlCol="0"/>
          <a:lstStyle/>
          <a:p>
            <a:endParaRPr/>
          </a:p>
        </p:txBody>
      </p:sp>
      <p:sp>
        <p:nvSpPr>
          <p:cNvPr id="13" name="object 13"/>
          <p:cNvSpPr/>
          <p:nvPr/>
        </p:nvSpPr>
        <p:spPr>
          <a:xfrm>
            <a:off x="7012685" y="3751326"/>
            <a:ext cx="1722120" cy="361315"/>
          </a:xfrm>
          <a:custGeom>
            <a:avLst/>
            <a:gdLst/>
            <a:ahLst/>
            <a:cxnLst/>
            <a:rect l="l" t="t" r="r" b="b"/>
            <a:pathLst>
              <a:path w="1722120" h="361314">
                <a:moveTo>
                  <a:pt x="0" y="361188"/>
                </a:moveTo>
                <a:lnTo>
                  <a:pt x="1722120" y="361188"/>
                </a:lnTo>
                <a:lnTo>
                  <a:pt x="1722120" y="0"/>
                </a:lnTo>
                <a:lnTo>
                  <a:pt x="0" y="0"/>
                </a:lnTo>
                <a:lnTo>
                  <a:pt x="0" y="361188"/>
                </a:lnTo>
                <a:close/>
              </a:path>
            </a:pathLst>
          </a:custGeom>
          <a:ln w="19812">
            <a:solidFill>
              <a:srgbClr val="C7693A"/>
            </a:solidFill>
          </a:ln>
        </p:spPr>
        <p:txBody>
          <a:bodyPr wrap="square" lIns="0" tIns="0" rIns="0" bIns="0" rtlCol="0"/>
          <a:lstStyle/>
          <a:p>
            <a:endParaRPr/>
          </a:p>
        </p:txBody>
      </p:sp>
      <p:sp>
        <p:nvSpPr>
          <p:cNvPr id="14" name="object 14"/>
          <p:cNvSpPr/>
          <p:nvPr/>
        </p:nvSpPr>
        <p:spPr>
          <a:xfrm>
            <a:off x="6055614" y="3855973"/>
            <a:ext cx="882015" cy="102235"/>
          </a:xfrm>
          <a:custGeom>
            <a:avLst/>
            <a:gdLst/>
            <a:ahLst/>
            <a:cxnLst/>
            <a:rect l="l" t="t" r="r" b="b"/>
            <a:pathLst>
              <a:path w="882015" h="102235">
                <a:moveTo>
                  <a:pt x="73533" y="25653"/>
                </a:moveTo>
                <a:lnTo>
                  <a:pt x="0" y="68833"/>
                </a:lnTo>
                <a:lnTo>
                  <a:pt x="78612" y="101726"/>
                </a:lnTo>
                <a:lnTo>
                  <a:pt x="76789" y="74421"/>
                </a:lnTo>
                <a:lnTo>
                  <a:pt x="64008" y="74421"/>
                </a:lnTo>
                <a:lnTo>
                  <a:pt x="62737" y="54609"/>
                </a:lnTo>
                <a:lnTo>
                  <a:pt x="75410" y="53763"/>
                </a:lnTo>
                <a:lnTo>
                  <a:pt x="73533" y="25653"/>
                </a:lnTo>
                <a:close/>
              </a:path>
              <a:path w="882015" h="102235">
                <a:moveTo>
                  <a:pt x="75410" y="53763"/>
                </a:moveTo>
                <a:lnTo>
                  <a:pt x="62737" y="54609"/>
                </a:lnTo>
                <a:lnTo>
                  <a:pt x="64008" y="74421"/>
                </a:lnTo>
                <a:lnTo>
                  <a:pt x="76732" y="73571"/>
                </a:lnTo>
                <a:lnTo>
                  <a:pt x="75410" y="53763"/>
                </a:lnTo>
                <a:close/>
              </a:path>
              <a:path w="882015" h="102235">
                <a:moveTo>
                  <a:pt x="76732" y="73571"/>
                </a:moveTo>
                <a:lnTo>
                  <a:pt x="64008" y="74421"/>
                </a:lnTo>
                <a:lnTo>
                  <a:pt x="76789" y="74421"/>
                </a:lnTo>
                <a:lnTo>
                  <a:pt x="76732" y="73571"/>
                </a:lnTo>
                <a:close/>
              </a:path>
              <a:path w="882015" h="102235">
                <a:moveTo>
                  <a:pt x="880237" y="0"/>
                </a:moveTo>
                <a:lnTo>
                  <a:pt x="75410" y="53763"/>
                </a:lnTo>
                <a:lnTo>
                  <a:pt x="76732" y="73571"/>
                </a:lnTo>
                <a:lnTo>
                  <a:pt x="881507" y="19812"/>
                </a:lnTo>
                <a:lnTo>
                  <a:pt x="880237" y="0"/>
                </a:lnTo>
                <a:close/>
              </a:path>
            </a:pathLst>
          </a:custGeom>
          <a:solidFill>
            <a:srgbClr val="C7693A"/>
          </a:solidFill>
        </p:spPr>
        <p:txBody>
          <a:bodyPr wrap="square" lIns="0" tIns="0" rIns="0" bIns="0" rtlCol="0"/>
          <a:lstStyle/>
          <a:p>
            <a:endParaRPr sz="1600" b="1"/>
          </a:p>
        </p:txBody>
      </p:sp>
      <p:sp>
        <p:nvSpPr>
          <p:cNvPr id="15" name="object 15"/>
          <p:cNvSpPr txBox="1"/>
          <p:nvPr/>
        </p:nvSpPr>
        <p:spPr>
          <a:xfrm>
            <a:off x="7235697" y="3776979"/>
            <a:ext cx="1275080" cy="334010"/>
          </a:xfrm>
          <a:prstGeom prst="rect">
            <a:avLst/>
          </a:prstGeom>
        </p:spPr>
        <p:txBody>
          <a:bodyPr vert="horz" wrap="square" lIns="0" tIns="0" rIns="0" bIns="0" rtlCol="0">
            <a:spAutoFit/>
          </a:bodyPr>
          <a:lstStyle/>
          <a:p>
            <a:pPr marL="12700">
              <a:lnSpc>
                <a:spcPct val="100000"/>
              </a:lnSpc>
            </a:pPr>
            <a:r>
              <a:rPr sz="2000" dirty="0">
                <a:solidFill>
                  <a:srgbClr val="FF0000"/>
                </a:solidFill>
                <a:latin typeface="Garamond"/>
                <a:cs typeface="Garamond"/>
              </a:rPr>
              <a:t>A is</a:t>
            </a:r>
            <a:r>
              <a:rPr sz="2000" spc="-85" dirty="0">
                <a:solidFill>
                  <a:srgbClr val="FF0000"/>
                </a:solidFill>
                <a:latin typeface="Garamond"/>
                <a:cs typeface="Garamond"/>
              </a:rPr>
              <a:t> </a:t>
            </a:r>
            <a:r>
              <a:rPr sz="2000" dirty="0">
                <a:solidFill>
                  <a:srgbClr val="FF0000"/>
                </a:solidFill>
                <a:latin typeface="Garamond"/>
                <a:cs typeface="Garamond"/>
              </a:rPr>
              <a:t>faster…</a:t>
            </a:r>
            <a:endParaRPr sz="2000">
              <a:latin typeface="Garamond"/>
              <a:cs typeface="Garamond"/>
            </a:endParaRPr>
          </a:p>
        </p:txBody>
      </p:sp>
      <p:sp>
        <p:nvSpPr>
          <p:cNvPr id="16" name="object 16"/>
          <p:cNvSpPr/>
          <p:nvPr/>
        </p:nvSpPr>
        <p:spPr>
          <a:xfrm>
            <a:off x="7012685" y="5552694"/>
            <a:ext cx="1722120" cy="360045"/>
          </a:xfrm>
          <a:custGeom>
            <a:avLst/>
            <a:gdLst/>
            <a:ahLst/>
            <a:cxnLst/>
            <a:rect l="l" t="t" r="r" b="b"/>
            <a:pathLst>
              <a:path w="1722120" h="360045">
                <a:moveTo>
                  <a:pt x="0" y="359663"/>
                </a:moveTo>
                <a:lnTo>
                  <a:pt x="1722120" y="359663"/>
                </a:lnTo>
                <a:lnTo>
                  <a:pt x="1722120" y="0"/>
                </a:lnTo>
                <a:lnTo>
                  <a:pt x="0" y="0"/>
                </a:lnTo>
                <a:lnTo>
                  <a:pt x="0" y="359663"/>
                </a:lnTo>
                <a:close/>
              </a:path>
            </a:pathLst>
          </a:custGeom>
          <a:solidFill>
            <a:srgbClr val="FFFFFF"/>
          </a:solidFill>
        </p:spPr>
        <p:txBody>
          <a:bodyPr wrap="square" lIns="0" tIns="0" rIns="0" bIns="0" rtlCol="0"/>
          <a:lstStyle/>
          <a:p>
            <a:endParaRPr/>
          </a:p>
        </p:txBody>
      </p:sp>
      <p:sp>
        <p:nvSpPr>
          <p:cNvPr id="17" name="object 17"/>
          <p:cNvSpPr/>
          <p:nvPr/>
        </p:nvSpPr>
        <p:spPr>
          <a:xfrm>
            <a:off x="7012685" y="5552694"/>
            <a:ext cx="1722120" cy="360045"/>
          </a:xfrm>
          <a:custGeom>
            <a:avLst/>
            <a:gdLst/>
            <a:ahLst/>
            <a:cxnLst/>
            <a:rect l="l" t="t" r="r" b="b"/>
            <a:pathLst>
              <a:path w="1722120" h="360045">
                <a:moveTo>
                  <a:pt x="0" y="359663"/>
                </a:moveTo>
                <a:lnTo>
                  <a:pt x="1722120" y="359663"/>
                </a:lnTo>
                <a:lnTo>
                  <a:pt x="1722120" y="0"/>
                </a:lnTo>
                <a:lnTo>
                  <a:pt x="0" y="0"/>
                </a:lnTo>
                <a:lnTo>
                  <a:pt x="0" y="359663"/>
                </a:lnTo>
                <a:close/>
              </a:path>
            </a:pathLst>
          </a:custGeom>
          <a:ln w="19811">
            <a:solidFill>
              <a:srgbClr val="C7693A"/>
            </a:solidFill>
          </a:ln>
        </p:spPr>
        <p:txBody>
          <a:bodyPr wrap="square" lIns="0" tIns="0" rIns="0" bIns="0" rtlCol="0"/>
          <a:lstStyle/>
          <a:p>
            <a:endParaRPr/>
          </a:p>
        </p:txBody>
      </p:sp>
      <p:sp>
        <p:nvSpPr>
          <p:cNvPr id="18" name="object 18"/>
          <p:cNvSpPr/>
          <p:nvPr/>
        </p:nvSpPr>
        <p:spPr>
          <a:xfrm>
            <a:off x="4784216" y="5596585"/>
            <a:ext cx="2152650" cy="80645"/>
          </a:xfrm>
          <a:custGeom>
            <a:avLst/>
            <a:gdLst/>
            <a:ahLst/>
            <a:cxnLst/>
            <a:rect l="l" t="t" r="r" b="b"/>
            <a:pathLst>
              <a:path w="2152650" h="80645">
                <a:moveTo>
                  <a:pt x="76365" y="28187"/>
                </a:moveTo>
                <a:lnTo>
                  <a:pt x="76034" y="47998"/>
                </a:lnTo>
                <a:lnTo>
                  <a:pt x="2152141" y="80086"/>
                </a:lnTo>
                <a:lnTo>
                  <a:pt x="2152396" y="60274"/>
                </a:lnTo>
                <a:lnTo>
                  <a:pt x="76365" y="28187"/>
                </a:lnTo>
                <a:close/>
              </a:path>
              <a:path w="2152650" h="80645">
                <a:moveTo>
                  <a:pt x="76835" y="0"/>
                </a:moveTo>
                <a:lnTo>
                  <a:pt x="0" y="36918"/>
                </a:lnTo>
                <a:lnTo>
                  <a:pt x="75565" y="76187"/>
                </a:lnTo>
                <a:lnTo>
                  <a:pt x="76034" y="47998"/>
                </a:lnTo>
                <a:lnTo>
                  <a:pt x="63373" y="47802"/>
                </a:lnTo>
                <a:lnTo>
                  <a:pt x="63627" y="27990"/>
                </a:lnTo>
                <a:lnTo>
                  <a:pt x="76368" y="27990"/>
                </a:lnTo>
                <a:lnTo>
                  <a:pt x="76835" y="0"/>
                </a:lnTo>
                <a:close/>
              </a:path>
              <a:path w="2152650" h="80645">
                <a:moveTo>
                  <a:pt x="63627" y="27990"/>
                </a:moveTo>
                <a:lnTo>
                  <a:pt x="63373" y="47802"/>
                </a:lnTo>
                <a:lnTo>
                  <a:pt x="76034" y="47998"/>
                </a:lnTo>
                <a:lnTo>
                  <a:pt x="76365" y="28187"/>
                </a:lnTo>
                <a:lnTo>
                  <a:pt x="63627" y="27990"/>
                </a:lnTo>
                <a:close/>
              </a:path>
              <a:path w="2152650" h="80645">
                <a:moveTo>
                  <a:pt x="76368" y="27990"/>
                </a:moveTo>
                <a:lnTo>
                  <a:pt x="63627" y="27990"/>
                </a:lnTo>
                <a:lnTo>
                  <a:pt x="76365" y="28187"/>
                </a:lnTo>
                <a:lnTo>
                  <a:pt x="76368" y="27990"/>
                </a:lnTo>
                <a:close/>
              </a:path>
            </a:pathLst>
          </a:custGeom>
          <a:solidFill>
            <a:srgbClr val="C7693A"/>
          </a:solidFill>
        </p:spPr>
        <p:txBody>
          <a:bodyPr wrap="square" lIns="0" tIns="0" rIns="0" bIns="0" rtlCol="0"/>
          <a:lstStyle/>
          <a:p>
            <a:endParaRPr sz="1600" b="1"/>
          </a:p>
        </p:txBody>
      </p:sp>
      <p:sp>
        <p:nvSpPr>
          <p:cNvPr id="19" name="object 19"/>
          <p:cNvSpPr txBox="1"/>
          <p:nvPr/>
        </p:nvSpPr>
        <p:spPr>
          <a:xfrm>
            <a:off x="7100061" y="5577738"/>
            <a:ext cx="1546860" cy="334010"/>
          </a:xfrm>
          <a:prstGeom prst="rect">
            <a:avLst/>
          </a:prstGeom>
        </p:spPr>
        <p:txBody>
          <a:bodyPr vert="horz" wrap="square" lIns="0" tIns="0" rIns="0" bIns="0" rtlCol="0">
            <a:spAutoFit/>
          </a:bodyPr>
          <a:lstStyle/>
          <a:p>
            <a:pPr marL="12700">
              <a:lnSpc>
                <a:spcPct val="100000"/>
              </a:lnSpc>
            </a:pPr>
            <a:r>
              <a:rPr sz="2000" spc="-10" dirty="0">
                <a:solidFill>
                  <a:srgbClr val="FF0000"/>
                </a:solidFill>
                <a:latin typeface="Garamond"/>
                <a:cs typeface="Garamond"/>
              </a:rPr>
              <a:t>…by </a:t>
            </a:r>
            <a:r>
              <a:rPr sz="2000" spc="-5" dirty="0">
                <a:solidFill>
                  <a:srgbClr val="FF0000"/>
                </a:solidFill>
                <a:latin typeface="Garamond"/>
                <a:cs typeface="Garamond"/>
              </a:rPr>
              <a:t>this</a:t>
            </a:r>
            <a:r>
              <a:rPr sz="2000" spc="-60" dirty="0">
                <a:solidFill>
                  <a:srgbClr val="FF0000"/>
                </a:solidFill>
                <a:latin typeface="Garamond"/>
                <a:cs typeface="Garamond"/>
              </a:rPr>
              <a:t> </a:t>
            </a:r>
            <a:r>
              <a:rPr sz="2000" spc="-10" dirty="0">
                <a:solidFill>
                  <a:srgbClr val="FF0000"/>
                </a:solidFill>
                <a:latin typeface="Garamond"/>
                <a:cs typeface="Garamond"/>
              </a:rPr>
              <a:t>much</a:t>
            </a:r>
            <a:endParaRPr sz="2000">
              <a:latin typeface="Garamond"/>
              <a:cs typeface="Garamond"/>
            </a:endParaRPr>
          </a:p>
        </p:txBody>
      </p:sp>
      <p:sp>
        <p:nvSpPr>
          <p:cNvPr id="21" name="矩形 20">
            <a:extLst>
              <a:ext uri="{FF2B5EF4-FFF2-40B4-BE49-F238E27FC236}">
                <a16:creationId xmlns:a16="http://schemas.microsoft.com/office/drawing/2014/main" id="{34B6C2C0-DA38-4AE0-A97C-60A98B25B31B}"/>
              </a:ext>
            </a:extLst>
          </p:cNvPr>
          <p:cNvSpPr/>
          <p:nvPr/>
        </p:nvSpPr>
        <p:spPr>
          <a:xfrm>
            <a:off x="4035425" y="2384968"/>
            <a:ext cx="309634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ahoma" panose="020B0604030504040204" pitchFamily="34" charset="0"/>
              </a:rPr>
              <a:t>对于同样的程序，同一</a:t>
            </a:r>
            <a:r>
              <a:rPr lang="en-US" altLang="zh-CN" b="1" dirty="0">
                <a:solidFill>
                  <a:srgbClr val="C00000"/>
                </a:solidFill>
                <a:latin typeface="微软雅黑" panose="020B0503020204020204" pitchFamily="34" charset="-122"/>
                <a:ea typeface="微软雅黑" panose="020B0503020204020204" pitchFamily="34" charset="-122"/>
                <a:cs typeface="Tahoma" panose="020B0604030504040204" pitchFamily="34" charset="0"/>
              </a:rPr>
              <a:t>ISA,</a:t>
            </a:r>
            <a:r>
              <a:rPr lang="zh-CN" altLang="en-US" b="1" dirty="0">
                <a:solidFill>
                  <a:srgbClr val="C00000"/>
                </a:solidFill>
                <a:latin typeface="微软雅黑" panose="020B0503020204020204" pitchFamily="34" charset="-122"/>
                <a:ea typeface="微软雅黑" panose="020B0503020204020204" pitchFamily="34" charset="-122"/>
                <a:cs typeface="Tahoma" panose="020B0604030504040204" pitchFamily="34" charset="0"/>
              </a:rPr>
              <a:t>则执行的指令数相同</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2946</TotalTime>
  <Words>5192</Words>
  <Application>Microsoft Office PowerPoint</Application>
  <PresentationFormat>全屏显示(4:3)</PresentationFormat>
  <Paragraphs>1237</Paragraphs>
  <Slides>55</Slides>
  <Notes>12</Notes>
  <HiddenSlides>0</HiddenSlides>
  <MMClips>0</MMClips>
  <ScaleCrop>false</ScaleCrop>
  <HeadingPairs>
    <vt:vector size="8" baseType="variant">
      <vt:variant>
        <vt:lpstr>已用的字体</vt:lpstr>
      </vt:variant>
      <vt:variant>
        <vt:i4>29</vt:i4>
      </vt:variant>
      <vt:variant>
        <vt:lpstr>主题</vt:lpstr>
      </vt:variant>
      <vt:variant>
        <vt:i4>4</vt:i4>
      </vt:variant>
      <vt:variant>
        <vt:lpstr>嵌入 OLE 服务器</vt:lpstr>
      </vt:variant>
      <vt:variant>
        <vt:i4>1</vt:i4>
      </vt:variant>
      <vt:variant>
        <vt:lpstr>幻灯片标题</vt:lpstr>
      </vt:variant>
      <vt:variant>
        <vt:i4>55</vt:i4>
      </vt:variant>
    </vt:vector>
  </HeadingPairs>
  <TitlesOfParts>
    <vt:vector size="89" baseType="lpstr">
      <vt:lpstr>MS PGothic</vt:lpstr>
      <vt:lpstr>等线</vt:lpstr>
      <vt:lpstr>等线 Light</vt:lpstr>
      <vt:lpstr>黑体</vt:lpstr>
      <vt:lpstr>华文中宋</vt:lpstr>
      <vt:lpstr>楷体_GB2312</vt:lpstr>
      <vt:lpstr>宋体</vt:lpstr>
      <vt:lpstr>微软雅黑</vt:lpstr>
      <vt:lpstr>微软雅黑</vt:lpstr>
      <vt:lpstr>Arial</vt:lpstr>
      <vt:lpstr>Arial Black</vt:lpstr>
      <vt:lpstr>Arial Narrow</vt:lpstr>
      <vt:lpstr>Calibri</vt:lpstr>
      <vt:lpstr>Calibri Light</vt:lpstr>
      <vt:lpstr>Cambria</vt:lpstr>
      <vt:lpstr>Cambria Math</vt:lpstr>
      <vt:lpstr>Comic Sans MS</vt:lpstr>
      <vt:lpstr>Courier New</vt:lpstr>
      <vt:lpstr>Franklin Gothic Medium</vt:lpstr>
      <vt:lpstr>Garamond</vt:lpstr>
      <vt:lpstr>Lucida Sans</vt:lpstr>
      <vt:lpstr>Lucida Sans Unicode</vt:lpstr>
      <vt:lpstr>Symbol</vt:lpstr>
      <vt:lpstr>Tahoma</vt:lpstr>
      <vt:lpstr>Tekton</vt:lpstr>
      <vt:lpstr>Times New Roman</vt:lpstr>
      <vt:lpstr>Verdana</vt:lpstr>
      <vt:lpstr>Wingdings</vt:lpstr>
      <vt:lpstr>Wingdings 2</vt:lpstr>
      <vt:lpstr>Office 主题</vt:lpstr>
      <vt:lpstr>Office 主题​​</vt:lpstr>
      <vt:lpstr>Office Theme</vt:lpstr>
      <vt:lpstr>1_Office 主题​​</vt:lpstr>
      <vt:lpstr>Microsoft Equation</vt:lpstr>
      <vt:lpstr>时钟周期 CPU Clocking</vt:lpstr>
      <vt:lpstr>Execution Time</vt:lpstr>
      <vt:lpstr>Book's Definition of Performance</vt:lpstr>
      <vt:lpstr>CPU时钟 (CPU Clocking)</vt:lpstr>
      <vt:lpstr>经典的 CPU 性能公式</vt:lpstr>
      <vt:lpstr>Improving CPU Time</vt:lpstr>
      <vt:lpstr>与编译有关Compiler Matters!</vt:lpstr>
      <vt:lpstr>性能比较</vt:lpstr>
      <vt:lpstr>CPI Example</vt:lpstr>
      <vt:lpstr>CPU Example</vt:lpstr>
      <vt:lpstr>Example</vt:lpstr>
      <vt:lpstr>Example</vt:lpstr>
      <vt:lpstr>程序执行时间</vt:lpstr>
      <vt:lpstr>理解程序性能</vt:lpstr>
      <vt:lpstr>Exercise 1</vt:lpstr>
      <vt:lpstr>Exercise 2</vt:lpstr>
      <vt:lpstr>Exercise 3</vt:lpstr>
      <vt:lpstr>十进制转化为二进制</vt:lpstr>
      <vt:lpstr>二进制写成16进制形式</vt:lpstr>
      <vt:lpstr>补码表示</vt:lpstr>
      <vt:lpstr>Unsigned Overflow</vt:lpstr>
      <vt:lpstr>2’s Complement Overflow</vt:lpstr>
      <vt:lpstr>数的表示</vt:lpstr>
      <vt:lpstr>Goals for IEEE 754 Floating-Point Standard</vt:lpstr>
      <vt:lpstr> 浮点表示</vt:lpstr>
      <vt:lpstr>浮点表示</vt:lpstr>
      <vt:lpstr>非规格化数举例 </vt:lpstr>
      <vt:lpstr>单精度浮点数表示范围</vt:lpstr>
      <vt:lpstr>Floating-Point Example</vt:lpstr>
      <vt:lpstr>The MIPS architecture</vt:lpstr>
      <vt:lpstr>Control Idiom: If-Then-Else</vt:lpstr>
      <vt:lpstr>MIPS Register Usage/Naming Conventions</vt:lpstr>
      <vt:lpstr>MIPS Instruction Formats</vt:lpstr>
      <vt:lpstr>Memory Addressing Issue: Endian-ness</vt:lpstr>
      <vt:lpstr>举例说明</vt:lpstr>
      <vt:lpstr>Typed Variables in C</vt:lpstr>
      <vt:lpstr>Typed Variables in C</vt:lpstr>
      <vt:lpstr>C 数组 Arrays</vt:lpstr>
      <vt:lpstr>PowerPoint 演示文稿</vt:lpstr>
      <vt:lpstr>  CISC复杂指令集设计准则</vt:lpstr>
      <vt:lpstr>PowerPoint 演示文稿</vt:lpstr>
      <vt:lpstr> Mips Base+Index “寻址方式”</vt:lpstr>
      <vt:lpstr>Absolute (Direct) Addressing 存储器直接寻址</vt:lpstr>
      <vt:lpstr>Indirect Addressing 寄存器间接寻址</vt:lpstr>
      <vt:lpstr>Datapath &amp; Control</vt:lpstr>
      <vt:lpstr>PowerPoint 演示文稿</vt:lpstr>
      <vt:lpstr>Example: Triple Add</vt:lpstr>
      <vt:lpstr>Example: Triple Add</vt:lpstr>
      <vt:lpstr>Triple Add: 数据通路</vt:lpstr>
      <vt:lpstr>Triple Add: Datapath</vt:lpstr>
      <vt:lpstr>PowerPoint 演示文稿</vt:lpstr>
      <vt:lpstr>Triple Add: Control</vt:lpstr>
      <vt:lpstr>Triple Add: Control</vt:lpstr>
      <vt:lpstr>确定单周期CPU时钟周期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201 / ECE 201</dc:title>
  <dc:creator>Michael Spear</dc:creator>
  <cp:lastModifiedBy>guoxuem</cp:lastModifiedBy>
  <cp:revision>37</cp:revision>
  <dcterms:created xsi:type="dcterms:W3CDTF">2018-10-28T17:32:17Z</dcterms:created>
  <dcterms:modified xsi:type="dcterms:W3CDTF">2022-10-28T01:38:38Z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2017-02-13T00:00:00Z</vt:filetime>
  </property>
  <property fmtid="{D5CDD505-2E9C-101B-9397-08002B2CF9AE}" pid="3" name="Creator">
    <vt:lpwstr>Microsoft® PowerPoint® 2016</vt:lpwstr>
  </property>
  <property fmtid="{D5CDD505-2E9C-101B-9397-08002B2CF9AE}" pid="4" name="LastSaved">
    <vt:filetime>2018-10-28T00:00:00Z</vt:filetime>
  </property>
</Properties>
</file>